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84"/>
  </p:notesMasterIdLst>
  <p:handoutMasterIdLst>
    <p:handoutMasterId r:id="rId85"/>
  </p:handoutMasterIdLst>
  <p:sldIdLst>
    <p:sldId id="256" r:id="rId2"/>
    <p:sldId id="257" r:id="rId3"/>
    <p:sldId id="258" r:id="rId4"/>
    <p:sldId id="259" r:id="rId5"/>
    <p:sldId id="265" r:id="rId6"/>
    <p:sldId id="260" r:id="rId7"/>
    <p:sldId id="261" r:id="rId8"/>
    <p:sldId id="262" r:id="rId9"/>
    <p:sldId id="322" r:id="rId10"/>
    <p:sldId id="263" r:id="rId11"/>
    <p:sldId id="264" r:id="rId12"/>
    <p:sldId id="266" r:id="rId13"/>
    <p:sldId id="267" r:id="rId14"/>
    <p:sldId id="268" r:id="rId15"/>
    <p:sldId id="350" r:id="rId16"/>
    <p:sldId id="269" r:id="rId17"/>
    <p:sldId id="270" r:id="rId18"/>
    <p:sldId id="271" r:id="rId19"/>
    <p:sldId id="325" r:id="rId20"/>
    <p:sldId id="272" r:id="rId21"/>
    <p:sldId id="273" r:id="rId22"/>
    <p:sldId id="323" r:id="rId23"/>
    <p:sldId id="324" r:id="rId24"/>
    <p:sldId id="351" r:id="rId25"/>
    <p:sldId id="274" r:id="rId26"/>
    <p:sldId id="275" r:id="rId27"/>
    <p:sldId id="326" r:id="rId28"/>
    <p:sldId id="280" r:id="rId29"/>
    <p:sldId id="281" r:id="rId30"/>
    <p:sldId id="283" r:id="rId31"/>
    <p:sldId id="282" r:id="rId32"/>
    <p:sldId id="337" r:id="rId33"/>
    <p:sldId id="327" r:id="rId34"/>
    <p:sldId id="284" r:id="rId35"/>
    <p:sldId id="328" r:id="rId36"/>
    <p:sldId id="285" r:id="rId37"/>
    <p:sldId id="338" r:id="rId38"/>
    <p:sldId id="286" r:id="rId39"/>
    <p:sldId id="287" r:id="rId40"/>
    <p:sldId id="288" r:id="rId41"/>
    <p:sldId id="289" r:id="rId42"/>
    <p:sldId id="290" r:id="rId43"/>
    <p:sldId id="291" r:id="rId44"/>
    <p:sldId id="292" r:id="rId45"/>
    <p:sldId id="339" r:id="rId46"/>
    <p:sldId id="294" r:id="rId47"/>
    <p:sldId id="293" r:id="rId48"/>
    <p:sldId id="295" r:id="rId49"/>
    <p:sldId id="343" r:id="rId50"/>
    <p:sldId id="344" r:id="rId51"/>
    <p:sldId id="296" r:id="rId52"/>
    <p:sldId id="345" r:id="rId53"/>
    <p:sldId id="346" r:id="rId54"/>
    <p:sldId id="297" r:id="rId55"/>
    <p:sldId id="298" r:id="rId56"/>
    <p:sldId id="299" r:id="rId57"/>
    <p:sldId id="300" r:id="rId58"/>
    <p:sldId id="301" r:id="rId59"/>
    <p:sldId id="302" r:id="rId60"/>
    <p:sldId id="352" r:id="rId61"/>
    <p:sldId id="303" r:id="rId62"/>
    <p:sldId id="304" r:id="rId63"/>
    <p:sldId id="305" r:id="rId64"/>
    <p:sldId id="306" r:id="rId65"/>
    <p:sldId id="307" r:id="rId66"/>
    <p:sldId id="308" r:id="rId67"/>
    <p:sldId id="309" r:id="rId68"/>
    <p:sldId id="311" r:id="rId69"/>
    <p:sldId id="312" r:id="rId70"/>
    <p:sldId id="313" r:id="rId71"/>
    <p:sldId id="314" r:id="rId72"/>
    <p:sldId id="315" r:id="rId73"/>
    <p:sldId id="316" r:id="rId74"/>
    <p:sldId id="317" r:id="rId75"/>
    <p:sldId id="318" r:id="rId76"/>
    <p:sldId id="347" r:id="rId77"/>
    <p:sldId id="348" r:id="rId78"/>
    <p:sldId id="349" r:id="rId79"/>
    <p:sldId id="319" r:id="rId80"/>
    <p:sldId id="320" r:id="rId81"/>
    <p:sldId id="336" r:id="rId82"/>
    <p:sldId id="321" r:id="rId83"/>
  </p:sldIdLst>
  <p:sldSz cx="9144000" cy="6858000" type="letter"/>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71" end="7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BD1B"/>
    <a:srgbClr val="E50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84630" autoAdjust="0"/>
  </p:normalViewPr>
  <p:slideViewPr>
    <p:cSldViewPr>
      <p:cViewPr varScale="1">
        <p:scale>
          <a:sx n="102" d="100"/>
          <a:sy n="102" d="100"/>
        </p:scale>
        <p:origin x="18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870"/>
    </p:cViewPr>
  </p:sorterViewPr>
  <p:notesViewPr>
    <p:cSldViewPr>
      <p:cViewPr varScale="1">
        <p:scale>
          <a:sx n="80" d="100"/>
          <a:sy n="80" d="100"/>
        </p:scale>
        <p:origin x="-1632"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a:t>Aerobic Gram Positive Bacilli</a:t>
            </a:r>
          </a:p>
        </p:txBody>
      </p:sp>
      <p:sp>
        <p:nvSpPr>
          <p:cNvPr id="32771" name="Rectangle 3"/>
          <p:cNvSpPr>
            <a:spLocks noGrp="1" noChangeArrowheads="1"/>
          </p:cNvSpPr>
          <p:nvPr>
            <p:ph type="dt" sz="quarter" idx="1"/>
          </p:nvPr>
        </p:nvSpPr>
        <p:spPr bwMode="auto">
          <a:xfrm>
            <a:off x="3886200" y="0"/>
            <a:ext cx="2971800"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2772" name="Rectangle 4"/>
          <p:cNvSpPr>
            <a:spLocks noGrp="1" noChangeArrowheads="1"/>
          </p:cNvSpPr>
          <p:nvPr>
            <p:ph type="ftr" sz="quarter" idx="2"/>
          </p:nvPr>
        </p:nvSpPr>
        <p:spPr bwMode="auto">
          <a:xfrm>
            <a:off x="0" y="8831263"/>
            <a:ext cx="2971800"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2773" name="Rectangle 5"/>
          <p:cNvSpPr>
            <a:spLocks noGrp="1" noChangeArrowheads="1"/>
          </p:cNvSpPr>
          <p:nvPr>
            <p:ph type="sldNum" sz="quarter" idx="3"/>
          </p:nvPr>
        </p:nvSpPr>
        <p:spPr bwMode="auto">
          <a:xfrm>
            <a:off x="3886200" y="8831263"/>
            <a:ext cx="2971800"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defTabSz="931863">
              <a:defRPr sz="1200"/>
            </a:lvl1pPr>
          </a:lstStyle>
          <a:p>
            <a:fld id="{1114529D-EF4C-4239-B1C3-F5890F6753E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a:t>Aerobic Gram Positive Bacilli</a:t>
            </a:r>
          </a:p>
        </p:txBody>
      </p:sp>
      <p:sp>
        <p:nvSpPr>
          <p:cNvPr id="36867" name="Rectangle 3"/>
          <p:cNvSpPr>
            <a:spLocks noGrp="1" noChangeArrowheads="1"/>
          </p:cNvSpPr>
          <p:nvPr>
            <p:ph type="dt" idx="1"/>
          </p:nvPr>
        </p:nvSpPr>
        <p:spPr bwMode="auto">
          <a:xfrm>
            <a:off x="3886200" y="0"/>
            <a:ext cx="2971800"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87044"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416425"/>
            <a:ext cx="5029200" cy="4183063"/>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31263"/>
            <a:ext cx="2971800"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6871" name="Rectangle 7"/>
          <p:cNvSpPr>
            <a:spLocks noGrp="1" noChangeArrowheads="1"/>
          </p:cNvSpPr>
          <p:nvPr>
            <p:ph type="sldNum" sz="quarter" idx="5"/>
          </p:nvPr>
        </p:nvSpPr>
        <p:spPr bwMode="auto">
          <a:xfrm>
            <a:off x="3886200" y="8831263"/>
            <a:ext cx="2971800"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defTabSz="931863">
              <a:defRPr sz="1200"/>
            </a:lvl1pPr>
          </a:lstStyle>
          <a:p>
            <a:fld id="{279C01DB-90EF-498B-B3C3-396AA9155693}"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Antibodies" TargetMode="External"/><Relationship Id="rId3" Type="http://schemas.openxmlformats.org/officeDocument/2006/relationships/hyperlink" Target="http://en.wikipedia.org/wiki/Schick_test#cite_note-1" TargetMode="External"/><Relationship Id="rId7" Type="http://schemas.openxmlformats.org/officeDocument/2006/relationships/hyperlink" Target="http://en.wikipedia.org/wiki/Minimum_lethal_dos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B%C3%A9la_Schick" TargetMode="External"/><Relationship Id="rId5" Type="http://schemas.openxmlformats.org/officeDocument/2006/relationships/hyperlink" Target="http://en.wikipedia.org/wiki/Schick_test#cite_note-pmid4949493-2" TargetMode="External"/><Relationship Id="rId4" Type="http://schemas.openxmlformats.org/officeDocument/2006/relationships/hyperlink" Target="http://en.wikipedia.org/wiki/Diphtheria" TargetMode="External"/><Relationship Id="rId9" Type="http://schemas.openxmlformats.org/officeDocument/2006/relationships/hyperlink" Target="http://en.wikipedia.org/wiki/Toxoid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880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8DE057B6-F2EB-4B51-9CA9-504B7BA3A62A}" type="slidenum">
              <a:rPr lang="en-US" altLang="en-US" sz="1200"/>
              <a:pPr/>
              <a:t>1</a:t>
            </a:fld>
            <a:endParaRPr lang="en-US" altLang="en-US" sz="1200"/>
          </a:p>
        </p:txBody>
      </p:sp>
      <p:sp>
        <p:nvSpPr>
          <p:cNvPr id="88068" name="Rectangle 2"/>
          <p:cNvSpPr>
            <a:spLocks noChangeArrowheads="1" noTextEdit="1"/>
          </p:cNvSpPr>
          <p:nvPr>
            <p:ph type="sldImg"/>
          </p:nvPr>
        </p:nvSpPr>
        <p:spPr>
          <a:ln/>
        </p:spPr>
      </p:sp>
      <p:sp>
        <p:nvSpPr>
          <p:cNvPr id="8806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728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C58370D7-FEA8-426B-90BD-AEFCA09A6F90}" type="slidenum">
              <a:rPr lang="en-US" altLang="en-US" sz="1200"/>
              <a:pPr/>
              <a:t>10</a:t>
            </a:fld>
            <a:endParaRPr lang="en-US" altLang="en-US" sz="1200"/>
          </a:p>
        </p:txBody>
      </p:sp>
      <p:sp>
        <p:nvSpPr>
          <p:cNvPr id="97284" name="Rectangle 2"/>
          <p:cNvSpPr>
            <a:spLocks noChangeArrowheads="1" noTextEdit="1"/>
          </p:cNvSpPr>
          <p:nvPr>
            <p:ph type="sldImg"/>
          </p:nvPr>
        </p:nvSpPr>
        <p:spPr>
          <a:ln/>
        </p:spPr>
      </p:sp>
      <p:sp>
        <p:nvSpPr>
          <p:cNvPr id="9728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Parenchymatous degeneration: “cloudy swelling” early stage of toxic degenerative changes, especially in protein constituents of organs in infectious diseases. Tissue appears swollen, parboiled, and opaque but reverts to normal when cause is removed.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830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51C7C993-D040-4D54-A7A9-AEF64E1C38BB}" type="slidenum">
              <a:rPr lang="en-US" altLang="en-US" sz="1200"/>
              <a:pPr/>
              <a:t>11</a:t>
            </a:fld>
            <a:endParaRPr lang="en-US" altLang="en-US" sz="1200"/>
          </a:p>
        </p:txBody>
      </p:sp>
      <p:sp>
        <p:nvSpPr>
          <p:cNvPr id="98308" name="Rectangle 2"/>
          <p:cNvSpPr>
            <a:spLocks noChangeArrowheads="1" noTextEdit="1"/>
          </p:cNvSpPr>
          <p:nvPr>
            <p:ph type="sldImg"/>
          </p:nvPr>
        </p:nvSpPr>
        <p:spPr>
          <a:ln/>
        </p:spPr>
      </p:sp>
      <p:sp>
        <p:nvSpPr>
          <p:cNvPr id="9830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933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B0A1FF1-29B2-4476-B796-CD552F071E12}" type="slidenum">
              <a:rPr lang="en-US" altLang="en-US" sz="1200"/>
              <a:pPr/>
              <a:t>12</a:t>
            </a:fld>
            <a:endParaRPr lang="en-US" altLang="en-US" sz="1200"/>
          </a:p>
        </p:txBody>
      </p:sp>
      <p:sp>
        <p:nvSpPr>
          <p:cNvPr id="99332" name="Rectangle 2"/>
          <p:cNvSpPr>
            <a:spLocks noChangeArrowheads="1" noTextEdit="1"/>
          </p:cNvSpPr>
          <p:nvPr>
            <p:ph type="sldImg"/>
          </p:nvPr>
        </p:nvSpPr>
        <p:spPr>
          <a:ln/>
        </p:spPr>
      </p:sp>
      <p:sp>
        <p:nvSpPr>
          <p:cNvPr id="9933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http://en.wikipedia.org/wiki/File:A_diphtheria_skin_lesion_on_the_leg._PHIL_1941_lores.jpg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03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CA663811-D789-4812-9EF2-B0CD51426464}" type="slidenum">
              <a:rPr lang="en-US" altLang="en-US" sz="1200"/>
              <a:pPr/>
              <a:t>13</a:t>
            </a:fld>
            <a:endParaRPr lang="en-US" altLang="en-US" sz="1200"/>
          </a:p>
        </p:txBody>
      </p:sp>
      <p:sp>
        <p:nvSpPr>
          <p:cNvPr id="100356" name="Rectangle 2"/>
          <p:cNvSpPr>
            <a:spLocks noChangeArrowheads="1" noTextEdit="1"/>
          </p:cNvSpPr>
          <p:nvPr>
            <p:ph type="sldImg"/>
          </p:nvPr>
        </p:nvSpPr>
        <p:spPr>
          <a:ln/>
        </p:spPr>
      </p:sp>
      <p:sp>
        <p:nvSpPr>
          <p:cNvPr id="10035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B-binds</a:t>
            </a:r>
          </a:p>
          <a:p>
            <a:r>
              <a:rPr lang="en-US" altLang="en-US" smtClean="0"/>
              <a:t>A-blocks protein synthesis</a:t>
            </a:r>
          </a:p>
          <a:p>
            <a:endParaRPr lang="en-US" altLang="en-US" smtClean="0"/>
          </a:p>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137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F7300180-3393-458B-82D3-A9C0EF1558E1}" type="slidenum">
              <a:rPr lang="en-US" altLang="en-US" sz="1200"/>
              <a:pPr/>
              <a:t>14</a:t>
            </a:fld>
            <a:endParaRPr lang="en-US" altLang="en-US" sz="1200"/>
          </a:p>
        </p:txBody>
      </p:sp>
      <p:sp>
        <p:nvSpPr>
          <p:cNvPr id="101380" name="Rectangle 2"/>
          <p:cNvSpPr>
            <a:spLocks noChangeArrowheads="1" noTextEdit="1"/>
          </p:cNvSpPr>
          <p:nvPr>
            <p:ph type="sldImg"/>
          </p:nvPr>
        </p:nvSpPr>
        <p:spPr>
          <a:ln/>
        </p:spPr>
      </p:sp>
      <p:sp>
        <p:nvSpPr>
          <p:cNvPr id="10138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smtClean="0"/>
              <a:t>Picture on left: http://what-when-how.com/acp-medicine/infections-dues-to-gram-positive-bacilli-part-1/</a:t>
            </a:r>
          </a:p>
          <a:p>
            <a:r>
              <a:rPr lang="en-US" altLang="en-US" b="1" dirty="0" smtClean="0"/>
              <a:t>Figure 1 Mechanism of action of diphtheria toxin. Diphtheria toxin production is encoded by a bacteriophage carrying the </a:t>
            </a:r>
            <a:r>
              <a:rPr lang="en-US" altLang="en-US" b="1" dirty="0" err="1" smtClean="0"/>
              <a:t>tox</a:t>
            </a:r>
            <a:r>
              <a:rPr lang="en-US" altLang="en-US" b="1" dirty="0" smtClean="0"/>
              <a:t> gene that gains entry into </a:t>
            </a:r>
            <a:r>
              <a:rPr lang="en-US" altLang="en-US" b="1" dirty="0" err="1" smtClean="0"/>
              <a:t>Corynebacterium</a:t>
            </a:r>
            <a:r>
              <a:rPr lang="en-US" altLang="en-US" b="1" dirty="0" smtClean="0"/>
              <a:t> </a:t>
            </a:r>
            <a:r>
              <a:rPr lang="en-US" altLang="en-US" b="1" dirty="0" err="1" smtClean="0"/>
              <a:t>diphtheriae</a:t>
            </a:r>
            <a:r>
              <a:rPr lang="en-US" altLang="en-US" b="1" dirty="0" smtClean="0"/>
              <a:t>. The toxin consists of an A fragment and a B fragment. The B fragment binds to the receptor (heparin-binding epidermal growth factor precursor) on the cell surface, and the whole molecule is then taken into the cell by endocytosis. In the closed environment of the endosome, acidification occurs (H+). The low pH level causes the B region to unfold and form a membrane channel, allowing the A domain to pass through the membrane into the cytoplasm. The disulfide bond linking the A and B regions is reduced, and the A subunit is then freed to bind to ADP-</a:t>
            </a:r>
            <a:r>
              <a:rPr lang="en-US" altLang="en-US" b="1" dirty="0" err="1" smtClean="0"/>
              <a:t>ribosylate</a:t>
            </a:r>
            <a:r>
              <a:rPr lang="en-US" altLang="en-US" b="1" dirty="0" smtClean="0"/>
              <a:t> elongation factor-2 (EF-2). </a:t>
            </a:r>
            <a:r>
              <a:rPr lang="en-US" altLang="en-US" b="1" dirty="0" err="1" smtClean="0"/>
              <a:t>Ribosylation</a:t>
            </a:r>
            <a:r>
              <a:rPr lang="en-US" altLang="en-US" b="1" dirty="0" smtClean="0"/>
              <a:t> interferes with the ability of EF-2 to add amino acids to a peptide chain, blocking protein synthesis and causing cell death. (A—A fragment; B—B fragment; NAD—nicotinamide adenine dinucleotide; ADP—adenosine diphosphate)</a:t>
            </a:r>
            <a:endParaRPr lang="en-US" altLang="en-US" dirty="0" smtClean="0"/>
          </a:p>
          <a:p>
            <a:r>
              <a:rPr lang="en-US" altLang="en-US" dirty="0" smtClean="0"/>
              <a:t>Picture on Right: http://www.wwnorton.com/college/biology/microbiology2/ch/25/etopics.aspx</a:t>
            </a:r>
          </a:p>
        </p:txBody>
      </p:sp>
      <p:sp>
        <p:nvSpPr>
          <p:cNvPr id="102404" name="Header Placeholder 3"/>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2405"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5A9C6B9D-7567-411A-B19A-BCFD064364B4}"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342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217A9E3-9246-4C46-AC87-51D87A66CDC8}" type="slidenum">
              <a:rPr lang="en-US" altLang="en-US" sz="1200"/>
              <a:pPr/>
              <a:t>16</a:t>
            </a:fld>
            <a:endParaRPr lang="en-US" altLang="en-US" sz="1200"/>
          </a:p>
        </p:txBody>
      </p:sp>
      <p:sp>
        <p:nvSpPr>
          <p:cNvPr id="103428" name="Rectangle 2"/>
          <p:cNvSpPr>
            <a:spLocks noChangeArrowheads="1" noTextEdit="1"/>
          </p:cNvSpPr>
          <p:nvPr>
            <p:ph type="sldImg"/>
          </p:nvPr>
        </p:nvSpPr>
        <p:spPr>
          <a:ln/>
        </p:spPr>
      </p:sp>
      <p:sp>
        <p:nvSpPr>
          <p:cNvPr id="1034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The </a:t>
            </a:r>
            <a:r>
              <a:rPr lang="en-US" altLang="en-US" b="1" smtClean="0"/>
              <a:t>Schick test</a:t>
            </a:r>
            <a:r>
              <a:rPr lang="en-US" altLang="en-US" smtClean="0"/>
              <a:t>, invented between 1910 and 1911</a:t>
            </a:r>
            <a:r>
              <a:rPr lang="en-US" altLang="en-US" baseline="30000" smtClean="0">
                <a:hlinkClick r:id="rId3"/>
              </a:rPr>
              <a:t>[1]</a:t>
            </a:r>
            <a:r>
              <a:rPr lang="en-US" altLang="en-US" smtClean="0"/>
              <a:t> is a test used to determine whether or not a person is susceptible to</a:t>
            </a:r>
            <a:r>
              <a:rPr lang="en-US" altLang="en-US" smtClean="0">
                <a:hlinkClick r:id="rId4" tooltip="Diphtheria"/>
              </a:rPr>
              <a:t>diphtheria</a:t>
            </a:r>
            <a:r>
              <a:rPr lang="en-US" altLang="en-US" smtClean="0"/>
              <a:t>.</a:t>
            </a:r>
            <a:r>
              <a:rPr lang="en-US" altLang="en-US" baseline="30000" smtClean="0">
                <a:hlinkClick r:id="rId5"/>
              </a:rPr>
              <a:t>[2]</a:t>
            </a:r>
            <a:r>
              <a:rPr lang="en-US" altLang="en-US" smtClean="0"/>
              <a:t> It was named after its inventor, </a:t>
            </a:r>
            <a:r>
              <a:rPr lang="en-US" altLang="en-US" smtClean="0">
                <a:hlinkClick r:id="rId6" tooltip="Béla Schick"/>
              </a:rPr>
              <a:t>Béla Schick</a:t>
            </a:r>
            <a:r>
              <a:rPr lang="en-US" altLang="en-US" smtClean="0"/>
              <a:t> (1877–1967), a Hungarian-born American pediatrician.</a:t>
            </a:r>
          </a:p>
          <a:p>
            <a:r>
              <a:rPr lang="en-US" altLang="en-US" smtClean="0"/>
              <a:t>The test is a simple procedure. A small amount (0.1 ml) of diluted (1/50 </a:t>
            </a:r>
            <a:r>
              <a:rPr lang="en-US" altLang="en-US" smtClean="0">
                <a:hlinkClick r:id="rId7" tooltip="Minimum lethal dose"/>
              </a:rPr>
              <a:t>MLD</a:t>
            </a:r>
            <a:r>
              <a:rPr lang="en-US" altLang="en-US" smtClean="0"/>
              <a:t>) diphtheria toxin is injected intradermally into the arm of the person. If a person does not have enough </a:t>
            </a:r>
            <a:r>
              <a:rPr lang="en-US" altLang="en-US" smtClean="0">
                <a:hlinkClick r:id="rId8" tooltip="Antibodies"/>
              </a:rPr>
              <a:t>antibodies</a:t>
            </a:r>
            <a:r>
              <a:rPr lang="en-US" altLang="en-US" smtClean="0"/>
              <a:t> to fight it off, the skin around the injection will become red and swollen, indicating a positive result. This swelling disappears after a few days. If the person has an immunity, then little or no swelling and redness will occur, indicating a negative result.</a:t>
            </a:r>
          </a:p>
          <a:p>
            <a:r>
              <a:rPr lang="en-US" altLang="en-US" smtClean="0"/>
              <a:t>Results can be interpreted as:</a:t>
            </a:r>
          </a:p>
          <a:p>
            <a:r>
              <a:rPr lang="en-US" altLang="en-US" smtClean="0"/>
              <a:t>Positive: when the test results in a wheal of 5–10 mm diameter</a:t>
            </a:r>
          </a:p>
          <a:p>
            <a:r>
              <a:rPr lang="en-US" altLang="en-US" smtClean="0"/>
              <a:t>Pseudo-positive: when there is only a red colored inflammation and it disappears rapidly</a:t>
            </a:r>
          </a:p>
          <a:p>
            <a:r>
              <a:rPr lang="en-US" altLang="en-US" smtClean="0"/>
              <a:t>Negative reaction:</a:t>
            </a:r>
          </a:p>
          <a:p>
            <a:r>
              <a:rPr lang="en-US" altLang="en-US" smtClean="0"/>
              <a:t>pseudo negative reaction:</a:t>
            </a:r>
          </a:p>
          <a:p>
            <a:r>
              <a:rPr lang="en-US" altLang="en-US" smtClean="0"/>
              <a:t>The test was created when immunizing agents were scarce and not very safe, however as newer and safer </a:t>
            </a:r>
            <a:r>
              <a:rPr lang="en-US" altLang="en-US" smtClean="0">
                <a:hlinkClick r:id="rId9" tooltip="Toxoids"/>
              </a:rPr>
              <a:t>toxoids</a:t>
            </a:r>
            <a:r>
              <a:rPr lang="en-US" altLang="en-US" smtClean="0"/>
              <a:t> were made available there was no more requirement for susceptibility tests.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44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D058A82-C29E-46B8-A64A-4392A2F2AC4B}" type="slidenum">
              <a:rPr lang="en-US" altLang="en-US" sz="1200"/>
              <a:pPr/>
              <a:t>17</a:t>
            </a:fld>
            <a:endParaRPr lang="en-US" altLang="en-US" sz="1200"/>
          </a:p>
        </p:txBody>
      </p:sp>
      <p:sp>
        <p:nvSpPr>
          <p:cNvPr id="104452" name="Rectangle 2"/>
          <p:cNvSpPr>
            <a:spLocks noChangeArrowheads="1" noTextEdit="1"/>
          </p:cNvSpPr>
          <p:nvPr>
            <p:ph type="sldImg"/>
          </p:nvPr>
        </p:nvSpPr>
        <p:spPr>
          <a:ln/>
        </p:spPr>
      </p:sp>
      <p:sp>
        <p:nvSpPr>
          <p:cNvPr id="10445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547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FFD05E8A-EF0D-4E1F-9657-EA8EF374FA8D}" type="slidenum">
              <a:rPr lang="en-US" altLang="en-US" sz="1200"/>
              <a:pPr/>
              <a:t>18</a:t>
            </a:fld>
            <a:endParaRPr lang="en-US" altLang="en-US" sz="1200"/>
          </a:p>
        </p:txBody>
      </p:sp>
      <p:sp>
        <p:nvSpPr>
          <p:cNvPr id="105476" name="Rectangle 2"/>
          <p:cNvSpPr>
            <a:spLocks noChangeArrowheads="1" noTextEdit="1"/>
          </p:cNvSpPr>
          <p:nvPr>
            <p:ph type="sldImg"/>
          </p:nvPr>
        </p:nvSpPr>
        <p:spPr>
          <a:ln/>
        </p:spPr>
      </p:sp>
      <p:sp>
        <p:nvSpPr>
          <p:cNvPr id="10547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64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FB6764D4-E43E-4419-9627-6ABDB7B926B2}" type="slidenum">
              <a:rPr lang="en-US" altLang="en-US" sz="1200"/>
              <a:pPr/>
              <a:t>19</a:t>
            </a:fld>
            <a:endParaRPr lang="en-US" altLang="en-US" sz="1200"/>
          </a:p>
        </p:txBody>
      </p:sp>
      <p:sp>
        <p:nvSpPr>
          <p:cNvPr id="106500" name="Rectangle 2"/>
          <p:cNvSpPr>
            <a:spLocks noChangeArrowheads="1" noTextEdit="1"/>
          </p:cNvSpPr>
          <p:nvPr>
            <p:ph type="sldImg"/>
          </p:nvPr>
        </p:nvSpPr>
        <p:spPr>
          <a:ln/>
        </p:spPr>
      </p:sp>
      <p:sp>
        <p:nvSpPr>
          <p:cNvPr id="10650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mtClean="0"/>
              <a:t>Picture on left: http://www.microbiologyinpictures.com/corynebacterium%20diphtheriae.html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890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0699342-8125-4956-AF5B-C703C234A3B8}" type="slidenum">
              <a:rPr lang="en-US" altLang="en-US" sz="1200"/>
              <a:pPr/>
              <a:t>2</a:t>
            </a:fld>
            <a:endParaRPr lang="en-US" altLang="en-US" sz="1200"/>
          </a:p>
        </p:txBody>
      </p:sp>
      <p:sp>
        <p:nvSpPr>
          <p:cNvPr id="89092" name="Rectangle 2"/>
          <p:cNvSpPr>
            <a:spLocks noChangeArrowheads="1" noTextEdit="1"/>
          </p:cNvSpPr>
          <p:nvPr>
            <p:ph type="sldImg"/>
          </p:nvPr>
        </p:nvSpPr>
        <p:spPr>
          <a:ln/>
        </p:spPr>
      </p:sp>
      <p:sp>
        <p:nvSpPr>
          <p:cNvPr id="8909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752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3B6F0B3-855A-44DE-B304-6689512D726F}" type="slidenum">
              <a:rPr lang="en-US" altLang="en-US" sz="1200"/>
              <a:pPr/>
              <a:t>20</a:t>
            </a:fld>
            <a:endParaRPr lang="en-US" altLang="en-US" sz="1200"/>
          </a:p>
        </p:txBody>
      </p:sp>
      <p:sp>
        <p:nvSpPr>
          <p:cNvPr id="107524" name="Rectangle 2"/>
          <p:cNvSpPr>
            <a:spLocks noChangeArrowheads="1" noTextEdit="1"/>
          </p:cNvSpPr>
          <p:nvPr>
            <p:ph type="sldImg"/>
          </p:nvPr>
        </p:nvSpPr>
        <p:spPr>
          <a:ln/>
        </p:spPr>
      </p:sp>
      <p:sp>
        <p:nvSpPr>
          <p:cNvPr id="10752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854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A879FEC0-5699-489C-9866-9008913B6BBE}" type="slidenum">
              <a:rPr lang="en-US" altLang="en-US" sz="1200"/>
              <a:pPr/>
              <a:t>21</a:t>
            </a:fld>
            <a:endParaRPr lang="en-US" altLang="en-US" sz="1200"/>
          </a:p>
        </p:txBody>
      </p:sp>
      <p:sp>
        <p:nvSpPr>
          <p:cNvPr id="108548" name="Rectangle 2"/>
          <p:cNvSpPr>
            <a:spLocks noChangeArrowheads="1" noTextEdit="1"/>
          </p:cNvSpPr>
          <p:nvPr>
            <p:ph type="sldImg"/>
          </p:nvPr>
        </p:nvSpPr>
        <p:spPr>
          <a:ln/>
        </p:spPr>
      </p:sp>
      <p:sp>
        <p:nvSpPr>
          <p:cNvPr id="10854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0957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5DD0CB0A-F578-418A-87FD-99BEF5AFE612}" type="slidenum">
              <a:rPr lang="en-US" altLang="en-US" sz="1200"/>
              <a:pPr/>
              <a:t>22</a:t>
            </a:fld>
            <a:endParaRPr lang="en-US" altLang="en-US" sz="1200"/>
          </a:p>
        </p:txBody>
      </p:sp>
      <p:sp>
        <p:nvSpPr>
          <p:cNvPr id="109572" name="Rectangle 2"/>
          <p:cNvSpPr>
            <a:spLocks noChangeArrowheads="1" noTextEdit="1"/>
          </p:cNvSpPr>
          <p:nvPr>
            <p:ph type="sldImg"/>
          </p:nvPr>
        </p:nvSpPr>
        <p:spPr>
          <a:ln/>
        </p:spPr>
      </p:sp>
      <p:sp>
        <p:nvSpPr>
          <p:cNvPr id="10957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05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69CF7348-5097-43FD-8E50-7C3186694C28}" type="slidenum">
              <a:rPr lang="en-US" altLang="en-US" sz="1200"/>
              <a:pPr/>
              <a:t>23</a:t>
            </a:fld>
            <a:endParaRPr lang="en-US" altLang="en-US" sz="1200"/>
          </a:p>
        </p:txBody>
      </p:sp>
      <p:sp>
        <p:nvSpPr>
          <p:cNvPr id="110596" name="Rectangle 2"/>
          <p:cNvSpPr>
            <a:spLocks noChangeArrowheads="1" noTextEdit="1"/>
          </p:cNvSpPr>
          <p:nvPr>
            <p:ph type="sldImg"/>
          </p:nvPr>
        </p:nvSpPr>
        <p:spPr>
          <a:ln/>
        </p:spPr>
      </p:sp>
      <p:sp>
        <p:nvSpPr>
          <p:cNvPr id="11059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smtClean="0"/>
              <a:t>http://www.microbiologyinpictures.com/corynebacterium%20diphtheriae.html</a:t>
            </a:r>
          </a:p>
        </p:txBody>
      </p:sp>
      <p:sp>
        <p:nvSpPr>
          <p:cNvPr id="111620" name="Header Placeholder 3"/>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1621"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C1A4E38B-22D4-449E-BE08-149F52C95FF8}"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26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1D4B6C9-77B2-48EA-A948-A22EC3E62CDE}" type="slidenum">
              <a:rPr lang="en-US" altLang="en-US" sz="1200"/>
              <a:pPr/>
              <a:t>25</a:t>
            </a:fld>
            <a:endParaRPr lang="en-US" altLang="en-US" sz="1200"/>
          </a:p>
        </p:txBody>
      </p:sp>
      <p:sp>
        <p:nvSpPr>
          <p:cNvPr id="112644" name="Rectangle 2"/>
          <p:cNvSpPr>
            <a:spLocks noChangeArrowheads="1" noTextEdit="1"/>
          </p:cNvSpPr>
          <p:nvPr>
            <p:ph type="sldImg"/>
          </p:nvPr>
        </p:nvSpPr>
        <p:spPr>
          <a:ln/>
        </p:spPr>
      </p:sp>
      <p:sp>
        <p:nvSpPr>
          <p:cNvPr id="11264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36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BB5E74B-4DBC-4C30-BD9D-B7DEBB980D74}" type="slidenum">
              <a:rPr lang="en-US" altLang="en-US" sz="1200"/>
              <a:pPr/>
              <a:t>26</a:t>
            </a:fld>
            <a:endParaRPr lang="en-US" altLang="en-US" sz="1200"/>
          </a:p>
        </p:txBody>
      </p:sp>
      <p:sp>
        <p:nvSpPr>
          <p:cNvPr id="113668" name="Rectangle 2"/>
          <p:cNvSpPr>
            <a:spLocks noChangeArrowheads="1" noTextEdit="1"/>
          </p:cNvSpPr>
          <p:nvPr>
            <p:ph type="sldImg"/>
          </p:nvPr>
        </p:nvSpPr>
        <p:spPr>
          <a:ln/>
        </p:spPr>
      </p:sp>
      <p:sp>
        <p:nvSpPr>
          <p:cNvPr id="11366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46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10DCE49-E60D-48AB-8ADE-DE2ADD697375}" type="slidenum">
              <a:rPr lang="en-US" altLang="en-US" sz="1200"/>
              <a:pPr/>
              <a:t>27</a:t>
            </a:fld>
            <a:endParaRPr lang="en-US" altLang="en-US" sz="1200"/>
          </a:p>
        </p:txBody>
      </p:sp>
      <p:sp>
        <p:nvSpPr>
          <p:cNvPr id="114692" name="Rectangle 2"/>
          <p:cNvSpPr>
            <a:spLocks noChangeArrowheads="1" noTextEdit="1"/>
          </p:cNvSpPr>
          <p:nvPr>
            <p:ph type="sldImg"/>
          </p:nvPr>
        </p:nvSpPr>
        <p:spPr>
          <a:ln/>
        </p:spPr>
      </p:sp>
      <p:sp>
        <p:nvSpPr>
          <p:cNvPr id="11469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57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6AE6C78-D7EA-4721-A41A-F2BD0DF75DE5}" type="slidenum">
              <a:rPr lang="en-US" altLang="en-US" sz="1200"/>
              <a:pPr/>
              <a:t>28</a:t>
            </a:fld>
            <a:endParaRPr lang="en-US" altLang="en-US" sz="1200"/>
          </a:p>
        </p:txBody>
      </p:sp>
      <p:sp>
        <p:nvSpPr>
          <p:cNvPr id="115716" name="Rectangle 2"/>
          <p:cNvSpPr>
            <a:spLocks noChangeArrowheads="1" noTextEdit="1"/>
          </p:cNvSpPr>
          <p:nvPr>
            <p:ph type="sldImg"/>
          </p:nvPr>
        </p:nvSpPr>
        <p:spPr>
          <a:ln/>
        </p:spPr>
      </p:sp>
      <p:sp>
        <p:nvSpPr>
          <p:cNvPr id="11571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673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BCEF687-21C6-45FC-9025-2DEACBBBD426}" type="slidenum">
              <a:rPr lang="en-US" altLang="en-US" sz="1200"/>
              <a:pPr/>
              <a:t>29</a:t>
            </a:fld>
            <a:endParaRPr lang="en-US" altLang="en-US" sz="1200"/>
          </a:p>
        </p:txBody>
      </p:sp>
      <p:sp>
        <p:nvSpPr>
          <p:cNvPr id="116740" name="Rectangle 2"/>
          <p:cNvSpPr>
            <a:spLocks noChangeArrowheads="1" noTextEdit="1"/>
          </p:cNvSpPr>
          <p:nvPr>
            <p:ph type="sldImg"/>
          </p:nvPr>
        </p:nvSpPr>
        <p:spPr>
          <a:ln/>
        </p:spPr>
      </p:sp>
      <p:sp>
        <p:nvSpPr>
          <p:cNvPr id="11674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01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5F289C9-C01B-4AFE-BE26-1D88E614F204}" type="slidenum">
              <a:rPr lang="en-US" altLang="en-US" sz="1200"/>
              <a:pPr/>
              <a:t>3</a:t>
            </a:fld>
            <a:endParaRPr lang="en-US" altLang="en-US" sz="1200"/>
          </a:p>
        </p:txBody>
      </p:sp>
      <p:sp>
        <p:nvSpPr>
          <p:cNvPr id="90116" name="Rectangle 2"/>
          <p:cNvSpPr>
            <a:spLocks noChangeArrowheads="1" noTextEdit="1"/>
          </p:cNvSpPr>
          <p:nvPr>
            <p:ph type="sldImg"/>
          </p:nvPr>
        </p:nvSpPr>
        <p:spPr>
          <a:ln/>
        </p:spPr>
      </p:sp>
      <p:sp>
        <p:nvSpPr>
          <p:cNvPr id="9011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77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8CD1F89-DCA8-4D00-97CD-CA5CC1A2A16B}" type="slidenum">
              <a:rPr lang="en-US" altLang="en-US" sz="1200"/>
              <a:pPr/>
              <a:t>30</a:t>
            </a:fld>
            <a:endParaRPr lang="en-US" altLang="en-US" sz="1200"/>
          </a:p>
        </p:txBody>
      </p:sp>
      <p:sp>
        <p:nvSpPr>
          <p:cNvPr id="117764" name="Rectangle 2"/>
          <p:cNvSpPr>
            <a:spLocks noChangeArrowheads="1" noTextEdit="1"/>
          </p:cNvSpPr>
          <p:nvPr>
            <p:ph type="sldImg"/>
          </p:nvPr>
        </p:nvSpPr>
        <p:spPr>
          <a:ln/>
        </p:spPr>
      </p:sp>
      <p:sp>
        <p:nvSpPr>
          <p:cNvPr id="11776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878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ECD5155-B880-4EE5-B502-557FA104FAF1}" type="slidenum">
              <a:rPr lang="en-US" altLang="en-US" sz="1200"/>
              <a:pPr/>
              <a:t>31</a:t>
            </a:fld>
            <a:endParaRPr lang="en-US" altLang="en-US" sz="1200"/>
          </a:p>
        </p:txBody>
      </p:sp>
      <p:sp>
        <p:nvSpPr>
          <p:cNvPr id="118788" name="Rectangle 2"/>
          <p:cNvSpPr>
            <a:spLocks noChangeArrowheads="1" noTextEdit="1"/>
          </p:cNvSpPr>
          <p:nvPr>
            <p:ph type="sldImg"/>
          </p:nvPr>
        </p:nvSpPr>
        <p:spPr>
          <a:ln/>
        </p:spPr>
      </p:sp>
      <p:sp>
        <p:nvSpPr>
          <p:cNvPr id="11878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1981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40E8130-2858-4FF7-97C4-657DF9FA50B4}" type="slidenum">
              <a:rPr lang="en-US" altLang="en-US" sz="1200"/>
              <a:pPr/>
              <a:t>33</a:t>
            </a:fld>
            <a:endParaRPr lang="en-US" altLang="en-US" sz="1200"/>
          </a:p>
        </p:txBody>
      </p:sp>
      <p:sp>
        <p:nvSpPr>
          <p:cNvPr id="119812" name="Rectangle 2"/>
          <p:cNvSpPr>
            <a:spLocks noChangeArrowheads="1" noTextEdit="1"/>
          </p:cNvSpPr>
          <p:nvPr>
            <p:ph type="sldImg"/>
          </p:nvPr>
        </p:nvSpPr>
        <p:spPr>
          <a:ln/>
        </p:spPr>
      </p:sp>
      <p:sp>
        <p:nvSpPr>
          <p:cNvPr id="11981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083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C63964A6-99F4-4147-B472-823339E60FC0}" type="slidenum">
              <a:rPr lang="en-US" altLang="en-US" sz="1200"/>
              <a:pPr/>
              <a:t>34</a:t>
            </a:fld>
            <a:endParaRPr lang="en-US" altLang="en-US" sz="1200"/>
          </a:p>
        </p:txBody>
      </p:sp>
      <p:sp>
        <p:nvSpPr>
          <p:cNvPr id="120836" name="Rectangle 2"/>
          <p:cNvSpPr>
            <a:spLocks noChangeArrowheads="1" noTextEdit="1"/>
          </p:cNvSpPr>
          <p:nvPr>
            <p:ph type="sldImg"/>
          </p:nvPr>
        </p:nvSpPr>
        <p:spPr>
          <a:ln/>
        </p:spPr>
      </p:sp>
      <p:sp>
        <p:nvSpPr>
          <p:cNvPr id="12083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185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399A8B1-1956-49D3-97B3-326F2D3A3330}" type="slidenum">
              <a:rPr lang="en-US" altLang="en-US" sz="1200"/>
              <a:pPr/>
              <a:t>35</a:t>
            </a:fld>
            <a:endParaRPr lang="en-US" altLang="en-US" sz="1200"/>
          </a:p>
        </p:txBody>
      </p:sp>
      <p:sp>
        <p:nvSpPr>
          <p:cNvPr id="121860" name="Rectangle 2"/>
          <p:cNvSpPr>
            <a:spLocks noChangeArrowheads="1" noTextEdit="1"/>
          </p:cNvSpPr>
          <p:nvPr>
            <p:ph type="sldImg"/>
          </p:nvPr>
        </p:nvSpPr>
        <p:spPr>
          <a:ln/>
        </p:spPr>
      </p:sp>
      <p:sp>
        <p:nvSpPr>
          <p:cNvPr id="12186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288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624C134-72CE-4E34-B06A-1388F8BD2A79}" type="slidenum">
              <a:rPr lang="en-US" altLang="en-US" sz="1200"/>
              <a:pPr/>
              <a:t>36</a:t>
            </a:fld>
            <a:endParaRPr lang="en-US" altLang="en-US" sz="1200"/>
          </a:p>
        </p:txBody>
      </p:sp>
      <p:sp>
        <p:nvSpPr>
          <p:cNvPr id="122884" name="Rectangle 2"/>
          <p:cNvSpPr>
            <a:spLocks noChangeArrowheads="1" noTextEdit="1"/>
          </p:cNvSpPr>
          <p:nvPr>
            <p:ph type="sldImg"/>
          </p:nvPr>
        </p:nvSpPr>
        <p:spPr>
          <a:ln/>
        </p:spPr>
      </p:sp>
      <p:sp>
        <p:nvSpPr>
          <p:cNvPr id="12288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390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F387A55-AC21-4FC0-A23C-411BC416A649}" type="slidenum">
              <a:rPr lang="en-US" altLang="en-US" sz="1200"/>
              <a:pPr/>
              <a:t>38</a:t>
            </a:fld>
            <a:endParaRPr lang="en-US" altLang="en-US" sz="1200"/>
          </a:p>
        </p:txBody>
      </p:sp>
      <p:sp>
        <p:nvSpPr>
          <p:cNvPr id="123908" name="Rectangle 2"/>
          <p:cNvSpPr>
            <a:spLocks noChangeArrowheads="1" noTextEdit="1"/>
          </p:cNvSpPr>
          <p:nvPr>
            <p:ph type="sldImg"/>
          </p:nvPr>
        </p:nvSpPr>
        <p:spPr>
          <a:ln/>
        </p:spPr>
      </p:sp>
      <p:sp>
        <p:nvSpPr>
          <p:cNvPr id="12390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493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663DAE3-7607-4C02-A2B0-79906858FD64}" type="slidenum">
              <a:rPr lang="en-US" altLang="en-US" sz="1200"/>
              <a:pPr/>
              <a:t>39</a:t>
            </a:fld>
            <a:endParaRPr lang="en-US" altLang="en-US" sz="1200"/>
          </a:p>
        </p:txBody>
      </p:sp>
      <p:sp>
        <p:nvSpPr>
          <p:cNvPr id="124932" name="Rectangle 2"/>
          <p:cNvSpPr>
            <a:spLocks noChangeArrowheads="1" noTextEdit="1"/>
          </p:cNvSpPr>
          <p:nvPr>
            <p:ph type="sldImg"/>
          </p:nvPr>
        </p:nvSpPr>
        <p:spPr>
          <a:ln/>
        </p:spPr>
      </p:sp>
      <p:sp>
        <p:nvSpPr>
          <p:cNvPr id="12493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59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B7AF5199-C4DB-418F-A069-328611BDC3D3}" type="slidenum">
              <a:rPr lang="en-US" altLang="en-US" sz="1200"/>
              <a:pPr/>
              <a:t>40</a:t>
            </a:fld>
            <a:endParaRPr lang="en-US" altLang="en-US" sz="1200"/>
          </a:p>
        </p:txBody>
      </p:sp>
      <p:sp>
        <p:nvSpPr>
          <p:cNvPr id="125956" name="Rectangle 2"/>
          <p:cNvSpPr>
            <a:spLocks noChangeArrowheads="1" noTextEdit="1"/>
          </p:cNvSpPr>
          <p:nvPr>
            <p:ph type="sldImg"/>
          </p:nvPr>
        </p:nvSpPr>
        <p:spPr>
          <a:ln/>
        </p:spPr>
      </p:sp>
      <p:sp>
        <p:nvSpPr>
          <p:cNvPr id="12595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697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C6CF990-2F29-413E-9FF7-EA3E19E2FE6A}" type="slidenum">
              <a:rPr lang="en-US" altLang="en-US" sz="1200"/>
              <a:pPr/>
              <a:t>41</a:t>
            </a:fld>
            <a:endParaRPr lang="en-US" altLang="en-US" sz="1200"/>
          </a:p>
        </p:txBody>
      </p:sp>
      <p:sp>
        <p:nvSpPr>
          <p:cNvPr id="126980" name="Rectangle 2"/>
          <p:cNvSpPr>
            <a:spLocks noChangeArrowheads="1" noTextEdit="1"/>
          </p:cNvSpPr>
          <p:nvPr>
            <p:ph type="sldImg"/>
          </p:nvPr>
        </p:nvSpPr>
        <p:spPr>
          <a:ln/>
        </p:spPr>
      </p:sp>
      <p:sp>
        <p:nvSpPr>
          <p:cNvPr id="12698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113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2B301E8-77A9-41CF-95CD-81485B4C5ADF}" type="slidenum">
              <a:rPr lang="en-US" altLang="en-US" sz="1200"/>
              <a:pPr/>
              <a:t>4</a:t>
            </a:fld>
            <a:endParaRPr lang="en-US" altLang="en-US" sz="1200"/>
          </a:p>
        </p:txBody>
      </p:sp>
      <p:sp>
        <p:nvSpPr>
          <p:cNvPr id="91140" name="Rectangle 2"/>
          <p:cNvSpPr>
            <a:spLocks noChangeArrowheads="1" noTextEdit="1"/>
          </p:cNvSpPr>
          <p:nvPr>
            <p:ph type="sldImg"/>
          </p:nvPr>
        </p:nvSpPr>
        <p:spPr>
          <a:ln/>
        </p:spPr>
      </p:sp>
      <p:sp>
        <p:nvSpPr>
          <p:cNvPr id="9114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80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A6707622-C08C-4C8F-85AD-743FBF3D12DE}" type="slidenum">
              <a:rPr lang="en-US" altLang="en-US" sz="1200"/>
              <a:pPr/>
              <a:t>42</a:t>
            </a:fld>
            <a:endParaRPr lang="en-US" altLang="en-US" sz="1200"/>
          </a:p>
        </p:txBody>
      </p:sp>
      <p:sp>
        <p:nvSpPr>
          <p:cNvPr id="128004" name="Rectangle 2"/>
          <p:cNvSpPr>
            <a:spLocks noChangeArrowheads="1" noTextEdit="1"/>
          </p:cNvSpPr>
          <p:nvPr>
            <p:ph type="sldImg"/>
          </p:nvPr>
        </p:nvSpPr>
        <p:spPr>
          <a:ln/>
        </p:spPr>
      </p:sp>
      <p:sp>
        <p:nvSpPr>
          <p:cNvPr id="12800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2902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E9EBEF7-0E80-45F2-B7B6-6326C331E598}" type="slidenum">
              <a:rPr lang="en-US" altLang="en-US" sz="1200"/>
              <a:pPr/>
              <a:t>43</a:t>
            </a:fld>
            <a:endParaRPr lang="en-US" altLang="en-US" sz="1200"/>
          </a:p>
        </p:txBody>
      </p:sp>
      <p:sp>
        <p:nvSpPr>
          <p:cNvPr id="129028" name="Rectangle 2"/>
          <p:cNvSpPr>
            <a:spLocks noChangeArrowheads="1" noTextEdit="1"/>
          </p:cNvSpPr>
          <p:nvPr>
            <p:ph type="sldImg"/>
          </p:nvPr>
        </p:nvSpPr>
        <p:spPr>
          <a:ln/>
        </p:spPr>
      </p:sp>
      <p:sp>
        <p:nvSpPr>
          <p:cNvPr id="129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00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F4928BB-9D0D-45BD-B083-E8E69E59EE4A}" type="slidenum">
              <a:rPr lang="en-US" altLang="en-US" sz="1200"/>
              <a:pPr/>
              <a:t>44</a:t>
            </a:fld>
            <a:endParaRPr lang="en-US" altLang="en-US" sz="1200"/>
          </a:p>
        </p:txBody>
      </p:sp>
      <p:sp>
        <p:nvSpPr>
          <p:cNvPr id="130052" name="Rectangle 2"/>
          <p:cNvSpPr>
            <a:spLocks noChangeArrowheads="1" noTextEdit="1"/>
          </p:cNvSpPr>
          <p:nvPr>
            <p:ph type="sldImg"/>
          </p:nvPr>
        </p:nvSpPr>
        <p:spPr>
          <a:ln/>
        </p:spPr>
      </p:sp>
      <p:sp>
        <p:nvSpPr>
          <p:cNvPr id="13005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107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3F66947E-BB5D-4CDB-87B7-EA8A0380F8C4}" type="slidenum">
              <a:rPr lang="en-US" altLang="en-US" sz="1200"/>
              <a:pPr/>
              <a:t>46</a:t>
            </a:fld>
            <a:endParaRPr lang="en-US" altLang="en-US" sz="1200"/>
          </a:p>
        </p:txBody>
      </p:sp>
      <p:sp>
        <p:nvSpPr>
          <p:cNvPr id="131076" name="Rectangle 2"/>
          <p:cNvSpPr>
            <a:spLocks noChangeArrowheads="1" noTextEdit="1"/>
          </p:cNvSpPr>
          <p:nvPr>
            <p:ph type="sldImg"/>
          </p:nvPr>
        </p:nvSpPr>
        <p:spPr>
          <a:ln/>
        </p:spPr>
      </p:sp>
      <p:sp>
        <p:nvSpPr>
          <p:cNvPr id="13107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20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82F77DC5-77DE-4D48-9EEB-AB13C7DAF35F}" type="slidenum">
              <a:rPr lang="en-US" altLang="en-US" sz="1200"/>
              <a:pPr/>
              <a:t>47</a:t>
            </a:fld>
            <a:endParaRPr lang="en-US" altLang="en-US" sz="1200"/>
          </a:p>
        </p:txBody>
      </p:sp>
      <p:sp>
        <p:nvSpPr>
          <p:cNvPr id="132100" name="Rectangle 2"/>
          <p:cNvSpPr>
            <a:spLocks noChangeArrowheads="1" noTextEdit="1"/>
          </p:cNvSpPr>
          <p:nvPr>
            <p:ph type="sldImg"/>
          </p:nvPr>
        </p:nvSpPr>
        <p:spPr>
          <a:ln/>
        </p:spPr>
      </p:sp>
      <p:sp>
        <p:nvSpPr>
          <p:cNvPr id="13210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312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B182CB69-8BFC-4669-9CBA-51DB067F5A7B}" type="slidenum">
              <a:rPr lang="en-US" altLang="en-US" sz="1200"/>
              <a:pPr/>
              <a:t>48</a:t>
            </a:fld>
            <a:endParaRPr lang="en-US" altLang="en-US" sz="1200"/>
          </a:p>
        </p:txBody>
      </p:sp>
      <p:sp>
        <p:nvSpPr>
          <p:cNvPr id="133124" name="Rectangle 2"/>
          <p:cNvSpPr>
            <a:spLocks noChangeArrowheads="1" noTextEdit="1"/>
          </p:cNvSpPr>
          <p:nvPr>
            <p:ph type="sldImg"/>
          </p:nvPr>
        </p:nvSpPr>
        <p:spPr>
          <a:ln/>
        </p:spPr>
      </p:sp>
      <p:sp>
        <p:nvSpPr>
          <p:cNvPr id="13312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414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A2C14016-22E5-4A42-9766-EE7039332E44}" type="slidenum">
              <a:rPr lang="en-US" altLang="en-US" sz="1200"/>
              <a:pPr/>
              <a:t>49</a:t>
            </a:fld>
            <a:endParaRPr lang="en-US" altLang="en-US" sz="1200"/>
          </a:p>
        </p:txBody>
      </p:sp>
      <p:sp>
        <p:nvSpPr>
          <p:cNvPr id="134148" name="Rectangle 2"/>
          <p:cNvSpPr>
            <a:spLocks noChangeArrowheads="1" noTextEdit="1"/>
          </p:cNvSpPr>
          <p:nvPr>
            <p:ph type="sldImg"/>
          </p:nvPr>
        </p:nvSpPr>
        <p:spPr>
          <a:ln/>
        </p:spPr>
      </p:sp>
      <p:sp>
        <p:nvSpPr>
          <p:cNvPr id="13414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517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F4356E8-5412-40D1-A8D7-01EBC6E9402F}" type="slidenum">
              <a:rPr lang="en-US" altLang="en-US" sz="1200"/>
              <a:pPr/>
              <a:t>50</a:t>
            </a:fld>
            <a:endParaRPr lang="en-US" altLang="en-US" sz="1200"/>
          </a:p>
        </p:txBody>
      </p:sp>
      <p:sp>
        <p:nvSpPr>
          <p:cNvPr id="135172" name="Rectangle 2"/>
          <p:cNvSpPr>
            <a:spLocks noChangeArrowheads="1" noTextEdit="1"/>
          </p:cNvSpPr>
          <p:nvPr>
            <p:ph type="sldImg"/>
          </p:nvPr>
        </p:nvSpPr>
        <p:spPr>
          <a:ln/>
        </p:spPr>
      </p:sp>
      <p:sp>
        <p:nvSpPr>
          <p:cNvPr id="13517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61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3013BAED-C625-4C9D-B9E0-418E3B6D3A04}" type="slidenum">
              <a:rPr lang="en-US" altLang="en-US" sz="1200"/>
              <a:pPr/>
              <a:t>51</a:t>
            </a:fld>
            <a:endParaRPr lang="en-US" altLang="en-US" sz="1200"/>
          </a:p>
        </p:txBody>
      </p:sp>
      <p:sp>
        <p:nvSpPr>
          <p:cNvPr id="136196" name="Rectangle 2"/>
          <p:cNvSpPr>
            <a:spLocks noChangeArrowheads="1" noTextEdit="1"/>
          </p:cNvSpPr>
          <p:nvPr>
            <p:ph type="sldImg"/>
          </p:nvPr>
        </p:nvSpPr>
        <p:spPr>
          <a:ln/>
        </p:spPr>
      </p:sp>
      <p:sp>
        <p:nvSpPr>
          <p:cNvPr id="13619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721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5872221-0B8A-4114-B9E3-5B80DDC6A4CD}" type="slidenum">
              <a:rPr lang="en-US" altLang="en-US" sz="1200"/>
              <a:pPr/>
              <a:t>52</a:t>
            </a:fld>
            <a:endParaRPr lang="en-US" altLang="en-US" sz="1200"/>
          </a:p>
        </p:txBody>
      </p:sp>
      <p:sp>
        <p:nvSpPr>
          <p:cNvPr id="137220" name="Rectangle 2"/>
          <p:cNvSpPr>
            <a:spLocks noChangeArrowheads="1" noTextEdit="1"/>
          </p:cNvSpPr>
          <p:nvPr>
            <p:ph type="sldImg"/>
          </p:nvPr>
        </p:nvSpPr>
        <p:spPr>
          <a:ln/>
        </p:spPr>
      </p:sp>
      <p:sp>
        <p:nvSpPr>
          <p:cNvPr id="13722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21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20D5A325-871A-4E8F-910A-3C2F84A1DD29}" type="slidenum">
              <a:rPr lang="en-US" altLang="en-US" sz="1200"/>
              <a:pPr/>
              <a:t>5</a:t>
            </a:fld>
            <a:endParaRPr lang="en-US" altLang="en-US" sz="1200"/>
          </a:p>
        </p:txBody>
      </p:sp>
      <p:sp>
        <p:nvSpPr>
          <p:cNvPr id="92164" name="Rectangle 2"/>
          <p:cNvSpPr>
            <a:spLocks noChangeArrowheads="1" noTextEdit="1"/>
          </p:cNvSpPr>
          <p:nvPr>
            <p:ph type="sldImg"/>
          </p:nvPr>
        </p:nvSpPr>
        <p:spPr>
          <a:ln/>
        </p:spPr>
      </p:sp>
      <p:sp>
        <p:nvSpPr>
          <p:cNvPr id="9216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82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6264BB72-74A4-45A7-9F59-938D1DA73CCF}" type="slidenum">
              <a:rPr lang="en-US" altLang="en-US" sz="1200"/>
              <a:pPr/>
              <a:t>53</a:t>
            </a:fld>
            <a:endParaRPr lang="en-US" altLang="en-US" sz="1200"/>
          </a:p>
        </p:txBody>
      </p:sp>
      <p:sp>
        <p:nvSpPr>
          <p:cNvPr id="138244" name="Rectangle 2"/>
          <p:cNvSpPr>
            <a:spLocks noChangeArrowheads="1" noTextEdit="1"/>
          </p:cNvSpPr>
          <p:nvPr>
            <p:ph type="sldImg"/>
          </p:nvPr>
        </p:nvSpPr>
        <p:spPr>
          <a:ln/>
        </p:spPr>
      </p:sp>
      <p:sp>
        <p:nvSpPr>
          <p:cNvPr id="13824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392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261DF547-C1DF-4081-92E1-9A3901798517}" type="slidenum">
              <a:rPr lang="en-US" altLang="en-US" sz="1200"/>
              <a:pPr/>
              <a:t>54</a:t>
            </a:fld>
            <a:endParaRPr lang="en-US" altLang="en-US" sz="1200"/>
          </a:p>
        </p:txBody>
      </p:sp>
      <p:sp>
        <p:nvSpPr>
          <p:cNvPr id="139268" name="Rectangle 2"/>
          <p:cNvSpPr>
            <a:spLocks noChangeArrowheads="1" noTextEdit="1"/>
          </p:cNvSpPr>
          <p:nvPr>
            <p:ph type="sldImg"/>
          </p:nvPr>
        </p:nvSpPr>
        <p:spPr>
          <a:ln/>
        </p:spPr>
      </p:sp>
      <p:sp>
        <p:nvSpPr>
          <p:cNvPr id="13926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02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E5D81D6-A856-4824-963F-C7A8BB695665}" type="slidenum">
              <a:rPr lang="en-US" altLang="en-US" sz="1200"/>
              <a:pPr/>
              <a:t>55</a:t>
            </a:fld>
            <a:endParaRPr lang="en-US" altLang="en-US" sz="1200"/>
          </a:p>
        </p:txBody>
      </p:sp>
      <p:sp>
        <p:nvSpPr>
          <p:cNvPr id="140292" name="Rectangle 2"/>
          <p:cNvSpPr>
            <a:spLocks noChangeArrowheads="1" noTextEdit="1"/>
          </p:cNvSpPr>
          <p:nvPr>
            <p:ph type="sldImg"/>
          </p:nvPr>
        </p:nvSpPr>
        <p:spPr>
          <a:ln/>
        </p:spPr>
      </p:sp>
      <p:sp>
        <p:nvSpPr>
          <p:cNvPr id="14029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13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57A58D2-C194-4D88-95CF-4B3F27660DDA}" type="slidenum">
              <a:rPr lang="en-US" altLang="en-US" sz="1200"/>
              <a:pPr/>
              <a:t>56</a:t>
            </a:fld>
            <a:endParaRPr lang="en-US" altLang="en-US" sz="1200"/>
          </a:p>
        </p:txBody>
      </p:sp>
      <p:sp>
        <p:nvSpPr>
          <p:cNvPr id="141316" name="Rectangle 2"/>
          <p:cNvSpPr>
            <a:spLocks noChangeArrowheads="1" noTextEdit="1"/>
          </p:cNvSpPr>
          <p:nvPr>
            <p:ph type="sldImg"/>
          </p:nvPr>
        </p:nvSpPr>
        <p:spPr>
          <a:ln/>
        </p:spPr>
      </p:sp>
      <p:sp>
        <p:nvSpPr>
          <p:cNvPr id="14131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233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24F1165E-5F49-480B-A0DE-1D4F92DED3DA}" type="slidenum">
              <a:rPr lang="en-US" altLang="en-US" sz="1200"/>
              <a:pPr/>
              <a:t>57</a:t>
            </a:fld>
            <a:endParaRPr lang="en-US" altLang="en-US" sz="1200"/>
          </a:p>
        </p:txBody>
      </p:sp>
      <p:sp>
        <p:nvSpPr>
          <p:cNvPr id="142340" name="Rectangle 2"/>
          <p:cNvSpPr>
            <a:spLocks noChangeArrowheads="1" noTextEdit="1"/>
          </p:cNvSpPr>
          <p:nvPr>
            <p:ph type="sldImg"/>
          </p:nvPr>
        </p:nvSpPr>
        <p:spPr>
          <a:ln/>
        </p:spPr>
      </p:sp>
      <p:sp>
        <p:nvSpPr>
          <p:cNvPr id="14234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336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7CDBD42-7E29-491E-B384-516147C8C876}" type="slidenum">
              <a:rPr lang="en-US" altLang="en-US" sz="1200"/>
              <a:pPr/>
              <a:t>58</a:t>
            </a:fld>
            <a:endParaRPr lang="en-US" altLang="en-US" sz="1200"/>
          </a:p>
        </p:txBody>
      </p:sp>
      <p:sp>
        <p:nvSpPr>
          <p:cNvPr id="143364" name="Rectangle 2"/>
          <p:cNvSpPr>
            <a:spLocks noChangeArrowheads="1" noTextEdit="1"/>
          </p:cNvSpPr>
          <p:nvPr>
            <p:ph type="sldImg"/>
          </p:nvPr>
        </p:nvSpPr>
        <p:spPr>
          <a:ln/>
        </p:spPr>
      </p:sp>
      <p:sp>
        <p:nvSpPr>
          <p:cNvPr id="14336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438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3BC44615-6B43-463C-88A8-5A2799AAAA42}" type="slidenum">
              <a:rPr lang="en-US" altLang="en-US" sz="1200"/>
              <a:pPr/>
              <a:t>59</a:t>
            </a:fld>
            <a:endParaRPr lang="en-US" altLang="en-US" sz="1200"/>
          </a:p>
        </p:txBody>
      </p:sp>
      <p:sp>
        <p:nvSpPr>
          <p:cNvPr id="144388" name="Rectangle 2"/>
          <p:cNvSpPr>
            <a:spLocks noChangeArrowheads="1" noTextEdit="1"/>
          </p:cNvSpPr>
          <p:nvPr>
            <p:ph type="sldImg"/>
          </p:nvPr>
        </p:nvSpPr>
        <p:spPr>
          <a:ln/>
        </p:spPr>
      </p:sp>
      <p:sp>
        <p:nvSpPr>
          <p:cNvPr id="14438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541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D44E75F-0C45-497D-81C9-B05047080FEE}" type="slidenum">
              <a:rPr lang="en-US" altLang="en-US" sz="1200"/>
              <a:pPr/>
              <a:t>61</a:t>
            </a:fld>
            <a:endParaRPr lang="en-US" altLang="en-US" sz="1200"/>
          </a:p>
        </p:txBody>
      </p:sp>
      <p:sp>
        <p:nvSpPr>
          <p:cNvPr id="145412" name="Rectangle 2"/>
          <p:cNvSpPr>
            <a:spLocks noChangeArrowheads="1" noTextEdit="1"/>
          </p:cNvSpPr>
          <p:nvPr>
            <p:ph type="sldImg"/>
          </p:nvPr>
        </p:nvSpPr>
        <p:spPr>
          <a:ln/>
        </p:spPr>
      </p:sp>
      <p:sp>
        <p:nvSpPr>
          <p:cNvPr id="14541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643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E7BF694-1A90-44C1-931C-D5ED5FC6114E}" type="slidenum">
              <a:rPr lang="en-US" altLang="en-US" sz="1200"/>
              <a:pPr/>
              <a:t>62</a:t>
            </a:fld>
            <a:endParaRPr lang="en-US" altLang="en-US" sz="1200"/>
          </a:p>
        </p:txBody>
      </p:sp>
      <p:sp>
        <p:nvSpPr>
          <p:cNvPr id="146436" name="Rectangle 2"/>
          <p:cNvSpPr>
            <a:spLocks noChangeArrowheads="1" noTextEdit="1"/>
          </p:cNvSpPr>
          <p:nvPr>
            <p:ph type="sldImg"/>
          </p:nvPr>
        </p:nvSpPr>
        <p:spPr>
          <a:ln/>
        </p:spPr>
      </p:sp>
      <p:sp>
        <p:nvSpPr>
          <p:cNvPr id="14643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745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CCBA3847-C406-45E8-B51F-BB15010F77FB}" type="slidenum">
              <a:rPr lang="en-US" altLang="en-US" sz="1200"/>
              <a:pPr/>
              <a:t>63</a:t>
            </a:fld>
            <a:endParaRPr lang="en-US" altLang="en-US" sz="1200"/>
          </a:p>
        </p:txBody>
      </p:sp>
      <p:sp>
        <p:nvSpPr>
          <p:cNvPr id="147460" name="Rectangle 2"/>
          <p:cNvSpPr>
            <a:spLocks noChangeArrowheads="1" noTextEdit="1"/>
          </p:cNvSpPr>
          <p:nvPr>
            <p:ph type="sldImg"/>
          </p:nvPr>
        </p:nvSpPr>
        <p:spPr>
          <a:ln/>
        </p:spPr>
      </p:sp>
      <p:sp>
        <p:nvSpPr>
          <p:cNvPr id="14746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318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C7874B0-7A19-454F-9019-09C356029C76}" type="slidenum">
              <a:rPr lang="en-US" altLang="en-US" sz="1200"/>
              <a:pPr/>
              <a:t>6</a:t>
            </a:fld>
            <a:endParaRPr lang="en-US" altLang="en-US" sz="1200"/>
          </a:p>
        </p:txBody>
      </p:sp>
      <p:sp>
        <p:nvSpPr>
          <p:cNvPr id="93188" name="Rectangle 2"/>
          <p:cNvSpPr>
            <a:spLocks noChangeArrowheads="1" noTextEdit="1"/>
          </p:cNvSpPr>
          <p:nvPr>
            <p:ph type="sldImg"/>
          </p:nvPr>
        </p:nvSpPr>
        <p:spPr>
          <a:ln/>
        </p:spPr>
      </p:sp>
      <p:sp>
        <p:nvSpPr>
          <p:cNvPr id="9318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848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F2F1217-C404-4C99-913F-F0B2058DC5A3}" type="slidenum">
              <a:rPr lang="en-US" altLang="en-US" sz="1200"/>
              <a:pPr/>
              <a:t>64</a:t>
            </a:fld>
            <a:endParaRPr lang="en-US" altLang="en-US" sz="1200"/>
          </a:p>
        </p:txBody>
      </p:sp>
      <p:sp>
        <p:nvSpPr>
          <p:cNvPr id="148484" name="Rectangle 2"/>
          <p:cNvSpPr>
            <a:spLocks noChangeArrowheads="1" noTextEdit="1"/>
          </p:cNvSpPr>
          <p:nvPr>
            <p:ph type="sldImg"/>
          </p:nvPr>
        </p:nvSpPr>
        <p:spPr>
          <a:ln/>
        </p:spPr>
      </p:sp>
      <p:sp>
        <p:nvSpPr>
          <p:cNvPr id="14848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4950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DD1A2B4-09F6-4544-899A-2F46806EBDC2}" type="slidenum">
              <a:rPr lang="en-US" altLang="en-US" sz="1200"/>
              <a:pPr/>
              <a:t>65</a:t>
            </a:fld>
            <a:endParaRPr lang="en-US" altLang="en-US" sz="1200"/>
          </a:p>
        </p:txBody>
      </p:sp>
      <p:sp>
        <p:nvSpPr>
          <p:cNvPr id="149508" name="Rectangle 2"/>
          <p:cNvSpPr>
            <a:spLocks noChangeArrowheads="1" noTextEdit="1"/>
          </p:cNvSpPr>
          <p:nvPr>
            <p:ph type="sldImg"/>
          </p:nvPr>
        </p:nvSpPr>
        <p:spPr>
          <a:ln/>
        </p:spPr>
      </p:sp>
      <p:sp>
        <p:nvSpPr>
          <p:cNvPr id="14950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053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8CC9209-D02F-487A-8C6B-46BF9E8473C7}" type="slidenum">
              <a:rPr lang="en-US" altLang="en-US" sz="1200"/>
              <a:pPr/>
              <a:t>66</a:t>
            </a:fld>
            <a:endParaRPr lang="en-US" altLang="en-US" sz="1200"/>
          </a:p>
        </p:txBody>
      </p:sp>
      <p:sp>
        <p:nvSpPr>
          <p:cNvPr id="150532" name="Rectangle 2"/>
          <p:cNvSpPr>
            <a:spLocks noChangeArrowheads="1" noTextEdit="1"/>
          </p:cNvSpPr>
          <p:nvPr>
            <p:ph type="sldImg"/>
          </p:nvPr>
        </p:nvSpPr>
        <p:spPr>
          <a:ln/>
        </p:spPr>
      </p:sp>
      <p:sp>
        <p:nvSpPr>
          <p:cNvPr id="15053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15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5903171E-B7A9-460B-AE00-9365DF106889}" type="slidenum">
              <a:rPr lang="en-US" altLang="en-US" sz="1200"/>
              <a:pPr/>
              <a:t>67</a:t>
            </a:fld>
            <a:endParaRPr lang="en-US" altLang="en-US" sz="1200"/>
          </a:p>
        </p:txBody>
      </p:sp>
      <p:sp>
        <p:nvSpPr>
          <p:cNvPr id="151556" name="Rectangle 2"/>
          <p:cNvSpPr>
            <a:spLocks noChangeArrowheads="1" noTextEdit="1"/>
          </p:cNvSpPr>
          <p:nvPr>
            <p:ph type="sldImg"/>
          </p:nvPr>
        </p:nvSpPr>
        <p:spPr>
          <a:ln/>
        </p:spPr>
      </p:sp>
      <p:sp>
        <p:nvSpPr>
          <p:cNvPr id="15155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257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8D4B20B-3924-437C-93E4-ED2E054DD609}" type="slidenum">
              <a:rPr lang="en-US" altLang="en-US" sz="1200"/>
              <a:pPr/>
              <a:t>68</a:t>
            </a:fld>
            <a:endParaRPr lang="en-US" altLang="en-US" sz="1200"/>
          </a:p>
        </p:txBody>
      </p:sp>
      <p:sp>
        <p:nvSpPr>
          <p:cNvPr id="152580" name="Rectangle 2"/>
          <p:cNvSpPr>
            <a:spLocks noChangeArrowheads="1" noTextEdit="1"/>
          </p:cNvSpPr>
          <p:nvPr>
            <p:ph type="sldImg"/>
          </p:nvPr>
        </p:nvSpPr>
        <p:spPr>
          <a:ln/>
        </p:spPr>
      </p:sp>
      <p:sp>
        <p:nvSpPr>
          <p:cNvPr id="15258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36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DFAAA62-26C1-474B-ACE6-5811A56650C7}" type="slidenum">
              <a:rPr lang="en-US" altLang="en-US" sz="1200"/>
              <a:pPr/>
              <a:t>69</a:t>
            </a:fld>
            <a:endParaRPr lang="en-US" altLang="en-US" sz="1200"/>
          </a:p>
        </p:txBody>
      </p:sp>
      <p:sp>
        <p:nvSpPr>
          <p:cNvPr id="153604" name="Rectangle 2"/>
          <p:cNvSpPr>
            <a:spLocks noChangeArrowheads="1" noTextEdit="1"/>
          </p:cNvSpPr>
          <p:nvPr>
            <p:ph type="sldImg"/>
          </p:nvPr>
        </p:nvSpPr>
        <p:spPr>
          <a:ln/>
        </p:spPr>
      </p:sp>
      <p:sp>
        <p:nvSpPr>
          <p:cNvPr id="15360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462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BE8C6FF-9B13-42AE-BD1E-F00AB5AE38EC}" type="slidenum">
              <a:rPr lang="en-US" altLang="en-US" sz="1200"/>
              <a:pPr/>
              <a:t>70</a:t>
            </a:fld>
            <a:endParaRPr lang="en-US" altLang="en-US" sz="1200"/>
          </a:p>
        </p:txBody>
      </p:sp>
      <p:sp>
        <p:nvSpPr>
          <p:cNvPr id="154628" name="Rectangle 2"/>
          <p:cNvSpPr>
            <a:spLocks noChangeArrowheads="1" noTextEdit="1"/>
          </p:cNvSpPr>
          <p:nvPr>
            <p:ph type="sldImg"/>
          </p:nvPr>
        </p:nvSpPr>
        <p:spPr>
          <a:ln/>
        </p:spPr>
      </p:sp>
      <p:sp>
        <p:nvSpPr>
          <p:cNvPr id="1546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56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6A441C9-7E16-4C17-9B5A-C3DF882467BC}" type="slidenum">
              <a:rPr lang="en-US" altLang="en-US" sz="1200"/>
              <a:pPr/>
              <a:t>71</a:t>
            </a:fld>
            <a:endParaRPr lang="en-US" altLang="en-US" sz="1200"/>
          </a:p>
        </p:txBody>
      </p:sp>
      <p:sp>
        <p:nvSpPr>
          <p:cNvPr id="155652" name="Rectangle 2"/>
          <p:cNvSpPr>
            <a:spLocks noChangeArrowheads="1" noTextEdit="1"/>
          </p:cNvSpPr>
          <p:nvPr>
            <p:ph type="sldImg"/>
          </p:nvPr>
        </p:nvSpPr>
        <p:spPr>
          <a:ln/>
        </p:spPr>
      </p:sp>
      <p:sp>
        <p:nvSpPr>
          <p:cNvPr id="15565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667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5B39646-6A6E-44DC-B216-B81034FC5891}" type="slidenum">
              <a:rPr lang="en-US" altLang="en-US" sz="1200"/>
              <a:pPr/>
              <a:t>72</a:t>
            </a:fld>
            <a:endParaRPr lang="en-US" altLang="en-US" sz="1200"/>
          </a:p>
        </p:txBody>
      </p:sp>
      <p:sp>
        <p:nvSpPr>
          <p:cNvPr id="156676" name="Rectangle 2"/>
          <p:cNvSpPr>
            <a:spLocks noChangeArrowheads="1" noTextEdit="1"/>
          </p:cNvSpPr>
          <p:nvPr>
            <p:ph type="sldImg"/>
          </p:nvPr>
        </p:nvSpPr>
        <p:spPr>
          <a:ln/>
        </p:spPr>
      </p:sp>
      <p:sp>
        <p:nvSpPr>
          <p:cNvPr id="15667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76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F024964D-5BB4-4765-BFF2-980A38EE7BE0}" type="slidenum">
              <a:rPr lang="en-US" altLang="en-US" sz="1200"/>
              <a:pPr/>
              <a:t>73</a:t>
            </a:fld>
            <a:endParaRPr lang="en-US" altLang="en-US" sz="1200"/>
          </a:p>
        </p:txBody>
      </p:sp>
      <p:sp>
        <p:nvSpPr>
          <p:cNvPr id="157700" name="Rectangle 2"/>
          <p:cNvSpPr>
            <a:spLocks noChangeArrowheads="1" noTextEdit="1"/>
          </p:cNvSpPr>
          <p:nvPr>
            <p:ph type="sldImg"/>
          </p:nvPr>
        </p:nvSpPr>
        <p:spPr>
          <a:ln/>
        </p:spPr>
      </p:sp>
      <p:sp>
        <p:nvSpPr>
          <p:cNvPr id="15770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421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AE3365E-B0A5-4841-A0EA-B475B0A4725F}" type="slidenum">
              <a:rPr lang="en-US" altLang="en-US" sz="1200"/>
              <a:pPr/>
              <a:t>7</a:t>
            </a:fld>
            <a:endParaRPr lang="en-US" altLang="en-US" sz="1200"/>
          </a:p>
        </p:txBody>
      </p:sp>
      <p:sp>
        <p:nvSpPr>
          <p:cNvPr id="94212" name="Rectangle 2"/>
          <p:cNvSpPr>
            <a:spLocks noChangeArrowheads="1" noTextEdit="1"/>
          </p:cNvSpPr>
          <p:nvPr>
            <p:ph type="sldImg"/>
          </p:nvPr>
        </p:nvSpPr>
        <p:spPr>
          <a:ln/>
        </p:spPr>
      </p:sp>
      <p:sp>
        <p:nvSpPr>
          <p:cNvPr id="9421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872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F1706B0-6D8D-4012-B99F-6D3D42FCA30B}" type="slidenum">
              <a:rPr lang="en-US" altLang="en-US" sz="1200"/>
              <a:pPr/>
              <a:t>74</a:t>
            </a:fld>
            <a:endParaRPr lang="en-US" altLang="en-US" sz="1200"/>
          </a:p>
        </p:txBody>
      </p:sp>
      <p:sp>
        <p:nvSpPr>
          <p:cNvPr id="158724" name="Rectangle 2"/>
          <p:cNvSpPr>
            <a:spLocks noChangeArrowheads="1" noTextEdit="1"/>
          </p:cNvSpPr>
          <p:nvPr>
            <p:ph type="sldImg"/>
          </p:nvPr>
        </p:nvSpPr>
        <p:spPr>
          <a:ln/>
        </p:spPr>
      </p:sp>
      <p:sp>
        <p:nvSpPr>
          <p:cNvPr id="15872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5974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3BC23EA-19F2-4573-8E26-F0F5EDF7AE62}" type="slidenum">
              <a:rPr lang="en-US" altLang="en-US" sz="1200"/>
              <a:pPr/>
              <a:t>75</a:t>
            </a:fld>
            <a:endParaRPr lang="en-US" altLang="en-US" sz="1200"/>
          </a:p>
        </p:txBody>
      </p:sp>
      <p:sp>
        <p:nvSpPr>
          <p:cNvPr id="159748" name="Rectangle 2"/>
          <p:cNvSpPr>
            <a:spLocks noChangeArrowheads="1" noTextEdit="1"/>
          </p:cNvSpPr>
          <p:nvPr>
            <p:ph type="sldImg"/>
          </p:nvPr>
        </p:nvSpPr>
        <p:spPr>
          <a:ln/>
        </p:spPr>
      </p:sp>
      <p:sp>
        <p:nvSpPr>
          <p:cNvPr id="15974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6077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2D8C4EE4-5FAE-4DC0-AA09-F146749BE0BF}" type="slidenum">
              <a:rPr lang="en-US" altLang="en-US" sz="1200"/>
              <a:pPr/>
              <a:t>76</a:t>
            </a:fld>
            <a:endParaRPr lang="en-US" altLang="en-US" sz="1200"/>
          </a:p>
        </p:txBody>
      </p:sp>
      <p:sp>
        <p:nvSpPr>
          <p:cNvPr id="160772" name="Rectangle 2"/>
          <p:cNvSpPr>
            <a:spLocks noChangeArrowheads="1" noTextEdit="1"/>
          </p:cNvSpPr>
          <p:nvPr>
            <p:ph type="sldImg"/>
          </p:nvPr>
        </p:nvSpPr>
        <p:spPr>
          <a:ln/>
        </p:spPr>
      </p:sp>
      <p:sp>
        <p:nvSpPr>
          <p:cNvPr id="16077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617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555441E7-EB52-4DC6-911B-1AEE0BF81C7A}" type="slidenum">
              <a:rPr lang="en-US" altLang="en-US" sz="1200"/>
              <a:pPr/>
              <a:t>77</a:t>
            </a:fld>
            <a:endParaRPr lang="en-US" altLang="en-US" sz="1200"/>
          </a:p>
        </p:txBody>
      </p:sp>
      <p:sp>
        <p:nvSpPr>
          <p:cNvPr id="161796" name="Rectangle 2"/>
          <p:cNvSpPr>
            <a:spLocks noChangeArrowheads="1" noTextEdit="1"/>
          </p:cNvSpPr>
          <p:nvPr>
            <p:ph type="sldImg"/>
          </p:nvPr>
        </p:nvSpPr>
        <p:spPr>
          <a:ln/>
        </p:spPr>
      </p:sp>
      <p:sp>
        <p:nvSpPr>
          <p:cNvPr id="16179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6281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787F1D8-383F-4140-81A2-F19CD5653049}" type="slidenum">
              <a:rPr lang="en-US" altLang="en-US" sz="1200"/>
              <a:pPr/>
              <a:t>78</a:t>
            </a:fld>
            <a:endParaRPr lang="en-US" altLang="en-US" sz="1200"/>
          </a:p>
        </p:txBody>
      </p:sp>
      <p:sp>
        <p:nvSpPr>
          <p:cNvPr id="162820" name="Rectangle 2"/>
          <p:cNvSpPr>
            <a:spLocks noChangeArrowheads="1" noTextEdit="1"/>
          </p:cNvSpPr>
          <p:nvPr>
            <p:ph type="sldImg"/>
          </p:nvPr>
        </p:nvSpPr>
        <p:spPr>
          <a:ln/>
        </p:spPr>
      </p:sp>
      <p:sp>
        <p:nvSpPr>
          <p:cNvPr id="16282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638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B421CFFD-9D0D-480F-9938-9F46F5EC3763}" type="slidenum">
              <a:rPr lang="en-US" altLang="en-US" sz="1200"/>
              <a:pPr/>
              <a:t>79</a:t>
            </a:fld>
            <a:endParaRPr lang="en-US" altLang="en-US" sz="1200"/>
          </a:p>
        </p:txBody>
      </p:sp>
      <p:sp>
        <p:nvSpPr>
          <p:cNvPr id="163844" name="Rectangle 2"/>
          <p:cNvSpPr>
            <a:spLocks noChangeArrowheads="1" noTextEdit="1"/>
          </p:cNvSpPr>
          <p:nvPr>
            <p:ph type="sldImg"/>
          </p:nvPr>
        </p:nvSpPr>
        <p:spPr>
          <a:ln/>
        </p:spPr>
      </p:sp>
      <p:sp>
        <p:nvSpPr>
          <p:cNvPr id="16384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648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5553385-EDC9-4302-A74C-6519EACE5E96}" type="slidenum">
              <a:rPr lang="en-US" altLang="en-US" sz="1200"/>
              <a:pPr/>
              <a:t>80</a:t>
            </a:fld>
            <a:endParaRPr lang="en-US" altLang="en-US" sz="1200"/>
          </a:p>
        </p:txBody>
      </p:sp>
      <p:sp>
        <p:nvSpPr>
          <p:cNvPr id="164868" name="Rectangle 2"/>
          <p:cNvSpPr>
            <a:spLocks noChangeArrowheads="1" noTextEdit="1"/>
          </p:cNvSpPr>
          <p:nvPr>
            <p:ph type="sldImg"/>
          </p:nvPr>
        </p:nvSpPr>
        <p:spPr>
          <a:ln/>
        </p:spPr>
      </p:sp>
      <p:sp>
        <p:nvSpPr>
          <p:cNvPr id="16486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658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793F773-B9EE-4575-8BD8-BEEC23233ABE}" type="slidenum">
              <a:rPr lang="en-US" altLang="en-US" sz="1200"/>
              <a:pPr/>
              <a:t>81</a:t>
            </a:fld>
            <a:endParaRPr lang="en-US" altLang="en-US" sz="1200"/>
          </a:p>
        </p:txBody>
      </p:sp>
      <p:sp>
        <p:nvSpPr>
          <p:cNvPr id="165892" name="Rectangle 2"/>
          <p:cNvSpPr>
            <a:spLocks noChangeArrowheads="1" noTextEdit="1"/>
          </p:cNvSpPr>
          <p:nvPr>
            <p:ph type="sldImg"/>
          </p:nvPr>
        </p:nvSpPr>
        <p:spPr>
          <a:ln/>
        </p:spPr>
      </p:sp>
      <p:sp>
        <p:nvSpPr>
          <p:cNvPr id="16589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1669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51DA9FD-216E-47B3-A47F-2D33131EE466}" type="slidenum">
              <a:rPr lang="en-US" altLang="en-US" sz="1200"/>
              <a:pPr/>
              <a:t>82</a:t>
            </a:fld>
            <a:endParaRPr lang="en-US" altLang="en-US" sz="1200"/>
          </a:p>
        </p:txBody>
      </p:sp>
      <p:sp>
        <p:nvSpPr>
          <p:cNvPr id="166916" name="Rectangle 2"/>
          <p:cNvSpPr>
            <a:spLocks noChangeArrowheads="1" noTextEdit="1"/>
          </p:cNvSpPr>
          <p:nvPr>
            <p:ph type="sldImg"/>
          </p:nvPr>
        </p:nvSpPr>
        <p:spPr>
          <a:ln/>
        </p:spPr>
      </p:sp>
      <p:sp>
        <p:nvSpPr>
          <p:cNvPr id="16691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523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3C48A08-EEA2-46FC-92E7-A6C10601C4B8}" type="slidenum">
              <a:rPr lang="en-US" altLang="en-US" sz="1200"/>
              <a:pPr/>
              <a:t>8</a:t>
            </a:fld>
            <a:endParaRPr lang="en-US" altLang="en-US" sz="1200"/>
          </a:p>
        </p:txBody>
      </p:sp>
      <p:sp>
        <p:nvSpPr>
          <p:cNvPr id="95236" name="Rectangle 2"/>
          <p:cNvSpPr>
            <a:spLocks noChangeArrowheads="1" noTextEdit="1"/>
          </p:cNvSpPr>
          <p:nvPr>
            <p:ph type="sldImg"/>
          </p:nvPr>
        </p:nvSpPr>
        <p:spPr>
          <a:ln/>
        </p:spPr>
      </p:sp>
      <p:sp>
        <p:nvSpPr>
          <p:cNvPr id="9523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smtClean="0"/>
              <a:t>Aerobic Gram Positive Bacilli</a:t>
            </a:r>
          </a:p>
        </p:txBody>
      </p:sp>
      <p:sp>
        <p:nvSpPr>
          <p:cNvPr id="9625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07C13FB-5203-426F-BC7A-55E0DEDDF5A5}" type="slidenum">
              <a:rPr lang="en-US" altLang="en-US" sz="1200"/>
              <a:pPr/>
              <a:t>9</a:t>
            </a:fld>
            <a:endParaRPr lang="en-US" altLang="en-US" sz="1200"/>
          </a:p>
        </p:txBody>
      </p:sp>
      <p:sp>
        <p:nvSpPr>
          <p:cNvPr id="96260" name="Rectangle 2"/>
          <p:cNvSpPr>
            <a:spLocks noChangeArrowheads="1" noTextEdit="1"/>
          </p:cNvSpPr>
          <p:nvPr>
            <p:ph type="sldImg"/>
          </p:nvPr>
        </p:nvSpPr>
        <p:spPr>
          <a:ln/>
        </p:spPr>
      </p:sp>
      <p:sp>
        <p:nvSpPr>
          <p:cNvPr id="9626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9"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p>
          </p:txBody>
        </p:sp>
        <p:sp>
          <p:nvSpPr>
            <p:cNvPr id="7" name="Rectangle 65"/>
            <p:cNvSpPr>
              <a:spLocks noChangeArrowheads="1"/>
            </p:cNvSpPr>
            <p:nvPr/>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a:defRPr/>
              </a:pPr>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eaLnBrk="1" hangingPunct="1">
              <a:defRPr/>
            </a:pPr>
            <a:endParaRPr kumimoji="1" lang="en-US">
              <a:latin typeface="Helvetica" pitchFamily="34" charset="0"/>
            </a:endParaRPr>
          </a:p>
        </p:txBody>
      </p:sp>
      <p:sp>
        <p:nvSpPr>
          <p:cNvPr id="185411"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185412"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r>
              <a:rPr lang="en-US"/>
              <a:t>Aerobic gram positive rods</a:t>
            </a:r>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fld id="{1A322C9A-2CBA-4265-9353-194FEE66ED17}" type="slidenum">
              <a:rPr lang="en-US" altLang="en-US"/>
              <a:pPr/>
              <a:t>‹#›</a:t>
            </a:fld>
            <a:endParaRPr lang="en-US" altLang="en-US"/>
          </a:p>
        </p:txBody>
      </p:sp>
    </p:spTree>
    <p:extLst>
      <p:ext uri="{BB962C8B-B14F-4D97-AF65-F5344CB8AC3E}">
        <p14:creationId xmlns:p14="http://schemas.microsoft.com/office/powerpoint/2010/main" val="348310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fld id="{BAD5D140-ED6B-41FB-A445-F131B6E402FC}" type="slidenum">
              <a:rPr lang="en-US" altLang="en-US"/>
              <a:pPr/>
              <a:t>‹#›</a:t>
            </a:fld>
            <a:endParaRPr lang="en-US" altLang="en-US"/>
          </a:p>
        </p:txBody>
      </p:sp>
    </p:spTree>
    <p:extLst>
      <p:ext uri="{BB962C8B-B14F-4D97-AF65-F5344CB8AC3E}">
        <p14:creationId xmlns:p14="http://schemas.microsoft.com/office/powerpoint/2010/main" val="180469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fld id="{3067631D-6D80-478A-8AC8-5B98C2E07E3D}" type="slidenum">
              <a:rPr lang="en-US" altLang="en-US"/>
              <a:pPr/>
              <a:t>‹#›</a:t>
            </a:fld>
            <a:endParaRPr lang="en-US" altLang="en-US"/>
          </a:p>
        </p:txBody>
      </p:sp>
    </p:spTree>
    <p:extLst>
      <p:ext uri="{BB962C8B-B14F-4D97-AF65-F5344CB8AC3E}">
        <p14:creationId xmlns:p14="http://schemas.microsoft.com/office/powerpoint/2010/main" val="180911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905000"/>
            <a:ext cx="3978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43488" y="1905000"/>
            <a:ext cx="3979862" cy="4191000"/>
          </a:xfrm>
        </p:spPr>
        <p:txBody>
          <a:bodyPr/>
          <a:lstStyle/>
          <a:p>
            <a:pPr lvl="0"/>
            <a:endParaRPr lang="en-US" noProof="0" smtClean="0"/>
          </a:p>
        </p:txBody>
      </p:sp>
      <p:sp>
        <p:nvSpPr>
          <p:cNvPr id="5"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fld id="{D6C94ED2-5608-483C-AC0E-F3061DF58A57}" type="slidenum">
              <a:rPr lang="en-US" altLang="en-US"/>
              <a:pPr/>
              <a:t>‹#›</a:t>
            </a:fld>
            <a:endParaRPr lang="en-US" altLang="en-US"/>
          </a:p>
        </p:txBody>
      </p:sp>
    </p:spTree>
    <p:extLst>
      <p:ext uri="{BB962C8B-B14F-4D97-AF65-F5344CB8AC3E}">
        <p14:creationId xmlns:p14="http://schemas.microsoft.com/office/powerpoint/2010/main" val="86371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2813" y="1905000"/>
            <a:ext cx="8110537" cy="4191000"/>
          </a:xfrm>
        </p:spPr>
        <p:txBody>
          <a:bodyPr/>
          <a:lstStyle/>
          <a:p>
            <a:pPr lvl="0"/>
            <a:endParaRPr lang="en-US" noProof="0" smtClean="0"/>
          </a:p>
        </p:txBody>
      </p:sp>
      <p:sp>
        <p:nvSpPr>
          <p:cNvPr id="4"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fld id="{64A7321E-8C24-476F-ADED-F6FE973DE079}" type="slidenum">
              <a:rPr lang="en-US" altLang="en-US"/>
              <a:pPr/>
              <a:t>‹#›</a:t>
            </a:fld>
            <a:endParaRPr lang="en-US" altLang="en-US"/>
          </a:p>
        </p:txBody>
      </p:sp>
    </p:spTree>
    <p:extLst>
      <p:ext uri="{BB962C8B-B14F-4D97-AF65-F5344CB8AC3E}">
        <p14:creationId xmlns:p14="http://schemas.microsoft.com/office/powerpoint/2010/main" val="13413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fld id="{A30C805D-6211-4424-AD95-4AEC7F95A845}" type="slidenum">
              <a:rPr lang="en-US" altLang="en-US"/>
              <a:pPr/>
              <a:t>‹#›</a:t>
            </a:fld>
            <a:endParaRPr lang="en-US" altLang="en-US"/>
          </a:p>
        </p:txBody>
      </p:sp>
    </p:spTree>
    <p:extLst>
      <p:ext uri="{BB962C8B-B14F-4D97-AF65-F5344CB8AC3E}">
        <p14:creationId xmlns:p14="http://schemas.microsoft.com/office/powerpoint/2010/main" val="157993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fld id="{1FCA0249-2C16-4E44-8320-E21441E5BD66}" type="slidenum">
              <a:rPr lang="en-US" altLang="en-US"/>
              <a:pPr/>
              <a:t>‹#›</a:t>
            </a:fld>
            <a:endParaRPr lang="en-US" altLang="en-US"/>
          </a:p>
        </p:txBody>
      </p:sp>
    </p:spTree>
    <p:extLst>
      <p:ext uri="{BB962C8B-B14F-4D97-AF65-F5344CB8AC3E}">
        <p14:creationId xmlns:p14="http://schemas.microsoft.com/office/powerpoint/2010/main" val="291488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fld id="{286BE1A5-F4FE-4ED4-867F-3217D91FF0DD}" type="slidenum">
              <a:rPr lang="en-US" altLang="en-US"/>
              <a:pPr/>
              <a:t>‹#›</a:t>
            </a:fld>
            <a:endParaRPr lang="en-US" altLang="en-US"/>
          </a:p>
        </p:txBody>
      </p:sp>
    </p:spTree>
    <p:extLst>
      <p:ext uri="{BB962C8B-B14F-4D97-AF65-F5344CB8AC3E}">
        <p14:creationId xmlns:p14="http://schemas.microsoft.com/office/powerpoint/2010/main" val="362837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fld id="{49B0CA3B-E772-4940-9E27-CA358655AFAF}" type="slidenum">
              <a:rPr lang="en-US" altLang="en-US"/>
              <a:pPr/>
              <a:t>‹#›</a:t>
            </a:fld>
            <a:endParaRPr lang="en-US" altLang="en-US"/>
          </a:p>
        </p:txBody>
      </p:sp>
    </p:spTree>
    <p:extLst>
      <p:ext uri="{BB962C8B-B14F-4D97-AF65-F5344CB8AC3E}">
        <p14:creationId xmlns:p14="http://schemas.microsoft.com/office/powerpoint/2010/main" val="361618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fld id="{0A41B95C-7016-452A-83A9-53C49FD020CC}" type="slidenum">
              <a:rPr lang="en-US" altLang="en-US"/>
              <a:pPr/>
              <a:t>‹#›</a:t>
            </a:fld>
            <a:endParaRPr lang="en-US" altLang="en-US"/>
          </a:p>
        </p:txBody>
      </p:sp>
    </p:spTree>
    <p:extLst>
      <p:ext uri="{BB962C8B-B14F-4D97-AF65-F5344CB8AC3E}">
        <p14:creationId xmlns:p14="http://schemas.microsoft.com/office/powerpoint/2010/main" val="184623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fld id="{DAA44C32-B54C-4211-B893-009AB3610F7E}" type="slidenum">
              <a:rPr lang="en-US" altLang="en-US"/>
              <a:pPr/>
              <a:t>‹#›</a:t>
            </a:fld>
            <a:endParaRPr lang="en-US" altLang="en-US"/>
          </a:p>
        </p:txBody>
      </p:sp>
    </p:spTree>
    <p:extLst>
      <p:ext uri="{BB962C8B-B14F-4D97-AF65-F5344CB8AC3E}">
        <p14:creationId xmlns:p14="http://schemas.microsoft.com/office/powerpoint/2010/main" val="384513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fld id="{0CA3909A-34B1-4A63-9984-72BE54AA06A9}" type="slidenum">
              <a:rPr lang="en-US" altLang="en-US"/>
              <a:pPr/>
              <a:t>‹#›</a:t>
            </a:fld>
            <a:endParaRPr lang="en-US" altLang="en-US"/>
          </a:p>
        </p:txBody>
      </p:sp>
    </p:spTree>
    <p:extLst>
      <p:ext uri="{BB962C8B-B14F-4D97-AF65-F5344CB8AC3E}">
        <p14:creationId xmlns:p14="http://schemas.microsoft.com/office/powerpoint/2010/main" val="77526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r>
              <a:rPr lang="en-US"/>
              <a:t>Aerobic gram positive rods</a:t>
            </a: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fld id="{942A00C4-3730-40B4-8BDD-751954E78B40}" type="slidenum">
              <a:rPr lang="en-US" altLang="en-US"/>
              <a:pPr/>
              <a:t>‹#›</a:t>
            </a:fld>
            <a:endParaRPr lang="en-US" altLang="en-US"/>
          </a:p>
        </p:txBody>
      </p:sp>
    </p:spTree>
    <p:extLst>
      <p:ext uri="{BB962C8B-B14F-4D97-AF65-F5344CB8AC3E}">
        <p14:creationId xmlns:p14="http://schemas.microsoft.com/office/powerpoint/2010/main" val="171360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84323" name="Rectangle 3"/>
            <p:cNvSpPr>
              <a:spLocks noChangeArrowheads="1"/>
            </p:cNvSpPr>
            <p:nvPr/>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24" name="Rectangle 4"/>
            <p:cNvSpPr>
              <a:spLocks noChangeArrowheads="1"/>
            </p:cNvSpPr>
            <p:nvPr/>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25" name="Rectangle 5"/>
            <p:cNvSpPr>
              <a:spLocks noChangeArrowheads="1"/>
            </p:cNvSpPr>
            <p:nvPr/>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26" name="Rectangle 6"/>
            <p:cNvSpPr>
              <a:spLocks noChangeArrowheads="1"/>
            </p:cNvSpPr>
            <p:nvPr/>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27" name="Rectangle 7"/>
            <p:cNvSpPr>
              <a:spLocks noChangeArrowheads="1"/>
            </p:cNvSpPr>
            <p:nvPr/>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28" name="Rectangle 8"/>
            <p:cNvSpPr>
              <a:spLocks noChangeArrowheads="1"/>
            </p:cNvSpPr>
            <p:nvPr/>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29" name="Rectangle 9"/>
            <p:cNvSpPr>
              <a:spLocks noChangeArrowheads="1"/>
            </p:cNvSpPr>
            <p:nvPr/>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0" name="Rectangle 10"/>
            <p:cNvSpPr>
              <a:spLocks noChangeArrowheads="1"/>
            </p:cNvSpPr>
            <p:nvPr/>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1" name="Rectangle 11"/>
            <p:cNvSpPr>
              <a:spLocks noChangeArrowheads="1"/>
            </p:cNvSpPr>
            <p:nvPr/>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2" name="Rectangle 12"/>
            <p:cNvSpPr>
              <a:spLocks noChangeArrowheads="1"/>
            </p:cNvSpPr>
            <p:nvPr/>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3" name="Rectangle 13"/>
            <p:cNvSpPr>
              <a:spLocks noChangeArrowheads="1"/>
            </p:cNvSpPr>
            <p:nvPr/>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4" name="Rectangle 14"/>
            <p:cNvSpPr>
              <a:spLocks noChangeArrowheads="1"/>
            </p:cNvSpPr>
            <p:nvPr/>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5" name="Rectangle 15"/>
            <p:cNvSpPr>
              <a:spLocks noChangeArrowheads="1"/>
            </p:cNvSpPr>
            <p:nvPr/>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6" name="Rectangle 16"/>
            <p:cNvSpPr>
              <a:spLocks noChangeArrowheads="1"/>
            </p:cNvSpPr>
            <p:nvPr/>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7" name="Rectangle 17"/>
            <p:cNvSpPr>
              <a:spLocks noChangeArrowheads="1"/>
            </p:cNvSpPr>
            <p:nvPr/>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8" name="Rectangle 18"/>
            <p:cNvSpPr>
              <a:spLocks noChangeArrowheads="1"/>
            </p:cNvSpPr>
            <p:nvPr/>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39" name="Rectangle 19"/>
            <p:cNvSpPr>
              <a:spLocks noChangeArrowheads="1"/>
            </p:cNvSpPr>
            <p:nvPr/>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0" name="Rectangle 20"/>
            <p:cNvSpPr>
              <a:spLocks noChangeArrowheads="1"/>
            </p:cNvSpPr>
            <p:nvPr/>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1" name="Rectangle 21"/>
            <p:cNvSpPr>
              <a:spLocks noChangeArrowheads="1"/>
            </p:cNvSpPr>
            <p:nvPr/>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2" name="Rectangle 22"/>
            <p:cNvSpPr>
              <a:spLocks noChangeArrowheads="1"/>
            </p:cNvSpPr>
            <p:nvPr/>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3" name="Rectangle 23"/>
            <p:cNvSpPr>
              <a:spLocks noChangeArrowheads="1"/>
            </p:cNvSpPr>
            <p:nvPr/>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4" name="Rectangle 24"/>
            <p:cNvSpPr>
              <a:spLocks noChangeArrowheads="1"/>
            </p:cNvSpPr>
            <p:nvPr/>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5" name="Rectangle 25"/>
            <p:cNvSpPr>
              <a:spLocks noChangeArrowheads="1"/>
            </p:cNvSpPr>
            <p:nvPr/>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6" name="Rectangle 26"/>
            <p:cNvSpPr>
              <a:spLocks noChangeArrowheads="1"/>
            </p:cNvSpPr>
            <p:nvPr/>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7" name="Rectangle 27"/>
            <p:cNvSpPr>
              <a:spLocks noChangeArrowheads="1"/>
            </p:cNvSpPr>
            <p:nvPr/>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8" name="Rectangle 28"/>
            <p:cNvSpPr>
              <a:spLocks noChangeArrowheads="1"/>
            </p:cNvSpPr>
            <p:nvPr/>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49" name="Rectangle 29"/>
            <p:cNvSpPr>
              <a:spLocks noChangeArrowheads="1"/>
            </p:cNvSpPr>
            <p:nvPr/>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0" name="Rectangle 30"/>
            <p:cNvSpPr>
              <a:spLocks noChangeArrowheads="1"/>
            </p:cNvSpPr>
            <p:nvPr/>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1" name="Rectangle 31"/>
            <p:cNvSpPr>
              <a:spLocks noChangeArrowheads="1"/>
            </p:cNvSpPr>
            <p:nvPr/>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2" name="Rectangle 32"/>
            <p:cNvSpPr>
              <a:spLocks noChangeArrowheads="1"/>
            </p:cNvSpPr>
            <p:nvPr/>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3" name="Rectangle 33"/>
            <p:cNvSpPr>
              <a:spLocks noChangeArrowheads="1"/>
            </p:cNvSpPr>
            <p:nvPr/>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4" name="Rectangle 34"/>
            <p:cNvSpPr>
              <a:spLocks noChangeArrowheads="1"/>
            </p:cNvSpPr>
            <p:nvPr/>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5" name="Rectangle 35"/>
            <p:cNvSpPr>
              <a:spLocks noChangeArrowheads="1"/>
            </p:cNvSpPr>
            <p:nvPr/>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6" name="Rectangle 36"/>
            <p:cNvSpPr>
              <a:spLocks noChangeArrowheads="1"/>
            </p:cNvSpPr>
            <p:nvPr/>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7" name="Rectangle 37"/>
            <p:cNvSpPr>
              <a:spLocks noChangeArrowheads="1"/>
            </p:cNvSpPr>
            <p:nvPr/>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8" name="Rectangle 38"/>
            <p:cNvSpPr>
              <a:spLocks noChangeArrowheads="1"/>
            </p:cNvSpPr>
            <p:nvPr/>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59" name="Rectangle 39"/>
            <p:cNvSpPr>
              <a:spLocks noChangeArrowheads="1"/>
            </p:cNvSpPr>
            <p:nvPr/>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0" name="Rectangle 40"/>
            <p:cNvSpPr>
              <a:spLocks noChangeArrowheads="1"/>
            </p:cNvSpPr>
            <p:nvPr/>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1" name="Rectangle 41"/>
            <p:cNvSpPr>
              <a:spLocks noChangeArrowheads="1"/>
            </p:cNvSpPr>
            <p:nvPr/>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2" name="Rectangle 42"/>
            <p:cNvSpPr>
              <a:spLocks noChangeArrowheads="1"/>
            </p:cNvSpPr>
            <p:nvPr/>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3" name="Rectangle 43"/>
            <p:cNvSpPr>
              <a:spLocks noChangeArrowheads="1"/>
            </p:cNvSpPr>
            <p:nvPr/>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4" name="Rectangle 44"/>
            <p:cNvSpPr>
              <a:spLocks noChangeArrowheads="1"/>
            </p:cNvSpPr>
            <p:nvPr/>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5" name="Rectangle 45"/>
            <p:cNvSpPr>
              <a:spLocks noChangeArrowheads="1"/>
            </p:cNvSpPr>
            <p:nvPr/>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6" name="Rectangle 46"/>
            <p:cNvSpPr>
              <a:spLocks noChangeArrowheads="1"/>
            </p:cNvSpPr>
            <p:nvPr/>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7" name="Rectangle 47"/>
            <p:cNvSpPr>
              <a:spLocks noChangeArrowheads="1"/>
            </p:cNvSpPr>
            <p:nvPr/>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8" name="Rectangle 48"/>
            <p:cNvSpPr>
              <a:spLocks noChangeArrowheads="1"/>
            </p:cNvSpPr>
            <p:nvPr/>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69" name="Rectangle 49"/>
            <p:cNvSpPr>
              <a:spLocks noChangeArrowheads="1"/>
            </p:cNvSpPr>
            <p:nvPr/>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0" name="Rectangle 50"/>
            <p:cNvSpPr>
              <a:spLocks noChangeArrowheads="1"/>
            </p:cNvSpPr>
            <p:nvPr/>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1" name="Rectangle 51"/>
            <p:cNvSpPr>
              <a:spLocks noChangeArrowheads="1"/>
            </p:cNvSpPr>
            <p:nvPr/>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2" name="Rectangle 52"/>
            <p:cNvSpPr>
              <a:spLocks noChangeArrowheads="1"/>
            </p:cNvSpPr>
            <p:nvPr/>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3" name="Rectangle 53"/>
            <p:cNvSpPr>
              <a:spLocks noChangeArrowheads="1"/>
            </p:cNvSpPr>
            <p:nvPr/>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4" name="Rectangle 54"/>
            <p:cNvSpPr>
              <a:spLocks noChangeArrowheads="1"/>
            </p:cNvSpPr>
            <p:nvPr/>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5" name="Rectangle 55"/>
            <p:cNvSpPr>
              <a:spLocks noChangeArrowheads="1"/>
            </p:cNvSpPr>
            <p:nvPr/>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6" name="Rectangle 56"/>
            <p:cNvSpPr>
              <a:spLocks noChangeArrowheads="1"/>
            </p:cNvSpPr>
            <p:nvPr/>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7" name="Rectangle 57"/>
            <p:cNvSpPr>
              <a:spLocks noChangeArrowheads="1"/>
            </p:cNvSpPr>
            <p:nvPr/>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8" name="Rectangle 58"/>
            <p:cNvSpPr>
              <a:spLocks noChangeArrowheads="1"/>
            </p:cNvSpPr>
            <p:nvPr/>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9" name="Rectangle 59"/>
            <p:cNvSpPr>
              <a:spLocks noChangeArrowheads="1"/>
            </p:cNvSpPr>
            <p:nvPr/>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80" name="Rectangle 60"/>
            <p:cNvSpPr>
              <a:spLocks noChangeArrowheads="1"/>
            </p:cNvSpPr>
            <p:nvPr/>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81" name="Rectangle 61"/>
            <p:cNvSpPr>
              <a:spLocks noChangeArrowheads="1"/>
            </p:cNvSpPr>
            <p:nvPr/>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82" name="Rectangle 62"/>
            <p:cNvSpPr>
              <a:spLocks noChangeArrowheads="1"/>
            </p:cNvSpPr>
            <p:nvPr/>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83" name="Rectangle 63"/>
            <p:cNvSpPr>
              <a:spLocks noChangeArrowheads="1"/>
            </p:cNvSpPr>
            <p:nvPr/>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p>
          </p:txBody>
        </p:sp>
        <p:sp>
          <p:nvSpPr>
            <p:cNvPr id="184384" name="Rectangle 64"/>
            <p:cNvSpPr>
              <a:spLocks noChangeArrowheads="1"/>
            </p:cNvSpPr>
            <p:nvPr/>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en-US"/>
            </a:p>
          </p:txBody>
        </p:sp>
      </p:grpSp>
      <p:sp>
        <p:nvSpPr>
          <p:cNvPr id="1027"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8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a:defRPr/>
            </a:pPr>
            <a:r>
              <a:rPr lang="en-US"/>
              <a:t>Aerobic gram positive rods</a:t>
            </a:r>
          </a:p>
        </p:txBody>
      </p:sp>
      <p:sp>
        <p:nvSpPr>
          <p:cNvPr id="18438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18438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panose="020B0604020202020204" pitchFamily="34" charset="0"/>
              </a:defRPr>
            </a:lvl1pPr>
          </a:lstStyle>
          <a:p>
            <a:fld id="{FA1CE9CB-5DCF-4DA9-8360-A8A691FF46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Helvetica" pitchFamily="34" charset="0"/>
        </a:defRPr>
      </a:lvl2pPr>
      <a:lvl3pPr algn="l" rtl="0" eaLnBrk="0" fontAlgn="base" hangingPunct="0">
        <a:spcBef>
          <a:spcPct val="0"/>
        </a:spcBef>
        <a:spcAft>
          <a:spcPct val="0"/>
        </a:spcAft>
        <a:defRPr sz="4400">
          <a:solidFill>
            <a:schemeClr val="tx2"/>
          </a:solidFill>
          <a:latin typeface="Helvetica" pitchFamily="34" charset="0"/>
        </a:defRPr>
      </a:lvl3pPr>
      <a:lvl4pPr algn="l" rtl="0" eaLnBrk="0" fontAlgn="base" hangingPunct="0">
        <a:spcBef>
          <a:spcPct val="0"/>
        </a:spcBef>
        <a:spcAft>
          <a:spcPct val="0"/>
        </a:spcAft>
        <a:defRPr sz="4400">
          <a:solidFill>
            <a:schemeClr val="tx2"/>
          </a:solidFill>
          <a:latin typeface="Helvetica" pitchFamily="34" charset="0"/>
        </a:defRPr>
      </a:lvl4pPr>
      <a:lvl5pPr algn="l" rtl="0" eaLnBrk="0" fontAlgn="base" hangingPunct="0">
        <a:spcBef>
          <a:spcPct val="0"/>
        </a:spcBef>
        <a:spcAft>
          <a:spcPct val="0"/>
        </a:spcAft>
        <a:defRPr sz="4400">
          <a:solidFill>
            <a:schemeClr val="tx2"/>
          </a:solidFill>
          <a:latin typeface="Helvetica" pitchFamily="34" charset="0"/>
        </a:defRPr>
      </a:lvl5pPr>
      <a:lvl6pPr marL="457200" algn="l" rtl="0" fontAlgn="base">
        <a:spcBef>
          <a:spcPct val="0"/>
        </a:spcBef>
        <a:spcAft>
          <a:spcPct val="0"/>
        </a:spcAft>
        <a:defRPr sz="4400">
          <a:solidFill>
            <a:schemeClr val="tx2"/>
          </a:solidFill>
          <a:latin typeface="Helvetica" pitchFamily="34" charset="0"/>
        </a:defRPr>
      </a:lvl6pPr>
      <a:lvl7pPr marL="914400" algn="l" rtl="0" fontAlgn="base">
        <a:spcBef>
          <a:spcPct val="0"/>
        </a:spcBef>
        <a:spcAft>
          <a:spcPct val="0"/>
        </a:spcAft>
        <a:defRPr sz="4400">
          <a:solidFill>
            <a:schemeClr val="tx2"/>
          </a:solidFill>
          <a:latin typeface="Helvetica" pitchFamily="34" charset="0"/>
        </a:defRPr>
      </a:lvl7pPr>
      <a:lvl8pPr marL="1371600" algn="l" rtl="0" fontAlgn="base">
        <a:spcBef>
          <a:spcPct val="0"/>
        </a:spcBef>
        <a:spcAft>
          <a:spcPct val="0"/>
        </a:spcAft>
        <a:defRPr sz="4400">
          <a:solidFill>
            <a:schemeClr val="tx2"/>
          </a:solidFill>
          <a:latin typeface="Helvetica" pitchFamily="34" charset="0"/>
        </a:defRPr>
      </a:lvl8pPr>
      <a:lvl9pPr marL="1828800" algn="l" rtl="0" fontAlgn="base">
        <a:spcBef>
          <a:spcPct val="0"/>
        </a:spcBef>
        <a:spcAft>
          <a:spcPct val="0"/>
        </a:spcAft>
        <a:defRPr sz="44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69"/>
          <p:cNvSpPr>
            <a:spLocks noGrp="1" noChangeArrowheads="1"/>
          </p:cNvSpPr>
          <p:nvPr>
            <p:ph type="dt" sz="quarter" idx="10"/>
          </p:nvPr>
        </p:nvSpPr>
        <p:spPr/>
        <p:txBody>
          <a:bodyPr/>
          <a:lstStyle/>
          <a:p>
            <a:pPr>
              <a:defRPr/>
            </a:pPr>
            <a:r>
              <a:rPr lang="en-US"/>
              <a:t>Aerobic gram positive rods</a:t>
            </a:r>
          </a:p>
        </p:txBody>
      </p:sp>
      <p:sp>
        <p:nvSpPr>
          <p:cNvPr id="5" name="Rectangle 71"/>
          <p:cNvSpPr>
            <a:spLocks noGrp="1" noChangeArrowheads="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55770C6-8B08-4944-BF60-535F7E472CE3}" type="slidenum">
              <a:rPr lang="en-US" altLang="en-US" sz="1400">
                <a:latin typeface="Helvetica" panose="020B0604020202020204" pitchFamily="34" charset="0"/>
              </a:rPr>
              <a:pPr/>
              <a:t>1</a:t>
            </a:fld>
            <a:endParaRPr lang="en-US" altLang="en-US" sz="1400">
              <a:latin typeface="Helvetica" panose="020B0604020202020204" pitchFamily="34" charset="0"/>
            </a:endParaRPr>
          </a:p>
        </p:txBody>
      </p:sp>
      <p:sp>
        <p:nvSpPr>
          <p:cNvPr id="9218" name="Rectangle 2"/>
          <p:cNvSpPr>
            <a:spLocks noGrp="1" noChangeArrowheads="1"/>
          </p:cNvSpPr>
          <p:nvPr>
            <p:ph type="ctrTitle"/>
          </p:nvPr>
        </p:nvSpPr>
        <p:spPr>
          <a:xfrm>
            <a:off x="685800" y="304800"/>
            <a:ext cx="7772400" cy="1752600"/>
          </a:xfrm>
        </p:spPr>
        <p:txBody>
          <a:bodyPr/>
          <a:lstStyle/>
          <a:p>
            <a:pPr eaLnBrk="1" hangingPunct="1"/>
            <a:r>
              <a:rPr kumimoji="1" lang="en-US" altLang="en-US" smtClean="0"/>
              <a:t>Aerobic Gram Positive Bacilli</a:t>
            </a:r>
            <a:br>
              <a:rPr kumimoji="1" lang="en-US" altLang="en-US" smtClean="0"/>
            </a:br>
            <a:r>
              <a:rPr kumimoji="1" lang="en-US" altLang="en-US" smtClean="0"/>
              <a:t>Human pathogens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4FA7A7F-C34F-43E4-9DB5-1AC0EAA3CF7C}" type="slidenum">
              <a:rPr lang="en-US" altLang="en-US" sz="1400">
                <a:latin typeface="Helvetica" panose="020B0604020202020204" pitchFamily="34" charset="0"/>
              </a:rPr>
              <a:pPr/>
              <a:t>10</a:t>
            </a:fld>
            <a:endParaRPr lang="en-US" altLang="en-US" sz="1400">
              <a:latin typeface="Helvetica" panose="020B0604020202020204" pitchFamily="34" charset="0"/>
            </a:endParaRPr>
          </a:p>
        </p:txBody>
      </p:sp>
      <p:sp>
        <p:nvSpPr>
          <p:cNvPr id="12292"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2293" name="Rectangle 3"/>
          <p:cNvSpPr>
            <a:spLocks noGrp="1" noChangeArrowheads="1"/>
          </p:cNvSpPr>
          <p:nvPr>
            <p:ph type="body" idx="1"/>
          </p:nvPr>
        </p:nvSpPr>
        <p:spPr/>
        <p:txBody>
          <a:bodyPr/>
          <a:lstStyle/>
          <a:p>
            <a:pPr lvl="1" eaLnBrk="1" hangingPunct="1"/>
            <a:r>
              <a:rPr kumimoji="1" lang="en-US" altLang="en-US" smtClean="0"/>
              <a:t>Systemic intoxication</a:t>
            </a:r>
          </a:p>
          <a:p>
            <a:pPr lvl="2" eaLnBrk="1" hangingPunct="1"/>
            <a:r>
              <a:rPr kumimoji="1" lang="en-US" altLang="en-US" smtClean="0"/>
              <a:t>parenchymatous degeneration</a:t>
            </a:r>
          </a:p>
          <a:p>
            <a:pPr lvl="2" eaLnBrk="1" hangingPunct="1"/>
            <a:r>
              <a:rPr kumimoji="1" lang="en-US" altLang="en-US" smtClean="0"/>
              <a:t>fatty infiltration</a:t>
            </a:r>
          </a:p>
          <a:p>
            <a:pPr lvl="2" eaLnBrk="1" hangingPunct="1"/>
            <a:r>
              <a:rPr kumimoji="1" lang="en-US" altLang="en-US" smtClean="0"/>
              <a:t>Necrosis - especially</a:t>
            </a:r>
          </a:p>
          <a:p>
            <a:pPr lvl="3" eaLnBrk="1" hangingPunct="1"/>
            <a:r>
              <a:rPr kumimoji="1" lang="en-US" altLang="en-US" smtClean="0"/>
              <a:t>Heart, liver, kidney, and adrenals</a:t>
            </a:r>
          </a:p>
          <a:p>
            <a:pPr lvl="2" eaLnBrk="1" hangingPunct="1"/>
            <a:r>
              <a:rPr kumimoji="1" lang="en-US" altLang="en-US" smtClean="0"/>
              <a:t>may have gross hemorrhage</a:t>
            </a:r>
          </a:p>
          <a:p>
            <a:pPr lvl="2" eaLnBrk="1" hangingPunct="1"/>
            <a:r>
              <a:rPr kumimoji="1" lang="en-US" altLang="en-US" smtClean="0"/>
              <a:t>nerve damage and paralysis of soft palate, eye muscles or extremities</a:t>
            </a:r>
          </a:p>
          <a:p>
            <a:pPr eaLnBrk="1" hangingPunct="1"/>
            <a:endParaRPr kumimoji="1"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477BA57-E188-40F5-8062-46E7947B991C}" type="slidenum">
              <a:rPr lang="en-US" altLang="en-US" sz="1400">
                <a:latin typeface="Helvetica" panose="020B0604020202020204" pitchFamily="34" charset="0"/>
              </a:rPr>
              <a:pPr/>
              <a:t>11</a:t>
            </a:fld>
            <a:endParaRPr lang="en-US" altLang="en-US" sz="1400">
              <a:latin typeface="Helvetica" panose="020B0604020202020204" pitchFamily="34" charset="0"/>
            </a:endParaRPr>
          </a:p>
        </p:txBody>
      </p:sp>
      <p:sp>
        <p:nvSpPr>
          <p:cNvPr id="13316"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3317" name="Rectangle 3"/>
          <p:cNvSpPr>
            <a:spLocks noGrp="1" noChangeArrowheads="1"/>
          </p:cNvSpPr>
          <p:nvPr>
            <p:ph type="body" idx="1"/>
          </p:nvPr>
        </p:nvSpPr>
        <p:spPr/>
        <p:txBody>
          <a:bodyPr/>
          <a:lstStyle/>
          <a:p>
            <a:pPr lvl="1" eaLnBrk="1" hangingPunct="1"/>
            <a:r>
              <a:rPr kumimoji="1" lang="en-US" altLang="en-US" smtClean="0"/>
              <a:t>Cause of death</a:t>
            </a:r>
          </a:p>
          <a:p>
            <a:pPr lvl="2" eaLnBrk="1" hangingPunct="1"/>
            <a:r>
              <a:rPr kumimoji="1" lang="en-US" altLang="en-US" smtClean="0"/>
              <a:t>Suffocation by dislodged membrane</a:t>
            </a:r>
          </a:p>
          <a:p>
            <a:pPr lvl="2" eaLnBrk="1" hangingPunct="1"/>
            <a:r>
              <a:rPr kumimoji="1" lang="en-US" altLang="en-US" smtClean="0"/>
              <a:t>Suffocation by edema caused by tissue damage</a:t>
            </a:r>
          </a:p>
          <a:p>
            <a:pPr lvl="2" eaLnBrk="1" hangingPunct="1"/>
            <a:r>
              <a:rPr kumimoji="1" lang="en-US" altLang="en-US" smtClean="0"/>
              <a:t>Cardiac and respiratory failure as a result of the toxin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C122C9E-AA22-47EB-B222-7044DD873EF8}" type="slidenum">
              <a:rPr lang="en-US" altLang="en-US" sz="1400">
                <a:latin typeface="Helvetica" panose="020B0604020202020204" pitchFamily="34" charset="0"/>
              </a:rPr>
              <a:pPr/>
              <a:t>12</a:t>
            </a:fld>
            <a:endParaRPr lang="en-US" altLang="en-US" sz="1400">
              <a:latin typeface="Helvetica" panose="020B0604020202020204" pitchFamily="34" charset="0"/>
            </a:endParaRPr>
          </a:p>
        </p:txBody>
      </p:sp>
      <p:sp>
        <p:nvSpPr>
          <p:cNvPr id="14340"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4341" name="Rectangle 3"/>
          <p:cNvSpPr>
            <a:spLocks noGrp="1" noChangeArrowheads="1"/>
          </p:cNvSpPr>
          <p:nvPr>
            <p:ph type="body" idx="1"/>
          </p:nvPr>
        </p:nvSpPr>
        <p:spPr/>
        <p:txBody>
          <a:bodyPr/>
          <a:lstStyle/>
          <a:p>
            <a:pPr eaLnBrk="1" hangingPunct="1"/>
            <a:r>
              <a:rPr kumimoji="1" lang="en-US" altLang="en-US" sz="2800" smtClean="0"/>
              <a:t>Other diseases caused by C. diphtheria</a:t>
            </a:r>
          </a:p>
          <a:p>
            <a:pPr lvl="1" eaLnBrk="1" hangingPunct="1"/>
            <a:r>
              <a:rPr kumimoji="1" lang="en-US" altLang="en-US" sz="2400" smtClean="0"/>
              <a:t>Skin diphtheria</a:t>
            </a:r>
          </a:p>
          <a:p>
            <a:pPr lvl="2" eaLnBrk="1" hangingPunct="1"/>
            <a:r>
              <a:rPr kumimoji="1" lang="en-US" altLang="en-US" sz="2000" smtClean="0"/>
              <a:t>Primarily in the tropics and sub-tropics </a:t>
            </a:r>
          </a:p>
          <a:p>
            <a:pPr lvl="3" eaLnBrk="1" hangingPunct="1"/>
            <a:r>
              <a:rPr kumimoji="1" lang="en-US" altLang="en-US" sz="1800" smtClean="0"/>
              <a:t>- rare in the US</a:t>
            </a:r>
          </a:p>
          <a:p>
            <a:pPr lvl="2" eaLnBrk="1" hangingPunct="1"/>
            <a:r>
              <a:rPr kumimoji="1" lang="en-US" altLang="en-US" sz="2000" smtClean="0"/>
              <a:t>More often from non-toxigenic strains</a:t>
            </a:r>
          </a:p>
          <a:p>
            <a:pPr lvl="2" eaLnBrk="1" hangingPunct="1"/>
            <a:r>
              <a:rPr kumimoji="1" lang="en-US" altLang="en-US" sz="2000" smtClean="0"/>
              <a:t>Formation of chronic spreading punched-out ulcer          covered by a gray membrane</a:t>
            </a:r>
          </a:p>
          <a:p>
            <a:pPr lvl="1" eaLnBrk="1" hangingPunct="1"/>
            <a:r>
              <a:rPr kumimoji="1" lang="en-US" altLang="en-US" sz="2400" smtClean="0"/>
              <a:t>Non- toxigenic pharyngitis</a:t>
            </a:r>
          </a:p>
          <a:p>
            <a:pPr lvl="1" eaLnBrk="1" hangingPunct="1"/>
            <a:r>
              <a:rPr kumimoji="1" lang="en-US" altLang="en-US" sz="2400" smtClean="0"/>
              <a:t>Occasional lesions form in middle ear and  		   conjunctiva</a:t>
            </a:r>
          </a:p>
        </p:txBody>
      </p:sp>
      <p:pic>
        <p:nvPicPr>
          <p:cNvPr id="14342" name="Picture 5" descr="A_diphtheria_skin_lesion_on_the_leg._PHIL_1941_lo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38400"/>
            <a:ext cx="1808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A6F2074-12B0-463F-A6DA-E852421521B5}" type="slidenum">
              <a:rPr lang="en-US" altLang="en-US" sz="1400">
                <a:latin typeface="Helvetica" panose="020B0604020202020204" pitchFamily="34" charset="0"/>
              </a:rPr>
              <a:pPr/>
              <a:t>13</a:t>
            </a:fld>
            <a:endParaRPr lang="en-US" altLang="en-US" sz="1400">
              <a:latin typeface="Helvetica" panose="020B0604020202020204" pitchFamily="34" charset="0"/>
            </a:endParaRPr>
          </a:p>
        </p:txBody>
      </p:sp>
      <p:sp>
        <p:nvSpPr>
          <p:cNvPr id="15364"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5365" name="Rectangle 3"/>
          <p:cNvSpPr>
            <a:spLocks noGrp="1" noChangeArrowheads="1"/>
          </p:cNvSpPr>
          <p:nvPr>
            <p:ph type="body" idx="1"/>
          </p:nvPr>
        </p:nvSpPr>
        <p:spPr/>
        <p:txBody>
          <a:bodyPr/>
          <a:lstStyle/>
          <a:p>
            <a:pPr lvl="1" eaLnBrk="1" hangingPunct="1"/>
            <a:r>
              <a:rPr kumimoji="1" lang="en-US" altLang="en-US" smtClean="0"/>
              <a:t>Pathogenicity - exotoxin</a:t>
            </a:r>
          </a:p>
          <a:p>
            <a:pPr lvl="2" eaLnBrk="1" hangingPunct="1"/>
            <a:r>
              <a:rPr kumimoji="1" lang="en-US" altLang="en-US" smtClean="0"/>
              <a:t>A protein that splits into two fragments</a:t>
            </a:r>
          </a:p>
          <a:p>
            <a:pPr lvl="3" eaLnBrk="1" hangingPunct="1"/>
            <a:r>
              <a:rPr kumimoji="1" lang="en-US" altLang="en-US" smtClean="0"/>
              <a:t>A -  enzyme- toxic, heat stable</a:t>
            </a:r>
          </a:p>
          <a:p>
            <a:pPr lvl="3" eaLnBrk="1" hangingPunct="1"/>
            <a:r>
              <a:rPr kumimoji="1" lang="en-US" altLang="en-US" smtClean="0"/>
              <a:t>B - non toxic, heat labile, enables A to bind to cell</a:t>
            </a:r>
          </a:p>
          <a:p>
            <a:pPr lvl="2" eaLnBrk="1" hangingPunct="1"/>
            <a:r>
              <a:rPr kumimoji="1" lang="en-US" altLang="en-US" smtClean="0"/>
              <a:t>Affinity to cells of: </a:t>
            </a:r>
          </a:p>
          <a:p>
            <a:pPr lvl="3" eaLnBrk="1" hangingPunct="1"/>
            <a:r>
              <a:rPr kumimoji="1" lang="en-US" altLang="en-US" smtClean="0"/>
              <a:t>peripheral nerves,  heart muscle, pericardium, diaphragm, liver, kidneys</a:t>
            </a:r>
          </a:p>
          <a:p>
            <a:pPr lvl="3" eaLnBrk="1" hangingPunct="1"/>
            <a:r>
              <a:rPr kumimoji="1" lang="en-US" altLang="en-US" smtClean="0"/>
              <a:t>Unable to save cell once toxin enters</a:t>
            </a:r>
          </a:p>
          <a:p>
            <a:pPr lvl="4" eaLnBrk="1" hangingPunct="1">
              <a:buFontTx/>
              <a:buNone/>
            </a:pPr>
            <a:endParaRPr kumimoji="1" lang="en-US" altLang="en-US" smtClean="0"/>
          </a:p>
          <a:p>
            <a:pPr lvl="1" eaLnBrk="1" hangingPunct="1"/>
            <a:endParaRPr kumimoji="1"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7228D34-C10C-40F0-B832-3FD7C5809DE8}" type="slidenum">
              <a:rPr lang="en-US" altLang="en-US" sz="1400">
                <a:latin typeface="Helvetica" panose="020B0604020202020204" pitchFamily="34" charset="0"/>
              </a:rPr>
              <a:pPr/>
              <a:t>14</a:t>
            </a:fld>
            <a:endParaRPr lang="en-US" altLang="en-US" sz="1400">
              <a:latin typeface="Helvetica" panose="020B0604020202020204" pitchFamily="34" charset="0"/>
            </a:endParaRPr>
          </a:p>
        </p:txBody>
      </p:sp>
      <p:sp>
        <p:nvSpPr>
          <p:cNvPr id="16388"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6389" name="Rectangle 3"/>
          <p:cNvSpPr>
            <a:spLocks noGrp="1" noChangeArrowheads="1"/>
          </p:cNvSpPr>
          <p:nvPr>
            <p:ph type="body" idx="1"/>
          </p:nvPr>
        </p:nvSpPr>
        <p:spPr>
          <a:xfrm>
            <a:off x="1038225" y="1981200"/>
            <a:ext cx="8105775" cy="4419600"/>
          </a:xfrm>
        </p:spPr>
        <p:txBody>
          <a:bodyPr/>
          <a:lstStyle/>
          <a:p>
            <a:pPr lvl="1" eaLnBrk="1" hangingPunct="1"/>
            <a:r>
              <a:rPr kumimoji="1" lang="en-US" altLang="en-US" smtClean="0"/>
              <a:t>Toxin production due to bacterial phage</a:t>
            </a:r>
          </a:p>
          <a:p>
            <a:pPr lvl="2" eaLnBrk="1" hangingPunct="1"/>
            <a:r>
              <a:rPr kumimoji="1" lang="en-US" altLang="en-US" smtClean="0"/>
              <a:t>Tox gene fragment enters into the cell by lysogenization</a:t>
            </a:r>
          </a:p>
          <a:p>
            <a:pPr lvl="2" eaLnBrk="1" hangingPunct="1"/>
            <a:r>
              <a:rPr kumimoji="1" lang="en-US" altLang="en-US" smtClean="0"/>
              <a:t>Without phage - </a:t>
            </a:r>
            <a:r>
              <a:rPr kumimoji="1" lang="en-US" altLang="en-US" b="1" smtClean="0"/>
              <a:t>no</a:t>
            </a:r>
            <a:r>
              <a:rPr kumimoji="1" lang="en-US" altLang="en-US" smtClean="0"/>
              <a:t> toxin produced.</a:t>
            </a:r>
          </a:p>
          <a:p>
            <a:pPr lvl="3" eaLnBrk="1" hangingPunct="1"/>
            <a:r>
              <a:rPr kumimoji="1" lang="en-US" altLang="en-US" smtClean="0"/>
              <a:t>inhibits protein synthesis by inhibiting elongation factor 2 (EF2)</a:t>
            </a:r>
          </a:p>
          <a:p>
            <a:pPr lvl="4" eaLnBrk="1" hangingPunct="1"/>
            <a:r>
              <a:rPr kumimoji="1" lang="en-US" altLang="en-US" smtClean="0"/>
              <a:t>Fragment A catalyzes ADP ribosylation of EF2, blocking the transfer of amino acids from tRNA to peptide chain</a:t>
            </a:r>
          </a:p>
          <a:p>
            <a:pPr lvl="2" eaLnBrk="1" hangingPunct="1"/>
            <a:r>
              <a:rPr kumimoji="1" lang="en-US" altLang="en-US" smtClean="0"/>
              <a:t>Viral gene enters bacterium genome and is hereditary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Aerobic gram positive rods</a:t>
            </a:r>
            <a:endParaRPr lang="en-US"/>
          </a:p>
        </p:txBody>
      </p:sp>
      <p:sp>
        <p:nvSpPr>
          <p:cNvPr id="5" name="Slide Number Placeholder 4"/>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6A7912E-632A-49EE-BC9E-8ABD354750A6}" type="slidenum">
              <a:rPr lang="en-US" altLang="en-US" sz="1400">
                <a:latin typeface="Helvetica" panose="020B0604020202020204" pitchFamily="34" charset="0"/>
              </a:rPr>
              <a:pPr/>
              <a:t>15</a:t>
            </a:fld>
            <a:endParaRPr lang="en-US" altLang="en-US" sz="1400">
              <a:latin typeface="Helvetica" panose="020B0604020202020204" pitchFamily="34" charset="0"/>
            </a:endParaRPr>
          </a:p>
        </p:txBody>
      </p:sp>
      <p:pic>
        <p:nvPicPr>
          <p:cNvPr id="17412" name="Content Placeholder 5" descr="diphtheria toxin mode of action.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724400" y="304800"/>
            <a:ext cx="3900488" cy="6316663"/>
          </a:xfrm>
        </p:spPr>
      </p:pic>
      <p:pic>
        <p:nvPicPr>
          <p:cNvPr id="17413" name="Picture 6" descr="dip phage and toxin mo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525"/>
            <a:ext cx="37338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64873C2-47D9-4C5E-A803-03BA5300EE28}" type="slidenum">
              <a:rPr lang="en-US" altLang="en-US" sz="1400">
                <a:latin typeface="Helvetica" panose="020B0604020202020204" pitchFamily="34" charset="0"/>
              </a:rPr>
              <a:pPr/>
              <a:t>16</a:t>
            </a:fld>
            <a:endParaRPr lang="en-US" altLang="en-US" sz="1400">
              <a:latin typeface="Helvetica" panose="020B0604020202020204" pitchFamily="34" charset="0"/>
            </a:endParaRPr>
          </a:p>
        </p:txBody>
      </p:sp>
      <p:sp>
        <p:nvSpPr>
          <p:cNvPr id="18436"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8437" name="Rectangle 3"/>
          <p:cNvSpPr>
            <a:spLocks noGrp="1" noChangeArrowheads="1"/>
          </p:cNvSpPr>
          <p:nvPr>
            <p:ph type="body" idx="1"/>
          </p:nvPr>
        </p:nvSpPr>
        <p:spPr/>
        <p:txBody>
          <a:bodyPr/>
          <a:lstStyle/>
          <a:p>
            <a:pPr lvl="1" eaLnBrk="1" hangingPunct="1"/>
            <a:r>
              <a:rPr kumimoji="1" lang="en-US" altLang="en-US" smtClean="0"/>
              <a:t>Prevention</a:t>
            </a:r>
          </a:p>
          <a:p>
            <a:pPr lvl="2" eaLnBrk="1" hangingPunct="1"/>
            <a:r>
              <a:rPr kumimoji="1" lang="en-US" altLang="en-US" smtClean="0"/>
              <a:t>Active artificial immunization - toxoid vaccination</a:t>
            </a:r>
          </a:p>
          <a:p>
            <a:pPr lvl="2" eaLnBrk="1" hangingPunct="1"/>
            <a:r>
              <a:rPr kumimoji="1" lang="en-US" altLang="en-US" smtClean="0"/>
              <a:t>Test for susceptible individuals - Schick test</a:t>
            </a:r>
          </a:p>
          <a:p>
            <a:pPr lvl="3" eaLnBrk="1" hangingPunct="1"/>
            <a:r>
              <a:rPr kumimoji="1" lang="en-US" altLang="en-US" smtClean="0"/>
              <a:t>Injection of toxin into forearm</a:t>
            </a:r>
          </a:p>
          <a:p>
            <a:pPr lvl="3" eaLnBrk="1" hangingPunct="1"/>
            <a:r>
              <a:rPr kumimoji="1" lang="en-US" altLang="en-US" smtClean="0"/>
              <a:t>Injection of toxoid into other arm for control (allergic rxn)</a:t>
            </a:r>
          </a:p>
          <a:p>
            <a:pPr lvl="3" eaLnBrk="1" hangingPunct="1"/>
            <a:r>
              <a:rPr kumimoji="1" lang="en-US" altLang="en-US" smtClean="0"/>
              <a:t>Inflammation (positive test)- no antibodies present, patient susceptible to diphtheria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59482A2-98F9-4B17-9C9C-2013DF897CB6}" type="slidenum">
              <a:rPr lang="en-US" altLang="en-US" sz="1400">
                <a:latin typeface="Helvetica" panose="020B0604020202020204" pitchFamily="34" charset="0"/>
              </a:rPr>
              <a:pPr/>
              <a:t>17</a:t>
            </a:fld>
            <a:endParaRPr lang="en-US" altLang="en-US" sz="1400">
              <a:latin typeface="Helvetica" panose="020B0604020202020204" pitchFamily="34" charset="0"/>
            </a:endParaRPr>
          </a:p>
        </p:txBody>
      </p:sp>
      <p:sp>
        <p:nvSpPr>
          <p:cNvPr id="19460" name="Rectangle 6"/>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9461" name="Rectangle 7"/>
          <p:cNvSpPr>
            <a:spLocks noGrp="1" noChangeArrowheads="1"/>
          </p:cNvSpPr>
          <p:nvPr>
            <p:ph type="body" idx="1"/>
          </p:nvPr>
        </p:nvSpPr>
        <p:spPr/>
        <p:txBody>
          <a:bodyPr/>
          <a:lstStyle/>
          <a:p>
            <a:pPr lvl="1" eaLnBrk="1" hangingPunct="1"/>
            <a:r>
              <a:rPr kumimoji="1" lang="en-US" altLang="en-US" smtClean="0"/>
              <a:t>Treatment</a:t>
            </a:r>
          </a:p>
          <a:p>
            <a:pPr lvl="2" eaLnBrk="1" hangingPunct="1"/>
            <a:r>
              <a:rPr kumimoji="1" lang="en-US" altLang="en-US" smtClean="0"/>
              <a:t>Passive immunization with anti-sera on day of diagnosis (irreversible bonding of toxin to cells)</a:t>
            </a:r>
          </a:p>
          <a:p>
            <a:pPr lvl="2" eaLnBrk="1" hangingPunct="1"/>
            <a:r>
              <a:rPr kumimoji="1" lang="en-US" altLang="en-US" smtClean="0"/>
              <a:t>Give antibiotics that prevent a carrier state and decrease numbers of bacteria and toxin amount - penicillin, erythromycin and tetracycline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A661308-1D44-4A82-A115-BFA160BB7462}" type="slidenum">
              <a:rPr lang="en-US" altLang="en-US" sz="1400">
                <a:latin typeface="Helvetica" panose="020B0604020202020204" pitchFamily="34" charset="0"/>
              </a:rPr>
              <a:pPr/>
              <a:t>18</a:t>
            </a:fld>
            <a:endParaRPr lang="en-US" altLang="en-US" sz="1400">
              <a:latin typeface="Helvetica" panose="020B0604020202020204" pitchFamily="34" charset="0"/>
            </a:endParaRPr>
          </a:p>
        </p:txBody>
      </p:sp>
      <p:sp>
        <p:nvSpPr>
          <p:cNvPr id="20484" name="Rectangle 4"/>
          <p:cNvSpPr>
            <a:spLocks noGrp="1" noChangeArrowheads="1"/>
          </p:cNvSpPr>
          <p:nvPr>
            <p:ph type="title"/>
          </p:nvPr>
        </p:nvSpPr>
        <p:spPr>
          <a:xfrm>
            <a:off x="871538" y="533400"/>
            <a:ext cx="8162925" cy="938213"/>
          </a:xfrm>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20485" name="Rectangle 5"/>
          <p:cNvSpPr>
            <a:spLocks noGrp="1" noChangeArrowheads="1"/>
          </p:cNvSpPr>
          <p:nvPr>
            <p:ph type="body" idx="1"/>
          </p:nvPr>
        </p:nvSpPr>
        <p:spPr>
          <a:xfrm>
            <a:off x="838200" y="1905000"/>
            <a:ext cx="8105775" cy="4502150"/>
          </a:xfrm>
        </p:spPr>
        <p:txBody>
          <a:bodyPr/>
          <a:lstStyle/>
          <a:p>
            <a:pPr lvl="1" eaLnBrk="1" hangingPunct="1">
              <a:lnSpc>
                <a:spcPct val="90000"/>
              </a:lnSpc>
            </a:pPr>
            <a:r>
              <a:rPr kumimoji="1" lang="en-US" altLang="en-US" sz="2400" smtClean="0"/>
              <a:t>Laboratory Diagnosis</a:t>
            </a:r>
          </a:p>
          <a:p>
            <a:pPr lvl="3" eaLnBrk="1" hangingPunct="1">
              <a:lnSpc>
                <a:spcPct val="90000"/>
              </a:lnSpc>
            </a:pPr>
            <a:r>
              <a:rPr kumimoji="1" lang="en-US" altLang="en-US" sz="1800" smtClean="0"/>
              <a:t> (physician needs to inform lab to R/O C. dipth)</a:t>
            </a:r>
          </a:p>
          <a:p>
            <a:pPr lvl="2" eaLnBrk="1" hangingPunct="1">
              <a:lnSpc>
                <a:spcPct val="90000"/>
              </a:lnSpc>
            </a:pPr>
            <a:r>
              <a:rPr kumimoji="1" lang="en-US" altLang="en-US" sz="2000" smtClean="0"/>
              <a:t> What type of specimen.</a:t>
            </a:r>
          </a:p>
          <a:p>
            <a:pPr lvl="3" eaLnBrk="1" hangingPunct="1">
              <a:lnSpc>
                <a:spcPct val="90000"/>
              </a:lnSpc>
            </a:pPr>
            <a:r>
              <a:rPr kumimoji="1" lang="en-US" altLang="en-US" sz="1800" smtClean="0"/>
              <a:t>Pseudomembrane</a:t>
            </a:r>
          </a:p>
          <a:p>
            <a:pPr lvl="3" eaLnBrk="1" hangingPunct="1">
              <a:lnSpc>
                <a:spcPct val="90000"/>
              </a:lnSpc>
            </a:pPr>
            <a:r>
              <a:rPr kumimoji="1" lang="en-US" altLang="en-US" sz="1800" smtClean="0"/>
              <a:t>Throat or nasopharyngeal swab</a:t>
            </a:r>
          </a:p>
          <a:p>
            <a:pPr lvl="3" eaLnBrk="1" hangingPunct="1">
              <a:lnSpc>
                <a:spcPct val="90000"/>
              </a:lnSpc>
            </a:pPr>
            <a:r>
              <a:rPr kumimoji="1" lang="en-US" altLang="en-US" sz="1800" smtClean="0"/>
              <a:t>Wound material </a:t>
            </a:r>
          </a:p>
          <a:p>
            <a:pPr lvl="2" eaLnBrk="1" hangingPunct="1">
              <a:lnSpc>
                <a:spcPct val="90000"/>
              </a:lnSpc>
            </a:pPr>
            <a:r>
              <a:rPr kumimoji="1" lang="en-US" altLang="en-US" sz="2000" smtClean="0"/>
              <a:t>Microscopic exam. </a:t>
            </a:r>
          </a:p>
          <a:p>
            <a:pPr lvl="3" eaLnBrk="1" hangingPunct="1">
              <a:lnSpc>
                <a:spcPct val="90000"/>
              </a:lnSpc>
            </a:pPr>
            <a:r>
              <a:rPr kumimoji="1" lang="en-US" altLang="en-US" sz="1800" smtClean="0"/>
              <a:t>Gram stain to R/O Vincent’s Angina (fusiforms &amp; spirochetes)</a:t>
            </a:r>
          </a:p>
          <a:p>
            <a:pPr lvl="3" eaLnBrk="1" hangingPunct="1">
              <a:lnSpc>
                <a:spcPct val="90000"/>
              </a:lnSpc>
            </a:pPr>
            <a:r>
              <a:rPr kumimoji="1" lang="en-US" altLang="en-US" sz="1800" smtClean="0"/>
              <a:t>Albert’s or alkaline methylene blue. </a:t>
            </a:r>
          </a:p>
          <a:p>
            <a:pPr lvl="4" eaLnBrk="1" hangingPunct="1">
              <a:lnSpc>
                <a:spcPct val="90000"/>
              </a:lnSpc>
            </a:pPr>
            <a:r>
              <a:rPr kumimoji="1" lang="en-US" altLang="en-US" sz="1800" smtClean="0"/>
              <a:t>Beading or banding </a:t>
            </a:r>
          </a:p>
          <a:p>
            <a:pPr lvl="4" eaLnBrk="1" hangingPunct="1">
              <a:lnSpc>
                <a:spcPct val="90000"/>
              </a:lnSpc>
            </a:pPr>
            <a:r>
              <a:rPr kumimoji="1" lang="en-US" altLang="en-US" sz="1800" smtClean="0"/>
              <a:t>Babes-Ernst bodies - metachromatic granules (polyphosphates) </a:t>
            </a:r>
          </a:p>
          <a:p>
            <a:pPr lvl="3" eaLnBrk="1" hangingPunct="1">
              <a:lnSpc>
                <a:spcPct val="90000"/>
              </a:lnSpc>
            </a:pPr>
            <a:r>
              <a:rPr kumimoji="1" lang="en-US" altLang="en-US" sz="1800" smtClean="0"/>
              <a:t>“Chinese” letters or pallisading, club shaped, pleomorphic GPR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a:t>Aerobic gram positive rods</a:t>
            </a:r>
          </a:p>
        </p:txBody>
      </p:sp>
      <p:sp>
        <p:nvSpPr>
          <p:cNvPr id="7"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5435067-7F11-4F48-A1F3-F7EFDFBCB14C}" type="slidenum">
              <a:rPr lang="en-US" altLang="en-US" sz="1400">
                <a:latin typeface="Helvetica" panose="020B0604020202020204" pitchFamily="34" charset="0"/>
              </a:rPr>
              <a:pPr/>
              <a:t>19</a:t>
            </a:fld>
            <a:endParaRPr lang="en-US" altLang="en-US" sz="1400">
              <a:latin typeface="Helvetica" panose="020B0604020202020204" pitchFamily="34" charset="0"/>
            </a:endParaRPr>
          </a:p>
        </p:txBody>
      </p:sp>
      <p:sp>
        <p:nvSpPr>
          <p:cNvPr id="21508"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diptheria</a:t>
            </a:r>
          </a:p>
        </p:txBody>
      </p:sp>
      <p:pic>
        <p:nvPicPr>
          <p:cNvPr id="21509" name="Picture 5" descr="codipmetachr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00400"/>
            <a:ext cx="3962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ClipArt Placeholder 8" descr="CODI picture.jpg"/>
          <p:cNvPicPr>
            <a:picLocks noGrp="1" noChangeAspect="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029200" y="1905000"/>
            <a:ext cx="1716088" cy="4191000"/>
          </a:xfrm>
        </p:spPr>
      </p:pic>
      <p:pic>
        <p:nvPicPr>
          <p:cNvPr id="21511" name="Picture 9" descr="corynebacterium diphtheriae 02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95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5D231ED-C0C8-4851-B014-5D877ACAFD47}" type="slidenum">
              <a:rPr lang="en-US" altLang="en-US" sz="1400">
                <a:latin typeface="Helvetica" panose="020B0604020202020204" pitchFamily="34" charset="0"/>
              </a:rPr>
              <a:pPr/>
              <a:t>2</a:t>
            </a:fld>
            <a:endParaRPr lang="en-US" altLang="en-US" sz="1400">
              <a:latin typeface="Helvetica" panose="020B0604020202020204" pitchFamily="34" charset="0"/>
            </a:endParaRPr>
          </a:p>
        </p:txBody>
      </p:sp>
      <p:sp>
        <p:nvSpPr>
          <p:cNvPr id="4100" name="Rectangle 2"/>
          <p:cNvSpPr>
            <a:spLocks noGrp="1" noChangeArrowheads="1"/>
          </p:cNvSpPr>
          <p:nvPr>
            <p:ph type="title"/>
          </p:nvPr>
        </p:nvSpPr>
        <p:spPr/>
        <p:txBody>
          <a:bodyPr/>
          <a:lstStyle/>
          <a:p>
            <a:pPr eaLnBrk="1" hangingPunct="1"/>
            <a:r>
              <a:rPr kumimoji="1" lang="en-US" altLang="en-US" smtClean="0"/>
              <a:t>Aerobic Gram Positive Bacilli</a:t>
            </a:r>
          </a:p>
        </p:txBody>
      </p:sp>
      <p:sp>
        <p:nvSpPr>
          <p:cNvPr id="4101" name="Rectangle 3"/>
          <p:cNvSpPr>
            <a:spLocks noGrp="1" noChangeArrowheads="1"/>
          </p:cNvSpPr>
          <p:nvPr>
            <p:ph type="body" idx="1"/>
          </p:nvPr>
        </p:nvSpPr>
        <p:spPr/>
        <p:txBody>
          <a:bodyPr/>
          <a:lstStyle/>
          <a:p>
            <a:pPr eaLnBrk="1" hangingPunct="1"/>
            <a:r>
              <a:rPr kumimoji="1" lang="en-US" altLang="en-US" smtClean="0"/>
              <a:t>Corynebacteria</a:t>
            </a:r>
          </a:p>
          <a:p>
            <a:pPr eaLnBrk="1" hangingPunct="1"/>
            <a:r>
              <a:rPr kumimoji="1" lang="en-US" altLang="en-US" smtClean="0"/>
              <a:t>Bacillus species</a:t>
            </a:r>
          </a:p>
          <a:p>
            <a:pPr eaLnBrk="1" hangingPunct="1"/>
            <a:r>
              <a:rPr kumimoji="1" lang="en-US" altLang="en-US" smtClean="0"/>
              <a:t>Lactobacillus</a:t>
            </a:r>
          </a:p>
          <a:p>
            <a:pPr eaLnBrk="1" hangingPunct="1"/>
            <a:r>
              <a:rPr kumimoji="1" lang="en-US" altLang="en-US" smtClean="0"/>
              <a:t>Erysipilothrix rusiopathiae</a:t>
            </a:r>
          </a:p>
          <a:p>
            <a:pPr eaLnBrk="1" hangingPunct="1"/>
            <a:r>
              <a:rPr kumimoji="1" lang="en-US" altLang="en-US" smtClean="0"/>
              <a:t>Listeria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3E62FB4-7526-4897-BB36-56706EA9ACDC}" type="slidenum">
              <a:rPr lang="en-US" altLang="en-US" sz="1400">
                <a:latin typeface="Helvetica" panose="020B0604020202020204" pitchFamily="34" charset="0"/>
              </a:rPr>
              <a:pPr/>
              <a:t>20</a:t>
            </a:fld>
            <a:endParaRPr lang="en-US" altLang="en-US" sz="1400">
              <a:latin typeface="Helvetica" panose="020B0604020202020204" pitchFamily="34" charset="0"/>
            </a:endParaRPr>
          </a:p>
        </p:txBody>
      </p:sp>
      <p:sp>
        <p:nvSpPr>
          <p:cNvPr id="22532"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22533" name="Rectangle 3"/>
          <p:cNvSpPr>
            <a:spLocks noGrp="1" noChangeArrowheads="1"/>
          </p:cNvSpPr>
          <p:nvPr>
            <p:ph type="body" idx="1"/>
          </p:nvPr>
        </p:nvSpPr>
        <p:spPr>
          <a:xfrm>
            <a:off x="855663" y="2057400"/>
            <a:ext cx="8105775" cy="4343400"/>
          </a:xfrm>
        </p:spPr>
        <p:txBody>
          <a:bodyPr/>
          <a:lstStyle/>
          <a:p>
            <a:pPr marL="1085850" lvl="2" eaLnBrk="1" hangingPunct="1">
              <a:lnSpc>
                <a:spcPct val="90000"/>
              </a:lnSpc>
            </a:pPr>
            <a:r>
              <a:rPr kumimoji="1" lang="en-US" altLang="en-US" sz="2000" smtClean="0"/>
              <a:t>Primary isolation</a:t>
            </a:r>
          </a:p>
          <a:p>
            <a:pPr marL="1428750" lvl="3" eaLnBrk="1" hangingPunct="1">
              <a:lnSpc>
                <a:spcPct val="90000"/>
              </a:lnSpc>
            </a:pPr>
            <a:r>
              <a:rPr kumimoji="1" lang="en-US" altLang="en-US" sz="1800" smtClean="0"/>
              <a:t>Sheep Blood agar plate (BAP)</a:t>
            </a:r>
          </a:p>
          <a:p>
            <a:pPr marL="1771650" lvl="4" eaLnBrk="1" hangingPunct="1">
              <a:lnSpc>
                <a:spcPct val="90000"/>
              </a:lnSpc>
            </a:pPr>
            <a:r>
              <a:rPr kumimoji="1" lang="en-US" altLang="en-US" sz="1800" smtClean="0"/>
              <a:t>R/O Group A strep (beta) infection</a:t>
            </a:r>
          </a:p>
          <a:p>
            <a:pPr marL="1771650" lvl="4" eaLnBrk="1" hangingPunct="1">
              <a:lnSpc>
                <a:spcPct val="90000"/>
              </a:lnSpc>
            </a:pPr>
            <a:r>
              <a:rPr kumimoji="1" lang="en-US" altLang="en-US" sz="1800" smtClean="0"/>
              <a:t>C. dipth - 1-3 mm, variable hemolysis, resembles Strep</a:t>
            </a:r>
          </a:p>
          <a:p>
            <a:pPr marL="1428750" lvl="3" eaLnBrk="1" hangingPunct="1">
              <a:lnSpc>
                <a:spcPct val="90000"/>
              </a:lnSpc>
            </a:pPr>
            <a:r>
              <a:rPr kumimoji="1" lang="en-US" altLang="en-US" sz="1800" smtClean="0"/>
              <a:t>Tellurite medium</a:t>
            </a:r>
          </a:p>
          <a:p>
            <a:pPr marL="1771650" lvl="4" eaLnBrk="1" hangingPunct="1">
              <a:lnSpc>
                <a:spcPct val="90000"/>
              </a:lnSpc>
            </a:pPr>
            <a:r>
              <a:rPr kumimoji="1" lang="en-US" altLang="en-US" sz="1800" smtClean="0"/>
              <a:t>Tellurite is reduced to tellurium intracellularly- =&gt; black colony</a:t>
            </a:r>
          </a:p>
          <a:p>
            <a:pPr marL="1771650" lvl="4" eaLnBrk="1" hangingPunct="1">
              <a:lnSpc>
                <a:spcPct val="90000"/>
              </a:lnSpc>
            </a:pPr>
            <a:r>
              <a:rPr kumimoji="1" lang="en-US" altLang="en-US" sz="1800" smtClean="0"/>
              <a:t>Selective for C. dipth- Group D strep and staph can grow however  other bacteria are inhibited</a:t>
            </a:r>
          </a:p>
          <a:p>
            <a:pPr marL="1771650" lvl="4" eaLnBrk="1" hangingPunct="1">
              <a:lnSpc>
                <a:spcPct val="90000"/>
              </a:lnSpc>
            </a:pPr>
            <a:r>
              <a:rPr kumimoji="1" lang="en-US" altLang="en-US" sz="1800" smtClean="0"/>
              <a:t>May be differential - that depends upon media choice</a:t>
            </a:r>
          </a:p>
          <a:p>
            <a:pPr marL="1428750" lvl="3" eaLnBrk="1" hangingPunct="1">
              <a:lnSpc>
                <a:spcPct val="90000"/>
              </a:lnSpc>
            </a:pPr>
            <a:r>
              <a:rPr kumimoji="1" lang="en-US" altLang="en-US" sz="1800" smtClean="0"/>
              <a:t>Loeffler medium (tubed media)- contains serum to promote growth and  formation of metachromatic granules. </a:t>
            </a:r>
          </a:p>
          <a:p>
            <a:pPr marL="1771650" lvl="4" eaLnBrk="1" hangingPunct="1">
              <a:lnSpc>
                <a:spcPct val="90000"/>
              </a:lnSpc>
            </a:pPr>
            <a:r>
              <a:rPr kumimoji="1" lang="en-US" altLang="en-US" sz="1800" smtClean="0"/>
              <a:t>Prepare a methylene blue stain after overnight incubation at 35C</a:t>
            </a:r>
          </a:p>
          <a:p>
            <a:pPr eaLnBrk="1" hangingPunct="1">
              <a:lnSpc>
                <a:spcPct val="90000"/>
              </a:lnSpc>
            </a:pPr>
            <a:endParaRPr kumimoji="1" lang="en-US" altLang="en-US" sz="28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FB60D52-0D8E-45D7-99C4-D3DF5CE7543A}" type="slidenum">
              <a:rPr lang="en-US" altLang="en-US" sz="1400">
                <a:latin typeface="Helvetica" panose="020B0604020202020204" pitchFamily="34" charset="0"/>
              </a:rPr>
              <a:pPr/>
              <a:t>21</a:t>
            </a:fld>
            <a:endParaRPr lang="en-US" altLang="en-US" sz="1400">
              <a:latin typeface="Helvetica" panose="020B0604020202020204" pitchFamily="34" charset="0"/>
            </a:endParaRPr>
          </a:p>
        </p:txBody>
      </p:sp>
      <p:sp>
        <p:nvSpPr>
          <p:cNvPr id="23556" name="Rectangle 4"/>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diptheria</a:t>
            </a:r>
            <a:endParaRPr kumimoji="1" lang="en-US" altLang="en-US" smtClean="0"/>
          </a:p>
        </p:txBody>
      </p:sp>
      <p:sp>
        <p:nvSpPr>
          <p:cNvPr id="23557" name="Rectangle 5"/>
          <p:cNvSpPr>
            <a:spLocks noGrp="1" noChangeArrowheads="1"/>
          </p:cNvSpPr>
          <p:nvPr>
            <p:ph type="body" idx="1"/>
          </p:nvPr>
        </p:nvSpPr>
        <p:spPr/>
        <p:txBody>
          <a:bodyPr/>
          <a:lstStyle/>
          <a:p>
            <a:pPr lvl="2" eaLnBrk="1" hangingPunct="1"/>
            <a:r>
              <a:rPr kumimoji="1" lang="en-US" altLang="en-US" smtClean="0"/>
              <a:t>Preferred media is blood cystine-tellurite agar</a:t>
            </a:r>
          </a:p>
          <a:p>
            <a:pPr lvl="3" eaLnBrk="1" hangingPunct="1"/>
            <a:r>
              <a:rPr kumimoji="1" lang="en-US" altLang="en-US" smtClean="0"/>
              <a:t>colonies are black or gun-metal gray </a:t>
            </a:r>
          </a:p>
          <a:p>
            <a:pPr lvl="3" eaLnBrk="1" hangingPunct="1"/>
            <a:r>
              <a:rPr kumimoji="1" lang="en-US" altLang="en-US" smtClean="0"/>
              <a:t>Suspect colonies are gram stained and replated (subbed) to a SBAP for biochemicals </a:t>
            </a:r>
          </a:p>
          <a:p>
            <a:pPr lvl="2" eaLnBrk="1" hangingPunct="1"/>
            <a:r>
              <a:rPr kumimoji="1" lang="en-US" altLang="en-US" smtClean="0"/>
              <a:t>Tinsdale tellurite media </a:t>
            </a:r>
          </a:p>
          <a:p>
            <a:pPr lvl="3" eaLnBrk="1" hangingPunct="1"/>
            <a:r>
              <a:rPr kumimoji="1" lang="en-US" altLang="en-US" smtClean="0"/>
              <a:t>C. dipth has a black halo, diptheroids have none </a:t>
            </a:r>
          </a:p>
          <a:p>
            <a:pPr lvl="3" eaLnBrk="1" hangingPunct="1"/>
            <a:r>
              <a:rPr kumimoji="1" lang="en-US" altLang="en-US" smtClean="0"/>
              <a:t>4 day shelf life, and may not grow some strains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AF24978-1EDC-4796-AC31-1D14022618E4}" type="slidenum">
              <a:rPr lang="en-US" altLang="en-US" sz="1400">
                <a:latin typeface="Helvetica" panose="020B0604020202020204" pitchFamily="34" charset="0"/>
              </a:rPr>
              <a:pPr/>
              <a:t>22</a:t>
            </a:fld>
            <a:endParaRPr lang="en-US" altLang="en-US" sz="1400">
              <a:latin typeface="Helvetica" panose="020B0604020202020204" pitchFamily="34" charset="0"/>
            </a:endParaRPr>
          </a:p>
        </p:txBody>
      </p:sp>
      <p:sp>
        <p:nvSpPr>
          <p:cNvPr id="24580" name="Rectangle 2"/>
          <p:cNvSpPr>
            <a:spLocks noGrp="1" noChangeArrowheads="1"/>
          </p:cNvSpPr>
          <p:nvPr>
            <p:ph type="title"/>
          </p:nvPr>
        </p:nvSpPr>
        <p:spPr/>
        <p:txBody>
          <a:bodyPr/>
          <a:lstStyle/>
          <a:p>
            <a:pPr eaLnBrk="1" hangingPunct="1"/>
            <a:r>
              <a:rPr lang="en-US" altLang="en-US" smtClean="0"/>
              <a:t>Corynebacteria </a:t>
            </a:r>
            <a:r>
              <a:rPr kumimoji="1" lang="en-US" altLang="en-US" sz="3600" smtClean="0"/>
              <a:t>C. diptheria</a:t>
            </a:r>
          </a:p>
        </p:txBody>
      </p:sp>
      <p:sp>
        <p:nvSpPr>
          <p:cNvPr id="24581" name="Rectangle 3"/>
          <p:cNvSpPr>
            <a:spLocks noGrp="1" noChangeArrowheads="1"/>
          </p:cNvSpPr>
          <p:nvPr>
            <p:ph type="body" sz="half" idx="1"/>
          </p:nvPr>
        </p:nvSpPr>
        <p:spPr/>
        <p:txBody>
          <a:bodyPr/>
          <a:lstStyle/>
          <a:p>
            <a:pPr eaLnBrk="1" hangingPunct="1"/>
            <a:r>
              <a:rPr lang="en-US" altLang="en-US" sz="2800" smtClean="0"/>
              <a:t>Blood tellurite next to a BAP</a:t>
            </a:r>
          </a:p>
        </p:txBody>
      </p:sp>
      <p:pic>
        <p:nvPicPr>
          <p:cNvPr id="24582" name="Picture 6" descr="codiptellbap"/>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636838"/>
            <a:ext cx="3979862" cy="272573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05AFFD9-A9BF-4447-8548-C1A8563473C2}" type="slidenum">
              <a:rPr lang="en-US" altLang="en-US" sz="1400">
                <a:latin typeface="Helvetica" panose="020B0604020202020204" pitchFamily="34" charset="0"/>
              </a:rPr>
              <a:pPr/>
              <a:t>23</a:t>
            </a:fld>
            <a:endParaRPr lang="en-US" altLang="en-US" sz="1400">
              <a:latin typeface="Helvetica" panose="020B0604020202020204" pitchFamily="34" charset="0"/>
            </a:endParaRPr>
          </a:p>
        </p:txBody>
      </p:sp>
      <p:sp>
        <p:nvSpPr>
          <p:cNvPr id="25604" name="Rectangle 2"/>
          <p:cNvSpPr>
            <a:spLocks noGrp="1" noChangeArrowheads="1"/>
          </p:cNvSpPr>
          <p:nvPr>
            <p:ph type="title"/>
          </p:nvPr>
        </p:nvSpPr>
        <p:spPr/>
        <p:txBody>
          <a:bodyPr/>
          <a:lstStyle/>
          <a:p>
            <a:pPr eaLnBrk="1" hangingPunct="1"/>
            <a:r>
              <a:rPr lang="en-US" altLang="en-US" smtClean="0"/>
              <a:t>Corynebacteria </a:t>
            </a:r>
            <a:r>
              <a:rPr kumimoji="1" lang="en-US" altLang="en-US" sz="3600" smtClean="0"/>
              <a:t>C. diptheria</a:t>
            </a:r>
          </a:p>
        </p:txBody>
      </p:sp>
      <p:sp>
        <p:nvSpPr>
          <p:cNvPr id="25605" name="Rectangle 3"/>
          <p:cNvSpPr>
            <a:spLocks noGrp="1" noChangeArrowheads="1"/>
          </p:cNvSpPr>
          <p:nvPr>
            <p:ph type="body" sz="half" idx="1"/>
          </p:nvPr>
        </p:nvSpPr>
        <p:spPr/>
        <p:txBody>
          <a:bodyPr/>
          <a:lstStyle/>
          <a:p>
            <a:pPr eaLnBrk="1" hangingPunct="1"/>
            <a:r>
              <a:rPr lang="en-US" altLang="en-US" sz="2800" smtClean="0"/>
              <a:t>Tinsdale tellurite</a:t>
            </a:r>
          </a:p>
          <a:p>
            <a:pPr eaLnBrk="1" hangingPunct="1"/>
            <a:r>
              <a:rPr lang="en-US" altLang="en-US" sz="2800" smtClean="0"/>
              <a:t>Note halo</a:t>
            </a:r>
          </a:p>
          <a:p>
            <a:pPr lvl="1" eaLnBrk="1" hangingPunct="1"/>
            <a:r>
              <a:rPr lang="en-US" altLang="en-US" sz="2400" smtClean="0"/>
              <a:t>C. diphtheria positive</a:t>
            </a:r>
          </a:p>
        </p:txBody>
      </p:sp>
      <p:pic>
        <p:nvPicPr>
          <p:cNvPr id="25606" name="Picture 6" descr="codiptinsdale"/>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516188"/>
            <a:ext cx="3979862" cy="2968625"/>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p:txBody>
          <a:bodyPr/>
          <a:lstStyle/>
          <a:p>
            <a:endParaRPr lang="en-US" altLang="en-US" smtClean="0"/>
          </a:p>
        </p:txBody>
      </p:sp>
      <p:sp>
        <p:nvSpPr>
          <p:cNvPr id="5" name="Date Placeholder 4"/>
          <p:cNvSpPr>
            <a:spLocks noGrp="1"/>
          </p:cNvSpPr>
          <p:nvPr>
            <p:ph type="dt" sz="quarter" idx="10"/>
          </p:nvPr>
        </p:nvSpPr>
        <p:spPr/>
        <p:txBody>
          <a:bodyPr/>
          <a:lstStyle/>
          <a:p>
            <a:pPr>
              <a:defRPr/>
            </a:pPr>
            <a:r>
              <a:rPr lang="en-US" smtClean="0"/>
              <a:t>Aerobic gram positive rods</a:t>
            </a:r>
            <a:endParaRPr lang="en-US"/>
          </a:p>
        </p:txBody>
      </p:sp>
      <p:sp>
        <p:nvSpPr>
          <p:cNvPr id="6"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279CA81-2588-4C6C-8FEF-6EBA49023169}" type="slidenum">
              <a:rPr lang="en-US" altLang="en-US" sz="1400">
                <a:latin typeface="Helvetica" panose="020B0604020202020204" pitchFamily="34" charset="0"/>
              </a:rPr>
              <a:pPr/>
              <a:t>24</a:t>
            </a:fld>
            <a:endParaRPr lang="en-US" altLang="en-US" sz="1400">
              <a:latin typeface="Helvetica" panose="020B0604020202020204" pitchFamily="34" charset="0"/>
            </a:endParaRPr>
          </a:p>
        </p:txBody>
      </p:sp>
      <p:pic>
        <p:nvPicPr>
          <p:cNvPr id="26629" name="Picture 7" descr="corynebacterium diphtheriae on tinsda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533400"/>
            <a:ext cx="8812212"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1FAFE40-1B26-4B52-8318-86DAD9168504}" type="slidenum">
              <a:rPr lang="en-US" altLang="en-US" sz="1400">
                <a:latin typeface="Helvetica" panose="020B0604020202020204" pitchFamily="34" charset="0"/>
              </a:rPr>
              <a:pPr/>
              <a:t>25</a:t>
            </a:fld>
            <a:endParaRPr lang="en-US" altLang="en-US" sz="1400">
              <a:latin typeface="Helvetica" panose="020B0604020202020204" pitchFamily="34" charset="0"/>
            </a:endParaRPr>
          </a:p>
        </p:txBody>
      </p:sp>
      <p:sp>
        <p:nvSpPr>
          <p:cNvPr id="27652"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diptheria</a:t>
            </a:r>
            <a:endParaRPr kumimoji="1" lang="en-US" altLang="en-US" smtClean="0"/>
          </a:p>
        </p:txBody>
      </p:sp>
      <p:sp>
        <p:nvSpPr>
          <p:cNvPr id="27653" name="Rectangle 3"/>
          <p:cNvSpPr>
            <a:spLocks noGrp="1" noChangeArrowheads="1"/>
          </p:cNvSpPr>
          <p:nvPr>
            <p:ph type="body" idx="1"/>
          </p:nvPr>
        </p:nvSpPr>
        <p:spPr>
          <a:xfrm>
            <a:off x="855663" y="2057400"/>
            <a:ext cx="7983537" cy="4495800"/>
          </a:xfrm>
        </p:spPr>
        <p:txBody>
          <a:bodyPr/>
          <a:lstStyle/>
          <a:p>
            <a:pPr lvl="2" eaLnBrk="1" hangingPunct="1">
              <a:lnSpc>
                <a:spcPct val="90000"/>
              </a:lnSpc>
            </a:pPr>
            <a:r>
              <a:rPr kumimoji="1" lang="en-US" altLang="en-US" sz="2000" smtClean="0"/>
              <a:t>Loeffler’s serum agar</a:t>
            </a:r>
          </a:p>
          <a:p>
            <a:pPr lvl="3" eaLnBrk="1" hangingPunct="1">
              <a:lnSpc>
                <a:spcPct val="90000"/>
              </a:lnSpc>
            </a:pPr>
            <a:r>
              <a:rPr kumimoji="1" lang="en-US" altLang="en-US" sz="1800" smtClean="0"/>
              <a:t>Inhibits normal resp. flora </a:t>
            </a:r>
          </a:p>
          <a:p>
            <a:pPr lvl="3" eaLnBrk="1" hangingPunct="1">
              <a:lnSpc>
                <a:spcPct val="90000"/>
              </a:lnSpc>
            </a:pPr>
            <a:r>
              <a:rPr kumimoji="1" lang="en-US" altLang="en-US" sz="1800" smtClean="0"/>
              <a:t>Colonies  look grayish to cream colored </a:t>
            </a:r>
          </a:p>
          <a:p>
            <a:pPr lvl="3" eaLnBrk="1" hangingPunct="1">
              <a:lnSpc>
                <a:spcPct val="90000"/>
              </a:lnSpc>
            </a:pPr>
            <a:r>
              <a:rPr kumimoji="1" lang="en-US" altLang="en-US" sz="1800" smtClean="0"/>
              <a:t>The pleomorphism is enhanced </a:t>
            </a:r>
          </a:p>
          <a:p>
            <a:pPr lvl="3" eaLnBrk="1" hangingPunct="1">
              <a:lnSpc>
                <a:spcPct val="90000"/>
              </a:lnSpc>
            </a:pPr>
            <a:r>
              <a:rPr kumimoji="1" lang="en-US" altLang="en-US" sz="1800" smtClean="0"/>
              <a:t>The bacteria will stain with methylene blue for Babe-Ernst bodies</a:t>
            </a:r>
          </a:p>
          <a:p>
            <a:pPr lvl="1" eaLnBrk="1" hangingPunct="1">
              <a:lnSpc>
                <a:spcPct val="90000"/>
              </a:lnSpc>
            </a:pPr>
            <a:r>
              <a:rPr kumimoji="1" lang="en-US" altLang="en-US" sz="2400" smtClean="0"/>
              <a:t> Biochemical confirmation</a:t>
            </a:r>
          </a:p>
          <a:p>
            <a:pPr lvl="1" eaLnBrk="1" hangingPunct="1">
              <a:lnSpc>
                <a:spcPct val="90000"/>
              </a:lnSpc>
            </a:pPr>
            <a:r>
              <a:rPr kumimoji="1" lang="en-US" altLang="en-US" sz="2400" smtClean="0"/>
              <a:t>Toxin detection- necessary. </a:t>
            </a:r>
          </a:p>
          <a:p>
            <a:pPr lvl="2" eaLnBrk="1" hangingPunct="1">
              <a:lnSpc>
                <a:spcPct val="90000"/>
              </a:lnSpc>
            </a:pPr>
            <a:r>
              <a:rPr kumimoji="1" lang="en-US" altLang="en-US" sz="2000" smtClean="0"/>
              <a:t>In vitro - Elek test - reference lab only </a:t>
            </a:r>
          </a:p>
          <a:p>
            <a:pPr lvl="3" eaLnBrk="1" hangingPunct="1">
              <a:lnSpc>
                <a:spcPct val="90000"/>
              </a:lnSpc>
            </a:pPr>
            <a:r>
              <a:rPr kumimoji="1" lang="en-US" altLang="en-US" sz="1800" smtClean="0"/>
              <a:t>Proteose - peptone media with tellurite </a:t>
            </a:r>
          </a:p>
          <a:p>
            <a:pPr lvl="3" eaLnBrk="1" hangingPunct="1">
              <a:lnSpc>
                <a:spcPct val="90000"/>
              </a:lnSpc>
            </a:pPr>
            <a:r>
              <a:rPr kumimoji="1" lang="en-US" altLang="en-US" sz="1800" smtClean="0"/>
              <a:t>Paper strip impregnated with anti-toxin, Place sub-surface </a:t>
            </a:r>
          </a:p>
          <a:p>
            <a:pPr lvl="3" eaLnBrk="1" hangingPunct="1">
              <a:lnSpc>
                <a:spcPct val="90000"/>
              </a:lnSpc>
            </a:pPr>
            <a:r>
              <a:rPr kumimoji="1" lang="en-US" altLang="en-US" sz="1800" smtClean="0"/>
              <a:t>Look for precipitationat 45 degree angle</a:t>
            </a:r>
          </a:p>
          <a:p>
            <a:pPr eaLnBrk="1" hangingPunct="1">
              <a:lnSpc>
                <a:spcPct val="90000"/>
              </a:lnSpc>
            </a:pPr>
            <a:endParaRPr kumimoji="1" lang="en-US" altLang="en-US" sz="2800" smtClean="0"/>
          </a:p>
          <a:p>
            <a:pPr eaLnBrk="1" hangingPunct="1">
              <a:lnSpc>
                <a:spcPct val="90000"/>
              </a:lnSpc>
            </a:pPr>
            <a:endParaRPr kumimoji="1" lang="en-US" altLang="en-US" sz="28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3B718A8-EAD1-4E1D-9B83-0D10942A9508}" type="slidenum">
              <a:rPr lang="en-US" altLang="en-US" sz="1400">
                <a:latin typeface="Helvetica" panose="020B0604020202020204" pitchFamily="34" charset="0"/>
              </a:rPr>
              <a:pPr/>
              <a:t>26</a:t>
            </a:fld>
            <a:endParaRPr lang="en-US" altLang="en-US" sz="1400">
              <a:latin typeface="Helvetica" panose="020B0604020202020204" pitchFamily="34" charset="0"/>
            </a:endParaRPr>
          </a:p>
        </p:txBody>
      </p:sp>
      <p:sp>
        <p:nvSpPr>
          <p:cNvPr id="28676"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diptheria</a:t>
            </a:r>
            <a:endParaRPr kumimoji="1" lang="en-US" altLang="en-US" smtClean="0"/>
          </a:p>
        </p:txBody>
      </p:sp>
      <p:sp>
        <p:nvSpPr>
          <p:cNvPr id="28677" name="Rectangle 3"/>
          <p:cNvSpPr>
            <a:spLocks noGrp="1" noChangeArrowheads="1"/>
          </p:cNvSpPr>
          <p:nvPr>
            <p:ph type="body" idx="1"/>
          </p:nvPr>
        </p:nvSpPr>
        <p:spPr/>
        <p:txBody>
          <a:bodyPr/>
          <a:lstStyle/>
          <a:p>
            <a:pPr lvl="2" eaLnBrk="1" hangingPunct="1"/>
            <a:r>
              <a:rPr kumimoji="1" lang="en-US" altLang="en-US" smtClean="0"/>
              <a:t>Toxin production detection cont.</a:t>
            </a:r>
          </a:p>
          <a:p>
            <a:pPr lvl="3" eaLnBrk="1" hangingPunct="1"/>
            <a:r>
              <a:rPr kumimoji="1" lang="en-US" altLang="en-US" smtClean="0"/>
              <a:t>In vivo- Fraser-Weld </a:t>
            </a:r>
          </a:p>
          <a:p>
            <a:pPr lvl="3" eaLnBrk="1" hangingPunct="1"/>
            <a:r>
              <a:rPr kumimoji="1" lang="en-US" altLang="en-US" smtClean="0"/>
              <a:t>Inject suspension of organism intracutaneously into a white laboratory rabbit </a:t>
            </a:r>
          </a:p>
          <a:p>
            <a:pPr lvl="3" eaLnBrk="1" hangingPunct="1"/>
            <a:r>
              <a:rPr kumimoji="1" lang="en-US" altLang="en-US" smtClean="0"/>
              <a:t>After 5 hours - give anti-toxin</a:t>
            </a:r>
          </a:p>
          <a:p>
            <a:pPr lvl="3" eaLnBrk="1" hangingPunct="1"/>
            <a:r>
              <a:rPr kumimoji="1" lang="en-US" altLang="en-US" smtClean="0"/>
              <a:t>Inject suspension as post-toxin control( allergy)</a:t>
            </a:r>
          </a:p>
          <a:p>
            <a:pPr lvl="3" eaLnBrk="1" hangingPunct="1"/>
            <a:r>
              <a:rPr kumimoji="1" lang="en-US" altLang="en-US" smtClean="0"/>
              <a:t>Positive test- necrosis only at first injection site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827B2B6-E4CB-46D3-920C-D981A6B3EA2D}" type="slidenum">
              <a:rPr lang="en-US" altLang="en-US" sz="1400">
                <a:latin typeface="Helvetica" panose="020B0604020202020204" pitchFamily="34" charset="0"/>
              </a:rPr>
              <a:pPr/>
              <a:t>27</a:t>
            </a:fld>
            <a:endParaRPr lang="en-US" altLang="en-US" sz="1400">
              <a:latin typeface="Helvetica" panose="020B0604020202020204" pitchFamily="34" charset="0"/>
            </a:endParaRPr>
          </a:p>
        </p:txBody>
      </p:sp>
      <p:sp>
        <p:nvSpPr>
          <p:cNvPr id="29700"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diptheria</a:t>
            </a:r>
          </a:p>
        </p:txBody>
      </p:sp>
      <p:sp>
        <p:nvSpPr>
          <p:cNvPr id="29701" name="Rectangle 3"/>
          <p:cNvSpPr>
            <a:spLocks noGrp="1" noChangeArrowheads="1"/>
          </p:cNvSpPr>
          <p:nvPr>
            <p:ph type="body" sz="half" idx="1"/>
          </p:nvPr>
        </p:nvSpPr>
        <p:spPr/>
        <p:txBody>
          <a:bodyPr/>
          <a:lstStyle/>
          <a:p>
            <a:pPr eaLnBrk="1" hangingPunct="1"/>
            <a:r>
              <a:rPr lang="en-US" altLang="en-US" sz="2800" smtClean="0"/>
              <a:t>ELEK TEST</a:t>
            </a:r>
          </a:p>
        </p:txBody>
      </p:sp>
      <p:pic>
        <p:nvPicPr>
          <p:cNvPr id="29702" name="Picture 6" descr="codipelek"/>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719388"/>
            <a:ext cx="3979862" cy="2560637"/>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379387E-F30C-47CD-BF20-9D1E647C4A18}" type="slidenum">
              <a:rPr lang="en-US" altLang="en-US" sz="1400">
                <a:latin typeface="Helvetica" panose="020B0604020202020204" pitchFamily="34" charset="0"/>
              </a:rPr>
              <a:pPr/>
              <a:t>28</a:t>
            </a:fld>
            <a:endParaRPr lang="en-US" altLang="en-US" sz="1400">
              <a:latin typeface="Helvetica" panose="020B0604020202020204" pitchFamily="34" charset="0"/>
            </a:endParaRPr>
          </a:p>
        </p:txBody>
      </p:sp>
      <p:sp>
        <p:nvSpPr>
          <p:cNvPr id="30724" name="Rectangle 2"/>
          <p:cNvSpPr>
            <a:spLocks noGrp="1" noChangeArrowheads="1"/>
          </p:cNvSpPr>
          <p:nvPr>
            <p:ph type="title"/>
          </p:nvPr>
        </p:nvSpPr>
        <p:spPr/>
        <p:txBody>
          <a:bodyPr/>
          <a:lstStyle/>
          <a:p>
            <a:pPr eaLnBrk="1" hangingPunct="1"/>
            <a:r>
              <a:rPr kumimoji="1" lang="en-US" altLang="en-US" smtClean="0"/>
              <a:t>Corynebacteria  other</a:t>
            </a:r>
          </a:p>
        </p:txBody>
      </p:sp>
      <p:sp>
        <p:nvSpPr>
          <p:cNvPr id="30725" name="Rectangle 3"/>
          <p:cNvSpPr>
            <a:spLocks noGrp="1" noChangeArrowheads="1"/>
          </p:cNvSpPr>
          <p:nvPr>
            <p:ph type="body" idx="1"/>
          </p:nvPr>
        </p:nvSpPr>
        <p:spPr>
          <a:xfrm>
            <a:off x="855663" y="2133600"/>
            <a:ext cx="8105775" cy="4191000"/>
          </a:xfrm>
        </p:spPr>
        <p:txBody>
          <a:bodyPr/>
          <a:lstStyle/>
          <a:p>
            <a:pPr lvl="1" eaLnBrk="1" hangingPunct="1">
              <a:lnSpc>
                <a:spcPct val="80000"/>
              </a:lnSpc>
            </a:pPr>
            <a:r>
              <a:rPr kumimoji="1" lang="en-US" altLang="en-US" sz="2400" smtClean="0"/>
              <a:t>C. jeikeium- </a:t>
            </a:r>
            <a:r>
              <a:rPr kumimoji="1" lang="en-US" altLang="en-US" sz="1800" smtClean="0"/>
              <a:t>immunocompromised patients</a:t>
            </a:r>
            <a:r>
              <a:rPr kumimoji="1" lang="en-US" altLang="en-US" sz="2400" smtClean="0"/>
              <a:t> </a:t>
            </a:r>
          </a:p>
          <a:p>
            <a:pPr lvl="4" eaLnBrk="1" hangingPunct="1">
              <a:lnSpc>
                <a:spcPct val="80000"/>
              </a:lnSpc>
            </a:pPr>
            <a:r>
              <a:rPr kumimoji="1" lang="en-US" altLang="en-US" sz="1800" smtClean="0"/>
              <a:t>Endocarditis, foreign body infections</a:t>
            </a:r>
          </a:p>
          <a:p>
            <a:pPr lvl="4" eaLnBrk="1" hangingPunct="1">
              <a:lnSpc>
                <a:spcPct val="80000"/>
              </a:lnSpc>
            </a:pPr>
            <a:r>
              <a:rPr kumimoji="1" lang="en-US" altLang="en-US" sz="1800" smtClean="0"/>
              <a:t>Resistant to many antibiotics</a:t>
            </a:r>
          </a:p>
          <a:p>
            <a:pPr lvl="4" eaLnBrk="1" hangingPunct="1">
              <a:lnSpc>
                <a:spcPct val="80000"/>
              </a:lnSpc>
            </a:pPr>
            <a:r>
              <a:rPr kumimoji="1" lang="en-US" altLang="en-US" sz="1800" smtClean="0"/>
              <a:t>Morphology: Tiny, glistening colonies on sBAP</a:t>
            </a:r>
          </a:p>
          <a:p>
            <a:pPr lvl="4" eaLnBrk="1" hangingPunct="1">
              <a:lnSpc>
                <a:spcPct val="80000"/>
              </a:lnSpc>
            </a:pPr>
            <a:r>
              <a:rPr kumimoji="1" lang="en-US" altLang="en-US" sz="1800" smtClean="0"/>
              <a:t>Urease negative</a:t>
            </a:r>
          </a:p>
          <a:p>
            <a:pPr lvl="1" eaLnBrk="1" hangingPunct="1">
              <a:lnSpc>
                <a:spcPct val="80000"/>
              </a:lnSpc>
            </a:pPr>
            <a:r>
              <a:rPr kumimoji="1" lang="en-US" altLang="en-US" sz="2400" smtClean="0"/>
              <a:t>C. urealyticum- immunocompromised patients</a:t>
            </a:r>
          </a:p>
          <a:p>
            <a:pPr lvl="4" eaLnBrk="1" hangingPunct="1">
              <a:lnSpc>
                <a:spcPct val="80000"/>
              </a:lnSpc>
            </a:pPr>
            <a:r>
              <a:rPr kumimoji="1" lang="en-US" altLang="en-US" sz="1800" smtClean="0"/>
              <a:t>UTI</a:t>
            </a:r>
          </a:p>
          <a:p>
            <a:pPr lvl="4" eaLnBrk="1" hangingPunct="1">
              <a:lnSpc>
                <a:spcPct val="80000"/>
              </a:lnSpc>
            </a:pPr>
            <a:r>
              <a:rPr kumimoji="1" lang="en-US" altLang="en-US" sz="1800" smtClean="0"/>
              <a:t>Resistant to many antibiotics </a:t>
            </a:r>
          </a:p>
          <a:p>
            <a:pPr lvl="4" eaLnBrk="1" hangingPunct="1">
              <a:lnSpc>
                <a:spcPct val="80000"/>
              </a:lnSpc>
            </a:pPr>
            <a:r>
              <a:rPr kumimoji="1" lang="en-US" altLang="en-US" sz="1800" smtClean="0"/>
              <a:t>Morphology - Tiny, glistening colonies on sBAP</a:t>
            </a:r>
          </a:p>
          <a:p>
            <a:pPr lvl="4" eaLnBrk="1" hangingPunct="1">
              <a:lnSpc>
                <a:spcPct val="80000"/>
              </a:lnSpc>
            </a:pPr>
            <a:r>
              <a:rPr kumimoji="1" lang="en-US" altLang="en-US" sz="1800" smtClean="0"/>
              <a:t>Strongly urease positive</a:t>
            </a:r>
          </a:p>
          <a:p>
            <a:pPr lvl="1" eaLnBrk="1" hangingPunct="1">
              <a:lnSpc>
                <a:spcPct val="80000"/>
              </a:lnSpc>
            </a:pPr>
            <a:r>
              <a:rPr kumimoji="1" lang="en-US" altLang="en-US" sz="2400" smtClean="0"/>
              <a:t>C. ulcerans - </a:t>
            </a:r>
          </a:p>
          <a:p>
            <a:pPr lvl="4" eaLnBrk="1" hangingPunct="1">
              <a:lnSpc>
                <a:spcPct val="80000"/>
              </a:lnSpc>
            </a:pPr>
            <a:r>
              <a:rPr kumimoji="1" lang="en-US" altLang="en-US" sz="1800" smtClean="0"/>
              <a:t>“normal flora” </a:t>
            </a:r>
          </a:p>
          <a:p>
            <a:pPr lvl="4" eaLnBrk="1" hangingPunct="1">
              <a:lnSpc>
                <a:spcPct val="80000"/>
              </a:lnSpc>
            </a:pPr>
            <a:r>
              <a:rPr kumimoji="1" lang="en-US" altLang="en-US" sz="1800" smtClean="0"/>
              <a:t>may cause diphtheria-like sore throat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102FF16-0FA0-4694-B553-4DB286CA5CA2}" type="slidenum">
              <a:rPr lang="en-US" altLang="en-US" sz="1400">
                <a:latin typeface="Helvetica" panose="020B0604020202020204" pitchFamily="34" charset="0"/>
              </a:rPr>
              <a:pPr/>
              <a:t>29</a:t>
            </a:fld>
            <a:endParaRPr lang="en-US" altLang="en-US" sz="1400">
              <a:latin typeface="Helvetica" panose="020B0604020202020204" pitchFamily="34" charset="0"/>
            </a:endParaRPr>
          </a:p>
        </p:txBody>
      </p:sp>
      <p:sp>
        <p:nvSpPr>
          <p:cNvPr id="31748" name="Rectangle 2"/>
          <p:cNvSpPr>
            <a:spLocks noGrp="1" noChangeArrowheads="1"/>
          </p:cNvSpPr>
          <p:nvPr>
            <p:ph type="title"/>
          </p:nvPr>
        </p:nvSpPr>
        <p:spPr/>
        <p:txBody>
          <a:bodyPr/>
          <a:lstStyle/>
          <a:p>
            <a:pPr eaLnBrk="1" hangingPunct="1"/>
            <a:r>
              <a:rPr kumimoji="1" lang="en-US" altLang="en-US" smtClean="0"/>
              <a:t>Corynebacteria Other</a:t>
            </a:r>
          </a:p>
        </p:txBody>
      </p:sp>
      <p:sp>
        <p:nvSpPr>
          <p:cNvPr id="31749" name="Rectangle 3"/>
          <p:cNvSpPr>
            <a:spLocks noGrp="1" noChangeArrowheads="1"/>
          </p:cNvSpPr>
          <p:nvPr>
            <p:ph type="body" idx="1"/>
          </p:nvPr>
        </p:nvSpPr>
        <p:spPr>
          <a:xfrm>
            <a:off x="855663" y="1905000"/>
            <a:ext cx="7983537" cy="4343400"/>
          </a:xfrm>
        </p:spPr>
        <p:txBody>
          <a:bodyPr/>
          <a:lstStyle/>
          <a:p>
            <a:pPr lvl="2" eaLnBrk="1" hangingPunct="1"/>
            <a:r>
              <a:rPr kumimoji="1" lang="en-US" altLang="en-US" smtClean="0"/>
              <a:t>C. pseudotuberculosis </a:t>
            </a:r>
          </a:p>
          <a:p>
            <a:pPr lvl="4" eaLnBrk="1" hangingPunct="1"/>
            <a:r>
              <a:rPr kumimoji="1" lang="en-US" altLang="en-US" smtClean="0"/>
              <a:t>can cause suppurative granulomatous lymphadenitis</a:t>
            </a:r>
          </a:p>
          <a:p>
            <a:pPr lvl="2" eaLnBrk="1" hangingPunct="1"/>
            <a:r>
              <a:rPr kumimoji="1" lang="en-US" altLang="en-US" smtClean="0"/>
              <a:t>C. pseudodiptheriticum - </a:t>
            </a:r>
          </a:p>
          <a:p>
            <a:pPr lvl="4" eaLnBrk="1" hangingPunct="1"/>
            <a:r>
              <a:rPr kumimoji="1" lang="en-US" altLang="en-US" smtClean="0"/>
              <a:t>can cause endocarditus, pneumonia and lung abscesses</a:t>
            </a:r>
          </a:p>
          <a:p>
            <a:pPr lvl="2" eaLnBrk="1" hangingPunct="1"/>
            <a:r>
              <a:rPr kumimoji="1" lang="en-US" altLang="en-US" smtClean="0"/>
              <a:t>C. xerosis -</a:t>
            </a:r>
          </a:p>
          <a:p>
            <a:pPr lvl="4" eaLnBrk="1" hangingPunct="1"/>
            <a:r>
              <a:rPr kumimoji="1" lang="en-US" altLang="en-US" smtClean="0"/>
              <a:t> can cause endocarditis or septicemia in immunocompromised patients</a:t>
            </a:r>
          </a:p>
          <a:p>
            <a:pPr lvl="2" eaLnBrk="1" hangingPunct="1">
              <a:buFontTx/>
              <a:buNone/>
            </a:pPr>
            <a:r>
              <a:rPr kumimoji="1" lang="en-US" altLang="en-US" smtClean="0"/>
              <a:t>Diptheroids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12BDDE2-7305-4404-8E61-806622058455}" type="slidenum">
              <a:rPr lang="en-US" altLang="en-US" sz="1400">
                <a:latin typeface="Helvetica" panose="020B0604020202020204" pitchFamily="34" charset="0"/>
              </a:rPr>
              <a:pPr/>
              <a:t>3</a:t>
            </a:fld>
            <a:endParaRPr lang="en-US" altLang="en-US" sz="1400">
              <a:latin typeface="Helvetica" panose="020B0604020202020204" pitchFamily="34" charset="0"/>
            </a:endParaRPr>
          </a:p>
        </p:txBody>
      </p:sp>
      <p:sp>
        <p:nvSpPr>
          <p:cNvPr id="5124" name="Rectangle 2"/>
          <p:cNvSpPr>
            <a:spLocks noGrp="1" noChangeArrowheads="1"/>
          </p:cNvSpPr>
          <p:nvPr>
            <p:ph type="title"/>
          </p:nvPr>
        </p:nvSpPr>
        <p:spPr/>
        <p:txBody>
          <a:bodyPr/>
          <a:lstStyle/>
          <a:p>
            <a:pPr eaLnBrk="1" hangingPunct="1"/>
            <a:r>
              <a:rPr kumimoji="1" lang="en-US" altLang="en-US" smtClean="0"/>
              <a:t>Corynebacteria</a:t>
            </a:r>
          </a:p>
        </p:txBody>
      </p:sp>
      <p:sp>
        <p:nvSpPr>
          <p:cNvPr id="5125" name="Rectangle 3"/>
          <p:cNvSpPr>
            <a:spLocks noGrp="1" noChangeArrowheads="1"/>
          </p:cNvSpPr>
          <p:nvPr>
            <p:ph type="body" idx="1"/>
          </p:nvPr>
        </p:nvSpPr>
        <p:spPr/>
        <p:txBody>
          <a:bodyPr/>
          <a:lstStyle/>
          <a:p>
            <a:pPr eaLnBrk="1" hangingPunct="1"/>
            <a:r>
              <a:rPr kumimoji="1" lang="en-US" altLang="en-US" smtClean="0"/>
              <a:t> General description</a:t>
            </a:r>
          </a:p>
          <a:p>
            <a:pPr lvl="1" eaLnBrk="1" hangingPunct="1"/>
            <a:r>
              <a:rPr kumimoji="1" lang="en-US" altLang="en-US" smtClean="0"/>
              <a:t>Microscopic</a:t>
            </a:r>
          </a:p>
          <a:p>
            <a:pPr lvl="2" eaLnBrk="1" hangingPunct="1"/>
            <a:r>
              <a:rPr kumimoji="1" lang="en-US" altLang="en-US" smtClean="0"/>
              <a:t>Straight to curved rods, often club-shaped</a:t>
            </a:r>
          </a:p>
          <a:p>
            <a:pPr lvl="2" eaLnBrk="1" hangingPunct="1"/>
            <a:r>
              <a:rPr kumimoji="1" lang="en-US" altLang="en-US" smtClean="0"/>
              <a:t> “Chinese” letters and pallisading</a:t>
            </a:r>
          </a:p>
          <a:p>
            <a:pPr lvl="3" eaLnBrk="1" hangingPunct="1"/>
            <a:r>
              <a:rPr kumimoji="1" lang="en-US" altLang="en-US" smtClean="0"/>
              <a:t>Snapping of bacilli after division</a:t>
            </a:r>
          </a:p>
          <a:p>
            <a:pPr lvl="2" eaLnBrk="1" hangingPunct="1"/>
            <a:r>
              <a:rPr kumimoji="1" lang="en-US" altLang="en-US" smtClean="0"/>
              <a:t>Irregular staining segments of granules that stain deeply with aniline dyes.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A2BF0AA-32F6-45B7-A5E0-BDC6E64E4C25}" type="slidenum">
              <a:rPr lang="en-US" altLang="en-US" sz="1400">
                <a:latin typeface="Helvetica" panose="020B0604020202020204" pitchFamily="34" charset="0"/>
              </a:rPr>
              <a:pPr/>
              <a:t>30</a:t>
            </a:fld>
            <a:endParaRPr lang="en-US" altLang="en-US" sz="1400">
              <a:latin typeface="Helvetica" panose="020B0604020202020204" pitchFamily="34" charset="0"/>
            </a:endParaRPr>
          </a:p>
        </p:txBody>
      </p:sp>
      <p:sp>
        <p:nvSpPr>
          <p:cNvPr id="32772" name="Rectangle 2"/>
          <p:cNvSpPr>
            <a:spLocks noGrp="1" noChangeArrowheads="1"/>
          </p:cNvSpPr>
          <p:nvPr>
            <p:ph type="title"/>
          </p:nvPr>
        </p:nvSpPr>
        <p:spPr/>
        <p:txBody>
          <a:bodyPr/>
          <a:lstStyle/>
          <a:p>
            <a:pPr eaLnBrk="1" hangingPunct="1"/>
            <a:r>
              <a:rPr kumimoji="1" lang="en-US" altLang="en-US" sz="3600" smtClean="0"/>
              <a:t>Bacillus</a:t>
            </a:r>
            <a:r>
              <a:rPr kumimoji="1" lang="en-US" altLang="en-US" smtClean="0"/>
              <a:t> </a:t>
            </a:r>
            <a:r>
              <a:rPr kumimoji="1" lang="en-US" altLang="en-US" sz="3600" smtClean="0"/>
              <a:t>anthracis</a:t>
            </a:r>
          </a:p>
        </p:txBody>
      </p:sp>
      <p:sp>
        <p:nvSpPr>
          <p:cNvPr id="32773" name="Rectangle 3"/>
          <p:cNvSpPr>
            <a:spLocks noGrp="1" noChangeArrowheads="1"/>
          </p:cNvSpPr>
          <p:nvPr>
            <p:ph type="body" idx="1"/>
          </p:nvPr>
        </p:nvSpPr>
        <p:spPr/>
        <p:txBody>
          <a:bodyPr/>
          <a:lstStyle/>
          <a:p>
            <a:pPr lvl="2" algn="ctr" eaLnBrk="1" hangingPunct="1">
              <a:buFontTx/>
              <a:buNone/>
            </a:pPr>
            <a:endParaRPr kumimoji="1" lang="en-US" altLang="en-US" sz="4000" b="1" smtClean="0"/>
          </a:p>
          <a:p>
            <a:pPr lvl="2" algn="ctr" eaLnBrk="1" hangingPunct="1">
              <a:buFontTx/>
              <a:buNone/>
            </a:pPr>
            <a:endParaRPr kumimoji="1" lang="en-US" altLang="en-US" sz="4000" b="1" smtClean="0"/>
          </a:p>
          <a:p>
            <a:pPr lvl="2" algn="ctr" eaLnBrk="1" hangingPunct="1">
              <a:buFontTx/>
              <a:buNone/>
            </a:pPr>
            <a:r>
              <a:rPr kumimoji="1" lang="en-US" altLang="en-US" sz="4000" b="1" smtClean="0"/>
              <a:t>Human disease classified according to the route </a:t>
            </a:r>
          </a:p>
          <a:p>
            <a:pPr lvl="2" algn="ctr" eaLnBrk="1" hangingPunct="1">
              <a:buFontTx/>
              <a:buNone/>
            </a:pPr>
            <a:r>
              <a:rPr kumimoji="1" lang="en-US" altLang="en-US" sz="4000" b="1" smtClean="0"/>
              <a:t>of entry</a:t>
            </a:r>
            <a:r>
              <a:rPr kumimoji="1" lang="en-US" altLang="en-US" sz="4000" smtClean="0"/>
              <a:t> </a:t>
            </a:r>
          </a:p>
          <a:p>
            <a:pPr lvl="2" eaLnBrk="1" hangingPunct="1">
              <a:buFontTx/>
              <a:buNone/>
            </a:pPr>
            <a:endParaRPr kumimoji="1" lang="en-US" altLang="en-US" sz="40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D458CB6-23D1-4787-9C03-69F5FE94895A}" type="slidenum">
              <a:rPr lang="en-US" altLang="en-US" sz="1400">
                <a:latin typeface="Helvetica" panose="020B0604020202020204" pitchFamily="34" charset="0"/>
              </a:rPr>
              <a:pPr/>
              <a:t>31</a:t>
            </a:fld>
            <a:endParaRPr lang="en-US" altLang="en-US" sz="1400">
              <a:latin typeface="Helvetica" panose="020B0604020202020204" pitchFamily="34" charset="0"/>
            </a:endParaRPr>
          </a:p>
        </p:txBody>
      </p:sp>
      <p:sp>
        <p:nvSpPr>
          <p:cNvPr id="33796" name="Rectangle 2"/>
          <p:cNvSpPr>
            <a:spLocks noGrp="1" noChangeArrowheads="1"/>
          </p:cNvSpPr>
          <p:nvPr>
            <p:ph type="title"/>
          </p:nvPr>
        </p:nvSpPr>
        <p:spPr/>
        <p:txBody>
          <a:bodyPr/>
          <a:lstStyle/>
          <a:p>
            <a:pPr eaLnBrk="1" hangingPunct="1"/>
            <a:r>
              <a:rPr kumimoji="1" lang="en-US" altLang="en-US" smtClean="0"/>
              <a:t>Bacillus </a:t>
            </a:r>
            <a:r>
              <a:rPr kumimoji="1" lang="en-US" altLang="en-US" sz="3600" smtClean="0"/>
              <a:t>B. anthracis</a:t>
            </a:r>
            <a:endParaRPr kumimoji="1" lang="en-US" altLang="en-US" smtClean="0"/>
          </a:p>
        </p:txBody>
      </p:sp>
      <p:sp>
        <p:nvSpPr>
          <p:cNvPr id="33797" name="Rectangle 3"/>
          <p:cNvSpPr>
            <a:spLocks noGrp="1" noChangeArrowheads="1"/>
          </p:cNvSpPr>
          <p:nvPr>
            <p:ph type="body" idx="1"/>
          </p:nvPr>
        </p:nvSpPr>
        <p:spPr>
          <a:xfrm>
            <a:off x="855663" y="2057400"/>
            <a:ext cx="8105775" cy="4419600"/>
          </a:xfrm>
        </p:spPr>
        <p:txBody>
          <a:bodyPr/>
          <a:lstStyle/>
          <a:p>
            <a:pPr eaLnBrk="1" hangingPunct="1">
              <a:lnSpc>
                <a:spcPct val="80000"/>
              </a:lnSpc>
            </a:pPr>
            <a:r>
              <a:rPr kumimoji="1" lang="en-US" altLang="en-US" sz="2800" smtClean="0"/>
              <a:t>General description</a:t>
            </a:r>
          </a:p>
          <a:p>
            <a:pPr lvl="2" eaLnBrk="1" hangingPunct="1">
              <a:lnSpc>
                <a:spcPct val="80000"/>
              </a:lnSpc>
            </a:pPr>
            <a:r>
              <a:rPr kumimoji="1" lang="en-US" altLang="en-US" sz="2000" smtClean="0"/>
              <a:t>Large spore forming gram positive bacilli. </a:t>
            </a:r>
          </a:p>
          <a:p>
            <a:pPr lvl="2" eaLnBrk="1" hangingPunct="1">
              <a:lnSpc>
                <a:spcPct val="80000"/>
              </a:lnSpc>
            </a:pPr>
            <a:r>
              <a:rPr kumimoji="1" lang="en-US" altLang="en-US" sz="2000" smtClean="0"/>
              <a:t>Aerobic. </a:t>
            </a:r>
          </a:p>
          <a:p>
            <a:pPr lvl="2" eaLnBrk="1" hangingPunct="1">
              <a:lnSpc>
                <a:spcPct val="80000"/>
              </a:lnSpc>
            </a:pPr>
            <a:r>
              <a:rPr kumimoji="1" lang="en-US" altLang="en-US" sz="2000" smtClean="0"/>
              <a:t>Catalase positive.</a:t>
            </a:r>
          </a:p>
          <a:p>
            <a:pPr lvl="2" eaLnBrk="1" hangingPunct="1">
              <a:lnSpc>
                <a:spcPct val="80000"/>
              </a:lnSpc>
            </a:pPr>
            <a:r>
              <a:rPr kumimoji="1" lang="en-US" altLang="en-US" sz="2000" smtClean="0"/>
              <a:t>&gt;60 species</a:t>
            </a:r>
          </a:p>
          <a:p>
            <a:pPr eaLnBrk="1" hangingPunct="1">
              <a:lnSpc>
                <a:spcPct val="80000"/>
              </a:lnSpc>
            </a:pPr>
            <a:r>
              <a:rPr kumimoji="1" lang="en-US" altLang="en-US" sz="2800" smtClean="0"/>
              <a:t>Bacillus anthracis -</a:t>
            </a:r>
          </a:p>
          <a:p>
            <a:pPr lvl="3" eaLnBrk="1" hangingPunct="1">
              <a:lnSpc>
                <a:spcPct val="80000"/>
              </a:lnSpc>
            </a:pPr>
            <a:r>
              <a:rPr kumimoji="1" lang="en-US" altLang="en-US" sz="1800" smtClean="0"/>
              <a:t>Anthrax (primarily an animal pathogen rare in the USA. </a:t>
            </a:r>
          </a:p>
          <a:p>
            <a:pPr lvl="3" eaLnBrk="1" hangingPunct="1">
              <a:lnSpc>
                <a:spcPct val="80000"/>
              </a:lnSpc>
            </a:pPr>
            <a:r>
              <a:rPr kumimoji="1" lang="en-US" altLang="en-US" sz="1800" smtClean="0"/>
              <a:t>An agent of bioterrorism</a:t>
            </a:r>
          </a:p>
          <a:p>
            <a:pPr lvl="3" eaLnBrk="1" hangingPunct="1">
              <a:lnSpc>
                <a:spcPct val="80000"/>
              </a:lnSpc>
            </a:pPr>
            <a:r>
              <a:rPr kumimoji="1" lang="en-US" altLang="en-US" sz="1800" smtClean="0"/>
              <a:t>Enzootic in Turkey, Iran, Pakistan and the Sudan. Rare to naturally occur in the US.</a:t>
            </a:r>
          </a:p>
          <a:p>
            <a:pPr lvl="3" eaLnBrk="1" hangingPunct="1">
              <a:lnSpc>
                <a:spcPct val="80000"/>
              </a:lnSpc>
            </a:pPr>
            <a:r>
              <a:rPr kumimoji="1" lang="en-US" altLang="en-US" sz="1800" smtClean="0"/>
              <a:t>The spores are infectious for &gt;30 years.</a:t>
            </a:r>
          </a:p>
          <a:p>
            <a:pPr lvl="3" eaLnBrk="1" hangingPunct="1">
              <a:lnSpc>
                <a:spcPct val="80000"/>
              </a:lnSpc>
            </a:pPr>
            <a:r>
              <a:rPr kumimoji="1" lang="en-US" altLang="en-US" sz="1800" smtClean="0"/>
              <a:t>There is a problem when importing products from 	endemic areas.</a:t>
            </a:r>
          </a:p>
          <a:p>
            <a:pPr lvl="3" eaLnBrk="1" hangingPunct="1">
              <a:lnSpc>
                <a:spcPct val="80000"/>
              </a:lnSpc>
            </a:pPr>
            <a:r>
              <a:rPr kumimoji="1" lang="en-US" altLang="en-US" sz="1800" smtClean="0"/>
              <a:t>And from areas that use infected dead animals as 	fertilizer. </a:t>
            </a:r>
          </a:p>
          <a:p>
            <a:pPr lvl="3" eaLnBrk="1" hangingPunct="1">
              <a:lnSpc>
                <a:spcPct val="80000"/>
              </a:lnSpc>
            </a:pPr>
            <a:endParaRPr kumimoji="1" lang="en-US" altLang="en-US" sz="18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7C75F2C-3AA9-4410-A832-B1D3B4F9D95D}" type="slidenum">
              <a:rPr lang="en-US" altLang="en-US" sz="1400">
                <a:latin typeface="Helvetica" panose="020B0604020202020204" pitchFamily="34" charset="0"/>
              </a:rPr>
              <a:pPr/>
              <a:t>32</a:t>
            </a:fld>
            <a:endParaRPr lang="en-US" altLang="en-US" sz="1400">
              <a:latin typeface="Helvetica" panose="020B0604020202020204" pitchFamily="34" charset="0"/>
            </a:endParaRPr>
          </a:p>
        </p:txBody>
      </p:sp>
      <p:sp>
        <p:nvSpPr>
          <p:cNvPr id="34820" name="Rectangle 2"/>
          <p:cNvSpPr>
            <a:spLocks noGrp="1" noChangeArrowheads="1"/>
          </p:cNvSpPr>
          <p:nvPr>
            <p:ph type="title"/>
          </p:nvPr>
        </p:nvSpPr>
        <p:spPr/>
        <p:txBody>
          <a:bodyPr/>
          <a:lstStyle/>
          <a:p>
            <a:pPr eaLnBrk="1" hangingPunct="1"/>
            <a:r>
              <a:rPr kumimoji="1" lang="en-US" altLang="en-US" sz="4800" smtClean="0"/>
              <a:t>Bacillus </a:t>
            </a:r>
            <a:r>
              <a:rPr kumimoji="1" lang="en-US" altLang="en-US" sz="4000" smtClean="0"/>
              <a:t>B. anthracis</a:t>
            </a:r>
          </a:p>
        </p:txBody>
      </p:sp>
      <p:sp>
        <p:nvSpPr>
          <p:cNvPr id="34821" name="Rectangle 3"/>
          <p:cNvSpPr>
            <a:spLocks noGrp="1" noChangeArrowheads="1"/>
          </p:cNvSpPr>
          <p:nvPr>
            <p:ph type="body" idx="1"/>
          </p:nvPr>
        </p:nvSpPr>
        <p:spPr/>
        <p:txBody>
          <a:bodyPr/>
          <a:lstStyle/>
          <a:p>
            <a:pPr lvl="2" eaLnBrk="1" hangingPunct="1">
              <a:buFontTx/>
              <a:buNone/>
            </a:pPr>
            <a:r>
              <a:rPr kumimoji="1" lang="en-US" altLang="en-US" smtClean="0"/>
              <a:t>Cutaneous (Malignant pustule) -  95% cases in the US. </a:t>
            </a:r>
          </a:p>
          <a:p>
            <a:pPr lvl="3" eaLnBrk="1" hangingPunct="1"/>
            <a:r>
              <a:rPr kumimoji="1" lang="en-US" altLang="en-US" smtClean="0"/>
              <a:t>A. The spores enter a cut which forms a pustule which forms a hemorrhagic vesicle that ruptures and forms an ulcer with a Black Eschar and thick edema</a:t>
            </a:r>
          </a:p>
          <a:p>
            <a:pPr lvl="3" eaLnBrk="1" hangingPunct="1"/>
            <a:r>
              <a:rPr kumimoji="1" lang="en-US" altLang="en-US" smtClean="0"/>
              <a:t>It can involve regional lymph nodes</a:t>
            </a:r>
          </a:p>
          <a:p>
            <a:pPr lvl="3" eaLnBrk="1" hangingPunct="1"/>
            <a:r>
              <a:rPr kumimoji="1" lang="en-US" altLang="en-US" smtClean="0"/>
              <a:t>Rarely cause septicemia</a:t>
            </a:r>
          </a:p>
          <a:p>
            <a:pPr lvl="3" eaLnBrk="1" hangingPunct="1"/>
            <a:r>
              <a:rPr kumimoji="1" lang="en-US" altLang="en-US" smtClean="0"/>
              <a:t>Usually long healing, but not painful</a:t>
            </a:r>
          </a:p>
          <a:p>
            <a:pPr lvl="3" eaLnBrk="1" hangingPunct="1"/>
            <a:r>
              <a:rPr kumimoji="1" lang="en-US" altLang="en-US" smtClean="0"/>
              <a:t> 20% mortality if not treated</a:t>
            </a:r>
          </a:p>
          <a:p>
            <a:pPr lvl="3" eaLnBrk="1" hangingPunct="1">
              <a:buFontTx/>
              <a:buNone/>
            </a:pPr>
            <a:endParaRPr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a:t>Aerobic gram positive rods</a:t>
            </a:r>
          </a:p>
        </p:txBody>
      </p:sp>
      <p:sp>
        <p:nvSpPr>
          <p:cNvPr id="7"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EF38DFC-0A6D-4087-A6BF-7E768F79106E}" type="slidenum">
              <a:rPr lang="en-US" altLang="en-US" sz="1400">
                <a:latin typeface="Helvetica" panose="020B0604020202020204" pitchFamily="34" charset="0"/>
              </a:rPr>
              <a:pPr/>
              <a:t>33</a:t>
            </a:fld>
            <a:endParaRPr lang="en-US" altLang="en-US" sz="1400">
              <a:latin typeface="Helvetica" panose="020B0604020202020204" pitchFamily="34" charset="0"/>
            </a:endParaRPr>
          </a:p>
        </p:txBody>
      </p:sp>
      <p:sp>
        <p:nvSpPr>
          <p:cNvPr id="35844" name="Rectangle 2"/>
          <p:cNvSpPr>
            <a:spLocks noGrp="1" noChangeArrowheads="1"/>
          </p:cNvSpPr>
          <p:nvPr>
            <p:ph type="title"/>
          </p:nvPr>
        </p:nvSpPr>
        <p:spPr>
          <a:xfrm>
            <a:off x="685800" y="533400"/>
            <a:ext cx="8162925" cy="1090613"/>
          </a:xfrm>
        </p:spPr>
        <p:txBody>
          <a:bodyPr/>
          <a:lstStyle/>
          <a:p>
            <a:pPr eaLnBrk="1" hangingPunct="1"/>
            <a:r>
              <a:rPr kumimoji="1" lang="en-US" altLang="en-US" smtClean="0"/>
              <a:t>Bacillus </a:t>
            </a:r>
            <a:r>
              <a:rPr kumimoji="1" lang="en-US" altLang="en-US" sz="3600" smtClean="0"/>
              <a:t>B. anthracis</a:t>
            </a:r>
          </a:p>
        </p:txBody>
      </p:sp>
      <p:sp>
        <p:nvSpPr>
          <p:cNvPr id="35845" name="Rectangle 3"/>
          <p:cNvSpPr>
            <a:spLocks noGrp="1" noChangeArrowheads="1"/>
          </p:cNvSpPr>
          <p:nvPr>
            <p:ph type="body" sz="half" idx="1"/>
          </p:nvPr>
        </p:nvSpPr>
        <p:spPr/>
        <p:txBody>
          <a:bodyPr/>
          <a:lstStyle/>
          <a:p>
            <a:pPr eaLnBrk="1" hangingPunct="1"/>
            <a:r>
              <a:rPr lang="en-US" altLang="en-US" sz="2800" smtClean="0"/>
              <a:t>CUTANEOUS ANTHRAX</a:t>
            </a:r>
          </a:p>
          <a:p>
            <a:pPr eaLnBrk="1" hangingPunct="1"/>
            <a:r>
              <a:rPr lang="en-US" altLang="en-US" sz="2800" smtClean="0"/>
              <a:t>BLACK ESCHAR</a:t>
            </a:r>
          </a:p>
        </p:txBody>
      </p:sp>
      <p:pic>
        <p:nvPicPr>
          <p:cNvPr id="35846" name="Picture 5" descr="bacutananthr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33035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bacutan2"/>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715000" y="4572000"/>
            <a:ext cx="3200400" cy="22860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0BB46D3-EE97-4C4B-A923-CF83FC70FB7E}" type="slidenum">
              <a:rPr lang="en-US" altLang="en-US" sz="1400">
                <a:latin typeface="Helvetica" panose="020B0604020202020204" pitchFamily="34" charset="0"/>
              </a:rPr>
              <a:pPr/>
              <a:t>34</a:t>
            </a:fld>
            <a:endParaRPr lang="en-US" altLang="en-US" sz="1400">
              <a:latin typeface="Helvetica" panose="020B0604020202020204" pitchFamily="34" charset="0"/>
            </a:endParaRPr>
          </a:p>
        </p:txBody>
      </p:sp>
      <p:sp>
        <p:nvSpPr>
          <p:cNvPr id="36868" name="Rectangle 2"/>
          <p:cNvSpPr>
            <a:spLocks noGrp="1" noChangeArrowheads="1"/>
          </p:cNvSpPr>
          <p:nvPr>
            <p:ph type="title"/>
          </p:nvPr>
        </p:nvSpPr>
        <p:spPr/>
        <p:txBody>
          <a:bodyPr/>
          <a:lstStyle/>
          <a:p>
            <a:pPr eaLnBrk="1" hangingPunct="1"/>
            <a:r>
              <a:rPr kumimoji="1" lang="en-US" altLang="en-US" smtClean="0"/>
              <a:t>Bacillus </a:t>
            </a:r>
            <a:r>
              <a:rPr kumimoji="1" lang="en-US" altLang="en-US" sz="3600" smtClean="0"/>
              <a:t>B. anthracis</a:t>
            </a:r>
          </a:p>
        </p:txBody>
      </p:sp>
      <p:sp>
        <p:nvSpPr>
          <p:cNvPr id="36869" name="Rectangle 3"/>
          <p:cNvSpPr>
            <a:spLocks noGrp="1" noChangeArrowheads="1"/>
          </p:cNvSpPr>
          <p:nvPr>
            <p:ph type="body" idx="1"/>
          </p:nvPr>
        </p:nvSpPr>
        <p:spPr>
          <a:xfrm>
            <a:off x="855663" y="2057400"/>
            <a:ext cx="8105775" cy="3962400"/>
          </a:xfrm>
        </p:spPr>
        <p:txBody>
          <a:bodyPr/>
          <a:lstStyle/>
          <a:p>
            <a:pPr lvl="2" eaLnBrk="1" hangingPunct="1"/>
            <a:r>
              <a:rPr kumimoji="1" lang="en-US" altLang="en-US" smtClean="0"/>
              <a:t>Inhalation (Wool sorter's disease ) 5% cases in the 	US. </a:t>
            </a:r>
          </a:p>
          <a:p>
            <a:pPr lvl="3" eaLnBrk="1" hangingPunct="1"/>
            <a:r>
              <a:rPr kumimoji="1" lang="en-US" altLang="en-US" smtClean="0"/>
              <a:t>The spores are inhaled in an aerosol .</a:t>
            </a:r>
          </a:p>
          <a:p>
            <a:pPr lvl="3" eaLnBrk="1" hangingPunct="1"/>
            <a:r>
              <a:rPr kumimoji="1" lang="en-US" altLang="en-US" smtClean="0"/>
              <a:t>The spores are engulfed by the alveolar macrophages and migrate to the mediastinal lymph nodes where the spores germinate. The spores grow at a rapid rate overwhelming the macrophages and causing hemorrhage, edema and can result in overwhelming septicemia  </a:t>
            </a:r>
          </a:p>
          <a:p>
            <a:pPr lvl="3" eaLnBrk="1" hangingPunct="1"/>
            <a:r>
              <a:rPr kumimoji="1" lang="en-US" altLang="en-US" smtClean="0"/>
              <a:t>The infection is usually fatal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409821A-46C9-46BB-BD75-639727568CEA}" type="slidenum">
              <a:rPr lang="en-US" altLang="en-US" sz="1400">
                <a:latin typeface="Helvetica" panose="020B0604020202020204" pitchFamily="34" charset="0"/>
              </a:rPr>
              <a:pPr/>
              <a:t>35</a:t>
            </a:fld>
            <a:endParaRPr lang="en-US" altLang="en-US" sz="1400">
              <a:latin typeface="Helvetica" panose="020B0604020202020204" pitchFamily="34" charset="0"/>
            </a:endParaRPr>
          </a:p>
        </p:txBody>
      </p:sp>
      <p:sp>
        <p:nvSpPr>
          <p:cNvPr id="37892" name="Rectangle 2"/>
          <p:cNvSpPr>
            <a:spLocks noGrp="1" noChangeArrowheads="1"/>
          </p:cNvSpPr>
          <p:nvPr>
            <p:ph type="title"/>
          </p:nvPr>
        </p:nvSpPr>
        <p:spPr/>
        <p:txBody>
          <a:bodyPr/>
          <a:lstStyle/>
          <a:p>
            <a:pPr eaLnBrk="1" hangingPunct="1"/>
            <a:r>
              <a:rPr kumimoji="1" lang="en-US" altLang="en-US" smtClean="0"/>
              <a:t>Bacillus </a:t>
            </a:r>
            <a:r>
              <a:rPr kumimoji="1" lang="en-US" altLang="en-US" sz="3600" smtClean="0"/>
              <a:t>B. anthracis</a:t>
            </a:r>
          </a:p>
        </p:txBody>
      </p:sp>
      <p:sp>
        <p:nvSpPr>
          <p:cNvPr id="37893" name="Rectangle 3"/>
          <p:cNvSpPr>
            <a:spLocks noGrp="1" noChangeArrowheads="1"/>
          </p:cNvSpPr>
          <p:nvPr>
            <p:ph type="body" sz="half" idx="1"/>
          </p:nvPr>
        </p:nvSpPr>
        <p:spPr/>
        <p:txBody>
          <a:bodyPr/>
          <a:lstStyle/>
          <a:p>
            <a:pPr eaLnBrk="1" hangingPunct="1"/>
            <a:r>
              <a:rPr lang="en-US" altLang="en-US" sz="2800" smtClean="0"/>
              <a:t>INHALATION ANTHRAX</a:t>
            </a:r>
          </a:p>
        </p:txBody>
      </p:sp>
      <p:pic>
        <p:nvPicPr>
          <p:cNvPr id="37894" name="Picture 6" descr="bainhalation"/>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27238"/>
            <a:ext cx="3979863" cy="318452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E8B44CC-0C50-4428-BA23-533EF4AD3850}" type="slidenum">
              <a:rPr lang="en-US" altLang="en-US" sz="1400">
                <a:latin typeface="Helvetica" panose="020B0604020202020204" pitchFamily="34" charset="0"/>
              </a:rPr>
              <a:pPr/>
              <a:t>36</a:t>
            </a:fld>
            <a:endParaRPr lang="en-US" altLang="en-US" sz="1400">
              <a:latin typeface="Helvetica" panose="020B0604020202020204" pitchFamily="34" charset="0"/>
            </a:endParaRPr>
          </a:p>
        </p:txBody>
      </p:sp>
      <p:sp>
        <p:nvSpPr>
          <p:cNvPr id="38916" name="Rectangle 2"/>
          <p:cNvSpPr>
            <a:spLocks noGrp="1" noChangeArrowheads="1"/>
          </p:cNvSpPr>
          <p:nvPr>
            <p:ph type="title"/>
          </p:nvPr>
        </p:nvSpPr>
        <p:spPr/>
        <p:txBody>
          <a:bodyPr/>
          <a:lstStyle/>
          <a:p>
            <a:pPr eaLnBrk="1" hangingPunct="1"/>
            <a:r>
              <a:rPr kumimoji="1" lang="en-US" altLang="en-US" smtClean="0"/>
              <a:t>Bacillus </a:t>
            </a:r>
            <a:r>
              <a:rPr kumimoji="1" lang="en-US" altLang="en-US" sz="3600" smtClean="0"/>
              <a:t>B. anthracis</a:t>
            </a:r>
          </a:p>
        </p:txBody>
      </p:sp>
      <p:sp>
        <p:nvSpPr>
          <p:cNvPr id="38917" name="Rectangle 3"/>
          <p:cNvSpPr>
            <a:spLocks noGrp="1" noChangeArrowheads="1"/>
          </p:cNvSpPr>
          <p:nvPr>
            <p:ph type="body" idx="1"/>
          </p:nvPr>
        </p:nvSpPr>
        <p:spPr/>
        <p:txBody>
          <a:bodyPr/>
          <a:lstStyle/>
          <a:p>
            <a:pPr lvl="2" eaLnBrk="1" hangingPunct="1"/>
            <a:endParaRPr kumimoji="1" lang="en-US" altLang="en-US" smtClean="0"/>
          </a:p>
          <a:p>
            <a:pPr lvl="2" eaLnBrk="1" hangingPunct="1"/>
            <a:r>
              <a:rPr kumimoji="1" lang="en-US" altLang="en-US" smtClean="0"/>
              <a:t>Gastrointestinal ( never reported in the US) </a:t>
            </a:r>
          </a:p>
          <a:p>
            <a:pPr lvl="3" eaLnBrk="1" hangingPunct="1"/>
            <a:r>
              <a:rPr kumimoji="1" lang="en-US" altLang="en-US" smtClean="0"/>
              <a:t>This involves the lymphnodes of the small intestines</a:t>
            </a:r>
          </a:p>
          <a:p>
            <a:pPr lvl="3" eaLnBrk="1" hangingPunct="1"/>
            <a:r>
              <a:rPr kumimoji="1" lang="en-US" altLang="en-US" smtClean="0"/>
              <a:t>The person ingests contaminated food.</a:t>
            </a:r>
          </a:p>
          <a:p>
            <a:pPr lvl="3" eaLnBrk="1" hangingPunct="1"/>
            <a:r>
              <a:rPr kumimoji="1" lang="en-US" altLang="en-US" smtClean="0"/>
              <a:t> This is usually fatal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17D74FD-CD2A-4F38-8C78-3212B54F3831}" type="slidenum">
              <a:rPr lang="en-US" altLang="en-US" sz="1400">
                <a:latin typeface="Helvetica" panose="020B0604020202020204" pitchFamily="34" charset="0"/>
              </a:rPr>
              <a:pPr/>
              <a:t>37</a:t>
            </a:fld>
            <a:endParaRPr lang="en-US" altLang="en-US" sz="1400">
              <a:latin typeface="Helvetica" panose="020B0604020202020204" pitchFamily="34" charset="0"/>
            </a:endParaRPr>
          </a:p>
        </p:txBody>
      </p:sp>
      <p:sp>
        <p:nvSpPr>
          <p:cNvPr id="39940" name="Rectangle 2"/>
          <p:cNvSpPr>
            <a:spLocks noGrp="1" noChangeArrowheads="1"/>
          </p:cNvSpPr>
          <p:nvPr>
            <p:ph type="title"/>
          </p:nvPr>
        </p:nvSpPr>
        <p:spPr/>
        <p:txBody>
          <a:bodyPr/>
          <a:lstStyle/>
          <a:p>
            <a:pPr eaLnBrk="1" hangingPunct="1"/>
            <a:endParaRPr lang="en-US" altLang="en-US" smtClean="0"/>
          </a:p>
        </p:txBody>
      </p:sp>
      <p:sp>
        <p:nvSpPr>
          <p:cNvPr id="39941" name="Rectangle 3"/>
          <p:cNvSpPr>
            <a:spLocks noGrp="1" noChangeArrowheads="1"/>
          </p:cNvSpPr>
          <p:nvPr>
            <p:ph type="body" idx="1"/>
          </p:nvPr>
        </p:nvSpPr>
        <p:spPr/>
        <p:txBody>
          <a:bodyPr/>
          <a:lstStyle/>
          <a:p>
            <a:pPr eaLnBrk="1" hangingPunct="1">
              <a:lnSpc>
                <a:spcPct val="90000"/>
              </a:lnSpc>
            </a:pPr>
            <a:r>
              <a:rPr kumimoji="1" lang="en-US" altLang="en-US" smtClean="0"/>
              <a:t>Pathogenicity. </a:t>
            </a:r>
          </a:p>
          <a:p>
            <a:pPr lvl="2" eaLnBrk="1" hangingPunct="1">
              <a:lnSpc>
                <a:spcPct val="90000"/>
              </a:lnSpc>
            </a:pPr>
            <a:r>
              <a:rPr kumimoji="1" lang="en-US" altLang="en-US" smtClean="0"/>
              <a:t>The exotoxin produced causes irreversible damage.</a:t>
            </a:r>
          </a:p>
          <a:p>
            <a:pPr lvl="3" eaLnBrk="1" hangingPunct="1">
              <a:lnSpc>
                <a:spcPct val="90000"/>
              </a:lnSpc>
            </a:pPr>
            <a:r>
              <a:rPr kumimoji="1" lang="en-US" altLang="en-US" smtClean="0"/>
              <a:t>causes edema.	</a:t>
            </a:r>
          </a:p>
          <a:p>
            <a:pPr lvl="3" eaLnBrk="1" hangingPunct="1">
              <a:lnSpc>
                <a:spcPct val="90000"/>
              </a:lnSpc>
            </a:pPr>
            <a:r>
              <a:rPr kumimoji="1" lang="en-US" altLang="en-US" smtClean="0"/>
              <a:t>injures phagocytes</a:t>
            </a:r>
          </a:p>
          <a:p>
            <a:pPr lvl="3" eaLnBrk="1" hangingPunct="1">
              <a:lnSpc>
                <a:spcPct val="90000"/>
              </a:lnSpc>
            </a:pPr>
            <a:r>
              <a:rPr kumimoji="1" lang="en-US" altLang="en-US" smtClean="0"/>
              <a:t>Primary site of toxin unknown </a:t>
            </a:r>
          </a:p>
          <a:p>
            <a:pPr lvl="2" eaLnBrk="1" hangingPunct="1">
              <a:lnSpc>
                <a:spcPct val="90000"/>
              </a:lnSpc>
            </a:pPr>
            <a:r>
              <a:rPr kumimoji="1" lang="en-US" altLang="en-US" smtClean="0"/>
              <a:t>Capsule – antiphagocytic</a:t>
            </a:r>
          </a:p>
          <a:p>
            <a:pPr lvl="2" eaLnBrk="1" hangingPunct="1">
              <a:lnSpc>
                <a:spcPct val="90000"/>
              </a:lnSpc>
            </a:pPr>
            <a:r>
              <a:rPr kumimoji="1" lang="en-US" altLang="en-US" smtClean="0"/>
              <a:t>Needs both to be virulent </a:t>
            </a:r>
          </a:p>
          <a:p>
            <a:pPr lvl="2" eaLnBrk="1" hangingPunct="1">
              <a:lnSpc>
                <a:spcPct val="90000"/>
              </a:lnSpc>
            </a:pPr>
            <a:r>
              <a:rPr kumimoji="1" lang="en-US" altLang="en-US" smtClean="0"/>
              <a:t>Death. </a:t>
            </a:r>
          </a:p>
          <a:p>
            <a:pPr lvl="3" eaLnBrk="1" hangingPunct="1">
              <a:lnSpc>
                <a:spcPct val="90000"/>
              </a:lnSpc>
            </a:pPr>
            <a:r>
              <a:rPr kumimoji="1" lang="en-US" altLang="en-US" smtClean="0"/>
              <a:t>From toxemia</a:t>
            </a:r>
          </a:p>
          <a:p>
            <a:pPr lvl="3" eaLnBrk="1" hangingPunct="1">
              <a:lnSpc>
                <a:spcPct val="90000"/>
              </a:lnSpc>
            </a:pPr>
            <a:r>
              <a:rPr kumimoji="1" lang="en-US" altLang="en-US" smtClean="0"/>
              <a:t>From overwhelming septicemia (log-jam theory)</a:t>
            </a:r>
          </a:p>
          <a:p>
            <a:pPr lvl="2" eaLnBrk="1" hangingPunct="1">
              <a:lnSpc>
                <a:spcPct val="90000"/>
              </a:lnSpc>
            </a:pPr>
            <a:endParaRPr kumimoji="1" lang="en-US" altLang="en-US" smtClean="0"/>
          </a:p>
          <a:p>
            <a:pPr eaLnBrk="1" hangingPunct="1">
              <a:lnSpc>
                <a:spcPct val="90000"/>
              </a:lnSpc>
            </a:pPr>
            <a:endParaRPr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CED0645-B03B-4A72-BD16-6C218BEFF2B3}" type="slidenum">
              <a:rPr lang="en-US" altLang="en-US" sz="1400">
                <a:latin typeface="Helvetica" panose="020B0604020202020204" pitchFamily="34" charset="0"/>
              </a:rPr>
              <a:pPr/>
              <a:t>38</a:t>
            </a:fld>
            <a:endParaRPr lang="en-US" altLang="en-US" sz="1400">
              <a:latin typeface="Helvetica" panose="020B0604020202020204" pitchFamily="34" charset="0"/>
            </a:endParaRPr>
          </a:p>
        </p:txBody>
      </p:sp>
      <p:sp>
        <p:nvSpPr>
          <p:cNvPr id="40964" name="Rectangle 2"/>
          <p:cNvSpPr>
            <a:spLocks noGrp="1" noChangeArrowheads="1"/>
          </p:cNvSpPr>
          <p:nvPr>
            <p:ph type="title"/>
          </p:nvPr>
        </p:nvSpPr>
        <p:spPr/>
        <p:txBody>
          <a:bodyPr/>
          <a:lstStyle/>
          <a:p>
            <a:pPr eaLnBrk="1" hangingPunct="1"/>
            <a:r>
              <a:rPr kumimoji="1" lang="en-US" altLang="en-US" smtClean="0"/>
              <a:t>Bacillus </a:t>
            </a:r>
            <a:r>
              <a:rPr kumimoji="1" lang="en-US" altLang="en-US" sz="3600" smtClean="0"/>
              <a:t>B. anthracis</a:t>
            </a:r>
          </a:p>
        </p:txBody>
      </p:sp>
      <p:sp>
        <p:nvSpPr>
          <p:cNvPr id="40965" name="Rectangle 3"/>
          <p:cNvSpPr>
            <a:spLocks noGrp="1" noChangeArrowheads="1"/>
          </p:cNvSpPr>
          <p:nvPr>
            <p:ph type="body" idx="1"/>
          </p:nvPr>
        </p:nvSpPr>
        <p:spPr/>
        <p:txBody>
          <a:bodyPr/>
          <a:lstStyle/>
          <a:p>
            <a:pPr marL="914400" lvl="1" indent="-457200" eaLnBrk="1" hangingPunct="1"/>
            <a:r>
              <a:rPr kumimoji="1" lang="en-US" altLang="en-US" sz="2400" smtClean="0"/>
              <a:t>Incidence </a:t>
            </a:r>
          </a:p>
          <a:p>
            <a:pPr marL="1295400" lvl="2" indent="-381000" eaLnBrk="1" hangingPunct="1"/>
            <a:r>
              <a:rPr kumimoji="1" lang="en-US" altLang="en-US" sz="2000" smtClean="0"/>
              <a:t>20,000-100,000 case per year worldwide </a:t>
            </a:r>
          </a:p>
          <a:p>
            <a:pPr marL="1295400" lvl="2" indent="-381000" eaLnBrk="1" hangingPunct="1"/>
            <a:r>
              <a:rPr kumimoji="1" lang="en-US" altLang="en-US" sz="2000" smtClean="0"/>
              <a:t>Occupational hazard-esp contact with wools and hides </a:t>
            </a:r>
          </a:p>
          <a:p>
            <a:pPr marL="1714500" lvl="3" indent="-342900" eaLnBrk="1" hangingPunct="1">
              <a:buFont typeface="Times" panose="02020603050405020304" pitchFamily="18" charset="0"/>
              <a:buAutoNum type="alphaLcPeriod"/>
            </a:pPr>
            <a:r>
              <a:rPr kumimoji="1" lang="en-US" altLang="en-US" sz="1800" smtClean="0"/>
              <a:t>90% cases are industrial esp. imported goat hair </a:t>
            </a:r>
          </a:p>
          <a:p>
            <a:pPr marL="1714500" lvl="3" indent="-342900" eaLnBrk="1" hangingPunct="1">
              <a:buFont typeface="Times" panose="02020603050405020304" pitchFamily="18" charset="0"/>
              <a:buAutoNum type="alphaLcPeriod"/>
            </a:pPr>
            <a:r>
              <a:rPr kumimoji="1" lang="en-US" altLang="en-US" sz="1800" smtClean="0"/>
              <a:t> vet and agricultural</a:t>
            </a:r>
          </a:p>
          <a:p>
            <a:pPr marL="533400" indent="-533400" eaLnBrk="1" hangingPunct="1"/>
            <a:endParaRPr kumimoji="1" lang="en-US" altLang="en-US" sz="28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D55073D-8DB5-4983-903D-5CE8A4D7F743}" type="slidenum">
              <a:rPr lang="en-US" altLang="en-US" sz="1400">
                <a:latin typeface="Helvetica" panose="020B0604020202020204" pitchFamily="34" charset="0"/>
              </a:rPr>
              <a:pPr/>
              <a:t>39</a:t>
            </a:fld>
            <a:endParaRPr lang="en-US" altLang="en-US" sz="1400">
              <a:latin typeface="Helvetica" panose="020B0604020202020204" pitchFamily="34" charset="0"/>
            </a:endParaRPr>
          </a:p>
        </p:txBody>
      </p:sp>
      <p:sp>
        <p:nvSpPr>
          <p:cNvPr id="41988" name="Rectangle 2"/>
          <p:cNvSpPr>
            <a:spLocks noGrp="1" noChangeArrowheads="1"/>
          </p:cNvSpPr>
          <p:nvPr>
            <p:ph type="title"/>
          </p:nvPr>
        </p:nvSpPr>
        <p:spPr/>
        <p:txBody>
          <a:bodyPr/>
          <a:lstStyle/>
          <a:p>
            <a:pPr eaLnBrk="1" hangingPunct="1"/>
            <a:r>
              <a:rPr lang="en-US" altLang="en-US" smtClean="0"/>
              <a:t>Bacillus species</a:t>
            </a:r>
          </a:p>
        </p:txBody>
      </p:sp>
      <p:sp>
        <p:nvSpPr>
          <p:cNvPr id="41989" name="Rectangle 3"/>
          <p:cNvSpPr>
            <a:spLocks noGrp="1" noChangeArrowheads="1"/>
          </p:cNvSpPr>
          <p:nvPr>
            <p:ph type="body" idx="1"/>
          </p:nvPr>
        </p:nvSpPr>
        <p:spPr/>
        <p:txBody>
          <a:bodyPr/>
          <a:lstStyle/>
          <a:p>
            <a:pPr eaLnBrk="1" hangingPunct="1"/>
            <a:r>
              <a:rPr lang="en-US" altLang="en-US" sz="2800" smtClean="0"/>
              <a:t>Other Bacillus species</a:t>
            </a:r>
          </a:p>
          <a:p>
            <a:pPr lvl="1" eaLnBrk="1" hangingPunct="1"/>
            <a:r>
              <a:rPr lang="en-US" altLang="en-US" sz="2400" smtClean="0"/>
              <a:t>Bacillus cereus - food poisoning </a:t>
            </a:r>
          </a:p>
          <a:p>
            <a:pPr lvl="2" eaLnBrk="1" hangingPunct="1"/>
            <a:r>
              <a:rPr lang="en-US" altLang="en-US" sz="2000" smtClean="0"/>
              <a:t>Two types- based on which enterotoxin produced </a:t>
            </a:r>
          </a:p>
          <a:p>
            <a:pPr lvl="3" eaLnBrk="1" hangingPunct="1"/>
            <a:r>
              <a:rPr lang="en-US" altLang="en-US" sz="1800" b="1" smtClean="0"/>
              <a:t>Emetic form</a:t>
            </a:r>
            <a:r>
              <a:rPr lang="en-US" altLang="en-US" sz="1800" smtClean="0"/>
              <a:t> incubation 1-6 hours</a:t>
            </a:r>
          </a:p>
          <a:p>
            <a:pPr lvl="3" eaLnBrk="1" hangingPunct="1">
              <a:buFontTx/>
              <a:buNone/>
            </a:pPr>
            <a:r>
              <a:rPr lang="en-US" altLang="en-US" sz="1800" smtClean="0"/>
              <a:t>	primarily associated with fried rice. Spores on rice germinate upon boiling and organism grows in rice if left unrefrigerated. </a:t>
            </a:r>
          </a:p>
          <a:p>
            <a:pPr lvl="3" eaLnBrk="1" hangingPunct="1"/>
            <a:r>
              <a:rPr lang="en-US" altLang="en-US" sz="1800" b="1" smtClean="0"/>
              <a:t>Diarrheal form</a:t>
            </a:r>
            <a:r>
              <a:rPr lang="en-US" altLang="en-US" sz="1800" smtClean="0"/>
              <a:t> 10-13 hours</a:t>
            </a:r>
          </a:p>
          <a:p>
            <a:pPr lvl="4" eaLnBrk="1" hangingPunct="1">
              <a:buSzTx/>
            </a:pPr>
            <a:r>
              <a:rPr lang="en-US" altLang="en-US" sz="1800" smtClean="0"/>
              <a:t>associated with meat, soups, vegetables, etc</a:t>
            </a:r>
          </a:p>
          <a:p>
            <a:pPr lvl="4" eaLnBrk="1" hangingPunct="1">
              <a:buSzTx/>
            </a:pPr>
            <a:endParaRPr lang="en-US" altLang="en-US" sz="1800" smtClean="0"/>
          </a:p>
          <a:p>
            <a:pPr lvl="2" eaLnBrk="1" hangingPunct="1"/>
            <a:r>
              <a:rPr lang="en-US" altLang="en-US" sz="2000" smtClean="0"/>
              <a:t>Diagnosis </a:t>
            </a:r>
          </a:p>
          <a:p>
            <a:pPr lvl="3" eaLnBrk="1" hangingPunct="1"/>
            <a:r>
              <a:rPr lang="en-US" altLang="en-US" sz="1800" smtClean="0"/>
              <a:t> </a:t>
            </a:r>
            <a:r>
              <a:rPr lang="en-US" altLang="en-US" sz="1800" u="sng" smtClean="0"/>
              <a:t>&gt;10</a:t>
            </a:r>
            <a:r>
              <a:rPr lang="en-US" altLang="en-US" sz="1800" u="sng" baseline="30000" smtClean="0"/>
              <a:t>5</a:t>
            </a:r>
            <a:r>
              <a:rPr lang="en-US" altLang="en-US" sz="1800" smtClean="0">
                <a:sym typeface="Symbol" panose="05050102010706020507" pitchFamily="18" charset="2"/>
              </a:rPr>
              <a:t> organisms/gram of food</a:t>
            </a:r>
            <a:endParaRPr lang="en-US" altLang="en-US" sz="1800" smtClean="0"/>
          </a:p>
          <a:p>
            <a:pPr lvl="3" eaLnBrk="1" hangingPunct="1"/>
            <a:endParaRPr lang="en-US" altLang="en-US" sz="1800" smtClean="0"/>
          </a:p>
          <a:p>
            <a:pPr lvl="2" eaLnBrk="1" hangingPunct="1"/>
            <a:endParaRPr lang="en-US" altLang="en-US" sz="20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F67BF21-BEDB-4743-AB73-92F93F2EFD5F}" type="slidenum">
              <a:rPr lang="en-US" altLang="en-US" sz="1400">
                <a:latin typeface="Helvetica" panose="020B0604020202020204" pitchFamily="34" charset="0"/>
              </a:rPr>
              <a:pPr/>
              <a:t>4</a:t>
            </a:fld>
            <a:endParaRPr lang="en-US" altLang="en-US" sz="1400">
              <a:latin typeface="Helvetica" panose="020B0604020202020204" pitchFamily="34" charset="0"/>
            </a:endParaRPr>
          </a:p>
        </p:txBody>
      </p:sp>
      <p:sp>
        <p:nvSpPr>
          <p:cNvPr id="6148" name="Rectangle 2"/>
          <p:cNvSpPr>
            <a:spLocks noGrp="1" noChangeArrowheads="1"/>
          </p:cNvSpPr>
          <p:nvPr>
            <p:ph type="title"/>
          </p:nvPr>
        </p:nvSpPr>
        <p:spPr/>
        <p:txBody>
          <a:bodyPr/>
          <a:lstStyle/>
          <a:p>
            <a:pPr eaLnBrk="1" hangingPunct="1"/>
            <a:r>
              <a:rPr kumimoji="1" lang="en-US" altLang="en-US" smtClean="0"/>
              <a:t>Corynebacteria</a:t>
            </a:r>
          </a:p>
        </p:txBody>
      </p:sp>
      <p:sp>
        <p:nvSpPr>
          <p:cNvPr id="6149" name="Rectangle 3"/>
          <p:cNvSpPr>
            <a:spLocks noGrp="1" noChangeArrowheads="1"/>
          </p:cNvSpPr>
          <p:nvPr>
            <p:ph type="body" idx="1"/>
          </p:nvPr>
        </p:nvSpPr>
        <p:spPr/>
        <p:txBody>
          <a:bodyPr/>
          <a:lstStyle/>
          <a:p>
            <a:pPr lvl="1" eaLnBrk="1" hangingPunct="1"/>
            <a:r>
              <a:rPr kumimoji="1" lang="en-US" altLang="en-US" smtClean="0"/>
              <a:t>Cultural</a:t>
            </a:r>
          </a:p>
          <a:p>
            <a:pPr lvl="2" eaLnBrk="1" hangingPunct="1"/>
            <a:r>
              <a:rPr kumimoji="1" lang="en-US" altLang="en-US" smtClean="0"/>
              <a:t> Non-motile</a:t>
            </a:r>
          </a:p>
          <a:p>
            <a:pPr lvl="2" eaLnBrk="1" hangingPunct="1"/>
            <a:r>
              <a:rPr kumimoji="1" lang="en-US" altLang="en-US" smtClean="0"/>
              <a:t>Catalase positive</a:t>
            </a:r>
          </a:p>
          <a:p>
            <a:pPr lvl="2" eaLnBrk="1" hangingPunct="1"/>
            <a:r>
              <a:rPr kumimoji="1" lang="en-US" altLang="en-US" smtClean="0"/>
              <a:t>Aerobic to facultative anaerobe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B6E9AEA-24FB-40F6-8E08-BBE79435ED90}" type="slidenum">
              <a:rPr lang="en-US" altLang="en-US" sz="1400">
                <a:latin typeface="Helvetica" panose="020B0604020202020204" pitchFamily="34" charset="0"/>
              </a:rPr>
              <a:pPr/>
              <a:t>40</a:t>
            </a:fld>
            <a:endParaRPr lang="en-US" altLang="en-US" sz="1400">
              <a:latin typeface="Helvetica" panose="020B0604020202020204" pitchFamily="34" charset="0"/>
            </a:endParaRPr>
          </a:p>
        </p:txBody>
      </p:sp>
      <p:sp>
        <p:nvSpPr>
          <p:cNvPr id="43012" name="Rectangle 2"/>
          <p:cNvSpPr>
            <a:spLocks noGrp="1" noChangeArrowheads="1"/>
          </p:cNvSpPr>
          <p:nvPr>
            <p:ph type="title"/>
          </p:nvPr>
        </p:nvSpPr>
        <p:spPr/>
        <p:txBody>
          <a:bodyPr/>
          <a:lstStyle/>
          <a:p>
            <a:pPr eaLnBrk="1" hangingPunct="1"/>
            <a:r>
              <a:rPr lang="en-US" altLang="en-US" smtClean="0"/>
              <a:t>Bacillus species</a:t>
            </a:r>
          </a:p>
        </p:txBody>
      </p:sp>
      <p:sp>
        <p:nvSpPr>
          <p:cNvPr id="43013" name="Rectangle 3"/>
          <p:cNvSpPr>
            <a:spLocks noGrp="1" noChangeArrowheads="1"/>
          </p:cNvSpPr>
          <p:nvPr>
            <p:ph type="body" idx="1"/>
          </p:nvPr>
        </p:nvSpPr>
        <p:spPr/>
        <p:txBody>
          <a:bodyPr/>
          <a:lstStyle/>
          <a:p>
            <a:pPr lvl="2" eaLnBrk="1" hangingPunct="1"/>
            <a:r>
              <a:rPr lang="en-US" altLang="en-US" smtClean="0"/>
              <a:t>Rare - endophthalmitis </a:t>
            </a:r>
          </a:p>
          <a:p>
            <a:pPr lvl="3" eaLnBrk="1" hangingPunct="1"/>
            <a:r>
              <a:rPr lang="en-US" altLang="en-US" smtClean="0"/>
              <a:t>Trauma to eye  or spread hematological </a:t>
            </a:r>
          </a:p>
          <a:p>
            <a:pPr lvl="3" eaLnBrk="1" hangingPunct="1"/>
            <a:r>
              <a:rPr lang="en-US" altLang="en-US" smtClean="0"/>
              <a:t>Very rapid with loss of vision or eye</a:t>
            </a:r>
          </a:p>
          <a:p>
            <a:pPr lvl="3" eaLnBrk="1" hangingPunct="1">
              <a:buFontTx/>
              <a:buNone/>
            </a:pPr>
            <a:endParaRPr lang="en-US" altLang="en-US" smtClean="0"/>
          </a:p>
          <a:p>
            <a:pPr lvl="2" eaLnBrk="1" hangingPunct="1"/>
            <a:r>
              <a:rPr lang="en-US" altLang="en-US" smtClean="0"/>
              <a:t>Normal organism in stool - need to demonstrate &gt;100,000 orgs/gram to prove food poisoning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4A7BAC7-281F-4FD1-8DDD-37905ACFB8D9}" type="slidenum">
              <a:rPr lang="en-US" altLang="en-US" sz="1400">
                <a:latin typeface="Helvetica" panose="020B0604020202020204" pitchFamily="34" charset="0"/>
              </a:rPr>
              <a:pPr/>
              <a:t>41</a:t>
            </a:fld>
            <a:endParaRPr lang="en-US" altLang="en-US" sz="1400">
              <a:latin typeface="Helvetica" panose="020B0604020202020204" pitchFamily="34" charset="0"/>
            </a:endParaRPr>
          </a:p>
        </p:txBody>
      </p:sp>
      <p:sp>
        <p:nvSpPr>
          <p:cNvPr id="44036" name="Rectangle 2"/>
          <p:cNvSpPr>
            <a:spLocks noGrp="1" noChangeArrowheads="1"/>
          </p:cNvSpPr>
          <p:nvPr>
            <p:ph type="title"/>
          </p:nvPr>
        </p:nvSpPr>
        <p:spPr/>
        <p:txBody>
          <a:bodyPr/>
          <a:lstStyle/>
          <a:p>
            <a:pPr eaLnBrk="1" hangingPunct="1"/>
            <a:r>
              <a:rPr lang="en-US" altLang="en-US" smtClean="0"/>
              <a:t>Bacillus species </a:t>
            </a:r>
          </a:p>
        </p:txBody>
      </p:sp>
      <p:sp>
        <p:nvSpPr>
          <p:cNvPr id="44037" name="Rectangle 3"/>
          <p:cNvSpPr>
            <a:spLocks noGrp="1" noChangeArrowheads="1"/>
          </p:cNvSpPr>
          <p:nvPr>
            <p:ph type="body" idx="1"/>
          </p:nvPr>
        </p:nvSpPr>
        <p:spPr/>
        <p:txBody>
          <a:bodyPr/>
          <a:lstStyle/>
          <a:p>
            <a:pPr lvl="1" eaLnBrk="1" hangingPunct="1"/>
            <a:r>
              <a:rPr lang="en-US" altLang="en-US" smtClean="0"/>
              <a:t>Virtually impossible to eradicate spores from all foods so do not store at room temperature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4986BD5-437A-4D89-B06E-A47541EC31C8}" type="slidenum">
              <a:rPr lang="en-US" altLang="en-US" sz="1400">
                <a:latin typeface="Helvetica" panose="020B0604020202020204" pitchFamily="34" charset="0"/>
              </a:rPr>
              <a:pPr/>
              <a:t>42</a:t>
            </a:fld>
            <a:endParaRPr lang="en-US" altLang="en-US" sz="1400">
              <a:latin typeface="Helvetica" panose="020B0604020202020204" pitchFamily="34" charset="0"/>
            </a:endParaRPr>
          </a:p>
        </p:txBody>
      </p:sp>
      <p:sp>
        <p:nvSpPr>
          <p:cNvPr id="45060" name="Rectangle 2"/>
          <p:cNvSpPr>
            <a:spLocks noGrp="1" noChangeArrowheads="1"/>
          </p:cNvSpPr>
          <p:nvPr>
            <p:ph type="title"/>
          </p:nvPr>
        </p:nvSpPr>
        <p:spPr/>
        <p:txBody>
          <a:bodyPr/>
          <a:lstStyle/>
          <a:p>
            <a:pPr eaLnBrk="1" hangingPunct="1"/>
            <a:r>
              <a:rPr lang="en-US" altLang="en-US" smtClean="0"/>
              <a:t>Bacillus species</a:t>
            </a:r>
          </a:p>
        </p:txBody>
      </p:sp>
      <p:sp>
        <p:nvSpPr>
          <p:cNvPr id="45061" name="Rectangle 3"/>
          <p:cNvSpPr>
            <a:spLocks noGrp="1" noChangeArrowheads="1"/>
          </p:cNvSpPr>
          <p:nvPr>
            <p:ph type="body" idx="1"/>
          </p:nvPr>
        </p:nvSpPr>
        <p:spPr/>
        <p:txBody>
          <a:bodyPr/>
          <a:lstStyle/>
          <a:p>
            <a:pPr eaLnBrk="1" hangingPunct="1"/>
            <a:r>
              <a:rPr lang="en-US" altLang="en-US" smtClean="0"/>
              <a:t>Other Bacillus sp. </a:t>
            </a:r>
          </a:p>
          <a:p>
            <a:pPr eaLnBrk="1" hangingPunct="1"/>
            <a:endParaRPr lang="en-US" altLang="en-US" smtClean="0"/>
          </a:p>
          <a:p>
            <a:pPr lvl="1" eaLnBrk="1" hangingPunct="1"/>
            <a:r>
              <a:rPr lang="en-US" altLang="en-US" smtClean="0"/>
              <a:t>Ubiquitous - primarily saprophytic</a:t>
            </a:r>
          </a:p>
          <a:p>
            <a:pPr lvl="2" eaLnBrk="1" hangingPunct="1"/>
            <a:r>
              <a:rPr lang="en-US" altLang="en-US" smtClean="0"/>
              <a:t> a. Spores survive in all sorts of environmental conditions such as rubbing alcohol used for phlebotomy or cleaning instruments</a:t>
            </a:r>
          </a:p>
          <a:p>
            <a:pPr lvl="1" eaLnBrk="1" hangingPunct="1"/>
            <a:r>
              <a:rPr lang="en-US" altLang="en-US" smtClean="0"/>
              <a:t>B. subtilis is one common species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BA74859-25E7-4D5F-992A-96FB56992409}" type="slidenum">
              <a:rPr lang="en-US" altLang="en-US" sz="1400">
                <a:latin typeface="Helvetica" panose="020B0604020202020204" pitchFamily="34" charset="0"/>
              </a:rPr>
              <a:pPr/>
              <a:t>43</a:t>
            </a:fld>
            <a:endParaRPr lang="en-US" altLang="en-US" sz="1400">
              <a:latin typeface="Helvetica" panose="020B0604020202020204" pitchFamily="34" charset="0"/>
            </a:endParaRPr>
          </a:p>
        </p:txBody>
      </p:sp>
      <p:sp>
        <p:nvSpPr>
          <p:cNvPr id="46084" name="Rectangle 2"/>
          <p:cNvSpPr>
            <a:spLocks noGrp="1" noChangeArrowheads="1"/>
          </p:cNvSpPr>
          <p:nvPr>
            <p:ph type="title"/>
          </p:nvPr>
        </p:nvSpPr>
        <p:spPr/>
        <p:txBody>
          <a:bodyPr/>
          <a:lstStyle/>
          <a:p>
            <a:pPr eaLnBrk="1" hangingPunct="1"/>
            <a:r>
              <a:rPr lang="en-US" altLang="en-US" smtClean="0"/>
              <a:t>Bacillus species</a:t>
            </a:r>
          </a:p>
        </p:txBody>
      </p:sp>
      <p:sp>
        <p:nvSpPr>
          <p:cNvPr id="46085" name="Rectangle 3"/>
          <p:cNvSpPr>
            <a:spLocks noGrp="1" noChangeArrowheads="1"/>
          </p:cNvSpPr>
          <p:nvPr>
            <p:ph type="body" idx="1"/>
          </p:nvPr>
        </p:nvSpPr>
        <p:spPr/>
        <p:txBody>
          <a:bodyPr/>
          <a:lstStyle/>
          <a:p>
            <a:pPr eaLnBrk="1" hangingPunct="1"/>
            <a:r>
              <a:rPr lang="en-US" altLang="en-US" sz="2800" smtClean="0"/>
              <a:t>Diseases – when isolated, organisms cannot be assumed to be a contaminant</a:t>
            </a:r>
          </a:p>
          <a:p>
            <a:pPr lvl="1" eaLnBrk="1" hangingPunct="1"/>
            <a:r>
              <a:rPr lang="en-US" altLang="en-US" sz="2400" smtClean="0"/>
              <a:t> Pulmonary and dissemination in compromised host which can be life threatening</a:t>
            </a:r>
          </a:p>
          <a:p>
            <a:pPr lvl="1" eaLnBrk="1" hangingPunct="1"/>
            <a:r>
              <a:rPr lang="en-US" altLang="en-US" sz="2400" smtClean="0"/>
              <a:t> Localized infections of closed speces( meningitis, endopthalmitis) </a:t>
            </a:r>
          </a:p>
          <a:p>
            <a:pPr lvl="1" eaLnBrk="1" hangingPunct="1"/>
            <a:r>
              <a:rPr lang="en-US" altLang="en-US" sz="2400" smtClean="0"/>
              <a:t>Wound infections post trauma, surgery prosthesis </a:t>
            </a:r>
          </a:p>
          <a:p>
            <a:pPr lvl="1" eaLnBrk="1" hangingPunct="1"/>
            <a:r>
              <a:rPr lang="en-US" altLang="en-US" sz="2400" smtClean="0"/>
              <a:t>Bacteremia drug addicts </a:t>
            </a:r>
          </a:p>
          <a:p>
            <a:pPr lvl="1" eaLnBrk="1" hangingPunct="1">
              <a:buFont typeface="Wingdings" panose="05000000000000000000" pitchFamily="2" charset="2"/>
              <a:buNone/>
            </a:pPr>
            <a:endParaRPr lang="en-US" altLang="en-US" sz="24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CBF2D85-FDF7-4BB7-9939-B704A58ED705}" type="slidenum">
              <a:rPr lang="en-US" altLang="en-US" sz="1400">
                <a:latin typeface="Helvetica" panose="020B0604020202020204" pitchFamily="34" charset="0"/>
              </a:rPr>
              <a:pPr/>
              <a:t>44</a:t>
            </a:fld>
            <a:endParaRPr lang="en-US" altLang="en-US" sz="1400">
              <a:latin typeface="Helvetica" panose="020B0604020202020204" pitchFamily="34" charset="0"/>
            </a:endParaRPr>
          </a:p>
        </p:txBody>
      </p:sp>
      <p:sp>
        <p:nvSpPr>
          <p:cNvPr id="47108" name="Rectangle 2"/>
          <p:cNvSpPr>
            <a:spLocks noGrp="1" noChangeArrowheads="1"/>
          </p:cNvSpPr>
          <p:nvPr>
            <p:ph type="title"/>
          </p:nvPr>
        </p:nvSpPr>
        <p:spPr/>
        <p:txBody>
          <a:bodyPr/>
          <a:lstStyle/>
          <a:p>
            <a:pPr eaLnBrk="1" hangingPunct="1"/>
            <a:r>
              <a:rPr lang="en-US" altLang="en-US" smtClean="0"/>
              <a:t>Bacillus species </a:t>
            </a:r>
          </a:p>
        </p:txBody>
      </p:sp>
      <p:sp>
        <p:nvSpPr>
          <p:cNvPr id="47109" name="Rectangle 3"/>
          <p:cNvSpPr>
            <a:spLocks noGrp="1" noChangeArrowheads="1"/>
          </p:cNvSpPr>
          <p:nvPr>
            <p:ph type="body" idx="1"/>
          </p:nvPr>
        </p:nvSpPr>
        <p:spPr/>
        <p:txBody>
          <a:bodyPr/>
          <a:lstStyle/>
          <a:p>
            <a:pPr lvl="2" eaLnBrk="1" hangingPunct="1">
              <a:buClr>
                <a:schemeClr val="folHlink"/>
              </a:buClr>
              <a:buFont typeface="Wingdings" panose="05000000000000000000" pitchFamily="2" charset="2"/>
              <a:buNone/>
            </a:pPr>
            <a:r>
              <a:rPr lang="en-US" altLang="en-US" sz="3200" smtClean="0"/>
              <a:t>Industrial uses  </a:t>
            </a:r>
          </a:p>
          <a:p>
            <a:pPr lvl="3" eaLnBrk="1" hangingPunct="1">
              <a:buClr>
                <a:schemeClr val="folHlink"/>
              </a:buClr>
              <a:buFont typeface="Wingdings" panose="05000000000000000000" pitchFamily="2" charset="2"/>
              <a:buChar char="q"/>
            </a:pPr>
            <a:r>
              <a:rPr lang="en-US" altLang="en-US" sz="3200" smtClean="0"/>
              <a:t>ex Bacitracin  </a:t>
            </a:r>
          </a:p>
          <a:p>
            <a:pPr lvl="3" eaLnBrk="1" hangingPunct="1">
              <a:buClr>
                <a:schemeClr val="folHlink"/>
              </a:buClr>
              <a:buFont typeface="Wingdings" panose="05000000000000000000" pitchFamily="2" charset="2"/>
              <a:buNone/>
            </a:pPr>
            <a:r>
              <a:rPr lang="en-US" altLang="en-US" sz="3200" smtClean="0"/>
              <a:t>	(from B. subtilis, B. lichenformis)</a:t>
            </a:r>
          </a:p>
          <a:p>
            <a:pPr lvl="3" eaLnBrk="1" hangingPunct="1">
              <a:buClr>
                <a:schemeClr val="folHlink"/>
              </a:buClr>
              <a:buFont typeface="Wingdings" panose="05000000000000000000" pitchFamily="2" charset="2"/>
              <a:buNone/>
            </a:pPr>
            <a:r>
              <a:rPr lang="en-US" altLang="en-US" sz="3200" smtClean="0"/>
              <a:t> </a:t>
            </a:r>
          </a:p>
          <a:p>
            <a:pPr lvl="2" eaLnBrk="1" hangingPunct="1">
              <a:buClr>
                <a:schemeClr val="folHlink"/>
              </a:buClr>
              <a:buFont typeface="Wingdings" panose="05000000000000000000" pitchFamily="2" charset="2"/>
              <a:buNone/>
            </a:pPr>
            <a:r>
              <a:rPr lang="en-US" altLang="en-US" sz="3200" smtClean="0"/>
              <a:t>Commercial insecticides</a:t>
            </a:r>
          </a:p>
          <a:p>
            <a:pPr lvl="3" eaLnBrk="1" hangingPunct="1">
              <a:buClr>
                <a:schemeClr val="folHlink"/>
              </a:buClr>
              <a:buFont typeface="Wingdings" panose="05000000000000000000" pitchFamily="2" charset="2"/>
              <a:buChar char="q"/>
            </a:pPr>
            <a:r>
              <a:rPr lang="en-US" altLang="en-US" sz="3200" smtClean="0"/>
              <a:t>Ex B. popilliae</a:t>
            </a:r>
          </a:p>
          <a:p>
            <a:pPr eaLnBrk="1" hangingPunct="1">
              <a:buSzTx/>
              <a:buFont typeface="Wingdings" panose="05000000000000000000" pitchFamily="2" charset="2"/>
              <a:buChar char="q"/>
            </a:pPr>
            <a:endParaRPr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746E794-CB6D-47C3-8360-6388F318D263}" type="slidenum">
              <a:rPr lang="en-US" altLang="en-US" sz="1400">
                <a:latin typeface="Helvetica" panose="020B0604020202020204" pitchFamily="34" charset="0"/>
              </a:rPr>
              <a:pPr/>
              <a:t>45</a:t>
            </a:fld>
            <a:endParaRPr lang="en-US" altLang="en-US" sz="1400">
              <a:latin typeface="Helvetica" panose="020B0604020202020204" pitchFamily="34" charset="0"/>
            </a:endParaRPr>
          </a:p>
        </p:txBody>
      </p:sp>
      <p:sp>
        <p:nvSpPr>
          <p:cNvPr id="48132" name="Rectangle 2"/>
          <p:cNvSpPr>
            <a:spLocks noGrp="1" noChangeArrowheads="1"/>
          </p:cNvSpPr>
          <p:nvPr>
            <p:ph type="title"/>
          </p:nvPr>
        </p:nvSpPr>
        <p:spPr/>
        <p:txBody>
          <a:bodyPr/>
          <a:lstStyle/>
          <a:p>
            <a:pPr eaLnBrk="1" hangingPunct="1"/>
            <a:endParaRPr lang="en-US" altLang="en-US" smtClean="0"/>
          </a:p>
        </p:txBody>
      </p:sp>
      <p:sp>
        <p:nvSpPr>
          <p:cNvPr id="48133" name="Rectangle 3"/>
          <p:cNvSpPr>
            <a:spLocks noGrp="1" noChangeArrowheads="1"/>
          </p:cNvSpPr>
          <p:nvPr>
            <p:ph type="body" idx="1"/>
          </p:nvPr>
        </p:nvSpPr>
        <p:spPr/>
        <p:txBody>
          <a:bodyPr/>
          <a:lstStyle/>
          <a:p>
            <a:pPr eaLnBrk="1" hangingPunct="1">
              <a:buSzTx/>
              <a:buFont typeface="Wingdings" panose="05000000000000000000" pitchFamily="2" charset="2"/>
              <a:buChar char="q"/>
            </a:pPr>
            <a:r>
              <a:rPr lang="en-US" altLang="en-US" smtClean="0"/>
              <a:t>Diagnosis</a:t>
            </a:r>
          </a:p>
          <a:p>
            <a:pPr lvl="1" eaLnBrk="1" hangingPunct="1"/>
            <a:r>
              <a:rPr lang="en-US" altLang="en-US" smtClean="0"/>
              <a:t>B. anthracis - contagious </a:t>
            </a:r>
          </a:p>
          <a:p>
            <a:pPr lvl="2" eaLnBrk="1" hangingPunct="1"/>
            <a:r>
              <a:rPr lang="en-US" altLang="en-US" smtClean="0"/>
              <a:t>if suspected use extreme caution  </a:t>
            </a:r>
          </a:p>
          <a:p>
            <a:pPr lvl="2" eaLnBrk="1" hangingPunct="1"/>
            <a:r>
              <a:rPr lang="en-US" altLang="en-US" smtClean="0"/>
              <a:t>use biological hood, gloves , gown, &amp; mask. </a:t>
            </a:r>
          </a:p>
          <a:p>
            <a:pPr lvl="2" eaLnBrk="1" hangingPunct="1"/>
            <a:r>
              <a:rPr lang="en-US" altLang="en-US" smtClean="0"/>
              <a:t>CDC and Public Health Department needs to be notified</a:t>
            </a:r>
          </a:p>
          <a:p>
            <a:pPr lvl="2" eaLnBrk="1" hangingPunct="1"/>
            <a:r>
              <a:rPr lang="en-US" altLang="en-US" smtClean="0"/>
              <a:t>Notify FBI if bioterrorism is suspected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545084A-2CA3-4EA9-BD01-8475A7D14E21}" type="slidenum">
              <a:rPr lang="en-US" altLang="en-US" sz="1400">
                <a:latin typeface="Helvetica" panose="020B0604020202020204" pitchFamily="34" charset="0"/>
              </a:rPr>
              <a:pPr/>
              <a:t>46</a:t>
            </a:fld>
            <a:endParaRPr lang="en-US" altLang="en-US" sz="1400">
              <a:latin typeface="Helvetica" panose="020B0604020202020204" pitchFamily="34" charset="0"/>
            </a:endParaRPr>
          </a:p>
        </p:txBody>
      </p:sp>
      <p:sp>
        <p:nvSpPr>
          <p:cNvPr id="49156" name="Rectangle 2"/>
          <p:cNvSpPr>
            <a:spLocks noGrp="1" noChangeArrowheads="1"/>
          </p:cNvSpPr>
          <p:nvPr>
            <p:ph type="title"/>
          </p:nvPr>
        </p:nvSpPr>
        <p:spPr/>
        <p:txBody>
          <a:bodyPr/>
          <a:lstStyle/>
          <a:p>
            <a:pPr eaLnBrk="1" hangingPunct="1"/>
            <a:r>
              <a:rPr lang="en-US" altLang="en-US" smtClean="0"/>
              <a:t>Bacillus </a:t>
            </a:r>
            <a:r>
              <a:rPr lang="en-US" altLang="en-US" sz="3600" smtClean="0"/>
              <a:t>B. anthracis Lab</a:t>
            </a:r>
            <a:endParaRPr lang="en-US" altLang="en-US" smtClean="0"/>
          </a:p>
        </p:txBody>
      </p:sp>
      <p:sp>
        <p:nvSpPr>
          <p:cNvPr id="49157" name="Rectangle 3"/>
          <p:cNvSpPr>
            <a:spLocks noGrp="1" noChangeArrowheads="1"/>
          </p:cNvSpPr>
          <p:nvPr>
            <p:ph type="body" idx="1"/>
          </p:nvPr>
        </p:nvSpPr>
        <p:spPr/>
        <p:txBody>
          <a:bodyPr/>
          <a:lstStyle/>
          <a:p>
            <a:pPr eaLnBrk="1" hangingPunct="1">
              <a:lnSpc>
                <a:spcPct val="80000"/>
              </a:lnSpc>
            </a:pPr>
            <a:r>
              <a:rPr lang="en-US" altLang="en-US" sz="2800" smtClean="0"/>
              <a:t>Direct exam of material organisms</a:t>
            </a:r>
          </a:p>
          <a:p>
            <a:pPr lvl="1" eaLnBrk="1" hangingPunct="1">
              <a:lnSpc>
                <a:spcPct val="80000"/>
              </a:lnSpc>
            </a:pPr>
            <a:r>
              <a:rPr lang="en-US" altLang="en-US" sz="2400" smtClean="0"/>
              <a:t>large boxy 1 x 3-10um in chains,</a:t>
            </a:r>
          </a:p>
          <a:p>
            <a:pPr lvl="1" eaLnBrk="1" hangingPunct="1">
              <a:lnSpc>
                <a:spcPct val="80000"/>
              </a:lnSpc>
            </a:pPr>
            <a:r>
              <a:rPr lang="en-US" altLang="en-US" sz="2400" smtClean="0"/>
              <a:t> India ink: Capsule </a:t>
            </a:r>
          </a:p>
          <a:p>
            <a:pPr lvl="1" eaLnBrk="1" hangingPunct="1">
              <a:lnSpc>
                <a:spcPct val="80000"/>
              </a:lnSpc>
            </a:pPr>
            <a:r>
              <a:rPr lang="en-US" altLang="en-US" sz="2400" smtClean="0"/>
              <a:t>Wet prep: non-motile</a:t>
            </a:r>
          </a:p>
          <a:p>
            <a:pPr eaLnBrk="1" hangingPunct="1">
              <a:lnSpc>
                <a:spcPct val="80000"/>
              </a:lnSpc>
            </a:pPr>
            <a:r>
              <a:rPr lang="en-US" altLang="en-US" sz="2800" smtClean="0"/>
              <a:t>BAP: colony characteristics</a:t>
            </a:r>
          </a:p>
          <a:p>
            <a:pPr lvl="1" eaLnBrk="1" hangingPunct="1">
              <a:lnSpc>
                <a:spcPct val="80000"/>
              </a:lnSpc>
            </a:pPr>
            <a:r>
              <a:rPr lang="en-US" altLang="en-US" sz="2400" smtClean="0"/>
              <a:t>aerobic “ground glass”</a:t>
            </a:r>
          </a:p>
          <a:p>
            <a:pPr lvl="1" eaLnBrk="1" hangingPunct="1">
              <a:lnSpc>
                <a:spcPct val="80000"/>
              </a:lnSpc>
            </a:pPr>
            <a:r>
              <a:rPr lang="en-US" altLang="en-US" sz="2400" smtClean="0"/>
              <a:t> “Medusa head” colony</a:t>
            </a:r>
          </a:p>
          <a:p>
            <a:pPr lvl="1" eaLnBrk="1" hangingPunct="1">
              <a:lnSpc>
                <a:spcPct val="80000"/>
              </a:lnSpc>
            </a:pPr>
            <a:r>
              <a:rPr lang="en-US" altLang="en-US" sz="2400" smtClean="0"/>
              <a:t> </a:t>
            </a:r>
            <a:r>
              <a:rPr lang="en-US" altLang="en-US" sz="2400" smtClean="0">
                <a:solidFill>
                  <a:srgbClr val="FF0000"/>
                </a:solidFill>
              </a:rPr>
              <a:t>Non - hemolytic, Non - motile</a:t>
            </a:r>
            <a:r>
              <a:rPr lang="en-US" altLang="en-US" sz="2400" smtClean="0"/>
              <a:t>, ovoid sub terminal spores</a:t>
            </a:r>
          </a:p>
          <a:p>
            <a:pPr eaLnBrk="1" hangingPunct="1">
              <a:lnSpc>
                <a:spcPct val="80000"/>
              </a:lnSpc>
            </a:pPr>
            <a:r>
              <a:rPr lang="en-US" altLang="en-US" sz="2800" smtClean="0"/>
              <a:t>Tenacity-You can lift colony up and it will 	stay in peaks like stiff egg whites</a:t>
            </a:r>
          </a:p>
          <a:p>
            <a:pPr eaLnBrk="1" hangingPunct="1">
              <a:lnSpc>
                <a:spcPct val="80000"/>
              </a:lnSpc>
            </a:pPr>
            <a:endParaRPr lang="en-US" altLang="en-US" sz="28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230EF88-2C65-4F36-84FC-C593581DBE51}" type="slidenum">
              <a:rPr lang="en-US" altLang="en-US" sz="1400">
                <a:latin typeface="Helvetica" panose="020B0604020202020204" pitchFamily="34" charset="0"/>
              </a:rPr>
              <a:pPr/>
              <a:t>47</a:t>
            </a:fld>
            <a:endParaRPr lang="en-US" altLang="en-US" sz="1400">
              <a:latin typeface="Helvetica" panose="020B0604020202020204" pitchFamily="34" charset="0"/>
            </a:endParaRPr>
          </a:p>
        </p:txBody>
      </p:sp>
      <p:sp>
        <p:nvSpPr>
          <p:cNvPr id="50180" name="Rectangle 2"/>
          <p:cNvSpPr>
            <a:spLocks noGrp="1" noChangeArrowheads="1"/>
          </p:cNvSpPr>
          <p:nvPr>
            <p:ph type="title"/>
          </p:nvPr>
        </p:nvSpPr>
        <p:spPr/>
        <p:txBody>
          <a:bodyPr/>
          <a:lstStyle/>
          <a:p>
            <a:pPr eaLnBrk="1" hangingPunct="1"/>
            <a:r>
              <a:rPr lang="en-US" altLang="en-US" smtClean="0"/>
              <a:t>Bacillus </a:t>
            </a:r>
            <a:r>
              <a:rPr lang="en-US" altLang="en-US" sz="3600" smtClean="0"/>
              <a:t>B. anthracis Lab</a:t>
            </a:r>
          </a:p>
        </p:txBody>
      </p:sp>
      <p:sp>
        <p:nvSpPr>
          <p:cNvPr id="50181" name="Rectangle 3"/>
          <p:cNvSpPr>
            <a:spLocks noGrp="1" noChangeArrowheads="1"/>
          </p:cNvSpPr>
          <p:nvPr>
            <p:ph type="body" idx="1"/>
          </p:nvPr>
        </p:nvSpPr>
        <p:spPr/>
        <p:txBody>
          <a:bodyPr/>
          <a:lstStyle/>
          <a:p>
            <a:pPr eaLnBrk="1" hangingPunct="1"/>
            <a:r>
              <a:rPr lang="en-US" altLang="en-US" sz="2800" smtClean="0"/>
              <a:t>Animal inoculation - </a:t>
            </a:r>
          </a:p>
          <a:p>
            <a:pPr lvl="1" eaLnBrk="1" hangingPunct="1"/>
            <a:r>
              <a:rPr lang="en-US" altLang="en-US" sz="2400" smtClean="0"/>
              <a:t>culture organism from liver, spleen, blood on autopsy</a:t>
            </a:r>
          </a:p>
          <a:p>
            <a:pPr eaLnBrk="1" hangingPunct="1"/>
            <a:r>
              <a:rPr lang="en-US" altLang="en-US" sz="2800" smtClean="0"/>
              <a:t>Bicarbonate/serum agar + CO2 =&gt; capsule produced</a:t>
            </a:r>
          </a:p>
          <a:p>
            <a:pPr lvl="1" eaLnBrk="1" hangingPunct="1"/>
            <a:r>
              <a:rPr lang="en-US" altLang="en-US" sz="2400" smtClean="0"/>
              <a:t>Other plates =&gt; no capsule </a:t>
            </a:r>
          </a:p>
          <a:p>
            <a:pPr lvl="1" eaLnBrk="1" hangingPunct="1"/>
            <a:r>
              <a:rPr lang="en-US" altLang="en-US" sz="2400" smtClean="0"/>
              <a:t>Only virulent strains produce this capsule </a:t>
            </a:r>
          </a:p>
          <a:p>
            <a:pPr eaLnBrk="1" hangingPunct="1"/>
            <a:r>
              <a:rPr lang="en-US" altLang="en-US" sz="2800" smtClean="0"/>
              <a:t>Paired sera to CDC to perform indirect hemagglutination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B377AF-648D-4050-8A73-2AC33AAFCE6A}" type="slidenum">
              <a:rPr lang="en-US" altLang="en-US" sz="1400">
                <a:latin typeface="Helvetica" panose="020B0604020202020204" pitchFamily="34" charset="0"/>
              </a:rPr>
              <a:pPr/>
              <a:t>48</a:t>
            </a:fld>
            <a:endParaRPr lang="en-US" altLang="en-US" sz="1400">
              <a:latin typeface="Helvetica" panose="020B0604020202020204" pitchFamily="34" charset="0"/>
            </a:endParaRPr>
          </a:p>
        </p:txBody>
      </p:sp>
      <p:sp>
        <p:nvSpPr>
          <p:cNvPr id="51204" name="Rectangle 2"/>
          <p:cNvSpPr>
            <a:spLocks noGrp="1" noChangeArrowheads="1"/>
          </p:cNvSpPr>
          <p:nvPr>
            <p:ph type="title"/>
          </p:nvPr>
        </p:nvSpPr>
        <p:spPr/>
        <p:txBody>
          <a:bodyPr/>
          <a:lstStyle/>
          <a:p>
            <a:pPr eaLnBrk="1" hangingPunct="1"/>
            <a:r>
              <a:rPr lang="en-US" altLang="en-US" smtClean="0"/>
              <a:t>Bacillus </a:t>
            </a:r>
            <a:r>
              <a:rPr lang="en-US" altLang="en-US" sz="3600" smtClean="0"/>
              <a:t>B. anthracis Lab</a:t>
            </a:r>
          </a:p>
        </p:txBody>
      </p:sp>
      <p:sp>
        <p:nvSpPr>
          <p:cNvPr id="51205" name="Rectangle 3"/>
          <p:cNvSpPr>
            <a:spLocks noGrp="1" noChangeArrowheads="1"/>
          </p:cNvSpPr>
          <p:nvPr>
            <p:ph type="body" idx="1"/>
          </p:nvPr>
        </p:nvSpPr>
        <p:spPr/>
        <p:txBody>
          <a:bodyPr/>
          <a:lstStyle/>
          <a:p>
            <a:pPr eaLnBrk="1" hangingPunct="1"/>
            <a:r>
              <a:rPr lang="en-US" altLang="en-US" smtClean="0"/>
              <a:t>Spring of pearls </a:t>
            </a:r>
          </a:p>
          <a:p>
            <a:pPr lvl="1" eaLnBrk="1" hangingPunct="1"/>
            <a:r>
              <a:rPr lang="en-US" altLang="en-US" smtClean="0"/>
              <a:t>add organisms  + 10u penG disc =&gt; </a:t>
            </a:r>
          </a:p>
          <a:p>
            <a:pPr lvl="1" eaLnBrk="1" hangingPunct="1"/>
            <a:r>
              <a:rPr lang="en-US" altLang="en-US" smtClean="0"/>
              <a:t>incubate for 6-8 hours </a:t>
            </a:r>
          </a:p>
          <a:p>
            <a:pPr lvl="1" eaLnBrk="1" hangingPunct="1"/>
            <a:r>
              <a:rPr lang="en-US" altLang="en-US" smtClean="0"/>
              <a:t>view under 100x </a:t>
            </a:r>
          </a:p>
          <a:p>
            <a:pPr lvl="1" eaLnBrk="1" hangingPunct="1"/>
            <a:r>
              <a:rPr lang="en-US" altLang="en-US" smtClean="0"/>
              <a:t>look for spherical cells .</a:t>
            </a:r>
          </a:p>
          <a:p>
            <a:pPr lvl="1" eaLnBrk="1" hangingPunct="1"/>
            <a:r>
              <a:rPr lang="en-US" altLang="en-US" smtClean="0"/>
              <a:t> B. anthracis is sensitive to Pen </a:t>
            </a:r>
          </a:p>
          <a:p>
            <a:pPr lvl="1" eaLnBrk="1" hangingPunct="1"/>
            <a:r>
              <a:rPr lang="en-US" altLang="en-US" smtClean="0"/>
              <a:t> Others are resistant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a:t>Aerobic gram positive rods</a:t>
            </a:r>
          </a:p>
        </p:txBody>
      </p:sp>
      <p:sp>
        <p:nvSpPr>
          <p:cNvPr id="7"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140D79C-D3E7-4855-9DF0-1C880393D5EE}" type="slidenum">
              <a:rPr lang="en-US" altLang="en-US" sz="1400">
                <a:latin typeface="Helvetica" panose="020B0604020202020204" pitchFamily="34" charset="0"/>
              </a:rPr>
              <a:pPr/>
              <a:t>49</a:t>
            </a:fld>
            <a:endParaRPr lang="en-US" altLang="en-US" sz="1400">
              <a:latin typeface="Helvetica" panose="020B0604020202020204" pitchFamily="34" charset="0"/>
            </a:endParaRPr>
          </a:p>
        </p:txBody>
      </p:sp>
      <p:sp>
        <p:nvSpPr>
          <p:cNvPr id="52228" name="Rectangle 2"/>
          <p:cNvSpPr>
            <a:spLocks noGrp="1" noChangeArrowheads="1"/>
          </p:cNvSpPr>
          <p:nvPr>
            <p:ph type="title"/>
          </p:nvPr>
        </p:nvSpPr>
        <p:spPr/>
        <p:txBody>
          <a:bodyPr/>
          <a:lstStyle/>
          <a:p>
            <a:pPr eaLnBrk="1" hangingPunct="1"/>
            <a:r>
              <a:rPr lang="en-US" altLang="en-US" smtClean="0"/>
              <a:t>Bacillus </a:t>
            </a:r>
            <a:r>
              <a:rPr lang="en-US" altLang="en-US" sz="3600" smtClean="0"/>
              <a:t>B. anthracis Lab</a:t>
            </a:r>
          </a:p>
        </p:txBody>
      </p:sp>
      <p:sp>
        <p:nvSpPr>
          <p:cNvPr id="52229" name="Rectangle 3"/>
          <p:cNvSpPr>
            <a:spLocks noGrp="1" noChangeArrowheads="1"/>
          </p:cNvSpPr>
          <p:nvPr>
            <p:ph type="body" sz="half" idx="1"/>
          </p:nvPr>
        </p:nvSpPr>
        <p:spPr/>
        <p:txBody>
          <a:bodyPr/>
          <a:lstStyle/>
          <a:p>
            <a:pPr eaLnBrk="1" hangingPunct="1"/>
            <a:r>
              <a:rPr lang="en-US" altLang="en-US" sz="2800" smtClean="0"/>
              <a:t>Encapsulated – india ink</a:t>
            </a:r>
          </a:p>
          <a:p>
            <a:pPr eaLnBrk="1" hangingPunct="1"/>
            <a:r>
              <a:rPr lang="en-US" altLang="en-US" sz="2800" smtClean="0"/>
              <a:t>Large gpr in chains</a:t>
            </a:r>
          </a:p>
          <a:p>
            <a:pPr eaLnBrk="1" hangingPunct="1"/>
            <a:r>
              <a:rPr lang="en-US" altLang="en-US" sz="2800" smtClean="0"/>
              <a:t>Non-motile – wet prep</a:t>
            </a:r>
          </a:p>
        </p:txBody>
      </p:sp>
      <p:pic>
        <p:nvPicPr>
          <p:cNvPr id="52230" name="Picture 5" descr="bagra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1200"/>
            <a:ext cx="2941638"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bagram"/>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715000" y="4495800"/>
            <a:ext cx="3429000" cy="20574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3FA1BD7-7252-4D9A-8AC9-8E27CCBF176E}" type="slidenum">
              <a:rPr lang="en-US" altLang="en-US" sz="1400">
                <a:latin typeface="Helvetica" panose="020B0604020202020204" pitchFamily="34" charset="0"/>
              </a:rPr>
              <a:pPr/>
              <a:t>5</a:t>
            </a:fld>
            <a:endParaRPr lang="en-US" altLang="en-US" sz="1400">
              <a:latin typeface="Helvetica" panose="020B0604020202020204" pitchFamily="34" charset="0"/>
            </a:endParaRPr>
          </a:p>
        </p:txBody>
      </p:sp>
      <p:sp>
        <p:nvSpPr>
          <p:cNvPr id="7172" name="Rectangle 1026"/>
          <p:cNvSpPr>
            <a:spLocks noGrp="1" noChangeArrowheads="1"/>
          </p:cNvSpPr>
          <p:nvPr>
            <p:ph type="title"/>
          </p:nvPr>
        </p:nvSpPr>
        <p:spPr/>
        <p:txBody>
          <a:bodyPr/>
          <a:lstStyle/>
          <a:p>
            <a:pPr eaLnBrk="1" hangingPunct="1"/>
            <a:r>
              <a:rPr kumimoji="1" lang="en-US" altLang="en-US" smtClean="0"/>
              <a:t>Corynebacteria</a:t>
            </a:r>
          </a:p>
        </p:txBody>
      </p:sp>
      <p:sp>
        <p:nvSpPr>
          <p:cNvPr id="7173" name="Rectangle 1027"/>
          <p:cNvSpPr>
            <a:spLocks noGrp="1" noChangeArrowheads="1"/>
          </p:cNvSpPr>
          <p:nvPr>
            <p:ph type="body" idx="1"/>
          </p:nvPr>
        </p:nvSpPr>
        <p:spPr/>
        <p:txBody>
          <a:bodyPr/>
          <a:lstStyle/>
          <a:p>
            <a:pPr eaLnBrk="1" hangingPunct="1"/>
            <a:r>
              <a:rPr kumimoji="1" lang="en-US" altLang="en-US" smtClean="0"/>
              <a:t>C. diptheriae</a:t>
            </a:r>
          </a:p>
          <a:p>
            <a:pPr eaLnBrk="1" hangingPunct="1"/>
            <a:r>
              <a:rPr kumimoji="1" lang="en-US" altLang="en-US" smtClean="0"/>
              <a:t>Other possible pathogens</a:t>
            </a:r>
          </a:p>
          <a:p>
            <a:pPr lvl="2" eaLnBrk="1" hangingPunct="1"/>
            <a:r>
              <a:rPr kumimoji="1" lang="en-US" altLang="en-US" smtClean="0"/>
              <a:t>C. jeikeium (JK bacilli)</a:t>
            </a:r>
          </a:p>
          <a:p>
            <a:pPr lvl="2" eaLnBrk="1" hangingPunct="1"/>
            <a:r>
              <a:rPr kumimoji="1" lang="en-US" altLang="en-US" smtClean="0"/>
              <a:t>C. urealyticum</a:t>
            </a:r>
          </a:p>
          <a:p>
            <a:pPr lvl="2" eaLnBrk="1" hangingPunct="1"/>
            <a:r>
              <a:rPr kumimoji="1" lang="en-US" altLang="en-US" smtClean="0"/>
              <a:t>C. ulcerans</a:t>
            </a:r>
          </a:p>
          <a:p>
            <a:pPr lvl="2" eaLnBrk="1" hangingPunct="1"/>
            <a:r>
              <a:rPr kumimoji="1" lang="en-US" altLang="en-US" smtClean="0"/>
              <a:t>C. pseudotuberculosis (zoonosis)</a:t>
            </a:r>
          </a:p>
          <a:p>
            <a:pPr lvl="2" eaLnBrk="1" hangingPunct="1"/>
            <a:r>
              <a:rPr kumimoji="1" lang="en-US" altLang="en-US" smtClean="0"/>
              <a:t>C. pseudodiptheriticum (zoonosis)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57B8ED2-9834-4893-A734-9BE8FB454F56}" type="slidenum">
              <a:rPr lang="en-US" altLang="en-US" sz="1400">
                <a:latin typeface="Helvetica" panose="020B0604020202020204" pitchFamily="34" charset="0"/>
              </a:rPr>
              <a:pPr/>
              <a:t>50</a:t>
            </a:fld>
            <a:endParaRPr lang="en-US" altLang="en-US" sz="1400">
              <a:latin typeface="Helvetica" panose="020B0604020202020204" pitchFamily="34" charset="0"/>
            </a:endParaRPr>
          </a:p>
        </p:txBody>
      </p:sp>
      <p:sp>
        <p:nvSpPr>
          <p:cNvPr id="53252" name="Rectangle 2"/>
          <p:cNvSpPr>
            <a:spLocks noGrp="1" noChangeArrowheads="1"/>
          </p:cNvSpPr>
          <p:nvPr>
            <p:ph type="title"/>
          </p:nvPr>
        </p:nvSpPr>
        <p:spPr/>
        <p:txBody>
          <a:bodyPr/>
          <a:lstStyle/>
          <a:p>
            <a:pPr eaLnBrk="1" hangingPunct="1"/>
            <a:r>
              <a:rPr lang="en-US" altLang="en-US" smtClean="0"/>
              <a:t>Bacillus </a:t>
            </a:r>
            <a:r>
              <a:rPr lang="en-US" altLang="en-US" sz="3600" smtClean="0"/>
              <a:t>B. anthracis Lab</a:t>
            </a:r>
          </a:p>
        </p:txBody>
      </p:sp>
      <p:sp>
        <p:nvSpPr>
          <p:cNvPr id="53253" name="Rectangle 3"/>
          <p:cNvSpPr>
            <a:spLocks noGrp="1" noChangeArrowheads="1"/>
          </p:cNvSpPr>
          <p:nvPr>
            <p:ph type="body" sz="half" idx="1"/>
          </p:nvPr>
        </p:nvSpPr>
        <p:spPr/>
        <p:txBody>
          <a:bodyPr/>
          <a:lstStyle/>
          <a:p>
            <a:pPr eaLnBrk="1" hangingPunct="1"/>
            <a:r>
              <a:rPr lang="en-US" altLang="en-US" sz="2800" smtClean="0"/>
              <a:t>BAP</a:t>
            </a:r>
          </a:p>
          <a:p>
            <a:pPr eaLnBrk="1" hangingPunct="1"/>
            <a:r>
              <a:rPr lang="en-US" altLang="en-US" sz="2800" smtClean="0">
                <a:solidFill>
                  <a:srgbClr val="FF0000"/>
                </a:solidFill>
              </a:rPr>
              <a:t>Non-hemolytic</a:t>
            </a:r>
          </a:p>
          <a:p>
            <a:pPr eaLnBrk="1" hangingPunct="1"/>
            <a:r>
              <a:rPr lang="en-US" altLang="en-US" sz="2800" smtClean="0">
                <a:solidFill>
                  <a:srgbClr val="FF0000"/>
                </a:solidFill>
              </a:rPr>
              <a:t>Tenacious</a:t>
            </a:r>
          </a:p>
          <a:p>
            <a:pPr eaLnBrk="1" hangingPunct="1"/>
            <a:r>
              <a:rPr lang="en-US" altLang="en-US" sz="2800" smtClean="0">
                <a:solidFill>
                  <a:srgbClr val="FF0000"/>
                </a:solidFill>
              </a:rPr>
              <a:t>Medusa head colonies</a:t>
            </a:r>
          </a:p>
        </p:txBody>
      </p:sp>
      <p:pic>
        <p:nvPicPr>
          <p:cNvPr id="53254" name="Picture 6" descr="babap2"/>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668588"/>
            <a:ext cx="3979862" cy="2662237"/>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AEC048C-4810-4024-AEDC-35DD85E3CC0F}" type="slidenum">
              <a:rPr lang="en-US" altLang="en-US" sz="1400">
                <a:latin typeface="Helvetica" panose="020B0604020202020204" pitchFamily="34" charset="0"/>
              </a:rPr>
              <a:pPr/>
              <a:t>51</a:t>
            </a:fld>
            <a:endParaRPr lang="en-US" altLang="en-US" sz="1400">
              <a:latin typeface="Helvetica" panose="020B0604020202020204" pitchFamily="34" charset="0"/>
            </a:endParaRPr>
          </a:p>
        </p:txBody>
      </p:sp>
      <p:sp>
        <p:nvSpPr>
          <p:cNvPr id="54276" name="Rectangle 2"/>
          <p:cNvSpPr>
            <a:spLocks noGrp="1" noChangeArrowheads="1"/>
          </p:cNvSpPr>
          <p:nvPr>
            <p:ph type="title"/>
          </p:nvPr>
        </p:nvSpPr>
        <p:spPr/>
        <p:txBody>
          <a:bodyPr/>
          <a:lstStyle/>
          <a:p>
            <a:pPr eaLnBrk="1" hangingPunct="1"/>
            <a:r>
              <a:rPr lang="en-US" altLang="en-US" smtClean="0"/>
              <a:t/>
            </a:r>
            <a:br>
              <a:rPr lang="en-US" altLang="en-US" smtClean="0"/>
            </a:br>
            <a:r>
              <a:rPr lang="en-US" altLang="en-US" smtClean="0"/>
              <a:t>BACILLUS SPECIES NOT B.ANTHRACIS</a:t>
            </a:r>
          </a:p>
        </p:txBody>
      </p:sp>
      <p:sp>
        <p:nvSpPr>
          <p:cNvPr id="54277" name="Rectangle 3"/>
          <p:cNvSpPr>
            <a:spLocks noGrp="1" noChangeArrowheads="1"/>
          </p:cNvSpPr>
          <p:nvPr>
            <p:ph type="body" idx="1"/>
          </p:nvPr>
        </p:nvSpPr>
        <p:spPr/>
        <p:txBody>
          <a:bodyPr/>
          <a:lstStyle/>
          <a:p>
            <a:pPr eaLnBrk="1" hangingPunct="1">
              <a:lnSpc>
                <a:spcPct val="80000"/>
              </a:lnSpc>
            </a:pPr>
            <a:r>
              <a:rPr lang="en-US" altLang="en-US" sz="2800" smtClean="0"/>
              <a:t>Other Bacillus species</a:t>
            </a:r>
          </a:p>
          <a:p>
            <a:pPr lvl="1" eaLnBrk="1" hangingPunct="1">
              <a:lnSpc>
                <a:spcPct val="80000"/>
              </a:lnSpc>
            </a:pPr>
            <a:r>
              <a:rPr lang="en-US" altLang="en-US" sz="2400" smtClean="0"/>
              <a:t> </a:t>
            </a:r>
            <a:r>
              <a:rPr lang="en-US" altLang="en-US" sz="2400" smtClean="0">
                <a:solidFill>
                  <a:srgbClr val="14BD1B"/>
                </a:solidFill>
              </a:rPr>
              <a:t>Beta- hemolytic, motile</a:t>
            </a:r>
            <a:r>
              <a:rPr lang="en-US" altLang="en-US" sz="2400" smtClean="0"/>
              <a:t> </a:t>
            </a:r>
          </a:p>
          <a:p>
            <a:pPr lvl="1" eaLnBrk="1" hangingPunct="1">
              <a:lnSpc>
                <a:spcPct val="80000"/>
              </a:lnSpc>
            </a:pPr>
            <a:r>
              <a:rPr lang="en-US" altLang="en-US" sz="2400" smtClean="0"/>
              <a:t>Some can produce spores aerobically </a:t>
            </a:r>
          </a:p>
          <a:p>
            <a:pPr lvl="1" eaLnBrk="1" hangingPunct="1">
              <a:lnSpc>
                <a:spcPct val="80000"/>
              </a:lnSpc>
            </a:pPr>
            <a:r>
              <a:rPr lang="en-US" altLang="en-US" sz="2400" smtClean="0"/>
              <a:t>Many are oxidase and catalase positive </a:t>
            </a:r>
          </a:p>
          <a:p>
            <a:pPr lvl="1" eaLnBrk="1" hangingPunct="1">
              <a:lnSpc>
                <a:spcPct val="80000"/>
              </a:lnSpc>
            </a:pPr>
            <a:r>
              <a:rPr lang="en-US" altLang="en-US" sz="2400" smtClean="0"/>
              <a:t>Some atypical can be confused with non-fermentative gram negative bacilli </a:t>
            </a:r>
          </a:p>
          <a:p>
            <a:pPr lvl="2" eaLnBrk="1" hangingPunct="1">
              <a:lnSpc>
                <a:spcPct val="80000"/>
              </a:lnSpc>
            </a:pPr>
            <a:r>
              <a:rPr lang="en-US" altLang="en-US" sz="2000" smtClean="0"/>
              <a:t>stain gram negative  &amp; do not Id on usual gm = tests</a:t>
            </a:r>
          </a:p>
          <a:p>
            <a:pPr lvl="2" eaLnBrk="1" hangingPunct="1">
              <a:lnSpc>
                <a:spcPct val="80000"/>
              </a:lnSpc>
            </a:pPr>
            <a:r>
              <a:rPr lang="en-US" altLang="en-US" sz="2000" smtClean="0"/>
              <a:t>Induce spore formation- TSI</a:t>
            </a:r>
          </a:p>
          <a:p>
            <a:pPr lvl="2" eaLnBrk="1" hangingPunct="1">
              <a:lnSpc>
                <a:spcPct val="80000"/>
              </a:lnSpc>
            </a:pPr>
            <a:r>
              <a:rPr lang="en-US" altLang="en-US" sz="2000" smtClean="0"/>
              <a:t>Vancomycin disc susceptibility Basp sensative, gram negative resisistant</a:t>
            </a:r>
          </a:p>
          <a:p>
            <a:pPr lvl="2" eaLnBrk="1" hangingPunct="1">
              <a:lnSpc>
                <a:spcPct val="80000"/>
              </a:lnSpc>
            </a:pPr>
            <a:r>
              <a:rPr lang="en-US" altLang="en-US" sz="2000" smtClean="0"/>
              <a:t>String test – non-lactose fermenting gram negative rods become stringy when mixed with 3% KOH for 60 seconds, Basp do not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B26E54D-0483-4203-843E-8006E197A09E}" type="slidenum">
              <a:rPr lang="en-US" altLang="en-US" sz="1400">
                <a:latin typeface="Helvetica" panose="020B0604020202020204" pitchFamily="34" charset="0"/>
              </a:rPr>
              <a:pPr/>
              <a:t>52</a:t>
            </a:fld>
            <a:endParaRPr lang="en-US" altLang="en-US" sz="1400">
              <a:latin typeface="Helvetica" panose="020B0604020202020204" pitchFamily="34" charset="0"/>
            </a:endParaRPr>
          </a:p>
        </p:txBody>
      </p:sp>
      <p:sp>
        <p:nvSpPr>
          <p:cNvPr id="55300" name="Rectangle 2"/>
          <p:cNvSpPr>
            <a:spLocks noGrp="1" noChangeArrowheads="1"/>
          </p:cNvSpPr>
          <p:nvPr>
            <p:ph type="title"/>
          </p:nvPr>
        </p:nvSpPr>
        <p:spPr/>
        <p:txBody>
          <a:bodyPr/>
          <a:lstStyle/>
          <a:p>
            <a:pPr eaLnBrk="1" hangingPunct="1"/>
            <a:r>
              <a:rPr lang="en-US" altLang="en-US" smtClean="0"/>
              <a:t>BACILLUS SPECIES</a:t>
            </a:r>
          </a:p>
        </p:txBody>
      </p:sp>
      <p:sp>
        <p:nvSpPr>
          <p:cNvPr id="55301" name="Rectangle 3"/>
          <p:cNvSpPr>
            <a:spLocks noGrp="1" noChangeArrowheads="1"/>
          </p:cNvSpPr>
          <p:nvPr>
            <p:ph type="body" sz="half" idx="1"/>
          </p:nvPr>
        </p:nvSpPr>
        <p:spPr/>
        <p:txBody>
          <a:bodyPr/>
          <a:lstStyle/>
          <a:p>
            <a:pPr eaLnBrk="1" hangingPunct="1"/>
            <a:r>
              <a:rPr lang="en-US" altLang="en-US" sz="2800" smtClean="0"/>
              <a:t>Large gram positive rods with spores</a:t>
            </a:r>
          </a:p>
          <a:p>
            <a:pPr eaLnBrk="1" hangingPunct="1"/>
            <a:r>
              <a:rPr lang="en-US" altLang="en-US" sz="2800" smtClean="0"/>
              <a:t>Motile</a:t>
            </a:r>
          </a:p>
        </p:txBody>
      </p:sp>
      <p:pic>
        <p:nvPicPr>
          <p:cNvPr id="55302" name="Picture 6" descr="baspores"/>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706688"/>
            <a:ext cx="3979862" cy="2587625"/>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C17A33E-9146-471B-BCE1-DAF595482672}" type="slidenum">
              <a:rPr lang="en-US" altLang="en-US" sz="1400">
                <a:latin typeface="Helvetica" panose="020B0604020202020204" pitchFamily="34" charset="0"/>
              </a:rPr>
              <a:pPr/>
              <a:t>53</a:t>
            </a:fld>
            <a:endParaRPr lang="en-US" altLang="en-US" sz="1400">
              <a:latin typeface="Helvetica" panose="020B0604020202020204" pitchFamily="34" charset="0"/>
            </a:endParaRPr>
          </a:p>
        </p:txBody>
      </p:sp>
      <p:sp>
        <p:nvSpPr>
          <p:cNvPr id="56324" name="Rectangle 2"/>
          <p:cNvSpPr>
            <a:spLocks noGrp="1" noChangeArrowheads="1"/>
          </p:cNvSpPr>
          <p:nvPr>
            <p:ph type="title"/>
          </p:nvPr>
        </p:nvSpPr>
        <p:spPr/>
        <p:txBody>
          <a:bodyPr/>
          <a:lstStyle/>
          <a:p>
            <a:pPr eaLnBrk="1" hangingPunct="1"/>
            <a:r>
              <a:rPr lang="en-US" altLang="en-US" smtClean="0"/>
              <a:t>BACILLUS SPECIES</a:t>
            </a:r>
          </a:p>
        </p:txBody>
      </p:sp>
      <p:sp>
        <p:nvSpPr>
          <p:cNvPr id="56325" name="Rectangle 3"/>
          <p:cNvSpPr>
            <a:spLocks noGrp="1" noChangeArrowheads="1"/>
          </p:cNvSpPr>
          <p:nvPr>
            <p:ph type="body" sz="half" idx="1"/>
          </p:nvPr>
        </p:nvSpPr>
        <p:spPr/>
        <p:txBody>
          <a:bodyPr/>
          <a:lstStyle/>
          <a:p>
            <a:pPr eaLnBrk="1" hangingPunct="1"/>
            <a:r>
              <a:rPr lang="en-US" altLang="en-US" sz="2800" smtClean="0"/>
              <a:t>BAP – Variety of colonial morphologies</a:t>
            </a:r>
          </a:p>
          <a:p>
            <a:pPr eaLnBrk="1" hangingPunct="1"/>
            <a:r>
              <a:rPr lang="en-US" altLang="en-US" sz="2800" smtClean="0"/>
              <a:t>Beta-hemolytic</a:t>
            </a:r>
          </a:p>
        </p:txBody>
      </p:sp>
      <p:pic>
        <p:nvPicPr>
          <p:cNvPr id="56326" name="Picture 6" descr="baspbapbest"/>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344738"/>
            <a:ext cx="3979862" cy="3309937"/>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0D96849-9616-439F-91CB-A29EF37E3935}" type="slidenum">
              <a:rPr lang="en-US" altLang="en-US" sz="1400">
                <a:latin typeface="Helvetica" panose="020B0604020202020204" pitchFamily="34" charset="0"/>
              </a:rPr>
              <a:pPr/>
              <a:t>54</a:t>
            </a:fld>
            <a:endParaRPr lang="en-US" altLang="en-US" sz="1400">
              <a:latin typeface="Helvetica" panose="020B0604020202020204" pitchFamily="34" charset="0"/>
            </a:endParaRPr>
          </a:p>
        </p:txBody>
      </p:sp>
      <p:sp>
        <p:nvSpPr>
          <p:cNvPr id="57348" name="Rectangle 2"/>
          <p:cNvSpPr>
            <a:spLocks noGrp="1" noChangeArrowheads="1"/>
          </p:cNvSpPr>
          <p:nvPr>
            <p:ph type="title"/>
          </p:nvPr>
        </p:nvSpPr>
        <p:spPr/>
        <p:txBody>
          <a:bodyPr/>
          <a:lstStyle/>
          <a:p>
            <a:pPr eaLnBrk="1" hangingPunct="1"/>
            <a:r>
              <a:rPr lang="en-US" altLang="en-US" smtClean="0"/>
              <a:t>Lactobacillus</a:t>
            </a:r>
          </a:p>
        </p:txBody>
      </p:sp>
      <p:sp>
        <p:nvSpPr>
          <p:cNvPr id="5734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I. Organism</a:t>
            </a:r>
          </a:p>
          <a:p>
            <a:pPr marL="1085850" lvl="2" eaLnBrk="1" hangingPunct="1"/>
            <a:r>
              <a:rPr lang="en-US" altLang="en-US" smtClean="0"/>
              <a:t> gram positive, non spore-forming rod </a:t>
            </a:r>
          </a:p>
          <a:p>
            <a:pPr lvl="1" eaLnBrk="1" hangingPunct="1"/>
            <a:r>
              <a:rPr lang="en-US" altLang="en-US" smtClean="0"/>
              <a:t>Family- Lactobacilliaceae- no clinical reason to speciate </a:t>
            </a:r>
          </a:p>
          <a:p>
            <a:pPr marL="1085850" lvl="2" eaLnBrk="1" hangingPunct="1"/>
            <a:r>
              <a:rPr lang="en-US" altLang="en-US" smtClean="0"/>
              <a:t>L. acidophilus- industrial use in milk and yogurt </a:t>
            </a:r>
          </a:p>
          <a:p>
            <a:pPr marL="1085850" lvl="2" eaLnBrk="1" hangingPunct="1"/>
            <a:r>
              <a:rPr lang="en-US" altLang="en-US" smtClean="0"/>
              <a:t>Name from amounts of lactic acid produced </a:t>
            </a:r>
          </a:p>
          <a:p>
            <a:pPr marL="1428750" lvl="3" eaLnBrk="1" hangingPunct="1">
              <a:buFontTx/>
              <a:buNone/>
            </a:pPr>
            <a:r>
              <a:rPr lang="en-US" altLang="en-US" sz="2400" smtClean="0"/>
              <a:t>from homofermentative glucose fermentation </a:t>
            </a:r>
          </a:p>
          <a:p>
            <a:pPr marL="1428750" lvl="3" eaLnBrk="1" hangingPunct="1"/>
            <a:r>
              <a:rPr lang="en-US" altLang="en-US" smtClean="0"/>
              <a:t>(heterofermentative = 50% lactic acid + CO2 + acetic + ETOH)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7B35A06-9933-47D0-A8AB-FA330AC05CCF}" type="slidenum">
              <a:rPr lang="en-US" altLang="en-US" sz="1400">
                <a:latin typeface="Helvetica" panose="020B0604020202020204" pitchFamily="34" charset="0"/>
              </a:rPr>
              <a:pPr/>
              <a:t>55</a:t>
            </a:fld>
            <a:endParaRPr lang="en-US" altLang="en-US" sz="1400">
              <a:latin typeface="Helvetica" panose="020B0604020202020204" pitchFamily="34" charset="0"/>
            </a:endParaRPr>
          </a:p>
        </p:txBody>
      </p:sp>
      <p:sp>
        <p:nvSpPr>
          <p:cNvPr id="58372" name="Rectangle 2"/>
          <p:cNvSpPr>
            <a:spLocks noGrp="1" noChangeArrowheads="1"/>
          </p:cNvSpPr>
          <p:nvPr>
            <p:ph type="title"/>
          </p:nvPr>
        </p:nvSpPr>
        <p:spPr/>
        <p:txBody>
          <a:bodyPr/>
          <a:lstStyle/>
          <a:p>
            <a:pPr eaLnBrk="1" hangingPunct="1"/>
            <a:r>
              <a:rPr lang="en-US" altLang="en-US" smtClean="0"/>
              <a:t>Lactobacillus</a:t>
            </a:r>
          </a:p>
        </p:txBody>
      </p:sp>
      <p:sp>
        <p:nvSpPr>
          <p:cNvPr id="58373" name="Rectangle 3"/>
          <p:cNvSpPr>
            <a:spLocks noGrp="1" noChangeArrowheads="1"/>
          </p:cNvSpPr>
          <p:nvPr>
            <p:ph type="body" idx="1"/>
          </p:nvPr>
        </p:nvSpPr>
        <p:spPr/>
        <p:txBody>
          <a:bodyPr/>
          <a:lstStyle/>
          <a:p>
            <a:pPr lvl="2" eaLnBrk="1" hangingPunct="1"/>
            <a:r>
              <a:rPr lang="en-US" altLang="en-US" smtClean="0"/>
              <a:t>Usually medium rods, long &amp; slender</a:t>
            </a:r>
          </a:p>
          <a:p>
            <a:pPr lvl="3" eaLnBrk="1" hangingPunct="1"/>
            <a:r>
              <a:rPr lang="en-US" altLang="en-US" smtClean="0"/>
              <a:t>may chain </a:t>
            </a:r>
          </a:p>
          <a:p>
            <a:pPr lvl="3" eaLnBrk="1" hangingPunct="1"/>
            <a:r>
              <a:rPr lang="en-US" altLang="en-US" smtClean="0"/>
              <a:t>non-motile catalase neg </a:t>
            </a:r>
          </a:p>
          <a:p>
            <a:pPr lvl="3" eaLnBrk="1" hangingPunct="1"/>
            <a:r>
              <a:rPr lang="en-US" altLang="en-US" smtClean="0"/>
              <a:t>grows well on SBAP &amp; CHOC </a:t>
            </a:r>
          </a:p>
          <a:p>
            <a:pPr lvl="3" eaLnBrk="1" hangingPunct="1"/>
            <a:r>
              <a:rPr lang="en-US" altLang="en-US" smtClean="0"/>
              <a:t>Rogosa selective tomato juice agar</a:t>
            </a:r>
          </a:p>
          <a:p>
            <a:pPr lvl="3" eaLnBrk="1" hangingPunct="1"/>
            <a:r>
              <a:rPr lang="en-US" altLang="en-US" smtClean="0"/>
              <a:t>Often listed under anaerobic gram positive rods </a:t>
            </a:r>
          </a:p>
          <a:p>
            <a:pPr lvl="3" eaLnBrk="1" hangingPunct="1"/>
            <a:r>
              <a:rPr lang="en-US" altLang="en-US" smtClean="0"/>
              <a:t>Vancomycin resistant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3FB7E53-DCEF-45FB-9AD5-D0612289532D}" type="slidenum">
              <a:rPr lang="en-US" altLang="en-US" sz="1400">
                <a:latin typeface="Helvetica" panose="020B0604020202020204" pitchFamily="34" charset="0"/>
              </a:rPr>
              <a:pPr/>
              <a:t>56</a:t>
            </a:fld>
            <a:endParaRPr lang="en-US" altLang="en-US" sz="1400">
              <a:latin typeface="Helvetica" panose="020B0604020202020204" pitchFamily="34" charset="0"/>
            </a:endParaRPr>
          </a:p>
        </p:txBody>
      </p:sp>
      <p:sp>
        <p:nvSpPr>
          <p:cNvPr id="59396" name="Rectangle 2"/>
          <p:cNvSpPr>
            <a:spLocks noGrp="1" noChangeArrowheads="1"/>
          </p:cNvSpPr>
          <p:nvPr>
            <p:ph type="title"/>
          </p:nvPr>
        </p:nvSpPr>
        <p:spPr/>
        <p:txBody>
          <a:bodyPr/>
          <a:lstStyle/>
          <a:p>
            <a:pPr eaLnBrk="1" hangingPunct="1"/>
            <a:r>
              <a:rPr lang="en-US" altLang="en-US" smtClean="0"/>
              <a:t>Lactobacillus</a:t>
            </a:r>
          </a:p>
        </p:txBody>
      </p:sp>
      <p:sp>
        <p:nvSpPr>
          <p:cNvPr id="59397" name="Rectangle 3"/>
          <p:cNvSpPr>
            <a:spLocks noGrp="1" noChangeArrowheads="1"/>
          </p:cNvSpPr>
          <p:nvPr>
            <p:ph type="body" idx="1"/>
          </p:nvPr>
        </p:nvSpPr>
        <p:spPr/>
        <p:txBody>
          <a:bodyPr/>
          <a:lstStyle/>
          <a:p>
            <a:pPr eaLnBrk="1" hangingPunct="1">
              <a:lnSpc>
                <a:spcPct val="90000"/>
              </a:lnSpc>
            </a:pPr>
            <a:r>
              <a:rPr lang="en-US" altLang="en-US" smtClean="0"/>
              <a:t>Disease</a:t>
            </a:r>
          </a:p>
          <a:p>
            <a:pPr lvl="1" eaLnBrk="1" hangingPunct="1">
              <a:lnSpc>
                <a:spcPct val="90000"/>
              </a:lnSpc>
            </a:pPr>
            <a:r>
              <a:rPr lang="en-US" altLang="en-US" smtClean="0"/>
              <a:t>Rare cases of meningitis and endocarditis.</a:t>
            </a:r>
          </a:p>
          <a:p>
            <a:pPr lvl="1" eaLnBrk="1" hangingPunct="1">
              <a:lnSpc>
                <a:spcPct val="90000"/>
              </a:lnSpc>
            </a:pPr>
            <a:r>
              <a:rPr lang="en-US" altLang="en-US" smtClean="0"/>
              <a:t>Note: a patient in this hospital with many Lactobacillus in an abdominal wound(with other flora) and another patient with it in the blood stream.</a:t>
            </a:r>
          </a:p>
          <a:p>
            <a:pPr lvl="1" eaLnBrk="1" hangingPunct="1">
              <a:lnSpc>
                <a:spcPct val="90000"/>
              </a:lnSpc>
            </a:pPr>
            <a:r>
              <a:rPr lang="en-US" altLang="en-US" smtClean="0"/>
              <a:t> 	Considered part of “normal flora” ex. 		Mouth (NRF), GI, Vaginal (doderlein’s 		bacillus)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BB658F3-B971-43F4-AE02-CFDC177EF174}" type="slidenum">
              <a:rPr lang="en-US" altLang="en-US" sz="1400">
                <a:latin typeface="Helvetica" panose="020B0604020202020204" pitchFamily="34" charset="0"/>
              </a:rPr>
              <a:pPr/>
              <a:t>57</a:t>
            </a:fld>
            <a:endParaRPr lang="en-US" altLang="en-US" sz="1400">
              <a:latin typeface="Helvetica" panose="020B0604020202020204" pitchFamily="34" charset="0"/>
            </a:endParaRPr>
          </a:p>
        </p:txBody>
      </p:sp>
      <p:sp>
        <p:nvSpPr>
          <p:cNvPr id="60420" name="Rectangle 2"/>
          <p:cNvSpPr>
            <a:spLocks noGrp="1" noChangeArrowheads="1"/>
          </p:cNvSpPr>
          <p:nvPr>
            <p:ph type="title"/>
          </p:nvPr>
        </p:nvSpPr>
        <p:spPr/>
        <p:txBody>
          <a:bodyPr/>
          <a:lstStyle/>
          <a:p>
            <a:pPr eaLnBrk="1" hangingPunct="1"/>
            <a:r>
              <a:rPr lang="en-US" altLang="en-US" smtClean="0"/>
              <a:t>Lactobacillus</a:t>
            </a:r>
          </a:p>
        </p:txBody>
      </p:sp>
      <p:sp>
        <p:nvSpPr>
          <p:cNvPr id="60421" name="Rectangle 3"/>
          <p:cNvSpPr>
            <a:spLocks noGrp="1" noChangeArrowheads="1"/>
          </p:cNvSpPr>
          <p:nvPr>
            <p:ph type="body" idx="1"/>
          </p:nvPr>
        </p:nvSpPr>
        <p:spPr>
          <a:xfrm>
            <a:off x="912813" y="1905000"/>
            <a:ext cx="8110537" cy="3687763"/>
          </a:xfrm>
        </p:spPr>
        <p:txBody>
          <a:bodyPr/>
          <a:lstStyle/>
          <a:p>
            <a:pPr lvl="2" eaLnBrk="1" hangingPunct="1">
              <a:lnSpc>
                <a:spcPct val="90000"/>
              </a:lnSpc>
              <a:buFont typeface="Wingdings" panose="05000000000000000000" pitchFamily="2" charset="2"/>
              <a:buChar char="q"/>
            </a:pPr>
            <a:r>
              <a:rPr lang="en-US" altLang="en-US" smtClean="0"/>
              <a:t>In infant female - the vaginal tract become colonized with LASP from the mother at birth. As the mother’s progesterone stimulation decreases the LASP decreases and only returns after menarche. </a:t>
            </a:r>
          </a:p>
          <a:p>
            <a:pPr lvl="2" eaLnBrk="1" hangingPunct="1">
              <a:lnSpc>
                <a:spcPct val="90000"/>
              </a:lnSpc>
              <a:buFont typeface="Wingdings" panose="05000000000000000000" pitchFamily="2" charset="2"/>
              <a:buChar char="q"/>
            </a:pPr>
            <a:endParaRPr lang="en-US" altLang="en-US" smtClean="0"/>
          </a:p>
          <a:p>
            <a:pPr lvl="2" eaLnBrk="1" hangingPunct="1">
              <a:lnSpc>
                <a:spcPct val="90000"/>
              </a:lnSpc>
              <a:buFont typeface="Wingdings" panose="05000000000000000000" pitchFamily="2" charset="2"/>
              <a:buChar char="q"/>
            </a:pPr>
            <a:r>
              <a:rPr lang="en-US" altLang="en-US" smtClean="0"/>
              <a:t>Keeps vaginal tract acid (pH 4.4-4.6) inhibits GNR’s , GC and other vaginal pathogens </a:t>
            </a:r>
          </a:p>
          <a:p>
            <a:pPr lvl="2" eaLnBrk="1" hangingPunct="1">
              <a:lnSpc>
                <a:spcPct val="90000"/>
              </a:lnSpc>
              <a:buFont typeface="Wingdings" panose="05000000000000000000" pitchFamily="2" charset="2"/>
              <a:buNone/>
            </a:pPr>
            <a:endParaRPr lang="en-US" altLang="en-US" smtClean="0"/>
          </a:p>
          <a:p>
            <a:pPr lvl="2" eaLnBrk="1" hangingPunct="1">
              <a:lnSpc>
                <a:spcPct val="90000"/>
              </a:lnSpc>
              <a:buFont typeface="Wingdings" panose="05000000000000000000" pitchFamily="2" charset="2"/>
              <a:buChar char="q"/>
            </a:pPr>
            <a:r>
              <a:rPr lang="en-US" altLang="en-US" smtClean="0"/>
              <a:t>Level of organism varies with menstrual cycle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3E0B059-2872-4784-981C-C06C212061F0}" type="slidenum">
              <a:rPr lang="en-US" altLang="en-US" sz="1400">
                <a:latin typeface="Helvetica" panose="020B0604020202020204" pitchFamily="34" charset="0"/>
              </a:rPr>
              <a:pPr/>
              <a:t>58</a:t>
            </a:fld>
            <a:endParaRPr lang="en-US" altLang="en-US" sz="1400">
              <a:latin typeface="Helvetica" panose="020B0604020202020204" pitchFamily="34" charset="0"/>
            </a:endParaRPr>
          </a:p>
        </p:txBody>
      </p:sp>
      <p:sp>
        <p:nvSpPr>
          <p:cNvPr id="61444" name="Rectangle 2"/>
          <p:cNvSpPr>
            <a:spLocks noGrp="1" noChangeArrowheads="1"/>
          </p:cNvSpPr>
          <p:nvPr>
            <p:ph type="title"/>
          </p:nvPr>
        </p:nvSpPr>
        <p:spPr/>
        <p:txBody>
          <a:bodyPr/>
          <a:lstStyle/>
          <a:p>
            <a:pPr eaLnBrk="1" hangingPunct="1"/>
            <a:r>
              <a:rPr lang="en-US" altLang="en-US" smtClean="0"/>
              <a:t>Erysipilothrix rusiopathiae</a:t>
            </a:r>
          </a:p>
        </p:txBody>
      </p:sp>
      <p:sp>
        <p:nvSpPr>
          <p:cNvPr id="61445" name="Rectangle 3"/>
          <p:cNvSpPr>
            <a:spLocks noGrp="1" noChangeArrowheads="1"/>
          </p:cNvSpPr>
          <p:nvPr>
            <p:ph type="body" idx="1"/>
          </p:nvPr>
        </p:nvSpPr>
        <p:spPr/>
        <p:txBody>
          <a:bodyPr/>
          <a:lstStyle/>
          <a:p>
            <a:pPr eaLnBrk="1" hangingPunct="1">
              <a:lnSpc>
                <a:spcPct val="90000"/>
              </a:lnSpc>
            </a:pPr>
            <a:r>
              <a:rPr lang="en-US" altLang="en-US" smtClean="0"/>
              <a:t>Disease  </a:t>
            </a:r>
          </a:p>
          <a:p>
            <a:pPr lvl="1" eaLnBrk="1" hangingPunct="1">
              <a:lnSpc>
                <a:spcPct val="90000"/>
              </a:lnSpc>
            </a:pPr>
            <a:r>
              <a:rPr lang="en-US" altLang="en-US" smtClean="0"/>
              <a:t>A. Erysipelas in swine, polyarthritis in sheep 	 primarily see this organism in veterinary     </a:t>
            </a:r>
          </a:p>
          <a:p>
            <a:pPr lvl="1" eaLnBrk="1" hangingPunct="1">
              <a:lnSpc>
                <a:spcPct val="90000"/>
              </a:lnSpc>
              <a:buFont typeface="Wingdings" panose="05000000000000000000" pitchFamily="2" charset="2"/>
              <a:buNone/>
            </a:pPr>
            <a:r>
              <a:rPr lang="en-US" altLang="en-US" smtClean="0"/>
              <a:t>      medicine</a:t>
            </a:r>
          </a:p>
          <a:p>
            <a:pPr lvl="2" eaLnBrk="1" hangingPunct="1">
              <a:lnSpc>
                <a:spcPct val="90000"/>
              </a:lnSpc>
            </a:pPr>
            <a:r>
              <a:rPr lang="en-US" altLang="en-US" smtClean="0"/>
              <a:t>Acute fatal septicemia </a:t>
            </a:r>
          </a:p>
          <a:p>
            <a:pPr lvl="2" eaLnBrk="1" hangingPunct="1">
              <a:lnSpc>
                <a:spcPct val="90000"/>
              </a:lnSpc>
            </a:pPr>
            <a:r>
              <a:rPr lang="en-US" altLang="en-US" smtClean="0"/>
              <a:t>Skin lesions </a:t>
            </a:r>
          </a:p>
          <a:p>
            <a:pPr lvl="2" eaLnBrk="1" hangingPunct="1">
              <a:lnSpc>
                <a:spcPct val="90000"/>
              </a:lnSpc>
            </a:pPr>
            <a:r>
              <a:rPr lang="en-US" altLang="en-US" smtClean="0"/>
              <a:t>Endocarditis </a:t>
            </a:r>
          </a:p>
          <a:p>
            <a:pPr lvl="2" eaLnBrk="1" hangingPunct="1">
              <a:lnSpc>
                <a:spcPct val="90000"/>
              </a:lnSpc>
            </a:pPr>
            <a:r>
              <a:rPr lang="en-US" altLang="en-US" smtClean="0"/>
              <a:t>Inflammatory disease of the skin &amp; joints- erysipelas in swine </a:t>
            </a:r>
          </a:p>
          <a:p>
            <a:pPr lvl="2" eaLnBrk="1" hangingPunct="1">
              <a:lnSpc>
                <a:spcPct val="90000"/>
              </a:lnSpc>
            </a:pPr>
            <a:r>
              <a:rPr lang="en-US" altLang="en-US" smtClean="0"/>
              <a:t>Has major economic importance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EF78A76-0A0E-4028-8ECE-8AEA1418FC4A}" type="slidenum">
              <a:rPr lang="en-US" altLang="en-US" sz="1400">
                <a:latin typeface="Helvetica" panose="020B0604020202020204" pitchFamily="34" charset="0"/>
              </a:rPr>
              <a:pPr/>
              <a:t>59</a:t>
            </a:fld>
            <a:endParaRPr lang="en-US" altLang="en-US" sz="1400">
              <a:latin typeface="Helvetica" panose="020B0604020202020204" pitchFamily="34" charset="0"/>
            </a:endParaRPr>
          </a:p>
        </p:txBody>
      </p:sp>
      <p:sp>
        <p:nvSpPr>
          <p:cNvPr id="62468" name="Rectangle 2"/>
          <p:cNvSpPr>
            <a:spLocks noGrp="1" noChangeArrowheads="1"/>
          </p:cNvSpPr>
          <p:nvPr>
            <p:ph type="title"/>
          </p:nvPr>
        </p:nvSpPr>
        <p:spPr/>
        <p:txBody>
          <a:bodyPr/>
          <a:lstStyle/>
          <a:p>
            <a:pPr eaLnBrk="1" hangingPunct="1"/>
            <a:r>
              <a:rPr lang="en-US" altLang="en-US" smtClean="0"/>
              <a:t>Erysipelothrix</a:t>
            </a:r>
          </a:p>
        </p:txBody>
      </p:sp>
      <p:sp>
        <p:nvSpPr>
          <p:cNvPr id="62469" name="Rectangle 3"/>
          <p:cNvSpPr>
            <a:spLocks noGrp="1" noChangeArrowheads="1"/>
          </p:cNvSpPr>
          <p:nvPr>
            <p:ph type="body" idx="1"/>
          </p:nvPr>
        </p:nvSpPr>
        <p:spPr/>
        <p:txBody>
          <a:bodyPr/>
          <a:lstStyle/>
          <a:p>
            <a:pPr lvl="1" eaLnBrk="1" hangingPunct="1">
              <a:lnSpc>
                <a:spcPct val="80000"/>
              </a:lnSpc>
            </a:pPr>
            <a:r>
              <a:rPr lang="en-US" altLang="en-US" sz="2400" u="sng" smtClean="0"/>
              <a:t>Erysipoloid</a:t>
            </a:r>
            <a:r>
              <a:rPr lang="en-US" altLang="en-US" sz="2400" smtClean="0"/>
              <a:t> skin infection in man </a:t>
            </a:r>
          </a:p>
          <a:p>
            <a:pPr lvl="2" eaLnBrk="1" hangingPunct="1">
              <a:lnSpc>
                <a:spcPct val="80000"/>
              </a:lnSpc>
            </a:pPr>
            <a:r>
              <a:rPr lang="en-US" altLang="en-US" sz="2000" smtClean="0"/>
              <a:t>Mostly found on fingers and hands </a:t>
            </a:r>
          </a:p>
          <a:p>
            <a:pPr lvl="2" eaLnBrk="1" hangingPunct="1">
              <a:lnSpc>
                <a:spcPct val="80000"/>
              </a:lnSpc>
            </a:pPr>
            <a:r>
              <a:rPr lang="en-US" altLang="en-US" sz="2000" smtClean="0"/>
              <a:t>Skin lesions are erythemous &amp; edematous </a:t>
            </a:r>
          </a:p>
          <a:p>
            <a:pPr lvl="2" eaLnBrk="1" hangingPunct="1">
              <a:lnSpc>
                <a:spcPct val="80000"/>
              </a:lnSpc>
            </a:pPr>
            <a:r>
              <a:rPr lang="en-US" altLang="en-US" sz="2000" smtClean="0"/>
              <a:t>Often have superficial vesicles </a:t>
            </a:r>
          </a:p>
          <a:p>
            <a:pPr lvl="2" eaLnBrk="1" hangingPunct="1">
              <a:lnSpc>
                <a:spcPct val="80000"/>
              </a:lnSpc>
            </a:pPr>
            <a:r>
              <a:rPr lang="en-US" altLang="en-US" sz="2000" smtClean="0"/>
              <a:t>Arthritis of nearly every joint  is common</a:t>
            </a:r>
          </a:p>
          <a:p>
            <a:pPr lvl="2" eaLnBrk="1" hangingPunct="1">
              <a:lnSpc>
                <a:spcPct val="80000"/>
              </a:lnSpc>
            </a:pPr>
            <a:r>
              <a:rPr lang="en-US" altLang="en-US" sz="2000" smtClean="0"/>
              <a:t>Usually self-limiting</a:t>
            </a:r>
          </a:p>
          <a:p>
            <a:pPr lvl="2" eaLnBrk="1" hangingPunct="1">
              <a:lnSpc>
                <a:spcPct val="80000"/>
              </a:lnSpc>
            </a:pPr>
            <a:r>
              <a:rPr lang="en-US" altLang="en-US" sz="2000" smtClean="0"/>
              <a:t>Obtained through contact wit infected animals esp. fish and swine.</a:t>
            </a:r>
          </a:p>
          <a:p>
            <a:pPr lvl="2" eaLnBrk="1" hangingPunct="1">
              <a:lnSpc>
                <a:spcPct val="80000"/>
              </a:lnSpc>
            </a:pPr>
            <a:r>
              <a:rPr lang="en-US" altLang="en-US" sz="2000" smtClean="0"/>
              <a:t>Pathogenicity factor have not been determined, possibly a neuraminidase</a:t>
            </a:r>
          </a:p>
          <a:p>
            <a:pPr lvl="2" eaLnBrk="1" hangingPunct="1">
              <a:lnSpc>
                <a:spcPct val="80000"/>
              </a:lnSpc>
              <a:buFontTx/>
              <a:buNone/>
            </a:pPr>
            <a:endParaRPr lang="en-US" altLang="en-US" sz="2000" smtClean="0"/>
          </a:p>
          <a:p>
            <a:pPr lvl="2" eaLnBrk="1" hangingPunct="1">
              <a:lnSpc>
                <a:spcPct val="80000"/>
              </a:lnSpc>
            </a:pPr>
            <a:r>
              <a:rPr lang="en-US" altLang="en-US" sz="2000" smtClean="0"/>
              <a:t>Gp A Strep (erysipelas) has a spreading cellulitis of the face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9C0C85E-DC25-4AED-B887-46A9D52D84B6}" type="slidenum">
              <a:rPr lang="en-US" altLang="en-US" sz="1400">
                <a:latin typeface="Helvetica" panose="020B0604020202020204" pitchFamily="34" charset="0"/>
              </a:rPr>
              <a:pPr/>
              <a:t>6</a:t>
            </a:fld>
            <a:endParaRPr lang="en-US" altLang="en-US" sz="1400">
              <a:latin typeface="Helvetica" panose="020B0604020202020204" pitchFamily="34" charset="0"/>
            </a:endParaRPr>
          </a:p>
        </p:txBody>
      </p:sp>
      <p:sp>
        <p:nvSpPr>
          <p:cNvPr id="8196"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8197" name="Rectangle 3"/>
          <p:cNvSpPr>
            <a:spLocks noGrp="1" noChangeArrowheads="1"/>
          </p:cNvSpPr>
          <p:nvPr>
            <p:ph type="body" idx="1"/>
          </p:nvPr>
        </p:nvSpPr>
        <p:spPr/>
        <p:txBody>
          <a:bodyPr/>
          <a:lstStyle/>
          <a:p>
            <a:pPr eaLnBrk="1" hangingPunct="1">
              <a:lnSpc>
                <a:spcPct val="90000"/>
              </a:lnSpc>
            </a:pPr>
            <a:r>
              <a:rPr kumimoji="1" lang="en-US" altLang="en-US" smtClean="0"/>
              <a:t>C. diphtheriae - “Klebs-Loeffler” bacilli</a:t>
            </a:r>
          </a:p>
          <a:p>
            <a:pPr lvl="1" eaLnBrk="1" hangingPunct="1">
              <a:lnSpc>
                <a:spcPct val="90000"/>
              </a:lnSpc>
            </a:pPr>
            <a:r>
              <a:rPr kumimoji="1" lang="en-US" altLang="en-US" smtClean="0"/>
              <a:t>Disease - diphtheria</a:t>
            </a:r>
          </a:p>
          <a:p>
            <a:pPr lvl="2" eaLnBrk="1" hangingPunct="1">
              <a:lnSpc>
                <a:spcPct val="90000"/>
              </a:lnSpc>
            </a:pPr>
            <a:r>
              <a:rPr kumimoji="1" lang="en-US" altLang="en-US" smtClean="0"/>
              <a:t>Non-invasive - a toxemia</a:t>
            </a:r>
          </a:p>
          <a:p>
            <a:pPr lvl="2" eaLnBrk="1" hangingPunct="1">
              <a:lnSpc>
                <a:spcPct val="90000"/>
              </a:lnSpc>
            </a:pPr>
            <a:r>
              <a:rPr kumimoji="1" lang="en-US" altLang="en-US" smtClean="0"/>
              <a:t>Reservoir- man</a:t>
            </a:r>
          </a:p>
          <a:p>
            <a:pPr lvl="3" eaLnBrk="1" hangingPunct="1">
              <a:lnSpc>
                <a:spcPct val="90000"/>
              </a:lnSpc>
            </a:pPr>
            <a:r>
              <a:rPr kumimoji="1" lang="en-US" altLang="en-US" smtClean="0"/>
              <a:t> spread by droplet infection or direct contact</a:t>
            </a:r>
          </a:p>
          <a:p>
            <a:pPr lvl="3" eaLnBrk="1" hangingPunct="1">
              <a:lnSpc>
                <a:spcPct val="90000"/>
              </a:lnSpc>
            </a:pPr>
            <a:r>
              <a:rPr kumimoji="1" lang="en-US" altLang="en-US" smtClean="0"/>
              <a:t> carried in naso-pharynx</a:t>
            </a:r>
          </a:p>
          <a:p>
            <a:pPr lvl="3" eaLnBrk="1" hangingPunct="1">
              <a:lnSpc>
                <a:spcPct val="90000"/>
              </a:lnSpc>
            </a:pPr>
            <a:r>
              <a:rPr kumimoji="1" lang="en-US" altLang="en-US" smtClean="0"/>
              <a:t> skin diphtheria- now best reservoir</a:t>
            </a:r>
          </a:p>
          <a:p>
            <a:pPr lvl="2" eaLnBrk="1" hangingPunct="1">
              <a:lnSpc>
                <a:spcPct val="90000"/>
              </a:lnSpc>
            </a:pPr>
            <a:r>
              <a:rPr kumimoji="1" lang="en-US" altLang="en-US" smtClean="0"/>
              <a:t>Organisms have affinity to the throat mucosal </a:t>
            </a:r>
          </a:p>
          <a:p>
            <a:pPr lvl="3" eaLnBrk="1" hangingPunct="1">
              <a:lnSpc>
                <a:spcPct val="90000"/>
              </a:lnSpc>
            </a:pPr>
            <a:r>
              <a:rPr kumimoji="1" lang="en-US" altLang="en-US" smtClean="0"/>
              <a:t>membranes - colonization</a:t>
            </a:r>
          </a:p>
          <a:p>
            <a:pPr lvl="2" eaLnBrk="1" hangingPunct="1">
              <a:lnSpc>
                <a:spcPct val="90000"/>
              </a:lnSpc>
            </a:pPr>
            <a:r>
              <a:rPr kumimoji="1" lang="en-US" altLang="en-US" smtClean="0"/>
              <a:t>Incubation period of 2-7 days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Erysipeloid</a:t>
            </a:r>
          </a:p>
        </p:txBody>
      </p:sp>
      <p:pic>
        <p:nvPicPr>
          <p:cNvPr id="63491" name="Content Placeholder 5" descr="Erysipeloid-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86038" y="2314575"/>
            <a:ext cx="4762500" cy="3371850"/>
          </a:xfrm>
        </p:spPr>
      </p:pic>
      <p:sp>
        <p:nvSpPr>
          <p:cNvPr id="4" name="Date Placeholder 3"/>
          <p:cNvSpPr>
            <a:spLocks noGrp="1"/>
          </p:cNvSpPr>
          <p:nvPr>
            <p:ph type="dt" sz="quarter" idx="10"/>
          </p:nvPr>
        </p:nvSpPr>
        <p:spPr/>
        <p:txBody>
          <a:bodyPr/>
          <a:lstStyle/>
          <a:p>
            <a:pPr>
              <a:defRPr/>
            </a:pPr>
            <a:r>
              <a:rPr lang="en-US" smtClean="0"/>
              <a:t>Aerobic gram positive rods</a:t>
            </a:r>
            <a:endParaRPr lang="en-US"/>
          </a:p>
        </p:txBody>
      </p:sp>
      <p:sp>
        <p:nvSpPr>
          <p:cNvPr id="5" name="Slide Number Placeholder 4"/>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2248439-94BC-4671-AE6F-43DAD9E48698}" type="slidenum">
              <a:rPr lang="en-US" altLang="en-US" sz="1400">
                <a:latin typeface="Helvetica" panose="020B0604020202020204" pitchFamily="34" charset="0"/>
              </a:rPr>
              <a:pPr/>
              <a:t>60</a:t>
            </a:fld>
            <a:endParaRPr lang="en-US" altLang="en-US" sz="1400">
              <a:latin typeface="Helvetica"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F023160-CA92-47E6-A85A-7F624D16B98E}" type="slidenum">
              <a:rPr lang="en-US" altLang="en-US" sz="1400">
                <a:latin typeface="Helvetica" panose="020B0604020202020204" pitchFamily="34" charset="0"/>
              </a:rPr>
              <a:pPr/>
              <a:t>61</a:t>
            </a:fld>
            <a:endParaRPr lang="en-US" altLang="en-US" sz="1400">
              <a:latin typeface="Helvetica" panose="020B0604020202020204" pitchFamily="34" charset="0"/>
            </a:endParaRPr>
          </a:p>
        </p:txBody>
      </p:sp>
      <p:sp>
        <p:nvSpPr>
          <p:cNvPr id="64516" name="Rectangle 2"/>
          <p:cNvSpPr>
            <a:spLocks noGrp="1" noChangeArrowheads="1"/>
          </p:cNvSpPr>
          <p:nvPr>
            <p:ph type="title"/>
          </p:nvPr>
        </p:nvSpPr>
        <p:spPr/>
        <p:txBody>
          <a:bodyPr/>
          <a:lstStyle/>
          <a:p>
            <a:pPr eaLnBrk="1" hangingPunct="1"/>
            <a:r>
              <a:rPr lang="en-US" altLang="en-US" smtClean="0"/>
              <a:t>Erysipelothrix</a:t>
            </a:r>
          </a:p>
        </p:txBody>
      </p:sp>
      <p:sp>
        <p:nvSpPr>
          <p:cNvPr id="64517" name="Rectangle 3"/>
          <p:cNvSpPr>
            <a:spLocks noGrp="1" noChangeArrowheads="1"/>
          </p:cNvSpPr>
          <p:nvPr>
            <p:ph type="body" idx="1"/>
          </p:nvPr>
        </p:nvSpPr>
        <p:spPr/>
        <p:txBody>
          <a:bodyPr/>
          <a:lstStyle/>
          <a:p>
            <a:pPr lvl="1" eaLnBrk="1" hangingPunct="1"/>
            <a:r>
              <a:rPr lang="en-US" altLang="en-US" sz="2400" smtClean="0"/>
              <a:t>Laboratory identification </a:t>
            </a:r>
          </a:p>
          <a:p>
            <a:pPr lvl="2" eaLnBrk="1" hangingPunct="1"/>
            <a:r>
              <a:rPr lang="en-US" altLang="en-US" sz="2000" smtClean="0"/>
              <a:t>Primary isolation </a:t>
            </a:r>
          </a:p>
          <a:p>
            <a:pPr lvl="3" eaLnBrk="1" hangingPunct="1"/>
            <a:r>
              <a:rPr lang="en-US" altLang="en-US" sz="1800" smtClean="0"/>
              <a:t>skin biopsy (infusion broth with 1% glucose incubated overnight in 5-10% CO2 then subbed to a SBA at 24 hour intervals </a:t>
            </a:r>
          </a:p>
          <a:p>
            <a:pPr lvl="2" eaLnBrk="1" hangingPunct="1"/>
            <a:r>
              <a:rPr lang="en-US" altLang="en-US" sz="2000" smtClean="0"/>
              <a:t>Microscopic Characteristics:</a:t>
            </a:r>
          </a:p>
          <a:p>
            <a:pPr lvl="3" eaLnBrk="1" hangingPunct="1"/>
            <a:r>
              <a:rPr lang="en-US" altLang="en-US" sz="1800" smtClean="0"/>
              <a:t>rod shaped, tend to be filamentous </a:t>
            </a:r>
          </a:p>
          <a:p>
            <a:pPr lvl="3" eaLnBrk="1" hangingPunct="1"/>
            <a:r>
              <a:rPr lang="en-US" altLang="en-US" sz="1800" smtClean="0"/>
              <a:t>easily decolorized</a:t>
            </a:r>
          </a:p>
          <a:p>
            <a:pPr lvl="3" eaLnBrk="1" hangingPunct="1"/>
            <a:r>
              <a:rPr lang="en-US" altLang="en-US" sz="1800" smtClean="0"/>
              <a:t>filaments may thicken and show granules </a:t>
            </a:r>
          </a:p>
          <a:p>
            <a:pPr lvl="3" eaLnBrk="1" hangingPunct="1"/>
            <a:r>
              <a:rPr lang="en-US" altLang="en-US" sz="1800" smtClean="0"/>
              <a:t>non-motile</a:t>
            </a:r>
          </a:p>
          <a:p>
            <a:pPr lvl="3" eaLnBrk="1" hangingPunct="1"/>
            <a:r>
              <a:rPr lang="en-US" altLang="en-US" sz="1800" smtClean="0"/>
              <a:t>non spore forming </a:t>
            </a:r>
          </a:p>
          <a:p>
            <a:pPr lvl="2" eaLnBrk="1" hangingPunct="1">
              <a:buFontTx/>
              <a:buNone/>
            </a:pPr>
            <a:endParaRPr lang="en-US" altLang="en-US" sz="20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9BEF23E-3EEF-41EF-8D5B-089EAAFFDDD9}" type="slidenum">
              <a:rPr lang="en-US" altLang="en-US" sz="1400">
                <a:latin typeface="Helvetica" panose="020B0604020202020204" pitchFamily="34" charset="0"/>
              </a:rPr>
              <a:pPr/>
              <a:t>62</a:t>
            </a:fld>
            <a:endParaRPr lang="en-US" altLang="en-US" sz="1400">
              <a:latin typeface="Helvetica" panose="020B0604020202020204" pitchFamily="34" charset="0"/>
            </a:endParaRPr>
          </a:p>
        </p:txBody>
      </p:sp>
      <p:sp>
        <p:nvSpPr>
          <p:cNvPr id="65540" name="Rectangle 2"/>
          <p:cNvSpPr>
            <a:spLocks noGrp="1" noChangeArrowheads="1"/>
          </p:cNvSpPr>
          <p:nvPr>
            <p:ph type="title"/>
          </p:nvPr>
        </p:nvSpPr>
        <p:spPr/>
        <p:txBody>
          <a:bodyPr/>
          <a:lstStyle/>
          <a:p>
            <a:pPr eaLnBrk="1" hangingPunct="1"/>
            <a:r>
              <a:rPr lang="en-US" altLang="en-US" smtClean="0"/>
              <a:t>Erysipelothrix</a:t>
            </a:r>
          </a:p>
        </p:txBody>
      </p:sp>
      <p:sp>
        <p:nvSpPr>
          <p:cNvPr id="65541" name="Rectangle 3"/>
          <p:cNvSpPr>
            <a:spLocks noGrp="1" noChangeArrowheads="1"/>
          </p:cNvSpPr>
          <p:nvPr>
            <p:ph type="body" idx="1"/>
          </p:nvPr>
        </p:nvSpPr>
        <p:spPr/>
        <p:txBody>
          <a:bodyPr/>
          <a:lstStyle/>
          <a:p>
            <a:pPr lvl="2" eaLnBrk="1" hangingPunct="1"/>
            <a:r>
              <a:rPr lang="en-US" altLang="en-US" smtClean="0"/>
              <a:t>Cultural Characteristics: </a:t>
            </a:r>
          </a:p>
          <a:p>
            <a:pPr lvl="3" eaLnBrk="1" hangingPunct="1"/>
            <a:r>
              <a:rPr lang="en-US" altLang="en-US" smtClean="0"/>
              <a:t>on SBAP- 2 forms </a:t>
            </a:r>
          </a:p>
          <a:p>
            <a:pPr lvl="4" eaLnBrk="1" hangingPunct="1"/>
            <a:r>
              <a:rPr lang="en-US" altLang="en-US" smtClean="0"/>
              <a:t>Smooth, clear, very small (0.1mm-1.0mm =&gt;R 48H </a:t>
            </a:r>
          </a:p>
          <a:p>
            <a:pPr lvl="4" eaLnBrk="1" hangingPunct="1"/>
            <a:r>
              <a:rPr lang="en-US" altLang="en-US" smtClean="0"/>
              <a:t>Rough, 0.2-0.4mm, long branching filamentous GPR </a:t>
            </a:r>
          </a:p>
          <a:p>
            <a:pPr lvl="4" eaLnBrk="1" hangingPunct="1"/>
            <a:r>
              <a:rPr lang="en-US" altLang="en-US" smtClean="0"/>
              <a:t>Greening of the media after a few days </a:t>
            </a:r>
          </a:p>
          <a:p>
            <a:pPr lvl="3" eaLnBrk="1" hangingPunct="1"/>
            <a:r>
              <a:rPr lang="en-US" altLang="en-US" smtClean="0"/>
              <a:t>Microaerophile to facultative anaerobe</a:t>
            </a:r>
          </a:p>
          <a:p>
            <a:pPr lvl="3" eaLnBrk="1" hangingPunct="1"/>
            <a:r>
              <a:rPr lang="en-US" altLang="en-US" smtClean="0"/>
              <a:t>Requires serum or other highly nutritive additives for optimum growth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6FBB78D-E1D5-43AE-963B-8EEE164DC0D2}" type="slidenum">
              <a:rPr lang="en-US" altLang="en-US" sz="1400">
                <a:latin typeface="Helvetica" panose="020B0604020202020204" pitchFamily="34" charset="0"/>
              </a:rPr>
              <a:pPr/>
              <a:t>63</a:t>
            </a:fld>
            <a:endParaRPr lang="en-US" altLang="en-US" sz="1400">
              <a:latin typeface="Helvetica" panose="020B0604020202020204" pitchFamily="34" charset="0"/>
            </a:endParaRPr>
          </a:p>
        </p:txBody>
      </p:sp>
      <p:sp>
        <p:nvSpPr>
          <p:cNvPr id="66564" name="Rectangle 2"/>
          <p:cNvSpPr>
            <a:spLocks noGrp="1" noChangeArrowheads="1"/>
          </p:cNvSpPr>
          <p:nvPr>
            <p:ph type="title"/>
          </p:nvPr>
        </p:nvSpPr>
        <p:spPr/>
        <p:txBody>
          <a:bodyPr/>
          <a:lstStyle/>
          <a:p>
            <a:pPr eaLnBrk="1" hangingPunct="1"/>
            <a:r>
              <a:rPr lang="en-US" altLang="en-US" smtClean="0"/>
              <a:t>Erysipelothrix</a:t>
            </a:r>
          </a:p>
        </p:txBody>
      </p:sp>
      <p:sp>
        <p:nvSpPr>
          <p:cNvPr id="66565" name="Rectangle 3"/>
          <p:cNvSpPr>
            <a:spLocks noGrp="1" noChangeArrowheads="1"/>
          </p:cNvSpPr>
          <p:nvPr>
            <p:ph type="body" idx="1"/>
          </p:nvPr>
        </p:nvSpPr>
        <p:spPr/>
        <p:txBody>
          <a:bodyPr/>
          <a:lstStyle/>
          <a:p>
            <a:pPr lvl="2" eaLnBrk="1" hangingPunct="1"/>
            <a:r>
              <a:rPr lang="en-US" altLang="en-US" smtClean="0"/>
              <a:t>Biochemical tests </a:t>
            </a:r>
          </a:p>
          <a:p>
            <a:pPr lvl="3" eaLnBrk="1" hangingPunct="1"/>
            <a:r>
              <a:rPr lang="en-US" altLang="en-US" smtClean="0"/>
              <a:t>catalase: negative </a:t>
            </a:r>
          </a:p>
          <a:p>
            <a:pPr lvl="3" eaLnBrk="1" hangingPunct="1"/>
            <a:r>
              <a:rPr lang="en-US" altLang="en-US" smtClean="0"/>
              <a:t>bile esculin: negative</a:t>
            </a:r>
          </a:p>
          <a:p>
            <a:pPr lvl="3" eaLnBrk="1" hangingPunct="1"/>
            <a:r>
              <a:rPr lang="en-US" altLang="en-US" smtClean="0"/>
              <a:t>H2S in TSI (A/A) </a:t>
            </a:r>
          </a:p>
          <a:p>
            <a:pPr lvl="3" eaLnBrk="1" hangingPunct="1"/>
            <a:r>
              <a:rPr lang="en-US" altLang="en-US" smtClean="0"/>
              <a:t>Hemolytic (alpha or gamma) </a:t>
            </a:r>
          </a:p>
          <a:p>
            <a:pPr lvl="3" eaLnBrk="1" hangingPunct="1"/>
            <a:r>
              <a:rPr lang="en-US" altLang="en-US" smtClean="0"/>
              <a:t>Test tube brush test : growth in semi-solid media at room temperature indicating motility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0561E8B-7362-4890-8C4E-B23FC003BBF1}" type="slidenum">
              <a:rPr lang="en-US" altLang="en-US" sz="1400">
                <a:latin typeface="Helvetica" panose="020B0604020202020204" pitchFamily="34" charset="0"/>
              </a:rPr>
              <a:pPr/>
              <a:t>64</a:t>
            </a:fld>
            <a:endParaRPr lang="en-US" altLang="en-US" sz="1400">
              <a:latin typeface="Helvetica" panose="020B0604020202020204" pitchFamily="34" charset="0"/>
            </a:endParaRPr>
          </a:p>
        </p:txBody>
      </p:sp>
      <p:sp>
        <p:nvSpPr>
          <p:cNvPr id="67588" name="Rectangle 2"/>
          <p:cNvSpPr>
            <a:spLocks noGrp="1" noChangeArrowheads="1"/>
          </p:cNvSpPr>
          <p:nvPr>
            <p:ph type="title"/>
          </p:nvPr>
        </p:nvSpPr>
        <p:spPr/>
        <p:txBody>
          <a:bodyPr/>
          <a:lstStyle/>
          <a:p>
            <a:pPr eaLnBrk="1" hangingPunct="1"/>
            <a:r>
              <a:rPr lang="en-US" altLang="en-US" smtClean="0"/>
              <a:t>Listeria monocytogenes</a:t>
            </a:r>
          </a:p>
        </p:txBody>
      </p:sp>
      <p:sp>
        <p:nvSpPr>
          <p:cNvPr id="67589" name="Rectangle 3"/>
          <p:cNvSpPr>
            <a:spLocks noGrp="1" noChangeArrowheads="1"/>
          </p:cNvSpPr>
          <p:nvPr>
            <p:ph type="body" idx="1"/>
          </p:nvPr>
        </p:nvSpPr>
        <p:spPr/>
        <p:txBody>
          <a:bodyPr/>
          <a:lstStyle/>
          <a:p>
            <a:pPr eaLnBrk="1" hangingPunct="1"/>
            <a:r>
              <a:rPr lang="en-US" altLang="en-US" sz="2800" smtClean="0"/>
              <a:t>General description </a:t>
            </a:r>
          </a:p>
          <a:p>
            <a:pPr lvl="1" eaLnBrk="1" hangingPunct="1"/>
            <a:r>
              <a:rPr lang="en-US" altLang="en-US" sz="2400" smtClean="0"/>
              <a:t>Microscopic </a:t>
            </a:r>
          </a:p>
          <a:p>
            <a:pPr lvl="2" eaLnBrk="1" hangingPunct="1"/>
            <a:r>
              <a:rPr lang="en-US" altLang="en-US" sz="2000" smtClean="0"/>
              <a:t>Small, coccoid GPR</a:t>
            </a:r>
          </a:p>
          <a:p>
            <a:pPr lvl="2" eaLnBrk="1" hangingPunct="1"/>
            <a:r>
              <a:rPr lang="en-US" altLang="en-US" sz="2000" smtClean="0"/>
              <a:t>Tendency to form chains in broth </a:t>
            </a:r>
          </a:p>
          <a:p>
            <a:pPr lvl="2" eaLnBrk="1" hangingPunct="1"/>
            <a:r>
              <a:rPr lang="en-US" altLang="en-US" sz="2000" smtClean="0"/>
              <a:t>After 18-24 h incubation V &amp; L forms and pallisades </a:t>
            </a:r>
          </a:p>
          <a:p>
            <a:pPr lvl="1" eaLnBrk="1" hangingPunct="1"/>
            <a:r>
              <a:rPr lang="en-US" altLang="en-US" sz="2400" smtClean="0"/>
              <a:t>Cultural </a:t>
            </a:r>
          </a:p>
          <a:p>
            <a:pPr lvl="2" eaLnBrk="1" hangingPunct="1"/>
            <a:r>
              <a:rPr lang="en-US" altLang="en-US" sz="2000" smtClean="0"/>
              <a:t>Beta-hemolytic colonies that resemble beta-streptococcus</a:t>
            </a:r>
          </a:p>
          <a:p>
            <a:pPr lvl="2" eaLnBrk="1" hangingPunct="1"/>
            <a:r>
              <a:rPr lang="en-US" altLang="en-US" sz="2000" smtClean="0"/>
              <a:t>Motile at room temperature, non-motile at 35C</a:t>
            </a:r>
          </a:p>
          <a:p>
            <a:pPr lvl="2" eaLnBrk="1" hangingPunct="1"/>
            <a:r>
              <a:rPr lang="en-US" altLang="en-US" sz="2000" smtClean="0"/>
              <a:t>Catalase positive</a:t>
            </a:r>
          </a:p>
          <a:p>
            <a:pPr lvl="2" eaLnBrk="1" hangingPunct="1"/>
            <a:r>
              <a:rPr lang="en-US" altLang="en-US" sz="2000" smtClean="0"/>
              <a:t>Aerobic to facultative anaerobic</a:t>
            </a:r>
          </a:p>
          <a:p>
            <a:pPr lvl="2" eaLnBrk="1" hangingPunct="1">
              <a:buFontTx/>
              <a:buNone/>
            </a:pPr>
            <a:endParaRPr lang="en-US" altLang="en-US" sz="20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CA37398-DB4D-4613-9D75-2339DC352237}" type="slidenum">
              <a:rPr lang="en-US" altLang="en-US" sz="1400">
                <a:latin typeface="Helvetica" panose="020B0604020202020204" pitchFamily="34" charset="0"/>
              </a:rPr>
              <a:pPr/>
              <a:t>65</a:t>
            </a:fld>
            <a:endParaRPr lang="en-US" altLang="en-US" sz="1400">
              <a:latin typeface="Helvetica" panose="020B0604020202020204" pitchFamily="34" charset="0"/>
            </a:endParaRPr>
          </a:p>
        </p:txBody>
      </p:sp>
      <p:sp>
        <p:nvSpPr>
          <p:cNvPr id="68612" name="Rectangle 2"/>
          <p:cNvSpPr>
            <a:spLocks noGrp="1" noChangeArrowheads="1"/>
          </p:cNvSpPr>
          <p:nvPr>
            <p:ph type="title"/>
          </p:nvPr>
        </p:nvSpPr>
        <p:spPr/>
        <p:txBody>
          <a:bodyPr/>
          <a:lstStyle/>
          <a:p>
            <a:pPr eaLnBrk="1" hangingPunct="1"/>
            <a:r>
              <a:rPr lang="en-US" altLang="en-US" smtClean="0"/>
              <a:t>Listeria</a:t>
            </a:r>
          </a:p>
        </p:txBody>
      </p:sp>
      <p:sp>
        <p:nvSpPr>
          <p:cNvPr id="68613" name="Rectangle 3"/>
          <p:cNvSpPr>
            <a:spLocks noGrp="1" noChangeArrowheads="1"/>
          </p:cNvSpPr>
          <p:nvPr>
            <p:ph type="body" idx="1"/>
          </p:nvPr>
        </p:nvSpPr>
        <p:spPr/>
        <p:txBody>
          <a:bodyPr/>
          <a:lstStyle/>
          <a:p>
            <a:pPr eaLnBrk="1" hangingPunct="1"/>
            <a:r>
              <a:rPr lang="en-US" altLang="en-US" smtClean="0"/>
              <a:t>Disease -  Listeriosis</a:t>
            </a:r>
          </a:p>
          <a:p>
            <a:pPr lvl="1" eaLnBrk="1" hangingPunct="1"/>
            <a:r>
              <a:rPr lang="en-US" altLang="en-US" smtClean="0"/>
              <a:t> Sepsis and meningitis in compromised host </a:t>
            </a:r>
          </a:p>
          <a:p>
            <a:pPr lvl="2" eaLnBrk="1" hangingPunct="1"/>
            <a:r>
              <a:rPr lang="en-US" altLang="en-US" smtClean="0"/>
              <a:t>Primarily cancer patients, alcoholics, diabetics, transplant (esp. heart) </a:t>
            </a:r>
          </a:p>
          <a:p>
            <a:pPr lvl="2" eaLnBrk="1" hangingPunct="1"/>
            <a:r>
              <a:rPr lang="en-US" altLang="en-US" smtClean="0"/>
              <a:t>Bacteriema : host has lymph node enlargement, fever, monocytosis </a:t>
            </a:r>
          </a:p>
          <a:p>
            <a:pPr lvl="3" eaLnBrk="1" hangingPunct="1"/>
            <a:r>
              <a:rPr lang="en-US" altLang="en-US" smtClean="0"/>
              <a:t>no heterophile antibodies</a:t>
            </a:r>
          </a:p>
          <a:p>
            <a:pPr lvl="3" eaLnBrk="1" hangingPunct="1"/>
            <a:r>
              <a:rPr lang="en-US" altLang="en-US" smtClean="0"/>
              <a:t>need to differentiate from toxoplasmosis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6945E25-115D-4AD1-96F4-B6E802402689}" type="slidenum">
              <a:rPr lang="en-US" altLang="en-US" sz="1400">
                <a:latin typeface="Helvetica" panose="020B0604020202020204" pitchFamily="34" charset="0"/>
              </a:rPr>
              <a:pPr/>
              <a:t>66</a:t>
            </a:fld>
            <a:endParaRPr lang="en-US" altLang="en-US" sz="1400">
              <a:latin typeface="Helvetica" panose="020B0604020202020204" pitchFamily="34" charset="0"/>
            </a:endParaRPr>
          </a:p>
        </p:txBody>
      </p:sp>
      <p:sp>
        <p:nvSpPr>
          <p:cNvPr id="69636" name="Rectangle 2"/>
          <p:cNvSpPr>
            <a:spLocks noGrp="1" noChangeArrowheads="1"/>
          </p:cNvSpPr>
          <p:nvPr>
            <p:ph type="title"/>
          </p:nvPr>
        </p:nvSpPr>
        <p:spPr/>
        <p:txBody>
          <a:bodyPr/>
          <a:lstStyle/>
          <a:p>
            <a:pPr eaLnBrk="1" hangingPunct="1"/>
            <a:r>
              <a:rPr lang="en-US" altLang="en-US" smtClean="0"/>
              <a:t>Listeria</a:t>
            </a:r>
          </a:p>
        </p:txBody>
      </p:sp>
      <p:sp>
        <p:nvSpPr>
          <p:cNvPr id="69637" name="Rectangle 3"/>
          <p:cNvSpPr>
            <a:spLocks noGrp="1" noChangeArrowheads="1"/>
          </p:cNvSpPr>
          <p:nvPr>
            <p:ph type="body" idx="1"/>
          </p:nvPr>
        </p:nvSpPr>
        <p:spPr/>
        <p:txBody>
          <a:bodyPr/>
          <a:lstStyle/>
          <a:p>
            <a:pPr lvl="2" eaLnBrk="1" hangingPunct="1"/>
            <a:r>
              <a:rPr lang="en-US" altLang="en-US" smtClean="0"/>
              <a:t>Other sequellae:</a:t>
            </a:r>
          </a:p>
          <a:p>
            <a:pPr lvl="3" eaLnBrk="1" hangingPunct="1"/>
            <a:r>
              <a:rPr lang="en-US" altLang="en-US" smtClean="0"/>
              <a:t> pneumonia, endocarditis, bacterial aortic aneurysm, papular or pustular cutaneous lesion, localized abscesses, conjunctivitis, urethritis, and possible habitual abortions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7AD966C-9C46-447E-827A-674235647732}" type="slidenum">
              <a:rPr lang="en-US" altLang="en-US" sz="1400">
                <a:latin typeface="Helvetica" panose="020B0604020202020204" pitchFamily="34" charset="0"/>
              </a:rPr>
              <a:pPr/>
              <a:t>67</a:t>
            </a:fld>
            <a:endParaRPr lang="en-US" altLang="en-US" sz="1400">
              <a:latin typeface="Helvetica" panose="020B0604020202020204" pitchFamily="34" charset="0"/>
            </a:endParaRPr>
          </a:p>
        </p:txBody>
      </p:sp>
      <p:sp>
        <p:nvSpPr>
          <p:cNvPr id="70660" name="Rectangle 2"/>
          <p:cNvSpPr>
            <a:spLocks noGrp="1" noChangeArrowheads="1"/>
          </p:cNvSpPr>
          <p:nvPr>
            <p:ph type="title"/>
          </p:nvPr>
        </p:nvSpPr>
        <p:spPr/>
        <p:txBody>
          <a:bodyPr/>
          <a:lstStyle/>
          <a:p>
            <a:pPr eaLnBrk="1" hangingPunct="1"/>
            <a:r>
              <a:rPr lang="en-US" altLang="en-US" smtClean="0"/>
              <a:t>Listeria</a:t>
            </a:r>
          </a:p>
        </p:txBody>
      </p:sp>
      <p:sp>
        <p:nvSpPr>
          <p:cNvPr id="70661" name="Rectangle 3"/>
          <p:cNvSpPr>
            <a:spLocks noGrp="1" noChangeArrowheads="1"/>
          </p:cNvSpPr>
          <p:nvPr>
            <p:ph type="body" idx="1"/>
          </p:nvPr>
        </p:nvSpPr>
        <p:spPr/>
        <p:txBody>
          <a:bodyPr/>
          <a:lstStyle/>
          <a:p>
            <a:pPr lvl="1" eaLnBrk="1" hangingPunct="1">
              <a:lnSpc>
                <a:spcPct val="80000"/>
              </a:lnSpc>
            </a:pPr>
            <a:r>
              <a:rPr lang="en-US" altLang="en-US" sz="2400" smtClean="0"/>
              <a:t>Neonatal sepsis or meningitis </a:t>
            </a:r>
          </a:p>
          <a:p>
            <a:pPr lvl="2" eaLnBrk="1" hangingPunct="1">
              <a:lnSpc>
                <a:spcPct val="80000"/>
              </a:lnSpc>
            </a:pPr>
            <a:r>
              <a:rPr lang="en-US" altLang="en-US" sz="2000" smtClean="0"/>
              <a:t>Early onset</a:t>
            </a:r>
          </a:p>
          <a:p>
            <a:pPr lvl="4" eaLnBrk="1" hangingPunct="1">
              <a:lnSpc>
                <a:spcPct val="80000"/>
              </a:lnSpc>
            </a:pPr>
            <a:r>
              <a:rPr lang="en-US" altLang="en-US" sz="1800" smtClean="0"/>
              <a:t>primarily septic</a:t>
            </a:r>
          </a:p>
          <a:p>
            <a:pPr lvl="4" eaLnBrk="1" hangingPunct="1">
              <a:lnSpc>
                <a:spcPct val="80000"/>
              </a:lnSpc>
            </a:pPr>
            <a:r>
              <a:rPr lang="en-US" altLang="en-US" sz="1800" smtClean="0"/>
              <a:t>associated with low birth weight, OB complications and colonization of the mother’s genital tract with Listeria </a:t>
            </a:r>
          </a:p>
          <a:p>
            <a:pPr lvl="4" eaLnBrk="1" hangingPunct="1">
              <a:lnSpc>
                <a:spcPct val="80000"/>
              </a:lnSpc>
            </a:pPr>
            <a:r>
              <a:rPr lang="en-US" altLang="en-US" sz="1800" smtClean="0"/>
              <a:t>May get disseminated listeriosis with abscesses and granulomas primarily of the liver and meningesmother high infant mortality</a:t>
            </a:r>
          </a:p>
          <a:p>
            <a:pPr lvl="4" eaLnBrk="1" hangingPunct="1">
              <a:lnSpc>
                <a:spcPct val="80000"/>
              </a:lnSpc>
              <a:buClr>
                <a:schemeClr val="folHlink"/>
              </a:buClr>
              <a:buFont typeface="Wingdings 2" panose="05020102010507070707" pitchFamily="18" charset="2"/>
              <a:buChar char="¢"/>
            </a:pPr>
            <a:r>
              <a:rPr lang="en-US" altLang="en-US" sz="1800" smtClean="0"/>
              <a:t>likely had bacteremia following enteritis leading to transplacental infection </a:t>
            </a:r>
          </a:p>
          <a:p>
            <a:pPr lvl="3" eaLnBrk="1" hangingPunct="1">
              <a:lnSpc>
                <a:spcPct val="80000"/>
              </a:lnSpc>
              <a:buFont typeface="Wingdings 2" panose="05020102010507070707" pitchFamily="18" charset="2"/>
              <a:buChar char="¢"/>
            </a:pPr>
            <a:r>
              <a:rPr lang="en-US" altLang="en-US" sz="1800" smtClean="0"/>
              <a:t> Late onset - 4 weeks post- partum</a:t>
            </a:r>
          </a:p>
          <a:p>
            <a:pPr lvl="4" eaLnBrk="1" hangingPunct="1">
              <a:lnSpc>
                <a:spcPct val="80000"/>
              </a:lnSpc>
              <a:buClr>
                <a:schemeClr val="folHlink"/>
              </a:buClr>
              <a:buFont typeface="Wingdings 2" panose="05020102010507070707" pitchFamily="18" charset="2"/>
              <a:buChar char="¢"/>
            </a:pPr>
            <a:r>
              <a:rPr lang="en-US" altLang="en-US" sz="1800" smtClean="0"/>
              <a:t> Primarily meningitis - if the infant survives high probability of brain damage</a:t>
            </a:r>
          </a:p>
          <a:p>
            <a:pPr lvl="4" eaLnBrk="1" hangingPunct="1">
              <a:lnSpc>
                <a:spcPct val="80000"/>
              </a:lnSpc>
              <a:buClr>
                <a:schemeClr val="folHlink"/>
              </a:buClr>
              <a:buFont typeface="Wingdings 2" panose="05020102010507070707" pitchFamily="18" charset="2"/>
              <a:buChar char="¢"/>
            </a:pPr>
            <a:r>
              <a:rPr lang="en-US" altLang="en-US" sz="1800" smtClean="0"/>
              <a:t> associated with normal birth weight, no OB complications or colonization of the mother</a:t>
            </a:r>
          </a:p>
          <a:p>
            <a:pPr lvl="4" eaLnBrk="1" hangingPunct="1">
              <a:lnSpc>
                <a:spcPct val="80000"/>
              </a:lnSpc>
              <a:buClr>
                <a:schemeClr val="folHlink"/>
              </a:buClr>
              <a:buFont typeface="Wingdings 2" panose="05020102010507070707" pitchFamily="18" charset="2"/>
              <a:buChar char="¢"/>
            </a:pPr>
            <a:endParaRPr lang="en-US" altLang="en-US" sz="18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D1F1201-0EE0-4A96-9738-2531049FA008}" type="slidenum">
              <a:rPr lang="en-US" altLang="en-US" sz="1400">
                <a:latin typeface="Helvetica" panose="020B0604020202020204" pitchFamily="34" charset="0"/>
              </a:rPr>
              <a:pPr/>
              <a:t>68</a:t>
            </a:fld>
            <a:endParaRPr lang="en-US" altLang="en-US" sz="1400">
              <a:latin typeface="Helvetica" panose="020B0604020202020204" pitchFamily="34" charset="0"/>
            </a:endParaRPr>
          </a:p>
        </p:txBody>
      </p:sp>
      <p:sp>
        <p:nvSpPr>
          <p:cNvPr id="71684" name="Rectangle 2"/>
          <p:cNvSpPr>
            <a:spLocks noGrp="1" noChangeArrowheads="1"/>
          </p:cNvSpPr>
          <p:nvPr>
            <p:ph type="title"/>
          </p:nvPr>
        </p:nvSpPr>
        <p:spPr/>
        <p:txBody>
          <a:bodyPr/>
          <a:lstStyle/>
          <a:p>
            <a:pPr eaLnBrk="1" hangingPunct="1"/>
            <a:r>
              <a:rPr lang="en-US" altLang="en-US" smtClean="0"/>
              <a:t>Listeria</a:t>
            </a:r>
          </a:p>
        </p:txBody>
      </p:sp>
      <p:sp>
        <p:nvSpPr>
          <p:cNvPr id="71685" name="Rectangle 3"/>
          <p:cNvSpPr>
            <a:spLocks noGrp="1" noChangeArrowheads="1"/>
          </p:cNvSpPr>
          <p:nvPr>
            <p:ph type="body" idx="1"/>
          </p:nvPr>
        </p:nvSpPr>
        <p:spPr/>
        <p:txBody>
          <a:bodyPr/>
          <a:lstStyle/>
          <a:p>
            <a:pPr lvl="1" eaLnBrk="1" hangingPunct="1"/>
            <a:r>
              <a:rPr lang="en-US" altLang="en-US" smtClean="0"/>
              <a:t>Puerperal sepsis or flu-like illness during pregnancy </a:t>
            </a:r>
          </a:p>
          <a:p>
            <a:pPr lvl="2" eaLnBrk="1" hangingPunct="1"/>
            <a:r>
              <a:rPr lang="en-US" altLang="en-US" smtClean="0"/>
              <a:t>Usually in the third trimester </a:t>
            </a:r>
          </a:p>
          <a:p>
            <a:pPr lvl="2" eaLnBrk="1" hangingPunct="1"/>
            <a:r>
              <a:rPr lang="en-US" altLang="en-US" smtClean="0"/>
              <a:t>In some women may precipitate labor</a:t>
            </a:r>
          </a:p>
          <a:p>
            <a:pPr lvl="3" eaLnBrk="1" hangingPunct="1"/>
            <a:r>
              <a:rPr lang="en-US" altLang="en-US" smtClean="0"/>
              <a:t> premature or stillborn infant </a:t>
            </a:r>
          </a:p>
          <a:p>
            <a:pPr lvl="3" eaLnBrk="1" hangingPunct="1"/>
            <a:r>
              <a:rPr lang="en-US" altLang="en-US" smtClean="0"/>
              <a:t>infected fetus = granulamatosis infantiseptica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D7DA1DA-C604-44DB-8DFA-6A1C934148D2}" type="slidenum">
              <a:rPr lang="en-US" altLang="en-US" sz="1400">
                <a:latin typeface="Helvetica" panose="020B0604020202020204" pitchFamily="34" charset="0"/>
              </a:rPr>
              <a:pPr/>
              <a:t>69</a:t>
            </a:fld>
            <a:endParaRPr lang="en-US" altLang="en-US" sz="1400">
              <a:latin typeface="Helvetica" panose="020B0604020202020204" pitchFamily="34" charset="0"/>
            </a:endParaRPr>
          </a:p>
        </p:txBody>
      </p:sp>
      <p:sp>
        <p:nvSpPr>
          <p:cNvPr id="72708" name="Rectangle 2"/>
          <p:cNvSpPr>
            <a:spLocks noGrp="1" noChangeArrowheads="1"/>
          </p:cNvSpPr>
          <p:nvPr>
            <p:ph type="title"/>
          </p:nvPr>
        </p:nvSpPr>
        <p:spPr/>
        <p:txBody>
          <a:bodyPr/>
          <a:lstStyle/>
          <a:p>
            <a:pPr eaLnBrk="1" hangingPunct="1"/>
            <a:r>
              <a:rPr lang="en-US" altLang="en-US" smtClean="0"/>
              <a:t>Listeria</a:t>
            </a:r>
          </a:p>
        </p:txBody>
      </p:sp>
      <p:sp>
        <p:nvSpPr>
          <p:cNvPr id="72709" name="Rectangle 3"/>
          <p:cNvSpPr>
            <a:spLocks noGrp="1" noChangeArrowheads="1"/>
          </p:cNvSpPr>
          <p:nvPr>
            <p:ph type="body" idx="1"/>
          </p:nvPr>
        </p:nvSpPr>
        <p:spPr/>
        <p:txBody>
          <a:bodyPr/>
          <a:lstStyle/>
          <a:p>
            <a:pPr lvl="1" eaLnBrk="1" hangingPunct="1">
              <a:lnSpc>
                <a:spcPct val="90000"/>
              </a:lnSpc>
            </a:pPr>
            <a:r>
              <a:rPr lang="en-US" altLang="en-US" smtClean="0"/>
              <a:t> Food borne disease</a:t>
            </a:r>
          </a:p>
          <a:p>
            <a:pPr lvl="1" eaLnBrk="1" hangingPunct="1">
              <a:lnSpc>
                <a:spcPct val="90000"/>
              </a:lnSpc>
            </a:pPr>
            <a:r>
              <a:rPr lang="en-US" altLang="en-US" smtClean="0"/>
              <a:t> Listeria is found in the feces of many animals</a:t>
            </a:r>
          </a:p>
          <a:p>
            <a:pPr lvl="1" eaLnBrk="1" hangingPunct="1">
              <a:lnSpc>
                <a:spcPct val="90000"/>
              </a:lnSpc>
            </a:pPr>
            <a:r>
              <a:rPr lang="en-US" altLang="en-US" smtClean="0"/>
              <a:t> Listeria is found on plants and vegetables</a:t>
            </a:r>
          </a:p>
          <a:p>
            <a:pPr lvl="2" eaLnBrk="1" hangingPunct="1">
              <a:lnSpc>
                <a:spcPct val="90000"/>
              </a:lnSpc>
            </a:pPr>
            <a:r>
              <a:rPr lang="en-US" altLang="en-US" smtClean="0"/>
              <a:t>ex. Cabbage fertilized with sheep manure- the sheep had had listeriosis the year before</a:t>
            </a:r>
          </a:p>
          <a:p>
            <a:pPr lvl="1" eaLnBrk="1" hangingPunct="1">
              <a:lnSpc>
                <a:spcPct val="90000"/>
              </a:lnSpc>
            </a:pPr>
            <a:r>
              <a:rPr lang="en-US" altLang="en-US" smtClean="0"/>
              <a:t> Found in milk products  </a:t>
            </a:r>
          </a:p>
          <a:p>
            <a:pPr lvl="2" eaLnBrk="1" hangingPunct="1">
              <a:lnSpc>
                <a:spcPct val="90000"/>
              </a:lnSpc>
            </a:pPr>
            <a:r>
              <a:rPr lang="en-US" altLang="en-US" smtClean="0"/>
              <a:t>ex. Mexican style cheese – in California pasteurized milk contaminated with unpasteurized milk</a:t>
            </a:r>
          </a:p>
          <a:p>
            <a:pPr lvl="2" eaLnBrk="1" hangingPunct="1">
              <a:lnSpc>
                <a:spcPct val="90000"/>
              </a:lnSpc>
              <a:buFontTx/>
              <a:buNone/>
            </a:pPr>
            <a:endParaRPr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4332AA2-8AC5-4784-BDEB-C5E9CC3E1D9E}" type="slidenum">
              <a:rPr lang="en-US" altLang="en-US" sz="1400">
                <a:latin typeface="Helvetica" panose="020B0604020202020204" pitchFamily="34" charset="0"/>
              </a:rPr>
              <a:pPr/>
              <a:t>7</a:t>
            </a:fld>
            <a:endParaRPr lang="en-US" altLang="en-US" sz="1400">
              <a:latin typeface="Helvetica" panose="020B0604020202020204" pitchFamily="34" charset="0"/>
            </a:endParaRPr>
          </a:p>
        </p:txBody>
      </p:sp>
      <p:sp>
        <p:nvSpPr>
          <p:cNvPr id="9220"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9221" name="Rectangle 3"/>
          <p:cNvSpPr>
            <a:spLocks noGrp="1" noChangeArrowheads="1"/>
          </p:cNvSpPr>
          <p:nvPr>
            <p:ph type="body" idx="1"/>
          </p:nvPr>
        </p:nvSpPr>
        <p:spPr/>
        <p:txBody>
          <a:bodyPr/>
          <a:lstStyle/>
          <a:p>
            <a:pPr lvl="1" eaLnBrk="1" hangingPunct="1"/>
            <a:r>
              <a:rPr kumimoji="1" lang="en-US" altLang="en-US" smtClean="0"/>
              <a:t>Pharyngeal symptoms</a:t>
            </a:r>
          </a:p>
          <a:p>
            <a:pPr lvl="2" eaLnBrk="1" hangingPunct="1"/>
            <a:r>
              <a:rPr kumimoji="1" lang="en-US" altLang="en-US" smtClean="0"/>
              <a:t>headache</a:t>
            </a:r>
          </a:p>
          <a:p>
            <a:pPr lvl="2" eaLnBrk="1" hangingPunct="1"/>
            <a:r>
              <a:rPr kumimoji="1" lang="en-US" altLang="en-US" smtClean="0"/>
              <a:t>sore throat</a:t>
            </a:r>
          </a:p>
          <a:p>
            <a:pPr lvl="2" eaLnBrk="1" hangingPunct="1"/>
            <a:r>
              <a:rPr kumimoji="1" lang="en-US" altLang="en-US" smtClean="0"/>
              <a:t>low grade fever with prostration unequal to 	   fever</a:t>
            </a:r>
          </a:p>
          <a:p>
            <a:pPr lvl="2" eaLnBrk="1" hangingPunct="1"/>
            <a:r>
              <a:rPr kumimoji="1" lang="en-US" altLang="en-US" smtClean="0"/>
              <a:t>plaques form in throat</a:t>
            </a:r>
          </a:p>
          <a:p>
            <a:pPr lvl="2" eaLnBrk="1" hangingPunct="1"/>
            <a:r>
              <a:rPr kumimoji="1" lang="en-US" altLang="en-US" smtClean="0"/>
              <a:t>cervical lymph nodes swollen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96BF872-4B3C-48B8-AE3F-FC42F0526BDF}" type="slidenum">
              <a:rPr lang="en-US" altLang="en-US" sz="1400">
                <a:latin typeface="Helvetica" panose="020B0604020202020204" pitchFamily="34" charset="0"/>
              </a:rPr>
              <a:pPr/>
              <a:t>70</a:t>
            </a:fld>
            <a:endParaRPr lang="en-US" altLang="en-US" sz="1400">
              <a:latin typeface="Helvetica" panose="020B0604020202020204" pitchFamily="34" charset="0"/>
            </a:endParaRPr>
          </a:p>
        </p:txBody>
      </p:sp>
      <p:sp>
        <p:nvSpPr>
          <p:cNvPr id="73732" name="Rectangle 2"/>
          <p:cNvSpPr>
            <a:spLocks noGrp="1" noChangeArrowheads="1"/>
          </p:cNvSpPr>
          <p:nvPr>
            <p:ph type="title"/>
          </p:nvPr>
        </p:nvSpPr>
        <p:spPr/>
        <p:txBody>
          <a:bodyPr/>
          <a:lstStyle/>
          <a:p>
            <a:pPr eaLnBrk="1" hangingPunct="1"/>
            <a:r>
              <a:rPr lang="en-US" altLang="en-US" smtClean="0"/>
              <a:t>Listeria</a:t>
            </a:r>
          </a:p>
        </p:txBody>
      </p:sp>
      <p:sp>
        <p:nvSpPr>
          <p:cNvPr id="73733" name="Rectangle 3"/>
          <p:cNvSpPr>
            <a:spLocks noGrp="1" noChangeArrowheads="1"/>
          </p:cNvSpPr>
          <p:nvPr>
            <p:ph type="body" idx="1"/>
          </p:nvPr>
        </p:nvSpPr>
        <p:spPr/>
        <p:txBody>
          <a:bodyPr/>
          <a:lstStyle/>
          <a:p>
            <a:pPr lvl="1" eaLnBrk="1" hangingPunct="1"/>
            <a:r>
              <a:rPr lang="en-US" altLang="en-US" smtClean="0"/>
              <a:t>Host susceptibility</a:t>
            </a:r>
          </a:p>
          <a:p>
            <a:pPr lvl="2" eaLnBrk="1" hangingPunct="1"/>
            <a:r>
              <a:rPr lang="en-US" altLang="en-US" smtClean="0"/>
              <a:t> Host may have decreased acidity in the stomach (taking antacids) </a:t>
            </a:r>
          </a:p>
          <a:p>
            <a:pPr lvl="2" eaLnBrk="1" hangingPunct="1"/>
            <a:r>
              <a:rPr lang="en-US" altLang="en-US" smtClean="0"/>
              <a:t>GI symptoms often precede other infections </a:t>
            </a:r>
          </a:p>
          <a:p>
            <a:pPr lvl="2" eaLnBrk="1" hangingPunct="1"/>
            <a:r>
              <a:rPr lang="en-US" altLang="en-US" smtClean="0"/>
              <a:t> Fecal WBC’s noted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0B42E1F-063C-4513-9461-23591D94F3B3}" type="slidenum">
              <a:rPr lang="en-US" altLang="en-US" sz="1400">
                <a:latin typeface="Helvetica" panose="020B0604020202020204" pitchFamily="34" charset="0"/>
              </a:rPr>
              <a:pPr/>
              <a:t>71</a:t>
            </a:fld>
            <a:endParaRPr lang="en-US" altLang="en-US" sz="1400">
              <a:latin typeface="Helvetica" panose="020B0604020202020204" pitchFamily="34" charset="0"/>
            </a:endParaRPr>
          </a:p>
        </p:txBody>
      </p:sp>
      <p:sp>
        <p:nvSpPr>
          <p:cNvPr id="74756" name="Rectangle 2"/>
          <p:cNvSpPr>
            <a:spLocks noGrp="1" noChangeArrowheads="1"/>
          </p:cNvSpPr>
          <p:nvPr>
            <p:ph type="title"/>
          </p:nvPr>
        </p:nvSpPr>
        <p:spPr/>
        <p:txBody>
          <a:bodyPr/>
          <a:lstStyle/>
          <a:p>
            <a:pPr eaLnBrk="1" hangingPunct="1"/>
            <a:r>
              <a:rPr lang="en-US" altLang="en-US" smtClean="0"/>
              <a:t>Listeria</a:t>
            </a:r>
          </a:p>
        </p:txBody>
      </p:sp>
      <p:sp>
        <p:nvSpPr>
          <p:cNvPr id="74757" name="Rectangle 3"/>
          <p:cNvSpPr>
            <a:spLocks noGrp="1" noChangeArrowheads="1"/>
          </p:cNvSpPr>
          <p:nvPr>
            <p:ph type="body" idx="1"/>
          </p:nvPr>
        </p:nvSpPr>
        <p:spPr/>
        <p:txBody>
          <a:bodyPr/>
          <a:lstStyle/>
          <a:p>
            <a:pPr lvl="1" eaLnBrk="1" hangingPunct="1"/>
            <a:r>
              <a:rPr lang="en-US" altLang="en-US" smtClean="0"/>
              <a:t>Pathogenicity </a:t>
            </a:r>
          </a:p>
          <a:p>
            <a:pPr lvl="2" eaLnBrk="1" hangingPunct="1"/>
            <a:r>
              <a:rPr lang="en-US" altLang="en-US" smtClean="0"/>
              <a:t>an intracelluar parasite involves RES </a:t>
            </a:r>
          </a:p>
          <a:p>
            <a:pPr lvl="2" eaLnBrk="1" hangingPunct="1">
              <a:buFontTx/>
              <a:buNone/>
            </a:pPr>
            <a:r>
              <a:rPr lang="en-US" altLang="en-US" smtClean="0"/>
              <a:t>	(reticulo-endothelium system)</a:t>
            </a:r>
          </a:p>
          <a:p>
            <a:pPr lvl="2" eaLnBrk="1" hangingPunct="1"/>
            <a:r>
              <a:rPr lang="en-US" altLang="en-US" smtClean="0"/>
              <a:t>Septicemia =&gt; granulomas and suppuration (pus) </a:t>
            </a:r>
          </a:p>
          <a:p>
            <a:pPr lvl="2" eaLnBrk="1" hangingPunct="1"/>
            <a:r>
              <a:rPr lang="en-US" altLang="en-US" smtClean="0"/>
              <a:t> Delayed hypersensitivity may contribute to the disease - Listeria is studied frequently for this property</a:t>
            </a:r>
          </a:p>
          <a:p>
            <a:pPr lvl="2" eaLnBrk="1" hangingPunct="1"/>
            <a:r>
              <a:rPr lang="en-US" altLang="en-US" smtClean="0"/>
              <a:t> Hemolysin present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4653B3B-B894-40FB-BDF8-0B4BD8FA2F0E}" type="slidenum">
              <a:rPr lang="en-US" altLang="en-US" sz="1400">
                <a:latin typeface="Helvetica" panose="020B0604020202020204" pitchFamily="34" charset="0"/>
              </a:rPr>
              <a:pPr/>
              <a:t>72</a:t>
            </a:fld>
            <a:endParaRPr lang="en-US" altLang="en-US" sz="1400">
              <a:latin typeface="Helvetica" panose="020B0604020202020204" pitchFamily="34" charset="0"/>
            </a:endParaRPr>
          </a:p>
        </p:txBody>
      </p:sp>
      <p:sp>
        <p:nvSpPr>
          <p:cNvPr id="75780" name="Rectangle 2"/>
          <p:cNvSpPr>
            <a:spLocks noGrp="1" noChangeArrowheads="1"/>
          </p:cNvSpPr>
          <p:nvPr>
            <p:ph type="title"/>
          </p:nvPr>
        </p:nvSpPr>
        <p:spPr/>
        <p:txBody>
          <a:bodyPr/>
          <a:lstStyle/>
          <a:p>
            <a:pPr eaLnBrk="1" hangingPunct="1"/>
            <a:r>
              <a:rPr lang="en-US" altLang="en-US" smtClean="0"/>
              <a:t>Listeria</a:t>
            </a:r>
          </a:p>
        </p:txBody>
      </p:sp>
      <p:sp>
        <p:nvSpPr>
          <p:cNvPr id="75781" name="Rectangle 3"/>
          <p:cNvSpPr>
            <a:spLocks noGrp="1" noChangeArrowheads="1"/>
          </p:cNvSpPr>
          <p:nvPr>
            <p:ph type="body" idx="1"/>
          </p:nvPr>
        </p:nvSpPr>
        <p:spPr/>
        <p:txBody>
          <a:bodyPr/>
          <a:lstStyle/>
          <a:p>
            <a:pPr eaLnBrk="1" hangingPunct="1">
              <a:lnSpc>
                <a:spcPct val="90000"/>
              </a:lnSpc>
            </a:pPr>
            <a:r>
              <a:rPr lang="en-US" altLang="en-US" smtClean="0"/>
              <a:t>Laboratory diagnosis </a:t>
            </a:r>
          </a:p>
          <a:p>
            <a:pPr lvl="1" eaLnBrk="1" hangingPunct="1">
              <a:lnSpc>
                <a:spcPct val="90000"/>
              </a:lnSpc>
            </a:pPr>
            <a:r>
              <a:rPr lang="en-US" altLang="en-US" smtClean="0"/>
              <a:t>Type of specimen </a:t>
            </a:r>
          </a:p>
          <a:p>
            <a:pPr lvl="2" eaLnBrk="1" hangingPunct="1">
              <a:lnSpc>
                <a:spcPct val="90000"/>
              </a:lnSpc>
            </a:pPr>
            <a:r>
              <a:rPr lang="en-US" altLang="en-US" smtClean="0"/>
              <a:t>CSF </a:t>
            </a:r>
          </a:p>
          <a:p>
            <a:pPr lvl="2" eaLnBrk="1" hangingPunct="1">
              <a:lnSpc>
                <a:spcPct val="90000"/>
              </a:lnSpc>
            </a:pPr>
            <a:r>
              <a:rPr lang="en-US" altLang="en-US" smtClean="0"/>
              <a:t>blood </a:t>
            </a:r>
          </a:p>
          <a:p>
            <a:pPr lvl="2" eaLnBrk="1" hangingPunct="1">
              <a:lnSpc>
                <a:spcPct val="90000"/>
              </a:lnSpc>
            </a:pPr>
            <a:r>
              <a:rPr lang="en-US" altLang="en-US" smtClean="0"/>
              <a:t>Merconium of infant - wet prep often show motile organisms with tumbling motility</a:t>
            </a:r>
          </a:p>
          <a:p>
            <a:pPr lvl="2" eaLnBrk="1" hangingPunct="1">
              <a:lnSpc>
                <a:spcPct val="90000"/>
              </a:lnSpc>
            </a:pPr>
            <a:r>
              <a:rPr lang="en-US" altLang="en-US" smtClean="0"/>
              <a:t> Genital</a:t>
            </a:r>
          </a:p>
          <a:p>
            <a:pPr lvl="2" eaLnBrk="1" hangingPunct="1">
              <a:lnSpc>
                <a:spcPct val="90000"/>
              </a:lnSpc>
            </a:pPr>
            <a:r>
              <a:rPr lang="en-US" altLang="en-US" smtClean="0"/>
              <a:t> Feces -especially neonates </a:t>
            </a:r>
          </a:p>
          <a:p>
            <a:pPr lvl="2" eaLnBrk="1" hangingPunct="1">
              <a:lnSpc>
                <a:spcPct val="90000"/>
              </a:lnSpc>
            </a:pPr>
            <a:r>
              <a:rPr lang="en-US" altLang="en-US" smtClean="0"/>
              <a:t>Amniotic fluid </a:t>
            </a:r>
          </a:p>
          <a:p>
            <a:pPr lvl="2" eaLnBrk="1" hangingPunct="1">
              <a:lnSpc>
                <a:spcPct val="90000"/>
              </a:lnSpc>
            </a:pPr>
            <a:r>
              <a:rPr lang="en-US" altLang="en-US" smtClean="0"/>
              <a:t>Tissues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34E7354-C79C-415F-BDF3-F472C8C9D224}" type="slidenum">
              <a:rPr lang="en-US" altLang="en-US" sz="1400">
                <a:latin typeface="Helvetica" panose="020B0604020202020204" pitchFamily="34" charset="0"/>
              </a:rPr>
              <a:pPr/>
              <a:t>73</a:t>
            </a:fld>
            <a:endParaRPr lang="en-US" altLang="en-US" sz="1400">
              <a:latin typeface="Helvetica" panose="020B0604020202020204" pitchFamily="34" charset="0"/>
            </a:endParaRPr>
          </a:p>
        </p:txBody>
      </p:sp>
      <p:sp>
        <p:nvSpPr>
          <p:cNvPr id="76804" name="Rectangle 2"/>
          <p:cNvSpPr>
            <a:spLocks noGrp="1" noChangeArrowheads="1"/>
          </p:cNvSpPr>
          <p:nvPr>
            <p:ph type="title"/>
          </p:nvPr>
        </p:nvSpPr>
        <p:spPr/>
        <p:txBody>
          <a:bodyPr/>
          <a:lstStyle/>
          <a:p>
            <a:pPr eaLnBrk="1" hangingPunct="1"/>
            <a:r>
              <a:rPr lang="en-US" altLang="en-US" smtClean="0"/>
              <a:t>Listeria</a:t>
            </a:r>
          </a:p>
        </p:txBody>
      </p:sp>
      <p:sp>
        <p:nvSpPr>
          <p:cNvPr id="76805" name="Rectangle 3"/>
          <p:cNvSpPr>
            <a:spLocks noGrp="1" noChangeArrowheads="1"/>
          </p:cNvSpPr>
          <p:nvPr>
            <p:ph type="body" idx="1"/>
          </p:nvPr>
        </p:nvSpPr>
        <p:spPr/>
        <p:txBody>
          <a:bodyPr/>
          <a:lstStyle/>
          <a:p>
            <a:pPr lvl="1" eaLnBrk="1" hangingPunct="1"/>
            <a:r>
              <a:rPr lang="en-US" altLang="en-US" smtClean="0"/>
              <a:t>Microscopic </a:t>
            </a:r>
          </a:p>
          <a:p>
            <a:pPr lvl="2" eaLnBrk="1" hangingPunct="1"/>
            <a:r>
              <a:rPr lang="en-US" altLang="en-US" smtClean="0"/>
              <a:t>Small gpr, often confused with strep in chains </a:t>
            </a:r>
          </a:p>
          <a:p>
            <a:pPr lvl="2" eaLnBrk="1" hangingPunct="1"/>
            <a:r>
              <a:rPr lang="en-US" altLang="en-US" smtClean="0"/>
              <a:t>May have x &amp; y forms </a:t>
            </a:r>
          </a:p>
          <a:p>
            <a:pPr lvl="2" eaLnBrk="1" hangingPunct="1"/>
            <a:r>
              <a:rPr lang="en-US" altLang="en-US" smtClean="0"/>
              <a:t>Direct wet prep-</a:t>
            </a:r>
          </a:p>
          <a:p>
            <a:pPr lvl="3" eaLnBrk="1" hangingPunct="1"/>
            <a:r>
              <a:rPr lang="en-US" altLang="en-US" smtClean="0"/>
              <a:t> tumbling motility - head over head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D30FDF1-0E3F-42A5-A18A-BFFBA77B2A4D}" type="slidenum">
              <a:rPr lang="en-US" altLang="en-US" sz="1400">
                <a:latin typeface="Helvetica" panose="020B0604020202020204" pitchFamily="34" charset="0"/>
              </a:rPr>
              <a:pPr/>
              <a:t>74</a:t>
            </a:fld>
            <a:endParaRPr lang="en-US" altLang="en-US" sz="1400">
              <a:latin typeface="Helvetica" panose="020B0604020202020204" pitchFamily="34" charset="0"/>
            </a:endParaRPr>
          </a:p>
        </p:txBody>
      </p:sp>
      <p:sp>
        <p:nvSpPr>
          <p:cNvPr id="77828" name="Rectangle 2"/>
          <p:cNvSpPr>
            <a:spLocks noGrp="1" noChangeArrowheads="1"/>
          </p:cNvSpPr>
          <p:nvPr>
            <p:ph type="title"/>
          </p:nvPr>
        </p:nvSpPr>
        <p:spPr/>
        <p:txBody>
          <a:bodyPr/>
          <a:lstStyle/>
          <a:p>
            <a:pPr eaLnBrk="1" hangingPunct="1"/>
            <a:r>
              <a:rPr lang="en-US" altLang="en-US" smtClean="0"/>
              <a:t>Listeria</a:t>
            </a:r>
          </a:p>
        </p:txBody>
      </p:sp>
      <p:sp>
        <p:nvSpPr>
          <p:cNvPr id="77829" name="Rectangle 3"/>
          <p:cNvSpPr>
            <a:spLocks noGrp="1" noChangeArrowheads="1"/>
          </p:cNvSpPr>
          <p:nvPr>
            <p:ph type="body" idx="1"/>
          </p:nvPr>
        </p:nvSpPr>
        <p:spPr/>
        <p:txBody>
          <a:bodyPr/>
          <a:lstStyle/>
          <a:p>
            <a:pPr lvl="1" eaLnBrk="1" hangingPunct="1"/>
            <a:r>
              <a:rPr lang="en-US" altLang="en-US" sz="2400" smtClean="0"/>
              <a:t>Primary isolation </a:t>
            </a:r>
          </a:p>
          <a:p>
            <a:pPr lvl="2" eaLnBrk="1" hangingPunct="1"/>
            <a:r>
              <a:rPr lang="en-US" altLang="en-US" sz="2000" smtClean="0"/>
              <a:t>Cold enrichment may be needed (esp. OR and autopsy tissues) - release of intracellular organisms?</a:t>
            </a:r>
          </a:p>
          <a:p>
            <a:pPr lvl="2" eaLnBrk="1" hangingPunct="1">
              <a:buFont typeface="Wingdings 2" panose="05020102010507070707" pitchFamily="18" charset="2"/>
              <a:buNone/>
            </a:pPr>
            <a:r>
              <a:rPr lang="en-US" altLang="en-US" sz="2000" smtClean="0"/>
              <a:t>   BAP - aerobic to facultative anaerobic, may need CO2</a:t>
            </a:r>
          </a:p>
          <a:p>
            <a:pPr lvl="2" eaLnBrk="1" hangingPunct="1">
              <a:buFont typeface="Wingdings 2" panose="05020102010507070707" pitchFamily="18" charset="2"/>
              <a:buChar char="¢"/>
            </a:pPr>
            <a:r>
              <a:rPr lang="en-US" altLang="en-US" sz="2000" smtClean="0"/>
              <a:t> Narrow  zone of beta hemolysis;  resembles gamma strep, may have to remove colony to see hemolysis </a:t>
            </a:r>
          </a:p>
          <a:p>
            <a:pPr lvl="2" eaLnBrk="1" hangingPunct="1"/>
            <a:r>
              <a:rPr lang="en-US" altLang="en-US" sz="2000" smtClean="0"/>
              <a:t>McBride Agar- blue-green, watery colonies when examined with oblique light</a:t>
            </a:r>
          </a:p>
          <a:p>
            <a:pPr lvl="1" eaLnBrk="1" hangingPunct="1"/>
            <a:r>
              <a:rPr lang="en-US" altLang="en-US" sz="2400" smtClean="0"/>
              <a:t> Biochemical </a:t>
            </a:r>
          </a:p>
          <a:p>
            <a:pPr lvl="2" eaLnBrk="1" hangingPunct="1"/>
            <a:r>
              <a:rPr lang="en-US" altLang="en-US" sz="2000" smtClean="0"/>
              <a:t>Catalase +, Bile esculin +,  Camp +, Hip + CHO fermented </a:t>
            </a:r>
          </a:p>
          <a:p>
            <a:pPr lvl="2" eaLnBrk="1" hangingPunct="1"/>
            <a:r>
              <a:rPr lang="en-US" altLang="en-US" sz="2000" smtClean="0"/>
              <a:t>Umbrella-shaped motility at RT, non-motile at 35C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A21DDDF-A6B3-4E00-ADF0-09A02202DF50}" type="slidenum">
              <a:rPr lang="en-US" altLang="en-US" sz="1400">
                <a:latin typeface="Helvetica" panose="020B0604020202020204" pitchFamily="34" charset="0"/>
              </a:rPr>
              <a:pPr/>
              <a:t>75</a:t>
            </a:fld>
            <a:endParaRPr lang="en-US" altLang="en-US" sz="1400">
              <a:latin typeface="Helvetica" panose="020B0604020202020204" pitchFamily="34" charset="0"/>
            </a:endParaRPr>
          </a:p>
        </p:txBody>
      </p:sp>
      <p:sp>
        <p:nvSpPr>
          <p:cNvPr id="78852" name="Rectangle 2"/>
          <p:cNvSpPr>
            <a:spLocks noGrp="1" noChangeArrowheads="1"/>
          </p:cNvSpPr>
          <p:nvPr>
            <p:ph type="title"/>
          </p:nvPr>
        </p:nvSpPr>
        <p:spPr/>
        <p:txBody>
          <a:bodyPr/>
          <a:lstStyle/>
          <a:p>
            <a:pPr eaLnBrk="1" hangingPunct="1"/>
            <a:r>
              <a:rPr lang="en-US" altLang="en-US" smtClean="0"/>
              <a:t>Listeria</a:t>
            </a:r>
          </a:p>
        </p:txBody>
      </p:sp>
      <p:sp>
        <p:nvSpPr>
          <p:cNvPr id="78853" name="Rectangle 3"/>
          <p:cNvSpPr>
            <a:spLocks noGrp="1" noChangeArrowheads="1"/>
          </p:cNvSpPr>
          <p:nvPr>
            <p:ph type="body" idx="1"/>
          </p:nvPr>
        </p:nvSpPr>
        <p:spPr/>
        <p:txBody>
          <a:bodyPr/>
          <a:lstStyle/>
          <a:p>
            <a:pPr lvl="2" eaLnBrk="1" hangingPunct="1"/>
            <a:r>
              <a:rPr lang="en-US" altLang="en-US" smtClean="0"/>
              <a:t>Antisera available</a:t>
            </a:r>
          </a:p>
          <a:p>
            <a:pPr lvl="2" eaLnBrk="1" hangingPunct="1"/>
            <a:r>
              <a:rPr lang="en-US" altLang="en-US" smtClean="0"/>
              <a:t> Anton test for pathogenicity </a:t>
            </a:r>
          </a:p>
          <a:p>
            <a:pPr lvl="3" eaLnBrk="1" hangingPunct="1"/>
            <a:r>
              <a:rPr lang="en-US" altLang="en-US" smtClean="0"/>
              <a:t>a. suspension of listeria in conjunctival sac of young rabbit or guinea pig =&gt; severe purulent conjunctivitus</a:t>
            </a:r>
          </a:p>
          <a:p>
            <a:pPr lvl="1" eaLnBrk="1" hangingPunct="1"/>
            <a:r>
              <a:rPr lang="en-US" altLang="en-US" smtClean="0"/>
              <a:t>Other Listeria species, not clinically important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B24EA52-34BE-4938-BAA1-BE1E562A41F9}" type="slidenum">
              <a:rPr lang="en-US" altLang="en-US" sz="1400">
                <a:latin typeface="Helvetica" panose="020B0604020202020204" pitchFamily="34" charset="0"/>
              </a:rPr>
              <a:pPr/>
              <a:t>76</a:t>
            </a:fld>
            <a:endParaRPr lang="en-US" altLang="en-US" sz="1400">
              <a:latin typeface="Helvetica" panose="020B0604020202020204" pitchFamily="34" charset="0"/>
            </a:endParaRPr>
          </a:p>
        </p:txBody>
      </p:sp>
      <p:sp>
        <p:nvSpPr>
          <p:cNvPr id="79876" name="Rectangle 2"/>
          <p:cNvSpPr>
            <a:spLocks noGrp="1" noChangeArrowheads="1"/>
          </p:cNvSpPr>
          <p:nvPr>
            <p:ph type="title"/>
          </p:nvPr>
        </p:nvSpPr>
        <p:spPr/>
        <p:txBody>
          <a:bodyPr/>
          <a:lstStyle/>
          <a:p>
            <a:pPr eaLnBrk="1" hangingPunct="1"/>
            <a:r>
              <a:rPr lang="en-US" altLang="en-US" smtClean="0"/>
              <a:t>Listeria</a:t>
            </a:r>
          </a:p>
        </p:txBody>
      </p:sp>
      <p:sp>
        <p:nvSpPr>
          <p:cNvPr id="79877" name="Rectangle 3"/>
          <p:cNvSpPr>
            <a:spLocks noGrp="1" noChangeArrowheads="1"/>
          </p:cNvSpPr>
          <p:nvPr>
            <p:ph type="body" sz="half" idx="1"/>
          </p:nvPr>
        </p:nvSpPr>
        <p:spPr/>
        <p:txBody>
          <a:bodyPr/>
          <a:lstStyle/>
          <a:p>
            <a:pPr eaLnBrk="1" hangingPunct="1"/>
            <a:r>
              <a:rPr lang="en-US" altLang="en-US" sz="2800" smtClean="0"/>
              <a:t>BAP – Beta-hemolytic</a:t>
            </a:r>
          </a:p>
        </p:txBody>
      </p:sp>
      <p:pic>
        <p:nvPicPr>
          <p:cNvPr id="79878" name="Picture 6" descr="limobap"/>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6363" y="1905000"/>
            <a:ext cx="3692525" cy="4191000"/>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8116995-3BA6-40AA-9153-7658D5591B60}" type="slidenum">
              <a:rPr lang="en-US" altLang="en-US" sz="1400">
                <a:latin typeface="Helvetica" panose="020B0604020202020204" pitchFamily="34" charset="0"/>
              </a:rPr>
              <a:pPr/>
              <a:t>77</a:t>
            </a:fld>
            <a:endParaRPr lang="en-US" altLang="en-US" sz="1400">
              <a:latin typeface="Helvetica" panose="020B0604020202020204" pitchFamily="34" charset="0"/>
            </a:endParaRPr>
          </a:p>
        </p:txBody>
      </p:sp>
      <p:sp>
        <p:nvSpPr>
          <p:cNvPr id="80900" name="Rectangle 2"/>
          <p:cNvSpPr>
            <a:spLocks noGrp="1" noChangeArrowheads="1"/>
          </p:cNvSpPr>
          <p:nvPr>
            <p:ph type="title"/>
          </p:nvPr>
        </p:nvSpPr>
        <p:spPr/>
        <p:txBody>
          <a:bodyPr/>
          <a:lstStyle/>
          <a:p>
            <a:pPr eaLnBrk="1" hangingPunct="1"/>
            <a:r>
              <a:rPr lang="en-US" altLang="en-US" smtClean="0"/>
              <a:t>Listeria</a:t>
            </a:r>
          </a:p>
        </p:txBody>
      </p:sp>
      <p:sp>
        <p:nvSpPr>
          <p:cNvPr id="80901" name="Rectangle 3"/>
          <p:cNvSpPr>
            <a:spLocks noGrp="1" noChangeArrowheads="1"/>
          </p:cNvSpPr>
          <p:nvPr>
            <p:ph type="body" sz="half" idx="1"/>
          </p:nvPr>
        </p:nvSpPr>
        <p:spPr/>
        <p:txBody>
          <a:bodyPr/>
          <a:lstStyle/>
          <a:p>
            <a:pPr eaLnBrk="1" hangingPunct="1"/>
            <a:r>
              <a:rPr lang="en-US" altLang="en-US" sz="2800" smtClean="0"/>
              <a:t>Bacteremia</a:t>
            </a:r>
          </a:p>
        </p:txBody>
      </p:sp>
      <p:pic>
        <p:nvPicPr>
          <p:cNvPr id="80902" name="Picture 6" descr="limoblood"/>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508250"/>
            <a:ext cx="3979862" cy="2984500"/>
          </a:xfr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D1BB714-5607-4D01-92B4-446B24CA39BD}" type="slidenum">
              <a:rPr lang="en-US" altLang="en-US" sz="1400">
                <a:latin typeface="Helvetica" panose="020B0604020202020204" pitchFamily="34" charset="0"/>
              </a:rPr>
              <a:pPr/>
              <a:t>78</a:t>
            </a:fld>
            <a:endParaRPr lang="en-US" altLang="en-US" sz="1400">
              <a:latin typeface="Helvetica" panose="020B0604020202020204" pitchFamily="34" charset="0"/>
            </a:endParaRPr>
          </a:p>
        </p:txBody>
      </p:sp>
      <p:sp>
        <p:nvSpPr>
          <p:cNvPr id="81924" name="Rectangle 2"/>
          <p:cNvSpPr>
            <a:spLocks noGrp="1" noChangeArrowheads="1"/>
          </p:cNvSpPr>
          <p:nvPr>
            <p:ph type="title"/>
          </p:nvPr>
        </p:nvSpPr>
        <p:spPr/>
        <p:txBody>
          <a:bodyPr/>
          <a:lstStyle/>
          <a:p>
            <a:pPr eaLnBrk="1" hangingPunct="1"/>
            <a:r>
              <a:rPr lang="en-US" altLang="en-US" smtClean="0"/>
              <a:t>Listeria</a:t>
            </a:r>
          </a:p>
        </p:txBody>
      </p:sp>
      <p:sp>
        <p:nvSpPr>
          <p:cNvPr id="81925" name="Rectangle 3"/>
          <p:cNvSpPr>
            <a:spLocks noGrp="1" noChangeArrowheads="1"/>
          </p:cNvSpPr>
          <p:nvPr>
            <p:ph type="body" sz="half" idx="1"/>
          </p:nvPr>
        </p:nvSpPr>
        <p:spPr/>
        <p:txBody>
          <a:bodyPr/>
          <a:lstStyle/>
          <a:p>
            <a:pPr eaLnBrk="1" hangingPunct="1"/>
            <a:r>
              <a:rPr lang="en-US" altLang="en-US" sz="2800" smtClean="0"/>
              <a:t>Microscopic – small gram positive rods</a:t>
            </a:r>
          </a:p>
          <a:p>
            <a:pPr eaLnBrk="1" hangingPunct="1"/>
            <a:r>
              <a:rPr lang="en-US" altLang="en-US" sz="2800" smtClean="0"/>
              <a:t>Tumbling motility</a:t>
            </a:r>
          </a:p>
          <a:p>
            <a:pPr eaLnBrk="1" hangingPunct="1"/>
            <a:r>
              <a:rPr lang="en-US" altLang="en-US" sz="2800" smtClean="0"/>
              <a:t>Umbrella shaped motility in MIO</a:t>
            </a:r>
          </a:p>
        </p:txBody>
      </p:sp>
      <p:pic>
        <p:nvPicPr>
          <p:cNvPr id="81926" name="Picture 8" descr="limogram2"/>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3488" y="2420938"/>
            <a:ext cx="3979862" cy="3157537"/>
          </a:xfrm>
          <a:noFill/>
        </p:spPr>
      </p:pic>
      <p:pic>
        <p:nvPicPr>
          <p:cNvPr id="81927" name="Picture 6" descr="listeria motilit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825" y="4343400"/>
            <a:ext cx="24415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3"/>
          <p:cNvSpPr>
            <a:spLocks noGrp="1"/>
          </p:cNvSpPr>
          <p:nvPr>
            <p:ph type="dt" sz="quarter" idx="10"/>
          </p:nvPr>
        </p:nvSpPr>
        <p:spPr/>
        <p:txBody>
          <a:bodyPr/>
          <a:lstStyle/>
          <a:p>
            <a:pPr>
              <a:defRPr/>
            </a:pPr>
            <a:r>
              <a:rPr lang="en-US"/>
              <a:t>Aerobic gram positive rods</a:t>
            </a:r>
          </a:p>
        </p:txBody>
      </p:sp>
      <p:sp>
        <p:nvSpPr>
          <p:cNvPr id="51"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545214B-37A7-4D90-9433-D8F9B614FCD7}" type="slidenum">
              <a:rPr lang="en-US" altLang="en-US" sz="1400">
                <a:latin typeface="Helvetica" panose="020B0604020202020204" pitchFamily="34" charset="0"/>
              </a:rPr>
              <a:pPr/>
              <a:t>79</a:t>
            </a:fld>
            <a:endParaRPr lang="en-US" altLang="en-US" sz="1400">
              <a:latin typeface="Helvetica" panose="020B0604020202020204" pitchFamily="34" charset="0"/>
            </a:endParaRPr>
          </a:p>
        </p:txBody>
      </p:sp>
      <p:sp>
        <p:nvSpPr>
          <p:cNvPr id="82948" name="Rectangle 2"/>
          <p:cNvSpPr>
            <a:spLocks noGrp="1" noChangeArrowheads="1"/>
          </p:cNvSpPr>
          <p:nvPr>
            <p:ph type="title"/>
          </p:nvPr>
        </p:nvSpPr>
        <p:spPr/>
        <p:txBody>
          <a:bodyPr anchor="ctr"/>
          <a:lstStyle/>
          <a:p>
            <a:pPr algn="ctr" eaLnBrk="1" hangingPunct="1"/>
            <a:r>
              <a:rPr lang="en-US" altLang="en-US" sz="4000" smtClean="0"/>
              <a:t>Biochemical tests for small gpo</a:t>
            </a:r>
            <a:endParaRPr lang="en-US" altLang="en-US" smtClean="0"/>
          </a:p>
        </p:txBody>
      </p:sp>
      <p:graphicFrame>
        <p:nvGraphicFramePr>
          <p:cNvPr id="92221" name="Group 61"/>
          <p:cNvGraphicFramePr>
            <a:graphicFrameLocks noGrp="1"/>
          </p:cNvGraphicFramePr>
          <p:nvPr>
            <p:ph type="tbl" idx="1"/>
          </p:nvPr>
        </p:nvGraphicFramePr>
        <p:xfrm>
          <a:off x="1182688" y="2017713"/>
          <a:ext cx="7772400" cy="4114800"/>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ID  test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Limo</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Gp B strep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Coryne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Gram stain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14BD1B"/>
                          </a:solidFill>
                          <a:effectLst/>
                          <a:latin typeface="Times" pitchFamily="18" charset="0"/>
                        </a:rPr>
                        <a:t>Rods, cb</a:t>
                      </a:r>
                      <a:endParaRPr kumimoji="0" lang="en-US" sz="2400" b="0" i="0" u="none" strike="noStrike" cap="none" normalizeH="0" baseline="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cocci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14BD1B"/>
                          </a:solidFill>
                          <a:effectLst/>
                          <a:latin typeface="Times" pitchFamily="18" charset="0"/>
                        </a:rPr>
                        <a:t>Rods, cb</a:t>
                      </a:r>
                      <a:endParaRPr kumimoji="0" lang="en-US" sz="2400" b="0" i="0" u="none" strike="noStrike" cap="none" normalizeH="0" baseline="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Hemolysis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hlink"/>
                          </a:solidFill>
                          <a:effectLst/>
                          <a:latin typeface="Times" pitchFamily="18" charset="0"/>
                        </a:rPr>
                        <a:t>Beta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hlink"/>
                          </a:solidFill>
                          <a:effectLst/>
                          <a:latin typeface="Times" pitchFamily="18" charset="0"/>
                        </a:rPr>
                        <a:t>Beta/</a:t>
                      </a:r>
                      <a:r>
                        <a:rPr kumimoji="0" lang="en-US" sz="2400" b="0" i="0" u="none" strike="noStrike" cap="none" normalizeH="0" baseline="0" smtClean="0">
                          <a:ln>
                            <a:noFill/>
                          </a:ln>
                          <a:solidFill>
                            <a:schemeClr val="folHlink"/>
                          </a:solidFill>
                          <a:effectLst/>
                          <a:latin typeface="Times" pitchFamily="18" charset="0"/>
                        </a:rPr>
                        <a:t>gamma</a:t>
                      </a:r>
                      <a:endParaRPr kumimoji="0" lang="en-US" sz="2400" b="0" i="0" u="none" strike="noStrike" cap="none" normalizeH="0" baseline="0" smtClean="0">
                        <a:ln>
                          <a:noFill/>
                        </a:ln>
                        <a:solidFill>
                          <a:schemeClr val="hlink"/>
                        </a:solidFill>
                        <a:effectLst/>
                        <a:latin typeface="Times"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folHlink"/>
                          </a:solidFill>
                          <a:effectLst/>
                          <a:latin typeface="Times" pitchFamily="18" charset="0"/>
                        </a:rPr>
                        <a:t>gamma</a:t>
                      </a:r>
                      <a:endParaRPr kumimoji="0" lang="en-US" sz="2400" b="0" i="0" u="none" strike="noStrike" cap="none" normalizeH="0" baseline="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Catalase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14BD1B"/>
                          </a:solidFill>
                          <a:effectLst/>
                          <a:latin typeface="Times" pitchFamily="18" charset="0"/>
                        </a:rPr>
                        <a:t>pos</a:t>
                      </a:r>
                      <a:endParaRPr kumimoji="0" lang="en-US" sz="2400" b="0" i="0" u="none" strike="noStrike" cap="none" normalizeH="0" baseline="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14BD1B"/>
                          </a:solidFill>
                          <a:effectLst/>
                          <a:latin typeface="Times" pitchFamily="18" charset="0"/>
                        </a:rPr>
                        <a:t>pos</a:t>
                      </a:r>
                      <a:endParaRPr kumimoji="0" lang="en-US" sz="2400" b="0" i="0" u="none" strike="noStrike" cap="none" normalizeH="0" baseline="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Motility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Pos (25C)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Bile esculin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pos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Hipp hydrolysis</a:t>
                      </a:r>
                      <a:endParaRPr kumimoji="0" lang="en-US" sz="2400" b="0" i="0" u="none" strike="noStrike" cap="none" normalizeH="0" baseline="0" smtClean="0">
                        <a:ln>
                          <a:noFill/>
                        </a:ln>
                        <a:solidFill>
                          <a:schemeClr val="tx1"/>
                        </a:solidFill>
                        <a:effectLst/>
                        <a:latin typeface="Times"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hlink"/>
                          </a:solidFill>
                          <a:effectLst/>
                          <a:latin typeface="Times" pitchFamily="18" charset="0"/>
                        </a:rPr>
                        <a:t>pos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hlink"/>
                          </a:solidFill>
                          <a:effectLst/>
                          <a:latin typeface="Times" pitchFamily="18" charset="0"/>
                        </a:rPr>
                        <a:t>pos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N/A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CAMP</a:t>
                      </a:r>
                      <a:endParaRPr kumimoji="0" lang="en-US" sz="2400" b="0" i="0" u="none" strike="noStrike" cap="none" normalizeH="0" baseline="0" smtClean="0">
                        <a:ln>
                          <a:noFill/>
                        </a:ln>
                        <a:solidFill>
                          <a:schemeClr val="tx1"/>
                        </a:solidFill>
                        <a:effectLst/>
                        <a:latin typeface="Times"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hlink"/>
                          </a:solidFill>
                          <a:effectLst/>
                          <a:latin typeface="Times" pitchFamily="18" charset="0"/>
                        </a:rPr>
                        <a:t>pos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hlink"/>
                          </a:solidFill>
                          <a:effectLst/>
                          <a:latin typeface="Times" pitchFamily="18" charset="0"/>
                        </a:rPr>
                        <a:t>pos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Aerobic gram positive rods</a:t>
            </a:r>
          </a:p>
        </p:txBody>
      </p:sp>
      <p:sp>
        <p:nvSpPr>
          <p:cNvPr id="5"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58C11A2-6186-4111-B3F5-3C2FE0E4DFE2}" type="slidenum">
              <a:rPr lang="en-US" altLang="en-US" sz="1400">
                <a:latin typeface="Helvetica" panose="020B0604020202020204" pitchFamily="34" charset="0"/>
              </a:rPr>
              <a:pPr/>
              <a:t>8</a:t>
            </a:fld>
            <a:endParaRPr lang="en-US" altLang="en-US" sz="1400">
              <a:latin typeface="Helvetica" panose="020B0604020202020204" pitchFamily="34" charset="0"/>
            </a:endParaRPr>
          </a:p>
        </p:txBody>
      </p:sp>
      <p:sp>
        <p:nvSpPr>
          <p:cNvPr id="10244" name="Rectangle 2"/>
          <p:cNvSpPr>
            <a:spLocks noGrp="1" noChangeArrowheads="1"/>
          </p:cNvSpPr>
          <p:nvPr>
            <p:ph type="title"/>
          </p:nvPr>
        </p:nvSpPr>
        <p:spPr/>
        <p:txBody>
          <a:bodyPr/>
          <a:lstStyle/>
          <a:p>
            <a:pPr eaLnBrk="1" hangingPunct="1"/>
            <a:r>
              <a:rPr kumimoji="1" lang="en-US" altLang="en-US" smtClean="0"/>
              <a:t>Corynebacteria  </a:t>
            </a:r>
            <a:r>
              <a:rPr kumimoji="1" lang="en-US" altLang="en-US" sz="3600" smtClean="0"/>
              <a:t>C. diphtheria</a:t>
            </a:r>
            <a:endParaRPr kumimoji="1" lang="en-US" altLang="en-US" smtClean="0"/>
          </a:p>
        </p:txBody>
      </p:sp>
      <p:sp>
        <p:nvSpPr>
          <p:cNvPr id="10245" name="Rectangle 3"/>
          <p:cNvSpPr>
            <a:spLocks noGrp="1" noChangeArrowheads="1"/>
          </p:cNvSpPr>
          <p:nvPr>
            <p:ph type="body" idx="1"/>
          </p:nvPr>
        </p:nvSpPr>
        <p:spPr/>
        <p:txBody>
          <a:bodyPr/>
          <a:lstStyle/>
          <a:p>
            <a:pPr lvl="1" eaLnBrk="1" hangingPunct="1"/>
            <a:r>
              <a:rPr kumimoji="1" lang="en-US" altLang="en-US" smtClean="0"/>
              <a:t>Pseudomembrane formation</a:t>
            </a:r>
          </a:p>
          <a:p>
            <a:pPr lvl="2" eaLnBrk="1" hangingPunct="1"/>
            <a:r>
              <a:rPr kumimoji="1" lang="en-US" altLang="en-US" smtClean="0"/>
              <a:t>necrotic epithelial, white blood cells (WBC’s),    	  red blood cells (RBC’s),  fibrin</a:t>
            </a:r>
          </a:p>
          <a:p>
            <a:pPr lvl="2" eaLnBrk="1" hangingPunct="1"/>
            <a:r>
              <a:rPr kumimoji="1" lang="en-US" altLang="en-US" smtClean="0"/>
              <a:t>initial colonization ==&gt; damage</a:t>
            </a:r>
          </a:p>
          <a:p>
            <a:pPr lvl="3" eaLnBrk="1" hangingPunct="1"/>
            <a:r>
              <a:rPr kumimoji="1" lang="en-US" altLang="en-US" smtClean="0"/>
              <a:t> excretion of exotoxin</a:t>
            </a:r>
          </a:p>
          <a:p>
            <a:pPr lvl="2" eaLnBrk="1" hangingPunct="1"/>
            <a:r>
              <a:rPr kumimoji="1" lang="en-US" altLang="en-US" smtClean="0"/>
              <a:t>WBC’s and fibrin = inflammatory response</a:t>
            </a:r>
          </a:p>
          <a:p>
            <a:pPr lvl="2" eaLnBrk="1" hangingPunct="1"/>
            <a:r>
              <a:rPr kumimoji="1" lang="en-US" altLang="en-US" smtClean="0"/>
              <a:t>plaques coalesce to form pseudomembrane,</a:t>
            </a:r>
          </a:p>
          <a:p>
            <a:pPr lvl="2" eaLnBrk="1" hangingPunct="1"/>
            <a:r>
              <a:rPr kumimoji="1" lang="en-US" altLang="en-US" sz="1800" smtClean="0"/>
              <a:t>originate on tonsils but spread to posterior pharynx, nodes, 	    uvula, soft palate larynx and trachea</a:t>
            </a:r>
            <a:endParaRPr kumimoji="1" lang="en-US"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p:cNvSpPr>
            <a:spLocks noGrp="1"/>
          </p:cNvSpPr>
          <p:nvPr>
            <p:ph type="dt" sz="quarter" idx="10"/>
          </p:nvPr>
        </p:nvSpPr>
        <p:spPr/>
        <p:txBody>
          <a:bodyPr/>
          <a:lstStyle/>
          <a:p>
            <a:pPr>
              <a:defRPr/>
            </a:pPr>
            <a:r>
              <a:rPr lang="en-US"/>
              <a:t>Aerobic gram positive rods</a:t>
            </a:r>
          </a:p>
        </p:txBody>
      </p:sp>
      <p:sp>
        <p:nvSpPr>
          <p:cNvPr id="44" name="Slide Number Placeholder 5"/>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2752BBF-D710-48C5-A459-6FD199C69021}" type="slidenum">
              <a:rPr lang="en-US" altLang="en-US" sz="1400">
                <a:latin typeface="Helvetica" panose="020B0604020202020204" pitchFamily="34" charset="0"/>
              </a:rPr>
              <a:pPr/>
              <a:t>80</a:t>
            </a:fld>
            <a:endParaRPr lang="en-US" altLang="en-US" sz="1400">
              <a:latin typeface="Helvetica" panose="020B0604020202020204" pitchFamily="34" charset="0"/>
            </a:endParaRPr>
          </a:p>
        </p:txBody>
      </p:sp>
      <p:sp>
        <p:nvSpPr>
          <p:cNvPr id="83972" name="Rectangle 2"/>
          <p:cNvSpPr>
            <a:spLocks noGrp="1" noChangeArrowheads="1"/>
          </p:cNvSpPr>
          <p:nvPr>
            <p:ph type="title"/>
          </p:nvPr>
        </p:nvSpPr>
        <p:spPr/>
        <p:txBody>
          <a:bodyPr anchor="ctr"/>
          <a:lstStyle/>
          <a:p>
            <a:pPr algn="ctr" eaLnBrk="1" hangingPunct="1"/>
            <a:r>
              <a:rPr lang="en-US" altLang="en-US" sz="3200" smtClean="0"/>
              <a:t>ID of common non-spore forming gpr’s</a:t>
            </a:r>
            <a:endParaRPr lang="en-US" altLang="en-US" smtClean="0"/>
          </a:p>
        </p:txBody>
      </p:sp>
      <p:graphicFrame>
        <p:nvGraphicFramePr>
          <p:cNvPr id="94277" name="Group 69"/>
          <p:cNvGraphicFramePr>
            <a:graphicFrameLocks noGrp="1"/>
          </p:cNvGraphicFramePr>
          <p:nvPr>
            <p:ph type="tbl" idx="1"/>
          </p:nvPr>
        </p:nvGraphicFramePr>
        <p:xfrm>
          <a:off x="838200" y="1828800"/>
          <a:ext cx="8001000" cy="4114800"/>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57375">
                  <a:extLst>
                    <a:ext uri="{9D8B030D-6E8A-4147-A177-3AD203B41FA5}">
                      <a16:colId xmlns:a16="http://schemas.microsoft.com/office/drawing/2014/main" val="20002"/>
                    </a:ext>
                  </a:extLst>
                </a:gridCol>
                <a:gridCol w="1490663">
                  <a:extLst>
                    <a:ext uri="{9D8B030D-6E8A-4147-A177-3AD203B41FA5}">
                      <a16:colId xmlns:a16="http://schemas.microsoft.com/office/drawing/2014/main" val="20003"/>
                    </a:ext>
                  </a:extLst>
                </a:gridCol>
                <a:gridCol w="1452562">
                  <a:extLst>
                    <a:ext uri="{9D8B030D-6E8A-4147-A177-3AD203B41FA5}">
                      <a16:colId xmlns:a16="http://schemas.microsoft.com/office/drawing/2014/main" val="20004"/>
                    </a:ext>
                  </a:extLst>
                </a:gridCol>
              </a:tblGrid>
              <a:tr h="474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Organism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pitchFamily="18" charset="0"/>
                        </a:rPr>
                        <a:t>Coryne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pitchFamily="18" charset="0"/>
                        </a:rPr>
                        <a:t>Limo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pitchFamily="18" charset="0"/>
                        </a:rPr>
                        <a:t>Erysip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pitchFamily="18" charset="0"/>
                        </a:rPr>
                        <a:t>Lacto</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44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Motility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Neg at 35C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Pos at 25C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neg</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33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Catalase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pos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pos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neg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neg</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44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Hemolysis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gamma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Beta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Alpha 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gamma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Alpha 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gamma</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71767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Other tests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pitchFamily="18" charset="0"/>
                        </a:rPr>
                        <a:t>GS” chinese”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pitchFamily="18" charset="0"/>
                        </a:rPr>
                        <a:t>Colony: small, whiteish: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pitchFamily="18" charset="0"/>
                        </a:rPr>
                        <a:t>BE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pitchFamily="18" charset="0"/>
                        </a:rPr>
                        <a:t>Mot: umbrella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pitchFamily="18" charset="0"/>
                        </a:rPr>
                        <a:t>Tumbling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TSI H2S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pitchFamily="18" charset="0"/>
                        </a:rPr>
                        <a:t>GS: chains of rods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59755C-547E-4530-88C9-5C22C4757615}" type="slidenum">
              <a:rPr lang="en-US" altLang="en-US" sz="1400">
                <a:latin typeface="Helvetica" panose="020B0604020202020204" pitchFamily="34" charset="0"/>
              </a:rPr>
              <a:pPr/>
              <a:t>81</a:t>
            </a:fld>
            <a:endParaRPr lang="en-US" altLang="en-US" sz="1400">
              <a:latin typeface="Helvetica" panose="020B0604020202020204" pitchFamily="34" charset="0"/>
            </a:endParaRPr>
          </a:p>
        </p:txBody>
      </p:sp>
      <p:sp>
        <p:nvSpPr>
          <p:cNvPr id="84996" name="Rectangle 4"/>
          <p:cNvSpPr>
            <a:spLocks noGrp="1" noChangeArrowheads="1"/>
          </p:cNvSpPr>
          <p:nvPr>
            <p:ph type="title"/>
          </p:nvPr>
        </p:nvSpPr>
        <p:spPr/>
        <p:txBody>
          <a:bodyPr/>
          <a:lstStyle/>
          <a:p>
            <a:pPr eaLnBrk="1" hangingPunct="1"/>
            <a:r>
              <a:rPr lang="en-US" altLang="en-US" smtClean="0"/>
              <a:t>KEY WORD(S)</a:t>
            </a:r>
          </a:p>
        </p:txBody>
      </p:sp>
      <p:sp>
        <p:nvSpPr>
          <p:cNvPr id="462853" name="Rectangle 5"/>
          <p:cNvSpPr>
            <a:spLocks noGrp="1" noChangeArrowheads="1"/>
          </p:cNvSpPr>
          <p:nvPr>
            <p:ph type="body" sz="half" idx="1"/>
          </p:nvPr>
        </p:nvSpPr>
        <p:spPr/>
        <p:txBody>
          <a:bodyPr/>
          <a:lstStyle/>
          <a:p>
            <a:pPr eaLnBrk="1" hangingPunct="1"/>
            <a:r>
              <a:rPr lang="en-US" altLang="en-US" smtClean="0"/>
              <a:t>Pallisading</a:t>
            </a:r>
          </a:p>
          <a:p>
            <a:pPr eaLnBrk="1" hangingPunct="1"/>
            <a:r>
              <a:rPr lang="en-US" altLang="en-US" smtClean="0"/>
              <a:t>Pseudomembrane</a:t>
            </a:r>
          </a:p>
          <a:p>
            <a:pPr eaLnBrk="1" hangingPunct="1"/>
            <a:r>
              <a:rPr lang="en-US" altLang="en-US" smtClean="0"/>
              <a:t>Toxoid</a:t>
            </a:r>
          </a:p>
          <a:p>
            <a:pPr eaLnBrk="1" hangingPunct="1"/>
            <a:r>
              <a:rPr lang="en-US" altLang="en-US" smtClean="0"/>
              <a:t>Malignant pustule</a:t>
            </a:r>
          </a:p>
        </p:txBody>
      </p:sp>
      <p:sp>
        <p:nvSpPr>
          <p:cNvPr id="462854" name="Rectangle 6"/>
          <p:cNvSpPr>
            <a:spLocks noGrp="1" noChangeArrowheads="1"/>
          </p:cNvSpPr>
          <p:nvPr>
            <p:ph type="body" sz="half" idx="2"/>
          </p:nvPr>
        </p:nvSpPr>
        <p:spPr/>
        <p:txBody>
          <a:bodyPr/>
          <a:lstStyle/>
          <a:p>
            <a:pPr eaLnBrk="1" hangingPunct="1"/>
            <a:r>
              <a:rPr lang="en-US" altLang="en-US" smtClean="0"/>
              <a:t>Tenacious</a:t>
            </a:r>
          </a:p>
          <a:p>
            <a:pPr eaLnBrk="1" hangingPunct="1"/>
            <a:r>
              <a:rPr lang="en-US" altLang="en-US" smtClean="0"/>
              <a:t>Erysipieloid</a:t>
            </a:r>
          </a:p>
          <a:p>
            <a:pPr eaLnBrk="1" hangingPunct="1"/>
            <a:r>
              <a:rPr lang="en-US" altLang="en-US" smtClean="0"/>
              <a:t>Erysipelas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28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28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285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285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2854">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28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build="p"/>
      <p:bldP spid="46285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9FF8583-7627-4DE6-97AF-784F7415437F}" type="slidenum">
              <a:rPr lang="en-US" altLang="en-US" sz="1400">
                <a:latin typeface="Helvetica" panose="020B0604020202020204" pitchFamily="34" charset="0"/>
              </a:rPr>
              <a:pPr/>
              <a:t>82</a:t>
            </a:fld>
            <a:endParaRPr lang="en-US" altLang="en-US" sz="1400">
              <a:latin typeface="Helvetica" panose="020B0604020202020204" pitchFamily="34" charset="0"/>
            </a:endParaRPr>
          </a:p>
        </p:txBody>
      </p:sp>
      <p:sp>
        <p:nvSpPr>
          <p:cNvPr id="86020" name="Rectangle 2"/>
          <p:cNvSpPr>
            <a:spLocks noGrp="1" noChangeArrowheads="1"/>
          </p:cNvSpPr>
          <p:nvPr>
            <p:ph type="title"/>
          </p:nvPr>
        </p:nvSpPr>
        <p:spPr/>
        <p:txBody>
          <a:bodyPr/>
          <a:lstStyle/>
          <a:p>
            <a:pPr eaLnBrk="1" hangingPunct="1"/>
            <a:r>
              <a:rPr lang="en-US" altLang="en-US" smtClean="0"/>
              <a:t>Aerobic gram positive rods</a:t>
            </a:r>
          </a:p>
        </p:txBody>
      </p:sp>
      <p:sp>
        <p:nvSpPr>
          <p:cNvPr id="86021" name="Rectangle 3"/>
          <p:cNvSpPr>
            <a:spLocks noGrp="1" noChangeArrowheads="1"/>
          </p:cNvSpPr>
          <p:nvPr>
            <p:ph type="body" sz="half" idx="1"/>
          </p:nvPr>
        </p:nvSpPr>
        <p:spPr>
          <a:xfrm>
            <a:off x="912813" y="1905000"/>
            <a:ext cx="3975100" cy="4191000"/>
          </a:xfrm>
        </p:spPr>
        <p:txBody>
          <a:bodyPr/>
          <a:lstStyle/>
          <a:p>
            <a:pPr algn="ctr" eaLnBrk="1" hangingPunct="1"/>
            <a:r>
              <a:rPr lang="en-US" altLang="en-US" sz="2800" smtClean="0"/>
              <a:t>The End</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algn="ctr" eaLnBrk="1" hangingPunct="1"/>
            <a:r>
              <a:rPr lang="en-US" altLang="en-US" sz="2800" smtClean="0"/>
              <a:t>Thank you</a:t>
            </a:r>
          </a:p>
        </p:txBody>
      </p:sp>
      <p:pic>
        <p:nvPicPr>
          <p:cNvPr id="86022"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48250" y="2052638"/>
            <a:ext cx="3975100" cy="38941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Aerobic gram positive rods</a:t>
            </a:r>
          </a:p>
        </p:txBody>
      </p:sp>
      <p:sp>
        <p:nvSpPr>
          <p:cNvPr id="6" name="Slide Number Placeholder 6"/>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939D416-20B7-4964-B4C1-25A9BED6F883}" type="slidenum">
              <a:rPr lang="en-US" altLang="en-US" sz="1400">
                <a:latin typeface="Helvetica" panose="020B0604020202020204" pitchFamily="34" charset="0"/>
              </a:rPr>
              <a:pPr/>
              <a:t>9</a:t>
            </a:fld>
            <a:endParaRPr lang="en-US" altLang="en-US" sz="1400">
              <a:latin typeface="Helvetica" panose="020B0604020202020204" pitchFamily="34" charset="0"/>
            </a:endParaRPr>
          </a:p>
        </p:txBody>
      </p:sp>
      <p:sp>
        <p:nvSpPr>
          <p:cNvPr id="11268" name="Rectangle 2"/>
          <p:cNvSpPr>
            <a:spLocks noGrp="1" noChangeArrowheads="1"/>
          </p:cNvSpPr>
          <p:nvPr>
            <p:ph type="title"/>
          </p:nvPr>
        </p:nvSpPr>
        <p:spPr/>
        <p:txBody>
          <a:bodyPr/>
          <a:lstStyle/>
          <a:p>
            <a:pPr eaLnBrk="1" hangingPunct="1"/>
            <a:r>
              <a:rPr lang="en-US" altLang="en-US" smtClean="0"/>
              <a:t>Corynebacteria </a:t>
            </a:r>
            <a:r>
              <a:rPr kumimoji="1" lang="en-US" altLang="en-US" sz="3600" smtClean="0"/>
              <a:t>C. diphtheria</a:t>
            </a:r>
          </a:p>
        </p:txBody>
      </p:sp>
      <p:sp>
        <p:nvSpPr>
          <p:cNvPr id="11269" name="Rectangle 3"/>
          <p:cNvSpPr>
            <a:spLocks noGrp="1" noChangeArrowheads="1"/>
          </p:cNvSpPr>
          <p:nvPr>
            <p:ph type="body" sz="half" idx="1"/>
          </p:nvPr>
        </p:nvSpPr>
        <p:spPr>
          <a:xfrm>
            <a:off x="912813" y="1905000"/>
            <a:ext cx="4268787" cy="4191000"/>
          </a:xfrm>
        </p:spPr>
        <p:txBody>
          <a:bodyPr/>
          <a:lstStyle/>
          <a:p>
            <a:pPr eaLnBrk="1" hangingPunct="1"/>
            <a:r>
              <a:rPr lang="en-US" altLang="en-US" sz="2800" smtClean="0"/>
              <a:t>PSEUDOMEMBRANE</a:t>
            </a:r>
          </a:p>
        </p:txBody>
      </p:sp>
      <p:pic>
        <p:nvPicPr>
          <p:cNvPr id="11270" name="Picture 6" descr="cidpipseudomem"/>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88013" y="1905000"/>
            <a:ext cx="2690812" cy="4191000"/>
          </a:xfrm>
          <a:noFill/>
        </p:spPr>
      </p:pic>
    </p:spTree>
  </p:cSld>
  <p:clrMapOvr>
    <a:masterClrMapping/>
  </p:clrMapOvr>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MicroTheme</Template>
  <TotalTime>2036</TotalTime>
  <Words>4352</Words>
  <Application>Microsoft Office PowerPoint</Application>
  <PresentationFormat>Letter Paper (8.5x11 in)</PresentationFormat>
  <Paragraphs>918</Paragraphs>
  <Slides>82</Slides>
  <Notes>78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Times</vt:lpstr>
      <vt:lpstr>Arial</vt:lpstr>
      <vt:lpstr>Helvetica</vt:lpstr>
      <vt:lpstr>Wingdings</vt:lpstr>
      <vt:lpstr>Symbol</vt:lpstr>
      <vt:lpstr>Wingdings 2</vt:lpstr>
      <vt:lpstr>Bold Stripes</vt:lpstr>
      <vt:lpstr>Aerobic Gram Positive Bacilli Human pathogens</vt:lpstr>
      <vt:lpstr>Aerobic Gram Positive Bacilli</vt:lpstr>
      <vt:lpstr>Corynebacteria</vt:lpstr>
      <vt:lpstr>Corynebacteria</vt:lpstr>
      <vt:lpstr>Corynebacteria</vt:lpstr>
      <vt:lpstr>Corynebacteria  C. diphtheria</vt:lpstr>
      <vt:lpstr>Corynebacteria  C. diphtheria</vt:lpstr>
      <vt:lpstr>Corynebacteria  C. diphtheria</vt:lpstr>
      <vt:lpstr>Corynebacteria C. diphtheria</vt:lpstr>
      <vt:lpstr>Corynebacteria  C. diphtheria</vt:lpstr>
      <vt:lpstr>Corynebacteria  C. diphtheria</vt:lpstr>
      <vt:lpstr>Corynebacteria  C. diphtheria</vt:lpstr>
      <vt:lpstr>Corynebacteria  C. diphtheria</vt:lpstr>
      <vt:lpstr>Corynebacteria  C. diphtheria</vt:lpstr>
      <vt:lpstr>PowerPoint Presentation</vt:lpstr>
      <vt:lpstr>Corynebacteria  C. diphtheria</vt:lpstr>
      <vt:lpstr>Corynebacteria  C. diphtheria</vt:lpstr>
      <vt:lpstr>Corynebacteria  C. diphtheria</vt:lpstr>
      <vt:lpstr>Corynebacteria  C. diptheria</vt:lpstr>
      <vt:lpstr>Corynebacteria  C. diphtheria</vt:lpstr>
      <vt:lpstr>Corynebacteria  C. diptheria</vt:lpstr>
      <vt:lpstr>Corynebacteria C. diptheria</vt:lpstr>
      <vt:lpstr>Corynebacteria C. diptheria</vt:lpstr>
      <vt:lpstr>PowerPoint Presentation</vt:lpstr>
      <vt:lpstr>Corynebacteria  C. diptheria</vt:lpstr>
      <vt:lpstr>Corynebacteria  C. diptheria</vt:lpstr>
      <vt:lpstr>Corynebacteria  C. diptheria</vt:lpstr>
      <vt:lpstr>Corynebacteria  other</vt:lpstr>
      <vt:lpstr>Corynebacteria Other</vt:lpstr>
      <vt:lpstr>Bacillus anthracis</vt:lpstr>
      <vt:lpstr>Bacillus B. anthracis</vt:lpstr>
      <vt:lpstr>Bacillus B. anthracis</vt:lpstr>
      <vt:lpstr>Bacillus B. anthracis</vt:lpstr>
      <vt:lpstr>Bacillus B. anthracis</vt:lpstr>
      <vt:lpstr>Bacillus B. anthracis</vt:lpstr>
      <vt:lpstr>Bacillus B. anthracis</vt:lpstr>
      <vt:lpstr>PowerPoint Presentation</vt:lpstr>
      <vt:lpstr>Bacillus B. anthracis</vt:lpstr>
      <vt:lpstr>Bacillus species</vt:lpstr>
      <vt:lpstr>Bacillus species</vt:lpstr>
      <vt:lpstr>Bacillus species </vt:lpstr>
      <vt:lpstr>Bacillus species</vt:lpstr>
      <vt:lpstr>Bacillus species</vt:lpstr>
      <vt:lpstr>Bacillus species </vt:lpstr>
      <vt:lpstr>PowerPoint Presentation</vt:lpstr>
      <vt:lpstr>Bacillus B. anthracis Lab</vt:lpstr>
      <vt:lpstr>Bacillus B. anthracis Lab</vt:lpstr>
      <vt:lpstr>Bacillus B. anthracis Lab</vt:lpstr>
      <vt:lpstr>Bacillus B. anthracis Lab</vt:lpstr>
      <vt:lpstr>Bacillus B. anthracis Lab</vt:lpstr>
      <vt:lpstr> BACILLUS SPECIES NOT B.ANTHRACIS</vt:lpstr>
      <vt:lpstr>BACILLUS SPECIES</vt:lpstr>
      <vt:lpstr>BACILLUS SPECIES</vt:lpstr>
      <vt:lpstr>Lactobacillus</vt:lpstr>
      <vt:lpstr>Lactobacillus</vt:lpstr>
      <vt:lpstr>Lactobacillus</vt:lpstr>
      <vt:lpstr>Lactobacillus</vt:lpstr>
      <vt:lpstr>Erysipilothrix rusiopathiae</vt:lpstr>
      <vt:lpstr>Erysipelothrix</vt:lpstr>
      <vt:lpstr>Erysipeloid</vt:lpstr>
      <vt:lpstr>Erysipelothrix</vt:lpstr>
      <vt:lpstr>Erysipelothrix</vt:lpstr>
      <vt:lpstr>Erysipelothrix</vt:lpstr>
      <vt:lpstr>Listeria monocytogenes</vt:lpstr>
      <vt:lpstr>Listeria</vt:lpstr>
      <vt:lpstr>Listeria</vt:lpstr>
      <vt:lpstr>Listeria</vt:lpstr>
      <vt:lpstr>Listeria</vt:lpstr>
      <vt:lpstr>Listeria</vt:lpstr>
      <vt:lpstr>Listeria</vt:lpstr>
      <vt:lpstr>Listeria</vt:lpstr>
      <vt:lpstr>Listeria</vt:lpstr>
      <vt:lpstr>Listeria</vt:lpstr>
      <vt:lpstr>Listeria</vt:lpstr>
      <vt:lpstr>Listeria</vt:lpstr>
      <vt:lpstr>Listeria</vt:lpstr>
      <vt:lpstr>Listeria</vt:lpstr>
      <vt:lpstr>Listeria</vt:lpstr>
      <vt:lpstr>Biochemical tests for small gpo</vt:lpstr>
      <vt:lpstr>ID of common non-spore forming gpr’s</vt:lpstr>
      <vt:lpstr>KEY WORD(S)</vt:lpstr>
      <vt:lpstr>Aerobic gram positive rods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Lecture Aerobic Gram Positive Bacilli Human pathogens</dc:title>
  <dc:creator>RAB</dc:creator>
  <cp:lastModifiedBy>Tyler Thomas</cp:lastModifiedBy>
  <cp:revision>77</cp:revision>
  <cp:lastPrinted>2003-01-06T02:50:33Z</cp:lastPrinted>
  <dcterms:created xsi:type="dcterms:W3CDTF">2002-11-30T14:31:26Z</dcterms:created>
  <dcterms:modified xsi:type="dcterms:W3CDTF">2024-06-10T14:59:12Z</dcterms:modified>
</cp:coreProperties>
</file>