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7" r:id="rId1"/>
  </p:sldMasterIdLst>
  <p:notesMasterIdLst>
    <p:notesMasterId r:id="rId90"/>
  </p:notesMasterIdLst>
  <p:sldIdLst>
    <p:sldId id="256" r:id="rId2"/>
    <p:sldId id="258" r:id="rId3"/>
    <p:sldId id="325" r:id="rId4"/>
    <p:sldId id="259" r:id="rId5"/>
    <p:sldId id="260" r:id="rId6"/>
    <p:sldId id="326" r:id="rId7"/>
    <p:sldId id="262" r:id="rId8"/>
    <p:sldId id="264" r:id="rId9"/>
    <p:sldId id="329" r:id="rId10"/>
    <p:sldId id="263" r:id="rId11"/>
    <p:sldId id="330" r:id="rId12"/>
    <p:sldId id="266" r:id="rId13"/>
    <p:sldId id="267" r:id="rId14"/>
    <p:sldId id="268" r:id="rId15"/>
    <p:sldId id="342" r:id="rId16"/>
    <p:sldId id="327" r:id="rId17"/>
    <p:sldId id="269" r:id="rId18"/>
    <p:sldId id="328" r:id="rId19"/>
    <p:sldId id="270" r:id="rId20"/>
    <p:sldId id="333" r:id="rId21"/>
    <p:sldId id="271" r:id="rId22"/>
    <p:sldId id="272" r:id="rId23"/>
    <p:sldId id="334" r:id="rId24"/>
    <p:sldId id="273" r:id="rId25"/>
    <p:sldId id="274" r:id="rId26"/>
    <p:sldId id="336" r:id="rId27"/>
    <p:sldId id="275" r:id="rId28"/>
    <p:sldId id="276" r:id="rId29"/>
    <p:sldId id="277" r:id="rId30"/>
    <p:sldId id="337" r:id="rId31"/>
    <p:sldId id="279" r:id="rId32"/>
    <p:sldId id="281" r:id="rId33"/>
    <p:sldId id="282" r:id="rId34"/>
    <p:sldId id="343" r:id="rId35"/>
    <p:sldId id="283" r:id="rId36"/>
    <p:sldId id="284" r:id="rId37"/>
    <p:sldId id="344" r:id="rId38"/>
    <p:sldId id="285" r:id="rId39"/>
    <p:sldId id="286" r:id="rId40"/>
    <p:sldId id="287" r:id="rId41"/>
    <p:sldId id="288" r:id="rId42"/>
    <p:sldId id="289" r:id="rId43"/>
    <p:sldId id="290" r:id="rId44"/>
    <p:sldId id="291" r:id="rId45"/>
    <p:sldId id="346" r:id="rId46"/>
    <p:sldId id="293" r:id="rId47"/>
    <p:sldId id="294" r:id="rId48"/>
    <p:sldId id="295" r:id="rId49"/>
    <p:sldId id="292" r:id="rId50"/>
    <p:sldId id="296" r:id="rId51"/>
    <p:sldId id="297" r:id="rId52"/>
    <p:sldId id="298" r:id="rId53"/>
    <p:sldId id="299" r:id="rId54"/>
    <p:sldId id="300" r:id="rId55"/>
    <p:sldId id="301" r:id="rId56"/>
    <p:sldId id="302" r:id="rId57"/>
    <p:sldId id="303" r:id="rId58"/>
    <p:sldId id="304" r:id="rId59"/>
    <p:sldId id="305" r:id="rId60"/>
    <p:sldId id="306" r:id="rId61"/>
    <p:sldId id="307" r:id="rId62"/>
    <p:sldId id="347" r:id="rId63"/>
    <p:sldId id="348" r:id="rId64"/>
    <p:sldId id="308" r:id="rId65"/>
    <p:sldId id="349" r:id="rId66"/>
    <p:sldId id="309" r:id="rId67"/>
    <p:sldId id="310" r:id="rId68"/>
    <p:sldId id="335" r:id="rId69"/>
    <p:sldId id="313" r:id="rId70"/>
    <p:sldId id="311" r:id="rId71"/>
    <p:sldId id="351" r:id="rId72"/>
    <p:sldId id="312" r:id="rId73"/>
    <p:sldId id="352" r:id="rId74"/>
    <p:sldId id="314" r:id="rId75"/>
    <p:sldId id="315" r:id="rId76"/>
    <p:sldId id="316" r:id="rId77"/>
    <p:sldId id="350" r:id="rId78"/>
    <p:sldId id="317" r:id="rId79"/>
    <p:sldId id="318" r:id="rId80"/>
    <p:sldId id="319" r:id="rId81"/>
    <p:sldId id="354" r:id="rId82"/>
    <p:sldId id="320" r:id="rId83"/>
    <p:sldId id="355" r:id="rId84"/>
    <p:sldId id="341" r:id="rId85"/>
    <p:sldId id="356" r:id="rId86"/>
    <p:sldId id="357" r:id="rId87"/>
    <p:sldId id="358" r:id="rId88"/>
    <p:sldId id="359" r:id="rId89"/>
  </p:sldIdLst>
  <p:sldSz cx="9144000" cy="6858000" type="screen4x3"/>
  <p:notesSz cx="9236075" cy="6973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97">
          <p15:clr>
            <a:srgbClr val="000000"/>
          </p15:clr>
        </p15:guide>
        <p15:guide id="2" pos="2909">
          <p15:clr>
            <a:srgbClr val="000000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8" roundtripDataSignature="AMtx7mgRoTLOUygz03tkLTNxAemxR27Qd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43F5DD6-791E-8ACB-8374-EBEBC65B052B}" name="Connie Mahon" initials="CM" userId="dffcbafd17e63880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8" autoAdjust="0"/>
    <p:restoredTop sz="93899" autoAdjust="0"/>
  </p:normalViewPr>
  <p:slideViewPr>
    <p:cSldViewPr snapToGrid="0">
      <p:cViewPr varScale="1">
        <p:scale>
          <a:sx n="113" d="100"/>
          <a:sy n="113" d="100"/>
        </p:scale>
        <p:origin x="822" y="102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-2257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7898"/>
    </p:cViewPr>
  </p:sorter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97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microsoft.com/office/2018/10/relationships/authors" Target="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002087" cy="34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0" tIns="46300" rIns="92600" bIns="463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232400" y="0"/>
            <a:ext cx="4002087" cy="34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0" tIns="46300" rIns="92600" bIns="463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874962" y="522287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0" tIns="46300" rIns="92600" bIns="463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624637"/>
            <a:ext cx="4002087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0" tIns="46300" rIns="92600" bIns="463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232400" y="6624637"/>
            <a:ext cx="4002087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0" tIns="46300" rIns="926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1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2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2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5482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3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4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8" name="Google Shape;208;p15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09" name="Google Shape;209;p15:notes"/>
          <p:cNvSpPr txBox="1"/>
          <p:nvPr/>
        </p:nvSpPr>
        <p:spPr>
          <a:xfrm>
            <a:off x="5232400" y="6624637"/>
            <a:ext cx="4002087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0" tIns="46300" rIns="926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6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7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8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0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508ebf798f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508ebf798f_0_21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100" cy="3138600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g1508ebf798f_0_21:notes"/>
          <p:cNvSpPr txBox="1">
            <a:spLocks noGrp="1"/>
          </p:cNvSpPr>
          <p:nvPr>
            <p:ph type="sldNum" idx="12"/>
          </p:nvPr>
        </p:nvSpPr>
        <p:spPr>
          <a:xfrm>
            <a:off x="5232400" y="6624637"/>
            <a:ext cx="4002000" cy="347700"/>
          </a:xfrm>
          <a:prstGeom prst="rect">
            <a:avLst/>
          </a:prstGeom>
        </p:spPr>
        <p:txBody>
          <a:bodyPr spcFirstLastPara="1" wrap="square" lIns="92600" tIns="46300" rIns="92600" bIns="463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 sz="14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1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2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4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6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7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8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9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9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1109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0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1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2100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32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3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4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5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36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38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39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40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1508ebf798f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1508ebf798f_0_35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100" cy="3138600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g1508ebf798f_0_35:notes"/>
          <p:cNvSpPr txBox="1">
            <a:spLocks noGrp="1"/>
          </p:cNvSpPr>
          <p:nvPr>
            <p:ph type="sldNum" idx="12"/>
          </p:nvPr>
        </p:nvSpPr>
        <p:spPr>
          <a:xfrm>
            <a:off x="5232400" y="6624637"/>
            <a:ext cx="4002000" cy="347700"/>
          </a:xfrm>
          <a:prstGeom prst="rect">
            <a:avLst/>
          </a:prstGeom>
        </p:spPr>
        <p:txBody>
          <a:bodyPr spcFirstLastPara="1" wrap="square" lIns="92600" tIns="46300" rIns="92600" bIns="463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49</a:t>
            </a:fld>
            <a:endParaRPr sz="140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41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42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43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44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45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46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47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7" name="Google Shape;457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48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5" name="Google Shape;465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49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3" name="Google Shape;473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1" name="Google Shape;481;p50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2" name="Google Shape;482;p50:notes"/>
          <p:cNvSpPr txBox="1"/>
          <p:nvPr/>
        </p:nvSpPr>
        <p:spPr>
          <a:xfrm>
            <a:off x="5232400" y="6624637"/>
            <a:ext cx="4002087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0" tIns="46300" rIns="926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59</a:t>
            </a:fld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51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98" name="Google Shape;498;p52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9" name="Google Shape;499;p52:notes"/>
          <p:cNvSpPr txBox="1"/>
          <p:nvPr/>
        </p:nvSpPr>
        <p:spPr>
          <a:xfrm>
            <a:off x="5232400" y="6624637"/>
            <a:ext cx="4002087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0" tIns="46300" rIns="926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61</a:t>
            </a:fld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53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7" name="Google Shape;507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53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07" name="Google Shape;507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722608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54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" name="Google Shape;51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55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58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56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56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893714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57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57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2098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508ebf798f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508ebf798f_0_28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100" cy="3138600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g1508ebf798f_0_28:notes"/>
          <p:cNvSpPr txBox="1">
            <a:spLocks noGrp="1"/>
          </p:cNvSpPr>
          <p:nvPr>
            <p:ph type="sldNum" idx="12"/>
          </p:nvPr>
        </p:nvSpPr>
        <p:spPr>
          <a:xfrm>
            <a:off x="5232400" y="6624637"/>
            <a:ext cx="4002000" cy="347700"/>
          </a:xfrm>
          <a:prstGeom prst="rect">
            <a:avLst/>
          </a:prstGeom>
        </p:spPr>
        <p:txBody>
          <a:bodyPr spcFirstLastPara="1" wrap="square" lIns="92600" tIns="46300" rIns="92600" bIns="463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 sz="140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59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" name="Google Shape;555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60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3" name="Google Shape;563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61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62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9" name="Google Shape;579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63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7" name="Google Shape;587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64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5" name="Google Shape;595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64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5" name="Google Shape;595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6905162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65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3" name="Google Shape;603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65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3" name="Google Shape;603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07905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3" name="Google Shape;143;p7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7:notes"/>
          <p:cNvSpPr txBox="1"/>
          <p:nvPr/>
        </p:nvSpPr>
        <p:spPr>
          <a:xfrm>
            <a:off x="5232400" y="6624637"/>
            <a:ext cx="4002087" cy="34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0" tIns="46300" rIns="926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0:notes"/>
          <p:cNvSpPr txBox="1">
            <a:spLocks noGrp="1"/>
          </p:cNvSpPr>
          <p:nvPr>
            <p:ph type="body" idx="1"/>
          </p:nvPr>
        </p:nvSpPr>
        <p:spPr>
          <a:xfrm>
            <a:off x="923925" y="3313112"/>
            <a:ext cx="7388225" cy="3138487"/>
          </a:xfrm>
          <a:prstGeom prst="rect">
            <a:avLst/>
          </a:prstGeom>
        </p:spPr>
        <p:txBody>
          <a:bodyPr spcFirstLastPara="1" wrap="square" lIns="92600" tIns="46300" rIns="92600" bIns="463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74963" y="522288"/>
            <a:ext cx="3486150" cy="2616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9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839856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892078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2919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289890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431198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863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5591" y="365236"/>
            <a:ext cx="8234857" cy="685800"/>
          </a:xfrm>
        </p:spPr>
        <p:txBody>
          <a:bodyPr vert="horz" anchor="ctr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5591" y="1295400"/>
            <a:ext cx="8234858" cy="5251451"/>
          </a:xfrm>
        </p:spPr>
        <p:txBody>
          <a:bodyPr vert="horz"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09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704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743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364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282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8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908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405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250367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7250C96-C5A9-986D-42BB-AA25AC5121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2657475" y="6576060"/>
            <a:ext cx="382905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20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>
            <a:spLocks noGrp="1"/>
          </p:cNvSpPr>
          <p:nvPr>
            <p:ph type="ctrTitle"/>
          </p:nvPr>
        </p:nvSpPr>
        <p:spPr>
          <a:xfrm>
            <a:off x="838200" y="1600200"/>
            <a:ext cx="75438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Chapter 23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subTitle" idx="1"/>
          </p:nvPr>
        </p:nvSpPr>
        <p:spPr>
          <a:xfrm>
            <a:off x="838200" y="3733800"/>
            <a:ext cx="75438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3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The Spirochetes</a:t>
            </a:r>
            <a:endParaRPr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"/>
          <p:cNvSpPr txBox="1">
            <a:spLocks noGrp="1"/>
          </p:cNvSpPr>
          <p:nvPr>
            <p:ph type="title"/>
          </p:nvPr>
        </p:nvSpPr>
        <p:spPr>
          <a:xfrm>
            <a:off x="491066" y="127000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Electron Micrograph Photograph of </a:t>
            </a:r>
            <a:b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L. </a:t>
            </a:r>
            <a:r>
              <a:rPr lang="en-US" sz="3600" b="0" i="1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interrogans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47" name="Google Shape;147;p7"/>
          <p:cNvSpPr txBox="1"/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</a:pPr>
            <a:endParaRPr dirty="0"/>
          </a:p>
        </p:txBody>
      </p:sp>
      <p:pic>
        <p:nvPicPr>
          <p:cNvPr id="149" name="Google Shape;149;p7" descr="Y:\ELS00000-IW26_[Mahon 6e]\ELS00000-IW26-SRC\Course-N\Construction\IC\jpg\Chapter023\023001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7584" y="1527175"/>
            <a:ext cx="5654675" cy="5011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Leptospira 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dirty="0">
                <a:solidFill>
                  <a:srgbClr val="00B0F0"/>
                </a:solidFill>
              </a:rPr>
              <a:t>Virulence Factors and Pathogenicity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Virulence Factors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Reduced phagocytosis in the host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 soluble hemolysin produced by some virulent strains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Cell-mediated sensitivity to leptospiral antigen by the host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Small amounts of endotoxins produced by some strains</a:t>
            </a:r>
          </a:p>
          <a:p>
            <a:r>
              <a:rPr lang="en-US" dirty="0">
                <a:solidFill>
                  <a:schemeClr val="tx1"/>
                </a:solidFill>
              </a:rPr>
              <a:t>Clinical findings in animals with leptospirosis suggest the presence of endotoxemia</a:t>
            </a:r>
          </a:p>
        </p:txBody>
      </p:sp>
    </p:spTree>
    <p:extLst>
      <p:ext uri="{BB962C8B-B14F-4D97-AF65-F5344CB8AC3E}">
        <p14:creationId xmlns:p14="http://schemas.microsoft.com/office/powerpoint/2010/main" val="1625494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Infections Cause by Leptospires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71" name="Google Shape;171;p10"/>
          <p:cNvSpPr txBox="1">
            <a:spLocks noGrp="1"/>
          </p:cNvSpPr>
          <p:nvPr>
            <p:ph idx="1"/>
          </p:nvPr>
        </p:nvSpPr>
        <p:spPr>
          <a:xfrm>
            <a:off x="609599" y="2296057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5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Organisms contaminate mud or water </a:t>
            </a:r>
            <a:endParaRPr sz="2500"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5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when shed in the urine of infected animals.</a:t>
            </a:r>
            <a:endParaRPr sz="25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5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Often enter humans through small breaks in the skin or intact mucosa.</a:t>
            </a:r>
            <a:endParaRPr sz="25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500" dirty="0">
                <a:solidFill>
                  <a:schemeClr val="tx1"/>
                </a:solidFill>
              </a:rPr>
              <a:t>Non-specific host defenses do not stop multiplication of leptospires and leptospiremia occurs during acute illness</a:t>
            </a:r>
            <a:endParaRPr sz="2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1"/>
          <p:cNvSpPr txBox="1">
            <a:spLocks noGrp="1"/>
          </p:cNvSpPr>
          <p:nvPr>
            <p:ph type="title"/>
          </p:nvPr>
        </p:nvSpPr>
        <p:spPr>
          <a:xfrm>
            <a:off x="863599" y="355600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Infections cause by Leptospires (Cont.)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79" name="Google Shape;179;p11"/>
          <p:cNvSpPr txBox="1">
            <a:spLocks noGrp="1"/>
          </p:cNvSpPr>
          <p:nvPr>
            <p:ph idx="1"/>
          </p:nvPr>
        </p:nvSpPr>
        <p:spPr>
          <a:xfrm>
            <a:off x="338667" y="1930400"/>
            <a:ext cx="777240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60"/>
              <a:buFont typeface="Noto Sans Symbols"/>
              <a:buChar char="⬤"/>
            </a:pPr>
            <a:r>
              <a:rPr lang="en-US" sz="26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Incubation period of leptospirosis ranges from 3 to 30 days (usually 10 </a:t>
            </a:r>
            <a:r>
              <a:rPr lang="en-US" sz="2600" b="0" i="0" u="none" dirty="0" smtClean="0">
                <a:solidFill>
                  <a:schemeClr val="dk1"/>
                </a:solidFill>
                <a:ea typeface="Arial"/>
                <a:cs typeface="Arial"/>
                <a:sym typeface="Arial"/>
              </a:rPr>
              <a:t>to 12 </a:t>
            </a:r>
            <a:r>
              <a:rPr lang="en-US" sz="26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days)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560"/>
              <a:buFont typeface="Noto Sans Symbols"/>
              <a:buChar char="⬤"/>
            </a:pPr>
            <a:r>
              <a:rPr lang="en-US" sz="26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Symptoms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760"/>
              <a:buFont typeface="Noto Sans Symbols"/>
              <a:buChar char="⮚"/>
            </a:pPr>
            <a:r>
              <a:rPr lang="en-US" sz="22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Initial phase comes on usually abruptly.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2185"/>
              <a:buFont typeface="Arial"/>
              <a:buChar char="•"/>
            </a:pPr>
            <a:r>
              <a:rPr lang="en-US" sz="19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Fever, chills, headache, malaise, and severe myalgia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760"/>
              <a:buFont typeface="Noto Sans Symbols"/>
              <a:buChar char="⮚"/>
            </a:pPr>
            <a:r>
              <a:rPr lang="en-US" sz="22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Subsequent phase is protean, frequently biphasic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2185"/>
              <a:buFont typeface="Arial"/>
              <a:buChar char="•"/>
            </a:pPr>
            <a:r>
              <a:rPr lang="en-US" sz="19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Can involve hepatic, renal, and central nervous systems</a:t>
            </a:r>
            <a:endParaRPr dirty="0"/>
          </a:p>
          <a:p>
            <a:pPr marL="1600200" marR="0" lvl="3" indent="-228600" algn="l" rtl="0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Noto Sans Symbols"/>
              <a:buChar char="⮞"/>
            </a:pPr>
            <a:r>
              <a:rPr lang="en-US" sz="19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Renal lesions are interstitial nephritis with glomerular swelling and hyperplasia.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760"/>
              <a:buFont typeface="Noto Sans Symbols"/>
              <a:buChar char="⮚"/>
            </a:pPr>
            <a:r>
              <a:rPr lang="en-US" sz="22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Conjunctival suffusion seen in less than half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560"/>
              <a:buFont typeface="Noto Sans Symbols"/>
              <a:buChar char="⬤"/>
            </a:pPr>
            <a:r>
              <a:rPr lang="en-US" sz="26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Illness lasts from less than 1 week to 3 weeks.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 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Infections Caused by Leptospires (Cont.) 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87" name="Google Shape;187;p12"/>
          <p:cNvSpPr txBox="1">
            <a:spLocks noGrp="1"/>
          </p:cNvSpPr>
          <p:nvPr>
            <p:ph idx="1"/>
          </p:nvPr>
        </p:nvSpPr>
        <p:spPr>
          <a:xfrm>
            <a:off x="609599" y="2052637"/>
            <a:ext cx="777240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Weil’s disease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Severe systemic disease</a:t>
            </a:r>
            <a:endParaRPr dirty="0">
              <a:solidFill>
                <a:schemeClr val="tx1"/>
              </a:solidFill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Jaundice, acute renal failure, hepatic failure, intravascular disease</a:t>
            </a:r>
            <a:endParaRPr dirty="0">
              <a:solidFill>
                <a:schemeClr val="tx1"/>
              </a:solidFill>
            </a:endParaRPr>
          </a:p>
          <a:p>
            <a:pPr marL="16002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⮞"/>
            </a:pPr>
            <a:r>
              <a:rPr lang="en-US" sz="200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Can be fatal</a:t>
            </a:r>
            <a:endParaRPr dirty="0">
              <a:solidFill>
                <a:schemeClr val="tx1"/>
              </a:solidFill>
            </a:endParaRPr>
          </a:p>
          <a:p>
            <a:pPr marL="342900" lvl="0" indent="-342900">
              <a:spcBef>
                <a:spcPts val="0"/>
              </a:spcBef>
              <a:buSzPts val="1680"/>
            </a:pPr>
            <a:r>
              <a:rPr lang="en-US" dirty="0">
                <a:solidFill>
                  <a:schemeClr val="tx1"/>
                </a:solidFill>
              </a:rPr>
              <a:t>Late manifestations </a:t>
            </a:r>
          </a:p>
          <a:p>
            <a:pPr marL="742950" lvl="1" indent="-285750">
              <a:spcBef>
                <a:spcPts val="480"/>
              </a:spcBef>
              <a:buSzPts val="1920"/>
            </a:pPr>
            <a:r>
              <a:rPr lang="en-US" dirty="0">
                <a:solidFill>
                  <a:schemeClr val="tx1"/>
                </a:solidFill>
              </a:rPr>
              <a:t>Caused by host immunologic response to </a:t>
            </a:r>
            <a:r>
              <a:rPr lang="en-US" dirty="0" smtClean="0">
                <a:solidFill>
                  <a:schemeClr val="tx1"/>
                </a:solidFill>
              </a:rPr>
              <a:t>infection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strike="sngStrike" dirty="0">
              <a:solidFill>
                <a:schemeClr val="tx1"/>
              </a:solidFill>
            </a:endParaRPr>
          </a:p>
          <a:p>
            <a:pPr marL="342900" marR="0" lvl="0" indent="-2667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Infections Caused by Leptospires (Cont.) 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87" name="Google Shape;187;p12"/>
          <p:cNvSpPr txBox="1">
            <a:spLocks noGrp="1"/>
          </p:cNvSpPr>
          <p:nvPr>
            <p:ph idx="1"/>
          </p:nvPr>
        </p:nvSpPr>
        <p:spPr>
          <a:xfrm>
            <a:off x="609599" y="2061105"/>
            <a:ext cx="777240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Patients with a leptospiral bacteremia</a:t>
            </a:r>
          </a:p>
          <a:p>
            <a:pPr marL="800100" lvl="1" indent="-342900">
              <a:spcBef>
                <a:spcPts val="560"/>
              </a:spcBef>
              <a:buSzPts val="1680"/>
              <a:buFont typeface="Noto Sans Symbols"/>
              <a:buChar char="⬤"/>
            </a:pPr>
            <a:r>
              <a:rPr lang="en-US" dirty="0">
                <a:solidFill>
                  <a:schemeClr val="tx1"/>
                </a:solidFill>
              </a:rPr>
              <a:t>IgM antibodies detected within 1 week after onset of disease and can persist in high titers for many months</a:t>
            </a:r>
          </a:p>
          <a:p>
            <a:pPr marL="800100" lvl="1" indent="-342900">
              <a:spcBef>
                <a:spcPts val="560"/>
              </a:spcBef>
              <a:buSzPts val="1680"/>
              <a:buFont typeface="Noto Sans Symbols"/>
              <a:buChar char="⬤"/>
            </a:pPr>
            <a:r>
              <a:rPr lang="en-US" dirty="0">
                <a:solidFill>
                  <a:schemeClr val="tx1"/>
                </a:solidFill>
              </a:rPr>
              <a:t>IgG antibodies are usually detectable 1 month or more after infection</a:t>
            </a:r>
          </a:p>
          <a:p>
            <a:pPr marL="800100" lvl="1" indent="-342900">
              <a:spcBef>
                <a:spcPts val="560"/>
              </a:spcBef>
              <a:buSzPts val="1680"/>
              <a:buFont typeface="Noto Sans Symbols"/>
              <a:buChar char="⬤"/>
            </a:pPr>
            <a:r>
              <a:rPr lang="en-US" dirty="0">
                <a:solidFill>
                  <a:schemeClr val="tx1"/>
                </a:solidFill>
              </a:rPr>
              <a:t>Convalescent serum contains protective antibodies</a:t>
            </a:r>
          </a:p>
          <a:p>
            <a:pPr marL="342900" marR="0" lvl="0" indent="-2667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7343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Zoonosis primarily associated with occupational or recreational exposure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Dogs, rats, other rodents are the principal animal reservoirs</a:t>
            </a:r>
          </a:p>
          <a:p>
            <a:r>
              <a:rPr lang="en-US" dirty="0">
                <a:solidFill>
                  <a:schemeClr val="tx1"/>
                </a:solidFill>
              </a:rPr>
              <a:t>Humans at risk for disease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Veterinarians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Dairy workers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Swine workers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Fish and poultry processors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3681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Epidemiology (Cont.)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95" name="Google Shape;195;p13"/>
          <p:cNvSpPr txBox="1">
            <a:spLocks noGrp="1"/>
          </p:cNvSpPr>
          <p:nvPr>
            <p:ph idx="1"/>
          </p:nvPr>
        </p:nvSpPr>
        <p:spPr>
          <a:xfrm>
            <a:off x="262467" y="1930400"/>
            <a:ext cx="777240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lnSpc>
                <a:spcPct val="90000"/>
              </a:lnSpc>
              <a:spcBef>
                <a:spcPts val="560"/>
              </a:spcBef>
              <a:buSzPts val="1680"/>
            </a:pPr>
            <a:r>
              <a:rPr lang="en-US" dirty="0">
                <a:solidFill>
                  <a:schemeClr val="tx1"/>
                </a:solidFill>
              </a:rPr>
              <a:t>In natural hosts, leptospires live in the lumen of the renal tubules and excreted in urine</a:t>
            </a:r>
          </a:p>
          <a:p>
            <a:pPr indent="-457200">
              <a:lnSpc>
                <a:spcPct val="90000"/>
              </a:lnSpc>
              <a:spcBef>
                <a:spcPts val="560"/>
              </a:spcBef>
              <a:buSzPts val="1680"/>
            </a:pPr>
            <a:r>
              <a:rPr lang="en-US" dirty="0">
                <a:solidFill>
                  <a:schemeClr val="tx1"/>
                </a:solidFill>
              </a:rPr>
              <a:t>Most cases in the US result from recreational sources</a:t>
            </a:r>
          </a:p>
          <a:p>
            <a:pPr lvl="1" indent="-457200">
              <a:lnSpc>
                <a:spcPct val="90000"/>
              </a:lnSpc>
              <a:spcBef>
                <a:spcPts val="560"/>
              </a:spcBef>
              <a:buSzPts val="1680"/>
            </a:pPr>
            <a:r>
              <a:rPr lang="en-US" dirty="0">
                <a:solidFill>
                  <a:schemeClr val="tx1"/>
                </a:solidFill>
              </a:rPr>
              <a:t>Direct contact with urine of carriers </a:t>
            </a:r>
          </a:p>
          <a:p>
            <a:pPr lvl="1" indent="-457200">
              <a:lnSpc>
                <a:spcPct val="90000"/>
              </a:lnSpc>
              <a:spcBef>
                <a:spcPts val="560"/>
              </a:spcBef>
              <a:buSzPts val="1680"/>
            </a:pPr>
            <a:r>
              <a:rPr lang="en-US" dirty="0">
                <a:solidFill>
                  <a:schemeClr val="tx1"/>
                </a:solidFill>
              </a:rPr>
              <a:t>Indirect by contact with bodies of water contaminated with the urine of carriers</a:t>
            </a:r>
          </a:p>
          <a:p>
            <a:pPr indent="-457200">
              <a:lnSpc>
                <a:spcPct val="90000"/>
              </a:lnSpc>
              <a:spcBef>
                <a:spcPts val="560"/>
              </a:spcBef>
              <a:buSzPts val="1680"/>
            </a:pPr>
            <a:r>
              <a:rPr lang="en-US" dirty="0">
                <a:solidFill>
                  <a:schemeClr val="tx1"/>
                </a:solidFill>
              </a:rPr>
              <a:t>Leptospires can survive in neutral or slightly alkaline water for months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09598" y="1930400"/>
            <a:ext cx="6347714" cy="388077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Control Measures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Rodent elimination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Drainage of contaminated waters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Vaccination of dogs and livestock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Short-term prophylaxis consisting of weekly doxycycline therapy in high-risk groups with expected occupational exposure</a:t>
            </a:r>
          </a:p>
        </p:txBody>
      </p:sp>
    </p:spTree>
    <p:extLst>
      <p:ext uri="{BB962C8B-B14F-4D97-AF65-F5344CB8AC3E}">
        <p14:creationId xmlns:p14="http://schemas.microsoft.com/office/powerpoint/2010/main" val="12108407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4"/>
          <p:cNvSpPr txBox="1">
            <a:spLocks noGrp="1"/>
          </p:cNvSpPr>
          <p:nvPr>
            <p:ph type="title"/>
          </p:nvPr>
        </p:nvSpPr>
        <p:spPr>
          <a:xfrm>
            <a:off x="76200" y="245533"/>
            <a:ext cx="83820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Specimen Collection and Handling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203" name="Google Shape;203;p14"/>
          <p:cNvSpPr txBox="1">
            <a:spLocks noGrp="1"/>
          </p:cNvSpPr>
          <p:nvPr>
            <p:ph idx="1"/>
          </p:nvPr>
        </p:nvSpPr>
        <p:spPr>
          <a:xfrm>
            <a:off x="262466" y="1617133"/>
            <a:ext cx="777240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Specimen collection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Collect blood or cerebrospinal fluid (CSF) toward end of first week of illness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Collect urine: yield higher after first week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Direct microscopic detection is not recommended.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Optimal recovery occurs if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dirty="0"/>
              <a:t>F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resh specimens are inoculated directly into laboratory media.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508ebf798f_0_21"/>
          <p:cNvSpPr txBox="1">
            <a:spLocks noGrp="1"/>
          </p:cNvSpPr>
          <p:nvPr>
            <p:ph type="title"/>
          </p:nvPr>
        </p:nvSpPr>
        <p:spPr>
          <a:xfrm>
            <a:off x="990598" y="1989668"/>
            <a:ext cx="6347715" cy="182658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INTRODUCTION</a:t>
            </a:r>
            <a:endParaRPr dirty="0"/>
          </a:p>
        </p:txBody>
      </p:sp>
      <p:sp>
        <p:nvSpPr>
          <p:cNvPr id="107" name="Google Shape;107;g1508ebf798f_0_21"/>
          <p:cNvSpPr txBox="1">
            <a:spLocks noGrp="1"/>
          </p:cNvSpPr>
          <p:nvPr>
            <p:ph type="body" idx="1"/>
          </p:nvPr>
        </p:nvSpPr>
        <p:spPr>
          <a:xfrm>
            <a:off x="990598" y="3199291"/>
            <a:ext cx="6347715" cy="8604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tx1"/>
                </a:solidFill>
              </a:rPr>
              <a:t>CHAPTER TWENTY-THREE</a:t>
            </a:r>
            <a:endParaRPr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Specimen Collection and Handling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7200">
              <a:spcBef>
                <a:spcPts val="480"/>
              </a:spcBef>
              <a:buSzPts val="1920"/>
            </a:pPr>
            <a:r>
              <a:rPr lang="en-US" dirty="0">
                <a:solidFill>
                  <a:schemeClr val="tx1"/>
                </a:solidFill>
              </a:rPr>
              <a:t>Ideal submission</a:t>
            </a:r>
          </a:p>
          <a:p>
            <a:pPr lvl="1" indent="-457200">
              <a:spcBef>
                <a:spcPts val="480"/>
              </a:spcBef>
              <a:buSzPts val="1920"/>
            </a:pPr>
            <a:r>
              <a:rPr lang="en-US" dirty="0">
                <a:solidFill>
                  <a:schemeClr val="tx1"/>
                </a:solidFill>
              </a:rPr>
              <a:t>Whole blood and serum during first week of acute illness</a:t>
            </a:r>
          </a:p>
          <a:p>
            <a:pPr lvl="1" indent="-457200">
              <a:spcBef>
                <a:spcPts val="480"/>
              </a:spcBef>
              <a:buSzPts val="1920"/>
            </a:pPr>
            <a:r>
              <a:rPr lang="en-US" dirty="0">
                <a:solidFill>
                  <a:schemeClr val="tx1"/>
                </a:solidFill>
              </a:rPr>
              <a:t>Serum, urine optional, during convalescent illness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412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5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Microscopic Examination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212" name="Google Shape;212;p1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Direct examination using special stains, dark field, or phase contrast microscopy not recommended.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Only successful in a small percentage of cases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False-positive results may be reported because of the presence of artifacts, especially in urine.</a:t>
            </a: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6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Isolation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220" name="Google Shape;220;p16"/>
          <p:cNvSpPr txBox="1">
            <a:spLocks noGrp="1"/>
          </p:cNvSpPr>
          <p:nvPr>
            <p:ph idx="1"/>
          </p:nvPr>
        </p:nvSpPr>
        <p:spPr>
          <a:xfrm>
            <a:off x="118534" y="1752600"/>
            <a:ext cx="777240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51435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Recommended protocol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Direct inoculation of 1 to 2 drops fresh patient sample (blood or CSF) into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Fletcher’s, Stuart’s, or EMJH medium.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Incubate media in the dark at room temperature.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Dilution of urine should be used to minimize effects of inhibitory substances.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Tubes examined weekly for evidence of growth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 drop taken from a few millimeters below the surface can be examined by dark field microscopy for the presence of characteristic spirochetes. </a:t>
            </a:r>
            <a:endParaRPr dirty="0"/>
          </a:p>
          <a:p>
            <a: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Isolation (Cont.)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PCR testing for </a:t>
            </a:r>
            <a:r>
              <a:rPr lang="en-US" dirty="0" err="1">
                <a:solidFill>
                  <a:schemeClr val="tx1"/>
                </a:solidFill>
              </a:rPr>
              <a:t>leptospire</a:t>
            </a:r>
            <a:r>
              <a:rPr lang="en-US" dirty="0">
                <a:solidFill>
                  <a:schemeClr val="tx1"/>
                </a:solidFill>
              </a:rPr>
              <a:t> DNA in blood, plasma, serum, urine, CSF and tissue is as sensitive or more so than culture methods</a:t>
            </a:r>
          </a:p>
          <a:p>
            <a:r>
              <a:rPr lang="en-US" dirty="0">
                <a:solidFill>
                  <a:schemeClr val="tx1"/>
                </a:solidFill>
              </a:rPr>
              <a:t>PCR Advantage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Provides a diagnosis in the acute stage, when treatment is most beneficial.</a:t>
            </a:r>
          </a:p>
          <a:p>
            <a:r>
              <a:rPr lang="en-US" dirty="0">
                <a:solidFill>
                  <a:schemeClr val="tx1"/>
                </a:solidFill>
              </a:rPr>
              <a:t>Real-time PCR can also quantify the infection burden.</a:t>
            </a:r>
          </a:p>
        </p:txBody>
      </p:sp>
    </p:spTree>
    <p:extLst>
      <p:ext uri="{BB962C8B-B14F-4D97-AF65-F5344CB8AC3E}">
        <p14:creationId xmlns:p14="http://schemas.microsoft.com/office/powerpoint/2010/main" val="1752534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7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Identification (Cont.)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228" name="Google Shape;228;p17"/>
          <p:cNvSpPr txBox="1">
            <a:spLocks noGrp="1"/>
          </p:cNvSpPr>
          <p:nvPr>
            <p:ph idx="1"/>
          </p:nvPr>
        </p:nvSpPr>
        <p:spPr>
          <a:xfrm>
            <a:off x="685800" y="1447800"/>
            <a:ext cx="777240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dirty="0">
                <a:solidFill>
                  <a:schemeClr val="tx1"/>
                </a:solidFill>
              </a:rPr>
              <a:t>Serologic tests</a:t>
            </a:r>
          </a:p>
          <a:p>
            <a:pPr marL="800100" lvl="1" indent="-342900">
              <a:spcBef>
                <a:spcPts val="0"/>
              </a:spcBef>
              <a:buSzPts val="1680"/>
              <a:buFont typeface="Noto Sans Symbols"/>
              <a:buChar char="⬤"/>
            </a:pPr>
            <a:r>
              <a:rPr lang="en-US" sz="2000" dirty="0">
                <a:solidFill>
                  <a:schemeClr val="tx1"/>
                </a:solidFill>
              </a:rPr>
              <a:t>Most cases diagnosed by serology</a:t>
            </a:r>
          </a:p>
          <a:p>
            <a:pPr marL="800100" lvl="1" indent="-342900">
              <a:spcBef>
                <a:spcPts val="0"/>
              </a:spcBef>
              <a:buSzPts val="1680"/>
              <a:buFont typeface="Noto Sans Symbols"/>
              <a:buChar char="⬤"/>
            </a:pPr>
            <a:r>
              <a:rPr lang="en-US" sz="2000" dirty="0">
                <a:solidFill>
                  <a:schemeClr val="tx1"/>
                </a:solidFill>
              </a:rPr>
              <a:t>IgM antibodies are detected within 1 week after disease onset</a:t>
            </a:r>
          </a:p>
          <a:p>
            <a:pPr marL="800100" lvl="1" indent="-342900">
              <a:spcBef>
                <a:spcPts val="0"/>
              </a:spcBef>
              <a:buSzPts val="1680"/>
              <a:buFont typeface="Noto Sans Symbols"/>
              <a:buChar char="⬤"/>
            </a:pPr>
            <a:r>
              <a:rPr lang="en-US" sz="2000" dirty="0">
                <a:solidFill>
                  <a:schemeClr val="tx1"/>
                </a:solidFill>
              </a:rPr>
              <a:t>IgG antibodies can be detected in some patients one month or more after disease onset</a:t>
            </a:r>
          </a:p>
          <a:p>
            <a:pPr marL="800100" lvl="1" indent="-342900">
              <a:spcBef>
                <a:spcPts val="0"/>
              </a:spcBef>
              <a:buSzPts val="1680"/>
              <a:buFont typeface="Noto Sans Symbols"/>
              <a:buChar char="⬤"/>
            </a:pPr>
            <a:r>
              <a:rPr lang="en-US" sz="2000" dirty="0">
                <a:solidFill>
                  <a:schemeClr val="tx1"/>
                </a:solidFill>
              </a:rPr>
              <a:t>Visually read IgM enzyme-linked </a:t>
            </a:r>
            <a:r>
              <a:rPr lang="en-US" sz="2000" dirty="0" err="1" smtClean="0">
                <a:solidFill>
                  <a:schemeClr val="tx1"/>
                </a:solidFill>
              </a:rPr>
              <a:t>immunosorbant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assay [ELISA]</a:t>
            </a:r>
          </a:p>
          <a:p>
            <a:pPr marL="800100" lvl="1" indent="-342900">
              <a:spcBef>
                <a:spcPts val="0"/>
              </a:spcBef>
              <a:buSzPts val="1680"/>
              <a:buFont typeface="Noto Sans Symbols"/>
              <a:buChar char="⬤"/>
            </a:pPr>
            <a:r>
              <a:rPr lang="en-US" sz="2000" dirty="0">
                <a:solidFill>
                  <a:schemeClr val="tx1"/>
                </a:solidFill>
              </a:rPr>
              <a:t>Macroscopic slide agglutination test for rapid screening and a gold standard for microscopic agglutination antibody detection</a:t>
            </a:r>
            <a:endParaRPr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8"/>
          <p:cNvSpPr txBox="1">
            <a:spLocks noGrp="1"/>
          </p:cNvSpPr>
          <p:nvPr>
            <p:ph type="title"/>
          </p:nvPr>
        </p:nvSpPr>
        <p:spPr>
          <a:xfrm>
            <a:off x="609600" y="389467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Antimicrobial Susceptibility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236" name="Google Shape;236;p18"/>
          <p:cNvSpPr txBox="1">
            <a:spLocks noGrp="1"/>
          </p:cNvSpPr>
          <p:nvPr>
            <p:ph idx="1"/>
          </p:nvPr>
        </p:nvSpPr>
        <p:spPr>
          <a:xfrm>
            <a:off x="609600" y="1710267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Typically not performed in the clinical laboratory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Organisms shown to be susceptible to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Streptomycin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Tetracycline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Doxycycline-shown to shorten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the course of the disease and reduce incidence of convalescent </a:t>
            </a:r>
            <a:r>
              <a:rPr lang="en-US" sz="2400" b="0" i="0" u="none" strike="noStrike" cap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leptospiruria</a:t>
            </a: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 </a:t>
            </a:r>
            <a:endParaRPr strike="sngStrike"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Macrolides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dirty="0">
                <a:solidFill>
                  <a:schemeClr val="tx1"/>
                </a:solidFill>
              </a:rPr>
              <a:t>Intravenous penicillin and ceftriaxone (severe disease)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3412" y="1591735"/>
            <a:ext cx="6347715" cy="1826581"/>
          </a:xfrm>
        </p:spPr>
        <p:txBody>
          <a:bodyPr/>
          <a:lstStyle/>
          <a:p>
            <a:r>
              <a:rPr lang="en-US" dirty="0"/>
              <a:t>BORRELIA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69" y="3558647"/>
            <a:ext cx="7772400" cy="1500187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CHAPTER TWENTY-THREE</a:t>
            </a:r>
          </a:p>
        </p:txBody>
      </p:sp>
    </p:spTree>
    <p:extLst>
      <p:ext uri="{BB962C8B-B14F-4D97-AF65-F5344CB8AC3E}">
        <p14:creationId xmlns:p14="http://schemas.microsoft.com/office/powerpoint/2010/main" val="3685613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0"/>
          <p:cNvSpPr txBox="1">
            <a:spLocks noGrp="1"/>
          </p:cNvSpPr>
          <p:nvPr>
            <p:ph type="title"/>
          </p:nvPr>
        </p:nvSpPr>
        <p:spPr>
          <a:xfrm>
            <a:off x="626533" y="448734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dirty="0">
                <a:solidFill>
                  <a:srgbClr val="00B0F0"/>
                </a:solidFill>
              </a:rPr>
              <a:t>BORRELIA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Characteristics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244" name="Google Shape;244;p20"/>
          <p:cNvSpPr txBox="1">
            <a:spLocks noGrp="1"/>
          </p:cNvSpPr>
          <p:nvPr>
            <p:ph idx="1"/>
          </p:nvPr>
        </p:nvSpPr>
        <p:spPr>
          <a:xfrm>
            <a:off x="372534" y="1989667"/>
            <a:ext cx="777240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Contains several species</a:t>
            </a:r>
            <a:endParaRPr sz="28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Morphologically similar but have different pathogenic properties and host ranges</a:t>
            </a:r>
            <a:endParaRPr sz="28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dirty="0">
                <a:solidFill>
                  <a:schemeClr val="tx1"/>
                </a:solidFill>
              </a:rPr>
              <a:t>Some </a:t>
            </a: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strains cause relapsing fever.</a:t>
            </a:r>
            <a:endParaRPr lang="en-US" sz="28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Lyme </a:t>
            </a:r>
            <a:r>
              <a:rPr lang="en-US" sz="2800" b="0" i="0" u="none" strike="noStrike" cap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borreliosis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 (disease) is caused by  </a:t>
            </a:r>
            <a:r>
              <a:rPr lang="en-US" sz="2800" b="0" i="1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Borrelia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burgdorferi</a:t>
            </a:r>
            <a:r>
              <a:rPr lang="en-US" sz="2800" b="0" i="1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sensu</a:t>
            </a:r>
            <a:r>
              <a:rPr lang="en-US" sz="2800" b="0" i="1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2800" b="0" i="1" u="none" strike="noStrike" cap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lato</a:t>
            </a:r>
            <a:r>
              <a:rPr lang="en-US" sz="2800" b="0" i="1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complex</a:t>
            </a:r>
            <a:endParaRPr sz="28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All pathogenic species are arthropod-borne.</a:t>
            </a:r>
            <a:endParaRPr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dirty="0">
                <a:solidFill>
                  <a:srgbClr val="00B0F0"/>
                </a:solidFill>
              </a:rPr>
              <a:t>BORRELIA 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Characteristics (Cont.)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252" name="Google Shape;252;p21"/>
          <p:cNvSpPr txBox="1">
            <a:spLocks noGrp="1"/>
          </p:cNvSpPr>
          <p:nvPr>
            <p:ph idx="1"/>
          </p:nvPr>
        </p:nvSpPr>
        <p:spPr>
          <a:xfrm>
            <a:off x="609598" y="2143656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32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Morphology</a:t>
            </a:r>
          </a:p>
          <a:p>
            <a:pPr marL="800100" lvl="1" indent="-342900">
              <a:spcBef>
                <a:spcPts val="0"/>
              </a:spcBef>
              <a:buSzPts val="1680"/>
              <a:buFont typeface="Noto Sans Symbols"/>
              <a:buChar char="⬤"/>
            </a:pPr>
            <a:r>
              <a:rPr lang="en-US" sz="1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Flexible organisms varying in thickness</a:t>
            </a:r>
            <a:endParaRPr sz="1800" dirty="0"/>
          </a:p>
          <a:p>
            <a:pPr marL="1200150" lvl="2" indent="-285750">
              <a:spcBef>
                <a:spcPts val="400"/>
              </a:spcBef>
              <a:buSzPts val="1920"/>
              <a:buFont typeface="Noto Sans Symbols"/>
              <a:buChar char="⮚"/>
            </a:pPr>
            <a:r>
              <a:rPr lang="en-US" sz="16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Helical bacteria 0.2 to 0.5 µm by 3 to 20 µm in length</a:t>
            </a:r>
            <a:endParaRPr sz="1600" dirty="0"/>
          </a:p>
          <a:p>
            <a:pPr marL="800100" lvl="1" indent="-342900">
              <a:spcBef>
                <a:spcPts val="400"/>
              </a:spcBef>
              <a:buSzPts val="1680"/>
              <a:buFont typeface="Noto Sans Symbols"/>
              <a:buChar char="⬤"/>
            </a:pPr>
            <a:r>
              <a:rPr lang="en-US" sz="1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Spirals vary between 3 and 10 per organism.</a:t>
            </a:r>
            <a:endParaRPr sz="1800" dirty="0"/>
          </a:p>
          <a:p>
            <a:pPr marL="1200150" lvl="2" indent="-285750">
              <a:spcBef>
                <a:spcPts val="400"/>
              </a:spcBef>
              <a:buSzPts val="1920"/>
              <a:buFont typeface="Noto Sans Symbols"/>
              <a:buChar char="⮚"/>
            </a:pPr>
            <a:r>
              <a:rPr lang="en-US" sz="16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Less tightly coiled than leptospires and treponemes </a:t>
            </a:r>
            <a:endParaRPr sz="1600" dirty="0"/>
          </a:p>
          <a:p>
            <a:pPr marL="800100" lvl="1" indent="-342900">
              <a:spcBef>
                <a:spcPts val="400"/>
              </a:spcBef>
              <a:buSzPts val="1680"/>
              <a:buFont typeface="Noto Sans Symbols"/>
              <a:buChar char="⬤"/>
            </a:pPr>
            <a:r>
              <a:rPr lang="en-US" sz="1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Stain easily and can be visualized by bright field microscopy.</a:t>
            </a:r>
            <a:endParaRPr sz="1800" dirty="0"/>
          </a:p>
          <a:p>
            <a:pPr marL="800100" lvl="1" indent="-342900">
              <a:spcBef>
                <a:spcPts val="400"/>
              </a:spcBef>
              <a:buSzPts val="1680"/>
              <a:buFont typeface="Noto Sans Symbols"/>
              <a:buChar char="⬤"/>
            </a:pPr>
            <a:r>
              <a:rPr lang="en-US" sz="1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Electron microscopy may also be used.</a:t>
            </a:r>
            <a:endParaRPr sz="1800" dirty="0"/>
          </a:p>
          <a:p>
            <a:pPr marL="742950" marR="0" lvl="1" indent="-16383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51459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2"/>
          <p:cNvSpPr txBox="1">
            <a:spLocks noGrp="1"/>
          </p:cNvSpPr>
          <p:nvPr>
            <p:ph type="title"/>
          </p:nvPr>
        </p:nvSpPr>
        <p:spPr>
          <a:xfrm>
            <a:off x="651932" y="186266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Photograph of </a:t>
            </a:r>
            <a:r>
              <a:rPr lang="en-US" sz="4000" b="0" i="1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B. recurrentis</a:t>
            </a:r>
            <a:endParaRPr dirty="0">
              <a:solidFill>
                <a:srgbClr val="00B0F0"/>
              </a:solidFill>
              <a:latin typeface="+mn-lt"/>
            </a:endParaRPr>
          </a:p>
        </p:txBody>
      </p:sp>
      <p:pic>
        <p:nvPicPr>
          <p:cNvPr id="262" name="Google Shape;262;p22" descr="Y:\ELS00000-IW26_[Mahon 6e]\ELS00000-IW26-SRC\Course-N\Construction\IC\jpg\Chapter023\02300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107" y="1507066"/>
            <a:ext cx="6837362" cy="4957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Spirochetes </a:t>
            </a:r>
            <a:b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General Characteristics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14" name="Google Shape;114;p3"/>
          <p:cNvSpPr txBox="1">
            <a:spLocks noGrp="1"/>
          </p:cNvSpPr>
          <p:nvPr>
            <p:ph idx="1"/>
          </p:nvPr>
        </p:nvSpPr>
        <p:spPr>
          <a:xfrm>
            <a:off x="734484" y="1930400"/>
            <a:ext cx="7994650" cy="472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Morphology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dirty="0"/>
              <a:t>S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lender, flexuous, helically-shaped, unicellular bacteria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0.1- to 3.0-µm wide by 5- to 20-µm long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Possess one or more complete turns in the helix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Flexible cell with several fibrils is wound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Termed periplasmic flagella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60"/>
              <a:buFont typeface="Noto Sans Symbols"/>
              <a:buChar char="⮚"/>
            </a:pPr>
            <a:r>
              <a:rPr lang="en-US" sz="22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Exhibit various types of motion in liquid media</a:t>
            </a:r>
            <a:endParaRPr dirty="0"/>
          </a:p>
          <a:p>
            <a:pPr marL="342900" marR="0" lvl="0" indent="-23622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endParaRPr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49677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55600"/>
            <a:ext cx="6347713" cy="1320800"/>
          </a:xfrm>
        </p:spPr>
        <p:txBody>
          <a:bodyPr/>
          <a:lstStyle/>
          <a:p>
            <a:pPr algn="ctr"/>
            <a:r>
              <a:rPr lang="en-US" i="1" dirty="0">
                <a:solidFill>
                  <a:srgbClr val="00B0F0"/>
                </a:solidFill>
              </a:rPr>
              <a:t>Borrelia recurrentis </a:t>
            </a:r>
            <a:br>
              <a:rPr lang="en-US" i="1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and Similar </a:t>
            </a:r>
            <a:r>
              <a:rPr lang="en-US" dirty="0" err="1">
                <a:solidFill>
                  <a:srgbClr val="00B0F0"/>
                </a:solidFill>
              </a:rPr>
              <a:t>Borreliae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6347714" cy="3880773"/>
          </a:xfrm>
        </p:spPr>
        <p:txBody>
          <a:bodyPr>
            <a:normAutofit/>
          </a:bodyPr>
          <a:lstStyle/>
          <a:p>
            <a:r>
              <a:rPr lang="en-US" sz="2000" i="1" dirty="0">
                <a:solidFill>
                  <a:schemeClr val="tx1"/>
                </a:solidFill>
              </a:rPr>
              <a:t>Borrelia</a:t>
            </a:r>
            <a:r>
              <a:rPr lang="en-US" sz="2000" dirty="0">
                <a:solidFill>
                  <a:schemeClr val="tx1"/>
                </a:solidFill>
              </a:rPr>
              <a:t> spp. </a:t>
            </a:r>
          </a:p>
          <a:p>
            <a:pPr lvl="1"/>
            <a:r>
              <a:rPr lang="en-US" sz="20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Causes relapsing fever (tick or </a:t>
            </a:r>
            <a:r>
              <a:rPr lang="en-US" sz="2000" b="0" i="0" u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louseborne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Relapsing fever first evades complement regulators, C4b-binding protein, Factor H</a:t>
            </a:r>
            <a:endParaRPr lang="en-US" sz="2000" strike="sngStrike" dirty="0">
              <a:solidFill>
                <a:schemeClr val="tx1"/>
              </a:solidFill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Relapsing fever characterized by acute febrile episodes that subside spontaneously but tend to recur over a period of weeks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Relapses are potentiated by antigenic variation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Renders specific antibody production ineffective </a:t>
            </a:r>
          </a:p>
        </p:txBody>
      </p:sp>
    </p:spTree>
    <p:extLst>
      <p:ext uri="{BB962C8B-B14F-4D97-AF65-F5344CB8AC3E}">
        <p14:creationId xmlns:p14="http://schemas.microsoft.com/office/powerpoint/2010/main" val="28001569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4"/>
          <p:cNvSpPr txBox="1">
            <a:spLocks noGrp="1"/>
          </p:cNvSpPr>
          <p:nvPr>
            <p:ph type="title"/>
          </p:nvPr>
        </p:nvSpPr>
        <p:spPr>
          <a:xfrm>
            <a:off x="220133" y="249236"/>
            <a:ext cx="8544232" cy="1095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2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B. recurrentis </a:t>
            </a:r>
            <a:r>
              <a:rPr lang="en-US" sz="3200" b="0" i="0" u="none" dirty="0" smtClean="0">
                <a:solidFill>
                  <a:srgbClr val="00B0F0"/>
                </a:solidFill>
                <a:ea typeface="Arial"/>
                <a:cs typeface="Arial"/>
                <a:sym typeface="Arial"/>
              </a:rPr>
              <a:t>and </a:t>
            </a:r>
            <a:r>
              <a:rPr lang="en-US" sz="32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Similar </a:t>
            </a:r>
            <a:r>
              <a:rPr lang="en-US" sz="3200" b="0" i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Borreliae</a:t>
            </a:r>
            <a:r>
              <a:rPr lang="en-US" sz="32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/>
            </a:r>
            <a:br>
              <a:rPr lang="en-US" sz="32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200" b="0" i="0" u="none" dirty="0">
                <a:solidFill>
                  <a:srgbClr val="00B0F0"/>
                </a:solidFill>
                <a:sym typeface="Arial"/>
              </a:rPr>
              <a:t>Clinical Manifestations</a:t>
            </a:r>
            <a:endParaRPr sz="3200" dirty="0">
              <a:solidFill>
                <a:srgbClr val="00B0F0"/>
              </a:solidFill>
            </a:endParaRPr>
          </a:p>
        </p:txBody>
      </p:sp>
      <p:sp>
        <p:nvSpPr>
          <p:cNvPr id="276" name="Google Shape;276;p24"/>
          <p:cNvSpPr txBox="1">
            <a:spLocks noGrp="1"/>
          </p:cNvSpPr>
          <p:nvPr>
            <p:ph idx="1"/>
          </p:nvPr>
        </p:nvSpPr>
        <p:spPr>
          <a:xfrm>
            <a:off x="465666" y="1474790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B0F0"/>
              </a:buClr>
              <a:buSzPct val="6000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Incubation period is 2 to 15 days.</a:t>
            </a:r>
            <a:endParaRPr sz="24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B0F0"/>
              </a:buClr>
              <a:buSzPct val="6000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Massive </a:t>
            </a:r>
            <a:r>
              <a:rPr lang="en-US" sz="2400" b="0" i="0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spirochetemia</a:t>
            </a: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develops and remains high throughout course of infection.</a:t>
            </a:r>
            <a:endParaRPr sz="24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B0F0"/>
              </a:buClr>
              <a:buSzPct val="6000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Symptoms</a:t>
            </a:r>
            <a:endParaRPr sz="24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High temperature, rigors, severe headache, muscle pain, weakness</a:t>
            </a:r>
            <a:endParaRPr sz="24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Febrile period lasts about 3 to 7 days then ends abruptly with the development of an adequate immune system.</a:t>
            </a:r>
            <a:endParaRPr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6"/>
          <p:cNvSpPr txBox="1">
            <a:spLocks noGrp="1"/>
          </p:cNvSpPr>
          <p:nvPr>
            <p:ph type="title"/>
          </p:nvPr>
        </p:nvSpPr>
        <p:spPr>
          <a:xfrm>
            <a:off x="609600" y="330199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B. </a:t>
            </a:r>
            <a:r>
              <a:rPr lang="en-US" sz="3600" i="1" dirty="0">
                <a:solidFill>
                  <a:srgbClr val="00B0F0"/>
                </a:solidFill>
              </a:rPr>
              <a:t>r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ecurrentis 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and Similar Organisms</a:t>
            </a:r>
            <a:b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Epidemiology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292" name="Google Shape;292;p26"/>
          <p:cNvSpPr txBox="1">
            <a:spLocks noGrp="1"/>
          </p:cNvSpPr>
          <p:nvPr>
            <p:ph idx="1"/>
          </p:nvPr>
        </p:nvSpPr>
        <p:spPr>
          <a:xfrm>
            <a:off x="609600" y="2075923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Two varieties of relapsing fever	</a:t>
            </a:r>
            <a:endParaRPr sz="16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Tickborne—endemic relapsing fever</a:t>
            </a:r>
            <a:endParaRPr sz="1400"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Transmitted by bite of soft ticks of the genus </a:t>
            </a:r>
            <a:r>
              <a:rPr lang="en-US" sz="1800" b="0" i="1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Ornithodoros</a:t>
            </a:r>
            <a:r>
              <a:rPr lang="en-US" sz="18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</a:t>
            </a:r>
            <a:endParaRPr sz="12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Louseborne</a:t>
            </a: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—epidemic relapsing fever</a:t>
            </a:r>
            <a:endParaRPr sz="1400"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Transmitted by body louse, </a:t>
            </a:r>
            <a:r>
              <a:rPr lang="en-US" sz="1800" b="0" i="1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Pediculus </a:t>
            </a:r>
            <a:r>
              <a:rPr lang="en-US" sz="1800" b="0" i="1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humanus</a:t>
            </a:r>
            <a:r>
              <a:rPr lang="en-US" sz="1200" i="1" dirty="0"/>
              <a:t>, </a:t>
            </a:r>
            <a:r>
              <a:rPr lang="en-US" sz="18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crushed and scratched into the skin</a:t>
            </a:r>
            <a:endParaRPr sz="1200"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Humans are the only reservoir.</a:t>
            </a:r>
            <a:endParaRPr sz="12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Best prevention and control measure </a:t>
            </a:r>
            <a:endParaRPr sz="16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Control exposure to the arthropod vectors</a:t>
            </a:r>
            <a:endParaRPr sz="1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7"/>
          <p:cNvSpPr txBox="1">
            <a:spLocks noGrp="1"/>
          </p:cNvSpPr>
          <p:nvPr>
            <p:ph type="title"/>
          </p:nvPr>
        </p:nvSpPr>
        <p:spPr>
          <a:xfrm>
            <a:off x="575732" y="609600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 smtClean="0">
                <a:solidFill>
                  <a:srgbClr val="00B0F0"/>
                </a:solidFill>
                <a:ea typeface="Arial"/>
                <a:cs typeface="Arial"/>
                <a:sym typeface="Arial"/>
              </a:rPr>
              <a:t>B. </a:t>
            </a:r>
            <a:r>
              <a:rPr lang="en-US" sz="3600" i="1" dirty="0" smtClean="0">
                <a:solidFill>
                  <a:srgbClr val="00B0F0"/>
                </a:solidFill>
              </a:rPr>
              <a:t>r</a:t>
            </a:r>
            <a:r>
              <a:rPr lang="en-US" sz="3600" b="0" i="1" u="none" dirty="0" smtClean="0">
                <a:solidFill>
                  <a:srgbClr val="00B0F0"/>
                </a:solidFill>
                <a:ea typeface="Arial"/>
                <a:cs typeface="Arial"/>
                <a:sym typeface="Arial"/>
              </a:rPr>
              <a:t>ecurrentis 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and Similar Organisms</a:t>
            </a:r>
            <a:b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Microscopic Examination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300" name="Google Shape;300;p27"/>
          <p:cNvSpPr txBox="1">
            <a:spLocks noGrp="1"/>
          </p:cNvSpPr>
          <p:nvPr>
            <p:ph idx="1"/>
          </p:nvPr>
        </p:nvSpPr>
        <p:spPr>
          <a:xfrm>
            <a:off x="237066" y="2210859"/>
            <a:ext cx="777240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500" b="0" i="0" u="none" dirty="0" smtClean="0">
                <a:solidFill>
                  <a:schemeClr val="tx1"/>
                </a:solidFill>
                <a:ea typeface="Arial"/>
                <a:cs typeface="Arial"/>
                <a:sym typeface="Arial"/>
              </a:rPr>
              <a:t>Microscopic examination</a:t>
            </a:r>
            <a:endParaRPr sz="2500" dirty="0" smtClean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500" b="0" i="0" u="none" strike="noStrike" cap="none" dirty="0" smtClean="0">
                <a:solidFill>
                  <a:schemeClr val="tx1"/>
                </a:solidFill>
                <a:ea typeface="Arial"/>
                <a:cs typeface="Arial"/>
                <a:sym typeface="Arial"/>
              </a:rPr>
              <a:t>Direct examination of spirochetes in blood</a:t>
            </a:r>
            <a:endParaRPr sz="2500" dirty="0" smtClean="0">
              <a:solidFill>
                <a:schemeClr val="tx1"/>
              </a:solidFill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500" b="0" i="0" u="none" strike="noStrike" cap="none" dirty="0" smtClean="0">
                <a:solidFill>
                  <a:schemeClr val="tx1"/>
                </a:solidFill>
                <a:ea typeface="Arial"/>
                <a:cs typeface="Arial"/>
                <a:sym typeface="Arial"/>
              </a:rPr>
              <a:t>Thick and thin films of Giemsa or Wright-stained smears</a:t>
            </a: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500" dirty="0" smtClean="0">
                <a:solidFill>
                  <a:schemeClr val="tx1"/>
                </a:solidFill>
              </a:rPr>
              <a:t>Use blood collected in EDTA anticoagulant</a:t>
            </a:r>
            <a:endParaRPr sz="2500" dirty="0" smtClean="0">
              <a:solidFill>
                <a:schemeClr val="tx1"/>
              </a:solidFill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500" b="0" i="0" u="none" strike="noStrike" cap="none" dirty="0" smtClean="0">
                <a:solidFill>
                  <a:schemeClr val="tx1"/>
                </a:solidFill>
                <a:ea typeface="Arial"/>
                <a:cs typeface="Arial"/>
                <a:sym typeface="Arial"/>
              </a:rPr>
              <a:t>Use bright field microscopy; spirochetes commonly seen among the red cells present.</a:t>
            </a:r>
            <a:endParaRPr sz="2500" dirty="0" smtClean="0">
              <a:solidFill>
                <a:schemeClr val="tx1"/>
              </a:solidFill>
            </a:endParaRPr>
          </a:p>
          <a:p>
            <a:pPr marL="1600200" marR="0" lvl="3" indent="-1333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667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i="1" dirty="0"/>
              <a:t>B. recurrentis </a:t>
            </a:r>
            <a:r>
              <a:rPr lang="en-US" sz="3600" dirty="0"/>
              <a:t>and Similar Organisms: Isolation and Identification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Blood collected in EDTA can be used for culture and PCR testing, but citrate-treated blood may prove to be superior</a:t>
            </a:r>
          </a:p>
          <a:p>
            <a:r>
              <a:rPr lang="en-US" dirty="0">
                <a:solidFill>
                  <a:schemeClr val="tx1"/>
                </a:solidFill>
              </a:rPr>
              <a:t>Antigenic variation in the spirochetes that cause relapsing fever, makes </a:t>
            </a:r>
            <a:r>
              <a:rPr lang="en-US" dirty="0" err="1">
                <a:solidFill>
                  <a:schemeClr val="tx1"/>
                </a:solidFill>
              </a:rPr>
              <a:t>serodiagnosis</a:t>
            </a:r>
            <a:r>
              <a:rPr lang="en-US" dirty="0">
                <a:solidFill>
                  <a:schemeClr val="tx1"/>
                </a:solidFill>
              </a:rPr>
              <a:t> of their disease difficult and impractical</a:t>
            </a:r>
          </a:p>
          <a:p>
            <a:r>
              <a:rPr lang="en-US" dirty="0">
                <a:solidFill>
                  <a:schemeClr val="tx1"/>
                </a:solidFill>
              </a:rPr>
              <a:t>Because the borrelia can be readily detected microscopically and by PCR, serologic methods have limited use</a:t>
            </a:r>
          </a:p>
        </p:txBody>
      </p:sp>
    </p:spTree>
    <p:extLst>
      <p:ext uri="{BB962C8B-B14F-4D97-AF65-F5344CB8AC3E}">
        <p14:creationId xmlns:p14="http://schemas.microsoft.com/office/powerpoint/2010/main" val="18159921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B. </a:t>
            </a:r>
            <a:r>
              <a:rPr lang="en-US" sz="3600" i="1" dirty="0">
                <a:solidFill>
                  <a:srgbClr val="00B0F0"/>
                </a:solidFill>
              </a:rPr>
              <a:t>r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ecurrentis 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and </a:t>
            </a:r>
            <a:r>
              <a:rPr lang="en-US" sz="3600" b="0" i="0" u="none" dirty="0" smtClean="0">
                <a:solidFill>
                  <a:srgbClr val="00B0F0"/>
                </a:solidFill>
                <a:ea typeface="Arial"/>
                <a:cs typeface="Arial"/>
                <a:sym typeface="Arial"/>
              </a:rPr>
              <a:t>Similar Organisms</a:t>
            </a:r>
            <a:r>
              <a:rPr lang="en-US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3600" b="0" i="0" u="none" dirty="0" smtClean="0">
                <a:solidFill>
                  <a:srgbClr val="00B0F0"/>
                </a:solidFill>
                <a:ea typeface="Arial"/>
                <a:cs typeface="Arial"/>
                <a:sym typeface="Arial"/>
              </a:rPr>
              <a:t>Treatment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308" name="Google Shape;308;p28"/>
          <p:cNvSpPr txBox="1">
            <a:spLocks noGrp="1"/>
          </p:cNvSpPr>
          <p:nvPr>
            <p:ph idx="1"/>
          </p:nvPr>
        </p:nvSpPr>
        <p:spPr>
          <a:xfrm>
            <a:off x="609599" y="2005542"/>
            <a:ext cx="777240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Antimicrobial susceptibility</a:t>
            </a:r>
          </a:p>
          <a:p>
            <a:pPr marL="800100" lvl="1" indent="-342900">
              <a:spcBef>
                <a:spcPts val="0"/>
              </a:spcBef>
              <a:buSzPts val="168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Susceptible to many antimicrobial agents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Tetracyclines are the drugs of choice.</a:t>
            </a:r>
            <a:endParaRPr dirty="0">
              <a:solidFill>
                <a:schemeClr val="tx1"/>
              </a:solidFill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Death of spirochetes can cause sudden endotoxin release (</a:t>
            </a:r>
            <a:r>
              <a:rPr lang="en-US" sz="2000" b="0" i="0" u="none" strike="noStrike" cap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Jarisch</a:t>
            </a: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—</a:t>
            </a:r>
            <a:r>
              <a:rPr lang="en-US" sz="2000" b="0" i="0" u="none" strike="noStrike" cap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Herxheimer</a:t>
            </a: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 reaction).</a:t>
            </a:r>
            <a:endParaRPr dirty="0">
              <a:solidFill>
                <a:schemeClr val="tx1"/>
              </a:solidFill>
            </a:endParaRPr>
          </a:p>
          <a:p>
            <a:pPr marL="16002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⮞"/>
            </a:pPr>
            <a:r>
              <a:rPr lang="en-US" sz="18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Fever, chills, headache, myalgia</a:t>
            </a:r>
            <a:endParaRPr dirty="0">
              <a:solidFill>
                <a:schemeClr val="tx1"/>
              </a:solidFill>
            </a:endParaRPr>
          </a:p>
          <a:p>
            <a:pPr marL="1600200" marR="0" lvl="3" indent="-1333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667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9"/>
          <p:cNvSpPr txBox="1">
            <a:spLocks noGrp="1"/>
          </p:cNvSpPr>
          <p:nvPr>
            <p:ph type="title"/>
          </p:nvPr>
        </p:nvSpPr>
        <p:spPr>
          <a:xfrm>
            <a:off x="524933" y="297924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B. Burgdorferi </a:t>
            </a:r>
            <a:r>
              <a:rPr lang="en-US" sz="3600" b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sensu</a:t>
            </a:r>
            <a:r>
              <a:rPr lang="en-US" sz="3600" b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3600" b="0" u="none" dirty="0" err="1" smtClean="0">
                <a:solidFill>
                  <a:srgbClr val="00B0F0"/>
                </a:solidFill>
                <a:ea typeface="Arial"/>
                <a:cs typeface="Arial"/>
                <a:sym typeface="Arial"/>
              </a:rPr>
              <a:t>lato</a:t>
            </a:r>
            <a:endParaRPr strike="sngStrike" dirty="0">
              <a:solidFill>
                <a:schemeClr val="tx1"/>
              </a:solidFill>
            </a:endParaRPr>
          </a:p>
        </p:txBody>
      </p:sp>
      <p:sp>
        <p:nvSpPr>
          <p:cNvPr id="316" name="Google Shape;316;p29"/>
          <p:cNvSpPr txBox="1">
            <a:spLocks noGrp="1"/>
          </p:cNvSpPr>
          <p:nvPr>
            <p:ph idx="1"/>
          </p:nvPr>
        </p:nvSpPr>
        <p:spPr>
          <a:xfrm>
            <a:off x="609600" y="1618724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Cause of Lyme borreliosis or Lyme disease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Bacterial spread depends on the organism’s ability to 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Bind plasminogen and </a:t>
            </a:r>
            <a:r>
              <a:rPr lang="en-US" sz="2400" b="0" i="0" u="none" strike="noStrike" cap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urokinase</a:t>
            </a: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-type plasminogen activator to its surface</a:t>
            </a:r>
            <a:endParaRPr dirty="0">
              <a:solidFill>
                <a:schemeClr val="tx1"/>
              </a:solidFill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Could act as a protease to promote tissue invasion</a:t>
            </a:r>
            <a:endParaRPr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This binding can convert plasminogen to plasmin</a:t>
            </a:r>
          </a:p>
          <a:p>
            <a:pPr marL="800100" lvl="1" indent="-342900">
              <a:spcBef>
                <a:spcPts val="560"/>
              </a:spcBef>
              <a:buSzPts val="168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A potent protease that could facilitate tissue invasion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B. Burgdorferi </a:t>
            </a:r>
            <a:r>
              <a:rPr lang="en-US" sz="3600" b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sensu</a:t>
            </a:r>
            <a:r>
              <a:rPr lang="en-US" sz="3600" b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3600" b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lato</a:t>
            </a:r>
            <a:r>
              <a:rPr lang="en-US" sz="3600" b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/>
            </a:r>
            <a:br>
              <a:rPr lang="en-US" sz="3600" b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Virulence Factors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316" name="Google Shape;316;p2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dirty="0">
                <a:solidFill>
                  <a:schemeClr val="tx1"/>
                </a:solidFill>
              </a:rPr>
              <a:t>Binding factor H allows complement evasion and immune system suppression </a:t>
            </a:r>
          </a:p>
          <a:p>
            <a:pPr marL="800100" lvl="1" indent="-342900">
              <a:spcBef>
                <a:spcPts val="0"/>
              </a:spcBef>
              <a:buSzPts val="1680"/>
              <a:buFont typeface="Noto Sans Symbols"/>
              <a:buChar char="⬤"/>
            </a:pPr>
            <a:r>
              <a:rPr lang="en-US" dirty="0">
                <a:solidFill>
                  <a:schemeClr val="tx1"/>
                </a:solidFill>
              </a:rPr>
              <a:t>Might explain why IgM antibody titer does not peak for 3 to 6 weeks</a:t>
            </a:r>
          </a:p>
          <a:p>
            <a:pPr marL="342900" indent="-342900">
              <a:spcBef>
                <a:spcPts val="0"/>
              </a:spcBef>
              <a:buSzPts val="1680"/>
            </a:pPr>
            <a:r>
              <a:rPr lang="en-US" dirty="0">
                <a:solidFill>
                  <a:schemeClr val="tx1"/>
                </a:solidFill>
              </a:rPr>
              <a:t>In vitro, the organism can stimulate proinflammatory cytokines (i.e., tumor factor necrosis factor and interferons)</a:t>
            </a:r>
          </a:p>
          <a:p>
            <a:pPr marL="800100" lvl="1" indent="-342900">
              <a:spcBef>
                <a:spcPts val="0"/>
              </a:spcBef>
              <a:buSzPts val="1680"/>
            </a:pPr>
            <a:r>
              <a:rPr lang="en-US" dirty="0">
                <a:solidFill>
                  <a:schemeClr val="tx1"/>
                </a:solidFill>
              </a:rPr>
              <a:t>May be important in controlling disease</a:t>
            </a:r>
          </a:p>
          <a:p>
            <a:pPr marL="800100" lvl="1" indent="-342900">
              <a:spcBef>
                <a:spcPts val="0"/>
              </a:spcBef>
              <a:buSzPts val="1680"/>
            </a:pPr>
            <a:r>
              <a:rPr lang="en-US" dirty="0">
                <a:solidFill>
                  <a:schemeClr val="tx1"/>
                </a:solidFill>
              </a:rPr>
              <a:t>May contribute to inflammatory manifestations as untreated disease progresses</a:t>
            </a:r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8499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B. Burgdorferi </a:t>
            </a:r>
            <a:r>
              <a:rPr lang="en-US" sz="3600" b="0" u="none" dirty="0" err="1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sensu</a:t>
            </a:r>
            <a:r>
              <a:rPr lang="en-US" sz="3600" b="0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600" b="0" u="none" dirty="0" err="1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lato</a:t>
            </a:r>
            <a:r>
              <a:rPr lang="en-US" sz="3600" b="0" i="1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/>
            </a:r>
            <a:br>
              <a:rPr lang="en-US" sz="3600" b="0" i="1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Clinical Manifestations</a:t>
            </a:r>
            <a:endParaRPr strike="sngStrike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24" name="Google Shape;324;p3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Lyme borreliosis is complex.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Three stages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Early infection includes 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two stages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Late infection consists of one stage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Stage 1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About 60% of patients exhibit erythema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migrans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(EM), a classic skin lesion at the site of the tick bite.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Red macule that expands to form larger annular erythema-target appearance</a:t>
            </a:r>
            <a:endParaRPr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1"/>
          <p:cNvSpPr txBox="1">
            <a:spLocks noGrp="1"/>
          </p:cNvSpPr>
          <p:nvPr>
            <p:ph type="title"/>
          </p:nvPr>
        </p:nvSpPr>
        <p:spPr>
          <a:xfrm>
            <a:off x="609599" y="338667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B. Burgdorferi </a:t>
            </a:r>
            <a:r>
              <a:rPr lang="en-US" sz="3600" b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sensu</a:t>
            </a:r>
            <a:r>
              <a:rPr lang="en-US" sz="3600" b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3600" b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lato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/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Clinical Infection</a:t>
            </a:r>
            <a:endParaRPr strike="sngStrike" dirty="0">
              <a:solidFill>
                <a:srgbClr val="00B0F0"/>
              </a:solidFill>
            </a:endParaRPr>
          </a:p>
        </p:txBody>
      </p:sp>
      <p:sp>
        <p:nvSpPr>
          <p:cNvPr id="332" name="Google Shape;332;p31"/>
          <p:cNvSpPr txBox="1">
            <a:spLocks noGrp="1"/>
          </p:cNvSpPr>
          <p:nvPr>
            <p:ph idx="1"/>
          </p:nvPr>
        </p:nvSpPr>
        <p:spPr>
          <a:xfrm>
            <a:off x="668866" y="1534057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Stage 2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Early disseminated, produces widely variable symptoms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Secondary skin lesions, migratory joint and bone pain, alarming neurologic and cardiac pathology, splenomegaly, severe malaise and fatigue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Stage 3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Late persistent infections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Cardiac, musculoskeletal, and neurologic involvement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Arthritis is most common symptom, occurring weeks to years later.</a:t>
            </a:r>
            <a:endParaRPr dirty="0"/>
          </a:p>
          <a:p>
            <a:pPr marL="342900" marR="0" lvl="0" indent="-2667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Spirochetes </a:t>
            </a:r>
            <a:b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General Characteristics (Cont.)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14" name="Google Shape;114;p3"/>
          <p:cNvSpPr txBox="1">
            <a:spLocks noGrp="1"/>
          </p:cNvSpPr>
          <p:nvPr>
            <p:ph idx="1"/>
          </p:nvPr>
        </p:nvSpPr>
        <p:spPr>
          <a:xfrm>
            <a:off x="609599" y="2348970"/>
            <a:ext cx="7994650" cy="472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000" dirty="0">
                <a:solidFill>
                  <a:schemeClr val="tx1"/>
                </a:solidFill>
              </a:rPr>
              <a:t>Possess a multilayer outer sheath similar to that of the outer membrane of gram-negative bacteria</a:t>
            </a:r>
            <a:endParaRPr lang="en-US" sz="2000" b="0" i="0" u="none" strike="noStrike" cap="none" dirty="0">
              <a:solidFill>
                <a:schemeClr val="tx1"/>
              </a:solidFill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Metabolism is species dependent. </a:t>
            </a:r>
            <a:endParaRPr sz="20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Use carbohydrates, amino acids, or long-fatty alcohols as carbon and energy sources.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000" dirty="0">
                <a:solidFill>
                  <a:schemeClr val="tx1"/>
                </a:solidFill>
              </a:rPr>
              <a:t>Reproduction varies and can be transverse or binary fission</a:t>
            </a:r>
            <a:endParaRPr sz="2000" dirty="0">
              <a:solidFill>
                <a:schemeClr val="tx1"/>
              </a:solidFill>
            </a:endParaRPr>
          </a:p>
          <a:p>
            <a:pPr marL="342900" marR="0" lvl="0" indent="-23622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endParaRPr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2"/>
          <p:cNvSpPr txBox="1">
            <a:spLocks noGrp="1"/>
          </p:cNvSpPr>
          <p:nvPr>
            <p:ph type="title"/>
          </p:nvPr>
        </p:nvSpPr>
        <p:spPr>
          <a:xfrm>
            <a:off x="609600" y="262466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B. Burgdorferi </a:t>
            </a:r>
            <a:r>
              <a:rPr lang="en-US" sz="3600" b="0" u="none" dirty="0" err="1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sensu</a:t>
            </a:r>
            <a:r>
              <a:rPr lang="en-US" sz="3600" b="0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600" b="0" u="none" dirty="0" err="1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lato</a:t>
            </a:r>
            <a:r>
              <a:rPr lang="en-US" sz="3600" b="0" i="0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/>
            </a:r>
            <a:br>
              <a:rPr lang="en-US" sz="3600" b="0" i="0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Epidemiology</a:t>
            </a:r>
            <a:endParaRPr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40" name="Google Shape;340;p32"/>
          <p:cNvSpPr txBox="1">
            <a:spLocks noGrp="1"/>
          </p:cNvSpPr>
          <p:nvPr>
            <p:ph idx="1"/>
          </p:nvPr>
        </p:nvSpPr>
        <p:spPr>
          <a:xfrm>
            <a:off x="609599" y="1423990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Organisms are transmitted via bite of infected </a:t>
            </a:r>
            <a:r>
              <a:rPr lang="en-US" sz="2800" b="0" i="1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Ixodes</a:t>
            </a: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ticks.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At least three species of </a:t>
            </a:r>
            <a:r>
              <a:rPr lang="en-US" sz="2800" b="0" i="1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B. </a:t>
            </a:r>
            <a:r>
              <a:rPr lang="en-US" sz="2800" b="0" i="1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burgdorferi</a:t>
            </a:r>
            <a:r>
              <a:rPr lang="en-US" sz="2800" b="0" i="1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2800" b="0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sensu</a:t>
            </a:r>
            <a:r>
              <a:rPr lang="en-US" sz="2800" b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2800" b="0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lato</a:t>
            </a:r>
            <a:r>
              <a:rPr lang="en-US" sz="2800" b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cause Lyme disease.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1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B. </a:t>
            </a:r>
            <a:r>
              <a:rPr lang="en-US" sz="2400" b="0" i="1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burgdorferi</a:t>
            </a:r>
            <a:r>
              <a:rPr lang="en-US" sz="2400" b="0" i="1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2400" b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stricto</a:t>
            </a:r>
            <a:r>
              <a:rPr lang="en-US" sz="2400" b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Occurs in North America &amp; Europe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1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B. </a:t>
            </a:r>
            <a:r>
              <a:rPr lang="en-US" sz="2400" b="0" i="1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garinii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and </a:t>
            </a:r>
            <a:r>
              <a:rPr lang="en-US" sz="2400" b="0" i="1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B. </a:t>
            </a:r>
            <a:r>
              <a:rPr lang="en-US" sz="2400" b="0" i="1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afzelii</a:t>
            </a:r>
            <a:r>
              <a:rPr lang="en-US" sz="2400" b="0" i="1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and </a:t>
            </a:r>
            <a:r>
              <a:rPr lang="en-US" sz="2400" b="0" i="1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B. </a:t>
            </a:r>
            <a:r>
              <a:rPr lang="en-US" sz="2400" b="0" i="1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garinii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 smtClean="0">
                <a:solidFill>
                  <a:schemeClr val="dk1"/>
                </a:solidFill>
                <a:ea typeface="Arial"/>
                <a:cs typeface="Arial"/>
                <a:sym typeface="Arial"/>
              </a:rPr>
              <a:t>Occur </a:t>
            </a: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in Asia and Europe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Prevention measures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Protective clothing, repellents, remove attached ticks</a:t>
            </a:r>
            <a:endParaRPr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B. Burgdorferi </a:t>
            </a:r>
            <a:r>
              <a:rPr lang="en-US" sz="3600" b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sensu</a:t>
            </a:r>
            <a:r>
              <a:rPr lang="en-US" sz="3600" b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3600" b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lato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/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Specimen Collection and Handling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348" name="Google Shape;348;p33"/>
          <p:cNvSpPr txBox="1">
            <a:spLocks noGrp="1"/>
          </p:cNvSpPr>
          <p:nvPr>
            <p:ph idx="1"/>
          </p:nvPr>
        </p:nvSpPr>
        <p:spPr>
          <a:xfrm>
            <a:off x="609598" y="2118257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Most common and productive sample is serum for serology.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Other tests have too many limitations or have not been adequately validated.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Large-volume plasma cultures have been shown to be positive in about 50% of adult patients with erythema </a:t>
            </a:r>
            <a:r>
              <a:rPr lang="en-US" sz="2800" b="0" i="0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migrans</a:t>
            </a: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4"/>
          <p:cNvSpPr txBox="1">
            <a:spLocks noGrp="1"/>
          </p:cNvSpPr>
          <p:nvPr>
            <p:ph type="title"/>
          </p:nvPr>
        </p:nvSpPr>
        <p:spPr>
          <a:xfrm>
            <a:off x="609599" y="296333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B. Burgdorferi </a:t>
            </a:r>
            <a:r>
              <a:rPr lang="en-US" sz="3600" b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sensu</a:t>
            </a:r>
            <a:r>
              <a:rPr lang="en-US" sz="3600" b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3600" b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lato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/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Serologic Tests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356" name="Google Shape;356;p34"/>
          <p:cNvSpPr txBox="1">
            <a:spLocks noGrp="1"/>
          </p:cNvSpPr>
          <p:nvPr>
            <p:ph idx="1"/>
          </p:nvPr>
        </p:nvSpPr>
        <p:spPr>
          <a:xfrm>
            <a:off x="609598" y="1617133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Two-tiered approach to achieve diagnosis</a:t>
            </a:r>
            <a:endParaRPr sz="16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Step 1—sensitive screening test that detects IgM and IgG</a:t>
            </a:r>
            <a:endParaRPr sz="1400"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IFA or EIA</a:t>
            </a:r>
            <a:endParaRPr sz="1200"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If this test is negative, no further testing is needed.</a:t>
            </a:r>
            <a:endParaRPr sz="12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Step 2—confirmation test</a:t>
            </a:r>
            <a:endParaRPr sz="1400"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IgM and/or IgG—depending on whether symptoms were present for longer than 30 days (IgG only).</a:t>
            </a:r>
            <a:endParaRPr sz="1200"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Western blot confirmation of IgM antibody </a:t>
            </a:r>
            <a:r>
              <a:rPr lang="en-US" sz="1800" b="0" i="0" u="none" strike="noStrike" cap="none" dirty="0" smtClean="0">
                <a:solidFill>
                  <a:schemeClr val="dk1"/>
                </a:solidFill>
                <a:ea typeface="Arial"/>
                <a:cs typeface="Arial"/>
                <a:sym typeface="Arial"/>
              </a:rPr>
              <a:t>presence.</a:t>
            </a:r>
            <a:endParaRPr sz="1200"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Performed when step 1 yields positive or equivocal </a:t>
            </a:r>
            <a:r>
              <a:rPr lang="en-US" sz="1800" b="0" i="0" u="none" strike="noStrike" cap="none" dirty="0" smtClean="0">
                <a:solidFill>
                  <a:schemeClr val="dk1"/>
                </a:solidFill>
                <a:ea typeface="Arial"/>
                <a:cs typeface="Arial"/>
                <a:sym typeface="Arial"/>
              </a:rPr>
              <a:t>results.</a:t>
            </a:r>
            <a:endParaRPr sz="12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35"/>
          <p:cNvSpPr txBox="1">
            <a:spLocks noGrp="1"/>
          </p:cNvSpPr>
          <p:nvPr>
            <p:ph type="title"/>
          </p:nvPr>
        </p:nvSpPr>
        <p:spPr>
          <a:xfrm>
            <a:off x="609599" y="313266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B. Burgdorferi </a:t>
            </a:r>
            <a:r>
              <a:rPr lang="en-US" sz="3600" b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sensu</a:t>
            </a:r>
            <a:r>
              <a:rPr lang="en-US" sz="3600" b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3600" b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lato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/>
            </a:r>
            <a:b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Serologic Tests (Cont.)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364" name="Google Shape;364;p35"/>
          <p:cNvSpPr txBox="1">
            <a:spLocks noGrp="1"/>
          </p:cNvSpPr>
          <p:nvPr>
            <p:ph idx="1"/>
          </p:nvPr>
        </p:nvSpPr>
        <p:spPr>
          <a:xfrm>
            <a:off x="609598" y="1634066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Western blot to verify specificity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Detection of 2 of 3 IgM bands</a:t>
            </a:r>
            <a:endParaRPr dirty="0">
              <a:solidFill>
                <a:schemeClr val="tx1"/>
              </a:solidFill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24, 39, and 41 </a:t>
            </a:r>
            <a:r>
              <a:rPr lang="en-US" sz="2000" dirty="0">
                <a:solidFill>
                  <a:schemeClr val="tx1"/>
                </a:solidFill>
              </a:rPr>
              <a:t>kilodaltons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sz="2000" b="0" i="0" u="none" strike="noStrike" cap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kDas</a:t>
            </a: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)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Detection of 5 of 10 immunoglobulin G (IgG) bands</a:t>
            </a:r>
            <a:endParaRPr dirty="0">
              <a:solidFill>
                <a:schemeClr val="tx1"/>
              </a:solidFill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18, 21, 28, 30, 39, 41, 45, 58, 66, 93 </a:t>
            </a:r>
            <a:r>
              <a:rPr lang="en-US" sz="2000" b="0" i="0" u="none" strike="noStrike" cap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kDa</a:t>
            </a:r>
            <a:endParaRPr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If serology is negative and symptoms are consistent with Lyme disease, a convalescent serum should be obtained and tested.</a:t>
            </a:r>
            <a:endParaRPr dirty="0">
              <a:solidFill>
                <a:schemeClr val="tx1"/>
              </a:solidFill>
            </a:endParaRPr>
          </a:p>
          <a:p>
            <a:pPr marL="342900" marR="0" lvl="0" indent="-23622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endParaRPr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3622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endParaRPr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6"/>
          <p:cNvSpPr txBox="1">
            <a:spLocks noGrp="1"/>
          </p:cNvSpPr>
          <p:nvPr>
            <p:ph type="title"/>
          </p:nvPr>
        </p:nvSpPr>
        <p:spPr>
          <a:xfrm>
            <a:off x="499533" y="118533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B. Burgdorferi </a:t>
            </a:r>
            <a:r>
              <a:rPr lang="en-US" sz="3600" b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sensu</a:t>
            </a:r>
            <a:r>
              <a:rPr lang="en-US" sz="3600" b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3600" b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lato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/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Antimicrobial Susceptibility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372" name="Google Shape;372;p36"/>
          <p:cNvSpPr txBox="1">
            <a:spLocks noGrp="1"/>
          </p:cNvSpPr>
          <p:nvPr>
            <p:ph idx="1"/>
          </p:nvPr>
        </p:nvSpPr>
        <p:spPr>
          <a:xfrm>
            <a:off x="499533" y="1676399"/>
            <a:ext cx="777240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Early diagnosis and treatment are important for preventing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neurologic, cardiac, and joint abnormalities that occur late in disease.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</a:pPr>
            <a:endParaRPr sz="2000" b="0" i="0" u="none" strike="noStrike" cap="none" dirty="0">
              <a:solidFill>
                <a:schemeClr val="tx1"/>
              </a:solidFill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Early stages of Lyme disease without complications</a:t>
            </a:r>
            <a:endParaRPr sz="1600"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Macrolides, doxycycline (recommended) and </a:t>
            </a:r>
            <a:r>
              <a:rPr lang="en-US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</a:t>
            </a:r>
            <a:r>
              <a:rPr lang="en-US" sz="2400" dirty="0" smtClean="0">
                <a:solidFill>
                  <a:schemeClr val="tx1"/>
                </a:solidFill>
              </a:rPr>
              <a:t>-</a:t>
            </a:r>
            <a:r>
              <a:rPr lang="en-US" sz="2400" dirty="0">
                <a:solidFill>
                  <a:schemeClr val="tx1"/>
                </a:solidFill>
              </a:rPr>
              <a:t>lactams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typically effective</a:t>
            </a:r>
            <a:endParaRPr sz="2000" b="0" i="0" u="none" strike="noStrike" cap="none" dirty="0">
              <a:solidFill>
                <a:schemeClr val="tx1"/>
              </a:solidFill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Refractile or late stages</a:t>
            </a: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—</a:t>
            </a: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ceftriaxone effective</a:t>
            </a:r>
            <a:endParaRPr sz="16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Antimicrobial susceptibility testing is not warranted.</a:t>
            </a:r>
            <a:endParaRPr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598" y="1456268"/>
            <a:ext cx="6347715" cy="1826581"/>
          </a:xfrm>
        </p:spPr>
        <p:txBody>
          <a:bodyPr/>
          <a:lstStyle/>
          <a:p>
            <a:r>
              <a:rPr lang="en-US" dirty="0"/>
              <a:t>TREPONEMES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465" y="3282849"/>
            <a:ext cx="6347715" cy="8604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CHAPTER TWENTY-THREE</a:t>
            </a:r>
          </a:p>
        </p:txBody>
      </p:sp>
    </p:spTree>
    <p:extLst>
      <p:ext uri="{BB962C8B-B14F-4D97-AF65-F5344CB8AC3E}">
        <p14:creationId xmlns:p14="http://schemas.microsoft.com/office/powerpoint/2010/main" val="10501648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38"/>
          <p:cNvSpPr txBox="1">
            <a:spLocks noGrp="1"/>
          </p:cNvSpPr>
          <p:nvPr>
            <p:ph type="title"/>
          </p:nvPr>
        </p:nvSpPr>
        <p:spPr>
          <a:xfrm>
            <a:off x="609599" y="169333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Treponemes </a:t>
            </a:r>
            <a:b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General Characteristics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388" name="Google Shape;388;p38"/>
          <p:cNvSpPr txBox="1">
            <a:spLocks noGrp="1"/>
          </p:cNvSpPr>
          <p:nvPr>
            <p:ph idx="1"/>
          </p:nvPr>
        </p:nvSpPr>
        <p:spPr>
          <a:xfrm>
            <a:off x="685799" y="1694923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Morphology</a:t>
            </a:r>
            <a:endParaRPr sz="16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Thin, spiral organisms </a:t>
            </a:r>
            <a:endParaRPr sz="14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0.1 to 0.2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μm</a:t>
            </a: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in thickness and 6 to 20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μm</a:t>
            </a: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in length</a:t>
            </a:r>
            <a:endParaRPr sz="14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Difficult to visualize with bright field microscope</a:t>
            </a:r>
            <a:endParaRPr sz="14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Spirals are regular and angular with 4 to 14 spirals per organism.</a:t>
            </a:r>
            <a:endParaRPr sz="14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Three periplasmic flagella are inserted into each end of the cell.</a:t>
            </a:r>
            <a:endParaRPr sz="14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Ends are pointed and covered with a sheath.</a:t>
            </a:r>
            <a:endParaRPr sz="14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Graceful flexuous movements in liquid</a:t>
            </a:r>
            <a:endParaRPr sz="14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39"/>
          <p:cNvSpPr txBox="1">
            <a:spLocks noGrp="1"/>
          </p:cNvSpPr>
          <p:nvPr>
            <p:ph type="title"/>
          </p:nvPr>
        </p:nvSpPr>
        <p:spPr>
          <a:xfrm>
            <a:off x="558799" y="101600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Scanning Electron Micrograph of </a:t>
            </a:r>
            <a:r>
              <a:rPr lang="en-US" sz="3600" b="0" i="1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Treponema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pallidum</a:t>
            </a:r>
            <a:endParaRPr dirty="0">
              <a:solidFill>
                <a:srgbClr val="00B0F0"/>
              </a:solidFill>
            </a:endParaRPr>
          </a:p>
        </p:txBody>
      </p:sp>
      <p:pic>
        <p:nvPicPr>
          <p:cNvPr id="398" name="Google Shape;398;p39" descr="Y:\ELS00000-IW26_[Mahon 6e]\ELS00000-IW26-SRC\Course-N\Construction\IC\jpg\Chapter023\02300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9732" y="1422400"/>
            <a:ext cx="5638800" cy="4694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40"/>
          <p:cNvSpPr txBox="1">
            <a:spLocks noGrp="1"/>
          </p:cNvSpPr>
          <p:nvPr>
            <p:ph type="title"/>
          </p:nvPr>
        </p:nvSpPr>
        <p:spPr>
          <a:xfrm>
            <a:off x="76200" y="304800"/>
            <a:ext cx="8991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0" u="none" dirty="0" err="1" smtClean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Treponemes</a:t>
            </a:r>
            <a:r>
              <a:rPr lang="en-US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dirty="0" smtClean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Clinically Significant</a:t>
            </a:r>
            <a:br>
              <a:rPr lang="en-US" sz="3600" b="0" i="0" u="none" dirty="0" smtClean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</a:br>
            <a:r>
              <a:rPr lang="en-US" sz="3600" b="0" i="0" u="none" dirty="0" smtClean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n-US" sz="3600" b="0" i="0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Species </a:t>
            </a:r>
            <a:endParaRPr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404" name="Google Shape;404;p40"/>
          <p:cNvSpPr txBox="1">
            <a:spLocks noGrp="1"/>
          </p:cNvSpPr>
          <p:nvPr>
            <p:ph idx="1"/>
          </p:nvPr>
        </p:nvSpPr>
        <p:spPr>
          <a:xfrm>
            <a:off x="745065" y="1737257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1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Treponema</a:t>
            </a:r>
            <a:r>
              <a:rPr lang="en-US" sz="2400" b="0" i="1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pallidum </a:t>
            </a: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subsp. </a:t>
            </a:r>
            <a:r>
              <a:rPr lang="en-US" sz="2400" b="0" i="1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pallidum</a:t>
            </a:r>
            <a:endParaRPr sz="16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Syphilis</a:t>
            </a:r>
            <a:endParaRPr sz="14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1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Treponema</a:t>
            </a:r>
            <a:r>
              <a:rPr lang="en-US" sz="2400" b="0" i="1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pallidum </a:t>
            </a: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subsp. </a:t>
            </a:r>
            <a:r>
              <a:rPr lang="en-US" sz="2400" b="0" i="1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pertenue</a:t>
            </a:r>
            <a:endParaRPr sz="16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Yaws</a:t>
            </a:r>
            <a:endParaRPr sz="14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1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Treponema</a:t>
            </a:r>
            <a:r>
              <a:rPr lang="en-US" sz="2400" b="0" i="1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pallidum </a:t>
            </a: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subsp. </a:t>
            </a:r>
            <a:r>
              <a:rPr lang="en-US" sz="2400" b="0" i="1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endemicum</a:t>
            </a:r>
            <a:endParaRPr sz="16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Endemic syphilis</a:t>
            </a:r>
            <a:endParaRPr sz="14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1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Treponema</a:t>
            </a:r>
            <a:r>
              <a:rPr lang="en-US" sz="2400" b="0" i="1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pallidum </a:t>
            </a: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subsp. </a:t>
            </a:r>
            <a:r>
              <a:rPr lang="en-US" sz="2400" b="0" i="1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carateum</a:t>
            </a:r>
            <a:endParaRPr sz="16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Pinta</a:t>
            </a:r>
            <a:endParaRPr sz="14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1508ebf798f_0_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TREPONEMES: </a:t>
            </a:r>
            <a:r>
              <a:rPr lang="en-US" i="1" dirty="0"/>
              <a:t>TREPONEMA PALLIDIUM </a:t>
            </a:r>
            <a:r>
              <a:rPr lang="en-US" dirty="0"/>
              <a:t>SUBSP</a:t>
            </a:r>
            <a:r>
              <a:rPr lang="en-US" i="1" dirty="0"/>
              <a:t>. PALLIDUM</a:t>
            </a:r>
            <a:endParaRPr i="1" dirty="0"/>
          </a:p>
        </p:txBody>
      </p:sp>
      <p:sp>
        <p:nvSpPr>
          <p:cNvPr id="381" name="Google Shape;381;g1508ebf798f_0_3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CHAPTER TWENTY-THREE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>
            <a:spLocks noGrp="1"/>
          </p:cNvSpPr>
          <p:nvPr>
            <p:ph type="title"/>
          </p:nvPr>
        </p:nvSpPr>
        <p:spPr>
          <a:xfrm>
            <a:off x="701675" y="325437"/>
            <a:ext cx="7772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Classification and Clinical Significance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22" name="Google Shape;122;p4"/>
          <p:cNvSpPr txBox="1">
            <a:spLocks noGrp="1"/>
          </p:cNvSpPr>
          <p:nvPr>
            <p:ph idx="1"/>
          </p:nvPr>
        </p:nvSpPr>
        <p:spPr>
          <a:xfrm>
            <a:off x="701675" y="1805517"/>
            <a:ext cx="777240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Classification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Order: 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Spirochaetales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Families:  </a:t>
            </a:r>
            <a:r>
              <a:rPr lang="en-US" sz="2000" b="0" i="1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Leptospiraceae</a:t>
            </a: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and </a:t>
            </a:r>
            <a:r>
              <a:rPr lang="en-US" sz="2000" b="0" i="1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Spirochaetaceae</a:t>
            </a:r>
            <a:endParaRPr dirty="0"/>
          </a:p>
          <a:p>
            <a:pPr marL="16002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⮞"/>
            </a:pPr>
            <a:r>
              <a:rPr lang="en-US" sz="18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Genera:  </a:t>
            </a:r>
            <a:r>
              <a:rPr lang="en-US" sz="1800" b="0" i="1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Leptospira</a:t>
            </a:r>
            <a:r>
              <a:rPr lang="en-US" sz="18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, </a:t>
            </a:r>
            <a:r>
              <a:rPr lang="en-US" sz="1800" b="0" i="1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Borrelia</a:t>
            </a:r>
            <a:r>
              <a:rPr lang="en-US" sz="18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, and </a:t>
            </a:r>
            <a:r>
              <a:rPr lang="en-US" sz="1800" b="0" i="1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Treponema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Clinical significance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Responsible for sexually transmitted syphilis,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zoonoses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,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lyme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disease, and relapsing fever</a:t>
            </a:r>
            <a:endParaRPr dirty="0"/>
          </a:p>
          <a:p>
            <a:pPr marL="742950" marR="0" lvl="1" indent="-16383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41"/>
          <p:cNvSpPr txBox="1">
            <a:spLocks noGrp="1"/>
          </p:cNvSpPr>
          <p:nvPr>
            <p:ph type="title"/>
          </p:nvPr>
        </p:nvSpPr>
        <p:spPr>
          <a:xfrm>
            <a:off x="609599" y="228600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 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Virulence Factors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412" name="Google Shape;412;p41"/>
          <p:cNvSpPr txBox="1">
            <a:spLocks noGrp="1"/>
          </p:cNvSpPr>
          <p:nvPr>
            <p:ph idx="1"/>
          </p:nvPr>
        </p:nvSpPr>
        <p:spPr>
          <a:xfrm>
            <a:off x="609599" y="1872723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Penetrates intact mucous membranes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Crosses placenta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Dissemination throughout the body and organ systems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Antigenic variation of cell surface proteins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May help evade host immune system and establish persistent infection</a:t>
            </a:r>
            <a:endParaRPr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 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Clinical Manifestations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420" name="Google Shape;420;p4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buSzPts val="1680"/>
            </a:pPr>
            <a:r>
              <a:rPr lang="en-US" sz="2800" dirty="0">
                <a:solidFill>
                  <a:schemeClr val="tx1"/>
                </a:solidFill>
              </a:rPr>
              <a:t>Causative agent of syphilis</a:t>
            </a:r>
          </a:p>
          <a:p>
            <a:pPr lvl="1" indent="-457200">
              <a:spcBef>
                <a:spcPts val="0"/>
              </a:spcBef>
              <a:buSzPts val="1680"/>
            </a:pPr>
            <a:r>
              <a:rPr lang="en-US" sz="2000" dirty="0">
                <a:solidFill>
                  <a:schemeClr val="tx1"/>
                </a:solidFill>
              </a:rPr>
              <a:t>The word syphilis comes from a poem in 1530!</a:t>
            </a:r>
          </a:p>
          <a:p>
            <a:pPr indent="-457200">
              <a:spcBef>
                <a:spcPts val="0"/>
              </a:spcBef>
              <a:buSzPts val="1680"/>
            </a:pP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Transmission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Infection caused by sexual contact (mucous membranes)</a:t>
            </a:r>
            <a:endParaRPr dirty="0">
              <a:solidFill>
                <a:schemeClr val="tx1"/>
              </a:solidFill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Can enter via cuts, abrasions, or directly through intact mucous membranes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Can enter other sites such as the lip or transplacentally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43"/>
          <p:cNvSpPr txBox="1">
            <a:spLocks noGrp="1"/>
          </p:cNvSpPr>
          <p:nvPr>
            <p:ph type="title"/>
          </p:nvPr>
        </p:nvSpPr>
        <p:spPr>
          <a:xfrm>
            <a:off x="474132" y="364067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 pallidum 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Clinical Manifestations (Cont.)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428" name="Google Shape;428;p43"/>
          <p:cNvSpPr txBox="1">
            <a:spLocks noGrp="1"/>
          </p:cNvSpPr>
          <p:nvPr>
            <p:ph idx="1"/>
          </p:nvPr>
        </p:nvSpPr>
        <p:spPr>
          <a:xfrm>
            <a:off x="474132" y="1981200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Co-infection with human immunodeficiency virus (HIV) can result in variation of the natural course of the disease.</a:t>
            </a:r>
            <a:endParaRPr sz="16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Ulcers caused by syphilis may contribute to the efficiency of HIV transmission in populations with high rates of both infections.</a:t>
            </a:r>
            <a:endParaRPr sz="16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Considered as the “great imitator”	</a:t>
            </a:r>
            <a:endParaRPr sz="16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Wide variety of clinical manifestations</a:t>
            </a:r>
            <a:endParaRPr sz="14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 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Primary Stage of Syphilis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436" name="Google Shape;436;p4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Primary chancre at infection site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Usually one but sometimes several in HIV–positive patients 10 to 90 days after infection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Result of inflammatory response to infection at the site of inoculation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Erythematous lesion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Nontender</a:t>
            </a: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but firm, clean surface, raised border 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In women—found in cervix or vaginal wall—may not be obvious; also found in anal canal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In men—found in penis or anal canal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No systemic signs or symptoms are evident.</a:t>
            </a:r>
            <a:endParaRPr dirty="0"/>
          </a:p>
          <a:p>
            <a: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 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/>
            </a:r>
            <a:b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Secondary Stage of Syphilis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444" name="Google Shape;444;p45"/>
          <p:cNvSpPr txBox="1">
            <a:spLocks noGrp="1"/>
          </p:cNvSpPr>
          <p:nvPr>
            <p:ph idx="1"/>
          </p:nvPr>
        </p:nvSpPr>
        <p:spPr>
          <a:xfrm>
            <a:off x="609598" y="2008190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Begins 4 to 12 weeks after chancre appearance 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Secondary disease possible with clinical symptoms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Fever, sore throat, generalized lymphadenopathy, headache, lesions of the mucous membranes, and rash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Rash can be present as macular, popular, follicular,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papulosquamous</a:t>
            </a: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, or pustular and can occur on the palms and soles.</a:t>
            </a:r>
            <a:endParaRPr dirty="0"/>
          </a:p>
          <a:p>
            <a:pPr marL="342900" marR="0" lvl="0" indent="-2667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 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Secondary Stage of Syphilis (Cont.)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452" name="Google Shape;452;p4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Secondary lesions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Condylomata lata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Moist, gray-white plaques teeming with spirochetes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Highly infectious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May last for several weeks and can relapse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May also be mild and go unnoticed by the patient</a:t>
            </a:r>
            <a:endParaRPr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 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Tertiary Stage of Syphilis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460" name="Google Shape;460;p4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After secondary stage heals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Individuals are not contagious.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Relapses of secondary syphilis occur in about 25% of untreated patients.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Patients enter latent syphilis.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Clinical manifestations are absent.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Latency within 1 year of infection— early latent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Latency greater than 1 year of infection—late latent </a:t>
            </a:r>
            <a:endParaRPr dirty="0"/>
          </a:p>
          <a:p>
            <a: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48"/>
          <p:cNvSpPr txBox="1">
            <a:spLocks noGrp="1"/>
          </p:cNvSpPr>
          <p:nvPr>
            <p:ph type="title"/>
          </p:nvPr>
        </p:nvSpPr>
        <p:spPr>
          <a:xfrm>
            <a:off x="609599" y="228600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 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Tertiary Stage of Syphilis (Cont.)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468" name="Google Shape;468;p48"/>
          <p:cNvSpPr txBox="1">
            <a:spLocks noGrp="1"/>
          </p:cNvSpPr>
          <p:nvPr>
            <p:ph idx="1"/>
          </p:nvPr>
        </p:nvSpPr>
        <p:spPr>
          <a:xfrm>
            <a:off x="609599" y="1549400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One third of untreated patients</a:t>
            </a:r>
            <a:endParaRPr sz="16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Exhibit a biological cure, losing serologic activity</a:t>
            </a:r>
            <a:endParaRPr sz="14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Another one third of untreated patients	</a:t>
            </a:r>
            <a:endParaRPr sz="16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Remain latent for life but have reactive serology</a:t>
            </a:r>
            <a:endParaRPr sz="14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The remaining one third of untreated patients</a:t>
            </a:r>
            <a:endParaRPr sz="1600"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Ultimately develop tertiary or late syphilis, generally decades later</a:t>
            </a:r>
            <a:endParaRPr sz="14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T. pallidum</a:t>
            </a:r>
            <a:r>
              <a:rPr lang="en-US" sz="3600" b="0" i="0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Tertiary Stage of Syphilis (Cont.)</a:t>
            </a:r>
            <a:endParaRPr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476" name="Google Shape;476;p49"/>
          <p:cNvSpPr txBox="1">
            <a:spLocks noGrp="1"/>
          </p:cNvSpPr>
          <p:nvPr>
            <p:ph idx="1"/>
          </p:nvPr>
        </p:nvSpPr>
        <p:spPr>
          <a:xfrm>
            <a:off x="609599" y="2142596"/>
            <a:ext cx="777240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Symptoms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Development of granulomatous lesions (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gummas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) in skin, bones, and liver (benign tertiary syphilis)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Degenerative changes in the central nervous system (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neurosyphilis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) 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Syphilitic cardiovascular lesions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Aortitis</a:t>
            </a: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, aneurysms, aortic valve insufficiency</a:t>
            </a:r>
            <a:endParaRPr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T. pallidum</a:t>
            </a:r>
            <a:r>
              <a:rPr lang="en-US" sz="3600" b="0" i="0" u="none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Tertiary Stage of Syphilis (Cont.)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485" name="Google Shape;485;p5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Asymptomatic CNS disease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CSF abnormalities without symptoms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Pleocytosis</a:t>
            </a: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, elevated protein levels, depressed glucose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Patients are usually not infectious.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Not often seen in areas where patients are adequately treated before this stage is reached.</a:t>
            </a:r>
            <a:endParaRPr dirty="0"/>
          </a:p>
          <a:p>
            <a:pPr marL="342900" marR="0" lvl="0" indent="-23622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endParaRPr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Ahead?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A discussion of the members of </a:t>
            </a:r>
            <a:r>
              <a:rPr lang="en-US" sz="2000" dirty="0" err="1">
                <a:solidFill>
                  <a:schemeClr val="tx1"/>
                </a:solidFill>
              </a:rPr>
              <a:t>leptospira</a:t>
            </a:r>
            <a:r>
              <a:rPr lang="en-US" sz="2000" dirty="0">
                <a:solidFill>
                  <a:schemeClr val="tx1"/>
                </a:solidFill>
              </a:rPr>
              <a:t> and the treponemes that includes: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General characteristics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Clinical infections and significance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Genera and organism-specific content</a:t>
            </a:r>
          </a:p>
        </p:txBody>
      </p:sp>
    </p:spTree>
    <p:extLst>
      <p:ext uri="{BB962C8B-B14F-4D97-AF65-F5344CB8AC3E}">
        <p14:creationId xmlns:p14="http://schemas.microsoft.com/office/powerpoint/2010/main" val="32239657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T. pallidum</a:t>
            </a:r>
            <a:r>
              <a:rPr lang="en-US" sz="3600" b="0" i="0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Congenital Syphilis</a:t>
            </a:r>
            <a:endParaRPr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493" name="Google Shape;493;p5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dirty="0">
                <a:solidFill>
                  <a:schemeClr val="tx1"/>
                </a:solidFill>
              </a:rPr>
              <a:t>Severely a</a:t>
            </a: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ffects many body systems </a:t>
            </a:r>
            <a:endParaRPr strike="sngStrike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Early onset disease and onset at less than 2 years of age resembles secondary syphilis in adults.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Mucocutaneous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lesions, osteochondritis, anemia, hepatosplenomegaly, CNS involvement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Occurs when mothers have early syphilis during pregnancy</a:t>
            </a:r>
            <a:endParaRPr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 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Congenital Syphilis (Cont.)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502" name="Google Shape;502;p52"/>
          <p:cNvSpPr txBox="1">
            <a:spLocks noGrp="1"/>
          </p:cNvSpPr>
          <p:nvPr>
            <p:ph idx="1"/>
          </p:nvPr>
        </p:nvSpPr>
        <p:spPr>
          <a:xfrm>
            <a:off x="609598" y="1930400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Late-onset congenital syphilis corresponding to </a:t>
            </a: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tertiary syphilis in adults</a:t>
            </a:r>
            <a:endParaRPr sz="1600"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Occurs when </a:t>
            </a:r>
            <a:r>
              <a:rPr lang="en-US" sz="2000" dirty="0">
                <a:solidFill>
                  <a:schemeClr val="tx1"/>
                </a:solidFill>
              </a:rPr>
              <a:t>pregnant </a:t>
            </a: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women have chronic, untreated infections</a:t>
            </a:r>
            <a:endParaRPr sz="2000"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Symptoms occur after </a:t>
            </a: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2 years of age but are generally not apparent until the second decade of life.</a:t>
            </a:r>
            <a:endParaRPr sz="1400"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Interstitial keratitis, bone and tooth deformities, </a:t>
            </a:r>
            <a:r>
              <a:rPr lang="en-US" sz="1800" dirty="0"/>
              <a:t>cranial </a:t>
            </a:r>
            <a:r>
              <a:rPr lang="en-US" sz="18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nerve VIII deafness, neurosyphilis, and other tertiary manifestations</a:t>
            </a:r>
            <a:endParaRPr sz="18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T. pallidum</a:t>
            </a:r>
            <a:r>
              <a:rPr lang="en-US" dirty="0"/>
              <a:t> subsp. </a:t>
            </a:r>
            <a:r>
              <a:rPr lang="en-US" i="1" dirty="0"/>
              <a:t>pallidum</a:t>
            </a:r>
            <a:br>
              <a:rPr lang="en-US" i="1" dirty="0"/>
            </a:br>
            <a:r>
              <a:rPr lang="en-US" dirty="0"/>
              <a:t>Epidemiology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 natural conditions, this bacterium is an exclusively human pathogen</a:t>
            </a:r>
          </a:p>
          <a:p>
            <a:r>
              <a:rPr lang="en-US" dirty="0"/>
              <a:t>In the US</a:t>
            </a:r>
          </a:p>
          <a:p>
            <a:pPr lvl="1"/>
            <a:r>
              <a:rPr lang="en-US" dirty="0"/>
              <a:t>Incidence decreased through the 1990s</a:t>
            </a:r>
          </a:p>
          <a:p>
            <a:pPr lvl="1"/>
            <a:r>
              <a:rPr lang="en-US" dirty="0"/>
              <a:t>Since 2000, the incidence of the disease has been increasing almost every year</a:t>
            </a:r>
          </a:p>
          <a:p>
            <a:pPr lvl="1"/>
            <a:r>
              <a:rPr lang="en-US" dirty="0"/>
              <a:t>From 2016-2022, cases of primary syphilis increased the majority of cases being men who have sex with men and an increase in heterosexual and congenital incidence</a:t>
            </a:r>
          </a:p>
        </p:txBody>
      </p:sp>
    </p:spTree>
    <p:extLst>
      <p:ext uri="{BB962C8B-B14F-4D97-AF65-F5344CB8AC3E}">
        <p14:creationId xmlns:p14="http://schemas.microsoft.com/office/powerpoint/2010/main" val="167704980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T. pallidum</a:t>
            </a:r>
            <a:r>
              <a:rPr lang="en-US" dirty="0"/>
              <a:t> subsp. </a:t>
            </a:r>
            <a:r>
              <a:rPr lang="en-US" i="1" dirty="0"/>
              <a:t>pallidum</a:t>
            </a:r>
            <a:br>
              <a:rPr lang="en-US" i="1" dirty="0"/>
            </a:br>
            <a:r>
              <a:rPr lang="en-US" dirty="0"/>
              <a:t>Epidemiology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 risk sexual behavior and co-infection with HIV continue to complicate syphilis control efforts</a:t>
            </a:r>
          </a:p>
          <a:p>
            <a:r>
              <a:rPr lang="en-US" dirty="0"/>
              <a:t>Prevention and control strategies </a:t>
            </a:r>
          </a:p>
          <a:p>
            <a:pPr lvl="1"/>
            <a:r>
              <a:rPr lang="en-US" dirty="0"/>
              <a:t>Education</a:t>
            </a:r>
          </a:p>
          <a:p>
            <a:pPr lvl="1"/>
            <a:r>
              <a:rPr lang="en-US" dirty="0"/>
              <a:t>Reporting positive cases to authorities</a:t>
            </a:r>
          </a:p>
          <a:p>
            <a:pPr lvl="1"/>
            <a:r>
              <a:rPr lang="en-US" dirty="0"/>
              <a:t>Treating all contacts of positive person</a:t>
            </a:r>
          </a:p>
          <a:p>
            <a:pPr lvl="1"/>
            <a:r>
              <a:rPr lang="en-US" dirty="0"/>
              <a:t>Perform screening of high-risk populations</a:t>
            </a:r>
          </a:p>
          <a:p>
            <a:pPr lvl="2"/>
            <a:r>
              <a:rPr lang="en-US" dirty="0"/>
              <a:t>To avoid congenital transmission</a:t>
            </a:r>
          </a:p>
        </p:txBody>
      </p:sp>
    </p:spTree>
    <p:extLst>
      <p:ext uri="{BB962C8B-B14F-4D97-AF65-F5344CB8AC3E}">
        <p14:creationId xmlns:p14="http://schemas.microsoft.com/office/powerpoint/2010/main" val="109565491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Clr>
                <a:schemeClr val="dk1"/>
              </a:buClr>
              <a:buSzPts val="3600"/>
            </a:pPr>
            <a:r>
              <a:rPr lang="en-US" sz="3600" i="1" dirty="0">
                <a:solidFill>
                  <a:srgbClr val="00B0F0"/>
                </a:solidFill>
              </a:rPr>
              <a:t>T. pallidum</a:t>
            </a:r>
            <a:r>
              <a:rPr lang="en-US" sz="3600" dirty="0">
                <a:solidFill>
                  <a:srgbClr val="00B0F0"/>
                </a:solidFill>
              </a:rPr>
              <a:t> subsp. </a:t>
            </a:r>
            <a:r>
              <a:rPr lang="en-US" sz="3600" i="1" dirty="0">
                <a:solidFill>
                  <a:srgbClr val="00B0F0"/>
                </a:solidFill>
              </a:rPr>
              <a:t>pallidum 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Collection/Handling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510" name="Google Shape;510;p53"/>
          <p:cNvSpPr txBox="1">
            <a:spLocks noGrp="1"/>
          </p:cNvSpPr>
          <p:nvPr>
            <p:ph idx="1"/>
          </p:nvPr>
        </p:nvSpPr>
        <p:spPr>
          <a:xfrm>
            <a:off x="609599" y="21034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lnSpc>
                <a:spcPct val="90000"/>
              </a:lnSpc>
              <a:spcBef>
                <a:spcPts val="520"/>
              </a:spcBef>
              <a:buSzPts val="1560"/>
            </a:pPr>
            <a:r>
              <a:rPr lang="en-US" sz="26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Specimen collection for dark-field microscopy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Primary or secondary lesion is cleaned with saline and gently abraded with dry, sterile gauze.</a:t>
            </a:r>
          </a:p>
          <a:p>
            <a:pPr marL="1257300" lvl="2" indent="-342900">
              <a:lnSpc>
                <a:spcPct val="90000"/>
              </a:lnSpc>
              <a:spcBef>
                <a:spcPts val="480"/>
              </a:spcBef>
              <a:buSzPts val="1920"/>
            </a:pPr>
            <a:r>
              <a:rPr lang="en-US" sz="1800" dirty="0">
                <a:solidFill>
                  <a:schemeClr val="tx1"/>
                </a:solidFill>
              </a:rPr>
              <a:t>Avoid introducing blood </a:t>
            </a:r>
            <a:endParaRPr sz="1800" dirty="0">
              <a:solidFill>
                <a:schemeClr val="tx1"/>
              </a:solidFill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Transfer serous fluid to slide with saline</a:t>
            </a:r>
            <a:endParaRPr dirty="0">
              <a:solidFill>
                <a:schemeClr val="tx1"/>
              </a:solidFill>
            </a:endParaRPr>
          </a:p>
          <a:p>
            <a:pPr marL="1600200" marR="0" lvl="3" indent="-2286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⮞"/>
            </a:pPr>
            <a:r>
              <a:rPr lang="en-US" sz="18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Coverslip and examine using dark-field microscopy</a:t>
            </a:r>
            <a:endParaRPr strike="sngStrike" dirty="0">
              <a:solidFill>
                <a:schemeClr val="tx1"/>
              </a:solidFill>
            </a:endParaRPr>
          </a:p>
          <a:p>
            <a:pPr indent="-457200">
              <a:lnSpc>
                <a:spcPct val="90000"/>
              </a:lnSpc>
              <a:spcBef>
                <a:spcPts val="480"/>
              </a:spcBef>
              <a:buSzPts val="1920"/>
              <a:buFont typeface="Arial" panose="020B0604020202020204" pitchFamily="34" charset="0"/>
              <a:buChar char="•"/>
            </a:pPr>
            <a:r>
              <a:rPr lang="en-US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Do not use oral lesions because of nonpathogenic oral flora.</a:t>
            </a:r>
          </a:p>
          <a:p>
            <a:pPr indent="-457200">
              <a:lnSpc>
                <a:spcPct val="90000"/>
              </a:lnSpc>
              <a:spcBef>
                <a:spcPts val="480"/>
              </a:spcBef>
              <a:buSzPts val="192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Culture methods not available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Clr>
                <a:schemeClr val="dk1"/>
              </a:buClr>
              <a:buSzPts val="3600"/>
            </a:pPr>
            <a:r>
              <a:rPr lang="en-US" sz="3600" i="1" dirty="0">
                <a:solidFill>
                  <a:srgbClr val="00B0F0"/>
                </a:solidFill>
                <a:latin typeface="+mn-lt"/>
              </a:rPr>
              <a:t>T. pallidum</a:t>
            </a:r>
            <a:r>
              <a:rPr lang="en-US" sz="3600" dirty="0">
                <a:solidFill>
                  <a:srgbClr val="00B0F0"/>
                </a:solidFill>
                <a:latin typeface="+mn-lt"/>
              </a:rPr>
              <a:t> subsp. </a:t>
            </a:r>
            <a:r>
              <a:rPr lang="en-US" sz="3600" i="1" dirty="0">
                <a:solidFill>
                  <a:srgbClr val="00B0F0"/>
                </a:solidFill>
                <a:latin typeface="+mn-lt"/>
              </a:rPr>
              <a:t>pallidum </a:t>
            </a:r>
            <a:r>
              <a:rPr lang="en-US" sz="3600" b="0" i="0" u="none" dirty="0">
                <a:solidFill>
                  <a:srgbClr val="00B0F0"/>
                </a:solidFill>
                <a:latin typeface="+mn-lt"/>
                <a:ea typeface="Arial"/>
                <a:cs typeface="Arial"/>
                <a:sym typeface="Arial"/>
              </a:rPr>
              <a:t>Collection/Handling</a:t>
            </a:r>
            <a:endParaRPr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510" name="Google Shape;510;p53"/>
          <p:cNvSpPr txBox="1">
            <a:spLocks noGrp="1"/>
          </p:cNvSpPr>
          <p:nvPr>
            <p:ph idx="1"/>
          </p:nvPr>
        </p:nvSpPr>
        <p:spPr>
          <a:xfrm>
            <a:off x="609599" y="2010304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>
              <a:lnSpc>
                <a:spcPct val="90000"/>
              </a:lnSpc>
              <a:spcBef>
                <a:spcPts val="520"/>
              </a:spcBef>
              <a:buSzPts val="1560"/>
            </a:pPr>
            <a:r>
              <a:rPr lang="en-US" sz="26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Serology is the primary method for diagnosis</a:t>
            </a:r>
          </a:p>
          <a:p>
            <a:pPr indent="-457200">
              <a:lnSpc>
                <a:spcPct val="90000"/>
              </a:lnSpc>
              <a:spcBef>
                <a:spcPts val="520"/>
              </a:spcBef>
              <a:buSzPts val="1560"/>
            </a:pPr>
            <a:r>
              <a:rPr lang="en-US" sz="2600" dirty="0">
                <a:solidFill>
                  <a:schemeClr val="tx1"/>
                </a:solidFill>
              </a:rPr>
              <a:t>Nucleic acid amplification tests are not commonly used</a:t>
            </a:r>
          </a:p>
          <a:p>
            <a:pPr indent="-457200">
              <a:lnSpc>
                <a:spcPct val="90000"/>
              </a:lnSpc>
              <a:spcBef>
                <a:spcPts val="520"/>
              </a:spcBef>
              <a:buSzPts val="1560"/>
            </a:pPr>
            <a:r>
              <a:rPr lang="en-US" sz="2600" dirty="0">
                <a:solidFill>
                  <a:schemeClr val="tx1"/>
                </a:solidFill>
              </a:rPr>
              <a:t>There are no FDA-cleared commercial assays available</a:t>
            </a:r>
          </a:p>
          <a:p>
            <a:pPr indent="-457200">
              <a:lnSpc>
                <a:spcPct val="90000"/>
              </a:lnSpc>
              <a:spcBef>
                <a:spcPts val="520"/>
              </a:spcBef>
              <a:buSzPts val="1560"/>
            </a:pPr>
            <a:r>
              <a:rPr lang="en-US" sz="2600" dirty="0">
                <a:solidFill>
                  <a:schemeClr val="tx1"/>
                </a:solidFill>
              </a:rPr>
              <a:t>Gold standard</a:t>
            </a:r>
          </a:p>
          <a:p>
            <a:pPr lvl="1" indent="-457200">
              <a:lnSpc>
                <a:spcPct val="90000"/>
              </a:lnSpc>
              <a:spcBef>
                <a:spcPts val="520"/>
              </a:spcBef>
              <a:buSzPts val="1560"/>
            </a:pPr>
            <a:r>
              <a:rPr lang="en-US" dirty="0">
                <a:solidFill>
                  <a:schemeClr val="tx1"/>
                </a:solidFill>
              </a:rPr>
              <a:t>Rabbit inoculation </a:t>
            </a:r>
          </a:p>
          <a:p>
            <a:pPr lvl="1" indent="-457200">
              <a:lnSpc>
                <a:spcPct val="90000"/>
              </a:lnSpc>
              <a:spcBef>
                <a:spcPts val="520"/>
              </a:spcBef>
              <a:buSzPts val="1560"/>
            </a:pPr>
            <a:r>
              <a:rPr lang="en-US" dirty="0">
                <a:solidFill>
                  <a:schemeClr val="tx1"/>
                </a:solidFill>
              </a:rPr>
              <a:t>Not practical for routine diagnosis</a:t>
            </a:r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72065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54"/>
          <p:cNvSpPr txBox="1">
            <a:spLocks noGrp="1"/>
          </p:cNvSpPr>
          <p:nvPr>
            <p:ph type="title"/>
          </p:nvPr>
        </p:nvSpPr>
        <p:spPr>
          <a:xfrm>
            <a:off x="609599" y="457200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Microscopic Examination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518" name="Google Shape;518;p54"/>
          <p:cNvSpPr txBox="1">
            <a:spLocks noGrp="1"/>
          </p:cNvSpPr>
          <p:nvPr>
            <p:ph idx="1"/>
          </p:nvPr>
        </p:nvSpPr>
        <p:spPr>
          <a:xfrm>
            <a:off x="609598" y="1838857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Organisms are too thin for bright field microscopy.</a:t>
            </a:r>
            <a:endParaRPr sz="24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In dark field microscopy- spirochetes are illuminated against a dark background.</a:t>
            </a:r>
            <a:endParaRPr sz="2400"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Requires considerable skill 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and experience</a:t>
            </a:r>
            <a:endParaRPr sz="24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Presence of motile treponemes in material from the chancre is diagnostic for primary syphilis.</a:t>
            </a:r>
            <a:endParaRPr sz="24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 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Serologic Tests 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526" name="Google Shape;526;p55"/>
          <p:cNvSpPr txBox="1">
            <a:spLocks noGrp="1"/>
          </p:cNvSpPr>
          <p:nvPr>
            <p:ph idx="1"/>
          </p:nvPr>
        </p:nvSpPr>
        <p:spPr>
          <a:xfrm>
            <a:off x="609599" y="2033590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Serologic assays can detect the presence of </a:t>
            </a:r>
            <a:r>
              <a:rPr lang="en-US" sz="2800" b="0" i="1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Treponema</a:t>
            </a: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strains but cannot distinguish them.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Two types of testing available 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Treponemal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tests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Nontreponemal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tests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Both tests have lower sensitivities in the primary stage but approach 100% in the secondary stage of syphilis.</a:t>
            </a:r>
            <a:endParaRPr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00B0F0"/>
                </a:solidFill>
              </a:rPr>
              <a:t>T. pallidum</a:t>
            </a:r>
            <a:r>
              <a:rPr lang="en-US" dirty="0">
                <a:solidFill>
                  <a:srgbClr val="00B0F0"/>
                </a:solidFill>
              </a:rPr>
              <a:t> subsp. </a:t>
            </a:r>
            <a:r>
              <a:rPr lang="en-US" i="1" dirty="0">
                <a:solidFill>
                  <a:srgbClr val="00B0F0"/>
                </a:solidFill>
              </a:rPr>
              <a:t>pallidum</a:t>
            </a:r>
            <a:br>
              <a:rPr lang="en-US" i="1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Nontreponemal Tests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Detect </a:t>
            </a:r>
            <a:r>
              <a:rPr lang="en-US" dirty="0" err="1">
                <a:solidFill>
                  <a:schemeClr val="tx1"/>
                </a:solidFill>
              </a:rPr>
              <a:t>reaginic</a:t>
            </a:r>
            <a:r>
              <a:rPr lang="en-US" dirty="0">
                <a:solidFill>
                  <a:schemeClr val="tx1"/>
                </a:solidFill>
              </a:rPr>
              <a:t> antibodies develop against lipids released from damaged cells</a:t>
            </a:r>
          </a:p>
          <a:p>
            <a:r>
              <a:rPr lang="en-US" dirty="0">
                <a:solidFill>
                  <a:schemeClr val="tx1"/>
                </a:solidFill>
              </a:rPr>
              <a:t>Tests are biologically nonspecific and known to react with organisms of other diseases and conditions causing false-positive reactions</a:t>
            </a:r>
          </a:p>
          <a:p>
            <a:r>
              <a:rPr lang="en-US" dirty="0">
                <a:solidFill>
                  <a:schemeClr val="tx1"/>
                </a:solidFill>
              </a:rPr>
              <a:t>Excellent screening tests</a:t>
            </a:r>
          </a:p>
          <a:p>
            <a:r>
              <a:rPr lang="en-US" dirty="0">
                <a:solidFill>
                  <a:schemeClr val="tx1"/>
                </a:solidFill>
              </a:rPr>
              <a:t>Antigen used cardiolipin-lecithin-cholesterol complex made from bovine hearts</a:t>
            </a:r>
          </a:p>
        </p:txBody>
      </p:sp>
    </p:spTree>
    <p:extLst>
      <p:ext uri="{BB962C8B-B14F-4D97-AF65-F5344CB8AC3E}">
        <p14:creationId xmlns:p14="http://schemas.microsoft.com/office/powerpoint/2010/main" val="353365257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58"/>
          <p:cNvSpPr txBox="1">
            <a:spLocks noGrp="1"/>
          </p:cNvSpPr>
          <p:nvPr>
            <p:ph type="title"/>
          </p:nvPr>
        </p:nvSpPr>
        <p:spPr>
          <a:xfrm>
            <a:off x="609599" y="254000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 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Nontreponemal Tests (Cont.)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550" name="Google Shape;550;p58"/>
          <p:cNvSpPr txBox="1">
            <a:spLocks noGrp="1"/>
          </p:cNvSpPr>
          <p:nvPr>
            <p:ph idx="1"/>
          </p:nvPr>
        </p:nvSpPr>
        <p:spPr>
          <a:xfrm>
            <a:off x="609598" y="1669523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Two tests widely used today: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Venereal disease research laboratory (VDRL)</a:t>
            </a:r>
            <a:endParaRPr sz="1600"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Cardiolipin antigen is mixed with patient serum or CSF.</a:t>
            </a:r>
            <a:endParaRPr sz="1400" dirty="0">
              <a:solidFill>
                <a:schemeClr val="tx1"/>
              </a:solidFill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If positive, flocculation occurs and can be read microscopically.</a:t>
            </a:r>
            <a:endParaRPr sz="12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Rapid plasma </a:t>
            </a:r>
            <a:r>
              <a:rPr lang="en-US" sz="2400" b="0" i="0" u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reagin</a:t>
            </a: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 (RPR)</a:t>
            </a:r>
            <a:endParaRPr sz="1600"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Black carbon particles are bound to cardiolipin and mixed with patient sera.</a:t>
            </a:r>
            <a:endParaRPr sz="1400" dirty="0">
              <a:solidFill>
                <a:schemeClr val="tx1"/>
              </a:solidFill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Particles agglutinate, thus indicating a positive test.</a:t>
            </a:r>
            <a:endParaRPr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508ebf798f_0_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LEPTOSPIRA</a:t>
            </a:r>
            <a:endParaRPr dirty="0"/>
          </a:p>
        </p:txBody>
      </p:sp>
      <p:sp>
        <p:nvSpPr>
          <p:cNvPr id="139" name="Google Shape;139;g1508ebf798f_0_28"/>
          <p:cNvSpPr txBox="1">
            <a:spLocks noGrp="1"/>
          </p:cNvSpPr>
          <p:nvPr>
            <p:ph type="body" idx="1"/>
          </p:nvPr>
        </p:nvSpPr>
        <p:spPr>
          <a:xfrm>
            <a:off x="609598" y="3426782"/>
            <a:ext cx="6347715" cy="8604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tx1"/>
                </a:solidFill>
              </a:rPr>
              <a:t>CHAPTER TWENTY-THREE</a:t>
            </a:r>
            <a:endParaRPr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Treponemal Tests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534" name="Google Shape;534;p5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Used to confirm positive nontreponemal antigen test results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dirty="0">
                <a:solidFill>
                  <a:schemeClr val="tx1"/>
                </a:solidFill>
              </a:rPr>
              <a:t>Helpful in the detection of late-stage infections</a:t>
            </a:r>
          </a:p>
          <a:p>
            <a:pPr marL="800100" lvl="1" indent="-342900">
              <a:spcBef>
                <a:spcPts val="0"/>
              </a:spcBef>
              <a:buSzPts val="168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Titers remain high and do not decrease in response to therapy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Not useful in following therapy or reinfection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56"/>
          <p:cNvSpPr txBox="1">
            <a:spLocks noGrp="1"/>
          </p:cNvSpPr>
          <p:nvPr>
            <p:ph type="title"/>
          </p:nvPr>
        </p:nvSpPr>
        <p:spPr>
          <a:xfrm>
            <a:off x="609600" y="321733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Treponemal Tests (Cont.)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534" name="Google Shape;534;p5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Detect antibodies for specific treponemal antigens.</a:t>
            </a:r>
            <a:endParaRPr sz="16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Also helpful in the detection of late-stage infections</a:t>
            </a:r>
            <a:endParaRPr sz="16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Not useful in following therapy or detecting reinfection</a:t>
            </a: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278557852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Treponemal Tests (Cont.)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542" name="Google Shape;542;p5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1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Treponema pallidum</a:t>
            </a: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—particulate agglutination (TP-PA) test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Uses gelatin particles sensitized with </a:t>
            </a:r>
            <a:r>
              <a:rPr lang="en-US" sz="2400" b="0" i="1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T. palladium 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antigens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Agglutinations indicate the presence of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antitreponemal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antibodies.</a:t>
            </a:r>
            <a:endParaRPr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Treponemal Tests (Cont.)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542" name="Google Shape;542;p5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>
              <a:spcBef>
                <a:spcPts val="560"/>
              </a:spcBef>
              <a:buSzPts val="1680"/>
            </a:pPr>
            <a:r>
              <a:rPr lang="en-US" sz="2000" dirty="0">
                <a:solidFill>
                  <a:schemeClr val="tx1"/>
                </a:solidFill>
              </a:rPr>
              <a:t>EIA</a:t>
            </a:r>
          </a:p>
          <a:p>
            <a:pPr marL="742950" lvl="1" indent="-285750">
              <a:spcBef>
                <a:spcPts val="480"/>
              </a:spcBef>
              <a:buSzPts val="1920"/>
            </a:pPr>
            <a:r>
              <a:rPr lang="en-US" sz="2000" dirty="0">
                <a:solidFill>
                  <a:schemeClr val="tx1"/>
                </a:solidFill>
              </a:rPr>
              <a:t>Simple to perform, commercially available</a:t>
            </a:r>
            <a:endParaRPr lang="en-US" sz="2000" b="0" u="none" dirty="0">
              <a:solidFill>
                <a:schemeClr val="tx1"/>
              </a:solidFill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000" b="0" u="none" dirty="0">
                <a:solidFill>
                  <a:schemeClr val="tx1"/>
                </a:solidFill>
                <a:sym typeface="Arial"/>
              </a:rPr>
              <a:t>Fluorescent-labeled antihuman antibody</a:t>
            </a:r>
          </a:p>
          <a:p>
            <a:pPr marL="800100" lvl="1" indent="-342900">
              <a:spcBef>
                <a:spcPts val="0"/>
              </a:spcBef>
              <a:buSzPts val="1680"/>
              <a:buFont typeface="Noto Sans Symbols"/>
              <a:buChar char="⬤"/>
            </a:pPr>
            <a:r>
              <a:rPr lang="en-US" sz="2000" dirty="0">
                <a:solidFill>
                  <a:schemeClr val="tx1"/>
                </a:solidFill>
              </a:rPr>
              <a:t>Detects patient </a:t>
            </a:r>
            <a:r>
              <a:rPr lang="en-US" sz="2000" dirty="0" err="1">
                <a:solidFill>
                  <a:schemeClr val="tx1"/>
                </a:solidFill>
              </a:rPr>
              <a:t>antitreponemal</a:t>
            </a:r>
            <a:r>
              <a:rPr lang="en-US" sz="2000" dirty="0">
                <a:solidFill>
                  <a:schemeClr val="tx1"/>
                </a:solidFill>
              </a:rPr>
              <a:t> antibodies bound to </a:t>
            </a:r>
            <a:r>
              <a:rPr lang="en-US" sz="2000" dirty="0" err="1">
                <a:solidFill>
                  <a:schemeClr val="tx1"/>
                </a:solidFill>
              </a:rPr>
              <a:t>treponema</a:t>
            </a:r>
            <a:r>
              <a:rPr lang="en-US" sz="2000" dirty="0">
                <a:solidFill>
                  <a:schemeClr val="tx1"/>
                </a:solidFill>
              </a:rPr>
              <a:t> affixed to a commercially prepared slide</a:t>
            </a:r>
            <a:endParaRPr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10675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59"/>
          <p:cNvSpPr txBox="1">
            <a:spLocks noGrp="1"/>
          </p:cNvSpPr>
          <p:nvPr>
            <p:ph type="title"/>
          </p:nvPr>
        </p:nvSpPr>
        <p:spPr>
          <a:xfrm>
            <a:off x="609599" y="211667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Neurosyphilis</a:t>
            </a: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Detection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558" name="Google Shape;558;p59"/>
          <p:cNvSpPr txBox="1">
            <a:spLocks noGrp="1"/>
          </p:cNvSpPr>
          <p:nvPr>
            <p:ph idx="1"/>
          </p:nvPr>
        </p:nvSpPr>
        <p:spPr>
          <a:xfrm>
            <a:off x="609599" y="1694924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Based on clinical and laboratory findings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VDRL on CSF—high specificity, low sensitivity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 negative test cannot rule out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neurosyphilis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FTA-ABS on CSF—low specificity, high sensitivity</a:t>
            </a:r>
            <a:endParaRPr dirty="0"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 negative test is a strong indicator against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neurosyphilis</a:t>
            </a:r>
            <a:r>
              <a:rPr lang="en-US" sz="20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 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Other Detection Methods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566" name="Google Shape;566;p60"/>
          <p:cNvSpPr txBox="1">
            <a:spLocks noGrp="1"/>
          </p:cNvSpPr>
          <p:nvPr>
            <p:ph idx="1"/>
          </p:nvPr>
        </p:nvSpPr>
        <p:spPr>
          <a:xfrm>
            <a:off x="609599" y="2092856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Rapid immunochromatographic tests</a:t>
            </a:r>
            <a:endParaRPr sz="16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Reactive samples need a nontreponemal antigen follow-up.</a:t>
            </a:r>
            <a:endParaRPr sz="1600"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Utilizes recombinant </a:t>
            </a:r>
            <a:r>
              <a:rPr lang="en-US" sz="2000" b="0" i="1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T. pallidum</a:t>
            </a: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 antigens to IgG and IgM</a:t>
            </a:r>
            <a:endParaRPr sz="1400"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Useful in sexually transmitted disease and antenatal clinics</a:t>
            </a:r>
            <a:endParaRPr sz="14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Immunoblot assays are commercially available</a:t>
            </a:r>
          </a:p>
          <a:p>
            <a:pPr marL="800100" lvl="1" indent="-342900">
              <a:spcBef>
                <a:spcPts val="560"/>
              </a:spcBef>
              <a:buSzPts val="1680"/>
              <a:buFont typeface="Noto Sans Symbols"/>
              <a:buChar char="⬤"/>
            </a:pPr>
            <a:r>
              <a:rPr lang="en-US" sz="1400" dirty="0">
                <a:solidFill>
                  <a:schemeClr val="tx1"/>
                </a:solidFill>
              </a:rPr>
              <a:t>Can differentiate between IgG and IgM if a separate anti-human immunoglobulin antibody is used</a:t>
            </a:r>
            <a:endParaRPr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61"/>
          <p:cNvSpPr txBox="1">
            <a:spLocks noGrp="1"/>
          </p:cNvSpPr>
          <p:nvPr>
            <p:ph type="title"/>
          </p:nvPr>
        </p:nvSpPr>
        <p:spPr>
          <a:xfrm>
            <a:off x="609599" y="406400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T. pallidum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subsp. </a:t>
            </a:r>
            <a: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pallidum</a:t>
            </a:r>
            <a:br>
              <a:rPr lang="en-US" sz="36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Antimicrobial Susceptibility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574" name="Google Shape;574;p61"/>
          <p:cNvSpPr txBox="1">
            <a:spLocks noGrp="1"/>
          </p:cNvSpPr>
          <p:nvPr>
            <p:ph idx="1"/>
          </p:nvPr>
        </p:nvSpPr>
        <p:spPr>
          <a:xfrm>
            <a:off x="609599" y="1896533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dirty="0">
                <a:solidFill>
                  <a:schemeClr val="tx1"/>
                </a:solidFill>
              </a:rPr>
              <a:t>Susceptibility testing is not available</a:t>
            </a:r>
            <a:endParaRPr lang="en-US" sz="2400" b="0" i="0" u="none" dirty="0">
              <a:solidFill>
                <a:schemeClr val="tx1"/>
              </a:solidFill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Penicillin</a:t>
            </a:r>
            <a:endParaRPr sz="1600"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Long-acting is preferred.</a:t>
            </a:r>
            <a:endParaRPr sz="1400" dirty="0">
              <a:solidFill>
                <a:schemeClr val="tx1"/>
              </a:solidFill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Benzathine penicillin</a:t>
            </a:r>
            <a:endParaRPr sz="12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Doxycycline and tetracycline </a:t>
            </a:r>
            <a:endParaRPr sz="1600"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If patient is allergic to penicillin allergies and not pregnant</a:t>
            </a:r>
            <a:endParaRPr sz="14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Can develop </a:t>
            </a:r>
            <a:r>
              <a:rPr lang="en-US" sz="2400" b="0" i="0" u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Jarisch</a:t>
            </a: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—</a:t>
            </a:r>
            <a:r>
              <a:rPr lang="en-US" sz="2400" b="0" i="0" u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Herxheimer</a:t>
            </a: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 reactions and exacerbation of cutaneous lesions can occur within hours following treatment</a:t>
            </a:r>
            <a:endParaRPr sz="1600" dirty="0">
              <a:solidFill>
                <a:schemeClr val="tx1"/>
              </a:solidFill>
            </a:endParaRPr>
          </a:p>
          <a:p>
            <a:pPr marL="342900" marR="0" lvl="0" indent="-23622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endParaRPr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598" y="1439335"/>
            <a:ext cx="6347715" cy="1826581"/>
          </a:xfrm>
        </p:spPr>
        <p:txBody>
          <a:bodyPr/>
          <a:lstStyle/>
          <a:p>
            <a:r>
              <a:rPr lang="en-US" dirty="0"/>
              <a:t>TREPONEMES: OTHER TREPONEMAL DISEASES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09598" y="3587648"/>
            <a:ext cx="6347715" cy="8604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CHAPTER TWENTY-THREE</a:t>
            </a:r>
          </a:p>
        </p:txBody>
      </p:sp>
    </p:spTree>
    <p:extLst>
      <p:ext uri="{BB962C8B-B14F-4D97-AF65-F5344CB8AC3E}">
        <p14:creationId xmlns:p14="http://schemas.microsoft.com/office/powerpoint/2010/main" val="93452702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62"/>
          <p:cNvSpPr txBox="1">
            <a:spLocks noGrp="1"/>
          </p:cNvSpPr>
          <p:nvPr>
            <p:ph type="title"/>
          </p:nvPr>
        </p:nvSpPr>
        <p:spPr>
          <a:xfrm>
            <a:off x="165100" y="283103"/>
            <a:ext cx="765386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28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Other (Nonvenereal) Treponemal Diseases</a:t>
            </a:r>
            <a:br>
              <a:rPr lang="en-US" sz="28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28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General Characteristics</a:t>
            </a:r>
            <a:endParaRPr sz="2800" dirty="0">
              <a:solidFill>
                <a:srgbClr val="00B0F0"/>
              </a:solidFill>
            </a:endParaRPr>
          </a:p>
        </p:txBody>
      </p:sp>
      <p:sp>
        <p:nvSpPr>
          <p:cNvPr id="582" name="Google Shape;582;p62"/>
          <p:cNvSpPr txBox="1">
            <a:spLocks noGrp="1"/>
          </p:cNvSpPr>
          <p:nvPr>
            <p:ph idx="1"/>
          </p:nvPr>
        </p:nvSpPr>
        <p:spPr>
          <a:xfrm>
            <a:off x="165100" y="1527703"/>
            <a:ext cx="777240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Yaws, </a:t>
            </a:r>
            <a:r>
              <a:rPr lang="en-US" sz="2400" b="0" i="0" u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pinta</a:t>
            </a: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, and endemic syphilis </a:t>
            </a:r>
            <a:endParaRPr sz="1600"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Occur in different geographic locations</a:t>
            </a:r>
            <a:endParaRPr sz="1400" dirty="0">
              <a:solidFill>
                <a:schemeClr val="tx1"/>
              </a:solidFill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Developing countries in which hygiene is poor, little clothing is worn, and direct skin contact is common because of overcrowding</a:t>
            </a:r>
            <a:endParaRPr sz="1200"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These diseases have primary and secondary stages; tertiary manifestations are not always seen.</a:t>
            </a:r>
            <a:endParaRPr sz="1400"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Respond well to penicillin or tetracycline</a:t>
            </a:r>
            <a:endParaRPr sz="14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Rarely transmitted by sexual contact</a:t>
            </a:r>
            <a:endParaRPr sz="160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Congenital infections do not occur.</a:t>
            </a:r>
            <a:endParaRPr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p63"/>
          <p:cNvSpPr txBox="1">
            <a:spLocks noGrp="1"/>
          </p:cNvSpPr>
          <p:nvPr>
            <p:ph type="title"/>
          </p:nvPr>
        </p:nvSpPr>
        <p:spPr>
          <a:xfrm>
            <a:off x="245533" y="308504"/>
            <a:ext cx="681566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Other (Nonvenereal) Treponemal Diseases </a:t>
            </a:r>
            <a:r>
              <a:rPr lang="en-US" sz="3600" b="0" i="0" u="none" dirty="0" smtClean="0">
                <a:solidFill>
                  <a:srgbClr val="00B0F0"/>
                </a:solidFill>
                <a:ea typeface="Arial"/>
                <a:cs typeface="Arial"/>
                <a:sym typeface="Arial"/>
              </a:rPr>
              <a:t>Yaws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590" name="Google Shape;590;p63"/>
          <p:cNvSpPr txBox="1">
            <a:spLocks noGrp="1"/>
          </p:cNvSpPr>
          <p:nvPr>
            <p:ph idx="1"/>
          </p:nvPr>
        </p:nvSpPr>
        <p:spPr>
          <a:xfrm>
            <a:off x="245533" y="1548342"/>
            <a:ext cx="777240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Yaws</a:t>
            </a:r>
            <a:r>
              <a:rPr lang="en-US" sz="2800" b="0" i="1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: T. </a:t>
            </a:r>
            <a:r>
              <a:rPr lang="en-US" sz="2800" b="0" i="1" u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pertenue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Found in Central Africa, South America, India, Indonesia, and many of the Pacific Islands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Produces a chronic nonvenereal disease</a:t>
            </a:r>
            <a:endParaRPr dirty="0">
              <a:solidFill>
                <a:schemeClr val="tx1"/>
              </a:solidFill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Primary, secondary, and tertiary stages</a:t>
            </a:r>
            <a:endParaRPr dirty="0">
              <a:solidFill>
                <a:schemeClr val="tx1"/>
              </a:solidFill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Early stage lesions are elevated granulomatous nodules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"/>
          <p:cNvSpPr txBox="1">
            <a:spLocks noGrp="1"/>
          </p:cNvSpPr>
          <p:nvPr>
            <p:ph type="title"/>
          </p:nvPr>
        </p:nvSpPr>
        <p:spPr>
          <a:xfrm>
            <a:off x="609601" y="177800"/>
            <a:ext cx="6347713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Leptospira</a:t>
            </a: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/>
            </a:r>
            <a:b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General Characteristics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155" name="Google Shape;155;p8"/>
          <p:cNvSpPr txBox="1">
            <a:spLocks noGrp="1"/>
          </p:cNvSpPr>
          <p:nvPr>
            <p:ph idx="1"/>
          </p:nvPr>
        </p:nvSpPr>
        <p:spPr>
          <a:xfrm>
            <a:off x="609601" y="1998134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Obligate aerobic helical rods 0.1 µm by 5- to 15-µm long that are tightly coiled, thin, and flexible. </a:t>
            </a:r>
            <a:endParaRPr sz="16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May appear to be a chain of cocci</a:t>
            </a:r>
            <a:endParaRPr sz="16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One or both ends have hooks rather than tapering off.</a:t>
            </a:r>
            <a:endParaRPr sz="16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Motion is rapid translational and rotational.</a:t>
            </a:r>
            <a:endParaRPr sz="16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Historically, over 200 different </a:t>
            </a:r>
            <a:r>
              <a:rPr lang="en-US" sz="2400" b="0" i="0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serovars</a:t>
            </a: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of </a:t>
            </a:r>
            <a:r>
              <a:rPr lang="en-US" sz="2400" b="0" i="1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L. </a:t>
            </a:r>
            <a:r>
              <a:rPr lang="en-US" sz="2400" b="0" i="1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interrogans</a:t>
            </a:r>
            <a:r>
              <a:rPr lang="en-US" sz="2400" b="0" i="1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2400" b="0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sensu</a:t>
            </a:r>
            <a:r>
              <a:rPr lang="en-US" sz="2400" b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2400" b="0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lato</a:t>
            </a:r>
            <a:r>
              <a:rPr lang="en-US" sz="2400" b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24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have been reported.</a:t>
            </a:r>
            <a:endParaRPr sz="1600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64"/>
          <p:cNvSpPr txBox="1">
            <a:spLocks noGrp="1"/>
          </p:cNvSpPr>
          <p:nvPr>
            <p:ph type="title"/>
          </p:nvPr>
        </p:nvSpPr>
        <p:spPr>
          <a:xfrm>
            <a:off x="110067" y="274637"/>
            <a:ext cx="671406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Other (</a:t>
            </a:r>
            <a:r>
              <a:rPr lang="en-US" sz="3600" b="0" i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Nonvenereal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) </a:t>
            </a:r>
            <a:r>
              <a:rPr lang="en-US" sz="3600" b="0" i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Treponemal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3600" b="0" i="0" u="none" dirty="0" smtClean="0">
                <a:solidFill>
                  <a:srgbClr val="00B0F0"/>
                </a:solidFill>
                <a:ea typeface="Arial"/>
                <a:cs typeface="Arial"/>
                <a:sym typeface="Arial"/>
              </a:rPr>
              <a:t>Diseases Endemic 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Syphilis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598" name="Google Shape;598;p64"/>
          <p:cNvSpPr txBox="1">
            <a:spLocks noGrp="1"/>
          </p:cNvSpPr>
          <p:nvPr>
            <p:ph idx="1"/>
          </p:nvPr>
        </p:nvSpPr>
        <p:spPr>
          <a:xfrm>
            <a:off x="685800" y="1697037"/>
            <a:ext cx="777240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1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T. pallidum </a:t>
            </a: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subsp. </a:t>
            </a:r>
            <a:r>
              <a:rPr lang="en-US" sz="2800" b="0" i="1" u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endemicum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Resembles yaws in clinical manifestations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Also known as “</a:t>
            </a:r>
            <a:r>
              <a:rPr lang="en-US" sz="2400" b="0" i="0" u="none" strike="noStrike" cap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bejel</a:t>
            </a: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”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1800" dirty="0">
                <a:solidFill>
                  <a:schemeClr val="tx1"/>
                </a:solidFill>
              </a:rPr>
              <a:t>Ulcerative lesions on the oropharyngeal mucosa with split papules in the corners of the mouth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1800" dirty="0">
                <a:solidFill>
                  <a:schemeClr val="tx1"/>
                </a:solidFill>
              </a:rPr>
              <a:t>Found in arid, hot areas of the world</a:t>
            </a:r>
          </a:p>
          <a:p>
            <a:pPr marL="1200150" lvl="2" indent="-285750">
              <a:spcBef>
                <a:spcPts val="800"/>
              </a:spcBef>
              <a:buSzPts val="1920"/>
              <a:buFont typeface="Noto Sans Symbols"/>
              <a:buChar char="⮚"/>
            </a:pPr>
            <a:r>
              <a:rPr lang="en-US" sz="1600" dirty="0">
                <a:solidFill>
                  <a:schemeClr val="tx1"/>
                </a:solidFill>
              </a:rPr>
              <a:t>i.e., Middle East</a:t>
            </a:r>
            <a:endParaRPr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64"/>
          <p:cNvSpPr txBox="1">
            <a:spLocks noGrp="1"/>
          </p:cNvSpPr>
          <p:nvPr>
            <p:ph type="title"/>
          </p:nvPr>
        </p:nvSpPr>
        <p:spPr>
          <a:xfrm>
            <a:off x="364067" y="274637"/>
            <a:ext cx="7332133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Other (</a:t>
            </a:r>
            <a:r>
              <a:rPr lang="en-US" sz="3600" b="0" i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Nonvenereal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) </a:t>
            </a:r>
            <a:r>
              <a:rPr lang="en-US" sz="3600" b="0" i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Treponemal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3600" b="0" i="0" u="none" dirty="0" smtClean="0">
                <a:solidFill>
                  <a:srgbClr val="00B0F0"/>
                </a:solidFill>
                <a:ea typeface="Arial"/>
                <a:cs typeface="Arial"/>
                <a:sym typeface="Arial"/>
              </a:rPr>
              <a:t>Diseases Endemic </a:t>
            </a:r>
            <a:r>
              <a:rPr lang="en-US" sz="36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Syphilis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598" name="Google Shape;598;p64"/>
          <p:cNvSpPr txBox="1">
            <a:spLocks noGrp="1"/>
          </p:cNvSpPr>
          <p:nvPr>
            <p:ph idx="1"/>
          </p:nvPr>
        </p:nvSpPr>
        <p:spPr>
          <a:xfrm>
            <a:off x="685800" y="1417637"/>
            <a:ext cx="777240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1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T. pallidum </a:t>
            </a: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subsp. </a:t>
            </a:r>
            <a:r>
              <a:rPr lang="en-US" sz="2800" b="0" i="1" u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endemicum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Primary and secondary lesions are usually papules that often go unnoticed</a:t>
            </a:r>
          </a:p>
          <a:p>
            <a:pPr marL="1200150" lvl="2" indent="-285750">
              <a:spcBef>
                <a:spcPts val="800"/>
              </a:spcBef>
              <a:buSzPts val="1920"/>
              <a:buFont typeface="Noto Sans Symbols"/>
              <a:buChar char="⮚"/>
            </a:pPr>
            <a:r>
              <a:rPr lang="en-US" sz="1600" dirty="0">
                <a:solidFill>
                  <a:schemeClr val="tx1"/>
                </a:solidFill>
              </a:rPr>
              <a:t>They can progress to </a:t>
            </a:r>
            <a:r>
              <a:rPr lang="en-US" sz="1600" dirty="0" err="1">
                <a:solidFill>
                  <a:schemeClr val="tx1"/>
                </a:solidFill>
              </a:rPr>
              <a:t>gummas</a:t>
            </a:r>
            <a:r>
              <a:rPr lang="en-US" sz="1600" dirty="0">
                <a:solidFill>
                  <a:schemeClr val="tx1"/>
                </a:solidFill>
              </a:rPr>
              <a:t> of the skin, bones, and nasopharynx</a:t>
            </a:r>
          </a:p>
          <a:p>
            <a:pPr marL="742950" lvl="1" indent="-285750">
              <a:spcBef>
                <a:spcPts val="800"/>
              </a:spcBef>
              <a:buSzPts val="1920"/>
            </a:pPr>
            <a:r>
              <a:rPr lang="en-US" sz="1800" dirty="0">
                <a:solidFill>
                  <a:schemeClr val="tx1"/>
                </a:solidFill>
              </a:rPr>
              <a:t>Poor hygiene perpetuates these infections</a:t>
            </a:r>
          </a:p>
          <a:p>
            <a:pPr marL="742950" lvl="1" indent="-285750">
              <a:spcBef>
                <a:spcPts val="800"/>
              </a:spcBef>
              <a:buSzPts val="1920"/>
            </a:pPr>
            <a:r>
              <a:rPr lang="en-US" sz="1800" dirty="0">
                <a:solidFill>
                  <a:schemeClr val="tx1"/>
                </a:solidFill>
              </a:rPr>
              <a:t>Transmitted by direct contact or sharing contaminated eating utensils</a:t>
            </a:r>
          </a:p>
          <a:p>
            <a:pPr marL="742950" lvl="1" indent="-285750">
              <a:spcBef>
                <a:spcPts val="800"/>
              </a:spcBef>
              <a:buSzPts val="1920"/>
            </a:pPr>
            <a:r>
              <a:rPr lang="en-US" sz="1800" dirty="0">
                <a:solidFill>
                  <a:schemeClr val="tx1"/>
                </a:solidFill>
              </a:rPr>
              <a:t>Dark-field microscopy is not helpful because of normal oral spirochetal biota</a:t>
            </a:r>
            <a:endParaRPr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10401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Google Shape;605;p65"/>
          <p:cNvSpPr txBox="1">
            <a:spLocks noGrp="1"/>
          </p:cNvSpPr>
          <p:nvPr>
            <p:ph type="title"/>
          </p:nvPr>
        </p:nvSpPr>
        <p:spPr>
          <a:xfrm>
            <a:off x="138555" y="330200"/>
            <a:ext cx="7289801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Other </a:t>
            </a:r>
            <a:r>
              <a:rPr lang="en-US" sz="4000" b="0" i="0" u="none" dirty="0" err="1" smtClean="0">
                <a:solidFill>
                  <a:srgbClr val="00B0F0"/>
                </a:solidFill>
                <a:ea typeface="Arial"/>
                <a:cs typeface="Arial"/>
                <a:sym typeface="Arial"/>
              </a:rPr>
              <a:t>Treponemal</a:t>
            </a:r>
            <a:r>
              <a:rPr lang="en-US" sz="4000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4000" b="0" i="0" u="none" dirty="0" smtClean="0">
                <a:solidFill>
                  <a:srgbClr val="00B0F0"/>
                </a:solidFill>
                <a:ea typeface="Arial"/>
                <a:cs typeface="Arial"/>
                <a:sym typeface="Arial"/>
              </a:rPr>
              <a:t>Diseases</a:t>
            </a: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/>
            </a:r>
            <a:b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sz="4000" b="0" i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Pinta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606" name="Google Shape;606;p65"/>
          <p:cNvSpPr txBox="1">
            <a:spLocks noGrp="1"/>
          </p:cNvSpPr>
          <p:nvPr>
            <p:ph idx="1"/>
          </p:nvPr>
        </p:nvSpPr>
        <p:spPr>
          <a:xfrm>
            <a:off x="677333" y="1982790"/>
            <a:ext cx="63477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1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T. pallidum </a:t>
            </a:r>
            <a:r>
              <a:rPr lang="en-US" sz="2800" b="0" i="0" u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subsp. </a:t>
            </a:r>
            <a:r>
              <a:rPr lang="en-US" sz="2800" b="0" i="1" u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carateum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Found in the tropical regions of Central and South America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Spread by person-to-person contact (rarely by sexual relations)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Lesions begin as scaling, painless papules followed by an erythematous rash that becomes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hypopigmented</a:t>
            </a:r>
            <a:r>
              <a:rPr lang="en-US" sz="2400" b="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with time.</a:t>
            </a:r>
            <a:endParaRPr dirty="0"/>
          </a:p>
          <a:p>
            <a:pPr marL="342900" marR="0" lvl="0" indent="-251459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Google Shape;605;p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Other </a:t>
            </a:r>
            <a:r>
              <a:rPr lang="en-US" sz="4000" b="0" i="0" u="none" dirty="0" err="1">
                <a:solidFill>
                  <a:srgbClr val="00B0F0"/>
                </a:solidFill>
                <a:ea typeface="Arial"/>
                <a:cs typeface="Arial"/>
                <a:sym typeface="Arial"/>
              </a:rPr>
              <a:t>Treponemal</a:t>
            </a:r>
            <a:r>
              <a:rPr lang="en-US" sz="4000" b="0" i="0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4000" b="0" i="0" u="none" dirty="0" smtClean="0">
                <a:solidFill>
                  <a:srgbClr val="00B0F0"/>
                </a:solidFill>
                <a:ea typeface="Arial"/>
                <a:cs typeface="Arial"/>
                <a:sym typeface="Arial"/>
              </a:rPr>
              <a:t>Diseases </a:t>
            </a:r>
            <a:r>
              <a:rPr lang="en-US" sz="4000" b="0" i="0" u="none" dirty="0" err="1" smtClean="0">
                <a:solidFill>
                  <a:srgbClr val="00B0F0"/>
                </a:solidFill>
                <a:ea typeface="Arial"/>
                <a:cs typeface="Arial"/>
                <a:sym typeface="Arial"/>
              </a:rPr>
              <a:t>Pinta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606" name="Google Shape;606;p6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Char char="⬤"/>
            </a:pPr>
            <a:r>
              <a:rPr lang="en-US" sz="2800" b="0" i="1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T. pallidum </a:t>
            </a:r>
            <a:r>
              <a:rPr lang="en-US" sz="2800" b="0" i="0" u="none" dirty="0">
                <a:solidFill>
                  <a:schemeClr val="tx1"/>
                </a:solidFill>
                <a:ea typeface="Arial"/>
                <a:cs typeface="Arial"/>
                <a:sym typeface="Arial"/>
              </a:rPr>
              <a:t>subsp. </a:t>
            </a:r>
            <a:r>
              <a:rPr lang="en-US" sz="2800" b="0" i="1" u="none" dirty="0" err="1">
                <a:solidFill>
                  <a:schemeClr val="tx1"/>
                </a:solidFill>
                <a:ea typeface="Arial"/>
                <a:cs typeface="Arial"/>
                <a:sym typeface="Arial"/>
              </a:rPr>
              <a:t>carateum</a:t>
            </a:r>
            <a:endParaRPr dirty="0">
              <a:solidFill>
                <a:schemeClr val="tx1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dirty="0">
                <a:solidFill>
                  <a:schemeClr val="tx1"/>
                </a:solidFill>
              </a:rPr>
              <a:t>Tertiary stage presents with hyperchromic, hypochromic, </a:t>
            </a:r>
            <a:r>
              <a:rPr lang="en-US" dirty="0" err="1">
                <a:solidFill>
                  <a:schemeClr val="tx1"/>
                </a:solidFill>
              </a:rPr>
              <a:t>achromic</a:t>
            </a:r>
            <a:r>
              <a:rPr lang="en-US" dirty="0">
                <a:solidFill>
                  <a:schemeClr val="tx1"/>
                </a:solidFill>
              </a:rPr>
              <a:t>, or dyschromic plaques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⮚"/>
            </a:pPr>
            <a:r>
              <a:rPr lang="en-US" dirty="0">
                <a:solidFill>
                  <a:schemeClr val="tx1"/>
                </a:solidFill>
              </a:rPr>
              <a:t>Unique among the pathogenic treponemes in being limited to the skin</a:t>
            </a:r>
            <a:endParaRPr dirty="0">
              <a:solidFill>
                <a:schemeClr val="tx1"/>
              </a:solidFill>
            </a:endParaRPr>
          </a:p>
          <a:p>
            <a:pPr marL="342900" marR="0" lvl="0" indent="-251459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055048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Points to Remember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idx="1"/>
          </p:nvPr>
        </p:nvSpPr>
        <p:spPr>
          <a:xfrm>
            <a:off x="416983" y="1270000"/>
            <a:ext cx="5992283" cy="452596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Spirochetes are slender, flexuous, helically shaped, motile bacteria. </a:t>
            </a:r>
          </a:p>
          <a:p>
            <a:r>
              <a:rPr lang="en-US" dirty="0">
                <a:solidFill>
                  <a:schemeClr val="tx1"/>
                </a:solidFill>
              </a:rPr>
              <a:t>Leptospires are most likely to enter the human host through small breaks in the skin or intact mucosa. </a:t>
            </a:r>
          </a:p>
        </p:txBody>
      </p:sp>
    </p:spTree>
    <p:extLst>
      <p:ext uri="{BB962C8B-B14F-4D97-AF65-F5344CB8AC3E}">
        <p14:creationId xmlns:p14="http://schemas.microsoft.com/office/powerpoint/2010/main" val="85861847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Points to Remember (Cont.)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idx="1"/>
          </p:nvPr>
        </p:nvSpPr>
        <p:spPr>
          <a:xfrm>
            <a:off x="609598" y="1270000"/>
            <a:ext cx="6347714" cy="388077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pathogenic </a:t>
            </a:r>
            <a:r>
              <a:rPr lang="en-US" dirty="0" err="1">
                <a:solidFill>
                  <a:schemeClr val="tx1"/>
                </a:solidFill>
              </a:rPr>
              <a:t>borreliae</a:t>
            </a:r>
            <a:r>
              <a:rPr lang="en-US" dirty="0">
                <a:solidFill>
                  <a:schemeClr val="tx1"/>
                </a:solidFill>
              </a:rPr>
              <a:t> are commonly arthropod borne (by a tick or louse) and cause relapsing fever and Lyme borreliosis (disease).</a:t>
            </a:r>
          </a:p>
          <a:p>
            <a:r>
              <a:rPr lang="en-US" i="1" dirty="0">
                <a:solidFill>
                  <a:schemeClr val="tx1"/>
                </a:solidFill>
              </a:rPr>
              <a:t>B. recurrentis </a:t>
            </a:r>
            <a:r>
              <a:rPr lang="en-US" dirty="0">
                <a:solidFill>
                  <a:schemeClr val="tx1"/>
                </a:solidFill>
              </a:rPr>
              <a:t>and similar species cause relapsing fever. </a:t>
            </a:r>
          </a:p>
        </p:txBody>
      </p:sp>
    </p:spTree>
    <p:extLst>
      <p:ext uri="{BB962C8B-B14F-4D97-AF65-F5344CB8AC3E}">
        <p14:creationId xmlns:p14="http://schemas.microsoft.com/office/powerpoint/2010/main" val="301861849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Points to Remember (Cont.)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idx="1"/>
          </p:nvPr>
        </p:nvSpPr>
        <p:spPr>
          <a:xfrm>
            <a:off x="431800" y="1532466"/>
            <a:ext cx="5918200" cy="452596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Relapsing fever is the only spirochetal disease in which the organisms are visible in blood with bright-field </a:t>
            </a:r>
            <a:r>
              <a:rPr lang="en-US" dirty="0" smtClean="0">
                <a:solidFill>
                  <a:schemeClr val="tx1"/>
                </a:solidFill>
              </a:rPr>
              <a:t>microscopy.</a:t>
            </a:r>
            <a:endParaRPr lang="en-US" strike="sngStrik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13263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Points to Remember (Cont.)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Laboratory diagnosis of Lyme borreliosis caused by </a:t>
            </a:r>
            <a:r>
              <a:rPr lang="en-US" i="1" dirty="0">
                <a:solidFill>
                  <a:schemeClr val="tx1"/>
                </a:solidFill>
              </a:rPr>
              <a:t>B. burgdorferi </a:t>
            </a:r>
            <a:r>
              <a:rPr lang="en-US" dirty="0" err="1">
                <a:solidFill>
                  <a:schemeClr val="tx1"/>
                </a:solidFill>
              </a:rPr>
              <a:t>sensu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lato</a:t>
            </a:r>
            <a:r>
              <a:rPr lang="en-US" dirty="0">
                <a:solidFill>
                  <a:schemeClr val="tx1"/>
                </a:solidFill>
              </a:rPr>
              <a:t> is accomplished by two-tiered serology. </a:t>
            </a:r>
          </a:p>
          <a:p>
            <a:r>
              <a:rPr lang="en-US" dirty="0">
                <a:solidFill>
                  <a:schemeClr val="tx1"/>
                </a:solidFill>
              </a:rPr>
              <a:t>Serologic assays are the most common method for diagnosing syphilis. However, these assays cannot distinguish among the four pathogenic treponemes</a:t>
            </a:r>
          </a:p>
        </p:txBody>
      </p:sp>
    </p:spTree>
    <p:extLst>
      <p:ext uri="{BB962C8B-B14F-4D97-AF65-F5344CB8AC3E}">
        <p14:creationId xmlns:p14="http://schemas.microsoft.com/office/powerpoint/2010/main" val="286357621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Points to Remember (Cont.)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idx="1"/>
          </p:nvPr>
        </p:nvSpPr>
        <p:spPr>
          <a:xfrm>
            <a:off x="609599" y="1677990"/>
            <a:ext cx="6347714" cy="388077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Among adults, treponemes are transmitted by close, intimate contact. </a:t>
            </a:r>
          </a:p>
          <a:p>
            <a:r>
              <a:rPr lang="en-US" dirty="0">
                <a:solidFill>
                  <a:schemeClr val="tx1"/>
                </a:solidFill>
              </a:rPr>
              <a:t>Treponemes can cross the placenta and be transmitted from an infected mother to her fetus. </a:t>
            </a:r>
          </a:p>
          <a:p>
            <a:r>
              <a:rPr lang="en-US" dirty="0">
                <a:solidFill>
                  <a:schemeClr val="tx1"/>
                </a:solidFill>
              </a:rPr>
              <a:t>Congenital syphilis affects many body systems </a:t>
            </a:r>
            <a:r>
              <a:rPr lang="en-US" strike="sngStrike" dirty="0">
                <a:solidFill>
                  <a:schemeClr val="tx1"/>
                </a:solidFill>
              </a:rPr>
              <a:t> </a:t>
            </a:r>
          </a:p>
          <a:p>
            <a:r>
              <a:rPr lang="en-US" dirty="0">
                <a:solidFill>
                  <a:schemeClr val="tx1"/>
                </a:solidFill>
              </a:rPr>
              <a:t>All pregnant women should have serologic testing for syphilis early in pregnancy</a:t>
            </a:r>
          </a:p>
        </p:txBody>
      </p:sp>
    </p:spTree>
    <p:extLst>
      <p:ext uri="{BB962C8B-B14F-4D97-AF65-F5344CB8AC3E}">
        <p14:creationId xmlns:p14="http://schemas.microsoft.com/office/powerpoint/2010/main" val="1105921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933" y="237067"/>
            <a:ext cx="6347713" cy="1320800"/>
          </a:xfrm>
        </p:spPr>
        <p:txBody>
          <a:bodyPr/>
          <a:lstStyle/>
          <a:p>
            <a:pPr algn="ctr"/>
            <a:r>
              <a:rPr lang="en-US" sz="40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  <a:t>Leptospira </a:t>
            </a:r>
            <a:br>
              <a:rPr lang="en-US" sz="4000" b="0" i="1" u="none" dirty="0">
                <a:solidFill>
                  <a:srgbClr val="00B0F0"/>
                </a:solidFill>
                <a:ea typeface="Arial"/>
                <a:cs typeface="Arial"/>
                <a:sym typeface="Arial"/>
              </a:rPr>
            </a:br>
            <a:r>
              <a:rPr lang="en-US" dirty="0">
                <a:solidFill>
                  <a:srgbClr val="00B0F0"/>
                </a:solidFill>
              </a:rPr>
              <a:t>Microscopic Appearance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69334" y="1854568"/>
            <a:ext cx="8229600" cy="452596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Electron Microscopy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 long axial filament covered by a very fine sheath, like treponemes and </a:t>
            </a:r>
            <a:r>
              <a:rPr lang="en-US" dirty="0" err="1">
                <a:solidFill>
                  <a:schemeClr val="tx1"/>
                </a:solidFill>
              </a:rPr>
              <a:t>borreliae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All species have two periplasmic flagella </a:t>
            </a:r>
          </a:p>
          <a:p>
            <a:r>
              <a:rPr lang="en-US" dirty="0">
                <a:solidFill>
                  <a:schemeClr val="tx1"/>
                </a:solidFill>
              </a:rPr>
              <a:t>Stains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Cannot be readily stained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Can be impregnated with silver and visualized</a:t>
            </a:r>
          </a:p>
          <a:p>
            <a:r>
              <a:rPr lang="en-US" dirty="0">
                <a:solidFill>
                  <a:schemeClr val="tx1"/>
                </a:solidFill>
              </a:rPr>
              <a:t>Unstained cell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Not visible under bright-field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Visible by dark-field, phase-contrast, immunofluorescent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8324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2186</TotalTime>
  <Words>4153</Words>
  <Application>Microsoft Office PowerPoint</Application>
  <PresentationFormat>On-screen Show (4:3)</PresentationFormat>
  <Paragraphs>519</Paragraphs>
  <Slides>88</Slides>
  <Notes>68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96" baseType="lpstr">
      <vt:lpstr>Arial</vt:lpstr>
      <vt:lpstr>Noto Sans Symbols</vt:lpstr>
      <vt:lpstr>Symbol</vt:lpstr>
      <vt:lpstr>Times New Roman</vt:lpstr>
      <vt:lpstr>Trebuchet MS</vt:lpstr>
      <vt:lpstr>Wingdings</vt:lpstr>
      <vt:lpstr>Wingdings 3</vt:lpstr>
      <vt:lpstr>Facet</vt:lpstr>
      <vt:lpstr>Chapter 23</vt:lpstr>
      <vt:lpstr>INTRODUCTION</vt:lpstr>
      <vt:lpstr>Spirochetes  General Characteristics</vt:lpstr>
      <vt:lpstr>Spirochetes  General Characteristics (Cont.)</vt:lpstr>
      <vt:lpstr>Classification and Clinical Significance</vt:lpstr>
      <vt:lpstr>What’s Ahead?</vt:lpstr>
      <vt:lpstr>LEPTOSPIRA</vt:lpstr>
      <vt:lpstr>Leptospira General Characteristics</vt:lpstr>
      <vt:lpstr>Leptospira  Microscopic Appearance</vt:lpstr>
      <vt:lpstr>Electron Micrograph Photograph of  L. interrogans</vt:lpstr>
      <vt:lpstr>Leptospira  Virulence Factors and Pathogenicity</vt:lpstr>
      <vt:lpstr>Infections Cause by Leptospires</vt:lpstr>
      <vt:lpstr>Infections cause by Leptospires (Cont.)</vt:lpstr>
      <vt:lpstr>  Infections Caused by Leptospires (Cont.) </vt:lpstr>
      <vt:lpstr>  Infections Caused by Leptospires (Cont.) </vt:lpstr>
      <vt:lpstr>Epidemiology</vt:lpstr>
      <vt:lpstr>Epidemiology (Cont.)</vt:lpstr>
      <vt:lpstr>Epidemiology (Cont.)</vt:lpstr>
      <vt:lpstr>Specimen Collection and Handling</vt:lpstr>
      <vt:lpstr>Specimen Collection and Handling (Cont.)</vt:lpstr>
      <vt:lpstr>Microscopic Examination</vt:lpstr>
      <vt:lpstr>Isolation</vt:lpstr>
      <vt:lpstr>Isolation (Cont.)</vt:lpstr>
      <vt:lpstr>Identification (Cont.)</vt:lpstr>
      <vt:lpstr>Antimicrobial Susceptibility</vt:lpstr>
      <vt:lpstr>BORRELIA</vt:lpstr>
      <vt:lpstr>BORRELIA  Characteristics</vt:lpstr>
      <vt:lpstr>BORRELIA  Characteristics (Cont.)</vt:lpstr>
      <vt:lpstr>Photograph of B. recurrentis</vt:lpstr>
      <vt:lpstr>Borrelia recurrentis  and Similar Borreliae</vt:lpstr>
      <vt:lpstr>B. recurrentis and Similar Borreliae Clinical Manifestations</vt:lpstr>
      <vt:lpstr>B. recurrentis and Similar Organisms Epidemiology</vt:lpstr>
      <vt:lpstr>B. recurrentis and Similar Organisms Microscopic Examination</vt:lpstr>
      <vt:lpstr>B. recurrentis and Similar Organisms: Isolation and Identification</vt:lpstr>
      <vt:lpstr>B. recurrentis and Similar Organisms Treatment</vt:lpstr>
      <vt:lpstr>B. Burgdorferi sensu lato</vt:lpstr>
      <vt:lpstr>B. Burgdorferi sensu lato Virulence Factors</vt:lpstr>
      <vt:lpstr>B. Burgdorferi sensu lato Clinical Manifestations</vt:lpstr>
      <vt:lpstr>B. Burgdorferi sensu lato Clinical Infection</vt:lpstr>
      <vt:lpstr>B. Burgdorferi sensu lato Epidemiology</vt:lpstr>
      <vt:lpstr>B. Burgdorferi sensu lato Specimen Collection and Handling</vt:lpstr>
      <vt:lpstr>B. Burgdorferi sensu lato Serologic Tests</vt:lpstr>
      <vt:lpstr>B. Burgdorferi sensu lato Serologic Tests (Cont.)</vt:lpstr>
      <vt:lpstr>B. Burgdorferi sensu lato Antimicrobial Susceptibility</vt:lpstr>
      <vt:lpstr>TREPONEMES</vt:lpstr>
      <vt:lpstr>Treponemes  General Characteristics</vt:lpstr>
      <vt:lpstr>Scanning Electron Micrograph of Treponema pallidum</vt:lpstr>
      <vt:lpstr>Treponemes Clinically Significant  Species </vt:lpstr>
      <vt:lpstr>TREPONEMES: TREPONEMA PALLIDIUM SUBSP. PALLIDUM</vt:lpstr>
      <vt:lpstr>T. pallidum subsp. pallidum Virulence Factors</vt:lpstr>
      <vt:lpstr>T. pallidum subsp. pallidum Clinical Manifestations</vt:lpstr>
      <vt:lpstr>T. pallidum subsp. pallidum Clinical Manifestations (Cont.)</vt:lpstr>
      <vt:lpstr>T. pallidum subsp. pallidum Primary Stage of Syphilis</vt:lpstr>
      <vt:lpstr>T. pallidum subsp. pallidum Secondary Stage of Syphilis</vt:lpstr>
      <vt:lpstr>T. pallidum subsp. pallidum Secondary Stage of Syphilis (Cont.)</vt:lpstr>
      <vt:lpstr>T. pallidum subsp. pallidum Tertiary Stage of Syphilis</vt:lpstr>
      <vt:lpstr>T. pallidum subsp. pallidum Tertiary Stage of Syphilis (Cont.)</vt:lpstr>
      <vt:lpstr>T. pallidum subsp. pallidum Tertiary Stage of Syphilis (Cont.)</vt:lpstr>
      <vt:lpstr>T. pallidum subsp. pallidum Tertiary Stage of Syphilis (Cont.)</vt:lpstr>
      <vt:lpstr>T. pallidum subsp. pallidum Congenital Syphilis</vt:lpstr>
      <vt:lpstr>T. pallidum subsp. pallidum Congenital Syphilis (Cont.)</vt:lpstr>
      <vt:lpstr>T. pallidum subsp. pallidum Epidemiology</vt:lpstr>
      <vt:lpstr>T. pallidum subsp. pallidum Epidemiology</vt:lpstr>
      <vt:lpstr>T. pallidum subsp. pallidum Collection/Handling</vt:lpstr>
      <vt:lpstr>T. pallidum subsp. pallidum Collection/Handling</vt:lpstr>
      <vt:lpstr>T. pallidum subsp. pallidum Microscopic Examination</vt:lpstr>
      <vt:lpstr>T. pallidum subsp. pallidum Serologic Tests </vt:lpstr>
      <vt:lpstr>T. pallidum subsp. pallidum Nontreponemal Tests</vt:lpstr>
      <vt:lpstr>T. pallidum subsp. pallidum Nontreponemal Tests (Cont.)</vt:lpstr>
      <vt:lpstr>T. pallidum subsp. pallidum Treponemal Tests</vt:lpstr>
      <vt:lpstr>T. pallidum subsp. pallidum Treponemal Tests (Cont.)</vt:lpstr>
      <vt:lpstr>T. pallidum subsp. pallidum Treponemal Tests (Cont.)</vt:lpstr>
      <vt:lpstr>T. pallidum subsp. pallidum Treponemal Tests (Cont.)</vt:lpstr>
      <vt:lpstr>Neurosyphilis Detection</vt:lpstr>
      <vt:lpstr>T. pallidum subsp. pallidum Other Detection Methods</vt:lpstr>
      <vt:lpstr>T. pallidum subsp. pallidum Antimicrobial Susceptibility</vt:lpstr>
      <vt:lpstr>TREPONEMES: OTHER TREPONEMAL DISEASES</vt:lpstr>
      <vt:lpstr>Other (Nonvenereal) Treponemal Diseases General Characteristics</vt:lpstr>
      <vt:lpstr>Other (Nonvenereal) Treponemal Diseases Yaws</vt:lpstr>
      <vt:lpstr>Other (Nonvenereal) Treponemal Diseases Endemic Syphilis</vt:lpstr>
      <vt:lpstr>Other (Nonvenereal) Treponemal Diseases Endemic Syphilis</vt:lpstr>
      <vt:lpstr>Other Treponemal Diseases Pinta</vt:lpstr>
      <vt:lpstr>Other Treponemal Diseases Pinta</vt:lpstr>
      <vt:lpstr>Points to Remember</vt:lpstr>
      <vt:lpstr>Points to Remember (Cont.)</vt:lpstr>
      <vt:lpstr>Points to Remember (Cont.)</vt:lpstr>
      <vt:lpstr>Points to Remember (Cont.)</vt:lpstr>
      <vt:lpstr>Points to Remember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23</dc:title>
  <dc:creator>Connie Mahon</dc:creator>
  <cp:lastModifiedBy>Tyler Thomas</cp:lastModifiedBy>
  <cp:revision>80</cp:revision>
  <dcterms:created xsi:type="dcterms:W3CDTF">2006-03-30T22:26:44Z</dcterms:created>
  <dcterms:modified xsi:type="dcterms:W3CDTF">2024-07-01T15:33:34Z</dcterms:modified>
</cp:coreProperties>
</file>