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68"/>
  </p:notesMasterIdLst>
  <p:sldIdLst>
    <p:sldId id="256" r:id="rId2"/>
    <p:sldId id="257" r:id="rId3"/>
    <p:sldId id="394" r:id="rId4"/>
    <p:sldId id="396" r:id="rId5"/>
    <p:sldId id="395" r:id="rId6"/>
    <p:sldId id="258" r:id="rId7"/>
    <p:sldId id="259" r:id="rId8"/>
    <p:sldId id="407" r:id="rId9"/>
    <p:sldId id="408" r:id="rId10"/>
    <p:sldId id="260" r:id="rId11"/>
    <p:sldId id="261" r:id="rId12"/>
    <p:sldId id="409" r:id="rId13"/>
    <p:sldId id="263" r:id="rId14"/>
    <p:sldId id="412" r:id="rId15"/>
    <p:sldId id="470" r:id="rId16"/>
    <p:sldId id="264" r:id="rId17"/>
    <p:sldId id="414" r:id="rId18"/>
    <p:sldId id="415" r:id="rId19"/>
    <p:sldId id="271" r:id="rId20"/>
    <p:sldId id="272" r:id="rId21"/>
    <p:sldId id="471" r:id="rId22"/>
    <p:sldId id="472" r:id="rId23"/>
    <p:sldId id="273" r:id="rId24"/>
    <p:sldId id="274" r:id="rId25"/>
    <p:sldId id="410" r:id="rId26"/>
    <p:sldId id="417" r:id="rId27"/>
    <p:sldId id="411" r:id="rId28"/>
    <p:sldId id="275" r:id="rId29"/>
    <p:sldId id="276" r:id="rId30"/>
    <p:sldId id="277" r:id="rId31"/>
    <p:sldId id="278" r:id="rId32"/>
    <p:sldId id="418" r:id="rId33"/>
    <p:sldId id="430" r:id="rId34"/>
    <p:sldId id="279" r:id="rId35"/>
    <p:sldId id="280" r:id="rId36"/>
    <p:sldId id="281" r:id="rId37"/>
    <p:sldId id="282" r:id="rId38"/>
    <p:sldId id="283" r:id="rId39"/>
    <p:sldId id="284" r:id="rId40"/>
    <p:sldId id="420" r:id="rId41"/>
    <p:sldId id="285" r:id="rId42"/>
    <p:sldId id="419" r:id="rId43"/>
    <p:sldId id="421" r:id="rId44"/>
    <p:sldId id="423" r:id="rId45"/>
    <p:sldId id="427" r:id="rId46"/>
    <p:sldId id="287" r:id="rId47"/>
    <p:sldId id="289" r:id="rId48"/>
    <p:sldId id="428" r:id="rId49"/>
    <p:sldId id="429" r:id="rId50"/>
    <p:sldId id="424" r:id="rId51"/>
    <p:sldId id="425" r:id="rId52"/>
    <p:sldId id="295" r:id="rId53"/>
    <p:sldId id="422" r:id="rId54"/>
    <p:sldId id="432" r:id="rId55"/>
    <p:sldId id="299" r:id="rId56"/>
    <p:sldId id="300" r:id="rId57"/>
    <p:sldId id="301" r:id="rId58"/>
    <p:sldId id="302" r:id="rId59"/>
    <p:sldId id="433" r:id="rId60"/>
    <p:sldId id="303" r:id="rId61"/>
    <p:sldId id="304" r:id="rId62"/>
    <p:sldId id="305" r:id="rId63"/>
    <p:sldId id="306" r:id="rId64"/>
    <p:sldId id="434" r:id="rId65"/>
    <p:sldId id="310" r:id="rId66"/>
    <p:sldId id="436" r:id="rId67"/>
    <p:sldId id="437" r:id="rId68"/>
    <p:sldId id="326" r:id="rId69"/>
    <p:sldId id="435" r:id="rId70"/>
    <p:sldId id="416" r:id="rId71"/>
    <p:sldId id="464" r:id="rId72"/>
    <p:sldId id="441" r:id="rId73"/>
    <p:sldId id="442" r:id="rId74"/>
    <p:sldId id="444" r:id="rId75"/>
    <p:sldId id="446" r:id="rId76"/>
    <p:sldId id="327" r:id="rId77"/>
    <p:sldId id="329" r:id="rId78"/>
    <p:sldId id="445" r:id="rId79"/>
    <p:sldId id="308" r:id="rId80"/>
    <p:sldId id="443" r:id="rId81"/>
    <p:sldId id="449" r:id="rId82"/>
    <p:sldId id="320" r:id="rId83"/>
    <p:sldId id="319" r:id="rId84"/>
    <p:sldId id="321" r:id="rId85"/>
    <p:sldId id="322" r:id="rId86"/>
    <p:sldId id="323" r:id="rId87"/>
    <p:sldId id="316" r:id="rId88"/>
    <p:sldId id="324" r:id="rId89"/>
    <p:sldId id="451" r:id="rId90"/>
    <p:sldId id="315" r:id="rId91"/>
    <p:sldId id="311" r:id="rId92"/>
    <p:sldId id="313" r:id="rId93"/>
    <p:sldId id="448" r:id="rId94"/>
    <p:sldId id="331" r:id="rId95"/>
    <p:sldId id="332" r:id="rId96"/>
    <p:sldId id="333" r:id="rId97"/>
    <p:sldId id="452" r:id="rId98"/>
    <p:sldId id="336" r:id="rId99"/>
    <p:sldId id="335" r:id="rId100"/>
    <p:sldId id="337" r:id="rId101"/>
    <p:sldId id="338" r:id="rId102"/>
    <p:sldId id="339" r:id="rId103"/>
    <p:sldId id="340" r:id="rId104"/>
    <p:sldId id="341" r:id="rId105"/>
    <p:sldId id="342" r:id="rId106"/>
    <p:sldId id="343" r:id="rId107"/>
    <p:sldId id="344" r:id="rId108"/>
    <p:sldId id="345" r:id="rId109"/>
    <p:sldId id="453" r:id="rId110"/>
    <p:sldId id="351" r:id="rId111"/>
    <p:sldId id="346" r:id="rId112"/>
    <p:sldId id="349" r:id="rId113"/>
    <p:sldId id="350" r:id="rId114"/>
    <p:sldId id="352" r:id="rId115"/>
    <p:sldId id="353" r:id="rId116"/>
    <p:sldId id="354" r:id="rId117"/>
    <p:sldId id="356" r:id="rId118"/>
    <p:sldId id="357" r:id="rId119"/>
    <p:sldId id="355" r:id="rId120"/>
    <p:sldId id="358" r:id="rId121"/>
    <p:sldId id="359" r:id="rId122"/>
    <p:sldId id="455" r:id="rId123"/>
    <p:sldId id="456" r:id="rId124"/>
    <p:sldId id="454" r:id="rId125"/>
    <p:sldId id="457" r:id="rId126"/>
    <p:sldId id="459" r:id="rId127"/>
    <p:sldId id="365" r:id="rId128"/>
    <p:sldId id="366" r:id="rId129"/>
    <p:sldId id="458" r:id="rId130"/>
    <p:sldId id="461" r:id="rId131"/>
    <p:sldId id="367" r:id="rId132"/>
    <p:sldId id="368" r:id="rId133"/>
    <p:sldId id="369" r:id="rId134"/>
    <p:sldId id="462" r:id="rId135"/>
    <p:sldId id="370" r:id="rId136"/>
    <p:sldId id="371" r:id="rId137"/>
    <p:sldId id="372" r:id="rId138"/>
    <p:sldId id="463" r:id="rId139"/>
    <p:sldId id="375" r:id="rId140"/>
    <p:sldId id="376" r:id="rId141"/>
    <p:sldId id="377" r:id="rId142"/>
    <p:sldId id="378" r:id="rId143"/>
    <p:sldId id="380" r:id="rId144"/>
    <p:sldId id="381" r:id="rId145"/>
    <p:sldId id="382" r:id="rId146"/>
    <p:sldId id="465" r:id="rId147"/>
    <p:sldId id="460" r:id="rId148"/>
    <p:sldId id="466" r:id="rId149"/>
    <p:sldId id="384" r:id="rId150"/>
    <p:sldId id="385" r:id="rId151"/>
    <p:sldId id="386" r:id="rId152"/>
    <p:sldId id="387" r:id="rId153"/>
    <p:sldId id="388" r:id="rId154"/>
    <p:sldId id="389" r:id="rId155"/>
    <p:sldId id="391" r:id="rId156"/>
    <p:sldId id="469" r:id="rId157"/>
    <p:sldId id="392" r:id="rId158"/>
    <p:sldId id="398" r:id="rId159"/>
    <p:sldId id="399" r:id="rId160"/>
    <p:sldId id="400" r:id="rId161"/>
    <p:sldId id="393" r:id="rId162"/>
    <p:sldId id="401" r:id="rId163"/>
    <p:sldId id="403" r:id="rId164"/>
    <p:sldId id="402" r:id="rId165"/>
    <p:sldId id="404" r:id="rId166"/>
    <p:sldId id="406" r:id="rId167"/>
  </p:sldIdLst>
  <p:sldSz cx="9144000" cy="6858000" type="screen4x3"/>
  <p:notesSz cx="9236075" cy="6973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97">
          <p15:clr>
            <a:srgbClr val="000000"/>
          </p15:clr>
        </p15:guide>
        <p15:guide id="2" pos="2909">
          <p15:clr>
            <a:srgbClr val="000000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1" roundtripDataSignature="AMtx7mial31KlkRC6TAVMeggqjBW/+5Jb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43F5DD6-791E-8ACB-8374-EBEBC65B052B}" name="Connie Mahon" initials="CM" userId="dffcbafd17e63880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678B019-D97A-4058-BFDF-2E82FBAC7058}">
  <a:tblStyle styleId="{7678B019-D97A-4058-BFDF-2E82FBAC705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10" autoAdjust="0"/>
    <p:restoredTop sz="94660"/>
  </p:normalViewPr>
  <p:slideViewPr>
    <p:cSldViewPr snapToGrid="0">
      <p:cViewPr varScale="1">
        <p:scale>
          <a:sx n="92" d="100"/>
          <a:sy n="92" d="100"/>
        </p:scale>
        <p:origin x="84" y="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1928"/>
    </p:cViewPr>
  </p:sorter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97"/>
        <p:guide pos="29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customschemas.google.com/relationships/presentationmetadata" Target="metadata"/><Relationship Id="rId176" Type="http://schemas.microsoft.com/office/2018/10/relationships/authors" Target="author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slide" Target="slides/slide16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002087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00" tIns="46300" rIns="92600" bIns="463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232400" y="0"/>
            <a:ext cx="4002087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00" tIns="46300" rIns="92600" bIns="463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874962" y="522287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00" tIns="46300" rIns="92600" bIns="463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624637"/>
            <a:ext cx="4002087" cy="34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00" tIns="46300" rIns="92600" bIns="463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232400" y="6624637"/>
            <a:ext cx="4002087" cy="34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00" tIns="46300" rIns="92600" bIns="463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6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p129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p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p130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Google Shape;1144;p131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145;p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132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p133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135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g145594229d6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5" name="Google Shape;1185;g145594229d6_0_125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100" cy="3138600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6" name="Google Shape;1186;g145594229d6_0_125:notes"/>
          <p:cNvSpPr txBox="1">
            <a:spLocks noGrp="1"/>
          </p:cNvSpPr>
          <p:nvPr>
            <p:ph type="sldNum" idx="12"/>
          </p:nvPr>
        </p:nvSpPr>
        <p:spPr>
          <a:xfrm>
            <a:off x="5232400" y="6624637"/>
            <a:ext cx="4002000" cy="347700"/>
          </a:xfrm>
          <a:prstGeom prst="rect">
            <a:avLst/>
          </a:prstGeom>
        </p:spPr>
        <p:txBody>
          <a:bodyPr spcFirstLastPara="1" wrap="square" lIns="92600" tIns="46300" rIns="92600" bIns="46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157</a:t>
            </a:fld>
            <a:endParaRPr sz="1400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g145594229d6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3" name="Google Shape;1193;g145594229d6_0_208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100" cy="3138600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4" name="Google Shape;1194;g145594229d6_0_208:notes"/>
          <p:cNvSpPr txBox="1">
            <a:spLocks noGrp="1"/>
          </p:cNvSpPr>
          <p:nvPr>
            <p:ph type="sldNum" idx="12"/>
          </p:nvPr>
        </p:nvSpPr>
        <p:spPr>
          <a:xfrm>
            <a:off x="5232400" y="6624637"/>
            <a:ext cx="4002000" cy="347700"/>
          </a:xfrm>
          <a:prstGeom prst="rect">
            <a:avLst/>
          </a:prstGeom>
        </p:spPr>
        <p:txBody>
          <a:bodyPr spcFirstLastPara="1" wrap="square" lIns="92600" tIns="46300" rIns="92600" bIns="46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161</a:t>
            </a:fld>
            <a:endParaRPr sz="14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6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1850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6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31143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7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8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45594229d6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145594229d6_0_97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100" cy="3138600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g145594229d6_0_97:notes"/>
          <p:cNvSpPr txBox="1">
            <a:spLocks noGrp="1"/>
          </p:cNvSpPr>
          <p:nvPr>
            <p:ph type="sldNum" idx="12"/>
          </p:nvPr>
        </p:nvSpPr>
        <p:spPr>
          <a:xfrm>
            <a:off x="5232400" y="6624637"/>
            <a:ext cx="4002000" cy="347700"/>
          </a:xfrm>
          <a:prstGeom prst="rect">
            <a:avLst/>
          </a:prstGeom>
        </p:spPr>
        <p:txBody>
          <a:bodyPr spcFirstLastPara="1" wrap="square" lIns="92600" tIns="46300" rIns="92600" bIns="46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 sz="14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0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6" name="Google Shape;256;p21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1:notes"/>
          <p:cNvSpPr txBox="1"/>
          <p:nvPr/>
        </p:nvSpPr>
        <p:spPr>
          <a:xfrm>
            <a:off x="5232400" y="6624637"/>
            <a:ext cx="4002087" cy="34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00" tIns="46300" rIns="92600" bIns="463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2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8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1291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45594229d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45594229d6_0_0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100" cy="3138600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145594229d6_0_0:notes"/>
          <p:cNvSpPr txBox="1">
            <a:spLocks noGrp="1"/>
          </p:cNvSpPr>
          <p:nvPr>
            <p:ph type="sldNum" idx="12"/>
          </p:nvPr>
        </p:nvSpPr>
        <p:spPr>
          <a:xfrm>
            <a:off x="5232400" y="6624637"/>
            <a:ext cx="4002000" cy="347700"/>
          </a:xfrm>
          <a:prstGeom prst="rect">
            <a:avLst/>
          </a:prstGeom>
        </p:spPr>
        <p:txBody>
          <a:bodyPr spcFirstLastPara="1" wrap="square" lIns="92600" tIns="46300" rIns="92600" bIns="46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 sz="14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3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4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5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6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7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8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9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9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65196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2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44509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1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45594229d6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45594229d6_0_83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100" cy="3138600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g145594229d6_0_83:notes"/>
          <p:cNvSpPr txBox="1">
            <a:spLocks noGrp="1"/>
          </p:cNvSpPr>
          <p:nvPr>
            <p:ph type="sldNum" idx="12"/>
          </p:nvPr>
        </p:nvSpPr>
        <p:spPr>
          <a:xfrm>
            <a:off x="5232400" y="6624637"/>
            <a:ext cx="4002000" cy="347700"/>
          </a:xfrm>
          <a:prstGeom prst="rect">
            <a:avLst/>
          </a:prstGeom>
        </p:spPr>
        <p:txBody>
          <a:bodyPr spcFirstLastPara="1" wrap="square" lIns="92600" tIns="46300" rIns="92600" bIns="46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 sz="14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3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9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3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4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45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46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47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48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49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50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54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70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123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63938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71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132723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73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043037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52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64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39812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63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489910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65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963706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66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3345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 txBox="1"/>
          <p:nvPr/>
        </p:nvSpPr>
        <p:spPr>
          <a:xfrm>
            <a:off x="5232400" y="6624637"/>
            <a:ext cx="4002087" cy="34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00" tIns="46300" rIns="92600" bIns="463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67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154401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60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68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59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55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57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7" name="Google Shape;547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145594229d6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145594229d6_0_104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100" cy="3138600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g145594229d6_0_104:notes"/>
          <p:cNvSpPr txBox="1">
            <a:spLocks noGrp="1"/>
          </p:cNvSpPr>
          <p:nvPr>
            <p:ph type="sldNum" idx="12"/>
          </p:nvPr>
        </p:nvSpPr>
        <p:spPr>
          <a:xfrm>
            <a:off x="5232400" y="6624637"/>
            <a:ext cx="4002000" cy="347700"/>
          </a:xfrm>
          <a:prstGeom prst="rect">
            <a:avLst/>
          </a:prstGeom>
        </p:spPr>
        <p:txBody>
          <a:bodyPr spcFirstLastPara="1" wrap="square" lIns="92600" tIns="46300" rIns="92600" bIns="46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94</a:t>
            </a:fld>
            <a:endParaRPr sz="140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76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77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80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3" name="Google Shape;733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45594229d6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45594229d6_0_90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100" cy="3138600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145594229d6_0_90:notes"/>
          <p:cNvSpPr txBox="1">
            <a:spLocks noGrp="1"/>
          </p:cNvSpPr>
          <p:nvPr>
            <p:ph type="sldNum" idx="12"/>
          </p:nvPr>
        </p:nvSpPr>
        <p:spPr>
          <a:xfrm>
            <a:off x="5232400" y="6624637"/>
            <a:ext cx="4002000" cy="347700"/>
          </a:xfrm>
          <a:prstGeom prst="rect">
            <a:avLst/>
          </a:prstGeom>
        </p:spPr>
        <p:txBody>
          <a:bodyPr spcFirstLastPara="1" wrap="square" lIns="92600" tIns="46300" rIns="92600" bIns="46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 sz="140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79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81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82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83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84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85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86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87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88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89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95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90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93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94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96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97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98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100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101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99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102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103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74963" y="522288"/>
            <a:ext cx="3486150" cy="2616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789955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09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110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74963" y="522288"/>
            <a:ext cx="3486150" cy="2616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67551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111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112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113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114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5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115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116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119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g145594229d6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4" name="Google Shape;1054;g145594229d6_0_111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100" cy="3138600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g145594229d6_0_111:notes"/>
          <p:cNvSpPr txBox="1">
            <a:spLocks noGrp="1"/>
          </p:cNvSpPr>
          <p:nvPr>
            <p:ph type="sldNum" idx="12"/>
          </p:nvPr>
        </p:nvSpPr>
        <p:spPr>
          <a:xfrm>
            <a:off x="5232400" y="6624637"/>
            <a:ext cx="4002000" cy="347700"/>
          </a:xfrm>
          <a:prstGeom prst="rect">
            <a:avLst/>
          </a:prstGeom>
        </p:spPr>
        <p:txBody>
          <a:bodyPr spcFirstLastPara="1" wrap="square" lIns="92600" tIns="46300" rIns="92600" bIns="46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140</a:t>
            </a:fld>
            <a:endParaRPr sz="140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121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122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g145594229d6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8" name="Google Shape;1088;g145594229d6_0_118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100" cy="3138600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g145594229d6_0_118:notes"/>
          <p:cNvSpPr txBox="1">
            <a:spLocks noGrp="1"/>
          </p:cNvSpPr>
          <p:nvPr>
            <p:ph type="sldNum" idx="12"/>
          </p:nvPr>
        </p:nvSpPr>
        <p:spPr>
          <a:xfrm>
            <a:off x="5232400" y="6624637"/>
            <a:ext cx="4002000" cy="347700"/>
          </a:xfrm>
          <a:prstGeom prst="rect">
            <a:avLst/>
          </a:prstGeom>
        </p:spPr>
        <p:txBody>
          <a:bodyPr spcFirstLastPara="1" wrap="square" lIns="92600" tIns="46300" rIns="92600" bIns="46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143</a:t>
            </a:fld>
            <a:endParaRPr sz="140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125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6" name="Google Shape;1096;p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126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4" name="Google Shape;1104;p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p128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" name="Google Shape;1120;p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888419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79514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02565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40265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4539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0137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82104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56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71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294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7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66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193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0385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06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25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70216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38C4713-DFA2-78E1-E964-5D0957F358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2657475" y="6576060"/>
            <a:ext cx="382905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3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3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g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3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3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/>
        </p:nvSpPr>
        <p:spPr>
          <a:xfrm>
            <a:off x="928687" y="3733800"/>
            <a:ext cx="731520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dirty="0" err="1">
                <a:solidFill>
                  <a:schemeClr val="dk1"/>
                </a:solidFill>
              </a:rPr>
              <a:t>Enterobacterales</a:t>
            </a:r>
            <a:endParaRPr dirty="0"/>
          </a:p>
        </p:txBody>
      </p:sp>
      <p:sp>
        <p:nvSpPr>
          <p:cNvPr id="90" name="Google Shape;90;p1"/>
          <p:cNvSpPr txBox="1"/>
          <p:nvPr/>
        </p:nvSpPr>
        <p:spPr>
          <a:xfrm>
            <a:off x="8610600" y="6477000"/>
            <a:ext cx="228600" cy="2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914400" y="1676400"/>
            <a:ext cx="7315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19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What’s Ahead</a:t>
            </a:r>
            <a:r>
              <a:rPr lang="en-US" sz="40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br>
              <a:rPr lang="en-US" sz="40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dirty="0"/>
          </a:p>
        </p:txBody>
      </p:sp>
      <p:sp>
        <p:nvSpPr>
          <p:cNvPr id="123" name="Google Shape;123;p4"/>
          <p:cNvSpPr txBox="1">
            <a:spLocks noGrp="1"/>
          </p:cNvSpPr>
          <p:nvPr>
            <p:ph idx="1"/>
          </p:nvPr>
        </p:nvSpPr>
        <p:spPr>
          <a:xfrm>
            <a:off x="685800" y="1676400"/>
            <a:ext cx="7772400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Clinically significant enteric species that cause opportunistic infections in </a:t>
            </a:r>
            <a:r>
              <a:rPr lang="en-US" sz="28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humans</a:t>
            </a:r>
            <a:endParaRPr i="1"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Primary intestinal pathogens and their related </a:t>
            </a:r>
            <a:r>
              <a:rPr lang="en-US" sz="28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infections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Methods of identification of these organisms</a:t>
            </a:r>
            <a:endParaRPr dirty="0"/>
          </a:p>
          <a:p>
            <a:pPr marL="342900" marR="0" lvl="0" indent="-23622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None/>
            </a:pP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81"/>
          <p:cNvSpPr txBox="1">
            <a:spLocks noGrp="1"/>
          </p:cNvSpPr>
          <p:nvPr>
            <p:ph type="title"/>
          </p:nvPr>
        </p:nvSpPr>
        <p:spPr>
          <a:xfrm>
            <a:off x="982133" y="457201"/>
            <a:ext cx="7704667" cy="945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Antigenic Structures</a:t>
            </a:r>
            <a:endParaRPr dirty="0"/>
          </a:p>
        </p:txBody>
      </p:sp>
      <p:sp>
        <p:nvSpPr>
          <p:cNvPr id="744" name="Google Shape;744;p81"/>
          <p:cNvSpPr txBox="1">
            <a:spLocks noGrp="1"/>
          </p:cNvSpPr>
          <p:nvPr>
            <p:ph idx="1"/>
          </p:nvPr>
        </p:nvSpPr>
        <p:spPr>
          <a:xfrm>
            <a:off x="1065261" y="1575954"/>
            <a:ext cx="7704667" cy="3332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Primary </a:t>
            </a:r>
          </a:p>
          <a:p>
            <a:pPr marL="800100" lvl="1" indent="-342900">
              <a:spcBef>
                <a:spcPts val="0"/>
              </a:spcBef>
              <a:buSzPts val="1680"/>
              <a:buFont typeface="Wingdings" panose="05000000000000000000" pitchFamily="2" charset="2"/>
              <a:buChar char="Ø"/>
            </a:pP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Somatic O and flagellar H antigens</a:t>
            </a:r>
          </a:p>
          <a:p>
            <a:pPr marL="800100" lvl="1" indent="-342900">
              <a:spcBef>
                <a:spcPts val="0"/>
              </a:spcBef>
              <a:buSzPts val="1680"/>
              <a:buFont typeface="Wingdings" panose="05000000000000000000" pitchFamily="2" charset="2"/>
              <a:buChar char="Ø"/>
            </a:pPr>
            <a:r>
              <a:rPr lang="en-US" sz="2000" dirty="0"/>
              <a:t>O is heat-stable, H heat labile</a:t>
            </a:r>
            <a:endParaRPr lang="en-US" sz="2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spcBef>
                <a:spcPts val="0"/>
              </a:spcBef>
              <a:buSzPts val="1680"/>
            </a:pPr>
            <a:r>
              <a:rPr lang="en-US" sz="2400" dirty="0"/>
              <a:t>H antigens occur in 2 phases</a:t>
            </a:r>
          </a:p>
          <a:p>
            <a:pPr marL="800100" lvl="1" indent="-342900">
              <a:spcBef>
                <a:spcPts val="0"/>
              </a:spcBef>
              <a:buSzPts val="1680"/>
            </a:pPr>
            <a:r>
              <a:rPr lang="en-US" sz="2000" dirty="0"/>
              <a:t>The specific stage-determines the immunologic identity of a particular serotype- agglutinate only with homologous antisera</a:t>
            </a:r>
          </a:p>
          <a:p>
            <a:pPr marL="800100" lvl="1" indent="-342900">
              <a:spcBef>
                <a:spcPts val="0"/>
              </a:spcBef>
              <a:buSzPts val="1680"/>
            </a:pPr>
            <a:r>
              <a:rPr lang="en-US" sz="2000" dirty="0"/>
              <a:t>The nonspecific stage</a:t>
            </a:r>
          </a:p>
          <a:p>
            <a:pPr marL="342900" indent="-342900">
              <a:spcBef>
                <a:spcPts val="0"/>
              </a:spcBef>
              <a:buSzPts val="1680"/>
            </a:pPr>
            <a:r>
              <a:rPr lang="en-US" sz="2400" dirty="0"/>
              <a:t>Other</a:t>
            </a:r>
          </a:p>
          <a:p>
            <a:pPr marL="800100" lvl="1" indent="-342900">
              <a:spcBef>
                <a:spcPts val="0"/>
              </a:spcBef>
              <a:buSzPts val="1680"/>
            </a:pP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Capsular (K), designated Vi antigen</a:t>
            </a:r>
          </a:p>
          <a:p>
            <a:pPr marL="800100" lvl="1" indent="-342900">
              <a:spcBef>
                <a:spcPts val="0"/>
              </a:spcBef>
              <a:buSzPts val="1680"/>
            </a:pPr>
            <a:r>
              <a:rPr lang="en-US" sz="2000" dirty="0"/>
              <a:t>Vi is important in identifying </a:t>
            </a:r>
            <a:r>
              <a:rPr lang="en-US" sz="2000" i="1" dirty="0"/>
              <a:t>Salmonella</a:t>
            </a:r>
            <a:r>
              <a:rPr lang="en-US" sz="2000" dirty="0"/>
              <a:t> serotype Typhi</a:t>
            </a:r>
            <a:endParaRPr lang="en-US" sz="2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lvl="1" indent="-342900">
              <a:spcBef>
                <a:spcPts val="0"/>
              </a:spcBef>
              <a:buSzPts val="1680"/>
              <a:buFont typeface="Noto Sans Symbols"/>
              <a:buChar char="⬤"/>
            </a:pPr>
            <a:endParaRPr dirty="0"/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82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80772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lang="en-US" sz="3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Antigenic Structures of </a:t>
            </a:r>
            <a:r>
              <a:rPr lang="en-US" sz="3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Salmonellae</a:t>
            </a:r>
            <a:r>
              <a:rPr lang="en-US" sz="3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Used in Serologic Typing</a:t>
            </a:r>
            <a:endParaRPr/>
          </a:p>
        </p:txBody>
      </p:sp>
      <p:pic>
        <p:nvPicPr>
          <p:cNvPr id="754" name="Google Shape;754;p82" descr="Y:\ELS00000-IW26_[Mahon 6e]\ELS00000-IW26-SRC\Course-N\Construction\IC\jpg\Chapter019\01900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1676400"/>
            <a:ext cx="7620000" cy="453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83"/>
          <p:cNvSpPr txBox="1">
            <a:spLocks noGrp="1"/>
          </p:cNvSpPr>
          <p:nvPr>
            <p:ph type="title"/>
          </p:nvPr>
        </p:nvSpPr>
        <p:spPr>
          <a:xfrm>
            <a:off x="982133" y="457201"/>
            <a:ext cx="7704667" cy="119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Salmonella</a:t>
            </a:r>
            <a:br>
              <a:rPr lang="en-US" sz="40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Clinical Infections</a:t>
            </a:r>
            <a:endParaRPr dirty="0"/>
          </a:p>
        </p:txBody>
      </p:sp>
      <p:sp>
        <p:nvSpPr>
          <p:cNvPr id="760" name="Google Shape;760;p83"/>
          <p:cNvSpPr txBox="1">
            <a:spLocks noGrp="1"/>
          </p:cNvSpPr>
          <p:nvPr>
            <p:ph idx="1"/>
          </p:nvPr>
        </p:nvSpPr>
        <p:spPr>
          <a:xfrm>
            <a:off x="982133" y="1908464"/>
            <a:ext cx="7704667" cy="3332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Forms of salmonellosis</a:t>
            </a:r>
          </a:p>
          <a:p>
            <a:pPr marL="800100" lvl="1" indent="-342900">
              <a:spcBef>
                <a:spcPts val="0"/>
              </a:spcBef>
              <a:buSzPts val="1680"/>
              <a:buFont typeface="Wingdings" panose="05000000000000000000" pitchFamily="2" charset="2"/>
              <a:buChar char="Ø"/>
            </a:pPr>
            <a:r>
              <a:rPr lang="en-US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Acute gastroenteritis/food poisoning</a:t>
            </a:r>
          </a:p>
          <a:p>
            <a:pPr marL="1257300" lvl="2" indent="-342900">
              <a:spcBef>
                <a:spcPts val="0"/>
              </a:spcBef>
              <a:buSzPts val="1680"/>
              <a:buFont typeface="Wingdings" panose="05000000000000000000" pitchFamily="2" charset="2"/>
              <a:buChar char="Ø"/>
            </a:pPr>
            <a:r>
              <a:rPr lang="en-US" dirty="0"/>
              <a:t>Vomiting and diarrhea</a:t>
            </a:r>
            <a:endParaRPr dirty="0"/>
          </a:p>
          <a:p>
            <a:pPr marL="800100" lvl="1" indent="-342900">
              <a:spcBef>
                <a:spcPts val="560"/>
              </a:spcBef>
              <a:buSzPts val="1680"/>
              <a:buFont typeface="Wingdings" panose="05000000000000000000" pitchFamily="2" charset="2"/>
              <a:buChar char="Ø"/>
            </a:pPr>
            <a:r>
              <a:rPr lang="en-US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Typhoid fever, most severe form of enteric fever</a:t>
            </a:r>
            <a:endParaRPr dirty="0"/>
          </a:p>
          <a:p>
            <a:pPr marL="800100" lvl="1" indent="-342900">
              <a:spcBef>
                <a:spcPts val="560"/>
              </a:spcBef>
              <a:buSzPts val="1680"/>
              <a:buFont typeface="Wingdings" panose="05000000000000000000" pitchFamily="2" charset="2"/>
              <a:buChar char="Ø"/>
            </a:pPr>
            <a:r>
              <a:rPr lang="en-US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Nontyphoid bacteremia and other extraintestinal </a:t>
            </a:r>
            <a:r>
              <a:rPr lang="en-US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complicatons</a:t>
            </a:r>
            <a:endParaRPr dirty="0"/>
          </a:p>
          <a:p>
            <a:pPr marL="800100" lvl="1" indent="-342900">
              <a:spcBef>
                <a:spcPts val="560"/>
              </a:spcBef>
              <a:buSzPts val="1680"/>
              <a:buFont typeface="Wingdings" panose="05000000000000000000" pitchFamily="2" charset="2"/>
              <a:buChar char="Ø"/>
            </a:pPr>
            <a:r>
              <a:rPr lang="en-US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Carrier state following </a:t>
            </a:r>
            <a:r>
              <a:rPr lang="en-US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Salmonella </a:t>
            </a:r>
            <a:r>
              <a:rPr lang="en-US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infection</a:t>
            </a:r>
            <a:endParaRPr dirty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84"/>
          <p:cNvSpPr txBox="1">
            <a:spLocks noGrp="1"/>
          </p:cNvSpPr>
          <p:nvPr>
            <p:ph type="title"/>
          </p:nvPr>
        </p:nvSpPr>
        <p:spPr>
          <a:xfrm>
            <a:off x="982133" y="457201"/>
            <a:ext cx="7704667" cy="1267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Salmonella</a:t>
            </a:r>
            <a:br>
              <a:rPr lang="en-US" sz="40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Gastroenteritis</a:t>
            </a:r>
            <a:endParaRPr dirty="0"/>
          </a:p>
        </p:txBody>
      </p:sp>
      <p:sp>
        <p:nvSpPr>
          <p:cNvPr id="768" name="Google Shape;768;p84"/>
          <p:cNvSpPr txBox="1">
            <a:spLocks noGrp="1"/>
          </p:cNvSpPr>
          <p:nvPr>
            <p:ph idx="1"/>
          </p:nvPr>
        </p:nvSpPr>
        <p:spPr>
          <a:xfrm>
            <a:off x="1065260" y="1724891"/>
            <a:ext cx="7704667" cy="3332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Food poisoning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Sources of infection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Primarily poultry, eggs, milk, egg products, handling pets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Ingestion of foodstuffs</a:t>
            </a:r>
            <a:endParaRPr dirty="0"/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Examples- papayas, tahini, chicken, ground beef, cereal, peaches, mushrooms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Calves and poultry at petting zoos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Direct person to person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dirty="0"/>
              <a:t>Cooking utensils</a:t>
            </a:r>
            <a:endParaRPr dirty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85"/>
          <p:cNvSpPr txBox="1">
            <a:spLocks noGrp="1"/>
          </p:cNvSpPr>
          <p:nvPr>
            <p:ph type="title"/>
          </p:nvPr>
        </p:nvSpPr>
        <p:spPr>
          <a:xfrm>
            <a:off x="982133" y="457201"/>
            <a:ext cx="7704667" cy="1226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Salmonella</a:t>
            </a:r>
            <a:br>
              <a:rPr lang="en-US" sz="40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Gastroenteritis (Cont.)</a:t>
            </a:r>
            <a:endParaRPr dirty="0"/>
          </a:p>
        </p:txBody>
      </p:sp>
      <p:sp>
        <p:nvSpPr>
          <p:cNvPr id="776" name="Google Shape;776;p85"/>
          <p:cNvSpPr txBox="1">
            <a:spLocks noGrp="1"/>
          </p:cNvSpPr>
          <p:nvPr>
            <p:ph idx="1"/>
          </p:nvPr>
        </p:nvSpPr>
        <p:spPr>
          <a:xfrm>
            <a:off x="982133" y="1898073"/>
            <a:ext cx="7704667" cy="3332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Symptoms appear 8 to 36 hours after ingestion of contaminated food.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Nausea, vomiting, fever, chills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Accompanied by watery or blood-tinged diarrhea and abdominal pain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infections are self-limiting.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Antimicrobials of choice in most cases include</a:t>
            </a:r>
          </a:p>
          <a:p>
            <a:pPr marL="800100" lvl="1" indent="-342900">
              <a:spcBef>
                <a:spcPts val="560"/>
              </a:spcBef>
              <a:buSzPts val="1680"/>
              <a:buFont typeface="Wingdings" panose="05000000000000000000" pitchFamily="2" charset="2"/>
              <a:buChar char="Ø"/>
            </a:pPr>
            <a:r>
              <a:rPr lang="it-IT" dirty="0"/>
              <a:t>fluoroquinolone, azithromycin, and ceftriaxone</a:t>
            </a:r>
            <a:endParaRPr dirty="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86"/>
          <p:cNvSpPr txBox="1">
            <a:spLocks noGrp="1"/>
          </p:cNvSpPr>
          <p:nvPr>
            <p:ph type="title"/>
          </p:nvPr>
        </p:nvSpPr>
        <p:spPr>
          <a:xfrm>
            <a:off x="982133" y="457201"/>
            <a:ext cx="7704667" cy="904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Enteric Fevers</a:t>
            </a:r>
            <a:endParaRPr dirty="0"/>
          </a:p>
        </p:txBody>
      </p:sp>
      <p:sp>
        <p:nvSpPr>
          <p:cNvPr id="784" name="Google Shape;784;p86"/>
          <p:cNvSpPr txBox="1">
            <a:spLocks noGrp="1"/>
          </p:cNvSpPr>
          <p:nvPr>
            <p:ph idx="1"/>
          </p:nvPr>
        </p:nvSpPr>
        <p:spPr>
          <a:xfrm>
            <a:off x="1065261" y="1440873"/>
            <a:ext cx="7704667" cy="3332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Clinical features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Prolonged fever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Bacteremia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Involvement of the reticuloendothelial system (RES), particularly the liver, spleen, intestines, and mesentery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Dissemination to multiple organs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Enteric fever caused by </a:t>
            </a:r>
            <a:r>
              <a:rPr lang="en-US" sz="28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Salmonella </a:t>
            </a:r>
            <a:r>
              <a:rPr lang="en-US" sz="2800" b="0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typhi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called typhoid fever.</a:t>
            </a:r>
            <a:endParaRPr dirty="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87"/>
          <p:cNvSpPr txBox="1">
            <a:spLocks noGrp="1"/>
          </p:cNvSpPr>
          <p:nvPr>
            <p:ph type="title"/>
          </p:nvPr>
        </p:nvSpPr>
        <p:spPr>
          <a:xfrm>
            <a:off x="982133" y="457201"/>
            <a:ext cx="7704667" cy="1298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Typhoid Fever</a:t>
            </a:r>
            <a:b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Transmission and Epidemiology</a:t>
            </a:r>
            <a:endParaRPr dirty="0"/>
          </a:p>
        </p:txBody>
      </p:sp>
      <p:sp>
        <p:nvSpPr>
          <p:cNvPr id="792" name="Google Shape;792;p87"/>
          <p:cNvSpPr txBox="1">
            <a:spLocks noGrp="1"/>
          </p:cNvSpPr>
          <p:nvPr>
            <p:ph idx="1"/>
          </p:nvPr>
        </p:nvSpPr>
        <p:spPr>
          <a:xfrm>
            <a:off x="982133" y="2022763"/>
            <a:ext cx="7704667" cy="3332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Transmission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Improper disposal of sewage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dirty="0"/>
              <a:t>Poor sanitation lack of a modern potable water system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Epidemiology highlights 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Tropical and subtropical areas where international travelers are more likely to acquire the infection</a:t>
            </a:r>
            <a:endParaRPr dirty="0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88"/>
          <p:cNvSpPr txBox="1">
            <a:spLocks noGrp="1"/>
          </p:cNvSpPr>
          <p:nvPr>
            <p:ph type="title"/>
          </p:nvPr>
        </p:nvSpPr>
        <p:spPr>
          <a:xfrm>
            <a:off x="982133" y="457201"/>
            <a:ext cx="7704667" cy="113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Typhoid Fever</a:t>
            </a:r>
            <a:b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Disease Course</a:t>
            </a:r>
            <a:endParaRPr dirty="0"/>
          </a:p>
        </p:txBody>
      </p:sp>
      <p:sp>
        <p:nvSpPr>
          <p:cNvPr id="800" name="Google Shape;800;p88"/>
          <p:cNvSpPr txBox="1">
            <a:spLocks noGrp="1"/>
          </p:cNvSpPr>
          <p:nvPr>
            <p:ph idx="1"/>
          </p:nvPr>
        </p:nvSpPr>
        <p:spPr>
          <a:xfrm>
            <a:off x="982133" y="1700645"/>
            <a:ext cx="7704667" cy="3332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Symptoms develop 7 to 14 days after ingestion of organisms.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larger the inoculum, the shorter the incubation time.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 week of disease patients typically develop</a:t>
            </a:r>
            <a:endParaRPr dirty="0"/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Sustained fever, malaise, anorexia, lethargy, myalgia, and a dull headache</a:t>
            </a:r>
            <a:endParaRPr dirty="0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89"/>
          <p:cNvSpPr txBox="1">
            <a:spLocks noGrp="1"/>
          </p:cNvSpPr>
          <p:nvPr>
            <p:ph type="title"/>
          </p:nvPr>
        </p:nvSpPr>
        <p:spPr>
          <a:xfrm>
            <a:off x="982133" y="457202"/>
            <a:ext cx="7704667" cy="105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Typhoid Fever</a:t>
            </a:r>
            <a:b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Disease Course (Cont.)</a:t>
            </a:r>
            <a:endParaRPr dirty="0"/>
          </a:p>
        </p:txBody>
      </p:sp>
      <p:sp>
        <p:nvSpPr>
          <p:cNvPr id="808" name="Google Shape;808;p89"/>
          <p:cNvSpPr txBox="1">
            <a:spLocks noGrp="1"/>
          </p:cNvSpPr>
          <p:nvPr>
            <p:ph idx="1"/>
          </p:nvPr>
        </p:nvSpPr>
        <p:spPr>
          <a:xfrm>
            <a:off x="982133" y="1641764"/>
            <a:ext cx="7704667" cy="3332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Organisms appear to be resistant to gastric acids.	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Reach the small intestine, invade, and penetrate the intestinal mucosa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Leads to constipation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Organisms gain access to the lymphatic system and are sustained in mesenteric lymph nodes.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dirty="0"/>
              <a:t>Organisms reach bloodstream and spread to liver, spleen, bone marrow</a:t>
            </a:r>
          </a:p>
          <a:p>
            <a:pPr marL="800100" lvl="1" indent="-342900">
              <a:spcBef>
                <a:spcPts val="560"/>
              </a:spcBef>
              <a:buSzPts val="1680"/>
              <a:buFont typeface="Wingdings" panose="05000000000000000000" pitchFamily="2" charset="2"/>
              <a:buChar char="Ø"/>
            </a:pPr>
            <a:r>
              <a:rPr lang="en-US" dirty="0"/>
              <a:t>Immediately engulfed by mononuclear phagocytes</a:t>
            </a:r>
            <a:endParaRPr dirty="0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3CB9E-2C5A-745B-3625-093303D79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893617"/>
          </a:xfrm>
        </p:spPr>
        <p:txBody>
          <a:bodyPr/>
          <a:lstStyle/>
          <a:p>
            <a:r>
              <a:rPr lang="en-US" dirty="0"/>
              <a:t>Typhoid Fever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6B6903-71B7-696A-8598-8B783DBF4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1222664"/>
            <a:ext cx="7704667" cy="3332816"/>
          </a:xfrm>
        </p:spPr>
        <p:txBody>
          <a:bodyPr/>
          <a:lstStyle/>
          <a:p>
            <a:r>
              <a:rPr lang="en-US" dirty="0"/>
              <a:t>The organisms multiply intracellularly; later they are released into the bloodstream a second time. </a:t>
            </a:r>
          </a:p>
          <a:p>
            <a:r>
              <a:rPr lang="en-US" dirty="0"/>
              <a:t>The febrile episode becomes more evident during this release of the organisms into the circulatory system. </a:t>
            </a:r>
          </a:p>
          <a:p>
            <a:r>
              <a:rPr lang="en-US" dirty="0"/>
              <a:t>At this time, the organisms may be isolated easily from the blood. </a:t>
            </a:r>
          </a:p>
        </p:txBody>
      </p:sp>
    </p:spTree>
    <p:extLst>
      <p:ext uri="{BB962C8B-B14F-4D97-AF65-F5344CB8AC3E}">
        <p14:creationId xmlns:p14="http://schemas.microsoft.com/office/powerpoint/2010/main" val="2879827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45594229d6_0_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GENERAL CHARACTERISTICS</a:t>
            </a:r>
            <a:endParaRPr dirty="0"/>
          </a:p>
        </p:txBody>
      </p:sp>
      <p:sp>
        <p:nvSpPr>
          <p:cNvPr id="132" name="Google Shape;132;g145594229d6_0_9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b="1" dirty="0"/>
              <a:t>CHAPTER NINETEEN</a:t>
            </a:r>
            <a:endParaRPr b="1" dirty="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95"/>
          <p:cNvSpPr txBox="1">
            <a:spLocks noGrp="1"/>
          </p:cNvSpPr>
          <p:nvPr>
            <p:ph type="title"/>
          </p:nvPr>
        </p:nvSpPr>
        <p:spPr>
          <a:xfrm>
            <a:off x="982133" y="457201"/>
            <a:ext cx="7704667" cy="137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Culture and Serologic Diagnosis of Typhoid Fever</a:t>
            </a:r>
            <a:endParaRPr dirty="0"/>
          </a:p>
        </p:txBody>
      </p:sp>
      <p:pic>
        <p:nvPicPr>
          <p:cNvPr id="858" name="Google Shape;858;p95" descr="Y:\ELS00000-IW26_[Mahon 6e]\ELS00000-IW26-SRC\Course-N\Construction\IC\jpg\Chapter019\01900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9800" y="1828800"/>
            <a:ext cx="4760912" cy="42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90"/>
          <p:cNvSpPr txBox="1">
            <a:spLocks noGrp="1"/>
          </p:cNvSpPr>
          <p:nvPr>
            <p:ph type="title"/>
          </p:nvPr>
        </p:nvSpPr>
        <p:spPr>
          <a:xfrm>
            <a:off x="982133" y="457201"/>
            <a:ext cx="7704667" cy="1039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Typhoid Fever</a:t>
            </a:r>
            <a:b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Disease Course (Cont.)</a:t>
            </a:r>
            <a:endParaRPr dirty="0"/>
          </a:p>
        </p:txBody>
      </p:sp>
      <p:sp>
        <p:nvSpPr>
          <p:cNvPr id="816" name="Google Shape;816;p90"/>
          <p:cNvSpPr txBox="1">
            <a:spLocks noGrp="1"/>
          </p:cNvSpPr>
          <p:nvPr>
            <p:ph idx="1"/>
          </p:nvPr>
        </p:nvSpPr>
        <p:spPr>
          <a:xfrm>
            <a:off x="1148387" y="1575955"/>
            <a:ext cx="7704667" cy="3332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Weeks 2 and 3 of the disease (without treatment)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Patient experiences sustained fever with prolonged bacteremia.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Organisms invade the gallbladder and Peyer’s patches of the bowel; they also reach the intestinal tract via the biliary tract.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“Rose spots” appear during week 2 of the fever.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Infection of the intestinal tract typically transpires resulting in large numbers of organisms.</a:t>
            </a:r>
            <a:endParaRPr dirty="0"/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 be isolated from the stool</a:t>
            </a:r>
            <a:endParaRPr dirty="0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93"/>
          <p:cNvSpPr txBox="1">
            <a:spLocks noGrp="1"/>
          </p:cNvSpPr>
          <p:nvPr>
            <p:ph type="title"/>
          </p:nvPr>
        </p:nvSpPr>
        <p:spPr>
          <a:xfrm>
            <a:off x="982133" y="457201"/>
            <a:ext cx="7704667" cy="1080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Typhoid Fever</a:t>
            </a:r>
            <a:b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Disease Course (Cont.)</a:t>
            </a:r>
            <a:endParaRPr dirty="0"/>
          </a:p>
        </p:txBody>
      </p:sp>
      <p:sp>
        <p:nvSpPr>
          <p:cNvPr id="840" name="Google Shape;840;p93"/>
          <p:cNvSpPr txBox="1">
            <a:spLocks noGrp="1"/>
          </p:cNvSpPr>
          <p:nvPr>
            <p:ph idx="1"/>
          </p:nvPr>
        </p:nvSpPr>
        <p:spPr>
          <a:xfrm>
            <a:off x="982133" y="1711037"/>
            <a:ext cx="7704667" cy="3332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Invasion of the gallbladder and Peyer’s patches; release of bacteria into the bowel via the biliary duct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Gallbladder is the foci in long-term infections.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Severe infections can cause necrosis of gallbladder and/or Peyer’s patches.</a:t>
            </a:r>
            <a:endParaRPr dirty="0"/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Hemorrhage and perforation of the bowel</a:t>
            </a:r>
            <a:endParaRPr dirty="0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94"/>
          <p:cNvSpPr txBox="1">
            <a:spLocks noGrp="1"/>
          </p:cNvSpPr>
          <p:nvPr>
            <p:ph type="title"/>
          </p:nvPr>
        </p:nvSpPr>
        <p:spPr>
          <a:xfrm>
            <a:off x="982133" y="457201"/>
            <a:ext cx="7704667" cy="1142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Typhoid Fever</a:t>
            </a:r>
            <a:b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Disease Course (Cont.)</a:t>
            </a:r>
            <a:endParaRPr dirty="0"/>
          </a:p>
        </p:txBody>
      </p:sp>
      <p:sp>
        <p:nvSpPr>
          <p:cNvPr id="848" name="Google Shape;848;p94"/>
          <p:cNvSpPr txBox="1">
            <a:spLocks noGrp="1"/>
          </p:cNvSpPr>
          <p:nvPr>
            <p:ph idx="1"/>
          </p:nvPr>
        </p:nvSpPr>
        <p:spPr>
          <a:xfrm>
            <a:off x="982132" y="1679864"/>
            <a:ext cx="7704667" cy="3332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0"/>
              </a:spcBef>
              <a:buSzPts val="1680"/>
            </a:pPr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sz="28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he gallbladder becomes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</a:t>
            </a:r>
            <a:r>
              <a:rPr lang="en-US" sz="2800" b="0" i="0" u="none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oci </a:t>
            </a:r>
            <a:r>
              <a:rPr lang="en-US" sz="28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of long-term carriage of the organism </a:t>
            </a:r>
          </a:p>
          <a:p>
            <a:pPr marL="800100" lvl="1" indent="-342900">
              <a:spcBef>
                <a:spcPts val="0"/>
              </a:spcBef>
              <a:buSzPts val="1680"/>
            </a:pPr>
            <a:r>
              <a:rPr lang="en-US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Necrosis in the gallbladder may lead to necrotizing cholecystitis and necrosis of the Peyer’s patches.</a:t>
            </a:r>
            <a:endParaRPr sz="2800" dirty="0">
              <a:solidFill>
                <a:schemeClr val="tx1"/>
              </a:solidFill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Hemorrhage and perforation of the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bowel may occur as serious complications.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complications that may occur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Pneumonia, thrombophlebitis, meningitis, osteomyelitis, endocarditis, abscesses</a:t>
            </a:r>
            <a:endParaRPr dirty="0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96"/>
          <p:cNvSpPr txBox="1">
            <a:spLocks noGrp="1"/>
          </p:cNvSpPr>
          <p:nvPr>
            <p:ph type="title"/>
          </p:nvPr>
        </p:nvSpPr>
        <p:spPr>
          <a:xfrm>
            <a:off x="982133" y="457201"/>
            <a:ext cx="7704667" cy="92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Salmonella Bacteremia</a:t>
            </a:r>
            <a:endParaRPr dirty="0"/>
          </a:p>
        </p:txBody>
      </p:sp>
      <p:sp>
        <p:nvSpPr>
          <p:cNvPr id="864" name="Google Shape;864;p96"/>
          <p:cNvSpPr txBox="1">
            <a:spLocks noGrp="1"/>
          </p:cNvSpPr>
          <p:nvPr>
            <p:ph idx="1"/>
          </p:nvPr>
        </p:nvSpPr>
        <p:spPr>
          <a:xfrm>
            <a:off x="982132" y="1381991"/>
            <a:ext cx="7704667" cy="3332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dirty="0"/>
              <a:t>Without extraintestinal foci of infection caused by nontyphoidal </a:t>
            </a:r>
            <a:r>
              <a:rPr lang="en-US" i="1" dirty="0"/>
              <a:t>Salmonella</a:t>
            </a:r>
          </a:p>
          <a:p>
            <a:pPr marL="800100" lvl="1" indent="-342900">
              <a:spcBef>
                <a:spcPts val="0"/>
              </a:spcBef>
              <a:buSzPts val="1680"/>
              <a:buFont typeface="Wingdings" panose="05000000000000000000" pitchFamily="2" charset="2"/>
              <a:buChar char="Ø"/>
            </a:pPr>
            <a:r>
              <a:rPr lang="en-US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Characterized by prolonged fever and intermittent bacteremia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 groups at risk for developing infection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Young children</a:t>
            </a:r>
            <a:endParaRPr dirty="0"/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Fever and gastroenteritis with brief episodes of bacteremia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Adults</a:t>
            </a:r>
            <a:endParaRPr dirty="0"/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Transient bacteremia during episodes of gastroenteritis or develop symptoms of septicemia without gastroenteritis</a:t>
            </a:r>
            <a:endParaRPr dirty="0"/>
          </a:p>
          <a:p>
            <a:pPr marL="342900" marR="0" lvl="0" indent="-2667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97"/>
          <p:cNvSpPr txBox="1">
            <a:spLocks noGrp="1"/>
          </p:cNvSpPr>
          <p:nvPr>
            <p:ph type="title"/>
          </p:nvPr>
        </p:nvSpPr>
        <p:spPr>
          <a:xfrm>
            <a:off x="982133" y="457201"/>
            <a:ext cx="7704667" cy="99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Salmonella</a:t>
            </a:r>
            <a:r>
              <a:rPr lang="en-US" sz="4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Carrier State</a:t>
            </a:r>
            <a:endParaRPr dirty="0"/>
          </a:p>
        </p:txBody>
      </p:sp>
      <p:sp>
        <p:nvSpPr>
          <p:cNvPr id="872" name="Google Shape;872;p97"/>
          <p:cNvSpPr txBox="1">
            <a:spLocks noGrp="1"/>
          </p:cNvSpPr>
          <p:nvPr>
            <p:ph idx="1"/>
          </p:nvPr>
        </p:nvSpPr>
        <p:spPr>
          <a:xfrm>
            <a:off x="685800" y="1641475"/>
            <a:ext cx="7772400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Individuals who recover from infection may harbor the organisms in the gallbladder.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Gallbladder becomes the site of chronic carriage.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Organisms are excreted in the feces either continuously or intermittently.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Carrier state may be terminated by antimicrobial therapy if gallbladder infection is not evident.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Cholecystectomy has been the only solution to chronic </a:t>
            </a:r>
            <a:r>
              <a:rPr lang="en-US" dirty="0"/>
              <a:t>state of enteric 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carriers.</a:t>
            </a:r>
            <a:endParaRPr dirty="0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98"/>
          <p:cNvSpPr txBox="1">
            <a:spLocks noGrp="1"/>
          </p:cNvSpPr>
          <p:nvPr>
            <p:ph type="title"/>
          </p:nvPr>
        </p:nvSpPr>
        <p:spPr>
          <a:xfrm>
            <a:off x="982133" y="457201"/>
            <a:ext cx="7704667" cy="1007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Shigella </a:t>
            </a:r>
            <a:r>
              <a:rPr lang="en-US" sz="4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Species </a:t>
            </a:r>
            <a:br>
              <a:rPr lang="en-US" sz="4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Characteristics</a:t>
            </a:r>
            <a:endParaRPr dirty="0"/>
          </a:p>
        </p:txBody>
      </p:sp>
      <p:sp>
        <p:nvSpPr>
          <p:cNvPr id="880" name="Google Shape;880;p98"/>
          <p:cNvSpPr txBox="1">
            <a:spLocks noGrp="1"/>
          </p:cNvSpPr>
          <p:nvPr>
            <p:ph idx="1"/>
          </p:nvPr>
        </p:nvSpPr>
        <p:spPr>
          <a:xfrm>
            <a:off x="1065260" y="1693718"/>
            <a:ext cx="7704667" cy="3332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⬤"/>
            </a:pPr>
            <a:r>
              <a:rPr lang="en-US" sz="25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Nonmotile, most are slow lactose fermenters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⬤"/>
            </a:pPr>
            <a:r>
              <a:rPr lang="en-US" sz="25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Generally do not produce gas from glucose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Except some types of 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S. </a:t>
            </a:r>
            <a:r>
              <a:rPr lang="en-US" sz="24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flexneri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⬤"/>
            </a:pPr>
            <a:r>
              <a:rPr lang="en-US" sz="25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urease production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⬤"/>
            </a:pPr>
            <a:r>
              <a:rPr lang="en-US" sz="25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H</a:t>
            </a:r>
            <a:r>
              <a:rPr lang="en-US" sz="2500" b="0" i="0" u="none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5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 in TSI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⬤"/>
            </a:pPr>
            <a:r>
              <a:rPr lang="en-US" sz="25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decarboxylation of lysine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⬤"/>
            </a:pPr>
            <a:r>
              <a:rPr lang="en-US" sz="25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Cannot utilize acetate or </a:t>
            </a:r>
            <a:r>
              <a:rPr lang="en-US" sz="25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mucate</a:t>
            </a:r>
            <a:r>
              <a:rPr lang="en-US" sz="25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as carbon source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⬤"/>
            </a:pPr>
            <a:r>
              <a:rPr lang="en-US" sz="25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S. </a:t>
            </a:r>
            <a:r>
              <a:rPr lang="en-US" sz="2500" b="0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sonnei</a:t>
            </a:r>
            <a:r>
              <a:rPr lang="en-US" sz="25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positive for ONPG and ornithine decarboxylase.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⬤"/>
            </a:pPr>
            <a:r>
              <a:rPr lang="en-US" sz="25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S. </a:t>
            </a:r>
            <a:r>
              <a:rPr lang="en-US" sz="2500" b="0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flexneri</a:t>
            </a:r>
            <a:r>
              <a:rPr lang="en-US" sz="25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negative for these tests.</a:t>
            </a:r>
            <a:endParaRPr dirty="0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100"/>
          <p:cNvSpPr txBox="1">
            <a:spLocks noGrp="1"/>
          </p:cNvSpPr>
          <p:nvPr>
            <p:ph type="title"/>
          </p:nvPr>
        </p:nvSpPr>
        <p:spPr>
          <a:xfrm>
            <a:off x="982133" y="457201"/>
            <a:ext cx="7704667" cy="748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Shigella</a:t>
            </a:r>
            <a:r>
              <a:rPr lang="en-US" sz="40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Colony Morphology </a:t>
            </a:r>
            <a:endParaRPr dirty="0"/>
          </a:p>
        </p:txBody>
      </p:sp>
      <p:sp>
        <p:nvSpPr>
          <p:cNvPr id="896" name="Google Shape;896;p100"/>
          <p:cNvSpPr txBox="1">
            <a:spLocks noGrp="1"/>
          </p:cNvSpPr>
          <p:nvPr>
            <p:ph idx="1"/>
          </p:nvPr>
        </p:nvSpPr>
        <p:spPr>
          <a:xfrm>
            <a:off x="1169170" y="1494775"/>
            <a:ext cx="7704667" cy="554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Clear,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nonlactose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-fermenting colonies </a:t>
            </a:r>
            <a:endParaRPr dirty="0"/>
          </a:p>
        </p:txBody>
      </p:sp>
      <p:pic>
        <p:nvPicPr>
          <p:cNvPr id="899" name="Google Shape;899;p100" descr="Y:\ELS00000-IW26_[Mahon 6e]\ELS00000-IW26-SRC\Course-N\Construction\IC\jpg\Chapter019\01901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200" y="2338387"/>
            <a:ext cx="5165725" cy="3744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101"/>
          <p:cNvSpPr txBox="1">
            <a:spLocks noGrp="1"/>
          </p:cNvSpPr>
          <p:nvPr>
            <p:ph type="title"/>
          </p:nvPr>
        </p:nvSpPr>
        <p:spPr>
          <a:xfrm>
            <a:off x="982133" y="457201"/>
            <a:ext cx="7704667" cy="1142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Shigella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Antigenic Structures</a:t>
            </a:r>
            <a:endParaRPr dirty="0"/>
          </a:p>
        </p:txBody>
      </p:sp>
      <p:sp>
        <p:nvSpPr>
          <p:cNvPr id="905" name="Google Shape;905;p101"/>
          <p:cNvSpPr txBox="1">
            <a:spLocks noGrp="1"/>
          </p:cNvSpPr>
          <p:nvPr>
            <p:ph idx="1"/>
          </p:nvPr>
        </p:nvSpPr>
        <p:spPr>
          <a:xfrm>
            <a:off x="1127605" y="1711037"/>
            <a:ext cx="7704667" cy="3332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antigens are separated by serologic grouping.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 antigens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Must be removed to type O antigen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Heat labile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Lack H antigens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Nonmotile</a:t>
            </a:r>
            <a:endParaRPr dirty="0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99"/>
          <p:cNvSpPr txBox="1">
            <a:spLocks noGrp="1"/>
          </p:cNvSpPr>
          <p:nvPr>
            <p:ph type="title"/>
          </p:nvPr>
        </p:nvSpPr>
        <p:spPr>
          <a:xfrm>
            <a:off x="982133" y="457201"/>
            <a:ext cx="7704667" cy="1174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Biochemical and Serologic Differentiation of </a:t>
            </a:r>
            <a:r>
              <a:rPr lang="en-US" sz="3200" b="0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Shigella</a:t>
            </a:r>
            <a:r>
              <a:rPr lang="en-US" sz="32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Species</a:t>
            </a:r>
            <a:endParaRPr dirty="0"/>
          </a:p>
        </p:txBody>
      </p:sp>
      <p:sp>
        <p:nvSpPr>
          <p:cNvPr id="888" name="Google Shape;888;p99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endParaRPr dirty="0"/>
          </a:p>
        </p:txBody>
      </p:sp>
      <p:pic>
        <p:nvPicPr>
          <p:cNvPr id="890" name="Google Shape;890;p99" descr="C:\Users\12994\Desktop\Mahon\table19.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8287" y="1739900"/>
            <a:ext cx="5929312" cy="450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58A12B-AD7B-B2AC-F119-FB37B5F4F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6CE70C9-5BBC-76DA-3B8E-0A6556899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2" y="1201881"/>
            <a:ext cx="7704667" cy="3332816"/>
          </a:xfrm>
        </p:spPr>
        <p:txBody>
          <a:bodyPr/>
          <a:lstStyle/>
          <a:p>
            <a:r>
              <a:rPr lang="en-US" dirty="0"/>
              <a:t>The order Enterobacterales consists of numerous diverse organisms.</a:t>
            </a:r>
          </a:p>
          <a:p>
            <a:r>
              <a:rPr lang="en-US" dirty="0"/>
              <a:t>They have several key laboratory features in common.</a:t>
            </a:r>
          </a:p>
        </p:txBody>
      </p:sp>
    </p:spTree>
    <p:extLst>
      <p:ext uri="{BB962C8B-B14F-4D97-AF65-F5344CB8AC3E}">
        <p14:creationId xmlns:p14="http://schemas.microsoft.com/office/powerpoint/2010/main" val="404750333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02"/>
          <p:cNvSpPr txBox="1">
            <a:spLocks noGrp="1"/>
          </p:cNvSpPr>
          <p:nvPr>
            <p:ph type="title"/>
          </p:nvPr>
        </p:nvSpPr>
        <p:spPr>
          <a:xfrm>
            <a:off x="982133" y="457201"/>
            <a:ext cx="7704667" cy="1163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Shigella</a:t>
            </a:r>
            <a:r>
              <a:rPr lang="en-US" sz="36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6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Epidemiology</a:t>
            </a:r>
            <a:endParaRPr dirty="0"/>
          </a:p>
        </p:txBody>
      </p:sp>
      <p:sp>
        <p:nvSpPr>
          <p:cNvPr id="913" name="Google Shape;913;p102"/>
          <p:cNvSpPr txBox="1">
            <a:spLocks noGrp="1"/>
          </p:cNvSpPr>
          <p:nvPr>
            <p:ph idx="1"/>
          </p:nvPr>
        </p:nvSpPr>
        <p:spPr>
          <a:xfrm>
            <a:off x="982133" y="1835727"/>
            <a:ext cx="7704667" cy="3332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 and large primates are only known reservoirs.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Transmission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Direct person-to-person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Fecal–oral route with carriers as the source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Transmitted by flies, fingers, and food or water contaminated by infected persons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dirty="0"/>
              <a:t>Personal hygiene</a:t>
            </a:r>
            <a:endParaRPr dirty="0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03"/>
          <p:cNvSpPr txBox="1">
            <a:spLocks noGrp="1"/>
          </p:cNvSpPr>
          <p:nvPr>
            <p:ph type="title"/>
          </p:nvPr>
        </p:nvSpPr>
        <p:spPr>
          <a:xfrm>
            <a:off x="982133" y="457201"/>
            <a:ext cx="7704667" cy="105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Shigella</a:t>
            </a:r>
            <a:br>
              <a:rPr lang="en-US" sz="36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Epidemiology (Cont.)</a:t>
            </a:r>
            <a:endParaRPr dirty="0"/>
          </a:p>
        </p:txBody>
      </p:sp>
      <p:sp>
        <p:nvSpPr>
          <p:cNvPr id="921" name="Google Shape;921;p103"/>
          <p:cNvSpPr txBox="1">
            <a:spLocks noGrp="1"/>
          </p:cNvSpPr>
          <p:nvPr>
            <p:ph idx="1"/>
          </p:nvPr>
        </p:nvSpPr>
        <p:spPr>
          <a:xfrm>
            <a:off x="685800" y="1676400"/>
            <a:ext cx="7772400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Personal hygiene plays a major role in transmitting organisms.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Groups at risk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Children in daycare centers (particularly infants younger than 1 year of age)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Individuals living in crowded and inadequate housing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Individuals who practice anal–oral sexual activity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Known to cause outbreaks on cruise ships </a:t>
            </a:r>
            <a:endParaRPr/>
          </a:p>
          <a:p>
            <a:pPr marL="1143000" marR="0" lvl="2" indent="-825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667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1B59A-FBB1-9BEC-1477-1CE3F10CC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267690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Shigella</a:t>
            </a:r>
            <a:br>
              <a:rPr lang="en-US" i="1" dirty="0"/>
            </a:br>
            <a:r>
              <a:rPr lang="en-US" dirty="0"/>
              <a:t>Clinical Infections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BD9F64-1770-7C2B-054A-93A459605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1846118"/>
            <a:ext cx="7704667" cy="333281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Shigellosis</a:t>
            </a:r>
          </a:p>
          <a:p>
            <a:pPr lvl="1"/>
            <a:r>
              <a:rPr lang="en-US" dirty="0"/>
              <a:t>Important cause of bloody diarrhea worldwide</a:t>
            </a:r>
          </a:p>
          <a:p>
            <a:pPr lvl="1"/>
            <a:r>
              <a:rPr lang="en-US" dirty="0"/>
              <a:t>Responsible species vary in epidemiology, mortality rate, and severity of disease</a:t>
            </a:r>
          </a:p>
          <a:p>
            <a:pPr lvl="1"/>
            <a:r>
              <a:rPr lang="en-US" dirty="0"/>
              <a:t>Predominant isolate in the U.S. and Europe</a:t>
            </a:r>
          </a:p>
          <a:p>
            <a:pPr lvl="2"/>
            <a:r>
              <a:rPr lang="en-US" i="1" dirty="0"/>
              <a:t>S. </a:t>
            </a:r>
            <a:r>
              <a:rPr lang="en-US" i="1" dirty="0" err="1"/>
              <a:t>sonnei</a:t>
            </a:r>
            <a:r>
              <a:rPr lang="en-US" i="1" dirty="0"/>
              <a:t> </a:t>
            </a:r>
            <a:r>
              <a:rPr lang="en-US" dirty="0"/>
              <a:t>followed by </a:t>
            </a:r>
            <a:r>
              <a:rPr lang="en-US" i="1" dirty="0"/>
              <a:t>S. </a:t>
            </a:r>
            <a:r>
              <a:rPr lang="en-US" i="1" dirty="0" err="1"/>
              <a:t>flexneri</a:t>
            </a:r>
            <a:endParaRPr lang="en-US" i="1" dirty="0"/>
          </a:p>
          <a:p>
            <a:pPr lvl="1"/>
            <a:r>
              <a:rPr lang="en-US" i="1" dirty="0"/>
              <a:t>S. </a:t>
            </a:r>
            <a:r>
              <a:rPr lang="en-US" i="1" dirty="0" err="1"/>
              <a:t>sonnei</a:t>
            </a:r>
            <a:r>
              <a:rPr lang="en-US" i="1" dirty="0"/>
              <a:t> </a:t>
            </a:r>
            <a:r>
              <a:rPr lang="en-US" dirty="0"/>
              <a:t>characterized by fever and watery or bloody diarrhea</a:t>
            </a:r>
          </a:p>
          <a:p>
            <a:pPr lvl="1"/>
            <a:r>
              <a:rPr lang="en-US" dirty="0"/>
              <a:t>Initial symptoms</a:t>
            </a:r>
          </a:p>
          <a:p>
            <a:pPr lvl="2"/>
            <a:r>
              <a:rPr lang="en-US" dirty="0"/>
              <a:t>High fever, chills, abdominal cramps, pain accompanied by tenesmus 24 to 48 hours after ingestion of organisms</a:t>
            </a:r>
          </a:p>
        </p:txBody>
      </p:sp>
    </p:spTree>
    <p:extLst>
      <p:ext uri="{BB962C8B-B14F-4D97-AF65-F5344CB8AC3E}">
        <p14:creationId xmlns:p14="http://schemas.microsoft.com/office/powerpoint/2010/main" val="984752180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64563-4670-8527-D685-BB30B7C91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246908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Shigella</a:t>
            </a:r>
            <a:br>
              <a:rPr lang="en-US" i="1" dirty="0"/>
            </a:br>
            <a:r>
              <a:rPr lang="en-US" dirty="0"/>
              <a:t>Clinical Infections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F4F10B-D404-103D-782C-756265A09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1814945"/>
            <a:ext cx="7704667" cy="3332816"/>
          </a:xfrm>
        </p:spPr>
        <p:txBody>
          <a:bodyPr/>
          <a:lstStyle/>
          <a:p>
            <a:r>
              <a:rPr lang="en-US" dirty="0"/>
              <a:t>Shigellosis</a:t>
            </a:r>
          </a:p>
          <a:p>
            <a:pPr lvl="1"/>
            <a:r>
              <a:rPr lang="en-US" dirty="0"/>
              <a:t>The organisms, which originally multiply in the small intestine, move toward </a:t>
            </a:r>
            <a:r>
              <a:rPr lang="en-US" dirty="0">
                <a:solidFill>
                  <a:schemeClr val="tx1"/>
                </a:solidFill>
              </a:rPr>
              <a:t>the colon, where they may be isolated 1 to 3 days after the infection develops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Bloody stools containing mucus and numerous leukocytes follow the watery diarrhea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The organisms invade the colonic tissues and </a:t>
            </a:r>
            <a:r>
              <a:rPr lang="en-US" dirty="0"/>
              <a:t>cause an inflammatory response</a:t>
            </a:r>
          </a:p>
        </p:txBody>
      </p:sp>
    </p:spTree>
    <p:extLst>
      <p:ext uri="{BB962C8B-B14F-4D97-AF65-F5344CB8AC3E}">
        <p14:creationId xmlns:p14="http://schemas.microsoft.com/office/powerpoint/2010/main" val="4066393819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D03B3-D4FD-D00A-1713-B6B034530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267690"/>
          </a:xfrm>
        </p:spPr>
        <p:txBody>
          <a:bodyPr>
            <a:normAutofit fontScale="90000"/>
          </a:bodyPr>
          <a:lstStyle/>
          <a:p>
            <a:r>
              <a:rPr lang="en-US" dirty="0"/>
              <a:t>Shigella</a:t>
            </a:r>
            <a:br>
              <a:rPr lang="en-US" dirty="0"/>
            </a:br>
            <a:r>
              <a:rPr lang="en-US" dirty="0"/>
              <a:t>Clinical Infections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A91A2B-884B-B7A5-3FE4-FE6C0E274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1724891"/>
            <a:ext cx="7704667" cy="3332816"/>
          </a:xfrm>
        </p:spPr>
        <p:txBody>
          <a:bodyPr/>
          <a:lstStyle/>
          <a:p>
            <a:r>
              <a:rPr lang="en-US" dirty="0"/>
              <a:t>Shigellosis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Marked by penetration of intestinal epithelial cells after attachment of the organisms to mucosal surfaces, local inflammation, shedding of the intestinal lining, and formation of ulcers after epithelial penetration.</a:t>
            </a:r>
          </a:p>
          <a:p>
            <a:pPr lvl="1"/>
            <a:r>
              <a:rPr lang="en-US" dirty="0"/>
              <a:t>Clinical manifestations are caused by penetration of gastric epithelial cells and production of toxins.</a:t>
            </a:r>
          </a:p>
        </p:txBody>
      </p:sp>
    </p:spTree>
    <p:extLst>
      <p:ext uri="{BB962C8B-B14F-4D97-AF65-F5344CB8AC3E}">
        <p14:creationId xmlns:p14="http://schemas.microsoft.com/office/powerpoint/2010/main" val="3682439454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00925-7E76-224D-D50C-7ED667382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278081"/>
          </a:xfrm>
        </p:spPr>
        <p:txBody>
          <a:bodyPr>
            <a:normAutofit fontScale="90000"/>
          </a:bodyPr>
          <a:lstStyle/>
          <a:p>
            <a:r>
              <a:rPr lang="en-US" dirty="0"/>
              <a:t>Shigella</a:t>
            </a:r>
            <a:br>
              <a:rPr lang="en-US" dirty="0"/>
            </a:br>
            <a:r>
              <a:rPr lang="en-US" dirty="0"/>
              <a:t>Clinical Infections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A7ECA-CA6E-3D9B-B001-D31754425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1887682"/>
            <a:ext cx="7704667" cy="333281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Dysentery caused </a:t>
            </a:r>
            <a:r>
              <a:rPr lang="en-US" dirty="0">
                <a:solidFill>
                  <a:schemeClr val="tx1"/>
                </a:solidFill>
              </a:rPr>
              <a:t>by </a:t>
            </a:r>
            <a:r>
              <a:rPr lang="en-US" i="1" dirty="0">
                <a:solidFill>
                  <a:schemeClr val="tx1"/>
                </a:solidFill>
              </a:rPr>
              <a:t>S. </a:t>
            </a:r>
            <a:r>
              <a:rPr lang="en-US" i="1" dirty="0" err="1">
                <a:solidFill>
                  <a:schemeClr val="tx1"/>
                </a:solidFill>
              </a:rPr>
              <a:t>dysenteriae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type 1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Patients experience severe symptoms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Bloody diarrhea progresses to dysentery within a few hours to a few days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Painful bowel movements, which contain predominately mucus and blood</a:t>
            </a:r>
          </a:p>
          <a:p>
            <a:pPr lvl="2"/>
            <a:r>
              <a:rPr lang="en-US" dirty="0"/>
              <a:t>May become life-threatening as extraintestinal complications develop</a:t>
            </a:r>
          </a:p>
          <a:p>
            <a:pPr lvl="3"/>
            <a:r>
              <a:rPr lang="en-US" dirty="0"/>
              <a:t>Example- ileus, an obstruction of the intestines, with marked abdominal dilation, possibly leading to toxic megacolon</a:t>
            </a:r>
          </a:p>
        </p:txBody>
      </p:sp>
    </p:spTree>
    <p:extLst>
      <p:ext uri="{BB962C8B-B14F-4D97-AF65-F5344CB8AC3E}">
        <p14:creationId xmlns:p14="http://schemas.microsoft.com/office/powerpoint/2010/main" val="2946679480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91148-3C4D-6CC2-B241-4FF2C33E7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935181"/>
          </a:xfrm>
        </p:spPr>
        <p:txBody>
          <a:bodyPr/>
          <a:lstStyle/>
          <a:p>
            <a:r>
              <a:rPr lang="en-US" i="1" dirty="0"/>
              <a:t>Yersinia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172547-F674-F36A-8D95-504813775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1679864"/>
            <a:ext cx="7704667" cy="333281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25 named species; most are considered environmental isolates</a:t>
            </a:r>
          </a:p>
          <a:p>
            <a:r>
              <a:rPr lang="en-US" dirty="0"/>
              <a:t>3 species are considered as human pathogens</a:t>
            </a:r>
          </a:p>
          <a:p>
            <a:pPr lvl="1"/>
            <a:r>
              <a:rPr lang="en-US" i="1" dirty="0"/>
              <a:t>Y. pestis- </a:t>
            </a:r>
            <a:r>
              <a:rPr lang="en-US" dirty="0"/>
              <a:t>causative agent of the plague</a:t>
            </a:r>
          </a:p>
          <a:p>
            <a:pPr lvl="1"/>
            <a:r>
              <a:rPr lang="en-US" i="1" dirty="0"/>
              <a:t>Y. pseudotuberculosis </a:t>
            </a:r>
            <a:r>
              <a:rPr lang="en-US" dirty="0"/>
              <a:t>and </a:t>
            </a:r>
            <a:r>
              <a:rPr lang="en-US" i="1" dirty="0"/>
              <a:t>Y. </a:t>
            </a:r>
            <a:r>
              <a:rPr lang="en-US" i="1" dirty="0" err="1"/>
              <a:t>enterolitica</a:t>
            </a:r>
            <a:r>
              <a:rPr lang="en-US" i="1" dirty="0"/>
              <a:t>- </a:t>
            </a:r>
            <a:r>
              <a:rPr lang="en-US" dirty="0"/>
              <a:t>known to cause sporadic cases gastroenteritis, mesenteric lymphadenitis (especially in children); generalized septicemia infections in </a:t>
            </a:r>
            <a:r>
              <a:rPr lang="en-US" dirty="0" err="1"/>
              <a:t>immunocopromised</a:t>
            </a:r>
            <a:r>
              <a:rPr lang="en-US" dirty="0"/>
              <a:t> hosts</a:t>
            </a:r>
          </a:p>
          <a:p>
            <a:pPr lvl="1"/>
            <a:r>
              <a:rPr lang="en-US" dirty="0"/>
              <a:t>All 3 species are zoonotic agents</a:t>
            </a:r>
          </a:p>
        </p:txBody>
      </p:sp>
    </p:spTree>
    <p:extLst>
      <p:ext uri="{BB962C8B-B14F-4D97-AF65-F5344CB8AC3E}">
        <p14:creationId xmlns:p14="http://schemas.microsoft.com/office/powerpoint/2010/main" val="276537279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109"/>
          <p:cNvSpPr txBox="1">
            <a:spLocks noGrp="1"/>
          </p:cNvSpPr>
          <p:nvPr>
            <p:ph type="title"/>
          </p:nvPr>
        </p:nvSpPr>
        <p:spPr>
          <a:xfrm>
            <a:off x="982133" y="457201"/>
            <a:ext cx="7704667" cy="862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Yersinia </a:t>
            </a:r>
            <a:r>
              <a:rPr lang="en-US" sz="4000" b="0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pestis</a:t>
            </a:r>
            <a:endParaRPr dirty="0"/>
          </a:p>
        </p:txBody>
      </p:sp>
      <p:sp>
        <p:nvSpPr>
          <p:cNvPr id="969" name="Google Shape;969;p109"/>
          <p:cNvSpPr txBox="1">
            <a:spLocks noGrp="1"/>
          </p:cNvSpPr>
          <p:nvPr>
            <p:ph idx="1"/>
          </p:nvPr>
        </p:nvSpPr>
        <p:spPr>
          <a:xfrm>
            <a:off x="1075651" y="1420091"/>
            <a:ext cx="7704667" cy="3332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Y. pestis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Causative agent of plague</a:t>
            </a:r>
            <a:endParaRPr dirty="0"/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Bubonic or glandular, septicemic, and pneumonic forms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dirty="0"/>
              <a:t>Plague is t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ransmitted through bite of infected fleas</a:t>
            </a:r>
            <a:endParaRPr dirty="0"/>
          </a:p>
          <a:p>
            <a:pPr marL="800100" lvl="1" indent="-342900">
              <a:spcBef>
                <a:spcPts val="400"/>
              </a:spcBef>
              <a:buSzPts val="2300"/>
              <a:buFont typeface="Wingdings" panose="05000000000000000000" pitchFamily="2" charset="2"/>
              <a:buChar char="Ø"/>
            </a:pP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Pneumonic plague transmitted through respiratory droplets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Gram-negative coccobacilli resembling a safety pin appearance (bipolar staining)</a:t>
            </a:r>
            <a:endParaRPr dirty="0"/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Preferential growth at 25 to 30° C 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Class A bioterrorism agent</a:t>
            </a:r>
            <a:endParaRPr dirty="0"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110"/>
          <p:cNvSpPr txBox="1">
            <a:spLocks noGrp="1"/>
          </p:cNvSpPr>
          <p:nvPr>
            <p:ph type="title"/>
          </p:nvPr>
        </p:nvSpPr>
        <p:spPr>
          <a:xfrm>
            <a:off x="982133" y="457201"/>
            <a:ext cx="7704667" cy="113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Y. </a:t>
            </a:r>
            <a:r>
              <a:rPr lang="en-US" sz="3600" b="0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Pestis</a:t>
            </a:r>
            <a:r>
              <a:rPr lang="en-US" sz="36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6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Clinical Manifestations</a:t>
            </a:r>
            <a:endParaRPr dirty="0"/>
          </a:p>
        </p:txBody>
      </p:sp>
      <p:sp>
        <p:nvSpPr>
          <p:cNvPr id="977" name="Google Shape;977;p110"/>
          <p:cNvSpPr txBox="1">
            <a:spLocks noGrp="1"/>
          </p:cNvSpPr>
          <p:nvPr>
            <p:ph idx="1"/>
          </p:nvPr>
        </p:nvSpPr>
        <p:spPr>
          <a:xfrm>
            <a:off x="982132" y="1762991"/>
            <a:ext cx="7704667" cy="3332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Symptoms of bubonic plague-most common</a:t>
            </a:r>
          </a:p>
          <a:p>
            <a:pPr marL="800100" lvl="1" indent="-342900">
              <a:spcBef>
                <a:spcPts val="0"/>
              </a:spcBef>
              <a:buSzPts val="1680"/>
              <a:buFont typeface="Wingdings" panose="05000000000000000000" pitchFamily="2" charset="2"/>
              <a:buChar char="Ø"/>
            </a:pPr>
            <a:r>
              <a:rPr lang="en-US" dirty="0"/>
              <a:t>Sudden onset (2 to 6 days after infection) of high fever, chills, and headache with swollen, painful regional lymph nodes known as buboes</a:t>
            </a:r>
          </a:p>
          <a:p>
            <a:pPr marL="342900" indent="-342900">
              <a:spcBef>
                <a:spcPts val="0"/>
              </a:spcBef>
              <a:buSzPts val="1680"/>
            </a:pPr>
            <a:r>
              <a:rPr lang="en-US" dirty="0"/>
              <a:t>Pneumonic plague</a:t>
            </a:r>
          </a:p>
          <a:p>
            <a:pPr marL="800100" lvl="1" indent="-342900">
              <a:spcBef>
                <a:spcPts val="0"/>
              </a:spcBef>
              <a:buSzPts val="1680"/>
            </a:pPr>
            <a:r>
              <a:rPr lang="en-US" dirty="0"/>
              <a:t>Can be a primary infection if bacteria are inhaled, or it can be secondary to bubonic plague</a:t>
            </a:r>
          </a:p>
          <a:p>
            <a:pPr marL="342900" indent="-342900">
              <a:spcBef>
                <a:spcPts val="0"/>
              </a:spcBef>
              <a:buSzPts val="1680"/>
            </a:pPr>
            <a:r>
              <a:rPr lang="en-US" dirty="0"/>
              <a:t>Septicemic plague</a:t>
            </a:r>
          </a:p>
          <a:p>
            <a:pPr marL="800100" lvl="1" indent="-342900">
              <a:spcBef>
                <a:spcPts val="0"/>
              </a:spcBef>
              <a:buSzPts val="1680"/>
            </a:pPr>
            <a:r>
              <a:rPr lang="en-US" dirty="0"/>
              <a:t>Fever, chills, shock, extreme weakness, abdominal pain, sometimes bleeding leading to a rash</a:t>
            </a:r>
            <a:endParaRPr dirty="0"/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DC514-3D2D-D9B7-52CB-CEE9481AE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758535"/>
          </a:xfrm>
        </p:spPr>
        <p:txBody>
          <a:bodyPr/>
          <a:lstStyle/>
          <a:p>
            <a:r>
              <a:rPr lang="en-US" i="1" dirty="0"/>
              <a:t>Y.  pestis </a:t>
            </a:r>
            <a:r>
              <a:rPr lang="en-US" dirty="0"/>
              <a:t>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BCD0DF-EBE1-6C9E-2B9A-CDD4B744F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1472046"/>
            <a:ext cx="7704667" cy="3332816"/>
          </a:xfrm>
        </p:spPr>
        <p:txBody>
          <a:bodyPr/>
          <a:lstStyle/>
          <a:p>
            <a:r>
              <a:rPr lang="en-US" dirty="0"/>
              <a:t>Nonmotile, gram-negative, short, plump bacillus</a:t>
            </a:r>
          </a:p>
          <a:p>
            <a:r>
              <a:rPr lang="en-US" dirty="0"/>
              <a:t>Bipolar staining at each end of the bacillus that resembles a “safety pin” appearance</a:t>
            </a:r>
          </a:p>
          <a:p>
            <a:pPr lvl="1"/>
            <a:r>
              <a:rPr lang="en-US" dirty="0"/>
              <a:t>Methylene blue or Wayson stain</a:t>
            </a:r>
          </a:p>
          <a:p>
            <a:r>
              <a:rPr lang="en-US" dirty="0"/>
              <a:t>Grows on routine media at optimal temperature of 25° to 30°C</a:t>
            </a:r>
          </a:p>
        </p:txBody>
      </p:sp>
    </p:spTree>
    <p:extLst>
      <p:ext uri="{BB962C8B-B14F-4D97-AF65-F5344CB8AC3E}">
        <p14:creationId xmlns:p14="http://schemas.microsoft.com/office/powerpoint/2010/main" val="2993776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 Characteristics of the Order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Enterobacterales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CCFD5B-798D-CE37-1AC6-629C4A094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7395" y="2258315"/>
            <a:ext cx="5806012" cy="3727582"/>
          </a:xfrm>
          <a:prstGeom prst="rect">
            <a:avLst/>
          </a:prstGeom>
        </p:spPr>
      </p:pic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E3A3F-574D-FCFA-8847-78AD50809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748144"/>
          </a:xfrm>
        </p:spPr>
        <p:txBody>
          <a:bodyPr/>
          <a:lstStyle/>
          <a:p>
            <a:r>
              <a:rPr lang="en-US" i="1" dirty="0"/>
              <a:t>Yersinia enterocolitica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218FD-C4B6-6848-A568-EF5229773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1596736"/>
            <a:ext cx="7704667" cy="3332816"/>
          </a:xfrm>
        </p:spPr>
        <p:txBody>
          <a:bodyPr>
            <a:normAutofit fontScale="92500"/>
          </a:bodyPr>
          <a:lstStyle/>
          <a:p>
            <a:r>
              <a:rPr lang="en-US" dirty="0"/>
              <a:t>Mode of transmission</a:t>
            </a:r>
          </a:p>
          <a:p>
            <a:pPr lvl="1"/>
            <a:r>
              <a:rPr lang="en-US" dirty="0"/>
              <a:t>Contact with household pets</a:t>
            </a:r>
          </a:p>
          <a:p>
            <a:pPr lvl="1"/>
            <a:r>
              <a:rPr lang="en-US" dirty="0"/>
              <a:t>Fecal-oral route</a:t>
            </a:r>
          </a:p>
          <a:p>
            <a:pPr lvl="1"/>
            <a:r>
              <a:rPr lang="en-US" dirty="0"/>
              <a:t>After ingestion of contaminated food</a:t>
            </a:r>
          </a:p>
          <a:p>
            <a:pPr lvl="2"/>
            <a:r>
              <a:rPr lang="en-US" dirty="0"/>
              <a:t>Often pork, vacuum-packed deli meat, beef, lamb, chicken</a:t>
            </a:r>
          </a:p>
          <a:p>
            <a:pPr lvl="1"/>
            <a:r>
              <a:rPr lang="en-US" dirty="0"/>
              <a:t>Major concern- organism survives in cold temperatures; food refrigeration becomes an ineffective preventive measure</a:t>
            </a:r>
          </a:p>
          <a:p>
            <a:pPr lvl="1"/>
            <a:r>
              <a:rPr lang="en-US" dirty="0"/>
              <a:t>Associated with transfusion of contaminated packed red blood cells</a:t>
            </a:r>
          </a:p>
        </p:txBody>
      </p:sp>
    </p:spTree>
    <p:extLst>
      <p:ext uri="{BB962C8B-B14F-4D97-AF65-F5344CB8AC3E}">
        <p14:creationId xmlns:p14="http://schemas.microsoft.com/office/powerpoint/2010/main" val="832201454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11"/>
          <p:cNvSpPr txBox="1">
            <a:spLocks noGrp="1"/>
          </p:cNvSpPr>
          <p:nvPr>
            <p:ph type="title"/>
          </p:nvPr>
        </p:nvSpPr>
        <p:spPr>
          <a:xfrm>
            <a:off x="982133" y="457201"/>
            <a:ext cx="7704667" cy="1031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1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Y. enterocolitica </a:t>
            </a:r>
            <a:r>
              <a:rPr lang="en-US" sz="4000" b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(Cont.)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985" name="Google Shape;985;p111"/>
          <p:cNvSpPr txBox="1">
            <a:spLocks noGrp="1"/>
          </p:cNvSpPr>
          <p:nvPr>
            <p:ph idx="1"/>
          </p:nvPr>
        </p:nvSpPr>
        <p:spPr>
          <a:xfrm>
            <a:off x="1267690" y="1714500"/>
            <a:ext cx="7176221" cy="45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common forms of infection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1840"/>
              <a:buFont typeface="Noto Sans Symbols"/>
              <a:buChar char="⮚"/>
            </a:pPr>
            <a:r>
              <a:rPr lang="en-US" sz="2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Gastroenteritis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1840"/>
              <a:buFont typeface="Noto Sans Symbols"/>
              <a:buChar char="⮚"/>
            </a:pPr>
            <a:r>
              <a:rPr lang="en-US" sz="2300" dirty="0"/>
              <a:t>Appendicitis-like syndrome (mesenteric lymphadenitis)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1840"/>
              <a:buFont typeface="Noto Sans Symbols"/>
              <a:buChar char="⮚"/>
            </a:pPr>
            <a:r>
              <a:rPr lang="en-US" sz="2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Terminal ile</a:t>
            </a:r>
            <a:r>
              <a:rPr lang="en-US" sz="2300" dirty="0"/>
              <a:t>itis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1840"/>
              <a:buFont typeface="Noto Sans Symbols"/>
              <a:buChar char="⮚"/>
            </a:pPr>
            <a:r>
              <a:rPr lang="en-US" sz="2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Septicemia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1840"/>
              <a:buFont typeface="Noto Sans Symbols"/>
              <a:buChar char="⮚"/>
            </a:pPr>
            <a:r>
              <a:rPr lang="en-US" sz="2300" dirty="0"/>
              <a:t>Arthritis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1840"/>
              <a:buFont typeface="Noto Sans Symbols"/>
              <a:buChar char="⮚"/>
            </a:pPr>
            <a:r>
              <a:rPr lang="en-US" sz="2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Erythema nodosum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None/>
            </a:pPr>
            <a:r>
              <a:rPr lang="en-US" sz="2400" b="0" i="0" u="none" strike="noStrike" cap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Tender red nodules with itching and burning on lower legs (shins)</a:t>
            </a:r>
            <a:endParaRPr dirty="0"/>
          </a:p>
          <a:p>
            <a:pPr marL="434341" indent="-342900">
              <a:spcBef>
                <a:spcPts val="480"/>
              </a:spcBef>
              <a:buSzPts val="1440"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p112"/>
          <p:cNvSpPr txBox="1">
            <a:spLocks noGrp="1"/>
          </p:cNvSpPr>
          <p:nvPr>
            <p:ph type="title"/>
          </p:nvPr>
        </p:nvSpPr>
        <p:spPr>
          <a:xfrm>
            <a:off x="982133" y="457201"/>
            <a:ext cx="7704667" cy="1039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1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Y. enterocolitica</a:t>
            </a:r>
            <a:br>
              <a:rPr lang="en-US" sz="3600" b="0" i="1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Acute Enteritis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993" name="Google Shape;993;p112"/>
          <p:cNvSpPr txBox="1">
            <a:spLocks noGrp="1"/>
          </p:cNvSpPr>
          <p:nvPr>
            <p:ph idx="1"/>
          </p:nvPr>
        </p:nvSpPr>
        <p:spPr>
          <a:xfrm>
            <a:off x="1117215" y="1648691"/>
            <a:ext cx="7704667" cy="3332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Often affects infants and young children between the ages of 1 and 5 years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Symptoms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Acute gastroenteritis with fever accompanied by headaches, abdominal pain, nausea, diarrhea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Stools often contain blood.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Usually mild and self-limiting</a:t>
            </a:r>
            <a:endParaRPr dirty="0"/>
          </a:p>
          <a:p>
            <a:pPr marL="342900" marR="0" lvl="0" indent="-23622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None/>
            </a:pP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113"/>
          <p:cNvSpPr txBox="1">
            <a:spLocks noGrp="1"/>
          </p:cNvSpPr>
          <p:nvPr>
            <p:ph type="title"/>
          </p:nvPr>
        </p:nvSpPr>
        <p:spPr>
          <a:xfrm>
            <a:off x="982133" y="457201"/>
            <a:ext cx="7704667" cy="113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1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Y. enterocolitica</a:t>
            </a:r>
            <a:br>
              <a:rPr lang="en-US" sz="3600" b="0" i="1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Appendicitis-like Syndrome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001" name="Google Shape;1001;p113"/>
          <p:cNvSpPr txBox="1">
            <a:spLocks noGrp="1"/>
          </p:cNvSpPr>
          <p:nvPr>
            <p:ph idx="1"/>
          </p:nvPr>
        </p:nvSpPr>
        <p:spPr>
          <a:xfrm>
            <a:off x="982132" y="1721427"/>
            <a:ext cx="7704667" cy="3332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Occurs primarily in older children and adults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Possible symptoms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Severe abdominal pain concentrated in right lower quadrant 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Fever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Enlarged mesenteric lymph nodes 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Inflamed ileum and appendix</a:t>
            </a:r>
            <a:endParaRPr dirty="0"/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E3A3F-574D-FCFA-8847-78AD50809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924790"/>
          </a:xfrm>
        </p:spPr>
        <p:txBody>
          <a:bodyPr/>
          <a:lstStyle/>
          <a:p>
            <a:r>
              <a:rPr lang="en-US" i="1" dirty="0"/>
              <a:t>Y. enterocolitica </a:t>
            </a:r>
            <a:r>
              <a:rPr lang="en-US" dirty="0"/>
              <a:t>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218FD-C4B6-6848-A568-EF5229773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1381991"/>
            <a:ext cx="7704667" cy="333281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Arthritis form</a:t>
            </a:r>
          </a:p>
          <a:p>
            <a:pPr lvl="1"/>
            <a:r>
              <a:rPr lang="en-US" dirty="0"/>
              <a:t>Uncommon extraintestinal form</a:t>
            </a:r>
          </a:p>
          <a:p>
            <a:pPr lvl="1"/>
            <a:r>
              <a:rPr lang="en-US" dirty="0"/>
              <a:t>Usually after GI episode or an appendicitis-like syndrome</a:t>
            </a:r>
          </a:p>
          <a:p>
            <a:pPr lvl="1"/>
            <a:r>
              <a:rPr lang="en-US" dirty="0"/>
              <a:t>Reported more often in adults than in children</a:t>
            </a:r>
          </a:p>
          <a:p>
            <a:r>
              <a:rPr lang="en-US" dirty="0"/>
              <a:t>Erythema nodosum</a:t>
            </a:r>
          </a:p>
          <a:p>
            <a:pPr lvl="1"/>
            <a:r>
              <a:rPr lang="en-US" dirty="0"/>
              <a:t>Inflammatory reaction caused by </a:t>
            </a:r>
            <a:r>
              <a:rPr lang="en-US" i="1" dirty="0"/>
              <a:t>Y. enterocolitica</a:t>
            </a:r>
            <a:endParaRPr lang="en-US" dirty="0"/>
          </a:p>
          <a:p>
            <a:pPr lvl="2"/>
            <a:r>
              <a:rPr lang="en-US" dirty="0"/>
              <a:t>Red nodules that may be accompanied by itching and burning</a:t>
            </a:r>
          </a:p>
          <a:p>
            <a:pPr lvl="2"/>
            <a:r>
              <a:rPr lang="en-US" dirty="0"/>
              <a:t>Mainly affects anterior portion of the legs</a:t>
            </a:r>
          </a:p>
          <a:p>
            <a:pPr lvl="2"/>
            <a:r>
              <a:rPr lang="en-US" dirty="0"/>
              <a:t>More common in women than in men</a:t>
            </a:r>
          </a:p>
        </p:txBody>
      </p:sp>
    </p:spTree>
    <p:extLst>
      <p:ext uri="{BB962C8B-B14F-4D97-AF65-F5344CB8AC3E}">
        <p14:creationId xmlns:p14="http://schemas.microsoft.com/office/powerpoint/2010/main" val="1075443956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114"/>
          <p:cNvSpPr txBox="1">
            <a:spLocks noGrp="1"/>
          </p:cNvSpPr>
          <p:nvPr>
            <p:ph type="title"/>
          </p:nvPr>
        </p:nvSpPr>
        <p:spPr>
          <a:xfrm>
            <a:off x="982133" y="457201"/>
            <a:ext cx="7704667" cy="1298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1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Y. enterocolitica</a:t>
            </a:r>
            <a:br>
              <a:rPr lang="en-US" sz="3600" b="0" i="1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Appearance and Culture Media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009" name="Google Shape;1009;p114"/>
          <p:cNvSpPr txBox="1">
            <a:spLocks noGrp="1"/>
          </p:cNvSpPr>
          <p:nvPr>
            <p:ph idx="1"/>
          </p:nvPr>
        </p:nvSpPr>
        <p:spPr>
          <a:xfrm>
            <a:off x="982132" y="2001982"/>
            <a:ext cx="7704667" cy="3332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Gram-negative coccobacilli appearance (bipolar staining)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Preferential growth at 25 to 30° C 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Motile at 25°C but not at 35°C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Cold enrichment can be used to increase recovery in fecal samples.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Selective media available 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Cefsulodin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irgasan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novobiocin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(CIN)</a:t>
            </a:r>
            <a:endParaRPr dirty="0"/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115"/>
          <p:cNvSpPr txBox="1">
            <a:spLocks noGrp="1"/>
          </p:cNvSpPr>
          <p:nvPr>
            <p:ph type="title"/>
          </p:nvPr>
        </p:nvSpPr>
        <p:spPr>
          <a:xfrm>
            <a:off x="982133" y="457201"/>
            <a:ext cx="7704667" cy="92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Yersinia pseudotuberculosis</a:t>
            </a:r>
            <a:endParaRPr dirty="0"/>
          </a:p>
        </p:txBody>
      </p:sp>
      <p:sp>
        <p:nvSpPr>
          <p:cNvPr id="1017" name="Google Shape;1017;p115"/>
          <p:cNvSpPr txBox="1">
            <a:spLocks noGrp="1"/>
          </p:cNvSpPr>
          <p:nvPr>
            <p:ph idx="1"/>
          </p:nvPr>
        </p:nvSpPr>
        <p:spPr>
          <a:xfrm>
            <a:off x="982132" y="1659082"/>
            <a:ext cx="7704667" cy="3332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Primary pathogen of rodents (especially guinea pigs), farm animals, birds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 infection rare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Associated with close contact with infected animals or their fecal material or ingestion of contaminated drink and foodstuff</a:t>
            </a:r>
            <a:endParaRPr dirty="0"/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116"/>
          <p:cNvSpPr txBox="1">
            <a:spLocks noGrp="1"/>
          </p:cNvSpPr>
          <p:nvPr>
            <p:ph type="title"/>
          </p:nvPr>
        </p:nvSpPr>
        <p:spPr>
          <a:xfrm>
            <a:off x="982133" y="457201"/>
            <a:ext cx="7704667" cy="1200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Y. pseudotuberculosis</a:t>
            </a:r>
            <a:br>
              <a:rPr lang="en-US" sz="36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Clinical Manifestations</a:t>
            </a:r>
            <a:endParaRPr dirty="0"/>
          </a:p>
        </p:txBody>
      </p:sp>
      <p:sp>
        <p:nvSpPr>
          <p:cNvPr id="1025" name="Google Shape;1025;p116"/>
          <p:cNvSpPr txBox="1">
            <a:spLocks noGrp="1"/>
          </p:cNvSpPr>
          <p:nvPr>
            <p:ph idx="1"/>
          </p:nvPr>
        </p:nvSpPr>
        <p:spPr>
          <a:xfrm>
            <a:off x="834591" y="1802823"/>
            <a:ext cx="7772400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Ingested organisms spread to the mesenteric lymph nodes.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General infection that is usually self-limiting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 include septicemia accompanied by mesenteric lymphadenitis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 similar to appendicitis</a:t>
            </a:r>
            <a:endParaRPr dirty="0"/>
          </a:p>
          <a:p>
            <a:pPr marL="434341" indent="-342900">
              <a:spcBef>
                <a:spcPts val="480"/>
              </a:spcBef>
              <a:buSzPts val="1440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Infections most common in children and young adults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7DDE3-F6F8-FDC7-8035-05AC5E572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893617"/>
          </a:xfrm>
        </p:spPr>
        <p:txBody>
          <a:bodyPr/>
          <a:lstStyle/>
          <a:p>
            <a:r>
              <a:rPr lang="en-US" i="1" dirty="0"/>
              <a:t>Y. pseudotuberculosis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E87B8B-2293-6897-2B2D-8FE21216C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1350818"/>
            <a:ext cx="7704667" cy="3332816"/>
          </a:xfrm>
        </p:spPr>
        <p:txBody>
          <a:bodyPr/>
          <a:lstStyle/>
          <a:p>
            <a:r>
              <a:rPr lang="en-US" dirty="0"/>
              <a:t>Typical-looking plague bacillus</a:t>
            </a:r>
          </a:p>
          <a:p>
            <a:r>
              <a:rPr lang="en-US" dirty="0"/>
              <a:t>Motility at 18° to 22°C</a:t>
            </a:r>
          </a:p>
          <a:p>
            <a:r>
              <a:rPr lang="en-US" dirty="0"/>
              <a:t>Produces urease</a:t>
            </a:r>
          </a:p>
          <a:p>
            <a:r>
              <a:rPr lang="en-US" dirty="0"/>
              <a:t>Ferments rhamnose</a:t>
            </a:r>
          </a:p>
        </p:txBody>
      </p:sp>
    </p:spTree>
    <p:extLst>
      <p:ext uri="{BB962C8B-B14F-4D97-AF65-F5344CB8AC3E}">
        <p14:creationId xmlns:p14="http://schemas.microsoft.com/office/powerpoint/2010/main" val="2619293799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119"/>
          <p:cNvSpPr txBox="1">
            <a:spLocks noGrp="1"/>
          </p:cNvSpPr>
          <p:nvPr>
            <p:ph type="title"/>
          </p:nvPr>
        </p:nvSpPr>
        <p:spPr>
          <a:xfrm>
            <a:off x="982133" y="457201"/>
            <a:ext cx="7704667" cy="1219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Differentiation Within the Genus </a:t>
            </a:r>
            <a:r>
              <a:rPr lang="en-US" sz="36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Yersinia</a:t>
            </a:r>
            <a:endParaRPr dirty="0"/>
          </a:p>
        </p:txBody>
      </p:sp>
      <p:pic>
        <p:nvPicPr>
          <p:cNvPr id="1051" name="Google Shape;1051;p119" descr="C:\Users\12994\Desktop\Mahon\table19.1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1676400"/>
            <a:ext cx="7639050" cy="431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D1EDC-BE51-AC61-D881-15D175CBB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Microscopic and Colony Morphology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00F9C-BB50-1791-F6C1-50AB8D4D5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Gram-negative</a:t>
            </a:r>
          </a:p>
          <a:p>
            <a:r>
              <a:rPr lang="en-US" dirty="0"/>
              <a:t>Non-spore-forming</a:t>
            </a:r>
          </a:p>
          <a:p>
            <a:r>
              <a:rPr lang="en-US" dirty="0"/>
              <a:t>Facultatively anaerobic bacilli</a:t>
            </a:r>
          </a:p>
          <a:p>
            <a:r>
              <a:rPr lang="en-US" dirty="0"/>
              <a:t>On Gram stain</a:t>
            </a:r>
          </a:p>
          <a:p>
            <a:pPr lvl="1"/>
            <a:r>
              <a:rPr lang="en-US" dirty="0"/>
              <a:t>Coccobacilli or as straight rods</a:t>
            </a:r>
          </a:p>
          <a:p>
            <a:r>
              <a:rPr lang="en-US" dirty="0"/>
              <a:t>Colony morphology on nonselective media (i.e., chocolate or sheep blood agar)</a:t>
            </a:r>
          </a:p>
          <a:p>
            <a:pPr lvl="1"/>
            <a:r>
              <a:rPr lang="en-US" dirty="0"/>
              <a:t>Are of little value in initial identification</a:t>
            </a:r>
          </a:p>
          <a:p>
            <a:pPr marL="594360" lvl="1" indent="0">
              <a:buNone/>
            </a:pPr>
            <a:endParaRPr lang="en-US" dirty="0"/>
          </a:p>
          <a:p>
            <a:pPr marL="1600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364510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g145594229d6_0_1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OTHER GENERA OF THE ORDER ENTEROBACTERALES</a:t>
            </a:r>
            <a:endParaRPr dirty="0"/>
          </a:p>
        </p:txBody>
      </p:sp>
      <p:sp>
        <p:nvSpPr>
          <p:cNvPr id="1058" name="Google Shape;1058;g145594229d6_0_1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b="1" dirty="0"/>
              <a:t>CHAPTER NINETEEN</a:t>
            </a:r>
            <a:endParaRPr b="1" dirty="0"/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p1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Genera of</a:t>
            </a:r>
            <a:br>
              <a:rPr lang="en-US" sz="3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Enterobacteriaceae</a:t>
            </a:r>
            <a:endParaRPr/>
          </a:p>
        </p:txBody>
      </p:sp>
      <p:sp>
        <p:nvSpPr>
          <p:cNvPr id="1065" name="Google Shape;1065;p12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Budivicia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Buttiauxella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Cedecea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Ewingella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Leclercia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Leminorella</a:t>
            </a:r>
            <a:r>
              <a:rPr lang="en-US" sz="28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122"/>
          <p:cNvSpPr txBox="1">
            <a:spLocks noGrp="1"/>
          </p:cNvSpPr>
          <p:nvPr>
            <p:ph type="title"/>
          </p:nvPr>
        </p:nvSpPr>
        <p:spPr>
          <a:xfrm>
            <a:off x="228600" y="274637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Genera of</a:t>
            </a:r>
            <a:b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Enterobacteriaceae (Cont.)</a:t>
            </a:r>
            <a:endParaRPr dirty="0"/>
          </a:p>
        </p:txBody>
      </p:sp>
      <p:sp>
        <p:nvSpPr>
          <p:cNvPr id="1073" name="Google Shape;1073;p12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Moellerella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Photorhabdus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Rahnella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Tatumella</a:t>
            </a:r>
            <a:endParaRPr dirty="0"/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g145594229d6_0_1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LABORATORY DIAGNOSIS OF ENTEROBACTERALES</a:t>
            </a:r>
            <a:endParaRPr dirty="0"/>
          </a:p>
        </p:txBody>
      </p:sp>
      <p:sp>
        <p:nvSpPr>
          <p:cNvPr id="1092" name="Google Shape;1092;g145594229d6_0_1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b="1" dirty="0"/>
              <a:t>CHAPTER NINETEEN</a:t>
            </a:r>
            <a:endParaRPr b="1" dirty="0"/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1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Specimen Collection and Transport</a:t>
            </a:r>
            <a:endParaRPr/>
          </a:p>
        </p:txBody>
      </p:sp>
      <p:sp>
        <p:nvSpPr>
          <p:cNvPr id="1099" name="Google Shape;1099;p12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Organisms can be isolated from a wide variety of clinical samples.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often isolated with other organisms including more fastidious pathogens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Appropriate and immediate transport media important for isolation</a:t>
            </a:r>
            <a:endParaRPr dirty="0"/>
          </a:p>
          <a:p>
            <a:pPr marL="342900" marR="0" lvl="0" indent="-23622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None/>
            </a:pP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126"/>
          <p:cNvSpPr txBox="1">
            <a:spLocks noGrp="1"/>
          </p:cNvSpPr>
          <p:nvPr>
            <p:ph type="title"/>
          </p:nvPr>
        </p:nvSpPr>
        <p:spPr>
          <a:xfrm>
            <a:off x="982133" y="457201"/>
            <a:ext cx="7704667" cy="72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Isolation and Identification</a:t>
            </a:r>
            <a:endParaRPr dirty="0"/>
          </a:p>
        </p:txBody>
      </p:sp>
      <p:sp>
        <p:nvSpPr>
          <p:cNvPr id="1107" name="Google Shape;1107;p126"/>
          <p:cNvSpPr txBox="1">
            <a:spLocks noGrp="1"/>
          </p:cNvSpPr>
          <p:nvPr>
            <p:ph idx="1"/>
          </p:nvPr>
        </p:nvSpPr>
        <p:spPr>
          <a:xfrm>
            <a:off x="1205344" y="1381991"/>
            <a:ext cx="7481455" cy="4705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Consider site of origin</a:t>
            </a:r>
            <a:endParaRPr strike="sngStrike" dirty="0">
              <a:highlight>
                <a:srgbClr val="FFFF00"/>
              </a:highlight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Generally enteric opportunistic organisms isolated from sites that are normally sterile are highly significant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 identification should be directed only toward true intestinal pathogens</a:t>
            </a:r>
            <a:r>
              <a:rPr lang="en-US" sz="2800" b="0" i="0" u="none" strike="sng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dirty="0"/>
              <a:t>Multiplex PCR assays can detect multiple pathogens in clinical specimens</a:t>
            </a:r>
          </a:p>
          <a:p>
            <a:pPr marL="800100" lvl="1" indent="-342900">
              <a:spcBef>
                <a:spcPts val="560"/>
              </a:spcBef>
              <a:buSzPts val="1680"/>
              <a:buFont typeface="Wingdings" panose="05000000000000000000" pitchFamily="2" charset="2"/>
              <a:buChar char="Ø"/>
            </a:pPr>
            <a:r>
              <a:rPr lang="en-US" dirty="0" err="1"/>
              <a:t>FilmArray</a:t>
            </a:r>
            <a:r>
              <a:rPr lang="en-US" dirty="0"/>
              <a:t> can detect up to 22 common GI pathogens including bacteria, parasites and viruses in 1 hour(</a:t>
            </a:r>
            <a:r>
              <a:rPr lang="en-US" dirty="0" err="1"/>
              <a:t>ish</a:t>
            </a:r>
            <a:r>
              <a:rPr lang="en-US" dirty="0"/>
              <a:t>)</a:t>
            </a:r>
            <a:endParaRPr dirty="0"/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2F649-B624-0D35-6C88-2EE37B4EF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862444"/>
          </a:xfrm>
        </p:spPr>
        <p:txBody>
          <a:bodyPr/>
          <a:lstStyle/>
          <a:p>
            <a:r>
              <a:rPr lang="en-US" dirty="0"/>
              <a:t>Direct Microscopic Examination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EDC49B-008B-564B-F34E-223FF629E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006" y="1482436"/>
            <a:ext cx="7704667" cy="333281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Microscopic characteristics of enteric bacteria are indistinguishable from other gram-negative bacilli</a:t>
            </a:r>
          </a:p>
          <a:p>
            <a:r>
              <a:rPr lang="en-US" dirty="0"/>
              <a:t>Sterile sites can be examined for the presence of gram-negative bacteria</a:t>
            </a:r>
          </a:p>
          <a:p>
            <a:r>
              <a:rPr lang="en-US" dirty="0"/>
              <a:t>A presumptive results can aid the clinician in the preliminary diagnosis of the infection, appropriate empiric therapy can be instituted immediately</a:t>
            </a:r>
          </a:p>
        </p:txBody>
      </p:sp>
    </p:spTree>
    <p:extLst>
      <p:ext uri="{BB962C8B-B14F-4D97-AF65-F5344CB8AC3E}">
        <p14:creationId xmlns:p14="http://schemas.microsoft.com/office/powerpoint/2010/main" val="677142850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6C0A9-2CB1-A979-6E3D-8108221AC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174172"/>
          </a:xfrm>
        </p:spPr>
        <p:txBody>
          <a:bodyPr>
            <a:normAutofit fontScale="90000"/>
          </a:bodyPr>
          <a:lstStyle/>
          <a:p>
            <a:r>
              <a:rPr lang="en-US" dirty="0"/>
              <a:t>Direct Microscopic Examination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C1267C-B400-78B2-E982-40C0DC8F5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1825336"/>
            <a:ext cx="7704667" cy="3332816"/>
          </a:xfrm>
        </p:spPr>
        <p:txBody>
          <a:bodyPr/>
          <a:lstStyle/>
          <a:p>
            <a:r>
              <a:rPr lang="en-US" dirty="0"/>
              <a:t>Direct smears prepared from samples containing endogenous microbiota, such as sputum, do not provide valuable information.</a:t>
            </a:r>
          </a:p>
          <a:p>
            <a:r>
              <a:rPr lang="en-US" dirty="0"/>
              <a:t>Direct smear examination of stool sample is not helpful either but may reveal the presence of inflammatory cells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May be helpful in determining whether a GI disease is </a:t>
            </a:r>
            <a:r>
              <a:rPr lang="en-US" strike="sngStrike" dirty="0">
                <a:solidFill>
                  <a:schemeClr val="tx1"/>
                </a:solidFill>
              </a:rPr>
              <a:t>a</a:t>
            </a:r>
            <a:r>
              <a:rPr lang="en-US" dirty="0">
                <a:solidFill>
                  <a:schemeClr val="tx1"/>
                </a:solidFill>
              </a:rPr>
              <a:t> toxin-mediated or invasive process</a:t>
            </a:r>
          </a:p>
        </p:txBody>
      </p:sp>
    </p:spTree>
    <p:extLst>
      <p:ext uri="{BB962C8B-B14F-4D97-AF65-F5344CB8AC3E}">
        <p14:creationId xmlns:p14="http://schemas.microsoft.com/office/powerpoint/2010/main" val="1037610000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540F9-89F3-3645-E1BE-84A9E0C1E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288472"/>
          </a:xfrm>
        </p:spPr>
        <p:txBody>
          <a:bodyPr>
            <a:normAutofit fontScale="90000"/>
          </a:bodyPr>
          <a:lstStyle/>
          <a:p>
            <a:r>
              <a:rPr lang="en-US" dirty="0"/>
              <a:t>Screening Stool Cultures for Pathogens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3EA6D3-F61B-C288-EE9A-C48F9015D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1745673"/>
            <a:ext cx="7704667" cy="333281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Fecal samples</a:t>
            </a:r>
          </a:p>
          <a:p>
            <a:pPr lvl="1"/>
            <a:r>
              <a:rPr lang="en-US" i="1" dirty="0">
                <a:solidFill>
                  <a:schemeClr val="tx1"/>
                </a:solidFill>
              </a:rPr>
              <a:t>Salmonella, Shigella</a:t>
            </a:r>
            <a:r>
              <a:rPr lang="en-US" dirty="0">
                <a:solidFill>
                  <a:schemeClr val="tx1"/>
                </a:solidFill>
              </a:rPr>
              <a:t>, STEC, and </a:t>
            </a:r>
            <a:r>
              <a:rPr lang="en-US" i="1" dirty="0">
                <a:solidFill>
                  <a:schemeClr val="tx1"/>
                </a:solidFill>
              </a:rPr>
              <a:t>Campylobacter</a:t>
            </a:r>
          </a:p>
          <a:p>
            <a:pPr lvl="1"/>
            <a:r>
              <a:rPr lang="en-US" dirty="0"/>
              <a:t>Protocols and media should be available for</a:t>
            </a:r>
          </a:p>
          <a:p>
            <a:pPr lvl="2"/>
            <a:r>
              <a:rPr lang="en-US" i="1" dirty="0"/>
              <a:t>Yersinia, Aeromonas, Vibrio, P. </a:t>
            </a:r>
            <a:r>
              <a:rPr lang="en-US" i="1" dirty="0" err="1"/>
              <a:t>shigelloides</a:t>
            </a:r>
            <a:endParaRPr lang="en-US" i="1" dirty="0"/>
          </a:p>
          <a:p>
            <a:pPr lvl="1"/>
            <a:r>
              <a:rPr lang="en-US" dirty="0"/>
              <a:t>Laboratories should develop protocols for the maximum recovery of enteric pathogens</a:t>
            </a:r>
          </a:p>
          <a:p>
            <a:pPr lvl="1"/>
            <a:r>
              <a:rPr lang="en-US" dirty="0"/>
              <a:t>Media to consider</a:t>
            </a:r>
          </a:p>
          <a:p>
            <a:pPr lvl="2"/>
            <a:r>
              <a:rPr lang="en-US" dirty="0"/>
              <a:t>MAC, SMAC, HE,  XLD, CIN II, others as appropriate</a:t>
            </a:r>
          </a:p>
        </p:txBody>
      </p:sp>
    </p:spTree>
    <p:extLst>
      <p:ext uri="{BB962C8B-B14F-4D97-AF65-F5344CB8AC3E}">
        <p14:creationId xmlns:p14="http://schemas.microsoft.com/office/powerpoint/2010/main" val="4292116416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128"/>
          <p:cNvSpPr txBox="1">
            <a:spLocks noGrp="1"/>
          </p:cNvSpPr>
          <p:nvPr>
            <p:ph type="title"/>
          </p:nvPr>
        </p:nvSpPr>
        <p:spPr>
          <a:xfrm>
            <a:off x="982133" y="457201"/>
            <a:ext cx="7704667" cy="1122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Lysine Iron Agar (LIA) and TSI Screening</a:t>
            </a:r>
            <a:endParaRPr dirty="0"/>
          </a:p>
        </p:txBody>
      </p:sp>
      <p:pic>
        <p:nvPicPr>
          <p:cNvPr id="1125" name="Google Shape;1125;p128" descr="C:\Users\12994\Desktop\Mahon\table19.1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625" y="1752600"/>
            <a:ext cx="7648575" cy="396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2" y="696190"/>
            <a:ext cx="7704667" cy="1118756"/>
          </a:xfrm>
        </p:spPr>
        <p:txBody>
          <a:bodyPr/>
          <a:lstStyle/>
          <a:p>
            <a:r>
              <a:rPr lang="en-US" dirty="0" smtClean="0"/>
              <a:t>Tip to Remember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982132" y="1970809"/>
            <a:ext cx="7704667" cy="333281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 help remember key characteristics of the </a:t>
            </a:r>
            <a:r>
              <a:rPr lang="en-US" dirty="0" err="1" smtClean="0"/>
              <a:t>Enterobacteriaceae</a:t>
            </a:r>
            <a:r>
              <a:rPr lang="en-US" dirty="0" smtClean="0"/>
              <a:t> family, remember this fun statement:</a:t>
            </a:r>
          </a:p>
          <a:p>
            <a:pPr lvl="1"/>
            <a:r>
              <a:rPr lang="en-US" dirty="0" err="1" smtClean="0">
                <a:solidFill>
                  <a:srgbClr val="0070C0"/>
                </a:solidFill>
              </a:rPr>
              <a:t>GOF</a:t>
            </a:r>
            <a:r>
              <a:rPr lang="en-US" dirty="0" err="1" smtClean="0"/>
              <a:t>ers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move</a:t>
            </a:r>
            <a:r>
              <a:rPr lang="en-US" dirty="0" smtClean="0"/>
              <a:t> at </a:t>
            </a:r>
            <a:r>
              <a:rPr lang="en-US" dirty="0" err="1" smtClean="0">
                <a:solidFill>
                  <a:srgbClr val="0070C0"/>
                </a:solidFill>
              </a:rPr>
              <a:t>nite</a:t>
            </a:r>
            <a:r>
              <a:rPr lang="en-US" dirty="0" smtClean="0">
                <a:solidFill>
                  <a:srgbClr val="0070C0"/>
                </a:solidFill>
              </a:rPr>
              <a:t>—rite</a:t>
            </a:r>
            <a:r>
              <a:rPr lang="en-US" dirty="0" smtClean="0"/>
              <a:t>? </a:t>
            </a:r>
          </a:p>
          <a:p>
            <a:pPr lvl="2"/>
            <a:r>
              <a:rPr lang="en-US" dirty="0" smtClean="0"/>
              <a:t>G: for gram negative bacilli/</a:t>
            </a:r>
            <a:r>
              <a:rPr lang="en-US" dirty="0" err="1" smtClean="0"/>
              <a:t>coccibacilli</a:t>
            </a:r>
            <a:endParaRPr lang="en-US" dirty="0" smtClean="0"/>
          </a:p>
          <a:p>
            <a:pPr lvl="2"/>
            <a:r>
              <a:rPr lang="en-US" dirty="0" smtClean="0"/>
              <a:t>O: for oxidase negative</a:t>
            </a:r>
          </a:p>
          <a:p>
            <a:pPr lvl="2"/>
            <a:r>
              <a:rPr lang="en-US" dirty="0" smtClean="0"/>
              <a:t>F: for ferments glucose</a:t>
            </a:r>
          </a:p>
          <a:p>
            <a:pPr lvl="2"/>
            <a:r>
              <a:rPr lang="en-US" dirty="0" smtClean="0"/>
              <a:t>Move: they are motile except for </a:t>
            </a:r>
            <a:r>
              <a:rPr lang="en-US" dirty="0" err="1" smtClean="0"/>
              <a:t>Klebsiella</a:t>
            </a:r>
            <a:r>
              <a:rPr lang="en-US" dirty="0" smtClean="0"/>
              <a:t>, </a:t>
            </a:r>
            <a:r>
              <a:rPr lang="en-US" dirty="0" err="1" smtClean="0"/>
              <a:t>Shigella</a:t>
            </a:r>
            <a:r>
              <a:rPr lang="en-US" dirty="0" smtClean="0"/>
              <a:t>, and Yersinia</a:t>
            </a:r>
          </a:p>
          <a:p>
            <a:pPr lvl="2"/>
            <a:r>
              <a:rPr lang="en-US" dirty="0" err="1" smtClean="0"/>
              <a:t>Nite</a:t>
            </a:r>
            <a:r>
              <a:rPr lang="en-US" dirty="0" smtClean="0"/>
              <a:t>—rite: they reduce nitrate to nitrite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974680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p1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 and XLD Agar</a:t>
            </a:r>
            <a:endParaRPr/>
          </a:p>
        </p:txBody>
      </p:sp>
      <p:pic>
        <p:nvPicPr>
          <p:cNvPr id="1133" name="Google Shape;1133;p129" descr="Y:\ELS00000-IW26_[Mahon 6e]\ELS00000-IW26-SRC\Course-N\Construction\IC\jpg\Chapter019\01901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6925" y="2100262"/>
            <a:ext cx="3862387" cy="339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4" name="Google Shape;1134;p129" descr="Y:\ELS00000-IW26_[Mahon 6e]\ELS00000-IW26-SRC\Course-N\Construction\IC\jpg\Chapter019\01901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76800" y="2090737"/>
            <a:ext cx="3457575" cy="342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p130"/>
          <p:cNvSpPr txBox="1">
            <a:spLocks noGrp="1"/>
          </p:cNvSpPr>
          <p:nvPr>
            <p:ph type="title"/>
          </p:nvPr>
        </p:nvSpPr>
        <p:spPr>
          <a:xfrm>
            <a:off x="982133" y="457201"/>
            <a:ext cx="7704667" cy="1080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Salmonella</a:t>
            </a:r>
            <a:r>
              <a:rPr lang="en-US" sz="4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on </a:t>
            </a:r>
            <a:r>
              <a:rPr lang="en-US" sz="4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CHROMagar</a:t>
            </a:r>
            <a:r>
              <a:rPr lang="en-US" sz="4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™</a:t>
            </a:r>
            <a:endParaRPr dirty="0"/>
          </a:p>
        </p:txBody>
      </p:sp>
      <p:pic>
        <p:nvPicPr>
          <p:cNvPr id="1142" name="Google Shape;1142;p130" descr="Y:\ELS00000-IW26_[Mahon 6e]\ELS00000-IW26-SRC\Course-N\Construction\IC\jpg\Chapter019\01901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9812" y="1752600"/>
            <a:ext cx="4624387" cy="4144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p131"/>
          <p:cNvSpPr txBox="1">
            <a:spLocks noGrp="1"/>
          </p:cNvSpPr>
          <p:nvPr>
            <p:ph type="title"/>
          </p:nvPr>
        </p:nvSpPr>
        <p:spPr>
          <a:xfrm>
            <a:off x="982133" y="457201"/>
            <a:ext cx="7704667" cy="737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Identification</a:t>
            </a:r>
            <a:endParaRPr dirty="0"/>
          </a:p>
        </p:txBody>
      </p:sp>
      <p:sp>
        <p:nvSpPr>
          <p:cNvPr id="1148" name="Google Shape;1148;p131"/>
          <p:cNvSpPr txBox="1">
            <a:spLocks noGrp="1"/>
          </p:cNvSpPr>
          <p:nvPr>
            <p:ph idx="1"/>
          </p:nvPr>
        </p:nvSpPr>
        <p:spPr>
          <a:xfrm>
            <a:off x="1371600" y="1309255"/>
            <a:ext cx="7369276" cy="4767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Determine if the isolate belongs to the order Enterobacter</a:t>
            </a:r>
            <a:endParaRPr dirty="0">
              <a:solidFill>
                <a:schemeClr val="tx1"/>
              </a:solidFill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Gram-negative</a:t>
            </a:r>
            <a:endParaRPr dirty="0">
              <a:solidFill>
                <a:schemeClr val="tx1"/>
              </a:solidFill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Oxidase negative </a:t>
            </a:r>
            <a:endParaRPr dirty="0">
              <a:solidFill>
                <a:schemeClr val="tx1"/>
              </a:solidFill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Except for </a:t>
            </a:r>
            <a:r>
              <a:rPr lang="en-US" i="1" dirty="0">
                <a:solidFill>
                  <a:schemeClr val="tx1"/>
                </a:solidFill>
              </a:rPr>
              <a:t>P.</a:t>
            </a:r>
            <a:r>
              <a:rPr lang="en-US" sz="2000" b="0" i="1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1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shigelloides</a:t>
            </a:r>
            <a:r>
              <a:rPr lang="en-US" sz="2000" b="0" i="1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>
              <a:solidFill>
                <a:schemeClr val="tx1"/>
              </a:solidFill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Always use young colonies from sheep blood agar (SBA) plates</a:t>
            </a:r>
            <a:endParaRPr dirty="0">
              <a:solidFill>
                <a:schemeClr val="tx1"/>
              </a:solidFill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Ferment glucose </a:t>
            </a:r>
            <a:endParaRPr dirty="0">
              <a:solidFill>
                <a:schemeClr val="tx1"/>
              </a:solidFill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Reduce nitrate to nitrite</a:t>
            </a:r>
            <a:endParaRPr dirty="0"/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Except </a:t>
            </a:r>
            <a:r>
              <a:rPr lang="en-US" sz="20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Photorhabdus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(rare human isolate) and </a:t>
            </a:r>
            <a:r>
              <a:rPr lang="en-US" sz="20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Xenorhabdus</a:t>
            </a:r>
            <a:r>
              <a:rPr lang="en-US" sz="20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(environmental isolate)</a:t>
            </a:r>
          </a:p>
          <a:p>
            <a:pPr marL="685800" lvl="1" indent="-228600">
              <a:spcBef>
                <a:spcPts val="400"/>
              </a:spcBef>
              <a:buSzPts val="2300"/>
              <a:buFont typeface="Arial"/>
              <a:buChar char="•"/>
            </a:pPr>
            <a:r>
              <a:rPr lang="en-US" dirty="0"/>
              <a:t>Molecular biology assays now available</a:t>
            </a:r>
            <a:endParaRPr dirty="0"/>
          </a:p>
          <a:p>
            <a:pPr marL="342900" marR="0" lvl="0" indent="-2667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2000" b="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132"/>
          <p:cNvSpPr txBox="1">
            <a:spLocks noGrp="1"/>
          </p:cNvSpPr>
          <p:nvPr>
            <p:ph type="title"/>
          </p:nvPr>
        </p:nvSpPr>
        <p:spPr>
          <a:xfrm>
            <a:off x="982133" y="457201"/>
            <a:ext cx="7704667" cy="883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Schematic Diagram for </a:t>
            </a:r>
            <a:r>
              <a:rPr lang="en-US" sz="4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Enterobacterales</a:t>
            </a:r>
            <a:r>
              <a:rPr lang="en-US" sz="4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Identification</a:t>
            </a:r>
            <a:endParaRPr dirty="0"/>
          </a:p>
        </p:txBody>
      </p:sp>
      <p:pic>
        <p:nvPicPr>
          <p:cNvPr id="1158" name="Google Shape;1158;p132" descr="Y:\ELS00000-IW26_[Mahon 6e]\ELS00000-IW26-SRC\Course-N\Construction\IC\jpg\Chapter019\01901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400" y="1600200"/>
            <a:ext cx="5554662" cy="445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p133"/>
          <p:cNvSpPr txBox="1">
            <a:spLocks noGrp="1"/>
          </p:cNvSpPr>
          <p:nvPr>
            <p:ph type="title"/>
          </p:nvPr>
        </p:nvSpPr>
        <p:spPr>
          <a:xfrm>
            <a:off x="982133" y="457201"/>
            <a:ext cx="7704667" cy="883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Differentiating Characteristics of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Enterobacterales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1A28B9-479C-9200-612A-08CCE63DF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5107" y="1439123"/>
            <a:ext cx="4009158" cy="4867433"/>
          </a:xfrm>
          <a:prstGeom prst="rect">
            <a:avLst/>
          </a:prstGeom>
        </p:spPr>
      </p:pic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135"/>
          <p:cNvSpPr txBox="1">
            <a:spLocks noGrp="1"/>
          </p:cNvSpPr>
          <p:nvPr>
            <p:ph type="title"/>
          </p:nvPr>
        </p:nvSpPr>
        <p:spPr>
          <a:xfrm>
            <a:off x="982133" y="457201"/>
            <a:ext cx="7704667" cy="748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Serologic Grouping </a:t>
            </a:r>
            <a:endParaRPr dirty="0"/>
          </a:p>
        </p:txBody>
      </p:sp>
      <p:sp>
        <p:nvSpPr>
          <p:cNvPr id="1180" name="Google Shape;1180;p135"/>
          <p:cNvSpPr txBox="1">
            <a:spLocks noGrp="1"/>
          </p:cNvSpPr>
          <p:nvPr>
            <p:ph idx="1"/>
          </p:nvPr>
        </p:nvSpPr>
        <p:spPr>
          <a:xfrm>
            <a:off x="982132" y="1451263"/>
            <a:ext cx="7704667" cy="3332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Serologic grouping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Salmonella</a:t>
            </a:r>
            <a:endParaRPr dirty="0"/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60 types of O antigens</a:t>
            </a:r>
            <a:endParaRPr dirty="0"/>
          </a:p>
          <a:p>
            <a:pPr marL="16002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⮞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95% are serogroups A through E1</a:t>
            </a:r>
            <a:endParaRPr dirty="0"/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dirty="0"/>
              <a:t>Imperative for laboratories to be able to identify </a:t>
            </a:r>
            <a:r>
              <a:rPr lang="en-US" i="1" dirty="0"/>
              <a:t>Salmonella </a:t>
            </a:r>
            <a:r>
              <a:rPr lang="en-US" dirty="0"/>
              <a:t>serotype Typhi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dirty="0"/>
              <a:t>Slide technique, agglutination test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Shigella</a:t>
            </a:r>
            <a:endParaRPr dirty="0"/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through D serogroups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dirty="0"/>
              <a:t>Agglutination test, procedure may need to be altered to ensure accurate results</a:t>
            </a:r>
            <a:endParaRPr dirty="0"/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D1776-B1FF-7C35-7C38-A51B1514C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20534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Antigenic Formulae of the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i="1" dirty="0" smtClean="0">
                <a:solidFill>
                  <a:schemeClr val="tx1"/>
                </a:solidFill>
              </a:rPr>
              <a:t>Salmonella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Serovars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DD158E-890C-3E0D-3404-DB7E13738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343" y="1849876"/>
            <a:ext cx="4407314" cy="371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168085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g145594229d6_0_1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LET’S REVISIT THE CASE IN POINT</a:t>
            </a:r>
            <a:endParaRPr dirty="0"/>
          </a:p>
        </p:txBody>
      </p:sp>
      <p:sp>
        <p:nvSpPr>
          <p:cNvPr id="1189" name="Google Shape;1189;g145594229d6_0_12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b="1" dirty="0"/>
              <a:t>CHAPTER NINETEEN</a:t>
            </a:r>
            <a:endParaRPr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7BB8066-5A2E-845A-E2D1-A03C42592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CFBED36E-353F-36A9-74E0-83773CDBDCA7}"/>
              </a:ext>
            </a:extLst>
          </p:cNvPr>
          <p:cNvGraphicFramePr>
            <a:graphicFrameLocks noGrp="1"/>
          </p:cNvGraphicFramePr>
          <p:nvPr/>
        </p:nvGraphicFramePr>
        <p:xfrm>
          <a:off x="1146928" y="2396241"/>
          <a:ext cx="6096000" cy="34036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406977">
                  <a:extLst>
                    <a:ext uri="{9D8B030D-6E8A-4147-A177-3AD203B41FA5}">
                      <a16:colId xmlns:a16="http://schemas.microsoft.com/office/drawing/2014/main" val="2280974275"/>
                    </a:ext>
                  </a:extLst>
                </a:gridCol>
                <a:gridCol w="3689023">
                  <a:extLst>
                    <a:ext uri="{9D8B030D-6E8A-4147-A177-3AD203B41FA5}">
                      <a16:colId xmlns:a16="http://schemas.microsoft.com/office/drawing/2014/main" val="34144823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705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The Patient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71-year-old 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7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Patient 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Hospitalized for diabetic ketoacidosis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050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Patient Complaints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Flank pain</a:t>
                      </a:r>
                    </a:p>
                    <a:p>
                      <a:r>
                        <a:rPr lang="en-US" dirty="0"/>
                        <a:t>Painful urination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655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The Sample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Urine for culture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556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Growth on Culture Plates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MacConkey plate- moderate lactose- fermenting organisms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601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712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5357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7BB8066-5A2E-845A-E2D1-A03C42592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Highlights (Cont.)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CFBED36E-353F-36A9-74E0-83773CDBDCA7}"/>
              </a:ext>
            </a:extLst>
          </p:cNvPr>
          <p:cNvGraphicFramePr>
            <a:graphicFrameLocks noGrp="1"/>
          </p:cNvGraphicFramePr>
          <p:nvPr/>
        </p:nvGraphicFramePr>
        <p:xfrm>
          <a:off x="857840" y="1917541"/>
          <a:ext cx="6853286" cy="43992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705988">
                  <a:extLst>
                    <a:ext uri="{9D8B030D-6E8A-4147-A177-3AD203B41FA5}">
                      <a16:colId xmlns:a16="http://schemas.microsoft.com/office/drawing/2014/main" val="2280974275"/>
                    </a:ext>
                  </a:extLst>
                </a:gridCol>
                <a:gridCol w="4147298">
                  <a:extLst>
                    <a:ext uri="{9D8B030D-6E8A-4147-A177-3AD203B41FA5}">
                      <a16:colId xmlns:a16="http://schemas.microsoft.com/office/drawing/2014/main" val="34144823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705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Growth on Sheep Blood Agar (SBA) Plate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Nonhemolytic colonies</a:t>
                      </a:r>
                    </a:p>
                    <a:p>
                      <a:r>
                        <a:rPr lang="en-US" dirty="0"/>
                        <a:t>Oxidase positive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7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IMViC</a:t>
                      </a:r>
                      <a:r>
                        <a:rPr lang="en-US" dirty="0"/>
                        <a:t> Biochemical Results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Indole +</a:t>
                      </a:r>
                    </a:p>
                    <a:p>
                      <a:r>
                        <a:rPr lang="en-US" dirty="0"/>
                        <a:t>Methyl red +</a:t>
                      </a:r>
                    </a:p>
                    <a:p>
                      <a:r>
                        <a:rPr lang="en-US" dirty="0"/>
                        <a:t>Voges-</a:t>
                      </a:r>
                      <a:r>
                        <a:rPr lang="en-US" dirty="0" err="1"/>
                        <a:t>Poskauer</a:t>
                      </a:r>
                      <a:r>
                        <a:rPr lang="en-US" dirty="0"/>
                        <a:t> –</a:t>
                      </a:r>
                    </a:p>
                    <a:p>
                      <a:r>
                        <a:rPr lang="en-US" dirty="0"/>
                        <a:t>Citrate 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050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Other Biochemical Results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</a:t>
                      </a:r>
                      <a:r>
                        <a:rPr lang="en-US" baseline="-25000" dirty="0"/>
                        <a:t>2</a:t>
                      </a:r>
                      <a:r>
                        <a:rPr lang="en-US" baseline="0" dirty="0"/>
                        <a:t>S negative</a:t>
                      </a:r>
                    </a:p>
                    <a:p>
                      <a:r>
                        <a:rPr lang="en-US" baseline="0" dirty="0"/>
                        <a:t>Urea hydrolyzed</a:t>
                      </a:r>
                    </a:p>
                    <a:p>
                      <a:r>
                        <a:rPr lang="en-US" baseline="0" dirty="0"/>
                        <a:t>Arginine and </a:t>
                      </a:r>
                      <a:r>
                        <a:rPr lang="en-US" baseline="0" dirty="0" err="1"/>
                        <a:t>ornithinine</a:t>
                      </a:r>
                      <a:r>
                        <a:rPr lang="en-US" baseline="0" dirty="0"/>
                        <a:t> both decarboxylated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655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Antimicrobial Susceptibility Test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Resistant to cefotaxime, norfloxacin, ciprofloxacin, and the aminoglycosides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556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6018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6128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 txBox="1">
            <a:spLocks noGrp="1"/>
          </p:cNvSpPr>
          <p:nvPr>
            <p:ph type="title"/>
          </p:nvPr>
        </p:nvSpPr>
        <p:spPr>
          <a:xfrm>
            <a:off x="982133" y="405246"/>
            <a:ext cx="7704667" cy="1534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Microscopic and Colony Morphology (Cont.)</a:t>
            </a:r>
            <a:endParaRPr dirty="0"/>
          </a:p>
        </p:txBody>
      </p:sp>
      <p:sp>
        <p:nvSpPr>
          <p:cNvPr id="155" name="Google Shape;155;p8"/>
          <p:cNvSpPr txBox="1">
            <a:spLocks noGrp="1"/>
          </p:cNvSpPr>
          <p:nvPr>
            <p:ph idx="1"/>
          </p:nvPr>
        </p:nvSpPr>
        <p:spPr>
          <a:xfrm>
            <a:off x="982133" y="1939638"/>
            <a:ext cx="7704667" cy="3332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General macroscopic morphology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Large moist, gray colonies on nonselective media and are indistinguishable</a:t>
            </a:r>
          </a:p>
          <a:p>
            <a:pPr marL="1200150" lvl="2" indent="-285750">
              <a:spcBef>
                <a:spcPts val="480"/>
              </a:spcBef>
              <a:buSzPts val="1920"/>
            </a:pPr>
            <a:r>
              <a:rPr lang="en-US" dirty="0"/>
              <a:t>Many isolates of </a:t>
            </a:r>
            <a:r>
              <a:rPr lang="en-US" i="1" dirty="0"/>
              <a:t>E. coli </a:t>
            </a:r>
            <a:r>
              <a:rPr lang="en-US" dirty="0"/>
              <a:t>are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-hemolytic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Exception- certain members produce characteristically large and very mucoid colonies</a:t>
            </a:r>
          </a:p>
          <a:p>
            <a:pPr marL="1200150" lvl="2" indent="-285750">
              <a:spcBef>
                <a:spcPts val="480"/>
              </a:spcBef>
              <a:buSzPts val="1920"/>
              <a:buFont typeface="Noto Sans Symbols"/>
              <a:buChar char="⮚"/>
            </a:pPr>
            <a:r>
              <a:rPr lang="en-US" i="1" dirty="0"/>
              <a:t>Klebsiella</a:t>
            </a:r>
            <a:r>
              <a:rPr lang="en-US" dirty="0"/>
              <a:t> and sometimes </a:t>
            </a:r>
            <a:r>
              <a:rPr lang="en-US" i="1" dirty="0"/>
              <a:t>Enterobacter</a:t>
            </a:r>
          </a:p>
          <a:p>
            <a:pPr marL="285750" indent="-285750">
              <a:spcBef>
                <a:spcPts val="480"/>
              </a:spcBef>
              <a:buSzPts val="1920"/>
            </a:pPr>
            <a:r>
              <a:rPr lang="en-US" dirty="0"/>
              <a:t>Selective and differential media are available for presumptive identification of clinical pathogens</a:t>
            </a:r>
            <a:endParaRPr dirty="0"/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107E03-D9E9-4B49-92B4-55D6BFC16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to Consider 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477A6E11-0846-1CFC-9D69-48F7A941818A}"/>
              </a:ext>
            </a:extLst>
          </p:cNvPr>
          <p:cNvGraphicFramePr>
            <a:graphicFrameLocks noGrp="1"/>
          </p:cNvGraphicFramePr>
          <p:nvPr/>
        </p:nvGraphicFramePr>
        <p:xfrm>
          <a:off x="1231768" y="2169160"/>
          <a:ext cx="6096000" cy="30327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509637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944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After reading the patient’s case history, consider: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61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The significance of this patient’s health status and medical history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366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The colony morphology feature that provides clues about the identity of the organism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385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The biochemical tests that are the most specific for identification of this organism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744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590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4744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g145594229d6_0_20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POINTS TO REMEMBER</a:t>
            </a:r>
            <a:endParaRPr dirty="0"/>
          </a:p>
        </p:txBody>
      </p:sp>
      <p:sp>
        <p:nvSpPr>
          <p:cNvPr id="1197" name="Google Shape;1197;g145594229d6_0_208"/>
          <p:cNvSpPr txBox="1">
            <a:spLocks noGrp="1"/>
          </p:cNvSpPr>
          <p:nvPr>
            <p:ph type="body" idx="1"/>
          </p:nvPr>
        </p:nvSpPr>
        <p:spPr>
          <a:xfrm>
            <a:off x="1986998" y="4434788"/>
            <a:ext cx="6699802" cy="860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b="1" dirty="0"/>
              <a:t>CHAPTER NINETEEN</a:t>
            </a:r>
            <a:endParaRPr b="1" dirty="0"/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F52A71F-475A-774A-A487-E4EC11C39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340426"/>
          </a:xfrm>
        </p:spPr>
        <p:txBody>
          <a:bodyPr/>
          <a:lstStyle/>
          <a:p>
            <a:r>
              <a:rPr lang="en-US" dirty="0"/>
              <a:t>Points to Remember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CACE710-2647-5517-B0EF-8BC63A9DE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2" y="1690254"/>
            <a:ext cx="7704667" cy="3332816"/>
          </a:xfrm>
        </p:spPr>
        <p:txBody>
          <a:bodyPr/>
          <a:lstStyle/>
          <a:p>
            <a:r>
              <a:rPr lang="en-US" dirty="0"/>
              <a:t>Most of the genera discussed in this chapter could conceivably be isolated from almost any </a:t>
            </a:r>
            <a:r>
              <a:rPr lang="en-US" dirty="0">
                <a:solidFill>
                  <a:schemeClr val="tx1"/>
                </a:solidFill>
              </a:rPr>
              <a:t>clinical specimen, especially when dealing with immunocompromised patients.</a:t>
            </a:r>
          </a:p>
          <a:p>
            <a:r>
              <a:rPr lang="en-US" dirty="0">
                <a:solidFill>
                  <a:schemeClr val="tx1"/>
                </a:solidFill>
              </a:rPr>
              <a:t>ETEC strains can produce LT and/or ST. </a:t>
            </a:r>
          </a:p>
          <a:p>
            <a:r>
              <a:rPr lang="en-US" dirty="0">
                <a:solidFill>
                  <a:schemeClr val="tx1"/>
                </a:solidFill>
              </a:rPr>
              <a:t>EIEC strains genetically and phenotypically resemble </a:t>
            </a:r>
            <a:r>
              <a:rPr lang="en-US" i="1" dirty="0">
                <a:solidFill>
                  <a:schemeClr val="tx1"/>
                </a:solidFill>
              </a:rPr>
              <a:t>Shigella </a:t>
            </a:r>
            <a:r>
              <a:rPr lang="en-US" dirty="0">
                <a:solidFill>
                  <a:schemeClr val="tx1"/>
                </a:solidFill>
              </a:rPr>
              <a:t>spp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129853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F52A71F-475A-774A-A487-E4EC11C39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Points to Remember (Cont.)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CACE710-2647-5517-B0EF-8BC63A9DE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1544782"/>
            <a:ext cx="7704667" cy="3332816"/>
          </a:xfrm>
        </p:spPr>
        <p:txBody>
          <a:bodyPr/>
          <a:lstStyle/>
          <a:p>
            <a:r>
              <a:rPr lang="en-US" dirty="0"/>
              <a:t>Although </a:t>
            </a:r>
            <a:r>
              <a:rPr lang="en-US" dirty="0">
                <a:solidFill>
                  <a:schemeClr val="tx1"/>
                </a:solidFill>
              </a:rPr>
              <a:t>most isolates of </a:t>
            </a:r>
            <a:r>
              <a:rPr lang="en-US" i="1" dirty="0">
                <a:solidFill>
                  <a:schemeClr val="tx1"/>
                </a:solidFill>
              </a:rPr>
              <a:t>E. coli </a:t>
            </a:r>
            <a:r>
              <a:rPr lang="en-US" dirty="0">
                <a:solidFill>
                  <a:schemeClr val="tx1"/>
                </a:solidFill>
              </a:rPr>
              <a:t>are considered normal fecal microbiota, several strains (</a:t>
            </a:r>
            <a:r>
              <a:rPr lang="en-US" dirty="0" err="1">
                <a:solidFill>
                  <a:schemeClr val="tx1"/>
                </a:solidFill>
              </a:rPr>
              <a:t>enterovirulent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E. coli</a:t>
            </a:r>
            <a:r>
              <a:rPr lang="en-US" dirty="0">
                <a:solidFill>
                  <a:schemeClr val="tx1"/>
                </a:solidFill>
              </a:rPr>
              <a:t>) are known to cause intestinal tract infections; in the United States STEC is the most notable.</a:t>
            </a:r>
          </a:p>
          <a:p>
            <a:r>
              <a:rPr lang="en-US" i="1" dirty="0">
                <a:solidFill>
                  <a:schemeClr val="tx1"/>
                </a:solidFill>
              </a:rPr>
              <a:t>E. coli</a:t>
            </a:r>
            <a:r>
              <a:rPr lang="en-US" dirty="0">
                <a:solidFill>
                  <a:schemeClr val="tx1"/>
                </a:solidFill>
              </a:rPr>
              <a:t> is the most significant cause </a:t>
            </a:r>
            <a:r>
              <a:rPr lang="en-US" dirty="0"/>
              <a:t>of UTIs.</a:t>
            </a:r>
          </a:p>
        </p:txBody>
      </p:sp>
    </p:spTree>
    <p:extLst>
      <p:ext uri="{BB962C8B-B14F-4D97-AF65-F5344CB8AC3E}">
        <p14:creationId xmlns:p14="http://schemas.microsoft.com/office/powerpoint/2010/main" val="3033865037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F52A71F-475A-774A-A487-E4EC11C39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Points to Remember (Cont.)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CACE710-2647-5517-B0EF-8BC63A9DE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224" y="1617518"/>
            <a:ext cx="7704667" cy="3332816"/>
          </a:xfrm>
        </p:spPr>
        <p:txBody>
          <a:bodyPr/>
          <a:lstStyle/>
          <a:p>
            <a:r>
              <a:rPr lang="en-US" dirty="0"/>
              <a:t>STEC strains produce Shiga toxin 1 and/or </a:t>
            </a:r>
            <a:r>
              <a:rPr lang="en-US" dirty="0">
                <a:solidFill>
                  <a:schemeClr val="tx1"/>
                </a:solidFill>
              </a:rPr>
              <a:t>Shiga toxin 2. Some of these strains, referred to as EHEC, produce a more severe infection called HUS.</a:t>
            </a:r>
          </a:p>
          <a:p>
            <a:r>
              <a:rPr lang="en-US" i="1" dirty="0">
                <a:solidFill>
                  <a:schemeClr val="tx1"/>
                </a:solidFill>
              </a:rPr>
              <a:t>Salmonella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i="1" dirty="0">
                <a:solidFill>
                  <a:schemeClr val="tx1"/>
                </a:solidFill>
              </a:rPr>
              <a:t>Shigella are enteric pathogens and are not considered n</a:t>
            </a:r>
            <a:r>
              <a:rPr lang="en-US" dirty="0">
                <a:solidFill>
                  <a:schemeClr val="tx1"/>
                </a:solidFill>
              </a:rPr>
              <a:t>ormal fecal biota.</a:t>
            </a:r>
          </a:p>
        </p:txBody>
      </p:sp>
    </p:spTree>
    <p:extLst>
      <p:ext uri="{BB962C8B-B14F-4D97-AF65-F5344CB8AC3E}">
        <p14:creationId xmlns:p14="http://schemas.microsoft.com/office/powerpoint/2010/main" val="297041678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F52A71F-475A-774A-A487-E4EC11C39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Points to Remember (Cont.)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CACE710-2647-5517-B0EF-8BC63A9DE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60" y="1627909"/>
            <a:ext cx="7704667" cy="3332816"/>
          </a:xfrm>
        </p:spPr>
        <p:txBody>
          <a:bodyPr/>
          <a:lstStyle/>
          <a:p>
            <a:r>
              <a:rPr lang="en-US" i="1" dirty="0">
                <a:solidFill>
                  <a:schemeClr val="tx1"/>
                </a:solidFill>
              </a:rPr>
              <a:t>Yersinia pestis</a:t>
            </a:r>
            <a:r>
              <a:rPr lang="en-US" dirty="0">
                <a:solidFill>
                  <a:schemeClr val="tx1"/>
                </a:solidFill>
              </a:rPr>
              <a:t>, causes plague. </a:t>
            </a:r>
          </a:p>
          <a:p>
            <a:r>
              <a:rPr lang="en-US" dirty="0">
                <a:solidFill>
                  <a:schemeClr val="tx1"/>
                </a:solidFill>
              </a:rPr>
              <a:t>A good patient history combined with proper selective screening agar (e.g., HE, XLD, and SMAC agars) can be very </a:t>
            </a:r>
            <a:r>
              <a:rPr lang="en-US" dirty="0"/>
              <a:t>helpful in the timely and accurate identification of enteric pathogens associated with diarrheal disease. </a:t>
            </a:r>
          </a:p>
        </p:txBody>
      </p:sp>
    </p:spTree>
    <p:extLst>
      <p:ext uri="{BB962C8B-B14F-4D97-AF65-F5344CB8AC3E}">
        <p14:creationId xmlns:p14="http://schemas.microsoft.com/office/powerpoint/2010/main" val="3178060850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F52A71F-475A-774A-A487-E4EC11C39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Points to Remember (Cont.)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CACE710-2647-5517-B0EF-8BC63A9DE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Presumptive genus identification may include a battery of selective agar media and key biochemical tests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Oxidase test, TSI, urea, LIA, </a:t>
            </a:r>
            <a:r>
              <a:rPr lang="en-US" dirty="0" err="1">
                <a:solidFill>
                  <a:schemeClr val="tx1"/>
                </a:solidFill>
              </a:rPr>
              <a:t>IMViC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Confirm with additional conventional biochemical tests, one of several </a:t>
            </a:r>
            <a:r>
              <a:rPr lang="en-US" dirty="0" err="1">
                <a:solidFill>
                  <a:schemeClr val="tx1"/>
                </a:solidFill>
              </a:rPr>
              <a:t>multitest</a:t>
            </a:r>
            <a:r>
              <a:rPr lang="en-US" dirty="0">
                <a:solidFill>
                  <a:schemeClr val="tx1"/>
                </a:solidFill>
              </a:rPr>
              <a:t> or rapid and automated identification </a:t>
            </a:r>
            <a:r>
              <a:rPr lang="en-US" dirty="0"/>
              <a:t>systems, or a molecular biology assay. </a:t>
            </a:r>
          </a:p>
          <a:p>
            <a:r>
              <a:rPr lang="en-US" dirty="0" err="1"/>
              <a:t>Serogrouping</a:t>
            </a:r>
            <a:r>
              <a:rPr lang="en-US" dirty="0"/>
              <a:t> is an important aspect in the identification of enteric pathogens.</a:t>
            </a:r>
          </a:p>
        </p:txBody>
      </p:sp>
    </p:spTree>
    <p:extLst>
      <p:ext uri="{BB962C8B-B14F-4D97-AF65-F5344CB8AC3E}">
        <p14:creationId xmlns:p14="http://schemas.microsoft.com/office/powerpoint/2010/main" val="2576680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86720-4755-514D-EC2D-2B15BF8A4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017"/>
            <a:ext cx="8229600" cy="1143000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Classification of Selected Species within the Order of Enterobacterales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106FE0-2AF6-A7D4-FA1B-7D6247915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2203" y="1190017"/>
            <a:ext cx="1859081" cy="493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13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D01EB-AF8E-2D1A-25F4-127AA2ECE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Biochemical Characteristics of Select Genera of Enterobacterales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93C8FD-E0BF-8284-0CF2-047A6D0AC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954" y="2240591"/>
            <a:ext cx="7491845" cy="362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96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Virulence and Antigenic Factors</a:t>
            </a:r>
            <a:endParaRPr/>
          </a:p>
        </p:txBody>
      </p:sp>
      <p:sp>
        <p:nvSpPr>
          <p:cNvPr id="211" name="Google Shape;211;p15"/>
          <p:cNvSpPr txBox="1">
            <a:spLocks noGrp="1"/>
          </p:cNvSpPr>
          <p:nvPr>
            <p:ph idx="1"/>
          </p:nvPr>
        </p:nvSpPr>
        <p:spPr>
          <a:xfrm>
            <a:off x="1174172" y="1974273"/>
            <a:ext cx="7284027" cy="3928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spcBef>
                <a:spcPts val="0"/>
              </a:spcBef>
              <a:buSzPts val="1680"/>
            </a:pPr>
            <a:r>
              <a:rPr lang="en-US" dirty="0"/>
              <a:t>The ability to</a:t>
            </a:r>
          </a:p>
          <a:p>
            <a:pPr lvl="1" indent="-457200">
              <a:spcBef>
                <a:spcPts val="0"/>
              </a:spcBef>
              <a:buSzPts val="1680"/>
            </a:pPr>
            <a:r>
              <a:rPr lang="en-US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Adhe</a:t>
            </a:r>
            <a:r>
              <a:rPr lang="en-US" dirty="0"/>
              <a:t>re</a:t>
            </a:r>
          </a:p>
          <a:p>
            <a:pPr lvl="1" indent="-457200">
              <a:spcBef>
                <a:spcPts val="0"/>
              </a:spcBef>
              <a:buSzPts val="1680"/>
            </a:pPr>
            <a:r>
              <a:rPr lang="en-US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Colonize</a:t>
            </a:r>
          </a:p>
          <a:p>
            <a:pPr lvl="1" indent="-457200">
              <a:spcBef>
                <a:spcPts val="0"/>
              </a:spcBef>
              <a:buSzPts val="1680"/>
            </a:pPr>
            <a:r>
              <a:rPr lang="en-US" dirty="0"/>
              <a:t>Produce toxins</a:t>
            </a:r>
          </a:p>
          <a:p>
            <a:pPr lvl="1" indent="-457200">
              <a:spcBef>
                <a:spcPts val="0"/>
              </a:spcBef>
              <a:buSzPts val="1680"/>
            </a:pPr>
            <a:r>
              <a:rPr lang="en-US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Evade host defenses</a:t>
            </a:r>
          </a:p>
          <a:p>
            <a:pPr indent="-457200">
              <a:spcBef>
                <a:spcPts val="0"/>
              </a:spcBef>
              <a:buSzPts val="1680"/>
            </a:pPr>
            <a:r>
              <a:rPr lang="en-US" dirty="0"/>
              <a:t>Many pathogenic species of this order possess antigens that can be used in the identification of different serologic groups</a:t>
            </a:r>
          </a:p>
          <a:p>
            <a:pPr lvl="1" indent="-457200">
              <a:spcBef>
                <a:spcPts val="0"/>
              </a:spcBef>
              <a:buSzPts val="1680"/>
            </a:pPr>
            <a:r>
              <a:rPr lang="en-US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See list on next slide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45594229d6_0_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CASE IN POINT</a:t>
            </a:r>
            <a:endParaRPr dirty="0"/>
          </a:p>
        </p:txBody>
      </p:sp>
      <p:sp>
        <p:nvSpPr>
          <p:cNvPr id="99" name="Google Shape;99;g145594229d6_0_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b="1" dirty="0"/>
              <a:t>CHAPTER NINETEEN</a:t>
            </a:r>
            <a:endParaRPr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Virulence and Antigenic Factors (Cont.)</a:t>
            </a:r>
            <a:endParaRPr dirty="0"/>
          </a:p>
        </p:txBody>
      </p:sp>
      <p:sp>
        <p:nvSpPr>
          <p:cNvPr id="219" name="Google Shape;219;p16"/>
          <p:cNvSpPr txBox="1">
            <a:spLocks noGrp="1"/>
          </p:cNvSpPr>
          <p:nvPr>
            <p:ph idx="1"/>
          </p:nvPr>
        </p:nvSpPr>
        <p:spPr>
          <a:xfrm>
            <a:off x="1080654" y="2150918"/>
            <a:ext cx="7377545" cy="3751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dirty="0"/>
              <a:t>Antigen or somatic antigen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Heat-stable antigen located in the cell wall 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 antigen or flagellar antigen</a:t>
            </a:r>
          </a:p>
          <a:p>
            <a:pPr marL="800100" lvl="1" indent="-342900">
              <a:spcBef>
                <a:spcPts val="560"/>
              </a:spcBef>
              <a:buSzPts val="1680"/>
              <a:buFont typeface="Wingdings" panose="05000000000000000000" pitchFamily="2" charset="2"/>
              <a:buChar char="Ø"/>
            </a:pPr>
            <a:r>
              <a:rPr lang="en-US" sz="2000" strike="noStrike" cap="none" dirty="0"/>
              <a:t>Heat</a:t>
            </a:r>
            <a:r>
              <a:rPr lang="en-US" sz="2000" dirty="0"/>
              <a:t>-labile antigen found on the surface of flagella</a:t>
            </a:r>
          </a:p>
          <a:p>
            <a:pPr marL="800100" lvl="1" indent="-342900">
              <a:spcBef>
                <a:spcPts val="560"/>
              </a:spcBef>
              <a:buSzPts val="1680"/>
              <a:buFont typeface="Wingdings" panose="05000000000000000000" pitchFamily="2" charset="2"/>
              <a:buChar char="Ø"/>
            </a:pPr>
            <a:r>
              <a:rPr lang="en-US" sz="2000" dirty="0"/>
              <a:t>The structures are responsible for motility</a:t>
            </a:r>
            <a:endParaRPr lang="en-US"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 antigen or capsular antigen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dirty="0"/>
              <a:t>H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eat-labile polysaccharide found only in certain encapsulated species</a:t>
            </a:r>
            <a:endParaRPr dirty="0"/>
          </a:p>
          <a:p>
            <a:pPr marL="1200150" lvl="2" indent="-285750">
              <a:spcBef>
                <a:spcPts val="480"/>
              </a:spcBef>
              <a:buSzPts val="1920"/>
              <a:buFont typeface="Noto Sans Symbols"/>
              <a:buChar char="⮚"/>
            </a:pP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Examples: K1 antigen of </a:t>
            </a:r>
            <a:r>
              <a:rPr lang="en-US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 coli</a:t>
            </a: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Vi antigen of </a:t>
            </a:r>
            <a:r>
              <a:rPr lang="en-US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Salmonella typhi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6"/>
          <p:cNvSpPr txBox="1">
            <a:spLocks noGrp="1"/>
          </p:cNvSpPr>
          <p:nvPr>
            <p:ph type="title"/>
          </p:nvPr>
        </p:nvSpPr>
        <p:spPr>
          <a:xfrm>
            <a:off x="948266" y="630381"/>
            <a:ext cx="7704667" cy="146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Virulence and Antigenic Factors (Cont.)</a:t>
            </a:r>
            <a:endParaRPr dirty="0"/>
          </a:p>
        </p:txBody>
      </p:sp>
      <p:sp>
        <p:nvSpPr>
          <p:cNvPr id="219" name="Google Shape;219;p16"/>
          <p:cNvSpPr txBox="1">
            <a:spLocks noGrp="1"/>
          </p:cNvSpPr>
          <p:nvPr>
            <p:ph idx="1"/>
          </p:nvPr>
        </p:nvSpPr>
        <p:spPr>
          <a:xfrm>
            <a:off x="914400" y="2092037"/>
            <a:ext cx="7772400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spcBef>
                <a:spcPts val="0"/>
              </a:spcBef>
              <a:buSzPts val="1680"/>
            </a:pPr>
            <a:r>
              <a:rPr lang="en-US" dirty="0" smtClean="0"/>
              <a:t>Lipopolysaccharide – LPS</a:t>
            </a:r>
          </a:p>
          <a:p>
            <a:pPr marL="800100" lvl="1" indent="-342900">
              <a:spcBef>
                <a:spcPts val="0"/>
              </a:spcBef>
              <a:buSzPts val="1680"/>
            </a:pPr>
            <a:r>
              <a:rPr lang="en-US" dirty="0" smtClean="0"/>
              <a:t>Consists of 3 regions </a:t>
            </a:r>
          </a:p>
          <a:p>
            <a:pPr lvl="2" indent="-457200">
              <a:spcBef>
                <a:spcPts val="0"/>
              </a:spcBef>
              <a:buSzPts val="1680"/>
              <a:buFont typeface="+mj-lt"/>
              <a:buAutoNum type="arabicPeriod"/>
            </a:pPr>
            <a:r>
              <a:rPr lang="en-US" dirty="0" smtClean="0"/>
              <a:t>Antigenic O-Specific polysaccharide</a:t>
            </a:r>
          </a:p>
          <a:p>
            <a:pPr marL="1657350" lvl="3" indent="-285750">
              <a:spcBef>
                <a:spcPts val="0"/>
              </a:spcBef>
              <a:buSzPts val="1680"/>
            </a:pPr>
            <a:r>
              <a:rPr lang="en-US" dirty="0" smtClean="0"/>
              <a:t>Provides attachment sites</a:t>
            </a:r>
          </a:p>
          <a:p>
            <a:pPr marL="1657350" lvl="3" indent="-285750">
              <a:spcBef>
                <a:spcPts val="0"/>
              </a:spcBef>
              <a:buSzPts val="1680"/>
            </a:pPr>
            <a:r>
              <a:rPr lang="en-US" dirty="0" smtClean="0"/>
              <a:t>Enhances attachment to host cells</a:t>
            </a:r>
            <a:endParaRPr lang="en-US" dirty="0"/>
          </a:p>
          <a:p>
            <a:pPr lvl="2" indent="-457200">
              <a:spcBef>
                <a:spcPts val="0"/>
              </a:spcBef>
              <a:buSzPts val="1680"/>
              <a:buFont typeface="+mj-lt"/>
              <a:buAutoNum type="arabicPeriod"/>
            </a:pPr>
            <a:r>
              <a:rPr lang="en-US" dirty="0" smtClean="0"/>
              <a:t>Core polysaccharide</a:t>
            </a:r>
          </a:p>
          <a:p>
            <a:pPr lvl="2" indent="-457200">
              <a:spcBef>
                <a:spcPts val="0"/>
              </a:spcBef>
              <a:buSzPts val="1680"/>
              <a:buFont typeface="+mj-lt"/>
              <a:buAutoNum type="arabicPeriod"/>
            </a:pPr>
            <a:r>
              <a:rPr lang="en-US" dirty="0" smtClean="0"/>
              <a:t>Inner lipid</a:t>
            </a:r>
          </a:p>
          <a:p>
            <a:pPr marL="1657350" lvl="3" indent="-285750">
              <a:spcBef>
                <a:spcPts val="0"/>
              </a:spcBef>
              <a:buSzPts val="1680"/>
            </a:pPr>
            <a:r>
              <a:rPr lang="en-US" dirty="0" smtClean="0"/>
              <a:t>Lipid A</a:t>
            </a:r>
          </a:p>
          <a:p>
            <a:pPr marL="2114550" lvl="4" indent="-285750">
              <a:spcBef>
                <a:spcPts val="0"/>
              </a:spcBef>
              <a:buSzPts val="1680"/>
            </a:pPr>
            <a:r>
              <a:rPr lang="en-US" dirty="0" smtClean="0"/>
              <a:t>Endotoxin</a:t>
            </a:r>
          </a:p>
          <a:p>
            <a:pPr marL="2114550" lvl="4" indent="-285750">
              <a:spcBef>
                <a:spcPts val="0"/>
              </a:spcBef>
              <a:buSzPts val="1680"/>
            </a:pPr>
            <a:r>
              <a:rPr lang="en-US" dirty="0" smtClean="0"/>
              <a:t>Fiver: Release of </a:t>
            </a:r>
            <a:r>
              <a:rPr lang="en-US" dirty="0" err="1" smtClean="0"/>
              <a:t>pyrogens</a:t>
            </a:r>
            <a:r>
              <a:rPr lang="en-US" dirty="0" smtClean="0"/>
              <a:t> from WBCs acts on hypothalamus</a:t>
            </a:r>
          </a:p>
          <a:p>
            <a:pPr marL="2114550" lvl="4" indent="-285750">
              <a:spcBef>
                <a:spcPts val="0"/>
              </a:spcBef>
              <a:buSzPts val="1680"/>
            </a:pPr>
            <a:r>
              <a:rPr lang="en-US" dirty="0" smtClean="0"/>
              <a:t>Hypotension: Release of vasoactive substances</a:t>
            </a:r>
          </a:p>
          <a:p>
            <a:pPr marL="2571750" lvl="5" indent="-285750">
              <a:spcBef>
                <a:spcPts val="0"/>
              </a:spcBef>
              <a:buSzPts val="1680"/>
            </a:pPr>
            <a:r>
              <a:rPr lang="en-US" dirty="0" smtClean="0"/>
              <a:t>Bradykinin</a:t>
            </a:r>
          </a:p>
          <a:p>
            <a:pPr marL="2571750" lvl="5" indent="-285750">
              <a:spcBef>
                <a:spcPts val="0"/>
              </a:spcBef>
              <a:buSzPts val="1680"/>
            </a:pPr>
            <a:r>
              <a:rPr lang="en-US" dirty="0" smtClean="0"/>
              <a:t>Serotonin</a:t>
            </a:r>
          </a:p>
          <a:p>
            <a:pPr marL="1657350" lvl="3" indent="-285750">
              <a:spcBef>
                <a:spcPts val="0"/>
              </a:spcBef>
              <a:buSzPts val="1680"/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79299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6"/>
          <p:cNvSpPr txBox="1">
            <a:spLocks noGrp="1"/>
          </p:cNvSpPr>
          <p:nvPr>
            <p:ph type="title"/>
          </p:nvPr>
        </p:nvSpPr>
        <p:spPr>
          <a:xfrm>
            <a:off x="1059872" y="270164"/>
            <a:ext cx="7704667" cy="1472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Virulence and Antigenic Factors (Cont.)</a:t>
            </a:r>
            <a:endParaRPr dirty="0"/>
          </a:p>
        </p:txBody>
      </p:sp>
      <p:sp>
        <p:nvSpPr>
          <p:cNvPr id="219" name="Google Shape;219;p16"/>
          <p:cNvSpPr txBox="1">
            <a:spLocks noGrp="1"/>
          </p:cNvSpPr>
          <p:nvPr>
            <p:ph idx="1"/>
          </p:nvPr>
        </p:nvSpPr>
        <p:spPr>
          <a:xfrm>
            <a:off x="1059872" y="1610591"/>
            <a:ext cx="7398327" cy="3990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spcBef>
                <a:spcPts val="0"/>
              </a:spcBef>
              <a:buSzPts val="1680"/>
            </a:pPr>
            <a:r>
              <a:rPr lang="en-US" dirty="0" smtClean="0"/>
              <a:t>Lipopolysaccharide – LPS</a:t>
            </a:r>
          </a:p>
          <a:p>
            <a:pPr lvl="1" indent="-457200">
              <a:spcBef>
                <a:spcPts val="0"/>
              </a:spcBef>
              <a:buSzPts val="1680"/>
            </a:pPr>
            <a:r>
              <a:rPr lang="en-US" dirty="0" smtClean="0"/>
              <a:t>Lipid A</a:t>
            </a:r>
          </a:p>
          <a:p>
            <a:pPr lvl="2" indent="-457200">
              <a:spcBef>
                <a:spcPts val="0"/>
              </a:spcBef>
              <a:buSzPts val="1680"/>
            </a:pPr>
            <a:r>
              <a:rPr lang="en-US" dirty="0" smtClean="0"/>
              <a:t>Endotoxin</a:t>
            </a:r>
          </a:p>
          <a:p>
            <a:pPr lvl="2" indent="-457200">
              <a:spcBef>
                <a:spcPts val="0"/>
              </a:spcBef>
              <a:buSzPts val="1680"/>
            </a:pPr>
            <a:r>
              <a:rPr lang="en-US" dirty="0" smtClean="0"/>
              <a:t>Fever</a:t>
            </a:r>
            <a:r>
              <a:rPr lang="en-US" dirty="0"/>
              <a:t>: Release of </a:t>
            </a:r>
            <a:r>
              <a:rPr lang="en-US" dirty="0" err="1"/>
              <a:t>pyrogens</a:t>
            </a:r>
            <a:r>
              <a:rPr lang="en-US" dirty="0"/>
              <a:t> from WBCs acts on </a:t>
            </a:r>
            <a:r>
              <a:rPr lang="en-US" dirty="0" smtClean="0"/>
              <a:t>hypothalamus</a:t>
            </a:r>
          </a:p>
          <a:p>
            <a:pPr lvl="2" indent="-457200">
              <a:spcBef>
                <a:spcPts val="0"/>
              </a:spcBef>
              <a:buSzPts val="1680"/>
            </a:pPr>
            <a:r>
              <a:rPr lang="en-US" dirty="0" smtClean="0"/>
              <a:t>Hypotension</a:t>
            </a:r>
            <a:r>
              <a:rPr lang="en-US" dirty="0"/>
              <a:t>: Release of vasoactive </a:t>
            </a:r>
            <a:r>
              <a:rPr lang="en-US" dirty="0" smtClean="0"/>
              <a:t>substances</a:t>
            </a:r>
          </a:p>
          <a:p>
            <a:pPr lvl="3" indent="-457200">
              <a:spcBef>
                <a:spcPts val="0"/>
              </a:spcBef>
              <a:buSzPts val="1680"/>
            </a:pPr>
            <a:r>
              <a:rPr lang="en-US" dirty="0" smtClean="0"/>
              <a:t>Bradykinin</a:t>
            </a:r>
          </a:p>
          <a:p>
            <a:pPr lvl="3" indent="-457200">
              <a:spcBef>
                <a:spcPts val="0"/>
              </a:spcBef>
              <a:buSzPts val="1680"/>
            </a:pPr>
            <a:r>
              <a:rPr lang="en-US" dirty="0" smtClean="0"/>
              <a:t>Serotonin</a:t>
            </a:r>
            <a:endParaRPr lang="en-US" dirty="0"/>
          </a:p>
          <a:p>
            <a:pPr marL="1257300" lvl="2" indent="-342900">
              <a:spcBef>
                <a:spcPts val="0"/>
              </a:spcBef>
              <a:buSzPts val="1680"/>
            </a:pPr>
            <a:r>
              <a:rPr lang="en-US" dirty="0" smtClean="0"/>
              <a:t>Activation of complement</a:t>
            </a:r>
          </a:p>
          <a:p>
            <a:pPr marL="1714500" lvl="3" indent="-342900">
              <a:spcBef>
                <a:spcPts val="0"/>
              </a:spcBef>
              <a:buSzPts val="1680"/>
            </a:pPr>
            <a:r>
              <a:rPr lang="en-US" dirty="0" smtClean="0"/>
              <a:t>Generates inflammatory factors</a:t>
            </a:r>
          </a:p>
          <a:p>
            <a:pPr marL="1714500" lvl="3" indent="-342900">
              <a:spcBef>
                <a:spcPts val="0"/>
              </a:spcBef>
              <a:buSzPts val="1680"/>
            </a:pPr>
            <a:r>
              <a:rPr lang="en-US" dirty="0" smtClean="0"/>
              <a:t>Consequences to cell membrane? </a:t>
            </a:r>
          </a:p>
          <a:p>
            <a:pPr marL="2171700" lvl="4">
              <a:spcBef>
                <a:spcPts val="0"/>
              </a:spcBef>
              <a:buSzPts val="1680"/>
            </a:pPr>
            <a:r>
              <a:rPr lang="en-US" dirty="0" smtClean="0"/>
              <a:t>Activates </a:t>
            </a:r>
            <a:r>
              <a:rPr lang="en-US" dirty="0"/>
              <a:t>to destroy cells in </a:t>
            </a:r>
            <a:r>
              <a:rPr lang="en-US" dirty="0" smtClean="0"/>
              <a:t>vivo</a:t>
            </a:r>
          </a:p>
          <a:p>
            <a:pPr marL="1257300" lvl="2" indent="-342900">
              <a:spcBef>
                <a:spcPts val="0"/>
              </a:spcBef>
              <a:buSzPts val="1680"/>
            </a:pPr>
            <a:r>
              <a:rPr lang="en-US" dirty="0" smtClean="0"/>
              <a:t>DIC</a:t>
            </a:r>
          </a:p>
          <a:p>
            <a:pPr marL="1257300" lvl="2" indent="-342900">
              <a:spcBef>
                <a:spcPts val="0"/>
              </a:spcBef>
              <a:buSzPts val="1680"/>
            </a:pPr>
            <a:r>
              <a:rPr lang="en-US" dirty="0" smtClean="0"/>
              <a:t>Leucopenia</a:t>
            </a:r>
          </a:p>
          <a:p>
            <a:pPr marL="1257300" lvl="2" indent="-342900">
              <a:spcBef>
                <a:spcPts val="0"/>
              </a:spcBef>
              <a:buSzPts val="1680"/>
            </a:pPr>
            <a:r>
              <a:rPr lang="en-US" dirty="0" smtClean="0"/>
              <a:t>Hypoglycemia</a:t>
            </a:r>
          </a:p>
        </p:txBody>
      </p:sp>
    </p:spTree>
    <p:extLst>
      <p:ext uri="{BB962C8B-B14F-4D97-AF65-F5344CB8AC3E}">
        <p14:creationId xmlns:p14="http://schemas.microsoft.com/office/powerpoint/2010/main" val="4057376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7"/>
          <p:cNvSpPr txBox="1">
            <a:spLocks noGrp="1"/>
          </p:cNvSpPr>
          <p:nvPr>
            <p:ph type="title"/>
          </p:nvPr>
        </p:nvSpPr>
        <p:spPr>
          <a:xfrm>
            <a:off x="982133" y="457201"/>
            <a:ext cx="7704667" cy="1018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Clinical Significance</a:t>
            </a:r>
            <a:endParaRPr dirty="0"/>
          </a:p>
        </p:txBody>
      </p:sp>
      <p:sp>
        <p:nvSpPr>
          <p:cNvPr id="227" name="Google Shape;227;p17"/>
          <p:cNvSpPr txBox="1">
            <a:spLocks noGrp="1"/>
          </p:cNvSpPr>
          <p:nvPr>
            <p:ph idx="1"/>
          </p:nvPr>
        </p:nvSpPr>
        <p:spPr>
          <a:xfrm>
            <a:off x="1065260" y="1475509"/>
            <a:ext cx="7704667" cy="3332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 major types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Opportunistic pathogens</a:t>
            </a:r>
            <a:endParaRPr dirty="0"/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dirty="0"/>
              <a:t>Often part of usual intestinal microbiota in humans and animals</a:t>
            </a:r>
          </a:p>
          <a:p>
            <a:pPr marL="1600200" lvl="3" indent="-228600">
              <a:spcBef>
                <a:spcPts val="400"/>
              </a:spcBef>
              <a:buSzPts val="2300"/>
            </a:pP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Best studied—member of the group—</a:t>
            </a:r>
            <a:r>
              <a:rPr lang="en-US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 coli </a:t>
            </a: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cause, septicemia, wounds,  urinary tract infections (UTIs), meningitis</a:t>
            </a:r>
            <a:endParaRPr dirty="0"/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Primary pathogens</a:t>
            </a:r>
            <a:endParaRPr dirty="0"/>
          </a:p>
          <a:p>
            <a:pPr marL="1657350" lvl="3" indent="-285750">
              <a:spcBef>
                <a:spcPts val="400"/>
              </a:spcBef>
              <a:buSzPts val="2300"/>
              <a:buFont typeface="Wingdings" panose="05000000000000000000" pitchFamily="2" charset="2"/>
              <a:buChar char="Ø"/>
            </a:pPr>
            <a:r>
              <a:rPr lang="en-US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Salmonella</a:t>
            </a: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spp.</a:t>
            </a:r>
            <a:endParaRPr dirty="0"/>
          </a:p>
          <a:p>
            <a:pPr marL="1657350" lvl="3" indent="-285750">
              <a:spcBef>
                <a:spcPts val="400"/>
              </a:spcBef>
              <a:buSzPts val="2300"/>
              <a:buFont typeface="Wingdings" panose="05000000000000000000" pitchFamily="2" charset="2"/>
              <a:buChar char="Ø"/>
            </a:pPr>
            <a:r>
              <a:rPr lang="en-US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Shigella</a:t>
            </a: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spp.</a:t>
            </a:r>
            <a:endParaRPr dirty="0"/>
          </a:p>
          <a:p>
            <a:pPr marL="1657350" lvl="3" indent="-285750">
              <a:spcBef>
                <a:spcPts val="400"/>
              </a:spcBef>
              <a:buSzPts val="2300"/>
              <a:buFont typeface="Wingdings" panose="05000000000000000000" pitchFamily="2" charset="2"/>
              <a:buChar char="Ø"/>
            </a:pPr>
            <a:r>
              <a:rPr lang="en-US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Yersinia</a:t>
            </a: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spp.</a:t>
            </a:r>
            <a:endParaRPr lang="en-US" dirty="0"/>
          </a:p>
          <a:p>
            <a:pPr marL="1257300" lvl="2" indent="-342900">
              <a:spcBef>
                <a:spcPts val="400"/>
              </a:spcBef>
              <a:buSzPts val="2300"/>
              <a:buFont typeface="Arial" panose="020B0604020202020204" pitchFamily="34" charset="0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Generally, from ingesting contaminated food and water</a:t>
            </a:r>
          </a:p>
          <a:p>
            <a:pPr marL="228600" indent="-228600">
              <a:buSzPts val="1350"/>
              <a:buFont typeface="Noto Sans Symbols"/>
              <a:buChar char="⮞"/>
            </a:pP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8"/>
          <p:cNvSpPr txBox="1">
            <a:spLocks noGrp="1"/>
          </p:cNvSpPr>
          <p:nvPr>
            <p:ph type="title"/>
          </p:nvPr>
        </p:nvSpPr>
        <p:spPr>
          <a:xfrm>
            <a:off x="1184564" y="498764"/>
            <a:ext cx="7273636" cy="949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lang="en-US" sz="3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Bacterial Species and the Infections They Commonly Produce</a:t>
            </a:r>
            <a:endParaRPr dirty="0"/>
          </a:p>
        </p:txBody>
      </p:sp>
      <p:pic>
        <p:nvPicPr>
          <p:cNvPr id="237" name="Google Shape;237;p18" descr="C:\Users\12994\Desktop\Mahon\table19.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94037" y="1563687"/>
            <a:ext cx="3001962" cy="4913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58A12B-AD7B-B2AC-F119-FB37B5F4F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716973"/>
            <a:ext cx="7429500" cy="120534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Antimicrobial Resistance in the Enterobacterales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6CE70C9-5BBC-76DA-3B8E-0A6556899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1922318"/>
            <a:ext cx="7704667" cy="3332816"/>
          </a:xfrm>
        </p:spPr>
        <p:txBody>
          <a:bodyPr/>
          <a:lstStyle/>
          <a:p>
            <a:r>
              <a:rPr lang="en-US" dirty="0"/>
              <a:t>In 2019, the CDC listed 18 drug-resistant threats to the U.S. based on level of concern:</a:t>
            </a:r>
          </a:p>
          <a:p>
            <a:pPr lvl="1"/>
            <a:r>
              <a:rPr lang="en-US" dirty="0"/>
              <a:t>Urgent</a:t>
            </a:r>
          </a:p>
          <a:p>
            <a:pPr lvl="2"/>
            <a:r>
              <a:rPr lang="en-US" dirty="0"/>
              <a:t>CRE- Carbapenem-resistant Enterobacteriaceae</a:t>
            </a:r>
          </a:p>
          <a:p>
            <a:pPr marL="1011556" lvl="2" indent="0">
              <a:buNone/>
            </a:pPr>
            <a:r>
              <a:rPr lang="en-US" dirty="0"/>
              <a:t>      referring to the original family of same name</a:t>
            </a:r>
          </a:p>
          <a:p>
            <a:pPr lvl="1"/>
            <a:r>
              <a:rPr lang="en-US" dirty="0"/>
              <a:t>Serious</a:t>
            </a:r>
          </a:p>
          <a:p>
            <a:pPr lvl="1"/>
            <a:r>
              <a:rPr lang="en-US" dirty="0"/>
              <a:t>Concerning</a:t>
            </a:r>
          </a:p>
        </p:txBody>
      </p:sp>
    </p:spTree>
    <p:extLst>
      <p:ext uri="{BB962C8B-B14F-4D97-AF65-F5344CB8AC3E}">
        <p14:creationId xmlns:p14="http://schemas.microsoft.com/office/powerpoint/2010/main" val="19588545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58A12B-AD7B-B2AC-F119-FB37B5F4F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28847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Antimicrobial Resistance in the Enterobacterales (Cont.)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6CE70C9-5BBC-76DA-3B8E-0A6556899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1745673"/>
            <a:ext cx="7704667" cy="3332816"/>
          </a:xfrm>
        </p:spPr>
        <p:txBody>
          <a:bodyPr>
            <a:normAutofit fontScale="92500"/>
          </a:bodyPr>
          <a:lstStyle/>
          <a:p>
            <a:r>
              <a:rPr lang="en-US" dirty="0"/>
              <a:t>CRE definition</a:t>
            </a:r>
          </a:p>
          <a:p>
            <a:pPr lvl="1"/>
            <a:r>
              <a:rPr lang="en-US" dirty="0"/>
              <a:t>Resistance to imipenem, meropenem, </a:t>
            </a:r>
            <a:r>
              <a:rPr lang="en-US" dirty="0" err="1"/>
              <a:t>doripenem</a:t>
            </a:r>
            <a:r>
              <a:rPr lang="en-US" dirty="0"/>
              <a:t>, ore ertapenem</a:t>
            </a:r>
          </a:p>
          <a:p>
            <a:pPr lvl="1"/>
            <a:r>
              <a:rPr lang="en-US" dirty="0"/>
              <a:t>Documentation that the isolate possesses a </a:t>
            </a:r>
            <a:r>
              <a:rPr lang="en-US" dirty="0" err="1"/>
              <a:t>carbapenemase</a:t>
            </a:r>
            <a:endParaRPr lang="en-US" dirty="0"/>
          </a:p>
          <a:p>
            <a:pPr lvl="2"/>
            <a:r>
              <a:rPr lang="en-US" dirty="0"/>
              <a:t>Real-time multiplex PCR assay rapidly detects 5 genes for </a:t>
            </a:r>
            <a:r>
              <a:rPr lang="en-US" dirty="0" err="1"/>
              <a:t>carbapenemases</a:t>
            </a:r>
            <a:endParaRPr lang="en-US" dirty="0"/>
          </a:p>
          <a:p>
            <a:pPr lvl="3"/>
            <a:r>
              <a:rPr lang="en-US" dirty="0"/>
              <a:t>100% sensitivity</a:t>
            </a:r>
          </a:p>
          <a:p>
            <a:pPr lvl="3"/>
            <a:r>
              <a:rPr lang="en-US" dirty="0"/>
              <a:t>&gt;99% specificity</a:t>
            </a:r>
          </a:p>
          <a:p>
            <a:pPr lvl="2"/>
            <a:r>
              <a:rPr lang="en-US" dirty="0"/>
              <a:t>Screening of hospitalized patients is recommended to help contain the spread of </a:t>
            </a:r>
            <a:r>
              <a:rPr lang="en-US" dirty="0" err="1"/>
              <a:t>carbapenemase</a:t>
            </a:r>
            <a:r>
              <a:rPr lang="en-US" dirty="0"/>
              <a:t>-producing bacteria</a:t>
            </a:r>
          </a:p>
        </p:txBody>
      </p:sp>
    </p:spTree>
    <p:extLst>
      <p:ext uri="{BB962C8B-B14F-4D97-AF65-F5344CB8AC3E}">
        <p14:creationId xmlns:p14="http://schemas.microsoft.com/office/powerpoint/2010/main" val="39309504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1EEF7-AE6D-EF3F-0347-302CF65CF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48589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Antimicrobial Resistance in the Enterobacterales (Cont.)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8A622-4206-29AF-1A81-BCE1F5234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1943100"/>
            <a:ext cx="7704667" cy="3332816"/>
          </a:xfrm>
        </p:spPr>
        <p:txBody>
          <a:bodyPr/>
          <a:lstStyle/>
          <a:p>
            <a:r>
              <a:rPr lang="en-US" dirty="0"/>
              <a:t>2016</a:t>
            </a:r>
          </a:p>
          <a:p>
            <a:pPr lvl="1"/>
            <a:r>
              <a:rPr lang="en-US" dirty="0"/>
              <a:t>Discovery of plasmid-transmissible colistin marker </a:t>
            </a:r>
            <a:r>
              <a:rPr lang="en-US" i="1" dirty="0"/>
              <a:t>mcr-1</a:t>
            </a:r>
            <a:r>
              <a:rPr lang="en-US" dirty="0"/>
              <a:t> in a CRE strain</a:t>
            </a:r>
          </a:p>
          <a:p>
            <a:r>
              <a:rPr lang="en-US" dirty="0"/>
              <a:t>Antimicrobial resistance continues to grow more serious</a:t>
            </a:r>
          </a:p>
          <a:p>
            <a:r>
              <a:rPr lang="en-US" dirty="0"/>
              <a:t>Example of clinical strains that produce plasmid-mediated extended-spectrum-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-lactamases</a:t>
            </a:r>
            <a:endParaRPr lang="en-US" dirty="0"/>
          </a:p>
          <a:p>
            <a:pPr lvl="1"/>
            <a:r>
              <a:rPr lang="en-US" i="1" dirty="0"/>
              <a:t>E. coli, K. pneumoniae, K. </a:t>
            </a:r>
            <a:r>
              <a:rPr lang="en-US" i="1" dirty="0" err="1"/>
              <a:t>oxytoca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779109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45594229d6_0_97"/>
          <p:cNvSpPr txBox="1">
            <a:spLocks noGrp="1"/>
          </p:cNvSpPr>
          <p:nvPr>
            <p:ph type="title"/>
          </p:nvPr>
        </p:nvSpPr>
        <p:spPr>
          <a:xfrm>
            <a:off x="732717" y="3243118"/>
            <a:ext cx="8312700" cy="136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OPPORTUNISTIC MEMBERS OF THE ORDER ENTEROBACTERALES AND ASSOCIATED INFECTIONS</a:t>
            </a:r>
            <a:endParaRPr sz="3400" dirty="0"/>
          </a:p>
        </p:txBody>
      </p:sp>
      <p:sp>
        <p:nvSpPr>
          <p:cNvPr id="244" name="Google Shape;244;g145594229d6_0_9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b="1" dirty="0"/>
              <a:t>CHAPTER NINETEEN</a:t>
            </a:r>
            <a:endParaRPr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0"/>
          <p:cNvSpPr txBox="1">
            <a:spLocks noGrp="1"/>
          </p:cNvSpPr>
          <p:nvPr>
            <p:ph type="title"/>
          </p:nvPr>
        </p:nvSpPr>
        <p:spPr>
          <a:xfrm>
            <a:off x="1189950" y="342901"/>
            <a:ext cx="7704667" cy="1129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 coli </a:t>
            </a:r>
            <a:r>
              <a:rPr lang="en-US" sz="4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Characteristics</a:t>
            </a:r>
            <a:endParaRPr dirty="0"/>
          </a:p>
        </p:txBody>
      </p:sp>
      <p:sp>
        <p:nvSpPr>
          <p:cNvPr id="251" name="Google Shape;251;p20"/>
          <p:cNvSpPr txBox="1">
            <a:spLocks noGrp="1"/>
          </p:cNvSpPr>
          <p:nvPr>
            <p:ph idx="1"/>
          </p:nvPr>
        </p:nvSpPr>
        <p:spPr>
          <a:xfrm>
            <a:off x="1189950" y="1742209"/>
            <a:ext cx="7704667" cy="3332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strains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dirty="0"/>
              <a:t>Lactose-positive(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pink colonies with surrounding area of precipitated bile salts on MAC plates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β-hemolysis on blood agar plate (BAP)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dirty="0"/>
              <a:t>Green metallic sheen on EMB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Motile and possess adhesive fimbriae and sex pili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Possess O, H, K antigens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Commonly isolated from colon biota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Used as primary marker of fecal contamination in water quality testing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7BB8066-5A2E-845A-E2D1-A03C42592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CFBED36E-353F-36A9-74E0-83773CDBDC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050828"/>
              </p:ext>
            </p:extLst>
          </p:nvPr>
        </p:nvGraphicFramePr>
        <p:xfrm>
          <a:off x="1146928" y="1528915"/>
          <a:ext cx="6635304" cy="429177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619919">
                  <a:extLst>
                    <a:ext uri="{9D8B030D-6E8A-4147-A177-3AD203B41FA5}">
                      <a16:colId xmlns:a16="http://schemas.microsoft.com/office/drawing/2014/main" val="2280974275"/>
                    </a:ext>
                  </a:extLst>
                </a:gridCol>
                <a:gridCol w="4015385">
                  <a:extLst>
                    <a:ext uri="{9D8B030D-6E8A-4147-A177-3AD203B41FA5}">
                      <a16:colId xmlns:a16="http://schemas.microsoft.com/office/drawing/2014/main" val="3414482368"/>
                    </a:ext>
                  </a:extLst>
                </a:gridCol>
              </a:tblGrid>
              <a:tr h="55061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705818"/>
                  </a:ext>
                </a:extLst>
              </a:tr>
              <a:tr h="550615">
                <a:tc>
                  <a:txBody>
                    <a:bodyPr/>
                    <a:lstStyle/>
                    <a:p>
                      <a:r>
                        <a:rPr lang="en-US" dirty="0"/>
                        <a:t>The Patient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71-year-old 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7698"/>
                  </a:ext>
                </a:extLst>
              </a:tr>
              <a:tr h="550615">
                <a:tc>
                  <a:txBody>
                    <a:bodyPr/>
                    <a:lstStyle/>
                    <a:p>
                      <a:r>
                        <a:rPr lang="en-US" dirty="0"/>
                        <a:t>Patient 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Hospitalized for diabetic ketoacidosis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050617"/>
                  </a:ext>
                </a:extLst>
              </a:tr>
              <a:tr h="769352">
                <a:tc>
                  <a:txBody>
                    <a:bodyPr/>
                    <a:lstStyle/>
                    <a:p>
                      <a:r>
                        <a:rPr lang="en-US" dirty="0"/>
                        <a:t>Patient Complaints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Flank pain</a:t>
                      </a:r>
                    </a:p>
                    <a:p>
                      <a:r>
                        <a:rPr lang="en-US" dirty="0"/>
                        <a:t>Painful urination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655143"/>
                  </a:ext>
                </a:extLst>
              </a:tr>
              <a:tr h="550615">
                <a:tc>
                  <a:txBody>
                    <a:bodyPr/>
                    <a:lstStyle/>
                    <a:p>
                      <a:r>
                        <a:rPr lang="en-US" dirty="0"/>
                        <a:t>The Sample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Urine for culture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556560"/>
                  </a:ext>
                </a:extLst>
              </a:tr>
              <a:tr h="769352">
                <a:tc>
                  <a:txBody>
                    <a:bodyPr/>
                    <a:lstStyle/>
                    <a:p>
                      <a:r>
                        <a:rPr lang="en-US" dirty="0"/>
                        <a:t>Growth on Culture Plates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MacConkey plate- moderate lactose- fermenting organisms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601809"/>
                  </a:ext>
                </a:extLst>
              </a:tr>
              <a:tr h="55061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712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001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1"/>
          <p:cNvSpPr txBox="1">
            <a:spLocks noGrp="1"/>
          </p:cNvSpPr>
          <p:nvPr>
            <p:ph type="title"/>
          </p:nvPr>
        </p:nvSpPr>
        <p:spPr>
          <a:xfrm>
            <a:off x="671512" y="446377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 Coli </a:t>
            </a:r>
            <a:r>
              <a:rPr lang="en-US" sz="4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Biochemical Reactions </a:t>
            </a:r>
            <a:endParaRPr dirty="0"/>
          </a:p>
        </p:txBody>
      </p:sp>
      <p:sp>
        <p:nvSpPr>
          <p:cNvPr id="260" name="Google Shape;260;p21"/>
          <p:cNvSpPr txBox="1">
            <a:spLocks noGrp="1"/>
          </p:cNvSpPr>
          <p:nvPr>
            <p:ph idx="1"/>
          </p:nvPr>
        </p:nvSpPr>
        <p:spPr>
          <a:xfrm>
            <a:off x="1361208" y="1589809"/>
            <a:ext cx="7082703" cy="4201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Fermentation of glucose, lactose,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trehalose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and xylose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Indole production from tryptophan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Glucose fermentation via mixed acid pathway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MR positive and VP negative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Does not produce H</a:t>
            </a:r>
            <a:r>
              <a:rPr lang="en-US" sz="2800" b="0" i="0" u="none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S, DNase, urease, or phenylalanine deaminase (PAD)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IMVC pattern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positive; positive; negative; negative 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Cannot use citrate as sole carbon source</a:t>
            </a:r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Colonies Growth of </a:t>
            </a:r>
            <a:r>
              <a:rPr lang="en-US" sz="40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 coli</a:t>
            </a:r>
            <a:endParaRPr/>
          </a:p>
        </p:txBody>
      </p:sp>
      <p:pic>
        <p:nvPicPr>
          <p:cNvPr id="270" name="Google Shape;270;p22" descr="Y:\ELS00000-IW26_[Mahon 6e]\ELS00000-IW26-SRC\Course-N\Construction\IC\jpg\Chapter019\019001B.jpg"/>
          <p:cNvPicPr preferRelativeResize="0"/>
          <p:nvPr/>
        </p:nvPicPr>
        <p:blipFill rotWithShape="1">
          <a:blip r:embed="rId3">
            <a:alphaModFix/>
          </a:blip>
          <a:srcRect l="4859" r="4228"/>
          <a:stretch/>
        </p:blipFill>
        <p:spPr>
          <a:xfrm>
            <a:off x="3581400" y="2438400"/>
            <a:ext cx="2667000" cy="262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2" descr="Y:\ELS00000-IW26_[Mahon 6e]\ELS00000-IW26-SRC\Course-N\Construction\IC\jpg\Chapter019\019001C.jpg"/>
          <p:cNvPicPr preferRelativeResize="0"/>
          <p:nvPr/>
        </p:nvPicPr>
        <p:blipFill rotWithShape="1">
          <a:blip r:embed="rId4">
            <a:alphaModFix/>
          </a:blip>
          <a:srcRect l="9117" r="8259"/>
          <a:stretch/>
        </p:blipFill>
        <p:spPr>
          <a:xfrm>
            <a:off x="6248400" y="2384425"/>
            <a:ext cx="2438400" cy="264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2" descr="Y:\ELS00000-IW26_[Mahon 6e]\ELS00000-IW26-SRC\Course-N\Construction\IC\jpg\Chapter019\019001A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3400" y="2625725"/>
            <a:ext cx="3006725" cy="227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91D17-CB99-2C30-42E2-AAB74E41B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298863"/>
          </a:xfrm>
        </p:spPr>
        <p:txBody>
          <a:bodyPr/>
          <a:lstStyle/>
          <a:p>
            <a:r>
              <a:rPr lang="en-US" dirty="0"/>
              <a:t>Extraintestinal </a:t>
            </a:r>
            <a:r>
              <a:rPr lang="en-US" i="1" dirty="0"/>
              <a:t>E. coli </a:t>
            </a:r>
            <a:r>
              <a:rPr lang="en-US" dirty="0"/>
              <a:t>Infections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6379C-7F8F-0E57-624F-51E111ACA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2" y="1846118"/>
            <a:ext cx="7704667" cy="3332816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/>
              <a:t>One of the most common causes of septicemia and meningitis in neonates </a:t>
            </a:r>
          </a:p>
          <a:p>
            <a:pPr lvl="1"/>
            <a:r>
              <a:rPr lang="en-US" sz="2000" dirty="0"/>
              <a:t>Some strains have the capsular antigen K1</a:t>
            </a:r>
          </a:p>
          <a:p>
            <a:pPr lvl="2"/>
            <a:r>
              <a:rPr lang="en-US" sz="1800" dirty="0"/>
              <a:t>Documented virulence factor, high fatality rates</a:t>
            </a:r>
          </a:p>
          <a:p>
            <a:r>
              <a:rPr lang="en-US" sz="2400" dirty="0"/>
              <a:t>Similar infections are uncommon in older children</a:t>
            </a:r>
          </a:p>
          <a:p>
            <a:r>
              <a:rPr lang="en-US" sz="2400" dirty="0"/>
              <a:t>In adults</a:t>
            </a:r>
          </a:p>
          <a:p>
            <a:pPr lvl="1"/>
            <a:r>
              <a:rPr lang="en-US" sz="2000" dirty="0"/>
              <a:t>Bacteremia as a result of urogenital infection or from a GI source</a:t>
            </a:r>
          </a:p>
          <a:p>
            <a:r>
              <a:rPr lang="en-US" sz="2400" dirty="0"/>
              <a:t>Other sources:  </a:t>
            </a:r>
          </a:p>
          <a:p>
            <a:pPr lvl="1"/>
            <a:r>
              <a:rPr lang="en-US" sz="2000" dirty="0"/>
              <a:t>Colonization of birth canal just before or during delivery, contamination of the amniotic fluid</a:t>
            </a:r>
          </a:p>
        </p:txBody>
      </p:sp>
    </p:spTree>
    <p:extLst>
      <p:ext uri="{BB962C8B-B14F-4D97-AF65-F5344CB8AC3E}">
        <p14:creationId xmlns:p14="http://schemas.microsoft.com/office/powerpoint/2010/main" val="6580071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8"/>
          <p:cNvSpPr txBox="1">
            <a:spLocks noGrp="1"/>
          </p:cNvSpPr>
          <p:nvPr>
            <p:ph type="title"/>
          </p:nvPr>
        </p:nvSpPr>
        <p:spPr>
          <a:xfrm>
            <a:off x="1429711" y="353290"/>
            <a:ext cx="6809509" cy="1167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Extraintestinal</a:t>
            </a:r>
            <a:r>
              <a:rPr lang="en-US" sz="4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Infections of </a:t>
            </a:r>
            <a:r>
              <a:rPr lang="en-US" sz="40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 coli</a:t>
            </a:r>
            <a:endParaRPr dirty="0"/>
          </a:p>
        </p:txBody>
      </p:sp>
      <p:sp>
        <p:nvSpPr>
          <p:cNvPr id="398" name="Google Shape;398;p38"/>
          <p:cNvSpPr txBox="1">
            <a:spLocks noGrp="1"/>
          </p:cNvSpPr>
          <p:nvPr>
            <p:ph idx="1"/>
          </p:nvPr>
        </p:nvSpPr>
        <p:spPr>
          <a:xfrm>
            <a:off x="982131" y="1898073"/>
            <a:ext cx="7704667" cy="3332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Septicemia and meningitis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common in neonates and very young children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Gain infection just before or during delivery, and when there is contamination of amniotic fluid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Capsule antigen K1</a:t>
            </a:r>
            <a:endParaRPr dirty="0"/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Predisposition for meningitis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48221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3"/>
          <p:cNvSpPr txBox="1">
            <a:spLocks noGrp="1"/>
          </p:cNvSpPr>
          <p:nvPr>
            <p:ph type="title"/>
          </p:nvPr>
        </p:nvSpPr>
        <p:spPr>
          <a:xfrm>
            <a:off x="982132" y="592282"/>
            <a:ext cx="7704667" cy="105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Uropathogenic</a:t>
            </a:r>
            <a:r>
              <a:rPr lang="en-US" sz="4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 coli </a:t>
            </a:r>
            <a:endParaRPr dirty="0"/>
          </a:p>
        </p:txBody>
      </p:sp>
      <p:sp>
        <p:nvSpPr>
          <p:cNvPr id="278" name="Google Shape;278;p23"/>
          <p:cNvSpPr txBox="1">
            <a:spLocks noGrp="1"/>
          </p:cNvSpPr>
          <p:nvPr>
            <p:ph idx="1"/>
          </p:nvPr>
        </p:nvSpPr>
        <p:spPr>
          <a:xfrm>
            <a:off x="982132" y="1856509"/>
            <a:ext cx="7704667" cy="3332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common cause of UTIs in humans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Primary virulence factor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Production of pili allow attachment to epithelial cells and washed out with urine flow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Cytolysins (hemolysins) can kill immune cells and inhibit phagocytosis.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Aerobactin allows bacteria to chelate iron.</a:t>
            </a:r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4"/>
          <p:cNvSpPr txBox="1">
            <a:spLocks noGrp="1"/>
          </p:cNvSpPr>
          <p:nvPr>
            <p:ph type="title"/>
          </p:nvPr>
        </p:nvSpPr>
        <p:spPr>
          <a:xfrm>
            <a:off x="982133" y="602672"/>
            <a:ext cx="7704667" cy="1274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Gastrointestinal Pathogenic </a:t>
            </a:r>
            <a:b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 coli</a:t>
            </a:r>
            <a:endParaRPr dirty="0"/>
          </a:p>
        </p:txBody>
      </p:sp>
      <p:sp>
        <p:nvSpPr>
          <p:cNvPr id="286" name="Google Shape;286;p24"/>
          <p:cNvSpPr txBox="1">
            <a:spLocks noGrp="1"/>
          </p:cNvSpPr>
          <p:nvPr>
            <p:ph idx="1"/>
          </p:nvPr>
        </p:nvSpPr>
        <p:spPr>
          <a:xfrm>
            <a:off x="982133" y="1970810"/>
            <a:ext cx="7704667" cy="3332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Five major categories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Enterotoxigenic </a:t>
            </a:r>
            <a:r>
              <a:rPr lang="en-US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 coli </a:t>
            </a: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(ETEC)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Enteropathogenic </a:t>
            </a:r>
            <a:r>
              <a:rPr lang="en-US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 coli </a:t>
            </a: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(EPEC)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dirty="0" err="1"/>
              <a:t>Enteroinvasive</a:t>
            </a:r>
            <a:r>
              <a:rPr lang="en-US" dirty="0"/>
              <a:t> </a:t>
            </a:r>
            <a:r>
              <a:rPr lang="en-US" i="1" dirty="0"/>
              <a:t>E. coli </a:t>
            </a:r>
            <a:r>
              <a:rPr lang="en-US" dirty="0"/>
              <a:t>(EIEC)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dirty="0"/>
              <a:t>Shiga toxin-producing </a:t>
            </a:r>
            <a:r>
              <a:rPr lang="en-US" i="1" dirty="0"/>
              <a:t>E. coli </a:t>
            </a:r>
            <a:r>
              <a:rPr lang="en-US" dirty="0"/>
              <a:t>(STEC)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dirty="0"/>
              <a:t>Enteroaggregative </a:t>
            </a:r>
            <a:r>
              <a:rPr lang="en-US" i="1" dirty="0"/>
              <a:t>E. coli </a:t>
            </a:r>
            <a:r>
              <a:rPr lang="en-US" dirty="0"/>
              <a:t>(EAEC)</a:t>
            </a:r>
            <a:endParaRPr dirty="0"/>
          </a:p>
          <a:p>
            <a:pPr marL="419100" indent="-342900">
              <a:spcBef>
                <a:spcPts val="400"/>
              </a:spcBef>
              <a:buSzPts val="1200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five categories are sometimes collectively referred to as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enterovirulent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 diarrheagenic 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 coli</a:t>
            </a:r>
          </a:p>
          <a:p>
            <a:pPr marL="419100" indent="-342900">
              <a:spcBef>
                <a:spcPts val="400"/>
              </a:spcBef>
              <a:buSzPts val="1200"/>
            </a:pPr>
            <a:r>
              <a:rPr lang="en-US" sz="2400" dirty="0"/>
              <a:t>It is often difficult to distinguish diarrheagenic strains from </a:t>
            </a:r>
            <a:r>
              <a:rPr lang="en-US" sz="2400" i="1" dirty="0"/>
              <a:t>E. coli </a:t>
            </a:r>
            <a:r>
              <a:rPr lang="en-US" sz="2400" dirty="0"/>
              <a:t>strains that are part of the normal microbiota by culture</a:t>
            </a:r>
            <a:endParaRPr sz="2400" b="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5"/>
          <p:cNvSpPr txBox="1">
            <a:spLocks noGrp="1"/>
          </p:cNvSpPr>
          <p:nvPr>
            <p:ph type="title"/>
          </p:nvPr>
        </p:nvSpPr>
        <p:spPr>
          <a:xfrm>
            <a:off x="1106824" y="155864"/>
            <a:ext cx="7704667" cy="1014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Features of Pathogenic </a:t>
            </a:r>
            <a:r>
              <a:rPr lang="en-US" sz="40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 coli</a:t>
            </a:r>
            <a:endParaRPr dirty="0"/>
          </a:p>
        </p:txBody>
      </p:sp>
      <p:pic>
        <p:nvPicPr>
          <p:cNvPr id="296" name="Google Shape;296;p25" descr="C:\Users\12994\Desktop\Mahon\table19.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2600" y="1295400"/>
            <a:ext cx="5986462" cy="51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6"/>
          <p:cNvSpPr txBox="1">
            <a:spLocks noGrp="1"/>
          </p:cNvSpPr>
          <p:nvPr>
            <p:ph type="title"/>
          </p:nvPr>
        </p:nvSpPr>
        <p:spPr>
          <a:xfrm>
            <a:off x="1127606" y="374073"/>
            <a:ext cx="7704667" cy="983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Enterotoxigenic </a:t>
            </a:r>
            <a:r>
              <a:rPr lang="en-US" sz="36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 coli 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(ETEC)</a:t>
            </a:r>
            <a:endParaRPr dirty="0"/>
          </a:p>
        </p:txBody>
      </p:sp>
      <p:sp>
        <p:nvSpPr>
          <p:cNvPr id="302" name="Google Shape;302;p26"/>
          <p:cNvSpPr txBox="1">
            <a:spLocks noGrp="1"/>
          </p:cNvSpPr>
          <p:nvPr>
            <p:ph idx="1"/>
          </p:nvPr>
        </p:nvSpPr>
        <p:spPr>
          <a:xfrm>
            <a:off x="1127605" y="1544782"/>
            <a:ext cx="7704667" cy="3332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Diarrhea in infants and adults in tropics and subtropics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Traveler’s diarrhea (requires large inoculum 10</a:t>
            </a:r>
            <a:r>
              <a:rPr lang="en-US" sz="2800" b="0" i="0" u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–10</a:t>
            </a:r>
            <a:r>
              <a:rPr lang="en-US" sz="2800" b="0" i="0" u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organisms) lasts 1 to 5 days. 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Transmitted via contaminated food and drink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Organisms can colonize the small intestine.</a:t>
            </a:r>
            <a:endParaRPr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7"/>
          <p:cNvSpPr txBox="1">
            <a:spLocks noGrp="1"/>
          </p:cNvSpPr>
          <p:nvPr>
            <p:ph type="title"/>
          </p:nvPr>
        </p:nvSpPr>
        <p:spPr>
          <a:xfrm>
            <a:off x="1127606" y="384464"/>
            <a:ext cx="7704667" cy="1014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ETEC (Cont.)</a:t>
            </a:r>
            <a:endParaRPr dirty="0"/>
          </a:p>
        </p:txBody>
      </p:sp>
      <p:sp>
        <p:nvSpPr>
          <p:cNvPr id="310" name="Google Shape;310;p27"/>
          <p:cNvSpPr txBox="1">
            <a:spLocks noGrp="1"/>
          </p:cNvSpPr>
          <p:nvPr>
            <p:ph idx="1"/>
          </p:nvPr>
        </p:nvSpPr>
        <p:spPr>
          <a:xfrm>
            <a:off x="748146" y="1604673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Established organisms release toxins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Heat labile toxin (LT): A and B subunits; follow A/B model of </a:t>
            </a:r>
            <a:r>
              <a:rPr lang="en-US" dirty="0"/>
              <a:t>bacterial toxins</a:t>
            </a:r>
          </a:p>
          <a:p>
            <a:pPr marL="1200150" lvl="2" indent="-285750">
              <a:spcBef>
                <a:spcPts val="480"/>
              </a:spcBef>
              <a:buSzPts val="1920"/>
              <a:buFont typeface="Noto Sans Symbols"/>
              <a:buChar char="⮚"/>
            </a:pPr>
            <a:r>
              <a:rPr lang="en-US" dirty="0"/>
              <a:t>A portion is the enzymatically active portion</a:t>
            </a:r>
          </a:p>
          <a:p>
            <a:pPr marL="1200150" lvl="2" indent="-285750">
              <a:spcBef>
                <a:spcPts val="480"/>
              </a:spcBef>
              <a:buSzPts val="1920"/>
              <a:buFont typeface="Noto Sans Symbols"/>
              <a:buChar char="⮚"/>
            </a:pPr>
            <a:r>
              <a:rPr lang="en-US" dirty="0"/>
              <a:t>B portion binds to GM</a:t>
            </a:r>
            <a:r>
              <a:rPr lang="en-US" baseline="-25000" dirty="0"/>
              <a:t>1</a:t>
            </a:r>
            <a:r>
              <a:rPr lang="en-US" dirty="0"/>
              <a:t> ganglioside of the intestinal mucosa, providing entry for the A portion</a:t>
            </a:r>
          </a:p>
          <a:p>
            <a:pPr marL="1200150" lvl="2" indent="-285750">
              <a:spcBef>
                <a:spcPts val="480"/>
              </a:spcBef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Heat-stable toxin (ST) stimulates guanylate cyclase, increasing cyclic guanosine monophosphate (cGMP), leading to accumulation which in turn causes hypersecretion.</a:t>
            </a:r>
            <a:endParaRPr dirty="0"/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8"/>
          <p:cNvSpPr txBox="1">
            <a:spLocks noGrp="1"/>
          </p:cNvSpPr>
          <p:nvPr>
            <p:ph type="title"/>
          </p:nvPr>
        </p:nvSpPr>
        <p:spPr>
          <a:xfrm>
            <a:off x="982133" y="270163"/>
            <a:ext cx="7704667" cy="858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ETEC (Cont.)</a:t>
            </a:r>
            <a:endParaRPr dirty="0"/>
          </a:p>
        </p:txBody>
      </p:sp>
      <p:sp>
        <p:nvSpPr>
          <p:cNvPr id="318" name="Google Shape;318;p28"/>
          <p:cNvSpPr txBox="1">
            <a:spLocks noGrp="1"/>
          </p:cNvSpPr>
          <p:nvPr>
            <p:ph idx="1"/>
          </p:nvPr>
        </p:nvSpPr>
        <p:spPr>
          <a:xfrm>
            <a:off x="1106824" y="1357746"/>
            <a:ext cx="7704667" cy="3332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Clinical manifestations</a:t>
            </a:r>
            <a:endParaRPr sz="2400"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Mild, self-limiting</a:t>
            </a:r>
            <a:endParaRPr sz="2000"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Watery diarrhea, abdominal cramps, occasional nausea</a:t>
            </a:r>
            <a:endParaRPr sz="2000"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vomiting or fever</a:t>
            </a:r>
            <a:endParaRPr sz="2000"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Like other diarrheal illnesses </a:t>
            </a:r>
            <a:r>
              <a:rPr lang="en-US" sz="2000" dirty="0"/>
              <a:t>but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must be differentiated</a:t>
            </a:r>
            <a:endParaRPr sz="20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Typical diagnosis </a:t>
            </a:r>
            <a:endParaRPr sz="2400"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Characteristic symptoms and isolation of solely lactose-fermenting organisms on differential media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000" dirty="0"/>
              <a:t>Immunologic assays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000" dirty="0"/>
              <a:t>Multiplex PCR</a:t>
            </a:r>
            <a:endParaRPr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7BB8066-5A2E-845A-E2D1-A03C42592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Highlights (Cont.)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CFBED36E-353F-36A9-74E0-83773CDBDC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459051"/>
              </p:ext>
            </p:extLst>
          </p:nvPr>
        </p:nvGraphicFramePr>
        <p:xfrm>
          <a:off x="857840" y="1917541"/>
          <a:ext cx="6853286" cy="43992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705988">
                  <a:extLst>
                    <a:ext uri="{9D8B030D-6E8A-4147-A177-3AD203B41FA5}">
                      <a16:colId xmlns:a16="http://schemas.microsoft.com/office/drawing/2014/main" val="2280974275"/>
                    </a:ext>
                  </a:extLst>
                </a:gridCol>
                <a:gridCol w="4147298">
                  <a:extLst>
                    <a:ext uri="{9D8B030D-6E8A-4147-A177-3AD203B41FA5}">
                      <a16:colId xmlns:a16="http://schemas.microsoft.com/office/drawing/2014/main" val="34144823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705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Growth on Sheep Blood Agar (SBA) Plate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Nonhemolytic colonies</a:t>
                      </a:r>
                    </a:p>
                    <a:p>
                      <a:r>
                        <a:rPr lang="en-US" dirty="0"/>
                        <a:t>Oxidase positive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7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IMViC</a:t>
                      </a:r>
                      <a:r>
                        <a:rPr lang="en-US" dirty="0"/>
                        <a:t> Biochemical Results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Indole +</a:t>
                      </a:r>
                    </a:p>
                    <a:p>
                      <a:r>
                        <a:rPr lang="en-US" dirty="0"/>
                        <a:t>Methyl red +</a:t>
                      </a:r>
                    </a:p>
                    <a:p>
                      <a:r>
                        <a:rPr lang="en-US" dirty="0"/>
                        <a:t>Voges-</a:t>
                      </a:r>
                      <a:r>
                        <a:rPr lang="en-US" dirty="0" err="1"/>
                        <a:t>Poskauer</a:t>
                      </a:r>
                      <a:r>
                        <a:rPr lang="en-US" dirty="0"/>
                        <a:t> –</a:t>
                      </a:r>
                    </a:p>
                    <a:p>
                      <a:r>
                        <a:rPr lang="en-US" dirty="0"/>
                        <a:t>Citrate 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050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Other Biochemical Results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</a:t>
                      </a:r>
                      <a:r>
                        <a:rPr lang="en-US" baseline="-25000" dirty="0"/>
                        <a:t>2</a:t>
                      </a:r>
                      <a:r>
                        <a:rPr lang="en-US" baseline="0" dirty="0"/>
                        <a:t>S negative</a:t>
                      </a:r>
                    </a:p>
                    <a:p>
                      <a:r>
                        <a:rPr lang="en-US" baseline="0" dirty="0"/>
                        <a:t>Urea hydrolyzed</a:t>
                      </a:r>
                    </a:p>
                    <a:p>
                      <a:r>
                        <a:rPr lang="en-US" baseline="0" dirty="0"/>
                        <a:t>Arginine 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and ornithine </a:t>
                      </a:r>
                      <a:r>
                        <a:rPr lang="en-US" baseline="0" dirty="0"/>
                        <a:t>both decarboxylated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655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Antimicrobial Susceptibility Test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Resistant to cefotaxime, norfloxacin, ciprofloxacin, and the aminoglycosides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556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6018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442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0C87F-01F4-F855-66FB-01286D125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Enteropathogenic </a:t>
            </a:r>
            <a:r>
              <a:rPr lang="en-US" i="1" dirty="0"/>
              <a:t>E. coli </a:t>
            </a:r>
            <a:r>
              <a:rPr lang="en-US" dirty="0"/>
              <a:t>(EPEC)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EBBADC-46BB-6EF1-3553-696C34C33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Associated with </a:t>
            </a:r>
            <a:endParaRPr lang="en-US" sz="2400" dirty="0"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000" dirty="0"/>
              <a:t>Severe diarrhea in children younger than 1 year of age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Nurseries and daycares</a:t>
            </a:r>
            <a:endParaRPr lang="en-US" sz="2000" dirty="0"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Rare in adults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Symptoms</a:t>
            </a:r>
            <a:endParaRPr lang="en-US" sz="2400" dirty="0"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Low-grade fever</a:t>
            </a:r>
            <a:endParaRPr lang="en-US" sz="2000" dirty="0"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Malaise</a:t>
            </a:r>
            <a:endParaRPr lang="en-US" sz="2000" dirty="0"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Vomiting</a:t>
            </a:r>
            <a:endParaRPr lang="en-US" sz="2000" dirty="0"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Diarrhea</a:t>
            </a:r>
            <a:endParaRPr lang="en-US" sz="2000" dirty="0"/>
          </a:p>
          <a:p>
            <a:pPr marL="11430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Persistent watery diarrhea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Large amounts of mucus without apparent blood</a:t>
            </a:r>
          </a:p>
          <a:p>
            <a:pPr marL="228600" indent="-228600">
              <a:lnSpc>
                <a:spcPct val="90000"/>
              </a:lnSpc>
              <a:spcBef>
                <a:spcPts val="400"/>
              </a:spcBef>
              <a:buSzPts val="2300"/>
              <a:buFont typeface="Arial"/>
              <a:buChar char="•"/>
            </a:pPr>
            <a:r>
              <a:rPr lang="en-US" sz="2400" dirty="0"/>
              <a:t>Detection is based primarily on the suspicion of the physician</a:t>
            </a:r>
          </a:p>
          <a:p>
            <a:pPr marL="0" marR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59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9"/>
          <p:cNvSpPr txBox="1">
            <a:spLocks noGrp="1"/>
          </p:cNvSpPr>
          <p:nvPr>
            <p:ph type="title"/>
          </p:nvPr>
        </p:nvSpPr>
        <p:spPr>
          <a:xfrm>
            <a:off x="1023696" y="393699"/>
            <a:ext cx="7704667" cy="1022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Enteroinvasive</a:t>
            </a:r>
            <a:r>
              <a:rPr lang="en-US" sz="4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 </a:t>
            </a:r>
            <a:r>
              <a:rPr lang="en-US" i="1" dirty="0"/>
              <a:t>coli</a:t>
            </a:r>
            <a:r>
              <a:rPr lang="en-US" dirty="0"/>
              <a:t> (</a:t>
            </a:r>
            <a:r>
              <a:rPr lang="en-US" sz="4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EIEC)</a:t>
            </a:r>
            <a:endParaRPr dirty="0"/>
          </a:p>
        </p:txBody>
      </p:sp>
      <p:sp>
        <p:nvSpPr>
          <p:cNvPr id="326" name="Google Shape;326;p29"/>
          <p:cNvSpPr txBox="1">
            <a:spLocks noGrp="1"/>
          </p:cNvSpPr>
          <p:nvPr>
            <p:ph idx="1"/>
          </p:nvPr>
        </p:nvSpPr>
        <p:spPr>
          <a:xfrm>
            <a:off x="955963" y="1831687"/>
            <a:ext cx="7772400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Affects adults and children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Rare in the United States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Dysentery with direct penetration, invasion, and destruction of intestinal mucosa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Very similar to </a:t>
            </a:r>
            <a:r>
              <a:rPr lang="en-US" i="1" dirty="0"/>
              <a:t>S</a:t>
            </a:r>
            <a:r>
              <a:rPr lang="en-US" sz="28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higella 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(coming up soon) but require higher amounts of inoculum</a:t>
            </a:r>
            <a:endParaRPr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9"/>
          <p:cNvSpPr txBox="1">
            <a:spLocks noGrp="1"/>
          </p:cNvSpPr>
          <p:nvPr>
            <p:ph type="title"/>
          </p:nvPr>
        </p:nvSpPr>
        <p:spPr>
          <a:xfrm>
            <a:off x="961351" y="221094"/>
            <a:ext cx="7704667" cy="1022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EIEC (Cont.)</a:t>
            </a:r>
            <a:endParaRPr dirty="0"/>
          </a:p>
        </p:txBody>
      </p:sp>
      <p:sp>
        <p:nvSpPr>
          <p:cNvPr id="326" name="Google Shape;326;p29"/>
          <p:cNvSpPr txBox="1">
            <a:spLocks noGrp="1"/>
          </p:cNvSpPr>
          <p:nvPr>
            <p:ph idx="1"/>
          </p:nvPr>
        </p:nvSpPr>
        <p:spPr>
          <a:xfrm>
            <a:off x="961351" y="1243445"/>
            <a:ext cx="7772400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Clinical infection symptoms</a:t>
            </a:r>
          </a:p>
          <a:p>
            <a:pPr marL="800100" lvl="1" indent="-342900">
              <a:lnSpc>
                <a:spcPct val="90000"/>
              </a:lnSpc>
              <a:spcBef>
                <a:spcPts val="560"/>
              </a:spcBef>
              <a:buSzPts val="1680"/>
              <a:buFont typeface="Wingdings" panose="05000000000000000000" pitchFamily="2" charset="2"/>
              <a:buChar char="Ø"/>
            </a:pPr>
            <a:r>
              <a:rPr lang="en-US" dirty="0"/>
              <a:t>Fever</a:t>
            </a:r>
          </a:p>
          <a:p>
            <a:pPr marL="800100" lvl="1" indent="-342900">
              <a:lnSpc>
                <a:spcPct val="90000"/>
              </a:lnSpc>
              <a:spcBef>
                <a:spcPts val="560"/>
              </a:spcBef>
              <a:buSzPts val="1680"/>
              <a:buFont typeface="Wingdings" panose="05000000000000000000" pitchFamily="2" charset="2"/>
              <a:buChar char="Ø"/>
            </a:pPr>
            <a:r>
              <a:rPr lang="en-US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Severe abdominal cramps</a:t>
            </a:r>
          </a:p>
          <a:p>
            <a:pPr marL="800100" lvl="1" indent="-342900">
              <a:lnSpc>
                <a:spcPct val="90000"/>
              </a:lnSpc>
              <a:spcBef>
                <a:spcPts val="560"/>
              </a:spcBef>
              <a:buSzPts val="1680"/>
              <a:buFont typeface="Wingdings" panose="05000000000000000000" pitchFamily="2" charset="2"/>
              <a:buChar char="Ø"/>
            </a:pPr>
            <a:r>
              <a:rPr lang="en-US" dirty="0"/>
              <a:t>Malaise </a:t>
            </a:r>
            <a:endParaRPr lang="en-US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dirty="0"/>
              <a:t>Generally, does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not ferment lactose (thus very similar to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shigellae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415437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29A20-9280-113F-FB7A-53635978D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61" y="467591"/>
            <a:ext cx="7704667" cy="1243446"/>
          </a:xfrm>
        </p:spPr>
        <p:txBody>
          <a:bodyPr>
            <a:normAutofit fontScale="90000"/>
          </a:bodyPr>
          <a:lstStyle/>
          <a:p>
            <a:r>
              <a:rPr lang="en-US" dirty="0"/>
              <a:t>Shiga Toxin-Producing </a:t>
            </a:r>
            <a:r>
              <a:rPr lang="en-US" i="1" dirty="0"/>
              <a:t>E. coli </a:t>
            </a:r>
            <a:r>
              <a:rPr lang="en-US" dirty="0"/>
              <a:t>(STEC)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2AED4A-35AC-5935-C1C9-DD5FEDEC5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60" y="1711037"/>
            <a:ext cx="7704667" cy="3332816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STEC refers to </a:t>
            </a:r>
            <a:r>
              <a:rPr lang="en-US" i="1" dirty="0">
                <a:solidFill>
                  <a:schemeClr val="tx1"/>
                </a:solidFill>
              </a:rPr>
              <a:t>E. coli </a:t>
            </a:r>
            <a:r>
              <a:rPr lang="en-US" dirty="0">
                <a:solidFill>
                  <a:schemeClr val="tx1"/>
                </a:solidFill>
              </a:rPr>
              <a:t>strains that produce Shiga toxin 1 (Stx1) and/or Shiga toxin 2 (Stx2).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Toxins are named because of their similarity to Shiga toxin produced by </a:t>
            </a:r>
            <a:r>
              <a:rPr lang="en-US" i="1" dirty="0">
                <a:solidFill>
                  <a:schemeClr val="tx1"/>
                </a:solidFill>
              </a:rPr>
              <a:t>Shigella </a:t>
            </a:r>
            <a:r>
              <a:rPr lang="en-US" i="1" dirty="0" err="1">
                <a:solidFill>
                  <a:schemeClr val="tx1"/>
                </a:solidFill>
              </a:rPr>
              <a:t>dysenteriae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type 1</a:t>
            </a:r>
          </a:p>
          <a:p>
            <a:pPr lvl="1"/>
            <a:r>
              <a:rPr lang="en-US" dirty="0" err="1">
                <a:solidFill>
                  <a:schemeClr val="tx1"/>
                </a:solidFill>
              </a:rPr>
              <a:t>Stx</a:t>
            </a:r>
            <a:r>
              <a:rPr lang="en-US" dirty="0">
                <a:solidFill>
                  <a:schemeClr val="tx1"/>
                </a:solidFill>
              </a:rPr>
              <a:t> is also referred to as </a:t>
            </a:r>
            <a:r>
              <a:rPr lang="en-US" dirty="0" err="1">
                <a:solidFill>
                  <a:schemeClr val="tx1"/>
                </a:solidFill>
              </a:rPr>
              <a:t>verotoxin</a:t>
            </a:r>
            <a:r>
              <a:rPr lang="en-US" dirty="0">
                <a:solidFill>
                  <a:schemeClr val="tx1"/>
                </a:solidFill>
              </a:rPr>
              <a:t> because this cytotoxin produces damage to Vero cells (African green monkey kidney cells)</a:t>
            </a:r>
          </a:p>
          <a:p>
            <a:pPr lvl="1"/>
            <a:r>
              <a:rPr lang="en-US" dirty="0" err="1"/>
              <a:t>Stx</a:t>
            </a:r>
            <a:r>
              <a:rPr lang="en-US" dirty="0"/>
              <a:t> 1 and </a:t>
            </a:r>
            <a:r>
              <a:rPr lang="en-US" dirty="0" err="1"/>
              <a:t>Stx</a:t>
            </a:r>
            <a:r>
              <a:rPr lang="en-US" dirty="0"/>
              <a:t> 2 are immunologically distinct</a:t>
            </a:r>
          </a:p>
          <a:p>
            <a:pPr lvl="1"/>
            <a:r>
              <a:rPr lang="en-US" dirty="0" err="1"/>
              <a:t>Stx</a:t>
            </a:r>
            <a:r>
              <a:rPr lang="en-US" dirty="0"/>
              <a:t> follows the A/B model of bacterial toxins</a:t>
            </a:r>
          </a:p>
        </p:txBody>
      </p:sp>
    </p:spTree>
    <p:extLst>
      <p:ext uri="{BB962C8B-B14F-4D97-AF65-F5344CB8AC3E}">
        <p14:creationId xmlns:p14="http://schemas.microsoft.com/office/powerpoint/2010/main" val="37026949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2"/>
          <p:cNvSpPr txBox="1">
            <a:spLocks noGrp="1"/>
          </p:cNvSpPr>
          <p:nvPr>
            <p:ph type="title"/>
          </p:nvPr>
        </p:nvSpPr>
        <p:spPr>
          <a:xfrm>
            <a:off x="152400" y="274637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STEC (Cont.)</a:t>
            </a:r>
            <a:endParaRPr dirty="0"/>
          </a:p>
        </p:txBody>
      </p:sp>
      <p:sp>
        <p:nvSpPr>
          <p:cNvPr id="350" name="Google Shape;350;p32"/>
          <p:cNvSpPr txBox="1">
            <a:spLocks noGrp="1"/>
          </p:cNvSpPr>
          <p:nvPr>
            <p:ph idx="1"/>
          </p:nvPr>
        </p:nvSpPr>
        <p:spPr>
          <a:xfrm>
            <a:off x="1309255" y="1417637"/>
            <a:ext cx="7265592" cy="43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dirty="0"/>
              <a:t>Shiga toxins preferentially affect endothelial cells of the GI tract and renal glomeruli.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dirty="0"/>
              <a:t>In 1982, the O157:H7 strain of </a:t>
            </a:r>
            <a:r>
              <a:rPr lang="en-US" i="1" dirty="0"/>
              <a:t>E. coli </a:t>
            </a:r>
            <a:r>
              <a:rPr lang="en-US" dirty="0"/>
              <a:t>was first recognized during an outbreak of hemorrhagic diarrhea and colitis. </a:t>
            </a:r>
          </a:p>
          <a:p>
            <a:pPr marL="342900" indent="-342900">
              <a:spcBef>
                <a:spcPts val="0"/>
              </a:spcBef>
              <a:buSzPts val="1680"/>
            </a:pPr>
            <a:r>
              <a:rPr lang="en-US" dirty="0"/>
              <a:t>These isolates are referred to as enterohemorrhagic </a:t>
            </a:r>
            <a:r>
              <a:rPr lang="en-US" i="1" dirty="0"/>
              <a:t>E. coli </a:t>
            </a:r>
            <a:r>
              <a:rPr lang="en-US" dirty="0"/>
              <a:t>(EHEC)-a subset of STEC</a:t>
            </a:r>
          </a:p>
          <a:p>
            <a:pPr marL="342900" indent="-342900">
              <a:spcBef>
                <a:spcPts val="0"/>
              </a:spcBef>
              <a:buSzPts val="1680"/>
            </a:pPr>
            <a:r>
              <a:rPr lang="en-US" b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EHEC is associated with</a:t>
            </a:r>
          </a:p>
          <a:p>
            <a:pPr marL="1257300" lvl="2" indent="-342900">
              <a:spcBef>
                <a:spcPts val="0"/>
              </a:spcBef>
              <a:buSzPts val="1680"/>
              <a:buFont typeface="Wingdings" panose="05000000000000000000" pitchFamily="2" charset="2"/>
              <a:buChar char="Ø"/>
            </a:pPr>
            <a:r>
              <a:rPr lang="en-US" dirty="0"/>
              <a:t>Hemorrhagic diarrhea</a:t>
            </a:r>
          </a:p>
          <a:p>
            <a:pPr marL="1257300" lvl="2" indent="-342900">
              <a:spcBef>
                <a:spcPts val="0"/>
              </a:spcBef>
              <a:buSzPts val="1680"/>
              <a:buFont typeface="Wingdings" panose="05000000000000000000" pitchFamily="2" charset="2"/>
              <a:buChar char="Ø"/>
            </a:pPr>
            <a:r>
              <a:rPr lang="en-US" b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Colitis</a:t>
            </a:r>
          </a:p>
          <a:p>
            <a:pPr marL="1257300" lvl="2" indent="-342900">
              <a:spcBef>
                <a:spcPts val="0"/>
              </a:spcBef>
              <a:buSzPts val="1680"/>
              <a:buFont typeface="Wingdings" panose="05000000000000000000" pitchFamily="2" charset="2"/>
              <a:buChar char="Ø"/>
            </a:pPr>
            <a:r>
              <a:rPr lang="en-US" b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Hemolytic </a:t>
            </a:r>
            <a:r>
              <a:rPr lang="en-US" dirty="0"/>
              <a:t>uremic syndrome (HUS)-see next slide</a:t>
            </a:r>
            <a:endParaRPr lang="en-US" b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88811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D7042-B376-8790-FA31-42ACF7EAF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790" y="633845"/>
            <a:ext cx="7704667" cy="966355"/>
          </a:xfrm>
        </p:spPr>
        <p:txBody>
          <a:bodyPr>
            <a:normAutofit fontScale="90000"/>
          </a:bodyPr>
          <a:lstStyle/>
          <a:p>
            <a:r>
              <a:rPr lang="en-US" dirty="0"/>
              <a:t>STEC- EHEC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098CAC-F208-D94F-A3F2-D5E7ED4F6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0264" y="1600200"/>
            <a:ext cx="7695193" cy="442697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Hemolytic uremic syndrome (HUS) is characterized by</a:t>
            </a:r>
          </a:p>
          <a:p>
            <a:pPr lvl="1"/>
            <a:r>
              <a:rPr lang="en-US" dirty="0"/>
              <a:t>Low platelet count</a:t>
            </a:r>
          </a:p>
          <a:p>
            <a:pPr lvl="1"/>
            <a:r>
              <a:rPr lang="en-US" dirty="0"/>
              <a:t>Hemolytic anemia</a:t>
            </a:r>
          </a:p>
          <a:p>
            <a:pPr lvl="1"/>
            <a:r>
              <a:rPr lang="en-US" dirty="0"/>
              <a:t>Kidney failure</a:t>
            </a:r>
          </a:p>
          <a:p>
            <a:r>
              <a:rPr lang="en-US" dirty="0"/>
              <a:t>Classic illness caused by EHEC</a:t>
            </a:r>
          </a:p>
          <a:p>
            <a:pPr lvl="1"/>
            <a:r>
              <a:rPr lang="en-US" dirty="0"/>
              <a:t>Watery diarrhea that progresses to bloody diarrhea with abdominal cramps and low-grade fever</a:t>
            </a:r>
          </a:p>
          <a:p>
            <a:pPr lvl="1"/>
            <a:r>
              <a:rPr lang="en-US" dirty="0"/>
              <a:t>No leukocytes in stool samples</a:t>
            </a:r>
          </a:p>
          <a:p>
            <a:pPr lvl="1"/>
            <a:r>
              <a:rPr lang="en-US" dirty="0"/>
              <a:t>Symptoms range from mild to life-threatening HUS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Can be fatal in young children and older adults</a:t>
            </a:r>
          </a:p>
          <a:p>
            <a:pPr marL="59436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8423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1"/>
          <p:cNvSpPr txBox="1">
            <a:spLocks noGrp="1"/>
          </p:cNvSpPr>
          <p:nvPr>
            <p:ph type="title"/>
          </p:nvPr>
        </p:nvSpPr>
        <p:spPr>
          <a:xfrm>
            <a:off x="1086042" y="457200"/>
            <a:ext cx="7704667" cy="807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STEC-EHEC (Cont.)</a:t>
            </a:r>
            <a:endParaRPr dirty="0"/>
          </a:p>
        </p:txBody>
      </p:sp>
      <p:sp>
        <p:nvSpPr>
          <p:cNvPr id="342" name="Google Shape;342;p31"/>
          <p:cNvSpPr txBox="1">
            <a:spLocks noGrp="1"/>
          </p:cNvSpPr>
          <p:nvPr>
            <p:ph idx="1"/>
          </p:nvPr>
        </p:nvSpPr>
        <p:spPr>
          <a:xfrm>
            <a:off x="992524" y="1503219"/>
            <a:ext cx="7704667" cy="3332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Bef>
                <a:spcPts val="480"/>
              </a:spcBef>
              <a:buSzPts val="1920"/>
              <a:buFont typeface="Noto Sans Symbols"/>
              <a:buChar char="⮚"/>
            </a:pPr>
            <a:r>
              <a:rPr lang="en-US" dirty="0">
                <a:solidFill>
                  <a:schemeClr val="tx1"/>
                </a:solidFill>
              </a:rPr>
              <a:t>Mode of transmission </a:t>
            </a:r>
            <a:endParaRPr lang="en-US" b="0" i="0" u="none" strike="sng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Processed meats</a:t>
            </a:r>
          </a:p>
          <a:p>
            <a:pPr marL="1200150" lvl="2" indent="-285750">
              <a:spcBef>
                <a:spcPts val="480"/>
              </a:spcBef>
              <a:buSzPts val="1920"/>
              <a:buFont typeface="Noto Sans Symbols"/>
              <a:buChar char="⮚"/>
            </a:pPr>
            <a:r>
              <a:rPr lang="en-US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Undercooked  ground beef </a:t>
            </a:r>
          </a:p>
          <a:p>
            <a:pPr marL="1257300" lvl="2" indent="-342900">
              <a:spcBef>
                <a:spcPts val="480"/>
              </a:spcBef>
              <a:buSzPts val="192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Unpasteurized dairy products</a:t>
            </a:r>
          </a:p>
          <a:p>
            <a:pPr marL="1257300" lvl="2" indent="-342900">
              <a:spcBef>
                <a:spcPts val="480"/>
              </a:spcBef>
              <a:buSzPts val="192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Apple cider</a:t>
            </a:r>
          </a:p>
          <a:p>
            <a:pPr marL="1257300" lvl="2" indent="-342900">
              <a:spcBef>
                <a:spcPts val="480"/>
              </a:spcBef>
              <a:buSzPts val="192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Bean sprouts</a:t>
            </a:r>
          </a:p>
          <a:p>
            <a:pPr marL="1257300" lvl="2" indent="-342900">
              <a:spcBef>
                <a:spcPts val="480"/>
              </a:spcBef>
              <a:buSzPts val="192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Spinach</a:t>
            </a:r>
          </a:p>
          <a:p>
            <a:pPr marL="1257300" lvl="2" indent="-342900">
              <a:spcBef>
                <a:spcPts val="480"/>
              </a:spcBef>
              <a:buSzPts val="192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Romaine lettuce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endParaRPr lang="en-US"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3"/>
          <p:cNvSpPr txBox="1">
            <a:spLocks noGrp="1"/>
          </p:cNvSpPr>
          <p:nvPr>
            <p:ph type="title"/>
          </p:nvPr>
        </p:nvSpPr>
        <p:spPr>
          <a:xfrm>
            <a:off x="982133" y="332509"/>
            <a:ext cx="7704667" cy="869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dirty="0"/>
              <a:t>STEC  (Cont.)</a:t>
            </a:r>
            <a:endParaRPr dirty="0"/>
          </a:p>
        </p:txBody>
      </p:sp>
      <p:sp>
        <p:nvSpPr>
          <p:cNvPr id="358" name="Google Shape;358;p33"/>
          <p:cNvSpPr txBox="1">
            <a:spLocks noGrp="1"/>
          </p:cNvSpPr>
          <p:nvPr>
            <p:ph idx="1"/>
          </p:nvPr>
        </p:nvSpPr>
        <p:spPr>
          <a:xfrm>
            <a:off x="1148387" y="1524000"/>
            <a:ext cx="7704667" cy="3332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Laboratory diagnosis</a:t>
            </a:r>
          </a:p>
          <a:p>
            <a:pPr marL="800100" lvl="1" indent="-342900">
              <a:spcBef>
                <a:spcPts val="0"/>
              </a:spcBef>
              <a:buSzPts val="1680"/>
              <a:buFont typeface="Noto Sans Symbols"/>
              <a:buChar char="⬤"/>
            </a:pPr>
            <a:r>
              <a:rPr lang="en-US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Stool culture on selective and highly differential medium with subsequent serotyping</a:t>
            </a:r>
            <a:endParaRPr dirty="0"/>
          </a:p>
          <a:p>
            <a:pPr marL="800100" lvl="1" indent="-342900">
              <a:spcBef>
                <a:spcPts val="560"/>
              </a:spcBef>
              <a:buSzPts val="1680"/>
              <a:buFont typeface="Noto Sans Symbols"/>
              <a:buChar char="⬤"/>
            </a:pPr>
            <a:r>
              <a:rPr lang="en-US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Screening stool filtrates for toxin</a:t>
            </a:r>
            <a:endParaRPr dirty="0"/>
          </a:p>
          <a:p>
            <a:pPr marL="800100" lvl="1" indent="-342900">
              <a:spcBef>
                <a:spcPts val="560"/>
              </a:spcBef>
              <a:buSzPts val="1680"/>
              <a:buFont typeface="Noto Sans Symbols"/>
              <a:buChar char="⬤"/>
            </a:pPr>
            <a:r>
              <a:rPr lang="en-US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Demonstrate a fourfold increase in toxin-neutralizing antibody titer</a:t>
            </a:r>
            <a:endParaRPr dirty="0"/>
          </a:p>
          <a:p>
            <a:pPr marL="342900" marR="0" lvl="0" indent="-23622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None/>
            </a:pP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02356-CC17-4AF6-793D-B74D2C9C2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61" y="477981"/>
            <a:ext cx="7704667" cy="817419"/>
          </a:xfrm>
        </p:spPr>
        <p:txBody>
          <a:bodyPr/>
          <a:lstStyle/>
          <a:p>
            <a:r>
              <a:rPr lang="en-US" dirty="0"/>
              <a:t>STEC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6FCD45-6781-117C-DDFE-305D34CB1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60" y="1295400"/>
            <a:ext cx="7704667" cy="3332816"/>
          </a:xfrm>
        </p:spPr>
        <p:txBody>
          <a:bodyPr/>
          <a:lstStyle/>
          <a:p>
            <a:r>
              <a:rPr lang="en-US" dirty="0"/>
              <a:t>Culture media choices</a:t>
            </a:r>
          </a:p>
          <a:p>
            <a:pPr lvl="1"/>
            <a:r>
              <a:rPr lang="en-US" dirty="0"/>
              <a:t>Stool cultures should incorporate MAC containing </a:t>
            </a:r>
            <a:r>
              <a:rPr lang="en-US" dirty="0">
                <a:solidFill>
                  <a:schemeClr val="tx1"/>
                </a:solidFill>
              </a:rPr>
              <a:t>sorbitol (SMAC) instead of lactose or SMAC with cefixime and tellurite (SMAC-CT)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Some strains are sensitive to tellurite</a:t>
            </a:r>
          </a:p>
          <a:p>
            <a:r>
              <a:rPr lang="en-US" i="1" dirty="0">
                <a:solidFill>
                  <a:schemeClr val="tx1"/>
                </a:solidFill>
              </a:rPr>
              <a:t>E. coli </a:t>
            </a:r>
            <a:r>
              <a:rPr lang="en-US" dirty="0">
                <a:solidFill>
                  <a:schemeClr val="tx1"/>
                </a:solidFill>
              </a:rPr>
              <a:t>O157:7 strain does not ferment sorbitol in 24 hours</a:t>
            </a:r>
          </a:p>
        </p:txBody>
      </p:sp>
    </p:spTree>
    <p:extLst>
      <p:ext uri="{BB962C8B-B14F-4D97-AF65-F5344CB8AC3E}">
        <p14:creationId xmlns:p14="http://schemas.microsoft.com/office/powerpoint/2010/main" val="5657987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696BC-B875-FC88-4071-62D2C126A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467590"/>
            <a:ext cx="7704667" cy="765465"/>
          </a:xfrm>
        </p:spPr>
        <p:txBody>
          <a:bodyPr/>
          <a:lstStyle/>
          <a:p>
            <a:r>
              <a:rPr lang="en-US" dirty="0"/>
              <a:t>STEC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9E6E42-A2D8-ADC5-B774-F99F25584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433" y="1472045"/>
            <a:ext cx="7704667" cy="3332816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/>
              <a:t>An emergent phenotype, the sorbitol-fermenting, </a:t>
            </a:r>
            <a:r>
              <a:rPr lang="en-US" sz="2400" dirty="0">
                <a:solidFill>
                  <a:schemeClr val="tx1"/>
                </a:solidFill>
              </a:rPr>
              <a:t>nonmotile </a:t>
            </a:r>
            <a:r>
              <a:rPr lang="en-US" sz="2400" i="1" dirty="0">
                <a:solidFill>
                  <a:schemeClr val="tx1"/>
                </a:solidFill>
              </a:rPr>
              <a:t>E. coli </a:t>
            </a:r>
            <a:r>
              <a:rPr lang="en-US" sz="2400" dirty="0">
                <a:solidFill>
                  <a:schemeClr val="tx1"/>
                </a:solidFill>
              </a:rPr>
              <a:t>O157:NM (NM indicates nonmotile)</a:t>
            </a:r>
          </a:p>
          <a:p>
            <a:r>
              <a:rPr lang="en-US" sz="2400" dirty="0">
                <a:solidFill>
                  <a:schemeClr val="tx1"/>
                </a:solidFill>
              </a:rPr>
              <a:t>Other laboratory diagnosis methods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ELISA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Latex agglutination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Testing for flagella antigens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After serotyping, isolates </a:t>
            </a:r>
            <a:r>
              <a:rPr lang="en-US" sz="2000" dirty="0"/>
              <a:t>may be tested for </a:t>
            </a:r>
            <a:r>
              <a:rPr lang="en-US" sz="2000" dirty="0" err="1"/>
              <a:t>Stx</a:t>
            </a:r>
            <a:r>
              <a:rPr lang="en-US" sz="2000" dirty="0"/>
              <a:t> or </a:t>
            </a:r>
            <a:r>
              <a:rPr lang="en-US" sz="2000" i="1" dirty="0" err="1"/>
              <a:t>stx</a:t>
            </a:r>
            <a:r>
              <a:rPr lang="en-US" sz="2000" dirty="0"/>
              <a:t> genes</a:t>
            </a:r>
          </a:p>
          <a:p>
            <a:pPr lvl="1"/>
            <a:r>
              <a:rPr lang="en-US" sz="2000" dirty="0"/>
              <a:t>Cell cultures using Vero cells</a:t>
            </a:r>
          </a:p>
          <a:p>
            <a:pPr lvl="1"/>
            <a:r>
              <a:rPr lang="en-US" sz="2000" dirty="0"/>
              <a:t>EIA</a:t>
            </a:r>
          </a:p>
          <a:p>
            <a:pPr lvl="1"/>
            <a:r>
              <a:rPr lang="en-US" sz="2000" dirty="0"/>
              <a:t>Molecular diagnostic tests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057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107E03-D9E9-4B49-92B4-55D6BFC16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to Consider 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477A6E11-0846-1CFC-9D69-48F7A94181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032617"/>
              </p:ext>
            </p:extLst>
          </p:nvPr>
        </p:nvGraphicFramePr>
        <p:xfrm>
          <a:off x="1231768" y="2169160"/>
          <a:ext cx="6096000" cy="30327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509637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944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After reading the patient’s case history, consider: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61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The significance of this patient’s health status and medical history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366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The colony morphology feature that provides clues about the identity of the organism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385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The biochemical tests that are the most specific for identification of this organism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744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590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1961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03792-533F-3E48-EE01-7D006AAF9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870" y="301337"/>
            <a:ext cx="7704667" cy="807028"/>
          </a:xfrm>
        </p:spPr>
        <p:txBody>
          <a:bodyPr/>
          <a:lstStyle/>
          <a:p>
            <a:r>
              <a:rPr lang="en-US" dirty="0"/>
              <a:t>Enteroaggregative </a:t>
            </a:r>
            <a:r>
              <a:rPr lang="en-US" i="1" dirty="0"/>
              <a:t>E. coli </a:t>
            </a:r>
            <a:r>
              <a:rPr lang="en-US" dirty="0"/>
              <a:t>(EAEC)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390F52-2DFB-91C0-29AD-89E0BA704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870" y="1503219"/>
            <a:ext cx="7704667" cy="3332816"/>
          </a:xfrm>
        </p:spPr>
        <p:txBody>
          <a:bodyPr/>
          <a:lstStyle/>
          <a:p>
            <a:r>
              <a:rPr lang="en-US" dirty="0"/>
              <a:t>EAEC cells stick together, cultured on cell </a:t>
            </a:r>
            <a:r>
              <a:rPr lang="en-US" dirty="0">
                <a:solidFill>
                  <a:schemeClr val="tx1"/>
                </a:solidFill>
              </a:rPr>
              <a:t>monolayers, plastic surfaces, and the surface of the intestinal mucosa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“Stacked-brick” pattern on the cells and between the cells by means of fimbriae and can lead to biofilm formation </a:t>
            </a:r>
          </a:p>
          <a:p>
            <a:r>
              <a:rPr lang="en-US" dirty="0">
                <a:solidFill>
                  <a:schemeClr val="tx1"/>
                </a:solidFill>
              </a:rPr>
              <a:t>Symptoms-mostly in children</a:t>
            </a:r>
          </a:p>
          <a:p>
            <a:pPr lvl="1"/>
            <a:r>
              <a:rPr lang="en-US" dirty="0"/>
              <a:t>Watery diarrhea, vomiting, dehydration, occasional abdominal pain </a:t>
            </a:r>
          </a:p>
          <a:p>
            <a:pPr lvl="1"/>
            <a:r>
              <a:rPr lang="en-US" dirty="0"/>
              <a:t>Persistent for at least 2 or more weeks</a:t>
            </a:r>
          </a:p>
        </p:txBody>
      </p:sp>
    </p:spTree>
    <p:extLst>
      <p:ext uri="{BB962C8B-B14F-4D97-AF65-F5344CB8AC3E}">
        <p14:creationId xmlns:p14="http://schemas.microsoft.com/office/powerpoint/2010/main" val="6545067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6BC37-8D4F-DC03-D2E2-1906E36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042" y="374072"/>
            <a:ext cx="7704667" cy="858983"/>
          </a:xfrm>
        </p:spPr>
        <p:txBody>
          <a:bodyPr/>
          <a:lstStyle/>
          <a:p>
            <a:r>
              <a:rPr lang="en-US" dirty="0"/>
              <a:t>EAEC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A7946-5BB2-F2DA-1F9E-328A8C5BC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6042" y="1326573"/>
            <a:ext cx="7704667" cy="3332816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/>
              <a:t>No WBCs or RBCs in the stool</a:t>
            </a:r>
          </a:p>
          <a:p>
            <a:r>
              <a:rPr lang="en-US" sz="2400" dirty="0"/>
              <a:t>Important cause of diarrhea in infants</a:t>
            </a:r>
          </a:p>
          <a:p>
            <a:r>
              <a:rPr lang="en-US" sz="2400" dirty="0"/>
              <a:t>Should be considered a cause of diarrhea in patients with HIV infection</a:t>
            </a:r>
          </a:p>
          <a:p>
            <a:r>
              <a:rPr lang="en-US" sz="2400" dirty="0"/>
              <a:t>Stacked-brick growth pattern on monolayer cell cultures is suggestive of EAEC</a:t>
            </a:r>
          </a:p>
          <a:p>
            <a:pPr lvl="1"/>
            <a:r>
              <a:rPr lang="en-US" sz="2000" dirty="0"/>
              <a:t>DNA probes </a:t>
            </a:r>
            <a:r>
              <a:rPr lang="en-US" sz="2000" dirty="0">
                <a:solidFill>
                  <a:schemeClr val="tx1"/>
                </a:solidFill>
              </a:rPr>
              <a:t>for virulence genes offer a definitive identification</a:t>
            </a:r>
          </a:p>
          <a:p>
            <a:r>
              <a:rPr lang="en-US" sz="2400" dirty="0">
                <a:solidFill>
                  <a:schemeClr val="tx1"/>
                </a:solidFill>
              </a:rPr>
              <a:t>EAEC also contains several toxin-encoding genes, on plasmids and the chromosome, that can be found on other diarrheagenic </a:t>
            </a:r>
            <a:r>
              <a:rPr lang="en-US" sz="2400" i="1" dirty="0">
                <a:solidFill>
                  <a:schemeClr val="tx1"/>
                </a:solidFill>
              </a:rPr>
              <a:t>E. coli </a:t>
            </a:r>
            <a:r>
              <a:rPr lang="en-US" sz="2400" dirty="0">
                <a:solidFill>
                  <a:schemeClr val="tx1"/>
                </a:solidFill>
              </a:rPr>
              <a:t>strains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85515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9"/>
          <p:cNvSpPr txBox="1">
            <a:spLocks noGrp="1"/>
          </p:cNvSpPr>
          <p:nvPr>
            <p:ph type="title"/>
          </p:nvPr>
        </p:nvSpPr>
        <p:spPr>
          <a:xfrm>
            <a:off x="982133" y="322118"/>
            <a:ext cx="7704667" cy="942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</a:t>
            </a:r>
            <a:r>
              <a:rPr lang="en-US" sz="40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Escherichia</a:t>
            </a:r>
            <a:r>
              <a:rPr lang="en-US" sz="4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Species</a:t>
            </a:r>
            <a:endParaRPr dirty="0"/>
          </a:p>
        </p:txBody>
      </p:sp>
      <p:sp>
        <p:nvSpPr>
          <p:cNvPr id="406" name="Google Shape;406;p39"/>
          <p:cNvSpPr txBox="1">
            <a:spLocks noGrp="1"/>
          </p:cNvSpPr>
          <p:nvPr>
            <p:ph idx="1"/>
          </p:nvPr>
        </p:nvSpPr>
        <p:spPr>
          <a:xfrm>
            <a:off x="1054870" y="1544781"/>
            <a:ext cx="7704667" cy="3332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Escherichia </a:t>
            </a:r>
            <a:r>
              <a:rPr lang="en-US" sz="2800" b="0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fergusonii</a:t>
            </a:r>
            <a:endParaRPr lang="en-US" sz="2800" b="0" i="1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lvl="1" indent="-342900">
              <a:spcBef>
                <a:spcPts val="0"/>
              </a:spcBef>
              <a:buSzPts val="1680"/>
              <a:buFont typeface="Wingdings" panose="05000000000000000000" pitchFamily="2" charset="2"/>
              <a:buChar char="Ø"/>
            </a:pPr>
            <a:r>
              <a:rPr lang="en-US" b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Has been isolated from urine, blood, wounds, feces, and gallbladder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i="1" dirty="0">
                <a:solidFill>
                  <a:schemeClr val="tx1"/>
                </a:solidFill>
              </a:rPr>
              <a:t>Escherichia </a:t>
            </a:r>
            <a:r>
              <a:rPr lang="en-US" i="1" dirty="0" err="1">
                <a:solidFill>
                  <a:schemeClr val="tx1"/>
                </a:solidFill>
              </a:rPr>
              <a:t>albertii</a:t>
            </a:r>
            <a:endParaRPr lang="en-US" i="1" dirty="0">
              <a:solidFill>
                <a:schemeClr val="tx1"/>
              </a:solidFill>
            </a:endParaRPr>
          </a:p>
          <a:p>
            <a:pPr marL="800100" lvl="1" indent="-342900">
              <a:spcBef>
                <a:spcPts val="0"/>
              </a:spcBef>
              <a:buSzPts val="168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Associated with diarrheal disease</a:t>
            </a:r>
          </a:p>
          <a:p>
            <a:pPr marL="800100" lvl="1" indent="-342900">
              <a:spcBef>
                <a:spcPts val="0"/>
              </a:spcBef>
              <a:buSzPts val="168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Some isolates care the </a:t>
            </a:r>
            <a:r>
              <a:rPr lang="en-US" i="1" dirty="0">
                <a:solidFill>
                  <a:schemeClr val="tx1"/>
                </a:solidFill>
              </a:rPr>
              <a:t>stx2f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gene, which codes for a Shiga-like toxin and the </a:t>
            </a:r>
            <a:r>
              <a:rPr lang="en-US" dirty="0" err="1"/>
              <a:t>cdtB</a:t>
            </a:r>
            <a:r>
              <a:rPr lang="en-US" dirty="0"/>
              <a:t> gene, which codes for a toxin found in </a:t>
            </a:r>
            <a:r>
              <a:rPr lang="en-US" i="1" dirty="0" err="1"/>
              <a:t>Clostridioides</a:t>
            </a:r>
            <a:r>
              <a:rPr lang="en-US" i="1" dirty="0"/>
              <a:t> difficile.  </a:t>
            </a:r>
            <a:r>
              <a:rPr lang="en-US" dirty="0"/>
              <a:t>These isolates can cause a condition resembling HUS</a:t>
            </a:r>
            <a:endParaRPr lang="en-US" i="1" dirty="0"/>
          </a:p>
          <a:p>
            <a:pPr marL="914400" lvl="2" indent="0">
              <a:spcBef>
                <a:spcPts val="0"/>
              </a:spcBef>
              <a:buSzPts val="1680"/>
              <a:buNone/>
            </a:pPr>
            <a:endParaRPr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242B0-39CB-1FEB-FE40-FFD88D63B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374072"/>
            <a:ext cx="7704667" cy="765465"/>
          </a:xfrm>
        </p:spPr>
        <p:txBody>
          <a:bodyPr/>
          <a:lstStyle/>
          <a:p>
            <a:r>
              <a:rPr lang="en-US" i="1" dirty="0"/>
              <a:t>Klebsiella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F72BC8-CD85-8F18-CA3F-EB4C0DFD2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2" y="1336963"/>
            <a:ext cx="7704667" cy="3332816"/>
          </a:xfrm>
        </p:spPr>
        <p:txBody>
          <a:bodyPr>
            <a:normAutofit fontScale="92500"/>
          </a:bodyPr>
          <a:lstStyle/>
          <a:p>
            <a:r>
              <a:rPr lang="en-US" dirty="0"/>
              <a:t>Found in the intestinal tract of humans as normal microbiota</a:t>
            </a:r>
          </a:p>
          <a:p>
            <a:r>
              <a:rPr lang="en-US" dirty="0"/>
              <a:t>Associated with opportunistic and health-care </a:t>
            </a:r>
            <a:r>
              <a:rPr lang="en-US" dirty="0">
                <a:solidFill>
                  <a:schemeClr val="tx1"/>
                </a:solidFill>
              </a:rPr>
              <a:t>associated infections, particularly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Pneumonia, wound infections, UTIs</a:t>
            </a:r>
          </a:p>
          <a:p>
            <a:r>
              <a:rPr lang="en-US" sz="2400" dirty="0">
                <a:solidFill>
                  <a:schemeClr val="tx1"/>
                </a:solidFill>
              </a:rPr>
              <a:t>The genus </a:t>
            </a:r>
            <a:r>
              <a:rPr lang="en-US" sz="2400" i="1" dirty="0">
                <a:solidFill>
                  <a:schemeClr val="tx1"/>
                </a:solidFill>
              </a:rPr>
              <a:t>Klebsiella</a:t>
            </a:r>
            <a:r>
              <a:rPr lang="en-US" sz="2400" dirty="0">
                <a:solidFill>
                  <a:schemeClr val="tx1"/>
                </a:solidFill>
              </a:rPr>
              <a:t> comprises </a:t>
            </a:r>
            <a:r>
              <a:rPr lang="en-US" sz="2400" dirty="0"/>
              <a:t>several species, including </a:t>
            </a:r>
            <a:r>
              <a:rPr lang="en-US" sz="2400" i="1" dirty="0"/>
              <a:t>K. aerogenes, K. </a:t>
            </a:r>
            <a:r>
              <a:rPr lang="en-US" sz="2400" i="1" dirty="0" err="1"/>
              <a:t>michiganensis</a:t>
            </a:r>
            <a:r>
              <a:rPr lang="en-US" sz="2400" i="1" dirty="0"/>
              <a:t>, K. </a:t>
            </a:r>
            <a:r>
              <a:rPr lang="en-US" sz="2400" i="1" dirty="0" err="1"/>
              <a:t>oxytoca</a:t>
            </a:r>
            <a:r>
              <a:rPr lang="en-US" sz="2400" i="1" dirty="0"/>
              <a:t>, K. pneumoniae </a:t>
            </a:r>
            <a:r>
              <a:rPr lang="en-US" sz="2400" dirty="0"/>
              <a:t>subsp.</a:t>
            </a:r>
            <a:r>
              <a:rPr lang="en-US" sz="2400" i="1" dirty="0"/>
              <a:t> </a:t>
            </a:r>
            <a:r>
              <a:rPr lang="en-US" sz="2400" i="1" dirty="0" err="1"/>
              <a:t>ozaenae</a:t>
            </a:r>
            <a:r>
              <a:rPr lang="en-US" sz="2400" i="1" dirty="0"/>
              <a:t>, K. pneumoniae </a:t>
            </a:r>
            <a:r>
              <a:rPr lang="en-US" sz="2400" dirty="0"/>
              <a:t>subsp. </a:t>
            </a:r>
            <a:r>
              <a:rPr lang="en-US" sz="2400" i="1" dirty="0"/>
              <a:t>pneumoniae, K. pneumoniae </a:t>
            </a:r>
            <a:r>
              <a:rPr lang="en-US" sz="2400" dirty="0"/>
              <a:t>subsp. </a:t>
            </a:r>
            <a:r>
              <a:rPr lang="en-US" sz="2400" i="1" dirty="0" err="1"/>
              <a:t>rhinoscleromatis</a:t>
            </a:r>
            <a:r>
              <a:rPr lang="en-US" sz="2400" dirty="0"/>
              <a:t>, and </a:t>
            </a:r>
            <a:r>
              <a:rPr lang="en-US" sz="2400" i="1" dirty="0"/>
              <a:t>K. </a:t>
            </a:r>
            <a:r>
              <a:rPr lang="en-US" sz="2400" i="1" dirty="0" err="1"/>
              <a:t>variicola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18761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27450-CC2C-14C4-775B-01316C6E2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862444"/>
          </a:xfrm>
        </p:spPr>
        <p:txBody>
          <a:bodyPr/>
          <a:lstStyle/>
          <a:p>
            <a:r>
              <a:rPr lang="en-US" i="1" dirty="0"/>
              <a:t>Klebsiella</a:t>
            </a:r>
            <a:r>
              <a:rPr lang="en-US" dirty="0"/>
              <a:t>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C67770-0738-9E7E-15E4-D021E9BCA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651" y="1513609"/>
            <a:ext cx="7704667" cy="333281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Common characteristics include the following: </a:t>
            </a:r>
          </a:p>
          <a:p>
            <a:pPr lvl="1"/>
            <a:r>
              <a:rPr lang="en-US" dirty="0"/>
              <a:t> Most grow on Simmons citrate and in potassium </a:t>
            </a:r>
            <a:r>
              <a:rPr lang="en-US" dirty="0">
                <a:solidFill>
                  <a:schemeClr val="tx1"/>
                </a:solidFill>
              </a:rPr>
              <a:t>cyanide (KCN) broth.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None produce H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S.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 few hydrolyze urea slowly.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All are methyl red test negative </a:t>
            </a:r>
            <a:r>
              <a:rPr lang="en-US" dirty="0"/>
              <a:t>and Voges-Proskauer positive. </a:t>
            </a:r>
          </a:p>
          <a:p>
            <a:pPr lvl="1"/>
            <a:r>
              <a:rPr lang="en-US" dirty="0"/>
              <a:t>With a few exceptions, no indole is produced from tryptophan. </a:t>
            </a:r>
          </a:p>
          <a:p>
            <a:pPr lvl="1"/>
            <a:r>
              <a:rPr lang="en-US" dirty="0"/>
              <a:t>Motility is variable</a:t>
            </a:r>
          </a:p>
        </p:txBody>
      </p:sp>
    </p:spTree>
    <p:extLst>
      <p:ext uri="{BB962C8B-B14F-4D97-AF65-F5344CB8AC3E}">
        <p14:creationId xmlns:p14="http://schemas.microsoft.com/office/powerpoint/2010/main" val="41606043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3"/>
          <p:cNvSpPr txBox="1">
            <a:spLocks noGrp="1"/>
          </p:cNvSpPr>
          <p:nvPr>
            <p:ph type="title"/>
          </p:nvPr>
        </p:nvSpPr>
        <p:spPr>
          <a:xfrm>
            <a:off x="982133" y="457201"/>
            <a:ext cx="7704667" cy="1049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Differentiating Commonly Encountered </a:t>
            </a:r>
            <a:r>
              <a:rPr lang="en-US" sz="3600" b="0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Klebsiella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Species</a:t>
            </a:r>
            <a:endParaRPr dirty="0"/>
          </a:p>
        </p:txBody>
      </p:sp>
      <p:pic>
        <p:nvPicPr>
          <p:cNvPr id="440" name="Google Shape;440;p43" descr="C:\Users\12994\Desktop\Mahon\table19.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1676400"/>
            <a:ext cx="7696200" cy="433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4"/>
          <p:cNvSpPr txBox="1">
            <a:spLocks noGrp="1"/>
          </p:cNvSpPr>
          <p:nvPr>
            <p:ph type="title"/>
          </p:nvPr>
        </p:nvSpPr>
        <p:spPr>
          <a:xfrm>
            <a:off x="982133" y="457201"/>
            <a:ext cx="7704667" cy="89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Klebsiella</a:t>
            </a:r>
            <a:r>
              <a:rPr lang="en-US" sz="40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0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pneumoniae</a:t>
            </a:r>
            <a:endParaRPr dirty="0"/>
          </a:p>
        </p:txBody>
      </p:sp>
      <p:sp>
        <p:nvSpPr>
          <p:cNvPr id="446" name="Google Shape;446;p44"/>
          <p:cNvSpPr txBox="1">
            <a:spLocks noGrp="1"/>
          </p:cNvSpPr>
          <p:nvPr>
            <p:ph idx="1"/>
          </p:nvPr>
        </p:nvSpPr>
        <p:spPr>
          <a:xfrm>
            <a:off x="715962" y="1354137"/>
            <a:ext cx="7772400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common isolate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Respiratory tract infection of hospitalized patients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Also wound, UTIs, liver abscesses, and bacteremia</a:t>
            </a:r>
            <a:endParaRPr dirty="0"/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Increased resistance, including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carbapenemase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Moist gray mucoid colonies 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Virulence factor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Polysaccharide capsule-responsible for mucoid colonies</a:t>
            </a:r>
            <a:endParaRPr dirty="0"/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Prevents phagocytosis and some antimicrobials</a:t>
            </a:r>
            <a:endParaRPr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5"/>
          <p:cNvSpPr txBox="1">
            <a:spLocks noGrp="1"/>
          </p:cNvSpPr>
          <p:nvPr>
            <p:ph type="title"/>
          </p:nvPr>
        </p:nvSpPr>
        <p:spPr>
          <a:xfrm>
            <a:off x="982133" y="457201"/>
            <a:ext cx="7704667" cy="935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Colonies of </a:t>
            </a:r>
            <a:r>
              <a:rPr lang="en-US" sz="40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K. </a:t>
            </a:r>
            <a:r>
              <a:rPr lang="en-US" sz="4000" b="0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pneumoniae</a:t>
            </a:r>
            <a:endParaRPr dirty="0"/>
          </a:p>
        </p:txBody>
      </p:sp>
      <p:pic>
        <p:nvPicPr>
          <p:cNvPr id="456" name="Google Shape;456;p45" descr="Y:\ELS00000-IW26_[Mahon 6e]\ELS00000-IW26-SRC\Course-N\Construction\IC\jpg\Chapter019\01900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7300" y="1524000"/>
            <a:ext cx="6667500" cy="4659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6"/>
          <p:cNvSpPr txBox="1">
            <a:spLocks noGrp="1"/>
          </p:cNvSpPr>
          <p:nvPr>
            <p:ph type="title"/>
          </p:nvPr>
        </p:nvSpPr>
        <p:spPr>
          <a:xfrm>
            <a:off x="982133" y="457201"/>
            <a:ext cx="7704667" cy="893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</a:t>
            </a:r>
            <a:r>
              <a:rPr lang="en-US" sz="4000" b="0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Klebsiella</a:t>
            </a:r>
            <a:r>
              <a:rPr lang="en-US" sz="40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Species</a:t>
            </a:r>
            <a:endParaRPr dirty="0"/>
          </a:p>
        </p:txBody>
      </p:sp>
      <p:sp>
        <p:nvSpPr>
          <p:cNvPr id="462" name="Google Shape;462;p46"/>
          <p:cNvSpPr txBox="1">
            <a:spLocks noGrp="1"/>
          </p:cNvSpPr>
          <p:nvPr>
            <p:ph idx="1"/>
          </p:nvPr>
        </p:nvSpPr>
        <p:spPr>
          <a:xfrm>
            <a:off x="948266" y="1575666"/>
            <a:ext cx="7772400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⬤"/>
            </a:pPr>
            <a:r>
              <a:rPr lang="en-US" sz="24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K. </a:t>
            </a:r>
            <a:r>
              <a:rPr lang="en-US" sz="2400" b="0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oxytoca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⮚"/>
            </a:pPr>
            <a:r>
              <a:rPr lang="en-US" sz="2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Similar to </a:t>
            </a:r>
            <a:r>
              <a:rPr lang="en-US" sz="21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K. pneumoniae </a:t>
            </a:r>
            <a:r>
              <a:rPr lang="en-US" sz="2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except indole positive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⮚"/>
            </a:pPr>
            <a:r>
              <a:rPr lang="en-US" sz="2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Affects similar sites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⬤"/>
            </a:pPr>
            <a:r>
              <a:rPr lang="en-US" sz="24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K. pneumonia 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subsp. </a:t>
            </a:r>
            <a:r>
              <a:rPr lang="en-US" sz="2400" b="0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ozaenae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⮚"/>
            </a:pPr>
            <a:r>
              <a:rPr lang="en-US" sz="2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Isolated from nasal secretions and cerebral abscesses</a:t>
            </a:r>
            <a:endParaRPr dirty="0"/>
          </a:p>
          <a:p>
            <a:pPr marL="1143000" marR="0" lvl="2" indent="-22860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2185"/>
              <a:buFont typeface="Arial"/>
              <a:buChar char="•"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Plasmid-mediated ESBLs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⬤"/>
            </a:pPr>
            <a:r>
              <a:rPr lang="en-US" sz="24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K. pneumoniae 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subsp. </a:t>
            </a:r>
            <a:r>
              <a:rPr lang="en-US" sz="2400" b="0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rhinoscleromatis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⮚"/>
            </a:pPr>
            <a:r>
              <a:rPr lang="en-US" sz="2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Rhinoscleroma</a:t>
            </a:r>
            <a:r>
              <a:rPr lang="en-US" sz="2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-infection of the nasal cavity</a:t>
            </a:r>
            <a:endParaRPr dirty="0"/>
          </a:p>
          <a:p>
            <a:pPr marL="1143000" marR="0" lvl="2" indent="-22860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2185"/>
              <a:buFont typeface="Arial"/>
              <a:buChar char="•"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Intense swelling and malformation of the entire face and neck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⮚"/>
            </a:pPr>
            <a:r>
              <a:rPr lang="en-US" sz="2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Africa and South America</a:t>
            </a:r>
            <a:endParaRPr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27450-CC2C-14C4-775B-01316C6E2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883226"/>
          </a:xfrm>
        </p:spPr>
        <p:txBody>
          <a:bodyPr/>
          <a:lstStyle/>
          <a:p>
            <a:r>
              <a:rPr lang="en-US" dirty="0"/>
              <a:t>Other Species of </a:t>
            </a:r>
            <a:r>
              <a:rPr lang="en-US" i="1" dirty="0"/>
              <a:t>Klebsiella</a:t>
            </a:r>
            <a:r>
              <a:rPr lang="en-US" dirty="0"/>
              <a:t>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C67770-0738-9E7E-15E4-D021E9BCA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1731818"/>
            <a:ext cx="7704667" cy="3332816"/>
          </a:xfrm>
        </p:spPr>
        <p:txBody>
          <a:bodyPr/>
          <a:lstStyle/>
          <a:p>
            <a:r>
              <a:rPr lang="en-US" i="1" dirty="0"/>
              <a:t>K. aerogenes </a:t>
            </a:r>
            <a:r>
              <a:rPr lang="en-US" dirty="0"/>
              <a:t>(formerly </a:t>
            </a:r>
            <a:r>
              <a:rPr lang="en-US" i="1" dirty="0"/>
              <a:t>Enterobacter aerogenes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Healthcare-associated infections such as respiratory infections, UTIs, sepsis, post-neurosurgical meningitis</a:t>
            </a:r>
          </a:p>
          <a:p>
            <a:pPr lvl="1"/>
            <a:r>
              <a:rPr lang="en-US" dirty="0"/>
              <a:t>Linked to poor clinical outcomes in patients with bloodstream infections relative to those caused by </a:t>
            </a:r>
            <a:r>
              <a:rPr lang="en-US" i="1" dirty="0"/>
              <a:t>Enterobacter </a:t>
            </a:r>
            <a:r>
              <a:rPr lang="en-US" dirty="0"/>
              <a:t>spp.</a:t>
            </a:r>
          </a:p>
          <a:p>
            <a:pPr lvl="1"/>
            <a:r>
              <a:rPr lang="en-US" dirty="0"/>
              <a:t>Organism as become a multidrug-resistant pathogen</a:t>
            </a:r>
          </a:p>
          <a:p>
            <a:pPr marL="1011556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458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45594229d6_0_8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INTRODUCTION</a:t>
            </a:r>
            <a:endParaRPr dirty="0"/>
          </a:p>
        </p:txBody>
      </p:sp>
      <p:sp>
        <p:nvSpPr>
          <p:cNvPr id="107" name="Google Shape;107;g145594229d6_0_8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b="1" dirty="0"/>
              <a:t>CHAPTER NINETEEN</a:t>
            </a:r>
            <a:endParaRPr b="1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47"/>
          <p:cNvSpPr txBox="1">
            <a:spLocks noGrp="1"/>
          </p:cNvSpPr>
          <p:nvPr>
            <p:ph type="title"/>
          </p:nvPr>
        </p:nvSpPr>
        <p:spPr>
          <a:xfrm>
            <a:off x="982133" y="457201"/>
            <a:ext cx="7704667" cy="852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Raoultella</a:t>
            </a:r>
            <a:endParaRPr dirty="0"/>
          </a:p>
        </p:txBody>
      </p:sp>
      <p:sp>
        <p:nvSpPr>
          <p:cNvPr id="470" name="Google Shape;470;p47"/>
          <p:cNvSpPr txBox="1">
            <a:spLocks noGrp="1"/>
          </p:cNvSpPr>
          <p:nvPr>
            <p:ph idx="1"/>
          </p:nvPr>
        </p:nvSpPr>
        <p:spPr>
          <a:xfrm>
            <a:off x="982133" y="1524000"/>
            <a:ext cx="7704667" cy="3332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spcBef>
                <a:spcPts val="0"/>
              </a:spcBef>
              <a:buSzPts val="1680"/>
            </a:pPr>
            <a:r>
              <a:rPr lang="en-US" dirty="0"/>
              <a:t>Reclassification of some </a:t>
            </a:r>
            <a:r>
              <a:rPr lang="en-US" i="1" dirty="0"/>
              <a:t>Klebsiella </a:t>
            </a:r>
            <a:r>
              <a:rPr lang="en-US" dirty="0"/>
              <a:t>spp. to</a:t>
            </a:r>
            <a:r>
              <a:rPr lang="en-US" i="1" dirty="0"/>
              <a:t> </a:t>
            </a:r>
            <a:r>
              <a:rPr lang="en-US" sz="2800" b="0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Raoultella</a:t>
            </a:r>
            <a:r>
              <a:rPr lang="en-US" sz="2800" b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spp.</a:t>
            </a:r>
            <a:endParaRPr dirty="0"/>
          </a:p>
          <a:p>
            <a:pPr marL="1257300" lvl="2" indent="-342900">
              <a:spcBef>
                <a:spcPts val="560"/>
              </a:spcBef>
              <a:buSzPts val="1680"/>
              <a:buFont typeface="Noto Sans Symbols"/>
              <a:buChar char="⬤"/>
            </a:pPr>
            <a:r>
              <a:rPr lang="en-US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R. </a:t>
            </a:r>
            <a:r>
              <a:rPr lang="en-US" b="0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ornithinolytica</a:t>
            </a:r>
            <a:endParaRPr dirty="0"/>
          </a:p>
          <a:p>
            <a:pPr marL="1657350" lvl="3" indent="-285750">
              <a:spcBef>
                <a:spcPts val="480"/>
              </a:spcBef>
              <a:buSzPts val="1920"/>
              <a:buFont typeface="Noto Sans Symbols"/>
              <a:buChar char="⮚"/>
            </a:pP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Indole and ornithine decarboxylase positive</a:t>
            </a:r>
          </a:p>
          <a:p>
            <a:pPr marL="1200150" lvl="2" indent="-285750">
              <a:spcBef>
                <a:spcPts val="480"/>
              </a:spcBef>
              <a:buSzPts val="1920"/>
              <a:buFont typeface="Noto Sans Symbols"/>
              <a:buChar char="⮚"/>
            </a:pPr>
            <a:r>
              <a:rPr lang="en-US" i="1" dirty="0"/>
              <a:t>R. </a:t>
            </a:r>
            <a:r>
              <a:rPr lang="en-US" i="1" dirty="0" err="1"/>
              <a:t>terrogena</a:t>
            </a:r>
            <a:r>
              <a:rPr lang="en-US" i="1" dirty="0"/>
              <a:t>**</a:t>
            </a:r>
            <a:endParaRPr i="1" dirty="0"/>
          </a:p>
          <a:p>
            <a:pPr marL="1257300" lvl="2" indent="-342900">
              <a:spcBef>
                <a:spcPts val="560"/>
              </a:spcBef>
              <a:buSzPts val="1680"/>
              <a:buFont typeface="Noto Sans Symbols"/>
              <a:buChar char="⬤"/>
            </a:pPr>
            <a:r>
              <a:rPr lang="en-US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R. </a:t>
            </a:r>
            <a:r>
              <a:rPr lang="en-US" b="0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planticola</a:t>
            </a:r>
            <a:r>
              <a:rPr lang="en-US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**</a:t>
            </a:r>
            <a:endParaRPr i="1" dirty="0"/>
          </a:p>
          <a:p>
            <a:pPr marL="914400" lvl="2" indent="0">
              <a:spcBef>
                <a:spcPts val="560"/>
              </a:spcBef>
              <a:buSzPts val="1680"/>
              <a:buNone/>
            </a:pPr>
            <a:endParaRPr lang="en-US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2" indent="0">
              <a:spcBef>
                <a:spcPts val="560"/>
              </a:spcBef>
              <a:buSzPts val="1680"/>
              <a:buNone/>
            </a:pPr>
            <a:r>
              <a:rPr lang="en-US" dirty="0"/>
              <a:t>**</a:t>
            </a:r>
            <a:r>
              <a:rPr lang="en-US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Both species found in urine, respiratory tracts, and blood</a:t>
            </a:r>
            <a:endParaRPr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48"/>
          <p:cNvSpPr txBox="1">
            <a:spLocks noGrp="1"/>
          </p:cNvSpPr>
          <p:nvPr>
            <p:ph type="title"/>
          </p:nvPr>
        </p:nvSpPr>
        <p:spPr>
          <a:xfrm>
            <a:off x="982133" y="457201"/>
            <a:ext cx="7704667" cy="820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Enterobacter</a:t>
            </a:r>
            <a:r>
              <a:rPr lang="en-US" dirty="0"/>
              <a:t> and </a:t>
            </a:r>
            <a:r>
              <a:rPr lang="en-US" i="1" dirty="0" err="1"/>
              <a:t>Cronobacter</a:t>
            </a:r>
            <a:endParaRPr i="1" dirty="0"/>
          </a:p>
        </p:txBody>
      </p:sp>
      <p:sp>
        <p:nvSpPr>
          <p:cNvPr id="478" name="Google Shape;478;p48"/>
          <p:cNvSpPr txBox="1">
            <a:spLocks noGrp="1"/>
          </p:cNvSpPr>
          <p:nvPr>
            <p:ph idx="1"/>
          </p:nvPr>
        </p:nvSpPr>
        <p:spPr>
          <a:xfrm>
            <a:off x="982133" y="1659081"/>
            <a:ext cx="7704667" cy="3332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Clinically </a:t>
            </a:r>
            <a:r>
              <a:rPr lang="en-US" sz="2400" dirty="0"/>
              <a:t>relevant species include</a:t>
            </a:r>
          </a:p>
          <a:p>
            <a:pPr marL="800100" lvl="1" indent="-342900">
              <a:spcBef>
                <a:spcPts val="0"/>
              </a:spcBef>
              <a:buSzPts val="1680"/>
              <a:buFont typeface="Wingdings" panose="05000000000000000000" pitchFamily="2" charset="2"/>
              <a:buChar char="Ø"/>
            </a:pPr>
            <a:r>
              <a:rPr lang="en-US" sz="1100" dirty="0"/>
              <a:t> </a:t>
            </a:r>
            <a:r>
              <a:rPr lang="en-US" sz="2000" i="1" dirty="0"/>
              <a:t>E. </a:t>
            </a:r>
            <a:r>
              <a:rPr lang="en-US" sz="2000" i="1" dirty="0" err="1"/>
              <a:t>asburiae</a:t>
            </a:r>
            <a:r>
              <a:rPr lang="en-US" sz="2000" i="1" dirty="0"/>
              <a:t>**, E. </a:t>
            </a:r>
            <a:r>
              <a:rPr lang="en-US" sz="2000" i="1" dirty="0" err="1"/>
              <a:t>cancerogenus</a:t>
            </a:r>
            <a:r>
              <a:rPr lang="en-US" sz="2000" i="1" dirty="0"/>
              <a:t>, E. cloacae, E. </a:t>
            </a:r>
            <a:r>
              <a:rPr lang="en-US" sz="2000" i="1" dirty="0" err="1"/>
              <a:t>ludwigii</a:t>
            </a:r>
            <a:r>
              <a:rPr lang="en-US" sz="2000" i="1" dirty="0"/>
              <a:t>, and E. </a:t>
            </a:r>
            <a:r>
              <a:rPr lang="en-US" sz="2000" i="1" dirty="0" err="1"/>
              <a:t>hormaechei</a:t>
            </a:r>
            <a:endParaRPr lang="en-US" sz="2000" i="1" dirty="0"/>
          </a:p>
          <a:p>
            <a:pPr marL="342900" indent="-342900">
              <a:spcBef>
                <a:spcPts val="0"/>
              </a:spcBef>
              <a:buSzPts val="1680"/>
              <a:buFont typeface="Wingdings" panose="05000000000000000000" pitchFamily="2" charset="2"/>
              <a:buChar char="Ø"/>
            </a:pPr>
            <a:r>
              <a:rPr lang="en-US" sz="2400" b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Common healthcare-associated pathogens </a:t>
            </a:r>
          </a:p>
          <a:p>
            <a:pPr marL="800100" lvl="1" indent="-342900">
              <a:spcBef>
                <a:spcPts val="0"/>
              </a:spcBef>
              <a:buSzPts val="1680"/>
              <a:buFont typeface="Wingdings" panose="05000000000000000000" pitchFamily="2" charset="2"/>
              <a:buChar char="Ø"/>
            </a:pPr>
            <a:r>
              <a:rPr lang="en-US" sz="2000" dirty="0"/>
              <a:t>Increasing multidrug resistance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Infection </a:t>
            </a:r>
            <a:r>
              <a:rPr lang="en-US" sz="2400" b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sites</a:t>
            </a:r>
            <a:r>
              <a:rPr lang="en-US" sz="24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-E. </a:t>
            </a:r>
            <a:r>
              <a:rPr lang="en-US" sz="2400" b="0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asburiae</a:t>
            </a:r>
            <a:r>
              <a:rPr lang="en-US" sz="24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2400" i="1" dirty="0"/>
          </a:p>
          <a:p>
            <a:pPr marL="742950" marR="0" lvl="1" indent="-28575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Noto Sans Symbols"/>
              <a:buChar char="⮚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Wound, urine, blood, feces</a:t>
            </a:r>
            <a:endParaRPr lang="en-US" sz="2000" dirty="0"/>
          </a:p>
          <a:p>
            <a:pPr marL="285750" indent="-285750">
              <a:lnSpc>
                <a:spcPct val="90000"/>
              </a:lnSpc>
              <a:spcBef>
                <a:spcPts val="440"/>
              </a:spcBef>
              <a:buSzPts val="1760"/>
              <a:buFont typeface="Noto Sans Symbols"/>
              <a:buChar char="⮚"/>
            </a:pPr>
            <a:r>
              <a:rPr lang="en-US" sz="2400" dirty="0"/>
              <a:t>Osteomyelitis after traumatic wounds- </a:t>
            </a:r>
            <a:r>
              <a:rPr lang="en-US" sz="2400" i="1" dirty="0"/>
              <a:t>E. </a:t>
            </a:r>
            <a:r>
              <a:rPr lang="en-US" sz="2400" i="1" dirty="0" err="1"/>
              <a:t>cancerogenus</a:t>
            </a:r>
            <a:endParaRPr lang="en-US" sz="2400" i="1" dirty="0"/>
          </a:p>
          <a:p>
            <a:pPr marL="342900" indent="-342900">
              <a:spcBef>
                <a:spcPts val="0"/>
              </a:spcBef>
              <a:buSzPts val="1680"/>
              <a:buFont typeface="Wingdings" panose="05000000000000000000" pitchFamily="2" charset="2"/>
              <a:buChar char="Ø"/>
            </a:pPr>
            <a:endParaRPr lang="en-US" dirty="0"/>
          </a:p>
          <a:p>
            <a:pPr marL="800100" lvl="1" indent="-342900">
              <a:spcBef>
                <a:spcPts val="0"/>
              </a:spcBef>
              <a:buSzPts val="1680"/>
              <a:buFont typeface="Wingdings" panose="05000000000000000000" pitchFamily="2" charset="2"/>
              <a:buChar char="Ø"/>
            </a:pPr>
            <a:endParaRPr sz="2000" b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49"/>
          <p:cNvSpPr txBox="1">
            <a:spLocks noGrp="1"/>
          </p:cNvSpPr>
          <p:nvPr>
            <p:ph type="title"/>
          </p:nvPr>
        </p:nvSpPr>
        <p:spPr>
          <a:xfrm>
            <a:off x="982133" y="457201"/>
            <a:ext cx="7704667" cy="872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Enterobacter</a:t>
            </a:r>
            <a:r>
              <a:rPr lang="en-US" sz="36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Species Characteristics</a:t>
            </a:r>
            <a:endParaRPr dirty="0"/>
          </a:p>
        </p:txBody>
      </p:sp>
      <p:sp>
        <p:nvSpPr>
          <p:cNvPr id="486" name="Google Shape;486;p49"/>
          <p:cNvSpPr txBox="1">
            <a:spLocks noGrp="1"/>
          </p:cNvSpPr>
          <p:nvPr>
            <p:ph idx="1"/>
          </p:nvPr>
        </p:nvSpPr>
        <p:spPr>
          <a:xfrm>
            <a:off x="982133" y="1627909"/>
            <a:ext cx="7704667" cy="3332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Citrate positive, potassium cyanide broth </a:t>
            </a:r>
            <a:r>
              <a:rPr lang="en-US" sz="28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positive</a:t>
            </a:r>
            <a:endParaRPr dirty="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MR negative, VP positive</a:t>
            </a:r>
            <a:endParaRPr dirty="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Usually produce ornithine decarboxylase</a:t>
            </a:r>
            <a:endParaRPr dirty="0">
              <a:solidFill>
                <a:schemeClr val="tx1"/>
              </a:solidFill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Noto Sans Symbols"/>
              <a:buChar char="⮚"/>
            </a:pPr>
            <a:r>
              <a:rPr lang="en-US" sz="22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Lysine decarboxylase produced by most (not </a:t>
            </a:r>
            <a:r>
              <a:rPr lang="en-US" sz="2200" b="0" i="1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E. cloacae</a:t>
            </a:r>
            <a:r>
              <a:rPr lang="en-US" sz="22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lang="en-US" sz="2200" b="0" i="1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E. </a:t>
            </a:r>
            <a:r>
              <a:rPr lang="en-US" sz="2200" b="0" i="1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gergoviae</a:t>
            </a:r>
            <a:r>
              <a:rPr lang="en-US" sz="22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>
              <a:solidFill>
                <a:schemeClr val="tx1"/>
              </a:solidFill>
            </a:endParaRPr>
          </a:p>
          <a:p>
            <a:pPr marL="342900" marR="0" lvl="0" indent="-25908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320"/>
              <a:buFont typeface="Noto Sans Symbols"/>
              <a:buNone/>
            </a:pP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50"/>
          <p:cNvSpPr txBox="1">
            <a:spLocks noGrp="1"/>
          </p:cNvSpPr>
          <p:nvPr>
            <p:ph type="title"/>
          </p:nvPr>
        </p:nvSpPr>
        <p:spPr>
          <a:xfrm>
            <a:off x="982133" y="457201"/>
            <a:ext cx="7704667" cy="1163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Diagnostic Features of Select </a:t>
            </a:r>
            <a:r>
              <a:rPr lang="en-US" sz="3600" b="0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Enterobacter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Species</a:t>
            </a:r>
            <a:endParaRPr dirty="0"/>
          </a:p>
        </p:txBody>
      </p:sp>
      <p:pic>
        <p:nvPicPr>
          <p:cNvPr id="496" name="Google Shape;496;p50" descr="C:\Users\12994\Desktop\Mahon\table19.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1905000"/>
            <a:ext cx="75819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4D78F-4DDA-CB4C-B014-7CB7F80BE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768926"/>
          </a:xfrm>
        </p:spPr>
        <p:txBody>
          <a:bodyPr/>
          <a:lstStyle/>
          <a:p>
            <a:r>
              <a:rPr lang="en-US" i="1" dirty="0" err="1"/>
              <a:t>Cronobacter</a:t>
            </a:r>
            <a:endParaRPr lang="en-US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563DA7-1B51-E6A3-A47E-D89C6B03A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7464" y="1589808"/>
            <a:ext cx="7159336" cy="4517809"/>
          </a:xfrm>
        </p:spPr>
        <p:txBody>
          <a:bodyPr>
            <a:normAutofit fontScale="92500"/>
          </a:bodyPr>
          <a:lstStyle/>
          <a:p>
            <a:r>
              <a:rPr lang="en-US" dirty="0"/>
              <a:t>Most common isolates</a:t>
            </a:r>
          </a:p>
          <a:p>
            <a:pPr lvl="1"/>
            <a:r>
              <a:rPr lang="en-US" i="1" dirty="0"/>
              <a:t>C. </a:t>
            </a:r>
            <a:r>
              <a:rPr lang="en-US" i="1" dirty="0" err="1"/>
              <a:t>sakazakii</a:t>
            </a:r>
            <a:endParaRPr lang="en-US" i="1" dirty="0"/>
          </a:p>
          <a:p>
            <a:pPr lvl="2"/>
            <a:r>
              <a:rPr lang="en-US" dirty="0"/>
              <a:t>Documented as a pathogen in neonates</a:t>
            </a:r>
          </a:p>
          <a:p>
            <a:pPr lvl="2"/>
            <a:r>
              <a:rPr lang="en-US" dirty="0"/>
              <a:t>Causes meningitis, bacteremia, necrotizing enterocolitis</a:t>
            </a:r>
          </a:p>
          <a:p>
            <a:pPr lvl="2"/>
            <a:r>
              <a:rPr lang="en-US" dirty="0"/>
              <a:t>Associated with powdered milk</a:t>
            </a:r>
          </a:p>
          <a:p>
            <a:pPr lvl="2"/>
            <a:r>
              <a:rPr lang="en-US" dirty="0"/>
              <a:t>Isolated from brain abscesses, respiratory and wound infections</a:t>
            </a:r>
          </a:p>
          <a:p>
            <a:pPr lvl="2"/>
            <a:r>
              <a:rPr lang="en-US" dirty="0"/>
              <a:t>Produces yellow pigment</a:t>
            </a:r>
          </a:p>
          <a:p>
            <a:pPr lvl="1"/>
            <a:r>
              <a:rPr lang="en-US" i="1" dirty="0"/>
              <a:t>C. </a:t>
            </a:r>
            <a:r>
              <a:rPr lang="en-US" i="1" dirty="0" err="1"/>
              <a:t>malonaticus</a:t>
            </a:r>
            <a:endParaRPr lang="en-US" i="1" dirty="0"/>
          </a:p>
          <a:p>
            <a:pPr lvl="2"/>
            <a:r>
              <a:rPr lang="en-US" dirty="0"/>
              <a:t>Found in adults</a:t>
            </a:r>
          </a:p>
          <a:p>
            <a:r>
              <a:rPr lang="en-US" dirty="0"/>
              <a:t>Most accurate diagnosis method is DNA sequencing of </a:t>
            </a:r>
            <a:r>
              <a:rPr lang="en-US" i="1" dirty="0" err="1"/>
              <a:t>fusA</a:t>
            </a:r>
            <a:r>
              <a:rPr lang="en-US" dirty="0"/>
              <a:t> and </a:t>
            </a:r>
            <a:r>
              <a:rPr lang="en-US" i="1" dirty="0" err="1"/>
              <a:t>rpoB</a:t>
            </a:r>
            <a:r>
              <a:rPr lang="en-US" dirty="0"/>
              <a:t> genes</a:t>
            </a:r>
          </a:p>
        </p:txBody>
      </p:sp>
    </p:spTree>
    <p:extLst>
      <p:ext uri="{BB962C8B-B14F-4D97-AF65-F5344CB8AC3E}">
        <p14:creationId xmlns:p14="http://schemas.microsoft.com/office/powerpoint/2010/main" val="305777171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54"/>
          <p:cNvSpPr txBox="1">
            <a:spLocks noGrp="1"/>
          </p:cNvSpPr>
          <p:nvPr>
            <p:ph type="title"/>
          </p:nvPr>
        </p:nvSpPr>
        <p:spPr>
          <a:xfrm>
            <a:off x="982133" y="457201"/>
            <a:ext cx="7704667" cy="78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Photograph of </a:t>
            </a:r>
            <a:r>
              <a:rPr lang="en-US" sz="40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4000" b="0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sakazakii</a:t>
            </a:r>
            <a:r>
              <a:rPr lang="en-US" sz="40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pic>
        <p:nvPicPr>
          <p:cNvPr id="528" name="Google Shape;528;p54" descr="Y:\ELS00000-IW26_[Mahon 6e]\ELS00000-IW26-SRC\Course-N\Construction\IC\jpg\Chapter019\01900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1371600"/>
            <a:ext cx="7181850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C640C-61E9-E5AD-009B-0AC9BD44D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841663"/>
          </a:xfrm>
        </p:spPr>
        <p:txBody>
          <a:bodyPr/>
          <a:lstStyle/>
          <a:p>
            <a:r>
              <a:rPr lang="en-US" i="1" dirty="0"/>
              <a:t>Citrobacter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79FAAD-4FEF-C65B-63D3-2E5C09D64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651" y="1440873"/>
            <a:ext cx="7704667" cy="333281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Consists of at least 19 species</a:t>
            </a:r>
          </a:p>
          <a:p>
            <a:r>
              <a:rPr lang="en-US" dirty="0"/>
              <a:t>Inhabitants of the GI tract</a:t>
            </a:r>
          </a:p>
          <a:p>
            <a:r>
              <a:rPr lang="en-US" dirty="0"/>
              <a:t>Associated with infectious disease in </a:t>
            </a:r>
            <a:r>
              <a:rPr lang="en-US" dirty="0">
                <a:solidFill>
                  <a:schemeClr val="tx1"/>
                </a:solidFill>
              </a:rPr>
              <a:t>healthcare-associated infections,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Most frequently causes UTIs</a:t>
            </a:r>
          </a:p>
          <a:p>
            <a:r>
              <a:rPr lang="en-US" dirty="0">
                <a:solidFill>
                  <a:schemeClr val="tx1"/>
                </a:solidFill>
              </a:rPr>
              <a:t>The species most often isolated are </a:t>
            </a:r>
          </a:p>
          <a:p>
            <a:pPr lvl="1"/>
            <a:r>
              <a:rPr lang="en-US" i="1" dirty="0">
                <a:solidFill>
                  <a:schemeClr val="tx1"/>
                </a:solidFill>
              </a:rPr>
              <a:t>C. </a:t>
            </a:r>
            <a:r>
              <a:rPr lang="en-US" i="1" dirty="0" err="1">
                <a:solidFill>
                  <a:schemeClr val="tx1"/>
                </a:solidFill>
              </a:rPr>
              <a:t>freundii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complex (includes </a:t>
            </a:r>
            <a:r>
              <a:rPr lang="en-US" i="1" dirty="0">
                <a:solidFill>
                  <a:schemeClr val="tx1"/>
                </a:solidFill>
              </a:rPr>
              <a:t>C. </a:t>
            </a:r>
            <a:r>
              <a:rPr lang="en-US" i="1" dirty="0" err="1">
                <a:solidFill>
                  <a:schemeClr val="tx1"/>
                </a:solidFill>
              </a:rPr>
              <a:t>freundii</a:t>
            </a:r>
            <a:r>
              <a:rPr lang="en-US" i="1" dirty="0">
                <a:solidFill>
                  <a:schemeClr val="tx1"/>
                </a:solidFill>
              </a:rPr>
              <a:t>, C. </a:t>
            </a:r>
            <a:r>
              <a:rPr lang="en-US" i="1" dirty="0" err="1">
                <a:solidFill>
                  <a:schemeClr val="tx1"/>
                </a:solidFill>
              </a:rPr>
              <a:t>braakii</a:t>
            </a:r>
            <a:r>
              <a:rPr lang="en-US" dirty="0">
                <a:solidFill>
                  <a:schemeClr val="tx1"/>
                </a:solidFill>
              </a:rPr>
              <a:t>, and </a:t>
            </a:r>
            <a:r>
              <a:rPr lang="en-US" i="1" dirty="0">
                <a:solidFill>
                  <a:schemeClr val="tx1"/>
                </a:solidFill>
              </a:rPr>
              <a:t>C. </a:t>
            </a:r>
            <a:r>
              <a:rPr lang="en-US" i="1" dirty="0" err="1">
                <a:solidFill>
                  <a:schemeClr val="tx1"/>
                </a:solidFill>
              </a:rPr>
              <a:t>youngae</a:t>
            </a:r>
            <a:r>
              <a:rPr lang="en-US" dirty="0">
                <a:solidFill>
                  <a:schemeClr val="tx1"/>
                </a:solidFill>
              </a:rPr>
              <a:t>, among </a:t>
            </a:r>
            <a:r>
              <a:rPr lang="en-US" dirty="0"/>
              <a:t>others) and </a:t>
            </a:r>
            <a:r>
              <a:rPr lang="en-US" i="1" dirty="0"/>
              <a:t>C. </a:t>
            </a:r>
            <a:r>
              <a:rPr lang="en-US" i="1" dirty="0" err="1"/>
              <a:t>koseri</a:t>
            </a:r>
            <a:endParaRPr lang="en-US" i="1" dirty="0"/>
          </a:p>
          <a:p>
            <a:pPr lvl="2"/>
            <a:r>
              <a:rPr lang="en-US" dirty="0"/>
              <a:t>Can be isolated in diarrheal stools</a:t>
            </a:r>
          </a:p>
        </p:txBody>
      </p:sp>
    </p:spTree>
    <p:extLst>
      <p:ext uri="{BB962C8B-B14F-4D97-AF65-F5344CB8AC3E}">
        <p14:creationId xmlns:p14="http://schemas.microsoft.com/office/powerpoint/2010/main" val="215567371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12262-90FB-09C8-55FE-042C6D587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758535"/>
          </a:xfrm>
        </p:spPr>
        <p:txBody>
          <a:bodyPr/>
          <a:lstStyle/>
          <a:p>
            <a:r>
              <a:rPr lang="en-US" i="1" dirty="0"/>
              <a:t>Citrobacter</a:t>
            </a:r>
            <a:r>
              <a:rPr lang="en-US" dirty="0"/>
              <a:t>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F3E300-7DAA-7CA7-A99F-8CCAC9E74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011" y="1683326"/>
            <a:ext cx="8104909" cy="4090187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/>
              <a:t>C. </a:t>
            </a:r>
            <a:r>
              <a:rPr lang="en-US" i="1" dirty="0" err="1"/>
              <a:t>freundii</a:t>
            </a:r>
            <a:r>
              <a:rPr lang="en-US" i="1" dirty="0"/>
              <a:t> </a:t>
            </a:r>
            <a:r>
              <a:rPr lang="en-US" dirty="0"/>
              <a:t>has been associated with</a:t>
            </a:r>
          </a:p>
          <a:p>
            <a:pPr lvl="1"/>
            <a:r>
              <a:rPr lang="en-US" dirty="0"/>
              <a:t>UTIs, pneumonias, septicemia, intraabdominal abscesses, endocarditis in IV drug users</a:t>
            </a:r>
          </a:p>
          <a:p>
            <a:r>
              <a:rPr lang="en-US" dirty="0"/>
              <a:t>It is difficult to speciate </a:t>
            </a:r>
            <a:r>
              <a:rPr lang="en-US" i="1" dirty="0"/>
              <a:t>Citrobacter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Hence the term </a:t>
            </a:r>
            <a:r>
              <a:rPr lang="en-US" i="1" dirty="0"/>
              <a:t>Citrobacter </a:t>
            </a:r>
            <a:r>
              <a:rPr lang="en-US" i="1" dirty="0" err="1"/>
              <a:t>freundii</a:t>
            </a:r>
            <a:r>
              <a:rPr lang="en-US" i="1" dirty="0"/>
              <a:t> </a:t>
            </a:r>
            <a:r>
              <a:rPr lang="en-US" dirty="0"/>
              <a:t>complex</a:t>
            </a:r>
          </a:p>
          <a:p>
            <a:r>
              <a:rPr lang="en-US" dirty="0"/>
              <a:t>Most species:</a:t>
            </a:r>
          </a:p>
          <a:p>
            <a:pPr lvl="1"/>
            <a:r>
              <a:rPr lang="en-US" b="0" dirty="0"/>
              <a:t>Hydrolyze urea slowly</a:t>
            </a:r>
          </a:p>
          <a:p>
            <a:pPr lvl="1"/>
            <a:r>
              <a:rPr lang="en-US" b="0" dirty="0"/>
              <a:t>Positive methyl red</a:t>
            </a:r>
          </a:p>
          <a:p>
            <a:pPr lvl="1"/>
            <a:r>
              <a:rPr lang="en-US" b="0" dirty="0"/>
              <a:t>Ferment lactose</a:t>
            </a:r>
            <a:endParaRPr lang="en-US" b="0" dirty="0">
              <a:solidFill>
                <a:schemeClr val="tx1"/>
              </a:solidFill>
            </a:endParaRPr>
          </a:p>
          <a:p>
            <a:pPr lvl="1"/>
            <a:r>
              <a:rPr lang="en-US" b="0" dirty="0">
                <a:solidFill>
                  <a:schemeClr val="tx1"/>
                </a:solidFill>
              </a:rPr>
              <a:t>Grow on Simmons citrate medium</a:t>
            </a:r>
            <a:endParaRPr lang="en-US" dirty="0"/>
          </a:p>
          <a:p>
            <a:pPr marL="1600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02738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70"/>
          <p:cNvSpPr txBox="1">
            <a:spLocks noGrp="1"/>
          </p:cNvSpPr>
          <p:nvPr>
            <p:ph type="title"/>
          </p:nvPr>
        </p:nvSpPr>
        <p:spPr>
          <a:xfrm>
            <a:off x="982133" y="457201"/>
            <a:ext cx="7704667" cy="1007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Differential Tests to Identify </a:t>
            </a:r>
            <a:r>
              <a:rPr lang="en-US" sz="36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6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0" i="1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36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600" b="0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freundii</a:t>
            </a:r>
            <a:r>
              <a:rPr lang="en-US" sz="36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</a:t>
            </a:r>
            <a:r>
              <a:rPr lang="en-US" sz="36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Salmonella</a:t>
            </a:r>
            <a:endParaRPr dirty="0"/>
          </a:p>
        </p:txBody>
      </p:sp>
      <p:graphicFrame>
        <p:nvGraphicFramePr>
          <p:cNvPr id="656" name="Google Shape;656;p70"/>
          <p:cNvGraphicFramePr/>
          <p:nvPr>
            <p:extLst>
              <p:ext uri="{D42A27DB-BD31-4B8C-83A1-F6EECF244321}">
                <p14:modId xmlns:p14="http://schemas.microsoft.com/office/powerpoint/2010/main" val="711833988"/>
              </p:ext>
            </p:extLst>
          </p:nvPr>
        </p:nvGraphicFramePr>
        <p:xfrm>
          <a:off x="1101435" y="1868890"/>
          <a:ext cx="7356765" cy="3357705"/>
        </p:xfrm>
        <a:graphic>
          <a:graphicData uri="http://schemas.openxmlformats.org/drawingml/2006/table">
            <a:tbl>
              <a:tblPr>
                <a:noFill/>
                <a:tableStyleId>{7678B019-D97A-4058-BFDF-2E82FBAC7058}</a:tableStyleId>
              </a:tblPr>
              <a:tblGrid>
                <a:gridCol w="2452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2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2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861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1" u="none">
                          <a:solidFill>
                            <a:schemeClr val="l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Citrobacter freundii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1" u="none">
                          <a:solidFill>
                            <a:schemeClr val="l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Salmonella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838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Colony morphology when isolated from stool cultures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 primary selective media may be mistaken for </a:t>
                      </a:r>
                      <a:r>
                        <a:rPr lang="en-US" sz="1800" b="0" i="1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Salmonella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 primary selective media, resembles </a:t>
                      </a:r>
                      <a:r>
                        <a:rPr lang="en-US" sz="1800" b="0" i="1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Citrobacter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78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34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Decarboxylate lysine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 (most strains)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072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78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Hydrolyze urea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70% yes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</a:t>
                      </a:r>
                      <a:endParaRPr dirty="0"/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34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51B9C-722D-60F8-2EE2-30BCB6262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883226"/>
          </a:xfrm>
        </p:spPr>
        <p:txBody>
          <a:bodyPr/>
          <a:lstStyle/>
          <a:p>
            <a:r>
              <a:rPr lang="en-US" i="1" dirty="0"/>
              <a:t>Citrobacter </a:t>
            </a:r>
            <a:r>
              <a:rPr lang="en-US" dirty="0"/>
              <a:t>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97B859-4180-4E01-FDA8-989A4F6E6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6042" y="1617518"/>
            <a:ext cx="7704667" cy="3332816"/>
          </a:xfrm>
        </p:spPr>
        <p:txBody>
          <a:bodyPr/>
          <a:lstStyle/>
          <a:p>
            <a:r>
              <a:rPr lang="en-US" i="1" dirty="0"/>
              <a:t>C. </a:t>
            </a:r>
            <a:r>
              <a:rPr lang="en-US" i="1" dirty="0" err="1"/>
              <a:t>koseri</a:t>
            </a:r>
            <a:endParaRPr lang="en-US" i="1" dirty="0"/>
          </a:p>
          <a:p>
            <a:pPr lvl="1"/>
            <a:r>
              <a:rPr lang="en-US" dirty="0"/>
              <a:t>Documented as the cause of nursery outbreaks of</a:t>
            </a:r>
          </a:p>
          <a:p>
            <a:pPr lvl="2"/>
            <a:r>
              <a:rPr lang="en-US" dirty="0"/>
              <a:t>Neonatal meningitis, pneumonia, brain abscesses</a:t>
            </a:r>
          </a:p>
          <a:p>
            <a:r>
              <a:rPr lang="en-US" i="1" dirty="0"/>
              <a:t>C. </a:t>
            </a:r>
            <a:r>
              <a:rPr lang="en-US" i="1" dirty="0" err="1"/>
              <a:t>braakii</a:t>
            </a:r>
            <a:endParaRPr lang="en-US" i="1" dirty="0"/>
          </a:p>
          <a:p>
            <a:pPr lvl="1"/>
            <a:r>
              <a:rPr lang="en-US" dirty="0"/>
              <a:t>Associated with community-acquired infections </a:t>
            </a:r>
          </a:p>
          <a:p>
            <a:pPr lvl="2"/>
            <a:r>
              <a:rPr lang="en-US" dirty="0"/>
              <a:t>Including septicemia in a patient with cervical cancer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078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Setting the Stage</a:t>
            </a:r>
            <a:endParaRPr dirty="0"/>
          </a:p>
        </p:txBody>
      </p:sp>
      <p:sp>
        <p:nvSpPr>
          <p:cNvPr id="114" name="Google Shape;114;p3"/>
          <p:cNvSpPr txBox="1">
            <a:spLocks noGrp="1"/>
          </p:cNvSpPr>
          <p:nvPr>
            <p:ph idx="1"/>
          </p:nvPr>
        </p:nvSpPr>
        <p:spPr>
          <a:xfrm>
            <a:off x="457200" y="2171699"/>
            <a:ext cx="8229600" cy="3964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48641" indent="-457200">
              <a:spcBef>
                <a:spcPts val="480"/>
              </a:spcBef>
              <a:buSzPts val="1440"/>
            </a:pPr>
            <a:r>
              <a:rPr lang="en-US" dirty="0"/>
              <a:t>Comprehensive genomic analysis with phylogenetic reconstructions of members of the heterogenous family Enterobacteriaceae resulted in the creation of a new order, Enterobacterales.</a:t>
            </a:r>
          </a:p>
          <a:p>
            <a:pPr marL="1005841" lvl="1" indent="-457200">
              <a:spcBef>
                <a:spcPts val="480"/>
              </a:spcBef>
            </a:pPr>
            <a:r>
              <a:rPr lang="en-US" dirty="0"/>
              <a:t> All members of the original family Enterobacteriaceae were placed in the new order</a:t>
            </a:r>
            <a:endParaRPr b="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91D17-CB99-2C30-42E2-AAB74E41B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716972"/>
          </a:xfrm>
        </p:spPr>
        <p:txBody>
          <a:bodyPr/>
          <a:lstStyle/>
          <a:p>
            <a:r>
              <a:rPr lang="en-US" i="1" dirty="0" err="1"/>
              <a:t>Kluyvera</a:t>
            </a:r>
            <a:endParaRPr lang="en-US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6379C-7F8F-0E57-624F-51E111ACA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1347354"/>
            <a:ext cx="7704667" cy="3332816"/>
          </a:xfrm>
        </p:spPr>
        <p:txBody>
          <a:bodyPr/>
          <a:lstStyle/>
          <a:p>
            <a:r>
              <a:rPr lang="en-US" dirty="0"/>
              <a:t>Five closely related species</a:t>
            </a:r>
          </a:p>
          <a:p>
            <a:pPr lvl="1"/>
            <a:r>
              <a:rPr lang="it-IT" i="1" dirty="0"/>
              <a:t>K. ascorbata, K. cryocrescens, K. georgiana, K. intermedia, and K. sichuanensis.</a:t>
            </a:r>
          </a:p>
          <a:p>
            <a:r>
              <a:rPr lang="it-IT" dirty="0"/>
              <a:t>Found in respiratory, urine, CSF and blood cultures</a:t>
            </a:r>
          </a:p>
          <a:p>
            <a:r>
              <a:rPr lang="it-IT" dirty="0"/>
              <a:t>Most strains are nonpigmented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7898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1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Kluyvera</a:t>
            </a:r>
            <a:r>
              <a:rPr lang="en-US" sz="4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Colony Morphology</a:t>
            </a:r>
            <a:endParaRPr/>
          </a:p>
        </p:txBody>
      </p:sp>
      <p:pic>
        <p:nvPicPr>
          <p:cNvPr id="1083" name="Google Shape;1083;p123" descr="Y:\ELS00000-IW26_[Mahon 6e]\ELS00000-IW26-SRC\Course-N\Construction\IC\jpg\Chapter019\019011B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0400" y="2667000"/>
            <a:ext cx="2730500" cy="190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4" name="Google Shape;1084;p123" descr="Y:\ELS00000-IW26_[Mahon 6e]\ELS00000-IW26-SRC\Course-N\Construction\IC\jpg\Chapter019\019011C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32500" y="2667000"/>
            <a:ext cx="2730500" cy="190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5" name="Google Shape;1085;p123" descr="Y:\ELS00000-IW26_[Mahon 6e]\ELS00000-IW26-SRC\Course-N\Construction\IC\jpg\Chapter019\019011A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1000" y="2667000"/>
            <a:ext cx="2730500" cy="1908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983165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73CCD-B7C3-F34B-CCD7-1B6CA91AB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748144"/>
          </a:xfrm>
        </p:spPr>
        <p:txBody>
          <a:bodyPr/>
          <a:lstStyle/>
          <a:p>
            <a:r>
              <a:rPr lang="en-US" i="1" dirty="0" err="1"/>
              <a:t>Plesiomonas</a:t>
            </a:r>
            <a:endParaRPr lang="en-US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E3DB94-3321-82EC-A2FC-BDC44FD30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433" y="1690254"/>
            <a:ext cx="7704667" cy="333281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Formerly in the family Vibrionaceae</a:t>
            </a:r>
          </a:p>
          <a:p>
            <a:r>
              <a:rPr lang="en-US" dirty="0"/>
              <a:t>Oxidase-positive</a:t>
            </a:r>
          </a:p>
          <a:p>
            <a:r>
              <a:rPr lang="en-US" dirty="0"/>
              <a:t>Glucose-fermenting</a:t>
            </a:r>
          </a:p>
          <a:p>
            <a:r>
              <a:rPr lang="en-US" dirty="0"/>
              <a:t>Facultatively anaerobic</a:t>
            </a:r>
          </a:p>
          <a:p>
            <a:r>
              <a:rPr lang="en-US" dirty="0"/>
              <a:t>Straight gram-negative bacilli</a:t>
            </a:r>
          </a:p>
          <a:p>
            <a:pPr lvl="1"/>
            <a:r>
              <a:rPr lang="en-US" dirty="0"/>
              <a:t>Singly, pairs, short chains, filamentous form</a:t>
            </a:r>
          </a:p>
          <a:p>
            <a:r>
              <a:rPr lang="en-US" dirty="0"/>
              <a:t>No capsule 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14643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0E6C4-EA49-A893-A682-D986D0FA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872835"/>
          </a:xfrm>
        </p:spPr>
        <p:txBody>
          <a:bodyPr/>
          <a:lstStyle/>
          <a:p>
            <a:r>
              <a:rPr lang="en-US" i="1" dirty="0" err="1"/>
              <a:t>Plesiomonas</a:t>
            </a:r>
            <a:r>
              <a:rPr lang="en-US" i="1" dirty="0"/>
              <a:t> </a:t>
            </a:r>
            <a:r>
              <a:rPr lang="en-US" dirty="0"/>
              <a:t>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2257DA-D6AA-03C4-9F90-21D1F4FA2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651" y="1503218"/>
            <a:ext cx="7704667" cy="333281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genera </a:t>
            </a:r>
            <a:r>
              <a:rPr lang="en-US" i="1" dirty="0" err="1"/>
              <a:t>Plesiomonas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i="1" dirty="0"/>
              <a:t>Shigella </a:t>
            </a:r>
            <a:r>
              <a:rPr lang="en-US" dirty="0"/>
              <a:t>share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Biochemical and antigenic features.</a:t>
            </a:r>
          </a:p>
          <a:p>
            <a:r>
              <a:rPr lang="en-US" dirty="0" err="1">
                <a:solidFill>
                  <a:schemeClr val="tx1"/>
                </a:solidFill>
              </a:rPr>
              <a:t>Plesiomonads</a:t>
            </a:r>
            <a:r>
              <a:rPr lang="en-US" dirty="0">
                <a:solidFill>
                  <a:schemeClr val="tx1"/>
                </a:solidFill>
              </a:rPr>
              <a:t> often cross-agglutinate with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Shigella </a:t>
            </a:r>
            <a:r>
              <a:rPr lang="en-US" i="1" dirty="0" err="1">
                <a:solidFill>
                  <a:schemeClr val="tx1"/>
                </a:solidFill>
              </a:rPr>
              <a:t>sonnei</a:t>
            </a:r>
            <a:r>
              <a:rPr lang="en-US" i="1" dirty="0">
                <a:solidFill>
                  <a:schemeClr val="tx1"/>
                </a:solidFill>
              </a:rPr>
              <a:t>, S. </a:t>
            </a:r>
            <a:r>
              <a:rPr lang="en-US" i="1" dirty="0" err="1">
                <a:solidFill>
                  <a:schemeClr val="tx1"/>
                </a:solidFill>
              </a:rPr>
              <a:t>dysenteriae</a:t>
            </a:r>
            <a:r>
              <a:rPr lang="en-US" dirty="0">
                <a:solidFill>
                  <a:schemeClr val="tx1"/>
                </a:solidFill>
              </a:rPr>
              <a:t>, and even </a:t>
            </a:r>
            <a:r>
              <a:rPr lang="en-US" i="1" dirty="0">
                <a:solidFill>
                  <a:schemeClr val="tx1"/>
                </a:solidFill>
              </a:rPr>
              <a:t>S. boydii </a:t>
            </a:r>
            <a:r>
              <a:rPr lang="en-US" dirty="0">
                <a:solidFill>
                  <a:schemeClr val="tx1"/>
                </a:solidFill>
              </a:rPr>
              <a:t>antisera, hence the species name </a:t>
            </a:r>
            <a:r>
              <a:rPr lang="en-US" dirty="0" err="1">
                <a:solidFill>
                  <a:schemeClr val="tx1"/>
                </a:solidFill>
              </a:rPr>
              <a:t>shigelloides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i="1" dirty="0">
                <a:solidFill>
                  <a:schemeClr val="tx1"/>
                </a:solidFill>
              </a:rPr>
              <a:t>P. </a:t>
            </a:r>
            <a:r>
              <a:rPr lang="en-US" i="1" dirty="0" err="1">
                <a:solidFill>
                  <a:schemeClr val="tx1"/>
                </a:solidFill>
              </a:rPr>
              <a:t>shigelloides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possess a much lower virulence potential than </a:t>
            </a:r>
            <a:r>
              <a:rPr lang="en-US" i="1" dirty="0">
                <a:solidFill>
                  <a:schemeClr val="tx1"/>
                </a:solidFill>
              </a:rPr>
              <a:t>Shigella</a:t>
            </a:r>
            <a:r>
              <a:rPr lang="en-US" dirty="0">
                <a:solidFill>
                  <a:schemeClr val="tx1"/>
                </a:solidFill>
              </a:rPr>
              <a:t>, with a low symptomatic carriage rate among humans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416560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0E6C4-EA49-A893-A682-D986D0FA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706581"/>
          </a:xfrm>
        </p:spPr>
        <p:txBody>
          <a:bodyPr/>
          <a:lstStyle/>
          <a:p>
            <a:r>
              <a:rPr lang="en-US" i="1" dirty="0" err="1"/>
              <a:t>Plesiomonas</a:t>
            </a:r>
            <a:r>
              <a:rPr lang="en-US" i="1" dirty="0"/>
              <a:t> </a:t>
            </a:r>
            <a:r>
              <a:rPr lang="en-US" dirty="0"/>
              <a:t>(Cont.)</a:t>
            </a:r>
            <a:endParaRPr lang="en-US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2257DA-D6AA-03C4-9F90-21D1F4FA2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1534391"/>
            <a:ext cx="7704667" cy="3332816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 err="1">
                <a:solidFill>
                  <a:schemeClr val="tx1"/>
                </a:solidFill>
              </a:rPr>
              <a:t>Plesiomonas</a:t>
            </a:r>
            <a:r>
              <a:rPr lang="en-US" dirty="0">
                <a:solidFill>
                  <a:schemeClr val="tx1"/>
                </a:solidFill>
              </a:rPr>
              <a:t> can be serotyped by somatic O antigens and their flagellar H antigen. </a:t>
            </a:r>
          </a:p>
          <a:p>
            <a:r>
              <a:rPr lang="en-US" i="1" dirty="0">
                <a:solidFill>
                  <a:schemeClr val="tx1"/>
                </a:solidFill>
              </a:rPr>
              <a:t>P. </a:t>
            </a:r>
            <a:r>
              <a:rPr lang="en-US" i="1" dirty="0" err="1">
                <a:solidFill>
                  <a:schemeClr val="tx1"/>
                </a:solidFill>
              </a:rPr>
              <a:t>shigelloides</a:t>
            </a:r>
            <a:endParaRPr lang="en-US" i="1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Found in soil and aquatic environments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Fresh and estuarine waters of tropical and subtropical climates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Widely distributed among warm- and cold-blooded animals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Mode of transmission</a:t>
            </a:r>
            <a:r>
              <a:rPr lang="en-US" dirty="0"/>
              <a:t>	</a:t>
            </a:r>
          </a:p>
          <a:p>
            <a:pPr lvl="2"/>
            <a:r>
              <a:rPr lang="en-US" dirty="0"/>
              <a:t>Undercooked seafood, particularly shellfish</a:t>
            </a:r>
          </a:p>
          <a:p>
            <a:pPr lvl="2"/>
            <a:r>
              <a:rPr lang="en-US" dirty="0"/>
              <a:t>Untreated water</a:t>
            </a:r>
          </a:p>
        </p:txBody>
      </p:sp>
    </p:spTree>
    <p:extLst>
      <p:ext uri="{BB962C8B-B14F-4D97-AF65-F5344CB8AC3E}">
        <p14:creationId xmlns:p14="http://schemas.microsoft.com/office/powerpoint/2010/main" val="213008831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0E6C4-EA49-A893-A682-D986D0FA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737754"/>
          </a:xfrm>
        </p:spPr>
        <p:txBody>
          <a:bodyPr/>
          <a:lstStyle/>
          <a:p>
            <a:r>
              <a:rPr lang="en-US" i="1" dirty="0" err="1"/>
              <a:t>Plesiomonas</a:t>
            </a:r>
            <a:r>
              <a:rPr lang="en-US" i="1" dirty="0"/>
              <a:t> </a:t>
            </a:r>
            <a:r>
              <a:rPr lang="en-US" dirty="0"/>
              <a:t>(Cont.)</a:t>
            </a:r>
            <a:endParaRPr lang="en-US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2257DA-D6AA-03C4-9F90-21D1F4FA2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1295400"/>
            <a:ext cx="7704667" cy="3332816"/>
          </a:xfrm>
        </p:spPr>
        <p:txBody>
          <a:bodyPr/>
          <a:lstStyle/>
          <a:p>
            <a:r>
              <a:rPr lang="en-US" dirty="0"/>
              <a:t>Three major clinical types of gastroenteritis</a:t>
            </a:r>
          </a:p>
          <a:p>
            <a:pPr lvl="1"/>
            <a:r>
              <a:rPr lang="en-US" dirty="0"/>
              <a:t>The more common watery or secretory diarrhea</a:t>
            </a:r>
          </a:p>
          <a:p>
            <a:pPr lvl="1"/>
            <a:r>
              <a:rPr lang="en-US" dirty="0"/>
              <a:t>A subacute or chronic disease that lasts from 14 days to 2 to 3 months</a:t>
            </a:r>
          </a:p>
          <a:p>
            <a:pPr lvl="1"/>
            <a:r>
              <a:rPr lang="en-US" dirty="0"/>
              <a:t>A more invasive, dysenteric form that resembles colitis</a:t>
            </a:r>
          </a:p>
        </p:txBody>
      </p:sp>
    </p:spTree>
    <p:extLst>
      <p:ext uri="{BB962C8B-B14F-4D97-AF65-F5344CB8AC3E}">
        <p14:creationId xmlns:p14="http://schemas.microsoft.com/office/powerpoint/2010/main" val="208152427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71"/>
          <p:cNvSpPr txBox="1">
            <a:spLocks noGrp="1"/>
          </p:cNvSpPr>
          <p:nvPr>
            <p:ph type="title"/>
          </p:nvPr>
        </p:nvSpPr>
        <p:spPr>
          <a:xfrm>
            <a:off x="982133" y="457201"/>
            <a:ext cx="7704667" cy="1080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Plesiomonas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Epidemiology</a:t>
            </a:r>
            <a:endParaRPr dirty="0"/>
          </a:p>
        </p:txBody>
      </p:sp>
      <p:sp>
        <p:nvSpPr>
          <p:cNvPr id="664" name="Google Shape;664;p71"/>
          <p:cNvSpPr txBox="1">
            <a:spLocks noGrp="1"/>
          </p:cNvSpPr>
          <p:nvPr>
            <p:ph idx="1"/>
          </p:nvPr>
        </p:nvSpPr>
        <p:spPr>
          <a:xfrm>
            <a:off x="982133" y="1752600"/>
            <a:ext cx="7704667" cy="3332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Found in soil and aquatic environments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Found in fresh and estuarine waters, subtropical climates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Widely distributed among warm- and cold-blood animals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142319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73"/>
          <p:cNvSpPr txBox="1">
            <a:spLocks noGrp="1"/>
          </p:cNvSpPr>
          <p:nvPr>
            <p:ph type="title"/>
          </p:nvPr>
        </p:nvSpPr>
        <p:spPr>
          <a:xfrm>
            <a:off x="982133" y="457201"/>
            <a:ext cx="7704667" cy="1080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Plesiomonas</a:t>
            </a:r>
            <a:r>
              <a:rPr lang="en-US" sz="40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680" name="Google Shape;680;p73"/>
          <p:cNvSpPr txBox="1">
            <a:spLocks noGrp="1"/>
          </p:cNvSpPr>
          <p:nvPr>
            <p:ph idx="1"/>
          </p:nvPr>
        </p:nvSpPr>
        <p:spPr>
          <a:xfrm>
            <a:off x="982133" y="1721427"/>
            <a:ext cx="7704667" cy="3332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25% to 40% of all infected patients present with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Fever, vomiting, or both 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common clinical symptom—abdominal pain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cases self-limiting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Antimicrobial therapy is indicated in severe and prolonged cases.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027412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0E6C4-EA49-A893-A682-D986D0FA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810490"/>
          </a:xfrm>
        </p:spPr>
        <p:txBody>
          <a:bodyPr/>
          <a:lstStyle/>
          <a:p>
            <a:r>
              <a:rPr lang="en-US" dirty="0" err="1"/>
              <a:t>Erwiniacea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2257DA-D6AA-03C4-9F90-21D1F4FA2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1267691"/>
            <a:ext cx="7576984" cy="5000374"/>
          </a:xfrm>
        </p:spPr>
        <p:txBody>
          <a:bodyPr/>
          <a:lstStyle/>
          <a:p>
            <a:pPr marL="160020" indent="0">
              <a:buNone/>
            </a:pPr>
            <a:r>
              <a:rPr lang="en-US" i="1" dirty="0" err="1">
                <a:solidFill>
                  <a:schemeClr val="tx1"/>
                </a:solidFill>
              </a:rPr>
              <a:t>Pantoea</a:t>
            </a:r>
            <a:endParaRPr lang="en-US" i="1" dirty="0">
              <a:solidFill>
                <a:schemeClr val="tx1"/>
              </a:solidFill>
            </a:endParaRPr>
          </a:p>
          <a:p>
            <a:r>
              <a:rPr lang="en-US" dirty="0"/>
              <a:t>A diverse group of about two dozen species of yellow-pigmented organisms containing many plant pathogens.</a:t>
            </a:r>
          </a:p>
          <a:p>
            <a:r>
              <a:rPr lang="en-US" dirty="0"/>
              <a:t>Environmental isolates</a:t>
            </a:r>
          </a:p>
          <a:p>
            <a:r>
              <a:rPr lang="en-US" dirty="0"/>
              <a:t>Rarely recovered in human specimens</a:t>
            </a:r>
          </a:p>
          <a:p>
            <a:r>
              <a:rPr lang="en-US" dirty="0"/>
              <a:t>Several strains have been isolated from clinical specimens</a:t>
            </a:r>
          </a:p>
          <a:p>
            <a:pPr lvl="1"/>
            <a:r>
              <a:rPr lang="en-US" dirty="0"/>
              <a:t>Blood, CSF, sputum, urine</a:t>
            </a:r>
          </a:p>
          <a:p>
            <a:pPr lvl="1"/>
            <a:r>
              <a:rPr lang="en-US" i="1" dirty="0"/>
              <a:t>P. </a:t>
            </a:r>
            <a:r>
              <a:rPr lang="en-US" i="1" dirty="0" err="1"/>
              <a:t>agglomerans</a:t>
            </a:r>
            <a:r>
              <a:rPr lang="en-US" dirty="0"/>
              <a:t>-nationwide</a:t>
            </a:r>
            <a:r>
              <a:rPr lang="en-US" i="1" dirty="0"/>
              <a:t> </a:t>
            </a:r>
            <a:r>
              <a:rPr lang="en-US" dirty="0"/>
              <a:t>outbreak of septicemia resulting from contaminated IV fluids</a:t>
            </a:r>
          </a:p>
        </p:txBody>
      </p:sp>
    </p:spTree>
    <p:extLst>
      <p:ext uri="{BB962C8B-B14F-4D97-AF65-F5344CB8AC3E}">
        <p14:creationId xmlns:p14="http://schemas.microsoft.com/office/powerpoint/2010/main" val="47729578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52"/>
          <p:cNvSpPr txBox="1">
            <a:spLocks noGrp="1"/>
          </p:cNvSpPr>
          <p:nvPr>
            <p:ph type="title"/>
          </p:nvPr>
        </p:nvSpPr>
        <p:spPr>
          <a:xfrm>
            <a:off x="982133" y="457201"/>
            <a:ext cx="7704667" cy="872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Photograph of </a:t>
            </a:r>
            <a:r>
              <a:rPr lang="en-US" sz="40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P. </a:t>
            </a:r>
            <a:r>
              <a:rPr lang="en-US" sz="4000" b="0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agglomerans</a:t>
            </a:r>
            <a:endParaRPr dirty="0"/>
          </a:p>
        </p:txBody>
      </p:sp>
      <p:pic>
        <p:nvPicPr>
          <p:cNvPr id="512" name="Google Shape;512;p52" descr="Y:\ELS00000-IW26_[Mahon 6e]\ELS00000-IW26-SRC\Course-N\Construction\IC\jpg\Chapter019\01900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200" y="1524000"/>
            <a:ext cx="5200650" cy="4471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909D6-4033-FFC1-71E0-E9DA2A0EE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the Stage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FA00B8-96C0-9282-2698-E56AF1AE4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1142999"/>
            <a:ext cx="7704667" cy="2394171"/>
          </a:xfrm>
        </p:spPr>
        <p:txBody>
          <a:bodyPr/>
          <a:lstStyle/>
          <a:p>
            <a:pPr marL="160020" indent="0">
              <a:buNone/>
            </a:pPr>
            <a:r>
              <a:rPr lang="en-US" dirty="0"/>
              <a:t>The order Enterobacterales was divided into nine families</a:t>
            </a:r>
          </a:p>
          <a:p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3647B9A-33FB-7D4A-A6F2-274A9D9568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131355"/>
              </p:ext>
            </p:extLst>
          </p:nvPr>
        </p:nvGraphicFramePr>
        <p:xfrm>
          <a:off x="1636799" y="2605189"/>
          <a:ext cx="6096000" cy="25958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9169879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4139278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203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Bruguierivoraceae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Morganellaceae</a:t>
                      </a:r>
                      <a:endParaRPr lang="en-US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2482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Budviciaceae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Pectobacteriaceae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224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Enterobacteriaceae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Thorselliaceae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373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Erwiniaceae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Yersiniaceae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183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Hafniaceae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72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064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865697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0E6C4-EA49-A893-A682-D986D0FA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820881"/>
          </a:xfrm>
        </p:spPr>
        <p:txBody>
          <a:bodyPr/>
          <a:lstStyle/>
          <a:p>
            <a:r>
              <a:rPr lang="en-US" dirty="0" err="1"/>
              <a:t>Morganellaceae</a:t>
            </a:r>
            <a:endParaRPr lang="en-US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2257DA-D6AA-03C4-9F90-21D1F4FA2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433" y="1482436"/>
            <a:ext cx="7704667" cy="333281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Consists of three genera</a:t>
            </a:r>
          </a:p>
          <a:p>
            <a:pPr lvl="1"/>
            <a:r>
              <a:rPr lang="en-US" i="1" dirty="0"/>
              <a:t>Proteus</a:t>
            </a:r>
          </a:p>
          <a:p>
            <a:pPr lvl="1"/>
            <a:r>
              <a:rPr lang="en-US" i="1" dirty="0" err="1"/>
              <a:t>Morganella</a:t>
            </a:r>
            <a:endParaRPr lang="en-US" i="1" dirty="0"/>
          </a:p>
          <a:p>
            <a:pPr lvl="1"/>
            <a:r>
              <a:rPr lang="en-US" i="1" dirty="0"/>
              <a:t>Providencia</a:t>
            </a:r>
          </a:p>
          <a:p>
            <a:r>
              <a:rPr lang="en-US" dirty="0"/>
              <a:t>Widely disseminated in the environment, normal intestinal microbiota</a:t>
            </a:r>
          </a:p>
          <a:p>
            <a:r>
              <a:rPr lang="en-US" dirty="0"/>
              <a:t>Recognized as opportunistic pathogens</a:t>
            </a:r>
          </a:p>
          <a:p>
            <a:r>
              <a:rPr lang="en-US" dirty="0"/>
              <a:t>All genera are non-lactose fermenting</a:t>
            </a:r>
          </a:p>
          <a:p>
            <a:r>
              <a:rPr lang="en-US" dirty="0"/>
              <a:t>All genera deaminate phenylalanine</a:t>
            </a:r>
          </a:p>
        </p:txBody>
      </p:sp>
    </p:spTree>
    <p:extLst>
      <p:ext uri="{BB962C8B-B14F-4D97-AF65-F5344CB8AC3E}">
        <p14:creationId xmlns:p14="http://schemas.microsoft.com/office/powerpoint/2010/main" val="411297273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013A0-1EF6-C4A6-C424-B194B40AD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768926"/>
          </a:xfrm>
        </p:spPr>
        <p:txBody>
          <a:bodyPr/>
          <a:lstStyle/>
          <a:p>
            <a:r>
              <a:rPr lang="en-US" i="1" dirty="0"/>
              <a:t>Proteus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5EE1C2-7A96-900A-E29A-5F3616C24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215" y="1534391"/>
            <a:ext cx="7704667" cy="3332816"/>
          </a:xfrm>
        </p:spPr>
        <p:txBody>
          <a:bodyPr/>
          <a:lstStyle/>
          <a:p>
            <a:r>
              <a:rPr lang="en-US" dirty="0"/>
              <a:t>At least 13 species</a:t>
            </a:r>
          </a:p>
          <a:p>
            <a:pPr lvl="1"/>
            <a:r>
              <a:rPr lang="en-US" i="1" dirty="0"/>
              <a:t>P. mirabilis </a:t>
            </a:r>
            <a:r>
              <a:rPr lang="en-US" dirty="0"/>
              <a:t>and </a:t>
            </a:r>
            <a:r>
              <a:rPr lang="en-US" i="1" dirty="0" err="1"/>
              <a:t>P.vulgaris</a:t>
            </a:r>
            <a:r>
              <a:rPr lang="en-US" i="1" dirty="0"/>
              <a:t> </a:t>
            </a:r>
            <a:r>
              <a:rPr lang="en-US" dirty="0"/>
              <a:t>widely recognized human pathogens</a:t>
            </a:r>
          </a:p>
          <a:p>
            <a:pPr lvl="2"/>
            <a:r>
              <a:rPr lang="en-US" i="1" dirty="0"/>
              <a:t>P. mirabilis </a:t>
            </a:r>
            <a:r>
              <a:rPr lang="en-US" dirty="0"/>
              <a:t>is the more common isolate</a:t>
            </a:r>
          </a:p>
          <a:p>
            <a:r>
              <a:rPr lang="en-US" dirty="0"/>
              <a:t>Both species have been isolated from</a:t>
            </a:r>
          </a:p>
          <a:p>
            <a:pPr lvl="1"/>
            <a:r>
              <a:rPr lang="en-US" dirty="0"/>
              <a:t>Urine, wounds, and ear and </a:t>
            </a:r>
            <a:r>
              <a:rPr lang="en-US" dirty="0" err="1"/>
              <a:t>bacteremic</a:t>
            </a:r>
            <a:r>
              <a:rPr lang="en-US" dirty="0"/>
              <a:t> infections</a:t>
            </a:r>
          </a:p>
          <a:p>
            <a:r>
              <a:rPr lang="en-US" dirty="0"/>
              <a:t>The urease activity of </a:t>
            </a:r>
            <a:r>
              <a:rPr lang="en-US" i="1" dirty="0"/>
              <a:t>P. mirabilis </a:t>
            </a:r>
            <a:r>
              <a:rPr lang="en-US" dirty="0"/>
              <a:t>results in an increased urine pH and can lead to struvite kidney stones (calculi)</a:t>
            </a:r>
          </a:p>
        </p:txBody>
      </p:sp>
    </p:spTree>
    <p:extLst>
      <p:ext uri="{BB962C8B-B14F-4D97-AF65-F5344CB8AC3E}">
        <p14:creationId xmlns:p14="http://schemas.microsoft.com/office/powerpoint/2010/main" val="243639707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64"/>
          <p:cNvSpPr txBox="1">
            <a:spLocks noGrp="1"/>
          </p:cNvSpPr>
          <p:nvPr>
            <p:ph type="title"/>
          </p:nvPr>
        </p:nvSpPr>
        <p:spPr>
          <a:xfrm>
            <a:off x="982133" y="457201"/>
            <a:ext cx="7704667" cy="95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Swarming </a:t>
            </a:r>
            <a:r>
              <a:rPr lang="en-US" sz="40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Proteus</a:t>
            </a:r>
            <a:endParaRPr dirty="0"/>
          </a:p>
        </p:txBody>
      </p:sp>
      <p:pic>
        <p:nvPicPr>
          <p:cNvPr id="610" name="Google Shape;610;p64" descr="Y:\ELS00000-IW26_[Mahon 6e]\ELS00000-IW26-SRC\Course-N\Construction\IC\jpg\Chapter019\01900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1475" y="1524000"/>
            <a:ext cx="5749925" cy="4635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405142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63"/>
          <p:cNvSpPr txBox="1">
            <a:spLocks noGrp="1"/>
          </p:cNvSpPr>
          <p:nvPr>
            <p:ph type="title"/>
          </p:nvPr>
        </p:nvSpPr>
        <p:spPr>
          <a:xfrm>
            <a:off x="982133" y="457201"/>
            <a:ext cx="7704667" cy="105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Differential Tests to Identify </a:t>
            </a:r>
            <a:r>
              <a:rPr lang="en-US" sz="36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P. mirabilis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36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P. vulgaris</a:t>
            </a:r>
            <a:endParaRPr dirty="0"/>
          </a:p>
        </p:txBody>
      </p:sp>
      <p:graphicFrame>
        <p:nvGraphicFramePr>
          <p:cNvPr id="600" name="Google Shape;600;p63"/>
          <p:cNvGraphicFramePr/>
          <p:nvPr>
            <p:extLst>
              <p:ext uri="{D42A27DB-BD31-4B8C-83A1-F6EECF244321}">
                <p14:modId xmlns:p14="http://schemas.microsoft.com/office/powerpoint/2010/main" val="3362994237"/>
              </p:ext>
            </p:extLst>
          </p:nvPr>
        </p:nvGraphicFramePr>
        <p:xfrm>
          <a:off x="1246908" y="1953490"/>
          <a:ext cx="7211292" cy="3931640"/>
        </p:xfrm>
        <a:graphic>
          <a:graphicData uri="http://schemas.openxmlformats.org/drawingml/2006/table">
            <a:tbl>
              <a:tblPr>
                <a:noFill/>
                <a:tableStyleId>{7678B019-D97A-4058-BFDF-2E82FBAC7058}</a:tableStyleId>
              </a:tblPr>
              <a:tblGrid>
                <a:gridCol w="2403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37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37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004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1" u="none">
                          <a:solidFill>
                            <a:schemeClr val="l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Proteus mirabilis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1" u="none">
                          <a:solidFill>
                            <a:schemeClr val="l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Proteus vulgaris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39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11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Production of indole from tryptophan</a:t>
                      </a:r>
                      <a:endParaRPr dirty="0"/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39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484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Ornithine decarboxylase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Positive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Negative 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91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0556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Other tests of importance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Ferments sucrose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0" i="0" u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Acid/acid  in triple sugar iron (TSI) agar</a:t>
                      </a:r>
                      <a:endParaRPr dirty="0"/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226768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65"/>
          <p:cNvSpPr txBox="1">
            <a:spLocks noGrp="1"/>
          </p:cNvSpPr>
          <p:nvPr>
            <p:ph type="title"/>
          </p:nvPr>
        </p:nvSpPr>
        <p:spPr>
          <a:xfrm>
            <a:off x="982133" y="457201"/>
            <a:ext cx="7704667" cy="831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Morganella</a:t>
            </a:r>
            <a:endParaRPr dirty="0"/>
          </a:p>
        </p:txBody>
      </p:sp>
      <p:sp>
        <p:nvSpPr>
          <p:cNvPr id="616" name="Google Shape;616;p65"/>
          <p:cNvSpPr txBox="1">
            <a:spLocks noGrp="1"/>
          </p:cNvSpPr>
          <p:nvPr>
            <p:ph idx="1"/>
          </p:nvPr>
        </p:nvSpPr>
        <p:spPr>
          <a:xfrm>
            <a:off x="1065260" y="1575955"/>
            <a:ext cx="7704667" cy="3332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M. morganii</a:t>
            </a:r>
          </a:p>
          <a:p>
            <a:pPr marL="800100" lvl="1" indent="-342900">
              <a:spcBef>
                <a:spcPts val="0"/>
              </a:spcBef>
              <a:buSzPts val="1680"/>
              <a:buFont typeface="Wingdings" panose="05000000000000000000" pitchFamily="2" charset="2"/>
              <a:buChar char="Ø"/>
            </a:pPr>
            <a:r>
              <a:rPr lang="en-US" dirty="0"/>
              <a:t>Multidrug resistant, increased virulence</a:t>
            </a:r>
          </a:p>
          <a:p>
            <a:pPr marL="800100" lvl="1" indent="-342900">
              <a:spcBef>
                <a:spcPts val="0"/>
              </a:spcBef>
              <a:buSzPts val="1680"/>
              <a:buFont typeface="Wingdings" panose="05000000000000000000" pitchFamily="2" charset="2"/>
              <a:buChar char="Ø"/>
            </a:pPr>
            <a:r>
              <a:rPr lang="en-US" dirty="0"/>
              <a:t>Healthcare-associated pathogen</a:t>
            </a:r>
            <a:endParaRPr dirty="0"/>
          </a:p>
          <a:p>
            <a:pPr marL="800100" marR="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Wingdings" panose="05000000000000000000" pitchFamily="2" charset="2"/>
              <a:buChar char="Ø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UTIs, occasional wound infections and bacteremia</a:t>
            </a:r>
            <a:endParaRPr dirty="0"/>
          </a:p>
          <a:p>
            <a:pPr marL="800100" marR="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Wingdings" panose="05000000000000000000" pitchFamily="2" charset="2"/>
              <a:buChar char="Ø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Non-swarmer</a:t>
            </a:r>
            <a:endParaRPr dirty="0"/>
          </a:p>
          <a:p>
            <a:pPr marL="800100" marR="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Wingdings" panose="05000000000000000000" pitchFamily="2" charset="2"/>
              <a:buChar char="Ø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Motile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878324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66"/>
          <p:cNvSpPr txBox="1">
            <a:spLocks noGrp="1"/>
          </p:cNvSpPr>
          <p:nvPr>
            <p:ph type="title"/>
          </p:nvPr>
        </p:nvSpPr>
        <p:spPr>
          <a:xfrm>
            <a:off x="982133" y="457201"/>
            <a:ext cx="7704667" cy="84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Providencia</a:t>
            </a:r>
            <a:endParaRPr dirty="0"/>
          </a:p>
        </p:txBody>
      </p:sp>
      <p:sp>
        <p:nvSpPr>
          <p:cNvPr id="624" name="Google Shape;624;p66"/>
          <p:cNvSpPr txBox="1">
            <a:spLocks noGrp="1"/>
          </p:cNvSpPr>
          <p:nvPr>
            <p:ph idx="1"/>
          </p:nvPr>
        </p:nvSpPr>
        <p:spPr>
          <a:xfrm>
            <a:off x="1223625" y="1641763"/>
            <a:ext cx="7221682" cy="4145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60"/>
              <a:buFont typeface="Noto Sans Symbols"/>
              <a:buChar char="⬤"/>
            </a:pPr>
            <a:r>
              <a:rPr lang="en-US" sz="2600" dirty="0"/>
              <a:t>Four clinical notable</a:t>
            </a:r>
            <a:r>
              <a:rPr lang="en-US" sz="2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species, two of which are below</a:t>
            </a:r>
            <a:endParaRPr dirty="0"/>
          </a:p>
          <a:p>
            <a:pPr marL="800100" lvl="1" indent="-342900">
              <a:spcBef>
                <a:spcPts val="520"/>
              </a:spcBef>
              <a:buSzPts val="1560"/>
              <a:buFont typeface="Noto Sans Symbols"/>
              <a:buChar char="⬤"/>
            </a:pPr>
            <a:r>
              <a:rPr lang="en-US" sz="22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P. </a:t>
            </a:r>
            <a:r>
              <a:rPr lang="en-US" sz="2200" b="0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rettgeri</a:t>
            </a:r>
            <a:endParaRPr dirty="0"/>
          </a:p>
          <a:p>
            <a:pPr marL="1200150" lvl="2" indent="-285750">
              <a:spcBef>
                <a:spcPts val="440"/>
              </a:spcBef>
              <a:buSzPts val="1760"/>
              <a:buFont typeface="Noto Sans Symbols"/>
              <a:buChar char="⮚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Urinary tract pathogen</a:t>
            </a:r>
            <a:endParaRPr dirty="0"/>
          </a:p>
          <a:p>
            <a:pPr marL="1200150" lvl="2" indent="-285750">
              <a:spcBef>
                <a:spcPts val="440"/>
              </a:spcBef>
              <a:buSzPts val="1760"/>
              <a:buFont typeface="Noto Sans Symbols"/>
              <a:buChar char="⮚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Occasionally nosocomial outbreaks</a:t>
            </a:r>
          </a:p>
          <a:p>
            <a:pPr marL="1200150" lvl="2" indent="-285750">
              <a:spcBef>
                <a:spcPts val="440"/>
              </a:spcBef>
              <a:buSzPts val="1760"/>
              <a:buFont typeface="Noto Sans Symbols"/>
              <a:buChar char="⮚"/>
            </a:pPr>
            <a:r>
              <a:rPr lang="en-US" sz="1800" dirty="0"/>
              <a:t>Implicated in diarrheal disease among travelers</a:t>
            </a:r>
            <a:endParaRPr dirty="0"/>
          </a:p>
          <a:p>
            <a:pPr marL="800100" lvl="1" indent="-342900">
              <a:spcBef>
                <a:spcPts val="520"/>
              </a:spcBef>
              <a:buSzPts val="1560"/>
              <a:buFont typeface="Noto Sans Symbols"/>
              <a:buChar char="⬤"/>
            </a:pPr>
            <a:r>
              <a:rPr lang="en-US" sz="22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P. </a:t>
            </a:r>
            <a:r>
              <a:rPr lang="en-US" sz="2200" b="0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stuartii</a:t>
            </a:r>
            <a:endParaRPr dirty="0"/>
          </a:p>
          <a:p>
            <a:pPr marL="1200150" lvl="2" indent="-285750">
              <a:spcBef>
                <a:spcPts val="440"/>
              </a:spcBef>
              <a:buSzPts val="1760"/>
              <a:buFont typeface="Noto Sans Symbols"/>
              <a:buChar char="⮚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Nosocomial burn unit outbreaks</a:t>
            </a:r>
            <a:endParaRPr dirty="0"/>
          </a:p>
          <a:p>
            <a:pPr marL="1200150" lvl="2" indent="-285750">
              <a:spcBef>
                <a:spcPts val="440"/>
              </a:spcBef>
              <a:buSzPts val="1760"/>
              <a:buFont typeface="Noto Sans Symbols"/>
              <a:buChar char="⮚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Also isolated in urine cultures</a:t>
            </a:r>
            <a:endParaRPr dirty="0"/>
          </a:p>
          <a:p>
            <a:pPr marL="800100" lvl="1" indent="-342900">
              <a:spcBef>
                <a:spcPts val="520"/>
              </a:spcBef>
              <a:buSzPts val="1560"/>
              <a:buFont typeface="Noto Sans Symbols"/>
              <a:buChar char="⬤"/>
            </a:pPr>
            <a:r>
              <a:rPr lang="en-US" sz="2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Both have high resistance to antimicrobials.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030666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67"/>
          <p:cNvSpPr txBox="1">
            <a:spLocks noGrp="1"/>
          </p:cNvSpPr>
          <p:nvPr>
            <p:ph type="title"/>
          </p:nvPr>
        </p:nvSpPr>
        <p:spPr>
          <a:xfrm>
            <a:off x="982133" y="457201"/>
            <a:ext cx="7704667" cy="1260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Differentiating Characteristics of </a:t>
            </a:r>
            <a:r>
              <a:rPr lang="en-US" sz="32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Proteus, </a:t>
            </a:r>
            <a:r>
              <a:rPr lang="en-US" sz="3200" b="0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Providencia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and </a:t>
            </a:r>
            <a:r>
              <a:rPr lang="en-US" sz="3200" b="0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Morganella</a:t>
            </a:r>
            <a:endParaRPr dirty="0"/>
          </a:p>
        </p:txBody>
      </p:sp>
      <p:pic>
        <p:nvPicPr>
          <p:cNvPr id="634" name="Google Shape;634;p67" descr="C:\Users\12994\Desktop\Mahon\table19.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2319" y="1717675"/>
            <a:ext cx="7677150" cy="4362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172639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60"/>
          <p:cNvSpPr txBox="1">
            <a:spLocks noGrp="1"/>
          </p:cNvSpPr>
          <p:nvPr>
            <p:ph type="title"/>
          </p:nvPr>
        </p:nvSpPr>
        <p:spPr>
          <a:xfrm>
            <a:off x="982133" y="457201"/>
            <a:ext cx="7704667" cy="78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Hafniaceae</a:t>
            </a:r>
            <a:endParaRPr dirty="0"/>
          </a:p>
        </p:txBody>
      </p:sp>
      <p:sp>
        <p:nvSpPr>
          <p:cNvPr id="576" name="Google Shape;576;p60"/>
          <p:cNvSpPr txBox="1">
            <a:spLocks noGrp="1"/>
          </p:cNvSpPr>
          <p:nvPr>
            <p:ph idx="1"/>
          </p:nvPr>
        </p:nvSpPr>
        <p:spPr>
          <a:xfrm>
            <a:off x="862444" y="1423554"/>
            <a:ext cx="7824355" cy="4702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Genus- </a:t>
            </a:r>
            <a:r>
              <a:rPr lang="en-US" sz="2800" b="0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Hafnea</a:t>
            </a:r>
            <a:endParaRPr i="1"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produce a verocytotoxin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Linked to gastroenteritis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Occasionally isolated from stool cultures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Delayed citrate reaction</a:t>
            </a:r>
            <a:endParaRPr dirty="0"/>
          </a:p>
          <a:p>
            <a:pPr marL="800100" lvl="1" indent="-342900">
              <a:spcBef>
                <a:spcPts val="560"/>
              </a:spcBef>
              <a:buSzPts val="1680"/>
              <a:buFont typeface="Noto Sans Symbols"/>
              <a:buChar char="⬤"/>
            </a:pPr>
            <a:r>
              <a:rPr lang="en-US" i="1" dirty="0"/>
              <a:t>H. alvei </a:t>
            </a:r>
            <a:r>
              <a:rPr lang="en-US" dirty="0"/>
              <a:t>is more likely to be toxigenic, and have been linked to gastroenteritis and are occasionally isolated in stool cultures</a:t>
            </a:r>
            <a:endParaRPr lang="en-US" b="0" i="1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6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Edwardsiella</a:t>
            </a:r>
            <a:endParaRPr/>
          </a:p>
        </p:txBody>
      </p:sp>
      <p:sp>
        <p:nvSpPr>
          <p:cNvPr id="640" name="Google Shape;640;p68"/>
          <p:cNvSpPr txBox="1">
            <a:spLocks noGrp="1"/>
          </p:cNvSpPr>
          <p:nvPr>
            <p:ph idx="1"/>
          </p:nvPr>
        </p:nvSpPr>
        <p:spPr>
          <a:xfrm>
            <a:off x="1059872" y="1600200"/>
            <a:ext cx="7322127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1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E. </a:t>
            </a:r>
            <a:r>
              <a:rPr lang="en-US" sz="2800" b="0" i="1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tarda</a:t>
            </a:r>
            <a:r>
              <a:rPr lang="en-US" sz="2800" b="0" i="1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is the only recognized pathogen.</a:t>
            </a:r>
            <a:endParaRPr dirty="0">
              <a:solidFill>
                <a:schemeClr val="tx1"/>
              </a:solidFill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Urea negative</a:t>
            </a:r>
            <a:endParaRPr dirty="0">
              <a:solidFill>
                <a:schemeClr val="tx1"/>
              </a:solidFill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Lysine decarboxylase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positive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US" sz="2400" b="0" i="0" u="none" strike="noStrike" cap="none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 positive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Indole positive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growth on Simmons citrate medium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Clinical manifestations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Bacteremia, GI infections, wound infections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Reported to have significant mortality rate</a:t>
            </a:r>
            <a:endParaRPr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207A3-84ED-AB0C-5FD2-B190A728D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883226"/>
          </a:xfrm>
        </p:spPr>
        <p:txBody>
          <a:bodyPr/>
          <a:lstStyle/>
          <a:p>
            <a:r>
              <a:rPr lang="en-US" i="1" dirty="0"/>
              <a:t>Serratia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3DB1F8-6900-F344-2103-EE04BEB3A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1472045"/>
            <a:ext cx="7704667" cy="333281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Diverse group with at least 25 named species</a:t>
            </a:r>
          </a:p>
          <a:p>
            <a:r>
              <a:rPr lang="en-US" dirty="0"/>
              <a:t>Widespread in the environment </a:t>
            </a:r>
          </a:p>
          <a:p>
            <a:r>
              <a:rPr lang="en-US" dirty="0">
                <a:solidFill>
                  <a:schemeClr val="tx1"/>
                </a:solidFill>
              </a:rPr>
              <a:t>Opportunistic pathogens isolated from outbreaks in health care settings.</a:t>
            </a:r>
          </a:p>
          <a:p>
            <a:r>
              <a:rPr lang="en-US" i="1" dirty="0">
                <a:solidFill>
                  <a:schemeClr val="tx1"/>
                </a:solidFill>
              </a:rPr>
              <a:t>S. marcescens, S. </a:t>
            </a:r>
            <a:r>
              <a:rPr lang="en-US" i="1" dirty="0" err="1">
                <a:solidFill>
                  <a:schemeClr val="tx1"/>
                </a:solidFill>
              </a:rPr>
              <a:t>rubidaea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i="1" dirty="0">
                <a:solidFill>
                  <a:schemeClr val="tx1"/>
                </a:solidFill>
              </a:rPr>
              <a:t>S. </a:t>
            </a:r>
            <a:r>
              <a:rPr lang="en-US" i="1" dirty="0" err="1">
                <a:solidFill>
                  <a:schemeClr val="tx1"/>
                </a:solidFill>
              </a:rPr>
              <a:t>plymuthica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are noted for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producing a characteristic </a:t>
            </a:r>
            <a:r>
              <a:rPr lang="en-US" dirty="0"/>
              <a:t>pink-to-red pigment, prodigiosin, especially when the cultures are incubated at room temperature</a:t>
            </a:r>
          </a:p>
        </p:txBody>
      </p:sp>
    </p:spTree>
    <p:extLst>
      <p:ext uri="{BB962C8B-B14F-4D97-AF65-F5344CB8AC3E}">
        <p14:creationId xmlns:p14="http://schemas.microsoft.com/office/powerpoint/2010/main" val="2232693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909D6-4033-FFC1-71E0-E9DA2A0EE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the Stage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FA00B8-96C0-9282-2698-E56AF1AE4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169" y="1772584"/>
            <a:ext cx="7704667" cy="1968143"/>
          </a:xfrm>
        </p:spPr>
        <p:txBody>
          <a:bodyPr/>
          <a:lstStyle/>
          <a:p>
            <a:pPr marL="160020" indent="0">
              <a:buNone/>
            </a:pPr>
            <a:r>
              <a:rPr lang="en-US" dirty="0"/>
              <a:t>The family Enterobacteriaceae include the following genera:</a:t>
            </a:r>
          </a:p>
          <a:p>
            <a:pPr marL="16002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3647B9A-33FB-7D4A-A6F2-274A9D9568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799432"/>
              </p:ext>
            </p:extLst>
          </p:nvPr>
        </p:nvGraphicFramePr>
        <p:xfrm>
          <a:off x="1460984" y="2756655"/>
          <a:ext cx="5970055" cy="25908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922055">
                  <a:extLst>
                    <a:ext uri="{9D8B030D-6E8A-4147-A177-3AD203B41FA5}">
                      <a16:colId xmlns:a16="http://schemas.microsoft.com/office/drawing/2014/main" val="9169879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413927831"/>
                    </a:ext>
                  </a:extLst>
                </a:gridCol>
              </a:tblGrid>
              <a:tr h="2156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203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/>
                        <a:t>Citrobacter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err="1"/>
                        <a:t>Kluyvera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2482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err="1"/>
                        <a:t>Cronobacter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err="1"/>
                        <a:t>Raoultella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224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/>
                        <a:t>Enterobacter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Salmonella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373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/>
                        <a:t>Escherichia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Shigella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183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/>
                        <a:t>Klebsiella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Several others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72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064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196716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59"/>
          <p:cNvSpPr txBox="1">
            <a:spLocks noGrp="1"/>
          </p:cNvSpPr>
          <p:nvPr>
            <p:ph type="title"/>
          </p:nvPr>
        </p:nvSpPr>
        <p:spPr>
          <a:xfrm>
            <a:off x="982133" y="457201"/>
            <a:ext cx="7704667" cy="84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Colonies of </a:t>
            </a:r>
            <a:r>
              <a:rPr lang="en-US" sz="4000" b="0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Serratia</a:t>
            </a:r>
            <a:r>
              <a:rPr lang="en-US" sz="40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566" name="Google Shape;566;p59"/>
          <p:cNvSpPr txBox="1">
            <a:spLocks noGrp="1"/>
          </p:cNvSpPr>
          <p:nvPr>
            <p:ph idx="1"/>
          </p:nvPr>
        </p:nvSpPr>
        <p:spPr>
          <a:xfrm>
            <a:off x="982133" y="1700645"/>
            <a:ext cx="7704667" cy="1011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</a:pPr>
            <a:r>
              <a:rPr lang="en-US" sz="24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Left: </a:t>
            </a:r>
            <a:r>
              <a:rPr lang="en-US" sz="2400" b="0" i="1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S. marcescens </a:t>
            </a:r>
            <a:r>
              <a:rPr lang="en-US" sz="24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on chocolate (CHOC) agar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</a:pPr>
            <a:r>
              <a:rPr lang="en-US" sz="24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Right: </a:t>
            </a:r>
            <a:r>
              <a:rPr lang="en-US" sz="2400" b="0" i="1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S. </a:t>
            </a:r>
            <a:r>
              <a:rPr lang="en-US" sz="2400" b="0" i="1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rubidaea</a:t>
            </a:r>
            <a:r>
              <a:rPr lang="en-US" sz="2400" b="0" i="1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on MAC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569" name="Google Shape;569;p59" descr="Y:\ELS00000-IW26_[Mahon 6e]\ELS00000-IW26-SRC\Course-N\Construction\IC\jpg\Chapter019\019006B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2925762"/>
            <a:ext cx="3810000" cy="264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59" descr="Y:\ELS00000-IW26_[Mahon 6e]\ELS00000-IW26-SRC\Course-N\Construction\IC\jpg\Chapter019\019006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5662" y="2925762"/>
            <a:ext cx="3810000" cy="264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55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Serratia marcescens</a:t>
            </a:r>
            <a:endParaRPr dirty="0"/>
          </a:p>
        </p:txBody>
      </p:sp>
      <p:sp>
        <p:nvSpPr>
          <p:cNvPr id="534" name="Google Shape;534;p55"/>
          <p:cNvSpPr txBox="1">
            <a:spLocks noGrp="1"/>
          </p:cNvSpPr>
          <p:nvPr>
            <p:ph idx="1"/>
          </p:nvPr>
        </p:nvSpPr>
        <p:spPr>
          <a:xfrm>
            <a:off x="685800" y="1524000"/>
            <a:ext cx="7772400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60"/>
              <a:buFont typeface="Noto Sans Symbols"/>
              <a:buChar char="⬤"/>
            </a:pPr>
            <a:r>
              <a:rPr lang="en-US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Opportunistic pathogens associated with outbreaks in health care settings</a:t>
            </a:r>
            <a:endParaRPr sz="3200" dirty="0"/>
          </a:p>
          <a:p>
            <a:pPr marL="742950" marR="0" lvl="1" indent="-28575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Noto Sans Symbols"/>
              <a:buChar char="⮚"/>
            </a:pP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Urinary and respiratory tract infections</a:t>
            </a:r>
            <a:endParaRPr sz="2800" dirty="0"/>
          </a:p>
          <a:p>
            <a:pPr marL="742950" marR="0" lvl="1" indent="-28575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Noto Sans Symbols"/>
              <a:buChar char="⮚"/>
            </a:pP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Nursery, cardiac surgery, burn unit outbreaks</a:t>
            </a:r>
            <a:endParaRPr sz="2800" dirty="0"/>
          </a:p>
          <a:p>
            <a:pPr marL="742950" marR="0" lvl="1" indent="-28575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Noto Sans Symbols"/>
              <a:buChar char="⮚"/>
            </a:pP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Contamination of antiseptic solution </a:t>
            </a:r>
            <a:endParaRPr sz="2800" dirty="0"/>
          </a:p>
          <a:p>
            <a:pPr marL="1143000" marR="0" lvl="2" indent="-22860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2185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Resulted in an epidemic of septic arthritis</a:t>
            </a:r>
          </a:p>
          <a:p>
            <a:pPr marL="685800" lvl="1" indent="-228600">
              <a:lnSpc>
                <a:spcPct val="80000"/>
              </a:lnSpc>
              <a:spcBef>
                <a:spcPts val="380"/>
              </a:spcBef>
              <a:buSzPts val="2185"/>
              <a:buFont typeface="Arial"/>
              <a:buChar char="•"/>
            </a:pPr>
            <a:r>
              <a:rPr lang="en-US" dirty="0"/>
              <a:t>Ophthalmic infections.</a:t>
            </a:r>
          </a:p>
          <a:p>
            <a:pPr marL="685800" lvl="1" indent="-228600">
              <a:lnSpc>
                <a:spcPct val="80000"/>
              </a:lnSpc>
              <a:spcBef>
                <a:spcPts val="380"/>
              </a:spcBef>
              <a:buSzPts val="2185"/>
              <a:buFont typeface="Arial"/>
              <a:buChar char="•"/>
            </a:pPr>
            <a:endParaRPr lang="en-US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indent="-457200">
              <a:lnSpc>
                <a:spcPct val="80000"/>
              </a:lnSpc>
              <a:spcBef>
                <a:spcPts val="380"/>
              </a:spcBef>
              <a:buSzPts val="2185"/>
              <a:buFont typeface="Wingdings" panose="05000000000000000000" pitchFamily="2" charset="2"/>
              <a:buChar char="Ø"/>
            </a:pPr>
            <a:endParaRPr sz="2800" dirty="0"/>
          </a:p>
          <a:p>
            <a:pPr marL="342900" marR="0" lvl="0" indent="-24384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560"/>
              <a:buFont typeface="Noto Sans Symbols"/>
              <a:buNone/>
            </a:pPr>
            <a:endParaRPr sz="26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57"/>
          <p:cNvSpPr txBox="1">
            <a:spLocks noGrp="1"/>
          </p:cNvSpPr>
          <p:nvPr>
            <p:ph type="title"/>
          </p:nvPr>
        </p:nvSpPr>
        <p:spPr>
          <a:xfrm>
            <a:off x="982133" y="457201"/>
            <a:ext cx="7704667" cy="966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Serratia</a:t>
            </a:r>
            <a:r>
              <a:rPr lang="en-US" sz="4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0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odorifera</a:t>
            </a:r>
            <a:endParaRPr dirty="0"/>
          </a:p>
        </p:txBody>
      </p:sp>
      <p:sp>
        <p:nvSpPr>
          <p:cNvPr id="550" name="Google Shape;550;p57"/>
          <p:cNvSpPr txBox="1">
            <a:spLocks noGrp="1"/>
          </p:cNvSpPr>
          <p:nvPr>
            <p:ph idx="1"/>
          </p:nvPr>
        </p:nvSpPr>
        <p:spPr>
          <a:xfrm>
            <a:off x="1127605" y="1423555"/>
            <a:ext cx="7704667" cy="3332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S. </a:t>
            </a:r>
            <a:r>
              <a:rPr lang="en-US" sz="2800" b="0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odorifera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Dirty, musty odor resembling that of rotten potatoes</a:t>
            </a:r>
            <a:endParaRPr dirty="0"/>
          </a:p>
          <a:p>
            <a:pPr marL="354330" indent="-285750"/>
            <a:r>
              <a:rPr lang="en-US" dirty="0"/>
              <a:t>Isolated predominantly from	</a:t>
            </a:r>
          </a:p>
          <a:p>
            <a:pPr marL="811530" lvl="1" indent="-285750"/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Sputum</a:t>
            </a:r>
          </a:p>
          <a:p>
            <a:pPr marL="811530" lvl="1" indent="-285750"/>
            <a:r>
              <a:rPr lang="en-US" dirty="0"/>
              <a:t>Blood</a:t>
            </a:r>
          </a:p>
          <a:p>
            <a:pPr marL="811530" lvl="1" indent="-285750"/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Urine</a:t>
            </a:r>
          </a:p>
          <a:p>
            <a:pPr marL="354330" indent="-285750"/>
            <a:r>
              <a:rPr lang="en-US" dirty="0"/>
              <a:t>Other species that have been isolated in humans</a:t>
            </a:r>
          </a:p>
          <a:p>
            <a:pPr marL="811530" lvl="1" indent="-285750"/>
            <a:r>
              <a:rPr lang="pt-BR" i="1" dirty="0"/>
              <a:t>S. liquefaciens, S. rubidaea, S. ficaria, S. fonticola, </a:t>
            </a:r>
            <a:r>
              <a:rPr lang="pt-BR" dirty="0"/>
              <a:t>and</a:t>
            </a:r>
            <a:r>
              <a:rPr lang="pt-BR" i="1" dirty="0"/>
              <a:t> S. quinivorans</a:t>
            </a:r>
            <a:endParaRPr lang="en-US" i="1" dirty="0"/>
          </a:p>
          <a:p>
            <a:pPr marL="811530" lvl="1" indent="-285750"/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D4A5E-34AB-718D-FAA7-DF9878A65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810490"/>
          </a:xfrm>
        </p:spPr>
        <p:txBody>
          <a:bodyPr/>
          <a:lstStyle/>
          <a:p>
            <a:r>
              <a:rPr lang="en-US" i="1" dirty="0"/>
              <a:t>Serratia </a:t>
            </a:r>
            <a:r>
              <a:rPr lang="en-US" dirty="0"/>
              <a:t>Species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B79C18-109D-9A1E-4271-A513FF60E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1368136"/>
            <a:ext cx="7704667" cy="3332816"/>
          </a:xfrm>
        </p:spPr>
        <p:txBody>
          <a:bodyPr/>
          <a:lstStyle/>
          <a:p>
            <a:r>
              <a:rPr lang="en-US" dirty="0"/>
              <a:t>General characteristics</a:t>
            </a:r>
          </a:p>
          <a:p>
            <a:pPr lvl="1"/>
            <a:r>
              <a:rPr lang="en-US" dirty="0"/>
              <a:t>Ferment lactose slowly</a:t>
            </a:r>
          </a:p>
          <a:p>
            <a:pPr lvl="1"/>
            <a:r>
              <a:rPr lang="en-US" dirty="0"/>
              <a:t>ONPG positive</a:t>
            </a:r>
          </a:p>
          <a:p>
            <a:pPr lvl="1"/>
            <a:r>
              <a:rPr lang="en-US" dirty="0"/>
              <a:t>Typically VP positive</a:t>
            </a:r>
          </a:p>
          <a:p>
            <a:pPr lvl="1"/>
            <a:r>
              <a:rPr lang="en-US" dirty="0"/>
              <a:t>Resistance to a wide range of antimicrobials</a:t>
            </a:r>
          </a:p>
          <a:p>
            <a:pPr lvl="1"/>
            <a:r>
              <a:rPr lang="en-US" dirty="0"/>
              <a:t>Susceptibility tests must be performed on each isolate to determine appropriate antimicrobial therapy</a:t>
            </a:r>
          </a:p>
        </p:txBody>
      </p:sp>
    </p:spTree>
    <p:extLst>
      <p:ext uri="{BB962C8B-B14F-4D97-AF65-F5344CB8AC3E}">
        <p14:creationId xmlns:p14="http://schemas.microsoft.com/office/powerpoint/2010/main" val="137319199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145594229d6_0_104"/>
          <p:cNvSpPr txBox="1">
            <a:spLocks noGrp="1"/>
          </p:cNvSpPr>
          <p:nvPr>
            <p:ph type="title"/>
          </p:nvPr>
        </p:nvSpPr>
        <p:spPr>
          <a:xfrm>
            <a:off x="1986995" y="2666999"/>
            <a:ext cx="6699805" cy="236007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PRIMARY PATHOGENS IN THE ORDER ENTEROBACTERALES</a:t>
            </a:r>
            <a:endParaRPr dirty="0"/>
          </a:p>
        </p:txBody>
      </p:sp>
      <p:sp>
        <p:nvSpPr>
          <p:cNvPr id="697" name="Google Shape;697;g145594229d6_0_10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b="1" dirty="0"/>
              <a:t>CHAPTER NINETEEN</a:t>
            </a:r>
            <a:endParaRPr b="1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76"/>
          <p:cNvSpPr txBox="1">
            <a:spLocks noGrp="1"/>
          </p:cNvSpPr>
          <p:nvPr>
            <p:ph type="title"/>
          </p:nvPr>
        </p:nvSpPr>
        <p:spPr>
          <a:xfrm>
            <a:off x="982133" y="457201"/>
            <a:ext cx="7704667" cy="84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Overview</a:t>
            </a:r>
            <a:endParaRPr dirty="0"/>
          </a:p>
        </p:txBody>
      </p:sp>
      <p:sp>
        <p:nvSpPr>
          <p:cNvPr id="704" name="Google Shape;704;p76"/>
          <p:cNvSpPr txBox="1">
            <a:spLocks noGrp="1"/>
          </p:cNvSpPr>
          <p:nvPr>
            <p:ph idx="1"/>
          </p:nvPr>
        </p:nvSpPr>
        <p:spPr>
          <a:xfrm>
            <a:off x="685800" y="1565275"/>
            <a:ext cx="7772400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Primary human intestinal pathogens that are </a:t>
            </a:r>
            <a:r>
              <a:rPr lang="en-US" sz="28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normal biota of the intestinal tract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Salmonella</a:t>
            </a:r>
            <a:endParaRPr dirty="0"/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Inhabit the gastrointestinal (GI) tracts of animals</a:t>
            </a:r>
            <a:endParaRPr dirty="0"/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 infection occurs via contaminated or undercooked animal food products.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Shigella</a:t>
            </a:r>
            <a:endParaRPr dirty="0"/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 carriers coupled with improper sanitary conditions and poor personal hygiene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Yersinia</a:t>
            </a:r>
            <a:endParaRPr dirty="0"/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Transmitted by wide variety of animals</a:t>
            </a:r>
            <a:endParaRPr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77"/>
          <p:cNvSpPr txBox="1">
            <a:spLocks noGrp="1"/>
          </p:cNvSpPr>
          <p:nvPr>
            <p:ph type="title"/>
          </p:nvPr>
        </p:nvSpPr>
        <p:spPr>
          <a:xfrm>
            <a:off x="982133" y="457201"/>
            <a:ext cx="7704667" cy="831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Salmonella</a:t>
            </a:r>
            <a:endParaRPr dirty="0"/>
          </a:p>
        </p:txBody>
      </p:sp>
      <p:sp>
        <p:nvSpPr>
          <p:cNvPr id="712" name="Google Shape;712;p77"/>
          <p:cNvSpPr txBox="1">
            <a:spLocks noGrp="1"/>
          </p:cNvSpPr>
          <p:nvPr>
            <p:ph idx="1"/>
          </p:nvPr>
        </p:nvSpPr>
        <p:spPr>
          <a:xfrm>
            <a:off x="685800" y="1381125"/>
            <a:ext cx="7772400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Gram-negative </a:t>
            </a:r>
            <a:r>
              <a:rPr lang="en-US" dirty="0"/>
              <a:t>bacilli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facultatively anaerobic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Clear, colorless,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nonlactose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-fermenting on MAC and colonies with black centers on HE or XLD </a:t>
            </a:r>
            <a:endParaRPr dirty="0"/>
          </a:p>
          <a:p>
            <a:pPr marL="742950" marR="0" lvl="1" indent="-28575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Negative for indole,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phenyalanine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deaminase, urea</a:t>
            </a:r>
            <a:r>
              <a:rPr lang="en-US" dirty="0"/>
              <a:t>se, and VP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produce H</a:t>
            </a:r>
            <a:r>
              <a:rPr lang="en-US" sz="2400" b="0" i="0" u="none" strike="noStrike" cap="none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dirty="0"/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Exception: </a:t>
            </a:r>
            <a:r>
              <a:rPr lang="en-US" sz="20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Salmonella </a:t>
            </a:r>
            <a:r>
              <a:rPr lang="en-US" sz="20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paratyphi</a:t>
            </a:r>
            <a:r>
              <a:rPr lang="en-US" sz="20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growth in potassium cyanide</a:t>
            </a:r>
            <a:endParaRPr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F1261-377E-A8D8-5D8F-C28759FDC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132608"/>
          </a:xfrm>
        </p:spPr>
        <p:txBody>
          <a:bodyPr/>
          <a:lstStyle/>
          <a:p>
            <a:r>
              <a:rPr lang="en-US" i="1" dirty="0"/>
              <a:t>Salmonella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D5FD8-9E64-B9BD-C2E3-4ED170664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1866900"/>
            <a:ext cx="7704667" cy="3332816"/>
          </a:xfrm>
        </p:spPr>
        <p:txBody>
          <a:bodyPr/>
          <a:lstStyle/>
          <a:p>
            <a:r>
              <a:rPr lang="en-US" dirty="0"/>
              <a:t>Classification</a:t>
            </a:r>
          </a:p>
          <a:p>
            <a:pPr lvl="1"/>
            <a:r>
              <a:rPr lang="en-US" dirty="0"/>
              <a:t>Two species based on DNA homology and sequencing</a:t>
            </a:r>
          </a:p>
          <a:p>
            <a:pPr lvl="1"/>
            <a:r>
              <a:rPr lang="en-US" i="1" dirty="0"/>
              <a:t>S. enterica- </a:t>
            </a:r>
            <a:r>
              <a:rPr lang="en-US" dirty="0"/>
              <a:t>accounts for most all human infections</a:t>
            </a:r>
          </a:p>
          <a:p>
            <a:pPr lvl="2"/>
            <a:r>
              <a:rPr lang="en-US" dirty="0"/>
              <a:t>Six subspecies</a:t>
            </a:r>
          </a:p>
          <a:p>
            <a:pPr lvl="1"/>
            <a:r>
              <a:rPr lang="en-US" i="1" dirty="0"/>
              <a:t>S. </a:t>
            </a:r>
            <a:r>
              <a:rPr lang="en-US" i="1" dirty="0" err="1"/>
              <a:t>bongori</a:t>
            </a:r>
            <a:r>
              <a:rPr lang="en-US" i="1" dirty="0"/>
              <a:t>-</a:t>
            </a:r>
            <a:r>
              <a:rPr lang="en-US" dirty="0"/>
              <a:t>rarely isolated</a:t>
            </a:r>
          </a:p>
        </p:txBody>
      </p:sp>
    </p:spTree>
    <p:extLst>
      <p:ext uri="{BB962C8B-B14F-4D97-AF65-F5344CB8AC3E}">
        <p14:creationId xmlns:p14="http://schemas.microsoft.com/office/powerpoint/2010/main" val="118227708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80"/>
          <p:cNvSpPr txBox="1">
            <a:spLocks noGrp="1"/>
          </p:cNvSpPr>
          <p:nvPr>
            <p:ph type="title"/>
          </p:nvPr>
        </p:nvSpPr>
        <p:spPr>
          <a:xfrm>
            <a:off x="982133" y="457201"/>
            <a:ext cx="7704667" cy="84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Salmonellae </a:t>
            </a:r>
            <a:r>
              <a:rPr lang="en-US" sz="4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Virulence Factors</a:t>
            </a:r>
            <a:endParaRPr dirty="0"/>
          </a:p>
        </p:txBody>
      </p:sp>
      <p:sp>
        <p:nvSpPr>
          <p:cNvPr id="736" name="Google Shape;736;p80"/>
          <p:cNvSpPr txBox="1">
            <a:spLocks noGrp="1"/>
          </p:cNvSpPr>
          <p:nvPr>
            <p:ph idx="1"/>
          </p:nvPr>
        </p:nvSpPr>
        <p:spPr>
          <a:xfrm>
            <a:off x="982132" y="1804554"/>
            <a:ext cx="7704667" cy="3332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Capsule production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dirty="0"/>
              <a:t>Fimbriae used in adherence in initiating intestinal infection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dirty="0">
                <a:solidFill>
                  <a:schemeClr val="tx1"/>
                </a:solidFill>
              </a:rPr>
              <a:t>Ability to traverse intestinal mucosa and survive inside host cells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Enterotoxins involved in gastroenteritis</a:t>
            </a:r>
          </a:p>
          <a:p>
            <a:pPr marL="800100" lvl="1" indent="-342900">
              <a:spcBef>
                <a:spcPts val="0"/>
              </a:spcBef>
              <a:buSzPts val="168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Implicated as a significant virulence factor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7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Biochemical Differentiation of Select </a:t>
            </a:r>
            <a:r>
              <a:rPr lang="en-US" sz="36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Salmonella</a:t>
            </a:r>
            <a:endParaRPr/>
          </a:p>
        </p:txBody>
      </p:sp>
      <p:pic>
        <p:nvPicPr>
          <p:cNvPr id="730" name="Google Shape;730;p79" descr="C:\Users\12994\Desktop\Mahon\table19.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2286000"/>
            <a:ext cx="7620000" cy="279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14113</TotalTime>
  <Words>6481</Words>
  <Application>Microsoft Office PowerPoint</Application>
  <PresentationFormat>On-screen Show (4:3)</PresentationFormat>
  <Paragraphs>1019</Paragraphs>
  <Slides>166</Slides>
  <Notes>107</Notes>
  <HiddenSlides>8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166</vt:i4>
      </vt:variant>
    </vt:vector>
  </HeadingPairs>
  <TitlesOfParts>
    <vt:vector size="173" baseType="lpstr">
      <vt:lpstr>Arial</vt:lpstr>
      <vt:lpstr>Calibri</vt:lpstr>
      <vt:lpstr>Corbel</vt:lpstr>
      <vt:lpstr>Noto Sans Symbols</vt:lpstr>
      <vt:lpstr>Times New Roman</vt:lpstr>
      <vt:lpstr>Wingdings</vt:lpstr>
      <vt:lpstr>Parallax</vt:lpstr>
      <vt:lpstr>PowerPoint Presentation</vt:lpstr>
      <vt:lpstr>CASE IN POINT</vt:lpstr>
      <vt:lpstr>Highlights</vt:lpstr>
      <vt:lpstr>Highlights (Cont.)</vt:lpstr>
      <vt:lpstr>Issues to Consider </vt:lpstr>
      <vt:lpstr>INTRODUCTION</vt:lpstr>
      <vt:lpstr>Setting the Stage</vt:lpstr>
      <vt:lpstr>Setting the Stage (Cont.)</vt:lpstr>
      <vt:lpstr>Setting the Stage (Cont.)</vt:lpstr>
      <vt:lpstr>What’s Ahead? </vt:lpstr>
      <vt:lpstr>GENERAL CHARACTERISTICS</vt:lpstr>
      <vt:lpstr>Introduction </vt:lpstr>
      <vt:lpstr>Key Characteristics of the Order Enterobacterales</vt:lpstr>
      <vt:lpstr>Microscopic and Colony Morphology</vt:lpstr>
      <vt:lpstr>Tip to Remember</vt:lpstr>
      <vt:lpstr>Microscopic and Colony Morphology (Cont.)</vt:lpstr>
      <vt:lpstr>Classification of Selected Species within the Order of Enterobacterales</vt:lpstr>
      <vt:lpstr>Biochemical Characteristics of Select Genera of Enterobacterales</vt:lpstr>
      <vt:lpstr>Virulence and Antigenic Factors</vt:lpstr>
      <vt:lpstr>Virulence and Antigenic Factors (Cont.)</vt:lpstr>
      <vt:lpstr>Virulence and Antigenic Factors (Cont.)</vt:lpstr>
      <vt:lpstr>Virulence and Antigenic Factors (Cont.)</vt:lpstr>
      <vt:lpstr>Clinical Significance</vt:lpstr>
      <vt:lpstr>Bacterial Species and the Infections They Commonly Produce</vt:lpstr>
      <vt:lpstr>Antimicrobial Resistance in the Enterobacterales</vt:lpstr>
      <vt:lpstr>Antimicrobial Resistance in the Enterobacterales (Cont.)</vt:lpstr>
      <vt:lpstr>Antimicrobial Resistance in the Enterobacterales (Cont.)</vt:lpstr>
      <vt:lpstr>OPPORTUNISTIC MEMBERS OF THE ORDER ENTEROBACTERALES AND ASSOCIATED INFECTIONS</vt:lpstr>
      <vt:lpstr>E. coli Characteristics</vt:lpstr>
      <vt:lpstr>E. Coli Biochemical Reactions </vt:lpstr>
      <vt:lpstr>Colonies Growth of E. coli</vt:lpstr>
      <vt:lpstr>Extraintestinal E. coli Infections</vt:lpstr>
      <vt:lpstr>Extraintestinal Infections of E. coli</vt:lpstr>
      <vt:lpstr>Uropathogenic E. coli </vt:lpstr>
      <vt:lpstr>Gastrointestinal Pathogenic  E. coli</vt:lpstr>
      <vt:lpstr>Features of Pathogenic E. coli</vt:lpstr>
      <vt:lpstr>Enterotoxigenic E. coli (ETEC)</vt:lpstr>
      <vt:lpstr>ETEC (Cont.)</vt:lpstr>
      <vt:lpstr>ETEC (Cont.)</vt:lpstr>
      <vt:lpstr>Enteropathogenic E. coli (EPEC) (Cont.)</vt:lpstr>
      <vt:lpstr>Enteroinvasive E. coli (EIEC)</vt:lpstr>
      <vt:lpstr>EIEC (Cont.)</vt:lpstr>
      <vt:lpstr>Shiga Toxin-Producing E. coli (STEC)</vt:lpstr>
      <vt:lpstr>STEC (Cont.)</vt:lpstr>
      <vt:lpstr>STEC- EHEC </vt:lpstr>
      <vt:lpstr>STEC-EHEC (Cont.)</vt:lpstr>
      <vt:lpstr>STEC  (Cont.)</vt:lpstr>
      <vt:lpstr>STEC (Cont.)</vt:lpstr>
      <vt:lpstr>STEC (Cont.)</vt:lpstr>
      <vt:lpstr>Enteroaggregative E. coli (EAEC)</vt:lpstr>
      <vt:lpstr>EAEC (Cont.)</vt:lpstr>
      <vt:lpstr>Other Escherichia Species</vt:lpstr>
      <vt:lpstr>Klebsiella</vt:lpstr>
      <vt:lpstr>Klebsiella (Cont.)</vt:lpstr>
      <vt:lpstr>Differentiating Commonly Encountered Klebsiella Species</vt:lpstr>
      <vt:lpstr>Klebsiella pneumoniae</vt:lpstr>
      <vt:lpstr>Colonies of K. pneumoniae</vt:lpstr>
      <vt:lpstr>Other Klebsiella Species</vt:lpstr>
      <vt:lpstr>Other Species of Klebsiella (Cont.)</vt:lpstr>
      <vt:lpstr>Raoultella</vt:lpstr>
      <vt:lpstr>Enterobacter and Cronobacter</vt:lpstr>
      <vt:lpstr>Enterobacter Species Characteristics</vt:lpstr>
      <vt:lpstr>Diagnostic Features of Select Enterobacter Species</vt:lpstr>
      <vt:lpstr>Cronobacter</vt:lpstr>
      <vt:lpstr>Photograph of C. sakazakii </vt:lpstr>
      <vt:lpstr>Citrobacter</vt:lpstr>
      <vt:lpstr>Citrobacter (Cont.)</vt:lpstr>
      <vt:lpstr>Differential Tests to Identify  C. freundii from Salmonella</vt:lpstr>
      <vt:lpstr>Citrobacter (Cont.)</vt:lpstr>
      <vt:lpstr>Kluyvera</vt:lpstr>
      <vt:lpstr>Kluyvera Colony Morphology</vt:lpstr>
      <vt:lpstr>Plesiomonas</vt:lpstr>
      <vt:lpstr>Plesiomonas (Cont.)</vt:lpstr>
      <vt:lpstr>Plesiomonas (Cont.)</vt:lpstr>
      <vt:lpstr>Plesiomonas (Cont.)</vt:lpstr>
      <vt:lpstr>Plesiomonas Epidemiology</vt:lpstr>
      <vt:lpstr>Plesiomonas </vt:lpstr>
      <vt:lpstr>Erwiniacea</vt:lpstr>
      <vt:lpstr>Photograph of P. agglomerans</vt:lpstr>
      <vt:lpstr>Morganellaceae</vt:lpstr>
      <vt:lpstr>Proteus</vt:lpstr>
      <vt:lpstr>Swarming Proteus</vt:lpstr>
      <vt:lpstr>Differential Tests to Identify P. mirabilis and P. vulgaris</vt:lpstr>
      <vt:lpstr>Morganella</vt:lpstr>
      <vt:lpstr>Providencia</vt:lpstr>
      <vt:lpstr>Differentiating Characteristics of Proteus, Providencia, and Morganella</vt:lpstr>
      <vt:lpstr>Hafniaceae</vt:lpstr>
      <vt:lpstr>Edwardsiella</vt:lpstr>
      <vt:lpstr>Serratia</vt:lpstr>
      <vt:lpstr>Colonies of Serratia </vt:lpstr>
      <vt:lpstr>Serratia marcescens</vt:lpstr>
      <vt:lpstr>Serratia odorifera</vt:lpstr>
      <vt:lpstr>Serratia Species</vt:lpstr>
      <vt:lpstr>PRIMARY PATHOGENS IN THE ORDER ENTEROBACTERALES</vt:lpstr>
      <vt:lpstr>Overview</vt:lpstr>
      <vt:lpstr>Salmonella</vt:lpstr>
      <vt:lpstr>Salmonella (Cont.)</vt:lpstr>
      <vt:lpstr>Salmonellae Virulence Factors</vt:lpstr>
      <vt:lpstr>Biochemical Differentiation of Select Salmonella</vt:lpstr>
      <vt:lpstr>Antigenic Structures</vt:lpstr>
      <vt:lpstr>Antigenic Structures of Salmonellae Used in Serologic Typing</vt:lpstr>
      <vt:lpstr>Salmonella Clinical Infections</vt:lpstr>
      <vt:lpstr>Salmonella Gastroenteritis</vt:lpstr>
      <vt:lpstr>Salmonella Gastroenteritis (Cont.)</vt:lpstr>
      <vt:lpstr>Enteric Fevers</vt:lpstr>
      <vt:lpstr>Typhoid Fever Transmission and Epidemiology</vt:lpstr>
      <vt:lpstr>Typhoid Fever Disease Course</vt:lpstr>
      <vt:lpstr>Typhoid Fever Disease Course (Cont.)</vt:lpstr>
      <vt:lpstr>Typhoid Fever (Cont.)</vt:lpstr>
      <vt:lpstr>Culture and Serologic Diagnosis of Typhoid Fever</vt:lpstr>
      <vt:lpstr>Typhoid Fever Disease Course (Cont.)</vt:lpstr>
      <vt:lpstr>Typhoid Fever Disease Course (Cont.)</vt:lpstr>
      <vt:lpstr>Typhoid Fever Disease Course (Cont.)</vt:lpstr>
      <vt:lpstr>Salmonella Bacteremia</vt:lpstr>
      <vt:lpstr>Salmonella Carrier State</vt:lpstr>
      <vt:lpstr>Shigella Species  Characteristics</vt:lpstr>
      <vt:lpstr>Shigella Colony Morphology </vt:lpstr>
      <vt:lpstr>Shigella Antigenic Structures</vt:lpstr>
      <vt:lpstr>Biochemical and Serologic Differentiation of Shigella Species</vt:lpstr>
      <vt:lpstr>Shigella Epidemiology</vt:lpstr>
      <vt:lpstr>Shigella Epidemiology (Cont.)</vt:lpstr>
      <vt:lpstr>Shigella Clinical Infections </vt:lpstr>
      <vt:lpstr>Shigella Clinical Infections (Cont.)</vt:lpstr>
      <vt:lpstr>Shigella Clinical Infections (Cont.)</vt:lpstr>
      <vt:lpstr>Shigella Clinical Infections (Cont.)</vt:lpstr>
      <vt:lpstr>Yersinia</vt:lpstr>
      <vt:lpstr>Yersinia pestis</vt:lpstr>
      <vt:lpstr>Y. Pestis Clinical Manifestations</vt:lpstr>
      <vt:lpstr>Y.  pestis (Cont.)</vt:lpstr>
      <vt:lpstr>Yersinia enterocolitica</vt:lpstr>
      <vt:lpstr>Y. enterocolitica (Cont.)</vt:lpstr>
      <vt:lpstr>Y. enterocolitica Acute Enteritis</vt:lpstr>
      <vt:lpstr>Y. enterocolitica Appendicitis-like Syndrome</vt:lpstr>
      <vt:lpstr>Y. enterocolitica (Cont.)</vt:lpstr>
      <vt:lpstr>Y. enterocolitica Appearance and Culture Media</vt:lpstr>
      <vt:lpstr>Yersinia pseudotuberculosis</vt:lpstr>
      <vt:lpstr>Y. pseudotuberculosis Clinical Manifestations</vt:lpstr>
      <vt:lpstr>Y. pseudotuberculosis</vt:lpstr>
      <vt:lpstr>Differentiation Within the Genus Yersinia</vt:lpstr>
      <vt:lpstr>OTHER GENERA OF THE ORDER ENTEROBACTERALES</vt:lpstr>
      <vt:lpstr>New Genera of Enterobacteriaceae</vt:lpstr>
      <vt:lpstr>New Genera of Enterobacteriaceae (Cont.)</vt:lpstr>
      <vt:lpstr>LABORATORY DIAGNOSIS OF ENTEROBACTERALES</vt:lpstr>
      <vt:lpstr>Specimen Collection and Transport</vt:lpstr>
      <vt:lpstr>Isolation and Identification</vt:lpstr>
      <vt:lpstr>Direct Microscopic Examination</vt:lpstr>
      <vt:lpstr>Direct Microscopic Examination (Cont.)</vt:lpstr>
      <vt:lpstr>Screening Stool Cultures for Pathogens</vt:lpstr>
      <vt:lpstr>Lysine Iron Agar (LIA) and TSI Screening</vt:lpstr>
      <vt:lpstr>HE and XLD Agar</vt:lpstr>
      <vt:lpstr>Salmonella on CHROMagar™</vt:lpstr>
      <vt:lpstr>Identification</vt:lpstr>
      <vt:lpstr>Schematic Diagram for Enterobacterales Identification</vt:lpstr>
      <vt:lpstr>Differentiating Characteristics of Enterobacterales</vt:lpstr>
      <vt:lpstr>Serologic Grouping </vt:lpstr>
      <vt:lpstr>Antigenic Formulae of the  Salmonella Serovars</vt:lpstr>
      <vt:lpstr>LET’S REVISIT THE CASE IN POINT</vt:lpstr>
      <vt:lpstr>Highlights</vt:lpstr>
      <vt:lpstr>Highlights (Cont.)</vt:lpstr>
      <vt:lpstr>Issues to Consider </vt:lpstr>
      <vt:lpstr>POINTS TO REMEMBER</vt:lpstr>
      <vt:lpstr>Points to Remember</vt:lpstr>
      <vt:lpstr>Points to Remember (Cont.)</vt:lpstr>
      <vt:lpstr>Points to Remember (Cont.)</vt:lpstr>
      <vt:lpstr>Points to Remember (Cont.)</vt:lpstr>
      <vt:lpstr>Points to Remember (Cont.)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Connie Mahon</dc:creator>
  <cp:lastModifiedBy>Docia D. Murphy-Johnson</cp:lastModifiedBy>
  <cp:revision>49</cp:revision>
  <dcterms:created xsi:type="dcterms:W3CDTF">2006-03-30T22:26:44Z</dcterms:created>
  <dcterms:modified xsi:type="dcterms:W3CDTF">2024-06-21T17:27:33Z</dcterms:modified>
</cp:coreProperties>
</file>