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 id="2147483672" r:id="rId2"/>
    <p:sldMasterId id="2147483687" r:id="rId3"/>
    <p:sldMasterId id="2147483702" r:id="rId4"/>
    <p:sldMasterId id="2147483714" r:id="rId5"/>
    <p:sldMasterId id="2147483729" r:id="rId6"/>
  </p:sldMasterIdLst>
  <p:notesMasterIdLst>
    <p:notesMasterId r:id="rId90"/>
  </p:notesMasterIdLst>
  <p:sldIdLst>
    <p:sldId id="362" r:id="rId7"/>
    <p:sldId id="259" r:id="rId8"/>
    <p:sldId id="260" r:id="rId9"/>
    <p:sldId id="363" r:id="rId10"/>
    <p:sldId id="263" r:id="rId11"/>
    <p:sldId id="264" r:id="rId12"/>
    <p:sldId id="265" r:id="rId13"/>
    <p:sldId id="335" r:id="rId14"/>
    <p:sldId id="336" r:id="rId15"/>
    <p:sldId id="337" r:id="rId16"/>
    <p:sldId id="266" r:id="rId17"/>
    <p:sldId id="267" r:id="rId18"/>
    <p:sldId id="268" r:id="rId19"/>
    <p:sldId id="269" r:id="rId20"/>
    <p:sldId id="270" r:id="rId21"/>
    <p:sldId id="271" r:id="rId22"/>
    <p:sldId id="272" r:id="rId23"/>
    <p:sldId id="364" r:id="rId24"/>
    <p:sldId id="274" r:id="rId25"/>
    <p:sldId id="275" r:id="rId26"/>
    <p:sldId id="276" r:id="rId27"/>
    <p:sldId id="277" r:id="rId28"/>
    <p:sldId id="278" r:id="rId29"/>
    <p:sldId id="279" r:id="rId30"/>
    <p:sldId id="280" r:id="rId31"/>
    <p:sldId id="281" r:id="rId32"/>
    <p:sldId id="282" r:id="rId33"/>
    <p:sldId id="339" r:id="rId34"/>
    <p:sldId id="338" r:id="rId35"/>
    <p:sldId id="283" r:id="rId36"/>
    <p:sldId id="284" r:id="rId37"/>
    <p:sldId id="340" r:id="rId38"/>
    <p:sldId id="285" r:id="rId39"/>
    <p:sldId id="286" r:id="rId40"/>
    <p:sldId id="287" r:id="rId41"/>
    <p:sldId id="342" r:id="rId42"/>
    <p:sldId id="344" r:id="rId43"/>
    <p:sldId id="347" r:id="rId44"/>
    <p:sldId id="346" r:id="rId45"/>
    <p:sldId id="348" r:id="rId46"/>
    <p:sldId id="365"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49" r:id="rId60"/>
    <p:sldId id="303" r:id="rId61"/>
    <p:sldId id="304" r:id="rId62"/>
    <p:sldId id="305" r:id="rId63"/>
    <p:sldId id="306" r:id="rId64"/>
    <p:sldId id="307" r:id="rId65"/>
    <p:sldId id="308" r:id="rId66"/>
    <p:sldId id="309" r:id="rId67"/>
    <p:sldId id="350" r:id="rId68"/>
    <p:sldId id="351" r:id="rId69"/>
    <p:sldId id="352" r:id="rId70"/>
    <p:sldId id="310" r:id="rId71"/>
    <p:sldId id="311" r:id="rId72"/>
    <p:sldId id="312" r:id="rId73"/>
    <p:sldId id="313" r:id="rId74"/>
    <p:sldId id="314" r:id="rId75"/>
    <p:sldId id="315" r:id="rId76"/>
    <p:sldId id="353" r:id="rId77"/>
    <p:sldId id="354" r:id="rId78"/>
    <p:sldId id="355" r:id="rId79"/>
    <p:sldId id="366" r:id="rId80"/>
    <p:sldId id="356" r:id="rId81"/>
    <p:sldId id="357" r:id="rId82"/>
    <p:sldId id="358" r:id="rId83"/>
    <p:sldId id="359" r:id="rId84"/>
    <p:sldId id="367" r:id="rId85"/>
    <p:sldId id="360" r:id="rId86"/>
    <p:sldId id="361" r:id="rId87"/>
    <p:sldId id="333" r:id="rId88"/>
    <p:sldId id="334" r:id="rId89"/>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1pPr>
    <a:lvl2pPr marL="4572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2pPr>
    <a:lvl3pPr marL="9144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3pPr>
    <a:lvl4pPr marL="13716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4pPr>
    <a:lvl5pPr marL="18288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5pPr>
    <a:lvl6pPr marL="22860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6pPr>
    <a:lvl7pPr marL="27432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7pPr>
    <a:lvl8pPr marL="32004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8pPr>
    <a:lvl9pPr marL="36576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9pPr>
  </p:defaultTextStyle>
  <p:extLst>
    <p:ext uri="{EFAFB233-063F-42B5-8137-9DF3F51BA10A}">
      <p15:sldGuideLst xmlns:p15="http://schemas.microsoft.com/office/powerpoint/2012/main">
        <p15:guide id="1" orient="horz" pos="1008">
          <p15:clr>
            <a:srgbClr val="000000"/>
          </p15:clr>
        </p15:guide>
        <p15:guide id="2" pos="2880">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0" roundtripDataSignature="AMtx7mjCDFmODeWcRLtuUqKCDuKZIjPMZ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A3FEFB8-DE34-4CCE-819E-1AF57D1CF76E}">
  <a:tblStyle styleId="{EA3FEFB8-DE34-4CCE-819E-1AF57D1CF76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1914" y="396"/>
      </p:cViewPr>
      <p:guideLst>
        <p:guide orient="horz" pos="1008"/>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84" Type="http://schemas.openxmlformats.org/officeDocument/2006/relationships/slide" Target="slides/slide78.xml"/><Relationship Id="rId89" Type="http://schemas.openxmlformats.org/officeDocument/2006/relationships/slide" Target="slides/slide83.xml"/><Relationship Id="rId104" Type="http://schemas.openxmlformats.org/officeDocument/2006/relationships/tableStyles" Target="tableStyles.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87" Type="http://schemas.openxmlformats.org/officeDocument/2006/relationships/slide" Target="slides/slide81.xml"/><Relationship Id="rId102"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slide" Target="slides/slide76.xml"/><Relationship Id="rId90" Type="http://schemas.openxmlformats.org/officeDocument/2006/relationships/notesMaster" Target="notesMasters/notesMaster1.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100" Type="http://customschemas.google.com/relationships/presentationmetadata" Target="metadata"/><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103" Type="http://schemas.openxmlformats.org/officeDocument/2006/relationships/theme" Target="theme/theme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10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E00DEF-4B0D-46A6-86D2-3860CDD14BD8}" type="slidenum">
              <a:rPr kumimoji="0" lang="en-US" alt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2964676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E00DEF-4B0D-46A6-86D2-3860CDD14BD8}" type="slidenum">
              <a:rPr kumimoji="0" lang="en-US" alt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2778570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8" name="Google Shape;248;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6" name="Google Shape;25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2" name="Google Shape;11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4" name="Google Shape;264;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0" name="Google Shape;280;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6" name="Google Shape;296;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6" name="Google Shape;296;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2571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6" name="Google Shape;296;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8060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7708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0" name="Google Shape;120;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0" name="Google Shape;320;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8" name="Google Shape;328;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6" name="Google Shape;336;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E00DEF-4B0D-46A6-86D2-3860CDD14BD8}" type="slidenum">
              <a:rPr kumimoji="0" lang="en-US" alt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39396442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8" name="Google Shape;368;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6" name="Google Shape;376;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4" name="Google Shape;38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2" name="Google Shape;392;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0" name="Google Shape;400;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8" name="Google Shape;408;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E00DEF-4B0D-46A6-86D2-3860CDD14BD8}" type="slidenum">
              <a:rPr kumimoji="0" lang="en-US" alt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22053693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6" name="Google Shape;416;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4" name="Google Shape;424;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2" name="Google Shape;432;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0" name="Google Shape;440;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8" name="Google Shape;448;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6" name="Google Shape;456;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4" name="Google Shape;464;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2" name="Google Shape;472;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8" name="Google Shape;488;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6" name="Google Shape;496;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4" name="Google Shape;504;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2" name="Google Shape;512;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20" name="Google Shape;520;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8" name="Google Shape;528;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6" name="Google Shape;536;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4" name="Google Shape;544;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0"/>
        <p:cNvGrpSpPr/>
        <p:nvPr/>
      </p:nvGrpSpPr>
      <p:grpSpPr>
        <a:xfrm>
          <a:off x="0" y="0"/>
          <a:ext cx="0" cy="0"/>
          <a:chOff x="0" y="0"/>
          <a:chExt cx="0" cy="0"/>
        </a:xfrm>
      </p:grpSpPr>
      <p:sp>
        <p:nvSpPr>
          <p:cNvPr id="551" name="Google Shape;551;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52" name="Google Shape;552;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0" name="Google Shape;560;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E00DEF-4B0D-46A6-86D2-3860CDD14BD8}" type="slidenum">
              <a:rPr kumimoji="0" lang="en-US" alt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74</a:t>
            </a:fld>
            <a:endParaRPr kumimoji="0" lang="en-US" altLang="en-US" sz="12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1525241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E00DEF-4B0D-46A6-86D2-3860CDD14BD8}" type="slidenum">
              <a:rPr kumimoji="0" lang="en-US" alt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79</a:t>
            </a:fld>
            <a:endParaRPr kumimoji="0" lang="en-US" altLang="en-US" sz="1200" b="0" i="0" u="none" strike="noStrike" kern="1200" cap="none" spc="0" normalizeH="0" baseline="0" noProof="0" dirty="0">
              <a:ln>
                <a:noFill/>
              </a:ln>
              <a:solidFill>
                <a:srgbClr val="000000"/>
              </a:solidFill>
              <a:effectLst/>
              <a:uLnTx/>
              <a:uFillTx/>
              <a:latin typeface="Times" panose="02020603050405020304" pitchFamily="18" charset="0"/>
              <a:ea typeface="+mn-ea"/>
              <a:cs typeface="+mn-cs"/>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panose="02020603050405020304" pitchFamily="18" charset="0"/>
            </a:endParaRPr>
          </a:p>
        </p:txBody>
      </p:sp>
    </p:spTree>
    <p:extLst>
      <p:ext uri="{BB962C8B-B14F-4D97-AF65-F5344CB8AC3E}">
        <p14:creationId xmlns:p14="http://schemas.microsoft.com/office/powerpoint/2010/main" val="115681638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2"/>
        <p:cNvGrpSpPr/>
        <p:nvPr/>
      </p:nvGrpSpPr>
      <p:grpSpPr>
        <a:xfrm>
          <a:off x="0" y="0"/>
          <a:ext cx="0" cy="0"/>
          <a:chOff x="0" y="0"/>
          <a:chExt cx="0" cy="0"/>
        </a:xfrm>
      </p:grpSpPr>
      <p:sp>
        <p:nvSpPr>
          <p:cNvPr id="583" name="Google Shape;583;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4" name="Google Shape;584;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584186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2"/>
        <p:cNvGrpSpPr/>
        <p:nvPr/>
      </p:nvGrpSpPr>
      <p:grpSpPr>
        <a:xfrm>
          <a:off x="0" y="0"/>
          <a:ext cx="0" cy="0"/>
          <a:chOff x="0" y="0"/>
          <a:chExt cx="0" cy="0"/>
        </a:xfrm>
      </p:grpSpPr>
      <p:sp>
        <p:nvSpPr>
          <p:cNvPr id="583" name="Google Shape;583;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4" name="Google Shape;584;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7239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13866008"/>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143950828"/>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76200"/>
            <a:ext cx="1943100" cy="6781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3163" y="76200"/>
            <a:ext cx="5676900" cy="6781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1898111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71AFA7CB-0CCA-40BF-874D-A4EA91953FCF}"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1060723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B23C9522-741B-492D-AD9C-ADC0D18E14E3}"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92912051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EB3BFB75-4190-4318-8ABA-198B4001950E}"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9096685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80843552"/>
      </p:ext>
    </p:extLst>
  </p:cSld>
  <p:clrMapOvr>
    <a:masterClrMapping/>
  </p:clrMapOvr>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fld id="{72B4C279-80A3-490F-AA5B-92F6F8CADB48}" type="slidenum">
              <a:rPr lang="en-US" altLang="en-US" smtClean="0"/>
              <a:pPr/>
              <a:t>‹#›</a:t>
            </a:fld>
            <a:endParaRPr lang="en-US" altLang="en-US"/>
          </a:p>
        </p:txBody>
      </p:sp>
      <p:sp>
        <p:nvSpPr>
          <p:cNvPr id="8"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411945595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fld id="{86726682-70BF-4599-8268-7D2212D5C424}" type="slidenum">
              <a:rPr lang="en-US" altLang="en-US" smtClean="0"/>
              <a:pPr/>
              <a:t>‹#›</a:t>
            </a:fld>
            <a:endParaRPr lang="en-US" altLang="en-US"/>
          </a:p>
        </p:txBody>
      </p:sp>
      <p:sp>
        <p:nvSpPr>
          <p:cNvPr id="9" name="Footer Placeholder 8"/>
          <p:cNvSpPr>
            <a:spLocks noGrp="1"/>
          </p:cNvSpPr>
          <p:nvPr>
            <p:ph type="ftr" sz="quarter" idx="14"/>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4004591490"/>
      </p:ext>
    </p:extLst>
  </p:cSld>
  <p:clrMapOvr>
    <a:masterClrMapping/>
  </p:clrMapOvr>
  <p:timing>
    <p:tnLst>
      <p:par>
        <p:cTn id="1" dur="indefinite" restart="never" nodeType="tmRoot"/>
      </p:par>
    </p:tnLst>
  </p:timing>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6"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59126726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647771690"/>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558101630"/>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949067160"/>
      </p:ext>
    </p:extLst>
  </p:cSld>
  <p:clrMapOvr>
    <a:masterClrMapping/>
  </p:clrMapOvr>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021570543"/>
      </p:ext>
    </p:extLst>
  </p:cSld>
  <p:clrMapOvr>
    <a:masterClrMapping/>
  </p:clrMapOvr>
  <p:timing>
    <p:tnLst>
      <p:par>
        <p:cTn id="1" dur="indefinite" restart="never" nodeType="tmRoot"/>
      </p:par>
    </p:tnLst>
  </p:timing>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8"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730847437"/>
      </p:ext>
    </p:extLst>
  </p:cSld>
  <p:clrMapOvr>
    <a:masterClrMapping/>
  </p:clrMapOvr>
  <p:timing>
    <p:tnLst>
      <p:par>
        <p:cTn id="1" dur="indefinite" restart="never" nodeType="tmRoot"/>
      </p:par>
    </p:tnLst>
  </p:timing>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3"/>
          </p:nvPr>
        </p:nvSpPr>
        <p:spPr/>
        <p:txBody>
          <a:bodyPr/>
          <a:lstStyle>
            <a:lvl1pPr>
              <a:defRPr smtClean="0"/>
            </a:lvl1pPr>
          </a:lstStyle>
          <a:p>
            <a:pPr>
              <a:defRPr/>
            </a:pPr>
            <a:r>
              <a:t>Copyright © 2020 by Elsevier, Inc. All rights reserved.</a:t>
            </a:r>
          </a:p>
        </p:txBody>
      </p:sp>
      <p:sp>
        <p:nvSpPr>
          <p:cNvPr id="9" name="Slide Number Placeholder 2"/>
          <p:cNvSpPr>
            <a:spLocks noGrp="1"/>
          </p:cNvSpPr>
          <p:nvPr>
            <p:ph type="sldNum" sz="quarter" idx="14"/>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726285379"/>
      </p:ext>
    </p:extLst>
  </p:cSld>
  <p:clrMapOvr>
    <a:masterClrMapping/>
  </p:clrMapOvr>
  <p:timing>
    <p:tnLst>
      <p:par>
        <p:cTn id="1" dur="indefinite" restart="never" nodeType="tmRoot"/>
      </p:par>
    </p:tnLst>
  </p:timing>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6"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591506545"/>
      </p:ext>
    </p:extLst>
  </p:cSld>
  <p:clrMapOvr>
    <a:masterClrMapping/>
  </p:clrMapOvr>
  <p:timing>
    <p:tnLst>
      <p:par>
        <p:cTn id="1" dur="indefinite" restart="never" nodeType="tmRoot"/>
      </p:par>
    </p:tnLst>
  </p:timing>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6391275"/>
            <a:ext cx="1905000" cy="457200"/>
          </a:xfrm>
        </p:spPr>
        <p:txBody>
          <a:bodyPr/>
          <a:lstStyle>
            <a:lvl1pPr>
              <a:defRPr/>
            </a:lvl1pPr>
          </a:lstStyle>
          <a:p>
            <a:pPr>
              <a:defRPr/>
            </a:pPr>
            <a:fld id="{7D75D628-BE52-4889-9771-C34955F2CD02}" type="datetime10">
              <a:rPr lang="en-US"/>
              <a:pPr>
                <a:defRPr/>
              </a:pPr>
              <a:t>08:21</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239000" y="6400800"/>
            <a:ext cx="1905000" cy="457200"/>
          </a:xfrm>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636200133"/>
      </p:ext>
    </p:extLst>
  </p:cSld>
  <p:clrMapOvr>
    <a:masterClrMapping/>
  </p:clrMapOvr>
  <p:timing>
    <p:tnLst>
      <p:par>
        <p:cTn id="1" dur="indefinite" restart="never" nodeType="tmRoot"/>
      </p:par>
    </p:tnLst>
  </p:timing>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71AFA7CB-0CCA-40BF-874D-A4EA91953FCF}"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7867898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B23C9522-741B-492D-AD9C-ADC0D18E14E3}"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018785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EB3BFB75-4190-4318-8ABA-198B4001950E}"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4985465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38774466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430533867"/>
      </p:ext>
    </p:extLst>
  </p:cSld>
  <p:clrMapOvr>
    <a:masterClrMapping/>
  </p:clrMapOv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fld id="{72B4C279-80A3-490F-AA5B-92F6F8CADB48}" type="slidenum">
              <a:rPr lang="en-US" altLang="en-US" smtClean="0"/>
              <a:pPr/>
              <a:t>‹#›</a:t>
            </a:fld>
            <a:endParaRPr lang="en-US" altLang="en-US"/>
          </a:p>
        </p:txBody>
      </p:sp>
      <p:sp>
        <p:nvSpPr>
          <p:cNvPr id="8"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41235324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fld id="{86726682-70BF-4599-8268-7D2212D5C424}" type="slidenum">
              <a:rPr lang="en-US" altLang="en-US" smtClean="0"/>
              <a:pPr/>
              <a:t>‹#›</a:t>
            </a:fld>
            <a:endParaRPr lang="en-US" altLang="en-US"/>
          </a:p>
        </p:txBody>
      </p:sp>
      <p:sp>
        <p:nvSpPr>
          <p:cNvPr id="9" name="Footer Placeholder 8"/>
          <p:cNvSpPr>
            <a:spLocks noGrp="1"/>
          </p:cNvSpPr>
          <p:nvPr>
            <p:ph type="ftr" sz="quarter" idx="14"/>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3079491069"/>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6"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954477407"/>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957393525"/>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790221268"/>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701315249"/>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8"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750398594"/>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3"/>
          </p:nvPr>
        </p:nvSpPr>
        <p:spPr/>
        <p:txBody>
          <a:bodyPr/>
          <a:lstStyle>
            <a:lvl1pPr>
              <a:defRPr smtClean="0"/>
            </a:lvl1pPr>
          </a:lstStyle>
          <a:p>
            <a:pPr>
              <a:defRPr/>
            </a:pPr>
            <a:r>
              <a:rPr lang="en-US" smtClean="0"/>
              <a:t>Copyright © 2020 by Elsevier, Inc. All rights reserved.</a:t>
            </a:r>
            <a:endParaRPr lang="en-US"/>
          </a:p>
        </p:txBody>
      </p:sp>
      <p:sp>
        <p:nvSpPr>
          <p:cNvPr id="9" name="Slide Number Placeholder 2"/>
          <p:cNvSpPr>
            <a:spLocks noGrp="1"/>
          </p:cNvSpPr>
          <p:nvPr>
            <p:ph type="sldNum" sz="quarter" idx="14"/>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4041281006"/>
      </p:ext>
    </p:extLst>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6"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367312080"/>
      </p:ext>
    </p:extLst>
  </p:cSld>
  <p:clrMapOvr>
    <a:masterClrMapping/>
  </p:clrMapOvr>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6391275"/>
            <a:ext cx="1905000" cy="457200"/>
          </a:xfrm>
        </p:spPr>
        <p:txBody>
          <a:bodyPr/>
          <a:lstStyle>
            <a:lvl1pPr>
              <a:defRPr/>
            </a:lvl1pPr>
          </a:lstStyle>
          <a:p>
            <a:pPr>
              <a:defRPr/>
            </a:pPr>
            <a:fld id="{7D75D628-BE52-4889-9771-C34955F2CD02}" type="datetime10">
              <a:rPr lang="en-US" smtClean="0"/>
              <a:pPr>
                <a:defRPr/>
              </a:pPr>
              <a:t>08:21</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239000" y="6400800"/>
            <a:ext cx="1905000" cy="457200"/>
          </a:xfrm>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89419385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3163" y="1981200"/>
            <a:ext cx="38100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5563" y="1981200"/>
            <a:ext cx="38100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879577179"/>
      </p:ext>
    </p:extLst>
  </p:cSld>
  <p:clrMapOvr>
    <a:masterClrMapping/>
  </p:clrMapOvr>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48012335"/>
      </p:ext>
    </p:extLst>
  </p:cSld>
  <p:clrMapOvr>
    <a:masterClrMapping/>
  </p:clrMapOv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10054079"/>
      </p:ext>
    </p:extLst>
  </p:cSld>
  <p:clrMapOvr>
    <a:masterClrMapping/>
  </p:clrMapOv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59906123"/>
      </p:ext>
    </p:extLst>
  </p:cSld>
  <p:clrMapOvr>
    <a:masterClrMapping/>
  </p:clrMapOv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3163" y="1981200"/>
            <a:ext cx="38100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5563" y="1981200"/>
            <a:ext cx="38100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649150749"/>
      </p:ext>
    </p:extLst>
  </p:cSld>
  <p:clrMapOvr>
    <a:masterClrMapping/>
  </p:clrMapOvr>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890603050"/>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163100557"/>
      </p:ext>
    </p:extLst>
  </p:cSld>
  <p:clrMapOvr>
    <a:masterClrMapping/>
  </p:clrMapOvr>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955726324"/>
      </p:ext>
    </p:extLst>
  </p:cSld>
  <p:clrMapOvr>
    <a:masterClrMapping/>
  </p:clrMapOvr>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866766225"/>
      </p:ext>
    </p:extLst>
  </p:cSld>
  <p:clrMapOvr>
    <a:masterClrMapping/>
  </p:clrMapOvr>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sz="1400">
              <a:solidFill>
                <a:srgbClr val="000000"/>
              </a:solidFill>
            </a:endParaRPr>
          </a:p>
        </p:txBody>
      </p:sp>
    </p:spTree>
    <p:extLst>
      <p:ext uri="{BB962C8B-B14F-4D97-AF65-F5344CB8AC3E}">
        <p14:creationId xmlns:p14="http://schemas.microsoft.com/office/powerpoint/2010/main" val="3593838787"/>
      </p:ext>
    </p:extLst>
  </p:cSld>
  <p:clrMapOvr>
    <a:masterClrMapping/>
  </p:clrMapOvr>
  <p:transition/>
  <p:timing>
    <p:tnLst>
      <p:par>
        <p:cTn id="1" dur="indefinite" restart="never" nodeType="tmRoot"/>
      </p:par>
    </p:tnLst>
  </p:timing>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8435991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305035931"/>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76200"/>
            <a:ext cx="1943100" cy="6781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3163" y="76200"/>
            <a:ext cx="5676900" cy="6781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625197085"/>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71AFA7CB-0CCA-40BF-874D-A4EA91953FCF}"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1525845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B23C9522-741B-492D-AD9C-ADC0D18E14E3}"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433428247"/>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EB3BFB75-4190-4318-8ABA-198B4001950E}"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143548269"/>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346870325"/>
      </p:ext>
    </p:extLst>
  </p:cSld>
  <p:clrMapOvr>
    <a:masterClrMapping/>
  </p:clrMapOvr>
  <p:timing>
    <p:tnLst>
      <p:par>
        <p:cTn id="1" dur="indefinite" restart="never" nodeType="tmRoot"/>
      </p:par>
    </p:tnLst>
  </p:timing>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fld id="{72B4C279-80A3-490F-AA5B-92F6F8CADB48}" type="slidenum">
              <a:rPr lang="en-US" altLang="en-US" smtClean="0"/>
              <a:pPr/>
              <a:t>‹#›</a:t>
            </a:fld>
            <a:endParaRPr lang="en-US" altLang="en-US"/>
          </a:p>
        </p:txBody>
      </p:sp>
      <p:sp>
        <p:nvSpPr>
          <p:cNvPr id="8"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9280276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fld id="{86726682-70BF-4599-8268-7D2212D5C424}" type="slidenum">
              <a:rPr lang="en-US" altLang="en-US" smtClean="0"/>
              <a:pPr/>
              <a:t>‹#›</a:t>
            </a:fld>
            <a:endParaRPr lang="en-US" altLang="en-US"/>
          </a:p>
        </p:txBody>
      </p:sp>
      <p:sp>
        <p:nvSpPr>
          <p:cNvPr id="9" name="Footer Placeholder 8"/>
          <p:cNvSpPr>
            <a:spLocks noGrp="1"/>
          </p:cNvSpPr>
          <p:nvPr>
            <p:ph type="ftr" sz="quarter" idx="14"/>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841563047"/>
      </p:ext>
    </p:extLst>
  </p:cSld>
  <p:clrMapOvr>
    <a:masterClrMapping/>
  </p:clrMapOvr>
  <p:timing>
    <p:tnLst>
      <p:par>
        <p:cTn id="1" dur="indefinite" restart="never" nodeType="tmRoot"/>
      </p:par>
    </p:tnLst>
  </p:timing>
  <p:hf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6"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4160097310"/>
      </p:ext>
    </p:extLst>
  </p:cSld>
  <p:clrMapOvr>
    <a:masterClrMapping/>
  </p:clrMapOvr>
  <p:hf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000290110"/>
      </p:ext>
    </p:extLst>
  </p:cSld>
  <p:clrMapOvr>
    <a:masterClrMapping/>
  </p:clrMapOvr>
  <p:timing>
    <p:tnLst>
      <p:par>
        <p:cTn id="1" dur="indefinite" restart="never" nodeType="tmRoot"/>
      </p:par>
    </p:tnLst>
  </p:timing>
  <p:hf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609321563"/>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371232228"/>
      </p:ext>
    </p:extLst>
  </p:cSld>
  <p:clrMapOvr>
    <a:masterClrMapping/>
  </p:clrMapOvr>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61677065"/>
      </p:ext>
    </p:extLst>
  </p:cSld>
  <p:clrMapOvr>
    <a:masterClrMapping/>
  </p:clrMapOvr>
  <p:timing>
    <p:tnLst>
      <p:par>
        <p:cTn id="1" dur="indefinite" restart="never" nodeType="tmRoot"/>
      </p:par>
    </p:tnLst>
  </p:timing>
  <p:hf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8"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551266372"/>
      </p:ext>
    </p:extLst>
  </p:cSld>
  <p:clrMapOvr>
    <a:masterClrMapping/>
  </p:clrMapOvr>
  <p:timing>
    <p:tnLst>
      <p:par>
        <p:cTn id="1" dur="indefinite" restart="never" nodeType="tmRoot"/>
      </p:par>
    </p:tnLst>
  </p:timing>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3"/>
          </p:nvPr>
        </p:nvSpPr>
        <p:spPr/>
        <p:txBody>
          <a:bodyPr/>
          <a:lstStyle>
            <a:lvl1pPr>
              <a:defRPr smtClean="0"/>
            </a:lvl1pPr>
          </a:lstStyle>
          <a:p>
            <a:pPr>
              <a:defRPr/>
            </a:pPr>
            <a:r>
              <a:t>Copyright © 2020 by Elsevier, Inc. All rights reserved.</a:t>
            </a:r>
          </a:p>
        </p:txBody>
      </p:sp>
      <p:sp>
        <p:nvSpPr>
          <p:cNvPr id="9" name="Slide Number Placeholder 2"/>
          <p:cNvSpPr>
            <a:spLocks noGrp="1"/>
          </p:cNvSpPr>
          <p:nvPr>
            <p:ph type="sldNum" sz="quarter" idx="14"/>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607234259"/>
      </p:ext>
    </p:extLst>
  </p:cSld>
  <p:clrMapOvr>
    <a:masterClrMapping/>
  </p:clrMapOvr>
  <p:timing>
    <p:tnLst>
      <p:par>
        <p:cTn id="1" dur="indefinite" restart="never" nodeType="tmRoot"/>
      </p:par>
    </p:tnLst>
  </p:timing>
  <p:hf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6"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443967036"/>
      </p:ext>
    </p:extLst>
  </p:cSld>
  <p:clrMapOvr>
    <a:masterClrMapping/>
  </p:clrMapOvr>
  <p:timing>
    <p:tnLst>
      <p:par>
        <p:cTn id="1" dur="indefinite" restart="never" nodeType="tmRoot"/>
      </p:par>
    </p:tnLst>
  </p:timing>
  <p:hf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6391275"/>
            <a:ext cx="1905000" cy="457200"/>
          </a:xfrm>
        </p:spPr>
        <p:txBody>
          <a:bodyPr/>
          <a:lstStyle>
            <a:lvl1pPr>
              <a:defRPr/>
            </a:lvl1pPr>
          </a:lstStyle>
          <a:p>
            <a:pPr>
              <a:defRPr/>
            </a:pPr>
            <a:fld id="{7D75D628-BE52-4889-9771-C34955F2CD02}" type="datetime10">
              <a:rPr lang="en-US"/>
              <a:pPr>
                <a:defRPr/>
              </a:pPr>
              <a:t>08:21</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239000" y="6400800"/>
            <a:ext cx="1905000" cy="457200"/>
          </a:xfrm>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39210856"/>
      </p:ext>
    </p:extLst>
  </p:cSld>
  <p:clrMapOvr>
    <a:masterClrMapping/>
  </p:clrMapOvr>
  <p:timing>
    <p:tnLst>
      <p:par>
        <p:cTn id="1" dur="indefinite" restart="never" nodeType="tmRoot"/>
      </p:par>
    </p:tnLst>
  </p:timing>
  <p:hf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71AFA7CB-0CCA-40BF-874D-A4EA91953FCF}"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947803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B23C9522-741B-492D-AD9C-ADC0D18E14E3}"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17344130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EB3BFB75-4190-4318-8ABA-198B4001950E}"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419211623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3500886573"/>
      </p:ext>
    </p:extLst>
  </p:cSld>
  <p:clrMapOvr>
    <a:masterClrMapping/>
  </p:clrMapOvr>
  <p:hf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fld id="{72B4C279-80A3-490F-AA5B-92F6F8CADB48}" type="slidenum">
              <a:rPr lang="en-US" altLang="en-US" smtClean="0"/>
              <a:pPr/>
              <a:t>‹#›</a:t>
            </a:fld>
            <a:endParaRPr lang="en-US" altLang="en-US"/>
          </a:p>
        </p:txBody>
      </p:sp>
      <p:sp>
        <p:nvSpPr>
          <p:cNvPr id="8"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622797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057331164"/>
      </p:ext>
    </p:extLst>
  </p:cSld>
  <p:clrMapOvr>
    <a:masterClrMapping/>
  </p:clrMapOvr>
  <p:transition/>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fld id="{86726682-70BF-4599-8268-7D2212D5C424}" type="slidenum">
              <a:rPr lang="en-US" altLang="en-US" smtClean="0"/>
              <a:pPr/>
              <a:t>‹#›</a:t>
            </a:fld>
            <a:endParaRPr lang="en-US" altLang="en-US"/>
          </a:p>
        </p:txBody>
      </p:sp>
      <p:sp>
        <p:nvSpPr>
          <p:cNvPr id="9" name="Footer Placeholder 8"/>
          <p:cNvSpPr>
            <a:spLocks noGrp="1"/>
          </p:cNvSpPr>
          <p:nvPr>
            <p:ph type="ftr" sz="quarter" idx="14"/>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140550795"/>
      </p:ext>
    </p:extLst>
  </p:cSld>
  <p:clrMapOvr>
    <a:masterClrMapping/>
  </p:clrMapOvr>
  <p:hf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6"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973964978"/>
      </p:ext>
    </p:extLst>
  </p:cSld>
  <p:clrMapOvr>
    <a:masterClrMapping/>
  </p:clrMapOvr>
  <p:hf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714544835"/>
      </p:ext>
    </p:extLst>
  </p:cSld>
  <p:clrMapOvr>
    <a:masterClrMapping/>
  </p:clrMapOvr>
  <p:hf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084435773"/>
      </p:ext>
    </p:extLst>
  </p:cSld>
  <p:clrMapOvr>
    <a:masterClrMapping/>
  </p:clrMapOvr>
  <p:hf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043847840"/>
      </p:ext>
    </p:extLst>
  </p:cSld>
  <p:clrMapOvr>
    <a:masterClrMapping/>
  </p:clrMapOvr>
  <p:hf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8"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931680994"/>
      </p:ext>
    </p:extLst>
  </p:cSld>
  <p:clrMapOvr>
    <a:masterClrMapping/>
  </p:clrMapOvr>
  <p:hf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3"/>
          </p:nvPr>
        </p:nvSpPr>
        <p:spPr/>
        <p:txBody>
          <a:bodyPr/>
          <a:lstStyle>
            <a:lvl1pPr>
              <a:defRPr smtClean="0"/>
            </a:lvl1pPr>
          </a:lstStyle>
          <a:p>
            <a:pPr>
              <a:defRPr/>
            </a:pPr>
            <a:r>
              <a:rPr lang="en-US" smtClean="0"/>
              <a:t>Copyright © 2020 by Elsevier, Inc. All rights reserved.</a:t>
            </a:r>
            <a:endParaRPr lang="en-US"/>
          </a:p>
        </p:txBody>
      </p:sp>
      <p:sp>
        <p:nvSpPr>
          <p:cNvPr id="9" name="Slide Number Placeholder 2"/>
          <p:cNvSpPr>
            <a:spLocks noGrp="1"/>
          </p:cNvSpPr>
          <p:nvPr>
            <p:ph type="sldNum" sz="quarter" idx="14"/>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060787509"/>
      </p:ext>
    </p:extLst>
  </p:cSld>
  <p:clrMapOvr>
    <a:masterClrMapping/>
  </p:clrMapOvr>
  <p:hf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6"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479006567"/>
      </p:ext>
    </p:extLst>
  </p:cSld>
  <p:clrMapOvr>
    <a:masterClrMapping/>
  </p:clrMapOvr>
  <p:hf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6391275"/>
            <a:ext cx="1905000" cy="457200"/>
          </a:xfrm>
        </p:spPr>
        <p:txBody>
          <a:bodyPr/>
          <a:lstStyle>
            <a:lvl1pPr>
              <a:defRPr/>
            </a:lvl1pPr>
          </a:lstStyle>
          <a:p>
            <a:pPr>
              <a:defRPr/>
            </a:pPr>
            <a:fld id="{7D75D628-BE52-4889-9771-C34955F2CD02}" type="datetime10">
              <a:rPr lang="en-US" smtClean="0"/>
              <a:pPr>
                <a:defRPr/>
              </a:pPr>
              <a:t>08:21</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239000" y="6400800"/>
            <a:ext cx="1905000" cy="457200"/>
          </a:xfrm>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15196043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929172268"/>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pPr marL="0" lvl="0" indent="0" algn="r" rtl="0">
              <a:spcBef>
                <a:spcPts val="0"/>
              </a:spcBef>
              <a:spcAft>
                <a:spcPts val="0"/>
              </a:spcAft>
              <a:buNone/>
            </a:pPr>
            <a:fld id="{00000000-1234-1234-1234-123412341234}" type="slidenum">
              <a:rPr lang="en-US" smtClean="0"/>
              <a:t>‹#›</a:t>
            </a:fld>
            <a:endParaRPr lang="en-US" sz="1400">
              <a:solidFill>
                <a:srgbClr val="000000"/>
              </a:solidFill>
            </a:endParaRPr>
          </a:p>
        </p:txBody>
      </p:sp>
    </p:spTree>
    <p:extLst>
      <p:ext uri="{BB962C8B-B14F-4D97-AF65-F5344CB8AC3E}">
        <p14:creationId xmlns:p14="http://schemas.microsoft.com/office/powerpoint/2010/main" val="3651613349"/>
      </p:ext>
    </p:extLst>
  </p:cSld>
  <p:clrMapOvr>
    <a:masterClrMapping/>
  </p:clrMapOvr>
  <p:transition/>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theme" Target="../theme/theme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theme" Target="../theme/theme6.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1173163" y="76200"/>
            <a:ext cx="7772400"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smtClean="0">
                <a:sym typeface="Times New Roman" panose="02020603050405020304" pitchFamily="18" charset="0"/>
              </a:rPr>
              <a:t>Click to edit Master title style</a:t>
            </a:r>
          </a:p>
        </p:txBody>
      </p:sp>
      <p:sp>
        <p:nvSpPr>
          <p:cNvPr id="2050" name="Rectangle 2"/>
          <p:cNvSpPr>
            <a:spLocks noGrp="1" noChangeArrowheads="1"/>
          </p:cNvSpPr>
          <p:nvPr>
            <p:ph type="body" idx="1"/>
          </p:nvPr>
        </p:nvSpPr>
        <p:spPr bwMode="auto">
          <a:xfrm>
            <a:off x="1173163"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smtClean="0">
                <a:sym typeface="Arial" panose="020B0604020202020204" pitchFamily="34" charset="0"/>
              </a:rPr>
              <a:t>Edit Master text styles</a:t>
            </a:r>
          </a:p>
          <a:p>
            <a:pPr lvl="1"/>
            <a:r>
              <a:rPr lang="en-US" altLang="en-US" smtClean="0">
                <a:sym typeface="Arial" panose="020B0604020202020204" pitchFamily="34" charset="0"/>
              </a:rPr>
              <a:t>Second level</a:t>
            </a:r>
          </a:p>
          <a:p>
            <a:pPr lvl="2"/>
            <a:r>
              <a:rPr lang="en-US" altLang="en-US" smtClean="0">
                <a:sym typeface="Arial" panose="020B0604020202020204" pitchFamily="34" charset="0"/>
              </a:rPr>
              <a:t>Third level</a:t>
            </a:r>
          </a:p>
          <a:p>
            <a:pPr lvl="3"/>
            <a:r>
              <a:rPr lang="en-US" altLang="en-US" smtClean="0">
                <a:sym typeface="Arial" panose="020B0604020202020204" pitchFamily="34" charset="0"/>
              </a:rPr>
              <a:t>Fourth level</a:t>
            </a:r>
          </a:p>
          <a:p>
            <a:pPr lvl="4"/>
            <a:r>
              <a:rPr lang="en-US" altLang="en-US" smtClean="0">
                <a:sym typeface="Arial" panose="020B0604020202020204" pitchFamily="34" charset="0"/>
              </a:rPr>
              <a:t>Fifth level</a:t>
            </a:r>
          </a:p>
        </p:txBody>
      </p:sp>
      <p:sp>
        <p:nvSpPr>
          <p:cNvPr id="2051" name="Text Box 3"/>
          <p:cNvSpPr txBox="1">
            <a:spLocks noGrp="1" noChangeArrowheads="1"/>
          </p:cNvSpPr>
          <p:nvPr>
            <p:ph type="sldNum" sz="quarter" idx="4"/>
          </p:nvPr>
        </p:nvSpPr>
        <p:spPr bwMode="auto">
          <a:xfrm>
            <a:off x="78057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mn-lt"/>
                <a:cs typeface="Arial" panose="020B0604020202020204" pitchFamily="34" charset="0"/>
                <a:sym typeface="Arial" panose="020B0604020202020204" pitchFamily="34" charset="0"/>
              </a:defRPr>
            </a:lvl1pPr>
          </a:lstStyle>
          <a:p>
            <a:pPr marL="0" lvl="0" indent="0" algn="r" rtl="0">
              <a:spcBef>
                <a:spcPts val="0"/>
              </a:spcBef>
              <a:spcAft>
                <a:spcPts val="0"/>
              </a:spcAft>
              <a:buNone/>
            </a:pPr>
            <a:fld id="{00000000-1234-1234-1234-123412341234}" type="slidenum">
              <a:rPr lang="en-US" smtClean="0"/>
              <a:t>‹#›</a:t>
            </a:fld>
            <a:endParaRPr lang="en-US" sz="1400">
              <a:solidFill>
                <a:srgbClr val="000000"/>
              </a:solidFill>
            </a:endParaRPr>
          </a:p>
        </p:txBody>
      </p:sp>
      <p:pic>
        <p:nvPicPr>
          <p:cNvPr id="5" name="Picture 4">
            <a:extLst>
              <a:ext uri="{FF2B5EF4-FFF2-40B4-BE49-F238E27FC236}">
                <a16:creationId xmlns:a16="http://schemas.microsoft.com/office/drawing/2014/main" id="{DACB6A27-3D63-FD8B-2C64-8B1ACA3DCDD3}"/>
              </a:ext>
              <a:ext uri="{C183D7F6-B498-43B3-948B-1728B52AA6E4}">
                <adec:decorative xmlns="" xmlns:adec="http://schemas.microsoft.com/office/drawing/2017/decorative" val="1"/>
              </a:ext>
            </a:extLst>
          </p:cNvPr>
          <p:cNvPicPr>
            <a:picLocks noChangeAspect="1"/>
          </p:cNvPicPr>
          <p:nvPr userDrawn="1"/>
        </p:nvPicPr>
        <p:blipFill>
          <a:blip r:embed="rId13"/>
          <a:stretch>
            <a:fillRect/>
          </a:stretch>
        </p:blipFill>
        <p:spPr>
          <a:xfrm>
            <a:off x="3048000" y="6629400"/>
            <a:ext cx="3048000" cy="228600"/>
          </a:xfrm>
          <a:prstGeom prst="rect">
            <a:avLst/>
          </a:prstGeom>
        </p:spPr>
      </p:pic>
    </p:spTree>
    <p:extLst>
      <p:ext uri="{BB962C8B-B14F-4D97-AF65-F5344CB8AC3E}">
        <p14:creationId xmlns:p14="http://schemas.microsoft.com/office/powerpoint/2010/main" val="179057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hf hdr="0" ftr="0" dt="0"/>
  <p:txStyles>
    <p:titleStyle>
      <a:lvl1pPr marL="39688" algn="l" rtl="0" eaLnBrk="1" fontAlgn="base" hangingPunct="1">
        <a:spcBef>
          <a:spcPct val="0"/>
        </a:spcBef>
        <a:spcAft>
          <a:spcPct val="0"/>
        </a:spcAft>
        <a:defRPr sz="4400" kern="1200">
          <a:solidFill>
            <a:srgbClr val="003366"/>
          </a:solidFill>
          <a:latin typeface="+mj-lt"/>
          <a:ea typeface="+mj-ea"/>
          <a:cs typeface="+mj-cs"/>
          <a:sym typeface="Times New Roman" panose="02020603050405020304" pitchFamily="18" charset="0"/>
        </a:defRPr>
      </a:lvl1pPr>
      <a:lvl2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2pPr>
      <a:lvl3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3pPr>
      <a:lvl4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4pPr>
      <a:lvl5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5pPr>
      <a:lvl6pPr marL="4968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6pPr>
      <a:lvl7pPr marL="9540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7pPr>
      <a:lvl8pPr marL="14112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8pPr>
      <a:lvl9pPr marL="18684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9pPr>
    </p:titleStyle>
    <p:bodyStyle>
      <a:lvl1pPr marL="382588" indent="-342900" algn="l" rtl="0" eaLnBrk="1" fontAlgn="base" hangingPunct="1">
        <a:spcBef>
          <a:spcPts val="700"/>
        </a:spcBef>
        <a:spcAft>
          <a:spcPct val="0"/>
        </a:spcAft>
        <a:buClr>
          <a:srgbClr val="0099CC"/>
        </a:buClr>
        <a:buSzPct val="69000"/>
        <a:buFont typeface="Arial" panose="020B0604020202020204" pitchFamily="34" charset="0"/>
        <a:buChar char="n"/>
        <a:defRPr sz="3200" kern="1200">
          <a:solidFill>
            <a:schemeClr val="tx1"/>
          </a:solidFill>
          <a:latin typeface="+mn-lt"/>
          <a:ea typeface="+mn-ea"/>
          <a:cs typeface="+mn-cs"/>
          <a:sym typeface="Arial" panose="020B0604020202020204" pitchFamily="34" charset="0"/>
        </a:defRPr>
      </a:lvl1pPr>
      <a:lvl2pPr marL="731838" indent="-285750" algn="l" rtl="0" eaLnBrk="1" fontAlgn="base" hangingPunct="1">
        <a:spcBef>
          <a:spcPts val="600"/>
        </a:spcBef>
        <a:spcAft>
          <a:spcPct val="0"/>
        </a:spcAft>
        <a:buSzPct val="100000"/>
        <a:buFont typeface="Arial" panose="020B0604020202020204" pitchFamily="34" charset="0"/>
        <a:buChar char="–"/>
        <a:defRPr sz="2800" kern="1200">
          <a:solidFill>
            <a:schemeClr val="tx1"/>
          </a:solidFill>
          <a:latin typeface="+mn-lt"/>
          <a:ea typeface="+mn-ea"/>
          <a:cs typeface="+mn-cs"/>
          <a:sym typeface="Arial" panose="020B0604020202020204" pitchFamily="34" charset="0"/>
        </a:defRPr>
      </a:lvl2pPr>
      <a:lvl3pPr marL="1131888" indent="-228600" algn="l" rtl="0" eaLnBrk="1" fontAlgn="base" hangingPunct="1">
        <a:spcBef>
          <a:spcPts val="600"/>
        </a:spcBef>
        <a:spcAft>
          <a:spcPct val="0"/>
        </a:spcAft>
        <a:buSzPct val="100000"/>
        <a:buFont typeface="Arial" panose="020B0604020202020204" pitchFamily="34" charset="0"/>
        <a:buChar char="•"/>
        <a:defRPr sz="2400" kern="1200">
          <a:solidFill>
            <a:schemeClr val="tx1"/>
          </a:solidFill>
          <a:latin typeface="+mn-lt"/>
          <a:ea typeface="+mn-ea"/>
          <a:cs typeface="+mn-cs"/>
          <a:sym typeface="Arial" panose="020B0604020202020204" pitchFamily="34" charset="0"/>
        </a:defRPr>
      </a:lvl3pPr>
      <a:lvl4pPr marL="1589088" indent="-228600" algn="l" rtl="0" eaLnBrk="1" fontAlgn="base" hangingPunct="1">
        <a:spcBef>
          <a:spcPts val="500"/>
        </a:spcBef>
        <a:spcAft>
          <a:spcPct val="0"/>
        </a:spcAft>
        <a:buSzPct val="100000"/>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4pPr>
      <a:lvl5pPr marL="2046288" indent="-228600" algn="l" rtl="0" eaLnBrk="1" fontAlgn="base" hangingPunct="1">
        <a:spcBef>
          <a:spcPts val="500"/>
        </a:spcBef>
        <a:spcAft>
          <a:spcPct val="0"/>
        </a:spcAft>
        <a:buSzPct val="100000"/>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a:solidFill>
                  <a:srgbClr val="000000"/>
                </a:solidFill>
                <a:latin typeface="Arial" panose="020B0604020202020204" pitchFamily="34" charset="0"/>
                <a:cs typeface="Arial" panose="020B0604020202020204" pitchFamily="34" charset="0"/>
              </a:defRPr>
            </a:lvl1pPr>
          </a:lstStyle>
          <a:p>
            <a:fld id="{86726682-70BF-4599-8268-7D2212D5C424}" type="slidenum">
              <a:rPr lang="en-US" altLang="en-US" smtClean="0"/>
              <a:pPr/>
              <a:t>‹#›</a:t>
            </a:fld>
            <a:endParaRPr lang="en-US" altLang="en-US"/>
          </a:p>
        </p:txBody>
      </p:sp>
      <p:sp>
        <p:nvSpPr>
          <p:cNvPr id="13" name="Footer Placeholder 8"/>
          <p:cNvSpPr>
            <a:spLocks noGrp="1"/>
          </p:cNvSpPr>
          <p:nvPr>
            <p:ph type="ftr" sz="quarter" idx="3"/>
          </p:nvPr>
        </p:nvSpPr>
        <p:spPr>
          <a:xfrm>
            <a:off x="1630363" y="6461125"/>
            <a:ext cx="5859462" cy="381000"/>
          </a:xfrm>
          <a:prstGeom prst="rect">
            <a:avLst/>
          </a:prstGeom>
        </p:spPr>
        <p:txBody>
          <a:bodyPr anchor="ctr" anchorCtr="1"/>
          <a:lstStyle>
            <a:lvl1pPr>
              <a:defRPr lang="en-US" sz="1000" smtClean="0">
                <a:latin typeface="Arial" pitchFamily="34" charset="0"/>
                <a:cs typeface="Arial" pitchFamily="34" charset="0"/>
              </a:defRPr>
            </a:lvl1pPr>
          </a:lstStyle>
          <a:p>
            <a:pPr>
              <a:defRPr/>
            </a:pPr>
            <a:r>
              <a:t>Copyright © 2020 by Elsevier, Inc. All rights reserved.</a:t>
            </a:r>
          </a:p>
        </p:txBody>
      </p:sp>
    </p:spTree>
    <p:extLst>
      <p:ext uri="{BB962C8B-B14F-4D97-AF65-F5344CB8AC3E}">
        <p14:creationId xmlns:p14="http://schemas.microsoft.com/office/powerpoint/2010/main" val="42361006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hdr="0" ftr="0" dt="0"/>
  <p:txStyles>
    <p:titleStyle>
      <a:lvl1pPr algn="ctr" rtl="0" eaLnBrk="1" fontAlgn="base" hangingPunct="1">
        <a:spcBef>
          <a:spcPct val="0"/>
        </a:spcBef>
        <a:spcAft>
          <a:spcPct val="0"/>
        </a:spcAft>
        <a:defRPr sz="40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000">
          <a:solidFill>
            <a:schemeClr val="tx1"/>
          </a:solidFill>
          <a:latin typeface="Arial" charset="0"/>
          <a:cs typeface="Arial" charset="0"/>
        </a:defRPr>
      </a:lvl2pPr>
      <a:lvl3pPr algn="ctr" rtl="0" eaLnBrk="1" fontAlgn="base" hangingPunct="1">
        <a:spcBef>
          <a:spcPct val="0"/>
        </a:spcBef>
        <a:spcAft>
          <a:spcPct val="0"/>
        </a:spcAft>
        <a:defRPr sz="4000">
          <a:solidFill>
            <a:schemeClr val="tx1"/>
          </a:solidFill>
          <a:latin typeface="Arial" charset="0"/>
          <a:cs typeface="Arial" charset="0"/>
        </a:defRPr>
      </a:lvl3pPr>
      <a:lvl4pPr algn="ctr" rtl="0" eaLnBrk="1" fontAlgn="base" hangingPunct="1">
        <a:spcBef>
          <a:spcPct val="0"/>
        </a:spcBef>
        <a:spcAft>
          <a:spcPct val="0"/>
        </a:spcAft>
        <a:defRPr sz="4000">
          <a:solidFill>
            <a:schemeClr val="tx1"/>
          </a:solidFill>
          <a:latin typeface="Arial" charset="0"/>
          <a:cs typeface="Arial" charset="0"/>
        </a:defRPr>
      </a:lvl4pPr>
      <a:lvl5pPr algn="ctr" rtl="0" eaLnBrk="1" fontAlgn="base" hangingPunct="1">
        <a:spcBef>
          <a:spcPct val="0"/>
        </a:spcBef>
        <a:spcAft>
          <a:spcPct val="0"/>
        </a:spcAft>
        <a:defRPr sz="40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tx1"/>
        </a:buClr>
        <a:buSzPct val="60000"/>
        <a:buFont typeface="Wingdings 2" panose="05020102010507070707" pitchFamily="18" charset="2"/>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1"/>
        </a:buClr>
        <a:buSzPct val="80000"/>
        <a:buFont typeface="Wingdings" panose="05000000000000000000" pitchFamily="2" charset="2"/>
        <a:buChar char="Ø"/>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chemeClr val="tx1"/>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chemeClr val="tx1"/>
        </a:buClr>
        <a:buSzPct val="75000"/>
        <a:buFont typeface="Wingdings 3" panose="05040102010807070707" pitchFamily="18" charset="2"/>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chemeClr val="tx1"/>
        </a:buClr>
        <a:buFont typeface="Calibri" panose="020F050202020403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a:solidFill>
                  <a:srgbClr val="000000"/>
                </a:solidFill>
                <a:latin typeface="Arial" panose="020B0604020202020204" pitchFamily="34" charset="0"/>
                <a:cs typeface="Arial" panose="020B0604020202020204" pitchFamily="34" charset="0"/>
              </a:defRPr>
            </a:lvl1pPr>
          </a:lstStyle>
          <a:p>
            <a:fld id="{A978CDC9-35AB-45E4-A948-541058920239}" type="slidenum">
              <a:rPr lang="en-US" altLang="en-US" smtClean="0"/>
              <a:pPr/>
              <a:t>‹#›</a:t>
            </a:fld>
            <a:endParaRPr lang="en-US" altLang="en-US"/>
          </a:p>
        </p:txBody>
      </p:sp>
      <p:sp>
        <p:nvSpPr>
          <p:cNvPr id="13" name="Footer Placeholder 8"/>
          <p:cNvSpPr>
            <a:spLocks noGrp="1"/>
          </p:cNvSpPr>
          <p:nvPr>
            <p:ph type="ftr" sz="quarter" idx="3"/>
          </p:nvPr>
        </p:nvSpPr>
        <p:spPr>
          <a:xfrm>
            <a:off x="1630363" y="6461125"/>
            <a:ext cx="5859462" cy="381000"/>
          </a:xfrm>
          <a:prstGeom prst="rect">
            <a:avLst/>
          </a:prstGeom>
        </p:spPr>
        <p:txBody>
          <a:bodyPr anchor="ctr" anchorCtr="1"/>
          <a:lstStyle>
            <a:lvl1pPr>
              <a:defRPr lang="en-US" sz="1000" smtClean="0">
                <a:latin typeface="Arial" pitchFamily="34" charset="0"/>
                <a:cs typeface="Arial" pitchFamily="34" charset="0"/>
              </a:defRPr>
            </a:lvl1pPr>
          </a:lstStyle>
          <a:p>
            <a:pPr>
              <a:defRPr/>
            </a:pPr>
            <a:r>
              <a:t>Copyright © 2020 by Elsevier, Inc. All rights reserved.</a:t>
            </a:r>
          </a:p>
        </p:txBody>
      </p:sp>
    </p:spTree>
    <p:extLst>
      <p:ext uri="{BB962C8B-B14F-4D97-AF65-F5344CB8AC3E}">
        <p14:creationId xmlns:p14="http://schemas.microsoft.com/office/powerpoint/2010/main" val="129408720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hf hdr="0" ftr="0" dt="0"/>
  <p:txStyles>
    <p:titleStyle>
      <a:lvl1pPr algn="ctr" rtl="0" eaLnBrk="1" fontAlgn="base" hangingPunct="1">
        <a:spcBef>
          <a:spcPct val="0"/>
        </a:spcBef>
        <a:spcAft>
          <a:spcPct val="0"/>
        </a:spcAft>
        <a:defRPr sz="40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000">
          <a:solidFill>
            <a:schemeClr val="tx1"/>
          </a:solidFill>
          <a:latin typeface="Arial" charset="0"/>
          <a:cs typeface="Arial" charset="0"/>
        </a:defRPr>
      </a:lvl2pPr>
      <a:lvl3pPr algn="ctr" rtl="0" eaLnBrk="1" fontAlgn="base" hangingPunct="1">
        <a:spcBef>
          <a:spcPct val="0"/>
        </a:spcBef>
        <a:spcAft>
          <a:spcPct val="0"/>
        </a:spcAft>
        <a:defRPr sz="4000">
          <a:solidFill>
            <a:schemeClr val="tx1"/>
          </a:solidFill>
          <a:latin typeface="Arial" charset="0"/>
          <a:cs typeface="Arial" charset="0"/>
        </a:defRPr>
      </a:lvl3pPr>
      <a:lvl4pPr algn="ctr" rtl="0" eaLnBrk="1" fontAlgn="base" hangingPunct="1">
        <a:spcBef>
          <a:spcPct val="0"/>
        </a:spcBef>
        <a:spcAft>
          <a:spcPct val="0"/>
        </a:spcAft>
        <a:defRPr sz="4000">
          <a:solidFill>
            <a:schemeClr val="tx1"/>
          </a:solidFill>
          <a:latin typeface="Arial" charset="0"/>
          <a:cs typeface="Arial" charset="0"/>
        </a:defRPr>
      </a:lvl4pPr>
      <a:lvl5pPr algn="ctr" rtl="0" eaLnBrk="1" fontAlgn="base" hangingPunct="1">
        <a:spcBef>
          <a:spcPct val="0"/>
        </a:spcBef>
        <a:spcAft>
          <a:spcPct val="0"/>
        </a:spcAft>
        <a:defRPr sz="40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tx1"/>
        </a:buClr>
        <a:buSzPct val="60000"/>
        <a:buFont typeface="Wingdings 2" panose="05020102010507070707" pitchFamily="18" charset="2"/>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1"/>
        </a:buClr>
        <a:buSzPct val="80000"/>
        <a:buFont typeface="Wingdings" panose="05000000000000000000" pitchFamily="2" charset="2"/>
        <a:buChar char="Ø"/>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chemeClr val="tx1"/>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chemeClr val="tx1"/>
        </a:buClr>
        <a:buSzPct val="75000"/>
        <a:buFont typeface="Wingdings 3" panose="05040102010807070707" pitchFamily="18" charset="2"/>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chemeClr val="tx1"/>
        </a:buClr>
        <a:buFont typeface="Calibri" panose="020F050202020403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1173163" y="76200"/>
            <a:ext cx="7772400"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smtClean="0">
                <a:sym typeface="Times New Roman" panose="02020603050405020304" pitchFamily="18" charset="0"/>
              </a:rPr>
              <a:t>Click to edit Master title style</a:t>
            </a:r>
          </a:p>
        </p:txBody>
      </p:sp>
      <p:sp>
        <p:nvSpPr>
          <p:cNvPr id="2050" name="Rectangle 2"/>
          <p:cNvSpPr>
            <a:spLocks noGrp="1" noChangeArrowheads="1"/>
          </p:cNvSpPr>
          <p:nvPr>
            <p:ph type="body" idx="1"/>
          </p:nvPr>
        </p:nvSpPr>
        <p:spPr bwMode="auto">
          <a:xfrm>
            <a:off x="1173163"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smtClean="0">
                <a:sym typeface="Arial" panose="020B0604020202020204" pitchFamily="34" charset="0"/>
              </a:rPr>
              <a:t>Edit Master text styles</a:t>
            </a:r>
          </a:p>
          <a:p>
            <a:pPr lvl="1"/>
            <a:r>
              <a:rPr lang="en-US" altLang="en-US" smtClean="0">
                <a:sym typeface="Arial" panose="020B0604020202020204" pitchFamily="34" charset="0"/>
              </a:rPr>
              <a:t>Second level</a:t>
            </a:r>
          </a:p>
          <a:p>
            <a:pPr lvl="2"/>
            <a:r>
              <a:rPr lang="en-US" altLang="en-US" smtClean="0">
                <a:sym typeface="Arial" panose="020B0604020202020204" pitchFamily="34" charset="0"/>
              </a:rPr>
              <a:t>Third level</a:t>
            </a:r>
          </a:p>
          <a:p>
            <a:pPr lvl="3"/>
            <a:r>
              <a:rPr lang="en-US" altLang="en-US" smtClean="0">
                <a:sym typeface="Arial" panose="020B0604020202020204" pitchFamily="34" charset="0"/>
              </a:rPr>
              <a:t>Fourth level</a:t>
            </a:r>
          </a:p>
          <a:p>
            <a:pPr lvl="4"/>
            <a:r>
              <a:rPr lang="en-US" altLang="en-US" smtClean="0">
                <a:sym typeface="Arial" panose="020B0604020202020204" pitchFamily="34" charset="0"/>
              </a:rPr>
              <a:t>Fifth level</a:t>
            </a:r>
          </a:p>
        </p:txBody>
      </p:sp>
      <p:sp>
        <p:nvSpPr>
          <p:cNvPr id="2051" name="Text Box 3"/>
          <p:cNvSpPr txBox="1">
            <a:spLocks noGrp="1" noChangeArrowheads="1"/>
          </p:cNvSpPr>
          <p:nvPr>
            <p:ph type="sldNum" sz="quarter" idx="4"/>
          </p:nvPr>
        </p:nvSpPr>
        <p:spPr bwMode="auto">
          <a:xfrm>
            <a:off x="78057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mn-lt"/>
                <a:cs typeface="Arial" panose="020B0604020202020204" pitchFamily="34" charset="0"/>
                <a:sym typeface="Arial" panose="020B0604020202020204" pitchFamily="34" charset="0"/>
              </a:defRPr>
            </a:lvl1pPr>
          </a:lstStyle>
          <a:p>
            <a:pPr marL="0" lvl="0" indent="0" algn="r" rtl="0">
              <a:spcBef>
                <a:spcPts val="0"/>
              </a:spcBef>
              <a:spcAft>
                <a:spcPts val="0"/>
              </a:spcAft>
              <a:buNone/>
            </a:pPr>
            <a:fld id="{00000000-1234-1234-1234-123412341234}" type="slidenum">
              <a:rPr lang="en-US" smtClean="0"/>
              <a:t>‹#›</a:t>
            </a:fld>
            <a:endParaRPr lang="en-US" sz="1400">
              <a:solidFill>
                <a:srgbClr val="000000"/>
              </a:solidFill>
            </a:endParaRPr>
          </a:p>
        </p:txBody>
      </p:sp>
    </p:spTree>
    <p:extLst>
      <p:ext uri="{BB962C8B-B14F-4D97-AF65-F5344CB8AC3E}">
        <p14:creationId xmlns:p14="http://schemas.microsoft.com/office/powerpoint/2010/main" val="393656206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ransition/>
  <p:timing>
    <p:tnLst>
      <p:par>
        <p:cTn id="1" dur="indefinite" restart="never" nodeType="tmRoot"/>
      </p:par>
    </p:tnLst>
  </p:timing>
  <p:hf hdr="0" ftr="0" dt="0"/>
  <p:txStyles>
    <p:titleStyle>
      <a:lvl1pPr marL="39688" algn="l" rtl="0" eaLnBrk="1" fontAlgn="base" hangingPunct="1">
        <a:spcBef>
          <a:spcPct val="0"/>
        </a:spcBef>
        <a:spcAft>
          <a:spcPct val="0"/>
        </a:spcAft>
        <a:defRPr sz="4400" kern="1200">
          <a:solidFill>
            <a:srgbClr val="003366"/>
          </a:solidFill>
          <a:latin typeface="+mj-lt"/>
          <a:ea typeface="+mj-ea"/>
          <a:cs typeface="+mj-cs"/>
          <a:sym typeface="Times New Roman" panose="02020603050405020304" pitchFamily="18" charset="0"/>
        </a:defRPr>
      </a:lvl1pPr>
      <a:lvl2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2pPr>
      <a:lvl3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3pPr>
      <a:lvl4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4pPr>
      <a:lvl5pPr marL="396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5pPr>
      <a:lvl6pPr marL="4968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6pPr>
      <a:lvl7pPr marL="9540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7pPr>
      <a:lvl8pPr marL="14112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8pPr>
      <a:lvl9pPr marL="1868488" algn="l" rtl="0" eaLnBrk="1" fontAlgn="base" hangingPunct="1">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9pPr>
    </p:titleStyle>
    <p:bodyStyle>
      <a:lvl1pPr marL="382588" indent="-342900" algn="l" rtl="0" eaLnBrk="1" fontAlgn="base" hangingPunct="1">
        <a:spcBef>
          <a:spcPts val="700"/>
        </a:spcBef>
        <a:spcAft>
          <a:spcPct val="0"/>
        </a:spcAft>
        <a:buClr>
          <a:srgbClr val="0099CC"/>
        </a:buClr>
        <a:buSzPct val="69000"/>
        <a:buFont typeface="Arial" panose="020B0604020202020204" pitchFamily="34" charset="0"/>
        <a:buChar char="n"/>
        <a:defRPr sz="3200" kern="1200">
          <a:solidFill>
            <a:schemeClr val="tx1"/>
          </a:solidFill>
          <a:latin typeface="+mn-lt"/>
          <a:ea typeface="+mn-ea"/>
          <a:cs typeface="+mn-cs"/>
          <a:sym typeface="Arial" panose="020B0604020202020204" pitchFamily="34" charset="0"/>
        </a:defRPr>
      </a:lvl1pPr>
      <a:lvl2pPr marL="731838" indent="-285750" algn="l" rtl="0" eaLnBrk="1" fontAlgn="base" hangingPunct="1">
        <a:spcBef>
          <a:spcPts val="600"/>
        </a:spcBef>
        <a:spcAft>
          <a:spcPct val="0"/>
        </a:spcAft>
        <a:buSzPct val="100000"/>
        <a:buFont typeface="Arial" panose="020B0604020202020204" pitchFamily="34" charset="0"/>
        <a:buChar char="–"/>
        <a:defRPr sz="2800" kern="1200">
          <a:solidFill>
            <a:schemeClr val="tx1"/>
          </a:solidFill>
          <a:latin typeface="+mn-lt"/>
          <a:ea typeface="+mn-ea"/>
          <a:cs typeface="+mn-cs"/>
          <a:sym typeface="Arial" panose="020B0604020202020204" pitchFamily="34" charset="0"/>
        </a:defRPr>
      </a:lvl2pPr>
      <a:lvl3pPr marL="1131888" indent="-228600" algn="l" rtl="0" eaLnBrk="1" fontAlgn="base" hangingPunct="1">
        <a:spcBef>
          <a:spcPts val="600"/>
        </a:spcBef>
        <a:spcAft>
          <a:spcPct val="0"/>
        </a:spcAft>
        <a:buSzPct val="100000"/>
        <a:buFont typeface="Arial" panose="020B0604020202020204" pitchFamily="34" charset="0"/>
        <a:buChar char="•"/>
        <a:defRPr sz="2400" kern="1200">
          <a:solidFill>
            <a:schemeClr val="tx1"/>
          </a:solidFill>
          <a:latin typeface="+mn-lt"/>
          <a:ea typeface="+mn-ea"/>
          <a:cs typeface="+mn-cs"/>
          <a:sym typeface="Arial" panose="020B0604020202020204" pitchFamily="34" charset="0"/>
        </a:defRPr>
      </a:lvl3pPr>
      <a:lvl4pPr marL="1589088" indent="-228600" algn="l" rtl="0" eaLnBrk="1" fontAlgn="base" hangingPunct="1">
        <a:spcBef>
          <a:spcPts val="500"/>
        </a:spcBef>
        <a:spcAft>
          <a:spcPct val="0"/>
        </a:spcAft>
        <a:buSzPct val="100000"/>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4pPr>
      <a:lvl5pPr marL="2046288" indent="-228600" algn="l" rtl="0" eaLnBrk="1" fontAlgn="base" hangingPunct="1">
        <a:spcBef>
          <a:spcPts val="500"/>
        </a:spcBef>
        <a:spcAft>
          <a:spcPct val="0"/>
        </a:spcAft>
        <a:buSzPct val="100000"/>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a:solidFill>
                  <a:srgbClr val="000000"/>
                </a:solidFill>
                <a:latin typeface="Arial" panose="020B0604020202020204" pitchFamily="34" charset="0"/>
                <a:cs typeface="Arial" panose="020B0604020202020204" pitchFamily="34" charset="0"/>
              </a:defRPr>
            </a:lvl1pPr>
          </a:lstStyle>
          <a:p>
            <a:fld id="{86726682-70BF-4599-8268-7D2212D5C424}" type="slidenum">
              <a:rPr lang="en-US" altLang="en-US" smtClean="0"/>
              <a:pPr/>
              <a:t>‹#›</a:t>
            </a:fld>
            <a:endParaRPr lang="en-US" altLang="en-US"/>
          </a:p>
        </p:txBody>
      </p:sp>
      <p:sp>
        <p:nvSpPr>
          <p:cNvPr id="13" name="Footer Placeholder 8"/>
          <p:cNvSpPr>
            <a:spLocks noGrp="1"/>
          </p:cNvSpPr>
          <p:nvPr>
            <p:ph type="ftr" sz="quarter" idx="3"/>
          </p:nvPr>
        </p:nvSpPr>
        <p:spPr>
          <a:xfrm>
            <a:off x="1630363" y="6461125"/>
            <a:ext cx="5859462" cy="381000"/>
          </a:xfrm>
          <a:prstGeom prst="rect">
            <a:avLst/>
          </a:prstGeom>
        </p:spPr>
        <p:txBody>
          <a:bodyPr anchor="ctr" anchorCtr="1"/>
          <a:lstStyle>
            <a:lvl1pPr>
              <a:defRPr lang="en-US" sz="1000" smtClean="0">
                <a:latin typeface="Arial" pitchFamily="34" charset="0"/>
                <a:cs typeface="Arial" pitchFamily="34" charset="0"/>
              </a:defRPr>
            </a:lvl1pPr>
          </a:lstStyle>
          <a:p>
            <a:pPr>
              <a:defRPr/>
            </a:pPr>
            <a:r>
              <a:t>Copyright © 2020 by Elsevier, Inc. All rights reserved.</a:t>
            </a:r>
          </a:p>
        </p:txBody>
      </p:sp>
    </p:spTree>
    <p:extLst>
      <p:ext uri="{BB962C8B-B14F-4D97-AF65-F5344CB8AC3E}">
        <p14:creationId xmlns:p14="http://schemas.microsoft.com/office/powerpoint/2010/main" val="109548658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hf hdr="0" ftr="0" dt="0"/>
  <p:txStyles>
    <p:titleStyle>
      <a:lvl1pPr algn="ctr" rtl="0" eaLnBrk="1" fontAlgn="base" hangingPunct="1">
        <a:spcBef>
          <a:spcPct val="0"/>
        </a:spcBef>
        <a:spcAft>
          <a:spcPct val="0"/>
        </a:spcAft>
        <a:defRPr sz="40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000">
          <a:solidFill>
            <a:schemeClr val="tx1"/>
          </a:solidFill>
          <a:latin typeface="Arial" charset="0"/>
          <a:cs typeface="Arial" charset="0"/>
        </a:defRPr>
      </a:lvl2pPr>
      <a:lvl3pPr algn="ctr" rtl="0" eaLnBrk="1" fontAlgn="base" hangingPunct="1">
        <a:spcBef>
          <a:spcPct val="0"/>
        </a:spcBef>
        <a:spcAft>
          <a:spcPct val="0"/>
        </a:spcAft>
        <a:defRPr sz="4000">
          <a:solidFill>
            <a:schemeClr val="tx1"/>
          </a:solidFill>
          <a:latin typeface="Arial" charset="0"/>
          <a:cs typeface="Arial" charset="0"/>
        </a:defRPr>
      </a:lvl3pPr>
      <a:lvl4pPr algn="ctr" rtl="0" eaLnBrk="1" fontAlgn="base" hangingPunct="1">
        <a:spcBef>
          <a:spcPct val="0"/>
        </a:spcBef>
        <a:spcAft>
          <a:spcPct val="0"/>
        </a:spcAft>
        <a:defRPr sz="4000">
          <a:solidFill>
            <a:schemeClr val="tx1"/>
          </a:solidFill>
          <a:latin typeface="Arial" charset="0"/>
          <a:cs typeface="Arial" charset="0"/>
        </a:defRPr>
      </a:lvl4pPr>
      <a:lvl5pPr algn="ctr" rtl="0" eaLnBrk="1" fontAlgn="base" hangingPunct="1">
        <a:spcBef>
          <a:spcPct val="0"/>
        </a:spcBef>
        <a:spcAft>
          <a:spcPct val="0"/>
        </a:spcAft>
        <a:defRPr sz="40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tx1"/>
        </a:buClr>
        <a:buSzPct val="60000"/>
        <a:buFont typeface="Wingdings 2" panose="05020102010507070707" pitchFamily="18" charset="2"/>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1"/>
        </a:buClr>
        <a:buSzPct val="80000"/>
        <a:buFont typeface="Wingdings" panose="05000000000000000000" pitchFamily="2" charset="2"/>
        <a:buChar char="Ø"/>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chemeClr val="tx1"/>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chemeClr val="tx1"/>
        </a:buClr>
        <a:buSzPct val="75000"/>
        <a:buFont typeface="Wingdings 3" panose="05040102010807070707" pitchFamily="18" charset="2"/>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chemeClr val="tx1"/>
        </a:buClr>
        <a:buFont typeface="Calibri" panose="020F050202020403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a:solidFill>
                  <a:srgbClr val="000000"/>
                </a:solidFill>
                <a:latin typeface="Arial" panose="020B0604020202020204" pitchFamily="34" charset="0"/>
                <a:cs typeface="Arial" panose="020B0604020202020204" pitchFamily="34" charset="0"/>
              </a:defRPr>
            </a:lvl1pPr>
          </a:lstStyle>
          <a:p>
            <a:fld id="{A978CDC9-35AB-45E4-A948-541058920239}" type="slidenum">
              <a:rPr lang="en-US" altLang="en-US" smtClean="0"/>
              <a:pPr/>
              <a:t>‹#›</a:t>
            </a:fld>
            <a:endParaRPr lang="en-US" altLang="en-US"/>
          </a:p>
        </p:txBody>
      </p:sp>
      <p:sp>
        <p:nvSpPr>
          <p:cNvPr id="13" name="Footer Placeholder 8"/>
          <p:cNvSpPr>
            <a:spLocks noGrp="1"/>
          </p:cNvSpPr>
          <p:nvPr>
            <p:ph type="ftr" sz="quarter" idx="3"/>
          </p:nvPr>
        </p:nvSpPr>
        <p:spPr>
          <a:xfrm>
            <a:off x="1630363" y="6461125"/>
            <a:ext cx="5859462" cy="381000"/>
          </a:xfrm>
          <a:prstGeom prst="rect">
            <a:avLst/>
          </a:prstGeom>
        </p:spPr>
        <p:txBody>
          <a:bodyPr anchor="ctr" anchorCtr="1"/>
          <a:lstStyle>
            <a:lvl1pPr>
              <a:defRPr lang="en-US" sz="1000" smtClean="0">
                <a:latin typeface="Arial" pitchFamily="34" charset="0"/>
                <a:cs typeface="Arial" pitchFamily="34" charset="0"/>
              </a:defRPr>
            </a:lvl1pPr>
          </a:lstStyle>
          <a:p>
            <a:pPr>
              <a:defRPr/>
            </a:pPr>
            <a:r>
              <a:t>Copyright © 2020 by Elsevier, Inc. All rights reserved.</a:t>
            </a:r>
          </a:p>
        </p:txBody>
      </p:sp>
    </p:spTree>
    <p:extLst>
      <p:ext uri="{BB962C8B-B14F-4D97-AF65-F5344CB8AC3E}">
        <p14:creationId xmlns:p14="http://schemas.microsoft.com/office/powerpoint/2010/main" val="409679779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hf hdr="0" ftr="0" dt="0"/>
  <p:txStyles>
    <p:titleStyle>
      <a:lvl1pPr algn="ctr" rtl="0" eaLnBrk="1" fontAlgn="base" hangingPunct="1">
        <a:spcBef>
          <a:spcPct val="0"/>
        </a:spcBef>
        <a:spcAft>
          <a:spcPct val="0"/>
        </a:spcAft>
        <a:defRPr sz="40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000">
          <a:solidFill>
            <a:schemeClr val="tx1"/>
          </a:solidFill>
          <a:latin typeface="Arial" charset="0"/>
          <a:cs typeface="Arial" charset="0"/>
        </a:defRPr>
      </a:lvl2pPr>
      <a:lvl3pPr algn="ctr" rtl="0" eaLnBrk="1" fontAlgn="base" hangingPunct="1">
        <a:spcBef>
          <a:spcPct val="0"/>
        </a:spcBef>
        <a:spcAft>
          <a:spcPct val="0"/>
        </a:spcAft>
        <a:defRPr sz="4000">
          <a:solidFill>
            <a:schemeClr val="tx1"/>
          </a:solidFill>
          <a:latin typeface="Arial" charset="0"/>
          <a:cs typeface="Arial" charset="0"/>
        </a:defRPr>
      </a:lvl3pPr>
      <a:lvl4pPr algn="ctr" rtl="0" eaLnBrk="1" fontAlgn="base" hangingPunct="1">
        <a:spcBef>
          <a:spcPct val="0"/>
        </a:spcBef>
        <a:spcAft>
          <a:spcPct val="0"/>
        </a:spcAft>
        <a:defRPr sz="4000">
          <a:solidFill>
            <a:schemeClr val="tx1"/>
          </a:solidFill>
          <a:latin typeface="Arial" charset="0"/>
          <a:cs typeface="Arial" charset="0"/>
        </a:defRPr>
      </a:lvl4pPr>
      <a:lvl5pPr algn="ctr" rtl="0" eaLnBrk="1" fontAlgn="base" hangingPunct="1">
        <a:spcBef>
          <a:spcPct val="0"/>
        </a:spcBef>
        <a:spcAft>
          <a:spcPct val="0"/>
        </a:spcAft>
        <a:defRPr sz="40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tx1"/>
        </a:buClr>
        <a:buSzPct val="60000"/>
        <a:buFont typeface="Wingdings 2" panose="05020102010507070707" pitchFamily="18" charset="2"/>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1"/>
        </a:buClr>
        <a:buSzPct val="80000"/>
        <a:buFont typeface="Wingdings" panose="05000000000000000000" pitchFamily="2" charset="2"/>
        <a:buChar char="Ø"/>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chemeClr val="tx1"/>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chemeClr val="tx1"/>
        </a:buClr>
        <a:buSzPct val="75000"/>
        <a:buFont typeface="Wingdings 3" panose="05040102010807070707" pitchFamily="18" charset="2"/>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chemeClr val="tx1"/>
        </a:buClr>
        <a:buFont typeface="Calibri" panose="020F050202020403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1.xml"/><Relationship Id="rId1" Type="http://schemas.openxmlformats.org/officeDocument/2006/relationships/slideLayout" Target="../slideLayouts/slideLayout4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1.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1.xml"/><Relationship Id="rId1" Type="http://schemas.openxmlformats.org/officeDocument/2006/relationships/slideLayout" Target="../slideLayouts/slideLayout4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1.xml"/></Relationships>
</file>

<file path=ppt/slides/_rels/slide4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5.xml"/><Relationship Id="rId1" Type="http://schemas.openxmlformats.org/officeDocument/2006/relationships/slideLayout" Target="../slideLayouts/slideLayout4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1.xml"/></Relationships>
</file>

<file path=ppt/slides/_rels/slide4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9.xml"/><Relationship Id="rId1" Type="http://schemas.openxmlformats.org/officeDocument/2006/relationships/slideLayout" Target="../slideLayouts/slideLayout4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5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2.xml"/><Relationship Id="rId1" Type="http://schemas.openxmlformats.org/officeDocument/2006/relationships/slideLayout" Target="../slideLayouts/slideLayout4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1.xml"/></Relationships>
</file>

<file path=ppt/slides/_rels/slide5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7.xml"/><Relationship Id="rId1" Type="http://schemas.openxmlformats.org/officeDocument/2006/relationships/slideLayout" Target="../slideLayouts/slideLayout4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4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4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4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2228850" y="38862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Zoonotic Diseases</a:t>
            </a:r>
          </a:p>
          <a:p>
            <a:pPr algn="ctr" defTabSz="514350" eaLnBrk="0" hangingPunct="0">
              <a:lnSpc>
                <a:spcPct val="130000"/>
              </a:lnSpc>
              <a:spcBef>
                <a:spcPct val="0"/>
              </a:spcBef>
              <a:buNone/>
            </a:pPr>
            <a:endParaRPr lang="en-US" altLang="en-US" sz="1800" b="1" i="1" dirty="0">
              <a:solidFill>
                <a:srgbClr val="FFFFFF"/>
              </a:solidFill>
              <a:cs typeface="Segoe UI" panose="020B0502040204020203" pitchFamily="34" charset="0"/>
            </a:endParaRPr>
          </a:p>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Introduction</a:t>
            </a:r>
            <a:endParaRPr lang="en-US" altLang="en-US" sz="18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2300287" y="25146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a:solidFill>
                  <a:srgbClr val="FFFFFF"/>
                </a:solidFill>
                <a:cs typeface="Segoe UI" panose="020B0502040204020203" pitchFamily="34" charset="0"/>
              </a:rPr>
              <a:t>Clinical &amp; Diagnostic Microbiology</a:t>
            </a:r>
          </a:p>
        </p:txBody>
      </p:sp>
    </p:spTree>
    <p:extLst>
      <p:ext uri="{BB962C8B-B14F-4D97-AF65-F5344CB8AC3E}">
        <p14:creationId xmlns:p14="http://schemas.microsoft.com/office/powerpoint/2010/main" val="73271096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6B930-8E0B-8501-CC89-85E0224FD994}"/>
              </a:ext>
            </a:extLst>
          </p:cNvPr>
          <p:cNvSpPr>
            <a:spLocks noGrp="1"/>
          </p:cNvSpPr>
          <p:nvPr>
            <p:ph type="title"/>
          </p:nvPr>
        </p:nvSpPr>
        <p:spPr>
          <a:xfrm>
            <a:off x="703379" y="76200"/>
            <a:ext cx="7772400" cy="1905000"/>
          </a:xfrm>
        </p:spPr>
        <p:txBody>
          <a:bodyPr/>
          <a:lstStyle/>
          <a:p>
            <a:pPr algn="ctr"/>
            <a:r>
              <a:rPr lang="en-US" dirty="0"/>
              <a:t>Pasteurellosis (Cont.)</a:t>
            </a:r>
          </a:p>
        </p:txBody>
      </p:sp>
      <p:sp>
        <p:nvSpPr>
          <p:cNvPr id="3" name="Text Placeholder 2">
            <a:extLst>
              <a:ext uri="{FF2B5EF4-FFF2-40B4-BE49-F238E27FC236}">
                <a16:creationId xmlns:a16="http://schemas.microsoft.com/office/drawing/2014/main" id="{D6FF3DE4-6CB2-761F-5EA7-E86C153D1FF3}"/>
              </a:ext>
            </a:extLst>
          </p:cNvPr>
          <p:cNvSpPr>
            <a:spLocks noGrp="1"/>
          </p:cNvSpPr>
          <p:nvPr>
            <p:ph idx="1"/>
          </p:nvPr>
        </p:nvSpPr>
        <p:spPr>
          <a:xfrm>
            <a:off x="703379" y="1561750"/>
            <a:ext cx="7772400" cy="4876800"/>
          </a:xfrm>
        </p:spPr>
        <p:txBody>
          <a:bodyPr/>
          <a:lstStyle/>
          <a:p>
            <a:pPr>
              <a:buFont typeface="Wingdings" panose="05000000000000000000" pitchFamily="2" charset="2"/>
              <a:buChar char="Ø"/>
            </a:pPr>
            <a:r>
              <a:rPr lang="en-US" dirty="0"/>
              <a:t>General antimicrobial susceptibility pattern</a:t>
            </a:r>
          </a:p>
          <a:p>
            <a:pPr lvl="1"/>
            <a:r>
              <a:rPr lang="en-US" dirty="0"/>
              <a:t>Susceptible to</a:t>
            </a:r>
          </a:p>
          <a:p>
            <a:pPr lvl="2"/>
            <a:r>
              <a:rPr lang="en-US" dirty="0"/>
              <a:t>Oral antimicrobial agents including amoxicillin, amoxicillin-clavulanic acid, and fluoroquinolones</a:t>
            </a:r>
          </a:p>
        </p:txBody>
      </p:sp>
    </p:spTree>
    <p:extLst>
      <p:ext uri="{BB962C8B-B14F-4D97-AF65-F5344CB8AC3E}">
        <p14:creationId xmlns:p14="http://schemas.microsoft.com/office/powerpoint/2010/main" val="30143310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69"/>
        <p:cNvGrpSpPr/>
        <p:nvPr/>
      </p:nvGrpSpPr>
      <p:grpSpPr>
        <a:xfrm>
          <a:off x="0" y="0"/>
          <a:ext cx="0" cy="0"/>
          <a:chOff x="0" y="0"/>
          <a:chExt cx="0" cy="0"/>
        </a:xfrm>
      </p:grpSpPr>
      <p:sp>
        <p:nvSpPr>
          <p:cNvPr id="170" name="Google Shape;170;p10"/>
          <p:cNvSpPr txBox="1">
            <a:spLocks noGrp="1"/>
          </p:cNvSpPr>
          <p:nvPr>
            <p:ph type="title"/>
          </p:nvPr>
        </p:nvSpPr>
        <p:spPr>
          <a:xfrm>
            <a:off x="685800" y="59422"/>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Erysipeloid</a:t>
            </a:r>
            <a:r>
              <a:rPr lang="en-US" dirty="0">
                <a:solidFill>
                  <a:srgbClr val="002060"/>
                </a:solidFill>
              </a:rPr>
              <a:t>-Erysipelas</a:t>
            </a:r>
            <a:endParaRPr dirty="0">
              <a:solidFill>
                <a:srgbClr val="002060"/>
              </a:solidFill>
            </a:endParaRPr>
          </a:p>
        </p:txBody>
      </p:sp>
      <p:sp>
        <p:nvSpPr>
          <p:cNvPr id="171" name="Google Shape;171;p10"/>
          <p:cNvSpPr txBox="1">
            <a:spLocks noGrp="1"/>
          </p:cNvSpPr>
          <p:nvPr>
            <p:ph idx="1"/>
          </p:nvPr>
        </p:nvSpPr>
        <p:spPr>
          <a:xfrm>
            <a:off x="457200" y="1780866"/>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680"/>
              <a:buFont typeface="Noto Sans Symbols"/>
              <a:buChar char="⬤"/>
            </a:pPr>
            <a:r>
              <a:rPr lang="en-US" sz="2800" b="0" i="0" u="none" dirty="0">
                <a:solidFill>
                  <a:schemeClr val="dk1"/>
                </a:solidFill>
                <a:ea typeface="Arial"/>
                <a:cs typeface="Arial"/>
                <a:sym typeface="Arial"/>
              </a:rPr>
              <a:t>Causative agent of the zoonosis erysipelas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1" u="none" strike="noStrike" cap="none" dirty="0" err="1">
                <a:solidFill>
                  <a:schemeClr val="dk1"/>
                </a:solidFill>
                <a:ea typeface="Arial"/>
                <a:cs typeface="Arial"/>
                <a:sym typeface="Arial"/>
              </a:rPr>
              <a:t>Erysipelothrix</a:t>
            </a:r>
            <a:r>
              <a:rPr lang="en-US" sz="2400" b="0" i="1" u="none" strike="noStrike" cap="none" dirty="0">
                <a:solidFill>
                  <a:schemeClr val="dk1"/>
                </a:solidFill>
                <a:ea typeface="Arial"/>
                <a:cs typeface="Arial"/>
                <a:sym typeface="Arial"/>
              </a:rPr>
              <a:t> </a:t>
            </a:r>
            <a:r>
              <a:rPr lang="en-US" sz="2400" b="0" i="1" u="none" strike="noStrike" cap="none" dirty="0" err="1">
                <a:solidFill>
                  <a:schemeClr val="dk1"/>
                </a:solidFill>
                <a:ea typeface="Arial"/>
                <a:cs typeface="Arial"/>
                <a:sym typeface="Arial"/>
              </a:rPr>
              <a:t>rhusiopathiae</a:t>
            </a:r>
            <a:endParaRPr lang="en-US" sz="2400" b="0" i="1" u="none" strike="noStrike" cap="none" dirty="0">
              <a:solidFill>
                <a:schemeClr val="dk1"/>
              </a:solidFill>
              <a:ea typeface="Arial"/>
              <a:cs typeface="Arial"/>
              <a:sym typeface="Aria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Thin, non-spore forming, facultatively anaerobic, gram-positive bacillus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0.2 to 0.4 </a:t>
            </a:r>
            <a:r>
              <a:rPr lang="en-US" sz="2000" b="0" i="0" u="none" strike="noStrike" cap="none" dirty="0" err="1">
                <a:solidFill>
                  <a:schemeClr val="dk1"/>
                </a:solidFill>
                <a:ea typeface="Arial"/>
                <a:cs typeface="Arial"/>
                <a:sym typeface="Arial"/>
              </a:rPr>
              <a:t>μm</a:t>
            </a:r>
            <a:r>
              <a:rPr lang="en-US" sz="2000" b="0" i="0" u="none" strike="noStrike" cap="none" dirty="0">
                <a:solidFill>
                  <a:schemeClr val="dk1"/>
                </a:solidFill>
                <a:ea typeface="Arial"/>
                <a:cs typeface="Arial"/>
                <a:sym typeface="Arial"/>
              </a:rPr>
              <a:t> by 0.8 to 2.5 </a:t>
            </a:r>
            <a:r>
              <a:rPr lang="en-US" sz="2000" b="0" i="0" u="none" strike="noStrike" cap="none" dirty="0" err="1">
                <a:solidFill>
                  <a:schemeClr val="dk1"/>
                </a:solidFill>
                <a:ea typeface="Arial"/>
                <a:cs typeface="Arial"/>
                <a:sym typeface="Arial"/>
              </a:rPr>
              <a:t>μm</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Can grow singly, in short chains, or in long filaments</a:t>
            </a:r>
            <a:endParaRPr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177"/>
        <p:cNvGrpSpPr/>
        <p:nvPr/>
      </p:nvGrpSpPr>
      <p:grpSpPr>
        <a:xfrm>
          <a:off x="0" y="0"/>
          <a:ext cx="0" cy="0"/>
          <a:chOff x="0" y="0"/>
          <a:chExt cx="0" cy="0"/>
        </a:xfrm>
      </p:grpSpPr>
      <p:sp>
        <p:nvSpPr>
          <p:cNvPr id="178" name="Google Shape;178;p11"/>
          <p:cNvSpPr txBox="1">
            <a:spLocks noGrp="1"/>
          </p:cNvSpPr>
          <p:nvPr>
            <p:ph type="title"/>
          </p:nvPr>
        </p:nvSpPr>
        <p:spPr>
          <a:xfrm>
            <a:off x="653045"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Erysipelas</a:t>
            </a:r>
            <a:br>
              <a:rPr lang="en-US" sz="3600" b="0" i="0" u="none" dirty="0">
                <a:solidFill>
                  <a:srgbClr val="002060"/>
                </a:solidFill>
                <a:ea typeface="Arial"/>
                <a:cs typeface="Arial"/>
                <a:sym typeface="Arial"/>
              </a:rPr>
            </a:br>
            <a:r>
              <a:rPr lang="en-US" sz="3600" dirty="0">
                <a:solidFill>
                  <a:srgbClr val="002060"/>
                </a:solidFill>
              </a:rPr>
              <a:t>Human Infection Names</a:t>
            </a:r>
            <a:r>
              <a:rPr lang="en-US" sz="3600" b="0" i="0" u="none" dirty="0">
                <a:solidFill>
                  <a:srgbClr val="002060"/>
                </a:solidFill>
                <a:ea typeface="Arial"/>
                <a:cs typeface="Arial"/>
                <a:sym typeface="Arial"/>
              </a:rPr>
              <a:t> and Epidemiology</a:t>
            </a:r>
            <a:endParaRPr sz="4000" dirty="0">
              <a:solidFill>
                <a:srgbClr val="002060"/>
              </a:solidFill>
            </a:endParaRPr>
          </a:p>
        </p:txBody>
      </p:sp>
      <p:sp>
        <p:nvSpPr>
          <p:cNvPr id="179" name="Google Shape;179;p11"/>
          <p:cNvSpPr txBox="1">
            <a:spLocks noGrp="1"/>
          </p:cNvSpPr>
          <p:nvPr>
            <p:ph idx="1"/>
          </p:nvPr>
        </p:nvSpPr>
        <p:spPr>
          <a:xfrm>
            <a:off x="653045" y="1771475"/>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55000"/>
              <a:buFont typeface="Wingdings" panose="05000000000000000000" pitchFamily="2" charset="2"/>
              <a:buChar char="Ø"/>
            </a:pPr>
            <a:r>
              <a:rPr lang="en-US" sz="2800" b="0" i="0" u="none" dirty="0">
                <a:solidFill>
                  <a:schemeClr val="dk1"/>
                </a:solidFill>
                <a:ea typeface="Arial"/>
                <a:cs typeface="Arial"/>
                <a:sym typeface="Arial"/>
              </a:rPr>
              <a:t>Other human infection names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Erysipeloid of Rosenbach</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err="1">
                <a:solidFill>
                  <a:schemeClr val="dk1"/>
                </a:solidFill>
                <a:ea typeface="Arial"/>
                <a:cs typeface="Arial"/>
                <a:sym typeface="Arial"/>
              </a:rPr>
              <a:t>Erysipelotrichosis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Rose disease</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Fish handler’s disease</a:t>
            </a:r>
            <a:endParaRPr dirty="0"/>
          </a:p>
          <a:p>
            <a:pPr marL="457200" marR="0" lvl="0" indent="-457200" algn="l" rtl="0">
              <a:lnSpc>
                <a:spcPct val="100000"/>
              </a:lnSpc>
              <a:spcBef>
                <a:spcPts val="560"/>
              </a:spcBef>
              <a:spcAft>
                <a:spcPts val="0"/>
              </a:spcAft>
              <a:buClr>
                <a:srgbClr val="00B0F0"/>
              </a:buClr>
              <a:buSzPct val="55000"/>
              <a:buFont typeface="Wingdings" panose="05000000000000000000" pitchFamily="2" charset="2"/>
              <a:buChar char="Ø"/>
            </a:pPr>
            <a:r>
              <a:rPr lang="en-US" sz="2800" b="0" i="0" u="none" dirty="0">
                <a:solidFill>
                  <a:schemeClr val="dk1"/>
                </a:solidFill>
                <a:ea typeface="Arial"/>
                <a:cs typeface="Arial"/>
                <a:sym typeface="Arial"/>
              </a:rPr>
              <a:t>Epidemiology </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Primarily in pigs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Also in poultry, dogs, cats, sheep, fish, small mammals, crustaceans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Isolated from contaminated water and soil</a:t>
            </a:r>
            <a:endParaRPr dirty="0"/>
          </a:p>
          <a:p>
            <a:pPr marL="342900" marR="0" lvl="0" indent="-251459" algn="l" rtl="0">
              <a:spcBef>
                <a:spcPts val="480"/>
              </a:spcBef>
              <a:spcAft>
                <a:spcPts val="0"/>
              </a:spcAft>
              <a:buClr>
                <a:schemeClr val="dk1"/>
              </a:buClr>
              <a:buSzPts val="1440"/>
              <a:buFont typeface="Noto Sans Symbols"/>
              <a:buNone/>
            </a:pPr>
            <a:endParaRPr sz="24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85"/>
        <p:cNvGrpSpPr/>
        <p:nvPr/>
      </p:nvGrpSpPr>
      <p:grpSpPr>
        <a:xfrm>
          <a:off x="0" y="0"/>
          <a:ext cx="0" cy="0"/>
          <a:chOff x="0" y="0"/>
          <a:chExt cx="0" cy="0"/>
        </a:xfrm>
      </p:grpSpPr>
      <p:sp>
        <p:nvSpPr>
          <p:cNvPr id="186" name="Google Shape;186;p12"/>
          <p:cNvSpPr txBox="1">
            <a:spLocks noGrp="1"/>
          </p:cNvSpPr>
          <p:nvPr>
            <p:ph type="title"/>
          </p:nvPr>
        </p:nvSpPr>
        <p:spPr>
          <a:xfrm>
            <a:off x="585933"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Erysipeloid</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Clinical Manifestations</a:t>
            </a:r>
            <a:endParaRPr dirty="0">
              <a:solidFill>
                <a:srgbClr val="002060"/>
              </a:solidFill>
            </a:endParaRPr>
          </a:p>
        </p:txBody>
      </p:sp>
      <p:sp>
        <p:nvSpPr>
          <p:cNvPr id="187" name="Google Shape;187;p12"/>
          <p:cNvSpPr txBox="1">
            <a:spLocks noGrp="1"/>
          </p:cNvSpPr>
          <p:nvPr>
            <p:ph idx="1"/>
          </p:nvPr>
        </p:nvSpPr>
        <p:spPr>
          <a:xfrm>
            <a:off x="585933" y="1645640"/>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chemeClr val="dk1"/>
              </a:buClr>
              <a:buSzPts val="1680"/>
              <a:buFont typeface="Wingdings" panose="05000000000000000000" pitchFamily="2" charset="2"/>
              <a:buChar char="Ø"/>
            </a:pPr>
            <a:r>
              <a:rPr lang="en-US" b="0" i="0" u="none" dirty="0">
                <a:solidFill>
                  <a:schemeClr val="dk1"/>
                </a:solidFill>
                <a:ea typeface="Arial"/>
                <a:cs typeface="Arial"/>
                <a:sym typeface="Arial"/>
              </a:rPr>
              <a:t>Three manifestations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Localized cutaneous form</a:t>
            </a:r>
            <a:endParaRPr sz="32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Infection of an abrasion of the hand or fingers</a:t>
            </a:r>
            <a:endParaRPr sz="28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Handling infected animals or animal products</a:t>
            </a:r>
            <a:endParaRPr sz="2800" dirty="0"/>
          </a:p>
          <a:p>
            <a:pPr marL="1600200" marR="0" lvl="3" indent="-228600" algn="l" rtl="0">
              <a:lnSpc>
                <a:spcPct val="100000"/>
              </a:lnSpc>
              <a:spcBef>
                <a:spcPts val="360"/>
              </a:spcBef>
              <a:spcAft>
                <a:spcPts val="0"/>
              </a:spcAft>
              <a:buClr>
                <a:schemeClr val="dk1"/>
              </a:buClr>
              <a:buSzPts val="1350"/>
              <a:buFont typeface="Noto Sans Symbols"/>
              <a:buChar char="⮞"/>
            </a:pPr>
            <a:r>
              <a:rPr lang="en-US" b="0" i="0" u="none" strike="noStrike" cap="none" dirty="0">
                <a:solidFill>
                  <a:schemeClr val="dk1"/>
                </a:solidFill>
                <a:ea typeface="Arial"/>
                <a:cs typeface="Arial"/>
                <a:sym typeface="Arial"/>
              </a:rPr>
              <a:t>Edematous lesion 2 to 7 days after infection</a:t>
            </a:r>
            <a:endParaRPr sz="2400" dirty="0"/>
          </a:p>
          <a:p>
            <a:pPr marL="1600200" marR="0" lvl="3" indent="-228600" algn="l" rtl="0">
              <a:lnSpc>
                <a:spcPct val="100000"/>
              </a:lnSpc>
              <a:spcBef>
                <a:spcPts val="360"/>
              </a:spcBef>
              <a:spcAft>
                <a:spcPts val="0"/>
              </a:spcAft>
              <a:buClr>
                <a:schemeClr val="dk1"/>
              </a:buClr>
              <a:buSzPts val="1350"/>
              <a:buFont typeface="Noto Sans Symbols"/>
              <a:buChar char="⮞"/>
            </a:pPr>
            <a:r>
              <a:rPr lang="en-US" b="0" i="0" u="none" strike="noStrike" cap="none" dirty="0">
                <a:solidFill>
                  <a:schemeClr val="dk1"/>
                </a:solidFill>
                <a:ea typeface="Arial"/>
                <a:cs typeface="Arial"/>
                <a:sym typeface="Arial"/>
              </a:rPr>
              <a:t>Erythema and itching may also be present</a:t>
            </a:r>
            <a:endParaRPr sz="2400" dirty="0"/>
          </a:p>
          <a:p>
            <a:pPr marL="1600200" marR="0" lvl="3" indent="-228600" algn="l" rtl="0">
              <a:lnSpc>
                <a:spcPct val="100000"/>
              </a:lnSpc>
              <a:spcBef>
                <a:spcPts val="360"/>
              </a:spcBef>
              <a:spcAft>
                <a:spcPts val="0"/>
              </a:spcAft>
              <a:buClr>
                <a:schemeClr val="dk1"/>
              </a:buClr>
              <a:buSzPts val="1350"/>
              <a:buFont typeface="Noto Sans Symbols"/>
              <a:buChar char="⮞"/>
            </a:pPr>
            <a:r>
              <a:rPr lang="en-US" b="0" i="0" u="none" strike="noStrike" cap="none" dirty="0">
                <a:solidFill>
                  <a:schemeClr val="dk1"/>
                </a:solidFill>
                <a:ea typeface="Arial"/>
                <a:cs typeface="Arial"/>
                <a:sym typeface="Arial"/>
              </a:rPr>
              <a:t>Generally, heals without treatment</a:t>
            </a:r>
            <a:endParaRPr sz="24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Diffuse cutaneous form</a:t>
            </a:r>
            <a:endParaRPr sz="32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Systemic form with bacteremia</a:t>
            </a:r>
            <a:endParaRPr sz="32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Predisposition for septicemia and endocarditis those with structural valvular disease, alcoholism</a:t>
            </a:r>
            <a:endParaRPr sz="2800" dirty="0"/>
          </a:p>
          <a:p>
            <a:pPr marL="342900" marR="0" lvl="0" indent="-266700" algn="l" rtl="0">
              <a:spcBef>
                <a:spcPts val="400"/>
              </a:spcBef>
              <a:spcAft>
                <a:spcPts val="0"/>
              </a:spcAft>
              <a:buClr>
                <a:schemeClr val="dk1"/>
              </a:buClr>
              <a:buSzPts val="1200"/>
              <a:buFont typeface="Noto Sans Symbols"/>
              <a:buNone/>
            </a:pPr>
            <a:endParaRPr sz="20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193"/>
        <p:cNvGrpSpPr/>
        <p:nvPr/>
      </p:nvGrpSpPr>
      <p:grpSpPr>
        <a:xfrm>
          <a:off x="0" y="0"/>
          <a:ext cx="0" cy="0"/>
          <a:chOff x="0" y="0"/>
          <a:chExt cx="0" cy="0"/>
        </a:xfrm>
      </p:grpSpPr>
      <p:sp>
        <p:nvSpPr>
          <p:cNvPr id="194" name="Google Shape;194;p13"/>
          <p:cNvSpPr txBox="1">
            <a:spLocks noGrp="1"/>
          </p:cNvSpPr>
          <p:nvPr>
            <p:ph type="title"/>
          </p:nvPr>
        </p:nvSpPr>
        <p:spPr>
          <a:xfrm>
            <a:off x="685799" y="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Erysipeloid</a:t>
            </a:r>
            <a:endParaRPr dirty="0">
              <a:solidFill>
                <a:srgbClr val="002060"/>
              </a:solidFill>
            </a:endParaRPr>
          </a:p>
        </p:txBody>
      </p:sp>
      <p:pic>
        <p:nvPicPr>
          <p:cNvPr id="197" name="Google Shape;197;p13"/>
          <p:cNvPicPr preferRelativeResize="0"/>
          <p:nvPr/>
        </p:nvPicPr>
        <p:blipFill rotWithShape="1">
          <a:blip r:embed="rId3">
            <a:alphaModFix/>
          </a:blip>
          <a:srcRect/>
          <a:stretch/>
        </p:blipFill>
        <p:spPr>
          <a:xfrm>
            <a:off x="769936" y="1517810"/>
            <a:ext cx="7604125" cy="5151437"/>
          </a:xfrm>
          <a:prstGeom prst="rect">
            <a:avLst/>
          </a:prstGeom>
          <a:noFill/>
          <a:ln>
            <a:noFill/>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201"/>
        <p:cNvGrpSpPr/>
        <p:nvPr/>
      </p:nvGrpSpPr>
      <p:grpSpPr>
        <a:xfrm>
          <a:off x="0" y="0"/>
          <a:ext cx="0" cy="0"/>
          <a:chOff x="0" y="0"/>
          <a:chExt cx="0" cy="0"/>
        </a:xfrm>
      </p:grpSpPr>
      <p:sp>
        <p:nvSpPr>
          <p:cNvPr id="202" name="Google Shape;202;p14"/>
          <p:cNvSpPr txBox="1">
            <a:spLocks noGrp="1"/>
          </p:cNvSpPr>
          <p:nvPr>
            <p:ph type="title"/>
          </p:nvPr>
        </p:nvSpPr>
        <p:spPr>
          <a:xfrm>
            <a:off x="728546" y="193646"/>
            <a:ext cx="7772400" cy="1905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Arial"/>
              <a:buNone/>
            </a:pPr>
            <a:r>
              <a:rPr lang="en-US" sz="3600" b="0" i="1" u="none" dirty="0" err="1">
                <a:solidFill>
                  <a:srgbClr val="002060"/>
                </a:solidFill>
                <a:ea typeface="Arial"/>
                <a:cs typeface="Arial"/>
                <a:sym typeface="Arial"/>
              </a:rPr>
              <a:t>Capnocytophaga</a:t>
            </a:r>
            <a:r>
              <a:rPr lang="en-US" sz="3600" b="0" i="1" u="none" dirty="0">
                <a:solidFill>
                  <a:srgbClr val="002060"/>
                </a:solidFill>
                <a:ea typeface="Arial"/>
                <a:cs typeface="Arial"/>
                <a:sym typeface="Arial"/>
              </a:rPr>
              <a:t> </a:t>
            </a:r>
            <a:r>
              <a:rPr lang="en-US" sz="3600" b="0" i="1" u="none" dirty="0" err="1">
                <a:solidFill>
                  <a:srgbClr val="002060"/>
                </a:solidFill>
                <a:ea typeface="Arial"/>
                <a:cs typeface="Arial"/>
                <a:sym typeface="Arial"/>
              </a:rPr>
              <a:t>canimorsus</a:t>
            </a:r>
            <a:r>
              <a:rPr lang="en-US" sz="3600" b="0" i="1" u="none" dirty="0">
                <a:solidFill>
                  <a:srgbClr val="002060"/>
                </a:solidFill>
                <a:ea typeface="Arial"/>
                <a:cs typeface="Arial"/>
                <a:sym typeface="Arial"/>
              </a:rPr>
              <a:t/>
            </a:r>
            <a:br>
              <a:rPr lang="en-US" sz="3600" b="0" i="1" u="none" dirty="0">
                <a:solidFill>
                  <a:srgbClr val="002060"/>
                </a:solidFill>
                <a:ea typeface="Arial"/>
                <a:cs typeface="Arial"/>
                <a:sym typeface="Arial"/>
              </a:rPr>
            </a:br>
            <a:r>
              <a:rPr lang="en-US" sz="3600" b="0" i="0" u="none" dirty="0">
                <a:solidFill>
                  <a:srgbClr val="002060"/>
                </a:solidFill>
                <a:ea typeface="Arial"/>
                <a:cs typeface="Arial"/>
                <a:sym typeface="Arial"/>
              </a:rPr>
              <a:t>Infection</a:t>
            </a:r>
            <a:endParaRPr dirty="0">
              <a:solidFill>
                <a:srgbClr val="002060"/>
              </a:solidFill>
            </a:endParaRPr>
          </a:p>
        </p:txBody>
      </p:sp>
      <p:sp>
        <p:nvSpPr>
          <p:cNvPr id="203" name="Google Shape;203;p14"/>
          <p:cNvSpPr txBox="1">
            <a:spLocks noGrp="1"/>
          </p:cNvSpPr>
          <p:nvPr>
            <p:ph idx="1"/>
          </p:nvPr>
        </p:nvSpPr>
        <p:spPr>
          <a:xfrm>
            <a:off x="669823" y="1805031"/>
            <a:ext cx="7772400" cy="4876800"/>
          </a:xfrm>
          <a:prstGeom prst="rect">
            <a:avLst/>
          </a:prstGeom>
          <a:noFill/>
          <a:ln>
            <a:noFill/>
          </a:ln>
        </p:spPr>
        <p:txBody>
          <a:bodyPr spcFirstLastPara="1" wrap="square" lIns="91425" tIns="45700" rIns="91425" bIns="45700" anchor="t" anchorCtr="0">
            <a:norm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Ø"/>
            </a:pPr>
            <a:r>
              <a:rPr lang="en-US" sz="2800" b="0" i="1" u="none" dirty="0">
                <a:solidFill>
                  <a:schemeClr val="dk1"/>
                </a:solidFill>
                <a:ea typeface="Arial"/>
                <a:cs typeface="Arial"/>
                <a:sym typeface="Arial"/>
              </a:rPr>
              <a:t>C. </a:t>
            </a:r>
            <a:r>
              <a:rPr lang="en-US" sz="2800" b="0" i="1" u="none" dirty="0" err="1">
                <a:solidFill>
                  <a:schemeClr val="dk1"/>
                </a:solidFill>
                <a:ea typeface="Arial"/>
                <a:cs typeface="Arial"/>
                <a:sym typeface="Arial"/>
              </a:rPr>
              <a:t>canimorsus</a:t>
            </a:r>
            <a:r>
              <a:rPr lang="en-US" sz="2800" b="0" i="1" u="none" dirty="0">
                <a:solidFill>
                  <a:schemeClr val="dk1"/>
                </a:solidFill>
                <a:ea typeface="Arial"/>
                <a:cs typeface="Arial"/>
                <a:sym typeface="Arial"/>
              </a:rPr>
              <a:t> </a:t>
            </a:r>
            <a:endParaRPr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Formerly known as </a:t>
            </a:r>
            <a:r>
              <a:rPr lang="en-US" sz="2400" b="0" i="0" u="none" strike="noStrike" cap="none" dirty="0" err="1">
                <a:solidFill>
                  <a:schemeClr val="dk1"/>
                </a:solidFill>
                <a:ea typeface="Arial"/>
                <a:cs typeface="Arial"/>
                <a:sym typeface="Arial"/>
              </a:rPr>
              <a:t>dysgonic</a:t>
            </a:r>
            <a:r>
              <a:rPr lang="en-US" sz="2400" b="0" i="0" u="none" strike="noStrike" cap="none" dirty="0">
                <a:solidFill>
                  <a:schemeClr val="dk1"/>
                </a:solidFill>
                <a:ea typeface="Arial"/>
                <a:cs typeface="Arial"/>
                <a:sym typeface="Arial"/>
              </a:rPr>
              <a:t> fermenter-2 (CDC group DF-2)</a:t>
            </a:r>
            <a:endParaRPr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Thin, </a:t>
            </a:r>
            <a:r>
              <a:rPr lang="en-US" sz="2400" b="0" i="0" u="none" strike="noStrike" cap="none" dirty="0" err="1">
                <a:solidFill>
                  <a:schemeClr val="dk1"/>
                </a:solidFill>
                <a:ea typeface="Arial"/>
                <a:cs typeface="Arial"/>
                <a:sym typeface="Arial"/>
              </a:rPr>
              <a:t>nonsporing</a:t>
            </a:r>
            <a:r>
              <a:rPr lang="en-US" sz="2400" b="0" i="0" u="none" strike="noStrike" cap="none" dirty="0">
                <a:solidFill>
                  <a:schemeClr val="dk1"/>
                </a:solidFill>
                <a:ea typeface="Arial"/>
                <a:cs typeface="Arial"/>
                <a:sym typeface="Arial"/>
              </a:rPr>
              <a:t>, nonmotile, oxidase- and catalase-positive gram-negative bacilli</a:t>
            </a:r>
            <a:endParaRPr dirty="0"/>
          </a:p>
          <a:p>
            <a:pPr marL="1257300" marR="0" lvl="2" indent="-342900" algn="l" rtl="0">
              <a:lnSpc>
                <a:spcPct val="100000"/>
              </a:lnSpc>
              <a:spcBef>
                <a:spcPts val="400"/>
              </a:spcBef>
              <a:spcAft>
                <a:spcPts val="0"/>
              </a:spcAft>
              <a:buClr>
                <a:srgbClr val="00B0F0"/>
              </a:buClr>
              <a:buSzPct val="60000"/>
              <a:buFont typeface="Wingdings" panose="05000000000000000000" pitchFamily="2" charset="2"/>
              <a:buChar char="Ø"/>
            </a:pPr>
            <a:r>
              <a:rPr lang="en-US" sz="2000" b="0" i="0" u="none" strike="noStrike" cap="none" dirty="0">
                <a:solidFill>
                  <a:schemeClr val="dk1"/>
                </a:solidFill>
                <a:ea typeface="Arial"/>
                <a:cs typeface="Arial"/>
                <a:sym typeface="Arial"/>
              </a:rPr>
              <a:t>1-3 </a:t>
            </a:r>
            <a:r>
              <a:rPr lang="en-US" sz="2000" b="0" i="0" u="none" strike="noStrike" cap="none" dirty="0" err="1">
                <a:solidFill>
                  <a:schemeClr val="dk1"/>
                </a:solidFill>
                <a:ea typeface="Arial"/>
                <a:cs typeface="Arial"/>
                <a:sym typeface="Arial"/>
              </a:rPr>
              <a:t>μm</a:t>
            </a:r>
            <a:r>
              <a:rPr lang="en-US" sz="2000" b="0" i="0" u="none" strike="noStrike" cap="none" dirty="0">
                <a:solidFill>
                  <a:schemeClr val="dk1"/>
                </a:solidFill>
                <a:ea typeface="Arial"/>
                <a:cs typeface="Arial"/>
                <a:sym typeface="Arial"/>
              </a:rPr>
              <a:t> in size</a:t>
            </a:r>
          </a:p>
          <a:p>
            <a:pPr marL="914400" lvl="1" indent="-457200">
              <a:spcBef>
                <a:spcPts val="400"/>
              </a:spcBef>
              <a:buClr>
                <a:srgbClr val="00B0F0"/>
              </a:buClr>
              <a:buSzPct val="60000"/>
              <a:buFont typeface="Wingdings" panose="05000000000000000000" pitchFamily="2" charset="2"/>
              <a:buChar char="Ø"/>
            </a:pPr>
            <a:r>
              <a:rPr lang="en-US" dirty="0"/>
              <a:t>Grows poorly on laboratory media</a:t>
            </a:r>
            <a:endParaRPr dirty="0"/>
          </a:p>
          <a:p>
            <a:pPr marL="742950" marR="0" lvl="1" indent="-184150" algn="l" rtl="0">
              <a:lnSpc>
                <a:spcPct val="100000"/>
              </a:lnSpc>
              <a:spcBef>
                <a:spcPts val="400"/>
              </a:spcBef>
              <a:spcAft>
                <a:spcPts val="0"/>
              </a:spcAft>
              <a:buClr>
                <a:schemeClr val="dk1"/>
              </a:buClr>
              <a:buSzPts val="1600"/>
              <a:buFont typeface="Noto Sans Symbols"/>
              <a:buNone/>
            </a:pPr>
            <a:endParaRPr sz="2000" b="0" i="0" u="none" strike="noStrike" cap="none" dirty="0">
              <a:solidFill>
                <a:schemeClr val="dk1"/>
              </a:solidFill>
              <a:latin typeface="Arial"/>
              <a:ea typeface="Arial"/>
              <a:cs typeface="Arial"/>
              <a:sym typeface="Arial"/>
            </a:endParaRPr>
          </a:p>
          <a:p>
            <a:pPr marL="342900" marR="0" lvl="0" indent="-266700" algn="l" rtl="0">
              <a:spcBef>
                <a:spcPts val="400"/>
              </a:spcBef>
              <a:spcAft>
                <a:spcPts val="0"/>
              </a:spcAft>
              <a:buClr>
                <a:schemeClr val="dk1"/>
              </a:buClr>
              <a:buSzPts val="1200"/>
              <a:buFont typeface="Noto Sans Symbols"/>
              <a:buNone/>
            </a:pPr>
            <a:endParaRPr sz="20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209"/>
        <p:cNvGrpSpPr/>
        <p:nvPr/>
      </p:nvGrpSpPr>
      <p:grpSpPr>
        <a:xfrm>
          <a:off x="0" y="0"/>
          <a:ext cx="0" cy="0"/>
          <a:chOff x="0" y="0"/>
          <a:chExt cx="0" cy="0"/>
        </a:xfrm>
      </p:grpSpPr>
      <p:sp>
        <p:nvSpPr>
          <p:cNvPr id="210" name="Google Shape;210;p15"/>
          <p:cNvSpPr txBox="1">
            <a:spLocks noGrp="1"/>
          </p:cNvSpPr>
          <p:nvPr>
            <p:ph type="title"/>
          </p:nvPr>
        </p:nvSpPr>
        <p:spPr>
          <a:xfrm>
            <a:off x="0" y="274637"/>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1" u="none" dirty="0" err="1">
                <a:solidFill>
                  <a:schemeClr val="dk1"/>
                </a:solidFill>
                <a:ea typeface="Arial"/>
                <a:cs typeface="Arial"/>
                <a:sym typeface="Arial"/>
              </a:rPr>
              <a:t>Capnocytophaga</a:t>
            </a:r>
            <a:r>
              <a:rPr lang="en-US" sz="4000" b="0" i="1" u="none" dirty="0">
                <a:solidFill>
                  <a:schemeClr val="dk1"/>
                </a:solidFill>
                <a:ea typeface="Arial"/>
                <a:cs typeface="Arial"/>
                <a:sym typeface="Arial"/>
              </a:rPr>
              <a:t> </a:t>
            </a:r>
            <a:r>
              <a:rPr lang="en-US" sz="4000" b="0" i="1" u="none" dirty="0" err="1">
                <a:solidFill>
                  <a:schemeClr val="dk1"/>
                </a:solidFill>
                <a:ea typeface="Arial"/>
                <a:cs typeface="Arial"/>
                <a:sym typeface="Arial"/>
              </a:rPr>
              <a:t>canimorsus</a:t>
            </a:r>
            <a:r>
              <a:rPr lang="en-US" sz="4000" b="0" i="1" u="none" dirty="0">
                <a:solidFill>
                  <a:schemeClr val="dk1"/>
                </a:solidFill>
                <a:ea typeface="Arial"/>
                <a:cs typeface="Arial"/>
                <a:sym typeface="Arial"/>
              </a:rPr>
              <a:t/>
            </a:r>
            <a:br>
              <a:rPr lang="en-US" sz="4000" b="0" i="1" u="none" dirty="0">
                <a:solidFill>
                  <a:schemeClr val="dk1"/>
                </a:solidFill>
                <a:ea typeface="Arial"/>
                <a:cs typeface="Arial"/>
                <a:sym typeface="Arial"/>
              </a:rPr>
            </a:br>
            <a:r>
              <a:rPr lang="en-US" sz="4000" b="0" i="0" u="none" dirty="0">
                <a:solidFill>
                  <a:schemeClr val="dk1"/>
                </a:solidFill>
                <a:ea typeface="Arial"/>
                <a:cs typeface="Arial"/>
                <a:sym typeface="Arial"/>
              </a:rPr>
              <a:t>Infection (Cont.)</a:t>
            </a:r>
            <a:endParaRPr sz="4800" dirty="0"/>
          </a:p>
        </p:txBody>
      </p:sp>
      <p:sp>
        <p:nvSpPr>
          <p:cNvPr id="211" name="Google Shape;211;p15"/>
          <p:cNvSpPr txBox="1">
            <a:spLocks noGrp="1"/>
          </p:cNvSpPr>
          <p:nvPr>
            <p:ph idx="1"/>
          </p:nvPr>
        </p:nvSpPr>
        <p:spPr>
          <a:xfrm>
            <a:off x="685800" y="1600200"/>
            <a:ext cx="7772400" cy="4525962"/>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Ø"/>
            </a:pPr>
            <a:r>
              <a:rPr lang="en-US" sz="2800" b="0" i="0" u="none" dirty="0">
                <a:solidFill>
                  <a:schemeClr val="dk1"/>
                </a:solidFill>
                <a:ea typeface="Arial"/>
                <a:cs typeface="Arial"/>
                <a:sym typeface="Arial"/>
              </a:rPr>
              <a:t>Clinical manifestations</a:t>
            </a:r>
            <a:endParaRPr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0" u="none" strike="noStrike" cap="none" dirty="0">
                <a:solidFill>
                  <a:schemeClr val="tx1"/>
                </a:solidFill>
                <a:ea typeface="Arial"/>
                <a:cs typeface="Arial"/>
                <a:sym typeface="Arial"/>
              </a:rPr>
              <a:t>Infections</a:t>
            </a:r>
            <a:endParaRPr dirty="0">
              <a:solidFill>
                <a:schemeClr val="tx1"/>
              </a:solidFill>
            </a:endParaRPr>
          </a:p>
          <a:p>
            <a:pPr marL="1257300" marR="0" lvl="2" indent="-342900" algn="l" rtl="0">
              <a:lnSpc>
                <a:spcPct val="100000"/>
              </a:lnSpc>
              <a:spcBef>
                <a:spcPts val="400"/>
              </a:spcBef>
              <a:spcAft>
                <a:spcPts val="0"/>
              </a:spcAft>
              <a:buClr>
                <a:srgbClr val="00B0F0"/>
              </a:buClr>
              <a:buSzPct val="60000"/>
              <a:buFont typeface="Wingdings" panose="05000000000000000000" pitchFamily="2" charset="2"/>
              <a:buChar char="Ø"/>
            </a:pPr>
            <a:r>
              <a:rPr lang="en-US" sz="2000" b="0" i="0" u="none" strike="noStrike" cap="none" dirty="0">
                <a:solidFill>
                  <a:schemeClr val="tx1"/>
                </a:solidFill>
                <a:ea typeface="Arial"/>
                <a:cs typeface="Arial"/>
                <a:sym typeface="Arial"/>
              </a:rPr>
              <a:t>Vary from mild, self-limiting infection to fulminant septicemia with involvement of several organs</a:t>
            </a:r>
            <a:endParaRPr sz="2400" b="0" i="0" u="none" strike="noStrike" cap="none" dirty="0">
              <a:solidFill>
                <a:schemeClr val="tx1"/>
              </a:solidFill>
              <a:ea typeface="Arial"/>
              <a:cs typeface="Arial"/>
              <a:sym typeface="Arial"/>
            </a:endParaRPr>
          </a:p>
          <a:p>
            <a:pPr marL="1257300" lvl="2" indent="-342900">
              <a:spcBef>
                <a:spcPts val="480"/>
              </a:spcBef>
              <a:buClr>
                <a:srgbClr val="00B0F0"/>
              </a:buClr>
              <a:buSzPct val="60000"/>
              <a:buFont typeface="Wingdings" panose="05000000000000000000" pitchFamily="2" charset="2"/>
              <a:buChar char="Ø"/>
            </a:pPr>
            <a:r>
              <a:rPr lang="en-US" b="0" i="0" u="none" strike="noStrike" cap="none" dirty="0">
                <a:solidFill>
                  <a:schemeClr val="tx1"/>
                </a:solidFill>
                <a:ea typeface="Arial"/>
                <a:cs typeface="Arial"/>
                <a:sym typeface="Arial"/>
              </a:rPr>
              <a:t>Normal inhabitant of canine and feline oral flora</a:t>
            </a:r>
            <a:endParaRPr dirty="0">
              <a:solidFill>
                <a:schemeClr val="tx1"/>
              </a:solidFill>
            </a:endParaRPr>
          </a:p>
          <a:p>
            <a:pPr marL="1257300" lvl="2" indent="-342900">
              <a:spcBef>
                <a:spcPts val="400"/>
              </a:spcBef>
              <a:buClr>
                <a:srgbClr val="00B0F0"/>
              </a:buClr>
              <a:buSzPct val="60000"/>
              <a:buFont typeface="Wingdings" panose="05000000000000000000" pitchFamily="2" charset="2"/>
              <a:buChar char="Ø"/>
            </a:pPr>
            <a:r>
              <a:rPr lang="en-US" b="0" i="0" u="none" strike="noStrike" cap="none" dirty="0">
                <a:solidFill>
                  <a:schemeClr val="tx1"/>
                </a:solidFill>
                <a:ea typeface="Arial"/>
                <a:cs typeface="Arial"/>
                <a:sym typeface="Arial"/>
              </a:rPr>
              <a:t>Most patients have predisposing factor</a:t>
            </a:r>
            <a:endParaRPr dirty="0">
              <a:solidFill>
                <a:schemeClr val="tx1"/>
              </a:solidFill>
            </a:endParaRPr>
          </a:p>
          <a:p>
            <a:pPr marL="1714500" lvl="3" indent="-342900">
              <a:buClr>
                <a:srgbClr val="00B0F0"/>
              </a:buClr>
              <a:buSzPct val="60000"/>
              <a:buFont typeface="Wingdings" panose="05000000000000000000" pitchFamily="2" charset="2"/>
              <a:buChar char="Ø"/>
            </a:pPr>
            <a:r>
              <a:rPr lang="en-US" b="0" i="0" u="none" strike="noStrike" cap="none" dirty="0">
                <a:solidFill>
                  <a:schemeClr val="tx1"/>
                </a:solidFill>
                <a:ea typeface="Arial"/>
                <a:cs typeface="Arial"/>
                <a:sym typeface="Arial"/>
              </a:rPr>
              <a:t>Splenectomy</a:t>
            </a:r>
            <a:endParaRPr strike="sngStrike" dirty="0">
              <a:solidFill>
                <a:schemeClr val="tx1"/>
              </a:solidFill>
            </a:endParaRPr>
          </a:p>
          <a:p>
            <a:pPr marL="1714500" lvl="3" indent="-342900">
              <a:buClr>
                <a:srgbClr val="00B0F0"/>
              </a:buClr>
              <a:buSzPct val="60000"/>
              <a:buFont typeface="Wingdings" panose="05000000000000000000" pitchFamily="2" charset="2"/>
              <a:buChar char="Ø"/>
            </a:pPr>
            <a:r>
              <a:rPr lang="en-US" b="0" i="0" u="none" strike="noStrike" cap="none" dirty="0">
                <a:solidFill>
                  <a:schemeClr val="tx1"/>
                </a:solidFill>
                <a:ea typeface="Arial"/>
                <a:cs typeface="Arial"/>
                <a:sym typeface="Arial"/>
              </a:rPr>
              <a:t>Cancer diagnosis</a:t>
            </a:r>
            <a:endParaRPr dirty="0">
              <a:solidFill>
                <a:schemeClr val="tx1"/>
              </a:solidFill>
            </a:endParaRPr>
          </a:p>
          <a:p>
            <a:pPr marL="1714500" lvl="3" indent="-342900">
              <a:buClr>
                <a:srgbClr val="00B0F0"/>
              </a:buClr>
              <a:buSzPct val="60000"/>
              <a:buFont typeface="Wingdings" panose="05000000000000000000" pitchFamily="2" charset="2"/>
              <a:buChar char="Ø"/>
            </a:pPr>
            <a:r>
              <a:rPr lang="en-US" b="0" i="0" u="none" strike="noStrike" cap="none" dirty="0">
                <a:solidFill>
                  <a:schemeClr val="tx1"/>
                </a:solidFill>
                <a:ea typeface="Arial"/>
                <a:cs typeface="Arial"/>
                <a:sym typeface="Arial"/>
              </a:rPr>
              <a:t>Drug abuse</a:t>
            </a:r>
            <a:endParaRPr dirty="0">
              <a:solidFill>
                <a:schemeClr val="tx1"/>
              </a:solidFill>
            </a:endParaRPr>
          </a:p>
          <a:p>
            <a:pPr marL="1257300" lvl="2" indent="-342900">
              <a:spcBef>
                <a:spcPts val="400"/>
              </a:spcBef>
              <a:buClr>
                <a:srgbClr val="00B0F0"/>
              </a:buClr>
              <a:buSzPct val="60000"/>
              <a:buFont typeface="Wingdings" panose="05000000000000000000" pitchFamily="2" charset="2"/>
              <a:buChar char="Ø"/>
            </a:pPr>
            <a:r>
              <a:rPr lang="en-US" b="0" i="0" u="none" strike="noStrike" cap="none" dirty="0">
                <a:solidFill>
                  <a:schemeClr val="tx1"/>
                </a:solidFill>
                <a:ea typeface="Arial"/>
                <a:cs typeface="Arial"/>
                <a:sym typeface="Arial"/>
              </a:rPr>
              <a:t>Severe </a:t>
            </a:r>
            <a:r>
              <a:rPr lang="en-US" dirty="0">
                <a:solidFill>
                  <a:schemeClr val="tx1"/>
                </a:solidFill>
              </a:rPr>
              <a:t>Infection </a:t>
            </a:r>
            <a:r>
              <a:rPr lang="en-US" b="0" i="0" u="none" strike="noStrike" cap="none" dirty="0">
                <a:solidFill>
                  <a:schemeClr val="tx1"/>
                </a:solidFill>
                <a:ea typeface="Arial"/>
                <a:cs typeface="Arial"/>
                <a:sym typeface="Arial"/>
              </a:rPr>
              <a:t>Symptoms</a:t>
            </a:r>
            <a:endParaRPr dirty="0">
              <a:solidFill>
                <a:schemeClr val="tx1"/>
              </a:solidFill>
            </a:endParaRPr>
          </a:p>
          <a:p>
            <a:pPr marL="1714500" lvl="3" indent="-342900">
              <a:buClr>
                <a:srgbClr val="00B0F0"/>
              </a:buClr>
              <a:buSzPct val="60000"/>
              <a:buFont typeface="Wingdings" panose="05000000000000000000" pitchFamily="2" charset="2"/>
              <a:buChar char="Ø"/>
            </a:pPr>
            <a:r>
              <a:rPr lang="en-US" b="0" i="0" u="none" strike="noStrike" cap="none" dirty="0">
                <a:solidFill>
                  <a:schemeClr val="tx1"/>
                </a:solidFill>
                <a:ea typeface="Arial"/>
                <a:cs typeface="Arial"/>
                <a:sym typeface="Arial"/>
              </a:rPr>
              <a:t>Purpura, septic shock, and diffuse intravascular coagulation (DIC)</a:t>
            </a:r>
            <a:endParaRPr dirty="0">
              <a:solidFill>
                <a:schemeClr val="tx1"/>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217"/>
        <p:cNvGrpSpPr/>
        <p:nvPr/>
      </p:nvGrpSpPr>
      <p:grpSpPr>
        <a:xfrm>
          <a:off x="0" y="0"/>
          <a:ext cx="0" cy="0"/>
          <a:chOff x="0" y="0"/>
          <a:chExt cx="0" cy="0"/>
        </a:xfrm>
      </p:grpSpPr>
      <p:sp>
        <p:nvSpPr>
          <p:cNvPr id="218" name="Google Shape;218;p16"/>
          <p:cNvSpPr txBox="1">
            <a:spLocks noGrp="1"/>
          </p:cNvSpPr>
          <p:nvPr>
            <p:ph type="title"/>
          </p:nvPr>
        </p:nvSpPr>
        <p:spPr>
          <a:xfrm>
            <a:off x="669823" y="134923"/>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Cat Scratch Disease</a:t>
            </a:r>
            <a:endParaRPr dirty="0">
              <a:solidFill>
                <a:srgbClr val="002060"/>
              </a:solidFill>
            </a:endParaRPr>
          </a:p>
        </p:txBody>
      </p:sp>
      <p:sp>
        <p:nvSpPr>
          <p:cNvPr id="219" name="Google Shape;219;p16"/>
          <p:cNvSpPr txBox="1">
            <a:spLocks noGrp="1"/>
          </p:cNvSpPr>
          <p:nvPr>
            <p:ph idx="1"/>
          </p:nvPr>
        </p:nvSpPr>
        <p:spPr>
          <a:xfrm>
            <a:off x="669823" y="1637251"/>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Causative agent</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1" u="none" strike="noStrike" cap="none" dirty="0" err="1">
                <a:solidFill>
                  <a:schemeClr val="dk1"/>
                </a:solidFill>
                <a:ea typeface="Arial"/>
                <a:cs typeface="Arial"/>
                <a:sym typeface="Arial"/>
              </a:rPr>
              <a:t>Bartonella</a:t>
            </a:r>
            <a:r>
              <a:rPr lang="en-US" sz="2400" b="0" i="1" u="none" strike="noStrike" cap="none" dirty="0">
                <a:solidFill>
                  <a:schemeClr val="dk1"/>
                </a:solidFill>
                <a:ea typeface="Arial"/>
                <a:cs typeface="Arial"/>
                <a:sym typeface="Arial"/>
              </a:rPr>
              <a:t> </a:t>
            </a:r>
            <a:r>
              <a:rPr lang="en-US" sz="2400" b="0" i="0" u="none" strike="noStrike" cap="none" dirty="0">
                <a:solidFill>
                  <a:schemeClr val="dk1"/>
                </a:solidFill>
                <a:ea typeface="Arial"/>
                <a:cs typeface="Arial"/>
                <a:sym typeface="Arial"/>
              </a:rPr>
              <a:t>species—</a:t>
            </a:r>
            <a:r>
              <a:rPr lang="en-US" sz="2400" b="0" i="1" u="none" strike="noStrike" cap="none" dirty="0">
                <a:solidFill>
                  <a:schemeClr val="dk1"/>
                </a:solidFill>
                <a:ea typeface="Arial"/>
                <a:cs typeface="Arial"/>
                <a:sym typeface="Arial"/>
              </a:rPr>
              <a:t>B. </a:t>
            </a:r>
            <a:r>
              <a:rPr lang="en-US" sz="2400" b="0" i="1" u="none" strike="noStrike" cap="none" dirty="0" err="1">
                <a:solidFill>
                  <a:schemeClr val="dk1"/>
                </a:solidFill>
                <a:ea typeface="Arial"/>
                <a:cs typeface="Arial"/>
                <a:sym typeface="Arial"/>
              </a:rPr>
              <a:t>henselae</a:t>
            </a:r>
            <a:r>
              <a:rPr lang="en-US" sz="2400" b="0" i="0" u="none" strike="noStrike" cap="none" dirty="0">
                <a:solidFill>
                  <a:schemeClr val="dk1"/>
                </a:solidFill>
                <a:ea typeface="Arial"/>
                <a:cs typeface="Arial"/>
                <a:sym typeface="Arial"/>
              </a:rPr>
              <a:t>, most common</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Transmission—Bite by arthropod vector</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Cat fleas, vole ear mites, ticks of canines</a:t>
            </a:r>
            <a:endParaRPr dirty="0"/>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Clinical manifestations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Usually mild and self-limiting, lasting 6 to 12 weeks in untreated patients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Lesion at scratch, lick, or bite</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Lymphadenopathy with flulike symptoms, such as fever, malaise, and anorexia</a:t>
            </a:r>
            <a:endParaRPr dirty="0"/>
          </a:p>
          <a:p>
            <a:pPr marL="342900" marR="0" lvl="0" indent="-266700" algn="l" rtl="0">
              <a:spcBef>
                <a:spcPts val="400"/>
              </a:spcBef>
              <a:spcAft>
                <a:spcPts val="0"/>
              </a:spcAft>
              <a:buClr>
                <a:schemeClr val="dk1"/>
              </a:buClr>
              <a:buSzPts val="1200"/>
              <a:buFont typeface="Noto Sans Symbols"/>
              <a:buNone/>
            </a:pPr>
            <a:endParaRPr sz="20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2228850" y="38862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Zoonotic Diseases</a:t>
            </a:r>
          </a:p>
          <a:p>
            <a:pPr algn="ctr" defTabSz="514350" eaLnBrk="0" hangingPunct="0">
              <a:lnSpc>
                <a:spcPct val="130000"/>
              </a:lnSpc>
              <a:spcBef>
                <a:spcPct val="0"/>
              </a:spcBef>
              <a:buNone/>
            </a:pPr>
            <a:endParaRPr lang="en-US" altLang="en-US" sz="1800" b="1" i="1" dirty="0">
              <a:solidFill>
                <a:srgbClr val="FFFFFF"/>
              </a:solidFill>
              <a:cs typeface="Segoe UI" panose="020B0502040204020203" pitchFamily="34" charset="0"/>
            </a:endParaRPr>
          </a:p>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Transmission by Direct Contact or Inhalation</a:t>
            </a:r>
            <a:endParaRPr lang="en-US" altLang="en-US" sz="18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2300287" y="25146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a:solidFill>
                  <a:srgbClr val="FFFFFF"/>
                </a:solidFill>
                <a:cs typeface="Segoe UI" panose="020B0502040204020203" pitchFamily="34" charset="0"/>
              </a:rPr>
              <a:t>Clinical &amp; Diagnostic Microbiology</a:t>
            </a:r>
          </a:p>
        </p:txBody>
      </p:sp>
    </p:spTree>
    <p:extLst>
      <p:ext uri="{BB962C8B-B14F-4D97-AF65-F5344CB8AC3E}">
        <p14:creationId xmlns:p14="http://schemas.microsoft.com/office/powerpoint/2010/main" val="81365507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233"/>
        <p:cNvGrpSpPr/>
        <p:nvPr/>
      </p:nvGrpSpPr>
      <p:grpSpPr>
        <a:xfrm>
          <a:off x="0" y="0"/>
          <a:ext cx="0" cy="0"/>
          <a:chOff x="0" y="0"/>
          <a:chExt cx="0" cy="0"/>
        </a:xfrm>
      </p:grpSpPr>
      <p:sp>
        <p:nvSpPr>
          <p:cNvPr id="234" name="Google Shape;234;p18"/>
          <p:cNvSpPr txBox="1">
            <a:spLocks noGrp="1"/>
          </p:cNvSpPr>
          <p:nvPr>
            <p:ph type="title"/>
          </p:nvPr>
        </p:nvSpPr>
        <p:spPr>
          <a:xfrm>
            <a:off x="76200" y="152400"/>
            <a:ext cx="89916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b="0" i="0" u="none" dirty="0" smtClean="0">
                <a:solidFill>
                  <a:srgbClr val="002060"/>
                </a:solidFill>
                <a:ea typeface="Arial"/>
                <a:cs typeface="Arial"/>
                <a:sym typeface="Arial"/>
              </a:rPr>
              <a:t>Anthrax Causative </a:t>
            </a:r>
            <a:r>
              <a:rPr lang="en-US" b="0" i="0" u="none" dirty="0">
                <a:solidFill>
                  <a:srgbClr val="002060"/>
                </a:solidFill>
                <a:ea typeface="Arial"/>
                <a:cs typeface="Arial"/>
                <a:sym typeface="Arial"/>
              </a:rPr>
              <a:t>Agent</a:t>
            </a:r>
            <a:endParaRPr sz="5400" strike="sngStrike" dirty="0">
              <a:solidFill>
                <a:srgbClr val="002060"/>
              </a:solidFill>
              <a:highlight>
                <a:srgbClr val="FFFF00"/>
              </a:highlight>
            </a:endParaRPr>
          </a:p>
        </p:txBody>
      </p:sp>
      <p:sp>
        <p:nvSpPr>
          <p:cNvPr id="235" name="Google Shape;235;p18"/>
          <p:cNvSpPr txBox="1">
            <a:spLocks noGrp="1"/>
          </p:cNvSpPr>
          <p:nvPr>
            <p:ph idx="1"/>
          </p:nvPr>
        </p:nvSpPr>
        <p:spPr>
          <a:xfrm>
            <a:off x="660400" y="1447800"/>
            <a:ext cx="7772400" cy="445452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Ø"/>
            </a:pPr>
            <a:r>
              <a:rPr lang="en-US" b="0" i="0" u="none" dirty="0">
                <a:solidFill>
                  <a:schemeClr val="dk1"/>
                </a:solidFill>
                <a:ea typeface="Arial"/>
                <a:cs typeface="Arial"/>
                <a:sym typeface="Arial"/>
              </a:rPr>
              <a:t>Causative </a:t>
            </a:r>
            <a:r>
              <a:rPr lang="en-US" b="0" i="0" u="none" dirty="0" smtClean="0">
                <a:solidFill>
                  <a:schemeClr val="dk1"/>
                </a:solidFill>
                <a:ea typeface="Arial"/>
                <a:cs typeface="Arial"/>
                <a:sym typeface="Arial"/>
              </a:rPr>
              <a:t>agent (Etiological)</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1" u="none" strike="noStrike" cap="none" dirty="0">
                <a:solidFill>
                  <a:schemeClr val="dk1"/>
                </a:solidFill>
                <a:ea typeface="Arial"/>
                <a:cs typeface="Arial"/>
                <a:sym typeface="Arial"/>
              </a:rPr>
              <a:t>Bacillus </a:t>
            </a:r>
            <a:r>
              <a:rPr lang="en-US" b="0" i="1" u="none" strike="noStrike" cap="none" dirty="0" err="1">
                <a:solidFill>
                  <a:schemeClr val="dk1"/>
                </a:solidFill>
                <a:ea typeface="Arial"/>
                <a:cs typeface="Arial"/>
                <a:sym typeface="Arial"/>
              </a:rPr>
              <a:t>anthracis</a:t>
            </a:r>
            <a:endParaRPr sz="32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Gram-positive, spore-forming bacillus</a:t>
            </a:r>
            <a:endParaRPr sz="32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2.5 × 10 </a:t>
            </a:r>
            <a:r>
              <a:rPr lang="en-US" b="0" i="0" u="none" strike="noStrike" cap="none" dirty="0" err="1">
                <a:solidFill>
                  <a:schemeClr val="dk1"/>
                </a:solidFill>
                <a:ea typeface="Arial"/>
                <a:cs typeface="Arial"/>
                <a:sym typeface="Arial"/>
              </a:rPr>
              <a:t>μm</a:t>
            </a:r>
            <a:r>
              <a:rPr lang="en-US" b="0" i="0" u="none" strike="noStrike" cap="none" dirty="0">
                <a:solidFill>
                  <a:schemeClr val="dk1"/>
                </a:solidFill>
                <a:ea typeface="Arial"/>
                <a:cs typeface="Arial"/>
                <a:sym typeface="Arial"/>
              </a:rPr>
              <a:t> in size</a:t>
            </a:r>
            <a:endParaRPr sz="2800"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b="0" i="0" u="none" dirty="0">
                <a:solidFill>
                  <a:schemeClr val="dk1"/>
                </a:solidFill>
                <a:ea typeface="Arial"/>
                <a:cs typeface="Arial"/>
                <a:sym typeface="Arial"/>
              </a:rPr>
              <a:t>Anthrax is also known as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err="1">
                <a:solidFill>
                  <a:schemeClr val="dk1"/>
                </a:solidFill>
                <a:ea typeface="Arial"/>
                <a:cs typeface="Arial"/>
                <a:sym typeface="Arial"/>
              </a:rPr>
              <a:t>Woolsorter</a:t>
            </a:r>
            <a:r>
              <a:rPr lang="en-US" b="0" i="0" u="none" strike="noStrike" cap="none" dirty="0">
                <a:solidFill>
                  <a:schemeClr val="dk1"/>
                </a:solidFill>
                <a:ea typeface="Arial"/>
                <a:cs typeface="Arial"/>
                <a:sym typeface="Arial"/>
              </a:rPr>
              <a:t> disease.</a:t>
            </a:r>
            <a:endParaRPr sz="32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Malignant pustule.</a:t>
            </a:r>
            <a:endParaRPr sz="32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13"/>
        <p:cNvGrpSpPr/>
        <p:nvPr/>
      </p:nvGrpSpPr>
      <p:grpSpPr>
        <a:xfrm>
          <a:off x="0" y="0"/>
          <a:ext cx="0" cy="0"/>
          <a:chOff x="0" y="0"/>
          <a:chExt cx="0" cy="0"/>
        </a:xfrm>
      </p:grpSpPr>
      <p:sp>
        <p:nvSpPr>
          <p:cNvPr id="114" name="Google Shape;114;p3"/>
          <p:cNvSpPr txBox="1">
            <a:spLocks noGrp="1"/>
          </p:cNvSpPr>
          <p:nvPr>
            <p:ph type="title"/>
          </p:nvPr>
        </p:nvSpPr>
        <p:spPr>
          <a:xfrm>
            <a:off x="678213" y="143312"/>
            <a:ext cx="7772400" cy="1905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latin typeface="+mn-lt"/>
                <a:ea typeface="Arial"/>
                <a:cs typeface="Arial"/>
                <a:sym typeface="Arial"/>
              </a:rPr>
              <a:t>Zoonotic Diseases</a:t>
            </a:r>
            <a:br>
              <a:rPr lang="en-US" sz="3600" b="0" i="0" u="none" dirty="0">
                <a:solidFill>
                  <a:srgbClr val="002060"/>
                </a:solidFill>
                <a:latin typeface="+mn-lt"/>
                <a:ea typeface="Arial"/>
                <a:cs typeface="Arial"/>
                <a:sym typeface="Arial"/>
              </a:rPr>
            </a:br>
            <a:r>
              <a:rPr lang="en-US" sz="3600" b="0" i="0" u="none" dirty="0">
                <a:solidFill>
                  <a:srgbClr val="002060"/>
                </a:solidFill>
                <a:latin typeface="+mn-lt"/>
                <a:ea typeface="Arial"/>
                <a:cs typeface="Arial"/>
                <a:sym typeface="Arial"/>
              </a:rPr>
              <a:t>Definition and Transmission</a:t>
            </a:r>
            <a:endParaRPr dirty="0">
              <a:solidFill>
                <a:srgbClr val="002060"/>
              </a:solidFill>
              <a:latin typeface="+mn-lt"/>
            </a:endParaRPr>
          </a:p>
        </p:txBody>
      </p:sp>
      <p:sp>
        <p:nvSpPr>
          <p:cNvPr id="115" name="Google Shape;115;p3"/>
          <p:cNvSpPr txBox="1">
            <a:spLocks noGrp="1"/>
          </p:cNvSpPr>
          <p:nvPr>
            <p:ph idx="1"/>
          </p:nvPr>
        </p:nvSpPr>
        <p:spPr>
          <a:xfrm>
            <a:off x="678213" y="1779864"/>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55000"/>
              <a:buFont typeface="Wingdings" panose="05000000000000000000" pitchFamily="2" charset="2"/>
              <a:buChar char="Ø"/>
            </a:pPr>
            <a:r>
              <a:rPr lang="en-US" sz="2800" b="0" i="0" u="none" strike="noStrike" cap="none" dirty="0">
                <a:solidFill>
                  <a:schemeClr val="dk1"/>
                </a:solidFill>
                <a:ea typeface="Arial"/>
                <a:cs typeface="Arial"/>
                <a:sym typeface="Arial"/>
              </a:rPr>
              <a:t>Zoonotic diseases are those that can naturally jump from animals to humans</a:t>
            </a:r>
            <a:endParaRPr dirty="0"/>
          </a:p>
          <a:p>
            <a:pPr marL="457200" marR="0" lvl="0" indent="-457200" algn="l" rtl="0">
              <a:lnSpc>
                <a:spcPct val="100000"/>
              </a:lnSpc>
              <a:spcBef>
                <a:spcPts val="560"/>
              </a:spcBef>
              <a:spcAft>
                <a:spcPts val="0"/>
              </a:spcAft>
              <a:buClr>
                <a:srgbClr val="00B0F0"/>
              </a:buClr>
              <a:buSzPct val="55000"/>
              <a:buFont typeface="Wingdings" panose="05000000000000000000" pitchFamily="2" charset="2"/>
              <a:buChar char="Ø"/>
            </a:pPr>
            <a:r>
              <a:rPr lang="en-US" sz="2800" b="0" i="0" u="none" strike="noStrike" cap="none" dirty="0">
                <a:solidFill>
                  <a:schemeClr val="dk1"/>
                </a:solidFill>
                <a:ea typeface="Arial"/>
                <a:cs typeface="Arial"/>
                <a:sym typeface="Arial"/>
              </a:rPr>
              <a:t>Transmission can occur via different routes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Vectors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Skin to skin</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Animal bites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Inhalation of respiratory droplets</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Ingestion of contaminated animal products </a:t>
            </a:r>
            <a:endParaRPr dirty="0"/>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dk1"/>
                </a:solidFill>
                <a:ea typeface="Arial"/>
                <a:cs typeface="Arial"/>
                <a:sym typeface="Arial"/>
              </a:rPr>
              <a:t>Food-borne or waterborne (bacterial)</a:t>
            </a:r>
            <a:endParaRP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Shape 241"/>
        <p:cNvGrpSpPr/>
        <p:nvPr/>
      </p:nvGrpSpPr>
      <p:grpSpPr>
        <a:xfrm>
          <a:off x="0" y="0"/>
          <a:ext cx="0" cy="0"/>
          <a:chOff x="0" y="0"/>
          <a:chExt cx="0" cy="0"/>
        </a:xfrm>
      </p:grpSpPr>
      <p:sp>
        <p:nvSpPr>
          <p:cNvPr id="242" name="Google Shape;242;p19"/>
          <p:cNvSpPr txBox="1">
            <a:spLocks noGrp="1"/>
          </p:cNvSpPr>
          <p:nvPr>
            <p:ph type="title"/>
          </p:nvPr>
        </p:nvSpPr>
        <p:spPr>
          <a:xfrm>
            <a:off x="678213"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smtClean="0">
                <a:solidFill>
                  <a:srgbClr val="002060"/>
                </a:solidFill>
                <a:ea typeface="Arial"/>
                <a:cs typeface="Arial"/>
                <a:sym typeface="Arial"/>
              </a:rPr>
              <a:t>Anthrax Epidemiology</a:t>
            </a:r>
            <a:endParaRPr sz="4800" dirty="0">
              <a:solidFill>
                <a:srgbClr val="002060"/>
              </a:solidFill>
            </a:endParaRPr>
          </a:p>
        </p:txBody>
      </p:sp>
      <p:sp>
        <p:nvSpPr>
          <p:cNvPr id="243" name="Google Shape;243;p19"/>
          <p:cNvSpPr txBox="1">
            <a:spLocks noGrp="1"/>
          </p:cNvSpPr>
          <p:nvPr>
            <p:ph idx="1"/>
          </p:nvPr>
        </p:nvSpPr>
        <p:spPr>
          <a:xfrm>
            <a:off x="678213" y="1763086"/>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v"/>
            </a:pPr>
            <a:r>
              <a:rPr lang="en-US" b="0" i="0" u="none" dirty="0">
                <a:solidFill>
                  <a:schemeClr val="dk1"/>
                </a:solidFill>
                <a:ea typeface="Arial"/>
                <a:cs typeface="Arial"/>
                <a:sym typeface="Arial"/>
              </a:rPr>
              <a:t>Occurs worldwide, commonly in agricultural regions</a:t>
            </a:r>
            <a:endParaRPr sz="3600"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v"/>
            </a:pPr>
            <a:r>
              <a:rPr lang="en-US" b="0" i="0" u="none" dirty="0">
                <a:solidFill>
                  <a:schemeClr val="dk1"/>
                </a:solidFill>
                <a:ea typeface="Arial"/>
                <a:cs typeface="Arial"/>
                <a:sym typeface="Arial"/>
              </a:rPr>
              <a:t>Survives well in soil that is neutral or mildly alkaline</a:t>
            </a:r>
            <a:endParaRPr sz="3600"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v"/>
            </a:pPr>
            <a:r>
              <a:rPr lang="en-US" b="0" i="0" u="none" dirty="0">
                <a:solidFill>
                  <a:schemeClr val="dk1"/>
                </a:solidFill>
                <a:ea typeface="Arial"/>
                <a:cs typeface="Arial"/>
                <a:sym typeface="Arial"/>
              </a:rPr>
              <a:t>Development enhanced in areas with alternating dry and wet seasons</a:t>
            </a:r>
            <a:endParaRPr sz="3600" dirty="0"/>
          </a:p>
          <a:p>
            <a:pPr marL="914400" marR="0" lvl="1" indent="-457200" algn="l" rtl="0">
              <a:lnSpc>
                <a:spcPct val="100000"/>
              </a:lnSpc>
              <a:spcBef>
                <a:spcPts val="480"/>
              </a:spcBef>
              <a:spcAft>
                <a:spcPts val="0"/>
              </a:spcAft>
              <a:buClr>
                <a:srgbClr val="00B0F0"/>
              </a:buClr>
              <a:buSzPct val="60000"/>
              <a:buFont typeface="Wingdings" panose="05000000000000000000" pitchFamily="2" charset="2"/>
              <a:buChar char="v"/>
            </a:pPr>
            <a:r>
              <a:rPr lang="en-US" b="0" i="0" u="none" strike="noStrike" cap="none" dirty="0">
                <a:solidFill>
                  <a:schemeClr val="dk1"/>
                </a:solidFill>
                <a:ea typeface="Arial"/>
                <a:cs typeface="Arial"/>
                <a:sym typeface="Arial"/>
              </a:rPr>
              <a:t>Floods tend to concentrate spores</a:t>
            </a:r>
            <a:endParaRPr sz="3200" dirty="0"/>
          </a:p>
          <a:p>
            <a:pPr marL="914400" marR="0" lvl="1" indent="-457200" algn="l" rtl="0">
              <a:lnSpc>
                <a:spcPct val="100000"/>
              </a:lnSpc>
              <a:spcBef>
                <a:spcPts val="480"/>
              </a:spcBef>
              <a:spcAft>
                <a:spcPts val="0"/>
              </a:spcAft>
              <a:buClr>
                <a:srgbClr val="00B0F0"/>
              </a:buClr>
              <a:buSzPct val="60000"/>
              <a:buFont typeface="Wingdings" panose="05000000000000000000" pitchFamily="2" charset="2"/>
              <a:buChar char="v"/>
            </a:pPr>
            <a:r>
              <a:rPr lang="en-US" b="0" i="0" u="none" strike="noStrike" cap="none" dirty="0">
                <a:solidFill>
                  <a:schemeClr val="dk1"/>
                </a:solidFill>
                <a:ea typeface="Arial"/>
                <a:cs typeface="Arial"/>
                <a:sym typeface="Arial"/>
              </a:rPr>
              <a:t>Spores have been known to last in fields for as long as 20 years.</a:t>
            </a:r>
            <a:endParaRPr sz="32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Shape 249"/>
        <p:cNvGrpSpPr/>
        <p:nvPr/>
      </p:nvGrpSpPr>
      <p:grpSpPr>
        <a:xfrm>
          <a:off x="0" y="0"/>
          <a:ext cx="0" cy="0"/>
          <a:chOff x="0" y="0"/>
          <a:chExt cx="0" cy="0"/>
        </a:xfrm>
      </p:grpSpPr>
      <p:sp>
        <p:nvSpPr>
          <p:cNvPr id="250" name="Google Shape;250;p20"/>
          <p:cNvSpPr txBox="1">
            <a:spLocks noGrp="1"/>
          </p:cNvSpPr>
          <p:nvPr>
            <p:ph type="title"/>
          </p:nvPr>
        </p:nvSpPr>
        <p:spPr>
          <a:xfrm>
            <a:off x="686601"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smtClean="0">
                <a:solidFill>
                  <a:srgbClr val="002060"/>
                </a:solidFill>
                <a:ea typeface="Arial"/>
                <a:cs typeface="Arial"/>
                <a:sym typeface="Arial"/>
              </a:rPr>
              <a:t>Anthrax Epidemiology </a:t>
            </a:r>
            <a:r>
              <a:rPr lang="en-US" sz="3600" b="0" i="0" u="none" dirty="0">
                <a:solidFill>
                  <a:srgbClr val="002060"/>
                </a:solidFill>
                <a:ea typeface="Arial"/>
                <a:cs typeface="Arial"/>
                <a:sym typeface="Arial"/>
              </a:rPr>
              <a:t>(Cont.)</a:t>
            </a:r>
            <a:endParaRPr dirty="0">
              <a:solidFill>
                <a:srgbClr val="002060"/>
              </a:solidFill>
            </a:endParaRPr>
          </a:p>
        </p:txBody>
      </p:sp>
      <p:sp>
        <p:nvSpPr>
          <p:cNvPr id="251" name="Google Shape;251;p20"/>
          <p:cNvSpPr txBox="1">
            <a:spLocks noGrp="1"/>
          </p:cNvSpPr>
          <p:nvPr>
            <p:ph idx="1"/>
          </p:nvPr>
        </p:nvSpPr>
        <p:spPr>
          <a:xfrm>
            <a:off x="686601" y="1603695"/>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ts val="1680"/>
              <a:buFont typeface="Wingdings" panose="05000000000000000000" pitchFamily="2" charset="2"/>
              <a:buChar char="Ø"/>
            </a:pPr>
            <a:r>
              <a:rPr lang="en-US" sz="2800" b="0" i="0" u="none" dirty="0">
                <a:solidFill>
                  <a:schemeClr val="tx1"/>
                </a:solidFill>
                <a:ea typeface="Arial"/>
                <a:cs typeface="Arial"/>
                <a:sym typeface="Arial"/>
              </a:rPr>
              <a:t>Animals are infected by grazing in contaminated areas.</a:t>
            </a:r>
            <a:endParaRPr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tx1"/>
                </a:solidFill>
                <a:ea typeface="Arial"/>
                <a:cs typeface="Arial"/>
                <a:sym typeface="Arial"/>
              </a:rPr>
              <a:t>Grazing animals at most risk of anthrax infection </a:t>
            </a:r>
            <a:endParaRPr strike="sngStrike" dirty="0">
              <a:solidFill>
                <a:schemeClr val="tx1"/>
              </a:solidFill>
            </a:endParaRPr>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tx1"/>
                </a:solidFill>
                <a:ea typeface="Arial"/>
                <a:cs typeface="Arial"/>
                <a:sym typeface="Arial"/>
              </a:rPr>
              <a:t>Vaccines available for humans and cattle</a:t>
            </a:r>
            <a:endParaRPr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tx1"/>
                </a:solidFill>
                <a:ea typeface="Arial"/>
                <a:cs typeface="Arial"/>
                <a:sym typeface="Arial"/>
              </a:rPr>
              <a:t>Used in people in high-risk occupations</a:t>
            </a:r>
          </a:p>
          <a:p>
            <a:pPr marL="285750" indent="-285750">
              <a:spcBef>
                <a:spcPts val="480"/>
              </a:spcBef>
              <a:buSzPts val="1920"/>
              <a:buFont typeface="Noto Sans Symbols"/>
              <a:buChar char="⮚"/>
            </a:pPr>
            <a:r>
              <a:rPr lang="en-US" sz="2800" b="1" dirty="0">
                <a:solidFill>
                  <a:schemeClr val="tx1"/>
                </a:solidFill>
                <a:latin typeface="Segoe UI Semibold" panose="020B0702040204020203" pitchFamily="34" charset="0"/>
                <a:cs typeface="Segoe UI Semibold" panose="020B0702040204020203" pitchFamily="34" charset="0"/>
              </a:rPr>
              <a:t>Human infections occur </a:t>
            </a:r>
            <a:r>
              <a:rPr lang="en-US" sz="2800" b="1" dirty="0">
                <a:latin typeface="Segoe UI Semibold" panose="020B0702040204020203" pitchFamily="34" charset="0"/>
                <a:cs typeface="Segoe UI Semibold" panose="020B0702040204020203" pitchFamily="34" charset="0"/>
              </a:rPr>
              <a:t>as the result of direct or indirect contact with animals or animal products</a:t>
            </a:r>
            <a:endParaRPr sz="2800" b="1" dirty="0">
              <a:latin typeface="Segoe UI Semibold" panose="020B0702040204020203" pitchFamily="34" charset="0"/>
              <a:cs typeface="Segoe UI Semibold" panose="020B0702040204020203"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Shape 257"/>
        <p:cNvGrpSpPr/>
        <p:nvPr/>
      </p:nvGrpSpPr>
      <p:grpSpPr>
        <a:xfrm>
          <a:off x="0" y="0"/>
          <a:ext cx="0" cy="0"/>
          <a:chOff x="0" y="0"/>
          <a:chExt cx="0" cy="0"/>
        </a:xfrm>
      </p:grpSpPr>
      <p:sp>
        <p:nvSpPr>
          <p:cNvPr id="258" name="Google Shape;258;p21"/>
          <p:cNvSpPr txBox="1">
            <a:spLocks noGrp="1"/>
          </p:cNvSpPr>
          <p:nvPr>
            <p:ph type="title"/>
          </p:nvPr>
        </p:nvSpPr>
        <p:spPr>
          <a:xfrm>
            <a:off x="717550" y="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smtClean="0">
                <a:solidFill>
                  <a:srgbClr val="002060"/>
                </a:solidFill>
                <a:ea typeface="Arial"/>
                <a:cs typeface="Arial"/>
                <a:sym typeface="Arial"/>
              </a:rPr>
              <a:t>Anthrax Clinical </a:t>
            </a:r>
            <a:r>
              <a:rPr lang="en-US" sz="4000" b="0" i="0" u="none" dirty="0">
                <a:solidFill>
                  <a:srgbClr val="002060"/>
                </a:solidFill>
                <a:ea typeface="Arial"/>
                <a:cs typeface="Arial"/>
                <a:sym typeface="Arial"/>
              </a:rPr>
              <a:t>Manifestations</a:t>
            </a:r>
            <a:endParaRPr sz="4800" dirty="0">
              <a:solidFill>
                <a:srgbClr val="002060"/>
              </a:solidFill>
            </a:endParaRPr>
          </a:p>
        </p:txBody>
      </p:sp>
      <p:sp>
        <p:nvSpPr>
          <p:cNvPr id="259" name="Google Shape;259;p21"/>
          <p:cNvSpPr txBox="1">
            <a:spLocks noGrp="1"/>
          </p:cNvSpPr>
          <p:nvPr>
            <p:ph idx="1"/>
          </p:nvPr>
        </p:nvSpPr>
        <p:spPr>
          <a:xfrm>
            <a:off x="717550" y="1825305"/>
            <a:ext cx="7772400" cy="4454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560"/>
              <a:buFont typeface="Noto Sans Symbols"/>
              <a:buChar char="⬤"/>
            </a:pPr>
            <a:r>
              <a:rPr lang="en-US" sz="2600" b="0" i="0" u="none" dirty="0">
                <a:solidFill>
                  <a:schemeClr val="dk1"/>
                </a:solidFill>
                <a:ea typeface="Arial"/>
                <a:cs typeface="Arial"/>
                <a:sym typeface="Arial"/>
              </a:rPr>
              <a:t>Cutaneous anthrax</a:t>
            </a:r>
            <a:endParaRPr dirty="0"/>
          </a:p>
          <a:p>
            <a:pPr marL="742950" marR="0" lvl="1" indent="-285750" algn="l" rtl="0">
              <a:lnSpc>
                <a:spcPct val="100000"/>
              </a:lnSpc>
              <a:spcBef>
                <a:spcPts val="6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Most common form, mimics many other cutaneous infections</a:t>
            </a:r>
            <a:endParaRPr dirty="0"/>
          </a:p>
          <a:p>
            <a:pPr marL="1143000" marR="0" lvl="2" indent="-228600" algn="l" rtl="0">
              <a:lnSpc>
                <a:spcPct val="100000"/>
              </a:lnSpc>
              <a:spcBef>
                <a:spcPts val="6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Spores enter through abraded skin and then germinate</a:t>
            </a:r>
            <a:endParaRPr dirty="0"/>
          </a:p>
          <a:p>
            <a:pPr marL="1600200" marR="0" lvl="3" indent="-228600" algn="l" rtl="0">
              <a:lnSpc>
                <a:spcPct val="100000"/>
              </a:lnSpc>
              <a:spcBef>
                <a:spcPts val="600"/>
              </a:spcBef>
              <a:spcAft>
                <a:spcPts val="0"/>
              </a:spcAft>
              <a:buClr>
                <a:schemeClr val="dk1"/>
              </a:buClr>
              <a:buSzPts val="1350"/>
              <a:buFont typeface="Noto Sans Symbols"/>
              <a:buChar char="⮞"/>
            </a:pPr>
            <a:r>
              <a:rPr lang="en-US" sz="1800" b="0" i="0" u="none" strike="noStrike" cap="none" dirty="0">
                <a:solidFill>
                  <a:schemeClr val="dk1"/>
                </a:solidFill>
                <a:ea typeface="Arial"/>
                <a:cs typeface="Arial"/>
                <a:sym typeface="Arial"/>
              </a:rPr>
              <a:t>Forms a painless black eschar that heals without scarring</a:t>
            </a:r>
            <a:endParaRPr dirty="0"/>
          </a:p>
          <a:p>
            <a:pPr marL="342900" marR="0" lvl="0" indent="-342900" algn="l" rtl="0">
              <a:lnSpc>
                <a:spcPct val="100000"/>
              </a:lnSpc>
              <a:spcBef>
                <a:spcPts val="600"/>
              </a:spcBef>
              <a:spcAft>
                <a:spcPts val="0"/>
              </a:spcAft>
              <a:buClr>
                <a:schemeClr val="dk1"/>
              </a:buClr>
              <a:buSzPts val="1560"/>
              <a:buFont typeface="Noto Sans Symbols"/>
              <a:buChar char="⬤"/>
            </a:pPr>
            <a:r>
              <a:rPr lang="en-US" sz="2600" b="0" i="0" u="none" dirty="0">
                <a:solidFill>
                  <a:schemeClr val="dk1"/>
                </a:solidFill>
                <a:ea typeface="Arial"/>
                <a:cs typeface="Arial"/>
                <a:sym typeface="Arial"/>
              </a:rPr>
              <a:t>Gastrointestinal anthrax</a:t>
            </a:r>
            <a:endParaRPr dirty="0"/>
          </a:p>
          <a:p>
            <a:pPr marL="742950" marR="0" lvl="1" indent="-285750" algn="l" rtl="0">
              <a:lnSpc>
                <a:spcPct val="100000"/>
              </a:lnSpc>
              <a:spcBef>
                <a:spcPts val="6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Ingestion of contaminated meats/meat products</a:t>
            </a:r>
            <a:endParaRPr dirty="0"/>
          </a:p>
          <a:p>
            <a:pPr marL="1143000" marR="0" lvl="2" indent="-228600" algn="l" rtl="0">
              <a:lnSpc>
                <a:spcPct val="100000"/>
              </a:lnSpc>
              <a:spcBef>
                <a:spcPts val="6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Spores germinate in intestines and gain entry through preexisting intestinal mucosa lesions—to the lymphatics.</a:t>
            </a:r>
            <a:endParaRPr dirty="0"/>
          </a:p>
          <a:p>
            <a:pPr marL="1600200" marR="0" lvl="3" indent="-228600" algn="l" rtl="0">
              <a:lnSpc>
                <a:spcPct val="100000"/>
              </a:lnSpc>
              <a:spcBef>
                <a:spcPts val="600"/>
              </a:spcBef>
              <a:spcAft>
                <a:spcPts val="0"/>
              </a:spcAft>
              <a:buClr>
                <a:schemeClr val="dk1"/>
              </a:buClr>
              <a:buSzPts val="1350"/>
              <a:buFont typeface="Noto Sans Symbols"/>
              <a:buChar char="⮞"/>
            </a:pPr>
            <a:r>
              <a:rPr lang="en-US" sz="1800" b="0" i="0" u="none" strike="noStrike" cap="none" dirty="0">
                <a:solidFill>
                  <a:schemeClr val="dk1"/>
                </a:solidFill>
                <a:ea typeface="Arial"/>
                <a:cs typeface="Arial"/>
                <a:sym typeface="Arial"/>
              </a:rPr>
              <a:t>Febrile, bloody stools, may lose 12 L of fluid per day.</a:t>
            </a:r>
            <a:endParaRPr dirty="0"/>
          </a:p>
          <a:p>
            <a:pPr marL="1600200" marR="0" lvl="3" indent="-228600" algn="l" rtl="0">
              <a:lnSpc>
                <a:spcPct val="100000"/>
              </a:lnSpc>
              <a:spcBef>
                <a:spcPts val="600"/>
              </a:spcBef>
              <a:spcAft>
                <a:spcPts val="0"/>
              </a:spcAft>
              <a:buClr>
                <a:schemeClr val="dk1"/>
              </a:buClr>
              <a:buSzPts val="1350"/>
              <a:buFont typeface="Noto Sans Symbols"/>
              <a:buChar char="⮞"/>
            </a:pPr>
            <a:r>
              <a:rPr lang="en-US" sz="1800" b="0" i="0" u="none" strike="noStrike" cap="none" dirty="0">
                <a:solidFill>
                  <a:schemeClr val="dk1"/>
                </a:solidFill>
                <a:ea typeface="Arial"/>
                <a:cs typeface="Arial"/>
                <a:sym typeface="Arial"/>
              </a:rPr>
              <a:t>Most cases result in septicemia.</a:t>
            </a:r>
            <a:endParaRPr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Shape 265"/>
        <p:cNvGrpSpPr/>
        <p:nvPr/>
      </p:nvGrpSpPr>
      <p:grpSpPr>
        <a:xfrm>
          <a:off x="0" y="0"/>
          <a:ext cx="0" cy="0"/>
          <a:chOff x="0" y="0"/>
          <a:chExt cx="0" cy="0"/>
        </a:xfrm>
      </p:grpSpPr>
      <p:sp>
        <p:nvSpPr>
          <p:cNvPr id="266" name="Google Shape;266;p22"/>
          <p:cNvSpPr txBox="1">
            <a:spLocks noGrp="1"/>
          </p:cNvSpPr>
          <p:nvPr>
            <p:ph type="title"/>
          </p:nvPr>
        </p:nvSpPr>
        <p:spPr>
          <a:xfrm>
            <a:off x="685800" y="59422"/>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smtClean="0">
                <a:solidFill>
                  <a:srgbClr val="002060"/>
                </a:solidFill>
                <a:ea typeface="Arial"/>
                <a:cs typeface="Arial"/>
                <a:sym typeface="Arial"/>
              </a:rPr>
              <a:t>Anthrax</a:t>
            </a:r>
            <a:r>
              <a:rPr lang="en-US" sz="3600" dirty="0">
                <a:solidFill>
                  <a:srgbClr val="002060"/>
                </a:solidFill>
                <a:ea typeface="Arial"/>
                <a:cs typeface="Arial"/>
                <a:sym typeface="Arial"/>
              </a:rPr>
              <a:t> </a:t>
            </a:r>
            <a:r>
              <a:rPr lang="en-US" sz="3600" b="0" i="0" u="none" dirty="0" smtClean="0">
                <a:solidFill>
                  <a:srgbClr val="002060"/>
                </a:solidFill>
                <a:ea typeface="Arial"/>
                <a:cs typeface="Arial"/>
                <a:sym typeface="Arial"/>
              </a:rPr>
              <a:t>Clinical </a:t>
            </a:r>
            <a:r>
              <a:rPr lang="en-US" sz="3600" b="0" i="0" u="none" dirty="0">
                <a:solidFill>
                  <a:srgbClr val="002060"/>
                </a:solidFill>
                <a:ea typeface="Arial"/>
                <a:cs typeface="Arial"/>
                <a:sym typeface="Arial"/>
              </a:rPr>
              <a:t>Manifestations (Cont.)</a:t>
            </a:r>
            <a:endParaRPr dirty="0">
              <a:solidFill>
                <a:srgbClr val="002060"/>
              </a:solidFill>
            </a:endParaRPr>
          </a:p>
        </p:txBody>
      </p:sp>
      <p:sp>
        <p:nvSpPr>
          <p:cNvPr id="267" name="Google Shape;267;p22"/>
          <p:cNvSpPr txBox="1">
            <a:spLocks noGrp="1"/>
          </p:cNvSpPr>
          <p:nvPr>
            <p:ph idx="1"/>
          </p:nvPr>
        </p:nvSpPr>
        <p:spPr>
          <a:xfrm>
            <a:off x="685800" y="1767980"/>
            <a:ext cx="7772400" cy="4454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5000"/>
              <a:buFont typeface="Noto Sans Symbols"/>
              <a:buChar char="⬤"/>
            </a:pPr>
            <a:r>
              <a:rPr lang="en-US" sz="2800" b="0" i="0" u="none" dirty="0">
                <a:solidFill>
                  <a:schemeClr val="dk1"/>
                </a:solidFill>
                <a:ea typeface="Arial"/>
                <a:cs typeface="Arial"/>
                <a:sym typeface="Arial"/>
              </a:rPr>
              <a:t>Pulmonary (inhalation) anthrax</a:t>
            </a:r>
            <a:endParaRPr sz="2600" b="0" i="0" u="none" dirty="0">
              <a:solidFill>
                <a:schemeClr val="dk1"/>
              </a:solidFill>
              <a:ea typeface="Arial"/>
              <a:cs typeface="Arial"/>
              <a:sym typeface="Arial"/>
            </a:endParaRPr>
          </a:p>
          <a:p>
            <a:pPr marL="742950" marR="0" lvl="1" indent="-285750" algn="l" rtl="0">
              <a:lnSpc>
                <a:spcPct val="100000"/>
              </a:lnSpc>
              <a:spcBef>
                <a:spcPts val="6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Inhalation </a:t>
            </a:r>
            <a:r>
              <a:rPr lang="en-US" sz="2400" b="0" i="0" u="none" strike="noStrike" cap="none" dirty="0">
                <a:solidFill>
                  <a:schemeClr val="tx1"/>
                </a:solidFill>
                <a:ea typeface="Arial"/>
                <a:cs typeface="Arial"/>
                <a:sym typeface="Arial"/>
              </a:rPr>
              <a:t>of spores from contaminated animal products</a:t>
            </a:r>
            <a:endParaRPr dirty="0">
              <a:solidFill>
                <a:schemeClr val="tx1"/>
              </a:solidFill>
            </a:endParaRPr>
          </a:p>
          <a:p>
            <a:pPr marL="742950" marR="0" lvl="1" indent="-285750" algn="l" rtl="0">
              <a:lnSpc>
                <a:spcPct val="100000"/>
              </a:lnSpc>
              <a:spcBef>
                <a:spcPts val="600"/>
              </a:spcBef>
              <a:spcAft>
                <a:spcPts val="0"/>
              </a:spcAft>
              <a:buClr>
                <a:schemeClr val="dk1"/>
              </a:buClr>
              <a:buSzPts val="1920"/>
              <a:buFont typeface="Noto Sans Symbols"/>
              <a:buChar char="⮚"/>
            </a:pPr>
            <a:r>
              <a:rPr lang="en-US" sz="2400" b="0" i="0" u="none" strike="noStrike" cap="none" dirty="0">
                <a:solidFill>
                  <a:schemeClr val="tx1"/>
                </a:solidFill>
                <a:ea typeface="Arial"/>
                <a:cs typeface="Arial"/>
                <a:sym typeface="Arial"/>
              </a:rPr>
              <a:t>Macrophages ingest spores and concentrate them in the lymph nodes.</a:t>
            </a:r>
            <a:endParaRPr dirty="0">
              <a:solidFill>
                <a:schemeClr val="tx1"/>
              </a:solidFill>
            </a:endParaRPr>
          </a:p>
          <a:p>
            <a:pPr marL="1143000" marR="0" lvl="2" indent="-228600" algn="l" rtl="0">
              <a:lnSpc>
                <a:spcPct val="100000"/>
              </a:lnSpc>
              <a:spcBef>
                <a:spcPts val="600"/>
              </a:spcBef>
              <a:spcAft>
                <a:spcPts val="0"/>
              </a:spcAft>
              <a:buClr>
                <a:schemeClr val="dk1"/>
              </a:buClr>
              <a:buSzPts val="2300"/>
              <a:buFont typeface="Arial"/>
              <a:buChar char="•"/>
            </a:pPr>
            <a:r>
              <a:rPr lang="en-US" sz="2000" b="0" i="0" u="none" strike="noStrike" cap="none" dirty="0">
                <a:solidFill>
                  <a:schemeClr val="tx1"/>
                </a:solidFill>
                <a:ea typeface="Arial"/>
                <a:cs typeface="Arial"/>
                <a:sym typeface="Arial"/>
              </a:rPr>
              <a:t>Spores germinate and sepsis occurs.</a:t>
            </a:r>
          </a:p>
          <a:p>
            <a:pPr marL="1143000" marR="0" lvl="2" indent="-228600" algn="l" rtl="0">
              <a:lnSpc>
                <a:spcPct val="100000"/>
              </a:lnSpc>
              <a:spcBef>
                <a:spcPts val="600"/>
              </a:spcBef>
              <a:spcAft>
                <a:spcPts val="0"/>
              </a:spcAft>
              <a:buClr>
                <a:schemeClr val="dk1"/>
              </a:buClr>
              <a:buSzPts val="2300"/>
              <a:buFont typeface="Arial"/>
              <a:buChar char="•"/>
            </a:pPr>
            <a:r>
              <a:rPr lang="en-US" dirty="0">
                <a:solidFill>
                  <a:schemeClr val="tx1"/>
                </a:solidFill>
              </a:rPr>
              <a:t>Symptoms include fever, chills, malaise, fatigue</a:t>
            </a:r>
            <a:endParaRPr dirty="0">
              <a:solidFill>
                <a:schemeClr val="tx1"/>
              </a:solidFill>
            </a:endParaRPr>
          </a:p>
          <a:p>
            <a:pPr marL="1143000" marR="0" lvl="2" indent="-228600" algn="l" rtl="0">
              <a:lnSpc>
                <a:spcPct val="100000"/>
              </a:lnSpc>
              <a:spcBef>
                <a:spcPts val="600"/>
              </a:spcBef>
              <a:spcAft>
                <a:spcPts val="0"/>
              </a:spcAft>
              <a:buClr>
                <a:schemeClr val="dk1"/>
              </a:buClr>
              <a:buSzPts val="2300"/>
              <a:buFont typeface="Arial"/>
              <a:buChar char="•"/>
            </a:pPr>
            <a:r>
              <a:rPr lang="en-US" sz="2000" b="0" i="0" u="none" strike="noStrike" cap="none" dirty="0">
                <a:solidFill>
                  <a:schemeClr val="tx1"/>
                </a:solidFill>
                <a:ea typeface="Arial"/>
                <a:cs typeface="Arial"/>
                <a:sym typeface="Arial"/>
              </a:rPr>
              <a:t>Death usually occurs rapidly within 24 hours in untreated cases.</a:t>
            </a:r>
            <a:endParaRPr dirty="0">
              <a:solidFill>
                <a:schemeClr val="tx1"/>
              </a:solidFill>
            </a:endParaRPr>
          </a:p>
          <a:p>
            <a:pPr marL="1143000" marR="0" lvl="2" indent="-228600" algn="l" rtl="0">
              <a:lnSpc>
                <a:spcPct val="100000"/>
              </a:lnSpc>
              <a:spcBef>
                <a:spcPts val="600"/>
              </a:spcBef>
              <a:spcAft>
                <a:spcPts val="0"/>
              </a:spcAft>
              <a:buClr>
                <a:schemeClr val="dk1"/>
              </a:buClr>
              <a:buSzPts val="2300"/>
              <a:buFont typeface="Arial"/>
              <a:buChar char="•"/>
            </a:pPr>
            <a:r>
              <a:rPr lang="en-US" sz="2000" b="0" i="0" u="none" strike="noStrike" cap="none" dirty="0">
                <a:solidFill>
                  <a:schemeClr val="tx1"/>
                </a:solidFill>
                <a:ea typeface="Arial"/>
                <a:cs typeface="Arial"/>
                <a:sym typeface="Arial"/>
              </a:rPr>
              <a:t>Treatment only seems to be effective if given before the onset of respiratory symptoms.</a:t>
            </a:r>
            <a:endParaRPr dirty="0">
              <a:solidFill>
                <a:schemeClr val="tx1"/>
              </a:solidFil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Shape 273"/>
        <p:cNvGrpSpPr/>
        <p:nvPr/>
      </p:nvGrpSpPr>
      <p:grpSpPr>
        <a:xfrm>
          <a:off x="0" y="0"/>
          <a:ext cx="0" cy="0"/>
          <a:chOff x="0" y="0"/>
          <a:chExt cx="0" cy="0"/>
        </a:xfrm>
      </p:grpSpPr>
      <p:sp>
        <p:nvSpPr>
          <p:cNvPr id="274" name="Google Shape;274;p23"/>
          <p:cNvSpPr txBox="1">
            <a:spLocks noGrp="1"/>
          </p:cNvSpPr>
          <p:nvPr>
            <p:ph type="title"/>
          </p:nvPr>
        </p:nvSpPr>
        <p:spPr>
          <a:xfrm>
            <a:off x="685799" y="84589"/>
            <a:ext cx="7772400" cy="1905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smtClean="0">
                <a:solidFill>
                  <a:srgbClr val="002060"/>
                </a:solidFill>
                <a:ea typeface="Arial"/>
                <a:cs typeface="Arial"/>
                <a:sym typeface="Arial"/>
              </a:rPr>
              <a:t>Anthrax Treatment </a:t>
            </a:r>
            <a:r>
              <a:rPr lang="en-US" sz="3600" b="0" i="0" u="none" dirty="0">
                <a:solidFill>
                  <a:srgbClr val="002060"/>
                </a:solidFill>
                <a:ea typeface="Arial"/>
                <a:cs typeface="Arial"/>
                <a:sym typeface="Arial"/>
              </a:rPr>
              <a:t>and Management</a:t>
            </a:r>
            <a:endParaRPr dirty="0">
              <a:solidFill>
                <a:srgbClr val="002060"/>
              </a:solidFill>
            </a:endParaRPr>
          </a:p>
        </p:txBody>
      </p:sp>
      <p:pic>
        <p:nvPicPr>
          <p:cNvPr id="277" name="Google Shape;277;p23"/>
          <p:cNvPicPr preferRelativeResize="0"/>
          <p:nvPr/>
        </p:nvPicPr>
        <p:blipFill rotWithShape="1">
          <a:blip r:embed="rId3">
            <a:alphaModFix/>
          </a:blip>
          <a:srcRect/>
          <a:stretch/>
        </p:blipFill>
        <p:spPr>
          <a:xfrm>
            <a:off x="1077911" y="1709257"/>
            <a:ext cx="6988175" cy="4572000"/>
          </a:xfrm>
          <a:prstGeom prst="rect">
            <a:avLst/>
          </a:prstGeom>
          <a:noFill/>
          <a:ln>
            <a:noFill/>
          </a:ln>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Shape 281"/>
        <p:cNvGrpSpPr/>
        <p:nvPr/>
      </p:nvGrpSpPr>
      <p:grpSpPr>
        <a:xfrm>
          <a:off x="0" y="0"/>
          <a:ext cx="0" cy="0"/>
          <a:chOff x="0" y="0"/>
          <a:chExt cx="0" cy="0"/>
        </a:xfrm>
      </p:grpSpPr>
      <p:sp>
        <p:nvSpPr>
          <p:cNvPr id="282" name="Google Shape;282;p24"/>
          <p:cNvSpPr txBox="1">
            <a:spLocks noGrp="1"/>
          </p:cNvSpPr>
          <p:nvPr>
            <p:ph type="title"/>
          </p:nvPr>
        </p:nvSpPr>
        <p:spPr>
          <a:xfrm>
            <a:off x="719356" y="84589"/>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b="0" i="0" u="none" dirty="0" smtClean="0">
                <a:solidFill>
                  <a:srgbClr val="002060"/>
                </a:solidFill>
                <a:ea typeface="Arial"/>
                <a:cs typeface="Arial"/>
                <a:sym typeface="Arial"/>
              </a:rPr>
              <a:t>Tularemia Causative </a:t>
            </a:r>
            <a:r>
              <a:rPr lang="en-US" b="0" i="0" u="none" dirty="0">
                <a:solidFill>
                  <a:srgbClr val="002060"/>
                </a:solidFill>
                <a:ea typeface="Arial"/>
                <a:cs typeface="Arial"/>
                <a:sym typeface="Arial"/>
              </a:rPr>
              <a:t>agent</a:t>
            </a:r>
            <a:endParaRPr sz="5400" dirty="0">
              <a:solidFill>
                <a:srgbClr val="002060"/>
              </a:solidFill>
            </a:endParaRPr>
          </a:p>
        </p:txBody>
      </p:sp>
      <p:sp>
        <p:nvSpPr>
          <p:cNvPr id="283" name="Google Shape;283;p24"/>
          <p:cNvSpPr txBox="1">
            <a:spLocks noGrp="1"/>
          </p:cNvSpPr>
          <p:nvPr>
            <p:ph idx="1"/>
          </p:nvPr>
        </p:nvSpPr>
        <p:spPr>
          <a:xfrm>
            <a:off x="719356" y="1827620"/>
            <a:ext cx="7772400" cy="445452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Ø"/>
            </a:pPr>
            <a:r>
              <a:rPr lang="en-US" b="0" i="1" u="none" dirty="0" err="1">
                <a:solidFill>
                  <a:schemeClr val="dk1"/>
                </a:solidFill>
                <a:ea typeface="Arial"/>
                <a:cs typeface="Arial"/>
                <a:sym typeface="Arial"/>
              </a:rPr>
              <a:t>Francisella</a:t>
            </a:r>
            <a:r>
              <a:rPr lang="en-US" b="0" i="1" u="none" dirty="0">
                <a:solidFill>
                  <a:schemeClr val="dk1"/>
                </a:solidFill>
                <a:ea typeface="Arial"/>
                <a:cs typeface="Arial"/>
                <a:sym typeface="Arial"/>
              </a:rPr>
              <a:t> </a:t>
            </a:r>
            <a:r>
              <a:rPr lang="en-US" b="0" i="1" u="none" dirty="0" err="1">
                <a:solidFill>
                  <a:schemeClr val="dk1"/>
                </a:solidFill>
                <a:ea typeface="Arial"/>
                <a:cs typeface="Arial"/>
                <a:sym typeface="Arial"/>
              </a:rPr>
              <a:t>tularensis</a:t>
            </a:r>
            <a:endParaRPr sz="3600"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b="0" i="0" u="none" dirty="0">
                <a:solidFill>
                  <a:schemeClr val="dk1"/>
                </a:solidFill>
                <a:ea typeface="Arial"/>
                <a:cs typeface="Arial"/>
                <a:sym typeface="Arial"/>
              </a:rPr>
              <a:t>Strictly aerobic gram-negative bacillus</a:t>
            </a:r>
            <a:endParaRPr sz="3600" dirty="0"/>
          </a:p>
          <a:p>
            <a:pPr marL="914400" marR="0" lvl="1" indent="-457200" algn="l" rtl="0">
              <a:lnSpc>
                <a:spcPct val="100000"/>
              </a:lnSpc>
              <a:spcBef>
                <a:spcPts val="480"/>
              </a:spcBef>
              <a:spcAft>
                <a:spcPts val="0"/>
              </a:spcAft>
              <a:buClr>
                <a:srgbClr val="00B0F0"/>
              </a:buClr>
              <a:buSzPct val="60000"/>
              <a:buFont typeface="Wingdings" panose="05000000000000000000" pitchFamily="2" charset="2"/>
              <a:buChar char="Ø"/>
            </a:pPr>
            <a:r>
              <a:rPr lang="en-US" b="0" i="0" u="none" strike="noStrike" cap="none" dirty="0">
                <a:solidFill>
                  <a:schemeClr val="dk1"/>
                </a:solidFill>
                <a:ea typeface="Arial"/>
                <a:cs typeface="Arial"/>
                <a:sym typeface="Arial"/>
              </a:rPr>
              <a:t>0.2 × 0.2 to 0.7 </a:t>
            </a:r>
            <a:r>
              <a:rPr lang="en-US" b="0" i="0" u="none" strike="noStrike" cap="none" dirty="0" err="1">
                <a:solidFill>
                  <a:schemeClr val="dk1"/>
                </a:solidFill>
                <a:ea typeface="Arial"/>
                <a:cs typeface="Arial"/>
                <a:sym typeface="Arial"/>
              </a:rPr>
              <a:t>μm</a:t>
            </a:r>
            <a:r>
              <a:rPr lang="en-US" b="0" i="0" u="none" strike="noStrike" cap="none" dirty="0">
                <a:solidFill>
                  <a:schemeClr val="dk1"/>
                </a:solidFill>
                <a:ea typeface="Arial"/>
                <a:cs typeface="Arial"/>
                <a:sym typeface="Arial"/>
              </a:rPr>
              <a:t> in size</a:t>
            </a:r>
            <a:endParaRPr sz="3200"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b="0" i="0" u="none" dirty="0">
                <a:solidFill>
                  <a:schemeClr val="dk1"/>
                </a:solidFill>
                <a:ea typeface="Arial"/>
                <a:cs typeface="Arial"/>
                <a:sym typeface="Arial"/>
              </a:rPr>
              <a:t>Causes plague-like ground squirrel disease</a:t>
            </a:r>
            <a:endParaRPr sz="36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Shape 289"/>
        <p:cNvGrpSpPr/>
        <p:nvPr/>
      </p:nvGrpSpPr>
      <p:grpSpPr>
        <a:xfrm>
          <a:off x="0" y="0"/>
          <a:ext cx="0" cy="0"/>
          <a:chOff x="0" y="0"/>
          <a:chExt cx="0" cy="0"/>
        </a:xfrm>
      </p:grpSpPr>
      <p:sp>
        <p:nvSpPr>
          <p:cNvPr id="290" name="Google Shape;290;p25"/>
          <p:cNvSpPr txBox="1">
            <a:spLocks noGrp="1"/>
          </p:cNvSpPr>
          <p:nvPr>
            <p:ph type="title"/>
          </p:nvPr>
        </p:nvSpPr>
        <p:spPr>
          <a:xfrm>
            <a:off x="669824"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i="0" u="none" dirty="0" smtClean="0">
                <a:solidFill>
                  <a:srgbClr val="002060"/>
                </a:solidFill>
                <a:ea typeface="Arial"/>
                <a:cs typeface="Arial"/>
                <a:sym typeface="Arial"/>
              </a:rPr>
              <a:t>Tularemia</a:t>
            </a:r>
            <a:r>
              <a:rPr lang="en-US" sz="4000" dirty="0">
                <a:solidFill>
                  <a:srgbClr val="002060"/>
                </a:solidFill>
                <a:ea typeface="Arial"/>
                <a:cs typeface="Arial"/>
                <a:sym typeface="Arial"/>
              </a:rPr>
              <a:t> </a:t>
            </a:r>
            <a:r>
              <a:rPr lang="en-US" sz="4000" i="0" u="none" dirty="0" smtClean="0">
                <a:solidFill>
                  <a:srgbClr val="002060"/>
                </a:solidFill>
                <a:ea typeface="Arial"/>
                <a:cs typeface="Arial"/>
                <a:sym typeface="Arial"/>
              </a:rPr>
              <a:t>Epidemiology</a:t>
            </a:r>
            <a:endParaRPr sz="4800" dirty="0">
              <a:solidFill>
                <a:srgbClr val="002060"/>
              </a:solidFill>
            </a:endParaRPr>
          </a:p>
        </p:txBody>
      </p:sp>
      <p:sp>
        <p:nvSpPr>
          <p:cNvPr id="291" name="Google Shape;291;p25"/>
          <p:cNvSpPr txBox="1">
            <a:spLocks noGrp="1"/>
          </p:cNvSpPr>
          <p:nvPr>
            <p:ph idx="1"/>
          </p:nvPr>
        </p:nvSpPr>
        <p:spPr>
          <a:xfrm>
            <a:off x="669824" y="1586917"/>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5000"/>
              <a:buFont typeface="Noto Sans Symbols"/>
              <a:buChar char="⬤"/>
            </a:pPr>
            <a:r>
              <a:rPr lang="en-US" b="0" i="0" u="none" dirty="0">
                <a:solidFill>
                  <a:schemeClr val="dk1"/>
                </a:solidFill>
                <a:ea typeface="Arial"/>
                <a:cs typeface="Arial"/>
                <a:sym typeface="Arial"/>
              </a:rPr>
              <a:t>Epidemiology</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Two biovars</a:t>
            </a:r>
            <a:endParaRPr sz="32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Type A—More virulent in humans in North America</a:t>
            </a:r>
            <a:endParaRPr sz="2800" dirty="0"/>
          </a:p>
          <a:p>
            <a:pPr marL="1600200" marR="0" lvl="3" indent="-228600" algn="l" rtl="0">
              <a:lnSpc>
                <a:spcPct val="100000"/>
              </a:lnSpc>
              <a:spcBef>
                <a:spcPts val="360"/>
              </a:spcBef>
              <a:spcAft>
                <a:spcPts val="0"/>
              </a:spcAft>
              <a:buClr>
                <a:schemeClr val="dk1"/>
              </a:buClr>
              <a:buSzPts val="1350"/>
              <a:buFont typeface="Noto Sans Symbols"/>
              <a:buChar char="⮞"/>
            </a:pPr>
            <a:r>
              <a:rPr lang="en-US" b="0" i="0" u="none" strike="noStrike" cap="none" dirty="0">
                <a:solidFill>
                  <a:schemeClr val="dk1"/>
                </a:solidFill>
                <a:ea typeface="Arial"/>
                <a:cs typeface="Arial"/>
                <a:sym typeface="Arial"/>
              </a:rPr>
              <a:t>Transmission—Rabbits or ticks</a:t>
            </a:r>
            <a:endParaRPr sz="24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Type B—Less virulent in humans in North America</a:t>
            </a:r>
            <a:endParaRPr sz="2800" dirty="0"/>
          </a:p>
          <a:p>
            <a:pPr marL="1600200" marR="0" lvl="3" indent="-228600" algn="l" rtl="0">
              <a:lnSpc>
                <a:spcPct val="100000"/>
              </a:lnSpc>
              <a:spcBef>
                <a:spcPts val="360"/>
              </a:spcBef>
              <a:spcAft>
                <a:spcPts val="0"/>
              </a:spcAft>
              <a:buClr>
                <a:schemeClr val="dk1"/>
              </a:buClr>
              <a:buSzPts val="1350"/>
              <a:buFont typeface="Noto Sans Symbols"/>
              <a:buChar char="⮞"/>
            </a:pPr>
            <a:r>
              <a:rPr lang="en-US" b="0" i="0" u="none" strike="noStrike" cap="none" dirty="0">
                <a:solidFill>
                  <a:schemeClr val="dk1"/>
                </a:solidFill>
                <a:ea typeface="Arial"/>
                <a:cs typeface="Arial"/>
                <a:sym typeface="Arial"/>
              </a:rPr>
              <a:t>Transmission—Rodents or mosquitoes</a:t>
            </a:r>
          </a:p>
          <a:p>
            <a:pPr marL="1143000" lvl="2" indent="-228600">
              <a:buSzPts val="1350"/>
              <a:buFont typeface="Noto Sans Symbols"/>
              <a:buChar char="⮞"/>
            </a:pPr>
            <a:r>
              <a:rPr lang="en-US" dirty="0">
                <a:latin typeface="Segoe UI Semibold" panose="020B0702040204020203" pitchFamily="34" charset="0"/>
                <a:cs typeface="Segoe UI Semibold" panose="020B0702040204020203" pitchFamily="34" charset="0"/>
              </a:rPr>
              <a:t>Types A and B differ from each other biochemically and genetically but not serologically</a:t>
            </a:r>
            <a:endParaRPr dirty="0">
              <a:latin typeface="Segoe UI Semibold" panose="020B0702040204020203" pitchFamily="34" charset="0"/>
              <a:cs typeface="Segoe UI Semibold" panose="020B0702040204020203" pitchFamily="34" charset="0"/>
            </a:endParaRPr>
          </a:p>
          <a:p>
            <a:pPr marL="342900" marR="0" lvl="0" indent="-274320" algn="l" rtl="0">
              <a:spcBef>
                <a:spcPts val="360"/>
              </a:spcBef>
              <a:spcAft>
                <a:spcPts val="0"/>
              </a:spcAft>
              <a:buClr>
                <a:schemeClr val="dk1"/>
              </a:buClr>
              <a:buSzPts val="1080"/>
              <a:buFont typeface="Noto Sans Symbols"/>
              <a:buNone/>
            </a:pPr>
            <a:endParaRPr sz="18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Shape 297"/>
        <p:cNvGrpSpPr/>
        <p:nvPr/>
      </p:nvGrpSpPr>
      <p:grpSpPr>
        <a:xfrm>
          <a:off x="0" y="0"/>
          <a:ext cx="0" cy="0"/>
          <a:chOff x="0" y="0"/>
          <a:chExt cx="0" cy="0"/>
        </a:xfrm>
      </p:grpSpPr>
      <p:sp>
        <p:nvSpPr>
          <p:cNvPr id="298" name="Google Shape;298;p26"/>
          <p:cNvSpPr txBox="1">
            <a:spLocks noGrp="1"/>
          </p:cNvSpPr>
          <p:nvPr>
            <p:ph type="title"/>
          </p:nvPr>
        </p:nvSpPr>
        <p:spPr>
          <a:xfrm>
            <a:off x="644657" y="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smtClean="0">
                <a:solidFill>
                  <a:srgbClr val="002060"/>
                </a:solidFill>
                <a:ea typeface="Arial"/>
                <a:cs typeface="Arial"/>
                <a:sym typeface="Arial"/>
              </a:rPr>
              <a:t>Tularemia Clinical </a:t>
            </a:r>
            <a:r>
              <a:rPr lang="en-US" sz="4000" b="0" i="0" u="none" dirty="0">
                <a:solidFill>
                  <a:srgbClr val="002060"/>
                </a:solidFill>
                <a:ea typeface="Arial"/>
                <a:cs typeface="Arial"/>
                <a:sym typeface="Arial"/>
              </a:rPr>
              <a:t>Manifestations</a:t>
            </a:r>
            <a:endParaRPr sz="4800" dirty="0">
              <a:solidFill>
                <a:srgbClr val="002060"/>
              </a:solidFill>
            </a:endParaRPr>
          </a:p>
        </p:txBody>
      </p:sp>
      <p:sp>
        <p:nvSpPr>
          <p:cNvPr id="299" name="Google Shape;299;p26"/>
          <p:cNvSpPr txBox="1">
            <a:spLocks noGrp="1"/>
          </p:cNvSpPr>
          <p:nvPr>
            <p:ph idx="1"/>
          </p:nvPr>
        </p:nvSpPr>
        <p:spPr>
          <a:xfrm>
            <a:off x="644657" y="1645640"/>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5000"/>
              <a:buFont typeface="Noto Sans Symbols"/>
              <a:buChar char="⬤"/>
            </a:pPr>
            <a:r>
              <a:rPr lang="en-US" b="0" i="0" u="none" dirty="0">
                <a:solidFill>
                  <a:schemeClr val="dk1"/>
                </a:solidFill>
                <a:ea typeface="Arial"/>
                <a:cs typeface="Arial"/>
                <a:sym typeface="Arial"/>
              </a:rPr>
              <a:t>Clinical manifestations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Acute, febrile, granulomatous disease with rapid onset and flulike symptoms</a:t>
            </a:r>
          </a:p>
          <a:p>
            <a:pPr marL="285750" indent="-285750">
              <a:spcBef>
                <a:spcPts val="480"/>
              </a:spcBef>
              <a:buSzPts val="1920"/>
              <a:buFont typeface="Noto Sans Symbols"/>
              <a:buChar char="⮚"/>
            </a:pPr>
            <a:r>
              <a:rPr lang="en-US" sz="2800" b="0" i="0" u="none" strike="noStrike" cap="none" dirty="0">
                <a:solidFill>
                  <a:schemeClr val="dk1"/>
                </a:solidFill>
                <a:ea typeface="Arial"/>
                <a:cs typeface="Arial"/>
                <a:sym typeface="Arial"/>
              </a:rPr>
              <a:t>Common presentations, each with lymphadenopathy</a:t>
            </a:r>
          </a:p>
          <a:p>
            <a:pPr marL="742950" marR="0" lvl="1" indent="-285750" algn="l" rtl="0">
              <a:lnSpc>
                <a:spcPct val="100000"/>
              </a:lnSpc>
              <a:spcBef>
                <a:spcPts val="480"/>
              </a:spcBef>
              <a:spcAft>
                <a:spcPts val="0"/>
              </a:spcAft>
              <a:buClr>
                <a:schemeClr val="dk1"/>
              </a:buClr>
              <a:buSzPts val="1920"/>
              <a:buFont typeface="Noto Sans Symbols"/>
              <a:buChar char="⮚"/>
            </a:pPr>
            <a:r>
              <a:rPr lang="en-US" dirty="0" err="1"/>
              <a:t>Ulceroglandular</a:t>
            </a:r>
            <a:r>
              <a:rPr lang="en-US" dirty="0"/>
              <a:t> (ulcers)</a:t>
            </a:r>
          </a:p>
          <a:p>
            <a:pPr marL="742950" marR="0" lvl="1" indent="-285750" algn="l" rtl="0">
              <a:lnSpc>
                <a:spcPct val="100000"/>
              </a:lnSpc>
              <a:spcBef>
                <a:spcPts val="480"/>
              </a:spcBef>
              <a:spcAft>
                <a:spcPts val="0"/>
              </a:spcAft>
              <a:buClr>
                <a:schemeClr val="dk1"/>
              </a:buClr>
              <a:buSzPts val="1920"/>
              <a:buFont typeface="Noto Sans Symbols"/>
              <a:buChar char="⮚"/>
            </a:pPr>
            <a:r>
              <a:rPr lang="en-US" dirty="0"/>
              <a:t>Oropharyngeal (pharyngeal ulcer)</a:t>
            </a:r>
          </a:p>
          <a:p>
            <a:pPr marL="742950" marR="0" lvl="1" indent="-285750" algn="l" rtl="0">
              <a:lnSpc>
                <a:spcPct val="100000"/>
              </a:lnSpc>
              <a:spcBef>
                <a:spcPts val="480"/>
              </a:spcBef>
              <a:spcAft>
                <a:spcPts val="0"/>
              </a:spcAft>
              <a:buClr>
                <a:schemeClr val="dk1"/>
              </a:buClr>
              <a:buSzPts val="1920"/>
              <a:buFont typeface="Noto Sans Symbols"/>
              <a:buChar char="⮚"/>
            </a:pPr>
            <a:r>
              <a:rPr lang="en-US" dirty="0" err="1"/>
              <a:t>Oculoglandular</a:t>
            </a:r>
            <a:r>
              <a:rPr lang="en-US" dirty="0"/>
              <a:t> (conjunctival ulcer</a:t>
            </a:r>
            <a:r>
              <a:rPr lang="en-US" dirty="0" smtClean="0"/>
              <a:t>)</a:t>
            </a:r>
            <a:endParaRPr lang="en-US"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Shape 297"/>
        <p:cNvGrpSpPr/>
        <p:nvPr/>
      </p:nvGrpSpPr>
      <p:grpSpPr>
        <a:xfrm>
          <a:off x="0" y="0"/>
          <a:ext cx="0" cy="0"/>
          <a:chOff x="0" y="0"/>
          <a:chExt cx="0" cy="0"/>
        </a:xfrm>
      </p:grpSpPr>
      <p:sp>
        <p:nvSpPr>
          <p:cNvPr id="298" name="Google Shape;298;p26"/>
          <p:cNvSpPr txBox="1">
            <a:spLocks noGrp="1"/>
          </p:cNvSpPr>
          <p:nvPr>
            <p:ph type="title"/>
          </p:nvPr>
        </p:nvSpPr>
        <p:spPr>
          <a:xfrm>
            <a:off x="728547" y="134923"/>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smtClean="0">
                <a:solidFill>
                  <a:srgbClr val="002060"/>
                </a:solidFill>
                <a:ea typeface="Arial"/>
                <a:cs typeface="Arial"/>
                <a:sym typeface="Arial"/>
              </a:rPr>
              <a:t>Tularemia Clinical </a:t>
            </a:r>
            <a:r>
              <a:rPr lang="en-US" sz="4000" b="0" i="0" u="none" dirty="0">
                <a:solidFill>
                  <a:srgbClr val="002060"/>
                </a:solidFill>
                <a:ea typeface="Arial"/>
                <a:cs typeface="Arial"/>
                <a:sym typeface="Arial"/>
              </a:rPr>
              <a:t>Manifestations</a:t>
            </a:r>
            <a:endParaRPr sz="4800" dirty="0">
              <a:solidFill>
                <a:srgbClr val="002060"/>
              </a:solidFill>
            </a:endParaRPr>
          </a:p>
        </p:txBody>
      </p:sp>
      <p:sp>
        <p:nvSpPr>
          <p:cNvPr id="299" name="Google Shape;299;p26"/>
          <p:cNvSpPr txBox="1">
            <a:spLocks noGrp="1"/>
          </p:cNvSpPr>
          <p:nvPr>
            <p:ph idx="1"/>
          </p:nvPr>
        </p:nvSpPr>
        <p:spPr>
          <a:xfrm>
            <a:off x="377505" y="1695974"/>
            <a:ext cx="8123442" cy="4876800"/>
          </a:xfrm>
          <a:prstGeom prst="rect">
            <a:avLst/>
          </a:prstGeom>
          <a:noFill/>
          <a:ln>
            <a:noFill/>
          </a:ln>
        </p:spPr>
        <p:txBody>
          <a:bodyPr spcFirstLastPara="1" wrap="square" lIns="91425" tIns="45700" rIns="91425" bIns="45700" anchor="t" anchorCtr="0">
            <a:noAutofit/>
          </a:bodyPr>
          <a:lstStyle/>
          <a:p>
            <a:pPr marL="285750" indent="-285750">
              <a:spcBef>
                <a:spcPts val="480"/>
              </a:spcBef>
              <a:buSzPts val="1920"/>
              <a:buFont typeface="Noto Sans Symbols"/>
              <a:buChar char="⮚"/>
            </a:pPr>
            <a:r>
              <a:rPr lang="en-US" sz="3600" b="0" i="0" u="none" strike="noStrike" cap="none" dirty="0">
                <a:solidFill>
                  <a:schemeClr val="dk1"/>
                </a:solidFill>
                <a:ea typeface="Arial"/>
                <a:cs typeface="Arial"/>
                <a:sym typeface="Arial"/>
              </a:rPr>
              <a:t>Other common presentations</a:t>
            </a:r>
          </a:p>
          <a:p>
            <a:pPr marL="742950" marR="0" lvl="1" indent="-285750" algn="l" rtl="0">
              <a:lnSpc>
                <a:spcPct val="100000"/>
              </a:lnSpc>
              <a:spcBef>
                <a:spcPts val="480"/>
              </a:spcBef>
              <a:spcAft>
                <a:spcPts val="0"/>
              </a:spcAft>
              <a:buClr>
                <a:schemeClr val="dk1"/>
              </a:buClr>
              <a:buSzPts val="1920"/>
              <a:buFont typeface="Noto Sans Symbols"/>
              <a:buChar char="⮚"/>
            </a:pPr>
            <a:r>
              <a:rPr lang="en-US" sz="3200" dirty="0">
                <a:solidFill>
                  <a:schemeClr val="tx1"/>
                </a:solidFill>
              </a:rPr>
              <a:t>Glandular (lymphadenopathy without ulcer)</a:t>
            </a:r>
          </a:p>
          <a:p>
            <a:pPr marL="742950" marR="0" lvl="1" indent="-285750" algn="l" rtl="0">
              <a:lnSpc>
                <a:spcPct val="100000"/>
              </a:lnSpc>
              <a:spcBef>
                <a:spcPts val="480"/>
              </a:spcBef>
              <a:spcAft>
                <a:spcPts val="0"/>
              </a:spcAft>
              <a:buClr>
                <a:schemeClr val="dk1"/>
              </a:buClr>
              <a:buSzPts val="1920"/>
              <a:buFont typeface="Noto Sans Symbols"/>
              <a:buChar char="⮚"/>
            </a:pPr>
            <a:r>
              <a:rPr lang="en-US" sz="3200" dirty="0">
                <a:solidFill>
                  <a:schemeClr val="tx1"/>
                </a:solidFill>
              </a:rPr>
              <a:t>Pleuropulmonary (no ulcer, possible lymphadenopathy)</a:t>
            </a:r>
          </a:p>
          <a:p>
            <a:pPr marL="742950" marR="0" lvl="1" indent="-285750" algn="l" rtl="0">
              <a:lnSpc>
                <a:spcPct val="100000"/>
              </a:lnSpc>
              <a:spcBef>
                <a:spcPts val="480"/>
              </a:spcBef>
              <a:spcAft>
                <a:spcPts val="0"/>
              </a:spcAft>
              <a:buClr>
                <a:schemeClr val="dk1"/>
              </a:buClr>
              <a:buSzPts val="1920"/>
              <a:buFont typeface="Noto Sans Symbols"/>
              <a:buChar char="⮚"/>
            </a:pPr>
            <a:r>
              <a:rPr lang="en-US" sz="3200" dirty="0">
                <a:solidFill>
                  <a:schemeClr val="tx1"/>
                </a:solidFill>
              </a:rPr>
              <a:t>Typhoidal (no ulcers or lymphadenopathy)</a:t>
            </a:r>
          </a:p>
          <a:p>
            <a:pPr marL="457200" marR="0" lvl="1" indent="0" algn="l" rtl="0">
              <a:lnSpc>
                <a:spcPct val="100000"/>
              </a:lnSpc>
              <a:spcBef>
                <a:spcPts val="480"/>
              </a:spcBef>
              <a:spcAft>
                <a:spcPts val="0"/>
              </a:spcAft>
              <a:buClr>
                <a:schemeClr val="dk1"/>
              </a:buClr>
              <a:buSzPts val="1920"/>
              <a:buNone/>
            </a:pPr>
            <a:endParaRPr dirty="0"/>
          </a:p>
        </p:txBody>
      </p:sp>
    </p:spTree>
    <p:extLst>
      <p:ext uri="{BB962C8B-B14F-4D97-AF65-F5344CB8AC3E}">
        <p14:creationId xmlns:p14="http://schemas.microsoft.com/office/powerpoint/2010/main" val="182490892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Shape 297"/>
        <p:cNvGrpSpPr/>
        <p:nvPr/>
      </p:nvGrpSpPr>
      <p:grpSpPr>
        <a:xfrm>
          <a:off x="0" y="0"/>
          <a:ext cx="0" cy="0"/>
          <a:chOff x="0" y="0"/>
          <a:chExt cx="0" cy="0"/>
        </a:xfrm>
      </p:grpSpPr>
      <p:sp>
        <p:nvSpPr>
          <p:cNvPr id="298" name="Google Shape;298;p26"/>
          <p:cNvSpPr txBox="1">
            <a:spLocks noGrp="1"/>
          </p:cNvSpPr>
          <p:nvPr>
            <p:ph type="title"/>
          </p:nvPr>
        </p:nvSpPr>
        <p:spPr>
          <a:xfrm>
            <a:off x="685800" y="59422"/>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smtClean="0">
                <a:solidFill>
                  <a:srgbClr val="002060"/>
                </a:solidFill>
                <a:ea typeface="Arial"/>
                <a:cs typeface="Arial"/>
                <a:sym typeface="Arial"/>
              </a:rPr>
              <a:t>Tularemia Clinical </a:t>
            </a:r>
            <a:r>
              <a:rPr lang="en-US" sz="3600" b="0" i="0" u="none" dirty="0">
                <a:solidFill>
                  <a:srgbClr val="002060"/>
                </a:solidFill>
                <a:ea typeface="Arial"/>
                <a:cs typeface="Arial"/>
                <a:sym typeface="Arial"/>
              </a:rPr>
              <a:t>Manifestations</a:t>
            </a:r>
            <a:endParaRPr dirty="0">
              <a:solidFill>
                <a:srgbClr val="002060"/>
              </a:solidFill>
            </a:endParaRPr>
          </a:p>
        </p:txBody>
      </p:sp>
      <p:sp>
        <p:nvSpPr>
          <p:cNvPr id="299" name="Google Shape;299;p26"/>
          <p:cNvSpPr txBox="1">
            <a:spLocks noGrp="1"/>
          </p:cNvSpPr>
          <p:nvPr>
            <p:ph idx="1"/>
          </p:nvPr>
        </p:nvSpPr>
        <p:spPr>
          <a:xfrm>
            <a:off x="457200" y="1417637"/>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5000"/>
              <a:buFont typeface="Noto Sans Symbols"/>
              <a:buChar char="⬤"/>
            </a:pPr>
            <a:r>
              <a:rPr lang="en-US" b="0" i="0" u="none" dirty="0">
                <a:solidFill>
                  <a:schemeClr val="dk1"/>
                </a:solidFill>
                <a:ea typeface="Arial"/>
                <a:cs typeface="Arial"/>
                <a:sym typeface="Arial"/>
              </a:rPr>
              <a:t>Clinical manifestations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Pneumonic tularemia</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May result from exposure to aerosols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Fever, chills, headache, and myalgia</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Typhoidal tularemia</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High fatality rate when complicated with pneumonia</a:t>
            </a:r>
          </a:p>
          <a:p>
            <a:pPr marL="685800" lvl="1" indent="-228600">
              <a:spcBef>
                <a:spcPts val="400"/>
              </a:spcBef>
              <a:buSzPts val="2300"/>
              <a:buFont typeface="Arial"/>
              <a:buChar char="•"/>
            </a:pPr>
            <a:r>
              <a:rPr lang="en-US" sz="2400" dirty="0">
                <a:latin typeface="Segoe UI Semibold" panose="020B0702040204020203" pitchFamily="34" charset="0"/>
                <a:cs typeface="Segoe UI Semibold" panose="020B0702040204020203" pitchFamily="34" charset="0"/>
              </a:rPr>
              <a:t>Incubation period –typically 3 to 5 days</a:t>
            </a:r>
          </a:p>
          <a:p>
            <a:pPr marL="1143000" lvl="2" indent="-228600">
              <a:spcBef>
                <a:spcPts val="400"/>
              </a:spcBef>
              <a:buSzPts val="2300"/>
            </a:pPr>
            <a:r>
              <a:rPr lang="en-US" dirty="0"/>
              <a:t>Papule forms at the infection site eventually ulcerates</a:t>
            </a:r>
          </a:p>
          <a:p>
            <a:pPr marL="1143000" lvl="2" indent="-228600">
              <a:spcBef>
                <a:spcPts val="400"/>
              </a:spcBef>
              <a:buSzPts val="2300"/>
            </a:pPr>
            <a:r>
              <a:rPr lang="en-US" dirty="0"/>
              <a:t>Usually only one papule</a:t>
            </a:r>
          </a:p>
          <a:p>
            <a:pPr marL="685800" lvl="1" indent="-228600">
              <a:spcBef>
                <a:spcPts val="400"/>
              </a:spcBef>
              <a:buSzPts val="2300"/>
            </a:pPr>
            <a:r>
              <a:rPr lang="en-US" sz="2400" dirty="0">
                <a:latin typeface="Segoe UI Semibold" panose="020B0702040204020203" pitchFamily="34" charset="0"/>
                <a:cs typeface="Segoe UI Semibold" panose="020B0702040204020203" pitchFamily="34" charset="0"/>
              </a:rPr>
              <a:t>Disease is rare, no characteristic symptoms</a:t>
            </a:r>
          </a:p>
          <a:p>
            <a:pPr marL="685800" lvl="1" indent="-228600">
              <a:spcBef>
                <a:spcPts val="400"/>
              </a:spcBef>
              <a:buSzPts val="2300"/>
            </a:pPr>
            <a:r>
              <a:rPr lang="en-US" sz="2400" dirty="0">
                <a:latin typeface="Segoe UI Semibold" panose="020B0702040204020203" pitchFamily="34" charset="0"/>
                <a:cs typeface="Segoe UI Semibold" panose="020B0702040204020203" pitchFamily="34" charset="0"/>
              </a:rPr>
              <a:t>Treatment of choice: streptomycin</a:t>
            </a:r>
            <a:endParaRPr sz="2400" dirty="0">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326647953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121"/>
        <p:cNvGrpSpPr/>
        <p:nvPr/>
      </p:nvGrpSpPr>
      <p:grpSpPr>
        <a:xfrm>
          <a:off x="0" y="0"/>
          <a:ext cx="0" cy="0"/>
          <a:chOff x="0" y="0"/>
          <a:chExt cx="0" cy="0"/>
        </a:xfrm>
      </p:grpSpPr>
      <p:sp>
        <p:nvSpPr>
          <p:cNvPr id="122" name="Google Shape;122;p4"/>
          <p:cNvSpPr txBox="1">
            <a:spLocks noGrp="1"/>
          </p:cNvSpPr>
          <p:nvPr>
            <p:ph type="title"/>
          </p:nvPr>
        </p:nvSpPr>
        <p:spPr>
          <a:xfrm>
            <a:off x="703380"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Zoonotic Diseases </a:t>
            </a:r>
            <a:br>
              <a:rPr lang="en-US" sz="4000" b="0" i="0" u="none" dirty="0">
                <a:solidFill>
                  <a:srgbClr val="002060"/>
                </a:solidFill>
                <a:ea typeface="Arial"/>
                <a:cs typeface="Arial"/>
                <a:sym typeface="Arial"/>
              </a:rPr>
            </a:br>
            <a:r>
              <a:rPr lang="en-US" sz="4000" b="0" i="0" u="none" dirty="0">
                <a:solidFill>
                  <a:srgbClr val="002060"/>
                </a:solidFill>
                <a:ea typeface="Arial"/>
                <a:cs typeface="Arial"/>
                <a:sym typeface="Arial"/>
              </a:rPr>
              <a:t>Characteristics</a:t>
            </a:r>
            <a:endParaRPr dirty="0">
              <a:solidFill>
                <a:srgbClr val="002060"/>
              </a:solidFill>
            </a:endParaRPr>
          </a:p>
        </p:txBody>
      </p:sp>
      <p:sp>
        <p:nvSpPr>
          <p:cNvPr id="123" name="Google Shape;123;p4"/>
          <p:cNvSpPr txBox="1">
            <a:spLocks noGrp="1"/>
          </p:cNvSpPr>
          <p:nvPr>
            <p:ph idx="1"/>
          </p:nvPr>
        </p:nvSpPr>
        <p:spPr>
          <a:xfrm>
            <a:off x="703380" y="1729530"/>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Ø"/>
            </a:pPr>
            <a:r>
              <a:rPr lang="en-US" sz="2800" b="0" i="0" u="none" strike="noStrike" cap="none" dirty="0">
                <a:solidFill>
                  <a:schemeClr val="dk1"/>
                </a:solidFill>
                <a:ea typeface="Arial"/>
                <a:cs typeface="Arial"/>
                <a:sym typeface="Arial"/>
              </a:rPr>
              <a:t>According to CDC, </a:t>
            </a:r>
            <a:r>
              <a:rPr lang="en-US" sz="2800" b="0" i="1" u="none" strike="noStrike" cap="none" dirty="0">
                <a:solidFill>
                  <a:schemeClr val="dk1"/>
                </a:solidFill>
                <a:ea typeface="Arial"/>
                <a:cs typeface="Arial"/>
                <a:sym typeface="Arial"/>
              </a:rPr>
              <a:t>more than </a:t>
            </a:r>
            <a:r>
              <a:rPr lang="en-US" sz="2800" b="0" i="0" u="none" strike="noStrike" cap="none" dirty="0">
                <a:solidFill>
                  <a:schemeClr val="dk1"/>
                </a:solidFill>
                <a:ea typeface="Arial"/>
                <a:cs typeface="Arial"/>
                <a:sym typeface="Arial"/>
              </a:rPr>
              <a:t>6 of every 10 infectious diseases in people are spread from animals.</a:t>
            </a:r>
            <a:endParaRPr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sz="2800" b="0" i="0" u="none" strike="noStrike" cap="none" dirty="0">
                <a:solidFill>
                  <a:schemeClr val="dk1"/>
                </a:solidFill>
                <a:ea typeface="Arial"/>
                <a:cs typeface="Arial"/>
                <a:sym typeface="Arial"/>
              </a:rPr>
              <a:t>Some infections occur naturally in their animal host populations and are able to jump to humans.</a:t>
            </a:r>
            <a:endParaRPr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Human to human disease transmission is possible.</a:t>
            </a:r>
            <a:endParaRPr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sz="2800" b="0" i="0" u="none" strike="noStrike" cap="none" dirty="0">
                <a:solidFill>
                  <a:schemeClr val="dk1"/>
                </a:solidFill>
                <a:ea typeface="Arial"/>
                <a:cs typeface="Arial"/>
                <a:sym typeface="Arial"/>
              </a:rPr>
              <a:t>In other infections, humans are dead-end hosts.</a:t>
            </a:r>
            <a:endParaRPr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Shape 305"/>
        <p:cNvGrpSpPr/>
        <p:nvPr/>
      </p:nvGrpSpPr>
      <p:grpSpPr>
        <a:xfrm>
          <a:off x="0" y="0"/>
          <a:ext cx="0" cy="0"/>
          <a:chOff x="0" y="0"/>
          <a:chExt cx="0" cy="0"/>
        </a:xfrm>
      </p:grpSpPr>
      <p:sp>
        <p:nvSpPr>
          <p:cNvPr id="306" name="Google Shape;306;p27"/>
          <p:cNvSpPr txBox="1">
            <a:spLocks noGrp="1"/>
          </p:cNvSpPr>
          <p:nvPr>
            <p:ph type="title"/>
          </p:nvPr>
        </p:nvSpPr>
        <p:spPr>
          <a:xfrm>
            <a:off x="0" y="274637"/>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smtClean="0">
                <a:solidFill>
                  <a:srgbClr val="002060"/>
                </a:solidFill>
                <a:ea typeface="Arial"/>
                <a:cs typeface="Arial"/>
                <a:sym typeface="Arial"/>
              </a:rPr>
              <a:t>Brucellosis</a:t>
            </a:r>
            <a:r>
              <a:rPr lang="en-US" sz="4000" dirty="0">
                <a:solidFill>
                  <a:srgbClr val="002060"/>
                </a:solidFill>
                <a:ea typeface="Arial"/>
                <a:cs typeface="Arial"/>
                <a:sym typeface="Arial"/>
              </a:rPr>
              <a:t> </a:t>
            </a:r>
            <a:r>
              <a:rPr lang="en-US" sz="4000" dirty="0" smtClean="0">
                <a:solidFill>
                  <a:srgbClr val="002060"/>
                </a:solidFill>
                <a:ea typeface="Arial"/>
                <a:cs typeface="Arial"/>
                <a:sym typeface="Arial"/>
              </a:rPr>
              <a:t>- </a:t>
            </a:r>
            <a:r>
              <a:rPr lang="en-US" sz="4000" b="0" i="0" u="none" dirty="0" smtClean="0">
                <a:solidFill>
                  <a:srgbClr val="002060"/>
                </a:solidFill>
                <a:ea typeface="Arial"/>
                <a:cs typeface="Arial"/>
                <a:sym typeface="Arial"/>
              </a:rPr>
              <a:t>Causative </a:t>
            </a:r>
            <a:r>
              <a:rPr lang="en-US" sz="4000" b="0" i="0" u="none" dirty="0">
                <a:solidFill>
                  <a:srgbClr val="002060"/>
                </a:solidFill>
                <a:ea typeface="Arial"/>
                <a:cs typeface="Arial"/>
                <a:sym typeface="Arial"/>
              </a:rPr>
              <a:t>Agents and Synonyms</a:t>
            </a:r>
            <a:endParaRPr sz="4800" dirty="0">
              <a:solidFill>
                <a:srgbClr val="002060"/>
              </a:solidFill>
            </a:endParaRPr>
          </a:p>
        </p:txBody>
      </p:sp>
      <p:sp>
        <p:nvSpPr>
          <p:cNvPr id="307" name="Google Shape;307;p27"/>
          <p:cNvSpPr txBox="1">
            <a:spLocks noGrp="1"/>
          </p:cNvSpPr>
          <p:nvPr>
            <p:ph idx="1"/>
          </p:nvPr>
        </p:nvSpPr>
        <p:spPr>
          <a:xfrm>
            <a:off x="457200" y="1493837"/>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Causative agents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1" u="none" strike="noStrike" cap="none" dirty="0">
                <a:solidFill>
                  <a:schemeClr val="dk1"/>
                </a:solidFill>
                <a:ea typeface="Arial"/>
                <a:cs typeface="Arial"/>
                <a:sym typeface="Arial"/>
              </a:rPr>
              <a:t>Brucella</a:t>
            </a:r>
            <a:r>
              <a:rPr lang="en-US" sz="2400" b="0" i="0" u="none" strike="noStrike" cap="none" dirty="0">
                <a:solidFill>
                  <a:schemeClr val="dk1"/>
                </a:solidFill>
                <a:ea typeface="Arial"/>
                <a:cs typeface="Arial"/>
                <a:sym typeface="Arial"/>
              </a:rPr>
              <a:t>—Four species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1" u="none" strike="noStrike" cap="none" dirty="0">
                <a:solidFill>
                  <a:schemeClr val="dk1"/>
                </a:solidFill>
                <a:ea typeface="Arial"/>
                <a:cs typeface="Arial"/>
                <a:sym typeface="Arial"/>
              </a:rPr>
              <a:t>B. </a:t>
            </a:r>
            <a:r>
              <a:rPr lang="en-US" sz="2000" b="0" i="1" u="none" strike="noStrike" cap="none" dirty="0" err="1">
                <a:solidFill>
                  <a:schemeClr val="dk1"/>
                </a:solidFill>
                <a:ea typeface="Arial"/>
                <a:cs typeface="Arial"/>
                <a:sym typeface="Arial"/>
              </a:rPr>
              <a:t>melitensis</a:t>
            </a:r>
            <a:r>
              <a:rPr lang="en-US" sz="2000" b="0" i="1" u="none" strike="noStrike" cap="none" dirty="0">
                <a:solidFill>
                  <a:schemeClr val="dk1"/>
                </a:solidFill>
                <a:ea typeface="Arial"/>
                <a:cs typeface="Arial"/>
                <a:sym typeface="Arial"/>
              </a:rPr>
              <a:t> </a:t>
            </a:r>
            <a:r>
              <a:rPr lang="en-US" sz="2000" b="0" u="none" strike="noStrike" cap="none" dirty="0">
                <a:solidFill>
                  <a:schemeClr val="dk1"/>
                </a:solidFill>
                <a:ea typeface="Arial"/>
                <a:cs typeface="Arial"/>
                <a:sym typeface="Arial"/>
              </a:rPr>
              <a:t>(goats), </a:t>
            </a:r>
            <a:r>
              <a:rPr lang="en-US" sz="2000" b="0" i="1" u="none" strike="noStrike" cap="none" dirty="0">
                <a:solidFill>
                  <a:schemeClr val="dk1"/>
                </a:solidFill>
                <a:ea typeface="Arial"/>
                <a:cs typeface="Arial"/>
                <a:sym typeface="Arial"/>
              </a:rPr>
              <a:t>B. abortus </a:t>
            </a:r>
            <a:r>
              <a:rPr lang="en-US" sz="2000" b="0" u="none" strike="noStrike" cap="none" dirty="0">
                <a:solidFill>
                  <a:schemeClr val="dk1"/>
                </a:solidFill>
                <a:ea typeface="Arial"/>
                <a:cs typeface="Arial"/>
                <a:sym typeface="Arial"/>
              </a:rPr>
              <a:t>(swine)</a:t>
            </a:r>
            <a:r>
              <a:rPr lang="en-US" sz="2000" b="0" i="1" u="none" strike="noStrike" cap="none" dirty="0">
                <a:solidFill>
                  <a:schemeClr val="dk1"/>
                </a:solidFill>
                <a:ea typeface="Arial"/>
                <a:cs typeface="Arial"/>
                <a:sym typeface="Arial"/>
              </a:rPr>
              <a:t>, B. </a:t>
            </a:r>
            <a:r>
              <a:rPr lang="en-US" sz="2000" b="0" i="1" u="none" strike="noStrike" cap="none" dirty="0" err="1">
                <a:solidFill>
                  <a:schemeClr val="dk1"/>
                </a:solidFill>
                <a:ea typeface="Arial"/>
                <a:cs typeface="Arial"/>
                <a:sym typeface="Arial"/>
              </a:rPr>
              <a:t>canis</a:t>
            </a:r>
            <a:r>
              <a:rPr lang="en-US" sz="2000" b="0" i="1" u="none" strike="noStrike" cap="none" dirty="0">
                <a:solidFill>
                  <a:schemeClr val="dk1"/>
                </a:solidFill>
                <a:ea typeface="Arial"/>
                <a:cs typeface="Arial"/>
                <a:sym typeface="Arial"/>
              </a:rPr>
              <a:t> </a:t>
            </a:r>
            <a:r>
              <a:rPr lang="en-US" sz="2000" b="0" u="none" strike="noStrike" cap="none" dirty="0">
                <a:solidFill>
                  <a:schemeClr val="dk1"/>
                </a:solidFill>
                <a:ea typeface="Arial"/>
                <a:cs typeface="Arial"/>
                <a:sym typeface="Arial"/>
              </a:rPr>
              <a:t>(cattle)</a:t>
            </a:r>
            <a:r>
              <a:rPr lang="en-US" sz="2000" b="0" i="1" u="none" strike="noStrike" cap="none" dirty="0">
                <a:solidFill>
                  <a:schemeClr val="dk1"/>
                </a:solidFill>
                <a:ea typeface="Arial"/>
                <a:cs typeface="Arial"/>
                <a:sym typeface="Arial"/>
              </a:rPr>
              <a:t>, B. suis</a:t>
            </a:r>
            <a:r>
              <a:rPr lang="en-US" sz="2000" b="0" u="none" strike="noStrike" cap="none" dirty="0">
                <a:solidFill>
                  <a:schemeClr val="dk1"/>
                </a:solidFill>
                <a:ea typeface="Arial"/>
                <a:cs typeface="Arial"/>
                <a:sym typeface="Arial"/>
              </a:rPr>
              <a:t> (canines)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Exposure to urine or milk of infected animals</a:t>
            </a:r>
            <a:endParaRPr dirty="0"/>
          </a:p>
          <a:p>
            <a:pPr marL="1600200" marR="0" lvl="3" indent="-228600" algn="l" rtl="0">
              <a:lnSpc>
                <a:spcPct val="100000"/>
              </a:lnSpc>
              <a:spcBef>
                <a:spcPts val="360"/>
              </a:spcBef>
              <a:spcAft>
                <a:spcPts val="0"/>
              </a:spcAft>
              <a:buClr>
                <a:schemeClr val="dk1"/>
              </a:buClr>
              <a:buSzPts val="1350"/>
              <a:buFont typeface="Noto Sans Symbols"/>
              <a:buChar char="⮞"/>
            </a:pPr>
            <a:r>
              <a:rPr lang="en-US" sz="1800" b="0" i="0" u="none" strike="noStrike" cap="none" dirty="0">
                <a:solidFill>
                  <a:schemeClr val="dk1"/>
                </a:solidFill>
                <a:ea typeface="Arial"/>
                <a:cs typeface="Arial"/>
                <a:sym typeface="Arial"/>
              </a:rPr>
              <a:t>Septicemia with spontaneous abortion</a:t>
            </a:r>
            <a:endParaRPr dirty="0"/>
          </a:p>
          <a:p>
            <a:pPr marL="342900" marR="0" lvl="0" indent="-342900" algn="l" rtl="0">
              <a:lnSpc>
                <a:spcPct val="100000"/>
              </a:lnSpc>
              <a:spcBef>
                <a:spcPts val="56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Synonyms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Mediterranean fever, Malta fever, Gibraltar fever, Bang disease, Neapolitan fever, Cypress fever, and undulant fever</a:t>
            </a:r>
            <a:endParaRPr dirty="0"/>
          </a:p>
          <a:p>
            <a:pPr marL="342900" marR="0" lvl="0" indent="-251459" algn="l" rtl="0">
              <a:spcBef>
                <a:spcPts val="480"/>
              </a:spcBef>
              <a:spcAft>
                <a:spcPts val="0"/>
              </a:spcAft>
              <a:buClr>
                <a:schemeClr val="dk1"/>
              </a:buClr>
              <a:buSzPts val="1440"/>
              <a:buFont typeface="Noto Sans Symbols"/>
              <a:buNone/>
            </a:pPr>
            <a:endParaRPr sz="24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Shape 313"/>
        <p:cNvGrpSpPr/>
        <p:nvPr/>
      </p:nvGrpSpPr>
      <p:grpSpPr>
        <a:xfrm>
          <a:off x="0" y="0"/>
          <a:ext cx="0" cy="0"/>
          <a:chOff x="0" y="0"/>
          <a:chExt cx="0" cy="0"/>
        </a:xfrm>
      </p:grpSpPr>
      <p:sp>
        <p:nvSpPr>
          <p:cNvPr id="314" name="Google Shape;314;p28"/>
          <p:cNvSpPr txBox="1">
            <a:spLocks noGrp="1"/>
          </p:cNvSpPr>
          <p:nvPr>
            <p:ph type="title"/>
          </p:nvPr>
        </p:nvSpPr>
        <p:spPr>
          <a:xfrm>
            <a:off x="669823"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smtClean="0">
                <a:solidFill>
                  <a:srgbClr val="002060"/>
                </a:solidFill>
                <a:ea typeface="Arial"/>
                <a:cs typeface="Arial"/>
                <a:sym typeface="Arial"/>
              </a:rPr>
              <a:t>Brucellosis</a:t>
            </a:r>
            <a:r>
              <a:rPr lang="en-US" sz="3600" b="0" i="0" u="none" dirty="0" smtClean="0">
                <a:solidFill>
                  <a:srgbClr val="002060"/>
                </a:solidFill>
                <a:ea typeface="Arial"/>
                <a:cs typeface="Arial"/>
                <a:sym typeface="Arial"/>
              </a:rPr>
              <a:t> Clinical </a:t>
            </a:r>
            <a:r>
              <a:rPr lang="en-US" sz="3600" b="0" i="0" u="none" dirty="0">
                <a:solidFill>
                  <a:srgbClr val="002060"/>
                </a:solidFill>
                <a:ea typeface="Arial"/>
                <a:cs typeface="Arial"/>
                <a:sym typeface="Arial"/>
              </a:rPr>
              <a:t>Manifestations</a:t>
            </a:r>
            <a:endParaRPr dirty="0">
              <a:solidFill>
                <a:srgbClr val="002060"/>
              </a:solidFill>
            </a:endParaRPr>
          </a:p>
        </p:txBody>
      </p:sp>
      <p:sp>
        <p:nvSpPr>
          <p:cNvPr id="315" name="Google Shape;315;p28"/>
          <p:cNvSpPr txBox="1">
            <a:spLocks noGrp="1"/>
          </p:cNvSpPr>
          <p:nvPr>
            <p:ph idx="1"/>
          </p:nvPr>
        </p:nvSpPr>
        <p:spPr>
          <a:xfrm>
            <a:off x="669823" y="1654029"/>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680"/>
              <a:buFont typeface="Noto Sans Symbols"/>
              <a:buChar char="⬤"/>
            </a:pPr>
            <a:r>
              <a:rPr lang="en-US" sz="2800" b="0" i="0" u="none" dirty="0">
                <a:solidFill>
                  <a:schemeClr val="dk1"/>
                </a:solidFill>
                <a:ea typeface="Arial"/>
                <a:cs typeface="Arial"/>
                <a:sym typeface="Arial"/>
              </a:rPr>
              <a:t>Infection in the United States is usually through </a:t>
            </a:r>
            <a:r>
              <a:rPr lang="en-US" sz="2800" dirty="0"/>
              <a:t>eating undercooked meat or consuming unpasteurized (raw) dairy products</a:t>
            </a:r>
            <a:endParaRPr lang="en-US" sz="2800" b="0" i="0" u="none" dirty="0">
              <a:solidFill>
                <a:schemeClr val="dk1"/>
              </a:solidFill>
              <a:ea typeface="Arial"/>
              <a:cs typeface="Arial"/>
              <a:sym typeface="Arial"/>
            </a:endParaRPr>
          </a:p>
          <a:p>
            <a:pPr marL="342900" marR="0" lvl="0" indent="-342900" algn="l" rtl="0">
              <a:lnSpc>
                <a:spcPct val="100000"/>
              </a:lnSpc>
              <a:spcBef>
                <a:spcPts val="0"/>
              </a:spcBef>
              <a:spcAft>
                <a:spcPts val="0"/>
              </a:spcAft>
              <a:buClr>
                <a:schemeClr val="dk1"/>
              </a:buClr>
              <a:buSzPts val="1680"/>
              <a:buFont typeface="Noto Sans Symbols"/>
              <a:buChar char="⬤"/>
            </a:pPr>
            <a:r>
              <a:rPr lang="en-US" sz="2800" dirty="0"/>
              <a:t>Contact with infected animals and animal products results in the highest risk of infection</a:t>
            </a:r>
            <a:endParaRPr sz="2800"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Organism can enter through wounds, mucous membrane, or conjunctiva</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May even penetrate intact skin</a:t>
            </a:r>
            <a:endParaRPr dirty="0"/>
          </a:p>
          <a:p>
            <a:pPr marL="457200" marR="0" lvl="1" indent="0" algn="l" rtl="0">
              <a:lnSpc>
                <a:spcPct val="100000"/>
              </a:lnSpc>
              <a:spcBef>
                <a:spcPts val="480"/>
              </a:spcBef>
              <a:spcAft>
                <a:spcPts val="0"/>
              </a:spcAft>
              <a:buClr>
                <a:schemeClr val="dk1"/>
              </a:buClr>
              <a:buSzPts val="1920"/>
              <a:buNone/>
            </a:pPr>
            <a:endParaRPr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Shape 313"/>
        <p:cNvGrpSpPr/>
        <p:nvPr/>
      </p:nvGrpSpPr>
      <p:grpSpPr>
        <a:xfrm>
          <a:off x="0" y="0"/>
          <a:ext cx="0" cy="0"/>
          <a:chOff x="0" y="0"/>
          <a:chExt cx="0" cy="0"/>
        </a:xfrm>
      </p:grpSpPr>
      <p:sp>
        <p:nvSpPr>
          <p:cNvPr id="314" name="Google Shape;314;p28"/>
          <p:cNvSpPr txBox="1">
            <a:spLocks noGrp="1"/>
          </p:cNvSpPr>
          <p:nvPr>
            <p:ph type="title"/>
          </p:nvPr>
        </p:nvSpPr>
        <p:spPr>
          <a:xfrm>
            <a:off x="685800" y="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smtClean="0">
                <a:solidFill>
                  <a:srgbClr val="002060"/>
                </a:solidFill>
                <a:ea typeface="Arial"/>
                <a:cs typeface="Arial"/>
                <a:sym typeface="Arial"/>
              </a:rPr>
              <a:t>Brucellosis Clinical </a:t>
            </a:r>
            <a:r>
              <a:rPr lang="en-US" sz="3600" b="0" i="0" u="none" dirty="0">
                <a:solidFill>
                  <a:srgbClr val="002060"/>
                </a:solidFill>
                <a:ea typeface="Arial"/>
                <a:cs typeface="Arial"/>
                <a:sym typeface="Arial"/>
              </a:rPr>
              <a:t>Manifestations (Cont.)</a:t>
            </a:r>
            <a:endParaRPr dirty="0">
              <a:solidFill>
                <a:srgbClr val="002060"/>
              </a:solidFill>
            </a:endParaRPr>
          </a:p>
        </p:txBody>
      </p:sp>
      <p:sp>
        <p:nvSpPr>
          <p:cNvPr id="315" name="Google Shape;315;p28"/>
          <p:cNvSpPr txBox="1">
            <a:spLocks noGrp="1"/>
          </p:cNvSpPr>
          <p:nvPr>
            <p:ph idx="1"/>
          </p:nvPr>
        </p:nvSpPr>
        <p:spPr>
          <a:xfrm>
            <a:off x="457200" y="1417637"/>
            <a:ext cx="8229600" cy="4525962"/>
          </a:xfrm>
          <a:prstGeom prst="rect">
            <a:avLst/>
          </a:prstGeom>
          <a:noFill/>
          <a:ln>
            <a:noFill/>
          </a:ln>
        </p:spPr>
        <p:txBody>
          <a:bodyPr spcFirstLastPara="1" wrap="square" lIns="91425" tIns="45700" rIns="91425" bIns="45700" anchor="t" anchorCtr="0">
            <a:noAutofit/>
          </a:bodyPr>
          <a:lstStyle/>
          <a:p>
            <a:pPr marL="285750" indent="-285750">
              <a:spcBef>
                <a:spcPts val="480"/>
              </a:spcBef>
              <a:buSzPts val="1920"/>
              <a:buFont typeface="Noto Sans Symbols"/>
              <a:buChar char="⮚"/>
            </a:pPr>
            <a:r>
              <a:rPr lang="en-US" sz="2400" b="0" i="0" u="none" strike="noStrike" cap="none" dirty="0">
                <a:solidFill>
                  <a:schemeClr val="dk1"/>
                </a:solidFill>
                <a:ea typeface="Arial"/>
                <a:cs typeface="Arial"/>
                <a:sym typeface="Arial"/>
              </a:rPr>
              <a:t>Incubation period- 1 to 3 weeks</a:t>
            </a:r>
          </a:p>
          <a:p>
            <a:pPr marL="285750" indent="-285750">
              <a:spcBef>
                <a:spcPts val="480"/>
              </a:spcBef>
              <a:buSzPts val="1920"/>
              <a:buFont typeface="Noto Sans Symbols"/>
              <a:buChar char="⮚"/>
            </a:pPr>
            <a:r>
              <a:rPr lang="en-US" sz="2400" dirty="0"/>
              <a:t>Brucellae are disseminated hematogenously</a:t>
            </a:r>
          </a:p>
          <a:p>
            <a:pPr marL="742950" lvl="1" indent="-285750">
              <a:spcBef>
                <a:spcPts val="480"/>
              </a:spcBef>
              <a:buSzPts val="1920"/>
            </a:pPr>
            <a:r>
              <a:rPr lang="en-US" sz="2400" b="0" i="0" u="none" strike="noStrike" cap="none" dirty="0">
                <a:solidFill>
                  <a:schemeClr val="dk1"/>
                </a:solidFill>
                <a:ea typeface="Arial"/>
                <a:cs typeface="Arial"/>
                <a:sym typeface="Arial"/>
              </a:rPr>
              <a:t>Ingested by circulating monocytes</a:t>
            </a:r>
          </a:p>
          <a:p>
            <a:pPr marL="742950" lvl="1" indent="-285750">
              <a:spcBef>
                <a:spcPts val="480"/>
              </a:spcBef>
              <a:buSzPts val="1920"/>
            </a:pPr>
            <a:r>
              <a:rPr lang="en-US" sz="2400" dirty="0"/>
              <a:t>Monocytes transport bacteria to lymph nodes and then spread to the spleen and the liver</a:t>
            </a:r>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Granuloma formation and microabscesses</a:t>
            </a:r>
            <a:endParaRPr lang="en-US" sz="24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Features depend on specific species present</a:t>
            </a:r>
          </a:p>
          <a:p>
            <a:pPr marL="342900">
              <a:spcBef>
                <a:spcPts val="480"/>
              </a:spcBef>
              <a:buClr>
                <a:srgbClr val="00B0F0"/>
              </a:buClr>
              <a:buSzPct val="55000"/>
              <a:buFont typeface="Wingdings" panose="05000000000000000000" pitchFamily="2" charset="2"/>
              <a:buChar char="Ø"/>
            </a:pPr>
            <a:r>
              <a:rPr lang="en-US" sz="2400" dirty="0"/>
              <a:t>Considered as facultative intracellular parasites</a:t>
            </a:r>
          </a:p>
          <a:p>
            <a:pPr marL="342900" marR="0" lvl="0" indent="-342900" algn="l" rtl="0">
              <a:lnSpc>
                <a:spcPct val="100000"/>
              </a:lnSpc>
              <a:spcBef>
                <a:spcPts val="560"/>
              </a:spcBef>
              <a:spcAft>
                <a:spcPts val="0"/>
              </a:spcAft>
              <a:buClr>
                <a:srgbClr val="00B0F0"/>
              </a:buClr>
              <a:buSzPct val="55000"/>
              <a:buFont typeface="Wingdings" panose="05000000000000000000" pitchFamily="2" charset="2"/>
              <a:buChar char="Ø"/>
            </a:pPr>
            <a:r>
              <a:rPr lang="en-US" sz="2400" b="0" i="0" u="none" dirty="0">
                <a:solidFill>
                  <a:schemeClr val="dk1"/>
                </a:solidFill>
                <a:ea typeface="Arial"/>
                <a:cs typeface="Arial"/>
                <a:sym typeface="Arial"/>
              </a:rPr>
              <a:t>Symptoms of acute infection</a:t>
            </a:r>
            <a:endParaRPr sz="2400"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Chills, fever, sweating, weakness, fatigue</a:t>
            </a:r>
            <a:endParaRPr sz="2400" dirty="0"/>
          </a:p>
        </p:txBody>
      </p:sp>
    </p:spTree>
    <p:extLst>
      <p:ext uri="{BB962C8B-B14F-4D97-AF65-F5344CB8AC3E}">
        <p14:creationId xmlns:p14="http://schemas.microsoft.com/office/powerpoint/2010/main" val="337248665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Shape 321"/>
        <p:cNvGrpSpPr/>
        <p:nvPr/>
      </p:nvGrpSpPr>
      <p:grpSpPr>
        <a:xfrm>
          <a:off x="0" y="0"/>
          <a:ext cx="0" cy="0"/>
          <a:chOff x="0" y="0"/>
          <a:chExt cx="0" cy="0"/>
        </a:xfrm>
      </p:grpSpPr>
      <p:sp>
        <p:nvSpPr>
          <p:cNvPr id="322" name="Google Shape;322;p29"/>
          <p:cNvSpPr txBox="1">
            <a:spLocks noGrp="1"/>
          </p:cNvSpPr>
          <p:nvPr>
            <p:ph type="title"/>
          </p:nvPr>
        </p:nvSpPr>
        <p:spPr>
          <a:xfrm>
            <a:off x="663575" y="295275"/>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b="0" i="0" u="none" dirty="0" smtClean="0">
                <a:solidFill>
                  <a:srgbClr val="002060"/>
                </a:solidFill>
                <a:ea typeface="Arial"/>
                <a:cs typeface="Arial"/>
                <a:sym typeface="Arial"/>
              </a:rPr>
              <a:t>Leptospirosis Causative </a:t>
            </a:r>
            <a:r>
              <a:rPr lang="en-US" b="0" i="0" u="none" dirty="0">
                <a:solidFill>
                  <a:srgbClr val="002060"/>
                </a:solidFill>
                <a:ea typeface="Arial"/>
                <a:cs typeface="Arial"/>
                <a:sym typeface="Arial"/>
              </a:rPr>
              <a:t>Agent</a:t>
            </a:r>
            <a:endParaRPr sz="5400" dirty="0">
              <a:solidFill>
                <a:srgbClr val="002060"/>
              </a:solidFill>
            </a:endParaRPr>
          </a:p>
        </p:txBody>
      </p:sp>
      <p:sp>
        <p:nvSpPr>
          <p:cNvPr id="323" name="Google Shape;323;p29"/>
          <p:cNvSpPr txBox="1">
            <a:spLocks noGrp="1"/>
          </p:cNvSpPr>
          <p:nvPr>
            <p:ph idx="1"/>
          </p:nvPr>
        </p:nvSpPr>
        <p:spPr>
          <a:xfrm>
            <a:off x="688975" y="1703387"/>
            <a:ext cx="7772400" cy="4454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0000"/>
              <a:buFont typeface="Noto Sans Symbols"/>
              <a:buChar char="⬤"/>
            </a:pPr>
            <a:r>
              <a:rPr lang="en-US" sz="3600" b="0" i="0" u="none" dirty="0" err="1">
                <a:solidFill>
                  <a:schemeClr val="dk1"/>
                </a:solidFill>
                <a:ea typeface="Arial"/>
                <a:cs typeface="Arial"/>
                <a:sym typeface="Arial"/>
              </a:rPr>
              <a:t>Leptospires</a:t>
            </a:r>
            <a:r>
              <a:rPr lang="en-US" sz="3600" b="0" i="0" u="none" dirty="0">
                <a:solidFill>
                  <a:schemeClr val="dk1"/>
                </a:solidFill>
                <a:ea typeface="Arial"/>
                <a:cs typeface="Arial"/>
                <a:sym typeface="Arial"/>
              </a:rPr>
              <a:t>—Spirochetes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sz="3200" b="0" i="0" u="none" strike="noStrike" cap="none" dirty="0">
                <a:solidFill>
                  <a:schemeClr val="dk1"/>
                </a:solidFill>
                <a:ea typeface="Arial"/>
                <a:cs typeface="Arial"/>
                <a:sym typeface="Arial"/>
              </a:rPr>
              <a:t>Motile with two subterminal flagella</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sz="3200" b="0" i="0" u="none" strike="noStrike" cap="none" dirty="0">
                <a:solidFill>
                  <a:schemeClr val="dk1"/>
                </a:solidFill>
                <a:ea typeface="Arial"/>
                <a:cs typeface="Arial"/>
                <a:sym typeface="Arial"/>
              </a:rPr>
              <a:t>Characteristic hooks on the ends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sz="3200" b="0" i="0" u="none" strike="noStrike" cap="none" dirty="0">
                <a:solidFill>
                  <a:schemeClr val="dk1"/>
                </a:solidFill>
                <a:ea typeface="Arial"/>
                <a:cs typeface="Arial"/>
                <a:sym typeface="Arial"/>
              </a:rPr>
              <a:t>6 to 20 </a:t>
            </a:r>
            <a:r>
              <a:rPr lang="en-US" sz="3200" b="0" i="0" u="none" strike="noStrike" cap="none" dirty="0" err="1">
                <a:solidFill>
                  <a:schemeClr val="dk1"/>
                </a:solidFill>
                <a:ea typeface="Arial"/>
                <a:cs typeface="Arial"/>
                <a:sym typeface="Arial"/>
              </a:rPr>
              <a:t>μm</a:t>
            </a:r>
            <a:r>
              <a:rPr lang="en-US" sz="3200" b="0" i="0" u="none" strike="noStrike" cap="none" dirty="0">
                <a:solidFill>
                  <a:schemeClr val="dk1"/>
                </a:solidFill>
                <a:ea typeface="Arial"/>
                <a:cs typeface="Arial"/>
                <a:sym typeface="Arial"/>
              </a:rPr>
              <a:t> by 0.1 </a:t>
            </a:r>
            <a:r>
              <a:rPr lang="en-US" sz="3200" b="0" i="0" u="none" strike="noStrike" cap="none" dirty="0" err="1">
                <a:solidFill>
                  <a:schemeClr val="dk1"/>
                </a:solidFill>
                <a:ea typeface="Arial"/>
                <a:cs typeface="Arial"/>
                <a:sym typeface="Arial"/>
              </a:rPr>
              <a:t>μm</a:t>
            </a:r>
            <a:r>
              <a:rPr lang="en-US" sz="3200" b="0" i="0" u="none" strike="noStrike" cap="none" dirty="0">
                <a:solidFill>
                  <a:schemeClr val="dk1"/>
                </a:solidFill>
                <a:ea typeface="Arial"/>
                <a:cs typeface="Arial"/>
                <a:sym typeface="Arial"/>
              </a:rPr>
              <a:t> in size</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sz="3200" dirty="0"/>
              <a:t>Nearly 70</a:t>
            </a:r>
            <a:r>
              <a:rPr lang="en-US" b="0" i="0" u="none" strike="noStrike" cap="none" dirty="0">
                <a:solidFill>
                  <a:schemeClr val="dk1"/>
                </a:solidFill>
                <a:ea typeface="Arial"/>
                <a:cs typeface="Arial"/>
                <a:sym typeface="Arial"/>
              </a:rPr>
              <a:t> </a:t>
            </a:r>
            <a:r>
              <a:rPr lang="en-US" sz="3200" b="0" i="0" u="none" strike="noStrike" cap="none" dirty="0">
                <a:solidFill>
                  <a:schemeClr val="dk1"/>
                </a:solidFill>
                <a:ea typeface="Arial"/>
                <a:cs typeface="Arial"/>
                <a:sym typeface="Arial"/>
              </a:rPr>
              <a:t>species and 250 serovars</a:t>
            </a:r>
          </a:p>
          <a:p>
            <a:pPr marL="1200150" lvl="2" indent="-285750">
              <a:spcBef>
                <a:spcPts val="480"/>
              </a:spcBef>
              <a:buSzPts val="1920"/>
              <a:buFont typeface="Noto Sans Symbols"/>
              <a:buChar char="⮚"/>
            </a:pPr>
            <a:r>
              <a:rPr lang="en-US" sz="3200" dirty="0"/>
              <a:t>Organized into 23 serogroups</a:t>
            </a:r>
            <a:endParaRPr sz="3200" dirty="0"/>
          </a:p>
          <a:p>
            <a:pPr marL="914400" marR="0" lvl="2" indent="0" algn="l" rtl="0">
              <a:lnSpc>
                <a:spcPct val="100000"/>
              </a:lnSpc>
              <a:spcBef>
                <a:spcPts val="400"/>
              </a:spcBef>
              <a:spcAft>
                <a:spcPts val="0"/>
              </a:spcAft>
              <a:buClr>
                <a:schemeClr val="dk1"/>
              </a:buClr>
              <a:buSzPts val="2300"/>
              <a:buFont typeface="Arial"/>
              <a:buNone/>
            </a:pPr>
            <a:endParaRPr sz="2000" b="0" i="0" u="none" strike="noStrike" cap="none" dirty="0">
              <a:solidFill>
                <a:schemeClr val="dk1"/>
              </a:solidFill>
              <a:latin typeface="Arial"/>
              <a:ea typeface="Arial"/>
              <a:cs typeface="Arial"/>
              <a:sym typeface="Arial"/>
            </a:endParaRPr>
          </a:p>
          <a:p>
            <a:pPr marL="342900" marR="0" lvl="0" indent="-266700" algn="l" rtl="0">
              <a:spcBef>
                <a:spcPts val="400"/>
              </a:spcBef>
              <a:spcAft>
                <a:spcPts val="0"/>
              </a:spcAft>
              <a:buClr>
                <a:schemeClr val="dk1"/>
              </a:buClr>
              <a:buSzPts val="1200"/>
              <a:buFont typeface="Noto Sans Symbols"/>
              <a:buNone/>
            </a:pPr>
            <a:endParaRPr sz="20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Shape 329"/>
        <p:cNvGrpSpPr/>
        <p:nvPr/>
      </p:nvGrpSpPr>
      <p:grpSpPr>
        <a:xfrm>
          <a:off x="0" y="0"/>
          <a:ext cx="0" cy="0"/>
          <a:chOff x="0" y="0"/>
          <a:chExt cx="0" cy="0"/>
        </a:xfrm>
      </p:grpSpPr>
      <p:sp>
        <p:nvSpPr>
          <p:cNvPr id="330" name="Google Shape;330;p3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a:solidFill>
                  <a:schemeClr val="dk1"/>
                </a:solidFill>
                <a:latin typeface="Arial"/>
                <a:ea typeface="Arial"/>
                <a:cs typeface="Arial"/>
                <a:sym typeface="Arial"/>
              </a:rPr>
              <a:t>Photomicrograph of </a:t>
            </a:r>
            <a:r>
              <a:rPr lang="en-US" sz="4000" b="0" i="1" u="none">
                <a:solidFill>
                  <a:schemeClr val="dk1"/>
                </a:solidFill>
                <a:latin typeface="Arial"/>
                <a:ea typeface="Arial"/>
                <a:cs typeface="Arial"/>
                <a:sym typeface="Arial"/>
              </a:rPr>
              <a:t>Leptospira</a:t>
            </a:r>
            <a:endParaRPr/>
          </a:p>
        </p:txBody>
      </p:sp>
      <p:pic>
        <p:nvPicPr>
          <p:cNvPr id="333" name="Google Shape;333;p30"/>
          <p:cNvPicPr preferRelativeResize="0"/>
          <p:nvPr/>
        </p:nvPicPr>
        <p:blipFill rotWithShape="1">
          <a:blip r:embed="rId3">
            <a:alphaModFix/>
          </a:blip>
          <a:srcRect/>
          <a:stretch/>
        </p:blipFill>
        <p:spPr>
          <a:xfrm>
            <a:off x="1104900" y="1371600"/>
            <a:ext cx="6934200" cy="4837112"/>
          </a:xfrm>
          <a:prstGeom prst="rect">
            <a:avLst/>
          </a:prstGeom>
          <a:noFill/>
          <a:ln>
            <a:noFill/>
          </a:ln>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Shape 337"/>
        <p:cNvGrpSpPr/>
        <p:nvPr/>
      </p:nvGrpSpPr>
      <p:grpSpPr>
        <a:xfrm>
          <a:off x="0" y="0"/>
          <a:ext cx="0" cy="0"/>
          <a:chOff x="0" y="0"/>
          <a:chExt cx="0" cy="0"/>
        </a:xfrm>
      </p:grpSpPr>
      <p:sp>
        <p:nvSpPr>
          <p:cNvPr id="338" name="Google Shape;338;p31"/>
          <p:cNvSpPr txBox="1">
            <a:spLocks noGrp="1"/>
          </p:cNvSpPr>
          <p:nvPr>
            <p:ph type="title"/>
          </p:nvPr>
        </p:nvSpPr>
        <p:spPr>
          <a:xfrm>
            <a:off x="661434"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smtClean="0">
                <a:solidFill>
                  <a:srgbClr val="002060"/>
                </a:solidFill>
                <a:ea typeface="Arial"/>
                <a:cs typeface="Arial"/>
                <a:sym typeface="Arial"/>
              </a:rPr>
              <a:t>Leptospirosis Epidemiology</a:t>
            </a:r>
            <a:endParaRPr sz="4800" dirty="0">
              <a:solidFill>
                <a:srgbClr val="002060"/>
              </a:solidFill>
            </a:endParaRPr>
          </a:p>
        </p:txBody>
      </p:sp>
      <p:sp>
        <p:nvSpPr>
          <p:cNvPr id="339" name="Google Shape;339;p31"/>
          <p:cNvSpPr txBox="1">
            <a:spLocks noGrp="1"/>
          </p:cNvSpPr>
          <p:nvPr>
            <p:ph idx="1"/>
          </p:nvPr>
        </p:nvSpPr>
        <p:spPr>
          <a:xfrm>
            <a:off x="661434" y="1603695"/>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Found in the United States from Southern, Gulf, and Pacific coastal states, Hawaii and Puerto Rico</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Exposure during recreational activities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Contact with water or moist soil</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Rainwater catchment systems have been known to be a source of infection in Hawaii.</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Rodents and domestic animals are primary reservoir.</a:t>
            </a:r>
            <a:endParaRPr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3A62-C72A-64F4-E3DC-513854169AB5}"/>
              </a:ext>
            </a:extLst>
          </p:cNvPr>
          <p:cNvSpPr>
            <a:spLocks noGrp="1"/>
          </p:cNvSpPr>
          <p:nvPr>
            <p:ph type="title"/>
          </p:nvPr>
        </p:nvSpPr>
        <p:spPr>
          <a:xfrm>
            <a:off x="778881" y="76200"/>
            <a:ext cx="7772400" cy="1905000"/>
          </a:xfrm>
        </p:spPr>
        <p:txBody>
          <a:bodyPr/>
          <a:lstStyle/>
          <a:p>
            <a:pPr algn="ctr"/>
            <a:r>
              <a:rPr lang="en-US" dirty="0" smtClean="0"/>
              <a:t>Leptospirosis Clinical Manifestations</a:t>
            </a:r>
            <a:endParaRPr lang="en-US" dirty="0"/>
          </a:p>
        </p:txBody>
      </p:sp>
      <p:sp>
        <p:nvSpPr>
          <p:cNvPr id="3" name="Text Placeholder 2">
            <a:extLst>
              <a:ext uri="{FF2B5EF4-FFF2-40B4-BE49-F238E27FC236}">
                <a16:creationId xmlns:a16="http://schemas.microsoft.com/office/drawing/2014/main" id="{37DF21E9-F3D6-ACDA-CAFB-414D1131F819}"/>
              </a:ext>
            </a:extLst>
          </p:cNvPr>
          <p:cNvSpPr>
            <a:spLocks noGrp="1"/>
          </p:cNvSpPr>
          <p:nvPr>
            <p:ph idx="1"/>
          </p:nvPr>
        </p:nvSpPr>
        <p:spPr>
          <a:xfrm>
            <a:off x="778881" y="1771475"/>
            <a:ext cx="7772400" cy="4876800"/>
          </a:xfrm>
        </p:spPr>
        <p:txBody>
          <a:bodyPr/>
          <a:lstStyle/>
          <a:p>
            <a:pPr>
              <a:buFont typeface="Wingdings" panose="05000000000000000000" pitchFamily="2" charset="2"/>
              <a:buChar char="Ø"/>
            </a:pPr>
            <a:r>
              <a:rPr lang="en-US" dirty="0"/>
              <a:t>Spectrum of infections:  range from subclinical to lethal</a:t>
            </a:r>
          </a:p>
          <a:p>
            <a:pPr>
              <a:buFont typeface="Wingdings" panose="05000000000000000000" pitchFamily="2" charset="2"/>
              <a:buChar char="Ø"/>
            </a:pPr>
            <a:r>
              <a:rPr lang="en-US" dirty="0"/>
              <a:t>Mode of transmission: entry through mucous membranes of abraded skin</a:t>
            </a:r>
          </a:p>
          <a:p>
            <a:pPr>
              <a:buFont typeface="Wingdings" panose="05000000000000000000" pitchFamily="2" charset="2"/>
              <a:buChar char="Ø"/>
            </a:pPr>
            <a:r>
              <a:rPr lang="en-US" dirty="0"/>
              <a:t>Incubation period:  5 to 14 days</a:t>
            </a:r>
          </a:p>
          <a:p>
            <a:pPr>
              <a:buFont typeface="Wingdings" panose="05000000000000000000" pitchFamily="2" charset="2"/>
              <a:buChar char="Ø"/>
            </a:pPr>
            <a:r>
              <a:rPr lang="en-US" dirty="0"/>
              <a:t>Most cares: </a:t>
            </a:r>
            <a:r>
              <a:rPr lang="en-US" dirty="0" smtClean="0"/>
              <a:t>subclinical </a:t>
            </a:r>
            <a:r>
              <a:rPr lang="en-US" dirty="0"/>
              <a:t>to </a:t>
            </a:r>
            <a:r>
              <a:rPr lang="en-US" dirty="0" smtClean="0"/>
              <a:t>mild.</a:t>
            </a:r>
            <a:endParaRPr lang="en-US" dirty="0"/>
          </a:p>
        </p:txBody>
      </p:sp>
    </p:spTree>
    <p:extLst>
      <p:ext uri="{BB962C8B-B14F-4D97-AF65-F5344CB8AC3E}">
        <p14:creationId xmlns:p14="http://schemas.microsoft.com/office/powerpoint/2010/main" val="344485668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3A62-C72A-64F4-E3DC-513854169AB5}"/>
              </a:ext>
            </a:extLst>
          </p:cNvPr>
          <p:cNvSpPr>
            <a:spLocks noGrp="1"/>
          </p:cNvSpPr>
          <p:nvPr>
            <p:ph type="title"/>
          </p:nvPr>
        </p:nvSpPr>
        <p:spPr>
          <a:xfrm>
            <a:off x="644657" y="76200"/>
            <a:ext cx="7772400" cy="1905000"/>
          </a:xfrm>
        </p:spPr>
        <p:txBody>
          <a:bodyPr/>
          <a:lstStyle/>
          <a:p>
            <a:pPr algn="ctr"/>
            <a:r>
              <a:rPr lang="en-US" dirty="0" smtClean="0"/>
              <a:t>Leptospirosis Clinical </a:t>
            </a:r>
            <a:r>
              <a:rPr lang="en-US" dirty="0"/>
              <a:t>Manifestations (Cont.)</a:t>
            </a:r>
          </a:p>
        </p:txBody>
      </p:sp>
      <p:sp>
        <p:nvSpPr>
          <p:cNvPr id="3" name="Text Placeholder 2">
            <a:extLst>
              <a:ext uri="{FF2B5EF4-FFF2-40B4-BE49-F238E27FC236}">
                <a16:creationId xmlns:a16="http://schemas.microsoft.com/office/drawing/2014/main" id="{37DF21E9-F3D6-ACDA-CAFB-414D1131F819}"/>
              </a:ext>
            </a:extLst>
          </p:cNvPr>
          <p:cNvSpPr>
            <a:spLocks noGrp="1"/>
          </p:cNvSpPr>
          <p:nvPr>
            <p:ph idx="1"/>
          </p:nvPr>
        </p:nvSpPr>
        <p:spPr>
          <a:xfrm>
            <a:off x="644657" y="1830198"/>
            <a:ext cx="7772400" cy="4876800"/>
          </a:xfrm>
        </p:spPr>
        <p:txBody>
          <a:bodyPr/>
          <a:lstStyle/>
          <a:p>
            <a:pPr>
              <a:buFont typeface="Wingdings" panose="05000000000000000000" pitchFamily="2" charset="2"/>
              <a:buChar char="Ø"/>
            </a:pPr>
            <a:r>
              <a:rPr lang="en-US" dirty="0"/>
              <a:t>Anicteric leptospirosis is usually a biphasic </a:t>
            </a:r>
            <a:r>
              <a:rPr lang="en-US" dirty="0">
                <a:solidFill>
                  <a:schemeClr val="tx1"/>
                </a:solidFill>
              </a:rPr>
              <a:t>disease</a:t>
            </a:r>
          </a:p>
          <a:p>
            <a:pPr lvl="1"/>
            <a:r>
              <a:rPr lang="en-US" dirty="0">
                <a:solidFill>
                  <a:schemeClr val="tx1"/>
                </a:solidFill>
              </a:rPr>
              <a:t>Phase 1: Leptospiremic or febrile phase</a:t>
            </a:r>
          </a:p>
          <a:p>
            <a:pPr lvl="2"/>
            <a:r>
              <a:rPr lang="en-US" dirty="0">
                <a:solidFill>
                  <a:schemeClr val="tx1"/>
                </a:solidFill>
              </a:rPr>
              <a:t>Lasts about 1 week</a:t>
            </a:r>
          </a:p>
          <a:p>
            <a:pPr lvl="2"/>
            <a:r>
              <a:rPr lang="en-US" dirty="0">
                <a:solidFill>
                  <a:schemeClr val="tx1"/>
                </a:solidFill>
              </a:rPr>
              <a:t>Patient experiences sudden temperature spikes, severe headaches, nausea, vomiting, muscle aches with confusion secondary to dehydration</a:t>
            </a:r>
          </a:p>
          <a:p>
            <a:pPr lvl="2"/>
            <a:r>
              <a:rPr lang="en-US" dirty="0">
                <a:solidFill>
                  <a:schemeClr val="tx1"/>
                </a:solidFill>
              </a:rPr>
              <a:t>Patients develop vivid pink eyes</a:t>
            </a:r>
          </a:p>
          <a:p>
            <a:pPr lvl="2"/>
            <a:r>
              <a:rPr lang="en-US" dirty="0">
                <a:solidFill>
                  <a:schemeClr val="tx1"/>
                </a:solidFill>
              </a:rPr>
              <a:t>Leptospires can be recovered from the patient’s blood and CSF</a:t>
            </a:r>
          </a:p>
        </p:txBody>
      </p:sp>
    </p:spTree>
    <p:extLst>
      <p:ext uri="{BB962C8B-B14F-4D97-AF65-F5344CB8AC3E}">
        <p14:creationId xmlns:p14="http://schemas.microsoft.com/office/powerpoint/2010/main" val="213359113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3A62-C72A-64F4-E3DC-513854169AB5}"/>
              </a:ext>
            </a:extLst>
          </p:cNvPr>
          <p:cNvSpPr>
            <a:spLocks noGrp="1"/>
          </p:cNvSpPr>
          <p:nvPr>
            <p:ph type="title"/>
          </p:nvPr>
        </p:nvSpPr>
        <p:spPr>
          <a:xfrm>
            <a:off x="685800" y="84589"/>
            <a:ext cx="7772400" cy="1905000"/>
          </a:xfrm>
        </p:spPr>
        <p:txBody>
          <a:bodyPr/>
          <a:lstStyle/>
          <a:p>
            <a:pPr algn="ctr"/>
            <a:r>
              <a:rPr lang="en-US" dirty="0"/>
              <a:t>Leptospirosis </a:t>
            </a:r>
            <a:r>
              <a:rPr lang="en-US" dirty="0" smtClean="0"/>
              <a:t> Clinical </a:t>
            </a:r>
            <a:r>
              <a:rPr lang="en-US" dirty="0"/>
              <a:t>Manifestations (Cont.)</a:t>
            </a:r>
          </a:p>
        </p:txBody>
      </p:sp>
      <p:sp>
        <p:nvSpPr>
          <p:cNvPr id="3" name="Text Placeholder 2">
            <a:extLst>
              <a:ext uri="{FF2B5EF4-FFF2-40B4-BE49-F238E27FC236}">
                <a16:creationId xmlns:a16="http://schemas.microsoft.com/office/drawing/2014/main" id="{37DF21E9-F3D6-ACDA-CAFB-414D1131F819}"/>
              </a:ext>
            </a:extLst>
          </p:cNvPr>
          <p:cNvSpPr>
            <a:spLocks noGrp="1"/>
          </p:cNvSpPr>
          <p:nvPr>
            <p:ph idx="1"/>
          </p:nvPr>
        </p:nvSpPr>
        <p:spPr>
          <a:xfrm>
            <a:off x="457200" y="1989589"/>
            <a:ext cx="8229600" cy="4525962"/>
          </a:xfrm>
        </p:spPr>
        <p:txBody>
          <a:bodyPr/>
          <a:lstStyle/>
          <a:p>
            <a:pPr>
              <a:buFont typeface="Wingdings" panose="05000000000000000000" pitchFamily="2" charset="2"/>
              <a:buChar char="Ø"/>
            </a:pPr>
            <a:r>
              <a:rPr lang="en-US" sz="2800" dirty="0"/>
              <a:t>Anicteric leptospirosis is usually a biphasic disease</a:t>
            </a:r>
          </a:p>
          <a:p>
            <a:pPr lvl="1"/>
            <a:r>
              <a:rPr lang="en-US" sz="2400" dirty="0"/>
              <a:t>Phase 2: convalescent or immune phase</a:t>
            </a:r>
          </a:p>
          <a:p>
            <a:pPr lvl="2"/>
            <a:r>
              <a:rPr lang="en-US" sz="2000" dirty="0"/>
              <a:t>Leptospires disappear from the circulatory system and CSF often after the appearance of specific immunoglobulin M antibodies </a:t>
            </a:r>
          </a:p>
          <a:p>
            <a:pPr lvl="2"/>
            <a:r>
              <a:rPr lang="en-US" sz="2000" dirty="0"/>
              <a:t>Symptoms may subside for a few days; a limited febrile episode may follow</a:t>
            </a:r>
          </a:p>
          <a:p>
            <a:pPr lvl="2"/>
            <a:r>
              <a:rPr lang="en-US" sz="2000" dirty="0"/>
              <a:t>Patients can develop aseptic meningitis and severe headaches</a:t>
            </a:r>
          </a:p>
          <a:p>
            <a:pPr lvl="2"/>
            <a:r>
              <a:rPr lang="en-US" sz="2000" dirty="0"/>
              <a:t>Urine contains bacteria but blood does not</a:t>
            </a:r>
          </a:p>
          <a:p>
            <a:pPr lvl="2"/>
            <a:r>
              <a:rPr lang="en-US" sz="2000" dirty="0"/>
              <a:t>Length of this stage varies but is usually between 4-30 days</a:t>
            </a:r>
          </a:p>
        </p:txBody>
      </p:sp>
    </p:spTree>
    <p:extLst>
      <p:ext uri="{BB962C8B-B14F-4D97-AF65-F5344CB8AC3E}">
        <p14:creationId xmlns:p14="http://schemas.microsoft.com/office/powerpoint/2010/main" val="298896576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3A62-C72A-64F4-E3DC-513854169AB5}"/>
              </a:ext>
            </a:extLst>
          </p:cNvPr>
          <p:cNvSpPr>
            <a:spLocks noGrp="1"/>
          </p:cNvSpPr>
          <p:nvPr>
            <p:ph type="title"/>
          </p:nvPr>
        </p:nvSpPr>
        <p:spPr>
          <a:xfrm>
            <a:off x="644656" y="76200"/>
            <a:ext cx="7772400" cy="1905000"/>
          </a:xfrm>
        </p:spPr>
        <p:txBody>
          <a:bodyPr/>
          <a:lstStyle/>
          <a:p>
            <a:pPr algn="ctr"/>
            <a:r>
              <a:rPr lang="en-US" dirty="0"/>
              <a:t>Leptospirosis </a:t>
            </a:r>
            <a:r>
              <a:rPr lang="en-US" dirty="0" smtClean="0"/>
              <a:t>Clinical </a:t>
            </a:r>
            <a:r>
              <a:rPr lang="en-US" dirty="0"/>
              <a:t>Manifestations (Cont.)</a:t>
            </a:r>
          </a:p>
        </p:txBody>
      </p:sp>
      <p:sp>
        <p:nvSpPr>
          <p:cNvPr id="3" name="Text Placeholder 2">
            <a:extLst>
              <a:ext uri="{FF2B5EF4-FFF2-40B4-BE49-F238E27FC236}">
                <a16:creationId xmlns:a16="http://schemas.microsoft.com/office/drawing/2014/main" id="{37DF21E9-F3D6-ACDA-CAFB-414D1131F819}"/>
              </a:ext>
            </a:extLst>
          </p:cNvPr>
          <p:cNvSpPr>
            <a:spLocks noGrp="1"/>
          </p:cNvSpPr>
          <p:nvPr>
            <p:ph idx="1"/>
          </p:nvPr>
        </p:nvSpPr>
        <p:spPr>
          <a:xfrm>
            <a:off x="644656" y="1838587"/>
            <a:ext cx="7772400" cy="4876800"/>
          </a:xfrm>
        </p:spPr>
        <p:txBody>
          <a:bodyPr/>
          <a:lstStyle/>
          <a:p>
            <a:pPr>
              <a:buFont typeface="Wingdings" panose="05000000000000000000" pitchFamily="2" charset="2"/>
              <a:buChar char="Ø"/>
            </a:pPr>
            <a:r>
              <a:rPr lang="en-US" sz="2800" dirty="0"/>
              <a:t>Icteric leptospirosis (a.k.a. Weil syndrome)</a:t>
            </a:r>
          </a:p>
          <a:p>
            <a:pPr lvl="1"/>
            <a:r>
              <a:rPr lang="en-US" sz="2400" dirty="0"/>
              <a:t>Caused by </a:t>
            </a:r>
            <a:r>
              <a:rPr lang="en-US" sz="2400" i="1" dirty="0"/>
              <a:t>L. </a:t>
            </a:r>
            <a:r>
              <a:rPr lang="en-US" sz="2400" i="1" dirty="0" err="1"/>
              <a:t>interrogans</a:t>
            </a:r>
            <a:r>
              <a:rPr lang="en-US" sz="2400" i="1" dirty="0"/>
              <a:t> </a:t>
            </a:r>
            <a:r>
              <a:rPr lang="en-US" sz="2400" dirty="0"/>
              <a:t>serovar </a:t>
            </a:r>
            <a:r>
              <a:rPr lang="en-US" sz="2400" i="1" dirty="0" err="1"/>
              <a:t>icterohaemmorrhagiae</a:t>
            </a:r>
            <a:endParaRPr lang="en-US" sz="2400" i="1" dirty="0"/>
          </a:p>
          <a:p>
            <a:pPr lvl="1"/>
            <a:r>
              <a:rPr lang="en-US" sz="2400" dirty="0"/>
              <a:t>More life-threatening than the anicteric form</a:t>
            </a:r>
          </a:p>
          <a:p>
            <a:pPr lvl="1"/>
            <a:r>
              <a:rPr lang="en-US" sz="2400" dirty="0"/>
              <a:t>Starts out like anicteric leptospirosis</a:t>
            </a:r>
          </a:p>
          <a:p>
            <a:pPr lvl="1"/>
            <a:r>
              <a:rPr lang="en-US" sz="2400" dirty="0"/>
              <a:t>Third day of illness, patient develops:</a:t>
            </a:r>
          </a:p>
          <a:p>
            <a:pPr lvl="2"/>
            <a:r>
              <a:rPr lang="en-US" sz="2000" dirty="0"/>
              <a:t>Hemolysis, jaundice, renal failure</a:t>
            </a:r>
          </a:p>
          <a:p>
            <a:pPr lvl="2"/>
            <a:r>
              <a:rPr lang="en-US" sz="2000" dirty="0"/>
              <a:t>Leptospires are multiplying in the liver &amp; kidney during this time</a:t>
            </a:r>
          </a:p>
          <a:p>
            <a:pPr lvl="2"/>
            <a:endParaRPr lang="en-US" sz="2000" dirty="0"/>
          </a:p>
        </p:txBody>
      </p:sp>
    </p:spTree>
    <p:extLst>
      <p:ext uri="{BB962C8B-B14F-4D97-AF65-F5344CB8AC3E}">
        <p14:creationId xmlns:p14="http://schemas.microsoft.com/office/powerpoint/2010/main" val="3872604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2228850" y="38862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Zoonotic Diseases</a:t>
            </a:r>
          </a:p>
          <a:p>
            <a:pPr algn="ctr" defTabSz="514350" eaLnBrk="0" hangingPunct="0">
              <a:lnSpc>
                <a:spcPct val="130000"/>
              </a:lnSpc>
              <a:spcBef>
                <a:spcPct val="0"/>
              </a:spcBef>
              <a:buNone/>
            </a:pPr>
            <a:endParaRPr lang="en-US" altLang="en-US" sz="1800" b="1" i="1" dirty="0">
              <a:solidFill>
                <a:srgbClr val="FFFFFF"/>
              </a:solidFill>
              <a:cs typeface="Segoe UI" panose="020B0502040204020203" pitchFamily="34" charset="0"/>
            </a:endParaRPr>
          </a:p>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Transmission via Scratches &amp; </a:t>
            </a:r>
            <a:r>
              <a:rPr lang="en-US" altLang="en-US" sz="1800" b="1" i="1" dirty="0" smtClean="0">
                <a:solidFill>
                  <a:srgbClr val="FFFFFF"/>
                </a:solidFill>
                <a:cs typeface="Segoe UI" panose="020B0502040204020203" pitchFamily="34" charset="0"/>
              </a:rPr>
              <a:t>Bites </a:t>
            </a:r>
            <a:r>
              <a:rPr lang="en-US" altLang="en-US" sz="1800" b="1" i="1" dirty="0" smtClean="0">
                <a:solidFill>
                  <a:srgbClr val="FFFFFF"/>
                </a:solidFill>
                <a:cs typeface="Segoe UI" panose="020B0502040204020203" pitchFamily="34" charset="0"/>
              </a:rPr>
              <a:t>from Domestic &amp; Wild Animals</a:t>
            </a:r>
            <a:endParaRPr lang="en-US" altLang="en-US" sz="18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2300287" y="25146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a:solidFill>
                  <a:srgbClr val="FFFFFF"/>
                </a:solidFill>
                <a:cs typeface="Segoe UI" panose="020B0502040204020203" pitchFamily="34" charset="0"/>
              </a:rPr>
              <a:t>Clinical &amp; Diagnostic Microbiology</a:t>
            </a:r>
          </a:p>
        </p:txBody>
      </p:sp>
    </p:spTree>
    <p:extLst>
      <p:ext uri="{BB962C8B-B14F-4D97-AF65-F5344CB8AC3E}">
        <p14:creationId xmlns:p14="http://schemas.microsoft.com/office/powerpoint/2010/main" val="1686670080"/>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3A62-C72A-64F4-E3DC-513854169AB5}"/>
              </a:ext>
            </a:extLst>
          </p:cNvPr>
          <p:cNvSpPr>
            <a:spLocks noGrp="1"/>
          </p:cNvSpPr>
          <p:nvPr>
            <p:ph type="title"/>
          </p:nvPr>
        </p:nvSpPr>
        <p:spPr>
          <a:xfrm>
            <a:off x="703380" y="76200"/>
            <a:ext cx="7772400" cy="1905000"/>
          </a:xfrm>
        </p:spPr>
        <p:txBody>
          <a:bodyPr/>
          <a:lstStyle/>
          <a:p>
            <a:pPr algn="ctr"/>
            <a:r>
              <a:rPr lang="en-US" dirty="0"/>
              <a:t>Leptospirosis </a:t>
            </a:r>
            <a:r>
              <a:rPr lang="en-US" dirty="0" smtClean="0"/>
              <a:t>Clinical </a:t>
            </a:r>
            <a:r>
              <a:rPr lang="en-US" dirty="0"/>
              <a:t>Manifestations (Cont.)</a:t>
            </a:r>
          </a:p>
        </p:txBody>
      </p:sp>
      <p:sp>
        <p:nvSpPr>
          <p:cNvPr id="3" name="Text Placeholder 2">
            <a:extLst>
              <a:ext uri="{FF2B5EF4-FFF2-40B4-BE49-F238E27FC236}">
                <a16:creationId xmlns:a16="http://schemas.microsoft.com/office/drawing/2014/main" id="{37DF21E9-F3D6-ACDA-CAFB-414D1131F819}"/>
              </a:ext>
            </a:extLst>
          </p:cNvPr>
          <p:cNvSpPr>
            <a:spLocks noGrp="1"/>
          </p:cNvSpPr>
          <p:nvPr>
            <p:ph idx="1"/>
          </p:nvPr>
        </p:nvSpPr>
        <p:spPr>
          <a:xfrm>
            <a:off x="703380" y="1872143"/>
            <a:ext cx="7772400" cy="4876800"/>
          </a:xfrm>
        </p:spPr>
        <p:txBody>
          <a:bodyPr/>
          <a:lstStyle/>
          <a:p>
            <a:pPr>
              <a:buFont typeface="Wingdings" panose="05000000000000000000" pitchFamily="2" charset="2"/>
              <a:buChar char="Ø"/>
            </a:pPr>
            <a:r>
              <a:rPr lang="en-US" sz="2800" dirty="0"/>
              <a:t>Icteric leptospirosis (a.k.a. Weil syndrome)</a:t>
            </a:r>
          </a:p>
          <a:p>
            <a:pPr lvl="1"/>
            <a:r>
              <a:rPr lang="en-US" sz="2400" dirty="0"/>
              <a:t>Mortality rate 5% to 15%</a:t>
            </a:r>
          </a:p>
          <a:p>
            <a:pPr lvl="1"/>
            <a:r>
              <a:rPr lang="en-US" sz="2400" dirty="0"/>
              <a:t>In fatal cases, renal failure is the usual cause of death</a:t>
            </a:r>
          </a:p>
          <a:p>
            <a:pPr lvl="1"/>
            <a:r>
              <a:rPr lang="en-US" sz="2400" dirty="0"/>
              <a:t>In nonfatal cases, as antibodies are produced, </a:t>
            </a:r>
            <a:r>
              <a:rPr lang="en-US" sz="2400" dirty="0" err="1"/>
              <a:t>leptospires</a:t>
            </a:r>
            <a:r>
              <a:rPr lang="en-US" sz="2400" dirty="0"/>
              <a:t> clear from the patient’s kidneys, brain, and eyes</a:t>
            </a:r>
          </a:p>
          <a:p>
            <a:pPr>
              <a:buFont typeface="Wingdings" panose="05000000000000000000" pitchFamily="2" charset="2"/>
              <a:buChar char="Ø"/>
            </a:pPr>
            <a:r>
              <a:rPr lang="en-US" sz="2800" dirty="0"/>
              <a:t>Treatment of choice</a:t>
            </a:r>
          </a:p>
          <a:p>
            <a:pPr lvl="1"/>
            <a:r>
              <a:rPr lang="en-US" sz="2400" dirty="0"/>
              <a:t>Mild- doxycycline, ampicillin, amoxicillin</a:t>
            </a:r>
          </a:p>
          <a:p>
            <a:pPr lvl="1"/>
            <a:r>
              <a:rPr lang="en-US" sz="2400" dirty="0"/>
              <a:t>Severe- intravenously administered penicillin G</a:t>
            </a:r>
          </a:p>
        </p:txBody>
      </p:sp>
    </p:spTree>
    <p:extLst>
      <p:ext uri="{BB962C8B-B14F-4D97-AF65-F5344CB8AC3E}">
        <p14:creationId xmlns:p14="http://schemas.microsoft.com/office/powerpoint/2010/main" val="914262366"/>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2228850" y="38862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Zoonotic Diseases</a:t>
            </a:r>
          </a:p>
          <a:p>
            <a:pPr algn="ctr" defTabSz="514350" eaLnBrk="0" hangingPunct="0">
              <a:lnSpc>
                <a:spcPct val="130000"/>
              </a:lnSpc>
              <a:spcBef>
                <a:spcPct val="0"/>
              </a:spcBef>
              <a:buNone/>
            </a:pPr>
            <a:endParaRPr lang="en-US" altLang="en-US" sz="1800" b="1" i="1" dirty="0">
              <a:solidFill>
                <a:srgbClr val="FFFFFF"/>
              </a:solidFill>
              <a:cs typeface="Segoe UI" panose="020B0502040204020203" pitchFamily="34" charset="0"/>
            </a:endParaRPr>
          </a:p>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Transmission by Arthropod Vectors</a:t>
            </a:r>
            <a:endParaRPr lang="en-US" altLang="en-US" sz="18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2300287" y="25146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a:solidFill>
                  <a:srgbClr val="FFFFFF"/>
                </a:solidFill>
                <a:cs typeface="Segoe UI" panose="020B0502040204020203" pitchFamily="34" charset="0"/>
              </a:rPr>
              <a:t>Clinical &amp; Diagnostic Microbiology</a:t>
            </a:r>
          </a:p>
        </p:txBody>
      </p:sp>
    </p:spTree>
    <p:extLst>
      <p:ext uri="{BB962C8B-B14F-4D97-AF65-F5344CB8AC3E}">
        <p14:creationId xmlns:p14="http://schemas.microsoft.com/office/powerpoint/2010/main" val="179860627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Shape 369"/>
        <p:cNvGrpSpPr/>
        <p:nvPr/>
      </p:nvGrpSpPr>
      <p:grpSpPr>
        <a:xfrm>
          <a:off x="0" y="0"/>
          <a:ext cx="0" cy="0"/>
          <a:chOff x="0" y="0"/>
          <a:chExt cx="0" cy="0"/>
        </a:xfrm>
      </p:grpSpPr>
      <p:sp>
        <p:nvSpPr>
          <p:cNvPr id="370" name="Google Shape;370;p35"/>
          <p:cNvSpPr txBox="1">
            <a:spLocks noGrp="1"/>
          </p:cNvSpPr>
          <p:nvPr>
            <p:ph type="title"/>
          </p:nvPr>
        </p:nvSpPr>
        <p:spPr>
          <a:xfrm>
            <a:off x="685787" y="101367"/>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Plague</a:t>
            </a:r>
            <a:endParaRPr dirty="0">
              <a:solidFill>
                <a:srgbClr val="002060"/>
              </a:solidFill>
            </a:endParaRPr>
          </a:p>
        </p:txBody>
      </p:sp>
      <p:graphicFrame>
        <p:nvGraphicFramePr>
          <p:cNvPr id="371" name="Google Shape;371;p35"/>
          <p:cNvGraphicFramePr/>
          <p:nvPr>
            <p:extLst>
              <p:ext uri="{D42A27DB-BD31-4B8C-83A1-F6EECF244321}">
                <p14:modId xmlns:p14="http://schemas.microsoft.com/office/powerpoint/2010/main" val="57259525"/>
              </p:ext>
            </p:extLst>
          </p:nvPr>
        </p:nvGraphicFramePr>
        <p:xfrm>
          <a:off x="457199" y="2006367"/>
          <a:ext cx="8229575" cy="3856340"/>
        </p:xfrm>
        <a:graphic>
          <a:graphicData uri="http://schemas.openxmlformats.org/drawingml/2006/table">
            <a:tbl>
              <a:tblPr>
                <a:noFill/>
                <a:tableStyleId>{EA3FEFB8-DE34-4CCE-819E-1AF57D1CF76E}</a:tableStyleId>
              </a:tblPr>
              <a:tblGrid>
                <a:gridCol w="3065450">
                  <a:extLst>
                    <a:ext uri="{9D8B030D-6E8A-4147-A177-3AD203B41FA5}">
                      <a16:colId xmlns:a16="http://schemas.microsoft.com/office/drawing/2014/main" val="20000"/>
                    </a:ext>
                  </a:extLst>
                </a:gridCol>
                <a:gridCol w="5164125">
                  <a:extLst>
                    <a:ext uri="{9D8B030D-6E8A-4147-A177-3AD203B41FA5}">
                      <a16:colId xmlns:a16="http://schemas.microsoft.com/office/drawing/2014/main" val="20001"/>
                    </a:ext>
                  </a:extLst>
                </a:gridCol>
              </a:tblGrid>
              <a:tr h="371475">
                <a:tc>
                  <a:txBody>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6397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Causative agent</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1" u="none">
                          <a:solidFill>
                            <a:srgbClr val="000000"/>
                          </a:solidFill>
                          <a:latin typeface="Calibri"/>
                          <a:ea typeface="Calibri"/>
                          <a:cs typeface="Calibri"/>
                          <a:sym typeface="Calibri"/>
                        </a:rPr>
                        <a:t>Yersinia pestis</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Gram-negative bacillus</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1"/>
                  </a:ext>
                </a:extLst>
              </a:tr>
              <a:tr h="3698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Vector(s)</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Fleas (</a:t>
                      </a:r>
                      <a:r>
                        <a:rPr lang="en-US" sz="1800" b="0" i="1" u="none">
                          <a:solidFill>
                            <a:srgbClr val="000000"/>
                          </a:solidFill>
                          <a:latin typeface="Calibri"/>
                          <a:ea typeface="Calibri"/>
                          <a:cs typeface="Calibri"/>
                          <a:sym typeface="Calibri"/>
                        </a:rPr>
                        <a:t>Xenopsylla cheopis</a:t>
                      </a:r>
                      <a:r>
                        <a:rPr lang="en-US" sz="1800" b="0" i="0" u="none">
                          <a:solidFill>
                            <a:srgbClr val="000000"/>
                          </a:solidFill>
                          <a:latin typeface="Calibri"/>
                          <a:ea typeface="Calibri"/>
                          <a:cs typeface="Calibri"/>
                          <a:sym typeface="Calibri"/>
                        </a:rPr>
                        <a:t>)</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extLst>
                  <a:ext uri="{0D108BD9-81ED-4DB2-BD59-A6C34878D82A}">
                    <a16:rowId xmlns:a16="http://schemas.microsoft.com/office/drawing/2014/main" val="10002"/>
                  </a:ext>
                </a:extLst>
              </a:tr>
              <a:tr h="3714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Natural host</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Rats</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3"/>
                  </a:ext>
                </a:extLst>
              </a:tr>
              <a:tr h="14636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Route of transmission</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When contaminated rural areas come in contact with areas of human habitation</a:t>
                      </a:r>
                      <a:endParaRPr dirty="0"/>
                    </a:p>
                    <a:p>
                      <a:pPr marL="0" marR="0" lvl="0" indent="0" algn="l" rtl="0">
                        <a:lnSpc>
                          <a:spcPct val="100000"/>
                        </a:lnSpc>
                        <a:spcBef>
                          <a:spcPts val="0"/>
                        </a:spcBef>
                        <a:spcAft>
                          <a:spcPts val="0"/>
                        </a:spcAft>
                        <a:buClr>
                          <a:schemeClr val="dk1"/>
                        </a:buClr>
                        <a:buSzPts val="1800"/>
                        <a:buFont typeface="Calibri"/>
                        <a:buNone/>
                      </a:pPr>
                      <a:endParaRPr sz="1800" b="0" i="0" u="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Human contact with infected rats (or cats who hunt infected rats)</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extLst>
                  <a:ext uri="{0D108BD9-81ED-4DB2-BD59-A6C34878D82A}">
                    <a16:rowId xmlns:a16="http://schemas.microsoft.com/office/drawing/2014/main" val="10004"/>
                  </a:ext>
                </a:extLst>
              </a:tr>
              <a:tr h="6397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Responsible pandemics</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“Black Death,” the notorious second pandemic</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Shape 377"/>
        <p:cNvGrpSpPr/>
        <p:nvPr/>
      </p:nvGrpSpPr>
      <p:grpSpPr>
        <a:xfrm>
          <a:off x="0" y="0"/>
          <a:ext cx="0" cy="0"/>
          <a:chOff x="0" y="0"/>
          <a:chExt cx="0" cy="0"/>
        </a:xfrm>
      </p:grpSpPr>
      <p:sp>
        <p:nvSpPr>
          <p:cNvPr id="378" name="Google Shape;378;p36"/>
          <p:cNvSpPr txBox="1">
            <a:spLocks noGrp="1"/>
          </p:cNvSpPr>
          <p:nvPr>
            <p:ph type="title"/>
          </p:nvPr>
        </p:nvSpPr>
        <p:spPr>
          <a:xfrm>
            <a:off x="685800"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1" u="none" dirty="0" err="1">
                <a:solidFill>
                  <a:srgbClr val="002060"/>
                </a:solidFill>
                <a:ea typeface="Arial"/>
                <a:cs typeface="Arial"/>
                <a:sym typeface="Arial"/>
              </a:rPr>
              <a:t>Xenopsylla</a:t>
            </a:r>
            <a:r>
              <a:rPr lang="en-US" sz="4000" b="0" i="1" u="none" dirty="0">
                <a:solidFill>
                  <a:srgbClr val="002060"/>
                </a:solidFill>
                <a:ea typeface="Arial"/>
                <a:cs typeface="Arial"/>
                <a:sym typeface="Arial"/>
              </a:rPr>
              <a:t> </a:t>
            </a:r>
            <a:r>
              <a:rPr lang="en-US" sz="4000" b="0" i="1" u="none" dirty="0" err="1">
                <a:solidFill>
                  <a:srgbClr val="002060"/>
                </a:solidFill>
                <a:ea typeface="Arial"/>
                <a:cs typeface="Arial"/>
                <a:sym typeface="Arial"/>
              </a:rPr>
              <a:t>cheopis</a:t>
            </a:r>
            <a:endParaRPr dirty="0">
              <a:solidFill>
                <a:srgbClr val="002060"/>
              </a:solidFill>
            </a:endParaRPr>
          </a:p>
        </p:txBody>
      </p:sp>
      <p:pic>
        <p:nvPicPr>
          <p:cNvPr id="381" name="Google Shape;381;p36"/>
          <p:cNvPicPr preferRelativeResize="0"/>
          <p:nvPr/>
        </p:nvPicPr>
        <p:blipFill rotWithShape="1">
          <a:blip r:embed="rId3">
            <a:alphaModFix/>
          </a:blip>
          <a:srcRect/>
          <a:stretch/>
        </p:blipFill>
        <p:spPr>
          <a:xfrm>
            <a:off x="1774825" y="1561357"/>
            <a:ext cx="5594350" cy="5014912"/>
          </a:xfrm>
          <a:prstGeom prst="rect">
            <a:avLst/>
          </a:prstGeom>
          <a:noFill/>
          <a:ln>
            <a:noFill/>
          </a:ln>
        </p:spPr>
      </p:pic>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Shape 385"/>
        <p:cNvGrpSpPr/>
        <p:nvPr/>
      </p:nvGrpSpPr>
      <p:grpSpPr>
        <a:xfrm>
          <a:off x="0" y="0"/>
          <a:ext cx="0" cy="0"/>
          <a:chOff x="0" y="0"/>
          <a:chExt cx="0" cy="0"/>
        </a:xfrm>
      </p:grpSpPr>
      <p:sp>
        <p:nvSpPr>
          <p:cNvPr id="386" name="Google Shape;386;p37"/>
          <p:cNvSpPr txBox="1">
            <a:spLocks noGrp="1"/>
          </p:cNvSpPr>
          <p:nvPr>
            <p:ph type="title"/>
          </p:nvPr>
        </p:nvSpPr>
        <p:spPr>
          <a:xfrm>
            <a:off x="0" y="274637"/>
            <a:ext cx="9144000" cy="1143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Plague</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Life Cycle Notes and Clinical Manifestations</a:t>
            </a:r>
            <a:endParaRPr dirty="0">
              <a:solidFill>
                <a:srgbClr val="002060"/>
              </a:solidFill>
            </a:endParaRPr>
          </a:p>
        </p:txBody>
      </p:sp>
      <p:sp>
        <p:nvSpPr>
          <p:cNvPr id="387" name="Google Shape;387;p37"/>
          <p:cNvSpPr txBox="1">
            <a:spLocks noGrp="1"/>
          </p:cNvSpPr>
          <p:nvPr>
            <p:ph idx="1"/>
          </p:nvPr>
        </p:nvSpPr>
        <p:spPr>
          <a:xfrm>
            <a:off x="685800" y="1894237"/>
            <a:ext cx="7772400" cy="4454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60000"/>
              <a:buFont typeface="Noto Sans Symbols"/>
              <a:buChar char="⬤"/>
            </a:pPr>
            <a:r>
              <a:rPr lang="en-US" sz="2400" b="0" i="0" u="none" dirty="0">
                <a:solidFill>
                  <a:schemeClr val="dk1"/>
                </a:solidFill>
                <a:ea typeface="Arial"/>
                <a:cs typeface="Arial"/>
                <a:sym typeface="Arial"/>
              </a:rPr>
              <a:t>Life cycle</a:t>
            </a:r>
            <a:endParaRPr sz="2400" dirty="0"/>
          </a:p>
          <a:p>
            <a:pPr marL="742950" marR="0" lvl="1" indent="-285750" algn="l" rtl="0">
              <a:lnSpc>
                <a:spcPct val="100000"/>
              </a:lnSpc>
              <a:spcBef>
                <a:spcPts val="800"/>
              </a:spcBef>
              <a:spcAft>
                <a:spcPts val="0"/>
              </a:spcAft>
              <a:buClr>
                <a:schemeClr val="dk1"/>
              </a:buClr>
              <a:buSzPts val="1840"/>
              <a:buFont typeface="Noto Sans Symbols"/>
              <a:buChar char="⮚"/>
            </a:pPr>
            <a:r>
              <a:rPr lang="en-US" sz="2000" b="0" i="0" u="none" strike="noStrike" cap="none" dirty="0">
                <a:solidFill>
                  <a:schemeClr val="dk1"/>
                </a:solidFill>
                <a:ea typeface="Arial"/>
                <a:cs typeface="Arial"/>
                <a:sym typeface="Arial"/>
              </a:rPr>
              <a:t>Flea bite regurgitating bacilli into bite wound</a:t>
            </a:r>
            <a:endParaRPr sz="2000" dirty="0"/>
          </a:p>
          <a:p>
            <a:pPr marL="342900" marR="0" lvl="0" indent="-342900" algn="l" rtl="0">
              <a:lnSpc>
                <a:spcPct val="100000"/>
              </a:lnSpc>
              <a:spcBef>
                <a:spcPts val="800"/>
              </a:spcBef>
              <a:spcAft>
                <a:spcPts val="0"/>
              </a:spcAft>
              <a:buClr>
                <a:srgbClr val="00B0F0"/>
              </a:buClr>
              <a:buSzPct val="60000"/>
              <a:buFont typeface="Noto Sans Symbols"/>
              <a:buChar char="⬤"/>
            </a:pPr>
            <a:r>
              <a:rPr lang="en-US" sz="2400" b="0" i="0" u="none" dirty="0">
                <a:solidFill>
                  <a:schemeClr val="dk1"/>
                </a:solidFill>
                <a:ea typeface="Arial"/>
                <a:cs typeface="Arial"/>
                <a:sym typeface="Arial"/>
              </a:rPr>
              <a:t>Clinical manifestations</a:t>
            </a:r>
            <a:endParaRPr sz="2400" dirty="0"/>
          </a:p>
          <a:p>
            <a:pPr marL="742950" marR="0" lvl="1" indent="-285750" algn="l" rtl="0">
              <a:lnSpc>
                <a:spcPct val="100000"/>
              </a:lnSpc>
              <a:spcBef>
                <a:spcPts val="800"/>
              </a:spcBef>
              <a:spcAft>
                <a:spcPts val="0"/>
              </a:spcAft>
              <a:buClr>
                <a:schemeClr val="dk1"/>
              </a:buClr>
              <a:buSzPts val="1840"/>
              <a:buFont typeface="Noto Sans Symbols"/>
              <a:buChar char="⮚"/>
            </a:pPr>
            <a:r>
              <a:rPr lang="en-US" sz="2000" b="0" i="0" u="none" strike="noStrike" cap="none" dirty="0">
                <a:solidFill>
                  <a:schemeClr val="dk1"/>
                </a:solidFill>
                <a:ea typeface="Arial"/>
                <a:cs typeface="Arial"/>
                <a:sym typeface="Arial"/>
              </a:rPr>
              <a:t>Bubonic plague</a:t>
            </a:r>
            <a:endParaRPr sz="2000" dirty="0"/>
          </a:p>
          <a:p>
            <a:pPr marL="1143000" marR="0" lvl="2" indent="-228600" algn="l" rtl="0">
              <a:lnSpc>
                <a:spcPct val="100000"/>
              </a:lnSpc>
              <a:spcBef>
                <a:spcPts val="800"/>
              </a:spcBef>
              <a:spcAft>
                <a:spcPts val="0"/>
              </a:spcAft>
              <a:buClr>
                <a:schemeClr val="dk1"/>
              </a:buClr>
              <a:buSzPts val="2185"/>
              <a:buFont typeface="Arial"/>
              <a:buChar char="•"/>
            </a:pPr>
            <a:r>
              <a:rPr lang="en-US" sz="1800" b="0" i="0" u="none" strike="noStrike" cap="none" dirty="0">
                <a:solidFill>
                  <a:schemeClr val="dk1"/>
                </a:solidFill>
                <a:ea typeface="Arial"/>
                <a:cs typeface="Arial"/>
                <a:sym typeface="Arial"/>
              </a:rPr>
              <a:t>Febrile disease with 1-to-7-day incubation period</a:t>
            </a:r>
            <a:endParaRPr sz="1800" dirty="0"/>
          </a:p>
          <a:p>
            <a:pPr marL="1143000" marR="0" lvl="2" indent="-228600" algn="l" rtl="0">
              <a:lnSpc>
                <a:spcPct val="100000"/>
              </a:lnSpc>
              <a:spcBef>
                <a:spcPts val="800"/>
              </a:spcBef>
              <a:spcAft>
                <a:spcPts val="0"/>
              </a:spcAft>
              <a:buClr>
                <a:schemeClr val="dk1"/>
              </a:buClr>
              <a:buSzPts val="2185"/>
              <a:buFont typeface="Arial"/>
              <a:buChar char="•"/>
            </a:pPr>
            <a:r>
              <a:rPr lang="en-US" sz="1800" b="0" i="0" u="none" strike="noStrike" cap="none" dirty="0">
                <a:solidFill>
                  <a:schemeClr val="dk1"/>
                </a:solidFill>
                <a:ea typeface="Arial"/>
                <a:cs typeface="Arial"/>
                <a:sym typeface="Arial"/>
              </a:rPr>
              <a:t>Buboes in lymph nodes</a:t>
            </a:r>
          </a:p>
          <a:p>
            <a:pPr marL="1600200" lvl="3" indent="-228600">
              <a:spcBef>
                <a:spcPts val="800"/>
              </a:spcBef>
              <a:buSzPts val="2185"/>
              <a:buFont typeface="Arial"/>
              <a:buChar char="•"/>
            </a:pPr>
            <a:r>
              <a:rPr lang="en-US" sz="1600" dirty="0"/>
              <a:t>Groin, axillae, subauricular</a:t>
            </a:r>
            <a:endParaRPr sz="1600" dirty="0"/>
          </a:p>
          <a:p>
            <a:pPr marL="1143000" marR="0" lvl="2" indent="-228600" algn="l" rtl="0">
              <a:lnSpc>
                <a:spcPct val="100000"/>
              </a:lnSpc>
              <a:spcBef>
                <a:spcPts val="800"/>
              </a:spcBef>
              <a:spcAft>
                <a:spcPts val="0"/>
              </a:spcAft>
              <a:buClr>
                <a:schemeClr val="dk1"/>
              </a:buClr>
              <a:buSzPts val="2185"/>
              <a:buFont typeface="Arial"/>
              <a:buChar char="•"/>
            </a:pPr>
            <a:r>
              <a:rPr lang="en-US" sz="1800" b="0" i="0" u="none" strike="noStrike" cap="none" dirty="0">
                <a:solidFill>
                  <a:schemeClr val="dk1"/>
                </a:solidFill>
                <a:ea typeface="Arial"/>
                <a:cs typeface="Arial"/>
                <a:sym typeface="Arial"/>
              </a:rPr>
              <a:t>If untreated, organism is disseminated hematogenously leading to septicemia.</a:t>
            </a:r>
          </a:p>
          <a:p>
            <a:pPr marL="1143000" marR="0" lvl="2" indent="-228600" algn="l" rtl="0">
              <a:lnSpc>
                <a:spcPct val="100000"/>
              </a:lnSpc>
              <a:spcBef>
                <a:spcPts val="800"/>
              </a:spcBef>
              <a:spcAft>
                <a:spcPts val="0"/>
              </a:spcAft>
              <a:buClr>
                <a:schemeClr val="dk1"/>
              </a:buClr>
              <a:buSzPts val="2185"/>
              <a:buFont typeface="Arial"/>
              <a:buChar char="•"/>
            </a:pPr>
            <a:r>
              <a:rPr lang="en-US" sz="1800" dirty="0"/>
              <a:t>Death occurs in 1 to 3 days; mortality rate- almost 100%</a:t>
            </a:r>
            <a:endParaRPr sz="1800" dirty="0"/>
          </a:p>
          <a:p>
            <a:pPr marL="742950" marR="0" lvl="1" indent="-285750" algn="l" rtl="0">
              <a:lnSpc>
                <a:spcPct val="100000"/>
              </a:lnSpc>
              <a:spcBef>
                <a:spcPts val="800"/>
              </a:spcBef>
              <a:spcAft>
                <a:spcPts val="0"/>
              </a:spcAft>
              <a:buClr>
                <a:schemeClr val="dk1"/>
              </a:buClr>
              <a:buSzPts val="1840"/>
              <a:buFont typeface="Noto Sans Symbols"/>
              <a:buChar char="⮚"/>
            </a:pPr>
            <a:r>
              <a:rPr lang="en-US" sz="2000" b="0" i="0" u="none" strike="noStrike" cap="none" dirty="0">
                <a:solidFill>
                  <a:schemeClr val="dk1"/>
                </a:solidFill>
                <a:ea typeface="Arial"/>
                <a:cs typeface="Arial"/>
                <a:sym typeface="Arial"/>
              </a:rPr>
              <a:t>Septicemic plague may occur without the bubonic form.</a:t>
            </a:r>
            <a:endParaRPr sz="2000"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Shape 393"/>
        <p:cNvGrpSpPr/>
        <p:nvPr/>
      </p:nvGrpSpPr>
      <p:grpSpPr>
        <a:xfrm>
          <a:off x="0" y="0"/>
          <a:ext cx="0" cy="0"/>
          <a:chOff x="0" y="0"/>
          <a:chExt cx="0" cy="0"/>
        </a:xfrm>
      </p:grpSpPr>
      <p:sp>
        <p:nvSpPr>
          <p:cNvPr id="394" name="Google Shape;394;p38"/>
          <p:cNvSpPr txBox="1">
            <a:spLocks noGrp="1"/>
          </p:cNvSpPr>
          <p:nvPr>
            <p:ph type="title"/>
          </p:nvPr>
        </p:nvSpPr>
        <p:spPr>
          <a:xfrm>
            <a:off x="457200" y="152400"/>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Plague</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Clinical Manifestations</a:t>
            </a:r>
            <a:endParaRPr dirty="0">
              <a:solidFill>
                <a:srgbClr val="002060"/>
              </a:solidFill>
            </a:endParaRPr>
          </a:p>
        </p:txBody>
      </p:sp>
      <p:sp>
        <p:nvSpPr>
          <p:cNvPr id="395" name="Google Shape;395;p38"/>
          <p:cNvSpPr txBox="1">
            <a:spLocks noGrp="1"/>
          </p:cNvSpPr>
          <p:nvPr>
            <p:ph idx="1"/>
          </p:nvPr>
        </p:nvSpPr>
        <p:spPr>
          <a:xfrm>
            <a:off x="685800" y="1447800"/>
            <a:ext cx="7772400" cy="4454525"/>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90000"/>
              </a:lnSpc>
              <a:spcBef>
                <a:spcPts val="0"/>
              </a:spcBef>
              <a:spcAft>
                <a:spcPts val="0"/>
              </a:spcAft>
              <a:buClr>
                <a:srgbClr val="00B0F0"/>
              </a:buClr>
              <a:buSzPts val="1500"/>
              <a:buFont typeface="Noto Sans Symbols"/>
              <a:buChar char="⬤"/>
            </a:pPr>
            <a:r>
              <a:rPr lang="en-US" sz="2500" b="0" i="0" u="none" dirty="0">
                <a:solidFill>
                  <a:schemeClr val="tx1"/>
                </a:solidFill>
                <a:ea typeface="Arial"/>
                <a:cs typeface="Arial"/>
                <a:sym typeface="Arial"/>
              </a:rPr>
              <a:t>Pneumonic plague</a:t>
            </a:r>
            <a:endParaRPr dirty="0">
              <a:solidFill>
                <a:schemeClr val="tx1"/>
              </a:solidFill>
            </a:endParaRPr>
          </a:p>
          <a:p>
            <a:pPr marL="742950" marR="0" lvl="1" indent="-285750" algn="l" rtl="0">
              <a:lnSpc>
                <a:spcPct val="90000"/>
              </a:lnSpc>
              <a:spcBef>
                <a:spcPts val="800"/>
              </a:spcBef>
              <a:spcAft>
                <a:spcPts val="0"/>
              </a:spcAft>
              <a:buClr>
                <a:schemeClr val="dk1"/>
              </a:buClr>
              <a:buSzPts val="1680"/>
              <a:buFont typeface="Noto Sans Symbols"/>
              <a:buChar char="⮚"/>
            </a:pPr>
            <a:r>
              <a:rPr lang="en-US" sz="2100" b="0" i="0" u="none" strike="noStrike" cap="none" dirty="0">
                <a:solidFill>
                  <a:schemeClr val="tx1"/>
                </a:solidFill>
                <a:ea typeface="Arial"/>
                <a:cs typeface="Arial"/>
                <a:sym typeface="Arial"/>
              </a:rPr>
              <a:t>Usually as a result of septicemia</a:t>
            </a:r>
            <a:endParaRPr dirty="0">
              <a:solidFill>
                <a:schemeClr val="tx1"/>
              </a:solidFill>
            </a:endParaRPr>
          </a:p>
          <a:p>
            <a:pPr marL="742950" marR="0" lvl="1" indent="-285750" algn="l" rtl="0">
              <a:lnSpc>
                <a:spcPct val="90000"/>
              </a:lnSpc>
              <a:spcBef>
                <a:spcPts val="800"/>
              </a:spcBef>
              <a:spcAft>
                <a:spcPts val="0"/>
              </a:spcAft>
              <a:buClr>
                <a:schemeClr val="dk1"/>
              </a:buClr>
              <a:buSzPts val="1680"/>
              <a:buFont typeface="Noto Sans Symbols"/>
              <a:buChar char="⮚"/>
            </a:pPr>
            <a:r>
              <a:rPr lang="en-US" sz="2100" b="0" i="0" u="none" strike="noStrike" cap="none" dirty="0">
                <a:solidFill>
                  <a:schemeClr val="tx1"/>
                </a:solidFill>
                <a:ea typeface="Arial"/>
                <a:cs typeface="Arial"/>
                <a:sym typeface="Arial"/>
              </a:rPr>
              <a:t>Can be passed person to person in blood containing respiratory aerosols</a:t>
            </a:r>
          </a:p>
          <a:p>
            <a:pPr marL="742950" lvl="1" indent="-285750">
              <a:lnSpc>
                <a:spcPct val="90000"/>
              </a:lnSpc>
              <a:spcBef>
                <a:spcPts val="800"/>
              </a:spcBef>
              <a:buSzPts val="1680"/>
            </a:pPr>
            <a:r>
              <a:rPr lang="en-US" sz="2000" b="0" i="0" u="none" strike="noStrike" cap="none" dirty="0">
                <a:solidFill>
                  <a:schemeClr val="tx1"/>
                </a:solidFill>
                <a:ea typeface="Arial"/>
                <a:cs typeface="Arial"/>
                <a:sym typeface="Arial"/>
              </a:rPr>
              <a:t>Increased risk of person-to-person spread</a:t>
            </a:r>
            <a:endParaRPr sz="2000" dirty="0">
              <a:solidFill>
                <a:schemeClr val="tx1"/>
              </a:solidFill>
            </a:endParaRPr>
          </a:p>
          <a:p>
            <a:pPr marL="742950" marR="0" lvl="1" indent="-285750" algn="l" rtl="0">
              <a:lnSpc>
                <a:spcPct val="90000"/>
              </a:lnSpc>
              <a:spcBef>
                <a:spcPts val="800"/>
              </a:spcBef>
              <a:spcAft>
                <a:spcPts val="0"/>
              </a:spcAft>
              <a:buClr>
                <a:schemeClr val="dk1"/>
              </a:buClr>
              <a:buSzPts val="1680"/>
              <a:buFont typeface="Noto Sans Symbols"/>
              <a:buChar char="⮚"/>
            </a:pPr>
            <a:r>
              <a:rPr lang="en-US" sz="2100" b="0" i="0" u="none" strike="noStrike" cap="none" dirty="0">
                <a:solidFill>
                  <a:schemeClr val="tx1"/>
                </a:solidFill>
                <a:ea typeface="Arial"/>
                <a:cs typeface="Arial"/>
                <a:sym typeface="Arial"/>
              </a:rPr>
              <a:t>Primary pneumonic plague</a:t>
            </a:r>
            <a:endParaRPr dirty="0">
              <a:solidFill>
                <a:schemeClr val="tx1"/>
              </a:solidFill>
            </a:endParaRPr>
          </a:p>
          <a:p>
            <a:pPr marL="1143000" marR="0" lvl="2" indent="-228600" algn="l" rtl="0">
              <a:lnSpc>
                <a:spcPct val="90000"/>
              </a:lnSpc>
              <a:spcBef>
                <a:spcPts val="800"/>
              </a:spcBef>
              <a:spcAft>
                <a:spcPts val="0"/>
              </a:spcAft>
              <a:buClr>
                <a:schemeClr val="dk1"/>
              </a:buClr>
              <a:buSzPts val="2070"/>
              <a:buFont typeface="Arial"/>
              <a:buChar char="•"/>
            </a:pPr>
            <a:r>
              <a:rPr lang="en-US" sz="1800" b="0" i="0" u="none" strike="noStrike" cap="none" dirty="0">
                <a:solidFill>
                  <a:schemeClr val="tx1"/>
                </a:solidFill>
                <a:ea typeface="Arial"/>
                <a:cs typeface="Arial"/>
                <a:sym typeface="Arial"/>
              </a:rPr>
              <a:t>Organism acquired by infectious droplets</a:t>
            </a:r>
            <a:endParaRPr dirty="0">
              <a:solidFill>
                <a:schemeClr val="tx1"/>
              </a:solidFill>
            </a:endParaRPr>
          </a:p>
          <a:p>
            <a:pPr marL="742950" marR="0" lvl="1" indent="-285750" algn="l" rtl="0">
              <a:lnSpc>
                <a:spcPct val="90000"/>
              </a:lnSpc>
              <a:spcBef>
                <a:spcPts val="800"/>
              </a:spcBef>
              <a:spcAft>
                <a:spcPts val="0"/>
              </a:spcAft>
              <a:buClr>
                <a:schemeClr val="dk1"/>
              </a:buClr>
              <a:buSzPts val="1680"/>
              <a:buFont typeface="Noto Sans Symbols"/>
              <a:buChar char="⮚"/>
            </a:pPr>
            <a:r>
              <a:rPr lang="en-US" sz="2100" b="0" i="0" u="none" strike="noStrike" cap="none" dirty="0">
                <a:solidFill>
                  <a:schemeClr val="tx1"/>
                </a:solidFill>
                <a:ea typeface="Arial"/>
                <a:cs typeface="Arial"/>
                <a:sym typeface="Arial"/>
              </a:rPr>
              <a:t>Secondary pneumonic plague</a:t>
            </a:r>
            <a:endParaRPr dirty="0">
              <a:solidFill>
                <a:schemeClr val="tx1"/>
              </a:solidFill>
            </a:endParaRPr>
          </a:p>
          <a:p>
            <a:pPr marL="1143000" marR="0" lvl="2" indent="-228600" algn="l" rtl="0">
              <a:lnSpc>
                <a:spcPct val="90000"/>
              </a:lnSpc>
              <a:spcBef>
                <a:spcPts val="800"/>
              </a:spcBef>
              <a:spcAft>
                <a:spcPts val="0"/>
              </a:spcAft>
              <a:buClr>
                <a:schemeClr val="dk1"/>
              </a:buClr>
              <a:buSzPts val="2070"/>
              <a:buFont typeface="Arial"/>
              <a:buChar char="•"/>
            </a:pPr>
            <a:r>
              <a:rPr lang="en-US" sz="1800" b="0" i="0" u="none" strike="noStrike" cap="none" dirty="0">
                <a:solidFill>
                  <a:schemeClr val="tx1"/>
                </a:solidFill>
                <a:ea typeface="Arial"/>
                <a:cs typeface="Arial"/>
                <a:sym typeface="Arial"/>
              </a:rPr>
              <a:t>Plague bacillus enters lungs of some patients who have bubonic or septicemic plague.</a:t>
            </a:r>
            <a:endParaRPr dirty="0">
              <a:solidFill>
                <a:schemeClr val="tx1"/>
              </a:solidFill>
            </a:endParaRPr>
          </a:p>
          <a:p>
            <a:pPr marL="742950" marR="0" lvl="1" indent="-285750" algn="l" rtl="0">
              <a:lnSpc>
                <a:spcPct val="90000"/>
              </a:lnSpc>
              <a:spcBef>
                <a:spcPts val="800"/>
              </a:spcBef>
              <a:spcAft>
                <a:spcPts val="0"/>
              </a:spcAft>
              <a:buClr>
                <a:schemeClr val="dk1"/>
              </a:buClr>
              <a:buSzPts val="1680"/>
              <a:buFont typeface="Noto Sans Symbols"/>
              <a:buChar char="⮚"/>
            </a:pPr>
            <a:r>
              <a:rPr lang="en-US" sz="2100" b="0" i="0" u="none" strike="noStrike" cap="none" dirty="0">
                <a:solidFill>
                  <a:schemeClr val="tx1"/>
                </a:solidFill>
                <a:ea typeface="Arial"/>
                <a:cs typeface="Arial"/>
                <a:sym typeface="Arial"/>
              </a:rPr>
              <a:t>In absence of respiratory precautions</a:t>
            </a:r>
            <a:endParaRPr dirty="0">
              <a:solidFill>
                <a:schemeClr val="tx1"/>
              </a:solidFill>
            </a:endParaRPr>
          </a:p>
          <a:p>
            <a:pPr marL="1143000" marR="0" lvl="2" indent="-228600" algn="l" rtl="0">
              <a:lnSpc>
                <a:spcPct val="90000"/>
              </a:lnSpc>
              <a:spcBef>
                <a:spcPts val="800"/>
              </a:spcBef>
              <a:spcAft>
                <a:spcPts val="0"/>
              </a:spcAft>
              <a:buClr>
                <a:schemeClr val="dk1"/>
              </a:buClr>
              <a:buSzPts val="2070"/>
              <a:buFont typeface="Arial"/>
              <a:buChar char="•"/>
            </a:pPr>
            <a:r>
              <a:rPr lang="en-US" sz="1800" b="0" i="0" u="none" strike="noStrike" cap="none" dirty="0">
                <a:solidFill>
                  <a:schemeClr val="tx1"/>
                </a:solidFill>
                <a:ea typeface="Arial"/>
                <a:cs typeface="Arial"/>
                <a:sym typeface="Arial"/>
              </a:rPr>
              <a:t>Localized or devastating outbreaks possible</a:t>
            </a:r>
            <a:endParaRPr dirty="0">
              <a:solidFill>
                <a:schemeClr val="tx1"/>
              </a:solidFill>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Shape 401"/>
        <p:cNvGrpSpPr/>
        <p:nvPr/>
      </p:nvGrpSpPr>
      <p:grpSpPr>
        <a:xfrm>
          <a:off x="0" y="0"/>
          <a:ext cx="0" cy="0"/>
          <a:chOff x="0" y="0"/>
          <a:chExt cx="0" cy="0"/>
        </a:xfrm>
      </p:grpSpPr>
      <p:sp>
        <p:nvSpPr>
          <p:cNvPr id="402" name="Google Shape;402;p39"/>
          <p:cNvSpPr txBox="1">
            <a:spLocks noGrp="1"/>
          </p:cNvSpPr>
          <p:nvPr>
            <p:ph type="title"/>
          </p:nvPr>
        </p:nvSpPr>
        <p:spPr>
          <a:xfrm>
            <a:off x="685787" y="101367"/>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Lyme </a:t>
            </a:r>
            <a:r>
              <a:rPr lang="en-US" sz="4000" b="0" i="0" u="none" dirty="0" err="1">
                <a:solidFill>
                  <a:srgbClr val="002060"/>
                </a:solidFill>
                <a:ea typeface="Arial"/>
                <a:cs typeface="Arial"/>
                <a:sym typeface="Arial"/>
              </a:rPr>
              <a:t>Borreliosis</a:t>
            </a:r>
            <a:endParaRPr dirty="0">
              <a:solidFill>
                <a:srgbClr val="002060"/>
              </a:solidFill>
            </a:endParaRPr>
          </a:p>
        </p:txBody>
      </p:sp>
      <p:graphicFrame>
        <p:nvGraphicFramePr>
          <p:cNvPr id="403" name="Google Shape;403;p39"/>
          <p:cNvGraphicFramePr/>
          <p:nvPr>
            <p:extLst>
              <p:ext uri="{D42A27DB-BD31-4B8C-83A1-F6EECF244321}">
                <p14:modId xmlns:p14="http://schemas.microsoft.com/office/powerpoint/2010/main" val="4108564327"/>
              </p:ext>
            </p:extLst>
          </p:nvPr>
        </p:nvGraphicFramePr>
        <p:xfrm>
          <a:off x="457200" y="1600200"/>
          <a:ext cx="8229575" cy="3307305"/>
        </p:xfrm>
        <a:graphic>
          <a:graphicData uri="http://schemas.openxmlformats.org/drawingml/2006/table">
            <a:tbl>
              <a:tblPr>
                <a:noFill/>
                <a:tableStyleId>{EA3FEFB8-DE34-4CCE-819E-1AF57D1CF76E}</a:tableStyleId>
              </a:tblPr>
              <a:tblGrid>
                <a:gridCol w="3792525">
                  <a:extLst>
                    <a:ext uri="{9D8B030D-6E8A-4147-A177-3AD203B41FA5}">
                      <a16:colId xmlns:a16="http://schemas.microsoft.com/office/drawing/2014/main" val="20000"/>
                    </a:ext>
                  </a:extLst>
                </a:gridCol>
                <a:gridCol w="4437050">
                  <a:extLst>
                    <a:ext uri="{9D8B030D-6E8A-4147-A177-3AD203B41FA5}">
                      <a16:colId xmlns:a16="http://schemas.microsoft.com/office/drawing/2014/main" val="20001"/>
                    </a:ext>
                  </a:extLst>
                </a:gridCol>
              </a:tblGrid>
              <a:tr h="371475">
                <a:tc>
                  <a:txBody>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91440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Causative agent</a:t>
                      </a:r>
                      <a:endParaRPr dirty="0"/>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1" u="none">
                          <a:solidFill>
                            <a:srgbClr val="000000"/>
                          </a:solidFill>
                          <a:latin typeface="Calibri"/>
                          <a:ea typeface="Calibri"/>
                          <a:cs typeface="Calibri"/>
                          <a:sym typeface="Calibri"/>
                        </a:rPr>
                        <a:t>Borrelia burgdorferi</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Gram-negative spirochete</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0.18 to 0.25 μm by 4 to 30 μm in size</a:t>
                      </a:r>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1"/>
                  </a:ext>
                </a:extLst>
              </a:tr>
              <a:tr h="6397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Vector(s)</a:t>
                      </a:r>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Ixodid ticks</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Other insects can harbor the organisms</a:t>
                      </a:r>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extLst>
                  <a:ext uri="{0D108BD9-81ED-4DB2-BD59-A6C34878D82A}">
                    <a16:rowId xmlns:a16="http://schemas.microsoft.com/office/drawing/2014/main" val="10002"/>
                  </a:ext>
                </a:extLst>
              </a:tr>
              <a:tr h="3698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Natural host</a:t>
                      </a:r>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White-footed mice | white-tailed deer</a:t>
                      </a:r>
                      <a:endParaRPr dirty="0"/>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3"/>
                  </a:ext>
                </a:extLst>
              </a:tr>
              <a:tr h="6397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Route of transmission</a:t>
                      </a:r>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Human contact with infected rats or cats who ingest infected rats</a:t>
                      </a:r>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extLst>
                  <a:ext uri="{0D108BD9-81ED-4DB2-BD59-A6C34878D82A}">
                    <a16:rowId xmlns:a16="http://schemas.microsoft.com/office/drawing/2014/main" val="10004"/>
                  </a:ext>
                </a:extLst>
              </a:tr>
              <a:tr h="3714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Synonym</a:t>
                      </a:r>
                      <a:endParaRPr/>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Lyme disease</a:t>
                      </a:r>
                      <a:endParaRPr dirty="0"/>
                    </a:p>
                  </a:txBody>
                  <a:tcPr marL="96825" marR="968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Shape 409"/>
        <p:cNvGrpSpPr/>
        <p:nvPr/>
      </p:nvGrpSpPr>
      <p:grpSpPr>
        <a:xfrm>
          <a:off x="0" y="0"/>
          <a:ext cx="0" cy="0"/>
          <a:chOff x="0" y="0"/>
          <a:chExt cx="0" cy="0"/>
        </a:xfrm>
      </p:grpSpPr>
      <p:sp>
        <p:nvSpPr>
          <p:cNvPr id="410" name="Google Shape;410;p40"/>
          <p:cNvSpPr txBox="1">
            <a:spLocks noGrp="1"/>
          </p:cNvSpPr>
          <p:nvPr>
            <p:ph type="title"/>
          </p:nvPr>
        </p:nvSpPr>
        <p:spPr>
          <a:xfrm>
            <a:off x="702578" y="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3600" b="0" i="0" u="none" dirty="0">
                <a:solidFill>
                  <a:srgbClr val="002060"/>
                </a:solidFill>
                <a:ea typeface="Arial"/>
                <a:cs typeface="Arial"/>
                <a:sym typeface="Arial"/>
              </a:rPr>
              <a:t>Spirochetes of </a:t>
            </a:r>
            <a:r>
              <a:rPr lang="en-US" sz="3600" b="0" i="1" u="none" dirty="0" err="1">
                <a:solidFill>
                  <a:srgbClr val="002060"/>
                </a:solidFill>
                <a:ea typeface="Arial"/>
                <a:cs typeface="Arial"/>
                <a:sym typeface="Arial"/>
              </a:rPr>
              <a:t>Borrelia</a:t>
            </a:r>
            <a:r>
              <a:rPr lang="en-US" sz="3600" b="0" i="1" u="none" dirty="0">
                <a:solidFill>
                  <a:srgbClr val="002060"/>
                </a:solidFill>
                <a:ea typeface="Arial"/>
                <a:cs typeface="Arial"/>
                <a:sym typeface="Arial"/>
              </a:rPr>
              <a:t> </a:t>
            </a:r>
            <a:r>
              <a:rPr lang="en-US" sz="3600" b="0" i="1" u="none" dirty="0" err="1">
                <a:solidFill>
                  <a:srgbClr val="002060"/>
                </a:solidFill>
                <a:ea typeface="Arial"/>
                <a:cs typeface="Arial"/>
                <a:sym typeface="Arial"/>
              </a:rPr>
              <a:t>burgdorferi</a:t>
            </a:r>
            <a:endParaRPr sz="4000" dirty="0">
              <a:solidFill>
                <a:srgbClr val="002060"/>
              </a:solidFill>
            </a:endParaRPr>
          </a:p>
        </p:txBody>
      </p:sp>
      <p:pic>
        <p:nvPicPr>
          <p:cNvPr id="413" name="Google Shape;413;p40"/>
          <p:cNvPicPr preferRelativeResize="0"/>
          <p:nvPr/>
        </p:nvPicPr>
        <p:blipFill rotWithShape="1">
          <a:blip r:embed="rId3">
            <a:alphaModFix/>
          </a:blip>
          <a:srcRect/>
          <a:stretch/>
        </p:blipFill>
        <p:spPr>
          <a:xfrm>
            <a:off x="778778" y="1392048"/>
            <a:ext cx="7620000" cy="5314950"/>
          </a:xfrm>
          <a:prstGeom prst="rect">
            <a:avLst/>
          </a:prstGeom>
          <a:noFill/>
          <a:ln>
            <a:noFill/>
          </a:ln>
        </p:spPr>
      </p:pic>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Shape 417"/>
        <p:cNvGrpSpPr/>
        <p:nvPr/>
      </p:nvGrpSpPr>
      <p:grpSpPr>
        <a:xfrm>
          <a:off x="0" y="0"/>
          <a:ext cx="0" cy="0"/>
          <a:chOff x="0" y="0"/>
          <a:chExt cx="0" cy="0"/>
        </a:xfrm>
      </p:grpSpPr>
      <p:sp>
        <p:nvSpPr>
          <p:cNvPr id="418" name="Google Shape;418;p41"/>
          <p:cNvSpPr txBox="1">
            <a:spLocks noGrp="1"/>
          </p:cNvSpPr>
          <p:nvPr>
            <p:ph type="title"/>
          </p:nvPr>
        </p:nvSpPr>
        <p:spPr>
          <a:xfrm>
            <a:off x="710967" y="76200"/>
            <a:ext cx="7772400" cy="1905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Lyme </a:t>
            </a:r>
            <a:r>
              <a:rPr lang="en-US" sz="3600" b="0" i="0" u="none" dirty="0" err="1">
                <a:solidFill>
                  <a:srgbClr val="002060"/>
                </a:solidFill>
                <a:ea typeface="Arial"/>
                <a:cs typeface="Arial"/>
                <a:sym typeface="Arial"/>
              </a:rPr>
              <a:t>Borreliosis</a:t>
            </a:r>
            <a:r>
              <a:rPr lang="en-US" sz="3600" b="0" i="0" u="none" dirty="0">
                <a:solidFill>
                  <a:srgbClr val="002060"/>
                </a:solidFill>
                <a:ea typeface="Arial"/>
                <a:cs typeface="Arial"/>
                <a:sym typeface="Arial"/>
              </a:rPr>
              <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Life Cycle and Clinical Manifestations</a:t>
            </a:r>
            <a:endParaRPr dirty="0">
              <a:solidFill>
                <a:srgbClr val="002060"/>
              </a:solidFill>
            </a:endParaRPr>
          </a:p>
        </p:txBody>
      </p:sp>
      <p:sp>
        <p:nvSpPr>
          <p:cNvPr id="419" name="Google Shape;419;p41"/>
          <p:cNvSpPr txBox="1">
            <a:spLocks noGrp="1"/>
          </p:cNvSpPr>
          <p:nvPr>
            <p:ph idx="1"/>
          </p:nvPr>
        </p:nvSpPr>
        <p:spPr>
          <a:xfrm>
            <a:off x="710967" y="1981200"/>
            <a:ext cx="7772400" cy="4454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Life cycle</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err="1">
                <a:solidFill>
                  <a:schemeClr val="dk1"/>
                </a:solidFill>
                <a:ea typeface="Arial"/>
                <a:cs typeface="Arial"/>
                <a:sym typeface="Arial"/>
              </a:rPr>
              <a:t>Ixodid</a:t>
            </a:r>
            <a:r>
              <a:rPr lang="en-US" sz="2400" b="0" i="0" u="none" strike="noStrike" cap="none" dirty="0">
                <a:solidFill>
                  <a:schemeClr val="dk1"/>
                </a:solidFill>
                <a:ea typeface="Arial"/>
                <a:cs typeface="Arial"/>
                <a:sym typeface="Arial"/>
              </a:rPr>
              <a:t> ticks have 2-year life cycle</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Tick bite regurgitating spirochete into bite wound</a:t>
            </a:r>
            <a:endParaRPr dirty="0"/>
          </a:p>
          <a:p>
            <a:pPr marL="342900" marR="0" lvl="0" indent="-342900" algn="l" rtl="0">
              <a:lnSpc>
                <a:spcPct val="100000"/>
              </a:lnSpc>
              <a:spcBef>
                <a:spcPts val="40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Clinical manifestations</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Three stages—difficult to distinguish due to varying patient presentations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Early localized</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Early disseminated</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Late persistent</a:t>
            </a:r>
            <a:endParaRPr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Shape 425"/>
        <p:cNvGrpSpPr/>
        <p:nvPr/>
      </p:nvGrpSpPr>
      <p:grpSpPr>
        <a:xfrm>
          <a:off x="0" y="0"/>
          <a:ext cx="0" cy="0"/>
          <a:chOff x="0" y="0"/>
          <a:chExt cx="0" cy="0"/>
        </a:xfrm>
      </p:grpSpPr>
      <p:sp>
        <p:nvSpPr>
          <p:cNvPr id="426" name="Google Shape;426;p42"/>
          <p:cNvSpPr txBox="1">
            <a:spLocks noGrp="1"/>
          </p:cNvSpPr>
          <p:nvPr>
            <p:ph type="title"/>
          </p:nvPr>
        </p:nvSpPr>
        <p:spPr>
          <a:xfrm>
            <a:off x="76200" y="274637"/>
            <a:ext cx="90678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Lyme Borreliosis</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Clinical Manifestations (Cont.)</a:t>
            </a:r>
            <a:endParaRPr dirty="0">
              <a:solidFill>
                <a:srgbClr val="002060"/>
              </a:solidFill>
            </a:endParaRPr>
          </a:p>
        </p:txBody>
      </p:sp>
      <p:sp>
        <p:nvSpPr>
          <p:cNvPr id="427" name="Google Shape;427;p42"/>
          <p:cNvSpPr txBox="1">
            <a:spLocks noGrp="1"/>
          </p:cNvSpPr>
          <p:nvPr>
            <p:ph idx="1"/>
          </p:nvPr>
        </p:nvSpPr>
        <p:spPr>
          <a:xfrm>
            <a:off x="671512" y="1600200"/>
            <a:ext cx="7772400" cy="4454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Early localized stage in most people</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Red papule (erythema </a:t>
            </a:r>
            <a:r>
              <a:rPr lang="en-US" sz="2400" b="0" i="0" u="none" strike="noStrike" cap="none" dirty="0" err="1">
                <a:solidFill>
                  <a:schemeClr val="dk1"/>
                </a:solidFill>
                <a:ea typeface="Arial"/>
                <a:cs typeface="Arial"/>
                <a:sym typeface="Arial"/>
              </a:rPr>
              <a:t>migrans</a:t>
            </a:r>
            <a:r>
              <a:rPr lang="en-US" sz="2400" b="0" i="0" u="none" strike="noStrike" cap="none" dirty="0">
                <a:solidFill>
                  <a:schemeClr val="dk1"/>
                </a:solidFill>
                <a:ea typeface="Arial"/>
                <a:cs typeface="Arial"/>
                <a:sym typeface="Arial"/>
              </a:rPr>
              <a:t> known as EM) that appears at the bite site within the first 30 days of infection</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EM can expand to form erythematous concentric rings with central clearing.</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Nonspecific flulike symptoms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Malaise, lymphadenopathy, low-grade fever, headache, neck stiffness</a:t>
            </a:r>
            <a:endParaRP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145"/>
        <p:cNvGrpSpPr/>
        <p:nvPr/>
      </p:nvGrpSpPr>
      <p:grpSpPr>
        <a:xfrm>
          <a:off x="0" y="0"/>
          <a:ext cx="0" cy="0"/>
          <a:chOff x="0" y="0"/>
          <a:chExt cx="0" cy="0"/>
        </a:xfrm>
      </p:grpSpPr>
      <p:sp>
        <p:nvSpPr>
          <p:cNvPr id="146" name="Google Shape;146;p7"/>
          <p:cNvSpPr txBox="1">
            <a:spLocks noGrp="1"/>
          </p:cNvSpPr>
          <p:nvPr>
            <p:ph type="title"/>
          </p:nvPr>
        </p:nvSpPr>
        <p:spPr>
          <a:xfrm>
            <a:off x="685800" y="126534"/>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b="0" i="0" u="none" dirty="0">
                <a:solidFill>
                  <a:srgbClr val="002060"/>
                </a:solidFill>
                <a:ea typeface="Arial"/>
                <a:cs typeface="Arial"/>
                <a:sym typeface="Arial"/>
              </a:rPr>
              <a:t>Pasteurellosis</a:t>
            </a:r>
            <a:endParaRPr sz="4800" dirty="0">
              <a:solidFill>
                <a:srgbClr val="002060"/>
              </a:solidFill>
            </a:endParaRPr>
          </a:p>
        </p:txBody>
      </p:sp>
      <p:sp>
        <p:nvSpPr>
          <p:cNvPr id="147" name="Google Shape;147;p7"/>
          <p:cNvSpPr txBox="1">
            <a:spLocks noGrp="1"/>
          </p:cNvSpPr>
          <p:nvPr>
            <p:ph idx="1"/>
          </p:nvPr>
        </p:nvSpPr>
        <p:spPr>
          <a:xfrm>
            <a:off x="685800" y="1867250"/>
            <a:ext cx="7772400" cy="4454525"/>
          </a:xfrm>
          <a:prstGeom prst="rect">
            <a:avLst/>
          </a:prstGeom>
          <a:noFill/>
          <a:ln>
            <a:noFill/>
          </a:ln>
        </p:spPr>
        <p:txBody>
          <a:bodyPr spcFirstLastPara="1" wrap="square" lIns="91425" tIns="45700" rIns="91425" bIns="45700" anchor="t" anchorCtr="0">
            <a:norm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Causative agent</a:t>
            </a:r>
            <a:endParaRPr sz="2400"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1" u="none" strike="noStrike" cap="none" dirty="0">
                <a:solidFill>
                  <a:schemeClr val="dk1"/>
                </a:solidFill>
                <a:ea typeface="Arial"/>
                <a:cs typeface="Arial"/>
                <a:sym typeface="Arial"/>
              </a:rPr>
              <a:t>Pasteurella </a:t>
            </a:r>
            <a:r>
              <a:rPr lang="en-US" sz="2400" b="0" i="1" u="none" strike="noStrike" cap="none" dirty="0" err="1">
                <a:solidFill>
                  <a:schemeClr val="dk1"/>
                </a:solidFill>
                <a:ea typeface="Arial"/>
                <a:cs typeface="Arial"/>
                <a:sym typeface="Arial"/>
              </a:rPr>
              <a:t>multocida</a:t>
            </a:r>
            <a:endParaRPr sz="2400"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Pleomorphic ovoid to filamentous gram-negative bacillus</a:t>
            </a:r>
            <a:endParaRPr sz="2400" dirty="0"/>
          </a:p>
          <a:p>
            <a:pPr marL="1257300" marR="0" lvl="2" indent="-342900" algn="l" rtl="0">
              <a:lnSpc>
                <a:spcPct val="100000"/>
              </a:lnSpc>
              <a:spcBef>
                <a:spcPts val="400"/>
              </a:spcBef>
              <a:spcAft>
                <a:spcPts val="0"/>
              </a:spcAft>
              <a:buClr>
                <a:srgbClr val="00B0F0"/>
              </a:buClr>
              <a:buSzPct val="60000"/>
              <a:buFont typeface="Wingdings" panose="05000000000000000000" pitchFamily="2" charset="2"/>
              <a:buChar char="Ø"/>
            </a:pPr>
            <a:r>
              <a:rPr lang="en-US" b="0" i="0" u="none" strike="noStrike" cap="none" dirty="0">
                <a:solidFill>
                  <a:schemeClr val="dk1"/>
                </a:solidFill>
                <a:ea typeface="Arial"/>
                <a:cs typeface="Arial"/>
                <a:sym typeface="Arial"/>
              </a:rPr>
              <a:t>0.5 to 1.0 </a:t>
            </a:r>
            <a:r>
              <a:rPr lang="en-US" b="0" i="0" u="none" strike="noStrike" cap="none" dirty="0" err="1">
                <a:solidFill>
                  <a:schemeClr val="dk1"/>
                </a:solidFill>
                <a:ea typeface="Arial"/>
                <a:cs typeface="Arial"/>
                <a:sym typeface="Arial"/>
              </a:rPr>
              <a:t>μm</a:t>
            </a:r>
            <a:r>
              <a:rPr lang="en-US" b="0" i="0" u="none" strike="noStrike" cap="none" dirty="0">
                <a:solidFill>
                  <a:schemeClr val="dk1"/>
                </a:solidFill>
                <a:ea typeface="Arial"/>
                <a:cs typeface="Arial"/>
                <a:sym typeface="Arial"/>
              </a:rPr>
              <a:t> in size</a:t>
            </a:r>
            <a:endParaRPr dirty="0"/>
          </a:p>
          <a:p>
            <a:pPr marL="914400" marR="0" lvl="1"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Wide range of hosts</a:t>
            </a:r>
          </a:p>
          <a:p>
            <a:pPr marL="914400" marR="0" lvl="1"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Reservoirs are oral cavities of most dogs and cats.</a:t>
            </a:r>
            <a:endParaRPr sz="2400" dirty="0"/>
          </a:p>
          <a:p>
            <a:pPr marL="914400" marR="0" lvl="1"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Can be primary pathogen or secondary invader</a:t>
            </a:r>
            <a:endParaRPr sz="2400" dirty="0"/>
          </a:p>
          <a:p>
            <a:pPr marL="342900" marR="0" lvl="0" indent="-236220" algn="l" rtl="0">
              <a:spcBef>
                <a:spcPts val="560"/>
              </a:spcBef>
              <a:spcAft>
                <a:spcPts val="0"/>
              </a:spcAft>
              <a:buClr>
                <a:schemeClr val="dk1"/>
              </a:buClr>
              <a:buSzPts val="1680"/>
              <a:buFont typeface="Noto Sans Symbols"/>
              <a:buNone/>
            </a:pPr>
            <a:endParaRPr sz="28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Shape 433"/>
        <p:cNvGrpSpPr/>
        <p:nvPr/>
      </p:nvGrpSpPr>
      <p:grpSpPr>
        <a:xfrm>
          <a:off x="0" y="0"/>
          <a:ext cx="0" cy="0"/>
          <a:chOff x="0" y="0"/>
          <a:chExt cx="0" cy="0"/>
        </a:xfrm>
      </p:grpSpPr>
      <p:sp>
        <p:nvSpPr>
          <p:cNvPr id="434" name="Google Shape;434;p43"/>
          <p:cNvSpPr txBox="1">
            <a:spLocks noGrp="1"/>
          </p:cNvSpPr>
          <p:nvPr>
            <p:ph type="title"/>
          </p:nvPr>
        </p:nvSpPr>
        <p:spPr>
          <a:xfrm>
            <a:off x="685800" y="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EMs Lesions</a:t>
            </a:r>
            <a:endParaRPr dirty="0">
              <a:solidFill>
                <a:srgbClr val="002060"/>
              </a:solidFill>
            </a:endParaRPr>
          </a:p>
        </p:txBody>
      </p:sp>
      <p:pic>
        <p:nvPicPr>
          <p:cNvPr id="437" name="Google Shape;437;p43"/>
          <p:cNvPicPr preferRelativeResize="0"/>
          <p:nvPr/>
        </p:nvPicPr>
        <p:blipFill rotWithShape="1">
          <a:blip r:embed="rId3">
            <a:alphaModFix/>
          </a:blip>
          <a:srcRect/>
          <a:stretch/>
        </p:blipFill>
        <p:spPr>
          <a:xfrm>
            <a:off x="1600200" y="1352725"/>
            <a:ext cx="5943600" cy="5327650"/>
          </a:xfrm>
          <a:prstGeom prst="rect">
            <a:avLst/>
          </a:prstGeom>
          <a:noFill/>
          <a:ln>
            <a:noFill/>
          </a:ln>
        </p:spPr>
      </p:pic>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Shape 441"/>
        <p:cNvGrpSpPr/>
        <p:nvPr/>
      </p:nvGrpSpPr>
      <p:grpSpPr>
        <a:xfrm>
          <a:off x="0" y="0"/>
          <a:ext cx="0" cy="0"/>
          <a:chOff x="0" y="0"/>
          <a:chExt cx="0" cy="0"/>
        </a:xfrm>
      </p:grpSpPr>
      <p:sp>
        <p:nvSpPr>
          <p:cNvPr id="442" name="Google Shape;442;p44"/>
          <p:cNvSpPr txBox="1">
            <a:spLocks noGrp="1"/>
          </p:cNvSpPr>
          <p:nvPr>
            <p:ph type="title"/>
          </p:nvPr>
        </p:nvSpPr>
        <p:spPr>
          <a:xfrm>
            <a:off x="0" y="274637"/>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Lyme Borreliosis</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Clinical Manifestations (Cont.)</a:t>
            </a:r>
            <a:endParaRPr dirty="0">
              <a:solidFill>
                <a:srgbClr val="002060"/>
              </a:solidFill>
            </a:endParaRPr>
          </a:p>
        </p:txBody>
      </p:sp>
      <p:sp>
        <p:nvSpPr>
          <p:cNvPr id="443" name="Google Shape;443;p44"/>
          <p:cNvSpPr txBox="1">
            <a:spLocks noGrp="1"/>
          </p:cNvSpPr>
          <p:nvPr>
            <p:ph idx="1"/>
          </p:nvPr>
        </p:nvSpPr>
        <p:spPr>
          <a:xfrm>
            <a:off x="685800" y="1446212"/>
            <a:ext cx="7772400" cy="4454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Early disseminated stage</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Neurologic symptoms to include Bell palsy, neurologic deficits, meningitis, and possible </a:t>
            </a:r>
            <a:r>
              <a:rPr lang="en-US" sz="2400" b="0" i="0" u="none" strike="noStrike" cap="none" dirty="0" err="1">
                <a:solidFill>
                  <a:schemeClr val="dk1"/>
                </a:solidFill>
                <a:ea typeface="Arial"/>
                <a:cs typeface="Arial"/>
                <a:sym typeface="Arial"/>
              </a:rPr>
              <a:t>oligoarthritis</a:t>
            </a:r>
            <a:r>
              <a:rPr lang="en-US" sz="2400" b="0" i="0" u="none" strike="noStrike" cap="none" dirty="0">
                <a:solidFill>
                  <a:schemeClr val="dk1"/>
                </a:solidFill>
                <a:ea typeface="Arial"/>
                <a:cs typeface="Arial"/>
                <a:sym typeface="Arial"/>
              </a:rPr>
              <a:t> and carditis</a:t>
            </a:r>
            <a:endParaRPr dirty="0"/>
          </a:p>
          <a:p>
            <a:pPr marL="342900" marR="0" lvl="0" indent="-342900" algn="l" rtl="0">
              <a:lnSpc>
                <a:spcPct val="100000"/>
              </a:lnSpc>
              <a:spcBef>
                <a:spcPts val="400"/>
              </a:spcBef>
              <a:spcAft>
                <a:spcPts val="0"/>
              </a:spcAft>
              <a:buClr>
                <a:srgbClr val="00B0F0"/>
              </a:buClr>
              <a:buSzPts val="1680"/>
              <a:buFont typeface="Noto Sans Symbols"/>
              <a:buChar char="⬤"/>
            </a:pPr>
            <a:r>
              <a:rPr lang="en-US" sz="2800" b="0" i="0" u="none" dirty="0">
                <a:solidFill>
                  <a:schemeClr val="dk1"/>
                </a:solidFill>
                <a:ea typeface="Arial"/>
                <a:cs typeface="Arial"/>
                <a:sym typeface="Arial"/>
              </a:rPr>
              <a:t>Late persistent</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Relapsing arthritis (months to years after initial symptoms)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Knees, shoulders, and elbows</a:t>
            </a:r>
            <a:endParaRPr dirty="0"/>
          </a:p>
          <a:p>
            <a:pPr marL="742950" marR="0" lvl="1" indent="-285750" algn="l" rtl="0">
              <a:lnSpc>
                <a:spcPct val="100000"/>
              </a:lnSpc>
              <a:spcBef>
                <a:spcPts val="40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With time, symptoms eventually disappear.</a:t>
            </a:r>
          </a:p>
          <a:p>
            <a:pPr marL="285750" indent="-285750">
              <a:spcBef>
                <a:spcPts val="400"/>
              </a:spcBef>
              <a:buSzPts val="1920"/>
              <a:buFont typeface="Noto Sans Symbols"/>
              <a:buChar char="⮚"/>
            </a:pPr>
            <a:r>
              <a:rPr lang="en-US" sz="2800" dirty="0">
                <a:cs typeface="Segoe UI Semibold" panose="020B0702040204020203" pitchFamily="34" charset="0"/>
              </a:rPr>
              <a:t>Treatment and management varies based on numerous factors</a:t>
            </a:r>
            <a:endParaRPr sz="2800" dirty="0">
              <a:cs typeface="Segoe UI Semibold" panose="020B0702040204020203" pitchFamily="34" charset="0"/>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Shape 449"/>
        <p:cNvGrpSpPr/>
        <p:nvPr/>
      </p:nvGrpSpPr>
      <p:grpSpPr>
        <a:xfrm>
          <a:off x="0" y="0"/>
          <a:ext cx="0" cy="0"/>
          <a:chOff x="0" y="0"/>
          <a:chExt cx="0" cy="0"/>
        </a:xfrm>
      </p:grpSpPr>
      <p:sp>
        <p:nvSpPr>
          <p:cNvPr id="450" name="Google Shape;450;p45"/>
          <p:cNvSpPr txBox="1">
            <a:spLocks noGrp="1"/>
          </p:cNvSpPr>
          <p:nvPr>
            <p:ph type="title"/>
          </p:nvPr>
        </p:nvSpPr>
        <p:spPr>
          <a:xfrm>
            <a:off x="0" y="293687"/>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a:solidFill>
                  <a:srgbClr val="002060"/>
                </a:solidFill>
                <a:ea typeface="Arial"/>
                <a:cs typeface="Arial"/>
                <a:sym typeface="Arial"/>
              </a:rPr>
              <a:t>Rickettsia Infection</a:t>
            </a:r>
            <a:br>
              <a:rPr lang="en-US" sz="4000" b="0" i="0" u="none" dirty="0">
                <a:solidFill>
                  <a:srgbClr val="002060"/>
                </a:solidFill>
                <a:ea typeface="Arial"/>
                <a:cs typeface="Arial"/>
                <a:sym typeface="Arial"/>
              </a:rPr>
            </a:br>
            <a:r>
              <a:rPr lang="en-US" sz="4000" b="0" i="0" u="none" dirty="0">
                <a:solidFill>
                  <a:srgbClr val="002060"/>
                </a:solidFill>
                <a:ea typeface="Arial"/>
                <a:cs typeface="Arial"/>
                <a:sym typeface="Arial"/>
              </a:rPr>
              <a:t>General Characteristics</a:t>
            </a:r>
            <a:endParaRPr sz="4800" dirty="0">
              <a:solidFill>
                <a:srgbClr val="002060"/>
              </a:solidFill>
            </a:endParaRPr>
          </a:p>
        </p:txBody>
      </p:sp>
      <p:sp>
        <p:nvSpPr>
          <p:cNvPr id="451" name="Google Shape;451;p45"/>
          <p:cNvSpPr txBox="1">
            <a:spLocks noGrp="1"/>
          </p:cNvSpPr>
          <p:nvPr>
            <p:ph idx="1"/>
          </p:nvPr>
        </p:nvSpPr>
        <p:spPr>
          <a:xfrm>
            <a:off x="685800" y="1628775"/>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0000"/>
              <a:buFont typeface="Noto Sans Symbols"/>
              <a:buChar char="⬤"/>
            </a:pPr>
            <a:r>
              <a:rPr lang="en-US" b="0" i="1" u="none" dirty="0" err="1">
                <a:solidFill>
                  <a:schemeClr val="dk1"/>
                </a:solidFill>
                <a:ea typeface="Arial"/>
                <a:cs typeface="Arial"/>
                <a:sym typeface="Arial"/>
              </a:rPr>
              <a:t>Rickettsiae</a:t>
            </a:r>
            <a:r>
              <a:rPr lang="en-US" b="0" i="0" u="none" dirty="0">
                <a:solidFill>
                  <a:schemeClr val="dk1"/>
                </a:solidFill>
                <a:ea typeface="Arial"/>
                <a:cs typeface="Arial"/>
                <a:sym typeface="Arial"/>
              </a:rPr>
              <a:t> or </a:t>
            </a:r>
            <a:r>
              <a:rPr lang="en-US" b="0" i="1" u="none" dirty="0" err="1">
                <a:solidFill>
                  <a:schemeClr val="dk1"/>
                </a:solidFill>
                <a:ea typeface="Arial"/>
                <a:cs typeface="Arial"/>
                <a:sym typeface="Arial"/>
              </a:rPr>
              <a:t>Rickettsiales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Obligate intracellular bacteria</a:t>
            </a:r>
            <a:endParaRPr sz="3200" dirty="0"/>
          </a:p>
          <a:p>
            <a:pPr marL="342900" marR="0" lvl="0" indent="-342900" algn="l" rtl="0">
              <a:lnSpc>
                <a:spcPct val="100000"/>
              </a:lnSpc>
              <a:spcBef>
                <a:spcPts val="560"/>
              </a:spcBef>
              <a:spcAft>
                <a:spcPts val="0"/>
              </a:spcAft>
              <a:buClr>
                <a:srgbClr val="00B0F0"/>
              </a:buClr>
              <a:buSzPct val="50000"/>
              <a:buFont typeface="Noto Sans Symbols"/>
              <a:buChar char="⬤"/>
            </a:pPr>
            <a:r>
              <a:rPr lang="en-US" b="0" i="0" u="none" dirty="0" err="1">
                <a:solidFill>
                  <a:schemeClr val="dk1"/>
                </a:solidFill>
                <a:ea typeface="Arial"/>
                <a:cs typeface="Arial"/>
                <a:sym typeface="Arial"/>
              </a:rPr>
              <a:t>Anaplasmataceae</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1" u="none" strike="noStrike" cap="none" dirty="0" err="1">
                <a:solidFill>
                  <a:schemeClr val="dk1"/>
                </a:solidFill>
                <a:ea typeface="Arial"/>
                <a:cs typeface="Arial"/>
                <a:sym typeface="Arial"/>
              </a:rPr>
              <a:t>Ehrlichia</a:t>
            </a:r>
            <a:r>
              <a:rPr lang="en-US" b="0" i="1" u="none" strike="noStrike" cap="none" dirty="0">
                <a:solidFill>
                  <a:schemeClr val="dk1"/>
                </a:solidFill>
                <a:ea typeface="Arial"/>
                <a:cs typeface="Arial"/>
                <a:sym typeface="Arial"/>
              </a:rPr>
              <a:t>, </a:t>
            </a:r>
            <a:r>
              <a:rPr lang="en-US" b="0" i="1" u="none" strike="noStrike" cap="none" dirty="0" err="1">
                <a:solidFill>
                  <a:schemeClr val="dk1"/>
                </a:solidFill>
                <a:ea typeface="Arial"/>
                <a:cs typeface="Arial"/>
                <a:sym typeface="Arial"/>
              </a:rPr>
              <a:t>Anaplasma</a:t>
            </a:r>
            <a:r>
              <a:rPr lang="en-US" b="0" i="1" u="none" strike="noStrike" cap="none" dirty="0">
                <a:solidFill>
                  <a:schemeClr val="dk1"/>
                </a:solidFill>
                <a:ea typeface="Arial"/>
                <a:cs typeface="Arial"/>
                <a:sym typeface="Arial"/>
              </a:rPr>
              <a:t>, </a:t>
            </a:r>
            <a:r>
              <a:rPr lang="en-US" b="0" i="1" u="none" strike="noStrike" cap="none" dirty="0" err="1">
                <a:solidFill>
                  <a:schemeClr val="dk1"/>
                </a:solidFill>
                <a:ea typeface="Arial"/>
                <a:cs typeface="Arial"/>
                <a:sym typeface="Arial"/>
              </a:rPr>
              <a:t>Cowdria</a:t>
            </a:r>
            <a:r>
              <a:rPr lang="en-US" b="0" i="1" u="none" strike="noStrike" cap="none" dirty="0">
                <a:solidFill>
                  <a:schemeClr val="dk1"/>
                </a:solidFill>
                <a:ea typeface="Arial"/>
                <a:cs typeface="Arial"/>
                <a:sym typeface="Arial"/>
              </a:rPr>
              <a:t>, </a:t>
            </a:r>
            <a:r>
              <a:rPr lang="en-US" b="0" i="1" u="none" strike="noStrike" cap="none" dirty="0" err="1">
                <a:solidFill>
                  <a:schemeClr val="dk1"/>
                </a:solidFill>
                <a:ea typeface="Arial"/>
                <a:cs typeface="Arial"/>
                <a:sym typeface="Arial"/>
              </a:rPr>
              <a:t>Wolbachia</a:t>
            </a:r>
            <a:r>
              <a:rPr lang="en-US" b="0" i="1" u="none" strike="noStrike" cap="none" dirty="0">
                <a:solidFill>
                  <a:schemeClr val="dk1"/>
                </a:solidFill>
                <a:ea typeface="Arial"/>
                <a:cs typeface="Arial"/>
                <a:sym typeface="Arial"/>
              </a:rPr>
              <a:t>, </a:t>
            </a:r>
            <a:r>
              <a:rPr lang="en-US" b="0" i="1" u="none" strike="noStrike" cap="none" dirty="0" err="1">
                <a:solidFill>
                  <a:schemeClr val="dk1"/>
                </a:solidFill>
                <a:ea typeface="Arial"/>
                <a:cs typeface="Arial"/>
                <a:sym typeface="Arial"/>
              </a:rPr>
              <a:t>Neorickettsia</a:t>
            </a:r>
            <a:endParaRPr sz="32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Transmitted by arthropods</a:t>
            </a:r>
            <a:endParaRPr sz="2800" dirty="0"/>
          </a:p>
          <a:p>
            <a:pPr marL="1600200" marR="0" lvl="3" indent="-228600" algn="l" rtl="0">
              <a:lnSpc>
                <a:spcPct val="100000"/>
              </a:lnSpc>
              <a:spcBef>
                <a:spcPts val="360"/>
              </a:spcBef>
              <a:spcAft>
                <a:spcPts val="0"/>
              </a:spcAft>
              <a:buClr>
                <a:schemeClr val="dk1"/>
              </a:buClr>
              <a:buSzPts val="1350"/>
              <a:buFont typeface="Noto Sans Symbols"/>
              <a:buChar char="⮞"/>
            </a:pPr>
            <a:r>
              <a:rPr lang="en-US" b="0" i="0" u="none" strike="noStrike" cap="none" dirty="0" err="1">
                <a:solidFill>
                  <a:schemeClr val="dk1"/>
                </a:solidFill>
                <a:ea typeface="Arial"/>
                <a:cs typeface="Arial"/>
                <a:sym typeface="Arial"/>
              </a:rPr>
              <a:t>Transovarian</a:t>
            </a:r>
            <a:r>
              <a:rPr lang="en-US" b="0" i="0" u="none" strike="noStrike" cap="none" dirty="0">
                <a:solidFill>
                  <a:schemeClr val="dk1"/>
                </a:solidFill>
                <a:ea typeface="Arial"/>
                <a:cs typeface="Arial"/>
                <a:sym typeface="Arial"/>
              </a:rPr>
              <a:t> transmission makes them a reservoir.</a:t>
            </a:r>
            <a:endParaRPr sz="2400"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Shape 457"/>
        <p:cNvGrpSpPr/>
        <p:nvPr/>
      </p:nvGrpSpPr>
      <p:grpSpPr>
        <a:xfrm>
          <a:off x="0" y="0"/>
          <a:ext cx="0" cy="0"/>
          <a:chOff x="0" y="0"/>
          <a:chExt cx="0" cy="0"/>
        </a:xfrm>
      </p:grpSpPr>
      <p:sp>
        <p:nvSpPr>
          <p:cNvPr id="458" name="Google Shape;458;p46"/>
          <p:cNvSpPr txBox="1">
            <a:spLocks noGrp="1"/>
          </p:cNvSpPr>
          <p:nvPr>
            <p:ph type="title"/>
          </p:nvPr>
        </p:nvSpPr>
        <p:spPr>
          <a:xfrm>
            <a:off x="685800" y="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1" u="none" dirty="0">
                <a:solidFill>
                  <a:srgbClr val="002060"/>
                </a:solidFill>
                <a:ea typeface="Arial"/>
                <a:cs typeface="Arial"/>
                <a:sym typeface="Arial"/>
              </a:rPr>
              <a:t>Rickettsia</a:t>
            </a:r>
            <a:r>
              <a:rPr lang="en-US" sz="4000" b="0" i="0" u="none" dirty="0">
                <a:solidFill>
                  <a:srgbClr val="002060"/>
                </a:solidFill>
                <a:ea typeface="Arial"/>
                <a:cs typeface="Arial"/>
                <a:sym typeface="Arial"/>
              </a:rPr>
              <a:t> Infection</a:t>
            </a:r>
            <a:endParaRPr dirty="0">
              <a:solidFill>
                <a:srgbClr val="002060"/>
              </a:solidFill>
            </a:endParaRPr>
          </a:p>
        </p:txBody>
      </p:sp>
      <p:graphicFrame>
        <p:nvGraphicFramePr>
          <p:cNvPr id="459" name="Google Shape;459;p46"/>
          <p:cNvGraphicFramePr/>
          <p:nvPr>
            <p:extLst>
              <p:ext uri="{D42A27DB-BD31-4B8C-83A1-F6EECF244321}">
                <p14:modId xmlns:p14="http://schemas.microsoft.com/office/powerpoint/2010/main" val="4144428465"/>
              </p:ext>
            </p:extLst>
          </p:nvPr>
        </p:nvGraphicFramePr>
        <p:xfrm>
          <a:off x="457200" y="1600200"/>
          <a:ext cx="8229600" cy="3480135"/>
        </p:xfrm>
        <a:graphic>
          <a:graphicData uri="http://schemas.openxmlformats.org/drawingml/2006/table">
            <a:tbl>
              <a:tblPr>
                <a:noFill/>
                <a:tableStyleId>{EA3FEFB8-DE34-4CCE-819E-1AF57D1CF76E}</a:tableStyleId>
              </a:tblPr>
              <a:tblGrid>
                <a:gridCol w="27432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371475">
                <a:tc>
                  <a:txBody>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91440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Causative agent</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1" u="none">
                          <a:solidFill>
                            <a:srgbClr val="000000"/>
                          </a:solidFill>
                          <a:latin typeface="Calibri"/>
                          <a:ea typeface="Calibri"/>
                          <a:cs typeface="Calibri"/>
                          <a:sym typeface="Calibri"/>
                        </a:rPr>
                        <a:t>Rickettsia</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Short, nonmotile, gram-negative bacilli</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About 0.8 to 2.0 μm × 0.3 to 0.5 μm in size</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1"/>
                  </a:ext>
                </a:extLst>
              </a:tr>
              <a:tr h="6397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Description</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Obligate intracellular bacteria that can grow only in the cytoplasm of host cells</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extLst>
                  <a:ext uri="{0D108BD9-81ED-4DB2-BD59-A6C34878D82A}">
                    <a16:rowId xmlns:a16="http://schemas.microsoft.com/office/drawing/2014/main" val="10002"/>
                  </a:ext>
                </a:extLst>
              </a:tr>
              <a:tr h="91440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Two groups</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Based on type of infection produced:</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Spotted fever group</a:t>
                      </a:r>
                      <a:endParaRPr/>
                    </a:p>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Typhus group</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0D8E8"/>
                    </a:solidFill>
                  </a:tcPr>
                </a:tc>
                <a:extLst>
                  <a:ext uri="{0D108BD9-81ED-4DB2-BD59-A6C34878D82A}">
                    <a16:rowId xmlns:a16="http://schemas.microsoft.com/office/drawing/2014/main" val="10003"/>
                  </a:ext>
                </a:extLst>
              </a:tr>
              <a:tr h="6397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Life cycle notes</a:t>
                      </a:r>
                      <a:endParaRPr/>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dirty="0">
                          <a:solidFill>
                            <a:srgbClr val="000000"/>
                          </a:solidFill>
                          <a:latin typeface="Calibri"/>
                          <a:ea typeface="Calibri"/>
                          <a:cs typeface="Calibri"/>
                          <a:sym typeface="Calibri"/>
                        </a:rPr>
                        <a:t>Arthropods host serves as both reservoirs and vectors</a:t>
                      </a:r>
                      <a:endParaRPr dirty="0"/>
                    </a:p>
                  </a:txBody>
                  <a:tcPr marL="96825" marR="9682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5F063-1A0C-F57C-12E9-7FEE67C93EEE}"/>
              </a:ext>
            </a:extLst>
          </p:cNvPr>
          <p:cNvSpPr>
            <a:spLocks noGrp="1"/>
          </p:cNvSpPr>
          <p:nvPr>
            <p:ph type="title"/>
          </p:nvPr>
        </p:nvSpPr>
        <p:spPr>
          <a:xfrm>
            <a:off x="706438" y="76200"/>
            <a:ext cx="7772400" cy="1905000"/>
          </a:xfrm>
        </p:spPr>
        <p:txBody>
          <a:bodyPr/>
          <a:lstStyle/>
          <a:p>
            <a:pPr algn="ctr"/>
            <a:r>
              <a:rPr lang="en-US" dirty="0"/>
              <a:t>Spotted Fever Group</a:t>
            </a:r>
          </a:p>
        </p:txBody>
      </p:sp>
      <p:sp>
        <p:nvSpPr>
          <p:cNvPr id="3" name="Text Placeholder 2">
            <a:extLst>
              <a:ext uri="{FF2B5EF4-FFF2-40B4-BE49-F238E27FC236}">
                <a16:creationId xmlns:a16="http://schemas.microsoft.com/office/drawing/2014/main" id="{F25547B9-F6AB-400C-C58C-DF8A6FA0FAEF}"/>
              </a:ext>
            </a:extLst>
          </p:cNvPr>
          <p:cNvSpPr>
            <a:spLocks noGrp="1"/>
          </p:cNvSpPr>
          <p:nvPr>
            <p:ph idx="1"/>
          </p:nvPr>
        </p:nvSpPr>
        <p:spPr>
          <a:xfrm>
            <a:off x="706438" y="1600200"/>
            <a:ext cx="7772400" cy="4876800"/>
          </a:xfrm>
        </p:spPr>
        <p:txBody>
          <a:bodyPr/>
          <a:lstStyle/>
          <a:p>
            <a:pPr>
              <a:buFont typeface="Wingdings" panose="05000000000000000000" pitchFamily="2" charset="2"/>
              <a:buChar char="Ø"/>
            </a:pPr>
            <a:r>
              <a:rPr lang="en-US" sz="2800" dirty="0"/>
              <a:t>Rocky Mountain spotted fever (RMSF)</a:t>
            </a:r>
          </a:p>
          <a:p>
            <a:pPr lvl="1"/>
            <a:r>
              <a:rPr lang="en-US" sz="2400" dirty="0"/>
              <a:t>The most severe infection</a:t>
            </a:r>
          </a:p>
          <a:p>
            <a:pPr lvl="1"/>
            <a:r>
              <a:rPr lang="en-US" sz="2400" dirty="0"/>
              <a:t>The most common in the US</a:t>
            </a:r>
          </a:p>
          <a:p>
            <a:pPr>
              <a:buFont typeface="Wingdings" panose="05000000000000000000" pitchFamily="2" charset="2"/>
              <a:buChar char="Ø"/>
            </a:pPr>
            <a:r>
              <a:rPr lang="en-US" sz="2800" dirty="0"/>
              <a:t>Spotted fever rickettsiosis (SFR)</a:t>
            </a:r>
          </a:p>
          <a:p>
            <a:pPr lvl="1"/>
            <a:r>
              <a:rPr lang="en-US" sz="2400" dirty="0"/>
              <a:t>Members are those species that can be tested via serological means</a:t>
            </a:r>
          </a:p>
          <a:p>
            <a:pPr>
              <a:buFont typeface="Wingdings" panose="05000000000000000000" pitchFamily="2" charset="2"/>
              <a:buChar char="Ø"/>
            </a:pPr>
            <a:r>
              <a:rPr lang="en-US" sz="2800" dirty="0"/>
              <a:t>Bacteria preferentially infect endothelial cells where they replicate primarily in the host cell cytoplasm</a:t>
            </a:r>
          </a:p>
        </p:txBody>
      </p:sp>
    </p:spTree>
    <p:extLst>
      <p:ext uri="{BB962C8B-B14F-4D97-AF65-F5344CB8AC3E}">
        <p14:creationId xmlns:p14="http://schemas.microsoft.com/office/powerpoint/2010/main" val="1397896103"/>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Shape 465"/>
        <p:cNvGrpSpPr/>
        <p:nvPr/>
      </p:nvGrpSpPr>
      <p:grpSpPr>
        <a:xfrm>
          <a:off x="0" y="0"/>
          <a:ext cx="0" cy="0"/>
          <a:chOff x="0" y="0"/>
          <a:chExt cx="0" cy="0"/>
        </a:xfrm>
      </p:grpSpPr>
      <p:sp>
        <p:nvSpPr>
          <p:cNvPr id="466" name="Google Shape;466;p48"/>
          <p:cNvSpPr txBox="1">
            <a:spLocks noGrp="1"/>
          </p:cNvSpPr>
          <p:nvPr>
            <p:ph type="title"/>
          </p:nvPr>
        </p:nvSpPr>
        <p:spPr>
          <a:xfrm>
            <a:off x="668020" y="76200"/>
            <a:ext cx="7772400" cy="1905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Arial"/>
              <a:buNone/>
            </a:pPr>
            <a:r>
              <a:rPr lang="en-US" b="0" i="0" u="none" dirty="0">
                <a:solidFill>
                  <a:srgbClr val="002060"/>
                </a:solidFill>
                <a:ea typeface="Arial"/>
                <a:cs typeface="Arial"/>
                <a:sym typeface="Arial"/>
              </a:rPr>
              <a:t>Rocky Mountain Spotted Fever (RMSF)</a:t>
            </a:r>
            <a:endParaRPr sz="5400" dirty="0">
              <a:solidFill>
                <a:srgbClr val="002060"/>
              </a:solidFill>
            </a:endParaRPr>
          </a:p>
        </p:txBody>
      </p:sp>
      <p:sp>
        <p:nvSpPr>
          <p:cNvPr id="467" name="Google Shape;467;p48"/>
          <p:cNvSpPr txBox="1">
            <a:spLocks noGrp="1"/>
          </p:cNvSpPr>
          <p:nvPr>
            <p:ph idx="1"/>
          </p:nvPr>
        </p:nvSpPr>
        <p:spPr>
          <a:xfrm>
            <a:off x="457200" y="1727068"/>
            <a:ext cx="8194040" cy="4823591"/>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0000"/>
              <a:buFont typeface="Noto Sans Symbols"/>
              <a:buChar char="⬤"/>
            </a:pPr>
            <a:r>
              <a:rPr lang="en-US" sz="2400" b="0" i="0" u="none" dirty="0">
                <a:solidFill>
                  <a:schemeClr val="tx1"/>
                </a:solidFill>
                <a:ea typeface="Arial"/>
                <a:cs typeface="Arial"/>
                <a:sym typeface="Arial"/>
              </a:rPr>
              <a:t>Humans are accidental hosts.</a:t>
            </a:r>
            <a:endParaRPr sz="2800"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000" b="0" i="0" u="none" strike="noStrike" cap="none" dirty="0">
                <a:solidFill>
                  <a:schemeClr val="tx1"/>
                </a:solidFill>
                <a:ea typeface="Arial"/>
                <a:cs typeface="Arial"/>
                <a:sym typeface="Arial"/>
              </a:rPr>
              <a:t>Usually transmitted by </a:t>
            </a:r>
            <a:r>
              <a:rPr lang="en-US" sz="2000" b="0" i="1" u="none" strike="noStrike" cap="none" dirty="0">
                <a:solidFill>
                  <a:schemeClr val="tx1"/>
                </a:solidFill>
                <a:ea typeface="Arial"/>
                <a:cs typeface="Arial"/>
                <a:sym typeface="Arial"/>
              </a:rPr>
              <a:t>Dermacentor variabilis </a:t>
            </a:r>
            <a:r>
              <a:rPr lang="en-US" sz="2000" b="0" i="0" u="none" strike="noStrike" cap="none" dirty="0">
                <a:solidFill>
                  <a:schemeClr val="tx1"/>
                </a:solidFill>
                <a:ea typeface="Arial"/>
                <a:cs typeface="Arial"/>
                <a:sym typeface="Arial"/>
              </a:rPr>
              <a:t>and </a:t>
            </a:r>
            <a:r>
              <a:rPr lang="en-US" sz="2000" b="0" i="1" u="none" strike="noStrike" cap="none" dirty="0">
                <a:solidFill>
                  <a:schemeClr val="tx1"/>
                </a:solidFill>
                <a:ea typeface="Arial"/>
                <a:cs typeface="Arial"/>
                <a:sym typeface="Arial"/>
              </a:rPr>
              <a:t>Dermacentor </a:t>
            </a:r>
            <a:r>
              <a:rPr lang="en-US" sz="2000" b="0" i="1" u="none" strike="noStrike" cap="none" dirty="0" err="1">
                <a:solidFill>
                  <a:schemeClr val="tx1"/>
                </a:solidFill>
                <a:ea typeface="Arial"/>
                <a:cs typeface="Arial"/>
                <a:sym typeface="Arial"/>
              </a:rPr>
              <a:t>andersoni</a:t>
            </a:r>
            <a:r>
              <a:rPr lang="en-US" sz="2000" b="0" i="1" u="none" strike="noStrike" cap="none" dirty="0">
                <a:solidFill>
                  <a:schemeClr val="tx1"/>
                </a:solidFill>
                <a:ea typeface="Arial"/>
                <a:cs typeface="Arial"/>
                <a:sym typeface="Arial"/>
              </a:rPr>
              <a:t> </a:t>
            </a:r>
            <a:r>
              <a:rPr lang="en-US" sz="2000" b="0" i="0" u="none" strike="noStrike" cap="none" dirty="0">
                <a:solidFill>
                  <a:schemeClr val="tx1"/>
                </a:solidFill>
                <a:ea typeface="Arial"/>
                <a:cs typeface="Arial"/>
                <a:sym typeface="Arial"/>
              </a:rPr>
              <a:t>ticks</a:t>
            </a:r>
            <a:endParaRPr sz="2400" dirty="0">
              <a:solidFill>
                <a:schemeClr val="tx1"/>
              </a:solidFill>
            </a:endParaRPr>
          </a:p>
          <a:p>
            <a:pPr marL="342900" marR="0" lvl="0" indent="-342900" algn="l" rtl="0">
              <a:lnSpc>
                <a:spcPct val="100000"/>
              </a:lnSpc>
              <a:spcBef>
                <a:spcPts val="560"/>
              </a:spcBef>
              <a:spcAft>
                <a:spcPts val="0"/>
              </a:spcAft>
              <a:buClr>
                <a:srgbClr val="00B0F0"/>
              </a:buClr>
              <a:buSzPct val="50000"/>
              <a:buFont typeface="Noto Sans Symbols"/>
              <a:buChar char="⬤"/>
            </a:pPr>
            <a:r>
              <a:rPr lang="en-US" sz="2400" b="0" i="0" u="none" dirty="0">
                <a:solidFill>
                  <a:schemeClr val="tx1"/>
                </a:solidFill>
                <a:ea typeface="Arial"/>
                <a:cs typeface="Arial"/>
                <a:sym typeface="Arial"/>
              </a:rPr>
              <a:t>Clinical manifestations</a:t>
            </a:r>
            <a:endParaRPr sz="2800"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000" b="0" i="0" u="none" strike="noStrike" cap="none" dirty="0">
                <a:solidFill>
                  <a:schemeClr val="tx1"/>
                </a:solidFill>
                <a:ea typeface="Arial"/>
                <a:cs typeface="Arial"/>
                <a:sym typeface="Arial"/>
              </a:rPr>
              <a:t>Most severe of the rickettsial infections</a:t>
            </a:r>
            <a:endParaRPr sz="2400"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000" b="0" i="0" u="none" strike="noStrike" cap="none" dirty="0">
                <a:solidFill>
                  <a:schemeClr val="tx1"/>
                </a:solidFill>
                <a:ea typeface="Arial"/>
                <a:cs typeface="Arial"/>
                <a:sym typeface="Arial"/>
              </a:rPr>
              <a:t>Flulike symptoms</a:t>
            </a:r>
            <a:endParaRPr sz="2400" dirty="0">
              <a:solidFill>
                <a:schemeClr val="tx1"/>
              </a:solidFill>
            </a:endParaRPr>
          </a:p>
          <a:p>
            <a:pPr marL="1143000" marR="0" lvl="2" indent="-228600" algn="l" rtl="0">
              <a:lnSpc>
                <a:spcPct val="100000"/>
              </a:lnSpc>
              <a:spcBef>
                <a:spcPts val="400"/>
              </a:spcBef>
              <a:spcAft>
                <a:spcPts val="0"/>
              </a:spcAft>
              <a:buClr>
                <a:schemeClr val="dk1"/>
              </a:buClr>
              <a:buSzPts val="2300"/>
              <a:buFont typeface="Arial"/>
              <a:buChar char="•"/>
            </a:pPr>
            <a:r>
              <a:rPr lang="en-US" sz="1800" b="0" i="0" u="none" strike="noStrike" cap="none" dirty="0">
                <a:solidFill>
                  <a:schemeClr val="tx1"/>
                </a:solidFill>
                <a:ea typeface="Arial"/>
                <a:cs typeface="Arial"/>
                <a:sym typeface="Arial"/>
              </a:rPr>
              <a:t>Fever, headache, myalgia, nausea, and vomiting</a:t>
            </a:r>
            <a:endParaRPr sz="2000" dirty="0">
              <a:solidFill>
                <a:schemeClr val="tx1"/>
              </a:solidFill>
            </a:endParaRPr>
          </a:p>
          <a:p>
            <a:pPr marL="1143000" marR="0" lvl="2" indent="-228600" algn="l" rtl="0">
              <a:lnSpc>
                <a:spcPct val="100000"/>
              </a:lnSpc>
              <a:spcBef>
                <a:spcPts val="400"/>
              </a:spcBef>
              <a:spcAft>
                <a:spcPts val="0"/>
              </a:spcAft>
              <a:buClr>
                <a:schemeClr val="dk1"/>
              </a:buClr>
              <a:buSzPts val="2300"/>
              <a:buFont typeface="Arial"/>
              <a:buChar char="•"/>
            </a:pPr>
            <a:r>
              <a:rPr lang="en-US" sz="1800" b="0" i="0" u="none" strike="noStrike" cap="none" dirty="0">
                <a:solidFill>
                  <a:schemeClr val="tx1"/>
                </a:solidFill>
                <a:ea typeface="Arial"/>
                <a:cs typeface="Arial"/>
                <a:sym typeface="Arial"/>
              </a:rPr>
              <a:t>Rash</a:t>
            </a:r>
            <a:endParaRPr sz="2000" dirty="0">
              <a:solidFill>
                <a:schemeClr val="tx1"/>
              </a:solidFill>
            </a:endParaRPr>
          </a:p>
          <a:p>
            <a:pPr marL="1600200" marR="0" lvl="3" indent="-228600" algn="l" rtl="0">
              <a:lnSpc>
                <a:spcPct val="100000"/>
              </a:lnSpc>
              <a:spcBef>
                <a:spcPts val="360"/>
              </a:spcBef>
              <a:spcAft>
                <a:spcPts val="0"/>
              </a:spcAft>
              <a:buClr>
                <a:schemeClr val="dk1"/>
              </a:buClr>
              <a:buSzPts val="1350"/>
              <a:buFont typeface="Noto Sans Symbols"/>
              <a:buChar char="⮞"/>
            </a:pPr>
            <a:r>
              <a:rPr lang="en-US" sz="1600" b="0" i="0" u="none" strike="noStrike" cap="none" dirty="0">
                <a:solidFill>
                  <a:schemeClr val="tx1"/>
                </a:solidFill>
                <a:ea typeface="Arial"/>
                <a:cs typeface="Arial"/>
                <a:sym typeface="Arial"/>
              </a:rPr>
              <a:t>Erythematous patch on ankles or wrists</a:t>
            </a:r>
            <a:endParaRPr sz="1800" dirty="0">
              <a:solidFill>
                <a:schemeClr val="tx1"/>
              </a:solidFill>
            </a:endParaRPr>
          </a:p>
          <a:p>
            <a:pPr marL="1657350" lvl="3" indent="-285750">
              <a:spcBef>
                <a:spcPts val="320"/>
              </a:spcBef>
              <a:buSzPts val="1600"/>
              <a:buFont typeface="Wingdings" panose="05000000000000000000" pitchFamily="2" charset="2"/>
              <a:buChar char="Ø"/>
            </a:pPr>
            <a:r>
              <a:rPr lang="en-US" sz="1800" b="0" i="0" u="none" strike="noStrike" cap="none" dirty="0">
                <a:solidFill>
                  <a:schemeClr val="tx1"/>
                </a:solidFill>
                <a:ea typeface="Arial"/>
                <a:cs typeface="Arial"/>
                <a:sym typeface="Arial"/>
              </a:rPr>
              <a:t>May extend to hands and soles of the feet but not the face</a:t>
            </a:r>
            <a:endParaRPr sz="1800" dirty="0">
              <a:solidFill>
                <a:schemeClr val="tx1"/>
              </a:solidFill>
            </a:endParaRPr>
          </a:p>
          <a:p>
            <a:pPr marL="1143000" marR="0" lvl="2" indent="-228600" algn="l" rtl="0">
              <a:lnSpc>
                <a:spcPct val="100000"/>
              </a:lnSpc>
              <a:spcBef>
                <a:spcPts val="400"/>
              </a:spcBef>
              <a:spcAft>
                <a:spcPts val="0"/>
              </a:spcAft>
              <a:buClr>
                <a:schemeClr val="dk1"/>
              </a:buClr>
              <a:buSzPts val="2300"/>
              <a:buFont typeface="Arial"/>
              <a:buChar char="•"/>
            </a:pPr>
            <a:r>
              <a:rPr lang="en-US" sz="1800" b="0" i="0" u="none" strike="noStrike" cap="none" dirty="0">
                <a:solidFill>
                  <a:schemeClr val="tx1"/>
                </a:solidFill>
                <a:ea typeface="Arial"/>
                <a:cs typeface="Arial"/>
                <a:sym typeface="Arial"/>
              </a:rPr>
              <a:t>Hypotension and DIC possible</a:t>
            </a:r>
          </a:p>
          <a:p>
            <a:pPr marL="1143000" marR="0" lvl="2" indent="-228600" algn="l" rtl="0">
              <a:lnSpc>
                <a:spcPct val="100000"/>
              </a:lnSpc>
              <a:spcBef>
                <a:spcPts val="400"/>
              </a:spcBef>
              <a:spcAft>
                <a:spcPts val="0"/>
              </a:spcAft>
              <a:buClr>
                <a:schemeClr val="dk1"/>
              </a:buClr>
              <a:buSzPts val="2300"/>
              <a:buFont typeface="Arial"/>
              <a:buChar char="•"/>
            </a:pPr>
            <a:r>
              <a:rPr lang="en-US" sz="2000" dirty="0">
                <a:solidFill>
                  <a:schemeClr val="tx1"/>
                </a:solidFill>
                <a:latin typeface="Segoe UI Semibold" panose="020B0702040204020203" pitchFamily="34" charset="0"/>
                <a:cs typeface="Segoe UI Semibold" panose="020B0702040204020203" pitchFamily="34" charset="0"/>
              </a:rPr>
              <a:t>Mortality rate without treatment: </a:t>
            </a:r>
            <a:r>
              <a:rPr lang="en-US" sz="2000" dirty="0">
                <a:latin typeface="Segoe UI Semibold" panose="020B0702040204020203" pitchFamily="34" charset="0"/>
                <a:cs typeface="Segoe UI Semibold" panose="020B0702040204020203" pitchFamily="34" charset="0"/>
              </a:rPr>
              <a:t>20% or higher</a:t>
            </a:r>
            <a:endParaRPr sz="2000" dirty="0">
              <a:latin typeface="Segoe UI Semibold" panose="020B0702040204020203" pitchFamily="34" charset="0"/>
              <a:cs typeface="Segoe UI Semibold" panose="020B0702040204020203" pitchFamily="34" charset="0"/>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Shape 473"/>
        <p:cNvGrpSpPr/>
        <p:nvPr/>
      </p:nvGrpSpPr>
      <p:grpSpPr>
        <a:xfrm>
          <a:off x="0" y="0"/>
          <a:ext cx="0" cy="0"/>
          <a:chOff x="0" y="0"/>
          <a:chExt cx="0" cy="0"/>
        </a:xfrm>
      </p:grpSpPr>
      <p:sp>
        <p:nvSpPr>
          <p:cNvPr id="474" name="Google Shape;474;p49"/>
          <p:cNvSpPr txBox="1">
            <a:spLocks noGrp="1"/>
          </p:cNvSpPr>
          <p:nvPr>
            <p:ph type="title"/>
          </p:nvPr>
        </p:nvSpPr>
        <p:spPr>
          <a:xfrm>
            <a:off x="685800" y="95250"/>
            <a:ext cx="7772400" cy="1905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a:solidFill>
                  <a:srgbClr val="002060"/>
                </a:solidFill>
                <a:ea typeface="Arial"/>
                <a:cs typeface="Arial"/>
                <a:sym typeface="Arial"/>
              </a:rPr>
              <a:t>Incidence and Case Fatality of RMSF in the United States </a:t>
            </a:r>
            <a:endParaRPr sz="4800" dirty="0">
              <a:solidFill>
                <a:srgbClr val="002060"/>
              </a:solidFill>
            </a:endParaRPr>
          </a:p>
        </p:txBody>
      </p:sp>
      <p:pic>
        <p:nvPicPr>
          <p:cNvPr id="477" name="Google Shape;477;p49"/>
          <p:cNvPicPr preferRelativeResize="0"/>
          <p:nvPr/>
        </p:nvPicPr>
        <p:blipFill rotWithShape="1">
          <a:blip r:embed="rId3">
            <a:alphaModFix/>
          </a:blip>
          <a:srcRect/>
          <a:stretch/>
        </p:blipFill>
        <p:spPr>
          <a:xfrm>
            <a:off x="952500" y="1652587"/>
            <a:ext cx="7239000" cy="4967287"/>
          </a:xfrm>
          <a:prstGeom prst="rect">
            <a:avLst/>
          </a:prstGeom>
          <a:noFill/>
          <a:ln>
            <a:noFill/>
          </a:ln>
        </p:spPr>
      </p:pic>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Shape 481"/>
        <p:cNvGrpSpPr/>
        <p:nvPr/>
      </p:nvGrpSpPr>
      <p:grpSpPr>
        <a:xfrm>
          <a:off x="0" y="0"/>
          <a:ext cx="0" cy="0"/>
          <a:chOff x="0" y="0"/>
          <a:chExt cx="0" cy="0"/>
        </a:xfrm>
      </p:grpSpPr>
      <p:sp>
        <p:nvSpPr>
          <p:cNvPr id="482" name="Google Shape;482;p50"/>
          <p:cNvSpPr txBox="1">
            <a:spLocks noGrp="1"/>
          </p:cNvSpPr>
          <p:nvPr>
            <p:ph type="title"/>
          </p:nvPr>
        </p:nvSpPr>
        <p:spPr>
          <a:xfrm>
            <a:off x="658813"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000" b="0" i="0" u="none" dirty="0">
                <a:solidFill>
                  <a:srgbClr val="002060"/>
                </a:solidFill>
                <a:ea typeface="Arial"/>
                <a:cs typeface="Arial"/>
                <a:sym typeface="Arial"/>
              </a:rPr>
              <a:t>Boutonneuse Fever (BF)</a:t>
            </a:r>
            <a:endParaRPr dirty="0">
              <a:solidFill>
                <a:srgbClr val="002060"/>
              </a:solidFill>
            </a:endParaRPr>
          </a:p>
        </p:txBody>
      </p:sp>
      <p:sp>
        <p:nvSpPr>
          <p:cNvPr id="483" name="Google Shape;483;p50"/>
          <p:cNvSpPr txBox="1">
            <a:spLocks noGrp="1"/>
          </p:cNvSpPr>
          <p:nvPr>
            <p:ph idx="1"/>
          </p:nvPr>
        </p:nvSpPr>
        <p:spPr>
          <a:xfrm>
            <a:off x="658813" y="1657350"/>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0000"/>
              <a:buFont typeface="Noto Sans Symbols"/>
              <a:buChar char="⬤"/>
            </a:pPr>
            <a:r>
              <a:rPr lang="en-US" sz="2800" b="0" i="0" u="none" dirty="0">
                <a:solidFill>
                  <a:schemeClr val="dk1"/>
                </a:solidFill>
                <a:ea typeface="Arial"/>
                <a:cs typeface="Arial"/>
                <a:sym typeface="Arial"/>
              </a:rPr>
              <a:t>Also known as Mediterranean spotted fever</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Reservoirs include ticks and dogs</a:t>
            </a:r>
            <a:endParaRPr dirty="0"/>
          </a:p>
          <a:p>
            <a:pPr marL="342900" marR="0" lvl="0" indent="-342900" algn="l" rtl="0">
              <a:lnSpc>
                <a:spcPct val="100000"/>
              </a:lnSpc>
              <a:spcBef>
                <a:spcPts val="560"/>
              </a:spcBef>
              <a:spcAft>
                <a:spcPts val="0"/>
              </a:spcAft>
              <a:buClr>
                <a:srgbClr val="00B0F0"/>
              </a:buClr>
              <a:buSzPct val="50000"/>
              <a:buFont typeface="Noto Sans Symbols"/>
              <a:buChar char="⬤"/>
            </a:pPr>
            <a:r>
              <a:rPr lang="en-US" sz="2800" b="0" i="0" u="none" dirty="0">
                <a:solidFill>
                  <a:schemeClr val="dk1"/>
                </a:solidFill>
                <a:ea typeface="Arial"/>
                <a:cs typeface="Arial"/>
                <a:sym typeface="Arial"/>
              </a:rPr>
              <a:t>Like RMSF</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Rash involves the palms and soles of the feet and the body and face.</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Taches </a:t>
            </a:r>
            <a:r>
              <a:rPr lang="en-US" sz="2400" b="0" i="0" u="none" strike="noStrike" cap="none" dirty="0" err="1">
                <a:solidFill>
                  <a:schemeClr val="dk1"/>
                </a:solidFill>
                <a:ea typeface="Arial"/>
                <a:cs typeface="Arial"/>
                <a:sym typeface="Arial"/>
              </a:rPr>
              <a:t>noires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dk1"/>
                </a:solidFill>
                <a:ea typeface="Arial"/>
                <a:cs typeface="Arial"/>
                <a:sym typeface="Arial"/>
              </a:rPr>
              <a:t>Black spots at primary site of infection</a:t>
            </a:r>
          </a:p>
          <a:p>
            <a:pPr marL="685800" lvl="1" indent="-228600">
              <a:spcBef>
                <a:spcPts val="400"/>
              </a:spcBef>
              <a:buSzPts val="2300"/>
              <a:buFont typeface="Arial"/>
              <a:buChar char="•"/>
            </a:pPr>
            <a:r>
              <a:rPr lang="en-US" sz="2400" dirty="0">
                <a:latin typeface="Segoe UI Semibold" panose="020B0702040204020203" pitchFamily="34" charset="0"/>
                <a:cs typeface="Segoe UI Semibold" panose="020B0702040204020203" pitchFamily="34" charset="0"/>
              </a:rPr>
              <a:t>Severe complications with neurologic involvement occur in about 6% to 10% of infections</a:t>
            </a:r>
            <a:endParaRPr sz="2400" dirty="0">
              <a:latin typeface="Segoe UI Semibold" panose="020B0702040204020203" pitchFamily="34" charset="0"/>
              <a:cs typeface="Segoe UI Semibold" panose="020B0702040204020203" pitchFamily="34" charset="0"/>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Shape 489"/>
        <p:cNvGrpSpPr/>
        <p:nvPr/>
      </p:nvGrpSpPr>
      <p:grpSpPr>
        <a:xfrm>
          <a:off x="0" y="0"/>
          <a:ext cx="0" cy="0"/>
          <a:chOff x="0" y="0"/>
          <a:chExt cx="0" cy="0"/>
        </a:xfrm>
      </p:grpSpPr>
      <p:sp>
        <p:nvSpPr>
          <p:cNvPr id="490" name="Google Shape;490;p51"/>
          <p:cNvSpPr txBox="1">
            <a:spLocks noGrp="1"/>
          </p:cNvSpPr>
          <p:nvPr>
            <p:ph type="title"/>
          </p:nvPr>
        </p:nvSpPr>
        <p:spPr>
          <a:xfrm>
            <a:off x="714375" y="66675"/>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b="0" i="0" u="none" dirty="0" err="1">
                <a:solidFill>
                  <a:srgbClr val="002060"/>
                </a:solidFill>
                <a:ea typeface="Arial"/>
                <a:cs typeface="Arial"/>
                <a:sym typeface="Arial"/>
              </a:rPr>
              <a:t>Rickettsialpox</a:t>
            </a:r>
            <a:endParaRPr sz="4800" dirty="0">
              <a:solidFill>
                <a:srgbClr val="002060"/>
              </a:solidFill>
            </a:endParaRPr>
          </a:p>
        </p:txBody>
      </p:sp>
      <p:sp>
        <p:nvSpPr>
          <p:cNvPr id="491" name="Google Shape;491;p51"/>
          <p:cNvSpPr txBox="1">
            <a:spLocks noGrp="1"/>
          </p:cNvSpPr>
          <p:nvPr>
            <p:ph idx="1"/>
          </p:nvPr>
        </p:nvSpPr>
        <p:spPr>
          <a:xfrm>
            <a:off x="714375" y="1971675"/>
            <a:ext cx="7772400" cy="4454525"/>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l" rtl="0">
              <a:lnSpc>
                <a:spcPct val="90000"/>
              </a:lnSpc>
              <a:spcBef>
                <a:spcPts val="0"/>
              </a:spcBef>
              <a:spcAft>
                <a:spcPts val="0"/>
              </a:spcAft>
              <a:buClr>
                <a:srgbClr val="00B0F0"/>
              </a:buClr>
              <a:buSzPct val="55000"/>
              <a:buFont typeface="Noto Sans Symbols"/>
              <a:buChar char="⬤"/>
            </a:pPr>
            <a:r>
              <a:rPr lang="en-US" sz="3000" b="0" i="0" u="none" dirty="0">
                <a:solidFill>
                  <a:schemeClr val="dk1"/>
                </a:solidFill>
                <a:ea typeface="Arial"/>
                <a:cs typeface="Arial"/>
                <a:sym typeface="Arial"/>
              </a:rPr>
              <a:t>Caused by </a:t>
            </a:r>
            <a:r>
              <a:rPr lang="en-US" sz="3000" b="0" i="1" u="none" dirty="0">
                <a:solidFill>
                  <a:schemeClr val="dk1"/>
                </a:solidFill>
                <a:ea typeface="Arial"/>
                <a:cs typeface="Arial"/>
                <a:sym typeface="Arial"/>
              </a:rPr>
              <a:t>R. </a:t>
            </a:r>
            <a:r>
              <a:rPr lang="en-US" sz="3000" b="0" i="1" u="none" dirty="0" err="1">
                <a:solidFill>
                  <a:schemeClr val="dk1"/>
                </a:solidFill>
                <a:ea typeface="Arial"/>
                <a:cs typeface="Arial"/>
                <a:sym typeface="Arial"/>
              </a:rPr>
              <a:t>akari</a:t>
            </a:r>
            <a:endParaRPr sz="3500" dirty="0"/>
          </a:p>
          <a:p>
            <a:pPr marL="342900" marR="0" lvl="0" indent="-342900" algn="l" rtl="0">
              <a:lnSpc>
                <a:spcPct val="90000"/>
              </a:lnSpc>
              <a:spcBef>
                <a:spcPts val="560"/>
              </a:spcBef>
              <a:spcAft>
                <a:spcPts val="0"/>
              </a:spcAft>
              <a:buClr>
                <a:srgbClr val="00B0F0"/>
              </a:buClr>
              <a:buSzPct val="55000"/>
              <a:buFont typeface="Noto Sans Symbols"/>
              <a:buChar char="⬤"/>
            </a:pPr>
            <a:r>
              <a:rPr lang="en-US" sz="3000" b="0" i="0" u="none" dirty="0">
                <a:solidFill>
                  <a:schemeClr val="dk1"/>
                </a:solidFill>
                <a:ea typeface="Arial"/>
                <a:cs typeface="Arial"/>
                <a:sym typeface="Arial"/>
              </a:rPr>
              <a:t>Reservoir is the common house mouse.</a:t>
            </a:r>
            <a:endParaRPr sz="3500" dirty="0"/>
          </a:p>
          <a:p>
            <a:pPr marL="342900" marR="0" lvl="0" indent="-342900" algn="l" rtl="0">
              <a:lnSpc>
                <a:spcPct val="90000"/>
              </a:lnSpc>
              <a:spcBef>
                <a:spcPts val="560"/>
              </a:spcBef>
              <a:spcAft>
                <a:spcPts val="0"/>
              </a:spcAft>
              <a:buClr>
                <a:srgbClr val="00B0F0"/>
              </a:buClr>
              <a:buSzPct val="55000"/>
              <a:buFont typeface="Noto Sans Symbols"/>
              <a:buChar char="⬤"/>
            </a:pPr>
            <a:r>
              <a:rPr lang="en-US" sz="3000" b="0" i="0" u="none" dirty="0">
                <a:solidFill>
                  <a:schemeClr val="dk1"/>
                </a:solidFill>
                <a:ea typeface="Arial"/>
                <a:cs typeface="Arial"/>
                <a:sym typeface="Arial"/>
              </a:rPr>
              <a:t>Vector is the mouse mite.</a:t>
            </a:r>
            <a:endParaRPr sz="3500" dirty="0"/>
          </a:p>
          <a:p>
            <a:pPr marL="342900" marR="0" lvl="0" indent="-342900" algn="l" rtl="0">
              <a:lnSpc>
                <a:spcPct val="90000"/>
              </a:lnSpc>
              <a:spcBef>
                <a:spcPts val="560"/>
              </a:spcBef>
              <a:spcAft>
                <a:spcPts val="0"/>
              </a:spcAft>
              <a:buClr>
                <a:srgbClr val="00B0F0"/>
              </a:buClr>
              <a:buSzPct val="55000"/>
              <a:buFont typeface="Noto Sans Symbols"/>
              <a:buChar char="⬤"/>
            </a:pPr>
            <a:r>
              <a:rPr lang="en-US" sz="3000" b="0" i="0" u="none" dirty="0">
                <a:solidFill>
                  <a:schemeClr val="dk1"/>
                </a:solidFill>
                <a:ea typeface="Arial"/>
                <a:cs typeface="Arial"/>
                <a:sym typeface="Arial"/>
              </a:rPr>
              <a:t>Like RMSF but milder, incubation period, 10 days</a:t>
            </a:r>
            <a:endParaRPr sz="3500" dirty="0"/>
          </a:p>
          <a:p>
            <a:pPr marL="742950" marR="0" lvl="1" indent="-285750" algn="l" rtl="0">
              <a:lnSpc>
                <a:spcPct val="90000"/>
              </a:lnSpc>
              <a:spcBef>
                <a:spcPts val="480"/>
              </a:spcBef>
              <a:spcAft>
                <a:spcPts val="0"/>
              </a:spcAft>
              <a:buClr>
                <a:schemeClr val="dk1"/>
              </a:buClr>
              <a:buSzPts val="1920"/>
              <a:buFont typeface="Noto Sans Symbols"/>
              <a:buChar char="⮚"/>
            </a:pPr>
            <a:r>
              <a:rPr lang="en-US" sz="2600" b="0" i="0" u="none" strike="noStrike" cap="none" dirty="0">
                <a:solidFill>
                  <a:schemeClr val="dk1"/>
                </a:solidFill>
                <a:ea typeface="Arial"/>
                <a:cs typeface="Arial"/>
                <a:sym typeface="Arial"/>
              </a:rPr>
              <a:t>Appears on face, trunk, and extremities, not the palms of hands or soles of feet</a:t>
            </a:r>
            <a:endParaRPr sz="3000" dirty="0"/>
          </a:p>
          <a:p>
            <a:pPr marL="742950" marR="0" lvl="1" indent="-285750" algn="l" rtl="0">
              <a:lnSpc>
                <a:spcPct val="90000"/>
              </a:lnSpc>
              <a:spcBef>
                <a:spcPts val="480"/>
              </a:spcBef>
              <a:spcAft>
                <a:spcPts val="0"/>
              </a:spcAft>
              <a:buClr>
                <a:schemeClr val="dk1"/>
              </a:buClr>
              <a:buSzPts val="1920"/>
              <a:buFont typeface="Noto Sans Symbols"/>
              <a:buChar char="⮚"/>
            </a:pPr>
            <a:r>
              <a:rPr lang="en-US" sz="2600" b="0" i="0" u="none" strike="noStrike" cap="none" dirty="0">
                <a:solidFill>
                  <a:schemeClr val="dk1"/>
                </a:solidFill>
                <a:ea typeface="Arial"/>
                <a:cs typeface="Arial"/>
                <a:sym typeface="Arial"/>
              </a:rPr>
              <a:t>Papule progressed to pustule to an indurated eschar</a:t>
            </a:r>
            <a:endParaRPr sz="3000" dirty="0"/>
          </a:p>
          <a:p>
            <a:pPr marL="742950" marR="0" lvl="1" indent="-285750" algn="l" rtl="0">
              <a:lnSpc>
                <a:spcPct val="90000"/>
              </a:lnSpc>
              <a:spcBef>
                <a:spcPts val="480"/>
              </a:spcBef>
              <a:spcAft>
                <a:spcPts val="0"/>
              </a:spcAft>
              <a:buClr>
                <a:schemeClr val="dk1"/>
              </a:buClr>
              <a:buSzPts val="1920"/>
              <a:buFont typeface="Noto Sans Symbols"/>
              <a:buChar char="⮚"/>
            </a:pPr>
            <a:r>
              <a:rPr lang="en-US" sz="2600" b="0" i="0" u="none" strike="noStrike" cap="none" dirty="0">
                <a:solidFill>
                  <a:schemeClr val="dk1"/>
                </a:solidFill>
                <a:ea typeface="Arial"/>
                <a:cs typeface="Arial"/>
                <a:sym typeface="Arial"/>
              </a:rPr>
              <a:t>Other symptoms </a:t>
            </a:r>
            <a:endParaRPr sz="3000" dirty="0"/>
          </a:p>
          <a:p>
            <a:pPr marL="1143000" marR="0" lvl="2" indent="-228600" algn="l" rtl="0">
              <a:lnSpc>
                <a:spcPct val="90000"/>
              </a:lnSpc>
              <a:spcBef>
                <a:spcPts val="400"/>
              </a:spcBef>
              <a:spcAft>
                <a:spcPts val="0"/>
              </a:spcAft>
              <a:buClr>
                <a:schemeClr val="dk1"/>
              </a:buClr>
              <a:buSzPts val="2300"/>
              <a:buFont typeface="Arial"/>
              <a:buChar char="•"/>
            </a:pPr>
            <a:r>
              <a:rPr lang="en-US" sz="2200" b="0" i="0" u="none" strike="noStrike" cap="none" dirty="0">
                <a:solidFill>
                  <a:schemeClr val="dk1"/>
                </a:solidFill>
                <a:ea typeface="Arial"/>
                <a:cs typeface="Arial"/>
                <a:sym typeface="Arial"/>
              </a:rPr>
              <a:t>Headache, nausea, chills</a:t>
            </a:r>
          </a:p>
          <a:p>
            <a:pPr marL="685800" lvl="1" indent="-228600">
              <a:lnSpc>
                <a:spcPct val="90000"/>
              </a:lnSpc>
              <a:spcBef>
                <a:spcPts val="400"/>
              </a:spcBef>
              <a:buSzPts val="2300"/>
              <a:buFont typeface="Arial"/>
              <a:buChar char="•"/>
            </a:pPr>
            <a:r>
              <a:rPr lang="en-US" dirty="0">
                <a:latin typeface="Segoe UI Semibold" panose="020B0702040204020203" pitchFamily="34" charset="0"/>
                <a:cs typeface="Segoe UI Semibold" panose="020B0702040204020203" pitchFamily="34" charset="0"/>
              </a:rPr>
              <a:t>Symptoms resolve without medical attention</a:t>
            </a:r>
            <a:endParaRPr lang="en-US" b="0" i="0" u="none" strike="noStrike" cap="none" dirty="0">
              <a:solidFill>
                <a:schemeClr val="dk1"/>
              </a:solidFill>
              <a:latin typeface="Segoe UI Semibold" panose="020B0702040204020203" pitchFamily="34" charset="0"/>
              <a:ea typeface="Arial"/>
              <a:cs typeface="Segoe UI Semibold" panose="020B0702040204020203" pitchFamily="34" charset="0"/>
              <a:sym typeface="Arial"/>
            </a:endParaRPr>
          </a:p>
          <a:p>
            <a:pPr marL="1143000" marR="0" lvl="2" indent="-228600" algn="l" rtl="0">
              <a:lnSpc>
                <a:spcPct val="90000"/>
              </a:lnSpc>
              <a:spcBef>
                <a:spcPts val="400"/>
              </a:spcBef>
              <a:spcAft>
                <a:spcPts val="0"/>
              </a:spcAft>
              <a:buClr>
                <a:schemeClr val="dk1"/>
              </a:buClr>
              <a:buSzPts val="2300"/>
              <a:buFont typeface="Arial"/>
              <a:buChar char="•"/>
            </a:pPr>
            <a:endParaRPr dirty="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Shape 497"/>
        <p:cNvGrpSpPr/>
        <p:nvPr/>
      </p:nvGrpSpPr>
      <p:grpSpPr>
        <a:xfrm>
          <a:off x="0" y="0"/>
          <a:ext cx="0" cy="0"/>
          <a:chOff x="0" y="0"/>
          <a:chExt cx="0" cy="0"/>
        </a:xfrm>
      </p:grpSpPr>
      <p:sp>
        <p:nvSpPr>
          <p:cNvPr id="498" name="Google Shape;498;p53"/>
          <p:cNvSpPr txBox="1">
            <a:spLocks noGrp="1"/>
          </p:cNvSpPr>
          <p:nvPr>
            <p:ph type="title"/>
          </p:nvPr>
        </p:nvSpPr>
        <p:spPr>
          <a:xfrm>
            <a:off x="725488"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b="0" i="0" u="none" dirty="0">
                <a:solidFill>
                  <a:srgbClr val="002060"/>
                </a:solidFill>
                <a:ea typeface="Arial"/>
                <a:cs typeface="Arial"/>
                <a:sym typeface="Arial"/>
              </a:rPr>
              <a:t>Typhus Groups</a:t>
            </a:r>
            <a:endParaRPr sz="4800" dirty="0">
              <a:solidFill>
                <a:srgbClr val="002060"/>
              </a:solidFill>
            </a:endParaRPr>
          </a:p>
        </p:txBody>
      </p:sp>
      <p:sp>
        <p:nvSpPr>
          <p:cNvPr id="499" name="Google Shape;499;p53"/>
          <p:cNvSpPr txBox="1">
            <a:spLocks noGrp="1"/>
          </p:cNvSpPr>
          <p:nvPr>
            <p:ph idx="1"/>
          </p:nvPr>
        </p:nvSpPr>
        <p:spPr>
          <a:xfrm>
            <a:off x="725488" y="1638300"/>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5000"/>
              <a:buFont typeface="Noto Sans Symbols"/>
              <a:buChar char="⬤"/>
            </a:pPr>
            <a:r>
              <a:rPr lang="en-US" sz="2800" b="0" i="0" u="none" dirty="0">
                <a:solidFill>
                  <a:schemeClr val="dk1"/>
                </a:solidFill>
                <a:ea typeface="Arial"/>
                <a:cs typeface="Arial"/>
                <a:sym typeface="Arial"/>
              </a:rPr>
              <a:t>Endemic typhus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Also known as murine typhus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1" u="none" strike="noStrike" cap="none" dirty="0">
                <a:solidFill>
                  <a:schemeClr val="dk1"/>
                </a:solidFill>
                <a:ea typeface="Arial"/>
                <a:cs typeface="Arial"/>
                <a:sym typeface="Arial"/>
              </a:rPr>
              <a:t>R. </a:t>
            </a:r>
            <a:r>
              <a:rPr lang="en-US" sz="2000" b="0" i="1" u="none" strike="noStrike" cap="none" dirty="0" err="1">
                <a:solidFill>
                  <a:schemeClr val="dk1"/>
                </a:solidFill>
                <a:ea typeface="Arial"/>
                <a:cs typeface="Arial"/>
                <a:sym typeface="Arial"/>
              </a:rPr>
              <a:t>typhi</a:t>
            </a:r>
            <a:endParaRPr dirty="0"/>
          </a:p>
          <a:p>
            <a:pPr marL="342900" marR="0" lvl="0" indent="-342900" algn="l" rtl="0">
              <a:lnSpc>
                <a:spcPct val="100000"/>
              </a:lnSpc>
              <a:spcBef>
                <a:spcPts val="560"/>
              </a:spcBef>
              <a:spcAft>
                <a:spcPts val="0"/>
              </a:spcAft>
              <a:buClr>
                <a:srgbClr val="00B0F0"/>
              </a:buClr>
              <a:buSzPct val="55000"/>
              <a:buFont typeface="Noto Sans Symbols"/>
              <a:buChar char="⬤"/>
            </a:pPr>
            <a:r>
              <a:rPr lang="en-US" sz="2800" b="0" i="0" u="none" dirty="0">
                <a:solidFill>
                  <a:schemeClr val="dk1"/>
                </a:solidFill>
                <a:ea typeface="Arial"/>
                <a:cs typeface="Arial"/>
                <a:sym typeface="Arial"/>
              </a:rPr>
              <a:t>Epidemic </a:t>
            </a:r>
            <a:r>
              <a:rPr lang="en-US" sz="2800" b="0" i="0" u="none" dirty="0" err="1">
                <a:solidFill>
                  <a:schemeClr val="dk1"/>
                </a:solidFill>
                <a:ea typeface="Arial"/>
                <a:cs typeface="Arial"/>
                <a:sym typeface="Arial"/>
              </a:rPr>
              <a:t>louseborne</a:t>
            </a:r>
            <a:r>
              <a:rPr lang="en-US" sz="2800" b="0" i="0" u="none" dirty="0">
                <a:solidFill>
                  <a:schemeClr val="dk1"/>
                </a:solidFill>
                <a:ea typeface="Arial"/>
                <a:cs typeface="Arial"/>
                <a:sym typeface="Arial"/>
              </a:rPr>
              <a:t> typhus</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dk1"/>
                </a:solidFill>
                <a:ea typeface="Arial"/>
                <a:cs typeface="Arial"/>
                <a:sym typeface="Arial"/>
              </a:rPr>
              <a:t>Also known as Brill-Zinsser disease (recrudescent typhus, a reactivation of </a:t>
            </a:r>
            <a:r>
              <a:rPr lang="en-US" sz="2400" b="0" i="0" u="none" strike="noStrike" cap="none" dirty="0" err="1">
                <a:solidFill>
                  <a:schemeClr val="dk1"/>
                </a:solidFill>
                <a:ea typeface="Arial"/>
                <a:cs typeface="Arial"/>
                <a:sym typeface="Arial"/>
              </a:rPr>
              <a:t>louseborne</a:t>
            </a:r>
            <a:r>
              <a:rPr lang="en-US" sz="2400" b="0" i="0" u="none" strike="noStrike" cap="none" dirty="0">
                <a:solidFill>
                  <a:schemeClr val="dk1"/>
                </a:solidFill>
                <a:ea typeface="Arial"/>
                <a:cs typeface="Arial"/>
                <a:sym typeface="Arial"/>
              </a:rPr>
              <a:t> typhus)</a:t>
            </a:r>
            <a:endParaRPr dirty="0"/>
          </a:p>
          <a:p>
            <a:pPr marL="1143000" marR="0" lvl="2" indent="-228600" algn="l" rtl="0">
              <a:lnSpc>
                <a:spcPct val="100000"/>
              </a:lnSpc>
              <a:spcBef>
                <a:spcPts val="400"/>
              </a:spcBef>
              <a:spcAft>
                <a:spcPts val="0"/>
              </a:spcAft>
              <a:buClr>
                <a:schemeClr val="dk1"/>
              </a:buClr>
              <a:buSzPts val="2300"/>
              <a:buFont typeface="Arial"/>
              <a:buChar char="•"/>
            </a:pPr>
            <a:r>
              <a:rPr lang="en-US" sz="2000" b="0" i="1" u="none" strike="noStrike" cap="none" dirty="0">
                <a:solidFill>
                  <a:schemeClr val="dk1"/>
                </a:solidFill>
                <a:ea typeface="Arial"/>
                <a:cs typeface="Arial"/>
                <a:sym typeface="Arial"/>
              </a:rPr>
              <a:t>R. </a:t>
            </a:r>
            <a:r>
              <a:rPr lang="en-US" sz="2000" b="0" i="1" u="none" strike="noStrike" cap="none" dirty="0" err="1">
                <a:solidFill>
                  <a:schemeClr val="dk1"/>
                </a:solidFill>
                <a:ea typeface="Arial"/>
                <a:cs typeface="Arial"/>
                <a:sym typeface="Arial"/>
              </a:rPr>
              <a:t>prowazekii</a:t>
            </a:r>
            <a:r>
              <a:rPr lang="en-US" sz="2000" b="0" i="1" u="none" strike="noStrike" cap="none" dirty="0">
                <a:solidFill>
                  <a:schemeClr val="dk1"/>
                </a:solidFill>
                <a:ea typeface="Arial"/>
                <a:cs typeface="Arial"/>
                <a:sym typeface="Arial"/>
              </a:rPr>
              <a:t> </a:t>
            </a:r>
            <a:endParaRPr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153"/>
        <p:cNvGrpSpPr/>
        <p:nvPr/>
      </p:nvGrpSpPr>
      <p:grpSpPr>
        <a:xfrm>
          <a:off x="0" y="0"/>
          <a:ext cx="0" cy="0"/>
          <a:chOff x="0" y="0"/>
          <a:chExt cx="0" cy="0"/>
        </a:xfrm>
      </p:grpSpPr>
      <p:sp>
        <p:nvSpPr>
          <p:cNvPr id="154" name="Google Shape;154;p8"/>
          <p:cNvSpPr txBox="1">
            <a:spLocks noGrp="1"/>
          </p:cNvSpPr>
          <p:nvPr>
            <p:ph type="title"/>
          </p:nvPr>
        </p:nvSpPr>
        <p:spPr>
          <a:xfrm>
            <a:off x="653046" y="76200"/>
            <a:ext cx="7772400" cy="1905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Pasteurellosis</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Clinical  Manifestations</a:t>
            </a:r>
            <a:endParaRPr dirty="0">
              <a:solidFill>
                <a:srgbClr val="002060"/>
              </a:solidFill>
            </a:endParaRPr>
          </a:p>
        </p:txBody>
      </p:sp>
      <p:sp>
        <p:nvSpPr>
          <p:cNvPr id="155" name="Google Shape;155;p8"/>
          <p:cNvSpPr txBox="1">
            <a:spLocks noGrp="1"/>
          </p:cNvSpPr>
          <p:nvPr>
            <p:ph idx="1"/>
          </p:nvPr>
        </p:nvSpPr>
        <p:spPr>
          <a:xfrm>
            <a:off x="653046" y="1704363"/>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55000"/>
              <a:buFont typeface="Wingdings" panose="05000000000000000000" pitchFamily="2" charset="2"/>
              <a:buChar char="Ø"/>
            </a:pPr>
            <a:r>
              <a:rPr lang="en-US" sz="2800" b="0" i="0" u="none" dirty="0">
                <a:solidFill>
                  <a:schemeClr val="tx1"/>
                </a:solidFill>
                <a:ea typeface="Arial"/>
                <a:cs typeface="Arial"/>
                <a:sym typeface="Arial"/>
              </a:rPr>
              <a:t>Most common—</a:t>
            </a:r>
            <a:r>
              <a:rPr lang="en-US" dirty="0">
                <a:solidFill>
                  <a:schemeClr val="tx1"/>
                </a:solidFill>
              </a:rPr>
              <a:t>wound and soft tissue</a:t>
            </a:r>
            <a:r>
              <a:rPr lang="en-US" sz="2800" b="0" i="0" u="none" dirty="0">
                <a:solidFill>
                  <a:schemeClr val="tx1"/>
                </a:solidFill>
                <a:ea typeface="Arial"/>
                <a:cs typeface="Arial"/>
                <a:sym typeface="Arial"/>
              </a:rPr>
              <a:t> primarily from bites or scratches from dogs or cats</a:t>
            </a:r>
            <a:endParaRPr dirty="0">
              <a:solidFill>
                <a:schemeClr val="tx1"/>
              </a:solidFill>
            </a:endParaRPr>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tx1"/>
                </a:solidFill>
                <a:ea typeface="Arial"/>
                <a:cs typeface="Arial"/>
                <a:sym typeface="Arial"/>
              </a:rPr>
              <a:t>Cats more involved than dogs</a:t>
            </a:r>
            <a:endParaRPr dirty="0">
              <a:solidFill>
                <a:schemeClr val="tx1"/>
              </a:solidFill>
            </a:endParaRPr>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tx1"/>
                </a:solidFill>
                <a:ea typeface="Arial"/>
                <a:cs typeface="Arial"/>
                <a:sym typeface="Arial"/>
              </a:rPr>
              <a:t>In most cases patient is afebrile, has inflamed infected site (usually within 48 hours), and no inflammation of lymph nodes. </a:t>
            </a:r>
            <a:endParaRPr dirty="0">
              <a:solidFill>
                <a:schemeClr val="tx1"/>
              </a:solidFill>
            </a:endParaRPr>
          </a:p>
          <a:p>
            <a:pPr marL="457200" marR="0" lvl="0" indent="-457200" algn="l" rtl="0">
              <a:lnSpc>
                <a:spcPct val="100000"/>
              </a:lnSpc>
              <a:spcBef>
                <a:spcPts val="560"/>
              </a:spcBef>
              <a:spcAft>
                <a:spcPts val="0"/>
              </a:spcAft>
              <a:buClr>
                <a:srgbClr val="00B0F0"/>
              </a:buClr>
              <a:buSzPct val="55000"/>
              <a:buFont typeface="Wingdings" panose="05000000000000000000" pitchFamily="2" charset="2"/>
              <a:buChar char="Ø"/>
            </a:pPr>
            <a:r>
              <a:rPr lang="en-US" sz="2800" b="0" i="0" u="none" dirty="0">
                <a:solidFill>
                  <a:schemeClr val="tx1"/>
                </a:solidFill>
                <a:ea typeface="Arial"/>
                <a:cs typeface="Arial"/>
                <a:sym typeface="Arial"/>
              </a:rPr>
              <a:t>Can also be infected by animals licking wounds</a:t>
            </a:r>
            <a:endParaRPr dirty="0">
              <a:solidFill>
                <a:schemeClr val="tx1"/>
              </a:solidFill>
            </a:endParaRPr>
          </a:p>
          <a:p>
            <a:pPr marL="800100" marR="0" lvl="1" indent="-342900" algn="l" rtl="0">
              <a:lnSpc>
                <a:spcPct val="100000"/>
              </a:lnSpc>
              <a:spcBef>
                <a:spcPts val="480"/>
              </a:spcBef>
              <a:spcAft>
                <a:spcPts val="0"/>
              </a:spcAft>
              <a:buClr>
                <a:srgbClr val="00B0F0"/>
              </a:buClr>
              <a:buSzPct val="55000"/>
              <a:buFont typeface="Wingdings" panose="05000000000000000000" pitchFamily="2" charset="2"/>
              <a:buChar char="Ø"/>
            </a:pPr>
            <a:r>
              <a:rPr lang="en-US" sz="2400" b="0" i="0" u="none" strike="noStrike" cap="none" dirty="0">
                <a:solidFill>
                  <a:schemeClr val="tx1"/>
                </a:solidFill>
                <a:ea typeface="Arial"/>
                <a:cs typeface="Arial"/>
                <a:sym typeface="Arial"/>
              </a:rPr>
              <a:t>Rarely infections can occur in absence of scratches or bites.</a:t>
            </a:r>
            <a:endParaRPr dirty="0">
              <a:solidFill>
                <a:schemeClr val="tx1"/>
              </a:solidFill>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Shape 505"/>
        <p:cNvGrpSpPr/>
        <p:nvPr/>
      </p:nvGrpSpPr>
      <p:grpSpPr>
        <a:xfrm>
          <a:off x="0" y="0"/>
          <a:ext cx="0" cy="0"/>
          <a:chOff x="0" y="0"/>
          <a:chExt cx="0" cy="0"/>
        </a:xfrm>
      </p:grpSpPr>
      <p:sp>
        <p:nvSpPr>
          <p:cNvPr id="506" name="Google Shape;506;p54"/>
          <p:cNvSpPr txBox="1">
            <a:spLocks noGrp="1"/>
          </p:cNvSpPr>
          <p:nvPr>
            <p:ph type="title"/>
          </p:nvPr>
        </p:nvSpPr>
        <p:spPr>
          <a:xfrm>
            <a:off x="687388"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800" b="0" i="0" u="none" dirty="0">
                <a:solidFill>
                  <a:srgbClr val="002060"/>
                </a:solidFill>
                <a:ea typeface="Arial"/>
                <a:cs typeface="Arial"/>
                <a:sym typeface="Arial"/>
              </a:rPr>
              <a:t>Endemic Typhus</a:t>
            </a:r>
            <a:endParaRPr sz="4800" dirty="0">
              <a:solidFill>
                <a:srgbClr val="002060"/>
              </a:solidFill>
            </a:endParaRPr>
          </a:p>
        </p:txBody>
      </p:sp>
      <p:sp>
        <p:nvSpPr>
          <p:cNvPr id="507" name="Google Shape;507;p54"/>
          <p:cNvSpPr txBox="1">
            <a:spLocks noGrp="1"/>
          </p:cNvSpPr>
          <p:nvPr>
            <p:ph idx="1"/>
          </p:nvPr>
        </p:nvSpPr>
        <p:spPr>
          <a:xfrm>
            <a:off x="687388" y="1647825"/>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5000"/>
              <a:buFont typeface="Noto Sans Symbols"/>
              <a:buChar char="⬤"/>
            </a:pPr>
            <a:r>
              <a:rPr lang="en-US" sz="2800" b="0" i="0" u="none" dirty="0">
                <a:solidFill>
                  <a:schemeClr val="dk1"/>
                </a:solidFill>
                <a:ea typeface="Arial"/>
                <a:cs typeface="Arial"/>
                <a:sym typeface="Arial"/>
              </a:rPr>
              <a:t>Vector </a:t>
            </a:r>
            <a:endParaRPr sz="3600" dirty="0"/>
          </a:p>
          <a:p>
            <a:pPr marL="742950" marR="0" lvl="1" indent="-285750" algn="l" rtl="0">
              <a:lnSpc>
                <a:spcPct val="100000"/>
              </a:lnSpc>
              <a:spcBef>
                <a:spcPts val="440"/>
              </a:spcBef>
              <a:spcAft>
                <a:spcPts val="0"/>
              </a:spcAft>
              <a:buClr>
                <a:schemeClr val="dk1"/>
              </a:buClr>
              <a:buSzPts val="1760"/>
              <a:buFont typeface="Noto Sans Symbols"/>
              <a:buChar char="⮚"/>
            </a:pPr>
            <a:r>
              <a:rPr lang="en-US" sz="2400" b="0" i="0" u="none" strike="noStrike" cap="none" dirty="0">
                <a:solidFill>
                  <a:schemeClr val="dk1"/>
                </a:solidFill>
                <a:ea typeface="Arial"/>
                <a:cs typeface="Arial"/>
                <a:sym typeface="Arial"/>
              </a:rPr>
              <a:t>Oriental rat flea—</a:t>
            </a:r>
            <a:r>
              <a:rPr lang="en-US" sz="2400" b="0" i="1" u="none" strike="noStrike" cap="none" dirty="0" err="1">
                <a:solidFill>
                  <a:schemeClr val="dk1"/>
                </a:solidFill>
                <a:ea typeface="Arial"/>
                <a:cs typeface="Arial"/>
                <a:sym typeface="Arial"/>
              </a:rPr>
              <a:t>Xenopsylla</a:t>
            </a:r>
            <a:r>
              <a:rPr lang="en-US" sz="2400" b="0" i="1" u="none" strike="noStrike" cap="none" dirty="0">
                <a:solidFill>
                  <a:schemeClr val="dk1"/>
                </a:solidFill>
                <a:ea typeface="Arial"/>
                <a:cs typeface="Arial"/>
                <a:sym typeface="Arial"/>
              </a:rPr>
              <a:t> </a:t>
            </a:r>
            <a:r>
              <a:rPr lang="en-US" sz="2400" b="0" i="1" u="none" strike="noStrike" cap="none" dirty="0" err="1">
                <a:solidFill>
                  <a:schemeClr val="dk1"/>
                </a:solidFill>
                <a:ea typeface="Arial"/>
                <a:cs typeface="Arial"/>
                <a:sym typeface="Arial"/>
              </a:rPr>
              <a:t>cheopis</a:t>
            </a:r>
            <a:endParaRPr sz="3200" dirty="0"/>
          </a:p>
          <a:p>
            <a:pPr marL="742950" marR="0" lvl="1" indent="-285750" algn="l" rtl="0">
              <a:lnSpc>
                <a:spcPct val="100000"/>
              </a:lnSpc>
              <a:spcBef>
                <a:spcPts val="440"/>
              </a:spcBef>
              <a:spcAft>
                <a:spcPts val="0"/>
              </a:spcAft>
              <a:buClr>
                <a:schemeClr val="dk1"/>
              </a:buClr>
              <a:buSzPts val="1760"/>
              <a:buFont typeface="Noto Sans Symbols"/>
              <a:buChar char="⮚"/>
            </a:pPr>
            <a:r>
              <a:rPr lang="en-US" sz="2400" b="0" i="0" u="none" strike="noStrike" cap="none" dirty="0">
                <a:solidFill>
                  <a:schemeClr val="dk1"/>
                </a:solidFill>
                <a:ea typeface="Arial"/>
                <a:cs typeface="Arial"/>
                <a:sym typeface="Arial"/>
              </a:rPr>
              <a:t>Cat flea—</a:t>
            </a:r>
            <a:r>
              <a:rPr lang="en-US" sz="2400" b="0" i="1" u="none" strike="noStrike" cap="none" dirty="0" err="1">
                <a:solidFill>
                  <a:schemeClr val="dk1"/>
                </a:solidFill>
                <a:ea typeface="Arial"/>
                <a:cs typeface="Arial"/>
                <a:sym typeface="Arial"/>
              </a:rPr>
              <a:t>Ctenocephalides</a:t>
            </a:r>
            <a:r>
              <a:rPr lang="en-US" sz="2400" b="0" i="1" u="none" strike="noStrike" cap="none" dirty="0">
                <a:solidFill>
                  <a:schemeClr val="dk1"/>
                </a:solidFill>
                <a:ea typeface="Arial"/>
                <a:cs typeface="Arial"/>
                <a:sym typeface="Arial"/>
              </a:rPr>
              <a:t> </a:t>
            </a:r>
            <a:r>
              <a:rPr lang="en-US" sz="2400" b="0" i="1" u="none" strike="noStrike" cap="none" dirty="0" err="1">
                <a:solidFill>
                  <a:schemeClr val="dk1"/>
                </a:solidFill>
                <a:ea typeface="Arial"/>
                <a:cs typeface="Arial"/>
                <a:sym typeface="Arial"/>
              </a:rPr>
              <a:t>felis</a:t>
            </a:r>
            <a:endParaRPr sz="3200" dirty="0"/>
          </a:p>
          <a:p>
            <a:pPr marL="342900" marR="0" lvl="0" indent="-342900" algn="l" rtl="0">
              <a:lnSpc>
                <a:spcPct val="100000"/>
              </a:lnSpc>
              <a:spcBef>
                <a:spcPts val="520"/>
              </a:spcBef>
              <a:spcAft>
                <a:spcPts val="0"/>
              </a:spcAft>
              <a:buClr>
                <a:srgbClr val="00B0F0"/>
              </a:buClr>
              <a:buSzPct val="55000"/>
              <a:buFont typeface="Noto Sans Symbols"/>
              <a:buChar char="⬤"/>
            </a:pPr>
            <a:r>
              <a:rPr lang="en-US" sz="2800" b="0" i="0" u="none" dirty="0">
                <a:solidFill>
                  <a:schemeClr val="dk1"/>
                </a:solidFill>
                <a:ea typeface="Arial"/>
                <a:cs typeface="Arial"/>
                <a:sym typeface="Arial"/>
              </a:rPr>
              <a:t>Reservoir</a:t>
            </a:r>
            <a:endParaRPr sz="3600" dirty="0"/>
          </a:p>
          <a:p>
            <a:pPr marL="742950" marR="0" lvl="1" indent="-285750" algn="l" rtl="0">
              <a:lnSpc>
                <a:spcPct val="100000"/>
              </a:lnSpc>
              <a:spcBef>
                <a:spcPts val="440"/>
              </a:spcBef>
              <a:spcAft>
                <a:spcPts val="0"/>
              </a:spcAft>
              <a:buClr>
                <a:schemeClr val="dk1"/>
              </a:buClr>
              <a:buSzPts val="1760"/>
              <a:buFont typeface="Noto Sans Symbols"/>
              <a:buChar char="⮚"/>
            </a:pPr>
            <a:r>
              <a:rPr lang="en-US" sz="2400" b="0" i="0" u="none" strike="noStrike" cap="none" dirty="0">
                <a:solidFill>
                  <a:schemeClr val="dk1"/>
                </a:solidFill>
                <a:ea typeface="Arial"/>
                <a:cs typeface="Arial"/>
                <a:sym typeface="Arial"/>
              </a:rPr>
              <a:t>Rat and </a:t>
            </a:r>
            <a:r>
              <a:rPr lang="en-US" sz="2400" b="0" i="0" u="none" strike="noStrike" cap="none" dirty="0" err="1">
                <a:solidFill>
                  <a:schemeClr val="dk1"/>
                </a:solidFill>
                <a:ea typeface="Arial"/>
                <a:cs typeface="Arial"/>
                <a:sym typeface="Arial"/>
              </a:rPr>
              <a:t>transovarian</a:t>
            </a:r>
            <a:r>
              <a:rPr lang="en-US" sz="2400" b="0" i="0" u="none" strike="noStrike" cap="none" dirty="0">
                <a:solidFill>
                  <a:schemeClr val="dk1"/>
                </a:solidFill>
                <a:ea typeface="Arial"/>
                <a:cs typeface="Arial"/>
                <a:sym typeface="Arial"/>
              </a:rPr>
              <a:t> transmission</a:t>
            </a:r>
            <a:endParaRPr sz="3200" dirty="0"/>
          </a:p>
          <a:p>
            <a:pPr marL="342900" marR="0" lvl="0" indent="-342900" algn="l" rtl="0">
              <a:lnSpc>
                <a:spcPct val="100000"/>
              </a:lnSpc>
              <a:spcBef>
                <a:spcPts val="520"/>
              </a:spcBef>
              <a:spcAft>
                <a:spcPts val="0"/>
              </a:spcAft>
              <a:buClr>
                <a:srgbClr val="00B0F0"/>
              </a:buClr>
              <a:buSzPct val="55000"/>
              <a:buFont typeface="Noto Sans Symbols"/>
              <a:buChar char="⬤"/>
            </a:pPr>
            <a:r>
              <a:rPr lang="en-US" sz="2800" b="0" i="0" u="none" dirty="0">
                <a:solidFill>
                  <a:schemeClr val="dk1"/>
                </a:solidFill>
                <a:ea typeface="Arial"/>
                <a:cs typeface="Arial"/>
                <a:sym typeface="Arial"/>
              </a:rPr>
              <a:t>Infection</a:t>
            </a:r>
            <a:endParaRPr sz="3600" dirty="0"/>
          </a:p>
          <a:p>
            <a:pPr marL="742950" marR="0" lvl="1" indent="-285750" algn="l" rtl="0">
              <a:lnSpc>
                <a:spcPct val="100000"/>
              </a:lnSpc>
              <a:spcBef>
                <a:spcPts val="440"/>
              </a:spcBef>
              <a:spcAft>
                <a:spcPts val="0"/>
              </a:spcAft>
              <a:buClr>
                <a:schemeClr val="dk1"/>
              </a:buClr>
              <a:buSzPts val="1760"/>
              <a:buFont typeface="Noto Sans Symbols"/>
              <a:buChar char="⮚"/>
            </a:pPr>
            <a:r>
              <a:rPr lang="en-US" sz="2400" b="0" i="0" u="none" strike="noStrike" cap="none" dirty="0">
                <a:solidFill>
                  <a:schemeClr val="dk1"/>
                </a:solidFill>
                <a:ea typeface="Arial"/>
                <a:cs typeface="Arial"/>
                <a:sym typeface="Arial"/>
              </a:rPr>
              <a:t>Occurs when flea defecates on skin</a:t>
            </a:r>
            <a:endParaRPr sz="3200" dirty="0"/>
          </a:p>
          <a:p>
            <a:pPr marL="1143000" marR="0" lvl="2" indent="-228600" algn="l" rtl="0">
              <a:lnSpc>
                <a:spcPct val="100000"/>
              </a:lnSpc>
              <a:spcBef>
                <a:spcPts val="400"/>
              </a:spcBef>
              <a:spcAft>
                <a:spcPts val="0"/>
              </a:spcAft>
              <a:buClr>
                <a:schemeClr val="dk1"/>
              </a:buClr>
              <a:buSzPts val="2300"/>
              <a:buFont typeface="Arial"/>
              <a:buChar char="•"/>
            </a:pPr>
            <a:r>
              <a:rPr lang="en-US" b="0" i="0" u="none" strike="noStrike" cap="none" dirty="0">
                <a:solidFill>
                  <a:schemeClr val="dk1"/>
                </a:solidFill>
                <a:ea typeface="Arial"/>
                <a:cs typeface="Arial"/>
                <a:sym typeface="Arial"/>
              </a:rPr>
              <a:t>Scratching infects the bite</a:t>
            </a:r>
            <a:endParaRPr sz="2800" dirty="0"/>
          </a:p>
          <a:p>
            <a:pPr marL="342900" marR="0" lvl="0" indent="-342900" algn="l" rtl="0">
              <a:lnSpc>
                <a:spcPct val="100000"/>
              </a:lnSpc>
              <a:spcBef>
                <a:spcPts val="520"/>
              </a:spcBef>
              <a:spcAft>
                <a:spcPts val="0"/>
              </a:spcAft>
              <a:buClr>
                <a:srgbClr val="00B0F0"/>
              </a:buClr>
              <a:buSzPct val="55000"/>
              <a:buFont typeface="Noto Sans Symbols"/>
              <a:buChar char="⬤"/>
            </a:pPr>
            <a:r>
              <a:rPr lang="en-US" sz="2800" b="0" i="0" u="none" dirty="0">
                <a:solidFill>
                  <a:schemeClr val="dk1"/>
                </a:solidFill>
                <a:ea typeface="Arial"/>
                <a:cs typeface="Arial"/>
                <a:sym typeface="Arial"/>
              </a:rPr>
              <a:t>Symptoms</a:t>
            </a:r>
            <a:endParaRPr sz="3600" dirty="0"/>
          </a:p>
          <a:p>
            <a:pPr marL="742950" marR="0" lvl="1" indent="-285750" algn="l" rtl="0">
              <a:lnSpc>
                <a:spcPct val="100000"/>
              </a:lnSpc>
              <a:spcBef>
                <a:spcPts val="440"/>
              </a:spcBef>
              <a:spcAft>
                <a:spcPts val="0"/>
              </a:spcAft>
              <a:buClr>
                <a:schemeClr val="dk1"/>
              </a:buClr>
              <a:buSzPts val="1760"/>
              <a:buFont typeface="Noto Sans Symbols"/>
              <a:buChar char="⮚"/>
            </a:pPr>
            <a:r>
              <a:rPr lang="en-US" sz="2400" b="0" i="0" u="none" strike="noStrike" cap="none" dirty="0">
                <a:solidFill>
                  <a:schemeClr val="dk1"/>
                </a:solidFill>
                <a:ea typeface="Arial"/>
                <a:cs typeface="Arial"/>
                <a:sym typeface="Arial"/>
              </a:rPr>
              <a:t>Fever, headache, and rash</a:t>
            </a:r>
            <a:endParaRPr sz="3200" dirty="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Shape 513"/>
        <p:cNvGrpSpPr/>
        <p:nvPr/>
      </p:nvGrpSpPr>
      <p:grpSpPr>
        <a:xfrm>
          <a:off x="0" y="0"/>
          <a:ext cx="0" cy="0"/>
          <a:chOff x="0" y="0"/>
          <a:chExt cx="0" cy="0"/>
        </a:xfrm>
      </p:grpSpPr>
      <p:sp>
        <p:nvSpPr>
          <p:cNvPr id="514" name="Google Shape;514;p55"/>
          <p:cNvSpPr txBox="1">
            <a:spLocks noGrp="1"/>
          </p:cNvSpPr>
          <p:nvPr>
            <p:ph type="title"/>
          </p:nvPr>
        </p:nvSpPr>
        <p:spPr>
          <a:xfrm>
            <a:off x="600959" y="1143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b="0" i="0" u="none" dirty="0" err="1">
                <a:solidFill>
                  <a:srgbClr val="002060"/>
                </a:solidFill>
                <a:ea typeface="Arial"/>
                <a:cs typeface="Arial"/>
                <a:sym typeface="Arial"/>
              </a:rPr>
              <a:t>Louseborne</a:t>
            </a:r>
            <a:r>
              <a:rPr lang="en-US" b="0" i="0" u="none" dirty="0">
                <a:solidFill>
                  <a:srgbClr val="002060"/>
                </a:solidFill>
                <a:ea typeface="Arial"/>
                <a:cs typeface="Arial"/>
                <a:sym typeface="Arial"/>
              </a:rPr>
              <a:t> Typhus</a:t>
            </a:r>
            <a:endParaRPr sz="4800" dirty="0">
              <a:solidFill>
                <a:srgbClr val="002060"/>
              </a:solidFill>
            </a:endParaRPr>
          </a:p>
        </p:txBody>
      </p:sp>
      <p:sp>
        <p:nvSpPr>
          <p:cNvPr id="515" name="Google Shape;515;p55"/>
          <p:cNvSpPr txBox="1">
            <a:spLocks noGrp="1"/>
          </p:cNvSpPr>
          <p:nvPr>
            <p:ph idx="1"/>
          </p:nvPr>
        </p:nvSpPr>
        <p:spPr>
          <a:xfrm>
            <a:off x="372359" y="1689894"/>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460"/>
              </a:spcBef>
              <a:spcAft>
                <a:spcPts val="0"/>
              </a:spcAft>
              <a:buClr>
                <a:srgbClr val="00B0F0"/>
              </a:buClr>
              <a:buSzPct val="60000"/>
              <a:buFont typeface="Noto Sans Symbols"/>
              <a:buChar char="⬤"/>
            </a:pPr>
            <a:r>
              <a:rPr lang="en-US" sz="2400" b="0" i="0" u="none" dirty="0">
                <a:solidFill>
                  <a:schemeClr val="dk1"/>
                </a:solidFill>
                <a:ea typeface="Arial"/>
                <a:cs typeface="Arial"/>
                <a:sym typeface="Arial"/>
              </a:rPr>
              <a:t>Caused by </a:t>
            </a:r>
            <a:r>
              <a:rPr lang="en-US" sz="2400" i="1" dirty="0"/>
              <a:t>R. prowazekii</a:t>
            </a:r>
          </a:p>
          <a:p>
            <a:pPr marL="342900" marR="0" lvl="0" indent="-342900" algn="l" rtl="0">
              <a:lnSpc>
                <a:spcPct val="100000"/>
              </a:lnSpc>
              <a:spcBef>
                <a:spcPts val="460"/>
              </a:spcBef>
              <a:spcAft>
                <a:spcPts val="0"/>
              </a:spcAft>
              <a:buClr>
                <a:srgbClr val="00B0F0"/>
              </a:buClr>
              <a:buSzPct val="60000"/>
              <a:buFont typeface="Noto Sans Symbols"/>
              <a:buChar char="⬤"/>
            </a:pPr>
            <a:r>
              <a:rPr lang="en-US" sz="2400" dirty="0">
                <a:solidFill>
                  <a:schemeClr val="tx1"/>
                </a:solidFill>
              </a:rPr>
              <a:t>Vectors</a:t>
            </a:r>
          </a:p>
          <a:p>
            <a:pPr marL="800100" lvl="1" indent="-342900">
              <a:spcBef>
                <a:spcPts val="460"/>
              </a:spcBef>
              <a:buSzPts val="1380"/>
              <a:buFont typeface="Noto Sans Symbols"/>
              <a:buChar char="⬤"/>
            </a:pPr>
            <a:r>
              <a:rPr lang="en-US" sz="2000" b="0" u="none" dirty="0">
                <a:solidFill>
                  <a:schemeClr val="tx1"/>
                </a:solidFill>
                <a:ea typeface="Arial"/>
                <a:cs typeface="Arial"/>
                <a:sym typeface="Arial"/>
              </a:rPr>
              <a:t>Human louse, squirrel flea, squirrel louse</a:t>
            </a:r>
          </a:p>
          <a:p>
            <a:pPr marL="342900" marR="0" lvl="0" indent="-342900" algn="l" rtl="0">
              <a:lnSpc>
                <a:spcPct val="100000"/>
              </a:lnSpc>
              <a:spcBef>
                <a:spcPts val="460"/>
              </a:spcBef>
              <a:spcAft>
                <a:spcPts val="0"/>
              </a:spcAft>
              <a:buClr>
                <a:srgbClr val="00B0F0"/>
              </a:buClr>
              <a:buSzPct val="60000"/>
              <a:buFont typeface="Noto Sans Symbols"/>
              <a:buChar char="⬤"/>
            </a:pPr>
            <a:r>
              <a:rPr lang="en-US" sz="2400" b="0" i="0" u="none" dirty="0">
                <a:solidFill>
                  <a:schemeClr val="tx1"/>
                </a:solidFill>
                <a:ea typeface="Arial"/>
                <a:cs typeface="Arial"/>
                <a:sym typeface="Arial"/>
              </a:rPr>
              <a:t>Occurs in areas of sanitation disruption</a:t>
            </a:r>
            <a:endParaRPr sz="3600" dirty="0">
              <a:solidFill>
                <a:schemeClr val="tx1"/>
              </a:solidFill>
            </a:endParaRPr>
          </a:p>
          <a:p>
            <a:pPr marL="342900" marR="0" lvl="0" indent="-342900" algn="l" rtl="0">
              <a:lnSpc>
                <a:spcPct val="100000"/>
              </a:lnSpc>
              <a:spcBef>
                <a:spcPts val="460"/>
              </a:spcBef>
              <a:spcAft>
                <a:spcPts val="0"/>
              </a:spcAft>
              <a:buClr>
                <a:srgbClr val="00B0F0"/>
              </a:buClr>
              <a:buSzPct val="60000"/>
              <a:buFont typeface="Noto Sans Symbols"/>
              <a:buChar char="⬤"/>
            </a:pPr>
            <a:r>
              <a:rPr lang="en-US" sz="2400" b="0" i="0" u="none" dirty="0">
                <a:solidFill>
                  <a:schemeClr val="tx1"/>
                </a:solidFill>
                <a:ea typeface="Arial"/>
                <a:cs typeface="Arial"/>
                <a:sym typeface="Arial"/>
              </a:rPr>
              <a:t>Infection</a:t>
            </a:r>
            <a:endParaRPr sz="3600" dirty="0">
              <a:solidFill>
                <a:schemeClr val="tx1"/>
              </a:solidFill>
            </a:endParaRPr>
          </a:p>
          <a:p>
            <a:pPr marL="742950" marR="0" lvl="1" indent="-285750" algn="l" rtl="0">
              <a:lnSpc>
                <a:spcPct val="100000"/>
              </a:lnSpc>
              <a:spcBef>
                <a:spcPts val="420"/>
              </a:spcBef>
              <a:spcAft>
                <a:spcPts val="0"/>
              </a:spcAft>
              <a:buClr>
                <a:schemeClr val="dk1"/>
              </a:buClr>
              <a:buSzPts val="1680"/>
              <a:buFont typeface="Noto Sans Symbols"/>
              <a:buChar char="⮚"/>
            </a:pPr>
            <a:r>
              <a:rPr lang="en-US" sz="2400" b="0" i="0" u="none" strike="noStrike" cap="none" dirty="0">
                <a:solidFill>
                  <a:schemeClr val="tx1"/>
                </a:solidFill>
                <a:ea typeface="Arial"/>
                <a:cs typeface="Arial"/>
                <a:sym typeface="Arial"/>
              </a:rPr>
              <a:t>Defecates into the bite wound via scratching</a:t>
            </a:r>
            <a:endParaRPr sz="3200" dirty="0">
              <a:solidFill>
                <a:schemeClr val="tx1"/>
              </a:solidFill>
            </a:endParaRPr>
          </a:p>
          <a:p>
            <a:pPr marL="342900" marR="0" lvl="0" indent="-342900" algn="l" rtl="0">
              <a:lnSpc>
                <a:spcPct val="100000"/>
              </a:lnSpc>
              <a:spcBef>
                <a:spcPts val="460"/>
              </a:spcBef>
              <a:spcAft>
                <a:spcPts val="0"/>
              </a:spcAft>
              <a:buClr>
                <a:srgbClr val="00B0F0"/>
              </a:buClr>
              <a:buSzPct val="60000"/>
              <a:buFont typeface="Noto Sans Symbols"/>
              <a:buChar char="⬤"/>
            </a:pPr>
            <a:r>
              <a:rPr lang="en-US" sz="2400" b="0" i="0" u="none" dirty="0">
                <a:solidFill>
                  <a:schemeClr val="tx1"/>
                </a:solidFill>
                <a:ea typeface="Arial"/>
                <a:cs typeface="Arial"/>
                <a:sym typeface="Arial"/>
              </a:rPr>
              <a:t>Symptoms</a:t>
            </a:r>
            <a:endParaRPr sz="3600" dirty="0">
              <a:solidFill>
                <a:schemeClr val="tx1"/>
              </a:solidFill>
            </a:endParaRPr>
          </a:p>
          <a:p>
            <a:pPr marL="742950" marR="0" lvl="1" indent="-285750" algn="l" rtl="0">
              <a:lnSpc>
                <a:spcPct val="100000"/>
              </a:lnSpc>
              <a:spcBef>
                <a:spcPts val="420"/>
              </a:spcBef>
              <a:spcAft>
                <a:spcPts val="0"/>
              </a:spcAft>
              <a:buClr>
                <a:schemeClr val="dk1"/>
              </a:buClr>
              <a:buSzPts val="1680"/>
              <a:buFont typeface="Noto Sans Symbols"/>
              <a:buChar char="⮚"/>
            </a:pPr>
            <a:r>
              <a:rPr lang="en-US" sz="2400" b="0" i="0" u="none" strike="noStrike" cap="none" dirty="0">
                <a:solidFill>
                  <a:schemeClr val="tx1"/>
                </a:solidFill>
                <a:ea typeface="Arial"/>
                <a:cs typeface="Arial"/>
                <a:sym typeface="Arial"/>
              </a:rPr>
              <a:t>Rash affects the body including the face</a:t>
            </a:r>
            <a:endParaRPr sz="3200" dirty="0">
              <a:solidFill>
                <a:schemeClr val="tx1"/>
              </a:solidFill>
            </a:endParaRPr>
          </a:p>
          <a:p>
            <a:pPr marL="742950" marR="0" lvl="1" indent="-285750" algn="l" rtl="0">
              <a:lnSpc>
                <a:spcPct val="100000"/>
              </a:lnSpc>
              <a:spcBef>
                <a:spcPts val="420"/>
              </a:spcBef>
              <a:spcAft>
                <a:spcPts val="0"/>
              </a:spcAft>
              <a:buClr>
                <a:schemeClr val="dk1"/>
              </a:buClr>
              <a:buSzPts val="1680"/>
              <a:buFont typeface="Noto Sans Symbols"/>
              <a:buChar char="⮚"/>
            </a:pPr>
            <a:r>
              <a:rPr lang="en-US" sz="2400" b="0" i="0" u="none" strike="noStrike" cap="none" dirty="0">
                <a:solidFill>
                  <a:schemeClr val="tx1"/>
                </a:solidFill>
                <a:ea typeface="Arial"/>
                <a:cs typeface="Arial"/>
                <a:sym typeface="Arial"/>
              </a:rPr>
              <a:t>Recrudescent typhus</a:t>
            </a:r>
            <a:endParaRPr sz="3200" dirty="0">
              <a:solidFill>
                <a:schemeClr val="tx1"/>
              </a:solidFill>
            </a:endParaRPr>
          </a:p>
          <a:p>
            <a:pPr marL="1143000" marR="0" lvl="2" indent="-228600" algn="l" rtl="0">
              <a:lnSpc>
                <a:spcPct val="100000"/>
              </a:lnSpc>
              <a:spcBef>
                <a:spcPts val="360"/>
              </a:spcBef>
              <a:spcAft>
                <a:spcPts val="0"/>
              </a:spcAft>
              <a:buClr>
                <a:schemeClr val="dk1"/>
              </a:buClr>
              <a:buSzPts val="2070"/>
              <a:buFont typeface="Arial"/>
              <a:buChar char="•"/>
            </a:pPr>
            <a:r>
              <a:rPr lang="en-US" sz="2000" b="0" i="0" u="none" cap="none" dirty="0">
                <a:solidFill>
                  <a:schemeClr val="tx1"/>
                </a:solidFill>
                <a:ea typeface="Arial"/>
                <a:cs typeface="Arial"/>
                <a:sym typeface="Arial"/>
              </a:rPr>
              <a:t>Remains </a:t>
            </a:r>
            <a:r>
              <a:rPr lang="en-US" sz="2000" b="0" i="0" u="none" strike="noStrike" cap="none" dirty="0">
                <a:solidFill>
                  <a:schemeClr val="tx1"/>
                </a:solidFill>
                <a:ea typeface="Arial"/>
                <a:cs typeface="Arial"/>
                <a:sym typeface="Arial"/>
              </a:rPr>
              <a:t>dormant in lymph tissue and reactivates </a:t>
            </a:r>
            <a:r>
              <a:rPr lang="en-US" sz="2000" b="0" i="0" u="none" strike="noStrike" cap="none" dirty="0" smtClean="0">
                <a:solidFill>
                  <a:schemeClr val="tx1"/>
                </a:solidFill>
                <a:ea typeface="Arial"/>
                <a:cs typeface="Arial"/>
                <a:sym typeface="Arial"/>
              </a:rPr>
              <a:t>occasionally</a:t>
            </a:r>
          </a:p>
          <a:p>
            <a:pPr marL="1143000" marR="0" lvl="2" indent="-228600" algn="l" rtl="0">
              <a:lnSpc>
                <a:spcPct val="100000"/>
              </a:lnSpc>
              <a:spcBef>
                <a:spcPts val="360"/>
              </a:spcBef>
              <a:spcAft>
                <a:spcPts val="0"/>
              </a:spcAft>
              <a:buClr>
                <a:schemeClr val="dk1"/>
              </a:buClr>
              <a:buSzPts val="2070"/>
              <a:buFont typeface="Arial"/>
              <a:buChar char="•"/>
            </a:pPr>
            <a:r>
              <a:rPr lang="en-US" sz="2000" dirty="0" smtClean="0">
                <a:solidFill>
                  <a:schemeClr val="tx1"/>
                </a:solidFill>
              </a:rPr>
              <a:t>Death </a:t>
            </a:r>
            <a:r>
              <a:rPr lang="en-US" sz="2000" dirty="0">
                <a:solidFill>
                  <a:schemeClr val="tx1"/>
                </a:solidFill>
              </a:rPr>
              <a:t>is rare</a:t>
            </a:r>
            <a:endParaRPr lang="en-US" sz="2000" b="0" i="0" u="none" strike="noStrike" cap="none" dirty="0">
              <a:solidFill>
                <a:schemeClr val="tx1"/>
              </a:solidFill>
              <a:ea typeface="Arial"/>
              <a:cs typeface="Arial"/>
              <a:sym typeface="Arial"/>
            </a:endParaRPr>
          </a:p>
          <a:p>
            <a:pPr marL="1143000" marR="0" lvl="2" indent="-228600" algn="l" rtl="0">
              <a:lnSpc>
                <a:spcPct val="100000"/>
              </a:lnSpc>
              <a:spcBef>
                <a:spcPts val="360"/>
              </a:spcBef>
              <a:spcAft>
                <a:spcPts val="0"/>
              </a:spcAft>
              <a:buClr>
                <a:schemeClr val="dk1"/>
              </a:buClr>
              <a:buSzPts val="2070"/>
              <a:buFont typeface="Arial"/>
              <a:buChar char="•"/>
            </a:pPr>
            <a:endParaRPr dirty="0"/>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C5CE5-871B-CD51-A008-F35A9A62BCDE}"/>
              </a:ext>
            </a:extLst>
          </p:cNvPr>
          <p:cNvSpPr>
            <a:spLocks noGrp="1"/>
          </p:cNvSpPr>
          <p:nvPr>
            <p:ph type="title"/>
          </p:nvPr>
        </p:nvSpPr>
        <p:spPr>
          <a:xfrm>
            <a:off x="630238" y="0"/>
            <a:ext cx="7772400" cy="1905000"/>
          </a:xfrm>
        </p:spPr>
        <p:txBody>
          <a:bodyPr/>
          <a:lstStyle/>
          <a:p>
            <a:pPr algn="ctr"/>
            <a:r>
              <a:rPr lang="en-US" dirty="0"/>
              <a:t>Scrub Typhus</a:t>
            </a:r>
          </a:p>
        </p:txBody>
      </p:sp>
      <p:sp>
        <p:nvSpPr>
          <p:cNvPr id="3" name="Text Placeholder 2">
            <a:extLst>
              <a:ext uri="{FF2B5EF4-FFF2-40B4-BE49-F238E27FC236}">
                <a16:creationId xmlns:a16="http://schemas.microsoft.com/office/drawing/2014/main" id="{ABD8F91E-04FB-E327-3CE6-A44B1A5BABD5}"/>
              </a:ext>
            </a:extLst>
          </p:cNvPr>
          <p:cNvSpPr>
            <a:spLocks noGrp="1"/>
          </p:cNvSpPr>
          <p:nvPr>
            <p:ph idx="1"/>
          </p:nvPr>
        </p:nvSpPr>
        <p:spPr>
          <a:xfrm>
            <a:off x="630238" y="1457325"/>
            <a:ext cx="7772400" cy="4876800"/>
          </a:xfrm>
        </p:spPr>
        <p:txBody>
          <a:bodyPr/>
          <a:lstStyle/>
          <a:p>
            <a:pPr>
              <a:buFont typeface="Wingdings" panose="05000000000000000000" pitchFamily="2" charset="2"/>
              <a:buChar char="Ø"/>
            </a:pPr>
            <a:r>
              <a:rPr lang="en-US" i="1" dirty="0" err="1"/>
              <a:t>Orientia</a:t>
            </a:r>
            <a:r>
              <a:rPr lang="en-US" i="1" dirty="0"/>
              <a:t> tsutsugamushi </a:t>
            </a:r>
          </a:p>
          <a:p>
            <a:pPr lvl="1">
              <a:buFont typeface="Wingdings" panose="05000000000000000000" pitchFamily="2" charset="2"/>
              <a:buChar char="Ø"/>
            </a:pPr>
            <a:r>
              <a:rPr lang="en-US" dirty="0"/>
              <a:t>Phylogenetically distinct from the </a:t>
            </a:r>
            <a:r>
              <a:rPr lang="en-US" dirty="0" err="1"/>
              <a:t>rickettsiae</a:t>
            </a:r>
            <a:endParaRPr lang="en-US" dirty="0"/>
          </a:p>
          <a:p>
            <a:pPr>
              <a:buFont typeface="Wingdings" panose="05000000000000000000" pitchFamily="2" charset="2"/>
              <a:buChar char="Ø"/>
            </a:pPr>
            <a:r>
              <a:rPr lang="en-US" dirty="0"/>
              <a:t>Vector: chigger mites </a:t>
            </a:r>
          </a:p>
          <a:p>
            <a:pPr>
              <a:buFont typeface="Wingdings" panose="05000000000000000000" pitchFamily="2" charset="2"/>
              <a:buChar char="Ø"/>
            </a:pPr>
            <a:r>
              <a:rPr lang="en-US" dirty="0"/>
              <a:t>Rodents are the principal reservoirs in Asia and oriental region of the world</a:t>
            </a:r>
          </a:p>
          <a:p>
            <a:pPr>
              <a:buFont typeface="Wingdings" panose="05000000000000000000" pitchFamily="2" charset="2"/>
              <a:buChar char="Ø"/>
            </a:pPr>
            <a:r>
              <a:rPr lang="en-US" dirty="0"/>
              <a:t>Associated with rural area where human risk is elevated when conducting nonmechanized agricultural practices of field sanitation or harvest</a:t>
            </a:r>
          </a:p>
        </p:txBody>
      </p:sp>
    </p:spTree>
    <p:extLst>
      <p:ext uri="{BB962C8B-B14F-4D97-AF65-F5344CB8AC3E}">
        <p14:creationId xmlns:p14="http://schemas.microsoft.com/office/powerpoint/2010/main" val="4105070123"/>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740BD-DFC5-9345-5104-0C84DE205C95}"/>
              </a:ext>
            </a:extLst>
          </p:cNvPr>
          <p:cNvSpPr>
            <a:spLocks noGrp="1"/>
          </p:cNvSpPr>
          <p:nvPr>
            <p:ph type="title"/>
          </p:nvPr>
        </p:nvSpPr>
        <p:spPr>
          <a:xfrm>
            <a:off x="677863" y="76200"/>
            <a:ext cx="7772400" cy="1905000"/>
          </a:xfrm>
        </p:spPr>
        <p:txBody>
          <a:bodyPr/>
          <a:lstStyle/>
          <a:p>
            <a:pPr algn="ctr"/>
            <a:r>
              <a:rPr lang="en-US" dirty="0"/>
              <a:t>Scrub Typhus (Cont.)</a:t>
            </a:r>
          </a:p>
        </p:txBody>
      </p:sp>
      <p:sp>
        <p:nvSpPr>
          <p:cNvPr id="3" name="Text Placeholder 2">
            <a:extLst>
              <a:ext uri="{FF2B5EF4-FFF2-40B4-BE49-F238E27FC236}">
                <a16:creationId xmlns:a16="http://schemas.microsoft.com/office/drawing/2014/main" id="{8DFDB310-1359-625D-9C17-F4FD5EC51C01}"/>
              </a:ext>
            </a:extLst>
          </p:cNvPr>
          <p:cNvSpPr>
            <a:spLocks noGrp="1"/>
          </p:cNvSpPr>
          <p:nvPr>
            <p:ph idx="1"/>
          </p:nvPr>
        </p:nvSpPr>
        <p:spPr>
          <a:xfrm>
            <a:off x="677863" y="1552575"/>
            <a:ext cx="7772400" cy="4876800"/>
          </a:xfrm>
        </p:spPr>
        <p:txBody>
          <a:bodyPr/>
          <a:lstStyle/>
          <a:p>
            <a:pPr>
              <a:buFont typeface="Wingdings" panose="05000000000000000000" pitchFamily="2" charset="2"/>
              <a:buChar char="Ø"/>
            </a:pPr>
            <a:r>
              <a:rPr lang="en-US" dirty="0"/>
              <a:t>Life cycle</a:t>
            </a:r>
            <a:endParaRPr lang="en-US" strike="sngStrike" dirty="0"/>
          </a:p>
          <a:p>
            <a:pPr lvl="1"/>
            <a:r>
              <a:rPr lang="en-US" dirty="0"/>
              <a:t>Chiggers do not take a bloodmeal</a:t>
            </a:r>
          </a:p>
          <a:p>
            <a:pPr lvl="1"/>
            <a:r>
              <a:rPr lang="en-US" dirty="0"/>
              <a:t>They use their saliva to dissolve tissue to create a </a:t>
            </a:r>
            <a:r>
              <a:rPr lang="en-US" dirty="0" err="1"/>
              <a:t>stylostome</a:t>
            </a:r>
            <a:r>
              <a:rPr lang="en-US" dirty="0"/>
              <a:t> (“drinking straw”)</a:t>
            </a:r>
          </a:p>
          <a:p>
            <a:pPr lvl="1"/>
            <a:r>
              <a:rPr lang="en-US" dirty="0"/>
              <a:t>Bacteria are transmitted during </a:t>
            </a:r>
            <a:r>
              <a:rPr lang="en-US" dirty="0" err="1"/>
              <a:t>stylostome</a:t>
            </a:r>
            <a:r>
              <a:rPr lang="en-US" dirty="0"/>
              <a:t> development and feeding</a:t>
            </a:r>
          </a:p>
          <a:p>
            <a:pPr lvl="1"/>
            <a:r>
              <a:rPr lang="en-US" dirty="0"/>
              <a:t>Pathogen survives the human immune response</a:t>
            </a:r>
          </a:p>
          <a:p>
            <a:pPr lvl="2"/>
            <a:r>
              <a:rPr lang="en-US" dirty="0"/>
              <a:t>Interaction with host cells causes the pathogens to create a coated vesicle that transport them into the host cytoplasm to “set-up shop”</a:t>
            </a:r>
          </a:p>
        </p:txBody>
      </p:sp>
    </p:spTree>
    <p:extLst>
      <p:ext uri="{BB962C8B-B14F-4D97-AF65-F5344CB8AC3E}">
        <p14:creationId xmlns:p14="http://schemas.microsoft.com/office/powerpoint/2010/main" val="479678640"/>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03B88-5D31-67ED-6015-3B94F851038E}"/>
              </a:ext>
            </a:extLst>
          </p:cNvPr>
          <p:cNvSpPr>
            <a:spLocks noGrp="1"/>
          </p:cNvSpPr>
          <p:nvPr>
            <p:ph type="title"/>
          </p:nvPr>
        </p:nvSpPr>
        <p:spPr>
          <a:xfrm>
            <a:off x="687388" y="76200"/>
            <a:ext cx="7772400" cy="1905000"/>
          </a:xfrm>
        </p:spPr>
        <p:txBody>
          <a:bodyPr/>
          <a:lstStyle/>
          <a:p>
            <a:pPr algn="ctr"/>
            <a:r>
              <a:rPr lang="en-US" dirty="0"/>
              <a:t>Scrub Typhus (Cont.)</a:t>
            </a:r>
          </a:p>
        </p:txBody>
      </p:sp>
      <p:sp>
        <p:nvSpPr>
          <p:cNvPr id="3" name="Text Placeholder 2">
            <a:extLst>
              <a:ext uri="{FF2B5EF4-FFF2-40B4-BE49-F238E27FC236}">
                <a16:creationId xmlns:a16="http://schemas.microsoft.com/office/drawing/2014/main" id="{D4DEEE5D-99A6-8DBA-1634-F68C068925A1}"/>
              </a:ext>
            </a:extLst>
          </p:cNvPr>
          <p:cNvSpPr>
            <a:spLocks noGrp="1"/>
          </p:cNvSpPr>
          <p:nvPr>
            <p:ph idx="1"/>
          </p:nvPr>
        </p:nvSpPr>
        <p:spPr>
          <a:xfrm>
            <a:off x="687388" y="1628775"/>
            <a:ext cx="7772400" cy="4876800"/>
          </a:xfrm>
        </p:spPr>
        <p:txBody>
          <a:bodyPr/>
          <a:lstStyle/>
          <a:p>
            <a:pPr>
              <a:buFont typeface="Wingdings" panose="05000000000000000000" pitchFamily="2" charset="2"/>
              <a:buChar char="Ø"/>
            </a:pPr>
            <a:r>
              <a:rPr lang="en-US" dirty="0"/>
              <a:t>Humans are considered an incidental host</a:t>
            </a:r>
          </a:p>
          <a:p>
            <a:pPr>
              <a:buFont typeface="Wingdings" panose="05000000000000000000" pitchFamily="2" charset="2"/>
              <a:buChar char="Ø"/>
            </a:pPr>
            <a:r>
              <a:rPr lang="en-US" dirty="0"/>
              <a:t>The </a:t>
            </a:r>
            <a:r>
              <a:rPr lang="en-US" dirty="0" err="1"/>
              <a:t>stylostome</a:t>
            </a:r>
            <a:r>
              <a:rPr lang="en-US" dirty="0"/>
              <a:t> leaves a pustule that is often itchy</a:t>
            </a:r>
          </a:p>
          <a:p>
            <a:pPr>
              <a:buFont typeface="Wingdings" panose="05000000000000000000" pitchFamily="2" charset="2"/>
              <a:buChar char="Ø"/>
            </a:pPr>
            <a:r>
              <a:rPr lang="en-US" dirty="0"/>
              <a:t>Other symptoms like other rickettsial infections</a:t>
            </a:r>
          </a:p>
          <a:p>
            <a:pPr>
              <a:buFont typeface="Wingdings" panose="05000000000000000000" pitchFamily="2" charset="2"/>
              <a:buChar char="Ø"/>
            </a:pPr>
            <a:r>
              <a:rPr lang="en-US" dirty="0"/>
              <a:t>If left untreated, patients can develop organ failure and bleeding, which can be fatal</a:t>
            </a:r>
          </a:p>
        </p:txBody>
      </p:sp>
    </p:spTree>
    <p:extLst>
      <p:ext uri="{BB962C8B-B14F-4D97-AF65-F5344CB8AC3E}">
        <p14:creationId xmlns:p14="http://schemas.microsoft.com/office/powerpoint/2010/main" val="1948230442"/>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Shape 521"/>
        <p:cNvGrpSpPr/>
        <p:nvPr/>
      </p:nvGrpSpPr>
      <p:grpSpPr>
        <a:xfrm>
          <a:off x="0" y="0"/>
          <a:ext cx="0" cy="0"/>
          <a:chOff x="0" y="0"/>
          <a:chExt cx="0" cy="0"/>
        </a:xfrm>
      </p:grpSpPr>
      <p:sp>
        <p:nvSpPr>
          <p:cNvPr id="522" name="Google Shape;522;p57"/>
          <p:cNvSpPr txBox="1">
            <a:spLocks noGrp="1"/>
          </p:cNvSpPr>
          <p:nvPr>
            <p:ph type="title"/>
          </p:nvPr>
        </p:nvSpPr>
        <p:spPr>
          <a:xfrm>
            <a:off x="457200" y="152400"/>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
            </a:r>
            <a:br>
              <a:rPr lang="en-US" sz="3600" b="0" i="0" u="none" dirty="0">
                <a:solidFill>
                  <a:srgbClr val="002060"/>
                </a:solidFill>
                <a:ea typeface="Arial"/>
                <a:cs typeface="Arial"/>
                <a:sym typeface="Arial"/>
              </a:rPr>
            </a:br>
            <a:r>
              <a:rPr lang="en-US" b="0" i="0" u="none" dirty="0" err="1">
                <a:solidFill>
                  <a:srgbClr val="002060"/>
                </a:solidFill>
                <a:ea typeface="Arial"/>
                <a:cs typeface="Arial"/>
                <a:sym typeface="Arial"/>
              </a:rPr>
              <a:t>Anaplasmataceae</a:t>
            </a:r>
            <a:r>
              <a:rPr lang="en-US" b="0" i="0" u="none" dirty="0">
                <a:solidFill>
                  <a:srgbClr val="002060"/>
                </a:solidFill>
                <a:ea typeface="Arial"/>
                <a:cs typeface="Arial"/>
                <a:sym typeface="Arial"/>
              </a:rPr>
              <a:t> Infection</a:t>
            </a:r>
            <a:endParaRPr dirty="0">
              <a:solidFill>
                <a:srgbClr val="002060"/>
              </a:solidFill>
            </a:endParaRPr>
          </a:p>
        </p:txBody>
      </p:sp>
      <p:sp>
        <p:nvSpPr>
          <p:cNvPr id="523" name="Google Shape;523;p57"/>
          <p:cNvSpPr txBox="1">
            <a:spLocks noGrp="1"/>
          </p:cNvSpPr>
          <p:nvPr>
            <p:ph idx="1"/>
          </p:nvPr>
        </p:nvSpPr>
        <p:spPr>
          <a:xfrm>
            <a:off x="685800" y="1628775"/>
            <a:ext cx="7772400" cy="445452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Taxonomy</a:t>
            </a:r>
            <a:endParaRPr dirty="0"/>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tx1"/>
                </a:solidFill>
                <a:ea typeface="Arial"/>
                <a:cs typeface="Arial"/>
                <a:sym typeface="Arial"/>
              </a:rPr>
              <a:t>Family </a:t>
            </a:r>
            <a:r>
              <a:rPr lang="en-US" dirty="0" err="1">
                <a:solidFill>
                  <a:schemeClr val="tx1"/>
                </a:solidFill>
              </a:rPr>
              <a:t>A</a:t>
            </a:r>
            <a:r>
              <a:rPr lang="en-US" sz="2400" b="0" i="0" u="none" strike="noStrike" cap="none" dirty="0" err="1">
                <a:solidFill>
                  <a:schemeClr val="tx1"/>
                </a:solidFill>
                <a:ea typeface="Arial"/>
                <a:cs typeface="Arial"/>
                <a:sym typeface="Arial"/>
              </a:rPr>
              <a:t>naplasmataceae</a:t>
            </a:r>
            <a:endParaRPr dirty="0">
              <a:solidFill>
                <a:schemeClr val="tx1"/>
              </a:solidFill>
            </a:endParaRPr>
          </a:p>
          <a:p>
            <a:pPr marL="1143000" marR="0" lvl="2" indent="-228600" algn="l" rtl="0">
              <a:lnSpc>
                <a:spcPct val="100000"/>
              </a:lnSpc>
              <a:spcBef>
                <a:spcPts val="400"/>
              </a:spcBef>
              <a:spcAft>
                <a:spcPts val="0"/>
              </a:spcAft>
              <a:buClr>
                <a:schemeClr val="dk1"/>
              </a:buClr>
              <a:buSzPts val="2300"/>
              <a:buFont typeface="Arial"/>
              <a:buChar char="•"/>
            </a:pPr>
            <a:r>
              <a:rPr lang="en-US" sz="2000" b="0" i="0" u="none" strike="noStrike" cap="none" dirty="0">
                <a:solidFill>
                  <a:schemeClr val="tx1"/>
                </a:solidFill>
                <a:ea typeface="Arial"/>
                <a:cs typeface="Arial"/>
                <a:sym typeface="Arial"/>
              </a:rPr>
              <a:t>Genera </a:t>
            </a:r>
            <a:r>
              <a:rPr lang="en-US" sz="2000" b="0" i="1" u="none" strike="noStrike" cap="none" dirty="0" err="1">
                <a:solidFill>
                  <a:schemeClr val="tx1"/>
                </a:solidFill>
                <a:ea typeface="Arial"/>
                <a:cs typeface="Arial"/>
                <a:sym typeface="Arial"/>
              </a:rPr>
              <a:t>Ehrlichia</a:t>
            </a:r>
            <a:r>
              <a:rPr lang="en-US" sz="2000" b="0" i="1" u="none" strike="noStrike" cap="none" dirty="0">
                <a:solidFill>
                  <a:schemeClr val="tx1"/>
                </a:solidFill>
                <a:ea typeface="Arial"/>
                <a:cs typeface="Arial"/>
                <a:sym typeface="Arial"/>
              </a:rPr>
              <a:t>, </a:t>
            </a:r>
            <a:r>
              <a:rPr lang="en-US" sz="2000" b="0" i="1" u="none" strike="noStrike" cap="none" dirty="0" err="1">
                <a:solidFill>
                  <a:schemeClr val="tx1"/>
                </a:solidFill>
                <a:ea typeface="Arial"/>
                <a:cs typeface="Arial"/>
                <a:sym typeface="Arial"/>
              </a:rPr>
              <a:t>Anaplasma</a:t>
            </a:r>
            <a:endParaRPr dirty="0">
              <a:solidFill>
                <a:schemeClr val="tx1"/>
              </a:solidFill>
            </a:endParaRPr>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tx1"/>
                </a:solidFill>
                <a:ea typeface="Arial"/>
                <a:cs typeface="Arial"/>
                <a:sym typeface="Arial"/>
              </a:rPr>
              <a:t>Characteristics</a:t>
            </a:r>
            <a:endParaRPr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tx1"/>
                </a:solidFill>
                <a:ea typeface="Arial"/>
                <a:cs typeface="Arial"/>
                <a:sym typeface="Arial"/>
              </a:rPr>
              <a:t>Organisms multiply in the phagosomes of host leukocytes and </a:t>
            </a:r>
            <a:r>
              <a:rPr lang="en-US" sz="2400" b="0" i="1" u="none" strike="noStrike" cap="none" dirty="0">
                <a:solidFill>
                  <a:schemeClr val="tx1"/>
                </a:solidFill>
                <a:ea typeface="Arial"/>
                <a:cs typeface="Arial"/>
                <a:sym typeface="Arial"/>
              </a:rPr>
              <a:t>not </a:t>
            </a:r>
            <a:r>
              <a:rPr lang="en-US" sz="2400" b="0" i="0" u="none" strike="noStrike" cap="none" dirty="0">
                <a:solidFill>
                  <a:schemeClr val="tx1"/>
                </a:solidFill>
                <a:ea typeface="Arial"/>
                <a:cs typeface="Arial"/>
                <a:sym typeface="Arial"/>
              </a:rPr>
              <a:t>in the cytoplasm of endothelial cells like other members of the </a:t>
            </a:r>
            <a:r>
              <a:rPr lang="en-US" sz="2400" b="0" i="0" u="none" strike="noStrike" cap="none" dirty="0" err="1">
                <a:solidFill>
                  <a:schemeClr val="tx1"/>
                </a:solidFill>
                <a:ea typeface="Arial"/>
                <a:cs typeface="Arial"/>
                <a:sym typeface="Arial"/>
              </a:rPr>
              <a:t>rickettsiae</a:t>
            </a:r>
            <a:endParaRPr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tx1"/>
                </a:solidFill>
                <a:ea typeface="Arial"/>
                <a:cs typeface="Arial"/>
                <a:sym typeface="Arial"/>
              </a:rPr>
              <a:t>Members do </a:t>
            </a:r>
            <a:r>
              <a:rPr lang="en-US" sz="2400" b="0" i="1" u="none" strike="noStrike" cap="none" dirty="0">
                <a:solidFill>
                  <a:schemeClr val="tx1"/>
                </a:solidFill>
                <a:ea typeface="Arial"/>
                <a:cs typeface="Arial"/>
                <a:sym typeface="Arial"/>
              </a:rPr>
              <a:t>not</a:t>
            </a:r>
            <a:r>
              <a:rPr lang="en-US" sz="2400" b="0" i="0" u="none" strike="noStrike" cap="none" dirty="0">
                <a:solidFill>
                  <a:schemeClr val="tx1"/>
                </a:solidFill>
                <a:ea typeface="Arial"/>
                <a:cs typeface="Arial"/>
                <a:sym typeface="Arial"/>
              </a:rPr>
              <a:t> appear to be transmitted </a:t>
            </a:r>
            <a:r>
              <a:rPr lang="en-US" sz="2400" b="0" i="0" u="none" strike="noStrike" cap="none" dirty="0" err="1">
                <a:solidFill>
                  <a:schemeClr val="tx1"/>
                </a:solidFill>
                <a:ea typeface="Arial"/>
                <a:cs typeface="Arial"/>
                <a:sym typeface="Arial"/>
              </a:rPr>
              <a:t>transovarially</a:t>
            </a:r>
            <a:r>
              <a:rPr lang="en-US" sz="2400" b="0" i="0" u="none" strike="noStrike" cap="none" dirty="0">
                <a:solidFill>
                  <a:schemeClr val="tx1"/>
                </a:solidFill>
                <a:ea typeface="Arial"/>
                <a:cs typeface="Arial"/>
                <a:sym typeface="Arial"/>
              </a:rPr>
              <a:t> in ticks.</a:t>
            </a:r>
          </a:p>
          <a:p>
            <a:pPr marL="742950" marR="0" lvl="1" indent="-285750" algn="l" rtl="0">
              <a:lnSpc>
                <a:spcPct val="100000"/>
              </a:lnSpc>
              <a:spcBef>
                <a:spcPts val="480"/>
              </a:spcBef>
              <a:spcAft>
                <a:spcPts val="0"/>
              </a:spcAft>
              <a:buClr>
                <a:schemeClr val="dk1"/>
              </a:buClr>
              <a:buSzPts val="1920"/>
              <a:buFont typeface="Noto Sans Symbols"/>
              <a:buChar char="⮚"/>
            </a:pPr>
            <a:r>
              <a:rPr lang="en-US" dirty="0">
                <a:solidFill>
                  <a:schemeClr val="tx1"/>
                </a:solidFill>
              </a:rPr>
              <a:t>Transstadial transmission is known to occur</a:t>
            </a:r>
            <a:endParaRPr dirty="0">
              <a:solidFill>
                <a:schemeClr val="tx1"/>
              </a:solidFill>
            </a:endParaRPr>
          </a:p>
          <a:p>
            <a:pPr marL="742950" marR="0" lvl="1" indent="-285750" algn="l" rtl="0">
              <a:lnSpc>
                <a:spcPct val="100000"/>
              </a:lnSpc>
              <a:spcBef>
                <a:spcPts val="480"/>
              </a:spcBef>
              <a:spcAft>
                <a:spcPts val="0"/>
              </a:spcAft>
              <a:buClr>
                <a:schemeClr val="dk1"/>
              </a:buClr>
              <a:buSzPts val="1920"/>
              <a:buFont typeface="Noto Sans Symbols"/>
              <a:buChar char="⮚"/>
            </a:pPr>
            <a:r>
              <a:rPr lang="en-US" sz="2400" b="0" i="0" u="none" strike="noStrike" cap="none" dirty="0">
                <a:solidFill>
                  <a:schemeClr val="tx1"/>
                </a:solidFill>
                <a:ea typeface="Arial"/>
                <a:cs typeface="Arial"/>
                <a:sym typeface="Arial"/>
              </a:rPr>
              <a:t>Now known as </a:t>
            </a:r>
            <a:r>
              <a:rPr lang="en-US" sz="2400" b="0" i="1" u="none" strike="noStrike" cap="none" dirty="0" err="1">
                <a:solidFill>
                  <a:schemeClr val="tx1"/>
                </a:solidFill>
                <a:ea typeface="Arial"/>
                <a:cs typeface="Arial"/>
                <a:sym typeface="Arial"/>
              </a:rPr>
              <a:t>Ehrlichia</a:t>
            </a:r>
            <a:r>
              <a:rPr lang="en-US" sz="2400" b="0" i="0" u="none" strike="noStrike" cap="none" dirty="0">
                <a:solidFill>
                  <a:schemeClr val="tx1"/>
                </a:solidFill>
                <a:ea typeface="Arial"/>
                <a:cs typeface="Arial"/>
                <a:sym typeface="Arial"/>
              </a:rPr>
              <a:t> and </a:t>
            </a:r>
            <a:r>
              <a:rPr lang="en-US" sz="2400" b="0" i="1" u="none" strike="noStrike" cap="none" dirty="0">
                <a:solidFill>
                  <a:schemeClr val="tx1"/>
                </a:solidFill>
                <a:ea typeface="Arial"/>
                <a:cs typeface="Arial"/>
                <a:sym typeface="Arial"/>
              </a:rPr>
              <a:t>not Rickettsia</a:t>
            </a:r>
            <a:endParaRPr dirty="0">
              <a:solidFill>
                <a:schemeClr val="tx1"/>
              </a:solidFill>
            </a:endParaRP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Shape 529"/>
        <p:cNvGrpSpPr/>
        <p:nvPr/>
      </p:nvGrpSpPr>
      <p:grpSpPr>
        <a:xfrm>
          <a:off x="0" y="0"/>
          <a:ext cx="0" cy="0"/>
          <a:chOff x="0" y="0"/>
          <a:chExt cx="0" cy="0"/>
        </a:xfrm>
      </p:grpSpPr>
      <p:sp>
        <p:nvSpPr>
          <p:cNvPr id="530" name="Google Shape;530;p58"/>
          <p:cNvSpPr txBox="1">
            <a:spLocks noGrp="1"/>
          </p:cNvSpPr>
          <p:nvPr>
            <p:ph type="title"/>
          </p:nvPr>
        </p:nvSpPr>
        <p:spPr>
          <a:xfrm>
            <a:off x="630238"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b="0" i="0" u="none" dirty="0" err="1">
                <a:solidFill>
                  <a:srgbClr val="002060"/>
                </a:solidFill>
                <a:ea typeface="Arial"/>
                <a:cs typeface="Arial"/>
                <a:sym typeface="Arial"/>
              </a:rPr>
              <a:t>Ehrlichiae</a:t>
            </a:r>
            <a:r>
              <a:rPr lang="en-US" b="0" i="0" u="none" dirty="0">
                <a:solidFill>
                  <a:srgbClr val="002060"/>
                </a:solidFill>
                <a:ea typeface="Arial"/>
                <a:cs typeface="Arial"/>
                <a:sym typeface="Arial"/>
              </a:rPr>
              <a:t> </a:t>
            </a:r>
            <a:br>
              <a:rPr lang="en-US" b="0" i="0" u="none" dirty="0">
                <a:solidFill>
                  <a:srgbClr val="002060"/>
                </a:solidFill>
                <a:ea typeface="Arial"/>
                <a:cs typeface="Arial"/>
                <a:sym typeface="Arial"/>
              </a:rPr>
            </a:br>
            <a:r>
              <a:rPr lang="en-US" b="0" i="0" u="none" dirty="0">
                <a:solidFill>
                  <a:srgbClr val="002060"/>
                </a:solidFill>
                <a:ea typeface="Arial"/>
                <a:cs typeface="Arial"/>
                <a:sym typeface="Arial"/>
              </a:rPr>
              <a:t>Life Cycle Notes</a:t>
            </a:r>
            <a:endParaRPr sz="4800" dirty="0">
              <a:solidFill>
                <a:srgbClr val="002060"/>
              </a:solidFill>
            </a:endParaRPr>
          </a:p>
        </p:txBody>
      </p:sp>
      <p:sp>
        <p:nvSpPr>
          <p:cNvPr id="531" name="Google Shape;531;p58"/>
          <p:cNvSpPr txBox="1">
            <a:spLocks noGrp="1"/>
          </p:cNvSpPr>
          <p:nvPr>
            <p:ph idx="1"/>
          </p:nvPr>
        </p:nvSpPr>
        <p:spPr>
          <a:xfrm>
            <a:off x="630238" y="1895475"/>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Infective form- elementary body which replicates in the </a:t>
            </a:r>
            <a:r>
              <a:rPr lang="en-US" sz="2800" b="0" i="0" u="none" dirty="0">
                <a:solidFill>
                  <a:schemeClr val="tx1"/>
                </a:solidFill>
                <a:ea typeface="Arial"/>
                <a:cs typeface="Arial"/>
                <a:sym typeface="Arial"/>
              </a:rPr>
              <a:t>phagosome</a:t>
            </a:r>
            <a:endParaRPr dirty="0">
              <a:solidFill>
                <a:schemeClr val="tx1"/>
              </a:solidFill>
            </a:endParaRPr>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tx1"/>
                </a:solidFill>
                <a:ea typeface="Arial"/>
                <a:cs typeface="Arial"/>
                <a:sym typeface="Arial"/>
              </a:rPr>
              <a:t>Bacteria divide to form a morulae (mulberry-like bodies)</a:t>
            </a:r>
            <a:endParaRPr dirty="0">
              <a:solidFill>
                <a:schemeClr val="tx1"/>
              </a:solidFill>
            </a:endParaRPr>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tx1"/>
                </a:solidFill>
                <a:ea typeface="Arial"/>
                <a:cs typeface="Arial"/>
                <a:sym typeface="Arial"/>
              </a:rPr>
              <a:t>Host cell ruptures, the morulae break into many individual elementary bodies that continue </a:t>
            </a:r>
            <a:r>
              <a:rPr lang="en-US" sz="2800" b="0" i="0" u="none" dirty="0" smtClean="0">
                <a:solidFill>
                  <a:schemeClr val="tx1"/>
                </a:solidFill>
                <a:ea typeface="Arial"/>
                <a:cs typeface="Arial"/>
                <a:sym typeface="Arial"/>
              </a:rPr>
              <a:t>the </a:t>
            </a:r>
            <a:r>
              <a:rPr lang="en-US" sz="2800" b="0" i="0" u="none" dirty="0">
                <a:solidFill>
                  <a:schemeClr val="tx1"/>
                </a:solidFill>
                <a:ea typeface="Arial"/>
                <a:cs typeface="Arial"/>
                <a:sym typeface="Arial"/>
              </a:rPr>
              <a:t>infective life </a:t>
            </a:r>
            <a:r>
              <a:rPr lang="en-US" sz="2800" b="0" i="0" u="none" dirty="0" smtClean="0">
                <a:solidFill>
                  <a:schemeClr val="tx1"/>
                </a:solidFill>
                <a:ea typeface="Arial"/>
                <a:cs typeface="Arial"/>
                <a:sym typeface="Arial"/>
              </a:rPr>
              <a:t>cycle.</a:t>
            </a:r>
            <a:endParaRPr dirty="0">
              <a:solidFill>
                <a:schemeClr val="tx1"/>
              </a:solidFill>
            </a:endParaRP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Shape 537"/>
        <p:cNvGrpSpPr/>
        <p:nvPr/>
      </p:nvGrpSpPr>
      <p:grpSpPr>
        <a:xfrm>
          <a:off x="0" y="0"/>
          <a:ext cx="0" cy="0"/>
          <a:chOff x="0" y="0"/>
          <a:chExt cx="0" cy="0"/>
        </a:xfrm>
      </p:grpSpPr>
      <p:sp>
        <p:nvSpPr>
          <p:cNvPr id="538" name="Google Shape;538;p59"/>
          <p:cNvSpPr txBox="1">
            <a:spLocks noGrp="1"/>
          </p:cNvSpPr>
          <p:nvPr>
            <p:ph type="title"/>
          </p:nvPr>
        </p:nvSpPr>
        <p:spPr>
          <a:xfrm>
            <a:off x="0" y="274637"/>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a:solidFill>
                  <a:srgbClr val="002060"/>
                </a:solidFill>
                <a:ea typeface="Arial"/>
                <a:cs typeface="Arial"/>
                <a:sym typeface="Arial"/>
              </a:rPr>
              <a:t>Human </a:t>
            </a:r>
            <a:r>
              <a:rPr lang="en-US" sz="4000" b="0" i="0" u="none" dirty="0" err="1">
                <a:solidFill>
                  <a:srgbClr val="002060"/>
                </a:solidFill>
                <a:ea typeface="Arial"/>
                <a:cs typeface="Arial"/>
                <a:sym typeface="Arial"/>
              </a:rPr>
              <a:t>Monocytic</a:t>
            </a:r>
            <a:r>
              <a:rPr lang="en-US" sz="4000" b="0" i="0" u="none" dirty="0">
                <a:solidFill>
                  <a:srgbClr val="002060"/>
                </a:solidFill>
                <a:ea typeface="Arial"/>
                <a:cs typeface="Arial"/>
                <a:sym typeface="Arial"/>
              </a:rPr>
              <a:t> </a:t>
            </a:r>
            <a:r>
              <a:rPr lang="en-US" sz="4000" b="0" i="0" u="none" dirty="0" err="1">
                <a:solidFill>
                  <a:srgbClr val="002060"/>
                </a:solidFill>
                <a:ea typeface="Arial"/>
                <a:cs typeface="Arial"/>
                <a:sym typeface="Arial"/>
              </a:rPr>
              <a:t>Ehrlichiosis</a:t>
            </a:r>
            <a:r>
              <a:rPr lang="en-US" sz="4000" b="0" i="0" u="none" dirty="0">
                <a:solidFill>
                  <a:srgbClr val="002060"/>
                </a:solidFill>
                <a:ea typeface="Arial"/>
                <a:cs typeface="Arial"/>
                <a:sym typeface="Arial"/>
              </a:rPr>
              <a:t> (HME) Epidemiology</a:t>
            </a:r>
            <a:endParaRPr sz="4000" dirty="0">
              <a:solidFill>
                <a:srgbClr val="002060"/>
              </a:solidFill>
            </a:endParaRPr>
          </a:p>
        </p:txBody>
      </p:sp>
      <p:sp>
        <p:nvSpPr>
          <p:cNvPr id="539" name="Google Shape;539;p59"/>
          <p:cNvSpPr txBox="1">
            <a:spLocks noGrp="1"/>
          </p:cNvSpPr>
          <p:nvPr>
            <p:ph idx="1"/>
          </p:nvPr>
        </p:nvSpPr>
        <p:spPr>
          <a:xfrm>
            <a:off x="685800" y="1619250"/>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Seasonal with most cases occurring in June and July</a:t>
            </a:r>
            <a:endParaRPr dirty="0"/>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Causative agent: </a:t>
            </a:r>
            <a:r>
              <a:rPr lang="en-US" sz="2800" b="0" i="1" u="none" dirty="0" err="1">
                <a:solidFill>
                  <a:schemeClr val="dk1"/>
                </a:solidFill>
                <a:ea typeface="Arial"/>
                <a:cs typeface="Arial"/>
                <a:sym typeface="Arial"/>
              </a:rPr>
              <a:t>Ehrlichia</a:t>
            </a:r>
            <a:r>
              <a:rPr lang="en-US" sz="2800" b="0" i="1" u="none" dirty="0">
                <a:solidFill>
                  <a:schemeClr val="dk1"/>
                </a:solidFill>
                <a:ea typeface="Arial"/>
                <a:cs typeface="Arial"/>
                <a:sym typeface="Arial"/>
              </a:rPr>
              <a:t> </a:t>
            </a:r>
            <a:r>
              <a:rPr lang="en-US" sz="2800" b="0" i="1" u="none" dirty="0" err="1">
                <a:solidFill>
                  <a:schemeClr val="dk1"/>
                </a:solidFill>
                <a:ea typeface="Arial"/>
                <a:cs typeface="Arial"/>
                <a:sym typeface="Arial"/>
              </a:rPr>
              <a:t>chaffeensis</a:t>
            </a:r>
            <a:endParaRPr dirty="0"/>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Worldwide including United States </a:t>
            </a:r>
            <a:endParaRPr dirty="0"/>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Natural hosts—dogs, deer, humans</a:t>
            </a:r>
            <a:endParaRPr dirty="0"/>
          </a:p>
          <a:p>
            <a:pPr marL="457200" marR="0" lvl="0" indent="-457200" algn="l" rtl="0">
              <a:lnSpc>
                <a:spcPct val="100000"/>
              </a:lnSpc>
              <a:spcBef>
                <a:spcPts val="560"/>
              </a:spcBef>
              <a:spcAft>
                <a:spcPts val="0"/>
              </a:spcAft>
              <a:buClr>
                <a:srgbClr val="00B0F0"/>
              </a:buClr>
              <a:buSzPts val="1680"/>
              <a:buFont typeface="Wingdings" panose="05000000000000000000" pitchFamily="2" charset="2"/>
              <a:buChar char="Ø"/>
            </a:pPr>
            <a:r>
              <a:rPr lang="en-US" sz="2800" b="0" i="0" u="none" dirty="0">
                <a:solidFill>
                  <a:schemeClr val="dk1"/>
                </a:solidFill>
                <a:ea typeface="Arial"/>
                <a:cs typeface="Arial"/>
                <a:sym typeface="Arial"/>
              </a:rPr>
              <a:t>Transmitted by the Lone Star tick (</a:t>
            </a:r>
            <a:r>
              <a:rPr lang="en-US" sz="2800" b="0" i="1" u="none" dirty="0">
                <a:solidFill>
                  <a:schemeClr val="dk1"/>
                </a:solidFill>
                <a:ea typeface="Arial"/>
                <a:cs typeface="Arial"/>
                <a:sym typeface="Arial"/>
              </a:rPr>
              <a:t>A. </a:t>
            </a:r>
            <a:r>
              <a:rPr lang="en-US" sz="2800" b="0" i="1" u="none" dirty="0" err="1">
                <a:solidFill>
                  <a:schemeClr val="dk1"/>
                </a:solidFill>
                <a:ea typeface="Arial"/>
                <a:cs typeface="Arial"/>
                <a:sym typeface="Arial"/>
              </a:rPr>
              <a:t>americanum</a:t>
            </a:r>
            <a:r>
              <a:rPr lang="en-US" sz="2800" b="0" i="0" u="none" dirty="0">
                <a:solidFill>
                  <a:schemeClr val="dk1"/>
                </a:solidFill>
                <a:ea typeface="Arial"/>
                <a:cs typeface="Arial"/>
                <a:sym typeface="Arial"/>
              </a:rPr>
              <a:t>)</a:t>
            </a:r>
            <a:endParaRPr dirty="0"/>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Shape 545"/>
        <p:cNvGrpSpPr/>
        <p:nvPr/>
      </p:nvGrpSpPr>
      <p:grpSpPr>
        <a:xfrm>
          <a:off x="0" y="0"/>
          <a:ext cx="0" cy="0"/>
          <a:chOff x="0" y="0"/>
          <a:chExt cx="0" cy="0"/>
        </a:xfrm>
      </p:grpSpPr>
      <p:sp>
        <p:nvSpPr>
          <p:cNvPr id="546" name="Google Shape;546;p60"/>
          <p:cNvSpPr txBox="1">
            <a:spLocks noGrp="1"/>
          </p:cNvSpPr>
          <p:nvPr>
            <p:ph type="title"/>
          </p:nvPr>
        </p:nvSpPr>
        <p:spPr>
          <a:xfrm>
            <a:off x="76200" y="274637"/>
            <a:ext cx="8991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4000" b="0" i="0" u="none" dirty="0">
                <a:solidFill>
                  <a:srgbClr val="002060"/>
                </a:solidFill>
                <a:ea typeface="Arial"/>
                <a:cs typeface="Arial"/>
                <a:sym typeface="Arial"/>
              </a:rPr>
              <a:t>Human Granulocytic </a:t>
            </a:r>
            <a:r>
              <a:rPr lang="en-US" sz="4000" b="0" i="0" u="none" dirty="0" err="1">
                <a:solidFill>
                  <a:srgbClr val="002060"/>
                </a:solidFill>
                <a:ea typeface="Arial"/>
                <a:cs typeface="Arial"/>
                <a:sym typeface="Arial"/>
              </a:rPr>
              <a:t>Anaplasmosis</a:t>
            </a:r>
            <a:r>
              <a:rPr lang="en-US" sz="4000" b="0" i="0" u="none" dirty="0">
                <a:solidFill>
                  <a:srgbClr val="002060"/>
                </a:solidFill>
                <a:ea typeface="Arial"/>
                <a:cs typeface="Arial"/>
                <a:sym typeface="Arial"/>
              </a:rPr>
              <a:t> (HGA) Epidemiology</a:t>
            </a:r>
            <a:endParaRPr sz="4800" dirty="0">
              <a:solidFill>
                <a:srgbClr val="002060"/>
              </a:solidFill>
            </a:endParaRPr>
          </a:p>
        </p:txBody>
      </p:sp>
      <p:sp>
        <p:nvSpPr>
          <p:cNvPr id="547" name="Google Shape;547;p60"/>
          <p:cNvSpPr txBox="1">
            <a:spLocks noGrp="1"/>
          </p:cNvSpPr>
          <p:nvPr>
            <p:ph idx="1"/>
          </p:nvPr>
        </p:nvSpPr>
        <p:spPr>
          <a:xfrm>
            <a:off x="685800" y="1697037"/>
            <a:ext cx="7772400" cy="4454525"/>
          </a:xfrm>
          <a:prstGeom prst="rect">
            <a:avLst/>
          </a:prstGeom>
          <a:noFill/>
          <a:ln>
            <a:noFill/>
          </a:ln>
        </p:spPr>
        <p:txBody>
          <a:bodyPr spcFirstLastPara="1" wrap="square" lIns="91425" tIns="45700" rIns="91425" bIns="45700" anchor="t" anchorCtr="0">
            <a:noAutofit/>
          </a:bodyPr>
          <a:lstStyle/>
          <a:p>
            <a:pPr marL="285750" indent="-285750">
              <a:spcBef>
                <a:spcPts val="480"/>
              </a:spcBef>
              <a:buSzPts val="1920"/>
              <a:buFont typeface="Noto Sans Symbols"/>
              <a:buChar char="⮚"/>
            </a:pPr>
            <a:r>
              <a:rPr lang="en-US" b="0" i="0" u="none" strike="noStrike" cap="none" dirty="0">
                <a:solidFill>
                  <a:schemeClr val="dk1"/>
                </a:solidFill>
                <a:ea typeface="Arial"/>
                <a:cs typeface="Arial"/>
                <a:sym typeface="Arial"/>
              </a:rPr>
              <a:t>Causative agent: </a:t>
            </a:r>
            <a:r>
              <a:rPr lang="en-US" b="0" i="1" u="none" strike="noStrike" cap="none" dirty="0" err="1">
                <a:solidFill>
                  <a:schemeClr val="dk1"/>
                </a:solidFill>
                <a:ea typeface="Arial"/>
                <a:cs typeface="Arial"/>
                <a:sym typeface="Arial"/>
              </a:rPr>
              <a:t>Anaplasma</a:t>
            </a:r>
            <a:r>
              <a:rPr lang="en-US" b="0" i="1" u="none" strike="noStrike" cap="none" dirty="0">
                <a:solidFill>
                  <a:schemeClr val="dk1"/>
                </a:solidFill>
                <a:ea typeface="Arial"/>
                <a:cs typeface="Arial"/>
                <a:sym typeface="Arial"/>
              </a:rPr>
              <a:t> </a:t>
            </a:r>
            <a:r>
              <a:rPr lang="en-US" b="0" i="1" u="none" strike="noStrike" cap="none" dirty="0" err="1">
                <a:solidFill>
                  <a:schemeClr val="dk1"/>
                </a:solidFill>
                <a:ea typeface="Arial"/>
                <a:cs typeface="Arial"/>
                <a:sym typeface="Arial"/>
              </a:rPr>
              <a:t>phagocytophilum</a:t>
            </a:r>
            <a:endParaRPr dirty="0"/>
          </a:p>
          <a:p>
            <a:pPr marL="285750" indent="-285750">
              <a:spcBef>
                <a:spcPts val="480"/>
              </a:spcBef>
              <a:buSzPts val="1920"/>
              <a:buFont typeface="Noto Sans Symbols"/>
              <a:buChar char="⮚"/>
            </a:pPr>
            <a:r>
              <a:rPr lang="en-US" b="0" i="0" u="none" strike="noStrike" cap="none" dirty="0">
                <a:solidFill>
                  <a:schemeClr val="dk1"/>
                </a:solidFill>
                <a:ea typeface="Arial"/>
                <a:cs typeface="Arial"/>
                <a:sym typeface="Arial"/>
              </a:rPr>
              <a:t>Worldwide including United States </a:t>
            </a:r>
            <a:endParaRPr dirty="0"/>
          </a:p>
          <a:p>
            <a:pPr marL="285750" indent="-285750">
              <a:spcBef>
                <a:spcPts val="480"/>
              </a:spcBef>
              <a:buSzPts val="1920"/>
              <a:buFont typeface="Noto Sans Symbols"/>
              <a:buChar char="⮚"/>
            </a:pPr>
            <a:r>
              <a:rPr lang="en-US" b="0" i="0" u="none" strike="noStrike" cap="none" dirty="0">
                <a:solidFill>
                  <a:schemeClr val="dk1"/>
                </a:solidFill>
                <a:ea typeface="Arial"/>
                <a:cs typeface="Arial"/>
                <a:sym typeface="Arial"/>
              </a:rPr>
              <a:t>Natural hosts—Deer, rodents, horses, cattle, humans</a:t>
            </a:r>
            <a:endParaRPr dirty="0"/>
          </a:p>
          <a:p>
            <a:pPr marL="285750" indent="-285750">
              <a:spcBef>
                <a:spcPts val="480"/>
              </a:spcBef>
              <a:buSzPts val="1920"/>
              <a:buFont typeface="Noto Sans Symbols"/>
              <a:buChar char="⮚"/>
            </a:pPr>
            <a:r>
              <a:rPr lang="en-US" b="0" i="0" u="none" strike="noStrike" cap="none" dirty="0">
                <a:solidFill>
                  <a:schemeClr val="dk1"/>
                </a:solidFill>
                <a:ea typeface="Arial"/>
                <a:cs typeface="Arial"/>
                <a:sym typeface="Arial"/>
              </a:rPr>
              <a:t>Transmitted by ticks</a:t>
            </a:r>
            <a:endParaRPr dirty="0"/>
          </a:p>
          <a:p>
            <a:pPr marL="685800" lvl="1" indent="-228600">
              <a:spcBef>
                <a:spcPts val="400"/>
              </a:spcBef>
              <a:buSzPts val="2300"/>
              <a:buFont typeface="Arial"/>
              <a:buChar char="•"/>
            </a:pPr>
            <a:r>
              <a:rPr lang="en-US" b="0" i="1" u="none" strike="noStrike" cap="none" dirty="0">
                <a:solidFill>
                  <a:schemeClr val="dk1"/>
                </a:solidFill>
                <a:ea typeface="Arial"/>
                <a:cs typeface="Arial"/>
                <a:sym typeface="Arial"/>
              </a:rPr>
              <a:t>Ixodes scapularis, Ixodes </a:t>
            </a:r>
            <a:r>
              <a:rPr lang="en-US" b="0" i="1" u="none" strike="noStrike" cap="none" dirty="0" err="1">
                <a:solidFill>
                  <a:schemeClr val="dk1"/>
                </a:solidFill>
                <a:ea typeface="Arial"/>
                <a:cs typeface="Arial"/>
                <a:sym typeface="Arial"/>
              </a:rPr>
              <a:t>pacificus</a:t>
            </a:r>
            <a:endParaRPr dirty="0"/>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Shape 553"/>
        <p:cNvGrpSpPr/>
        <p:nvPr/>
      </p:nvGrpSpPr>
      <p:grpSpPr>
        <a:xfrm>
          <a:off x="0" y="0"/>
          <a:ext cx="0" cy="0"/>
          <a:chOff x="0" y="0"/>
          <a:chExt cx="0" cy="0"/>
        </a:xfrm>
      </p:grpSpPr>
      <p:sp>
        <p:nvSpPr>
          <p:cNvPr id="554" name="Google Shape;554;p61"/>
          <p:cNvSpPr txBox="1">
            <a:spLocks noGrp="1"/>
          </p:cNvSpPr>
          <p:nvPr>
            <p:ph type="title"/>
          </p:nvPr>
        </p:nvSpPr>
        <p:spPr>
          <a:xfrm>
            <a:off x="0" y="274637"/>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b="0" i="0" u="none" dirty="0">
                <a:solidFill>
                  <a:srgbClr val="002060"/>
                </a:solidFill>
                <a:ea typeface="Arial"/>
                <a:cs typeface="Arial"/>
                <a:sym typeface="Arial"/>
              </a:rPr>
              <a:t/>
            </a:r>
            <a:br>
              <a:rPr lang="en-US" b="0" i="0" u="none" dirty="0">
                <a:solidFill>
                  <a:srgbClr val="002060"/>
                </a:solidFill>
                <a:ea typeface="Arial"/>
                <a:cs typeface="Arial"/>
                <a:sym typeface="Arial"/>
              </a:rPr>
            </a:br>
            <a:r>
              <a:rPr lang="en-US" b="0" i="0" u="none" dirty="0">
                <a:solidFill>
                  <a:srgbClr val="002060"/>
                </a:solidFill>
                <a:ea typeface="Arial"/>
                <a:cs typeface="Arial"/>
                <a:sym typeface="Arial"/>
              </a:rPr>
              <a:t>HME and HGA Clinical Manifestations</a:t>
            </a:r>
            <a:endParaRPr sz="5400" dirty="0">
              <a:solidFill>
                <a:srgbClr val="002060"/>
              </a:solidFill>
            </a:endParaRPr>
          </a:p>
        </p:txBody>
      </p:sp>
      <p:sp>
        <p:nvSpPr>
          <p:cNvPr id="555" name="Google Shape;555;p61"/>
          <p:cNvSpPr txBox="1">
            <a:spLocks noGrp="1"/>
          </p:cNvSpPr>
          <p:nvPr>
            <p:ph idx="1"/>
          </p:nvPr>
        </p:nvSpPr>
        <p:spPr>
          <a:xfrm>
            <a:off x="685800" y="1647825"/>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0000"/>
              <a:buFont typeface="Noto Sans Symbols"/>
              <a:buChar char="⬤"/>
            </a:pPr>
            <a:r>
              <a:rPr lang="en-US" b="0" i="0" u="none" dirty="0">
                <a:solidFill>
                  <a:schemeClr val="dk1"/>
                </a:solidFill>
                <a:ea typeface="Arial"/>
                <a:cs typeface="Arial"/>
                <a:sym typeface="Arial"/>
              </a:rPr>
              <a:t>Organisms have an incubation period of 5 to 10 days.</a:t>
            </a:r>
            <a:endParaRPr sz="3600" dirty="0"/>
          </a:p>
          <a:p>
            <a:pPr marL="342900" marR="0" lvl="0" indent="-342900" algn="l" rtl="0">
              <a:lnSpc>
                <a:spcPct val="100000"/>
              </a:lnSpc>
              <a:spcBef>
                <a:spcPts val="560"/>
              </a:spcBef>
              <a:spcAft>
                <a:spcPts val="0"/>
              </a:spcAft>
              <a:buClr>
                <a:srgbClr val="00B0F0"/>
              </a:buClr>
              <a:buSzPct val="50000"/>
              <a:buFont typeface="Noto Sans Symbols"/>
              <a:buChar char="⬤"/>
            </a:pPr>
            <a:r>
              <a:rPr lang="en-US" b="0" i="0" u="none" dirty="0">
                <a:solidFill>
                  <a:schemeClr val="dk1"/>
                </a:solidFill>
                <a:ea typeface="Arial"/>
                <a:cs typeface="Arial"/>
                <a:sym typeface="Arial"/>
              </a:rPr>
              <a:t>Disease is clinically variable, but most patients have a moderately severe febrile illness.</a:t>
            </a:r>
            <a:endParaRPr sz="3600" dirty="0"/>
          </a:p>
          <a:p>
            <a:pPr marL="342900" marR="0" lvl="0" indent="-342900" algn="l" rtl="0">
              <a:lnSpc>
                <a:spcPct val="100000"/>
              </a:lnSpc>
              <a:spcBef>
                <a:spcPts val="560"/>
              </a:spcBef>
              <a:spcAft>
                <a:spcPts val="0"/>
              </a:spcAft>
              <a:buClr>
                <a:srgbClr val="00B0F0"/>
              </a:buClr>
              <a:buSzPct val="50000"/>
              <a:buFont typeface="Noto Sans Symbols"/>
              <a:buChar char="⬤"/>
            </a:pPr>
            <a:r>
              <a:rPr lang="en-US" b="0" i="0" u="none" dirty="0">
                <a:solidFill>
                  <a:schemeClr val="dk1"/>
                </a:solidFill>
                <a:ea typeface="Arial"/>
                <a:cs typeface="Arial"/>
                <a:sym typeface="Arial"/>
              </a:rPr>
              <a:t>The most frequent manifestations</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Malaise, fever, myalgia, headache</a:t>
            </a:r>
            <a:endParaRPr sz="3200" dirty="0"/>
          </a:p>
          <a:p>
            <a:pPr marL="342900" marR="0" lvl="0" indent="-342900" algn="l" rtl="0">
              <a:lnSpc>
                <a:spcPct val="100000"/>
              </a:lnSpc>
              <a:spcBef>
                <a:spcPts val="560"/>
              </a:spcBef>
              <a:spcAft>
                <a:spcPts val="0"/>
              </a:spcAft>
              <a:buClr>
                <a:srgbClr val="00B0F0"/>
              </a:buClr>
              <a:buSzPct val="50000"/>
              <a:buFont typeface="Noto Sans Symbols"/>
              <a:buChar char="⬤"/>
            </a:pPr>
            <a:r>
              <a:rPr lang="en-US" b="0" i="0" u="none" dirty="0">
                <a:solidFill>
                  <a:schemeClr val="dk1"/>
                </a:solidFill>
                <a:ea typeface="Arial"/>
                <a:cs typeface="Arial"/>
                <a:sym typeface="Arial"/>
              </a:rPr>
              <a:t>Less common symptoms include</a:t>
            </a:r>
            <a:endParaRPr sz="3600" dirty="0"/>
          </a:p>
          <a:p>
            <a:pPr marL="742950" marR="0" lvl="1" indent="-285750" algn="l" rtl="0">
              <a:lnSpc>
                <a:spcPct val="100000"/>
              </a:lnSpc>
              <a:spcBef>
                <a:spcPts val="480"/>
              </a:spcBef>
              <a:spcAft>
                <a:spcPts val="0"/>
              </a:spcAft>
              <a:buClr>
                <a:schemeClr val="dk1"/>
              </a:buClr>
              <a:buSzPts val="1920"/>
              <a:buFont typeface="Noto Sans Symbols"/>
              <a:buChar char="⮚"/>
            </a:pPr>
            <a:r>
              <a:rPr lang="en-US" b="0" i="0" u="none" strike="noStrike" cap="none" dirty="0">
                <a:solidFill>
                  <a:schemeClr val="dk1"/>
                </a:solidFill>
                <a:ea typeface="Arial"/>
                <a:cs typeface="Arial"/>
                <a:sym typeface="Arial"/>
              </a:rPr>
              <a:t>Arthralgia, involvement of GI or RT, others.</a:t>
            </a:r>
            <a:endParaRPr sz="3200" dirty="0"/>
          </a:p>
          <a:p>
            <a:pPr marL="742950" marR="0" lvl="1" indent="-163830" algn="l" rtl="0">
              <a:lnSpc>
                <a:spcPct val="100000"/>
              </a:lnSpc>
              <a:spcBef>
                <a:spcPts val="480"/>
              </a:spcBef>
              <a:spcAft>
                <a:spcPts val="0"/>
              </a:spcAft>
              <a:buClr>
                <a:schemeClr val="dk1"/>
              </a:buClr>
              <a:buSzPts val="1920"/>
              <a:buFont typeface="Noto Sans Symbols"/>
              <a:buNone/>
            </a:pPr>
            <a:endParaRPr sz="2400" b="0" i="0" u="none" strike="noStrike" cap="none" dirty="0">
              <a:solidFill>
                <a:schemeClr val="dk1"/>
              </a:solidFill>
              <a:latin typeface="Arial"/>
              <a:ea typeface="Arial"/>
              <a:cs typeface="Arial"/>
              <a:sym typeface="Arial"/>
            </a:endParaRPr>
          </a:p>
          <a:p>
            <a:pPr marL="342900" marR="0" lvl="0" indent="-251459" algn="l" rtl="0">
              <a:spcBef>
                <a:spcPts val="480"/>
              </a:spcBef>
              <a:spcAft>
                <a:spcPts val="0"/>
              </a:spcAft>
              <a:buClr>
                <a:schemeClr val="dk1"/>
              </a:buClr>
              <a:buSzPts val="1440"/>
              <a:buFont typeface="Noto Sans Symbols"/>
              <a:buNone/>
            </a:pPr>
            <a:endParaRPr sz="2400" b="0" i="0" u="none" strike="noStrike" cap="none" dirty="0">
              <a:solidFill>
                <a:schemeClr val="dk1"/>
              </a:solidFill>
              <a:latin typeface="Arial"/>
              <a:ea typeface="Arial"/>
              <a:cs typeface="Arial"/>
              <a:sym typeface="Aria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61"/>
        <p:cNvGrpSpPr/>
        <p:nvPr/>
      </p:nvGrpSpPr>
      <p:grpSpPr>
        <a:xfrm>
          <a:off x="0" y="0"/>
          <a:ext cx="0" cy="0"/>
          <a:chOff x="0" y="0"/>
          <a:chExt cx="0" cy="0"/>
        </a:xfrm>
      </p:grpSpPr>
      <p:sp>
        <p:nvSpPr>
          <p:cNvPr id="162" name="Google Shape;162;p9"/>
          <p:cNvSpPr txBox="1">
            <a:spLocks noGrp="1"/>
          </p:cNvSpPr>
          <p:nvPr>
            <p:ph type="title"/>
          </p:nvPr>
        </p:nvSpPr>
        <p:spPr>
          <a:xfrm>
            <a:off x="0" y="274637"/>
            <a:ext cx="90678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sz="3600" b="0" i="0" u="none" dirty="0">
                <a:solidFill>
                  <a:srgbClr val="002060"/>
                </a:solidFill>
                <a:ea typeface="Arial"/>
                <a:cs typeface="Arial"/>
                <a:sym typeface="Arial"/>
              </a:rPr>
              <a:t>Pasteurellosis</a:t>
            </a:r>
            <a:br>
              <a:rPr lang="en-US" sz="3600" b="0" i="0" u="none" dirty="0">
                <a:solidFill>
                  <a:srgbClr val="002060"/>
                </a:solidFill>
                <a:ea typeface="Arial"/>
                <a:cs typeface="Arial"/>
                <a:sym typeface="Arial"/>
              </a:rPr>
            </a:br>
            <a:r>
              <a:rPr lang="en-US" sz="3600" b="0" i="0" u="none" dirty="0">
                <a:solidFill>
                  <a:srgbClr val="002060"/>
                </a:solidFill>
                <a:ea typeface="Arial"/>
                <a:cs typeface="Arial"/>
                <a:sym typeface="Arial"/>
              </a:rPr>
              <a:t>Clinical Manifestations (Cont.)</a:t>
            </a:r>
            <a:endParaRPr dirty="0">
              <a:solidFill>
                <a:srgbClr val="002060"/>
              </a:solidFill>
            </a:endParaRPr>
          </a:p>
        </p:txBody>
      </p:sp>
      <p:sp>
        <p:nvSpPr>
          <p:cNvPr id="163" name="Google Shape;163;p9"/>
          <p:cNvSpPr txBox="1">
            <a:spLocks noGrp="1"/>
          </p:cNvSpPr>
          <p:nvPr>
            <p:ph idx="1"/>
          </p:nvPr>
        </p:nvSpPr>
        <p:spPr>
          <a:xfrm>
            <a:off x="647700" y="1628862"/>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60000"/>
              <a:buFont typeface="Wingdings" panose="05000000000000000000" pitchFamily="2" charset="2"/>
              <a:buChar char="Ø"/>
            </a:pPr>
            <a:r>
              <a:rPr lang="en-US" sz="2800" b="0" i="0" u="none" dirty="0">
                <a:solidFill>
                  <a:schemeClr val="dk1"/>
                </a:solidFill>
                <a:ea typeface="Arial"/>
                <a:cs typeface="Arial"/>
                <a:sym typeface="Arial"/>
              </a:rPr>
              <a:t>Examples of other manifestations</a:t>
            </a:r>
            <a:endParaRPr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Pericarditis, corneal ulcers, upper and lower respiratory tract infections, endophthalmitis, and GI tract infections including pyelonephritis and renal abscess</a:t>
            </a:r>
            <a:endParaRPr dirty="0"/>
          </a:p>
          <a:p>
            <a:pPr marL="457200" marR="0" lvl="0" indent="-457200" algn="l" rtl="0">
              <a:lnSpc>
                <a:spcPct val="100000"/>
              </a:lnSpc>
              <a:spcBef>
                <a:spcPts val="560"/>
              </a:spcBef>
              <a:spcAft>
                <a:spcPts val="0"/>
              </a:spcAft>
              <a:buClr>
                <a:srgbClr val="00B0F0"/>
              </a:buClr>
              <a:buSzPct val="60000"/>
              <a:buFont typeface="Wingdings" panose="05000000000000000000" pitchFamily="2" charset="2"/>
              <a:buChar char="Ø"/>
            </a:pPr>
            <a:r>
              <a:rPr lang="en-US" sz="2800" b="0" i="0" u="none" dirty="0">
                <a:solidFill>
                  <a:schemeClr val="dk1"/>
                </a:solidFill>
                <a:ea typeface="Arial"/>
                <a:cs typeface="Arial"/>
                <a:sym typeface="Arial"/>
              </a:rPr>
              <a:t>Examples of rarely occurring manifestations</a:t>
            </a:r>
            <a:endParaRPr dirty="0"/>
          </a:p>
          <a:p>
            <a:pPr marL="800100" marR="0" lvl="1" indent="-342900" algn="l" rtl="0">
              <a:lnSpc>
                <a:spcPct val="100000"/>
              </a:lnSpc>
              <a:spcBef>
                <a:spcPts val="480"/>
              </a:spcBef>
              <a:spcAft>
                <a:spcPts val="0"/>
              </a:spcAft>
              <a:buClr>
                <a:srgbClr val="00B0F0"/>
              </a:buClr>
              <a:buSzPct val="60000"/>
              <a:buFont typeface="Wingdings" panose="05000000000000000000" pitchFamily="2" charset="2"/>
              <a:buChar char="Ø"/>
            </a:pPr>
            <a:r>
              <a:rPr lang="en-US" sz="2400" b="0" i="0" u="none" strike="noStrike" cap="none" dirty="0">
                <a:solidFill>
                  <a:schemeClr val="dk1"/>
                </a:solidFill>
                <a:ea typeface="Arial"/>
                <a:cs typeface="Arial"/>
                <a:sym typeface="Arial"/>
              </a:rPr>
              <a:t>Sepsis, meningitis, septic arthritis, peritonitis, and osteomyelitis</a:t>
            </a:r>
            <a:endParaRPr dirty="0"/>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Shape 561"/>
        <p:cNvGrpSpPr/>
        <p:nvPr/>
      </p:nvGrpSpPr>
      <p:grpSpPr>
        <a:xfrm>
          <a:off x="0" y="0"/>
          <a:ext cx="0" cy="0"/>
          <a:chOff x="0" y="0"/>
          <a:chExt cx="0" cy="0"/>
        </a:xfrm>
      </p:grpSpPr>
      <p:sp>
        <p:nvSpPr>
          <p:cNvPr id="562" name="Google Shape;562;p62"/>
          <p:cNvSpPr txBox="1">
            <a:spLocks noGrp="1"/>
          </p:cNvSpPr>
          <p:nvPr>
            <p:ph type="title"/>
          </p:nvPr>
        </p:nvSpPr>
        <p:spPr>
          <a:xfrm>
            <a:off x="457200" y="274637"/>
            <a:ext cx="83058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Arial"/>
              <a:buNone/>
            </a:pPr>
            <a:r>
              <a:rPr lang="en-US" b="0" i="0" u="none" dirty="0">
                <a:solidFill>
                  <a:srgbClr val="002060"/>
                </a:solidFill>
                <a:ea typeface="Arial"/>
                <a:cs typeface="Arial"/>
                <a:sym typeface="Arial"/>
              </a:rPr>
              <a:t>Human Ehrlichiosis</a:t>
            </a:r>
            <a:br>
              <a:rPr lang="en-US" b="0" i="0" u="none" dirty="0">
                <a:solidFill>
                  <a:srgbClr val="002060"/>
                </a:solidFill>
                <a:ea typeface="Arial"/>
                <a:cs typeface="Arial"/>
                <a:sym typeface="Arial"/>
              </a:rPr>
            </a:br>
            <a:r>
              <a:rPr lang="en-US" b="0" i="0" u="none" dirty="0">
                <a:solidFill>
                  <a:srgbClr val="002060"/>
                </a:solidFill>
                <a:ea typeface="Arial"/>
                <a:cs typeface="Arial"/>
                <a:sym typeface="Arial"/>
              </a:rPr>
              <a:t>Clinical Manifestations</a:t>
            </a:r>
            <a:endParaRPr sz="5400" dirty="0">
              <a:solidFill>
                <a:srgbClr val="002060"/>
              </a:solidFill>
            </a:endParaRPr>
          </a:p>
        </p:txBody>
      </p:sp>
      <p:sp>
        <p:nvSpPr>
          <p:cNvPr id="563" name="Google Shape;563;p62"/>
          <p:cNvSpPr txBox="1">
            <a:spLocks noGrp="1"/>
          </p:cNvSpPr>
          <p:nvPr>
            <p:ph idx="1"/>
          </p:nvPr>
        </p:nvSpPr>
        <p:spPr>
          <a:xfrm>
            <a:off x="723900" y="1666875"/>
            <a:ext cx="7772400" cy="4876800"/>
          </a:xfrm>
          <a:prstGeom prst="rect">
            <a:avLst/>
          </a:prstGeom>
          <a:noFill/>
          <a:ln>
            <a:noFill/>
          </a:ln>
        </p:spPr>
        <p:txBody>
          <a:bodyPr spcFirstLastPara="1" wrap="square" lIns="91425" tIns="45700" rIns="91425" bIns="45700" anchor="t" anchorCtr="0">
            <a:noAutofit/>
          </a:bodyPr>
          <a:lstStyle/>
          <a:p>
            <a:pPr indent="-457200">
              <a:spcBef>
                <a:spcPts val="480"/>
              </a:spcBef>
              <a:buSzPts val="1920"/>
              <a:buFont typeface="Wingdings" panose="05000000000000000000" pitchFamily="2" charset="2"/>
              <a:buChar char="Ø"/>
            </a:pPr>
            <a:r>
              <a:rPr lang="en-US" b="0" i="0" u="none" strike="noStrike" cap="none" dirty="0">
                <a:solidFill>
                  <a:schemeClr val="dk1"/>
                </a:solidFill>
                <a:ea typeface="Arial"/>
                <a:cs typeface="Arial"/>
                <a:sym typeface="Arial"/>
              </a:rPr>
              <a:t>Pediatric patients: nausea, vomiting, diarrhea, cough, joint pains, confusion, and occasionally rash</a:t>
            </a:r>
            <a:endParaRPr dirty="0"/>
          </a:p>
          <a:p>
            <a:pPr marL="285750" indent="-285750">
              <a:spcBef>
                <a:spcPts val="480"/>
              </a:spcBef>
              <a:buSzPts val="1920"/>
              <a:buFont typeface="Noto Sans Symbols"/>
              <a:buChar char="⮚"/>
            </a:pPr>
            <a:r>
              <a:rPr lang="en-US" dirty="0"/>
              <a:t>Adult patients: r</a:t>
            </a:r>
            <a:r>
              <a:rPr lang="en-US" b="0" i="0" u="none" strike="noStrike" cap="none" dirty="0">
                <a:solidFill>
                  <a:schemeClr val="dk1"/>
                </a:solidFill>
                <a:ea typeface="Arial"/>
                <a:cs typeface="Arial"/>
                <a:sym typeface="Arial"/>
              </a:rPr>
              <a:t>arely have a rash</a:t>
            </a:r>
            <a:endParaRPr dirty="0"/>
          </a:p>
          <a:p>
            <a:pPr marL="285750" indent="-285750">
              <a:spcBef>
                <a:spcPts val="480"/>
              </a:spcBef>
              <a:buSzPts val="1920"/>
              <a:buFont typeface="Noto Sans Symbols"/>
              <a:buChar char="⮚"/>
            </a:pPr>
            <a:r>
              <a:rPr lang="en-US" b="0" i="0" u="none" strike="noStrike" cap="none" dirty="0">
                <a:solidFill>
                  <a:schemeClr val="dk1"/>
                </a:solidFill>
                <a:ea typeface="Arial"/>
                <a:cs typeface="Arial"/>
                <a:sym typeface="Arial"/>
              </a:rPr>
              <a:t>Leukopenia, thrombocytopenia, and elevated liver enzymes</a:t>
            </a:r>
            <a:endParaRPr dirty="0"/>
          </a:p>
          <a:p>
            <a:pPr marL="685800" lvl="1" indent="-228600">
              <a:spcBef>
                <a:spcPts val="400"/>
              </a:spcBef>
              <a:buSzPts val="2300"/>
              <a:buFont typeface="Arial"/>
              <a:buChar char="•"/>
            </a:pPr>
            <a:r>
              <a:rPr lang="en-US" b="0" i="0" u="none" strike="noStrike" cap="none" dirty="0">
                <a:solidFill>
                  <a:schemeClr val="dk1"/>
                </a:solidFill>
                <a:ea typeface="Arial"/>
                <a:cs typeface="Arial"/>
                <a:sym typeface="Arial"/>
              </a:rPr>
              <a:t>Sometimes toxic-shock–like symptoms, central nervous system (CNS) involvement, and adult respiratory distress</a:t>
            </a:r>
            <a:endParaRPr dirty="0"/>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10568-5D3A-7C00-08C5-F0153CE71F8F}"/>
              </a:ext>
            </a:extLst>
          </p:cNvPr>
          <p:cNvSpPr>
            <a:spLocks noGrp="1"/>
          </p:cNvSpPr>
          <p:nvPr>
            <p:ph type="title"/>
          </p:nvPr>
        </p:nvSpPr>
        <p:spPr>
          <a:xfrm>
            <a:off x="696913" y="76200"/>
            <a:ext cx="7772400" cy="1905000"/>
          </a:xfrm>
        </p:spPr>
        <p:txBody>
          <a:bodyPr/>
          <a:lstStyle/>
          <a:p>
            <a:pPr algn="ctr"/>
            <a:r>
              <a:rPr lang="en-US" sz="4800" dirty="0"/>
              <a:t>Trypanosomiasis</a:t>
            </a:r>
          </a:p>
        </p:txBody>
      </p:sp>
      <p:sp>
        <p:nvSpPr>
          <p:cNvPr id="3" name="Text Placeholder 2">
            <a:extLst>
              <a:ext uri="{FF2B5EF4-FFF2-40B4-BE49-F238E27FC236}">
                <a16:creationId xmlns:a16="http://schemas.microsoft.com/office/drawing/2014/main" id="{BDF041F1-B030-9DDF-4568-ACABF42BF7A6}"/>
              </a:ext>
            </a:extLst>
          </p:cNvPr>
          <p:cNvSpPr>
            <a:spLocks noGrp="1"/>
          </p:cNvSpPr>
          <p:nvPr>
            <p:ph idx="1"/>
          </p:nvPr>
        </p:nvSpPr>
        <p:spPr>
          <a:xfrm>
            <a:off x="696913" y="1581150"/>
            <a:ext cx="7772400" cy="4876800"/>
          </a:xfrm>
        </p:spPr>
        <p:txBody>
          <a:bodyPr/>
          <a:lstStyle/>
          <a:p>
            <a:pPr>
              <a:buFont typeface="Wingdings" panose="05000000000000000000" pitchFamily="2" charset="2"/>
              <a:buChar char="Ø"/>
            </a:pPr>
            <a:r>
              <a:rPr lang="en-US" dirty="0"/>
              <a:t>Caused by hemoflagellate parasites in the </a:t>
            </a:r>
            <a:r>
              <a:rPr lang="en-US" dirty="0">
                <a:solidFill>
                  <a:schemeClr val="tx1"/>
                </a:solidFill>
              </a:rPr>
              <a:t>genus </a:t>
            </a:r>
            <a:r>
              <a:rPr lang="en-US" i="1" dirty="0">
                <a:solidFill>
                  <a:schemeClr val="tx1"/>
                </a:solidFill>
              </a:rPr>
              <a:t>Trypanosoma</a:t>
            </a:r>
          </a:p>
          <a:p>
            <a:pPr>
              <a:buFont typeface="Wingdings" panose="05000000000000000000" pitchFamily="2" charset="2"/>
              <a:buChar char="Ø"/>
            </a:pPr>
            <a:r>
              <a:rPr lang="en-US" dirty="0">
                <a:solidFill>
                  <a:schemeClr val="tx1"/>
                </a:solidFill>
              </a:rPr>
              <a:t>Associate diseases</a:t>
            </a:r>
          </a:p>
          <a:p>
            <a:pPr lvl="1"/>
            <a:r>
              <a:rPr lang="en-US" dirty="0">
                <a:solidFill>
                  <a:schemeClr val="tx1"/>
                </a:solidFill>
              </a:rPr>
              <a:t>Chagas disease (</a:t>
            </a:r>
            <a:r>
              <a:rPr lang="en-US" i="1" dirty="0">
                <a:solidFill>
                  <a:schemeClr val="tx1"/>
                </a:solidFill>
              </a:rPr>
              <a:t>T. cruzi</a:t>
            </a:r>
            <a:r>
              <a:rPr lang="en-US" dirty="0">
                <a:solidFill>
                  <a:schemeClr val="tx1"/>
                </a:solidFill>
              </a:rPr>
              <a:t>), vector-kissing bug</a:t>
            </a:r>
          </a:p>
          <a:p>
            <a:pPr lvl="1"/>
            <a:r>
              <a:rPr lang="en-US" dirty="0">
                <a:solidFill>
                  <a:schemeClr val="tx1"/>
                </a:solidFill>
              </a:rPr>
              <a:t>Sleeping sickness (</a:t>
            </a:r>
            <a:r>
              <a:rPr lang="en-US" i="1" dirty="0">
                <a:solidFill>
                  <a:schemeClr val="tx1"/>
                </a:solidFill>
              </a:rPr>
              <a:t>T. brucei</a:t>
            </a:r>
            <a:r>
              <a:rPr lang="en-US" dirty="0">
                <a:solidFill>
                  <a:schemeClr val="tx1"/>
                </a:solidFill>
              </a:rPr>
              <a:t>)- tsetse flies</a:t>
            </a:r>
          </a:p>
          <a:p>
            <a:pPr>
              <a:buFont typeface="Wingdings" panose="05000000000000000000" pitchFamily="2" charset="2"/>
              <a:buChar char="Ø"/>
            </a:pPr>
            <a:r>
              <a:rPr lang="en-US" dirty="0">
                <a:solidFill>
                  <a:schemeClr val="tx1"/>
                </a:solidFill>
              </a:rPr>
              <a:t>Modes of Transmission</a:t>
            </a:r>
          </a:p>
          <a:p>
            <a:pPr lvl="1"/>
            <a:r>
              <a:rPr lang="en-US" dirty="0">
                <a:solidFill>
                  <a:schemeClr val="tx1"/>
                </a:solidFill>
              </a:rPr>
              <a:t>Kissing bug-pass </a:t>
            </a:r>
            <a:r>
              <a:rPr lang="en-US" i="1" dirty="0">
                <a:solidFill>
                  <a:schemeClr val="tx1"/>
                </a:solidFill>
              </a:rPr>
              <a:t>T. cruzi </a:t>
            </a:r>
            <a:r>
              <a:rPr lang="en-US" dirty="0">
                <a:solidFill>
                  <a:schemeClr val="tx1"/>
                </a:solidFill>
              </a:rPr>
              <a:t>through feces to host</a:t>
            </a:r>
          </a:p>
          <a:p>
            <a:pPr lvl="1"/>
            <a:r>
              <a:rPr lang="en-US" dirty="0">
                <a:solidFill>
                  <a:schemeClr val="tx1"/>
                </a:solidFill>
              </a:rPr>
              <a:t>Tsetse flies-pass </a:t>
            </a:r>
            <a:r>
              <a:rPr lang="en-US" i="1" dirty="0">
                <a:solidFill>
                  <a:schemeClr val="tx1"/>
                </a:solidFill>
              </a:rPr>
              <a:t>T. brucei </a:t>
            </a:r>
            <a:r>
              <a:rPr lang="en-US" dirty="0">
                <a:solidFill>
                  <a:schemeClr val="tx1"/>
                </a:solidFill>
              </a:rPr>
              <a:t>during </a:t>
            </a:r>
            <a:r>
              <a:rPr lang="en-US" dirty="0"/>
              <a:t>blood meal</a:t>
            </a:r>
          </a:p>
        </p:txBody>
      </p:sp>
    </p:spTree>
    <p:extLst>
      <p:ext uri="{BB962C8B-B14F-4D97-AF65-F5344CB8AC3E}">
        <p14:creationId xmlns:p14="http://schemas.microsoft.com/office/powerpoint/2010/main" val="1592009103"/>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C148D-543D-8AFA-7D81-9EA4E94CC7E3}"/>
              </a:ext>
            </a:extLst>
          </p:cNvPr>
          <p:cNvSpPr>
            <a:spLocks noGrp="1"/>
          </p:cNvSpPr>
          <p:nvPr>
            <p:ph type="title"/>
          </p:nvPr>
        </p:nvSpPr>
        <p:spPr>
          <a:xfrm>
            <a:off x="639763" y="76200"/>
            <a:ext cx="7772400" cy="1905000"/>
          </a:xfrm>
        </p:spPr>
        <p:txBody>
          <a:bodyPr/>
          <a:lstStyle/>
          <a:p>
            <a:pPr algn="ctr"/>
            <a:r>
              <a:rPr lang="en-US" dirty="0"/>
              <a:t>Trypanosomiasis (Cont.)</a:t>
            </a:r>
          </a:p>
        </p:txBody>
      </p:sp>
      <p:sp>
        <p:nvSpPr>
          <p:cNvPr id="3" name="Text Placeholder 2">
            <a:extLst>
              <a:ext uri="{FF2B5EF4-FFF2-40B4-BE49-F238E27FC236}">
                <a16:creationId xmlns:a16="http://schemas.microsoft.com/office/drawing/2014/main" id="{93B2F84D-D4D6-BA08-E1C9-3DB5AD25B63B}"/>
              </a:ext>
            </a:extLst>
          </p:cNvPr>
          <p:cNvSpPr>
            <a:spLocks noGrp="1"/>
          </p:cNvSpPr>
          <p:nvPr>
            <p:ph idx="1"/>
          </p:nvPr>
        </p:nvSpPr>
        <p:spPr>
          <a:xfrm>
            <a:off x="639763" y="1657350"/>
            <a:ext cx="7772400" cy="4876800"/>
          </a:xfrm>
        </p:spPr>
        <p:txBody>
          <a:bodyPr/>
          <a:lstStyle/>
          <a:p>
            <a:pPr>
              <a:buFont typeface="Wingdings" panose="05000000000000000000" pitchFamily="2" charset="2"/>
              <a:buChar char="Ø"/>
            </a:pPr>
            <a:r>
              <a:rPr lang="en-US" dirty="0"/>
              <a:t>Clinical manifestations</a:t>
            </a:r>
          </a:p>
          <a:p>
            <a:pPr lvl="1"/>
            <a:r>
              <a:rPr lang="en-US" dirty="0"/>
              <a:t>African trypanosomiasis has two stages</a:t>
            </a:r>
          </a:p>
          <a:p>
            <a:pPr lvl="2"/>
            <a:r>
              <a:rPr lang="en-US" dirty="0"/>
              <a:t>Stage 1- fever, headaches, enlarged lymph nodes, joint pain</a:t>
            </a:r>
          </a:p>
          <a:p>
            <a:pPr lvl="2"/>
            <a:r>
              <a:rPr lang="en-US" dirty="0"/>
              <a:t>Stage 2 (the neurologic stage)- parasites cross the blood-brain barrier and infect the CNS </a:t>
            </a:r>
          </a:p>
          <a:p>
            <a:pPr lvl="3"/>
            <a:r>
              <a:rPr lang="en-US" dirty="0"/>
              <a:t>Confusion, sensory disturbances lack of coordination, changes in behavior, disturbance of the sleep cycle</a:t>
            </a:r>
          </a:p>
        </p:txBody>
      </p:sp>
    </p:spTree>
    <p:extLst>
      <p:ext uri="{BB962C8B-B14F-4D97-AF65-F5344CB8AC3E}">
        <p14:creationId xmlns:p14="http://schemas.microsoft.com/office/powerpoint/2010/main" val="1226239860"/>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C148D-543D-8AFA-7D81-9EA4E94CC7E3}"/>
              </a:ext>
            </a:extLst>
          </p:cNvPr>
          <p:cNvSpPr>
            <a:spLocks noGrp="1"/>
          </p:cNvSpPr>
          <p:nvPr>
            <p:ph type="title"/>
          </p:nvPr>
        </p:nvSpPr>
        <p:spPr>
          <a:xfrm>
            <a:off x="735013" y="76200"/>
            <a:ext cx="7772400" cy="1905000"/>
          </a:xfrm>
        </p:spPr>
        <p:txBody>
          <a:bodyPr/>
          <a:lstStyle/>
          <a:p>
            <a:pPr algn="ctr"/>
            <a:r>
              <a:rPr lang="en-US" dirty="0">
                <a:solidFill>
                  <a:srgbClr val="002060"/>
                </a:solidFill>
              </a:rPr>
              <a:t>Trypanosomiasis (Cont.)</a:t>
            </a:r>
          </a:p>
        </p:txBody>
      </p:sp>
      <p:sp>
        <p:nvSpPr>
          <p:cNvPr id="3" name="Text Placeholder 2">
            <a:extLst>
              <a:ext uri="{FF2B5EF4-FFF2-40B4-BE49-F238E27FC236}">
                <a16:creationId xmlns:a16="http://schemas.microsoft.com/office/drawing/2014/main" id="{93B2F84D-D4D6-BA08-E1C9-3DB5AD25B63B}"/>
              </a:ext>
            </a:extLst>
          </p:cNvPr>
          <p:cNvSpPr>
            <a:spLocks noGrp="1"/>
          </p:cNvSpPr>
          <p:nvPr>
            <p:ph idx="1"/>
          </p:nvPr>
        </p:nvSpPr>
        <p:spPr>
          <a:xfrm>
            <a:off x="735013" y="1524000"/>
            <a:ext cx="7772400" cy="4876800"/>
          </a:xfrm>
        </p:spPr>
        <p:txBody>
          <a:bodyPr/>
          <a:lstStyle/>
          <a:p>
            <a:pPr>
              <a:buFont typeface="Wingdings" panose="05000000000000000000" pitchFamily="2" charset="2"/>
              <a:buChar char="Ø"/>
            </a:pPr>
            <a:r>
              <a:rPr lang="en-US" dirty="0"/>
              <a:t>Clinical Manifestations</a:t>
            </a:r>
          </a:p>
          <a:p>
            <a:pPr lvl="1"/>
            <a:r>
              <a:rPr lang="en-US" dirty="0"/>
              <a:t>Chagas disease has two stages</a:t>
            </a:r>
          </a:p>
          <a:p>
            <a:pPr lvl="2"/>
            <a:r>
              <a:rPr lang="en-US" dirty="0"/>
              <a:t>Acute phase: fever, headaches, enlarged lymph nodes, joint pain, nausea, vomiting , loss of appetite, enlargement of liver or spleen, and in some patients, eyelid swelling</a:t>
            </a:r>
          </a:p>
          <a:p>
            <a:pPr lvl="3"/>
            <a:r>
              <a:rPr lang="en-US" dirty="0"/>
              <a:t>These symptoms will pass</a:t>
            </a:r>
          </a:p>
          <a:p>
            <a:pPr lvl="2"/>
            <a:r>
              <a:rPr lang="en-US" dirty="0"/>
              <a:t>Chronic stage (occurs in untreated patients): stomach pain, constipation from an enlarged colon, difficulty swallowing caused by enlarged esophagus, irregular heartbeat, heart failure, and sudden cardiac </a:t>
            </a:r>
            <a:r>
              <a:rPr lang="en-US" dirty="0" smtClean="0"/>
              <a:t>arrest.</a:t>
            </a:r>
            <a:endParaRPr lang="en-US" dirty="0"/>
          </a:p>
        </p:txBody>
      </p:sp>
    </p:spTree>
    <p:extLst>
      <p:ext uri="{BB962C8B-B14F-4D97-AF65-F5344CB8AC3E}">
        <p14:creationId xmlns:p14="http://schemas.microsoft.com/office/powerpoint/2010/main" val="3598754988"/>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2228850" y="38862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Zoonotic Diseases</a:t>
            </a:r>
          </a:p>
          <a:p>
            <a:pPr algn="ctr" defTabSz="514350" eaLnBrk="0" hangingPunct="0">
              <a:lnSpc>
                <a:spcPct val="130000"/>
              </a:lnSpc>
              <a:spcBef>
                <a:spcPct val="0"/>
              </a:spcBef>
              <a:buNone/>
            </a:pPr>
            <a:endParaRPr lang="en-US" altLang="en-US" sz="1800" b="1" i="1" dirty="0">
              <a:solidFill>
                <a:srgbClr val="FFFFFF"/>
              </a:solidFill>
              <a:cs typeface="Segoe UI" panose="020B0502040204020203" pitchFamily="34" charset="0"/>
            </a:endParaRPr>
          </a:p>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Viral Zoonotic Diseases</a:t>
            </a:r>
            <a:endParaRPr lang="en-US" altLang="en-US" sz="18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2300287" y="25146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a:solidFill>
                  <a:srgbClr val="FFFFFF"/>
                </a:solidFill>
                <a:cs typeface="Segoe UI" panose="020B0502040204020203" pitchFamily="34" charset="0"/>
              </a:rPr>
              <a:t>Clinical &amp; Diagnostic Microbiology</a:t>
            </a:r>
          </a:p>
        </p:txBody>
      </p:sp>
    </p:spTree>
    <p:extLst>
      <p:ext uri="{BB962C8B-B14F-4D97-AF65-F5344CB8AC3E}">
        <p14:creationId xmlns:p14="http://schemas.microsoft.com/office/powerpoint/2010/main" val="3931711404"/>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5F5F11D-A25E-73DD-F3E2-767F3E30BF71}"/>
              </a:ext>
            </a:extLst>
          </p:cNvPr>
          <p:cNvSpPr>
            <a:spLocks noGrp="1"/>
          </p:cNvSpPr>
          <p:nvPr>
            <p:ph type="title"/>
          </p:nvPr>
        </p:nvSpPr>
        <p:spPr>
          <a:xfrm>
            <a:off x="639763" y="76200"/>
            <a:ext cx="7772400" cy="1905000"/>
          </a:xfrm>
        </p:spPr>
        <p:txBody>
          <a:bodyPr/>
          <a:lstStyle/>
          <a:p>
            <a:pPr algn="ctr"/>
            <a:r>
              <a:rPr lang="en-US" dirty="0">
                <a:solidFill>
                  <a:srgbClr val="002060"/>
                </a:solidFill>
              </a:rPr>
              <a:t>Viral Zoonotic Diseases</a:t>
            </a:r>
          </a:p>
        </p:txBody>
      </p:sp>
      <p:sp>
        <p:nvSpPr>
          <p:cNvPr id="6" name="Text Placeholder 5">
            <a:extLst>
              <a:ext uri="{FF2B5EF4-FFF2-40B4-BE49-F238E27FC236}">
                <a16:creationId xmlns:a16="http://schemas.microsoft.com/office/drawing/2014/main" id="{A1F4B437-34F8-A163-298E-77B1F8CBB9BF}"/>
              </a:ext>
            </a:extLst>
          </p:cNvPr>
          <p:cNvSpPr>
            <a:spLocks noGrp="1"/>
          </p:cNvSpPr>
          <p:nvPr>
            <p:ph idx="1"/>
          </p:nvPr>
        </p:nvSpPr>
        <p:spPr>
          <a:xfrm>
            <a:off x="639763" y="1524000"/>
            <a:ext cx="7772400" cy="4876800"/>
          </a:xfrm>
        </p:spPr>
        <p:txBody>
          <a:bodyPr/>
          <a:lstStyle/>
          <a:p>
            <a:pPr>
              <a:buFont typeface="Wingdings" panose="05000000000000000000" pitchFamily="2" charset="2"/>
              <a:buChar char="Ø"/>
            </a:pPr>
            <a:r>
              <a:rPr lang="en-US" sz="2800" dirty="0"/>
              <a:t>Rabies</a:t>
            </a:r>
          </a:p>
          <a:p>
            <a:pPr lvl="1"/>
            <a:r>
              <a:rPr lang="en-US" sz="2400" dirty="0"/>
              <a:t>Humans acquire infection by inhalation</a:t>
            </a:r>
          </a:p>
          <a:p>
            <a:pPr lvl="1"/>
            <a:r>
              <a:rPr lang="en-US" sz="2400" dirty="0"/>
              <a:t>Linked to </a:t>
            </a:r>
            <a:r>
              <a:rPr lang="en-US" sz="2400" dirty="0">
                <a:solidFill>
                  <a:schemeClr val="tx1"/>
                </a:solidFill>
              </a:rPr>
              <a:t>transplant tissue such as cornea</a:t>
            </a:r>
          </a:p>
          <a:p>
            <a:pPr lvl="1"/>
            <a:r>
              <a:rPr lang="en-US" sz="2400" dirty="0">
                <a:solidFill>
                  <a:schemeClr val="tx1"/>
                </a:solidFill>
              </a:rPr>
              <a:t>Virus replicates locally for several weeks to months</a:t>
            </a:r>
          </a:p>
          <a:p>
            <a:pPr lvl="1"/>
            <a:r>
              <a:rPr lang="en-US" sz="2400" dirty="0">
                <a:solidFill>
                  <a:schemeClr val="tx1"/>
                </a:solidFill>
              </a:rPr>
              <a:t>Virus preferentially infects nerve cells and progresses into the brain producing encephalitis</a:t>
            </a:r>
          </a:p>
          <a:p>
            <a:pPr lvl="1"/>
            <a:r>
              <a:rPr lang="en-US" sz="2400" dirty="0">
                <a:solidFill>
                  <a:schemeClr val="tx1"/>
                </a:solidFill>
              </a:rPr>
              <a:t>Virus infects highly innervated tissue (i.e. scalp, salivary glands, retina, cornea, nasal mucosa)</a:t>
            </a:r>
          </a:p>
          <a:p>
            <a:pPr lvl="1"/>
            <a:r>
              <a:rPr lang="en-US" sz="2400" dirty="0">
                <a:solidFill>
                  <a:schemeClr val="tx1"/>
                </a:solidFill>
              </a:rPr>
              <a:t>Neurologic signs occur after 2 to 10 days</a:t>
            </a:r>
          </a:p>
          <a:p>
            <a:pPr lvl="1"/>
            <a:r>
              <a:rPr lang="en-US" sz="2400" dirty="0"/>
              <a:t>No specific therapy, disease is nearly always fatal</a:t>
            </a:r>
          </a:p>
          <a:p>
            <a:pPr lvl="1"/>
            <a:endParaRPr lang="en-US" sz="2400" dirty="0"/>
          </a:p>
        </p:txBody>
      </p:sp>
    </p:spTree>
    <p:extLst>
      <p:ext uri="{BB962C8B-B14F-4D97-AF65-F5344CB8AC3E}">
        <p14:creationId xmlns:p14="http://schemas.microsoft.com/office/powerpoint/2010/main" val="2539688462"/>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14C89-3F24-4411-E808-B0FFD30E85B8}"/>
              </a:ext>
            </a:extLst>
          </p:cNvPr>
          <p:cNvSpPr>
            <a:spLocks noGrp="1"/>
          </p:cNvSpPr>
          <p:nvPr>
            <p:ph type="title"/>
          </p:nvPr>
        </p:nvSpPr>
        <p:spPr>
          <a:xfrm>
            <a:off x="582613" y="152400"/>
            <a:ext cx="7772400" cy="1905000"/>
          </a:xfrm>
        </p:spPr>
        <p:txBody>
          <a:bodyPr/>
          <a:lstStyle/>
          <a:p>
            <a:pPr algn="ctr"/>
            <a:r>
              <a:rPr lang="en-US" dirty="0"/>
              <a:t>Viral Zoonotic Diseases (Cont.)</a:t>
            </a:r>
          </a:p>
        </p:txBody>
      </p:sp>
      <p:sp>
        <p:nvSpPr>
          <p:cNvPr id="3" name="Text Placeholder 2">
            <a:extLst>
              <a:ext uri="{FF2B5EF4-FFF2-40B4-BE49-F238E27FC236}">
                <a16:creationId xmlns:a16="http://schemas.microsoft.com/office/drawing/2014/main" id="{36C1A90A-AD67-3021-B459-B1BC93E2A1A7}"/>
              </a:ext>
            </a:extLst>
          </p:cNvPr>
          <p:cNvSpPr>
            <a:spLocks noGrp="1"/>
          </p:cNvSpPr>
          <p:nvPr>
            <p:ph idx="1"/>
          </p:nvPr>
        </p:nvSpPr>
        <p:spPr>
          <a:xfrm>
            <a:off x="582613" y="1619250"/>
            <a:ext cx="7772400" cy="4876800"/>
          </a:xfrm>
        </p:spPr>
        <p:txBody>
          <a:bodyPr/>
          <a:lstStyle/>
          <a:p>
            <a:pPr>
              <a:buFont typeface="Wingdings" panose="05000000000000000000" pitchFamily="2" charset="2"/>
              <a:buChar char="Ø"/>
            </a:pPr>
            <a:r>
              <a:rPr lang="en-US" dirty="0"/>
              <a:t>SARS-CoV-2</a:t>
            </a:r>
          </a:p>
          <a:p>
            <a:pPr lvl="1"/>
            <a:r>
              <a:rPr lang="en-US" dirty="0" smtClean="0"/>
              <a:t>Coronavirus-associated </a:t>
            </a:r>
            <a:r>
              <a:rPr lang="en-US" dirty="0"/>
              <a:t>acute respiratory disease outbreak in 2019</a:t>
            </a:r>
          </a:p>
          <a:p>
            <a:pPr lvl="1"/>
            <a:r>
              <a:rPr lang="en-US" dirty="0"/>
              <a:t>Rapidly spread worldwide and was declared pandemic in March 2020</a:t>
            </a:r>
          </a:p>
          <a:p>
            <a:pPr lvl="1"/>
            <a:r>
              <a:rPr lang="en-US" dirty="0"/>
              <a:t>Researchers believe that this virus has zoonotic origins </a:t>
            </a:r>
          </a:p>
          <a:p>
            <a:pPr lvl="2"/>
            <a:r>
              <a:rPr lang="en-US" dirty="0"/>
              <a:t>Possibly emerged from a bat-borne or pangolin-borne virus because of its close genetic similarity to these coronaviruses</a:t>
            </a:r>
          </a:p>
          <a:p>
            <a:pPr lvl="1"/>
            <a:endParaRPr lang="en-US" dirty="0"/>
          </a:p>
          <a:p>
            <a:pPr lvl="1"/>
            <a:endParaRPr lang="en-US" dirty="0"/>
          </a:p>
        </p:txBody>
      </p:sp>
    </p:spTree>
    <p:extLst>
      <p:ext uri="{BB962C8B-B14F-4D97-AF65-F5344CB8AC3E}">
        <p14:creationId xmlns:p14="http://schemas.microsoft.com/office/powerpoint/2010/main" val="3591529080"/>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14C89-3F24-4411-E808-B0FFD30E85B8}"/>
              </a:ext>
            </a:extLst>
          </p:cNvPr>
          <p:cNvSpPr>
            <a:spLocks noGrp="1"/>
          </p:cNvSpPr>
          <p:nvPr>
            <p:ph type="title"/>
          </p:nvPr>
        </p:nvSpPr>
        <p:spPr>
          <a:xfrm>
            <a:off x="677863" y="76200"/>
            <a:ext cx="7772400" cy="1905000"/>
          </a:xfrm>
        </p:spPr>
        <p:txBody>
          <a:bodyPr/>
          <a:lstStyle/>
          <a:p>
            <a:pPr algn="ctr"/>
            <a:r>
              <a:rPr lang="en-US" dirty="0"/>
              <a:t>Viral Zoonotic Diseases (Cont.)</a:t>
            </a:r>
          </a:p>
        </p:txBody>
      </p:sp>
      <p:sp>
        <p:nvSpPr>
          <p:cNvPr id="3" name="Text Placeholder 2">
            <a:extLst>
              <a:ext uri="{FF2B5EF4-FFF2-40B4-BE49-F238E27FC236}">
                <a16:creationId xmlns:a16="http://schemas.microsoft.com/office/drawing/2014/main" id="{36C1A90A-AD67-3021-B459-B1BC93E2A1A7}"/>
              </a:ext>
            </a:extLst>
          </p:cNvPr>
          <p:cNvSpPr>
            <a:spLocks noGrp="1"/>
          </p:cNvSpPr>
          <p:nvPr>
            <p:ph idx="1"/>
          </p:nvPr>
        </p:nvSpPr>
        <p:spPr>
          <a:xfrm>
            <a:off x="677863" y="1666875"/>
            <a:ext cx="7772400" cy="4876800"/>
          </a:xfrm>
        </p:spPr>
        <p:txBody>
          <a:bodyPr/>
          <a:lstStyle/>
          <a:p>
            <a:pPr>
              <a:buFont typeface="Wingdings" panose="05000000000000000000" pitchFamily="2" charset="2"/>
              <a:buChar char="Ø"/>
            </a:pPr>
            <a:r>
              <a:rPr lang="en-US" dirty="0"/>
              <a:t>Monkeypox</a:t>
            </a:r>
          </a:p>
          <a:p>
            <a:pPr lvl="1"/>
            <a:r>
              <a:rPr lang="en-US" dirty="0"/>
              <a:t>Worldwide outbreak began in 2022</a:t>
            </a:r>
          </a:p>
          <a:p>
            <a:pPr lvl="1"/>
            <a:r>
              <a:rPr lang="en-US" dirty="0"/>
              <a:t>Before the outbreak, most cases were linked to international travel or imported animals</a:t>
            </a:r>
          </a:p>
          <a:p>
            <a:pPr lvl="1"/>
            <a:r>
              <a:rPr lang="en-US" dirty="0"/>
              <a:t>The actual source remains unknown</a:t>
            </a:r>
          </a:p>
          <a:p>
            <a:pPr lvl="1"/>
            <a:r>
              <a:rPr lang="en-US" dirty="0"/>
              <a:t>African rodents may transmit the disease to humans</a:t>
            </a:r>
          </a:p>
          <a:p>
            <a:pPr lvl="1"/>
            <a:r>
              <a:rPr lang="en-US" dirty="0"/>
              <a:t>First case of monkeypox was described in 1970</a:t>
            </a:r>
          </a:p>
        </p:txBody>
      </p:sp>
    </p:spTree>
    <p:extLst>
      <p:ext uri="{BB962C8B-B14F-4D97-AF65-F5344CB8AC3E}">
        <p14:creationId xmlns:p14="http://schemas.microsoft.com/office/powerpoint/2010/main" val="1680621602"/>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7C08A-26A7-2AEC-6D61-16A202F44C83}"/>
              </a:ext>
            </a:extLst>
          </p:cNvPr>
          <p:cNvSpPr>
            <a:spLocks noGrp="1"/>
          </p:cNvSpPr>
          <p:nvPr>
            <p:ph type="title"/>
          </p:nvPr>
        </p:nvSpPr>
        <p:spPr>
          <a:xfrm>
            <a:off x="668338" y="66675"/>
            <a:ext cx="7772400" cy="1905000"/>
          </a:xfrm>
        </p:spPr>
        <p:txBody>
          <a:bodyPr/>
          <a:lstStyle/>
          <a:p>
            <a:pPr algn="ctr"/>
            <a:r>
              <a:rPr lang="en-US" dirty="0">
                <a:solidFill>
                  <a:srgbClr val="002060"/>
                </a:solidFill>
              </a:rPr>
              <a:t>Viral Zoonotic Diseases (Cont.)</a:t>
            </a:r>
          </a:p>
        </p:txBody>
      </p:sp>
      <p:sp>
        <p:nvSpPr>
          <p:cNvPr id="3" name="Text Placeholder 2">
            <a:extLst>
              <a:ext uri="{FF2B5EF4-FFF2-40B4-BE49-F238E27FC236}">
                <a16:creationId xmlns:a16="http://schemas.microsoft.com/office/drawing/2014/main" id="{09165480-BE74-F042-70A2-0553EAF3ACC4}"/>
              </a:ext>
            </a:extLst>
          </p:cNvPr>
          <p:cNvSpPr>
            <a:spLocks noGrp="1"/>
          </p:cNvSpPr>
          <p:nvPr>
            <p:ph idx="1"/>
          </p:nvPr>
        </p:nvSpPr>
        <p:spPr>
          <a:xfrm>
            <a:off x="668338" y="1790700"/>
            <a:ext cx="7772400" cy="4876800"/>
          </a:xfrm>
        </p:spPr>
        <p:txBody>
          <a:bodyPr/>
          <a:lstStyle/>
          <a:p>
            <a:pPr>
              <a:buFont typeface="Wingdings" panose="05000000000000000000" pitchFamily="2" charset="2"/>
              <a:buChar char="Ø"/>
            </a:pPr>
            <a:r>
              <a:rPr lang="en-US" dirty="0"/>
              <a:t>Chapter 29 in the textbook discusses other viral zoonotic agents including but not limited to:</a:t>
            </a:r>
          </a:p>
          <a:p>
            <a:pPr lvl="1"/>
            <a:r>
              <a:rPr lang="en-US" dirty="0"/>
              <a:t>Lake Victoria Marburg virus</a:t>
            </a:r>
          </a:p>
          <a:p>
            <a:pPr lvl="1"/>
            <a:r>
              <a:rPr lang="en-US" dirty="0"/>
              <a:t>Ebola viruses</a:t>
            </a:r>
          </a:p>
          <a:p>
            <a:pPr lvl="1"/>
            <a:r>
              <a:rPr lang="en-US" dirty="0"/>
              <a:t>SARS-associated virus</a:t>
            </a:r>
          </a:p>
          <a:p>
            <a:pPr lvl="1"/>
            <a:r>
              <a:rPr lang="en-US" dirty="0"/>
              <a:t>West Nile virus</a:t>
            </a:r>
          </a:p>
        </p:txBody>
      </p:sp>
    </p:spTree>
    <p:extLst>
      <p:ext uri="{BB962C8B-B14F-4D97-AF65-F5344CB8AC3E}">
        <p14:creationId xmlns:p14="http://schemas.microsoft.com/office/powerpoint/2010/main" val="2355425501"/>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2228850" y="38862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Zoonotic Diseases</a:t>
            </a:r>
          </a:p>
          <a:p>
            <a:pPr algn="ctr" defTabSz="514350" eaLnBrk="0" hangingPunct="0">
              <a:lnSpc>
                <a:spcPct val="130000"/>
              </a:lnSpc>
              <a:spcBef>
                <a:spcPct val="0"/>
              </a:spcBef>
              <a:buNone/>
            </a:pPr>
            <a:endParaRPr lang="en-US" altLang="en-US" sz="1800" b="1" i="1" dirty="0">
              <a:solidFill>
                <a:srgbClr val="FFFFFF"/>
              </a:solidFill>
              <a:cs typeface="Segoe UI" panose="020B0502040204020203" pitchFamily="34" charset="0"/>
            </a:endParaRPr>
          </a:p>
          <a:p>
            <a:pPr algn="ctr" defTabSz="514350" eaLnBrk="0" hangingPunct="0">
              <a:lnSpc>
                <a:spcPct val="130000"/>
              </a:lnSpc>
              <a:spcBef>
                <a:spcPct val="0"/>
              </a:spcBef>
              <a:buNone/>
            </a:pPr>
            <a:r>
              <a:rPr lang="en-US" altLang="en-US" sz="1800" b="1" i="1" dirty="0" smtClean="0">
                <a:solidFill>
                  <a:srgbClr val="FFFFFF"/>
                </a:solidFill>
                <a:cs typeface="Segoe UI" panose="020B0502040204020203" pitchFamily="34" charset="0"/>
              </a:rPr>
              <a:t>Emerging</a:t>
            </a:r>
            <a:r>
              <a:rPr lang="en-US" altLang="en-US" sz="1800" b="1" i="1" dirty="0" smtClean="0">
                <a:solidFill>
                  <a:srgbClr val="FFFFFF"/>
                </a:solidFill>
                <a:cs typeface="Segoe UI" panose="020B0502040204020203" pitchFamily="34" charset="0"/>
              </a:rPr>
              <a:t> Zoonotic Diseases</a:t>
            </a:r>
            <a:endParaRPr lang="en-US" altLang="en-US" sz="18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2300287" y="2514600"/>
            <a:ext cx="4500563" cy="6858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defTabSz="514350" eaLnBrk="0" hangingPunct="0">
              <a:lnSpc>
                <a:spcPct val="130000"/>
              </a:lnSpc>
              <a:spcBef>
                <a:spcPct val="0"/>
              </a:spcBef>
              <a:buNone/>
            </a:pPr>
            <a:r>
              <a:rPr lang="en-US" altLang="en-US" sz="1800" b="1" i="1" dirty="0">
                <a:solidFill>
                  <a:srgbClr val="FFFFFF"/>
                </a:solidFill>
                <a:cs typeface="Segoe UI" panose="020B0502040204020203" pitchFamily="34" charset="0"/>
              </a:rPr>
              <a:t>Clinical &amp; Diagnostic Microbiology</a:t>
            </a:r>
          </a:p>
        </p:txBody>
      </p:sp>
    </p:spTree>
    <p:extLst>
      <p:ext uri="{BB962C8B-B14F-4D97-AF65-F5344CB8AC3E}">
        <p14:creationId xmlns:p14="http://schemas.microsoft.com/office/powerpoint/2010/main" val="34612147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6B930-8E0B-8501-CC89-85E0224FD994}"/>
              </a:ext>
            </a:extLst>
          </p:cNvPr>
          <p:cNvSpPr>
            <a:spLocks noGrp="1"/>
          </p:cNvSpPr>
          <p:nvPr>
            <p:ph type="title"/>
          </p:nvPr>
        </p:nvSpPr>
        <p:spPr>
          <a:xfrm>
            <a:off x="669823" y="76200"/>
            <a:ext cx="7772400" cy="1905000"/>
          </a:xfrm>
        </p:spPr>
        <p:txBody>
          <a:bodyPr/>
          <a:lstStyle/>
          <a:p>
            <a:pPr algn="ctr"/>
            <a:r>
              <a:rPr lang="en-US" dirty="0"/>
              <a:t>Pasteurellosis (Cont.)</a:t>
            </a:r>
          </a:p>
        </p:txBody>
      </p:sp>
      <p:sp>
        <p:nvSpPr>
          <p:cNvPr id="3" name="Text Placeholder 2">
            <a:extLst>
              <a:ext uri="{FF2B5EF4-FFF2-40B4-BE49-F238E27FC236}">
                <a16:creationId xmlns:a16="http://schemas.microsoft.com/office/drawing/2014/main" id="{D6FF3DE4-6CB2-761F-5EA7-E86C153D1FF3}"/>
              </a:ext>
            </a:extLst>
          </p:cNvPr>
          <p:cNvSpPr>
            <a:spLocks noGrp="1"/>
          </p:cNvSpPr>
          <p:nvPr>
            <p:ph idx="1"/>
          </p:nvPr>
        </p:nvSpPr>
        <p:spPr>
          <a:xfrm>
            <a:off x="669823" y="1553361"/>
            <a:ext cx="7772400" cy="4876800"/>
          </a:xfrm>
        </p:spPr>
        <p:txBody>
          <a:bodyPr/>
          <a:lstStyle/>
          <a:p>
            <a:pPr>
              <a:buFont typeface="Wingdings" panose="05000000000000000000" pitchFamily="2" charset="2"/>
              <a:buChar char="Ø"/>
            </a:pPr>
            <a:r>
              <a:rPr lang="en-US" dirty="0">
                <a:solidFill>
                  <a:schemeClr val="tx1"/>
                </a:solidFill>
              </a:rPr>
              <a:t>Pathogenesis of </a:t>
            </a:r>
            <a:r>
              <a:rPr lang="en-US" i="1" dirty="0">
                <a:solidFill>
                  <a:schemeClr val="tx1"/>
                </a:solidFill>
              </a:rPr>
              <a:t>P. </a:t>
            </a:r>
            <a:r>
              <a:rPr lang="en-US" i="1" dirty="0" err="1">
                <a:solidFill>
                  <a:schemeClr val="tx1"/>
                </a:solidFill>
              </a:rPr>
              <a:t>multocida</a:t>
            </a:r>
            <a:r>
              <a:rPr lang="en-US" i="1" dirty="0">
                <a:solidFill>
                  <a:schemeClr val="tx1"/>
                </a:solidFill>
              </a:rPr>
              <a:t> </a:t>
            </a:r>
            <a:r>
              <a:rPr lang="en-US" dirty="0">
                <a:solidFill>
                  <a:schemeClr val="tx1"/>
                </a:solidFill>
              </a:rPr>
              <a:t>in humans is not fully understood.</a:t>
            </a:r>
          </a:p>
          <a:p>
            <a:pPr lvl="1"/>
            <a:r>
              <a:rPr lang="en-US" dirty="0">
                <a:solidFill>
                  <a:schemeClr val="tx1"/>
                </a:solidFill>
              </a:rPr>
              <a:t>The antiphagocytic capsule and outer membrane antiphagocytic protein appear to play a key role in dissemination of the pathogen</a:t>
            </a:r>
          </a:p>
          <a:p>
            <a:pPr>
              <a:buFont typeface="Wingdings" panose="05000000000000000000" pitchFamily="2" charset="2"/>
              <a:buChar char="Ø"/>
            </a:pPr>
            <a:r>
              <a:rPr lang="en-US" dirty="0">
                <a:solidFill>
                  <a:schemeClr val="tx1"/>
                </a:solidFill>
              </a:rPr>
              <a:t>Some strains, including some from humans, produce:</a:t>
            </a:r>
          </a:p>
          <a:p>
            <a:pPr lvl="1"/>
            <a:r>
              <a:rPr lang="en-US" dirty="0">
                <a:solidFill>
                  <a:schemeClr val="tx1"/>
                </a:solidFill>
              </a:rPr>
              <a:t>Exotoxin, sialidase, hyaluronidase, surface adhesions, and siderophores</a:t>
            </a:r>
          </a:p>
        </p:txBody>
      </p:sp>
    </p:spTree>
    <p:extLst>
      <p:ext uri="{BB962C8B-B14F-4D97-AF65-F5344CB8AC3E}">
        <p14:creationId xmlns:p14="http://schemas.microsoft.com/office/powerpoint/2010/main" val="3309286418"/>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Shape 585"/>
        <p:cNvGrpSpPr/>
        <p:nvPr/>
      </p:nvGrpSpPr>
      <p:grpSpPr>
        <a:xfrm>
          <a:off x="0" y="0"/>
          <a:ext cx="0" cy="0"/>
          <a:chOff x="0" y="0"/>
          <a:chExt cx="0" cy="0"/>
        </a:xfrm>
      </p:grpSpPr>
      <p:sp>
        <p:nvSpPr>
          <p:cNvPr id="586" name="Google Shape;586;p64"/>
          <p:cNvSpPr txBox="1">
            <a:spLocks noGrp="1"/>
          </p:cNvSpPr>
          <p:nvPr>
            <p:ph type="title"/>
          </p:nvPr>
        </p:nvSpPr>
        <p:spPr>
          <a:xfrm>
            <a:off x="715963"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sz="4800" b="0" i="0" u="none" dirty="0">
                <a:solidFill>
                  <a:srgbClr val="002060"/>
                </a:solidFill>
                <a:ea typeface="Arial"/>
                <a:cs typeface="Arial"/>
                <a:sym typeface="Arial"/>
              </a:rPr>
              <a:t>Emerging Zoonoses</a:t>
            </a:r>
            <a:endParaRPr sz="5400" dirty="0">
              <a:solidFill>
                <a:srgbClr val="002060"/>
              </a:solidFill>
            </a:endParaRPr>
          </a:p>
        </p:txBody>
      </p:sp>
      <p:sp>
        <p:nvSpPr>
          <p:cNvPr id="587" name="Google Shape;587;p64"/>
          <p:cNvSpPr txBox="1">
            <a:spLocks noGrp="1"/>
          </p:cNvSpPr>
          <p:nvPr>
            <p:ph idx="1"/>
          </p:nvPr>
        </p:nvSpPr>
        <p:spPr>
          <a:xfrm>
            <a:off x="715963" y="1743075"/>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0B0F0"/>
              </a:buClr>
              <a:buSzPct val="50000"/>
              <a:buFont typeface="Noto Sans Symbols"/>
              <a:buChar char="⬤"/>
            </a:pPr>
            <a:r>
              <a:rPr lang="en-US" sz="3600" dirty="0"/>
              <a:t>Emerging zoonoses the discovery of a:</a:t>
            </a:r>
          </a:p>
          <a:p>
            <a:pPr marL="800100" lvl="1" indent="-342900">
              <a:spcBef>
                <a:spcPts val="0"/>
              </a:spcBef>
              <a:buSzPts val="1680"/>
              <a:buFont typeface="Wingdings" panose="05000000000000000000" pitchFamily="2" charset="2"/>
              <a:buChar char="Ø"/>
            </a:pPr>
            <a:r>
              <a:rPr lang="en-US" sz="3200" dirty="0"/>
              <a:t>New agent</a:t>
            </a:r>
          </a:p>
          <a:p>
            <a:pPr marL="800100" lvl="1" indent="-342900">
              <a:spcBef>
                <a:spcPts val="0"/>
              </a:spcBef>
              <a:buSzPts val="1680"/>
              <a:buFont typeface="Wingdings" panose="05000000000000000000" pitchFamily="2" charset="2"/>
              <a:buChar char="Ø"/>
            </a:pPr>
            <a:r>
              <a:rPr lang="en-US" sz="3200" dirty="0"/>
              <a:t>Known agent that has moved to a new geographic location</a:t>
            </a:r>
          </a:p>
          <a:p>
            <a:pPr marL="800100" lvl="1" indent="-342900">
              <a:spcBef>
                <a:spcPts val="0"/>
              </a:spcBef>
              <a:buSzPts val="1680"/>
              <a:buFont typeface="Wingdings" panose="05000000000000000000" pitchFamily="2" charset="2"/>
              <a:buChar char="Ø"/>
            </a:pPr>
            <a:r>
              <a:rPr lang="en-US" sz="3200" dirty="0"/>
              <a:t>Known pathogen that has become drug resistant, or some other modification </a:t>
            </a:r>
          </a:p>
          <a:p>
            <a:pPr marL="342900" indent="-342900">
              <a:spcBef>
                <a:spcPts val="0"/>
              </a:spcBef>
              <a:buSzPts val="1680"/>
            </a:pPr>
            <a:endParaRPr lang="en-US" dirty="0"/>
          </a:p>
          <a:p>
            <a:pPr marL="342900" indent="-342900">
              <a:spcBef>
                <a:spcPts val="0"/>
              </a:spcBef>
              <a:buSzPts val="1680"/>
            </a:pPr>
            <a:endParaRPr lang="en-US" dirty="0"/>
          </a:p>
        </p:txBody>
      </p:sp>
    </p:spTree>
    <p:extLst>
      <p:ext uri="{BB962C8B-B14F-4D97-AF65-F5344CB8AC3E}">
        <p14:creationId xmlns:p14="http://schemas.microsoft.com/office/powerpoint/2010/main" val="2369249581"/>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Shape 585"/>
        <p:cNvGrpSpPr/>
        <p:nvPr/>
      </p:nvGrpSpPr>
      <p:grpSpPr>
        <a:xfrm>
          <a:off x="0" y="0"/>
          <a:ext cx="0" cy="0"/>
          <a:chOff x="0" y="0"/>
          <a:chExt cx="0" cy="0"/>
        </a:xfrm>
      </p:grpSpPr>
      <p:sp>
        <p:nvSpPr>
          <p:cNvPr id="586" name="Google Shape;586;p64"/>
          <p:cNvSpPr txBox="1">
            <a:spLocks noGrp="1"/>
          </p:cNvSpPr>
          <p:nvPr>
            <p:ph type="title"/>
          </p:nvPr>
        </p:nvSpPr>
        <p:spPr>
          <a:xfrm>
            <a:off x="668338" y="76200"/>
            <a:ext cx="7772400" cy="1905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Arial"/>
              <a:buNone/>
            </a:pPr>
            <a:r>
              <a:rPr lang="en-US" b="0" i="0" u="none" dirty="0">
                <a:solidFill>
                  <a:srgbClr val="002060"/>
                </a:solidFill>
                <a:ea typeface="Arial"/>
                <a:cs typeface="Arial"/>
                <a:sym typeface="Arial"/>
              </a:rPr>
              <a:t>Emerging Zoonoses (Cont.)</a:t>
            </a:r>
            <a:endParaRPr sz="4800" dirty="0">
              <a:solidFill>
                <a:srgbClr val="002060"/>
              </a:solidFill>
            </a:endParaRPr>
          </a:p>
        </p:txBody>
      </p:sp>
      <p:sp>
        <p:nvSpPr>
          <p:cNvPr id="587" name="Google Shape;587;p64"/>
          <p:cNvSpPr txBox="1">
            <a:spLocks noGrp="1"/>
          </p:cNvSpPr>
          <p:nvPr>
            <p:ph idx="1"/>
          </p:nvPr>
        </p:nvSpPr>
        <p:spPr>
          <a:xfrm>
            <a:off x="668338" y="1524000"/>
            <a:ext cx="7772400" cy="48768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00B0F0"/>
              </a:buClr>
              <a:buSzPct val="55000"/>
              <a:buFont typeface="Wingdings" panose="05000000000000000000" pitchFamily="2" charset="2"/>
              <a:buChar char="Ø"/>
            </a:pPr>
            <a:r>
              <a:rPr lang="en-US" dirty="0"/>
              <a:t>Examples of emerging zoonoses</a:t>
            </a:r>
          </a:p>
          <a:p>
            <a:pPr marL="800100" lvl="1" indent="-342900">
              <a:spcBef>
                <a:spcPts val="0"/>
              </a:spcBef>
              <a:buSzPts val="1680"/>
              <a:buFont typeface="Wingdings" panose="05000000000000000000" pitchFamily="2" charset="2"/>
              <a:buChar char="Ø"/>
            </a:pPr>
            <a:r>
              <a:rPr lang="en-US" dirty="0"/>
              <a:t>Avian flu</a:t>
            </a:r>
          </a:p>
          <a:p>
            <a:pPr marL="800100" lvl="1" indent="-342900">
              <a:spcBef>
                <a:spcPts val="0"/>
              </a:spcBef>
              <a:buSzPts val="1680"/>
              <a:buFont typeface="Wingdings" panose="05000000000000000000" pitchFamily="2" charset="2"/>
              <a:buChar char="Ø"/>
            </a:pPr>
            <a:r>
              <a:rPr lang="en-US" dirty="0"/>
              <a:t>Swine flu</a:t>
            </a:r>
          </a:p>
          <a:p>
            <a:pPr marL="800100" lvl="1" indent="-342900">
              <a:spcBef>
                <a:spcPts val="0"/>
              </a:spcBef>
              <a:buSzPts val="1680"/>
              <a:buFont typeface="Wingdings" panose="05000000000000000000" pitchFamily="2" charset="2"/>
              <a:buChar char="Ø"/>
            </a:pPr>
            <a:r>
              <a:rPr lang="en-US" dirty="0"/>
              <a:t>SARS</a:t>
            </a:r>
          </a:p>
          <a:p>
            <a:pPr marL="457200" indent="-457200">
              <a:spcBef>
                <a:spcPts val="0"/>
              </a:spcBef>
              <a:buClr>
                <a:srgbClr val="00B0F0"/>
              </a:buClr>
              <a:buSzPct val="55000"/>
              <a:buFont typeface="Wingdings" panose="05000000000000000000" pitchFamily="2" charset="2"/>
              <a:buChar char="Ø"/>
            </a:pPr>
            <a:r>
              <a:rPr lang="en-US" dirty="0"/>
              <a:t>Examples of zoonotic agents in this chapter</a:t>
            </a:r>
          </a:p>
          <a:p>
            <a:pPr marL="800100" lvl="1" indent="-342900">
              <a:spcBef>
                <a:spcPts val="0"/>
              </a:spcBef>
              <a:buSzPts val="1680"/>
            </a:pPr>
            <a:r>
              <a:rPr lang="en-US" i="1" dirty="0"/>
              <a:t>B. burgdorferi</a:t>
            </a:r>
          </a:p>
          <a:p>
            <a:pPr marL="800100" lvl="1" indent="-342900">
              <a:spcBef>
                <a:spcPts val="0"/>
              </a:spcBef>
              <a:buSzPts val="1680"/>
            </a:pPr>
            <a:r>
              <a:rPr lang="en-US" i="1" dirty="0"/>
              <a:t>E. </a:t>
            </a:r>
            <a:r>
              <a:rPr lang="en-US" i="1" dirty="0" err="1"/>
              <a:t>chaffeensis</a:t>
            </a:r>
            <a:endParaRPr lang="en-US" i="1" dirty="0"/>
          </a:p>
          <a:p>
            <a:pPr marL="800100" lvl="1" indent="-342900">
              <a:spcBef>
                <a:spcPts val="0"/>
              </a:spcBef>
              <a:buSzPts val="1680"/>
            </a:pPr>
            <a:r>
              <a:rPr lang="en-US" i="1" dirty="0"/>
              <a:t>A. </a:t>
            </a:r>
            <a:r>
              <a:rPr lang="en-US" i="1" dirty="0" err="1"/>
              <a:t>phagocytophilum</a:t>
            </a:r>
            <a:endParaRPr lang="en-US" i="1" dirty="0"/>
          </a:p>
          <a:p>
            <a:pPr marL="800100" lvl="1" indent="-342900">
              <a:spcBef>
                <a:spcPts val="0"/>
              </a:spcBef>
              <a:buSzPts val="1680"/>
            </a:pPr>
            <a:r>
              <a:rPr lang="en-US" i="1" dirty="0"/>
              <a:t>B. </a:t>
            </a:r>
            <a:r>
              <a:rPr lang="en-US" i="1" dirty="0" err="1"/>
              <a:t>henselae</a:t>
            </a:r>
            <a:endParaRPr lang="en-US" i="1" dirty="0"/>
          </a:p>
          <a:p>
            <a:pPr marL="800100" lvl="1" indent="-342900">
              <a:spcBef>
                <a:spcPts val="0"/>
              </a:spcBef>
              <a:buSzPts val="1680"/>
            </a:pPr>
            <a:r>
              <a:rPr lang="en-US" i="1" dirty="0"/>
              <a:t>T. cruzi</a:t>
            </a:r>
          </a:p>
          <a:p>
            <a:pPr marL="800100" lvl="1" indent="-342900">
              <a:spcBef>
                <a:spcPts val="0"/>
              </a:spcBef>
              <a:buSzPts val="1680"/>
              <a:buFont typeface="Noto Sans Symbols"/>
              <a:buChar char="⬤"/>
            </a:pPr>
            <a:endParaRPr lang="en-US" dirty="0"/>
          </a:p>
          <a:p>
            <a:pPr marL="457200" lvl="1" indent="0">
              <a:spcBef>
                <a:spcPts val="0"/>
              </a:spcBef>
              <a:buSzPts val="1680"/>
              <a:buNone/>
            </a:pPr>
            <a:endParaRPr lang="en-US" dirty="0"/>
          </a:p>
          <a:p>
            <a:pPr marL="342900" indent="-342900">
              <a:spcBef>
                <a:spcPts val="0"/>
              </a:spcBef>
              <a:buSzPts val="1680"/>
            </a:pPr>
            <a:endParaRPr lang="en-US" dirty="0"/>
          </a:p>
        </p:txBody>
      </p:sp>
    </p:spTree>
    <p:extLst>
      <p:ext uri="{BB962C8B-B14F-4D97-AF65-F5344CB8AC3E}">
        <p14:creationId xmlns:p14="http://schemas.microsoft.com/office/powerpoint/2010/main" val="1661138398"/>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873230-5BC0-219F-B455-216B80EADC3B}"/>
              </a:ext>
            </a:extLst>
          </p:cNvPr>
          <p:cNvSpPr>
            <a:spLocks noGrp="1"/>
          </p:cNvSpPr>
          <p:nvPr>
            <p:ph type="title"/>
          </p:nvPr>
        </p:nvSpPr>
        <p:spPr>
          <a:xfrm>
            <a:off x="649288" y="76200"/>
            <a:ext cx="7772400" cy="1905000"/>
          </a:xfrm>
        </p:spPr>
        <p:txBody>
          <a:bodyPr/>
          <a:lstStyle/>
          <a:p>
            <a:pPr algn="ctr"/>
            <a:r>
              <a:rPr lang="en-US" dirty="0"/>
              <a:t>Points to Remember</a:t>
            </a:r>
          </a:p>
        </p:txBody>
      </p:sp>
      <p:sp>
        <p:nvSpPr>
          <p:cNvPr id="6" name="Text Placeholder 5">
            <a:extLst>
              <a:ext uri="{FF2B5EF4-FFF2-40B4-BE49-F238E27FC236}">
                <a16:creationId xmlns:a16="http://schemas.microsoft.com/office/drawing/2014/main" id="{C0197FEA-AE7A-4BDB-E0D3-011391305521}"/>
              </a:ext>
            </a:extLst>
          </p:cNvPr>
          <p:cNvSpPr>
            <a:spLocks noGrp="1"/>
          </p:cNvSpPr>
          <p:nvPr>
            <p:ph idx="1"/>
          </p:nvPr>
        </p:nvSpPr>
        <p:spPr>
          <a:xfrm>
            <a:off x="573088" y="1638300"/>
            <a:ext cx="7772400" cy="4876800"/>
          </a:xfrm>
        </p:spPr>
        <p:txBody>
          <a:bodyPr/>
          <a:lstStyle/>
          <a:p>
            <a:pPr>
              <a:buFont typeface="Wingdings" panose="05000000000000000000" pitchFamily="2" charset="2"/>
              <a:buChar char="Ø"/>
            </a:pPr>
            <a:r>
              <a:rPr lang="en-US" dirty="0"/>
              <a:t>Zoonotic infections represent a significant percentage of the workload in a clinical microbiology laboratory. </a:t>
            </a:r>
          </a:p>
          <a:p>
            <a:pPr>
              <a:buFont typeface="Wingdings" panose="05000000000000000000" pitchFamily="2" charset="2"/>
              <a:buChar char="Ø"/>
            </a:pPr>
            <a:r>
              <a:rPr lang="en-US" dirty="0"/>
              <a:t>Animal exposure and insect bites are important clues about possible causes of a patient’s infection. </a:t>
            </a:r>
          </a:p>
          <a:p>
            <a:pPr>
              <a:buFont typeface="Wingdings" panose="05000000000000000000" pitchFamily="2" charset="2"/>
              <a:buChar char="Ø"/>
            </a:pPr>
            <a:r>
              <a:rPr lang="en-US" dirty="0"/>
              <a:t>Zoonotic agents can be bacterial or viral as well as parasitic or mycotic. </a:t>
            </a:r>
          </a:p>
        </p:txBody>
      </p:sp>
    </p:spTree>
    <p:extLst>
      <p:ext uri="{BB962C8B-B14F-4D97-AF65-F5344CB8AC3E}">
        <p14:creationId xmlns:p14="http://schemas.microsoft.com/office/powerpoint/2010/main" val="3443508229"/>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873230-5BC0-219F-B455-216B80EADC3B}"/>
              </a:ext>
            </a:extLst>
          </p:cNvPr>
          <p:cNvSpPr>
            <a:spLocks noGrp="1"/>
          </p:cNvSpPr>
          <p:nvPr>
            <p:ph type="title"/>
          </p:nvPr>
        </p:nvSpPr>
        <p:spPr>
          <a:xfrm>
            <a:off x="636268" y="134923"/>
            <a:ext cx="7772400" cy="1905000"/>
          </a:xfrm>
        </p:spPr>
        <p:txBody>
          <a:bodyPr/>
          <a:lstStyle/>
          <a:p>
            <a:pPr algn="ctr"/>
            <a:r>
              <a:rPr lang="en-US" dirty="0"/>
              <a:t>Points to Remember (Cont.)</a:t>
            </a:r>
          </a:p>
        </p:txBody>
      </p:sp>
      <p:sp>
        <p:nvSpPr>
          <p:cNvPr id="6" name="Text Placeholder 5">
            <a:extLst>
              <a:ext uri="{FF2B5EF4-FFF2-40B4-BE49-F238E27FC236}">
                <a16:creationId xmlns:a16="http://schemas.microsoft.com/office/drawing/2014/main" id="{C0197FEA-AE7A-4BDB-E0D3-011391305521}"/>
              </a:ext>
            </a:extLst>
          </p:cNvPr>
          <p:cNvSpPr>
            <a:spLocks noGrp="1"/>
          </p:cNvSpPr>
          <p:nvPr>
            <p:ph idx="1"/>
          </p:nvPr>
        </p:nvSpPr>
        <p:spPr>
          <a:xfrm>
            <a:off x="636268" y="1638300"/>
            <a:ext cx="7772400" cy="4876800"/>
          </a:xfrm>
        </p:spPr>
        <p:txBody>
          <a:bodyPr/>
          <a:lstStyle/>
          <a:p>
            <a:pPr>
              <a:buFont typeface="Wingdings" panose="05000000000000000000" pitchFamily="2" charset="2"/>
              <a:buChar char="Ø"/>
            </a:pPr>
            <a:r>
              <a:rPr lang="en-US" sz="2800" dirty="0"/>
              <a:t>Not all zoonotic infections are contagious. In several zoonotic infections, the pathogens spread efficiently to humans but do not spread easily from person to person. Many zoonotic infections are arthropod borne. </a:t>
            </a:r>
          </a:p>
          <a:p>
            <a:pPr>
              <a:buFont typeface="Wingdings" panose="05000000000000000000" pitchFamily="2" charset="2"/>
              <a:buChar char="Ø"/>
            </a:pPr>
            <a:r>
              <a:rPr lang="en-US" sz="2800" dirty="0"/>
              <a:t>For the past 30 years, emerging infections have been recorded, including the discovery of previously unknown pathogens. Of these, 75% have a zoonotic origin.</a:t>
            </a:r>
          </a:p>
        </p:txBody>
      </p:sp>
    </p:spTree>
    <p:extLst>
      <p:ext uri="{BB962C8B-B14F-4D97-AF65-F5344CB8AC3E}">
        <p14:creationId xmlns:p14="http://schemas.microsoft.com/office/powerpoint/2010/main" val="121539710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6B930-8E0B-8501-CC89-85E0224FD994}"/>
              </a:ext>
            </a:extLst>
          </p:cNvPr>
          <p:cNvSpPr>
            <a:spLocks noGrp="1"/>
          </p:cNvSpPr>
          <p:nvPr>
            <p:ph type="title"/>
          </p:nvPr>
        </p:nvSpPr>
        <p:spPr>
          <a:xfrm>
            <a:off x="653045" y="67811"/>
            <a:ext cx="7772400" cy="1905000"/>
          </a:xfrm>
        </p:spPr>
        <p:txBody>
          <a:bodyPr/>
          <a:lstStyle/>
          <a:p>
            <a:pPr algn="ctr"/>
            <a:r>
              <a:rPr lang="en-US" dirty="0"/>
              <a:t>Pasteurellosis (Cont.)</a:t>
            </a:r>
          </a:p>
        </p:txBody>
      </p:sp>
      <p:sp>
        <p:nvSpPr>
          <p:cNvPr id="3" name="Text Placeholder 2">
            <a:extLst>
              <a:ext uri="{FF2B5EF4-FFF2-40B4-BE49-F238E27FC236}">
                <a16:creationId xmlns:a16="http://schemas.microsoft.com/office/drawing/2014/main" id="{D6FF3DE4-6CB2-761F-5EA7-E86C153D1FF3}"/>
              </a:ext>
            </a:extLst>
          </p:cNvPr>
          <p:cNvSpPr>
            <a:spLocks noGrp="1"/>
          </p:cNvSpPr>
          <p:nvPr>
            <p:ph idx="1"/>
          </p:nvPr>
        </p:nvSpPr>
        <p:spPr>
          <a:xfrm>
            <a:off x="653045" y="1544972"/>
            <a:ext cx="7772400" cy="4876800"/>
          </a:xfrm>
        </p:spPr>
        <p:txBody>
          <a:bodyPr/>
          <a:lstStyle/>
          <a:p>
            <a:pPr>
              <a:buFont typeface="Wingdings" panose="05000000000000000000" pitchFamily="2" charset="2"/>
              <a:buChar char="Ø"/>
            </a:pPr>
            <a:r>
              <a:rPr lang="en-US" dirty="0"/>
              <a:t>Identification of </a:t>
            </a:r>
            <a:r>
              <a:rPr lang="en-US" i="1" dirty="0"/>
              <a:t>P. </a:t>
            </a:r>
            <a:r>
              <a:rPr lang="en-US" i="1" dirty="0" err="1"/>
              <a:t>multocida</a:t>
            </a:r>
            <a:endParaRPr lang="en-US" i="1" dirty="0"/>
          </a:p>
          <a:p>
            <a:pPr lvl="1"/>
            <a:r>
              <a:rPr lang="en-US" dirty="0"/>
              <a:t>Clinical presentation</a:t>
            </a:r>
          </a:p>
          <a:p>
            <a:pPr lvl="1"/>
            <a:r>
              <a:rPr lang="en-US" dirty="0"/>
              <a:t>Gram stain</a:t>
            </a:r>
          </a:p>
          <a:p>
            <a:pPr lvl="1"/>
            <a:r>
              <a:rPr lang="en-US" dirty="0"/>
              <a:t>Bacterial cultures</a:t>
            </a:r>
          </a:p>
          <a:p>
            <a:pPr lvl="1"/>
            <a:r>
              <a:rPr lang="en-US" dirty="0"/>
              <a:t>Biochemical tests</a:t>
            </a:r>
          </a:p>
          <a:p>
            <a:pPr lvl="1"/>
            <a:r>
              <a:rPr lang="en-US" dirty="0"/>
              <a:t>Imaging studies (i.e., MRI)</a:t>
            </a:r>
          </a:p>
          <a:p>
            <a:pPr lvl="1"/>
            <a:r>
              <a:rPr lang="en-US" dirty="0"/>
              <a:t>Lumbar puncture</a:t>
            </a:r>
          </a:p>
          <a:p>
            <a:pPr lvl="1"/>
            <a:r>
              <a:rPr lang="en-US" dirty="0"/>
              <a:t>Arthrocentesis</a:t>
            </a:r>
          </a:p>
          <a:p>
            <a:pPr lvl="1"/>
            <a:r>
              <a:rPr lang="en-US" dirty="0"/>
              <a:t>Paracentesis</a:t>
            </a:r>
          </a:p>
        </p:txBody>
      </p:sp>
    </p:spTree>
    <p:extLst>
      <p:ext uri="{BB962C8B-B14F-4D97-AF65-F5344CB8AC3E}">
        <p14:creationId xmlns:p14="http://schemas.microsoft.com/office/powerpoint/2010/main" val="1533179632"/>
      </p:ext>
    </p:extLst>
  </p:cSld>
  <p:clrMapOvr>
    <a:masterClrMapping/>
  </p:clrMapOvr>
  <p:transition/>
</p:sld>
</file>

<file path=ppt/theme/theme1.xml><?xml version="1.0" encoding="utf-8"?>
<a:theme xmlns:a="http://schemas.openxmlformats.org/drawingml/2006/main" name="MicroTheme">
  <a:themeElements>
    <a:clrScheme name="">
      <a:dk1>
        <a:srgbClr val="000000"/>
      </a:dk1>
      <a:lt1>
        <a:srgbClr val="FFFFFF"/>
      </a:lt1>
      <a:dk2>
        <a:srgbClr val="000000"/>
      </a:dk2>
      <a:lt2>
        <a:srgbClr val="000000"/>
      </a:lt2>
      <a:accent1>
        <a:srgbClr val="0099CC"/>
      </a:accent1>
      <a:accent2>
        <a:srgbClr val="333399"/>
      </a:accent2>
      <a:accent3>
        <a:srgbClr val="FFFFFF"/>
      </a:accent3>
      <a:accent4>
        <a:srgbClr val="000000"/>
      </a:accent4>
      <a:accent5>
        <a:srgbClr val="AACAE2"/>
      </a:accent5>
      <a:accent6>
        <a:srgbClr val="2D2D8A"/>
      </a:accent6>
      <a:hlink>
        <a:srgbClr val="009999"/>
      </a:hlink>
      <a:folHlink>
        <a:srgbClr val="99CC00"/>
      </a:folHlink>
    </a:clrScheme>
    <a:fontScheme name="Microsoft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000000"/>
            </a:solidFill>
            <a:effectLst/>
            <a:latin typeface="Times New Roman" panose="02020603050405020304" pitchFamily="18" charset="0"/>
            <a:cs typeface="ヒラギノ明朝 ProN W3" charset="0"/>
            <a:sym typeface="Times New Roman" panose="02020603050405020304" pitchFamily="18" charset="0"/>
          </a:defRPr>
        </a:defPPr>
      </a:lstStyle>
    </a:spDef>
    <a:lnDef>
      <a:spPr bwMode="auto">
        <a:xfrm>
          <a:off x="0" y="0"/>
          <a:ext cx="1" cy="1"/>
        </a:xfrm>
        <a:custGeom>
          <a:avLst/>
          <a:gdLst/>
          <a:ahLst/>
          <a:cxnLst/>
          <a:rect l="0" t="0" r="0" b="0"/>
          <a:pathLst/>
        </a:custGeom>
        <a:solidFill>
          <a:srgbClr val="00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000000"/>
            </a:solidFill>
            <a:effectLst/>
            <a:latin typeface="Times New Roman" panose="02020603050405020304" pitchFamily="18" charset="0"/>
            <a:cs typeface="ヒラギノ明朝 ProN W3" charset="0"/>
            <a:sym typeface="Times New Roman" panose="02020603050405020304" pitchFamily="18" charset="0"/>
          </a:defRPr>
        </a:defPPr>
      </a:lstStyle>
    </a:lnDef>
  </a:objectDefaults>
  <a:extraClrSchemeLst>
    <a:extraClrScheme>
      <a:clrScheme name="Dads 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icroTheme" id="{E52B85CB-C9B7-412B-A7AA-E3B990D6E901}" vid="{8DFE26A6-A5DD-420C-B145-63F78B5CD578}"/>
    </a:ext>
  </a:extLst>
</a:theme>
</file>

<file path=ppt/theme/theme2.xml><?xml version="1.0" encoding="utf-8"?>
<a:theme xmlns:a="http://schemas.openxmlformats.org/drawingml/2006/main" name="RedTheme_PPT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icrosoft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Theme_PPTX" id="{F43E6FB1-23EE-48C8-B9D9-EDCB1276959C}" vid="{F9AA2A43-501F-446C-9578-B79408D46BC3}"/>
    </a:ext>
  </a:extLst>
</a:theme>
</file>

<file path=ppt/theme/theme3.xml><?xml version="1.0" encoding="utf-8"?>
<a:theme xmlns:a="http://schemas.openxmlformats.org/drawingml/2006/main" name="1_RedTheme_PPT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Theme_PPTX" id="{F43E6FB1-23EE-48C8-B9D9-EDCB1276959C}" vid="{F9AA2A43-501F-446C-9578-B79408D46BC3}"/>
    </a:ext>
  </a:extLst>
</a:theme>
</file>

<file path=ppt/theme/theme4.xml><?xml version="1.0" encoding="utf-8"?>
<a:theme xmlns:a="http://schemas.openxmlformats.org/drawingml/2006/main" name="1_MicroTheme">
  <a:themeElements>
    <a:clrScheme name="">
      <a:dk1>
        <a:srgbClr val="000000"/>
      </a:dk1>
      <a:lt1>
        <a:srgbClr val="FFFFFF"/>
      </a:lt1>
      <a:dk2>
        <a:srgbClr val="000000"/>
      </a:dk2>
      <a:lt2>
        <a:srgbClr val="000000"/>
      </a:lt2>
      <a:accent1>
        <a:srgbClr val="0099CC"/>
      </a:accent1>
      <a:accent2>
        <a:srgbClr val="333399"/>
      </a:accent2>
      <a:accent3>
        <a:srgbClr val="FFFFFF"/>
      </a:accent3>
      <a:accent4>
        <a:srgbClr val="000000"/>
      </a:accent4>
      <a:accent5>
        <a:srgbClr val="AACAE2"/>
      </a:accent5>
      <a:accent6>
        <a:srgbClr val="2D2D8A"/>
      </a:accent6>
      <a:hlink>
        <a:srgbClr val="009999"/>
      </a:hlink>
      <a:folHlink>
        <a:srgbClr val="99CC00"/>
      </a:folHlink>
    </a:clrScheme>
    <a:fontScheme name="Microsoft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000000"/>
            </a:solidFill>
            <a:effectLst/>
            <a:latin typeface="Times New Roman" panose="02020603050405020304" pitchFamily="18" charset="0"/>
            <a:cs typeface="ヒラギノ明朝 ProN W3" charset="0"/>
            <a:sym typeface="Times New Roman" panose="02020603050405020304" pitchFamily="18" charset="0"/>
          </a:defRPr>
        </a:defPPr>
      </a:lstStyle>
    </a:spDef>
    <a:lnDef>
      <a:spPr bwMode="auto">
        <a:xfrm>
          <a:off x="0" y="0"/>
          <a:ext cx="1" cy="1"/>
        </a:xfrm>
        <a:custGeom>
          <a:avLst/>
          <a:gdLst/>
          <a:ahLst/>
          <a:cxnLst/>
          <a:rect l="0" t="0" r="0" b="0"/>
          <a:pathLst/>
        </a:custGeom>
        <a:solidFill>
          <a:srgbClr val="00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000000"/>
            </a:solidFill>
            <a:effectLst/>
            <a:latin typeface="Times New Roman" panose="02020603050405020304" pitchFamily="18" charset="0"/>
            <a:cs typeface="ヒラギノ明朝 ProN W3" charset="0"/>
            <a:sym typeface="Times New Roman" panose="02020603050405020304" pitchFamily="18" charset="0"/>
          </a:defRPr>
        </a:defPPr>
      </a:lstStyle>
    </a:lnDef>
  </a:objectDefaults>
  <a:extraClrSchemeLst>
    <a:extraClrScheme>
      <a:clrScheme name="Dads 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icroTheme" id="{E52B85CB-C9B7-412B-A7AA-E3B990D6E901}" vid="{8DFE26A6-A5DD-420C-B145-63F78B5CD578}"/>
    </a:ext>
  </a:extLst>
</a:theme>
</file>

<file path=ppt/theme/theme5.xml><?xml version="1.0" encoding="utf-8"?>
<a:theme xmlns:a="http://schemas.openxmlformats.org/drawingml/2006/main" name="2_RedTheme_PPT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icrosoft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Theme_PPTX" id="{F43E6FB1-23EE-48C8-B9D9-EDCB1276959C}" vid="{F9AA2A43-501F-446C-9578-B79408D46BC3}"/>
    </a:ext>
  </a:extLst>
</a:theme>
</file>

<file path=ppt/theme/theme6.xml><?xml version="1.0" encoding="utf-8"?>
<a:theme xmlns:a="http://schemas.openxmlformats.org/drawingml/2006/main" name="3_RedTheme_PPT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Theme_PPTX" id="{F43E6FB1-23EE-48C8-B9D9-EDCB1276959C}" vid="{F9AA2A43-501F-446C-9578-B79408D46BC3}"/>
    </a:ext>
  </a:extLst>
</a:theme>
</file>

<file path=ppt/theme/theme7.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MicroTheme</Template>
  <TotalTime>2535</TotalTime>
  <Words>3676</Words>
  <Application>Microsoft Office PowerPoint</Application>
  <PresentationFormat>On-screen Show (4:3)</PresentationFormat>
  <Paragraphs>576</Paragraphs>
  <Slides>83</Slides>
  <Notes>62</Notes>
  <HiddenSlides>0</HiddenSlides>
  <MMClips>0</MMClips>
  <ScaleCrop>false</ScaleCrop>
  <HeadingPairs>
    <vt:vector size="6" baseType="variant">
      <vt:variant>
        <vt:lpstr>Fonts Used</vt:lpstr>
      </vt:variant>
      <vt:variant>
        <vt:i4>11</vt:i4>
      </vt:variant>
      <vt:variant>
        <vt:lpstr>Theme</vt:lpstr>
      </vt:variant>
      <vt:variant>
        <vt:i4>6</vt:i4>
      </vt:variant>
      <vt:variant>
        <vt:lpstr>Slide Titles</vt:lpstr>
      </vt:variant>
      <vt:variant>
        <vt:i4>83</vt:i4>
      </vt:variant>
    </vt:vector>
  </HeadingPairs>
  <TitlesOfParts>
    <vt:vector size="100" baseType="lpstr">
      <vt:lpstr>Arial</vt:lpstr>
      <vt:lpstr>Calibri</vt:lpstr>
      <vt:lpstr>Noto Sans Symbols</vt:lpstr>
      <vt:lpstr>Segoe UI</vt:lpstr>
      <vt:lpstr>Segoe UI Semibold</vt:lpstr>
      <vt:lpstr>Times</vt:lpstr>
      <vt:lpstr>Times New Roman</vt:lpstr>
      <vt:lpstr>Wingdings</vt:lpstr>
      <vt:lpstr>Wingdings 2</vt:lpstr>
      <vt:lpstr>Wingdings 3</vt:lpstr>
      <vt:lpstr>ヒラギノ明朝 ProN W3</vt:lpstr>
      <vt:lpstr>MicroTheme</vt:lpstr>
      <vt:lpstr>RedTheme_PPTX</vt:lpstr>
      <vt:lpstr>1_RedTheme_PPTX</vt:lpstr>
      <vt:lpstr>1_MicroTheme</vt:lpstr>
      <vt:lpstr>2_RedTheme_PPTX</vt:lpstr>
      <vt:lpstr>3_RedTheme_PPTX</vt:lpstr>
      <vt:lpstr>PowerPoint Presentation</vt:lpstr>
      <vt:lpstr>Zoonotic Diseases Definition and Transmission</vt:lpstr>
      <vt:lpstr>Zoonotic Diseases  Characteristics</vt:lpstr>
      <vt:lpstr>PowerPoint Presentation</vt:lpstr>
      <vt:lpstr>Pasteurellosis</vt:lpstr>
      <vt:lpstr>Pasteurellosis Clinical  Manifestations</vt:lpstr>
      <vt:lpstr>Pasteurellosis Clinical Manifestations (Cont.)</vt:lpstr>
      <vt:lpstr>Pasteurellosis (Cont.)</vt:lpstr>
      <vt:lpstr>Pasteurellosis (Cont.)</vt:lpstr>
      <vt:lpstr>Pasteurellosis (Cont.)</vt:lpstr>
      <vt:lpstr>Erysipeloid-Erysipelas</vt:lpstr>
      <vt:lpstr>Erysipelas Human Infection Names and Epidemiology</vt:lpstr>
      <vt:lpstr>Erysipeloid Clinical Manifestations</vt:lpstr>
      <vt:lpstr>Erysipeloid</vt:lpstr>
      <vt:lpstr>Capnocytophaga canimorsus Infection</vt:lpstr>
      <vt:lpstr>Capnocytophaga canimorsus Infection (Cont.)</vt:lpstr>
      <vt:lpstr>Cat Scratch Disease</vt:lpstr>
      <vt:lpstr>PowerPoint Presentation</vt:lpstr>
      <vt:lpstr>Anthrax Causative Agent</vt:lpstr>
      <vt:lpstr>Anthrax Epidemiology</vt:lpstr>
      <vt:lpstr>Anthrax Epidemiology (Cont.)</vt:lpstr>
      <vt:lpstr>Anthrax Clinical Manifestations</vt:lpstr>
      <vt:lpstr>Anthrax Clinical Manifestations (Cont.)</vt:lpstr>
      <vt:lpstr>Anthrax Treatment and Management</vt:lpstr>
      <vt:lpstr>Tularemia Causative agent</vt:lpstr>
      <vt:lpstr>Tularemia Epidemiology</vt:lpstr>
      <vt:lpstr>Tularemia Clinical Manifestations</vt:lpstr>
      <vt:lpstr>Tularemia Clinical Manifestations</vt:lpstr>
      <vt:lpstr>Tularemia Clinical Manifestations</vt:lpstr>
      <vt:lpstr>Brucellosis - Causative Agents and Synonyms</vt:lpstr>
      <vt:lpstr>Brucellosis Clinical Manifestations</vt:lpstr>
      <vt:lpstr>Brucellosis Clinical Manifestations (Cont.)</vt:lpstr>
      <vt:lpstr>Leptospirosis Causative Agent</vt:lpstr>
      <vt:lpstr>Photomicrograph of Leptospira</vt:lpstr>
      <vt:lpstr>Leptospirosis Epidemiology</vt:lpstr>
      <vt:lpstr>Leptospirosis Clinical Manifestations</vt:lpstr>
      <vt:lpstr>Leptospirosis Clinical Manifestations (Cont.)</vt:lpstr>
      <vt:lpstr>Leptospirosis  Clinical Manifestations (Cont.)</vt:lpstr>
      <vt:lpstr>Leptospirosis Clinical Manifestations (Cont.)</vt:lpstr>
      <vt:lpstr>Leptospirosis Clinical Manifestations (Cont.)</vt:lpstr>
      <vt:lpstr>PowerPoint Presentation</vt:lpstr>
      <vt:lpstr>Plague</vt:lpstr>
      <vt:lpstr>Xenopsylla cheopis</vt:lpstr>
      <vt:lpstr>Plague Life Cycle Notes and Clinical Manifestations</vt:lpstr>
      <vt:lpstr>Plague Clinical Manifestations</vt:lpstr>
      <vt:lpstr>Lyme Borreliosis</vt:lpstr>
      <vt:lpstr>Spirochetes of Borrelia burgdorferi</vt:lpstr>
      <vt:lpstr>Lyme Borreliosis Life Cycle and Clinical Manifestations</vt:lpstr>
      <vt:lpstr>Lyme Borreliosis Clinical Manifestations (Cont.)</vt:lpstr>
      <vt:lpstr>EMs Lesions</vt:lpstr>
      <vt:lpstr>Lyme Borreliosis Clinical Manifestations (Cont.)</vt:lpstr>
      <vt:lpstr>Rickettsia Infection General Characteristics</vt:lpstr>
      <vt:lpstr>Rickettsia Infection</vt:lpstr>
      <vt:lpstr>Spotted Fever Group</vt:lpstr>
      <vt:lpstr>Rocky Mountain Spotted Fever (RMSF)</vt:lpstr>
      <vt:lpstr>Incidence and Case Fatality of RMSF in the United States </vt:lpstr>
      <vt:lpstr>Boutonneuse Fever (BF)</vt:lpstr>
      <vt:lpstr>Rickettsialpox</vt:lpstr>
      <vt:lpstr>Typhus Groups</vt:lpstr>
      <vt:lpstr>Endemic Typhus</vt:lpstr>
      <vt:lpstr>Louseborne Typhus</vt:lpstr>
      <vt:lpstr>Scrub Typhus</vt:lpstr>
      <vt:lpstr>Scrub Typhus (Cont.)</vt:lpstr>
      <vt:lpstr>Scrub Typhus (Cont.)</vt:lpstr>
      <vt:lpstr> Anaplasmataceae Infection</vt:lpstr>
      <vt:lpstr>Ehrlichiae  Life Cycle Notes</vt:lpstr>
      <vt:lpstr>Human Monocytic Ehrlichiosis (HME) Epidemiology</vt:lpstr>
      <vt:lpstr>Human Granulocytic Anaplasmosis (HGA) Epidemiology</vt:lpstr>
      <vt:lpstr> HME and HGA Clinical Manifestations</vt:lpstr>
      <vt:lpstr>Human Ehrlichiosis Clinical Manifestations</vt:lpstr>
      <vt:lpstr>Trypanosomiasis</vt:lpstr>
      <vt:lpstr>Trypanosomiasis (Cont.)</vt:lpstr>
      <vt:lpstr>Trypanosomiasis (Cont.)</vt:lpstr>
      <vt:lpstr>PowerPoint Presentation</vt:lpstr>
      <vt:lpstr>Viral Zoonotic Diseases</vt:lpstr>
      <vt:lpstr>Viral Zoonotic Diseases (Cont.)</vt:lpstr>
      <vt:lpstr>Viral Zoonotic Diseases (Cont.)</vt:lpstr>
      <vt:lpstr>Viral Zoonotic Diseases (Cont.)</vt:lpstr>
      <vt:lpstr>PowerPoint Presentation</vt:lpstr>
      <vt:lpstr>Emerging Zoonoses</vt:lpstr>
      <vt:lpstr>Emerging Zoonoses (Cont.)</vt:lpstr>
      <vt:lpstr>Points to Remember</vt:lpstr>
      <vt:lpstr>Points to Remember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Connie Mahon</dc:creator>
  <cp:lastModifiedBy>Tyler Thomas</cp:lastModifiedBy>
  <cp:revision>92</cp:revision>
  <dcterms:created xsi:type="dcterms:W3CDTF">2006-03-30T22:26:44Z</dcterms:created>
  <dcterms:modified xsi:type="dcterms:W3CDTF">2024-06-24T14:56:57Z</dcterms:modified>
</cp:coreProperties>
</file>