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94" r:id="rId1"/>
  </p:sldMasterIdLst>
  <p:notesMasterIdLst>
    <p:notesMasterId r:id="rId51"/>
  </p:notesMasterIdLst>
  <p:sldIdLst>
    <p:sldId id="256" r:id="rId2"/>
    <p:sldId id="366" r:id="rId3"/>
    <p:sldId id="367" r:id="rId4"/>
    <p:sldId id="368" r:id="rId5"/>
    <p:sldId id="369" r:id="rId6"/>
    <p:sldId id="370" r:id="rId7"/>
    <p:sldId id="486" r:id="rId8"/>
    <p:sldId id="372" r:id="rId9"/>
    <p:sldId id="373" r:id="rId10"/>
    <p:sldId id="374" r:id="rId11"/>
    <p:sldId id="375" r:id="rId12"/>
    <p:sldId id="376" r:id="rId13"/>
    <p:sldId id="377" r:id="rId14"/>
    <p:sldId id="378" r:id="rId15"/>
    <p:sldId id="379" r:id="rId16"/>
    <p:sldId id="380" r:id="rId17"/>
    <p:sldId id="381" r:id="rId18"/>
    <p:sldId id="472" r:id="rId19"/>
    <p:sldId id="384" r:id="rId20"/>
    <p:sldId id="383" r:id="rId21"/>
    <p:sldId id="385" r:id="rId22"/>
    <p:sldId id="386" r:id="rId23"/>
    <p:sldId id="388" r:id="rId24"/>
    <p:sldId id="392" r:id="rId25"/>
    <p:sldId id="389" r:id="rId26"/>
    <p:sldId id="391" r:id="rId27"/>
    <p:sldId id="393" r:id="rId28"/>
    <p:sldId id="394" r:id="rId29"/>
    <p:sldId id="395" r:id="rId30"/>
    <p:sldId id="396" r:id="rId31"/>
    <p:sldId id="397" r:id="rId32"/>
    <p:sldId id="399" r:id="rId33"/>
    <p:sldId id="400" r:id="rId34"/>
    <p:sldId id="401" r:id="rId35"/>
    <p:sldId id="487" r:id="rId36"/>
    <p:sldId id="402" r:id="rId37"/>
    <p:sldId id="403" r:id="rId38"/>
    <p:sldId id="404" r:id="rId39"/>
    <p:sldId id="488" r:id="rId40"/>
    <p:sldId id="405" r:id="rId41"/>
    <p:sldId id="406" r:id="rId42"/>
    <p:sldId id="407" r:id="rId43"/>
    <p:sldId id="408" r:id="rId44"/>
    <p:sldId id="409" r:id="rId45"/>
    <p:sldId id="410" r:id="rId46"/>
    <p:sldId id="411" r:id="rId47"/>
    <p:sldId id="489" r:id="rId48"/>
    <p:sldId id="413" r:id="rId49"/>
    <p:sldId id="470" r:id="rId50"/>
  </p:sldIdLst>
  <p:sldSz cx="9144000" cy="6858000" type="screen4x3"/>
  <p:notesSz cx="9236075" cy="69738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08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97">
          <p15:clr>
            <a:srgbClr val="000000"/>
          </p15:clr>
        </p15:guide>
        <p15:guide id="2" pos="2909">
          <p15:clr>
            <a:srgbClr val="000000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78" roundtripDataSignature="AMtx7mgjx4iPu2kDXZ3ZelmoXkq40tKSMg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43F5DD6-791E-8ACB-8374-EBEBC65B052B}" name="Connie Mahon" initials="CM" userId="dffcbafd17e63880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96" y="102"/>
      </p:cViewPr>
      <p:guideLst>
        <p:guide orient="horz" pos="100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4439"/>
    </p:cViewPr>
  </p:sorter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97"/>
        <p:guide pos="29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183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79" Type="http://schemas.openxmlformats.org/officeDocument/2006/relationships/presProps" Target="presProps.xml"/><Relationship Id="rId18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178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8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18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002087" cy="34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00" tIns="46300" rIns="92600" bIns="463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232400" y="0"/>
            <a:ext cx="4002087" cy="34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00" tIns="46300" rIns="92600" bIns="463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874962" y="522287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00" tIns="46300" rIns="92600" bIns="463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624637"/>
            <a:ext cx="4002087" cy="34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00" tIns="46300" rIns="92600" bIns="463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232400" y="6624637"/>
            <a:ext cx="4002087" cy="34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00" tIns="46300" rIns="92600" bIns="463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119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Google Shape;1053;p120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4" name="Google Shape;1054;p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121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p122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" name="Google Shape;1070;p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p123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1078;p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p124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p125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4" name="Google Shape;1094;p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Google Shape;1117;p128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8" name="Google Shape;1118;p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Google Shape;1109;p127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0" name="Google Shape;1110;p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Google Shape;1128;p129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9" name="Google Shape;1129;p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g1455952d179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4" name="Google Shape;974;g1455952d179_0_63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100" cy="3138600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975;g1455952d179_0_63:notes"/>
          <p:cNvSpPr txBox="1">
            <a:spLocks noGrp="1"/>
          </p:cNvSpPr>
          <p:nvPr>
            <p:ph type="sldNum" idx="12"/>
          </p:nvPr>
        </p:nvSpPr>
        <p:spPr>
          <a:xfrm>
            <a:off x="5232400" y="6624637"/>
            <a:ext cx="4002000" cy="347700"/>
          </a:xfrm>
          <a:prstGeom prst="rect">
            <a:avLst/>
          </a:prstGeom>
        </p:spPr>
        <p:txBody>
          <a:bodyPr spcFirstLastPara="1" wrap="square" lIns="92600" tIns="46300" rIns="92600" bIns="463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 sz="14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Google Shape;1136;p130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7" name="Google Shape;1137;p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p132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6" name="Google Shape;1156;p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p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88" name="Google Shape;1188;p136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9" name="Google Shape;1189;p136:notes"/>
          <p:cNvSpPr txBox="1"/>
          <p:nvPr/>
        </p:nvSpPr>
        <p:spPr>
          <a:xfrm>
            <a:off x="5232400" y="6624637"/>
            <a:ext cx="4002087" cy="34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00" tIns="46300" rIns="92600" bIns="463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p133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4" name="Google Shape;1164;p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p135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0" name="Google Shape;1180;p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Google Shape;1197;p137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8" name="Google Shape;1198;p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Google Shape;1205;g1455952d179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6" name="Google Shape;1206;g1455952d179_0_70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100" cy="3138600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7" name="Google Shape;1207;g1455952d179_0_70:notes"/>
          <p:cNvSpPr txBox="1">
            <a:spLocks noGrp="1"/>
          </p:cNvSpPr>
          <p:nvPr>
            <p:ph type="sldNum" idx="12"/>
          </p:nvPr>
        </p:nvSpPr>
        <p:spPr>
          <a:xfrm>
            <a:off x="5232400" y="6624637"/>
            <a:ext cx="4002000" cy="347700"/>
          </a:xfrm>
          <a:prstGeom prst="rect">
            <a:avLst/>
          </a:prstGeom>
        </p:spPr>
        <p:txBody>
          <a:bodyPr spcFirstLastPara="1" wrap="square" lIns="92600" tIns="46300" rIns="92600" bIns="463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28</a:t>
            </a:fld>
            <a:endParaRPr sz="14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p139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4" name="Google Shape;1214;p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" name="Google Shape;1221;p140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2" name="Google Shape;1222;p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Google Shape;1229;p142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0" name="Google Shape;1230;p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111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Google Shape;1245;p144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6" name="Google Shape;1246;p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" name="Google Shape;1253;p145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4" name="Google Shape;1254;p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Google Shape;1261;p146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2" name="Google Shape;1262;p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p147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0" name="Google Shape;1270;p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" name="Google Shape;1277;p148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8" name="Google Shape;1278;p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" name="Google Shape;1285;p149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6" name="Google Shape;1286;p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" name="Google Shape;1293;p150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4" name="Google Shape;1294;p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" name="Google Shape;1301;p151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2" name="Google Shape;1302;p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" name="Google Shape;1309;p152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0" name="Google Shape;1310;p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p153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8" name="Google Shape;1318;p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112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" name="Google Shape;1325;p154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6" name="Google Shape;1326;p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" name="Google Shape;1333;p155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4" name="Google Shape;1334;p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" name="Google Shape;1341;p156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2" name="Google Shape;1342;p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" name="Google Shape;1341;p156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2" name="Google Shape;1342;p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300382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Google Shape;1357;p158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8" name="Google Shape;1358;p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74963" y="522288"/>
            <a:ext cx="3486150" cy="2616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263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p113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8" name="Google Shape;998;p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p114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p116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2" name="Google Shape;1022;p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117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0" name="Google Shape;1030;p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p118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283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74672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353174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88856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876872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42509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179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510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063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583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18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811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066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941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806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97325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4AD1768-0D64-1BCE-F112-1815B77E7D5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2657475" y="6576060"/>
            <a:ext cx="382905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995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/>
        </p:nvSpPr>
        <p:spPr>
          <a:xfrm>
            <a:off x="822122" y="2894362"/>
            <a:ext cx="7155809" cy="1182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3000" b="0" i="1" u="none" strike="noStrike" cap="none" dirty="0" smtClean="0">
                <a:solidFill>
                  <a:srgbClr val="00B0F0"/>
                </a:solidFill>
                <a:latin typeface="+mj-lt"/>
                <a:ea typeface="Arial"/>
                <a:cs typeface="Arial"/>
                <a:sym typeface="Arial"/>
              </a:rPr>
              <a:t>Legionella—and o</a:t>
            </a:r>
            <a:r>
              <a:rPr lang="en-US" sz="3000" b="0" i="0" u="none" strike="noStrike" cap="none" dirty="0" smtClean="0">
                <a:solidFill>
                  <a:srgbClr val="00B0F0"/>
                </a:solidFill>
                <a:latin typeface="+mj-lt"/>
                <a:ea typeface="Arial"/>
                <a:cs typeface="Arial"/>
                <a:sym typeface="Arial"/>
              </a:rPr>
              <a:t>ther </a:t>
            </a:r>
            <a:r>
              <a:rPr lang="en-US" sz="3000" b="0" i="0" u="none" strike="noStrike" cap="none" dirty="0">
                <a:solidFill>
                  <a:srgbClr val="00B0F0"/>
                </a:solidFill>
                <a:latin typeface="+mj-lt"/>
                <a:ea typeface="Arial"/>
                <a:cs typeface="Arial"/>
                <a:sym typeface="Arial"/>
              </a:rPr>
              <a:t>Fastidious Gram-Negative </a:t>
            </a:r>
            <a:r>
              <a:rPr lang="en-US" sz="3000" b="0" i="0" u="none" strike="noStrike" cap="none" dirty="0" smtClean="0">
                <a:solidFill>
                  <a:srgbClr val="00B0F0"/>
                </a:solidFill>
                <a:latin typeface="+mj-lt"/>
                <a:ea typeface="Arial"/>
                <a:cs typeface="Arial"/>
                <a:sym typeface="Arial"/>
              </a:rPr>
              <a:t>Bacilli (GNR)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p1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1" u="none" dirty="0">
                <a:solidFill>
                  <a:srgbClr val="00B0F0"/>
                </a:solidFill>
                <a:ea typeface="Arial"/>
                <a:cs typeface="Arial"/>
                <a:sym typeface="Arial"/>
              </a:rPr>
              <a:t>Legionella</a:t>
            </a:r>
            <a:r>
              <a:rPr lang="en-US" sz="4000" b="0" i="0" u="none" dirty="0">
                <a:solidFill>
                  <a:srgbClr val="00B0F0"/>
                </a:solidFill>
                <a:ea typeface="Arial"/>
                <a:cs typeface="Arial"/>
                <a:sym typeface="Arial"/>
              </a:rPr>
              <a:t> Epidemiology</a:t>
            </a:r>
            <a:endParaRPr dirty="0">
              <a:solidFill>
                <a:srgbClr val="00B0F0"/>
              </a:solidFill>
            </a:endParaRPr>
          </a:p>
        </p:txBody>
      </p:sp>
      <p:sp>
        <p:nvSpPr>
          <p:cNvPr id="1041" name="Google Shape;1041;p11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Approximately 5000 cases of legionellosis reported/year in the US</a:t>
            </a:r>
          </a:p>
          <a:p>
            <a:pPr marL="800100" lvl="1" indent="-342900">
              <a:spcBef>
                <a:spcPts val="0"/>
              </a:spcBef>
              <a:buSzPts val="168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Many cases likely go undiagnosed</a:t>
            </a:r>
          </a:p>
          <a:p>
            <a:pPr marL="800100" lvl="1" indent="-342900">
              <a:spcBef>
                <a:spcPts val="0"/>
              </a:spcBef>
              <a:buSzPts val="168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Physicians might not suspect it and many laboratories do not routinely culture for these agents</a:t>
            </a:r>
          </a:p>
          <a:p>
            <a:pPr marL="342900" indent="-342900">
              <a:spcBef>
                <a:spcPts val="0"/>
              </a:spcBef>
              <a:buSzPts val="1680"/>
            </a:pPr>
            <a:r>
              <a:rPr lang="en-US" i="1" dirty="0">
                <a:solidFill>
                  <a:schemeClr val="tx1"/>
                </a:solidFill>
              </a:rPr>
              <a:t>Legionella</a:t>
            </a:r>
            <a:r>
              <a:rPr lang="en-US" dirty="0">
                <a:solidFill>
                  <a:schemeClr val="tx1"/>
                </a:solidFill>
              </a:rPr>
              <a:t> is associated with</a:t>
            </a:r>
          </a:p>
          <a:p>
            <a:pPr marL="800100" lvl="1" indent="-342900">
              <a:spcBef>
                <a:spcPts val="0"/>
              </a:spcBef>
              <a:buSzPts val="1680"/>
            </a:pPr>
            <a:r>
              <a:rPr lang="en-US" dirty="0">
                <a:solidFill>
                  <a:schemeClr val="tx1"/>
                </a:solidFill>
              </a:rPr>
              <a:t>Healthcare-associated infections often linked to contaminated equipment and water lines</a:t>
            </a:r>
          </a:p>
          <a:p>
            <a:pPr marL="457200" lvl="1" indent="0">
              <a:spcBef>
                <a:spcPts val="0"/>
              </a:spcBef>
              <a:buSzPts val="1680"/>
              <a:buNone/>
            </a:pP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p119"/>
          <p:cNvSpPr txBox="1">
            <a:spLocks noGrp="1"/>
          </p:cNvSpPr>
          <p:nvPr>
            <p:ph type="title"/>
          </p:nvPr>
        </p:nvSpPr>
        <p:spPr>
          <a:xfrm>
            <a:off x="192947" y="500543"/>
            <a:ext cx="6764365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b="0" i="1" u="none" dirty="0" smtClean="0">
                <a:solidFill>
                  <a:srgbClr val="00B0F0"/>
                </a:solidFill>
                <a:ea typeface="Arial"/>
                <a:cs typeface="Arial"/>
                <a:sym typeface="Arial"/>
              </a:rPr>
              <a:t>Legionella</a:t>
            </a:r>
            <a:r>
              <a:rPr lang="en-US" dirty="0">
                <a:solidFill>
                  <a:srgbClr val="00B0F0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b="0" i="0" u="none" dirty="0" smtClean="0">
                <a:solidFill>
                  <a:srgbClr val="00B0F0"/>
                </a:solidFill>
                <a:ea typeface="Arial"/>
                <a:cs typeface="Arial"/>
                <a:sym typeface="Arial"/>
              </a:rPr>
              <a:t>Epidemiology—Facts </a:t>
            </a:r>
            <a:r>
              <a:rPr lang="en-US" b="0" i="0" u="none" dirty="0">
                <a:solidFill>
                  <a:srgbClr val="00B0F0"/>
                </a:solidFill>
                <a:ea typeface="Arial"/>
                <a:cs typeface="Arial"/>
                <a:sym typeface="Arial"/>
              </a:rPr>
              <a:t>and Figures</a:t>
            </a:r>
            <a:endParaRPr sz="3200" dirty="0">
              <a:solidFill>
                <a:srgbClr val="00B0F0"/>
              </a:solidFill>
            </a:endParaRPr>
          </a:p>
        </p:txBody>
      </p:sp>
      <p:sp>
        <p:nvSpPr>
          <p:cNvPr id="1049" name="Google Shape;1049;p119"/>
          <p:cNvSpPr txBox="1">
            <a:spLocks noGrp="1"/>
          </p:cNvSpPr>
          <p:nvPr>
            <p:ph idx="1"/>
          </p:nvPr>
        </p:nvSpPr>
        <p:spPr>
          <a:xfrm>
            <a:off x="609598" y="2336758"/>
            <a:ext cx="634771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400" b="0" i="0" u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Cause</a:t>
            </a:r>
            <a:r>
              <a:rPr lang="en-US" sz="2400" b="0" i="0" u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2% to 15% of community-acquired pneumonia</a:t>
            </a:r>
            <a:endParaRPr sz="1600"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0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Incidence is likely higher than reported</a:t>
            </a:r>
            <a:endParaRPr sz="1400" strike="sngStrike" dirty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400" b="0" i="0" u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Tolerance of 3 mg/L chlorine contributes to viability of organisms</a:t>
            </a:r>
            <a:endParaRPr sz="1600" strike="sngStrike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Google Shape;1056;p120"/>
          <p:cNvSpPr txBox="1">
            <a:spLocks noGrp="1"/>
          </p:cNvSpPr>
          <p:nvPr>
            <p:ph type="title"/>
          </p:nvPr>
        </p:nvSpPr>
        <p:spPr>
          <a:xfrm>
            <a:off x="466986" y="344839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1" u="none" dirty="0">
                <a:solidFill>
                  <a:srgbClr val="00B0F0"/>
                </a:solidFill>
                <a:ea typeface="Arial"/>
                <a:cs typeface="Arial"/>
                <a:sym typeface="Arial"/>
              </a:rPr>
              <a:t>Legionella</a:t>
            </a:r>
            <a:r>
              <a:rPr lang="en-US" sz="4000" b="0" i="0" u="none" dirty="0">
                <a:solidFill>
                  <a:srgbClr val="00B0F0"/>
                </a:solidFill>
                <a:ea typeface="Arial"/>
                <a:cs typeface="Arial"/>
                <a:sym typeface="Arial"/>
              </a:rPr>
              <a:t> Sources of Infection </a:t>
            </a:r>
            <a:endParaRPr dirty="0">
              <a:solidFill>
                <a:srgbClr val="00B0F0"/>
              </a:solidFill>
            </a:endParaRPr>
          </a:p>
        </p:txBody>
      </p:sp>
      <p:sp>
        <p:nvSpPr>
          <p:cNvPr id="1057" name="Google Shape;1057;p120"/>
          <p:cNvSpPr txBox="1">
            <a:spLocks noGrp="1"/>
          </p:cNvSpPr>
          <p:nvPr>
            <p:ph idx="1"/>
          </p:nvPr>
        </p:nvSpPr>
        <p:spPr>
          <a:xfrm>
            <a:off x="466985" y="1841808"/>
            <a:ext cx="634771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400" b="0" i="0" u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Most aquatic sources</a:t>
            </a:r>
            <a:endParaRPr sz="1600"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0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Lake, river, springs, man-made water treatment systems</a:t>
            </a:r>
            <a:endParaRPr sz="1400" dirty="0"/>
          </a:p>
          <a:p>
            <a:pPr marL="11430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Can survive in chlorinated water up to 3 mg/L</a:t>
            </a:r>
            <a:endParaRPr sz="1200"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000" b="0" i="1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L. </a:t>
            </a:r>
            <a:r>
              <a:rPr lang="en-US" sz="2000" b="0" i="1" u="none" strike="noStrike" cap="none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longbeachae</a:t>
            </a:r>
            <a:r>
              <a:rPr lang="en-US" sz="20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: associated with gardening materials such as compost and potting soil</a:t>
            </a:r>
            <a:endParaRPr sz="1400" dirty="0"/>
          </a:p>
          <a:p>
            <a:pPr marL="11430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Significant source of infection in New Zealand and Australia</a:t>
            </a:r>
            <a:endParaRPr sz="12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400" b="0" i="0" u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Specialized sources</a:t>
            </a:r>
            <a:endParaRPr sz="1600"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0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Heating and cooling towers of buildings</a:t>
            </a:r>
            <a:endParaRPr sz="1400"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0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Fountains</a:t>
            </a:r>
            <a:endParaRPr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p121"/>
          <p:cNvSpPr txBox="1">
            <a:spLocks noGrp="1"/>
          </p:cNvSpPr>
          <p:nvPr>
            <p:ph type="title"/>
          </p:nvPr>
        </p:nvSpPr>
        <p:spPr>
          <a:xfrm>
            <a:off x="609600" y="299208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1" u="none" dirty="0">
                <a:solidFill>
                  <a:srgbClr val="00B0F0"/>
                </a:solidFill>
                <a:latin typeface="+mn-lt"/>
                <a:ea typeface="Arial"/>
                <a:cs typeface="Arial"/>
                <a:sym typeface="Arial"/>
              </a:rPr>
              <a:t>Legionella </a:t>
            </a:r>
            <a:r>
              <a:rPr lang="en-US" sz="4000" b="0" i="0" u="none" dirty="0">
                <a:solidFill>
                  <a:srgbClr val="00B0F0"/>
                </a:solidFill>
                <a:latin typeface="+mn-lt"/>
                <a:ea typeface="Arial"/>
                <a:cs typeface="Arial"/>
                <a:sym typeface="Arial"/>
              </a:rPr>
              <a:t>Colonization Characteristics</a:t>
            </a:r>
            <a:endParaRPr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1065" name="Google Shape;1065;p121"/>
          <p:cNvSpPr txBox="1">
            <a:spLocks noGrp="1"/>
          </p:cNvSpPr>
          <p:nvPr>
            <p:ph idx="1"/>
          </p:nvPr>
        </p:nvSpPr>
        <p:spPr>
          <a:xfrm>
            <a:off x="609600" y="1850197"/>
            <a:ext cx="634771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Can colonize a variety of sources due to</a:t>
            </a:r>
            <a:endParaRPr dirty="0">
              <a:solidFill>
                <a:schemeClr val="tx1"/>
              </a:solidFill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Ability to multiply at a large range of temps</a:t>
            </a:r>
            <a:endParaRPr dirty="0">
              <a:solidFill>
                <a:schemeClr val="tx1"/>
              </a:solidFill>
            </a:endParaRPr>
          </a:p>
          <a:p>
            <a:pPr marL="11430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20 to 43° C</a:t>
            </a:r>
            <a:endParaRPr dirty="0">
              <a:solidFill>
                <a:schemeClr val="tx1"/>
              </a:solidFill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Survive in temps </a:t>
            </a:r>
            <a:endParaRPr dirty="0">
              <a:solidFill>
                <a:schemeClr val="tx1"/>
              </a:solidFill>
            </a:endParaRPr>
          </a:p>
          <a:p>
            <a:pPr marL="11430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40 to 60° C</a:t>
            </a:r>
            <a:endParaRPr dirty="0">
              <a:solidFill>
                <a:schemeClr val="tx1"/>
              </a:solidFill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Adherence to pipes, rubber, and plastics</a:t>
            </a:r>
            <a:endParaRPr dirty="0">
              <a:solidFill>
                <a:schemeClr val="tx1"/>
              </a:solidFill>
            </a:endParaRPr>
          </a:p>
          <a:p>
            <a:pPr marL="800100" lvl="1" indent="-342900">
              <a:spcBef>
                <a:spcPts val="560"/>
              </a:spcBef>
              <a:buSzPts val="1680"/>
              <a:buFont typeface="Wingdings" panose="05000000000000000000" pitchFamily="2" charset="2"/>
              <a:buChar char="Ø"/>
            </a:pPr>
            <a:r>
              <a:rPr lang="en-US" b="0" i="0" u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The ability to survive and multiply within free-living protozoa and in the presence of commensal bacteria and algae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p122"/>
          <p:cNvSpPr txBox="1">
            <a:spLocks noGrp="1"/>
          </p:cNvSpPr>
          <p:nvPr>
            <p:ph type="title"/>
          </p:nvPr>
        </p:nvSpPr>
        <p:spPr>
          <a:xfrm>
            <a:off x="609599" y="190151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dirty="0">
                <a:solidFill>
                  <a:srgbClr val="00B0F0"/>
                </a:solidFill>
                <a:ea typeface="Arial"/>
                <a:cs typeface="Arial"/>
                <a:sym typeface="Arial"/>
              </a:rPr>
              <a:t>Laboratory Diagnosis</a:t>
            </a:r>
            <a:endParaRPr dirty="0">
              <a:solidFill>
                <a:srgbClr val="00B0F0"/>
              </a:solidFill>
            </a:endParaRPr>
          </a:p>
        </p:txBody>
      </p:sp>
      <p:sp>
        <p:nvSpPr>
          <p:cNvPr id="1073" name="Google Shape;1073;p122"/>
          <p:cNvSpPr txBox="1">
            <a:spLocks noGrp="1"/>
          </p:cNvSpPr>
          <p:nvPr>
            <p:ph idx="1"/>
          </p:nvPr>
        </p:nvSpPr>
        <p:spPr>
          <a:xfrm>
            <a:off x="609599" y="1712287"/>
            <a:ext cx="634771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400" b="0" i="0" u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Multiple methods are available including</a:t>
            </a:r>
            <a:endParaRPr sz="1600"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000" b="0" i="0" u="none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direct examination, culture, and antigen and antibody detection.</a:t>
            </a:r>
            <a:endParaRPr sz="1400" dirty="0">
              <a:solidFill>
                <a:schemeClr val="tx1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400" b="0" i="0" u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Best diagnosed using a combination of culture and urine antigen detection </a:t>
            </a:r>
            <a:endParaRPr lang="en-US" sz="2400" b="0" i="0" u="none" strike="sngStrike" dirty="0">
              <a:solidFill>
                <a:schemeClr val="tx1"/>
              </a:solidFill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400" dirty="0">
                <a:solidFill>
                  <a:schemeClr val="tx1"/>
                </a:solidFill>
              </a:rPr>
              <a:t>Multiplex PCR pneumonia panel</a:t>
            </a:r>
            <a:endParaRPr sz="2400" dirty="0">
              <a:solidFill>
                <a:schemeClr val="tx1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400" b="0" i="0" u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Pontiac fever diagnosis is based on</a:t>
            </a:r>
          </a:p>
          <a:p>
            <a:pPr marL="800100" lvl="1" indent="-342900">
              <a:spcBef>
                <a:spcPts val="560"/>
              </a:spcBef>
              <a:buSzPts val="1680"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</a:rPr>
              <a:t>Laboratory findings, environmental studies, and epidemiology</a:t>
            </a:r>
            <a:endParaRPr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p123"/>
          <p:cNvSpPr txBox="1">
            <a:spLocks noGrp="1"/>
          </p:cNvSpPr>
          <p:nvPr>
            <p:ph type="title"/>
          </p:nvPr>
        </p:nvSpPr>
        <p:spPr>
          <a:xfrm>
            <a:off x="609599" y="274041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1" u="none" dirty="0" smtClean="0">
                <a:solidFill>
                  <a:srgbClr val="00B0F0"/>
                </a:solidFill>
                <a:ea typeface="Arial"/>
                <a:cs typeface="Arial"/>
                <a:sym typeface="Arial"/>
              </a:rPr>
              <a:t>Legionella</a:t>
            </a:r>
            <a:r>
              <a:rPr lang="en-US" dirty="0">
                <a:solidFill>
                  <a:srgbClr val="00B0F0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3600" b="0" i="0" u="none" dirty="0" smtClean="0">
                <a:solidFill>
                  <a:srgbClr val="00B0F0"/>
                </a:solidFill>
                <a:ea typeface="Arial"/>
                <a:cs typeface="Arial"/>
                <a:sym typeface="Arial"/>
              </a:rPr>
              <a:t>Specimen </a:t>
            </a:r>
            <a:r>
              <a:rPr lang="en-US" sz="3600" b="0" i="0" u="none" dirty="0">
                <a:solidFill>
                  <a:srgbClr val="00B0F0"/>
                </a:solidFill>
                <a:ea typeface="Arial"/>
                <a:cs typeface="Arial"/>
                <a:sym typeface="Arial"/>
              </a:rPr>
              <a:t>Collection and Handling</a:t>
            </a:r>
            <a:endParaRPr dirty="0">
              <a:solidFill>
                <a:srgbClr val="00B0F0"/>
              </a:solidFill>
            </a:endParaRPr>
          </a:p>
        </p:txBody>
      </p:sp>
      <p:sp>
        <p:nvSpPr>
          <p:cNvPr id="1081" name="Google Shape;1081;p123"/>
          <p:cNvSpPr txBox="1">
            <a:spLocks noGrp="1"/>
          </p:cNvSpPr>
          <p:nvPr>
            <p:ph idx="1"/>
          </p:nvPr>
        </p:nvSpPr>
        <p:spPr>
          <a:xfrm>
            <a:off x="206927" y="1748668"/>
            <a:ext cx="7772400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Char char="⬤"/>
            </a:pPr>
            <a:r>
              <a:rPr lang="en-US" sz="2800" b="0" i="0" u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Specimens</a:t>
            </a:r>
            <a:endParaRPr sz="2000" dirty="0">
              <a:solidFill>
                <a:schemeClr val="tx1"/>
              </a:solidFill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Predominantly respiratory specimens</a:t>
            </a:r>
            <a:endParaRPr sz="1800" dirty="0">
              <a:solidFill>
                <a:schemeClr val="tx1"/>
              </a:solidFill>
            </a:endParaRPr>
          </a:p>
          <a:p>
            <a:pPr marL="1143000" marR="0" lvl="2" indent="-22860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2185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Bronchoalveolar lavage (BAL), bronchial washings</a:t>
            </a:r>
            <a:endParaRPr lang="en-US" sz="2000" dirty="0">
              <a:solidFill>
                <a:schemeClr val="tx1"/>
              </a:solidFill>
            </a:endParaRPr>
          </a:p>
          <a:p>
            <a:pPr marL="1143000" marR="0" lvl="2" indent="-22860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2185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Culture and direct detection</a:t>
            </a:r>
            <a:endParaRPr sz="2000" dirty="0">
              <a:solidFill>
                <a:schemeClr val="tx1"/>
              </a:solidFill>
            </a:endParaRPr>
          </a:p>
          <a:p>
            <a:pPr marL="1143000" marR="0" lvl="2" indent="-22860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2185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Urine specimens for antigen test</a:t>
            </a:r>
            <a:endParaRPr sz="2000" dirty="0">
              <a:solidFill>
                <a:schemeClr val="tx1"/>
              </a:solidFill>
            </a:endParaRPr>
          </a:p>
          <a:p>
            <a:pPr marL="1600200" marR="0" lvl="3" indent="-22860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275"/>
              <a:buFont typeface="Noto Sans Symbols"/>
              <a:buChar char="⮞"/>
            </a:pPr>
            <a:r>
              <a:rPr lang="en-US" sz="1500" b="0" i="0" u="none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Soluble antigen found in the urine for serogroup 1</a:t>
            </a:r>
            <a:endParaRPr sz="1500" dirty="0">
              <a:solidFill>
                <a:schemeClr val="tx1"/>
              </a:solidFill>
            </a:endParaRPr>
          </a:p>
          <a:p>
            <a:pPr marL="1600200" marR="0" lvl="3" indent="-22860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275"/>
              <a:buFont typeface="Noto Sans Symbols"/>
              <a:buChar char="⮞"/>
            </a:pPr>
            <a:r>
              <a:rPr lang="en-US" sz="1500" b="0" i="0" u="none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Stays positive for a long time, thus only confirms infection </a:t>
            </a:r>
            <a:r>
              <a:rPr lang="en-US" sz="1500" b="0" i="0" u="none" strike="noStrike" cap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happened</a:t>
            </a:r>
          </a:p>
          <a:p>
            <a:pPr marL="1600200" marR="0" lvl="3" indent="-22860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275"/>
              <a:buFont typeface="Noto Sans Symbols"/>
              <a:buChar char="⮞"/>
            </a:pPr>
            <a:r>
              <a:rPr lang="en-US" sz="1500" dirty="0" smtClean="0">
                <a:solidFill>
                  <a:schemeClr val="tx1"/>
                </a:solidFill>
              </a:rPr>
              <a:t>Other </a:t>
            </a:r>
            <a:r>
              <a:rPr lang="en-US" sz="1500" dirty="0">
                <a:solidFill>
                  <a:schemeClr val="tx1"/>
                </a:solidFill>
              </a:rPr>
              <a:t>tissues or fluids (i.e., pleural fluid) are acceptable when suspicion is high</a:t>
            </a:r>
          </a:p>
          <a:p>
            <a:pPr marL="685800" lvl="1" indent="-228600">
              <a:spcBef>
                <a:spcPts val="340"/>
              </a:spcBef>
              <a:buSzPts val="1275"/>
              <a:buFont typeface="Noto Sans Symbols"/>
              <a:buChar char="⮞"/>
            </a:pPr>
            <a:r>
              <a:rPr lang="en-US" sz="1500" dirty="0">
                <a:solidFill>
                  <a:schemeClr val="tx1"/>
                </a:solidFill>
              </a:rPr>
              <a:t>Process within 2 hours of collection or refrigerate for short delay and freeze at -70°C if several day delay</a:t>
            </a:r>
            <a:endParaRPr sz="15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p1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1" u="none" dirty="0">
                <a:solidFill>
                  <a:srgbClr val="00B0F0"/>
                </a:solidFill>
                <a:ea typeface="Arial"/>
                <a:cs typeface="Arial"/>
                <a:sym typeface="Arial"/>
              </a:rPr>
              <a:t>Legionella</a:t>
            </a:r>
            <a:r>
              <a:rPr lang="en-US" sz="4000" b="0" i="0" u="none" dirty="0">
                <a:solidFill>
                  <a:srgbClr val="00B0F0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4000" dirty="0">
                <a:solidFill>
                  <a:srgbClr val="00B0F0"/>
                </a:solidFill>
              </a:rPr>
              <a:t>Microscopic </a:t>
            </a:r>
            <a:r>
              <a:rPr lang="en-US" sz="4000" b="0" i="0" u="none" dirty="0">
                <a:solidFill>
                  <a:srgbClr val="00B0F0"/>
                </a:solidFill>
                <a:ea typeface="Arial"/>
                <a:cs typeface="Arial"/>
                <a:sym typeface="Arial"/>
              </a:rPr>
              <a:t>Morphology</a:t>
            </a:r>
            <a:endParaRPr sz="4000" dirty="0">
              <a:solidFill>
                <a:srgbClr val="00B0F0"/>
              </a:solidFill>
            </a:endParaRPr>
          </a:p>
        </p:txBody>
      </p:sp>
      <p:sp>
        <p:nvSpPr>
          <p:cNvPr id="1089" name="Google Shape;1089;p12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400" b="0" i="0" u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Pleomorphic, thin, weakly staining, gram-negative </a:t>
            </a:r>
            <a:r>
              <a:rPr lang="en-US" sz="2400" dirty="0">
                <a:solidFill>
                  <a:schemeClr val="tx1"/>
                </a:solidFill>
              </a:rPr>
              <a:t>bacilli</a:t>
            </a:r>
            <a:endParaRPr sz="2400" dirty="0">
              <a:solidFill>
                <a:schemeClr val="tx1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400" b="0" i="0" u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Extending safranin stain to at least 10 minutes can enhance staining intensity of organisms</a:t>
            </a:r>
            <a:endParaRPr sz="2400" strike="sngStrike" dirty="0">
              <a:solidFill>
                <a:schemeClr val="tx1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400" b="0" i="0" u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Found within macrophages and neutrophils as well as extracellularly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400" dirty="0">
                <a:solidFill>
                  <a:schemeClr val="tx1"/>
                </a:solidFill>
              </a:rPr>
              <a:t>Acid-fast or modified Kinyoun procedure may yield the desired microorganisms</a:t>
            </a:r>
            <a:endParaRPr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Google Shape;1096;p125"/>
          <p:cNvSpPr txBox="1">
            <a:spLocks noGrp="1"/>
          </p:cNvSpPr>
          <p:nvPr>
            <p:ph type="title"/>
          </p:nvPr>
        </p:nvSpPr>
        <p:spPr>
          <a:xfrm>
            <a:off x="609599" y="290819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dirty="0">
                <a:solidFill>
                  <a:srgbClr val="00B0F0"/>
                </a:solidFill>
                <a:ea typeface="Arial"/>
                <a:cs typeface="Arial"/>
                <a:sym typeface="Arial"/>
              </a:rPr>
              <a:t>Gram Stain of </a:t>
            </a:r>
            <a:r>
              <a:rPr lang="en-US" sz="4000" b="0" i="1" u="none" dirty="0">
                <a:solidFill>
                  <a:srgbClr val="00B0F0"/>
                </a:solidFill>
                <a:ea typeface="Arial"/>
                <a:cs typeface="Arial"/>
                <a:sym typeface="Arial"/>
              </a:rPr>
              <a:t>L. pneumophila </a:t>
            </a:r>
            <a:endParaRPr dirty="0">
              <a:solidFill>
                <a:srgbClr val="00B0F0"/>
              </a:solidFill>
            </a:endParaRPr>
          </a:p>
        </p:txBody>
      </p:sp>
      <p:pic>
        <p:nvPicPr>
          <p:cNvPr id="1099" name="Google Shape;1099;p125" descr="Y:\ELS00000-IW26_[Mahon 6e]\ELS00000-IW26-SRC\Course-N\Construction\IC\jpg\Chapter018\01802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599" y="1771009"/>
            <a:ext cx="5984680" cy="4050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7A36A-7D9A-DF6C-AD94-E0530588B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00B0F0"/>
                </a:solidFill>
              </a:rPr>
              <a:t>Legionella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>
                <a:solidFill>
                  <a:srgbClr val="00B0F0"/>
                </a:solidFill>
              </a:rPr>
              <a:t>Isolation Methods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CF2C12-3BEB-C2F2-AAD6-C796ED7291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Most important test for Legionnaires’ disease is culture of the organism</a:t>
            </a:r>
          </a:p>
          <a:p>
            <a:r>
              <a:rPr lang="en-US" sz="2000" dirty="0">
                <a:solidFill>
                  <a:schemeClr val="tx1"/>
                </a:solidFill>
              </a:rPr>
              <a:t>Acid treatment of contaminated specimens (with other bacteria), before inoculation enhances isolation</a:t>
            </a:r>
          </a:p>
          <a:p>
            <a:pPr lvl="1"/>
            <a:r>
              <a:rPr lang="en-US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Dilute sample 1:10 in 0.2N potassium chloride-hydrochloric acid (</a:t>
            </a:r>
            <a:r>
              <a:rPr lang="en-US" b="0" i="0" u="none" strike="noStrike" cap="none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KCl-HCl</a:t>
            </a:r>
            <a:r>
              <a:rPr lang="en-US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) solution for no more than 4 </a:t>
            </a:r>
            <a:r>
              <a:rPr lang="en-US" b="0" i="0" u="none" strike="noStrike" cap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minutes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9132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Google Shape;1120;p128"/>
          <p:cNvSpPr txBox="1">
            <a:spLocks noGrp="1"/>
          </p:cNvSpPr>
          <p:nvPr>
            <p:ph type="title"/>
          </p:nvPr>
        </p:nvSpPr>
        <p:spPr>
          <a:xfrm>
            <a:off x="609600" y="290819"/>
            <a:ext cx="6347714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1" u="none" dirty="0">
                <a:solidFill>
                  <a:srgbClr val="00B0F0"/>
                </a:solidFill>
                <a:latin typeface="+mn-lt"/>
                <a:ea typeface="Arial"/>
                <a:cs typeface="Arial"/>
                <a:sym typeface="Arial"/>
              </a:rPr>
              <a:t>Legionella </a:t>
            </a:r>
            <a:r>
              <a:rPr lang="en-US" sz="3600" b="0" i="0" u="none" dirty="0">
                <a:solidFill>
                  <a:srgbClr val="00B0F0"/>
                </a:solidFill>
                <a:latin typeface="+mn-lt"/>
                <a:ea typeface="Arial"/>
                <a:cs typeface="Arial"/>
                <a:sym typeface="Arial"/>
              </a:rPr>
              <a:t>on BCYE Agar</a:t>
            </a:r>
            <a:endParaRPr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1121" name="Google Shape;1121;p128"/>
          <p:cNvSpPr txBox="1">
            <a:spLocks noGrp="1"/>
          </p:cNvSpPr>
          <p:nvPr>
            <p:ph sz="half" idx="1"/>
          </p:nvPr>
        </p:nvSpPr>
        <p:spPr>
          <a:xfrm>
            <a:off x="781095" y="1641405"/>
            <a:ext cx="3088109" cy="38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</a:pPr>
            <a:r>
              <a:rPr lang="en-US" sz="2800" b="0" i="0" u="none" dirty="0">
                <a:solidFill>
                  <a:srgbClr val="00B0F0"/>
                </a:solidFill>
                <a:ea typeface="Arial"/>
                <a:cs typeface="Arial"/>
                <a:sym typeface="Arial"/>
              </a:rPr>
              <a:t>Nonselective BCYE agar</a:t>
            </a:r>
            <a:endParaRPr dirty="0">
              <a:solidFill>
                <a:srgbClr val="00B0F0"/>
              </a:solidFill>
            </a:endParaRPr>
          </a:p>
        </p:txBody>
      </p:sp>
      <p:sp>
        <p:nvSpPr>
          <p:cNvPr id="1122" name="Google Shape;1122;p128"/>
          <p:cNvSpPr txBox="1">
            <a:spLocks noGrp="1"/>
          </p:cNvSpPr>
          <p:nvPr>
            <p:ph sz="half" idx="2"/>
          </p:nvPr>
        </p:nvSpPr>
        <p:spPr>
          <a:xfrm>
            <a:off x="4798052" y="1724362"/>
            <a:ext cx="3088110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</a:pPr>
            <a:r>
              <a:rPr lang="en-US" sz="2800" b="0" i="0" u="none" dirty="0">
                <a:solidFill>
                  <a:srgbClr val="00B0F0"/>
                </a:solidFill>
                <a:ea typeface="Arial"/>
                <a:cs typeface="Arial"/>
                <a:sym typeface="Arial"/>
              </a:rPr>
              <a:t>Selective BCYE agar</a:t>
            </a:r>
            <a:endParaRPr dirty="0">
              <a:solidFill>
                <a:srgbClr val="00B0F0"/>
              </a:solidFill>
            </a:endParaRPr>
          </a:p>
        </p:txBody>
      </p:sp>
      <p:pic>
        <p:nvPicPr>
          <p:cNvPr id="1125" name="Google Shape;1125;p128" descr="Y:\ELS00000-IW26_[Mahon 6e]\ELS00000-IW26-SRC\Course-N\Construction\IC\jpg\Chapter018\018026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1866" y="2794548"/>
            <a:ext cx="3656012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" name="Google Shape;1126;p128" descr="Y:\ELS00000-IW26_[Mahon 6e]\ELS00000-IW26-SRC\Course-N\Construction\IC\jpg\Chapter018\018026B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37107" y="3293401"/>
            <a:ext cx="3810000" cy="2747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g1455952d179_0_63"/>
          <p:cNvSpPr txBox="1">
            <a:spLocks noGrp="1"/>
          </p:cNvSpPr>
          <p:nvPr>
            <p:ph type="title"/>
          </p:nvPr>
        </p:nvSpPr>
        <p:spPr>
          <a:xfrm>
            <a:off x="534097" y="2054916"/>
            <a:ext cx="6347715" cy="182658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LEGIONELLA</a:t>
            </a:r>
            <a:endParaRPr dirty="0"/>
          </a:p>
        </p:txBody>
      </p:sp>
      <p:sp>
        <p:nvSpPr>
          <p:cNvPr id="978" name="Google Shape;978;g1455952d179_0_63"/>
          <p:cNvSpPr txBox="1">
            <a:spLocks noGrp="1"/>
          </p:cNvSpPr>
          <p:nvPr>
            <p:ph type="body" idx="1"/>
          </p:nvPr>
        </p:nvSpPr>
        <p:spPr>
          <a:xfrm>
            <a:off x="534096" y="2538006"/>
            <a:ext cx="6347715" cy="860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CHAPTER EIGHTEEN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p127"/>
          <p:cNvSpPr txBox="1">
            <a:spLocks noGrp="1"/>
          </p:cNvSpPr>
          <p:nvPr>
            <p:ph type="title"/>
          </p:nvPr>
        </p:nvSpPr>
        <p:spPr>
          <a:xfrm>
            <a:off x="685800" y="466987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1" u="none" dirty="0">
                <a:solidFill>
                  <a:srgbClr val="00B0F0"/>
                </a:solidFill>
                <a:ea typeface="Arial"/>
                <a:cs typeface="Arial"/>
                <a:sym typeface="Arial"/>
              </a:rPr>
              <a:t>Legionella </a:t>
            </a:r>
            <a:br>
              <a:rPr lang="en-US" sz="4000" b="0" i="1" u="none" dirty="0">
                <a:solidFill>
                  <a:srgbClr val="00B0F0"/>
                </a:solidFill>
                <a:ea typeface="Arial"/>
                <a:cs typeface="Arial"/>
                <a:sym typeface="Arial"/>
              </a:rPr>
            </a:br>
            <a:r>
              <a:rPr lang="en-US" sz="4000" b="0" i="0" u="none" dirty="0">
                <a:solidFill>
                  <a:srgbClr val="00B0F0"/>
                </a:solidFill>
                <a:ea typeface="Arial"/>
                <a:cs typeface="Arial"/>
                <a:sym typeface="Arial"/>
              </a:rPr>
              <a:t>Isolation Methods (Cont.)</a:t>
            </a:r>
            <a:endParaRPr dirty="0">
              <a:solidFill>
                <a:srgbClr val="00B0F0"/>
              </a:solidFill>
            </a:endParaRPr>
          </a:p>
        </p:txBody>
      </p:sp>
      <p:sp>
        <p:nvSpPr>
          <p:cNvPr id="1113" name="Google Shape;1113;p127"/>
          <p:cNvSpPr txBox="1">
            <a:spLocks noGrp="1"/>
          </p:cNvSpPr>
          <p:nvPr>
            <p:ph idx="1"/>
          </p:nvPr>
        </p:nvSpPr>
        <p:spPr>
          <a:xfrm>
            <a:off x="685800" y="2077674"/>
            <a:ext cx="7772400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⬤"/>
            </a:pPr>
            <a:r>
              <a:rPr lang="en-US" sz="2500" b="0" i="0" u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Aerobic bacteria</a:t>
            </a:r>
            <a:endParaRPr dirty="0">
              <a:solidFill>
                <a:schemeClr val="tx1"/>
              </a:solidFill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⬤"/>
            </a:pPr>
            <a:r>
              <a:rPr lang="en-US" sz="2500" b="0" i="0" u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Require L-cysteine for growth</a:t>
            </a:r>
            <a:endParaRPr lang="en-US" sz="2500" dirty="0">
              <a:solidFill>
                <a:schemeClr val="tx1"/>
              </a:solidFill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⬤"/>
            </a:pPr>
            <a:r>
              <a:rPr lang="en-US" sz="2500" b="0" i="0" u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Chocolate agar that contains </a:t>
            </a:r>
            <a:r>
              <a:rPr lang="en-US" sz="1800" b="0" i="0" u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L</a:t>
            </a:r>
            <a:r>
              <a:rPr lang="en-US" b="0" i="0" u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-cysteine</a:t>
            </a: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SzPts val="1500"/>
              <a:buFont typeface="Noto Sans Symbols"/>
              <a:buChar char="⬤"/>
            </a:pPr>
            <a:r>
              <a:rPr lang="en-US" sz="2100" b="0" i="0" u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May result in growth of tiny colonies </a:t>
            </a:r>
          </a:p>
          <a:p>
            <a:pPr marL="342900" indent="-342900">
              <a:lnSpc>
                <a:spcPct val="90000"/>
              </a:lnSpc>
              <a:spcBef>
                <a:spcPts val="480"/>
              </a:spcBef>
              <a:buSzPts val="1920"/>
            </a:pPr>
            <a:r>
              <a:rPr lang="en-US" b="0" i="0" u="none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Grow best on BCYE</a:t>
            </a:r>
            <a:r>
              <a:rPr lang="el-GR" b="0" i="0" u="none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α</a:t>
            </a:r>
            <a:r>
              <a:rPr lang="en-US" b="0" i="0" u="none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 agar</a:t>
            </a:r>
            <a:endParaRPr dirty="0">
              <a:solidFill>
                <a:schemeClr val="tx1"/>
              </a:solidFill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Selective BCYE</a:t>
            </a:r>
            <a:r>
              <a:rPr lang="el-GR" sz="2400" b="0" i="0" u="none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α</a:t>
            </a:r>
            <a:endParaRPr dirty="0">
              <a:solidFill>
                <a:schemeClr val="tx1"/>
              </a:solidFill>
            </a:endParaRPr>
          </a:p>
          <a:p>
            <a:pPr marL="1143000" marR="0" lvl="2" indent="-228600" algn="l" rtl="0">
              <a:lnSpc>
                <a:spcPct val="9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2185"/>
              <a:buFont typeface="Arial"/>
              <a:buChar char="•"/>
            </a:pPr>
            <a:r>
              <a:rPr lang="en-US" sz="1900" b="0" i="0" u="none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Contains polymyxin B, </a:t>
            </a:r>
            <a:r>
              <a:rPr lang="en-US" sz="1900" b="0" i="0" u="none" strike="noStrike" cap="none" dirty="0" err="1">
                <a:solidFill>
                  <a:schemeClr val="tx1"/>
                </a:solidFill>
                <a:ea typeface="Arial"/>
                <a:cs typeface="Arial"/>
                <a:sym typeface="Arial"/>
              </a:rPr>
              <a:t>anisomycin</a:t>
            </a:r>
            <a:r>
              <a:rPr lang="en-US" sz="1900" b="0" i="0" u="none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, and vancomycin or cefamandole</a:t>
            </a:r>
            <a:endParaRPr dirty="0">
              <a:solidFill>
                <a:schemeClr val="tx1"/>
              </a:solidFill>
            </a:endParaRPr>
          </a:p>
          <a:p>
            <a:pPr marL="1600200" marR="0" lvl="3" indent="-228600" algn="l" rtl="0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275"/>
              <a:buFont typeface="Noto Sans Symbols"/>
              <a:buChar char="⮞"/>
            </a:pPr>
            <a:r>
              <a:rPr lang="en-US" sz="1700" b="0" i="0" u="none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Can reduce contaminants but also inhibits </a:t>
            </a:r>
            <a:r>
              <a:rPr lang="en-US" sz="1700" b="0" i="1" u="none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Legionella</a:t>
            </a:r>
          </a:p>
          <a:p>
            <a:pPr marL="228600" indent="-228600">
              <a:lnSpc>
                <a:spcPct val="90000"/>
              </a:lnSpc>
              <a:spcBef>
                <a:spcPts val="340"/>
              </a:spcBef>
              <a:buSzPts val="1275"/>
              <a:buFont typeface="Noto Sans Symbols"/>
              <a:buChar char="⮞"/>
            </a:pPr>
            <a:r>
              <a:rPr lang="en-US" dirty="0">
                <a:solidFill>
                  <a:schemeClr val="tx1"/>
                </a:solidFill>
              </a:rPr>
              <a:t>Inoculated media are incubated at 35°C in air</a:t>
            </a:r>
          </a:p>
          <a:p>
            <a:pPr marL="685800" lvl="1" indent="-228600">
              <a:lnSpc>
                <a:spcPct val="90000"/>
              </a:lnSpc>
              <a:spcBef>
                <a:spcPts val="340"/>
              </a:spcBef>
              <a:buSzPts val="1275"/>
              <a:buFont typeface="Noto Sans Symbols"/>
              <a:buChar char="⮞"/>
            </a:pPr>
            <a:r>
              <a:rPr lang="en-US" dirty="0">
                <a:solidFill>
                  <a:schemeClr val="tx1"/>
                </a:solidFill>
              </a:rPr>
              <a:t>Increased CO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 can enhance fastidious growth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Google Shape;1131;p129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i="1" dirty="0">
                <a:solidFill>
                  <a:srgbClr val="00B0F0"/>
                </a:solidFill>
              </a:rPr>
              <a:t>Legionella </a:t>
            </a:r>
            <a:r>
              <a:rPr lang="en-US" sz="3600" b="0" i="0" u="none" dirty="0">
                <a:solidFill>
                  <a:srgbClr val="00B0F0"/>
                </a:solidFill>
                <a:ea typeface="Arial"/>
                <a:cs typeface="Arial"/>
                <a:sym typeface="Arial"/>
              </a:rPr>
              <a:t/>
            </a:r>
            <a:br>
              <a:rPr lang="en-US" sz="3600" b="0" i="0" u="none" dirty="0">
                <a:solidFill>
                  <a:srgbClr val="00B0F0"/>
                </a:solidFill>
                <a:ea typeface="Arial"/>
                <a:cs typeface="Arial"/>
                <a:sym typeface="Arial"/>
              </a:rPr>
            </a:br>
            <a:r>
              <a:rPr lang="en-US" sz="3600" b="0" i="0" u="none" dirty="0">
                <a:solidFill>
                  <a:srgbClr val="00B0F0"/>
                </a:solidFill>
                <a:ea typeface="Arial"/>
                <a:cs typeface="Arial"/>
                <a:sym typeface="Arial"/>
              </a:rPr>
              <a:t>Colony Morphology</a:t>
            </a:r>
            <a:endParaRPr dirty="0">
              <a:solidFill>
                <a:srgbClr val="00B0F0"/>
              </a:solidFill>
            </a:endParaRPr>
          </a:p>
        </p:txBody>
      </p:sp>
      <p:sp>
        <p:nvSpPr>
          <p:cNvPr id="1132" name="Google Shape;1132;p129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3058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On BCYE</a:t>
            </a:r>
            <a:r>
              <a:rPr lang="el-GR" sz="2800" b="0" i="0" u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α</a:t>
            </a:r>
            <a:r>
              <a:rPr lang="en-US" sz="2800" b="0" i="0" u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agar</a:t>
            </a:r>
          </a:p>
          <a:p>
            <a:pPr marL="800100" lvl="1" indent="-342900">
              <a:lnSpc>
                <a:spcPct val="90000"/>
              </a:lnSpc>
              <a:spcBef>
                <a:spcPts val="560"/>
              </a:spcBef>
              <a:buSzPts val="1680"/>
              <a:buFont typeface="Wingdings" panose="05000000000000000000" pitchFamily="2" charset="2"/>
              <a:buChar char="Ø"/>
            </a:pPr>
            <a:r>
              <a:rPr lang="en-US" b="0" i="0" u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Colonies appear grayish white or blue-green, convex and glistening</a:t>
            </a:r>
          </a:p>
          <a:p>
            <a:pPr lvl="1" indent="-457200">
              <a:lnSpc>
                <a:spcPct val="90000"/>
              </a:lnSpc>
              <a:spcBef>
                <a:spcPts val="560"/>
              </a:spcBef>
              <a:buSzPts val="1680"/>
              <a:buFont typeface="Wingdings" panose="05000000000000000000" pitchFamily="2" charset="2"/>
              <a:buChar char="Ø"/>
            </a:pPr>
            <a:r>
              <a:rPr lang="en-US" sz="2800" b="0" i="0" u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Under dissecting microscope illuminated from above</a:t>
            </a:r>
          </a:p>
          <a:p>
            <a:pPr marL="1200150" lvl="2" indent="-285750">
              <a:lnSpc>
                <a:spcPct val="90000"/>
              </a:lnSpc>
              <a:spcBef>
                <a:spcPts val="480"/>
              </a:spcBef>
              <a:buSzPts val="1920"/>
              <a:buFont typeface="Noto Sans Symbols"/>
              <a:buChar char="⮚"/>
            </a:pPr>
            <a:r>
              <a:rPr lang="en-US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“Ground-glass,” light gray, and granular appearance in center of young colonies</a:t>
            </a:r>
            <a:endParaRPr dirty="0"/>
          </a:p>
          <a:p>
            <a:pPr marL="1200150" lvl="2" indent="-285750">
              <a:lnSpc>
                <a:spcPct val="90000"/>
              </a:lnSpc>
              <a:spcBef>
                <a:spcPts val="480"/>
              </a:spcBef>
              <a:buSzPts val="1920"/>
              <a:buFont typeface="Noto Sans Symbols"/>
              <a:buChar char="⮚"/>
            </a:pPr>
            <a:r>
              <a:rPr lang="en-US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Periphery of colony has pink or light blue or bottle green bands with a furrowed appearance</a:t>
            </a:r>
            <a:endParaRPr dirty="0"/>
          </a:p>
          <a:p>
            <a:pPr marL="742950" lvl="1" indent="-285750">
              <a:lnSpc>
                <a:spcPct val="90000"/>
              </a:lnSpc>
              <a:spcBef>
                <a:spcPts val="480"/>
              </a:spcBef>
              <a:buSzPts val="1920"/>
            </a:pPr>
            <a:r>
              <a:rPr lang="en-US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Examine daily as older colonies lose these characteristics </a:t>
            </a:r>
            <a:endParaRPr strike="sngStrike" dirty="0"/>
          </a:p>
          <a:p>
            <a:pPr marL="742950" lvl="1" indent="-285750">
              <a:lnSpc>
                <a:spcPct val="90000"/>
              </a:lnSpc>
              <a:spcBef>
                <a:spcPts val="480"/>
              </a:spcBef>
              <a:buSzPts val="1920"/>
            </a:pPr>
            <a:r>
              <a:rPr lang="en-US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Testing older colonies with long-wave UV light can be helpful</a:t>
            </a:r>
            <a:endParaRPr strike="sngStrike" dirty="0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Google Shape;1139;p130"/>
          <p:cNvSpPr txBox="1">
            <a:spLocks noGrp="1"/>
          </p:cNvSpPr>
          <p:nvPr>
            <p:ph type="title"/>
          </p:nvPr>
        </p:nvSpPr>
        <p:spPr>
          <a:xfrm>
            <a:off x="1112939" y="508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dirty="0">
                <a:solidFill>
                  <a:srgbClr val="00B0F0"/>
                </a:solidFill>
                <a:ea typeface="Arial"/>
                <a:cs typeface="Arial"/>
                <a:sym typeface="Arial"/>
              </a:rPr>
              <a:t>BCYE Agar with </a:t>
            </a:r>
            <a:r>
              <a:rPr lang="en-US" sz="4000" b="0" i="1" u="none" dirty="0">
                <a:solidFill>
                  <a:srgbClr val="00B0F0"/>
                </a:solidFill>
                <a:ea typeface="Arial"/>
                <a:cs typeface="Arial"/>
                <a:sym typeface="Arial"/>
              </a:rPr>
              <a:t>L. pneumophila</a:t>
            </a:r>
            <a:endParaRPr dirty="0">
              <a:solidFill>
                <a:srgbClr val="00B0F0"/>
              </a:solidFill>
            </a:endParaRPr>
          </a:p>
        </p:txBody>
      </p:sp>
      <p:pic>
        <p:nvPicPr>
          <p:cNvPr id="1142" name="Google Shape;1142;p130" descr="Y:\ELS00000-IW26_[Mahon 6e]\ELS00000-IW26-SRC\Course-N\Construction\IC\jpg\Chapter018\018027C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0600" y="3886200"/>
            <a:ext cx="3221037" cy="2335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3" name="Google Shape;1143;p130" descr="Y:\ELS00000-IW26_[Mahon 6e]\ELS00000-IW26-SRC\Course-N\Construction\IC\jpg\Chapter018\018027D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33900" y="3870325"/>
            <a:ext cx="3221037" cy="2335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4" name="Google Shape;1144;p130" descr="Y:\ELS00000-IW26_[Mahon 6e]\ELS00000-IW26-SRC\Course-N\Construction\IC\jpg\Chapter018\018027A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0600" y="1397000"/>
            <a:ext cx="3221037" cy="2335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5" name="Google Shape;1145;p130" descr="Y:\ELS00000-IW26_[Mahon 6e]\ELS00000-IW26-SRC\Course-N\Construction\IC\jpg\Chapter018\018027B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33900" y="1371600"/>
            <a:ext cx="3221037" cy="2335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p1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dirty="0">
                <a:solidFill>
                  <a:srgbClr val="00B0F0"/>
                </a:solidFill>
                <a:ea typeface="Arial"/>
                <a:cs typeface="Arial"/>
                <a:sym typeface="Arial"/>
              </a:rPr>
              <a:t>Conventional ID Methods</a:t>
            </a:r>
            <a:endParaRPr dirty="0">
              <a:solidFill>
                <a:srgbClr val="00B0F0"/>
              </a:solidFill>
            </a:endParaRPr>
          </a:p>
        </p:txBody>
      </p:sp>
      <p:sp>
        <p:nvSpPr>
          <p:cNvPr id="1159" name="Google Shape;1159;p13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Presumptive ID</a:t>
            </a:r>
            <a:endParaRPr dirty="0">
              <a:solidFill>
                <a:schemeClr val="tx1"/>
              </a:solidFill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Demonstration of L-cysteine requirement</a:t>
            </a:r>
            <a:endParaRPr dirty="0">
              <a:solidFill>
                <a:schemeClr val="tx1"/>
              </a:solidFill>
            </a:endParaRPr>
          </a:p>
          <a:p>
            <a:pPr marL="1200150" lvl="2" indent="-285750">
              <a:spcBef>
                <a:spcPts val="480"/>
              </a:spcBef>
              <a:buSzPts val="1920"/>
              <a:buFont typeface="Noto Sans Symbols"/>
              <a:buChar char="⮚"/>
            </a:pPr>
            <a:r>
              <a:rPr lang="en-US" b="0" i="0" u="none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Immunofluorescent antibody test</a:t>
            </a:r>
          </a:p>
          <a:p>
            <a:pPr marL="1200150" lvl="2" indent="-285750">
              <a:spcBef>
                <a:spcPts val="480"/>
              </a:spcBef>
              <a:buSzPts val="1920"/>
              <a:buFont typeface="Noto Sans Symbols"/>
              <a:buChar char="⮚"/>
            </a:pPr>
            <a:r>
              <a:rPr lang="en-US" dirty="0">
                <a:solidFill>
                  <a:schemeClr val="tx1"/>
                </a:solidFill>
              </a:rPr>
              <a:t>MALDI-TOF mass spectrometry</a:t>
            </a:r>
            <a:endParaRPr dirty="0">
              <a:solidFill>
                <a:schemeClr val="tx1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Biochemical testing</a:t>
            </a:r>
            <a:endParaRPr dirty="0">
              <a:solidFill>
                <a:schemeClr val="tx1"/>
              </a:solidFill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Of limited value 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dirty="0">
                <a:solidFill>
                  <a:schemeClr val="tx1"/>
                </a:solidFill>
              </a:rPr>
              <a:t>Identification of species is usually not necessary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p1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0" u="none" dirty="0">
                <a:solidFill>
                  <a:srgbClr val="00B0F0"/>
                </a:solidFill>
                <a:ea typeface="Arial"/>
                <a:cs typeface="Arial"/>
                <a:sym typeface="Arial"/>
              </a:rPr>
              <a:t>Example of DFA Test for </a:t>
            </a:r>
            <a:r>
              <a:rPr lang="en-US" sz="3600" b="0" i="1" u="none" dirty="0">
                <a:solidFill>
                  <a:srgbClr val="00B0F0"/>
                </a:solidFill>
                <a:ea typeface="Arial"/>
                <a:cs typeface="Arial"/>
                <a:sym typeface="Arial"/>
              </a:rPr>
              <a:t>Legionella</a:t>
            </a:r>
            <a:endParaRPr dirty="0">
              <a:solidFill>
                <a:srgbClr val="00B0F0"/>
              </a:solidFill>
            </a:endParaRPr>
          </a:p>
        </p:txBody>
      </p:sp>
      <p:pic>
        <p:nvPicPr>
          <p:cNvPr id="1194" name="Google Shape;1194;p136" descr="Y:\ELS00000-IW26_[Mahon 6e]\ELS00000-IW26-SRC\Course-N\Construction\IC\jpg\Chapter018\018029B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55735" y="2362199"/>
            <a:ext cx="3665537" cy="265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5" name="Google Shape;1195;p136" descr="Y:\ELS00000-IW26_[Mahon 6e]\ELS00000-IW26-SRC\Course-N\Construction\IC\jpg\Chapter018\018029A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599" y="2362199"/>
            <a:ext cx="3665537" cy="265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133"/>
          <p:cNvSpPr txBox="1">
            <a:spLocks noGrp="1"/>
          </p:cNvSpPr>
          <p:nvPr>
            <p:ph type="title"/>
          </p:nvPr>
        </p:nvSpPr>
        <p:spPr>
          <a:xfrm>
            <a:off x="425041" y="374709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0" u="none" dirty="0">
                <a:solidFill>
                  <a:srgbClr val="00B0F0"/>
                </a:solidFill>
                <a:ea typeface="Arial"/>
                <a:cs typeface="Arial"/>
                <a:sym typeface="Arial"/>
              </a:rPr>
              <a:t>Common Physical </a:t>
            </a:r>
            <a:r>
              <a:rPr lang="en-US" sz="3600" b="0" i="0" u="none" dirty="0" smtClean="0">
                <a:solidFill>
                  <a:srgbClr val="00B0F0"/>
                </a:solidFill>
                <a:ea typeface="Arial"/>
                <a:cs typeface="Arial"/>
                <a:sym typeface="Arial"/>
              </a:rPr>
              <a:t>and Biochemical Characteristics of </a:t>
            </a:r>
            <a:r>
              <a:rPr lang="en-US" sz="3600" b="0" i="1" u="none" dirty="0">
                <a:solidFill>
                  <a:srgbClr val="00B0F0"/>
                </a:solidFill>
                <a:ea typeface="Arial"/>
                <a:cs typeface="Arial"/>
                <a:sym typeface="Arial"/>
              </a:rPr>
              <a:t>Legionella</a:t>
            </a:r>
            <a:endParaRPr dirty="0">
              <a:solidFill>
                <a:srgbClr val="00B0F0"/>
              </a:solidFill>
            </a:endParaRPr>
          </a:p>
        </p:txBody>
      </p:sp>
      <p:pic>
        <p:nvPicPr>
          <p:cNvPr id="1169" name="Google Shape;1169;p133" descr="C:\Users\12994\Desktop\Mahon\box18.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4786" y="2323750"/>
            <a:ext cx="6277743" cy="32633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Google Shape;1182;p1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1" u="none" dirty="0">
                <a:solidFill>
                  <a:srgbClr val="00B0F0"/>
                </a:solidFill>
                <a:latin typeface="+mn-lt"/>
                <a:ea typeface="Arial"/>
                <a:cs typeface="Arial"/>
                <a:sym typeface="Arial"/>
              </a:rPr>
              <a:t>Legionella</a:t>
            </a:r>
            <a:r>
              <a:rPr lang="en-US" sz="4000" b="0" i="0" u="none" dirty="0">
                <a:solidFill>
                  <a:srgbClr val="00B0F0"/>
                </a:solidFill>
                <a:latin typeface="+mn-lt"/>
                <a:ea typeface="Arial"/>
                <a:cs typeface="Arial"/>
                <a:sym typeface="Arial"/>
              </a:rPr>
              <a:t> Rapid Methods and Serologic Testing </a:t>
            </a:r>
            <a:endParaRPr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1183" name="Google Shape;1183;p13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Rapid Methods</a:t>
            </a:r>
          </a:p>
          <a:p>
            <a:pPr marL="800100" lvl="1" indent="-342900">
              <a:spcBef>
                <a:spcPts val="0"/>
              </a:spcBef>
              <a:buSzPts val="1680"/>
              <a:buFont typeface="Wingdings" panose="05000000000000000000" pitchFamily="2" charset="2"/>
              <a:buChar char="Ø"/>
            </a:pPr>
            <a:r>
              <a:rPr lang="en-US" b="0" i="0" u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Urine antigen test</a:t>
            </a:r>
            <a:endParaRPr dirty="0">
              <a:solidFill>
                <a:schemeClr val="tx1"/>
              </a:solidFill>
            </a:endParaRPr>
          </a:p>
          <a:p>
            <a:pPr marL="1257300" lvl="2" indent="-342900">
              <a:spcBef>
                <a:spcPts val="560"/>
              </a:spcBef>
              <a:buSzPts val="168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Immunochromatographic assays for Legionella antigen detection</a:t>
            </a:r>
          </a:p>
          <a:p>
            <a:pPr marL="800100" lvl="1" indent="-342900">
              <a:spcBef>
                <a:spcPts val="560"/>
              </a:spcBef>
              <a:buSzPts val="1680"/>
            </a:pPr>
            <a:r>
              <a:rPr lang="en-US" b="0" i="0" u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Enzyme immunoassays are used by many clinical laboratories</a:t>
            </a:r>
          </a:p>
          <a:p>
            <a:pPr marL="342900" indent="-342900">
              <a:spcBef>
                <a:spcPts val="560"/>
              </a:spcBef>
              <a:buSzPts val="1680"/>
            </a:pPr>
            <a:r>
              <a:rPr lang="en-US" dirty="0">
                <a:solidFill>
                  <a:schemeClr val="tx1"/>
                </a:solidFill>
              </a:rPr>
              <a:t>Serologic Testing</a:t>
            </a:r>
          </a:p>
          <a:p>
            <a:pPr marL="800100" lvl="1" indent="-342900">
              <a:spcBef>
                <a:spcPts val="560"/>
              </a:spcBef>
              <a:buSzPts val="1680"/>
            </a:pPr>
            <a:r>
              <a:rPr lang="en-US" dirty="0">
                <a:solidFill>
                  <a:schemeClr val="tx1"/>
                </a:solidFill>
              </a:rPr>
              <a:t>Indirect fluorescent antibody (IFA) assay is the most common</a:t>
            </a:r>
            <a:endParaRPr lang="en-US" b="0" i="0" u="none" dirty="0">
              <a:solidFill>
                <a:schemeClr val="tx1"/>
              </a:solidFill>
              <a:ea typeface="Arial"/>
              <a:cs typeface="Arial"/>
              <a:sym typeface="Arial"/>
            </a:endParaRPr>
          </a:p>
          <a:p>
            <a:pPr marL="1200150" lvl="2" indent="-285750">
              <a:spcBef>
                <a:spcPts val="480"/>
              </a:spcBef>
              <a:buSzPts val="1920"/>
              <a:buFont typeface="Noto Sans Symbols"/>
              <a:buChar char="⮚"/>
            </a:pPr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Google Shape;1200;p1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1" u="none" dirty="0">
                <a:solidFill>
                  <a:srgbClr val="00B0F0"/>
                </a:solidFill>
                <a:latin typeface="+mn-lt"/>
                <a:ea typeface="Arial"/>
                <a:cs typeface="Arial"/>
                <a:sym typeface="Arial"/>
              </a:rPr>
              <a:t>Legionella </a:t>
            </a:r>
            <a:r>
              <a:rPr lang="en-US" sz="4000" b="0" i="0" u="none" dirty="0">
                <a:solidFill>
                  <a:srgbClr val="00B0F0"/>
                </a:solidFill>
                <a:latin typeface="+mn-lt"/>
                <a:ea typeface="Arial"/>
                <a:cs typeface="Arial"/>
                <a:sym typeface="Arial"/>
              </a:rPr>
              <a:t>Antimicrobial Susceptibility</a:t>
            </a:r>
            <a:endParaRPr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1201" name="Google Shape;1201;p13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Susceptibility not standardized or routinely performed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dirty="0">
                <a:solidFill>
                  <a:schemeClr val="tx1"/>
                </a:solidFill>
              </a:rPr>
              <a:t>When diagnosed early, successful treatment with these antimicrobials can usually be done</a:t>
            </a:r>
          </a:p>
          <a:p>
            <a:pPr marL="800100" lvl="1" indent="-342900">
              <a:spcBef>
                <a:spcPts val="0"/>
              </a:spcBef>
              <a:buSzPts val="1680"/>
              <a:buFont typeface="Noto Sans Symbols"/>
              <a:buChar char="⬤"/>
            </a:pPr>
            <a:r>
              <a:rPr lang="en-US" dirty="0">
                <a:solidFill>
                  <a:schemeClr val="tx1"/>
                </a:solidFill>
              </a:rPr>
              <a:t>Macrolide</a:t>
            </a:r>
          </a:p>
          <a:p>
            <a:pPr marL="800100" lvl="1" indent="-342900">
              <a:spcBef>
                <a:spcPts val="0"/>
              </a:spcBef>
              <a:buSzPts val="1680"/>
              <a:buFont typeface="Noto Sans Symbols"/>
              <a:buChar char="⬤"/>
            </a:pPr>
            <a:r>
              <a:rPr lang="en-US" dirty="0">
                <a:solidFill>
                  <a:schemeClr val="tx1"/>
                </a:solidFill>
              </a:rPr>
              <a:t>Ketolide</a:t>
            </a:r>
          </a:p>
          <a:p>
            <a:pPr marL="800100" lvl="1" indent="-342900">
              <a:spcBef>
                <a:spcPts val="0"/>
              </a:spcBef>
              <a:buSzPts val="1680"/>
              <a:buFont typeface="Noto Sans Symbols"/>
              <a:buChar char="⬤"/>
            </a:pPr>
            <a:r>
              <a:rPr lang="en-US" dirty="0">
                <a:solidFill>
                  <a:schemeClr val="tx1"/>
                </a:solidFill>
              </a:rPr>
              <a:t>Doxycycline</a:t>
            </a:r>
          </a:p>
          <a:p>
            <a:pPr marL="457200" lvl="1" indent="0">
              <a:spcBef>
                <a:spcPts val="0"/>
              </a:spcBef>
              <a:buSzPts val="1680"/>
              <a:buNone/>
            </a:pPr>
            <a:r>
              <a:rPr lang="en-US" dirty="0"/>
              <a:t>	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</a:pPr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g1455952d179_0_70"/>
          <p:cNvSpPr txBox="1">
            <a:spLocks noGrp="1"/>
          </p:cNvSpPr>
          <p:nvPr>
            <p:ph type="title"/>
          </p:nvPr>
        </p:nvSpPr>
        <p:spPr>
          <a:xfrm>
            <a:off x="609598" y="2872234"/>
            <a:ext cx="7772400" cy="136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B0F0"/>
                </a:solidFill>
                <a:latin typeface="+mn-lt"/>
              </a:rPr>
              <a:t>BORDETELLA</a:t>
            </a:r>
            <a:br>
              <a:rPr lang="en-US" dirty="0">
                <a:solidFill>
                  <a:srgbClr val="00B0F0"/>
                </a:solidFill>
                <a:latin typeface="+mn-lt"/>
              </a:rPr>
            </a:br>
            <a:r>
              <a:rPr lang="en-US" sz="3200" i="1" dirty="0">
                <a:solidFill>
                  <a:srgbClr val="00B0F0"/>
                </a:solidFill>
                <a:latin typeface="+mn-lt"/>
              </a:rPr>
              <a:t>B. pertussis/</a:t>
            </a:r>
            <a:r>
              <a:rPr lang="en-US" sz="3200" i="1" dirty="0" err="1">
                <a:solidFill>
                  <a:srgbClr val="00B0F0"/>
                </a:solidFill>
                <a:latin typeface="+mn-lt"/>
              </a:rPr>
              <a:t>parapertussis</a:t>
            </a:r>
            <a:r>
              <a:rPr lang="en-US" sz="3200" i="1" dirty="0">
                <a:solidFill>
                  <a:srgbClr val="00B0F0"/>
                </a:solidFill>
                <a:latin typeface="+mn-lt"/>
              </a:rPr>
              <a:t> </a:t>
            </a:r>
            <a:endParaRPr dirty="0">
              <a:solidFill>
                <a:srgbClr val="00B0F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p1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1" u="none" dirty="0">
                <a:solidFill>
                  <a:srgbClr val="00B0F0"/>
                </a:solidFill>
                <a:ea typeface="Arial"/>
                <a:cs typeface="Arial"/>
                <a:sym typeface="Arial"/>
              </a:rPr>
              <a:t>Bordetella </a:t>
            </a:r>
            <a:r>
              <a:rPr lang="en-US" sz="4000" b="0" i="0" u="none" dirty="0">
                <a:solidFill>
                  <a:srgbClr val="00B0F0"/>
                </a:solidFill>
                <a:ea typeface="Arial"/>
                <a:cs typeface="Arial"/>
                <a:sym typeface="Arial"/>
              </a:rPr>
              <a:t>Species</a:t>
            </a:r>
            <a:endParaRPr dirty="0">
              <a:solidFill>
                <a:srgbClr val="00B0F0"/>
              </a:solidFill>
            </a:endParaRPr>
          </a:p>
        </p:txBody>
      </p:sp>
      <p:sp>
        <p:nvSpPr>
          <p:cNvPr id="1217" name="Google Shape;1217;p13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85750" indent="-285750">
              <a:lnSpc>
                <a:spcPct val="90000"/>
              </a:lnSpc>
              <a:spcBef>
                <a:spcPts val="440"/>
              </a:spcBef>
              <a:buSzPts val="1760"/>
              <a:buFont typeface="Noto Sans Symbols"/>
              <a:buChar char="⮚"/>
            </a:pPr>
            <a:r>
              <a:rPr lang="en-US" sz="2600" b="0" i="0" u="none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Major pathogens</a:t>
            </a:r>
            <a:r>
              <a:rPr lang="en-US" sz="2400" b="0" i="0" u="none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—</a:t>
            </a:r>
            <a:r>
              <a:rPr lang="en-US" sz="2600" b="0" i="1" u="none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the focus of this discussion</a:t>
            </a:r>
            <a:endParaRPr i="1" dirty="0">
              <a:solidFill>
                <a:schemeClr val="tx1"/>
              </a:solidFill>
            </a:endParaRPr>
          </a:p>
          <a:p>
            <a:pPr marL="11430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en-US" sz="2000" b="0" i="1" u="none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B. pertussis </a:t>
            </a:r>
            <a:r>
              <a:rPr lang="en-US" sz="2000" b="0" i="0" u="none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and </a:t>
            </a:r>
            <a:r>
              <a:rPr lang="en-US" sz="2000" b="0" i="1" u="none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B. </a:t>
            </a:r>
            <a:r>
              <a:rPr lang="en-US" sz="2000" b="0" i="1" u="none" strike="noStrike" cap="none" dirty="0" err="1">
                <a:solidFill>
                  <a:schemeClr val="tx1"/>
                </a:solidFill>
                <a:ea typeface="Arial"/>
                <a:cs typeface="Arial"/>
                <a:sym typeface="Arial"/>
              </a:rPr>
              <a:t>parapertussis</a:t>
            </a:r>
            <a:r>
              <a:rPr lang="en-US" sz="2000" b="0" i="1" u="none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 </a:t>
            </a:r>
            <a:endParaRPr dirty="0">
              <a:solidFill>
                <a:schemeClr val="tx1"/>
              </a:solidFill>
            </a:endParaRPr>
          </a:p>
          <a:p>
            <a:pPr marL="11430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Both of these are agents of whooping cough</a:t>
            </a:r>
            <a:endParaRPr strike="sngStrike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pPr marL="1600200" marR="0" lvl="3" indent="-2286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Char char="⮞"/>
            </a:pPr>
            <a:r>
              <a:rPr lang="en-US" sz="1800" b="0" i="1" u="none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B. </a:t>
            </a:r>
            <a:r>
              <a:rPr lang="en-US" sz="1800" b="0" i="1" u="none" strike="noStrike" cap="none" dirty="0" err="1">
                <a:solidFill>
                  <a:schemeClr val="tx1"/>
                </a:solidFill>
                <a:ea typeface="Arial"/>
                <a:cs typeface="Arial"/>
                <a:sym typeface="Arial"/>
              </a:rPr>
              <a:t>parapertussis</a:t>
            </a:r>
            <a:r>
              <a:rPr lang="en-US" sz="1800" b="0" i="1" u="none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is usually milder</a:t>
            </a:r>
            <a:endParaRPr strike="sngStrike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pPr marL="285750" indent="-285750">
              <a:lnSpc>
                <a:spcPct val="90000"/>
              </a:lnSpc>
              <a:spcBef>
                <a:spcPts val="440"/>
              </a:spcBef>
              <a:buSzPts val="1760"/>
              <a:buFont typeface="Noto Sans Symbols"/>
              <a:buChar char="⮚"/>
            </a:pPr>
            <a:r>
              <a:rPr lang="en-US" sz="2600" dirty="0">
                <a:solidFill>
                  <a:schemeClr val="tx1"/>
                </a:solidFill>
              </a:rPr>
              <a:t>O</a:t>
            </a:r>
            <a:r>
              <a:rPr lang="en-US" sz="2600" b="0" i="0" u="none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ther </a:t>
            </a:r>
            <a:r>
              <a:rPr lang="en-US" sz="2600" b="0" i="1" u="none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Bordetella </a:t>
            </a:r>
            <a:r>
              <a:rPr lang="en-US" sz="2600" b="0" u="none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Species</a:t>
            </a:r>
            <a:endParaRPr dirty="0">
              <a:solidFill>
                <a:schemeClr val="tx1"/>
              </a:solidFill>
            </a:endParaRPr>
          </a:p>
          <a:p>
            <a:pPr marL="11430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en-US" sz="2000" b="0" i="1" u="none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B. </a:t>
            </a:r>
            <a:r>
              <a:rPr lang="en-US" sz="2000" b="0" i="1" u="none" strike="noStrike" cap="none" dirty="0" err="1">
                <a:solidFill>
                  <a:schemeClr val="tx1"/>
                </a:solidFill>
                <a:ea typeface="Arial"/>
                <a:cs typeface="Arial"/>
                <a:sym typeface="Arial"/>
              </a:rPr>
              <a:t>bronchiseptica</a:t>
            </a:r>
            <a:endParaRPr dirty="0">
              <a:solidFill>
                <a:schemeClr val="tx1"/>
              </a:solidFill>
            </a:endParaRPr>
          </a:p>
          <a:p>
            <a:pPr marL="11430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en-US" sz="2000" b="0" i="1" u="none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B. avium</a:t>
            </a:r>
            <a:endParaRPr dirty="0">
              <a:solidFill>
                <a:schemeClr val="tx1"/>
              </a:solidFill>
            </a:endParaRPr>
          </a:p>
          <a:p>
            <a:pPr marL="11430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en-US" sz="2000" b="0" i="1" u="none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B. </a:t>
            </a:r>
            <a:r>
              <a:rPr lang="en-US" sz="2000" b="0" i="1" u="none" strike="noStrike" cap="none" dirty="0" err="1">
                <a:solidFill>
                  <a:schemeClr val="tx1"/>
                </a:solidFill>
                <a:ea typeface="Arial"/>
                <a:cs typeface="Arial"/>
                <a:sym typeface="Arial"/>
              </a:rPr>
              <a:t>hinzii</a:t>
            </a:r>
            <a:endParaRPr dirty="0">
              <a:solidFill>
                <a:schemeClr val="tx1"/>
              </a:solidFill>
            </a:endParaRPr>
          </a:p>
          <a:p>
            <a:pPr marL="11430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en-US" sz="2000" b="0" i="1" u="none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B. </a:t>
            </a:r>
            <a:r>
              <a:rPr lang="en-US" sz="2000" b="0" i="1" u="none" strike="noStrike" cap="none" dirty="0" err="1">
                <a:solidFill>
                  <a:schemeClr val="tx1"/>
                </a:solidFill>
                <a:ea typeface="Arial"/>
                <a:cs typeface="Arial"/>
                <a:sym typeface="Arial"/>
              </a:rPr>
              <a:t>holmesii</a:t>
            </a:r>
            <a:endParaRPr dirty="0">
              <a:solidFill>
                <a:schemeClr val="tx1"/>
              </a:solidFill>
            </a:endParaRPr>
          </a:p>
          <a:p>
            <a:pPr marL="11430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en-US" sz="2000" b="0" i="1" u="none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B. </a:t>
            </a:r>
            <a:r>
              <a:rPr lang="en-US" sz="2000" b="0" i="1" u="none" strike="noStrike" cap="none" dirty="0" err="1">
                <a:solidFill>
                  <a:schemeClr val="tx1"/>
                </a:solidFill>
                <a:ea typeface="Arial"/>
                <a:cs typeface="Arial"/>
                <a:sym typeface="Arial"/>
              </a:rPr>
              <a:t>ansorpii</a:t>
            </a:r>
            <a:endParaRPr dirty="0">
              <a:solidFill>
                <a:schemeClr val="tx1"/>
              </a:solidFill>
            </a:endParaRPr>
          </a:p>
          <a:p>
            <a:pPr marL="11430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en-US" sz="2000" b="0" i="1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B. </a:t>
            </a:r>
            <a:r>
              <a:rPr lang="en-US" sz="2000" b="0" i="1" u="none" strike="noStrike" cap="none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trematum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11"/>
          <p:cNvSpPr txBox="1">
            <a:spLocks noGrp="1"/>
          </p:cNvSpPr>
          <p:nvPr>
            <p:ph type="title"/>
          </p:nvPr>
        </p:nvSpPr>
        <p:spPr>
          <a:xfrm>
            <a:off x="718656" y="206929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1" u="none" dirty="0">
                <a:solidFill>
                  <a:srgbClr val="00B0F0"/>
                </a:solidFill>
                <a:ea typeface="Arial"/>
                <a:cs typeface="Arial"/>
                <a:sym typeface="Arial"/>
              </a:rPr>
              <a:t>Legionella </a:t>
            </a:r>
            <a:r>
              <a:rPr lang="en-US" sz="4000" b="0" i="0" u="none" dirty="0">
                <a:solidFill>
                  <a:srgbClr val="00B0F0"/>
                </a:solidFill>
                <a:ea typeface="Arial"/>
                <a:cs typeface="Arial"/>
                <a:sym typeface="Arial"/>
              </a:rPr>
              <a:t>General Characteristics</a:t>
            </a:r>
            <a:endParaRPr dirty="0">
              <a:solidFill>
                <a:srgbClr val="00B0F0"/>
              </a:solidFill>
            </a:endParaRPr>
          </a:p>
        </p:txBody>
      </p:sp>
      <p:sp>
        <p:nvSpPr>
          <p:cNvPr id="985" name="Google Shape;985;p111"/>
          <p:cNvSpPr txBox="1">
            <a:spLocks noGrp="1"/>
          </p:cNvSpPr>
          <p:nvPr>
            <p:ph idx="1"/>
          </p:nvPr>
        </p:nvSpPr>
        <p:spPr>
          <a:xfrm>
            <a:off x="718656" y="1527729"/>
            <a:ext cx="8229600" cy="4895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Ubiquitous gram-negative bacilli</a:t>
            </a:r>
            <a:endParaRPr dirty="0">
              <a:solidFill>
                <a:schemeClr val="tx1"/>
              </a:solidFill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Approximately 26 species isolated from humans</a:t>
            </a:r>
            <a:endParaRPr dirty="0">
              <a:solidFill>
                <a:schemeClr val="tx1"/>
              </a:solidFill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Primarily acquired through inhalation from environmental sources</a:t>
            </a:r>
            <a:endParaRPr lang="en-US" sz="2400" dirty="0">
              <a:solidFill>
                <a:schemeClr val="tx1"/>
              </a:solidFill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b="0" i="0" u="none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Patients present with wide range of conditions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b="0" i="0" u="none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 Methods of isolation</a:t>
            </a:r>
            <a:endParaRPr dirty="0">
              <a:solidFill>
                <a:schemeClr val="tx1"/>
              </a:solidFill>
            </a:endParaRPr>
          </a:p>
          <a:p>
            <a:pPr marL="1200150" lvl="2" indent="-285750">
              <a:spcBef>
                <a:spcPts val="480"/>
              </a:spcBef>
              <a:buSzPts val="1920"/>
              <a:buFont typeface="Noto Sans Symbols"/>
              <a:buChar char="⮚"/>
            </a:pPr>
            <a:r>
              <a:rPr lang="en-US" b="0" i="0" u="none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Isolation on special media</a:t>
            </a:r>
          </a:p>
          <a:p>
            <a:pPr marL="1200150" lvl="2" indent="-285750">
              <a:spcBef>
                <a:spcPts val="480"/>
              </a:spcBef>
              <a:buSzPts val="1920"/>
              <a:buFont typeface="Noto Sans Symbols"/>
              <a:buChar char="⮚"/>
            </a:pPr>
            <a:r>
              <a:rPr lang="en-US" dirty="0">
                <a:solidFill>
                  <a:schemeClr val="tx1"/>
                </a:solidFill>
              </a:rPr>
              <a:t>MALDI-TOF mass spectrometry</a:t>
            </a:r>
            <a:endParaRPr dirty="0">
              <a:solidFill>
                <a:schemeClr val="tx1"/>
              </a:solidFill>
            </a:endParaRPr>
          </a:p>
          <a:p>
            <a:pPr marL="1200150" lvl="2" indent="-285750">
              <a:spcBef>
                <a:spcPts val="480"/>
              </a:spcBef>
              <a:buSzPts val="1920"/>
              <a:buFont typeface="Noto Sans Symbols"/>
              <a:buChar char="⮚"/>
            </a:pPr>
            <a:r>
              <a:rPr lang="en-US" b="0" i="0" u="none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Urine antigen detection</a:t>
            </a:r>
            <a:endParaRPr dirty="0">
              <a:solidFill>
                <a:schemeClr val="tx1"/>
              </a:solidFill>
            </a:endParaRPr>
          </a:p>
          <a:p>
            <a:pPr marL="1200150" lvl="2" indent="-285750">
              <a:spcBef>
                <a:spcPts val="480"/>
              </a:spcBef>
              <a:buSzPts val="1920"/>
              <a:buFont typeface="Noto Sans Symbols"/>
              <a:buChar char="⮚"/>
            </a:pPr>
            <a:r>
              <a:rPr lang="en-US" b="0" i="0" u="none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DFA detection</a:t>
            </a:r>
          </a:p>
          <a:p>
            <a:pPr marL="1200150" lvl="2" indent="-285750">
              <a:spcBef>
                <a:spcPts val="480"/>
              </a:spcBef>
              <a:buSzPts val="1920"/>
              <a:buFont typeface="Noto Sans Symbols"/>
              <a:buChar char="⮚"/>
            </a:pPr>
            <a:r>
              <a:rPr lang="en-US" dirty="0">
                <a:solidFill>
                  <a:schemeClr val="tx1"/>
                </a:solidFill>
              </a:rPr>
              <a:t>Nucleic acid amplification (PCR multiplex)</a:t>
            </a:r>
            <a:endParaRPr dirty="0">
              <a:solidFill>
                <a:schemeClr val="tx1"/>
              </a:solidFill>
            </a:endParaRPr>
          </a:p>
          <a:p>
            <a:pPr marL="1200150" lvl="2" indent="-285750">
              <a:spcBef>
                <a:spcPts val="480"/>
              </a:spcBef>
              <a:buSzPts val="1920"/>
              <a:buFont typeface="Noto Sans Symbols"/>
              <a:buChar char="⮚"/>
            </a:pPr>
            <a:r>
              <a:rPr lang="en-US" b="0" i="0" u="none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Serology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" name="Google Shape;1224;p1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1" u="none" dirty="0">
                <a:solidFill>
                  <a:srgbClr val="00B0F0"/>
                </a:solidFill>
                <a:ea typeface="Arial"/>
                <a:cs typeface="Arial"/>
                <a:sym typeface="Arial"/>
              </a:rPr>
              <a:t>Bordetella </a:t>
            </a:r>
            <a:r>
              <a:rPr lang="en-US" sz="4000" b="0" i="0" u="none" dirty="0">
                <a:solidFill>
                  <a:srgbClr val="00B0F0"/>
                </a:solidFill>
                <a:ea typeface="Arial"/>
                <a:cs typeface="Arial"/>
                <a:sym typeface="Arial"/>
              </a:rPr>
              <a:t>Species</a:t>
            </a:r>
            <a:br>
              <a:rPr lang="en-US" sz="4000" b="0" i="0" u="none" dirty="0">
                <a:solidFill>
                  <a:srgbClr val="00B0F0"/>
                </a:solidFill>
                <a:ea typeface="Arial"/>
                <a:cs typeface="Arial"/>
                <a:sym typeface="Arial"/>
              </a:rPr>
            </a:br>
            <a:r>
              <a:rPr lang="en-US" sz="4000" b="0" i="0" u="none" dirty="0">
                <a:solidFill>
                  <a:srgbClr val="00B0F0"/>
                </a:solidFill>
                <a:ea typeface="Arial"/>
                <a:cs typeface="Arial"/>
                <a:sym typeface="Arial"/>
              </a:rPr>
              <a:t>General Characteristics</a:t>
            </a:r>
            <a:endParaRPr dirty="0">
              <a:solidFill>
                <a:srgbClr val="00B0F0"/>
              </a:solidFill>
            </a:endParaRPr>
          </a:p>
        </p:txBody>
      </p:sp>
      <p:sp>
        <p:nvSpPr>
          <p:cNvPr id="1225" name="Google Shape;1225;p14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400" b="0" i="0" u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Small gram-negative bacilli or coccobacilli</a:t>
            </a:r>
            <a:endParaRPr sz="16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400" b="0" i="0" u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Obligate aerobic bacteria that grow best at 35 to 37° C</a:t>
            </a:r>
            <a:endParaRPr sz="16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400" b="0" i="0" u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Do not ferment carbohydrates</a:t>
            </a:r>
            <a:endParaRPr sz="16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400" b="0" i="0" u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Oxidize amino acids</a:t>
            </a:r>
            <a:endParaRPr sz="16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400" b="0" i="0" u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Produce catalase</a:t>
            </a:r>
            <a:endParaRPr sz="16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400" b="0" i="0" u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Require special collection, transport systems, and media to grow</a:t>
            </a:r>
            <a:endParaRPr sz="16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p142"/>
          <p:cNvSpPr txBox="1">
            <a:spLocks noGrp="1"/>
          </p:cNvSpPr>
          <p:nvPr>
            <p:ph type="title"/>
          </p:nvPr>
        </p:nvSpPr>
        <p:spPr>
          <a:xfrm>
            <a:off x="609599" y="357931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1" u="none" dirty="0">
                <a:solidFill>
                  <a:srgbClr val="00B0F0"/>
                </a:solidFill>
                <a:latin typeface="+mn-lt"/>
                <a:ea typeface="Arial"/>
                <a:cs typeface="Arial"/>
                <a:sym typeface="Arial"/>
              </a:rPr>
              <a:t>Bordetella </a:t>
            </a:r>
            <a:r>
              <a:rPr lang="en-US" sz="4000" b="0" i="0" u="none" dirty="0">
                <a:solidFill>
                  <a:srgbClr val="00B0F0"/>
                </a:solidFill>
                <a:latin typeface="+mn-lt"/>
                <a:ea typeface="Arial"/>
                <a:cs typeface="Arial"/>
                <a:sym typeface="Arial"/>
              </a:rPr>
              <a:t>Species</a:t>
            </a:r>
            <a:br>
              <a:rPr lang="en-US" sz="4000" b="0" i="0" u="none" dirty="0">
                <a:solidFill>
                  <a:srgbClr val="00B0F0"/>
                </a:solidFill>
                <a:latin typeface="+mn-lt"/>
                <a:ea typeface="Arial"/>
                <a:cs typeface="Arial"/>
                <a:sym typeface="Arial"/>
              </a:rPr>
            </a:br>
            <a:r>
              <a:rPr lang="en-US" sz="4000" b="0" i="0" u="none" dirty="0">
                <a:solidFill>
                  <a:srgbClr val="00B0F0"/>
                </a:solidFill>
                <a:latin typeface="+mn-lt"/>
                <a:ea typeface="Arial"/>
                <a:cs typeface="Arial"/>
                <a:sym typeface="Arial"/>
              </a:rPr>
              <a:t>Virulence Factors</a:t>
            </a:r>
            <a:endParaRPr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1233" name="Google Shape;1233;p142"/>
          <p:cNvSpPr txBox="1">
            <a:spLocks noGrp="1"/>
          </p:cNvSpPr>
          <p:nvPr>
            <p:ph idx="1"/>
          </p:nvPr>
        </p:nvSpPr>
        <p:spPr>
          <a:xfrm>
            <a:off x="609599" y="1678731"/>
            <a:ext cx="634771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400" b="0" i="0" u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Filamentous hemagglutinin (FHA) and pertactin</a:t>
            </a:r>
            <a:endParaRPr sz="1600"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0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Facilitates attachment to epithelial cells</a:t>
            </a:r>
            <a:endParaRPr sz="14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400" b="0" i="0" u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Pertussis toxin (PT)</a:t>
            </a:r>
            <a:endParaRPr sz="1600"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0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Interferes with signal transduction</a:t>
            </a:r>
            <a:endParaRPr sz="14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400" b="0" i="0" u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Adenylate cyclase toxin</a:t>
            </a:r>
            <a:endParaRPr sz="1600"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0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Increases cyclic adenosine monophosphate (cAMP) levels</a:t>
            </a:r>
            <a:endParaRPr sz="14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400" b="0" i="0" u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Tracheal cytotoxin</a:t>
            </a:r>
            <a:endParaRPr sz="1600"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000" b="0" i="0" u="none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Ciliostasis</a:t>
            </a:r>
            <a:r>
              <a:rPr lang="en-US" sz="2000" dirty="0">
                <a:solidFill>
                  <a:schemeClr val="tx1"/>
                </a:solidFill>
              </a:rPr>
              <a:t>, inhibiting DNA synthesis, promoting cell death</a:t>
            </a:r>
            <a:endParaRPr sz="2000" dirty="0">
              <a:solidFill>
                <a:schemeClr val="tx1"/>
              </a:solidFill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Google Shape;1248;p144"/>
          <p:cNvSpPr txBox="1">
            <a:spLocks noGrp="1"/>
          </p:cNvSpPr>
          <p:nvPr>
            <p:ph type="title"/>
          </p:nvPr>
        </p:nvSpPr>
        <p:spPr>
          <a:xfrm>
            <a:off x="609599" y="240485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1" u="none" dirty="0">
                <a:solidFill>
                  <a:srgbClr val="00B0F0"/>
                </a:solidFill>
                <a:ea typeface="Arial"/>
                <a:cs typeface="Arial"/>
                <a:sym typeface="Arial"/>
              </a:rPr>
              <a:t>Bordetella </a:t>
            </a:r>
            <a:r>
              <a:rPr lang="en-US" sz="3600" b="0" i="0" u="none" dirty="0">
                <a:solidFill>
                  <a:srgbClr val="00B0F0"/>
                </a:solidFill>
                <a:ea typeface="Arial"/>
                <a:cs typeface="Arial"/>
                <a:sym typeface="Arial"/>
              </a:rPr>
              <a:t>Species Clinical Infections</a:t>
            </a:r>
            <a:endParaRPr dirty="0">
              <a:solidFill>
                <a:srgbClr val="00B0F0"/>
              </a:solidFill>
            </a:endParaRPr>
          </a:p>
        </p:txBody>
      </p:sp>
      <p:sp>
        <p:nvSpPr>
          <p:cNvPr id="1249" name="Google Shape;1249;p144"/>
          <p:cNvSpPr txBox="1">
            <a:spLocks noGrp="1"/>
          </p:cNvSpPr>
          <p:nvPr>
            <p:ph idx="1"/>
          </p:nvPr>
        </p:nvSpPr>
        <p:spPr>
          <a:xfrm>
            <a:off x="609598" y="1682417"/>
            <a:ext cx="634771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Noto Sans Symbols"/>
              <a:buChar char="⬤"/>
            </a:pPr>
            <a:r>
              <a:rPr lang="en-US" sz="2400" b="0" i="0" u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Whooping cough</a:t>
            </a:r>
            <a:endParaRPr sz="1600" dirty="0">
              <a:solidFill>
                <a:schemeClr val="tx1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Noto Sans Symbols"/>
              <a:buChar char="⬤"/>
            </a:pPr>
            <a:r>
              <a:rPr lang="en-US" sz="2400" b="0" i="0" u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Exposure and incubation period of 1 to 3 weeks</a:t>
            </a:r>
            <a:endParaRPr sz="1600" dirty="0">
              <a:solidFill>
                <a:schemeClr val="tx1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Noto Sans Symbols"/>
              <a:buChar char="⬤"/>
            </a:pPr>
            <a:r>
              <a:rPr lang="en-US" sz="2400" b="0" i="0" u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Initially cold or flulike symptoms, sneezing, runny nose</a:t>
            </a:r>
            <a:endParaRPr sz="1600" dirty="0">
              <a:solidFill>
                <a:schemeClr val="tx1"/>
              </a:solidFill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000" b="0" i="0" u="none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Catarrhal phase 1 to 2 weeks (highly contagious)</a:t>
            </a:r>
            <a:endParaRPr sz="1400" dirty="0">
              <a:solidFill>
                <a:schemeClr val="tx1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Noto Sans Symbols"/>
              <a:buChar char="⬤"/>
            </a:pPr>
            <a:r>
              <a:rPr lang="en-US" sz="2400" b="0" i="0" u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Paroxysmal phase</a:t>
            </a:r>
            <a:endParaRPr sz="1600" dirty="0">
              <a:solidFill>
                <a:schemeClr val="tx1"/>
              </a:solidFill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1840"/>
              <a:buFont typeface="Noto Sans Symbols"/>
              <a:buChar char="⮚"/>
            </a:pPr>
            <a:r>
              <a:rPr lang="en-US" sz="2000" b="0" i="0" u="none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Sudden severe repetitious coughing followed by “whoop”</a:t>
            </a:r>
            <a:endParaRPr sz="1400" dirty="0">
              <a:solidFill>
                <a:schemeClr val="tx1"/>
              </a:solidFill>
            </a:endParaRPr>
          </a:p>
          <a:p>
            <a:pPr marL="11430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Rapid gasp for air</a:t>
            </a:r>
            <a:endParaRPr sz="1200" dirty="0">
              <a:solidFill>
                <a:schemeClr val="tx1"/>
              </a:solidFill>
            </a:endParaRPr>
          </a:p>
          <a:p>
            <a:pPr marL="11430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Can be followed by vomiting</a:t>
            </a:r>
            <a:endParaRPr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p145"/>
          <p:cNvSpPr txBox="1">
            <a:spLocks noGrp="1"/>
          </p:cNvSpPr>
          <p:nvPr>
            <p:ph type="title"/>
          </p:nvPr>
        </p:nvSpPr>
        <p:spPr>
          <a:xfrm>
            <a:off x="458598" y="206929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1" u="none" dirty="0">
                <a:solidFill>
                  <a:srgbClr val="00B0F0"/>
                </a:solidFill>
                <a:ea typeface="Arial"/>
                <a:cs typeface="Arial"/>
                <a:sym typeface="Arial"/>
              </a:rPr>
              <a:t>Bordetella </a:t>
            </a:r>
            <a:r>
              <a:rPr lang="en-US" sz="3600" b="0" i="0" u="none" dirty="0">
                <a:solidFill>
                  <a:srgbClr val="00B0F0"/>
                </a:solidFill>
                <a:ea typeface="Arial"/>
                <a:cs typeface="Arial"/>
                <a:sym typeface="Arial"/>
              </a:rPr>
              <a:t>Species Clinical Infections (Cont.)</a:t>
            </a:r>
            <a:endParaRPr dirty="0">
              <a:solidFill>
                <a:srgbClr val="00B0F0"/>
              </a:solidFill>
            </a:endParaRPr>
          </a:p>
        </p:txBody>
      </p:sp>
      <p:sp>
        <p:nvSpPr>
          <p:cNvPr id="1257" name="Google Shape;1257;p145"/>
          <p:cNvSpPr txBox="1">
            <a:spLocks noGrp="1"/>
          </p:cNvSpPr>
          <p:nvPr>
            <p:ph idx="1"/>
          </p:nvPr>
        </p:nvSpPr>
        <p:spPr>
          <a:xfrm>
            <a:off x="310043" y="1695508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Can cause serious infection in young children</a:t>
            </a:r>
            <a:endParaRPr dirty="0">
              <a:solidFill>
                <a:schemeClr val="tx1"/>
              </a:solidFill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Cyanosis from lack of oxygen</a:t>
            </a:r>
            <a:endParaRPr dirty="0">
              <a:solidFill>
                <a:schemeClr val="tx1"/>
              </a:solidFill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Sometimes need assistance in keeping airway open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Convalescent phase</a:t>
            </a:r>
            <a:endParaRPr lang="en-US" dirty="0">
              <a:solidFill>
                <a:schemeClr val="tx1"/>
              </a:solidFill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Begin recovery about 4 weeks after initial symptoms</a:t>
            </a:r>
            <a:endParaRPr lang="en-US" dirty="0">
              <a:solidFill>
                <a:schemeClr val="tx1"/>
              </a:solidFill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Decrease in bouts of coughing but may take weeks or months for complete resolution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spcBef>
                <a:spcPts val="480"/>
              </a:spcBef>
              <a:buSzPts val="1920"/>
              <a:buFont typeface="Noto Sans Symbols"/>
              <a:buChar char="⮚"/>
            </a:pPr>
            <a:r>
              <a:rPr lang="en-US" dirty="0">
                <a:solidFill>
                  <a:schemeClr val="tx1"/>
                </a:solidFill>
              </a:rPr>
              <a:t>Adults: may or may not experience respiratory symptoms &amp; if they do, symptoms can vary</a:t>
            </a:r>
          </a:p>
          <a:p>
            <a:pPr marL="742950" lvl="1" indent="-285750">
              <a:spcBef>
                <a:spcPts val="480"/>
              </a:spcBef>
              <a:buSzPts val="1920"/>
            </a:pPr>
            <a:r>
              <a:rPr lang="en-US" dirty="0">
                <a:solidFill>
                  <a:schemeClr val="tx1"/>
                </a:solidFill>
              </a:rPr>
              <a:t>Persistent cough to chronic bronchitis</a:t>
            </a:r>
            <a:endParaRPr dirty="0">
              <a:solidFill>
                <a:schemeClr val="tx1"/>
              </a:solidFill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Google Shape;1264;p146"/>
          <p:cNvSpPr txBox="1">
            <a:spLocks noGrp="1"/>
          </p:cNvSpPr>
          <p:nvPr>
            <p:ph type="title"/>
          </p:nvPr>
        </p:nvSpPr>
        <p:spPr>
          <a:xfrm>
            <a:off x="609599" y="232096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1" u="none" dirty="0">
                <a:solidFill>
                  <a:srgbClr val="00B0F0"/>
                </a:solidFill>
                <a:ea typeface="Arial"/>
                <a:cs typeface="Arial"/>
                <a:sym typeface="Arial"/>
              </a:rPr>
              <a:t>Bordetella </a:t>
            </a:r>
            <a:r>
              <a:rPr lang="en-US" sz="4000" b="0" i="0" u="none" dirty="0">
                <a:solidFill>
                  <a:srgbClr val="00B0F0"/>
                </a:solidFill>
                <a:ea typeface="Arial"/>
                <a:cs typeface="Arial"/>
                <a:sym typeface="Arial"/>
              </a:rPr>
              <a:t>Species Epidemiology</a:t>
            </a:r>
            <a:endParaRPr dirty="0">
              <a:solidFill>
                <a:srgbClr val="00B0F0"/>
              </a:solidFill>
            </a:endParaRPr>
          </a:p>
        </p:txBody>
      </p:sp>
      <p:sp>
        <p:nvSpPr>
          <p:cNvPr id="1265" name="Google Shape;1265;p146"/>
          <p:cNvSpPr txBox="1">
            <a:spLocks noGrp="1"/>
          </p:cNvSpPr>
          <p:nvPr>
            <p:ph idx="1"/>
          </p:nvPr>
        </p:nvSpPr>
        <p:spPr>
          <a:xfrm>
            <a:off x="609599" y="1947179"/>
            <a:ext cx="634771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400" b="0" i="0" u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No known animal or vector reservoir has been found.</a:t>
            </a:r>
            <a:endParaRPr sz="1600" dirty="0">
              <a:solidFill>
                <a:schemeClr val="tx1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400" b="0" i="0" u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Infections acquired through respiratory tract via respiratory </a:t>
            </a:r>
            <a:r>
              <a:rPr lang="en-US" sz="2400" dirty="0">
                <a:solidFill>
                  <a:schemeClr val="tx1"/>
                </a:solidFill>
              </a:rPr>
              <a:t>aerosols </a:t>
            </a:r>
            <a:r>
              <a:rPr lang="en-US" sz="2400" b="0" i="0" u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or direct contact with infectious secretions.</a:t>
            </a:r>
            <a:endParaRPr sz="2400" dirty="0">
              <a:solidFill>
                <a:schemeClr val="tx1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400" b="0" i="0" u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One of the most highly communicable diseases of </a:t>
            </a:r>
            <a:r>
              <a:rPr lang="en-US" sz="2400" b="0" i="0" u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childhood.</a:t>
            </a:r>
            <a:endParaRPr sz="1600" dirty="0">
              <a:solidFill>
                <a:schemeClr val="tx1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400" b="0" i="0" u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Vaccination series for children now </a:t>
            </a:r>
            <a:r>
              <a:rPr lang="en-US" sz="2400" b="0" i="0" u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available.</a:t>
            </a:r>
            <a:endParaRPr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768A8-E6F3-4695-5EA7-018F307A8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>
                <a:solidFill>
                  <a:srgbClr val="00B0F0"/>
                </a:solidFill>
              </a:rPr>
              <a:t>Bordetella </a:t>
            </a:r>
            <a:r>
              <a:rPr lang="en-US" dirty="0">
                <a:solidFill>
                  <a:srgbClr val="00B0F0"/>
                </a:solidFill>
              </a:rPr>
              <a:t>Miscellaneous Species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02B1F9-C6DD-FC67-294B-0C2022C2A0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Opportunistic human pathogens</a:t>
            </a:r>
          </a:p>
          <a:p>
            <a:r>
              <a:rPr lang="en-US" sz="2000" i="1" dirty="0">
                <a:solidFill>
                  <a:schemeClr val="tx1"/>
                </a:solidFill>
              </a:rPr>
              <a:t>B. </a:t>
            </a:r>
            <a:r>
              <a:rPr lang="en-US" sz="2000" i="1" dirty="0" err="1">
                <a:solidFill>
                  <a:schemeClr val="tx1"/>
                </a:solidFill>
              </a:rPr>
              <a:t>bronchoseptica</a:t>
            </a:r>
            <a:r>
              <a:rPr lang="en-US" sz="2000" i="1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is the cause of kennel cough in animals </a:t>
            </a:r>
          </a:p>
          <a:p>
            <a:r>
              <a:rPr lang="en-US" sz="2000" i="1" dirty="0">
                <a:solidFill>
                  <a:schemeClr val="tx1"/>
                </a:solidFill>
              </a:rPr>
              <a:t>B. </a:t>
            </a:r>
            <a:r>
              <a:rPr lang="en-US" sz="2000" i="1" dirty="0" err="1">
                <a:solidFill>
                  <a:schemeClr val="tx1"/>
                </a:solidFill>
              </a:rPr>
              <a:t>bronchospeptica</a:t>
            </a:r>
            <a:r>
              <a:rPr lang="en-US" sz="2000" dirty="0">
                <a:solidFill>
                  <a:schemeClr val="tx1"/>
                </a:solidFill>
              </a:rPr>
              <a:t> in humans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Nonspecific cough 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Bronchitis 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Symptoms common in patients with underlying conditions</a:t>
            </a:r>
          </a:p>
        </p:txBody>
      </p:sp>
    </p:spTree>
    <p:extLst>
      <p:ext uri="{BB962C8B-B14F-4D97-AF65-F5344CB8AC3E}">
        <p14:creationId xmlns:p14="http://schemas.microsoft.com/office/powerpoint/2010/main" val="22826376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Google Shape;1272;p14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i="1" dirty="0">
                <a:solidFill>
                  <a:srgbClr val="00B0F0"/>
                </a:solidFill>
              </a:rPr>
              <a:t>Bordetella </a:t>
            </a:r>
            <a:r>
              <a:rPr lang="en-US" sz="4000" b="0" i="0" u="none" dirty="0">
                <a:solidFill>
                  <a:srgbClr val="00B0F0"/>
                </a:solidFill>
                <a:ea typeface="Arial"/>
                <a:cs typeface="Arial"/>
                <a:sym typeface="Arial"/>
              </a:rPr>
              <a:t>Laboratory Diagnosis</a:t>
            </a:r>
            <a:endParaRPr dirty="0">
              <a:solidFill>
                <a:srgbClr val="00B0F0"/>
              </a:solidFill>
            </a:endParaRPr>
          </a:p>
        </p:txBody>
      </p:sp>
      <p:sp>
        <p:nvSpPr>
          <p:cNvPr id="1273" name="Google Shape;1273;p14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400" b="0" i="0" u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Contemporary diagnosis of </a:t>
            </a:r>
            <a:r>
              <a:rPr lang="en-US" sz="2400" b="0" i="1" u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B. pertussis </a:t>
            </a:r>
            <a:r>
              <a:rPr lang="en-US" sz="2400" b="0" i="0" u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and </a:t>
            </a:r>
            <a:r>
              <a:rPr lang="en-US" sz="2400" b="0" i="1" u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B. </a:t>
            </a:r>
            <a:r>
              <a:rPr lang="en-US" sz="2400" b="0" i="1" u="none" dirty="0" err="1">
                <a:solidFill>
                  <a:schemeClr val="tx1"/>
                </a:solidFill>
                <a:ea typeface="Arial"/>
                <a:cs typeface="Arial"/>
                <a:sym typeface="Arial"/>
              </a:rPr>
              <a:t>parapertussis</a:t>
            </a:r>
            <a:r>
              <a:rPr lang="en-US" sz="2400" b="0" i="1" u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employs culture isolation with or without PCR testing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400" dirty="0">
                <a:solidFill>
                  <a:schemeClr val="tx1"/>
                </a:solidFill>
              </a:rPr>
              <a:t>DFA assays have low sensitivity and are not recommended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400" dirty="0">
                <a:solidFill>
                  <a:schemeClr val="tx1"/>
                </a:solidFill>
              </a:rPr>
              <a:t>Other stains have no role in identification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400" dirty="0">
                <a:solidFill>
                  <a:schemeClr val="tx1"/>
                </a:solidFill>
              </a:rPr>
              <a:t>Organisms do not survive well outside host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400" dirty="0">
                <a:solidFill>
                  <a:schemeClr val="tx1"/>
                </a:solidFill>
              </a:rPr>
              <a:t>Culture can lack sensitivity</a:t>
            </a:r>
            <a:endParaRPr sz="2400" b="0" i="0" u="none" dirty="0">
              <a:solidFill>
                <a:schemeClr val="tx1"/>
              </a:solidFill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Google Shape;1280;p148"/>
          <p:cNvSpPr txBox="1">
            <a:spLocks noGrp="1"/>
          </p:cNvSpPr>
          <p:nvPr>
            <p:ph type="title"/>
          </p:nvPr>
        </p:nvSpPr>
        <p:spPr>
          <a:xfrm>
            <a:off x="433431" y="232095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i="1" dirty="0">
                <a:solidFill>
                  <a:srgbClr val="00B0F0"/>
                </a:solidFill>
                <a:latin typeface="+mn-lt"/>
              </a:rPr>
              <a:t>Bordetella </a:t>
            </a:r>
            <a:r>
              <a:rPr lang="en-US" sz="3600" b="0" i="0" u="none" dirty="0">
                <a:solidFill>
                  <a:srgbClr val="00B0F0"/>
                </a:solidFill>
                <a:latin typeface="+mn-lt"/>
                <a:ea typeface="Arial"/>
                <a:cs typeface="Arial"/>
                <a:sym typeface="Arial"/>
              </a:rPr>
              <a:t>Specimen Collection </a:t>
            </a:r>
            <a:r>
              <a:rPr lang="en-US" sz="3600" b="0" i="0" u="none" dirty="0" smtClean="0">
                <a:solidFill>
                  <a:srgbClr val="00B0F0"/>
                </a:solidFill>
                <a:latin typeface="+mn-lt"/>
                <a:ea typeface="Arial"/>
                <a:cs typeface="Arial"/>
                <a:sym typeface="Arial"/>
              </a:rPr>
              <a:t>and Transport </a:t>
            </a:r>
            <a:r>
              <a:rPr lang="en-US" sz="3600" b="0" i="0" u="none" dirty="0">
                <a:solidFill>
                  <a:srgbClr val="00B0F0"/>
                </a:solidFill>
                <a:latin typeface="+mn-lt"/>
                <a:ea typeface="Arial"/>
                <a:cs typeface="Arial"/>
                <a:sym typeface="Arial"/>
              </a:rPr>
              <a:t>of Swabs</a:t>
            </a:r>
            <a:endParaRPr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1281" name="Google Shape;1281;p148"/>
          <p:cNvSpPr txBox="1">
            <a:spLocks noGrp="1"/>
          </p:cNvSpPr>
          <p:nvPr>
            <p:ph idx="1"/>
          </p:nvPr>
        </p:nvSpPr>
        <p:spPr>
          <a:xfrm>
            <a:off x="534098" y="1863288"/>
            <a:ext cx="634771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400" b="0" i="0" u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Nasopharyngeal aspirates or Dacron swabs with </a:t>
            </a:r>
            <a:r>
              <a:rPr lang="en-US" sz="2400" b="0" i="0" u="none" dirty="0" err="1">
                <a:solidFill>
                  <a:schemeClr val="tx1"/>
                </a:solidFill>
                <a:ea typeface="Arial"/>
                <a:cs typeface="Arial"/>
                <a:sym typeface="Arial"/>
              </a:rPr>
              <a:t>nonwire</a:t>
            </a:r>
            <a:r>
              <a:rPr lang="en-US" sz="2400" b="0" i="0" u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 shaft. </a:t>
            </a:r>
            <a:endParaRPr sz="1600" dirty="0">
              <a:solidFill>
                <a:schemeClr val="tx1"/>
              </a:solidFill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000" b="0" i="0" u="none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Specimen of choice for PCR</a:t>
            </a:r>
            <a:endParaRPr sz="1400" dirty="0">
              <a:solidFill>
                <a:schemeClr val="tx1"/>
              </a:solidFill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000" b="0" i="0" u="none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When using swabs, two are best placing one up each nasal passage as deep as possible</a:t>
            </a:r>
            <a:endParaRPr sz="1400" strike="sngStrike" dirty="0">
              <a:solidFill>
                <a:schemeClr val="tx1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400" b="0" i="0" u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Swabs for culture should be directly plated to culture media or transferred to transport system at the bedside</a:t>
            </a:r>
            <a:endParaRPr sz="1600" strike="sngStrike" dirty="0">
              <a:solidFill>
                <a:schemeClr val="tx1"/>
              </a:solidFill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000" b="0" i="0" u="none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Casamino acid or Ames with charcoal can preserve sample viability for up to 48 hours</a:t>
            </a:r>
            <a:endParaRPr sz="1400" strike="sngStrike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" name="Google Shape;1288;p1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i="1" dirty="0">
                <a:solidFill>
                  <a:srgbClr val="00B0F0"/>
                </a:solidFill>
              </a:rPr>
              <a:t>Bordetella </a:t>
            </a:r>
            <a:r>
              <a:rPr lang="en-US" sz="3200" b="0" i="0" u="none" dirty="0">
                <a:solidFill>
                  <a:srgbClr val="00B0F0"/>
                </a:solidFill>
                <a:ea typeface="Arial"/>
                <a:cs typeface="Arial"/>
                <a:sym typeface="Arial"/>
              </a:rPr>
              <a:t>Specimen Collection and Handling of PCR Swabs and Specimens for Culture</a:t>
            </a:r>
            <a:endParaRPr dirty="0">
              <a:solidFill>
                <a:srgbClr val="00B0F0"/>
              </a:solidFill>
            </a:endParaRPr>
          </a:p>
        </p:txBody>
      </p:sp>
      <p:sp>
        <p:nvSpPr>
          <p:cNvPr id="1289" name="Google Shape;1289;p149"/>
          <p:cNvSpPr txBox="1">
            <a:spLocks noGrp="1"/>
          </p:cNvSpPr>
          <p:nvPr>
            <p:ph idx="1"/>
          </p:nvPr>
        </p:nvSpPr>
        <p:spPr>
          <a:xfrm>
            <a:off x="609599" y="2353536"/>
            <a:ext cx="634771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Swabs for PCR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Transport at room temperature 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Specimens for culture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Transport at room temperature 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Transfer to culture media as soon as they arrive in the laboratory.</a:t>
            </a:r>
            <a:endParaRPr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A298C-C88D-C5C2-1026-EC02277DA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>
                <a:solidFill>
                  <a:srgbClr val="00B0F0"/>
                </a:solidFill>
              </a:rPr>
              <a:t>Bordetella </a:t>
            </a:r>
            <a:r>
              <a:rPr lang="en-US" dirty="0">
                <a:solidFill>
                  <a:srgbClr val="00B0F0"/>
                </a:solidFill>
              </a:rPr>
              <a:t>Nucleic Acid Detection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C5594B-8607-6C96-458E-449D12F88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Nucleic acid amplification methods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Can circumvent many of the problems associated with specimen transport and bacterial cultivation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May produce false-positive results due to lack of standardization and single target testing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Laboratories should use at least 2 DNA targets</a:t>
            </a:r>
          </a:p>
        </p:txBody>
      </p:sp>
    </p:spTree>
    <p:extLst>
      <p:ext uri="{BB962C8B-B14F-4D97-AF65-F5344CB8AC3E}">
        <p14:creationId xmlns:p14="http://schemas.microsoft.com/office/powerpoint/2010/main" val="1008854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p1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1" u="none" dirty="0">
                <a:solidFill>
                  <a:srgbClr val="00B0F0"/>
                </a:solidFill>
                <a:ea typeface="Arial"/>
                <a:cs typeface="Arial"/>
                <a:sym typeface="Arial"/>
              </a:rPr>
              <a:t>Legionella </a:t>
            </a:r>
            <a:r>
              <a:rPr lang="en-US" sz="4000" b="0" i="0" u="none" dirty="0">
                <a:solidFill>
                  <a:srgbClr val="00B0F0"/>
                </a:solidFill>
                <a:ea typeface="Arial"/>
                <a:cs typeface="Arial"/>
                <a:sym typeface="Arial"/>
              </a:rPr>
              <a:t>Virulence Factors</a:t>
            </a:r>
            <a:endParaRPr dirty="0">
              <a:solidFill>
                <a:srgbClr val="00B0F0"/>
              </a:solidFill>
            </a:endParaRPr>
          </a:p>
        </p:txBody>
      </p:sp>
      <p:sp>
        <p:nvSpPr>
          <p:cNvPr id="993" name="Google Shape;993;p11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Ability to exist as intracellular pathogens, in amoebae and mammalian cells</a:t>
            </a:r>
            <a:endParaRPr strike="sngStrike" dirty="0">
              <a:solidFill>
                <a:schemeClr val="tx1"/>
              </a:solidFill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000" b="0" i="0" u="none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Bacteria can survive inside phagosomes and prevent phagolysosome formation</a:t>
            </a:r>
            <a:endParaRPr lang="en-US" sz="2400" b="0" i="0" u="none" strike="sngStrike" cap="none" dirty="0">
              <a:solidFill>
                <a:schemeClr val="tx1"/>
              </a:solidFill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A</a:t>
            </a:r>
            <a:r>
              <a:rPr lang="en-US" sz="2400" b="0" i="0" u="none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bility to enter, survive, and multiply within the host’s cells (especially bronchoalveolar macrophages</a:t>
            </a:r>
            <a:r>
              <a:rPr lang="en-US" sz="2000" b="0" i="0" u="none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)</a:t>
            </a:r>
            <a:endParaRPr lang="en-US" sz="2000" b="0" i="0" u="none" strike="sngStrike" cap="none" dirty="0">
              <a:solidFill>
                <a:schemeClr val="tx1"/>
              </a:solidFill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</a:rPr>
              <a:t>A</a:t>
            </a:r>
            <a:r>
              <a:rPr lang="en-US" sz="2400" b="0" i="0" u="none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bility to produce proteolytic enzymes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Google Shape;1296;p150"/>
          <p:cNvSpPr txBox="1">
            <a:spLocks noGrp="1"/>
          </p:cNvSpPr>
          <p:nvPr>
            <p:ph type="title"/>
          </p:nvPr>
        </p:nvSpPr>
        <p:spPr>
          <a:xfrm>
            <a:off x="567654" y="206929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i="1" dirty="0">
                <a:solidFill>
                  <a:srgbClr val="00B0F0"/>
                </a:solidFill>
              </a:rPr>
              <a:t>Bordetella </a:t>
            </a:r>
            <a:r>
              <a:rPr lang="en-US" sz="4000" b="0" i="0" u="none" dirty="0">
                <a:solidFill>
                  <a:srgbClr val="00B0F0"/>
                </a:solidFill>
                <a:ea typeface="Arial"/>
                <a:cs typeface="Arial"/>
                <a:sym typeface="Arial"/>
              </a:rPr>
              <a:t>Isolation Methods</a:t>
            </a:r>
            <a:endParaRPr sz="4000" dirty="0">
              <a:solidFill>
                <a:srgbClr val="00B0F0"/>
              </a:solidFill>
            </a:endParaRPr>
          </a:p>
        </p:txBody>
      </p:sp>
      <p:sp>
        <p:nvSpPr>
          <p:cNvPr id="1297" name="Google Shape;1297;p150"/>
          <p:cNvSpPr txBox="1">
            <a:spLocks noGrp="1"/>
          </p:cNvSpPr>
          <p:nvPr>
            <p:ph idx="1"/>
          </p:nvPr>
        </p:nvSpPr>
        <p:spPr>
          <a:xfrm>
            <a:off x="567654" y="1639362"/>
            <a:ext cx="7772400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400" b="0" i="0" u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Culture </a:t>
            </a:r>
            <a:endParaRPr sz="2400" dirty="0">
              <a:solidFill>
                <a:schemeClr val="tx1"/>
              </a:solidFill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Bordet-</a:t>
            </a:r>
            <a:r>
              <a:rPr lang="en-US" sz="2400" b="0" i="0" u="none" strike="noStrike" cap="none" dirty="0" err="1">
                <a:solidFill>
                  <a:schemeClr val="tx1"/>
                </a:solidFill>
                <a:ea typeface="Arial"/>
                <a:cs typeface="Arial"/>
                <a:sym typeface="Arial"/>
              </a:rPr>
              <a:t>Gengou</a:t>
            </a:r>
            <a:r>
              <a:rPr lang="en-US" sz="2400" b="0" i="0" u="none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 potato infusion agar with glycerol and horse or sheep blood</a:t>
            </a:r>
            <a:endParaRPr sz="2400" dirty="0">
              <a:solidFill>
                <a:schemeClr val="tx1"/>
              </a:solidFill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Example of alternative media is Regan-Lowe</a:t>
            </a:r>
            <a:endParaRPr sz="2400" strike="sngStrike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400" b="0" i="0" u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Incubate plates </a:t>
            </a:r>
            <a:endParaRPr sz="2400" dirty="0">
              <a:solidFill>
                <a:schemeClr val="tx1"/>
              </a:solidFill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35°C in </a:t>
            </a:r>
            <a:r>
              <a:rPr lang="en-US" sz="2400" dirty="0">
                <a:solidFill>
                  <a:schemeClr val="tx1"/>
                </a:solidFill>
              </a:rPr>
              <a:t>ambient air for minimum of 7 days</a:t>
            </a:r>
            <a:r>
              <a:rPr lang="en-US" sz="2400" b="0" i="0" u="none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 </a:t>
            </a:r>
            <a:endParaRPr sz="2400" dirty="0">
              <a:solidFill>
                <a:schemeClr val="tx1"/>
              </a:solidFill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Detected in ~3 to 5 days | hold negative plates at least 7 days</a:t>
            </a:r>
            <a:endParaRPr sz="2400" dirty="0">
              <a:solidFill>
                <a:schemeClr val="tx1"/>
              </a:solidFill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Ensure adequate moisture to prevent plate drying</a:t>
            </a:r>
            <a:endParaRPr lang="en-US" sz="2400" b="0" i="0" u="none" strike="sngStrike" cap="none" dirty="0">
              <a:solidFill>
                <a:schemeClr val="tx1"/>
              </a:solidFill>
              <a:highlight>
                <a:srgbClr val="FFFF00"/>
              </a:highlight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dirty="0">
                <a:solidFill>
                  <a:schemeClr val="tx1"/>
                </a:solidFill>
              </a:rPr>
              <a:t>A stereomicroscope should be used to detect the colonies before they are seen with unaided eye</a:t>
            </a:r>
            <a:endParaRPr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" name="Google Shape;1304;p15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i="1" dirty="0">
                <a:solidFill>
                  <a:srgbClr val="00B0F0"/>
                </a:solidFill>
              </a:rPr>
              <a:t>Bordetella </a:t>
            </a:r>
            <a:r>
              <a:rPr lang="en-US" sz="4000" b="0" i="0" u="none" dirty="0">
                <a:solidFill>
                  <a:srgbClr val="00B0F0"/>
                </a:solidFill>
                <a:ea typeface="Arial"/>
                <a:cs typeface="Arial"/>
                <a:sym typeface="Arial"/>
              </a:rPr>
              <a:t>Colony Morphology</a:t>
            </a:r>
            <a:endParaRPr sz="4000" dirty="0">
              <a:solidFill>
                <a:srgbClr val="00B0F0"/>
              </a:solidFill>
            </a:endParaRPr>
          </a:p>
        </p:txBody>
      </p:sp>
      <p:sp>
        <p:nvSpPr>
          <p:cNvPr id="1305" name="Google Shape;1305;p15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Colonies are smooth silver pinpoint colonies resembling mercury droplets</a:t>
            </a:r>
            <a:endParaRPr dirty="0">
              <a:solidFill>
                <a:schemeClr val="tx1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Colonies turn gray as they age</a:t>
            </a:r>
            <a:endParaRPr dirty="0">
              <a:solidFill>
                <a:schemeClr val="tx1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On Bordet-</a:t>
            </a:r>
            <a:r>
              <a:rPr lang="en-US" sz="2800" b="0" i="0" u="none" dirty="0" err="1">
                <a:solidFill>
                  <a:schemeClr val="tx1"/>
                </a:solidFill>
                <a:ea typeface="Arial"/>
                <a:cs typeface="Arial"/>
                <a:sym typeface="Arial"/>
              </a:rPr>
              <a:t>Gengou</a:t>
            </a:r>
            <a:r>
              <a:rPr lang="en-US" sz="2800" b="0" i="0" u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 agar, colonies are β-hemolytic</a:t>
            </a:r>
            <a:endParaRPr strike="sngStrike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" name="Google Shape;1312;p15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Colonies of </a:t>
            </a:r>
            <a:r>
              <a:rPr lang="en-US" sz="40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B. pertussis</a:t>
            </a:r>
            <a:endParaRPr/>
          </a:p>
        </p:txBody>
      </p:sp>
      <p:pic>
        <p:nvPicPr>
          <p:cNvPr id="1315" name="Google Shape;1315;p152" descr="Y:\ELS00000-IW26_[Mahon 6e]\ELS00000-IW26-SRC\Course-N\Construction\IC\jpg\Chapter018\01803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60562" y="1427162"/>
            <a:ext cx="5354637" cy="4745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" name="Google Shape;1320;p15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1" u="none" dirty="0">
                <a:solidFill>
                  <a:srgbClr val="00B0F0"/>
                </a:solidFill>
                <a:ea typeface="Arial"/>
                <a:cs typeface="Arial"/>
                <a:sym typeface="Arial"/>
              </a:rPr>
              <a:t>Bordetella </a:t>
            </a:r>
            <a:r>
              <a:rPr lang="en-US" sz="4000" b="0" i="0" u="none" dirty="0">
                <a:solidFill>
                  <a:srgbClr val="00B0F0"/>
                </a:solidFill>
                <a:ea typeface="Arial"/>
                <a:cs typeface="Arial"/>
                <a:sym typeface="Arial"/>
              </a:rPr>
              <a:t>Species Identification Methods</a:t>
            </a:r>
            <a:endParaRPr dirty="0">
              <a:solidFill>
                <a:srgbClr val="00B0F0"/>
              </a:solidFill>
            </a:endParaRPr>
          </a:p>
        </p:txBody>
      </p:sp>
      <p:sp>
        <p:nvSpPr>
          <p:cNvPr id="1321" name="Google Shape;1321;p153"/>
          <p:cNvSpPr txBox="1">
            <a:spLocks noGrp="1"/>
          </p:cNvSpPr>
          <p:nvPr>
            <p:ph idx="1"/>
          </p:nvPr>
        </p:nvSpPr>
        <p:spPr>
          <a:xfrm>
            <a:off x="609599" y="2047846"/>
            <a:ext cx="634771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400" b="0" i="0" u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Tiny gram-negative coccobacilli</a:t>
            </a:r>
            <a:endParaRPr sz="2400" dirty="0">
              <a:solidFill>
                <a:schemeClr val="tx1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400" b="0" i="0" u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May become elongated if recovered from media containing cephalexin</a:t>
            </a:r>
            <a:endParaRPr sz="2400" dirty="0">
              <a:solidFill>
                <a:schemeClr val="tx1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400" b="0" i="0" u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May need to increase safranin counterstaining time to 2 minutes to see typical morphology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400" dirty="0">
                <a:solidFill>
                  <a:schemeClr val="tx1"/>
                </a:solidFill>
              </a:rPr>
              <a:t>Biochemical testing is difficult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400" dirty="0">
                <a:solidFill>
                  <a:schemeClr val="tx1"/>
                </a:solidFill>
              </a:rPr>
              <a:t>MALDI-TOF mass spectrometry and 16S rRNA gene sequencing provide accurate identification</a:t>
            </a:r>
          </a:p>
          <a:p>
            <a:pPr marL="800100" lvl="1" indent="-342900">
              <a:spcBef>
                <a:spcPts val="560"/>
              </a:spcBef>
              <a:buSzPts val="1680"/>
              <a:buFont typeface="Noto Sans Symbols"/>
              <a:buChar char="⬤"/>
            </a:pPr>
            <a:r>
              <a:rPr lang="en-US" dirty="0">
                <a:solidFill>
                  <a:schemeClr val="tx1"/>
                </a:solidFill>
              </a:rPr>
              <a:t>Depends on the databases used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" name="Google Shape;1328;p154"/>
          <p:cNvSpPr txBox="1">
            <a:spLocks noGrp="1"/>
          </p:cNvSpPr>
          <p:nvPr>
            <p:ph type="title"/>
          </p:nvPr>
        </p:nvSpPr>
        <p:spPr>
          <a:xfrm>
            <a:off x="592821" y="299208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0" u="none" dirty="0">
                <a:solidFill>
                  <a:srgbClr val="00B0F0"/>
                </a:solidFill>
                <a:ea typeface="Arial"/>
                <a:cs typeface="Arial"/>
                <a:sym typeface="Arial"/>
              </a:rPr>
              <a:t>Summary of Laboratory Diagnosis of Pertussis by Culture </a:t>
            </a:r>
            <a:endParaRPr dirty="0">
              <a:solidFill>
                <a:srgbClr val="00B0F0"/>
              </a:solidFill>
            </a:endParaRPr>
          </a:p>
        </p:txBody>
      </p:sp>
      <p:pic>
        <p:nvPicPr>
          <p:cNvPr id="1331" name="Google Shape;1331;p154" descr="C:\Users\12994\Desktop\Mahon\box18.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3939" y="1620008"/>
            <a:ext cx="5705475" cy="447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" name="Google Shape;1336;p155"/>
          <p:cNvSpPr txBox="1">
            <a:spLocks noGrp="1"/>
          </p:cNvSpPr>
          <p:nvPr>
            <p:ph type="title"/>
          </p:nvPr>
        </p:nvSpPr>
        <p:spPr>
          <a:xfrm>
            <a:off x="436598" y="542488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0" u="none" dirty="0">
                <a:solidFill>
                  <a:srgbClr val="00B0F0"/>
                </a:solidFill>
                <a:ea typeface="Arial"/>
                <a:cs typeface="Arial"/>
                <a:sym typeface="Arial"/>
              </a:rPr>
              <a:t>Differential Characteristics of</a:t>
            </a:r>
            <a:br>
              <a:rPr lang="en-US" sz="3600" b="0" i="0" u="none" dirty="0">
                <a:solidFill>
                  <a:srgbClr val="00B0F0"/>
                </a:solidFill>
                <a:ea typeface="Arial"/>
                <a:cs typeface="Arial"/>
                <a:sym typeface="Arial"/>
              </a:rPr>
            </a:br>
            <a:r>
              <a:rPr lang="en-US" sz="3600" b="0" i="1" u="none" dirty="0" err="1">
                <a:solidFill>
                  <a:srgbClr val="00B0F0"/>
                </a:solidFill>
                <a:ea typeface="Arial"/>
                <a:cs typeface="Arial"/>
                <a:sym typeface="Arial"/>
              </a:rPr>
              <a:t>Bordetella</a:t>
            </a:r>
            <a:r>
              <a:rPr lang="en-US" sz="3600" b="0" i="1" u="none" dirty="0">
                <a:solidFill>
                  <a:srgbClr val="00B0F0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3600" b="0" i="0" u="none" dirty="0">
                <a:solidFill>
                  <a:srgbClr val="00B0F0"/>
                </a:solidFill>
                <a:ea typeface="Arial"/>
                <a:cs typeface="Arial"/>
                <a:sym typeface="Arial"/>
              </a:rPr>
              <a:t>Species</a:t>
            </a:r>
            <a:endParaRPr dirty="0">
              <a:solidFill>
                <a:srgbClr val="00B0F0"/>
              </a:solidFill>
            </a:endParaRPr>
          </a:p>
        </p:txBody>
      </p:sp>
      <p:pic>
        <p:nvPicPr>
          <p:cNvPr id="1339" name="Google Shape;1339;p155" descr="C:\Users\12994\Desktop\Mahon\table18.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2968" y="2021572"/>
            <a:ext cx="5514975" cy="390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" name="Google Shape;1344;p15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1" u="none" dirty="0">
                <a:solidFill>
                  <a:srgbClr val="00B0F0"/>
                </a:solidFill>
                <a:ea typeface="Arial"/>
                <a:cs typeface="Arial"/>
                <a:sym typeface="Arial"/>
              </a:rPr>
              <a:t>Bordetella </a:t>
            </a:r>
            <a:r>
              <a:rPr lang="en-US" sz="4000" b="0" i="0" u="none" dirty="0">
                <a:solidFill>
                  <a:srgbClr val="00B0F0"/>
                </a:solidFill>
                <a:ea typeface="Arial"/>
                <a:cs typeface="Arial"/>
                <a:sym typeface="Arial"/>
              </a:rPr>
              <a:t>Species Serologic Testing</a:t>
            </a:r>
            <a:endParaRPr dirty="0">
              <a:solidFill>
                <a:srgbClr val="00B0F0"/>
              </a:solidFill>
            </a:endParaRPr>
          </a:p>
        </p:txBody>
      </p:sp>
      <p:sp>
        <p:nvSpPr>
          <p:cNvPr id="1345" name="Google Shape;1345;p15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400" b="0" i="0" u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Used to study outbreaks and document seroconversion after immunization or infection</a:t>
            </a:r>
            <a:endParaRPr sz="2400"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0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Antibody levels do not correlate well to immunity.</a:t>
            </a:r>
            <a:endParaRPr sz="1400" dirty="0"/>
          </a:p>
          <a:p>
            <a:pPr marL="11430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Not approved for diagnostic use</a:t>
            </a:r>
            <a:endParaRPr sz="12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400" b="0" i="0" u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Can identify more cases in older vaccinated children, adolescents, and adults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400" dirty="0">
                <a:solidFill>
                  <a:schemeClr val="tx1"/>
                </a:solidFill>
              </a:rPr>
              <a:t>Assays cannot distinguish an immune response between vaccination or infection</a:t>
            </a:r>
            <a:endParaRPr sz="2400" dirty="0">
              <a:solidFill>
                <a:schemeClr val="tx1"/>
              </a:solidFill>
            </a:endParaRPr>
          </a:p>
          <a:p>
            <a:pPr marL="342900" marR="0" lvl="0" indent="-23622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None/>
            </a:pPr>
            <a:endParaRPr sz="2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" name="Google Shape;1344;p15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1" u="none" dirty="0">
                <a:solidFill>
                  <a:srgbClr val="00B0F0"/>
                </a:solidFill>
                <a:ea typeface="Arial"/>
                <a:cs typeface="Arial"/>
                <a:sym typeface="Arial"/>
              </a:rPr>
              <a:t>Bordetella </a:t>
            </a:r>
            <a:r>
              <a:rPr lang="en-US" sz="4000" b="0" i="0" u="none" dirty="0">
                <a:solidFill>
                  <a:srgbClr val="00B0F0"/>
                </a:solidFill>
                <a:ea typeface="Arial"/>
                <a:cs typeface="Arial"/>
                <a:sym typeface="Arial"/>
              </a:rPr>
              <a:t>Species Serologic Testing</a:t>
            </a:r>
            <a:endParaRPr dirty="0">
              <a:solidFill>
                <a:srgbClr val="00B0F0"/>
              </a:solidFill>
            </a:endParaRPr>
          </a:p>
        </p:txBody>
      </p:sp>
      <p:sp>
        <p:nvSpPr>
          <p:cNvPr id="1345" name="Google Shape;1345;p156"/>
          <p:cNvSpPr txBox="1">
            <a:spLocks noGrp="1"/>
          </p:cNvSpPr>
          <p:nvPr>
            <p:ph idx="1"/>
          </p:nvPr>
        </p:nvSpPr>
        <p:spPr>
          <a:xfrm>
            <a:off x="322976" y="2140125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500" dirty="0">
                <a:solidFill>
                  <a:schemeClr val="tx1"/>
                </a:solidFill>
              </a:rPr>
              <a:t>Detecting antipertussis toxin antibody</a:t>
            </a:r>
            <a:r>
              <a:rPr lang="en-US" sz="2500" b="0" i="0" u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 by enzyme immunoassay or bead-based assays is recommended for diagnosing exposure</a:t>
            </a:r>
            <a:endParaRPr lang="en-US" sz="2500" b="0" i="0" u="none" strike="sngStrike" dirty="0">
              <a:solidFill>
                <a:schemeClr val="tx1"/>
              </a:solidFill>
              <a:highlight>
                <a:srgbClr val="FFFF00"/>
              </a:highlight>
              <a:ea typeface="Arial"/>
              <a:cs typeface="Arial"/>
              <a:sym typeface="Arial"/>
            </a:endParaRPr>
          </a:p>
          <a:p>
            <a:pPr marL="800100" lvl="1" indent="-342900">
              <a:spcBef>
                <a:spcPts val="560"/>
              </a:spcBef>
              <a:buSzPts val="1680"/>
            </a:pPr>
            <a:r>
              <a:rPr lang="en-US" dirty="0">
                <a:solidFill>
                  <a:schemeClr val="tx1"/>
                </a:solidFill>
              </a:rPr>
              <a:t>Demonstrating a fourfold rise in titer in paired sera is optimal for diagnosis</a:t>
            </a:r>
          </a:p>
          <a:p>
            <a:pPr marL="800100" lvl="1" indent="-342900">
              <a:spcBef>
                <a:spcPts val="560"/>
              </a:spcBef>
              <a:buSzPts val="1680"/>
            </a:pPr>
            <a:r>
              <a:rPr lang="en-US" dirty="0">
                <a:solidFill>
                  <a:schemeClr val="tx1"/>
                </a:solidFill>
              </a:rPr>
              <a:t>A single IgG antibody titer greater than 100 IU/mL is indicative of recent infection, where as a titer of less than 40 IU/mL is not</a:t>
            </a:r>
          </a:p>
          <a:p>
            <a:pPr marL="342900" indent="-342900">
              <a:spcBef>
                <a:spcPts val="560"/>
              </a:spcBef>
              <a:buSzPts val="1680"/>
            </a:pPr>
            <a:r>
              <a:rPr lang="en-US" dirty="0">
                <a:solidFill>
                  <a:schemeClr val="tx1"/>
                </a:solidFill>
              </a:rPr>
              <a:t>Assays in need of better standardization</a:t>
            </a:r>
          </a:p>
          <a:p>
            <a:pPr marL="342900" indent="-342900">
              <a:spcBef>
                <a:spcPts val="560"/>
              </a:spcBef>
              <a:buSzPts val="1680"/>
            </a:pPr>
            <a:r>
              <a:rPr lang="en-US" dirty="0">
                <a:solidFill>
                  <a:schemeClr val="tx1"/>
                </a:solidFill>
              </a:rPr>
              <a:t>Detecting IgM is not recommended</a:t>
            </a:r>
          </a:p>
          <a:p>
            <a:pPr marL="800100" lvl="1" indent="-342900">
              <a:spcBef>
                <a:spcPts val="560"/>
              </a:spcBef>
              <a:buSzPts val="1680"/>
              <a:buFont typeface="Noto Sans Symbols"/>
              <a:buChar char="⬤"/>
            </a:pPr>
            <a:endParaRPr dirty="0"/>
          </a:p>
          <a:p>
            <a:pPr marL="342900" marR="0" lvl="0" indent="-23622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None/>
            </a:pPr>
            <a:endParaRPr sz="2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59491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p158"/>
          <p:cNvSpPr txBox="1">
            <a:spLocks noGrp="1"/>
          </p:cNvSpPr>
          <p:nvPr>
            <p:ph type="title"/>
          </p:nvPr>
        </p:nvSpPr>
        <p:spPr>
          <a:xfrm>
            <a:off x="647700" y="206929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dirty="0">
                <a:solidFill>
                  <a:srgbClr val="00B0F0"/>
                </a:solidFill>
                <a:ea typeface="Arial"/>
                <a:cs typeface="Arial"/>
                <a:sym typeface="Arial"/>
              </a:rPr>
              <a:t>Antimicrobial Susceptibility</a:t>
            </a:r>
            <a:endParaRPr dirty="0">
              <a:solidFill>
                <a:srgbClr val="00B0F0"/>
              </a:solidFill>
            </a:endParaRPr>
          </a:p>
        </p:txBody>
      </p:sp>
      <p:sp>
        <p:nvSpPr>
          <p:cNvPr id="1361" name="Google Shape;1361;p158"/>
          <p:cNvSpPr txBox="1">
            <a:spLocks noGrp="1"/>
          </p:cNvSpPr>
          <p:nvPr>
            <p:ph idx="1"/>
          </p:nvPr>
        </p:nvSpPr>
        <p:spPr>
          <a:xfrm>
            <a:off x="429586" y="1537051"/>
            <a:ext cx="7772400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Erythromycin</a:t>
            </a:r>
            <a:endParaRPr dirty="0">
              <a:latin typeface="+mj-lt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Most common recommended for treatment and prophylaxis</a:t>
            </a:r>
            <a:endParaRPr dirty="0">
              <a:latin typeface="+mj-lt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Must be started during catarrhal phase of disease</a:t>
            </a:r>
            <a:endParaRPr dirty="0">
              <a:latin typeface="+mj-lt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Possible alternatives</a:t>
            </a:r>
            <a:endParaRPr dirty="0">
              <a:latin typeface="+mj-lt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Azithromycin</a:t>
            </a:r>
            <a:endParaRPr dirty="0">
              <a:latin typeface="+mj-lt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Trimethoprim-sulfamethoxazole</a:t>
            </a:r>
            <a:endParaRPr dirty="0">
              <a:latin typeface="+mj-lt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Routine antimicrobial testing on </a:t>
            </a:r>
            <a:r>
              <a:rPr lang="en-US" sz="2800" b="0" i="1" u="non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B. pertussis </a:t>
            </a:r>
            <a:r>
              <a:rPr lang="en-US" sz="2800" b="0" i="0" u="non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or </a:t>
            </a:r>
            <a:r>
              <a:rPr lang="en-US" sz="2800" b="0" i="1" u="non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B. </a:t>
            </a:r>
            <a:r>
              <a:rPr lang="en-US" sz="2800" b="0" i="1" u="none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parapertussis</a:t>
            </a:r>
            <a:r>
              <a:rPr lang="en-US" sz="2800" b="0" i="1" u="non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is not necessary because of predictable sensitivity to macrolides</a:t>
            </a:r>
            <a:endParaRPr strike="sngStrike" dirty="0">
              <a:highlight>
                <a:srgbClr val="FFFF00"/>
              </a:highlight>
              <a:latin typeface="+mj-lt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Title 3">
            <a:extLst>
              <a:ext uri="{FF2B5EF4-FFF2-40B4-BE49-F238E27FC236}">
                <a16:creationId xmlns:a16="http://schemas.microsoft.com/office/drawing/2014/main" id="{0B7C9CB0-4147-2F3E-2102-BF9CFEA58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>
                <a:solidFill>
                  <a:srgbClr val="00B0F0"/>
                </a:solidFill>
              </a:rPr>
              <a:t>Points to Remember</a:t>
            </a:r>
          </a:p>
        </p:txBody>
      </p:sp>
      <p:sp>
        <p:nvSpPr>
          <p:cNvPr id="227331" name="Content Placeholder 4">
            <a:extLst>
              <a:ext uri="{FF2B5EF4-FFF2-40B4-BE49-F238E27FC236}">
                <a16:creationId xmlns:a16="http://schemas.microsoft.com/office/drawing/2014/main" id="{8137CA8C-4583-A073-2EE8-1FCBEC6F0F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  <a:latin typeface="+mj-lt"/>
              </a:rPr>
              <a:t>The points to remember are too numerous to state here</a:t>
            </a:r>
          </a:p>
          <a:p>
            <a:r>
              <a:rPr lang="en-US" altLang="en-US" dirty="0">
                <a:solidFill>
                  <a:schemeClr val="tx1"/>
                </a:solidFill>
                <a:latin typeface="+mj-lt"/>
              </a:rPr>
              <a:t>The complete list of points to remember can be found on page 414 of the textbook.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113"/>
          <p:cNvSpPr txBox="1">
            <a:spLocks noGrp="1"/>
          </p:cNvSpPr>
          <p:nvPr>
            <p:ph type="title"/>
          </p:nvPr>
        </p:nvSpPr>
        <p:spPr>
          <a:xfrm>
            <a:off x="81792" y="269846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b="0" i="0" u="none" dirty="0">
                <a:solidFill>
                  <a:srgbClr val="00B0F0"/>
                </a:solidFill>
                <a:ea typeface="Arial"/>
                <a:cs typeface="Arial"/>
                <a:sym typeface="Arial"/>
              </a:rPr>
              <a:t/>
            </a:r>
            <a:br>
              <a:rPr lang="en-US" b="0" i="0" u="none" dirty="0">
                <a:solidFill>
                  <a:srgbClr val="00B0F0"/>
                </a:solidFill>
                <a:ea typeface="Arial"/>
                <a:cs typeface="Arial"/>
                <a:sym typeface="Arial"/>
              </a:rPr>
            </a:br>
            <a:r>
              <a:rPr lang="en-US" b="0" i="0" u="none" dirty="0">
                <a:solidFill>
                  <a:srgbClr val="00B0F0"/>
                </a:solidFill>
                <a:ea typeface="Arial"/>
                <a:cs typeface="Arial"/>
                <a:sym typeface="Arial"/>
              </a:rPr>
              <a:t>Infections Caused by </a:t>
            </a:r>
            <a:r>
              <a:rPr lang="en-US" b="0" i="1" u="none" dirty="0">
                <a:solidFill>
                  <a:srgbClr val="00B0F0"/>
                </a:solidFill>
                <a:ea typeface="Arial"/>
                <a:cs typeface="Arial"/>
                <a:sym typeface="Arial"/>
              </a:rPr>
              <a:t>Legionella—</a:t>
            </a:r>
            <a:r>
              <a:rPr lang="en-US" b="0" i="0" u="none" dirty="0">
                <a:solidFill>
                  <a:srgbClr val="00B0F0"/>
                </a:solidFill>
                <a:ea typeface="Arial"/>
                <a:cs typeface="Arial"/>
                <a:sym typeface="Arial"/>
              </a:rPr>
              <a:t/>
            </a:r>
            <a:br>
              <a:rPr lang="en-US" b="0" i="0" u="none" dirty="0">
                <a:solidFill>
                  <a:srgbClr val="00B0F0"/>
                </a:solidFill>
                <a:ea typeface="Arial"/>
                <a:cs typeface="Arial"/>
                <a:sym typeface="Arial"/>
              </a:rPr>
            </a:br>
            <a:r>
              <a:rPr lang="en-US" b="0" i="0" u="none" dirty="0">
                <a:solidFill>
                  <a:srgbClr val="00B0F0"/>
                </a:solidFill>
                <a:ea typeface="Arial"/>
                <a:cs typeface="Arial"/>
                <a:sym typeface="Arial"/>
              </a:rPr>
              <a:t>General Comments</a:t>
            </a:r>
            <a:br>
              <a:rPr lang="en-US" b="0" i="0" u="none" dirty="0">
                <a:solidFill>
                  <a:srgbClr val="00B0F0"/>
                </a:solidFill>
                <a:ea typeface="Arial"/>
                <a:cs typeface="Arial"/>
                <a:sym typeface="Arial"/>
              </a:rPr>
            </a:br>
            <a:endParaRPr dirty="0">
              <a:solidFill>
                <a:srgbClr val="00B0F0"/>
              </a:solidFill>
            </a:endParaRPr>
          </a:p>
        </p:txBody>
      </p:sp>
      <p:sp>
        <p:nvSpPr>
          <p:cNvPr id="1001" name="Google Shape;1001;p11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Produce spectrum of symptoms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Asymptomatic or mild upper respiratory tract infections to life-threatening pneumonia</a:t>
            </a:r>
            <a:endParaRPr dirty="0">
              <a:solidFill>
                <a:schemeClr val="tx1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Febrile diseases</a:t>
            </a:r>
            <a:endParaRPr dirty="0">
              <a:solidFill>
                <a:schemeClr val="tx1"/>
              </a:solidFill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Legionnaires’ disease</a:t>
            </a:r>
            <a:endParaRPr strike="sngStrike" dirty="0">
              <a:solidFill>
                <a:schemeClr val="tx1"/>
              </a:solidFill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Pontiac fever—an influenza-like febrile disease</a:t>
            </a:r>
            <a:endParaRPr dirty="0">
              <a:solidFill>
                <a:schemeClr val="tx1"/>
              </a:solidFill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Asymptomatic infection </a:t>
            </a:r>
            <a:endParaRPr dirty="0">
              <a:solidFill>
                <a:schemeClr val="tx1"/>
              </a:solidFill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p114"/>
          <p:cNvSpPr txBox="1">
            <a:spLocks noGrp="1"/>
          </p:cNvSpPr>
          <p:nvPr>
            <p:ph type="title"/>
          </p:nvPr>
        </p:nvSpPr>
        <p:spPr>
          <a:xfrm>
            <a:off x="507534" y="447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1" u="none" dirty="0">
                <a:solidFill>
                  <a:srgbClr val="00B0F0"/>
                </a:solidFill>
                <a:ea typeface="Arial"/>
                <a:cs typeface="Arial"/>
                <a:sym typeface="Arial"/>
              </a:rPr>
              <a:t>Legionella</a:t>
            </a:r>
            <a:r>
              <a:rPr lang="en-US" sz="4000" b="0" i="0" u="none" dirty="0">
                <a:solidFill>
                  <a:srgbClr val="00B0F0"/>
                </a:solidFill>
                <a:ea typeface="Arial"/>
                <a:cs typeface="Arial"/>
                <a:sym typeface="Arial"/>
              </a:rPr>
              <a:t> Location and Epidemiology</a:t>
            </a:r>
            <a:endParaRPr dirty="0">
              <a:solidFill>
                <a:srgbClr val="00B0F0"/>
              </a:solidFill>
            </a:endParaRPr>
          </a:p>
        </p:txBody>
      </p:sp>
      <p:sp>
        <p:nvSpPr>
          <p:cNvPr id="1009" name="Google Shape;1009;p11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Intracellular parasite </a:t>
            </a:r>
            <a:endParaRPr strike="sngStrike"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Enter and multiply within host cells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Particularly bronchoalveolar macrophages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Predisposition for disease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Immunocompromised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Patients with chronic lung disease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Alcoholics and heavy smokers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253A9-5950-E2DE-2F15-625A92D37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Legionnaires’ Disease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B09EC1-645C-80B9-E093-40147A0C9C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Manifests in three major patterns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Sporadic cases, which are most common and usually occur in the community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Epidemic outbreaks, characterized by short duration and low attack rates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Healthcare-associated clusters, occurring in compromised patient populations</a:t>
            </a:r>
          </a:p>
        </p:txBody>
      </p:sp>
    </p:spTree>
    <p:extLst>
      <p:ext uri="{BB962C8B-B14F-4D97-AF65-F5344CB8AC3E}">
        <p14:creationId xmlns:p14="http://schemas.microsoft.com/office/powerpoint/2010/main" val="3102917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116"/>
          <p:cNvSpPr txBox="1">
            <a:spLocks noGrp="1"/>
          </p:cNvSpPr>
          <p:nvPr>
            <p:ph type="title"/>
          </p:nvPr>
        </p:nvSpPr>
        <p:spPr>
          <a:xfrm>
            <a:off x="609599" y="215318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0" u="none" dirty="0">
                <a:solidFill>
                  <a:srgbClr val="00B0F0"/>
                </a:solidFill>
                <a:ea typeface="Arial"/>
                <a:cs typeface="Arial"/>
                <a:sym typeface="Arial"/>
              </a:rPr>
              <a:t>Legionnaires’ Disease—</a:t>
            </a:r>
            <a:br>
              <a:rPr lang="en-US" sz="3600" b="0" i="0" u="none" dirty="0">
                <a:solidFill>
                  <a:srgbClr val="00B0F0"/>
                </a:solidFill>
                <a:ea typeface="Arial"/>
                <a:cs typeface="Arial"/>
                <a:sym typeface="Arial"/>
              </a:rPr>
            </a:br>
            <a:r>
              <a:rPr lang="en-US" sz="3600" b="0" i="0" u="none" dirty="0">
                <a:solidFill>
                  <a:srgbClr val="00B0F0"/>
                </a:solidFill>
                <a:ea typeface="Arial"/>
                <a:cs typeface="Arial"/>
                <a:sym typeface="Arial"/>
              </a:rPr>
              <a:t>Disease Progression</a:t>
            </a:r>
            <a:endParaRPr dirty="0">
              <a:solidFill>
                <a:srgbClr val="00B0F0"/>
              </a:solidFill>
            </a:endParaRPr>
          </a:p>
        </p:txBody>
      </p:sp>
      <p:sp>
        <p:nvSpPr>
          <p:cNvPr id="1025" name="Google Shape;1025;p116"/>
          <p:cNvSpPr txBox="1">
            <a:spLocks noGrp="1"/>
          </p:cNvSpPr>
          <p:nvPr>
            <p:ph idx="1"/>
          </p:nvPr>
        </p:nvSpPr>
        <p:spPr>
          <a:xfrm>
            <a:off x="609599" y="1674028"/>
            <a:ext cx="634771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400" b="0" i="0" u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Atypical pneumonia</a:t>
            </a:r>
            <a:endParaRPr sz="1600"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0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Type of </a:t>
            </a:r>
            <a:r>
              <a:rPr lang="en-US" sz="2000" b="0" i="0" u="none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pneumonia that produces symptoms different from that caused by </a:t>
            </a:r>
            <a:r>
              <a:rPr lang="en-US" sz="2000" b="0" i="1" u="none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S. pneumoniae</a:t>
            </a:r>
            <a:endParaRPr sz="2000" b="0" i="0" u="none" strike="noStrike" cap="none" dirty="0">
              <a:solidFill>
                <a:schemeClr val="tx1"/>
              </a:solidFill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400" b="0" i="0" u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 Most common causative agent: </a:t>
            </a:r>
            <a:r>
              <a:rPr lang="en-US" sz="2400" b="0" i="1" u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L.</a:t>
            </a:r>
            <a:r>
              <a:rPr lang="en-US" sz="2400" b="0" i="0" u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400" b="0" i="1" u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pneumophila </a:t>
            </a:r>
            <a:r>
              <a:rPr lang="en-US" sz="2400" b="0" i="0" u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serogroup 1</a:t>
            </a:r>
            <a:endParaRPr sz="1600" dirty="0">
              <a:solidFill>
                <a:schemeClr val="tx1"/>
              </a:solidFill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000" b="0" i="0" u="none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Incubation 2 to 14 days</a:t>
            </a:r>
            <a:endParaRPr sz="1400" dirty="0">
              <a:solidFill>
                <a:schemeClr val="tx1"/>
              </a:solidFill>
            </a:endParaRPr>
          </a:p>
          <a:p>
            <a:pPr marL="11430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Nonproductive cough, fever, headache, and myalgia</a:t>
            </a:r>
            <a:endParaRPr sz="1200" dirty="0"/>
          </a:p>
          <a:p>
            <a:pPr marL="11430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Later, pulmonary infiltrate develops </a:t>
            </a:r>
            <a:endParaRPr sz="1200" dirty="0"/>
          </a:p>
          <a:p>
            <a:pPr marL="16002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Char char="⮞"/>
            </a:pPr>
            <a:r>
              <a:rPr lang="en-US" sz="16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Sputum may be bloody or purulent</a:t>
            </a:r>
            <a:endParaRPr sz="1100" dirty="0"/>
          </a:p>
          <a:p>
            <a:pPr marL="11430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Rales, dyspnea and shaking may occur</a:t>
            </a:r>
            <a:endParaRPr sz="1200" dirty="0"/>
          </a:p>
          <a:p>
            <a:pPr marL="11430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Dissemination to other body areas may occur</a:t>
            </a:r>
            <a:endParaRPr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117"/>
          <p:cNvSpPr txBox="1">
            <a:spLocks noGrp="1"/>
          </p:cNvSpPr>
          <p:nvPr>
            <p:ph type="title"/>
          </p:nvPr>
        </p:nvSpPr>
        <p:spPr>
          <a:xfrm>
            <a:off x="609600" y="299208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dirty="0">
                <a:solidFill>
                  <a:srgbClr val="00B0F0"/>
                </a:solidFill>
                <a:ea typeface="Arial"/>
                <a:cs typeface="Arial"/>
                <a:sym typeface="Arial"/>
              </a:rPr>
              <a:t>Pontiac Fever </a:t>
            </a:r>
            <a:endParaRPr dirty="0">
              <a:solidFill>
                <a:srgbClr val="00B0F0"/>
              </a:solidFill>
            </a:endParaRPr>
          </a:p>
        </p:txBody>
      </p:sp>
      <p:sp>
        <p:nvSpPr>
          <p:cNvPr id="1033" name="Google Shape;1033;p117"/>
          <p:cNvSpPr txBox="1">
            <a:spLocks noGrp="1"/>
          </p:cNvSpPr>
          <p:nvPr>
            <p:ph idx="1"/>
          </p:nvPr>
        </p:nvSpPr>
        <p:spPr>
          <a:xfrm>
            <a:off x="609600" y="1690806"/>
            <a:ext cx="634771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Non-pneumonic form of legionellosis</a:t>
            </a:r>
            <a:endParaRPr dirty="0">
              <a:solidFill>
                <a:schemeClr val="tx1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Short incubation period of about 2 days</a:t>
            </a:r>
            <a:endParaRPr dirty="0">
              <a:solidFill>
                <a:schemeClr val="tx1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In previously healthy individuals</a:t>
            </a:r>
            <a:endParaRPr dirty="0">
              <a:solidFill>
                <a:schemeClr val="tx1"/>
              </a:solidFill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Flu-like symptoms last 2 to 5 days then subside without medical intervention</a:t>
            </a:r>
            <a:endParaRPr lang="en-US" sz="2400" b="0" i="0" u="none" strike="sngStrike" cap="none" dirty="0">
              <a:solidFill>
                <a:schemeClr val="tx1"/>
              </a:solidFill>
              <a:ea typeface="Arial"/>
              <a:cs typeface="Arial"/>
              <a:sym typeface="Arial"/>
            </a:endParaRPr>
          </a:p>
          <a:p>
            <a:pPr marL="285750" indent="-285750">
              <a:spcBef>
                <a:spcPts val="480"/>
              </a:spcBef>
              <a:buSzPts val="1920"/>
              <a:buFont typeface="Noto Sans Symbols"/>
              <a:buChar char="⮚"/>
            </a:pPr>
            <a:r>
              <a:rPr lang="en-US" dirty="0">
                <a:solidFill>
                  <a:schemeClr val="tx1"/>
                </a:solidFill>
              </a:rPr>
              <a:t>Disease might be caused by inhalation of a bacterial toxin, such as endotoxin or an acute allergic reaction to a bacterium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2986</TotalTime>
  <Words>1921</Words>
  <Application>Microsoft Office PowerPoint</Application>
  <PresentationFormat>On-screen Show (4:3)</PresentationFormat>
  <Paragraphs>289</Paragraphs>
  <Slides>49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Noto Sans Symbols</vt:lpstr>
      <vt:lpstr>Times New Roman</vt:lpstr>
      <vt:lpstr>Trebuchet MS</vt:lpstr>
      <vt:lpstr>Wingdings</vt:lpstr>
      <vt:lpstr>Wingdings 3</vt:lpstr>
      <vt:lpstr>Facet</vt:lpstr>
      <vt:lpstr>PowerPoint Presentation</vt:lpstr>
      <vt:lpstr>LEGIONELLA</vt:lpstr>
      <vt:lpstr>Legionella General Characteristics</vt:lpstr>
      <vt:lpstr>Legionella Virulence Factors</vt:lpstr>
      <vt:lpstr> Infections Caused by Legionella— General Comments </vt:lpstr>
      <vt:lpstr>Legionella Location and Epidemiology</vt:lpstr>
      <vt:lpstr>Legionnaires’ Disease</vt:lpstr>
      <vt:lpstr>Legionnaires’ Disease— Disease Progression</vt:lpstr>
      <vt:lpstr>Pontiac Fever </vt:lpstr>
      <vt:lpstr>Legionella Epidemiology</vt:lpstr>
      <vt:lpstr>Legionella Epidemiology—Facts and Figures</vt:lpstr>
      <vt:lpstr>Legionella Sources of Infection </vt:lpstr>
      <vt:lpstr>Legionella Colonization Characteristics</vt:lpstr>
      <vt:lpstr>Laboratory Diagnosis</vt:lpstr>
      <vt:lpstr>Legionella Specimen Collection and Handling</vt:lpstr>
      <vt:lpstr>Legionella Microscopic Morphology</vt:lpstr>
      <vt:lpstr>Gram Stain of L. pneumophila </vt:lpstr>
      <vt:lpstr>Legionella Isolation Methods</vt:lpstr>
      <vt:lpstr>Legionella on BCYE Agar</vt:lpstr>
      <vt:lpstr>Legionella  Isolation Methods (Cont.)</vt:lpstr>
      <vt:lpstr>Legionella  Colony Morphology</vt:lpstr>
      <vt:lpstr>BCYE Agar with L. pneumophila</vt:lpstr>
      <vt:lpstr>Conventional ID Methods</vt:lpstr>
      <vt:lpstr>Example of DFA Test for Legionella</vt:lpstr>
      <vt:lpstr>Common Physical and Biochemical Characteristics of Legionella</vt:lpstr>
      <vt:lpstr>Legionella Rapid Methods and Serologic Testing </vt:lpstr>
      <vt:lpstr>Legionella Antimicrobial Susceptibility</vt:lpstr>
      <vt:lpstr>BORDETELLA B. pertussis/parapertussis </vt:lpstr>
      <vt:lpstr>Bordetella Species</vt:lpstr>
      <vt:lpstr>Bordetella Species General Characteristics</vt:lpstr>
      <vt:lpstr>Bordetella Species Virulence Factors</vt:lpstr>
      <vt:lpstr>Bordetella Species Clinical Infections</vt:lpstr>
      <vt:lpstr>Bordetella Species Clinical Infections (Cont.)</vt:lpstr>
      <vt:lpstr>Bordetella Species Epidemiology</vt:lpstr>
      <vt:lpstr>Bordetella Miscellaneous Species</vt:lpstr>
      <vt:lpstr>Bordetella Laboratory Diagnosis</vt:lpstr>
      <vt:lpstr>Bordetella Specimen Collection and Transport of Swabs</vt:lpstr>
      <vt:lpstr>Bordetella Specimen Collection and Handling of PCR Swabs and Specimens for Culture</vt:lpstr>
      <vt:lpstr>Bordetella Nucleic Acid Detection</vt:lpstr>
      <vt:lpstr>Bordetella Isolation Methods</vt:lpstr>
      <vt:lpstr>Bordetella Colony Morphology</vt:lpstr>
      <vt:lpstr>Colonies of B. pertussis</vt:lpstr>
      <vt:lpstr>Bordetella Species Identification Methods</vt:lpstr>
      <vt:lpstr>Summary of Laboratory Diagnosis of Pertussis by Culture </vt:lpstr>
      <vt:lpstr>Differential Characteristics of Bordetella Species</vt:lpstr>
      <vt:lpstr>Bordetella Species Serologic Testing</vt:lpstr>
      <vt:lpstr>Bordetella Species Serologic Testing</vt:lpstr>
      <vt:lpstr>Antimicrobial Susceptibility</vt:lpstr>
      <vt:lpstr>Points to Remember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Connie Mahon</dc:creator>
  <cp:lastModifiedBy>Tyler Thomas</cp:lastModifiedBy>
  <cp:revision>66</cp:revision>
  <dcterms:created xsi:type="dcterms:W3CDTF">2006-03-30T22:26:44Z</dcterms:created>
  <dcterms:modified xsi:type="dcterms:W3CDTF">2024-07-03T11:45:17Z</dcterms:modified>
</cp:coreProperties>
</file>