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2" r:id="rId1"/>
  </p:sldMasterIdLst>
  <p:notesMasterIdLst>
    <p:notesMasterId r:id="rId54"/>
  </p:notesMasterIdLst>
  <p:sldIdLst>
    <p:sldId id="263" r:id="rId2"/>
    <p:sldId id="419" r:id="rId3"/>
    <p:sldId id="259" r:id="rId4"/>
    <p:sldId id="264" r:id="rId5"/>
    <p:sldId id="265" r:id="rId6"/>
    <p:sldId id="266" r:id="rId7"/>
    <p:sldId id="267" r:id="rId8"/>
    <p:sldId id="268" r:id="rId9"/>
    <p:sldId id="420" r:id="rId10"/>
    <p:sldId id="269" r:id="rId11"/>
    <p:sldId id="270" r:id="rId12"/>
    <p:sldId id="271" r:id="rId13"/>
    <p:sldId id="273" r:id="rId14"/>
    <p:sldId id="471" r:id="rId15"/>
    <p:sldId id="274" r:id="rId16"/>
    <p:sldId id="275" r:id="rId17"/>
    <p:sldId id="276" r:id="rId18"/>
    <p:sldId id="277" r:id="rId19"/>
    <p:sldId id="278" r:id="rId20"/>
    <p:sldId id="280" r:id="rId21"/>
    <p:sldId id="473" r:id="rId22"/>
    <p:sldId id="281" r:id="rId23"/>
    <p:sldId id="279" r:id="rId24"/>
    <p:sldId id="282" r:id="rId25"/>
    <p:sldId id="283" r:id="rId26"/>
    <p:sldId id="474" r:id="rId27"/>
    <p:sldId id="284" r:id="rId28"/>
    <p:sldId id="285" r:id="rId29"/>
    <p:sldId id="286" r:id="rId30"/>
    <p:sldId id="287" r:id="rId31"/>
    <p:sldId id="475" r:id="rId32"/>
    <p:sldId id="288" r:id="rId33"/>
    <p:sldId id="289" r:id="rId34"/>
    <p:sldId id="47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47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470" r:id="rId53"/>
  </p:sldIdLst>
  <p:sldSz cx="9144000" cy="6858000" type="screen4x3"/>
  <p:notesSz cx="9236075" cy="6973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000000"/>
          </p15:clr>
        </p15:guide>
        <p15:guide id="2" pos="2909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8" roundtripDataSignature="AMtx7mgjx4iPu2kDXZ3ZelmoXkq40tKSM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3F5DD6-791E-8ACB-8374-EBEBC65B052B}" name="Connie Mahon" initials="CM" userId="dffcbafd17e6388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2"/>
      </p:cViewPr>
      <p:guideLst>
        <p:guide orient="horz" pos="10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4439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18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79" Type="http://schemas.openxmlformats.org/officeDocument/2006/relationships/presProps" Target="presProps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17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8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18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32400" y="0"/>
            <a:ext cx="4002087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74962" y="522287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8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55952d1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455952d179_0_1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100" cy="3138600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1455952d179_0_14:notes"/>
          <p:cNvSpPr txBox="1">
            <a:spLocks noGrp="1"/>
          </p:cNvSpPr>
          <p:nvPr>
            <p:ph type="sldNum" idx="12"/>
          </p:nvPr>
        </p:nvSpPr>
        <p:spPr>
          <a:xfrm>
            <a:off x="5232400" y="6624637"/>
            <a:ext cx="4002000" cy="347700"/>
          </a:xfrm>
          <a:prstGeom prst="rect">
            <a:avLst/>
          </a:prstGeom>
        </p:spPr>
        <p:txBody>
          <a:bodyPr spcFirstLastPara="1" wrap="square" lIns="92600" tIns="46300" rIns="92600" bIns="463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103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555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7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6158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270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4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6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8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74963" y="522288"/>
            <a:ext cx="34861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6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098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923925" y="3313112"/>
            <a:ext cx="7388225" cy="3138487"/>
          </a:xfrm>
          <a:prstGeom prst="rect">
            <a:avLst/>
          </a:prstGeom>
        </p:spPr>
        <p:txBody>
          <a:bodyPr spcFirstLastPara="1" wrap="square" lIns="92600" tIns="46300" rIns="92600" bIns="46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2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1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0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5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31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1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8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02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1284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4AD1768-0D64-1BCE-F112-1815B77E7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57475" y="6576060"/>
            <a:ext cx="38290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55952d179_0_14"/>
          <p:cNvSpPr txBox="1">
            <a:spLocks noGrp="1"/>
          </p:cNvSpPr>
          <p:nvPr>
            <p:ph type="title"/>
          </p:nvPr>
        </p:nvSpPr>
        <p:spPr>
          <a:xfrm>
            <a:off x="822960" y="2772310"/>
            <a:ext cx="7543800" cy="12460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i="1" dirty="0" smtClean="0"/>
              <a:t>HAEMOPHILUS spp.</a:t>
            </a:r>
            <a:endParaRPr sz="5400" i="1" dirty="0"/>
          </a:p>
        </p:txBody>
      </p:sp>
      <p:sp>
        <p:nvSpPr>
          <p:cNvPr id="148" name="Google Shape;148;g1455952d179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 smtClean="0"/>
              <a:t>CHAPTER 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Growth Patterns-</a:t>
            </a:r>
            <a:r>
              <a:rPr lang="en-US" sz="4000" b="0" i="0" u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Satellitism</a:t>
            </a:r>
            <a:endParaRPr dirty="0"/>
          </a:p>
        </p:txBody>
      </p:sp>
      <p:sp>
        <p:nvSpPr>
          <p:cNvPr id="195" name="Google Shape;195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Growth of fastidious organisms around other bacteria that release the necessary growth factors or break down toxic products</a:t>
            </a:r>
            <a:endParaRPr dirty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aureus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S. pneumoniae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, and </a:t>
            </a:r>
            <a:r>
              <a:rPr lang="en-US" sz="2400" b="0" i="1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Neisseria</a:t>
            </a:r>
            <a:r>
              <a:rPr lang="en-US" sz="2400" b="0" i="0" u="none" strike="noStrike" cap="none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species that cause hemolysis release the factors or naturally produce V factor.</a:t>
            </a:r>
            <a:endParaRPr lang="en-US" sz="2800" b="0" i="1" u="none" strike="sngStrik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dirty="0">
                <a:solidFill>
                  <a:schemeClr val="tx1"/>
                </a:solidFill>
              </a:rPr>
              <a:t>Except for the clinically significant </a:t>
            </a:r>
            <a:r>
              <a:rPr lang="en-US" i="1" dirty="0">
                <a:solidFill>
                  <a:schemeClr val="tx1"/>
                </a:solidFill>
              </a:rPr>
              <a:t>H. </a:t>
            </a:r>
            <a:r>
              <a:rPr lang="en-US" i="1" dirty="0" err="1">
                <a:solidFill>
                  <a:schemeClr val="tx1"/>
                </a:solidFill>
              </a:rPr>
              <a:t>ducreyi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title"/>
          </p:nvPr>
        </p:nvSpPr>
        <p:spPr>
          <a:xfrm>
            <a:off x="822960" y="135602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Example of </a:t>
            </a:r>
            <a:r>
              <a:rPr lang="en-US" sz="44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Satellitism</a:t>
            </a: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sz="5400" dirty="0"/>
          </a:p>
        </p:txBody>
      </p:sp>
      <p:pic>
        <p:nvPicPr>
          <p:cNvPr id="205" name="Google Shape;205;p14" descr="Y:\ELS00000-IW26_[Mahon 6e]\ELS00000-IW26-SRC\Course-N\Construction\IC\jpg\Chapter018\018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753" y="1828800"/>
            <a:ext cx="6012213" cy="4378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228600" y="152399"/>
            <a:ext cx="8686800" cy="151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Presence in the Upper Respiratory Tract</a:t>
            </a:r>
            <a:endParaRPr sz="6000" dirty="0"/>
          </a:p>
        </p:txBody>
      </p:sp>
      <p:sp>
        <p:nvSpPr>
          <p:cNvPr id="211" name="Google Shape;211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Haemophilus </a:t>
            </a: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species constitutes approximately 10% of normal microbiota of the upper respiratory tract in adults.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Most are </a:t>
            </a:r>
            <a:r>
              <a:rPr lang="en-US" sz="24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4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parainfluenzae</a:t>
            </a:r>
            <a:r>
              <a:rPr lang="en-US" sz="2400" b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and to a lesser extent </a:t>
            </a:r>
            <a:r>
              <a:rPr lang="en-US" sz="24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000" i="1" dirty="0" smtClean="0">
                <a:solidFill>
                  <a:schemeClr val="tx1"/>
                </a:solidFill>
              </a:rPr>
              <a:t>This combination of organisms is carried by greater than 90% of healthy individuals.  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dirty="0" smtClean="0">
                <a:solidFill>
                  <a:schemeClr val="tx1"/>
                </a:solidFill>
              </a:rPr>
              <a:t>Colonization by </a:t>
            </a:r>
            <a:r>
              <a:rPr lang="en-US" i="1" dirty="0" smtClean="0">
                <a:solidFill>
                  <a:schemeClr val="tx1"/>
                </a:solidFill>
              </a:rPr>
              <a:t>Haemophilus</a:t>
            </a:r>
            <a:r>
              <a:rPr lang="en-US" dirty="0" smtClean="0">
                <a:solidFill>
                  <a:schemeClr val="tx1"/>
                </a:solidFill>
              </a:rPr>
              <a:t> spp. begins in infancy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Historical Perspective</a:t>
            </a:r>
            <a:endParaRPr sz="5400" dirty="0"/>
          </a:p>
        </p:txBody>
      </p:sp>
      <p:sp>
        <p:nvSpPr>
          <p:cNvPr id="227" name="Google Shape;227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8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</a:t>
            </a:r>
            <a:r>
              <a:rPr lang="en-US" sz="2800" i="1" dirty="0" smtClean="0">
                <a:solidFill>
                  <a:schemeClr val="tx1"/>
                </a:solidFill>
              </a:rPr>
              <a:t>fluenzae</a:t>
            </a:r>
            <a:r>
              <a:rPr lang="en-US" sz="2800" dirty="0" smtClean="0">
                <a:solidFill>
                  <a:schemeClr val="tx1"/>
                </a:solidFill>
              </a:rPr>
              <a:t> was erroneously named during the influenza worldwide pandemic of 1889-1890</a:t>
            </a:r>
            <a:endParaRPr lang="en-US" sz="2800" b="0" u="none" strike="sngStrike" cap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800" i="0" dirty="0" smtClean="0">
                <a:solidFill>
                  <a:schemeClr val="tx1"/>
                </a:solidFill>
              </a:rPr>
              <a:t>Infections cha</a:t>
            </a:r>
            <a:r>
              <a:rPr lang="en-US" sz="2800" dirty="0" smtClean="0">
                <a:solidFill>
                  <a:schemeClr val="tx1"/>
                </a:solidFill>
              </a:rPr>
              <a:t>racterized by acute inflammation of the upper airways with progression to other symptoms (i.e., headache, bronchitis, severe generalized muscle pain (myalgia)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Historical Perspective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227" name="Google Shape;227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mtClean="0">
                <a:solidFill>
                  <a:schemeClr val="tx1"/>
                </a:solidFill>
              </a:rPr>
              <a:t>Reason for erroneous name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i="1" smtClean="0">
                <a:solidFill>
                  <a:schemeClr val="tx1"/>
                </a:solidFill>
              </a:rPr>
              <a:t>H. influenzae was frequently isolated </a:t>
            </a:r>
            <a:r>
              <a:rPr lang="en-US" smtClean="0">
                <a:solidFill>
                  <a:schemeClr val="tx1"/>
                </a:solidFill>
              </a:rPr>
              <a:t>from nasopharynx specimens taken from infected people</a:t>
            </a:r>
            <a:endParaRPr lang="en-US" sz="2400" b="0" i="0" u="none" strike="noStrike" cap="none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After viral culture techniques were developed</a:t>
            </a:r>
            <a:endParaRPr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mtClean="0">
                <a:solidFill>
                  <a:schemeClr val="tx1"/>
                </a:solidFill>
              </a:rPr>
              <a:t>I</a:t>
            </a:r>
            <a:r>
              <a:rPr lang="en-US" sz="2000" b="0" i="0" u="none" strike="noStrike" cap="none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 became clear that influenza was caused by a virus</a:t>
            </a:r>
            <a:endParaRPr strike="sngStrike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H. influenzae </a:t>
            </a:r>
            <a:r>
              <a:rPr lang="en-US" sz="2000" b="0" i="0" u="none" strike="noStrike" cap="none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was a secondary (opportunistic) invader</a:t>
            </a:r>
            <a:endParaRPr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6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Virulence Factors</a:t>
            </a:r>
            <a:endParaRPr sz="5400" dirty="0"/>
          </a:p>
        </p:txBody>
      </p:sp>
      <p:sp>
        <p:nvSpPr>
          <p:cNvPr id="235" name="Google Shape;235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Capsule</a:t>
            </a:r>
            <a:endParaRPr sz="24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Immunoglobulin A (IgA) proteases</a:t>
            </a:r>
            <a:endParaRPr sz="24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Adherence by fimbriae and other structures</a:t>
            </a:r>
            <a:endParaRPr sz="2400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Outer membrane proteins and lipopolysaccharide (LPS)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Influenzae </a:t>
            </a:r>
            <a:r>
              <a:rPr lang="en-US" sz="3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Capsule Classification and Serotypes</a:t>
            </a:r>
            <a:endParaRPr dirty="0"/>
          </a:p>
        </p:txBody>
      </p:sp>
      <p:sp>
        <p:nvSpPr>
          <p:cNvPr id="243" name="Google Shape;243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Classification based on </a:t>
            </a: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capsule</a:t>
            </a: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serotype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Possible antigenic distinct types—a, b, c, d, e, and f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Type is based on differences in the capsular polysaccharide</a:t>
            </a:r>
            <a:endParaRPr strike="sngStrike" dirty="0" smtClean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Serotype b (Hib)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Consists of unique polymer composed of ribose,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ribitol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and phosphate</a:t>
            </a:r>
            <a:endParaRPr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Evidence suggests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antiphagocytic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and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anticomplement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activity</a:t>
            </a:r>
            <a:endParaRPr strike="sngStrike" dirty="0" smtClean="0">
              <a:solidFill>
                <a:schemeClr val="tx1"/>
              </a:solidFill>
            </a:endParaRPr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Nontypable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H. influenzae (</a:t>
            </a:r>
            <a:r>
              <a:rPr lang="en-US" sz="40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NTHi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51" name="Google Shape;251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Some strains are </a:t>
            </a: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not </a:t>
            </a: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encapsulated (no capsule)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Referred to as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nontypable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strains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Invade the respiratory tract and tissues located around the same area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Cause localized infections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Virulence Factors</a:t>
            </a:r>
            <a:endParaRPr sz="5400" dirty="0"/>
          </a:p>
        </p:txBody>
      </p:sp>
      <p:sp>
        <p:nvSpPr>
          <p:cNvPr id="259" name="Google Shape;259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Immunoglobulin A (IgA) protease</a:t>
            </a:r>
          </a:p>
          <a:p>
            <a:pPr marL="800100" lvl="1" indent="-342900">
              <a:spcBef>
                <a:spcPts val="0"/>
              </a:spcBef>
              <a:buSzPts val="1500"/>
            </a:pPr>
            <a:r>
              <a:rPr lang="en-US" dirty="0" smtClean="0">
                <a:solidFill>
                  <a:schemeClr val="tx1"/>
                </a:solidFill>
              </a:rPr>
              <a:t>IgA can bind to bacteria and block their attachment </a:t>
            </a:r>
          </a:p>
          <a:p>
            <a:pPr marL="800100" lvl="1" indent="-342900">
              <a:spcBef>
                <a:spcPts val="0"/>
              </a:spcBef>
              <a:buSzPts val="1500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Cleaves secretory IgA 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Adherence mechanisms</a:t>
            </a:r>
            <a:endParaRPr sz="16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Not well defined</a:t>
            </a:r>
            <a:endParaRPr sz="14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Studies suggest that most </a:t>
            </a:r>
            <a:r>
              <a:rPr lang="en-US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NTHi</a:t>
            </a: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strains are adherent to human epithelial cells whereas most Hibs are not</a:t>
            </a:r>
            <a:endParaRPr sz="1400" strike="sngStrike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955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May explain the tendency for Hibs to cause systemic infections while </a:t>
            </a:r>
            <a:r>
              <a:rPr lang="en-US" sz="1600" dirty="0" err="1" smtClean="0">
                <a:solidFill>
                  <a:schemeClr val="tx1"/>
                </a:solidFill>
              </a:rPr>
              <a:t>NTHi</a:t>
            </a:r>
            <a:r>
              <a:rPr lang="en-US" sz="1600" dirty="0" smtClean="0">
                <a:solidFill>
                  <a:schemeClr val="tx1"/>
                </a:solidFill>
              </a:rPr>
              <a:t> strains cause localized infections</a:t>
            </a:r>
            <a:endParaRPr sz="1600"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⬤"/>
            </a:pPr>
            <a:r>
              <a:rPr lang="en-US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Outer membrane components</a:t>
            </a:r>
            <a:endParaRPr sz="16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Not well defined</a:t>
            </a:r>
            <a:endParaRPr sz="14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Antibody directed 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against antigen may play significant role in immunity.</a:t>
            </a:r>
            <a:endParaRPr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Clinical Manifestations of</a:t>
            </a:r>
            <a:r>
              <a:rPr lang="en-US" sz="40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H. influenzae</a:t>
            </a: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Infections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267" name="Google Shape;267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Two patterns of disease</a:t>
            </a: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Invasive disease caused by encapsulated strains</a:t>
            </a:r>
          </a:p>
          <a:p>
            <a:pPr marL="1257300" lvl="2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B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acteremia plays </a:t>
            </a:r>
            <a:r>
              <a:rPr lang="en-US" sz="2400" dirty="0" smtClean="0">
                <a:solidFill>
                  <a:schemeClr val="tx1"/>
                </a:solidFill>
              </a:rPr>
              <a:t>significant role</a:t>
            </a:r>
            <a:endParaRPr sz="2400" dirty="0" smtClean="0">
              <a:solidFill>
                <a:schemeClr val="tx1"/>
              </a:solidFill>
            </a:endParaRPr>
          </a:p>
          <a:p>
            <a:pPr marL="1257300" lvl="2" indent="-342900">
              <a:spcBef>
                <a:spcPts val="480"/>
              </a:spcBef>
              <a:buSzPts val="192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Examples—septicemia, meningitis, arthritis, epiglottitis,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tracheitis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pneumonia</a:t>
            </a:r>
            <a:endParaRPr sz="2400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 more localized infection by contiguous spread of </a:t>
            </a:r>
            <a:r>
              <a:rPr lang="en-US" sz="2400" b="0" i="0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NTHi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	</a:t>
            </a:r>
            <a:endParaRPr sz="2400" dirty="0" smtClean="0">
              <a:solidFill>
                <a:schemeClr val="tx1"/>
              </a:solidFill>
            </a:endParaRP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Examples—conjunctivitis, sinusitis, 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titis media with effusion (middle ear infection)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739B-049B-67D8-831D-EACACF0C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What’s Ahead?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74782-927F-BB3A-3258-1076F305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Descriptions of miscellaneous, fastidious, pleomorphic, small, gram-negative bacilli:</a:t>
            </a:r>
          </a:p>
          <a:p>
            <a:pPr lvl="1"/>
            <a:r>
              <a:rPr lang="en-US" sz="2400" i="1" dirty="0" smtClean="0">
                <a:solidFill>
                  <a:schemeClr val="tx1"/>
                </a:solidFill>
              </a:rPr>
              <a:t>Haemophilus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52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Clinical Manifestations of </a:t>
            </a:r>
            <a:r>
              <a:rPr lang="en-US" sz="36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</a:t>
            </a: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6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influenzae</a:t>
            </a: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Meningitis</a:t>
            </a:r>
            <a:endParaRPr sz="5400" dirty="0"/>
          </a:p>
        </p:txBody>
      </p:sp>
      <p:sp>
        <p:nvSpPr>
          <p:cNvPr id="283" name="Google Shape;28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History and Characteristics</a:t>
            </a:r>
            <a:endParaRPr sz="3200" dirty="0" smtClean="0">
              <a:solidFill>
                <a:schemeClr val="tx1"/>
              </a:solidFill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Before development of a Hib vaccine, most cases occurred in children ages 3 months to 6 years</a:t>
            </a:r>
            <a:endParaRPr sz="2400" strike="sngStrike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Bloodstream invasion and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bacteremic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spread follow colonization, invasion, and organism replication in the respiratory mucous membranes</a:t>
            </a:r>
            <a:endParaRPr lang="en-US" sz="2400" b="0" i="0" u="none" strike="sngStrike" cap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 smtClean="0">
                <a:solidFill>
                  <a:schemeClr val="tx1"/>
                </a:solidFill>
              </a:rPr>
              <a:t>Headache, stiff neck, and other meningeal signs are usually preceded by mild respiratory disease</a:t>
            </a:r>
            <a:endParaRPr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Clinical Manifestations of </a:t>
            </a:r>
            <a:r>
              <a:rPr lang="en-US" sz="36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</a:t>
            </a: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6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influenzae</a:t>
            </a: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Epiglottitis</a:t>
            </a:r>
            <a:endParaRPr sz="5400" dirty="0"/>
          </a:p>
        </p:txBody>
      </p:sp>
      <p:sp>
        <p:nvSpPr>
          <p:cNvPr id="283" name="Google Shape;283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Characteristics</a:t>
            </a: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Rapid onset</a:t>
            </a:r>
            <a:endParaRPr sz="2600" dirty="0" smtClean="0">
              <a:solidFill>
                <a:schemeClr val="tx1"/>
              </a:solidFill>
              <a:latin typeface="+mj-l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Acute inflammation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Intense edema that may cause airway obstruction that may require an emergency tracheostomy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To avoid further possible damage the area is not swabbed for culture, but is treated empirically based on signs and symptoms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Peak incidence occurs in children between 2-4 years of age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latin typeface="+mj-lt"/>
                <a:ea typeface="Arial"/>
                <a:cs typeface="Arial"/>
                <a:sym typeface="Arial"/>
              </a:rPr>
              <a:t>Maintenance of a secure airway-most important aspect of treatment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endParaRPr lang="en-US"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endParaRPr lang="en-US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487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4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68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Clinical Manifestations of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influenzae</a:t>
            </a:r>
            <a:b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Bacterial </a:t>
            </a:r>
            <a:r>
              <a:rPr lang="en-US" sz="40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Tracheitis</a:t>
            </a:r>
            <a:endParaRPr sz="5400" dirty="0"/>
          </a:p>
        </p:txBody>
      </p:sp>
      <p:sp>
        <p:nvSpPr>
          <p:cNvPr id="291" name="Google Shape;291;p24"/>
          <p:cNvSpPr txBox="1">
            <a:spLocks noGrp="1"/>
          </p:cNvSpPr>
          <p:nvPr>
            <p:ph idx="1"/>
          </p:nvPr>
        </p:nvSpPr>
        <p:spPr>
          <a:xfrm>
            <a:off x="685800" y="1946275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Characteristics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Life-threatening disease in young children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Arises after an acute, viral respiratory infection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Mild to moderate illness for 2 to 7 days that progresses rapidly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Use of broad-spectrum antibiotics imperative because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Thick secretions can occlude trachea</a:t>
            </a:r>
            <a:endParaRPr sz="1600"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Disease must be differentiated from epiglottitis</a:t>
            </a:r>
            <a:endParaRPr strike="sngStrik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Infections Caused by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endParaRPr dirty="0"/>
          </a:p>
        </p:txBody>
      </p:sp>
      <p:pic>
        <p:nvPicPr>
          <p:cNvPr id="277" name="Google Shape;277;p22" descr="C:\Users\12994\Desktop\Mahon\table18.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2522" y="1929468"/>
            <a:ext cx="6098956" cy="440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Infections Associated with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biogroup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aegyptius</a:t>
            </a:r>
            <a:endParaRPr sz="5400" dirty="0"/>
          </a:p>
        </p:txBody>
      </p:sp>
      <p:sp>
        <p:nvSpPr>
          <p:cNvPr id="299" name="Google Shape;299;p25"/>
          <p:cNvSpPr txBox="1">
            <a:spLocks noGrp="1"/>
          </p:cNvSpPr>
          <p:nvPr>
            <p:ph idx="1"/>
          </p:nvPr>
        </p:nvSpPr>
        <p:spPr>
          <a:xfrm>
            <a:off x="457200" y="1600199"/>
            <a:ext cx="8229600" cy="49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4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aegyptius</a:t>
            </a: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(Koch-Weeks bacillus)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cause conjunctivitis</a:t>
            </a:r>
            <a:endParaRPr sz="1800" strike="sngStrike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Pinkeye</a:t>
            </a:r>
            <a:endParaRPr sz="1600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Acute, contagious, purulent conjunctivitis</a:t>
            </a:r>
            <a:endParaRPr sz="1200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Particularly in children</a:t>
            </a:r>
            <a:endParaRPr sz="1200"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 </a:t>
            </a:r>
            <a:r>
              <a:rPr lang="en-US" sz="2400" b="0" i="0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biogroup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aegyptius</a:t>
            </a:r>
            <a:endParaRPr lang="en-US" sz="2400" b="0" i="1" u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tx1"/>
                </a:solidFill>
              </a:rPr>
              <a:t>Conjuctivitis</a:t>
            </a:r>
            <a:r>
              <a:rPr lang="en-US" sz="2000" dirty="0" smtClean="0">
                <a:solidFill>
                  <a:schemeClr val="tx1"/>
                </a:solidFill>
              </a:rPr>
              <a:t>, primarily in pediatric populations</a:t>
            </a:r>
            <a:endParaRPr sz="20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Brazilian purpuric fever (BPF)</a:t>
            </a:r>
            <a:endParaRPr sz="2000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Occurs in warm tropical climates</a:t>
            </a:r>
            <a:endParaRPr sz="1200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Recurrent or concurrent conjunctivitis, high fever, petechiae</a:t>
            </a:r>
            <a:r>
              <a:rPr lang="en-US" sz="1200" dirty="0" smtClean="0">
                <a:solidFill>
                  <a:schemeClr val="tx1"/>
                </a:solidFill>
              </a:rPr>
              <a:t>/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purpural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rash, septicemia, shock, and vascular collapse</a:t>
            </a:r>
            <a:endParaRPr sz="1200"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High mortality, as high as 70% within 48 hours after onset</a:t>
            </a:r>
            <a:endParaRPr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Infections Associated with </a:t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40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ducreyi</a:t>
            </a:r>
            <a:endParaRPr sz="5400" dirty="0"/>
          </a:p>
        </p:txBody>
      </p:sp>
      <p:sp>
        <p:nvSpPr>
          <p:cNvPr id="307" name="Google Shape;30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Sexually transmitted infection called genital ulcer disease (GUD)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Not part of normal microbiota, causes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chancroid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Incubates 4 to 14 days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Painful lesion with an irregular edge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Genital and perianal areas</a:t>
            </a:r>
            <a:endParaRPr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Penis</a:t>
            </a:r>
            <a:endParaRPr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Labia or vagina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Enlarged and draining lymph nodes</a:t>
            </a:r>
            <a:endParaRPr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Buboes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Infections Associated with </a:t>
            </a:r>
            <a:br>
              <a:rPr lang="en-US" sz="36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1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H. ducreyi</a:t>
            </a: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dirty="0" smtClean="0">
                <a:solidFill>
                  <a:schemeClr val="tx1"/>
                </a:solidFill>
              </a:rPr>
              <a:t>Because </a:t>
            </a:r>
            <a:r>
              <a:rPr lang="en-US" sz="2800" dirty="0" err="1" smtClean="0">
                <a:solidFill>
                  <a:schemeClr val="tx1"/>
                </a:solidFill>
              </a:rPr>
              <a:t>chancroid</a:t>
            </a:r>
            <a:r>
              <a:rPr lang="en-US" sz="2800" dirty="0" smtClean="0">
                <a:solidFill>
                  <a:schemeClr val="tx1"/>
                </a:solidFill>
              </a:rPr>
              <a:t> facilitates the transmission of other STDs, all patients with GUD should also be tested for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HIV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Syphilis</a:t>
            </a:r>
          </a:p>
          <a:p>
            <a:pPr marL="800100" lvl="1" indent="-3429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Herpesvirus</a:t>
            </a:r>
          </a:p>
          <a:p>
            <a:pPr indent="-457200">
              <a:spcBef>
                <a:spcPts val="0"/>
              </a:spcBef>
              <a:buSzPts val="168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Less than 15 cases are reported in the US annually</a:t>
            </a:r>
          </a:p>
          <a:p>
            <a:pPr lvl="1" indent="-457200">
              <a:spcBef>
                <a:spcPts val="0"/>
              </a:spcBef>
              <a:buSzPts val="168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Cases are probably underreported</a:t>
            </a:r>
            <a:endParaRPr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16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Chancroid Lesions</a:t>
            </a:r>
            <a:endParaRPr sz="5400" dirty="0"/>
          </a:p>
        </p:txBody>
      </p:sp>
      <p:pic>
        <p:nvPicPr>
          <p:cNvPr id="317" name="Google Shape;317;p27" descr="Y:\ELS00000-IW26_[Mahon 6e]\ELS00000-IW26-SRC\Course-N\Construction\IC\jpg\Chapter018\0180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663" y="1837189"/>
            <a:ext cx="6672394" cy="436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Infections Associated with</a:t>
            </a:r>
            <a:r>
              <a:rPr lang="en-US" sz="4000" b="0" i="1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/>
            </a:r>
            <a:br>
              <a:rPr lang="en-US" sz="4000" b="0" i="1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4000" b="0" i="1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H. </a:t>
            </a:r>
            <a:r>
              <a:rPr lang="en-US" sz="4000" b="0" i="1" u="none" dirty="0" err="1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parainfluenzae</a:t>
            </a:r>
            <a:endParaRPr sz="5400" dirty="0">
              <a:latin typeface="+mn-lt"/>
            </a:endParaRPr>
          </a:p>
        </p:txBody>
      </p:sp>
      <p:sp>
        <p:nvSpPr>
          <p:cNvPr id="323" name="Google Shape;323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Low incidence of pathogenicity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Otitis media, acute sinusitis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Endocarditis (rare)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Insidious onset 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First symptoms appear about 1 month after routine dental procedures.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Primary site of infection—mitral valve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 absence of other pathogens, organism may be a cause of some cases of pharyngitis.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Specimen Processing and Isolation</a:t>
            </a:r>
            <a:endParaRPr sz="5400" dirty="0"/>
          </a:p>
        </p:txBody>
      </p:sp>
      <p:sp>
        <p:nvSpPr>
          <p:cNvPr id="331" name="Google Shape;331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Organisms known to die rapidly 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Prompt transportation and processing are vital for maximum recovery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8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ducreyi</a:t>
            </a:r>
            <a:r>
              <a:rPr lang="en-US" sz="2800" b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- extremely fastidious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Clean specimen site with sterile saline and sterile gauze 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Swab base of ulcer with cotton swab moistened with sterile phosphate-buffered saline, and plate immediately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also aspirate pus from buboes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General Characteristics</a:t>
            </a:r>
            <a:endParaRPr dirty="0"/>
          </a:p>
        </p:txBody>
      </p:sp>
      <p:sp>
        <p:nvSpPr>
          <p:cNvPr id="115" name="Google Shape;115;p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The organisms </a:t>
            </a:r>
            <a:r>
              <a:rPr lang="en-US" sz="2800" dirty="0" smtClean="0">
                <a:solidFill>
                  <a:schemeClr val="tx1"/>
                </a:solidFill>
              </a:rPr>
              <a:t>discussed in this chapter: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Require special nutrients for isolation and identification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Primarily reside in human oral cavity, nasopharynx, and respiratory tract</a:t>
            </a:r>
          </a:p>
          <a:p>
            <a:pPr lvl="1" indent="-457200"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endParaRPr dirty="0" smtClean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Media Selection</a:t>
            </a:r>
            <a:endParaRPr sz="5400" dirty="0"/>
          </a:p>
        </p:txBody>
      </p:sp>
      <p:sp>
        <p:nvSpPr>
          <p:cNvPr id="339" name="Google Shape;339;p30"/>
          <p:cNvSpPr txBox="1">
            <a:spLocks noGrp="1"/>
          </p:cNvSpPr>
          <p:nvPr>
            <p:ph idx="1"/>
          </p:nvPr>
        </p:nvSpPr>
        <p:spPr>
          <a:xfrm>
            <a:off x="480060" y="1737361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CHOC agar with bacitracin (300mg/L)</a:t>
            </a:r>
            <a:endParaRPr dirty="0" smtClean="0">
              <a:solidFill>
                <a:schemeClr val="tx1"/>
              </a:solidFill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Helps inhibit other organisms, especially respiratory biota</a:t>
            </a:r>
            <a:endParaRPr sz="2000" b="0" i="1" u="none" strike="sngStrike" cap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8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aegyptius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CHOC agar supplemented with 1% </a:t>
            </a:r>
            <a:r>
              <a:rPr lang="en-US" sz="22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IsoVitaleX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or </a:t>
            </a:r>
            <a:r>
              <a:rPr lang="en-US" sz="22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Vitox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8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ducreyi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⮚"/>
            </a:pPr>
            <a:r>
              <a:rPr lang="en-US" sz="22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GC agar (hemoglobin, fetal bovine serum [FBS], vancomycin to reduce genital flora), enriched chocolate, or Mueller-Hinton agar with 5% </a:t>
            </a:r>
            <a:r>
              <a:rPr lang="en-US" sz="22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chocolatized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lysed horse blood</a:t>
            </a:r>
            <a:endParaRPr lang="en-US" sz="2200" b="0" i="0" u="none" strike="noStrike" cap="none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3F25-FE41-2E1E-4BAB-984CDE41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12396"/>
            <a:ext cx="7543800" cy="88168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Media Selection (Cont.)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CCF1-B90D-E7B8-4659-FFE2FFEA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H</a:t>
            </a:r>
            <a:r>
              <a:rPr lang="en-US" sz="3600" i="1" dirty="0" smtClean="0">
                <a:solidFill>
                  <a:schemeClr val="tx1"/>
                </a:solidFill>
              </a:rPr>
              <a:t>. </a:t>
            </a:r>
            <a:r>
              <a:rPr lang="en-US" sz="3600" i="1" dirty="0" err="1" smtClean="0">
                <a:solidFill>
                  <a:schemeClr val="tx1"/>
                </a:solidFill>
              </a:rPr>
              <a:t>Ducreyi</a:t>
            </a:r>
            <a:endParaRPr lang="en-US" sz="3600" i="1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Nairobi </a:t>
            </a:r>
            <a:r>
              <a:rPr lang="en-US" sz="2400" dirty="0" err="1" smtClean="0">
                <a:solidFill>
                  <a:schemeClr val="tx1"/>
                </a:solidFill>
              </a:rPr>
              <a:t>biplate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GC agar base + 2% bovine hemoglobin + 5% fetal calf serum on one half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Mueller Hinton agar with 5% </a:t>
            </a:r>
            <a:r>
              <a:rPr lang="en-US" sz="2800" dirty="0" err="1" smtClean="0">
                <a:solidFill>
                  <a:schemeClr val="tx1"/>
                </a:solidFill>
              </a:rPr>
              <a:t>chocolatized</a:t>
            </a:r>
            <a:r>
              <a:rPr lang="en-US" sz="2800" dirty="0" smtClean="0">
                <a:solidFill>
                  <a:schemeClr val="tx1"/>
                </a:solidFill>
              </a:rPr>
              <a:t> horse blood on the other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Both sides contain 3mg/L vancomycin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45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Growth Requirements</a:t>
            </a:r>
            <a:endParaRPr dirty="0"/>
          </a:p>
        </p:txBody>
      </p:sp>
      <p:sp>
        <p:nvSpPr>
          <p:cNvPr id="347" name="Google Shape;347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For growth of </a:t>
            </a: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400" i="1" dirty="0" err="1" smtClean="0">
                <a:solidFill>
                  <a:schemeClr val="tx1"/>
                </a:solidFill>
              </a:rPr>
              <a:t>ducreyi</a:t>
            </a:r>
            <a:endParaRPr sz="2400" i="1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Incubate in a 5% to 10% CO</a:t>
            </a:r>
            <a:r>
              <a:rPr lang="en-US" sz="2000" b="0" i="0" u="none" strike="noStrike" cap="none" baseline="-25000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2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endParaRPr sz="20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 smtClean="0">
                <a:solidFill>
                  <a:schemeClr val="tx1"/>
                </a:solidFill>
              </a:rPr>
              <a:t>Grows best at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33° C</a:t>
            </a:r>
            <a:endParaRPr sz="20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Place culture media into atmosphere with high humidity to prevent drying</a:t>
            </a:r>
            <a:endParaRPr lang="en-US" sz="2000" b="0" i="0" u="none" strike="sngStrike" cap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dirty="0" smtClean="0">
                <a:solidFill>
                  <a:schemeClr val="tx1"/>
                </a:solidFill>
              </a:rPr>
              <a:t>Incubate for at least 7 days before reporting a negative result</a:t>
            </a:r>
            <a:endParaRPr sz="2000"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Incubate </a:t>
            </a: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4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aegyptius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for</a:t>
            </a:r>
            <a:r>
              <a:rPr lang="en-US" sz="2400" b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at least 4 days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 smtClean="0">
                <a:solidFill>
                  <a:schemeClr val="tx1"/>
                </a:solidFill>
              </a:rPr>
              <a:t>Optimal growth for most </a:t>
            </a:r>
            <a:r>
              <a:rPr lang="en-US" sz="2400" i="1" dirty="0" smtClean="0">
                <a:solidFill>
                  <a:schemeClr val="tx1"/>
                </a:solidFill>
              </a:rPr>
              <a:t>Haemophilus </a:t>
            </a:r>
            <a:r>
              <a:rPr lang="en-US" sz="2400" dirty="0" smtClean="0">
                <a:solidFill>
                  <a:schemeClr val="tx1"/>
                </a:solidFill>
              </a:rPr>
              <a:t>spp.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sz="1600" b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35° to 37°C</a:t>
            </a:r>
          </a:p>
          <a:p>
            <a:pPr marL="800100" lvl="1" indent="-342900"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endParaRPr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Colony Morphology of </a:t>
            </a:r>
            <a:br>
              <a:rPr lang="en-US" sz="3600" b="0" i="0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3600" b="0" i="1" u="none" dirty="0" smtClean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H. influenzae</a:t>
            </a:r>
            <a:endParaRPr dirty="0">
              <a:latin typeface="+mn-lt"/>
            </a:endParaRPr>
          </a:p>
        </p:txBody>
      </p:sp>
      <p:sp>
        <p:nvSpPr>
          <p:cNvPr id="355" name="Google Shape;355;p32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Translucent, tannish, moist, smooth, convex </a:t>
            </a:r>
            <a:endParaRPr sz="2400"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Mousy or bleach-like odor</a:t>
            </a:r>
            <a:endParaRPr sz="2400"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Encapsulated strains appear more mucoid.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dirty="0" smtClean="0">
                <a:solidFill>
                  <a:schemeClr val="tx1"/>
                </a:solidFill>
              </a:rPr>
              <a:t>No growth on MAC agar</a:t>
            </a:r>
            <a:endParaRPr sz="2400" dirty="0" smtClean="0">
              <a:solidFill>
                <a:schemeClr val="tx1"/>
              </a:solidFill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32" descr="Y:\ELS00000-IW26_[Mahon 6e]\ELS00000-IW26-SRC\Course-N\Construction\IC\jpg\Chapter018\0180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9775" y="1828800"/>
            <a:ext cx="398462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Colony Morphology of </a:t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40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parainfluenzae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and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H. </a:t>
            </a:r>
            <a:r>
              <a:rPr lang="en-US" sz="40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ducreyi</a:t>
            </a:r>
            <a:endParaRPr sz="4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317EF1-ABE6-CA9A-C528-127E564460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H. </a:t>
            </a:r>
            <a:r>
              <a:rPr lang="en-US" sz="2800" i="1" dirty="0" err="1" smtClean="0">
                <a:solidFill>
                  <a:schemeClr val="tx1"/>
                </a:solidFill>
              </a:rPr>
              <a:t>parainfluenzae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as compared to </a:t>
            </a:r>
            <a:r>
              <a:rPr lang="en-US" sz="2800" i="1" dirty="0" smtClean="0">
                <a:solidFill>
                  <a:schemeClr val="tx1"/>
                </a:solidFill>
              </a:rPr>
              <a:t>H. influenzae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Tannish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Drier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Medium to large size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cs typeface="Calibri" panose="020F0502020204030204" pitchFamily="34" charset="0"/>
              </a:rPr>
              <a:t>b-hemolytic on BAP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57868-C18E-2324-04B3-3617D200A3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</a:rPr>
              <a:t>H. </a:t>
            </a:r>
            <a:r>
              <a:rPr lang="en-US" sz="2800" i="1" dirty="0" err="1" smtClean="0">
                <a:solidFill>
                  <a:schemeClr val="tx1"/>
                </a:solidFill>
              </a:rPr>
              <a:t>ducreyi</a:t>
            </a:r>
            <a:endParaRPr lang="en-US" sz="2800" i="1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Small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Flat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Smooth</a:t>
            </a:r>
          </a:p>
          <a:p>
            <a:pPr lvl="1"/>
            <a:r>
              <a:rPr lang="en-US" sz="2400" dirty="0" err="1" smtClean="0">
                <a:solidFill>
                  <a:schemeClr val="tx1"/>
                </a:solidFill>
              </a:rPr>
              <a:t>Nonmucoid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Transparent to opaque or tan to yellow on CHOC agar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73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Microscopic Morphology</a:t>
            </a:r>
            <a:endParaRPr dirty="0"/>
          </a:p>
        </p:txBody>
      </p:sp>
      <p:sp>
        <p:nvSpPr>
          <p:cNvPr id="364" name="Google Shape;364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Gram stain: small gram-negative coccobacilli or small rods to long filaments; clear </a:t>
            </a:r>
            <a:r>
              <a:rPr lang="en-US" sz="24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nonstaining</a:t>
            </a: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areas (halos) may be seen.</a:t>
            </a:r>
            <a:endParaRPr dirty="0" smtClean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800" b="0" i="1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ducreyi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Gram stain : coccobacilli arranged in groups resembling “school of fish,” “railroad tracks,” or “fingerprints”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Gram Stain Morphology </a:t>
            </a:r>
            <a:b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of </a:t>
            </a:r>
            <a:r>
              <a:rPr lang="en-US" sz="40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2" name="Google Shape;372;p34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Direct smear</a:t>
            </a:r>
            <a:endParaRPr dirty="0"/>
          </a:p>
        </p:txBody>
      </p:sp>
      <p:sp>
        <p:nvSpPr>
          <p:cNvPr id="373" name="Google Shape;373;p3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 of colony growth</a:t>
            </a:r>
            <a:endParaRPr dirty="0"/>
          </a:p>
        </p:txBody>
      </p:sp>
      <p:pic>
        <p:nvPicPr>
          <p:cNvPr id="376" name="Google Shape;376;p34" descr="Y:\ELS00000-IW26_[Mahon 6e]\ELS00000-IW26-SRC\Course-N\Construction\IC\jpg\Chapter018\0180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2810966"/>
            <a:ext cx="3672840" cy="26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4" descr="Y:\ELS00000-IW26_[Mahon 6e]\ELS00000-IW26-SRC\Course-N\Construction\IC\jpg\Chapter018\01800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3920" y="2810967"/>
            <a:ext cx="3810000" cy="261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Laboratory Identification</a:t>
            </a:r>
            <a:endParaRPr dirty="0"/>
          </a:p>
        </p:txBody>
      </p:sp>
      <p:sp>
        <p:nvSpPr>
          <p:cNvPr id="383" name="Google Shape;383;p3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First clues that </a:t>
            </a:r>
            <a:r>
              <a:rPr lang="en-US" sz="24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may be present</a:t>
            </a:r>
            <a:endParaRPr sz="18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Gram-negative pleomorphic coccobacilli on CHOC agar</a:t>
            </a:r>
            <a:endParaRPr sz="16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No growth on SBA or on MacConkey (MAC) agar</a:t>
            </a:r>
            <a:endParaRPr sz="1600" dirty="0" smtClean="0">
              <a:solidFill>
                <a:schemeClr val="tx1"/>
              </a:solidFill>
            </a:endParaRPr>
          </a:p>
          <a:p>
            <a:pPr marL="434341" indent="-342900">
              <a:spcBef>
                <a:spcPts val="480"/>
              </a:spcBef>
              <a:buSzPts val="1440"/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Other tests</a:t>
            </a:r>
          </a:p>
          <a:p>
            <a:pPr marL="891541" lvl="1" indent="-342900">
              <a:spcBef>
                <a:spcPts val="480"/>
              </a:spcBef>
            </a:pPr>
            <a:r>
              <a:rPr lang="en-US" dirty="0" smtClean="0">
                <a:solidFill>
                  <a:schemeClr val="tx1"/>
                </a:solidFill>
              </a:rPr>
              <a:t>Testing for growth factors (X and V)</a:t>
            </a:r>
          </a:p>
          <a:p>
            <a:pPr marL="891541" lvl="1" indent="-342900">
              <a:spcBef>
                <a:spcPts val="480"/>
              </a:spcBef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Oxidase</a:t>
            </a:r>
          </a:p>
          <a:p>
            <a:pPr marL="891541" lvl="1" indent="-342900">
              <a:spcBef>
                <a:spcPts val="480"/>
              </a:spcBef>
            </a:pPr>
            <a:r>
              <a:rPr lang="en-US" dirty="0" smtClean="0">
                <a:solidFill>
                  <a:schemeClr val="tx1"/>
                </a:solidFill>
              </a:rPr>
              <a:t>Catalase</a:t>
            </a:r>
          </a:p>
          <a:p>
            <a:pPr marL="891541" lvl="1" indent="-342900">
              <a:spcBef>
                <a:spcPts val="480"/>
              </a:spcBef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Traditional </a:t>
            </a:r>
            <a:r>
              <a:rPr lang="en-US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biochemicals</a:t>
            </a:r>
            <a:endParaRPr lang="en-US" b="0" i="0" u="none" strike="noStrike" cap="none" dirty="0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891541" lvl="1" indent="-342900">
              <a:spcBef>
                <a:spcPts val="480"/>
              </a:spcBef>
            </a:pPr>
            <a:r>
              <a:rPr lang="en-US" dirty="0" smtClean="0">
                <a:solidFill>
                  <a:schemeClr val="tx1"/>
                </a:solidFill>
              </a:rPr>
              <a:t>Hemolysis on media containing rabbit or horse RBCs</a:t>
            </a:r>
          </a:p>
          <a:p>
            <a:pPr marL="891541" lvl="1" indent="-342900">
              <a:spcBef>
                <a:spcPts val="480"/>
              </a:spcBef>
            </a:pPr>
            <a:r>
              <a:rPr lang="en-US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Commercial systems / MA</a:t>
            </a:r>
            <a:r>
              <a:rPr lang="en-US" dirty="0" smtClean="0">
                <a:solidFill>
                  <a:schemeClr val="tx1"/>
                </a:solidFill>
              </a:rPr>
              <a:t>LDI-TOF </a:t>
            </a:r>
            <a:r>
              <a:rPr lang="en-US" i="0" u="none" strike="noStrike" dirty="0" smtClean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mass spectrometry</a:t>
            </a:r>
            <a:endParaRPr lang="en-US" i="0" dirty="0" smtClean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  <a:p>
            <a:pPr marL="891541" lvl="1" indent="-342900">
              <a:spcBef>
                <a:spcPts val="480"/>
              </a:spcBef>
            </a:pPr>
            <a:endParaRPr b="0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title"/>
          </p:nvPr>
        </p:nvSpPr>
        <p:spPr>
          <a:xfrm>
            <a:off x="708659" y="412459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X and V Factor Requirements</a:t>
            </a:r>
            <a:endParaRPr sz="5400" dirty="0"/>
          </a:p>
        </p:txBody>
      </p:sp>
      <p:sp>
        <p:nvSpPr>
          <p:cNvPr id="391" name="Google Shape;391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Traditional approach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Uses impregnated strips or disks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Care must be taken not to transfer X factor-containing medium to agar plates for testing 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Avoids carry-over and inaccurate or inclusive results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2800" dirty="0" smtClean="0">
                <a:solidFill>
                  <a:schemeClr val="tx1"/>
                </a:solidFill>
              </a:rPr>
              <a:t>Haemophilus ID Quad Plate</a:t>
            </a:r>
          </a:p>
          <a:p>
            <a:pPr marL="800100" lvl="1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2400" dirty="0" smtClean="0">
                <a:solidFill>
                  <a:schemeClr val="tx1"/>
                </a:solidFill>
              </a:rPr>
              <a:t>Contains four zones: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1800" dirty="0" smtClean="0">
                <a:solidFill>
                  <a:schemeClr val="tx1"/>
                </a:solidFill>
              </a:rPr>
              <a:t>Media with X factor only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1800" dirty="0" smtClean="0">
                <a:solidFill>
                  <a:schemeClr val="tx1"/>
                </a:solidFill>
              </a:rPr>
              <a:t>Media with V factor only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1800" dirty="0" smtClean="0">
                <a:solidFill>
                  <a:schemeClr val="tx1"/>
                </a:solidFill>
              </a:rPr>
              <a:t>Media with X and V factors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SzPts val="1680"/>
            </a:pPr>
            <a:r>
              <a:rPr lang="en-US" sz="1800" dirty="0" smtClean="0">
                <a:solidFill>
                  <a:schemeClr val="tx1"/>
                </a:solidFill>
              </a:rPr>
              <a:t>Media with X and V factor with horse RBCs</a:t>
            </a:r>
            <a:endParaRPr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Organism Requiring X and V Factors </a:t>
            </a:r>
            <a:r>
              <a:rPr lang="en-US" sz="36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01" name="Google Shape;401;p37" descr="Y:\ELS00000-IW26_[Mahon 6e]\ELS00000-IW26-SRC\Course-N\Construction\IC\jpg\Chapter018\0180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5794" y="1921078"/>
            <a:ext cx="6472806" cy="4306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685800" y="380999"/>
            <a:ext cx="7772400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Microscopic Morphology and Biochemical Reactions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5" name="Google Shape;155;p8"/>
          <p:cNvSpPr txBox="1">
            <a:spLocks noGrp="1"/>
          </p:cNvSpPr>
          <p:nvPr>
            <p:ph idx="1"/>
          </p:nvPr>
        </p:nvSpPr>
        <p:spPr>
          <a:xfrm>
            <a:off x="685800" y="1906587"/>
            <a:ext cx="7772400" cy="445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 </a:t>
            </a:r>
            <a:r>
              <a:rPr lang="en-US" sz="28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gram-stain appearance</a:t>
            </a:r>
            <a:endParaRPr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Gram-negative pleomorphic coccobacilli or rods</a:t>
            </a:r>
            <a:endParaRPr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Coccobacilli in direct smears</a:t>
            </a:r>
            <a:endParaRPr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Rods with occasionally long filamentous rods from colony growth</a:t>
            </a:r>
            <a:endParaRPr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 </a:t>
            </a:r>
            <a:r>
              <a:rPr lang="en-US" sz="28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biochemical reactions</a:t>
            </a:r>
            <a:endParaRPr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Nonmotile, oxidase positive, catalase positive, nitrate reduction, ferments carbohydrates 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 Requiring V Factor Only</a:t>
            </a:r>
            <a:b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36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36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parainfluenzae</a:t>
            </a:r>
            <a:endParaRPr dirty="0"/>
          </a:p>
        </p:txBody>
      </p:sp>
      <p:pic>
        <p:nvPicPr>
          <p:cNvPr id="409" name="Google Shape;409;p38" descr="Y:\ELS00000-IW26_[Mahon 6e]\ELS00000-IW26-SRC\Course-N\Construction\IC\jpg\Chapter018\0180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3967" y="1895912"/>
            <a:ext cx="5412020" cy="43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 Requiring X Factor Only</a:t>
            </a:r>
            <a:b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36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Aggregatibacter</a:t>
            </a: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spp. [oxidase negative]</a:t>
            </a:r>
            <a:endParaRPr sz="4400" dirty="0"/>
          </a:p>
        </p:txBody>
      </p:sp>
      <p:pic>
        <p:nvPicPr>
          <p:cNvPr id="417" name="Google Shape;417;p39" descr="Y:\ELS00000-IW26_[Mahon 6e]\ELS00000-IW26-SRC\Course-N\Construction\IC\jpg\Chapter018\0180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5509" y="1812023"/>
            <a:ext cx="5698702" cy="448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Porphyrin Test</a:t>
            </a:r>
            <a:endParaRPr sz="54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Alternative method for differentiating the heme-producing </a:t>
            </a: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species</a:t>
            </a:r>
            <a:endParaRPr dirty="0" smtClean="0"/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Can be done in agar, in broth, or on a disk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δ-</a:t>
            </a:r>
            <a:r>
              <a:rPr lang="en-US" sz="28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aminolevulinic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acid (ALA) gets converted to porphyrins or </a:t>
            </a:r>
            <a:r>
              <a:rPr lang="en-US" sz="28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porphobilinogen</a:t>
            </a:r>
            <a:endParaRPr lang="en-US" sz="2800" b="0" i="0" u="none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lnSpc>
                <a:spcPct val="90000"/>
              </a:lnSpc>
              <a:spcBef>
                <a:spcPts val="560"/>
              </a:spcBef>
              <a:buSzPts val="1680"/>
              <a:buFont typeface="Noto Sans Symbols"/>
              <a:buChar char="⬤"/>
            </a:pPr>
            <a:r>
              <a:rPr lang="en-US" dirty="0" smtClean="0"/>
              <a:t>Intermediates in the synthesis of X factor</a:t>
            </a:r>
            <a:endParaRPr dirty="0" smtClean="0"/>
          </a:p>
          <a:p>
            <a:pPr marL="285750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Kovacs reagent added after incubation</a:t>
            </a:r>
            <a:endParaRPr dirty="0" smtClean="0"/>
          </a:p>
          <a:p>
            <a:pPr marL="685800" lvl="1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dirty="0" smtClean="0"/>
              <a:t>If red color forms in lower aqueous phase if positive for </a:t>
            </a:r>
            <a:r>
              <a:rPr lang="en-US" dirty="0" err="1" smtClean="0"/>
              <a:t>porphobilinogen</a:t>
            </a:r>
            <a:r>
              <a:rPr lang="en-US" dirty="0" smtClean="0"/>
              <a:t> is present</a:t>
            </a:r>
            <a:endParaRPr dirty="0" smtClean="0"/>
          </a:p>
          <a:p>
            <a:pPr marL="285750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Can</a:t>
            </a:r>
            <a:r>
              <a:rPr lang="en-US" dirty="0" smtClean="0"/>
              <a:t> 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als</a:t>
            </a:r>
            <a:r>
              <a:rPr lang="en-US" dirty="0" smtClean="0"/>
              <a:t>o use a </a:t>
            </a: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Wood ultraviolet (UV) lamp </a:t>
            </a:r>
            <a:endParaRPr dirty="0" smtClean="0"/>
          </a:p>
          <a:p>
            <a:pPr marL="685800" lvl="1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Fluoresce reddish-orange under UV light</a:t>
            </a:r>
            <a:endParaRPr dirty="0" smtClean="0"/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Porphyrin Test</a:t>
            </a:r>
            <a:endParaRPr sz="5400" dirty="0"/>
          </a:p>
        </p:txBody>
      </p:sp>
      <p:sp>
        <p:nvSpPr>
          <p:cNvPr id="423" name="Google Shape;423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If </a:t>
            </a:r>
            <a:r>
              <a:rPr lang="en-US" sz="2800" b="0" i="1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species does not require X factor</a:t>
            </a:r>
            <a:endParaRPr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Porphyrin positive (make X factor)</a:t>
            </a:r>
            <a:endParaRPr dirty="0" smtClean="0">
              <a:solidFill>
                <a:schemeClr val="tx1"/>
              </a:solidFill>
            </a:endParaRPr>
          </a:p>
          <a:p>
            <a:pPr lvl="1" indent="-457200">
              <a:lnSpc>
                <a:spcPct val="90000"/>
              </a:lnSpc>
              <a:spcBef>
                <a:spcPts val="560"/>
              </a:spcBef>
              <a:buSzPts val="1680"/>
              <a:buFont typeface="Wingdings" panose="05000000000000000000" pitchFamily="2" charset="2"/>
              <a:buChar char="Ø"/>
            </a:pP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δ-</a:t>
            </a:r>
            <a:r>
              <a:rPr lang="en-US" sz="2800" b="0" i="0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aminolevulinic</a:t>
            </a:r>
            <a:r>
              <a:rPr lang="en-US" sz="2800" b="0" i="0" u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acid (ALA) gets converted to porphyrins or </a:t>
            </a:r>
            <a:r>
              <a:rPr lang="en-US" sz="2800" b="0" i="0" u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porphobilinogen</a:t>
            </a:r>
            <a:endParaRPr sz="2800" strike="sngStrike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With Kovacs reagent, red color produced in lower part of the tube is positive if </a:t>
            </a:r>
            <a:r>
              <a:rPr lang="en-US" sz="2000" b="0" i="0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porphobilinogen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is present.</a:t>
            </a:r>
            <a:endParaRPr sz="2000" dirty="0" smtClean="0">
              <a:solidFill>
                <a:schemeClr val="tx1"/>
              </a:solidFill>
            </a:endParaRPr>
          </a:p>
          <a:p>
            <a:pPr marL="1200150" lvl="2" indent="-285750">
              <a:lnSpc>
                <a:spcPct val="90000"/>
              </a:lnSpc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20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Wood ultraviolet (UV) lamp </a:t>
            </a:r>
            <a:endParaRPr sz="2000" dirty="0" smtClean="0">
              <a:solidFill>
                <a:schemeClr val="tx1"/>
              </a:solidFill>
            </a:endParaRPr>
          </a:p>
          <a:p>
            <a:pPr marL="1600200" lvl="3" indent="-228600">
              <a:lnSpc>
                <a:spcPct val="90000"/>
              </a:lnSpc>
              <a:spcBef>
                <a:spcPts val="400"/>
              </a:spcBef>
              <a:buSzPts val="2300"/>
              <a:buFont typeface="Arial"/>
              <a:buChar char="•"/>
            </a:pPr>
            <a:r>
              <a:rPr lang="en-US" sz="1500" b="0" i="0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Fluoresce reddish-orange under UV light</a:t>
            </a:r>
            <a:endParaRPr sz="1500" dirty="0" smtClean="0">
              <a:solidFill>
                <a:schemeClr val="tx1"/>
              </a:solidFill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4557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Example of Porphyrin Test on Agar Under UV Light</a:t>
            </a:r>
            <a:endParaRPr dirty="0"/>
          </a:p>
        </p:txBody>
      </p:sp>
      <p:sp>
        <p:nvSpPr>
          <p:cNvPr id="431" name="Google Shape;431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Note: Organism on top is porphyrin negative, that on the bottom is porphyrin positive.</a:t>
            </a:r>
            <a:endParaRPr dirty="0"/>
          </a:p>
        </p:txBody>
      </p:sp>
      <p:pic>
        <p:nvPicPr>
          <p:cNvPr id="434" name="Google Shape;434;p41" descr="Y:\ELS00000-IW26_[Mahon 6e]\ELS00000-IW26-SRC\Course-N\Construction\IC\jpg\Chapter018\0180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4709" y="2699857"/>
            <a:ext cx="49403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CLSI Guidelines for ID of Commonly Isolated Bacteria</a:t>
            </a:r>
            <a:endParaRPr sz="5400" dirty="0"/>
          </a:p>
        </p:txBody>
      </p:sp>
      <p:sp>
        <p:nvSpPr>
          <p:cNvPr id="440" name="Google Shape;440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Clinical and Laboratory Standards Institute (CLSI) guidelines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Respiratory tract or cerebrospinal fluid (CSF) specimens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Gram-negative bacilli or coccobacilli that exhibit colonies greater than 1 mm on CHOC agar</a:t>
            </a:r>
            <a:endParaRPr sz="2000"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 growth or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satellitism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on SBA </a:t>
            </a:r>
            <a:endParaRPr sz="2000"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Negative porphyrin</a:t>
            </a:r>
            <a:endParaRPr sz="2000"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Can identify as 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Differential Tests for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Species</a:t>
            </a:r>
            <a:endParaRPr sz="5400" dirty="0"/>
          </a:p>
        </p:txBody>
      </p:sp>
      <p:pic>
        <p:nvPicPr>
          <p:cNvPr id="450" name="Google Shape;450;p43" descr="C:\Users\12994\Desktop\Mahon\table18.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47" y="2257061"/>
            <a:ext cx="75152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Differential Tests for </a:t>
            </a:r>
            <a:r>
              <a:rPr lang="en-US" sz="40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Biogroups</a:t>
            </a:r>
            <a:endParaRPr sz="5400" dirty="0"/>
          </a:p>
        </p:txBody>
      </p:sp>
      <p:pic>
        <p:nvPicPr>
          <p:cNvPr id="458" name="Google Shape;458;p44" descr="C:\Users\12994\Desktop\Mahon\table18.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25" y="2057400"/>
            <a:ext cx="715327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</a:t>
            </a:r>
            <a:endParaRPr dirty="0"/>
          </a:p>
        </p:txBody>
      </p:sp>
      <p:sp>
        <p:nvSpPr>
          <p:cNvPr id="464" name="Google Shape;464;p4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Invasive </a:t>
            </a: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influenzae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often requires hospitalization</a:t>
            </a:r>
            <a:endParaRPr strike="sngStrike"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Recommended for life-threatening illness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Cefotaxime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or ceftriaxone</a:t>
            </a:r>
            <a:endParaRPr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Alternative choices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Trimethoprim sulfamethoxazole,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imipenem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, ciprofloxacin, and chloramphenicol with ampicillin</a:t>
            </a:r>
            <a:endParaRPr dirty="0" smtClean="0"/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800" b="0" i="1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ducreyi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Azithromycin, ceftriaxone, ciprofloxacin, or erythromycin</a:t>
            </a:r>
            <a:endParaRPr dirty="0" smtClean="0"/>
          </a:p>
          <a:p>
            <a:pPr marL="342900" marR="0" lvl="0" indent="-25145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>
            <a:spLocks noGrp="1"/>
          </p:cNvSpPr>
          <p:nvPr>
            <p:ph type="title"/>
          </p:nvPr>
        </p:nvSpPr>
        <p:spPr>
          <a:xfrm>
            <a:off x="685800" y="201612"/>
            <a:ext cx="780256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β-Lactamase Production</a:t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Chromogenic Cephalosporin Test</a:t>
            </a:r>
            <a:endParaRPr sz="5400" dirty="0"/>
          </a:p>
        </p:txBody>
      </p:sp>
      <p:sp>
        <p:nvSpPr>
          <p:cNvPr id="472" name="Google Shape;472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Rapid test designed in response to increased ampicillin resistance of </a:t>
            </a: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spp.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Disk impregnated with </a:t>
            </a:r>
            <a:r>
              <a:rPr lang="en-US" sz="28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nitrocefin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is moistened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 several colonies onto disk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If β-lactam ring is broken, a red color develops on the disk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Reaction usually occurs within 5 minutes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Location and Species Notes</a:t>
            </a:r>
            <a:endParaRPr sz="5400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location in the body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Obligate parasites on the mucous membranes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species 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Approximately 13 species known to exist</a:t>
            </a:r>
            <a:endParaRPr dirty="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8 species associated with humans</a:t>
            </a:r>
            <a:endParaRPr dirty="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influenzae, 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parainfluenzae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haemolyticus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parahaemolyticus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H. </a:t>
            </a:r>
            <a:r>
              <a:rPr lang="en-US" sz="2000" i="1" dirty="0" err="1" smtClean="0">
                <a:solidFill>
                  <a:schemeClr val="tx1"/>
                </a:solidFill>
              </a:rPr>
              <a:t>paraphrohaemolticus</a:t>
            </a:r>
            <a:r>
              <a:rPr lang="en-US" sz="2000" i="1" dirty="0" smtClean="0">
                <a:solidFill>
                  <a:schemeClr val="tx1"/>
                </a:solidFill>
              </a:rPr>
              <a:t>, 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pittmaniae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aegyptius</a:t>
            </a:r>
            <a:r>
              <a:rPr lang="en-US" sz="2000" b="0" i="1" u="none" strike="noStrike" cap="none" dirty="0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, H. </a:t>
            </a:r>
            <a:r>
              <a:rPr lang="en-US" sz="2000" b="0" i="1" u="none" strike="noStrike" cap="none" dirty="0" err="1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ducreyi</a:t>
            </a:r>
            <a:endParaRPr sz="2000" dirty="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Note: 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</a:t>
            </a:r>
            <a:r>
              <a:rPr lang="en-US" sz="2400" b="0" i="1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segnis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, H. </a:t>
            </a:r>
            <a:r>
              <a:rPr lang="en-US" sz="2400" b="0" i="1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aphrophilus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, and H. </a:t>
            </a:r>
            <a:r>
              <a:rPr lang="en-US" sz="2400" b="0" i="1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paraphrophilus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moved to the genus </a:t>
            </a:r>
            <a:r>
              <a:rPr lang="en-US" sz="2400" b="0" i="1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Aggregatibacter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685800" y="201612"/>
            <a:ext cx="7802562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β-Lactamase Production</a:t>
            </a:r>
            <a:b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r>
              <a:rPr lang="en-US" sz="4000" b="0" i="0" u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Acidometric</a:t>
            </a: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Test</a:t>
            </a:r>
            <a:endParaRPr sz="5400" dirty="0"/>
          </a:p>
        </p:txBody>
      </p:sp>
      <p:sp>
        <p:nvSpPr>
          <p:cNvPr id="480" name="Google Shape;480;p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Rapid test designed in response to increased ampicillin resistance of </a:t>
            </a:r>
            <a:r>
              <a:rPr lang="en-US" sz="2800" b="0" i="1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spp.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Test strip contains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benzylpenicillin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bromocresol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purple.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Strip is moistened with 1 or 2 drops of sterile distilled water.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Smear several colonies onto the strip.</a:t>
            </a:r>
            <a:endParaRPr dirty="0" smtClean="0"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If β-lactam ring is broken,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penicilloic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acid develops, causing a decrease in pH which is demonstrated by a color change from purple (negative) to yellow (positive) within 5 to 10 minutes.</a:t>
            </a:r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Treatment (Cont.)</a:t>
            </a:r>
            <a:endParaRPr dirty="0"/>
          </a:p>
        </p:txBody>
      </p:sp>
      <p:sp>
        <p:nvSpPr>
          <p:cNvPr id="488" name="Google Shape;488;p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Antimicrobial testing should be limited only to isolates known to be clinically significant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 most cases, β-lactamase activity to assess ampicillin and amoxicillin efficiency is necessary</a:t>
            </a:r>
            <a:endParaRPr dirty="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Special media and protocols must be followed due to fastidious nature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3">
            <a:extLst>
              <a:ext uri="{FF2B5EF4-FFF2-40B4-BE49-F238E27FC236}">
                <a16:creationId xmlns:a16="http://schemas.microsoft.com/office/drawing/2014/main" id="{0B7C9CB0-4147-2F3E-2102-BF9CFEA5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59" y="696286"/>
            <a:ext cx="7543800" cy="781016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dirty="0" smtClean="0">
                <a:solidFill>
                  <a:schemeClr val="tx1"/>
                </a:solidFill>
              </a:rPr>
              <a:t>Points to Remember</a:t>
            </a:r>
            <a:endParaRPr lang="en-US" altLang="en-US" sz="4400" dirty="0">
              <a:solidFill>
                <a:schemeClr val="tx1"/>
              </a:solidFill>
            </a:endParaRPr>
          </a:p>
        </p:txBody>
      </p:sp>
      <p:sp>
        <p:nvSpPr>
          <p:cNvPr id="227331" name="Content Placeholder 4">
            <a:extLst>
              <a:ext uri="{FF2B5EF4-FFF2-40B4-BE49-F238E27FC236}">
                <a16:creationId xmlns:a16="http://schemas.microsoft.com/office/drawing/2014/main" id="{8137CA8C-4583-A073-2EE8-1FCBEC6F0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The points to remember are too numerous to </a:t>
            </a:r>
            <a:r>
              <a:rPr lang="en-US" altLang="en-US" sz="2800" smtClean="0">
                <a:solidFill>
                  <a:schemeClr val="tx1"/>
                </a:solidFill>
              </a:rPr>
              <a:t>state here.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The complete list of points to remember can be found on page 414 of the textbook.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4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ID of Pathogenic Species</a:t>
            </a:r>
            <a:endParaRPr sz="5400" dirty="0"/>
          </a:p>
        </p:txBody>
      </p:sp>
      <p:sp>
        <p:nvSpPr>
          <p:cNvPr id="171" name="Google Shape;171;p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Most </a:t>
            </a:r>
            <a:r>
              <a:rPr lang="en-US" sz="28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8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species are nonpathogenic or produce opportunistic infections.</a:t>
            </a:r>
            <a:endParaRPr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major pathogenic species</a:t>
            </a:r>
            <a:endParaRPr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400" b="0" i="1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influenza, H. aegyptius, H. ducreyi</a:t>
            </a:r>
            <a:endParaRPr smtClean="0"/>
          </a:p>
          <a:p>
            <a:pPr marL="342900" marR="0" lvl="0" indent="-2362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1" u="none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endParaRPr sz="28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36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Definition and Growth Requirements</a:t>
            </a:r>
            <a:endParaRPr dirty="0"/>
          </a:p>
        </p:txBody>
      </p:sp>
      <p:sp>
        <p:nvSpPr>
          <p:cNvPr id="179" name="Google Shape;179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sz="24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definition—Greek word meaning “blood lover”</a:t>
            </a:r>
            <a:endParaRPr sz="180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Organisms prefer growth factors present in blood</a:t>
            </a:r>
            <a:endParaRPr sz="160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Require X and V factors</a:t>
            </a:r>
            <a:endParaRPr sz="160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X factor is hemin, hematin (X for “unknown”)</a:t>
            </a:r>
            <a:endParaRPr sz="120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 (for Vitamin) factor is nicotinamide adenine dinucleotide (NAD)</a:t>
            </a:r>
            <a:endParaRPr sz="1200" smtClean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4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Species with the prefix </a:t>
            </a:r>
            <a:r>
              <a:rPr lang="en-US" sz="2400" b="0" i="1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Para</a:t>
            </a:r>
            <a:r>
              <a:rPr lang="en-US" sz="24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require only V factor</a:t>
            </a:r>
            <a:endParaRPr sz="1800" smtClean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z="2000" b="0" i="1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H. parainfluenzae</a:t>
            </a:r>
            <a:endParaRPr sz="1600" smtClean="0"/>
          </a:p>
          <a:p>
            <a:pPr marL="11430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1800" b="0" i="0" u="none" strike="noStrike" cap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Produces X factor, requires V factor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Differential Characteristics</a:t>
            </a:r>
            <a:endParaRPr dirty="0"/>
          </a:p>
        </p:txBody>
      </p:sp>
      <p:sp>
        <p:nvSpPr>
          <p:cNvPr id="187" name="Google Shape;187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2800" smtClean="0">
                <a:solidFill>
                  <a:schemeClr val="tx1"/>
                </a:solidFill>
              </a:rPr>
              <a:t>Production of h</a:t>
            </a:r>
            <a:r>
              <a:rPr lang="en-US" sz="2800" b="0" i="0" u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emolysis of 5% horse or rabbit blood agar</a:t>
            </a:r>
            <a:endParaRPr sz="2800" smtClean="0">
              <a:solidFill>
                <a:schemeClr val="tx1"/>
              </a:solidFill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smtClean="0">
                <a:solidFill>
                  <a:schemeClr val="tx1"/>
                </a:solidFill>
              </a:rPr>
              <a:t>Certain species are also hemolytic on SBA, the organisms do not grow in pure culture on this medium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lang="en-US" b="0" u="none" strike="noStrike" cap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Both X and V </a:t>
            </a:r>
            <a:r>
              <a:rPr lang="en-US" smtClean="0">
                <a:solidFill>
                  <a:schemeClr val="tx1"/>
                </a:solidFill>
              </a:rPr>
              <a:t>factors are found within RBCs</a:t>
            </a:r>
          </a:p>
          <a:p>
            <a:pPr marL="1200150" lvl="2" indent="-285750">
              <a:spcBef>
                <a:spcPts val="480"/>
              </a:spcBef>
              <a:buSzPts val="1920"/>
              <a:buFont typeface="Noto Sans Symbols"/>
              <a:buChar char="⮚"/>
            </a:pPr>
            <a:r>
              <a:rPr lang="en-US" sz="1800" smtClean="0">
                <a:solidFill>
                  <a:schemeClr val="tx1"/>
                </a:solidFill>
              </a:rPr>
              <a:t>Only X factor is directly available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r>
              <a:rPr lang="en-US" b="0" u="none" strike="noStrike" cap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V factor dependent </a:t>
            </a:r>
            <a:r>
              <a:rPr lang="en-US" b="0" i="1" u="none" strike="noStrike" cap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Haemophilus</a:t>
            </a:r>
            <a:r>
              <a:rPr lang="en-US" b="0" u="none" strike="noStrike" cap="none" smtClean="0">
                <a:solidFill>
                  <a:schemeClr val="tx1"/>
                </a:solidFill>
                <a:ea typeface="Arial"/>
                <a:cs typeface="Arial"/>
                <a:sym typeface="Arial"/>
              </a:rPr>
              <a:t> spp. </a:t>
            </a:r>
            <a:r>
              <a:rPr lang="en-US" smtClean="0">
                <a:solidFill>
                  <a:schemeClr val="tx1"/>
                </a:solidFill>
              </a:rPr>
              <a:t>do not grow on SBA because RBCs are still intact, and the sheep RBCs contain NADase enzymes that hydrolyze V factor</a:t>
            </a:r>
          </a:p>
          <a:p>
            <a:pPr marL="742950" lvl="1" indent="-285750">
              <a:spcBef>
                <a:spcPts val="480"/>
              </a:spcBef>
              <a:buSzPts val="1920"/>
            </a:pPr>
            <a:endParaRPr b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Differential Characteristics</a:t>
            </a:r>
            <a:endParaRPr strike="sngStrike" dirty="0"/>
          </a:p>
        </p:txBody>
      </p:sp>
      <p:sp>
        <p:nvSpPr>
          <p:cNvPr id="187" name="Google Shape;187;p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⬤"/>
            </a:pPr>
            <a:r>
              <a:rPr lang="en-US" sz="3200" smtClean="0">
                <a:solidFill>
                  <a:schemeClr val="tx1"/>
                </a:solidFill>
              </a:rPr>
              <a:t>In preparing CHOC agar, heat lyses RBCs releasing both X and V factors and inactivates NADases</a:t>
            </a:r>
            <a:endParaRPr lang="en-US" sz="4000" b="0" i="0" u="none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800100" lvl="1" indent="-342900">
              <a:spcBef>
                <a:spcPts val="0"/>
              </a:spcBef>
              <a:buSzPts val="1680"/>
              <a:buFont typeface="Noto Sans Symbols"/>
              <a:buChar char="⬤"/>
            </a:pPr>
            <a:r>
              <a:rPr lang="en-US" sz="2800" smtClean="0">
                <a:solidFill>
                  <a:schemeClr val="tx1"/>
                </a:solidFill>
              </a:rPr>
              <a:t>Supplemental nutritional factors are added</a:t>
            </a:r>
            <a:endParaRPr lang="en-US" sz="2800" b="0" i="0" u="none" smtClean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7129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1461</TotalTime>
  <Words>2245</Words>
  <Application>Microsoft Office PowerPoint</Application>
  <PresentationFormat>On-screen Show (4:3)</PresentationFormat>
  <Paragraphs>296</Paragraphs>
  <Slides>52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Noto Sans Symbols</vt:lpstr>
      <vt:lpstr>Segoe UI</vt:lpstr>
      <vt:lpstr>Times New Roman</vt:lpstr>
      <vt:lpstr>Wingdings</vt:lpstr>
      <vt:lpstr>Retrospect</vt:lpstr>
      <vt:lpstr>HAEMOPHILUS spp.</vt:lpstr>
      <vt:lpstr>What’s Ahead?</vt:lpstr>
      <vt:lpstr>General Characteristics</vt:lpstr>
      <vt:lpstr>Microscopic Morphology and Biochemical Reactions</vt:lpstr>
      <vt:lpstr>Location and Species Notes</vt:lpstr>
      <vt:lpstr>ID of Pathogenic Species</vt:lpstr>
      <vt:lpstr>Haemophilus Definition and Growth Requirements</vt:lpstr>
      <vt:lpstr>Differential Characteristics</vt:lpstr>
      <vt:lpstr>Differential Characteristics</vt:lpstr>
      <vt:lpstr>Growth Patterns-Satellitism</vt:lpstr>
      <vt:lpstr>Example of Satellitism </vt:lpstr>
      <vt:lpstr>Presence in the Upper Respiratory Tract</vt:lpstr>
      <vt:lpstr>H. influenzae Historical Perspective</vt:lpstr>
      <vt:lpstr>H. influenzae Historical Perspective</vt:lpstr>
      <vt:lpstr>H. influenzae Virulence Factors</vt:lpstr>
      <vt:lpstr>H. Influenzae Capsule Classification and Serotypes</vt:lpstr>
      <vt:lpstr>Nontypable H. influenzae (NTHi)</vt:lpstr>
      <vt:lpstr>H. influenzae Virulence Factors</vt:lpstr>
      <vt:lpstr>Clinical Manifestations of H. influenzae Infections</vt:lpstr>
      <vt:lpstr>Clinical Manifestations of H. influenzae Meningitis</vt:lpstr>
      <vt:lpstr>Clinical Manifestations of H. influenzae Epiglottitis</vt:lpstr>
      <vt:lpstr>Clinical Manifestations of H. influenzae Bacterial Tracheitis</vt:lpstr>
      <vt:lpstr>Infections Caused by H. influenzae</vt:lpstr>
      <vt:lpstr>Infections Associated with H. influenzae biogroup aegyptius</vt:lpstr>
      <vt:lpstr>Infections Associated with  H. ducreyi</vt:lpstr>
      <vt:lpstr>Infections Associated with  H. ducreyi</vt:lpstr>
      <vt:lpstr>Chancroid Lesions</vt:lpstr>
      <vt:lpstr>Infections Associated with H. parainfluenzae</vt:lpstr>
      <vt:lpstr>Specimen Processing and Isolation</vt:lpstr>
      <vt:lpstr>Media Selection</vt:lpstr>
      <vt:lpstr>Media Selection (Cont.)</vt:lpstr>
      <vt:lpstr>Growth Requirements</vt:lpstr>
      <vt:lpstr>Colony Morphology of  H. influenzae</vt:lpstr>
      <vt:lpstr>Colony Morphology of  H. parainfluenzae and H. ducreyi</vt:lpstr>
      <vt:lpstr>Microscopic Morphology</vt:lpstr>
      <vt:lpstr>Gram Stain Morphology  of H. influenzae</vt:lpstr>
      <vt:lpstr>Laboratory Identification</vt:lpstr>
      <vt:lpstr>X and V Factor Requirements</vt:lpstr>
      <vt:lpstr>Organism Requiring X and V Factors H. influenzae</vt:lpstr>
      <vt:lpstr>Organism Requiring V Factor Only H. parainfluenzae</vt:lpstr>
      <vt:lpstr>Organism Requiring X Factor Only Aggregatibacter spp. [oxidase negative]</vt:lpstr>
      <vt:lpstr>Porphyrin Test</vt:lpstr>
      <vt:lpstr>Porphyrin Test</vt:lpstr>
      <vt:lpstr>Example of Porphyrin Test on Agar Under UV Light</vt:lpstr>
      <vt:lpstr>CLSI Guidelines for ID of Commonly Isolated Bacteria</vt:lpstr>
      <vt:lpstr>Differential Tests for Haemophilus Species</vt:lpstr>
      <vt:lpstr>Differential Tests for Haemophilus Biogroups</vt:lpstr>
      <vt:lpstr>Treatment</vt:lpstr>
      <vt:lpstr>β-Lactamase Production Chromogenic Cephalosporin Test</vt:lpstr>
      <vt:lpstr>β-Lactamase Production Acidometric Test</vt:lpstr>
      <vt:lpstr>Treatment (Cont.)</vt:lpstr>
      <vt:lpstr>Points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Mahon</dc:creator>
  <cp:lastModifiedBy>Tyler Thomas</cp:lastModifiedBy>
  <cp:revision>49</cp:revision>
  <dcterms:created xsi:type="dcterms:W3CDTF">2006-03-30T22:26:44Z</dcterms:created>
  <dcterms:modified xsi:type="dcterms:W3CDTF">2024-07-08T11:38:37Z</dcterms:modified>
</cp:coreProperties>
</file>