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6"/>
  </p:notesMasterIdLst>
  <p:sldIdLst>
    <p:sldId id="306" r:id="rId2"/>
    <p:sldId id="419" r:id="rId3"/>
    <p:sldId id="259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478" r:id="rId28"/>
    <p:sldId id="330" r:id="rId29"/>
    <p:sldId id="331" r:id="rId30"/>
    <p:sldId id="332" r:id="rId31"/>
    <p:sldId id="333" r:id="rId32"/>
    <p:sldId id="334" r:id="rId33"/>
    <p:sldId id="335" r:id="rId34"/>
    <p:sldId id="470" r:id="rId35"/>
  </p:sldIdLst>
  <p:sldSz cx="9144000" cy="6858000" type="screen4x3"/>
  <p:notesSz cx="9236075" cy="6973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000000"/>
          </p15:clr>
        </p15:guide>
        <p15:guide id="2" pos="2909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8" roundtripDataSignature="AMtx7mgjx4iPu2kDXZ3ZelmoXkq40tKSM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439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8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79" Type="http://schemas.openxmlformats.org/officeDocument/2006/relationships/presProps" Target="presProps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7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8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18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3240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74962" y="522287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455952d17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455952d179_0_2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1455952d179_0_28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4963" y="522288"/>
            <a:ext cx="34861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719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3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8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472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7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5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511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44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D1768-0D64-1BCE-F112-1815B77E7D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57475" y="6576060"/>
            <a:ext cx="3829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7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455952d179_0_28"/>
          <p:cNvSpPr txBox="1">
            <a:spLocks noGrp="1"/>
          </p:cNvSpPr>
          <p:nvPr>
            <p:ph type="title"/>
          </p:nvPr>
        </p:nvSpPr>
        <p:spPr>
          <a:xfrm>
            <a:off x="822960" y="3393095"/>
            <a:ext cx="7543800" cy="9020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HACEK</a:t>
            </a:r>
            <a:r>
              <a:rPr lang="en-US" sz="6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Group</a:t>
            </a:r>
            <a:endParaRPr sz="6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7" name="Google Shape;497;g1455952d179_0_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 smtClean="0"/>
              <a:t>Chapter 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aphrophilus</a:t>
            </a: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 Stain Morphology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4" name="Google Shape;554;p56" descr="Y:\ELS00000-IW26_[Mahon 6e]\ELS00000-IW26-SRC\Course-N\Construction\IC\jpg\Chapter018\018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649412"/>
            <a:ext cx="6650037" cy="4554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Characteristics</a:t>
            </a:r>
            <a:endParaRPr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0" name="Google Shape;560;p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Primarily an animal pathogen but has been found in human oral cavity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Human tissue infections are attributed to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cattle, sheep, pig, and horse bites or through contact with infected animals.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Six serotypes a–f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a, b, c are most common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Major contributor to periodontitis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Advanced Periodontitis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0" name="Google Shape;570;p58" descr="Y:\ELS00000-IW26_[Mahon 6e]\ELS00000-IW26-SRC\Course-N\Construction\IC\jpg\Chapter018\0180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372" y="1812022"/>
            <a:ext cx="5142976" cy="450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32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r>
              <a:rPr lang="en-US" sz="32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32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2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Growth Requirements and Morphology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6" name="Google Shape;576;p59"/>
          <p:cNvSpPr txBox="1">
            <a:spLocks noGrp="1"/>
          </p:cNvSpPr>
          <p:nvPr>
            <p:ph idx="1"/>
          </p:nvPr>
        </p:nvSpPr>
        <p:spPr>
          <a:xfrm>
            <a:off x="685800" y="1865312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24 to 48 hours to grow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Grows better with increased CO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Distinctive star formation in the center of the colonies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Best viewed under ×100 magnification under a light microscope when grown on clear medium or via stereomicroscope at the highest magnification available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of 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6" name="Google Shape;586;p60" descr="Y:\ELS00000-IW26_[Mahon 6e]\ELS00000-IW26-SRC\Course-N\Construction\IC\jpg\Chapter018\0180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7620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b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Key Reactions and Treatment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2" name="Google Shape;592;p61"/>
          <p:cNvSpPr txBox="1">
            <a:spLocks noGrp="1"/>
          </p:cNvSpPr>
          <p:nvPr>
            <p:ph idx="1"/>
          </p:nvPr>
        </p:nvSpPr>
        <p:spPr>
          <a:xfrm>
            <a:off x="612396" y="1737361"/>
            <a:ext cx="7754364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Key reactions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Ferments carbohydrates often in the presence of serum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Not lactose or sucrose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Catalase positive, oxidase variable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 growth on MAC plates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Negative for X and V growth factors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Negative for urease, indole, esculin, and citrate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Treatment</a:t>
            </a:r>
            <a:endParaRPr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Aminoglycosides, third-generation cephalosporins, quinolones, chloramphenicol, tetracycline</a:t>
            </a:r>
            <a:endParaRPr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hominis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Description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0" name="Google Shape;600;p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Pleomorphic, nonmotile, fastidious, gram-negative  bacillus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Sometimes appear false positive on Gram-stained smears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Show rosettes, swellings, or long filaments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Normal biota of the nose, mouth, and throat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Can be present in gastrointestinal (GI) tract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hominis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Significance and Growth Characteristics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8" name="Google Shape;608;p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Involved in endocarditis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Infects the aortic 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valve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 on SBA, CHOC agar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Not MAC plates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Growth requires 5% CO</a:t>
            </a:r>
            <a:r>
              <a:rPr lang="en-US" sz="2400" b="0" i="0" u="none" strike="noStrike" cap="none" baseline="-25000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Pitting may be produced on agar plates</a:t>
            </a:r>
            <a:endParaRPr strike="sngStrik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C. </a:t>
            </a:r>
            <a:r>
              <a:rPr lang="en-US" sz="32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hominis</a:t>
            </a:r>
            <a:r>
              <a:rPr lang="en-US" sz="32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Biochemical Reactions and Usual Therapy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6" name="Google Shape;616;p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Biochemical reactions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Oxidase positive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Catalase negative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Indole positive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Negative for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Urease, nitrate, gelatin, and esculin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Fermenter, reactions may be weak, serum might be needed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Usual therapy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Penicillin and an aminoglycoside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hominis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Morphology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6" name="Google Shape;626;p65" descr="Y:\ELS00000-IW26_[Mahon 6e]\ELS00000-IW26-SRC\Course-N\Construction\IC\jpg\Chapter018\0180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6564" y="1879134"/>
            <a:ext cx="6216592" cy="412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739B-049B-67D8-831D-EACACF0C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What’s Ahead?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74782-927F-BB3A-3258-1076F305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Descriptions of miscellaneous, fastidious, pleomorphic, small, gram-negative bacilli:</a:t>
            </a:r>
          </a:p>
          <a:p>
            <a:pPr lvl="1"/>
            <a:r>
              <a:rPr lang="en-US" sz="2800" i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HACEK Group</a:t>
            </a:r>
            <a:endParaRPr lang="en-US" sz="28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2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hominis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 Stain Morphology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4" name="Google Shape;634;p66" descr="Y:\ELS00000-IW26_[Mahon 6e]\ELS00000-IW26-SRC\Course-N\Construction\IC\jpg\Chapter018\018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016" y="1803634"/>
            <a:ext cx="6608626" cy="453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Location and Corresponding Infections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0" name="Google Shape;640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Normal biota of oral and bowel cavities</a:t>
            </a:r>
            <a:endParaRPr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Fight and bite wound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Opportunistic, especially in the immunocompromised</a:t>
            </a:r>
            <a:endParaRPr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Infections</a:t>
            </a:r>
            <a:endParaRPr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Adult periodontitis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Meningitis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Pneumonia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Osteomyelitis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Arthritis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Postoperative tissue infections usually from bacteremia associated with wounds</a:t>
            </a:r>
            <a:endParaRPr sz="1600" strike="sngStrik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Cellulitis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Inoculation with needles “licked clean”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E. </a:t>
            </a:r>
            <a:r>
              <a:rPr lang="en-US" sz="36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36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Growth and Gram Stain Characteristics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8" name="Google Shape;648;p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SzPts val="1680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Grows best under conditions of increased CO</a:t>
            </a:r>
            <a:r>
              <a:rPr lang="en-US" sz="2800" b="0" i="0" u="none" baseline="-25000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 </a:t>
            </a: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with 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hemin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Fastidious, gram-negative coccobacilli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Bleach-like odor with yellow colonies pitting the agar (hence the name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) (about 45% of isolates)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Often yellow pigment present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Nonhemolytic on SBA with a slight greening effect secondary to growth may occur around the colonies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Identification Characteristics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6" name="Google Shape;656;p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Nonmotile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Nonfermenter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Oxidase positive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</a:t>
            </a:r>
            <a:r>
              <a:rPr lang="en-US" sz="2800" b="0" i="0" u="none" dirty="0" smtClean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atalase 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negative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dirty="0"/>
          </a:p>
          <a:p>
            <a:pPr marL="342900" marR="0" lvl="0" indent="-2362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Morphology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66" name="Google Shape;666;p70" descr="Y:\ELS00000-IW26_[Mahon 6e]\ELS00000-IW26-SRC\Course-N\Construction\IC\jpg\Chapter018\0180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641" y="1971413"/>
            <a:ext cx="6374438" cy="430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E.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b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 Stain Morphology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74" name="Google Shape;674;p71" descr="Y:\ELS00000-IW26_[Mahon 6e]\ELS00000-IW26-SRC\Course-N\Construction\IC\jpg\Chapter018\0180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794" y="1870744"/>
            <a:ext cx="6625206" cy="445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Species Members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0" name="Google Shape;680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Six 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species in genus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denitrificans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oralis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potus</a:t>
            </a:r>
            <a:endParaRPr lang="en-US" sz="2400" b="0" i="1" u="none" strike="noStrike" cap="none" dirty="0">
              <a:solidFill>
                <a:schemeClr val="tx1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K. </a:t>
            </a:r>
            <a:r>
              <a:rPr lang="en-US" sz="24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bonacorsii</a:t>
            </a:r>
            <a:endParaRPr lang="en-US" sz="24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K. </a:t>
            </a:r>
            <a:r>
              <a:rPr lang="en-US" sz="24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negevensis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A9EA-C041-CC2B-6314-4D9FE783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Kingella</a:t>
            </a:r>
            <a:r>
              <a:rPr lang="en-US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8D636-D8CE-8B37-7280-21276CD8F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spp., especially 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Important in pediatric population </a:t>
            </a:r>
            <a:endParaRPr lang="en-US" sz="2400" strike="sngStrike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Causes osteoarthritis infection in children less than 4 years old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Predilection for bones and joints</a:t>
            </a:r>
          </a:p>
          <a:p>
            <a:pPr marL="1600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83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Clinical Importance by Species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8" name="Google Shape;688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8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endParaRPr sz="2800" b="0" i="0" u="none" dirty="0">
              <a:solidFill>
                <a:schemeClr val="dk1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Member of normal oropharynx microbiota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Associated with HACEK endocarditis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Particularly in immunocompromised patients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Isolates have been found in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blood, bone, joint fluid, urine, and wounds.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8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denitrificans</a:t>
            </a:r>
            <a:r>
              <a:rPr lang="en-US" sz="28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	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Associated with endocarditis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4"/>
          <p:cNvSpPr txBox="1">
            <a:spLocks noGrp="1"/>
          </p:cNvSpPr>
          <p:nvPr>
            <p:ph type="title"/>
          </p:nvPr>
        </p:nvSpPr>
        <p:spPr>
          <a:xfrm>
            <a:off x="685800" y="331787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General Characteristics (Cont.)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6" name="Google Shape;696;p74"/>
          <p:cNvSpPr txBox="1">
            <a:spLocks noGrp="1"/>
          </p:cNvSpPr>
          <p:nvPr>
            <p:ph idx="1"/>
          </p:nvPr>
        </p:nvSpPr>
        <p:spPr>
          <a:xfrm>
            <a:off x="796255" y="1828276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 stain appearance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Coccobacilli or short bacilli with square ends in pairs or chains.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Resist decolorization in the Gram stain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Growth characteristics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Can grow on </a:t>
            </a: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Neisseria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selective media, no pitting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Biochemical reactions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Nonmotile, oxidase positive, catalase negative; ferments carbohydrates without gas production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Usually susceptible to most agents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General Characteristics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The organisms </a:t>
            </a: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discussed in this chapter: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 special nutrients for isolation and identification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Primarily reside in human oral cavity, nasopharynx, and respiratory tract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CLSI ID Requirements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4" name="Google Shape;704;p75"/>
          <p:cNvSpPr txBox="1">
            <a:spLocks noGrp="1"/>
          </p:cNvSpPr>
          <p:nvPr>
            <p:ph idx="1"/>
          </p:nvPr>
        </p:nvSpPr>
        <p:spPr>
          <a:xfrm>
            <a:off x="708660" y="1868648"/>
            <a:ext cx="7772400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Strains that meet the following CLSI abbreviated test requirements may be identified as </a:t>
            </a:r>
            <a:r>
              <a:rPr lang="en-US" sz="28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K. </a:t>
            </a:r>
            <a:r>
              <a:rPr lang="en-US" sz="28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.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Gram-negative short coccoid bacilli forming large white to beige β-hemolytic colonies on SBA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 growth on MAC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Catalase negative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Oxidase positive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Types and Biochemical Reactions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2" name="Google Shape;712;p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types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Spreading, corroding colony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Smooth, convex, and β-hemolytic colony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Hemolysis may appear beneath colony or in close proximity after 24 hours.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Hemolysis more prevalent after 48 hour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Biochemical reactions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Glucose and maltose—weak fermentation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Sucrose—negative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1638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36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kingae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b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 Stain Morphology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22" name="Google Shape;722;p77" descr="Y:\ELS00000-IW26_[Mahon 6e]\ELS00000-IW26-SRC\Course-N\Construction\IC\jpg\Chapter018\0180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913" y="1887523"/>
            <a:ext cx="6481894" cy="436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denitrificans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8" name="Google Shape;728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Two colony types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Smooth, convex type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Spreading corroding type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Growth characteristics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Might grow at 42° C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 growth on MAC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Biochemical reactions 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Glucose fermentation—positive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Nitrate reduction—positive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3">
            <a:extLst>
              <a:ext uri="{FF2B5EF4-FFF2-40B4-BE49-F238E27FC236}">
                <a16:creationId xmlns:a16="http://schemas.microsoft.com/office/drawing/2014/main" id="{0B7C9CB0-4147-2F3E-2102-BF9CFEA5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Points to Remember</a:t>
            </a:r>
          </a:p>
        </p:txBody>
      </p:sp>
      <p:sp>
        <p:nvSpPr>
          <p:cNvPr id="227331" name="Content Placeholder 4">
            <a:extLst>
              <a:ext uri="{FF2B5EF4-FFF2-40B4-BE49-F238E27FC236}">
                <a16:creationId xmlns:a16="http://schemas.microsoft.com/office/drawing/2014/main" id="{8137CA8C-4583-A073-2EE8-1FCBEC6F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points to remember are too numerous to state here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complete list of points to remember can be found on page 414 of the textbook.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HACEK Members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4" name="Google Shape;504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H—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Haemophilus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spp.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Now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Aggregatibacter</a:t>
            </a: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aphrophilus</a:t>
            </a: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A—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Aggregatibacter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Formerly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Actinobacillus</a:t>
            </a:r>
            <a:r>
              <a:rPr lang="en-US" sz="2400" b="0" i="1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2400" b="0" i="1" u="none" strike="noStrike" cap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actinomycetemcomitans</a:t>
            </a:r>
            <a:endParaRPr lang="en-US" sz="2400" b="0" i="1" u="none" strike="noStrike" cap="none" dirty="0">
              <a:solidFill>
                <a:schemeClr val="tx1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en-US" sz="24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aphrophilus</a:t>
            </a: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formerly</a:t>
            </a:r>
            <a:r>
              <a:rPr lang="en-US" sz="2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H. </a:t>
            </a:r>
            <a:r>
              <a:rPr lang="en-US" sz="2400" i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aphrophilus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C—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Cardiobacterium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hominis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E—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Eikenella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corrodens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K—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Kingella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spp.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HACEK General Characteristics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2" name="Google Shape;512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Gram-negative bacilli 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Fastidious nutritional requirements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Require an increased CO</a:t>
            </a:r>
            <a:r>
              <a:rPr lang="en-US" sz="2800" b="0" i="0" u="none" baseline="-25000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(5%–10%) environment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Significant cause of endocarditis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normal biota 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of the oral cavity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Opportunists and generally require a compro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mised host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Differential Tests for HACEK and </a:t>
            </a:r>
            <a:r>
              <a:rPr lang="en-US" sz="36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Capnocytophaga</a:t>
            </a:r>
            <a:r>
              <a:rPr lang="en-US" sz="36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species</a:t>
            </a:r>
            <a:endParaRPr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22" name="Google Shape;522;p52" descr="C:\Users\12994\Desktop\Mahon\table18.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24000"/>
            <a:ext cx="721995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aphrophilus</a:t>
            </a: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Characteristics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8" name="Google Shape;528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From the Greek words </a:t>
            </a:r>
            <a:r>
              <a:rPr lang="en-US" sz="2800" b="0" i="1" u="none" dirty="0" err="1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aphros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and </a:t>
            </a:r>
            <a:r>
              <a:rPr lang="en-US" sz="2800" b="0" i="1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philia</a:t>
            </a: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for foam-loving or desiring high concentration of CO</a:t>
            </a:r>
            <a:r>
              <a:rPr lang="en-US" sz="2800" b="0" i="0" u="none" baseline="-25000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causative agent of </a:t>
            </a:r>
            <a:r>
              <a:rPr lang="en-US" sz="28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endocardititis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Found in dental plaque and gingival scrapings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morphology on CHOC agar</a:t>
            </a:r>
            <a:endParaRPr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Yellow, granular, convex colonies with opaque zone near centers </a:t>
            </a:r>
            <a:endParaRPr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aphrophilus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X and V Test on Agar 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8" name="Google Shape;538;p54" descr="Y:\ELS00000-IW26_[Mahon 6e]\ELS00000-IW26-SRC\Course-N\Construction\IC\jpg\Chapter018\0180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52600"/>
            <a:ext cx="5138737" cy="460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A. </a:t>
            </a:r>
            <a:r>
              <a:rPr lang="en-US" sz="4000" b="0" i="1" u="none" dirty="0" err="1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aphrophilus</a:t>
            </a:r>
            <a: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br>
              <a:rPr lang="en-US" sz="4000" b="0" i="1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en-US" sz="4000" b="0" i="0" u="none" dirty="0">
                <a:solidFill>
                  <a:schemeClr val="dk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Colony Morphology</a:t>
            </a:r>
            <a:endParaRPr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46" name="Google Shape;546;p55" descr="Y:\ELS00000-IW26_[Mahon 6e]\ELS00000-IW26-SRC\Course-N\Construction\IC\jpg\Chapter018\0180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49412"/>
            <a:ext cx="6826250" cy="467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1447</TotalTime>
  <Words>957</Words>
  <Application>Microsoft Office PowerPoint</Application>
  <PresentationFormat>On-screen Show (4:3)</PresentationFormat>
  <Paragraphs>174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Noto Sans Symbols</vt:lpstr>
      <vt:lpstr>Segoe UI</vt:lpstr>
      <vt:lpstr>Times New Roman</vt:lpstr>
      <vt:lpstr>Wingdings</vt:lpstr>
      <vt:lpstr>Retrospect</vt:lpstr>
      <vt:lpstr>HACEK Group</vt:lpstr>
      <vt:lpstr>What’s Ahead?</vt:lpstr>
      <vt:lpstr>General Characteristics</vt:lpstr>
      <vt:lpstr>HACEK Members</vt:lpstr>
      <vt:lpstr>HACEK General Characteristics</vt:lpstr>
      <vt:lpstr>Differential Tests for HACEK and Capnocytophaga species</vt:lpstr>
      <vt:lpstr>A. aphrophilus Characteristics</vt:lpstr>
      <vt:lpstr>A. aphrophilus  X and V Test on Agar </vt:lpstr>
      <vt:lpstr>A. aphrophilus  Colony Morphology</vt:lpstr>
      <vt:lpstr>A. aphrophilus Gram Stain Morphology</vt:lpstr>
      <vt:lpstr>A. actinomycetemcomitans Characteristics</vt:lpstr>
      <vt:lpstr>Advanced Periodontitis</vt:lpstr>
      <vt:lpstr>A. actinomycetemcomitans Growth Requirements and Morphology</vt:lpstr>
      <vt:lpstr>Colony of A. actinomycetemcomitans</vt:lpstr>
      <vt:lpstr>A. actinomycetemcomitans  Key Reactions and Treatment</vt:lpstr>
      <vt:lpstr>C. hominis Description</vt:lpstr>
      <vt:lpstr>C. hominis Significance and Growth Characteristics</vt:lpstr>
      <vt:lpstr>C. hominis Biochemical Reactions and Usual Therapy</vt:lpstr>
      <vt:lpstr>C. hominis Colony Morphology</vt:lpstr>
      <vt:lpstr>C. hominis Gram Stain Morphology </vt:lpstr>
      <vt:lpstr>E. corrodens Location and Corresponding Infections</vt:lpstr>
      <vt:lpstr>E. corrodens Growth and Gram Stain Characteristics </vt:lpstr>
      <vt:lpstr>E. corrodens Identification Characteristics</vt:lpstr>
      <vt:lpstr>E. corrodens Colony Morphology</vt:lpstr>
      <vt:lpstr>E. corrodens  Gram Stain Morphology</vt:lpstr>
      <vt:lpstr>Kingella Species Members</vt:lpstr>
      <vt:lpstr>Kingella General Characteristics</vt:lpstr>
      <vt:lpstr>Kingella  Clinical Importance by Species</vt:lpstr>
      <vt:lpstr>Kingella General Characteristics (Cont.)</vt:lpstr>
      <vt:lpstr>Kingella kingae CLSI ID Requirements</vt:lpstr>
      <vt:lpstr>Kingella kingae Colony Types and Biochemical Reactions</vt:lpstr>
      <vt:lpstr>Kingella kingae  Gram Stain Morphology</vt:lpstr>
      <vt:lpstr>Kingella denitrificans</vt:lpstr>
      <vt:lpstr>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Mahon</dc:creator>
  <cp:lastModifiedBy>Tyler Thomas</cp:lastModifiedBy>
  <cp:revision>41</cp:revision>
  <dcterms:created xsi:type="dcterms:W3CDTF">2006-03-30T22:26:44Z</dcterms:created>
  <dcterms:modified xsi:type="dcterms:W3CDTF">2024-07-08T13:18:50Z</dcterms:modified>
</cp:coreProperties>
</file>