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2" r:id="rId1"/>
    <p:sldMasterId id="2147484901" r:id="rId2"/>
  </p:sldMasterIdLst>
  <p:notesMasterIdLst>
    <p:notesMasterId r:id="rId177"/>
  </p:notesMasterIdLst>
  <p:handoutMasterIdLst>
    <p:handoutMasterId r:id="rId178"/>
  </p:handoutMasterIdLst>
  <p:sldIdLst>
    <p:sldId id="276" r:id="rId3"/>
    <p:sldId id="291" r:id="rId4"/>
    <p:sldId id="434" r:id="rId5"/>
    <p:sldId id="292" r:id="rId6"/>
    <p:sldId id="435" r:id="rId7"/>
    <p:sldId id="504" r:id="rId8"/>
    <p:sldId id="295" r:id="rId9"/>
    <p:sldId id="412" r:id="rId10"/>
    <p:sldId id="414" r:id="rId11"/>
    <p:sldId id="505" r:id="rId12"/>
    <p:sldId id="296" r:id="rId13"/>
    <p:sldId id="297" r:id="rId14"/>
    <p:sldId id="400" r:id="rId15"/>
    <p:sldId id="403" r:id="rId16"/>
    <p:sldId id="298" r:id="rId17"/>
    <p:sldId id="299" r:id="rId18"/>
    <p:sldId id="315" r:id="rId19"/>
    <p:sldId id="507" r:id="rId20"/>
    <p:sldId id="506" r:id="rId21"/>
    <p:sldId id="300" r:id="rId22"/>
    <p:sldId id="438" r:id="rId23"/>
    <p:sldId id="439" r:id="rId24"/>
    <p:sldId id="510" r:id="rId25"/>
    <p:sldId id="303" r:id="rId26"/>
    <p:sldId id="508" r:id="rId27"/>
    <p:sldId id="317" r:id="rId28"/>
    <p:sldId id="304" r:id="rId29"/>
    <p:sldId id="316" r:id="rId30"/>
    <p:sldId id="306" r:id="rId31"/>
    <p:sldId id="511" r:id="rId32"/>
    <p:sldId id="307" r:id="rId33"/>
    <p:sldId id="503" r:id="rId34"/>
    <p:sldId id="513" r:id="rId35"/>
    <p:sldId id="305" r:id="rId36"/>
    <p:sldId id="514" r:id="rId37"/>
    <p:sldId id="308" r:id="rId38"/>
    <p:sldId id="309" r:id="rId39"/>
    <p:sldId id="515" r:id="rId40"/>
    <p:sldId id="310" r:id="rId41"/>
    <p:sldId id="415" r:id="rId42"/>
    <p:sldId id="311" r:id="rId43"/>
    <p:sldId id="441" r:id="rId44"/>
    <p:sldId id="312" r:id="rId45"/>
    <p:sldId id="516" r:id="rId46"/>
    <p:sldId id="314" r:id="rId47"/>
    <p:sldId id="517" r:id="rId48"/>
    <p:sldId id="442" r:id="rId49"/>
    <p:sldId id="518" r:id="rId50"/>
    <p:sldId id="416" r:id="rId51"/>
    <p:sldId id="519" r:id="rId52"/>
    <p:sldId id="521" r:id="rId53"/>
    <p:sldId id="445" r:id="rId54"/>
    <p:sldId id="444" r:id="rId55"/>
    <p:sldId id="446" r:id="rId56"/>
    <p:sldId id="447" r:id="rId57"/>
    <p:sldId id="324" r:id="rId58"/>
    <p:sldId id="522" r:id="rId59"/>
    <p:sldId id="437" r:id="rId60"/>
    <p:sldId id="523" r:id="rId61"/>
    <p:sldId id="319" r:id="rId62"/>
    <p:sldId id="320" r:id="rId63"/>
    <p:sldId id="520" r:id="rId64"/>
    <p:sldId id="524" r:id="rId65"/>
    <p:sldId id="332" r:id="rId66"/>
    <p:sldId id="337" r:id="rId67"/>
    <p:sldId id="418" r:id="rId68"/>
    <p:sldId id="526" r:id="rId69"/>
    <p:sldId id="527" r:id="rId70"/>
    <p:sldId id="528" r:id="rId71"/>
    <p:sldId id="525" r:id="rId72"/>
    <p:sldId id="333" r:id="rId73"/>
    <p:sldId id="419" r:id="rId74"/>
    <p:sldId id="330" r:id="rId75"/>
    <p:sldId id="448" r:id="rId76"/>
    <p:sldId id="529" r:id="rId77"/>
    <p:sldId id="339" r:id="rId78"/>
    <p:sldId id="449" r:id="rId79"/>
    <p:sldId id="325" r:id="rId80"/>
    <p:sldId id="451" r:id="rId81"/>
    <p:sldId id="405" r:id="rId82"/>
    <p:sldId id="453" r:id="rId83"/>
    <p:sldId id="452" r:id="rId84"/>
    <p:sldId id="341" r:id="rId85"/>
    <p:sldId id="342" r:id="rId86"/>
    <p:sldId id="411" r:id="rId87"/>
    <p:sldId id="407" r:id="rId88"/>
    <p:sldId id="450" r:id="rId89"/>
    <p:sldId id="463" r:id="rId90"/>
    <p:sldId id="334" r:id="rId91"/>
    <p:sldId id="464" r:id="rId92"/>
    <p:sldId id="454" r:id="rId93"/>
    <p:sldId id="530" r:id="rId94"/>
    <p:sldId id="531" r:id="rId95"/>
    <p:sldId id="344" r:id="rId96"/>
    <p:sldId id="532" r:id="rId97"/>
    <p:sldId id="455" r:id="rId98"/>
    <p:sldId id="356" r:id="rId99"/>
    <p:sldId id="457" r:id="rId100"/>
    <p:sldId id="465" r:id="rId101"/>
    <p:sldId id="420" r:id="rId102"/>
    <p:sldId id="408" r:id="rId103"/>
    <p:sldId id="336" r:id="rId104"/>
    <p:sldId id="353" r:id="rId105"/>
    <p:sldId id="365" r:id="rId106"/>
    <p:sldId id="458" r:id="rId107"/>
    <p:sldId id="459" r:id="rId108"/>
    <p:sldId id="421" r:id="rId109"/>
    <p:sldId id="366" r:id="rId110"/>
    <p:sldId id="360" r:id="rId111"/>
    <p:sldId id="361" r:id="rId112"/>
    <p:sldId id="488" r:id="rId113"/>
    <p:sldId id="466" r:id="rId114"/>
    <p:sldId id="533" r:id="rId115"/>
    <p:sldId id="328" r:id="rId116"/>
    <p:sldId id="409" r:id="rId117"/>
    <p:sldId id="467" r:id="rId118"/>
    <p:sldId id="539" r:id="rId119"/>
    <p:sldId id="401" r:id="rId120"/>
    <p:sldId id="424" r:id="rId121"/>
    <p:sldId id="425" r:id="rId122"/>
    <p:sldId id="468" r:id="rId123"/>
    <p:sldId id="536" r:id="rId124"/>
    <p:sldId id="541" r:id="rId125"/>
    <p:sldId id="489" r:id="rId126"/>
    <p:sldId id="542" r:id="rId127"/>
    <p:sldId id="543" r:id="rId128"/>
    <p:sldId id="461" r:id="rId129"/>
    <p:sldId id="544" r:id="rId130"/>
    <p:sldId id="545" r:id="rId131"/>
    <p:sldId id="546" r:id="rId132"/>
    <p:sldId id="547" r:id="rId133"/>
    <p:sldId id="548" r:id="rId134"/>
    <p:sldId id="469" r:id="rId135"/>
    <p:sldId id="462" r:id="rId136"/>
    <p:sldId id="327" r:id="rId137"/>
    <p:sldId id="426" r:id="rId138"/>
    <p:sldId id="470" r:id="rId139"/>
    <p:sldId id="402" r:id="rId140"/>
    <p:sldId id="371" r:id="rId141"/>
    <p:sldId id="471" r:id="rId142"/>
    <p:sldId id="427" r:id="rId143"/>
    <p:sldId id="490" r:id="rId144"/>
    <p:sldId id="473" r:id="rId145"/>
    <p:sldId id="428" r:id="rId146"/>
    <p:sldId id="472" r:id="rId147"/>
    <p:sldId id="359" r:id="rId148"/>
    <p:sldId id="372" r:id="rId149"/>
    <p:sldId id="475" r:id="rId150"/>
    <p:sldId id="390" r:id="rId151"/>
    <p:sldId id="476" r:id="rId152"/>
    <p:sldId id="549" r:id="rId153"/>
    <p:sldId id="410" r:id="rId154"/>
    <p:sldId id="391" r:id="rId155"/>
    <p:sldId id="478" r:id="rId156"/>
    <p:sldId id="477" r:id="rId157"/>
    <p:sldId id="479" r:id="rId158"/>
    <p:sldId id="385" r:id="rId159"/>
    <p:sldId id="382" r:id="rId160"/>
    <p:sldId id="474" r:id="rId161"/>
    <p:sldId id="383" r:id="rId162"/>
    <p:sldId id="429" r:id="rId163"/>
    <p:sldId id="483" r:id="rId164"/>
    <p:sldId id="395" r:id="rId165"/>
    <p:sldId id="550" r:id="rId166"/>
    <p:sldId id="484" r:id="rId167"/>
    <p:sldId id="387" r:id="rId168"/>
    <p:sldId id="431" r:id="rId169"/>
    <p:sldId id="432" r:id="rId170"/>
    <p:sldId id="430" r:id="rId171"/>
    <p:sldId id="485" r:id="rId172"/>
    <p:sldId id="551" r:id="rId173"/>
    <p:sldId id="486" r:id="rId174"/>
    <p:sldId id="487" r:id="rId175"/>
    <p:sldId id="501" r:id="rId176"/>
  </p:sldIdLst>
  <p:sldSz cx="9144000" cy="6858000" type="screen4x3"/>
  <p:notesSz cx="9236075" cy="6973888"/>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97">
          <p15:clr>
            <a:srgbClr val="A4A3A4"/>
          </p15:clr>
        </p15:guide>
        <p15:guide id="2" pos="290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3F5DD6-791E-8ACB-8374-EBEBC65B052B}" name="Connie Mahon" initials="CM" userId="dffcbafd17e6388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FF6600"/>
    <a:srgbClr val="000066"/>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5" autoAdjust="0"/>
    <p:restoredTop sz="86384" autoAdjust="0"/>
  </p:normalViewPr>
  <p:slideViewPr>
    <p:cSldViewPr>
      <p:cViewPr varScale="1">
        <p:scale>
          <a:sx n="104" d="100"/>
          <a:sy n="104" d="100"/>
        </p:scale>
        <p:origin x="1422" y="102"/>
      </p:cViewPr>
      <p:guideLst>
        <p:guide orient="horz" pos="2160"/>
        <p:guide pos="2880"/>
      </p:guideLst>
    </p:cSldViewPr>
  </p:slideViewPr>
  <p:outlineViewPr>
    <p:cViewPr>
      <p:scale>
        <a:sx n="33" d="100"/>
        <a:sy n="33" d="100"/>
      </p:scale>
      <p:origin x="0" y="77130"/>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294" y="2442"/>
      </p:cViewPr>
      <p:guideLst>
        <p:guide orient="horz" pos="2197"/>
        <p:guide pos="29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viewProps" Target="viewProps.xml"/><Relationship Id="rId193" Type="http://schemas.microsoft.com/office/2018/10/relationships/authors" Targe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3F32C5-FFDD-AD1E-BAA6-AB7FE69A3997}"/>
              </a:ext>
            </a:extLst>
          </p:cNvPr>
          <p:cNvSpPr>
            <a:spLocks noGrp="1"/>
          </p:cNvSpPr>
          <p:nvPr>
            <p:ph type="hdr" sz="quarter"/>
          </p:nvPr>
        </p:nvSpPr>
        <p:spPr>
          <a:xfrm>
            <a:off x="0" y="0"/>
            <a:ext cx="4002088" cy="349250"/>
          </a:xfrm>
          <a:prstGeom prst="rect">
            <a:avLst/>
          </a:prstGeom>
        </p:spPr>
        <p:txBody>
          <a:bodyPr vert="horz" lIns="92620" tIns="46310" rIns="92620" bIns="4631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5961F9B4-2ABE-80D5-2700-31616A0189A4}"/>
              </a:ext>
            </a:extLst>
          </p:cNvPr>
          <p:cNvSpPr>
            <a:spLocks noGrp="1"/>
          </p:cNvSpPr>
          <p:nvPr>
            <p:ph type="dt" sz="quarter" idx="1"/>
          </p:nvPr>
        </p:nvSpPr>
        <p:spPr>
          <a:xfrm>
            <a:off x="5232400" y="0"/>
            <a:ext cx="4002088" cy="349250"/>
          </a:xfrm>
          <a:prstGeom prst="rect">
            <a:avLst/>
          </a:prstGeom>
        </p:spPr>
        <p:txBody>
          <a:bodyPr vert="horz" lIns="92620" tIns="46310" rIns="92620" bIns="46310" rtlCol="0"/>
          <a:lstStyle>
            <a:lvl1pPr algn="r">
              <a:defRPr sz="1200"/>
            </a:lvl1pPr>
          </a:lstStyle>
          <a:p>
            <a:pPr>
              <a:defRPr/>
            </a:pPr>
            <a:fld id="{5A57B128-3410-4382-907C-B1AC08E15427}" type="datetimeFigureOut">
              <a:rPr lang="en-US"/>
              <a:pPr>
                <a:defRPr/>
              </a:pPr>
              <a:t>7/8/2024</a:t>
            </a:fld>
            <a:endParaRPr lang="en-US"/>
          </a:p>
        </p:txBody>
      </p:sp>
      <p:sp>
        <p:nvSpPr>
          <p:cNvPr id="4" name="Footer Placeholder 3">
            <a:extLst>
              <a:ext uri="{FF2B5EF4-FFF2-40B4-BE49-F238E27FC236}">
                <a16:creationId xmlns:a16="http://schemas.microsoft.com/office/drawing/2014/main" id="{50AE7FD2-5D8C-E439-32FC-5F3B88BB2A66}"/>
              </a:ext>
            </a:extLst>
          </p:cNvPr>
          <p:cNvSpPr>
            <a:spLocks noGrp="1"/>
          </p:cNvSpPr>
          <p:nvPr>
            <p:ph type="ftr" sz="quarter" idx="2"/>
          </p:nvPr>
        </p:nvSpPr>
        <p:spPr>
          <a:xfrm>
            <a:off x="0" y="6624638"/>
            <a:ext cx="4002088" cy="349250"/>
          </a:xfrm>
          <a:prstGeom prst="rect">
            <a:avLst/>
          </a:prstGeom>
        </p:spPr>
        <p:txBody>
          <a:bodyPr vert="horz" lIns="92620" tIns="46310" rIns="92620" bIns="4631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D5EB90CF-A768-A42B-B829-A828309B8E98}"/>
              </a:ext>
            </a:extLst>
          </p:cNvPr>
          <p:cNvSpPr>
            <a:spLocks noGrp="1"/>
          </p:cNvSpPr>
          <p:nvPr>
            <p:ph type="sldNum" sz="quarter" idx="3"/>
          </p:nvPr>
        </p:nvSpPr>
        <p:spPr>
          <a:xfrm>
            <a:off x="5232400" y="6624638"/>
            <a:ext cx="4002088" cy="349250"/>
          </a:xfrm>
          <a:prstGeom prst="rect">
            <a:avLst/>
          </a:prstGeom>
        </p:spPr>
        <p:txBody>
          <a:bodyPr vert="horz" wrap="square" lIns="92620" tIns="46310" rIns="92620" bIns="46310" numCol="1" anchor="b" anchorCtr="0" compatLnSpc="1">
            <a:prstTxWarp prst="textNoShape">
              <a:avLst/>
            </a:prstTxWarp>
          </a:bodyPr>
          <a:lstStyle>
            <a:lvl1pPr algn="r">
              <a:defRPr sz="1200"/>
            </a:lvl1pPr>
          </a:lstStyle>
          <a:p>
            <a:pPr>
              <a:defRPr/>
            </a:pPr>
            <a:fld id="{58CBF7CA-2273-4C88-9811-27236B3F07F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39A05FE-384A-B76F-7BC1-E1F7E86B402E}"/>
              </a:ext>
            </a:extLst>
          </p:cNvPr>
          <p:cNvSpPr>
            <a:spLocks noGrp="1" noChangeArrowheads="1"/>
          </p:cNvSpPr>
          <p:nvPr>
            <p:ph type="hdr" sz="quarter"/>
          </p:nvPr>
        </p:nvSpPr>
        <p:spPr bwMode="auto">
          <a:xfrm>
            <a:off x="0" y="0"/>
            <a:ext cx="4002088" cy="349250"/>
          </a:xfrm>
          <a:prstGeom prst="rect">
            <a:avLst/>
          </a:prstGeom>
          <a:noFill/>
          <a:ln w="9525">
            <a:noFill/>
            <a:miter lim="800000"/>
            <a:headEnd/>
            <a:tailEnd/>
          </a:ln>
          <a:effectLst/>
        </p:spPr>
        <p:txBody>
          <a:bodyPr vert="horz" wrap="square" lIns="92620" tIns="46310" rIns="92620" bIns="4631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195" name="Rectangle 3">
            <a:extLst>
              <a:ext uri="{FF2B5EF4-FFF2-40B4-BE49-F238E27FC236}">
                <a16:creationId xmlns:a16="http://schemas.microsoft.com/office/drawing/2014/main" id="{86C1F416-1189-7E1A-353D-D386A6A2055E}"/>
              </a:ext>
            </a:extLst>
          </p:cNvPr>
          <p:cNvSpPr>
            <a:spLocks noGrp="1" noChangeArrowheads="1"/>
          </p:cNvSpPr>
          <p:nvPr>
            <p:ph type="dt" idx="1"/>
          </p:nvPr>
        </p:nvSpPr>
        <p:spPr bwMode="auto">
          <a:xfrm>
            <a:off x="5232400" y="0"/>
            <a:ext cx="4002088" cy="349250"/>
          </a:xfrm>
          <a:prstGeom prst="rect">
            <a:avLst/>
          </a:prstGeom>
          <a:noFill/>
          <a:ln w="9525">
            <a:noFill/>
            <a:miter lim="800000"/>
            <a:headEnd/>
            <a:tailEnd/>
          </a:ln>
          <a:effectLst/>
        </p:spPr>
        <p:txBody>
          <a:bodyPr vert="horz" wrap="square" lIns="92620" tIns="46310" rIns="92620" bIns="4631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4340" name="Rectangle 4">
            <a:extLst>
              <a:ext uri="{FF2B5EF4-FFF2-40B4-BE49-F238E27FC236}">
                <a16:creationId xmlns:a16="http://schemas.microsoft.com/office/drawing/2014/main" id="{4B854ED9-E97C-A5C0-EBE8-BD0A160F369E}"/>
              </a:ext>
            </a:extLst>
          </p:cNvPr>
          <p:cNvSpPr>
            <a:spLocks noGrp="1" noRot="1" noChangeAspect="1" noChangeArrowheads="1" noTextEdit="1"/>
          </p:cNvSpPr>
          <p:nvPr>
            <p:ph type="sldImg" idx="2"/>
          </p:nvPr>
        </p:nvSpPr>
        <p:spPr bwMode="auto">
          <a:xfrm>
            <a:off x="2874963" y="522288"/>
            <a:ext cx="3486150" cy="261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4F8FC4CF-AAEA-A268-1B29-C0E8451E2A50}"/>
              </a:ext>
            </a:extLst>
          </p:cNvPr>
          <p:cNvSpPr>
            <a:spLocks noGrp="1" noChangeArrowheads="1"/>
          </p:cNvSpPr>
          <p:nvPr>
            <p:ph type="body" sz="quarter" idx="3"/>
          </p:nvPr>
        </p:nvSpPr>
        <p:spPr bwMode="auto">
          <a:xfrm>
            <a:off x="923925" y="3313113"/>
            <a:ext cx="7388225" cy="3138487"/>
          </a:xfrm>
          <a:prstGeom prst="rect">
            <a:avLst/>
          </a:prstGeom>
          <a:noFill/>
          <a:ln w="9525">
            <a:noFill/>
            <a:miter lim="800000"/>
            <a:headEnd/>
            <a:tailEnd/>
          </a:ln>
          <a:effectLst/>
        </p:spPr>
        <p:txBody>
          <a:bodyPr vert="horz" wrap="square" lIns="92620" tIns="46310" rIns="92620" bIns="4631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a:extLst>
              <a:ext uri="{FF2B5EF4-FFF2-40B4-BE49-F238E27FC236}">
                <a16:creationId xmlns:a16="http://schemas.microsoft.com/office/drawing/2014/main" id="{E73F4EE0-BCAF-BCAC-34A8-63B509451967}"/>
              </a:ext>
            </a:extLst>
          </p:cNvPr>
          <p:cNvSpPr>
            <a:spLocks noGrp="1" noChangeArrowheads="1"/>
          </p:cNvSpPr>
          <p:nvPr>
            <p:ph type="ftr" sz="quarter" idx="4"/>
          </p:nvPr>
        </p:nvSpPr>
        <p:spPr bwMode="auto">
          <a:xfrm>
            <a:off x="0" y="6624638"/>
            <a:ext cx="4002088" cy="347662"/>
          </a:xfrm>
          <a:prstGeom prst="rect">
            <a:avLst/>
          </a:prstGeom>
          <a:noFill/>
          <a:ln w="9525">
            <a:noFill/>
            <a:miter lim="800000"/>
            <a:headEnd/>
            <a:tailEnd/>
          </a:ln>
          <a:effectLst/>
        </p:spPr>
        <p:txBody>
          <a:bodyPr vert="horz" wrap="square" lIns="92620" tIns="46310" rIns="92620" bIns="4631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199" name="Rectangle 7">
            <a:extLst>
              <a:ext uri="{FF2B5EF4-FFF2-40B4-BE49-F238E27FC236}">
                <a16:creationId xmlns:a16="http://schemas.microsoft.com/office/drawing/2014/main" id="{9F62CB48-9B1C-DFDE-8A3F-B1481DA5D673}"/>
              </a:ext>
            </a:extLst>
          </p:cNvPr>
          <p:cNvSpPr>
            <a:spLocks noGrp="1" noChangeArrowheads="1"/>
          </p:cNvSpPr>
          <p:nvPr>
            <p:ph type="sldNum" sz="quarter" idx="5"/>
          </p:nvPr>
        </p:nvSpPr>
        <p:spPr bwMode="auto">
          <a:xfrm>
            <a:off x="5232400" y="6624638"/>
            <a:ext cx="4002088" cy="347662"/>
          </a:xfrm>
          <a:prstGeom prst="rect">
            <a:avLst/>
          </a:prstGeom>
          <a:noFill/>
          <a:ln w="9525">
            <a:noFill/>
            <a:miter lim="800000"/>
            <a:headEnd/>
            <a:tailEnd/>
          </a:ln>
          <a:effectLst/>
        </p:spPr>
        <p:txBody>
          <a:bodyPr vert="horz" wrap="square" lIns="92620" tIns="46310" rIns="92620" bIns="4631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108FD708-3365-4D36-9BE7-F458DC76A0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FA91C194-E0BA-5C80-590C-62D4FF88B8D4}"/>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EC52D354-4951-A5B1-6E86-2A0DFDCFEC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8134FCEE-7E1E-827B-28B4-BB5F33D8C8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626D97F-BEC6-4418-8746-7CF97ECBBAB4}" type="slidenum">
              <a:rPr lang="en-US" altLang="en-US" sz="1200" smtClean="0">
                <a:latin typeface="Arial" panose="020B0604020202020204" pitchFamily="34" charset="0"/>
              </a:rPr>
              <a:pPr/>
              <a:t>1</a:t>
            </a:fld>
            <a:endParaRPr lang="en-US" altLang="en-US" sz="12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A6D67058-4808-1F65-5D57-0F6FE23D1EC9}"/>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E5134723-44EC-5ED0-1E29-6CF4AC552B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1860" name="Slide Number Placeholder 3">
            <a:extLst>
              <a:ext uri="{FF2B5EF4-FFF2-40B4-BE49-F238E27FC236}">
                <a16:creationId xmlns:a16="http://schemas.microsoft.com/office/drawing/2014/main" id="{6C03C924-289B-6520-28EB-437DA62A71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CB4F60E-D814-4E45-862D-0BD745E824CA}" type="slidenum">
              <a:rPr lang="en-US" altLang="en-US" sz="1200" smtClean="0">
                <a:latin typeface="Arial" panose="020B0604020202020204" pitchFamily="34" charset="0"/>
              </a:rPr>
              <a:pPr/>
              <a:t>88</a:t>
            </a:fld>
            <a:endParaRPr lang="en-US" altLang="en-US" sz="12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C5AF73AC-D118-66D9-3D75-4304B19EF9CF}"/>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9E12714D-3E9B-ECC4-BFAE-508731CE1D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3124" name="Slide Number Placeholder 3">
            <a:extLst>
              <a:ext uri="{FF2B5EF4-FFF2-40B4-BE49-F238E27FC236}">
                <a16:creationId xmlns:a16="http://schemas.microsoft.com/office/drawing/2014/main" id="{4FDAE06E-2986-8567-DC6B-07DFAAFAD0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CA60D9-4414-4DCA-B753-ED74FA86D2D8}" type="slidenum">
              <a:rPr lang="en-US" altLang="en-US" sz="1200" smtClean="0">
                <a:latin typeface="Arial" panose="020B0604020202020204" pitchFamily="34" charset="0"/>
              </a:rPr>
              <a:pPr/>
              <a:t>98</a:t>
            </a:fld>
            <a:endParaRPr lang="en-US" altLang="en-US" sz="12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76AC6DA7-B1D7-64D9-F0D2-40AC6985F92C}"/>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34991F59-C1D4-94E6-610B-6A10064A2A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2036" name="Slide Number Placeholder 3">
            <a:extLst>
              <a:ext uri="{FF2B5EF4-FFF2-40B4-BE49-F238E27FC236}">
                <a16:creationId xmlns:a16="http://schemas.microsoft.com/office/drawing/2014/main" id="{EA8A2F0D-D178-727A-DD2D-F9007DBE05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5556916-0F86-463A-B10A-E9D947A7405C}" type="slidenum">
              <a:rPr lang="en-US" altLang="en-US" sz="1200" smtClean="0">
                <a:latin typeface="Arial" panose="020B0604020202020204" pitchFamily="34" charset="0"/>
              </a:rPr>
              <a:pPr/>
              <a:t>135</a:t>
            </a:fld>
            <a:endParaRPr lang="en-US" altLang="en-US" sz="12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62BD9372-443B-B461-A1B6-0D9F7296852C}"/>
              </a:ext>
            </a:extLst>
          </p:cNvPr>
          <p:cNvSpPr>
            <a:spLocks noGrp="1" noRot="1" noChangeAspect="1" noChangeArrowheads="1" noTextEdit="1"/>
          </p:cNvSpPr>
          <p:nvPr>
            <p:ph type="sldImg"/>
          </p:nvPr>
        </p:nvSpPr>
        <p:spPr>
          <a:ln/>
        </p:spPr>
      </p:sp>
      <p:sp>
        <p:nvSpPr>
          <p:cNvPr id="185347" name="Notes Placeholder 2">
            <a:extLst>
              <a:ext uri="{FF2B5EF4-FFF2-40B4-BE49-F238E27FC236}">
                <a16:creationId xmlns:a16="http://schemas.microsoft.com/office/drawing/2014/main" id="{9A70CF76-C013-FEDF-E2D8-0F0259DCD2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85348" name="Slide Number Placeholder 3">
            <a:extLst>
              <a:ext uri="{FF2B5EF4-FFF2-40B4-BE49-F238E27FC236}">
                <a16:creationId xmlns:a16="http://schemas.microsoft.com/office/drawing/2014/main" id="{6CB156C8-32FB-1468-BD68-5DD5852174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761A51-FB22-41D9-97B0-CFD1A2764EC0}" type="slidenum">
              <a:rPr lang="en-US" altLang="en-US" sz="1200" smtClean="0">
                <a:latin typeface="Arial" panose="020B0604020202020204" pitchFamily="34" charset="0"/>
              </a:rPr>
              <a:pPr/>
              <a:t>147</a:t>
            </a:fld>
            <a:endParaRPr lang="en-US" altLang="en-US" sz="12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640E422C-5478-0CA3-26BD-F8DC8FA171EC}"/>
              </a:ext>
            </a:extLst>
          </p:cNvPr>
          <p:cNvSpPr>
            <a:spLocks noGrp="1" noRot="1" noChangeAspect="1" noChangeArrowheads="1" noTextEdit="1"/>
          </p:cNvSpPr>
          <p:nvPr>
            <p:ph type="sldImg"/>
          </p:nvPr>
        </p:nvSpPr>
        <p:spPr>
          <a:ln/>
        </p:spPr>
      </p:sp>
      <p:sp>
        <p:nvSpPr>
          <p:cNvPr id="196611" name="Notes Placeholder 2">
            <a:extLst>
              <a:ext uri="{FF2B5EF4-FFF2-40B4-BE49-F238E27FC236}">
                <a16:creationId xmlns:a16="http://schemas.microsoft.com/office/drawing/2014/main" id="{0A2DA22C-3CEC-972D-5D77-A39959BC3D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6612" name="Slide Number Placeholder 3">
            <a:extLst>
              <a:ext uri="{FF2B5EF4-FFF2-40B4-BE49-F238E27FC236}">
                <a16:creationId xmlns:a16="http://schemas.microsoft.com/office/drawing/2014/main" id="{C917857E-9B3D-6C09-5D94-672C4C5FCC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3C7FDAB-FD3C-4F23-9CF8-0AE9A8B8451B}" type="slidenum">
              <a:rPr lang="en-US" altLang="en-US" sz="1200" smtClean="0">
                <a:latin typeface="Arial" panose="020B0604020202020204" pitchFamily="34" charset="0"/>
              </a:rPr>
              <a:pPr/>
              <a:t>157</a:t>
            </a:fld>
            <a:endParaRPr lang="en-US" altLang="en-US" sz="12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6E30FD98-686B-103F-1760-14BBFDC36A09}"/>
              </a:ext>
            </a:extLst>
          </p:cNvPr>
          <p:cNvSpPr>
            <a:spLocks noGrp="1" noRot="1" noChangeAspect="1" noChangeArrowheads="1" noTextEdit="1"/>
          </p:cNvSpPr>
          <p:nvPr>
            <p:ph type="sldImg"/>
          </p:nvPr>
        </p:nvSpPr>
        <p:spPr>
          <a:ln/>
        </p:spPr>
      </p:sp>
      <p:sp>
        <p:nvSpPr>
          <p:cNvPr id="205827" name="Notes Placeholder 2">
            <a:extLst>
              <a:ext uri="{FF2B5EF4-FFF2-40B4-BE49-F238E27FC236}">
                <a16:creationId xmlns:a16="http://schemas.microsoft.com/office/drawing/2014/main" id="{EDEAD561-AD0D-F365-3FBC-3E50ADF76E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5828" name="Slide Number Placeholder 3">
            <a:extLst>
              <a:ext uri="{FF2B5EF4-FFF2-40B4-BE49-F238E27FC236}">
                <a16:creationId xmlns:a16="http://schemas.microsoft.com/office/drawing/2014/main" id="{13ACA68D-A665-64E1-14B7-2CE1849F62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8AFA1B-B1CD-4E22-9EBE-85BE117A3509}" type="slidenum">
              <a:rPr lang="en-US" altLang="en-US" sz="1200" smtClean="0">
                <a:latin typeface="Arial" panose="020B0604020202020204" pitchFamily="34" charset="0"/>
              </a:rPr>
              <a:pPr/>
              <a:t>165</a:t>
            </a:fld>
            <a:endParaRPr lang="en-US" altLang="en-US" sz="12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74228D1E-7274-AB49-E1EC-57A4C0098352}"/>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CE663B4D-CE24-3F37-1E8F-F8AFF12B9E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820" name="Slide Number Placeholder 3">
            <a:extLst>
              <a:ext uri="{FF2B5EF4-FFF2-40B4-BE49-F238E27FC236}">
                <a16:creationId xmlns:a16="http://schemas.microsoft.com/office/drawing/2014/main" id="{14170742-1A42-A16F-0DDD-A8B76B546C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0C07957-AA8D-4245-B334-513A32E556DF}" type="slidenum">
              <a:rPr lang="en-US" altLang="en-US" sz="1200" smtClean="0">
                <a:latin typeface="Arial" panose="020B0604020202020204" pitchFamily="34" charset="0"/>
              </a:rPr>
              <a:pPr/>
              <a:t>11</a:t>
            </a:fld>
            <a:endParaRPr lang="en-US" altLang="en-US"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71D59AE3-D35F-4CB5-63D4-364365F433E7}"/>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CAAFB837-5705-EC1E-6694-C7D5BFA337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54276" name="Slide Number Placeholder 3">
            <a:extLst>
              <a:ext uri="{FF2B5EF4-FFF2-40B4-BE49-F238E27FC236}">
                <a16:creationId xmlns:a16="http://schemas.microsoft.com/office/drawing/2014/main" id="{2CDBE128-007B-C5FF-F54D-DB41B8B43B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5DE8633-6AAA-4F1D-AB42-644DDFAA07C6}" type="slidenum">
              <a:rPr lang="en-US" altLang="en-US" sz="1200" smtClean="0">
                <a:latin typeface="Arial" panose="020B0604020202020204" pitchFamily="34" charset="0"/>
              </a:rPr>
              <a:pPr/>
              <a:t>29</a:t>
            </a:fld>
            <a:endParaRPr lang="en-US" altLang="en-US" sz="12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858A9CF-BCD6-AF38-BB64-E0CD6F3F1F4C}"/>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42A23AF4-1539-81BD-D534-787351627E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56324" name="Slide Number Placeholder 3">
            <a:extLst>
              <a:ext uri="{FF2B5EF4-FFF2-40B4-BE49-F238E27FC236}">
                <a16:creationId xmlns:a16="http://schemas.microsoft.com/office/drawing/2014/main" id="{B4CB592A-D795-6305-4F7F-0B662B57A7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F3AAF50-3B2B-4212-A8CB-7CC2330812CA}" type="slidenum">
              <a:rPr lang="en-US" altLang="en-US" sz="1200" smtClean="0">
                <a:latin typeface="Arial" panose="020B0604020202020204" pitchFamily="34" charset="0"/>
              </a:rPr>
              <a:pPr/>
              <a:t>30</a:t>
            </a:fld>
            <a:endParaRPr lang="en-US" altLang="en-US" sz="12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FAC9E4D-595A-AF6D-E0B0-64F52F369766}"/>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6446D8CC-128D-D820-39E2-EF0C74F912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74756" name="Slide Number Placeholder 3">
            <a:extLst>
              <a:ext uri="{FF2B5EF4-FFF2-40B4-BE49-F238E27FC236}">
                <a16:creationId xmlns:a16="http://schemas.microsoft.com/office/drawing/2014/main" id="{C325A96E-967A-ABDA-9231-5320A39945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514BC42-5935-4235-908E-EEAC94679D5B}" type="slidenum">
              <a:rPr lang="en-US" altLang="en-US" sz="1200" smtClean="0">
                <a:latin typeface="Arial" panose="020B0604020202020204" pitchFamily="34" charset="0"/>
              </a:rPr>
              <a:pPr/>
              <a:t>47</a:t>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7653DE11-BF3D-E0EA-8BFF-1DCE6D8A5B99}"/>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6D3D6F66-D877-66F2-9335-39293B7475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7044" name="Slide Number Placeholder 3">
            <a:extLst>
              <a:ext uri="{FF2B5EF4-FFF2-40B4-BE49-F238E27FC236}">
                <a16:creationId xmlns:a16="http://schemas.microsoft.com/office/drawing/2014/main" id="{DBA775F4-A2D1-662B-1AFA-C155ACE268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0CE94B3-4A75-4422-9E8C-C0D8C4883444}" type="slidenum">
              <a:rPr lang="en-US" altLang="en-US" sz="1200" smtClean="0">
                <a:latin typeface="Arial" panose="020B0604020202020204" pitchFamily="34" charset="0"/>
              </a:rPr>
              <a:pPr/>
              <a:t>58</a:t>
            </a:fld>
            <a:endParaRPr lang="en-US" altLang="en-US" sz="12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75F5F2B0-339C-4101-91AE-E87432F82DD3}"/>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D73E07E8-5665-ED15-EEBE-42FF50E83F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94212" name="Slide Number Placeholder 3">
            <a:extLst>
              <a:ext uri="{FF2B5EF4-FFF2-40B4-BE49-F238E27FC236}">
                <a16:creationId xmlns:a16="http://schemas.microsoft.com/office/drawing/2014/main" id="{78C4ED3F-F107-5B40-9591-2FEAAC209B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599F107-7BC9-4BC6-BE7A-3369639D0A5E}" type="slidenum">
              <a:rPr lang="en-US" altLang="en-US" sz="1200" smtClean="0">
                <a:latin typeface="Arial" panose="020B0604020202020204" pitchFamily="34" charset="0"/>
              </a:rPr>
              <a:pPr/>
              <a:t>64</a:t>
            </a:fld>
            <a:endParaRPr lang="en-US" altLang="en-US" sz="12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FF85CED7-DAF1-94ED-6110-E40547669D52}"/>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76FAD794-B05C-1916-D6AD-CA8A1438D7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4452" name="Slide Number Placeholder 3">
            <a:extLst>
              <a:ext uri="{FF2B5EF4-FFF2-40B4-BE49-F238E27FC236}">
                <a16:creationId xmlns:a16="http://schemas.microsoft.com/office/drawing/2014/main" id="{748AB658-C620-40A7-D890-4C7917FCA1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1A318EB-B659-4EC6-9A13-B16B941958B3}" type="slidenum">
              <a:rPr lang="en-US" altLang="en-US" sz="1200" smtClean="0">
                <a:latin typeface="Arial" panose="020B0604020202020204" pitchFamily="34" charset="0"/>
              </a:rPr>
              <a:pPr/>
              <a:t>73</a:t>
            </a:fld>
            <a:endParaRPr lang="en-US" altLang="en-US" sz="12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A386A221-75CD-CA4E-1A50-4A78EB2C22D1}"/>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1F3B5625-73F9-6108-5AA8-79C0817E00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8548" name="Slide Number Placeholder 3">
            <a:extLst>
              <a:ext uri="{FF2B5EF4-FFF2-40B4-BE49-F238E27FC236}">
                <a16:creationId xmlns:a16="http://schemas.microsoft.com/office/drawing/2014/main" id="{F5602BAD-8FC9-B288-3483-C21AFD8602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4A28E20-5BEA-431D-8E4A-519131890A4F}" type="slidenum">
              <a:rPr lang="en-US" altLang="en-US" sz="1200" smtClean="0">
                <a:latin typeface="Arial" panose="020B0604020202020204" pitchFamily="34" charset="0"/>
              </a:rPr>
              <a:pPr/>
              <a:t>76</a:t>
            </a:fld>
            <a:endParaRPr lang="en-US" altLang="en-US" sz="12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0594" name="Rectangle 2"/>
          <p:cNvSpPr>
            <a:spLocks noGrp="1" noChangeArrowheads="1"/>
          </p:cNvSpPr>
          <p:nvPr>
            <p:ph type="ctrTitle" sz="quarter"/>
          </p:nvPr>
        </p:nvSpPr>
        <p:spPr>
          <a:xfrm>
            <a:off x="685800" y="1143000"/>
            <a:ext cx="7772400" cy="1143000"/>
          </a:xfrm>
        </p:spPr>
        <p:txBody>
          <a:bodyPr/>
          <a:lstStyle>
            <a:lvl1pPr>
              <a:defRPr sz="3600"/>
            </a:lvl1pPr>
          </a:lstStyle>
          <a:p>
            <a:r>
              <a:rPr lang="en-GB"/>
              <a:t>Click to edit Master title style</a:t>
            </a:r>
          </a:p>
        </p:txBody>
      </p:sp>
      <p:sp>
        <p:nvSpPr>
          <p:cNvPr id="110595" name="Rectangle 3"/>
          <p:cNvSpPr>
            <a:spLocks noGrp="1" noChangeArrowheads="1"/>
          </p:cNvSpPr>
          <p:nvPr>
            <p:ph type="subTitle" sz="quarter" idx="1"/>
          </p:nvPr>
        </p:nvSpPr>
        <p:spPr>
          <a:xfrm>
            <a:off x="990600" y="2819400"/>
            <a:ext cx="7162800" cy="1752600"/>
          </a:xfrm>
          <a:ln w="9525">
            <a:headEnd/>
            <a:tailEnd/>
          </a:ln>
        </p:spPr>
        <p:txBody>
          <a:bodyPr lIns="92075" tIns="46038" rIns="92075" bIns="46038"/>
          <a:lstStyle>
            <a:lvl1pPr marL="0" indent="0" algn="ctr">
              <a:buFont typeface="Wingdings 2" pitchFamily="18" charset="2"/>
              <a:buNone/>
              <a:defRPr sz="3600"/>
            </a:lvl1pPr>
          </a:lstStyle>
          <a:p>
            <a:r>
              <a:rPr lang="en-GB"/>
              <a:t>Click to edit Master subtitle style</a:t>
            </a:r>
          </a:p>
        </p:txBody>
      </p:sp>
    </p:spTree>
    <p:extLst>
      <p:ext uri="{BB962C8B-B14F-4D97-AF65-F5344CB8AC3E}">
        <p14:creationId xmlns:p14="http://schemas.microsoft.com/office/powerpoint/2010/main" val="1598195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662B5715-D70F-7170-8F0D-7246E6F4ACC0}"/>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endParaRPr lang="en-US"/>
          </a:p>
        </p:txBody>
      </p:sp>
    </p:spTree>
    <p:extLst>
      <p:ext uri="{BB962C8B-B14F-4D97-AF65-F5344CB8AC3E}">
        <p14:creationId xmlns:p14="http://schemas.microsoft.com/office/powerpoint/2010/main" val="4140955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53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753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5B5B9833-C65A-4DF8-B4C1-BDFED8F463BC}"/>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endParaRPr lang="en-US"/>
          </a:p>
        </p:txBody>
      </p:sp>
    </p:spTree>
    <p:extLst>
      <p:ext uri="{BB962C8B-B14F-4D97-AF65-F5344CB8AC3E}">
        <p14:creationId xmlns:p14="http://schemas.microsoft.com/office/powerpoint/2010/main" val="2258218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242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E28D29-1ECB-41DF-951B-2A23F95AD026}" type="datetimeFigureOut">
              <a:rPr lang="en-US" dirty="0"/>
              <a:t>7/8/2024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28E3F4F-51B2-42EE-AFA2-40C4572185CC}" type="slidenum">
              <a:rPr lang="en-US" dirty="0"/>
              <a:t>‹#›</a:t>
            </a:fld>
            <a:endParaRPr lang="en-US" dirty="0"/>
          </a:p>
        </p:txBody>
      </p:sp>
    </p:spTree>
    <p:extLst>
      <p:ext uri="{BB962C8B-B14F-4D97-AF65-F5344CB8AC3E}">
        <p14:creationId xmlns:p14="http://schemas.microsoft.com/office/powerpoint/2010/main" val="243408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7/8/2024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59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7/8/2024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2106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7/8/2024</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24406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7/8/2024</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969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7/8/2024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02590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6DFF08F-DC6B-4601-B491-B0F83F6DD2DA}" type="datetimeFigureOut">
              <a:rPr lang="en-US" dirty="0"/>
              <a:pPr/>
              <a:t>7/8/2024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1829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BB7E3E33-7D1F-4E95-8BB6-483D4CA62F9E}"/>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endParaRPr lang="en-US"/>
          </a:p>
        </p:txBody>
      </p:sp>
    </p:spTree>
    <p:extLst>
      <p:ext uri="{BB962C8B-B14F-4D97-AF65-F5344CB8AC3E}">
        <p14:creationId xmlns:p14="http://schemas.microsoft.com/office/powerpoint/2010/main" val="4285486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7/8/2024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57418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17409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7/8/2024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2138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a:extLst>
              <a:ext uri="{FF2B5EF4-FFF2-40B4-BE49-F238E27FC236}">
                <a16:creationId xmlns:a16="http://schemas.microsoft.com/office/drawing/2014/main" id="{BFFB9ED7-3B43-3924-BF78-62C568135DC6}"/>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endParaRPr lang="en-US"/>
          </a:p>
        </p:txBody>
      </p:sp>
    </p:spTree>
    <p:extLst>
      <p:ext uri="{BB962C8B-B14F-4D97-AF65-F5344CB8AC3E}">
        <p14:creationId xmlns:p14="http://schemas.microsoft.com/office/powerpoint/2010/main" val="28236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71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71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a:extLst>
              <a:ext uri="{FF2B5EF4-FFF2-40B4-BE49-F238E27FC236}">
                <a16:creationId xmlns:a16="http://schemas.microsoft.com/office/drawing/2014/main" id="{BA27BBF6-7E37-BB7D-88F2-CC1191506022}"/>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endParaRPr lang="en-US"/>
          </a:p>
        </p:txBody>
      </p:sp>
    </p:spTree>
    <p:extLst>
      <p:ext uri="{BB962C8B-B14F-4D97-AF65-F5344CB8AC3E}">
        <p14:creationId xmlns:p14="http://schemas.microsoft.com/office/powerpoint/2010/main" val="173496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3C2C5550-BDE7-A4E7-B8EA-96C401DE3879}"/>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endParaRPr lang="en-US"/>
          </a:p>
        </p:txBody>
      </p:sp>
    </p:spTree>
    <p:extLst>
      <p:ext uri="{BB962C8B-B14F-4D97-AF65-F5344CB8AC3E}">
        <p14:creationId xmlns:p14="http://schemas.microsoft.com/office/powerpoint/2010/main" val="126733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a:extLst>
              <a:ext uri="{FF2B5EF4-FFF2-40B4-BE49-F238E27FC236}">
                <a16:creationId xmlns:a16="http://schemas.microsoft.com/office/drawing/2014/main" id="{BDBAB07E-960A-9056-B54A-B3CFF2DE5315}"/>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endParaRPr lang="en-US"/>
          </a:p>
        </p:txBody>
      </p:sp>
    </p:spTree>
    <p:extLst>
      <p:ext uri="{BB962C8B-B14F-4D97-AF65-F5344CB8AC3E}">
        <p14:creationId xmlns:p14="http://schemas.microsoft.com/office/powerpoint/2010/main" val="1267277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9D7874-7A13-CF77-F672-C20A44F25557}"/>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endParaRPr lang="en-US"/>
          </a:p>
        </p:txBody>
      </p:sp>
    </p:spTree>
    <p:extLst>
      <p:ext uri="{BB962C8B-B14F-4D97-AF65-F5344CB8AC3E}">
        <p14:creationId xmlns:p14="http://schemas.microsoft.com/office/powerpoint/2010/main" val="30836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a:extLst>
              <a:ext uri="{FF2B5EF4-FFF2-40B4-BE49-F238E27FC236}">
                <a16:creationId xmlns:a16="http://schemas.microsoft.com/office/drawing/2014/main" id="{7AE961F1-A0DF-9AB0-5B34-1775BD1E611A}"/>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endParaRPr lang="en-US"/>
          </a:p>
        </p:txBody>
      </p:sp>
    </p:spTree>
    <p:extLst>
      <p:ext uri="{BB962C8B-B14F-4D97-AF65-F5344CB8AC3E}">
        <p14:creationId xmlns:p14="http://schemas.microsoft.com/office/powerpoint/2010/main" val="4003410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a:extLst>
              <a:ext uri="{FF2B5EF4-FFF2-40B4-BE49-F238E27FC236}">
                <a16:creationId xmlns:a16="http://schemas.microsoft.com/office/drawing/2014/main" id="{61332F18-A6CA-8932-5674-3A71AE805C4C}"/>
              </a:ext>
            </a:extLst>
          </p:cNvPr>
          <p:cNvSpPr>
            <a:spLocks noGrp="1"/>
          </p:cNvSpPr>
          <p:nvPr>
            <p:ph type="ftr" sz="quarter" idx="10"/>
          </p:nvPr>
        </p:nvSpPr>
        <p:spPr>
          <a:xfrm>
            <a:off x="1752600" y="6400800"/>
            <a:ext cx="5943600" cy="365125"/>
          </a:xfrm>
        </p:spPr>
        <p:txBody>
          <a:bodyPr/>
          <a:lstStyle>
            <a:lvl1pPr algn="ctr">
              <a:defRPr sz="1000">
                <a:solidFill>
                  <a:srgbClr val="FFFFFF"/>
                </a:solidFill>
                <a:latin typeface="Arial" pitchFamily="34" charset="0"/>
              </a:defRPr>
            </a:lvl1pPr>
          </a:lstStyle>
          <a:p>
            <a:pPr>
              <a:defRPr/>
            </a:pPr>
            <a:endParaRPr lang="en-US"/>
          </a:p>
        </p:txBody>
      </p:sp>
    </p:spTree>
    <p:extLst>
      <p:ext uri="{BB962C8B-B14F-4D97-AF65-F5344CB8AC3E}">
        <p14:creationId xmlns:p14="http://schemas.microsoft.com/office/powerpoint/2010/main" val="2858167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CC"/>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0E9B7A4B-C6C6-9F25-608A-7936629BE64C}"/>
              </a:ext>
            </a:extLst>
          </p:cNvPr>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109571" name="Rectangle 3">
            <a:extLst>
              <a:ext uri="{FF2B5EF4-FFF2-40B4-BE49-F238E27FC236}">
                <a16:creationId xmlns:a16="http://schemas.microsoft.com/office/drawing/2014/main" id="{C170A602-749B-A190-0094-4EC11A882C64}"/>
              </a:ext>
            </a:extLst>
          </p:cNvPr>
          <p:cNvSpPr>
            <a:spLocks noGrp="1" noChangeArrowheads="1"/>
          </p:cNvSpPr>
          <p:nvPr>
            <p:ph type="body" idx="1"/>
          </p:nvPr>
        </p:nvSpPr>
        <p:spPr bwMode="auto">
          <a:xfrm>
            <a:off x="685800" y="15271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Footer Placeholder 1">
            <a:extLst>
              <a:ext uri="{FF2B5EF4-FFF2-40B4-BE49-F238E27FC236}">
                <a16:creationId xmlns:a16="http://schemas.microsoft.com/office/drawing/2014/main" id="{A4899CCC-7E91-51C3-0890-925063537C13}"/>
              </a:ext>
            </a:extLst>
          </p:cNvPr>
          <p:cNvSpPr>
            <a:spLocks noGrp="1"/>
          </p:cNvSpPr>
          <p:nvPr>
            <p:ph type="ftr" sz="quarter" idx="3"/>
          </p:nvPr>
        </p:nvSpPr>
        <p:spPr>
          <a:xfrm>
            <a:off x="1752600" y="6388100"/>
            <a:ext cx="5943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a:solidFill>
                  <a:srgbClr val="FFFFFF"/>
                </a:solidFill>
                <a:latin typeface="Arial" pitchFamily="34" charset="0"/>
              </a:defRPr>
            </a:lvl1pPr>
          </a:lstStyle>
          <a:p>
            <a:pPr>
              <a:defRPr/>
            </a:pPr>
            <a:endParaRPr lang="en-US"/>
          </a:p>
        </p:txBody>
      </p:sp>
      <p:sp>
        <p:nvSpPr>
          <p:cNvPr id="1029" name="Text Box 8">
            <a:extLst>
              <a:ext uri="{FF2B5EF4-FFF2-40B4-BE49-F238E27FC236}">
                <a16:creationId xmlns:a16="http://schemas.microsoft.com/office/drawing/2014/main" id="{56DE3B70-6D3E-3CB3-63C6-85C5545631A6}"/>
              </a:ext>
            </a:extLst>
          </p:cNvPr>
          <p:cNvSpPr txBox="1">
            <a:spLocks noChangeArrowheads="1"/>
          </p:cNvSpPr>
          <p:nvPr userDrawn="1"/>
        </p:nvSpPr>
        <p:spPr bwMode="auto">
          <a:xfrm>
            <a:off x="8534400" y="6508750"/>
            <a:ext cx="609600" cy="24447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fld id="{61CD8C8C-C7E9-4AF8-B783-70092B967955}" type="slidenum">
              <a:rPr lang="en-US" altLang="en-US" sz="1000" smtClean="0">
                <a:latin typeface="Arial" panose="020B0604020202020204" pitchFamily="34" charset="0"/>
                <a:ea typeface="ＭＳ Ｐゴシック" panose="020B0600070205080204" pitchFamily="34" charset="-128"/>
              </a:rPr>
              <a:pPr eaLnBrk="1" hangingPunct="1">
                <a:spcBef>
                  <a:spcPct val="50000"/>
                </a:spcBef>
                <a:defRPr/>
              </a:pPr>
              <a:t>‹#›</a:t>
            </a:fld>
            <a:endParaRPr lang="en-US" altLang="en-US" sz="1000">
              <a:latin typeface="Arial" panose="020B0604020202020204" pitchFamily="34" charset="0"/>
              <a:ea typeface="ＭＳ Ｐゴシック" panose="020B0600070205080204" pitchFamily="34" charset="-128"/>
            </a:endParaRPr>
          </a:p>
        </p:txBody>
      </p:sp>
    </p:spTree>
  </p:cSld>
  <p:clrMap bg1="dk2" tx1="lt1" bg2="dk1" tx2="lt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hf sldNum="0" hdr="0" ftr="0" dt="0"/>
  <p:txStyles>
    <p:titleStyle>
      <a:lvl1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0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0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0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SzPct val="60000"/>
        <a:buFont typeface="Wingdings 2" panose="05020102010507070707" pitchFamily="18" charset="2"/>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80000"/>
        <a:buFont typeface="Wingdings" panose="05000000000000000000" pitchFamily="2" charset="2"/>
        <a:buChar char="Ø"/>
        <a:defRPr sz="24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2"/>
        </a:buClr>
        <a:buSzPct val="75000"/>
        <a:buFont typeface="Wingdings 3" panose="05040102010807070707" pitchFamily="18" charset="2"/>
        <a:buChar char=""/>
        <a:defRPr>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20000"/>
        </a:spcAft>
        <a:buClr>
          <a:schemeClr val="tx1"/>
        </a:buClr>
        <a:buChar char="–"/>
        <a:defRPr sz="1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7/8/2024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 Box 8">
            <a:extLst>
              <a:ext uri="{FF2B5EF4-FFF2-40B4-BE49-F238E27FC236}">
                <a16:creationId xmlns:a16="http://schemas.microsoft.com/office/drawing/2014/main" id="{56DE3B70-6D3E-3CB3-63C6-85C5545631A6}"/>
              </a:ext>
            </a:extLst>
          </p:cNvPr>
          <p:cNvSpPr txBox="1">
            <a:spLocks noChangeArrowheads="1"/>
          </p:cNvSpPr>
          <p:nvPr userDrawn="1"/>
        </p:nvSpPr>
        <p:spPr bwMode="auto">
          <a:xfrm>
            <a:off x="8534400" y="6508750"/>
            <a:ext cx="609600" cy="24447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fld id="{61CD8C8C-C7E9-4AF8-B783-70092B967955}" type="slidenum">
              <a:rPr lang="en-US" altLang="en-US" sz="1000" smtClean="0">
                <a:latin typeface="Arial" panose="020B0604020202020204" pitchFamily="34" charset="0"/>
                <a:ea typeface="ＭＳ Ｐゴシック" panose="020B0600070205080204" pitchFamily="34" charset="-128"/>
              </a:rPr>
              <a:pPr eaLnBrk="1" hangingPunct="1">
                <a:spcBef>
                  <a:spcPct val="50000"/>
                </a:spcBef>
                <a:defRPr/>
              </a:pPr>
              <a:t>‹#›</a:t>
            </a:fld>
            <a:endParaRPr lang="en-US" altLang="en-US" sz="10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39801352"/>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386" name="Rectangle 5">
            <a:extLst>
              <a:ext uri="{FF2B5EF4-FFF2-40B4-BE49-F238E27FC236}">
                <a16:creationId xmlns:a16="http://schemas.microsoft.com/office/drawing/2014/main" id="{73A4868B-F92E-9565-18A1-35C9C44C707A}"/>
              </a:ext>
            </a:extLst>
          </p:cNvPr>
          <p:cNvSpPr>
            <a:spLocks noChangeArrowheads="1"/>
          </p:cNvSpPr>
          <p:nvPr/>
        </p:nvSpPr>
        <p:spPr bwMode="auto">
          <a:xfrm>
            <a:off x="8534400" y="6477000"/>
            <a:ext cx="381000" cy="2286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60000"/>
              <a:buFont typeface="Wingdings 2" panose="05020102010507070707" pitchFamily="18" charset="2"/>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SzPct val="80000"/>
              <a:buFont typeface="Wingdings" panose="05000000000000000000" pitchFamily="2" charset="2"/>
              <a:buChar char="Ø"/>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SzPct val="115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SzPct val="75000"/>
              <a:buFont typeface="Wingdings 3" panose="05040102010807070707" pitchFamily="18" charset="2"/>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spcBef>
                <a:spcPct val="0"/>
              </a:spcBef>
              <a:buSzTx/>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16387" name="Title 1">
            <a:extLst>
              <a:ext uri="{FF2B5EF4-FFF2-40B4-BE49-F238E27FC236}">
                <a16:creationId xmlns:a16="http://schemas.microsoft.com/office/drawing/2014/main" id="{56B5CB3A-0961-F4D8-EC53-77F1F68785E5}"/>
              </a:ext>
            </a:extLst>
          </p:cNvPr>
          <p:cNvSpPr>
            <a:spLocks noGrp="1"/>
          </p:cNvSpPr>
          <p:nvPr>
            <p:ph type="ctrTitle" sz="quarter"/>
          </p:nvPr>
        </p:nvSpPr>
        <p:spPr>
          <a:xfrm>
            <a:off x="685800" y="1752600"/>
            <a:ext cx="7772400" cy="762000"/>
          </a:xfrm>
        </p:spPr>
        <p:txBody>
          <a:bodyPr/>
          <a:lstStyle/>
          <a:p>
            <a:pPr eaLnBrk="1" hangingPunct="1"/>
            <a:r>
              <a:rPr lang="en-GB" altLang="en-US"/>
              <a:t>Chapter 22</a:t>
            </a:r>
            <a:endParaRPr lang="en-US" altLang="en-US"/>
          </a:p>
        </p:txBody>
      </p:sp>
      <p:sp>
        <p:nvSpPr>
          <p:cNvPr id="16388" name="Subtitle 2">
            <a:extLst>
              <a:ext uri="{FF2B5EF4-FFF2-40B4-BE49-F238E27FC236}">
                <a16:creationId xmlns:a16="http://schemas.microsoft.com/office/drawing/2014/main" id="{6C3EE127-EC19-2A4F-77C6-FD5D33FE4A71}"/>
              </a:ext>
            </a:extLst>
          </p:cNvPr>
          <p:cNvSpPr>
            <a:spLocks noGrp="1"/>
          </p:cNvSpPr>
          <p:nvPr>
            <p:ph type="subTitle" sz="quarter" idx="1"/>
          </p:nvPr>
        </p:nvSpPr>
        <p:spPr>
          <a:xfrm>
            <a:off x="838200" y="3733800"/>
            <a:ext cx="7543800" cy="609600"/>
          </a:xfrm>
        </p:spPr>
        <p:txBody>
          <a:bodyPr/>
          <a:lstStyle/>
          <a:p>
            <a:pPr eaLnBrk="1" hangingPunct="1"/>
            <a:r>
              <a:rPr lang="en-US" altLang="en-US" sz="3000"/>
              <a:t>Anaerobes of Clinical Importance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3EB925DD-9694-919F-DAA1-F0C65DFABFA7}"/>
              </a:ext>
            </a:extLst>
          </p:cNvPr>
          <p:cNvSpPr>
            <a:spLocks noGrp="1"/>
          </p:cNvSpPr>
          <p:nvPr>
            <p:ph type="title"/>
          </p:nvPr>
        </p:nvSpPr>
        <p:spPr/>
        <p:txBody>
          <a:bodyPr/>
          <a:lstStyle/>
          <a:p>
            <a:r>
              <a:rPr lang="en-US" altLang="en-US" dirty="0"/>
              <a:t>Why Some Organisms Are</a:t>
            </a:r>
            <a:br>
              <a:rPr lang="en-US" altLang="en-US" dirty="0"/>
            </a:br>
            <a:r>
              <a:rPr lang="en-US" altLang="en-US" dirty="0"/>
              <a:t>Anaerobes (Cont.)</a:t>
            </a:r>
          </a:p>
        </p:txBody>
      </p:sp>
      <p:sp>
        <p:nvSpPr>
          <p:cNvPr id="32771" name="Content Placeholder 2">
            <a:extLst>
              <a:ext uri="{FF2B5EF4-FFF2-40B4-BE49-F238E27FC236}">
                <a16:creationId xmlns:a16="http://schemas.microsoft.com/office/drawing/2014/main" id="{C95CF709-A478-9E58-AEEA-9E4EBD9FEC8E}"/>
              </a:ext>
            </a:extLst>
          </p:cNvPr>
          <p:cNvSpPr>
            <a:spLocks noGrp="1"/>
          </p:cNvSpPr>
          <p:nvPr>
            <p:ph idx="1"/>
          </p:nvPr>
        </p:nvSpPr>
        <p:spPr/>
        <p:txBody>
          <a:bodyPr/>
          <a:lstStyle/>
          <a:p>
            <a:r>
              <a:rPr lang="en-US" altLang="en-US"/>
              <a:t>Anaerobes are particularly susceptible to these toxic derivatives of oxygen because they lack the protective enzymes superoxide and/or catalase, or if present they are in low concentrations.</a:t>
            </a:r>
          </a:p>
          <a:p>
            <a:r>
              <a:rPr lang="en-US" altLang="en-US"/>
              <a:t>Anatomic sites colonized with mixtures of organisms, such as those found on mucosal surfaces, frequently provide favorable conditions for the growth of obligate anaerobes.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01BFF145-F5F3-A981-A0DC-5DF469537B7F}"/>
              </a:ext>
            </a:extLst>
          </p:cNvPr>
          <p:cNvSpPr>
            <a:spLocks noGrp="1"/>
          </p:cNvSpPr>
          <p:nvPr>
            <p:ph type="title"/>
          </p:nvPr>
        </p:nvSpPr>
        <p:spPr/>
        <p:txBody>
          <a:bodyPr/>
          <a:lstStyle/>
          <a:p>
            <a:pPr eaLnBrk="1" hangingPunct="1"/>
            <a:r>
              <a:rPr lang="en-US" altLang="en-US"/>
              <a:t>Fluorescence</a:t>
            </a:r>
          </a:p>
        </p:txBody>
      </p:sp>
      <p:sp>
        <p:nvSpPr>
          <p:cNvPr id="135171" name="Rectangle 3">
            <a:extLst>
              <a:ext uri="{FF2B5EF4-FFF2-40B4-BE49-F238E27FC236}">
                <a16:creationId xmlns:a16="http://schemas.microsoft.com/office/drawing/2014/main" id="{CC915EC8-C20F-0992-543A-D651F53D21E6}"/>
              </a:ext>
            </a:extLst>
          </p:cNvPr>
          <p:cNvSpPr>
            <a:spLocks noGrp="1"/>
          </p:cNvSpPr>
          <p:nvPr>
            <p:ph idx="1"/>
          </p:nvPr>
        </p:nvSpPr>
        <p:spPr/>
        <p:txBody>
          <a:bodyPr/>
          <a:lstStyle/>
          <a:p>
            <a:pPr eaLnBrk="1" hangingPunct="1"/>
            <a:r>
              <a:rPr lang="en-US" altLang="en-US"/>
              <a:t>Ultraviolet (UV) light</a:t>
            </a:r>
          </a:p>
          <a:p>
            <a:pPr lvl="1" eaLnBrk="1" hangingPunct="1"/>
            <a:r>
              <a:rPr lang="en-US" altLang="en-US" i="1"/>
              <a:t>Porphyromonas</a:t>
            </a:r>
            <a:r>
              <a:rPr lang="en-US" altLang="en-US"/>
              <a:t> and </a:t>
            </a:r>
            <a:r>
              <a:rPr lang="en-US" altLang="en-US" i="1"/>
              <a:t>Prevotella</a:t>
            </a:r>
            <a:r>
              <a:rPr lang="en-US" altLang="en-US"/>
              <a:t> spp. </a:t>
            </a:r>
          </a:p>
          <a:p>
            <a:pPr lvl="2" eaLnBrk="1" hangingPunct="1"/>
            <a:r>
              <a:rPr lang="en-US" altLang="en-US"/>
              <a:t>Brick-red fluorescence  (picture A next slide)</a:t>
            </a:r>
          </a:p>
          <a:p>
            <a:pPr lvl="1" eaLnBrk="1" hangingPunct="1"/>
            <a:r>
              <a:rPr lang="en-US" altLang="en-US" i="1"/>
              <a:t>Fusobacterium nucleatum </a:t>
            </a:r>
            <a:r>
              <a:rPr lang="en-US" altLang="en-US"/>
              <a:t>and </a:t>
            </a:r>
            <a:r>
              <a:rPr lang="en-US" altLang="en-US" i="1"/>
              <a:t>C. difficile </a:t>
            </a:r>
          </a:p>
          <a:p>
            <a:pPr lvl="2" eaLnBrk="1" hangingPunct="1"/>
            <a:r>
              <a:rPr lang="en-US" altLang="en-US"/>
              <a:t>Chartreuse fluorescence (picture B next slide)</a:t>
            </a:r>
          </a:p>
        </p:txBody>
      </p:sp>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262AF8B-9F62-F129-3B59-4EBCF54C745C}"/>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Examples of Anaerobic Fluorescence</a:t>
            </a:r>
          </a:p>
        </p:txBody>
      </p:sp>
      <p:pic>
        <p:nvPicPr>
          <p:cNvPr id="136196" name="Picture 5" descr="Y:\ELS00000-IW26_[Mahon 6e]\ELS00000-IW26-SRC\Course-N\Construction\IC\jpg\Chapter022\022013A.jpg">
            <a:extLst>
              <a:ext uri="{FF2B5EF4-FFF2-40B4-BE49-F238E27FC236}">
                <a16:creationId xmlns:a16="http://schemas.microsoft.com/office/drawing/2014/main" id="{DBB978F5-63E1-1080-AF68-0C467EE42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71700"/>
            <a:ext cx="397986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7" name="Picture 6" descr="Y:\ELS00000-IW26_[Mahon 6e]\ELS00000-IW26-SRC\Course-N\Construction\IC\jpg\Chapter022\022013B.jpg">
            <a:extLst>
              <a:ext uri="{FF2B5EF4-FFF2-40B4-BE49-F238E27FC236}">
                <a16:creationId xmlns:a16="http://schemas.microsoft.com/office/drawing/2014/main" id="{7B199EA1-C48D-A4A2-499D-DF655992D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150" y="1935163"/>
            <a:ext cx="354330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06992A7-50E2-D047-8B0B-D6B0DDB4D974}"/>
              </a:ext>
            </a:extLst>
          </p:cNvPr>
          <p:cNvSpPr>
            <a:spLocks noGrp="1" noChangeArrowheads="1"/>
          </p:cNvSpPr>
          <p:nvPr>
            <p:ph type="title"/>
          </p:nvPr>
        </p:nvSpPr>
        <p:spPr>
          <a:xfrm>
            <a:off x="228600" y="274638"/>
            <a:ext cx="8686800" cy="1143000"/>
          </a:xfrm>
        </p:spPr>
        <p:txBody>
          <a:bodyPr rtlCol="0">
            <a:normAutofit fontScale="90000"/>
          </a:bodyPr>
          <a:lstStyle/>
          <a:p>
            <a:pPr eaLnBrk="1" fontAlgn="auto" hangingPunct="1">
              <a:spcAft>
                <a:spcPts val="0"/>
              </a:spcAft>
              <a:defRPr/>
            </a:pPr>
            <a:r>
              <a:rPr lang="en-US" altLang="en-US" dirty="0"/>
              <a:t>Fluorescence Under Long-Wave UV Light</a:t>
            </a:r>
          </a:p>
        </p:txBody>
      </p:sp>
      <p:pic>
        <p:nvPicPr>
          <p:cNvPr id="137220" name="Picture 5" descr="C:\Users\12994\Desktop\Mahon\table22.11.jpg">
            <a:extLst>
              <a:ext uri="{FF2B5EF4-FFF2-40B4-BE49-F238E27FC236}">
                <a16:creationId xmlns:a16="http://schemas.microsoft.com/office/drawing/2014/main" id="{449F2F3F-5CBE-5BA8-F5C7-4A1850679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1828800"/>
            <a:ext cx="566737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F9B234AB-CD14-D3D2-9BD5-376DC0942310}"/>
              </a:ext>
            </a:extLst>
          </p:cNvPr>
          <p:cNvSpPr>
            <a:spLocks noGrp="1"/>
          </p:cNvSpPr>
          <p:nvPr>
            <p:ph type="title"/>
          </p:nvPr>
        </p:nvSpPr>
        <p:spPr/>
        <p:txBody>
          <a:bodyPr/>
          <a:lstStyle/>
          <a:p>
            <a:pPr eaLnBrk="1" hangingPunct="1"/>
            <a:r>
              <a:rPr lang="en-US" altLang="en-US"/>
              <a:t>Other Tests</a:t>
            </a:r>
          </a:p>
        </p:txBody>
      </p:sp>
      <p:sp>
        <p:nvSpPr>
          <p:cNvPr id="73731" name="Rectangle 3">
            <a:extLst>
              <a:ext uri="{FF2B5EF4-FFF2-40B4-BE49-F238E27FC236}">
                <a16:creationId xmlns:a16="http://schemas.microsoft.com/office/drawing/2014/main" id="{03E8FC1E-6109-AA18-38F5-D723E9C586E7}"/>
              </a:ext>
            </a:extLst>
          </p:cNvPr>
          <p:cNvSpPr>
            <a:spLocks noGrp="1" noChangeArrowheads="1"/>
          </p:cNvSpPr>
          <p:nvPr>
            <p:ph idx="1"/>
          </p:nvPr>
        </p:nvSpPr>
        <p:spPr>
          <a:xfrm>
            <a:off x="677863" y="1489075"/>
            <a:ext cx="7772400" cy="4454525"/>
          </a:xfrm>
        </p:spPr>
        <p:txBody>
          <a:bodyPr rtlCol="0">
            <a:normAutofit fontScale="92500"/>
          </a:bodyPr>
          <a:lstStyle/>
          <a:p>
            <a:pPr eaLnBrk="1" fontAlgn="auto" hangingPunct="1">
              <a:spcAft>
                <a:spcPts val="0"/>
              </a:spcAft>
              <a:defRPr/>
            </a:pPr>
            <a:r>
              <a:rPr lang="en-US" altLang="en-US" dirty="0"/>
              <a:t>Catalase test</a:t>
            </a:r>
          </a:p>
          <a:p>
            <a:pPr lvl="1" eaLnBrk="1" fontAlgn="auto" hangingPunct="1">
              <a:spcAft>
                <a:spcPts val="0"/>
              </a:spcAft>
              <a:defRPr/>
            </a:pPr>
            <a:r>
              <a:rPr lang="en-US" altLang="en-US" dirty="0"/>
              <a:t>15% hydrogen peroxide added to organism on slide</a:t>
            </a:r>
          </a:p>
          <a:p>
            <a:pPr lvl="2" eaLnBrk="1" fontAlgn="auto" hangingPunct="1">
              <a:spcAft>
                <a:spcPts val="0"/>
              </a:spcAft>
              <a:defRPr/>
            </a:pPr>
            <a:r>
              <a:rPr lang="en-US" altLang="en-US" dirty="0"/>
              <a:t>Bubbling is positive.</a:t>
            </a:r>
          </a:p>
          <a:p>
            <a:pPr lvl="3" eaLnBrk="1" fontAlgn="auto" hangingPunct="1">
              <a:spcAft>
                <a:spcPts val="0"/>
              </a:spcAft>
              <a:defRPr/>
            </a:pPr>
            <a:r>
              <a:rPr lang="en-US" altLang="en-US" dirty="0"/>
              <a:t>Separates </a:t>
            </a:r>
            <a:r>
              <a:rPr lang="en-US" altLang="en-US" i="1" dirty="0"/>
              <a:t>Clostridium </a:t>
            </a:r>
            <a:r>
              <a:rPr lang="en-US" altLang="en-US" dirty="0"/>
              <a:t>(negative) from </a:t>
            </a:r>
            <a:r>
              <a:rPr lang="en-US" altLang="en-US" i="1" dirty="0"/>
              <a:t>Bacillus </a:t>
            </a:r>
            <a:r>
              <a:rPr lang="en-US" altLang="en-US" dirty="0"/>
              <a:t>(positive)</a:t>
            </a:r>
            <a:endParaRPr lang="en-US" altLang="en-US" i="1" dirty="0"/>
          </a:p>
          <a:p>
            <a:pPr eaLnBrk="1" fontAlgn="auto" hangingPunct="1">
              <a:spcAft>
                <a:spcPts val="0"/>
              </a:spcAft>
              <a:defRPr/>
            </a:pPr>
            <a:r>
              <a:rPr lang="en-US" altLang="en-US" dirty="0"/>
              <a:t>Spot indole test</a:t>
            </a:r>
          </a:p>
          <a:p>
            <a:pPr lvl="1" eaLnBrk="1" fontAlgn="auto" hangingPunct="1">
              <a:spcAft>
                <a:spcPts val="0"/>
              </a:spcAft>
              <a:defRPr/>
            </a:pPr>
            <a:r>
              <a:rPr lang="en-US" altLang="en-US" sz="2200" dirty="0"/>
              <a:t>Filter paper saturated with para-dimethylaminocinnamaldehyde</a:t>
            </a:r>
          </a:p>
          <a:p>
            <a:pPr lvl="1" eaLnBrk="1" fontAlgn="auto" hangingPunct="1">
              <a:spcAft>
                <a:spcPts val="0"/>
              </a:spcAft>
              <a:defRPr/>
            </a:pPr>
            <a:r>
              <a:rPr lang="en-US" altLang="en-US" sz="2200" dirty="0"/>
              <a:t>Turns a blue or green color (positive)</a:t>
            </a:r>
          </a:p>
          <a:p>
            <a:pPr lvl="1" eaLnBrk="1" fontAlgn="auto" hangingPunct="1">
              <a:spcAft>
                <a:spcPts val="0"/>
              </a:spcAft>
              <a:defRPr/>
            </a:pPr>
            <a:r>
              <a:rPr lang="en-US" altLang="en-US" sz="2200" dirty="0"/>
              <a:t>Pink or orange color (negative)</a:t>
            </a:r>
          </a:p>
          <a:p>
            <a:pPr eaLnBrk="1" fontAlgn="auto" hangingPunct="1">
              <a:spcAft>
                <a:spcPts val="0"/>
              </a:spcAft>
              <a:defRPr/>
            </a:pPr>
            <a:r>
              <a:rPr lang="en-US" altLang="en-US" dirty="0"/>
              <a:t>Rapid urease test</a:t>
            </a:r>
          </a:p>
          <a:p>
            <a:pPr eaLnBrk="1" fontAlgn="auto" hangingPunct="1">
              <a:spcAft>
                <a:spcPts val="0"/>
              </a:spcAft>
              <a:defRPr/>
            </a:pPr>
            <a:r>
              <a:rPr lang="en-US" altLang="en-US" dirty="0"/>
              <a:t>Rapid motility test</a:t>
            </a: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9B0DCC8-2C1E-6D04-C0F8-EF9D7A036E2E}"/>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Special Potency Antimicrobial Disks</a:t>
            </a:r>
          </a:p>
        </p:txBody>
      </p:sp>
      <p:sp>
        <p:nvSpPr>
          <p:cNvPr id="98307" name="Rectangle 3">
            <a:extLst>
              <a:ext uri="{FF2B5EF4-FFF2-40B4-BE49-F238E27FC236}">
                <a16:creationId xmlns:a16="http://schemas.microsoft.com/office/drawing/2014/main" id="{F19D406F-4D80-FB1C-7EF6-7BF039492E69}"/>
              </a:ext>
            </a:extLst>
          </p:cNvPr>
          <p:cNvSpPr>
            <a:spLocks noGrp="1"/>
          </p:cNvSpPr>
          <p:nvPr>
            <p:ph idx="1"/>
          </p:nvPr>
        </p:nvSpPr>
        <p:spPr/>
        <p:txBody>
          <a:bodyPr/>
          <a:lstStyle/>
          <a:p>
            <a:pPr eaLnBrk="1" hangingPunct="1">
              <a:defRPr/>
            </a:pPr>
            <a:r>
              <a:rPr lang="en-US" altLang="en-US" dirty="0"/>
              <a:t>Used to determine the true Gram stain reaction of an isolate (not to predict treatment options)</a:t>
            </a:r>
          </a:p>
          <a:p>
            <a:pPr lvl="1" eaLnBrk="1" hangingPunct="1">
              <a:defRPr/>
            </a:pPr>
            <a:r>
              <a:rPr lang="en-US" altLang="en-US" dirty="0"/>
              <a:t>Vancomycin disk (5 µg)</a:t>
            </a:r>
          </a:p>
          <a:p>
            <a:pPr lvl="1" eaLnBrk="1" hangingPunct="1">
              <a:defRPr/>
            </a:pPr>
            <a:r>
              <a:rPr lang="en-US" altLang="en-US" dirty="0"/>
              <a:t>Kanamycin disk (100 µg)</a:t>
            </a:r>
          </a:p>
          <a:p>
            <a:pPr lvl="1" eaLnBrk="1" hangingPunct="1">
              <a:defRPr/>
            </a:pPr>
            <a:r>
              <a:rPr lang="en-US" altLang="en-US" dirty="0"/>
              <a:t>Colistin disk (10 µg)</a:t>
            </a:r>
          </a:p>
          <a:p>
            <a:pPr eaLnBrk="1" hangingPunct="1">
              <a:defRPr/>
            </a:pPr>
            <a:r>
              <a:rPr lang="en-US" altLang="en-US" dirty="0"/>
              <a:t>Procedure highlights</a:t>
            </a:r>
          </a:p>
          <a:p>
            <a:pPr lvl="1" eaLnBrk="1" hangingPunct="1">
              <a:defRPr/>
            </a:pPr>
            <a:r>
              <a:rPr lang="en-US" altLang="en-US" dirty="0"/>
              <a:t>Disks are placed on heavily inoculated area of plate, usually the first quadrant of a subculture plate</a:t>
            </a:r>
          </a:p>
          <a:p>
            <a:pPr lvl="1" eaLnBrk="1" hangingPunct="1">
              <a:defRPr/>
            </a:pPr>
            <a:r>
              <a:rPr lang="en-US" altLang="en-US" dirty="0"/>
              <a:t>Disks are pressed firmly on plate </a:t>
            </a:r>
            <a:r>
              <a:rPr lang="en-US" altLang="en-US" dirty="0" err="1"/>
              <a:t>surfact</a:t>
            </a:r>
            <a:endParaRPr lang="en-US" altLang="en-US" dirty="0"/>
          </a:p>
          <a:p>
            <a:pPr marL="457200" lvl="1" indent="0" eaLnBrk="1" hangingPunct="1">
              <a:buFont typeface="Wingdings" panose="05000000000000000000" pitchFamily="2" charset="2"/>
              <a:buNone/>
              <a:defRPr/>
            </a:pPr>
            <a:endParaRPr lang="en-US" altLang="en-US" dirty="0"/>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2573-CA2E-362D-036D-3E1845900035}"/>
              </a:ext>
            </a:extLst>
          </p:cNvPr>
          <p:cNvSpPr>
            <a:spLocks noGrp="1"/>
          </p:cNvSpPr>
          <p:nvPr>
            <p:ph type="title"/>
          </p:nvPr>
        </p:nvSpPr>
        <p:spPr>
          <a:xfrm>
            <a:off x="152400" y="274638"/>
            <a:ext cx="8915400" cy="1143000"/>
          </a:xfrm>
        </p:spPr>
        <p:txBody>
          <a:bodyPr rtlCol="0">
            <a:normAutofit fontScale="90000"/>
          </a:bodyPr>
          <a:lstStyle/>
          <a:p>
            <a:pPr eaLnBrk="1" fontAlgn="auto" hangingPunct="1">
              <a:spcAft>
                <a:spcPts val="0"/>
              </a:spcAft>
              <a:defRPr/>
            </a:pPr>
            <a:r>
              <a:rPr lang="en-US" dirty="0"/>
              <a:t>Disks to Add to the Pure-Subculture Plate</a:t>
            </a:r>
          </a:p>
        </p:txBody>
      </p:sp>
      <p:pic>
        <p:nvPicPr>
          <p:cNvPr id="140292" name="Picture 5" descr="Y:\ELS00000-IW26_[Mahon 6e]\ELS00000-IW26-SRC\Course-N\Construction\IC\jpg\Chapter022\022014.jpg">
            <a:extLst>
              <a:ext uri="{FF2B5EF4-FFF2-40B4-BE49-F238E27FC236}">
                <a16:creationId xmlns:a16="http://schemas.microsoft.com/office/drawing/2014/main" id="{3F90B84A-EA18-6220-F81C-B15F75414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3" y="1608138"/>
            <a:ext cx="5443537"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6EEAA-D97E-42AA-DE63-8C12FA8A6D91}"/>
              </a:ext>
            </a:extLst>
          </p:cNvPr>
          <p:cNvSpPr>
            <a:spLocks noGrp="1"/>
          </p:cNvSpPr>
          <p:nvPr>
            <p:ph type="title"/>
          </p:nvPr>
        </p:nvSpPr>
        <p:spPr/>
        <p:txBody>
          <a:bodyPr rtlCol="0">
            <a:normAutofit fontScale="90000"/>
          </a:bodyPr>
          <a:lstStyle/>
          <a:p>
            <a:pPr eaLnBrk="1" fontAlgn="auto" hangingPunct="1">
              <a:spcAft>
                <a:spcPts val="0"/>
              </a:spcAft>
              <a:defRPr/>
            </a:pPr>
            <a:r>
              <a:rPr lang="en-US" dirty="0"/>
              <a:t>Special Potency Antimicrobial Disk Results for </a:t>
            </a:r>
            <a:r>
              <a:rPr lang="en-US" i="1" dirty="0"/>
              <a:t>C. </a:t>
            </a:r>
            <a:r>
              <a:rPr lang="en-US" i="1" dirty="0" err="1"/>
              <a:t>ramosum</a:t>
            </a:r>
            <a:endParaRPr lang="en-US" i="1" dirty="0"/>
          </a:p>
        </p:txBody>
      </p:sp>
      <p:pic>
        <p:nvPicPr>
          <p:cNvPr id="141316" name="Picture 5" descr="Y:\ELS00000-IW26_[Mahon 6e]\ELS00000-IW26-SRC\Course-N\Construction\IC\jpg\Chapter022\022015.jpg">
            <a:extLst>
              <a:ext uri="{FF2B5EF4-FFF2-40B4-BE49-F238E27FC236}">
                <a16:creationId xmlns:a16="http://schemas.microsoft.com/office/drawing/2014/main" id="{3FDACBB6-0C75-139E-9307-BF1ECAA8F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88" y="1752600"/>
            <a:ext cx="5942012"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1E0D680-D47C-7718-3D36-CE60174F9FA5}"/>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Interpretation of Special-Potency Antimicrobial Disk Results</a:t>
            </a:r>
          </a:p>
        </p:txBody>
      </p:sp>
      <p:pic>
        <p:nvPicPr>
          <p:cNvPr id="142340" name="Picture 5" descr="C:\Users\12994\Desktop\Mahon\table22.12.jpg">
            <a:extLst>
              <a:ext uri="{FF2B5EF4-FFF2-40B4-BE49-F238E27FC236}">
                <a16:creationId xmlns:a16="http://schemas.microsoft.com/office/drawing/2014/main" id="{DB080913-9BD7-55F1-095B-07E905EC9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0"/>
            <a:ext cx="37385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E36782F3-D289-054E-F12D-C973F3166931}"/>
              </a:ext>
            </a:extLst>
          </p:cNvPr>
          <p:cNvSpPr>
            <a:spLocks noGrp="1"/>
          </p:cNvSpPr>
          <p:nvPr>
            <p:ph type="title"/>
          </p:nvPr>
        </p:nvSpPr>
        <p:spPr/>
        <p:txBody>
          <a:bodyPr/>
          <a:lstStyle/>
          <a:p>
            <a:pPr eaLnBrk="1" hangingPunct="1"/>
            <a:r>
              <a:rPr lang="en-US" altLang="en-US"/>
              <a:t>Other Special Potency Disks</a:t>
            </a:r>
          </a:p>
        </p:txBody>
      </p:sp>
      <p:sp>
        <p:nvSpPr>
          <p:cNvPr id="143363" name="Rectangle 3">
            <a:extLst>
              <a:ext uri="{FF2B5EF4-FFF2-40B4-BE49-F238E27FC236}">
                <a16:creationId xmlns:a16="http://schemas.microsoft.com/office/drawing/2014/main" id="{E4F95BD8-5D93-C66B-7600-BFA7F4709ADA}"/>
              </a:ext>
            </a:extLst>
          </p:cNvPr>
          <p:cNvSpPr>
            <a:spLocks noGrp="1"/>
          </p:cNvSpPr>
          <p:nvPr>
            <p:ph idx="1"/>
          </p:nvPr>
        </p:nvSpPr>
        <p:spPr/>
        <p:txBody>
          <a:bodyPr/>
          <a:lstStyle/>
          <a:p>
            <a:pPr eaLnBrk="1" hangingPunct="1"/>
            <a:r>
              <a:rPr lang="en-US" altLang="en-US"/>
              <a:t>Nitrate disk</a:t>
            </a:r>
          </a:p>
          <a:p>
            <a:pPr lvl="1" eaLnBrk="1" hangingPunct="1"/>
            <a:r>
              <a:rPr lang="en-US" altLang="en-US"/>
              <a:t>Ability to reduce nitrate</a:t>
            </a:r>
          </a:p>
          <a:p>
            <a:pPr eaLnBrk="1" hangingPunct="1"/>
            <a:r>
              <a:rPr lang="en-US" altLang="en-US"/>
              <a:t>Sodium polyanethol sulfonate (SPS) disk</a:t>
            </a:r>
          </a:p>
          <a:p>
            <a:pPr lvl="1" eaLnBrk="1" hangingPunct="1"/>
            <a:r>
              <a:rPr lang="en-US" altLang="en-US" i="1"/>
              <a:t>Peptostreptococcus anaerobius </a:t>
            </a:r>
            <a:r>
              <a:rPr lang="en-US" altLang="en-US"/>
              <a:t>is susceptible.</a:t>
            </a:r>
          </a:p>
          <a:p>
            <a:pPr lvl="1" eaLnBrk="1" hangingPunct="1"/>
            <a:r>
              <a:rPr lang="en-US" altLang="en-US" i="1"/>
              <a:t>Peptoniphilus asaccharolyticus </a:t>
            </a:r>
            <a:r>
              <a:rPr lang="en-US" altLang="en-US"/>
              <a:t>is resistant.</a:t>
            </a:r>
          </a:p>
          <a:p>
            <a:pPr eaLnBrk="1" hangingPunct="1"/>
            <a:r>
              <a:rPr lang="en-US" altLang="en-US"/>
              <a:t>Bile disk</a:t>
            </a:r>
          </a:p>
          <a:p>
            <a:pPr lvl="1" eaLnBrk="1" hangingPunct="1"/>
            <a:r>
              <a:rPr lang="en-US" altLang="en-US"/>
              <a:t>Growth in 20% bile</a:t>
            </a:r>
          </a:p>
          <a:p>
            <a:pPr lvl="1" eaLnBrk="1" hangingPunct="1"/>
            <a:r>
              <a:rPr lang="en-US" altLang="en-US"/>
              <a:t>Bile-tolerant, gram-negative bacillus is most likely a member of the </a:t>
            </a:r>
            <a:r>
              <a:rPr lang="en-US" altLang="en-US" i="1"/>
              <a:t>B. fragilis </a:t>
            </a:r>
            <a:r>
              <a:rPr lang="en-US" altLang="en-US"/>
              <a:t>group.</a:t>
            </a:r>
          </a:p>
        </p:txBody>
      </p:sp>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F715B68E-62F8-794A-8975-D219EE89036D}"/>
              </a:ext>
            </a:extLst>
          </p:cNvPr>
          <p:cNvSpPr>
            <a:spLocks noGrp="1"/>
          </p:cNvSpPr>
          <p:nvPr>
            <p:ph type="title"/>
          </p:nvPr>
        </p:nvSpPr>
        <p:spPr/>
        <p:txBody>
          <a:bodyPr/>
          <a:lstStyle/>
          <a:p>
            <a:pPr eaLnBrk="1" hangingPunct="1"/>
            <a:r>
              <a:rPr lang="en-US" altLang="en-US"/>
              <a:t>Lecithinase and Lipase Reactions</a:t>
            </a:r>
          </a:p>
        </p:txBody>
      </p:sp>
      <p:sp>
        <p:nvSpPr>
          <p:cNvPr id="144387" name="Rectangle 3">
            <a:extLst>
              <a:ext uri="{FF2B5EF4-FFF2-40B4-BE49-F238E27FC236}">
                <a16:creationId xmlns:a16="http://schemas.microsoft.com/office/drawing/2014/main" id="{730C04E5-5102-7170-E48D-DCE44E4CFE92}"/>
              </a:ext>
            </a:extLst>
          </p:cNvPr>
          <p:cNvSpPr>
            <a:spLocks noGrp="1"/>
          </p:cNvSpPr>
          <p:nvPr>
            <p:ph idx="1"/>
          </p:nvPr>
        </p:nvSpPr>
        <p:spPr/>
        <p:txBody>
          <a:bodyPr/>
          <a:lstStyle/>
          <a:p>
            <a:pPr eaLnBrk="1" hangingPunct="1"/>
            <a:r>
              <a:rPr lang="en-US" altLang="en-US"/>
              <a:t>Egg yolk agar (EYA)</a:t>
            </a:r>
          </a:p>
          <a:p>
            <a:pPr lvl="1" eaLnBrk="1" hangingPunct="1"/>
            <a:r>
              <a:rPr lang="en-US" altLang="en-US"/>
              <a:t>Lecithinase cleaves lecithin found in egg yolk</a:t>
            </a:r>
          </a:p>
          <a:p>
            <a:pPr lvl="2" eaLnBrk="1" hangingPunct="1"/>
            <a:r>
              <a:rPr lang="en-US" altLang="en-US"/>
              <a:t>Releases insoluble fat</a:t>
            </a:r>
          </a:p>
          <a:p>
            <a:pPr lvl="3" eaLnBrk="1" hangingPunct="1"/>
            <a:r>
              <a:rPr lang="en-US" altLang="en-US"/>
              <a:t>Forms opaque zone around colony</a:t>
            </a:r>
          </a:p>
          <a:p>
            <a:pPr lvl="3" eaLnBrk="1" hangingPunct="1"/>
            <a:r>
              <a:rPr lang="en-US" altLang="en-US" i="1"/>
              <a:t>C. perfringens</a:t>
            </a:r>
          </a:p>
          <a:p>
            <a:pPr eaLnBrk="1" hangingPunct="1"/>
            <a:r>
              <a:rPr lang="en-US" altLang="en-US"/>
              <a:t>Lipase</a:t>
            </a:r>
          </a:p>
          <a:p>
            <a:pPr lvl="1" eaLnBrk="1" hangingPunct="1"/>
            <a:r>
              <a:rPr lang="en-US" altLang="en-US"/>
              <a:t>Hydrolyzes triglycerides and diglycerides to fatty acids and glycerol</a:t>
            </a:r>
          </a:p>
          <a:p>
            <a:pPr lvl="2" eaLnBrk="1" hangingPunct="1"/>
            <a:r>
              <a:rPr lang="en-US" altLang="en-US"/>
              <a:t>Positive organisms are iridescent, multicolored sheen</a:t>
            </a:r>
          </a:p>
          <a:p>
            <a:pPr lvl="3" eaLnBrk="1" hangingPunct="1"/>
            <a:r>
              <a:rPr lang="en-US" altLang="en-US" i="1"/>
              <a:t>F. necrophorum</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9A81942-55B2-EB4C-D886-42E85088322B}"/>
              </a:ext>
            </a:extLst>
          </p:cNvPr>
          <p:cNvSpPr>
            <a:spLocks noGrp="1"/>
          </p:cNvSpPr>
          <p:nvPr>
            <p:ph type="title"/>
          </p:nvPr>
        </p:nvSpPr>
        <p:spPr/>
        <p:txBody>
          <a:bodyPr/>
          <a:lstStyle/>
          <a:p>
            <a:pPr eaLnBrk="1" hangingPunct="1"/>
            <a:r>
              <a:rPr lang="en-US" altLang="en-US"/>
              <a:t>Where Anaerobes Are Found</a:t>
            </a:r>
          </a:p>
        </p:txBody>
      </p:sp>
      <p:sp>
        <p:nvSpPr>
          <p:cNvPr id="33795" name="Rectangle 3">
            <a:extLst>
              <a:ext uri="{FF2B5EF4-FFF2-40B4-BE49-F238E27FC236}">
                <a16:creationId xmlns:a16="http://schemas.microsoft.com/office/drawing/2014/main" id="{B36C5FE2-4848-0953-49D5-E803E0C8675C}"/>
              </a:ext>
            </a:extLst>
          </p:cNvPr>
          <p:cNvSpPr>
            <a:spLocks noGrp="1"/>
          </p:cNvSpPr>
          <p:nvPr>
            <p:ph sz="half" idx="1"/>
          </p:nvPr>
        </p:nvSpPr>
        <p:spPr>
          <a:xfrm>
            <a:off x="533400" y="1641475"/>
            <a:ext cx="4038600" cy="4454525"/>
          </a:xfrm>
        </p:spPr>
        <p:txBody>
          <a:bodyPr/>
          <a:lstStyle/>
          <a:p>
            <a:pPr eaLnBrk="1" hangingPunct="1"/>
            <a:r>
              <a:rPr lang="en-US" altLang="en-US"/>
              <a:t>Exogenous </a:t>
            </a:r>
          </a:p>
          <a:p>
            <a:pPr lvl="1" eaLnBrk="1" hangingPunct="1"/>
            <a:r>
              <a:rPr lang="en-US" altLang="en-US" sz="2200"/>
              <a:t>Organisms exist outside of the bodies of animals.</a:t>
            </a:r>
          </a:p>
          <a:p>
            <a:pPr lvl="1" eaLnBrk="1" hangingPunct="1"/>
            <a:r>
              <a:rPr lang="en-US" altLang="en-US" sz="2200"/>
              <a:t>Infections develop when the agent is ingested or has gained entrance through trauma.</a:t>
            </a:r>
          </a:p>
          <a:p>
            <a:pPr lvl="1" eaLnBrk="1" hangingPunct="1"/>
            <a:r>
              <a:rPr lang="en-US" altLang="en-US" sz="2200"/>
              <a:t>Exogenous infections are usually caused by </a:t>
            </a:r>
            <a:r>
              <a:rPr lang="en-US" altLang="en-US" sz="2200" i="1"/>
              <a:t>Clostridium </a:t>
            </a:r>
            <a:r>
              <a:rPr lang="en-US" altLang="en-US" sz="2200"/>
              <a:t>(gram-positive and spore-forming)</a:t>
            </a:r>
          </a:p>
        </p:txBody>
      </p:sp>
      <p:sp>
        <p:nvSpPr>
          <p:cNvPr id="33796" name="Rectangle 4">
            <a:extLst>
              <a:ext uri="{FF2B5EF4-FFF2-40B4-BE49-F238E27FC236}">
                <a16:creationId xmlns:a16="http://schemas.microsoft.com/office/drawing/2014/main" id="{7D51639A-5951-239A-EE69-8D89EEA36273}"/>
              </a:ext>
            </a:extLst>
          </p:cNvPr>
          <p:cNvSpPr>
            <a:spLocks noGrp="1"/>
          </p:cNvSpPr>
          <p:nvPr>
            <p:ph sz="half" idx="2"/>
          </p:nvPr>
        </p:nvSpPr>
        <p:spPr/>
        <p:txBody>
          <a:bodyPr/>
          <a:lstStyle/>
          <a:p>
            <a:pPr eaLnBrk="1" hangingPunct="1"/>
            <a:r>
              <a:rPr lang="en-US" altLang="en-US"/>
              <a:t>Endogenous</a:t>
            </a:r>
          </a:p>
          <a:p>
            <a:pPr lvl="1" eaLnBrk="1" hangingPunct="1"/>
            <a:r>
              <a:rPr lang="en-US" altLang="en-US" sz="2200"/>
              <a:t>Organisms exist inside the bodies of animals and become sources of infection.</a:t>
            </a:r>
          </a:p>
          <a:p>
            <a:pPr lvl="1" eaLnBrk="1" hangingPunct="1"/>
            <a:r>
              <a:rPr lang="en-US" altLang="en-US" sz="2200"/>
              <a:t>Example: </a:t>
            </a:r>
            <a:r>
              <a:rPr lang="en-US" altLang="en-US" sz="2200" i="1"/>
              <a:t>Bacteroides, Porphyromonas, Prevotella, Clostridium, Propionibacterium</a:t>
            </a:r>
            <a:r>
              <a:rPr lang="en-US" altLang="en-US" sz="2200"/>
              <a:t>, and anaerobic cocci</a:t>
            </a:r>
          </a:p>
        </p:txBody>
      </p:sp>
    </p:spTree>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463671A2-02FA-A9C1-CA79-57A21DE35D02}"/>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Positive Lecithinase and Lipase Reactions on Culture Media </a:t>
            </a:r>
          </a:p>
        </p:txBody>
      </p:sp>
      <p:pic>
        <p:nvPicPr>
          <p:cNvPr id="145412" name="Picture 6" descr="Y:\ELS00000-IW26_[Mahon 6e]\ELS00000-IW26-SRC\Course-N\Construction\IC\jpg\Chapter022\022016.jpg">
            <a:extLst>
              <a:ext uri="{FF2B5EF4-FFF2-40B4-BE49-F238E27FC236}">
                <a16:creationId xmlns:a16="http://schemas.microsoft.com/office/drawing/2014/main" id="{F59E9EFA-0E01-E352-65AB-CA9DA3999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8" y="2443163"/>
            <a:ext cx="3852862"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7" descr="Y:\ELS00000-IW26_[Mahon 6e]\ELS00000-IW26-SRC\Course-N\Construction\IC\jpg\Chapter022\022017.jpg">
            <a:extLst>
              <a:ext uri="{FF2B5EF4-FFF2-40B4-BE49-F238E27FC236}">
                <a16:creationId xmlns:a16="http://schemas.microsoft.com/office/drawing/2014/main" id="{4382A829-72A7-80C7-2C85-0B9C1E8DD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2179638"/>
            <a:ext cx="33274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5">
            <a:extLst>
              <a:ext uri="{FF2B5EF4-FFF2-40B4-BE49-F238E27FC236}">
                <a16:creationId xmlns:a16="http://schemas.microsoft.com/office/drawing/2014/main" id="{132C501C-3672-AF44-BBAA-BD5D3ADDD235}"/>
              </a:ext>
            </a:extLst>
          </p:cNvPr>
          <p:cNvSpPr>
            <a:spLocks noGrp="1"/>
          </p:cNvSpPr>
          <p:nvPr>
            <p:ph type="title"/>
          </p:nvPr>
        </p:nvSpPr>
        <p:spPr/>
        <p:txBody>
          <a:bodyPr/>
          <a:lstStyle/>
          <a:p>
            <a:pPr eaLnBrk="1" hangingPunct="1"/>
            <a:r>
              <a:rPr lang="en-US" altLang="en-US"/>
              <a:t>Proteolytic Reactions</a:t>
            </a:r>
          </a:p>
        </p:txBody>
      </p:sp>
      <p:sp>
        <p:nvSpPr>
          <p:cNvPr id="146435" name="Content Placeholder 6">
            <a:extLst>
              <a:ext uri="{FF2B5EF4-FFF2-40B4-BE49-F238E27FC236}">
                <a16:creationId xmlns:a16="http://schemas.microsoft.com/office/drawing/2014/main" id="{7E951FEF-439B-D6E1-5636-9E42E28F97AA}"/>
              </a:ext>
            </a:extLst>
          </p:cNvPr>
          <p:cNvSpPr>
            <a:spLocks noGrp="1"/>
          </p:cNvSpPr>
          <p:nvPr>
            <p:ph idx="1"/>
          </p:nvPr>
        </p:nvSpPr>
        <p:spPr/>
        <p:txBody>
          <a:bodyPr/>
          <a:lstStyle/>
          <a:p>
            <a:pPr eaLnBrk="1" hangingPunct="1"/>
            <a:r>
              <a:rPr lang="en-US" altLang="en-US"/>
              <a:t>Organisms that produce proteolytic enzymes (proteases) exhibit</a:t>
            </a:r>
          </a:p>
          <a:p>
            <a:pPr lvl="1" eaLnBrk="1" hangingPunct="1"/>
            <a:r>
              <a:rPr lang="en-US" altLang="en-US"/>
              <a:t>Completely clear zone</a:t>
            </a:r>
          </a:p>
          <a:p>
            <a:pPr lvl="1" eaLnBrk="1" hangingPunct="1"/>
            <a:r>
              <a:rPr lang="en-US" altLang="en-US"/>
              <a:t>Often narrow around their colonies</a:t>
            </a:r>
          </a:p>
          <a:p>
            <a:pPr eaLnBrk="1" hangingPunct="1"/>
            <a:r>
              <a:rPr lang="en-US" altLang="en-US"/>
              <a:t>Best observed by</a:t>
            </a:r>
          </a:p>
          <a:p>
            <a:pPr lvl="1" eaLnBrk="1" hangingPunct="1"/>
            <a:r>
              <a:rPr lang="en-US" altLang="en-US"/>
              <a:t>Holding plate up to strong light source</a:t>
            </a:r>
          </a:p>
          <a:p>
            <a:pPr lvl="1" eaLnBrk="1" hangingPunct="1"/>
            <a:r>
              <a:rPr lang="en-US" altLang="en-US"/>
              <a:t>Reminiscent of the complete clearing seen with </a:t>
            </a:r>
            <a:r>
              <a:rPr lang="el-GR" altLang="en-US"/>
              <a:t>β</a:t>
            </a:r>
            <a:r>
              <a:rPr lang="en-US" altLang="en-US"/>
              <a:t>-hemolytic organisms on SBA plates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5">
            <a:extLst>
              <a:ext uri="{FF2B5EF4-FFF2-40B4-BE49-F238E27FC236}">
                <a16:creationId xmlns:a16="http://schemas.microsoft.com/office/drawing/2014/main" id="{252596A6-693F-0C7B-BFA9-BE9F4822FE13}"/>
              </a:ext>
            </a:extLst>
          </p:cNvPr>
          <p:cNvSpPr>
            <a:spLocks noGrp="1"/>
          </p:cNvSpPr>
          <p:nvPr>
            <p:ph type="title"/>
          </p:nvPr>
        </p:nvSpPr>
        <p:spPr>
          <a:xfrm>
            <a:off x="685800" y="2362200"/>
            <a:ext cx="7772400" cy="1362075"/>
          </a:xfrm>
        </p:spPr>
        <p:txBody>
          <a:bodyPr/>
          <a:lstStyle/>
          <a:p>
            <a:pPr algn="ctr" eaLnBrk="1" hangingPunct="1"/>
            <a:r>
              <a:rPr lang="en-US" altLang="en-US" b="0" cap="none"/>
              <a:t>Presumptive ID of Gram-Positive Anaerobes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3">
            <a:extLst>
              <a:ext uri="{FF2B5EF4-FFF2-40B4-BE49-F238E27FC236}">
                <a16:creationId xmlns:a16="http://schemas.microsoft.com/office/drawing/2014/main" id="{5B401E82-2712-0837-6E5D-97E97EFFDF07}"/>
              </a:ext>
            </a:extLst>
          </p:cNvPr>
          <p:cNvSpPr>
            <a:spLocks noGrp="1"/>
          </p:cNvSpPr>
          <p:nvPr>
            <p:ph type="title"/>
          </p:nvPr>
        </p:nvSpPr>
        <p:spPr/>
        <p:txBody>
          <a:bodyPr/>
          <a:lstStyle/>
          <a:p>
            <a:r>
              <a:rPr lang="en-US" altLang="en-US"/>
              <a:t>Overview</a:t>
            </a:r>
          </a:p>
        </p:txBody>
      </p:sp>
      <p:sp>
        <p:nvSpPr>
          <p:cNvPr id="148483" name="Content Placeholder 4">
            <a:extLst>
              <a:ext uri="{FF2B5EF4-FFF2-40B4-BE49-F238E27FC236}">
                <a16:creationId xmlns:a16="http://schemas.microsoft.com/office/drawing/2014/main" id="{659924D8-723B-82DC-84E0-814916153B40}"/>
              </a:ext>
            </a:extLst>
          </p:cNvPr>
          <p:cNvSpPr>
            <a:spLocks noGrp="1"/>
          </p:cNvSpPr>
          <p:nvPr>
            <p:ph idx="1"/>
          </p:nvPr>
        </p:nvSpPr>
        <p:spPr/>
        <p:txBody>
          <a:bodyPr/>
          <a:lstStyle/>
          <a:p>
            <a:r>
              <a:rPr lang="en-US" altLang="en-US"/>
              <a:t>Some gram-positive anaerobes can also be presumptively identified with simple procedures.</a:t>
            </a:r>
          </a:p>
          <a:p>
            <a:r>
              <a:rPr lang="en-US" altLang="en-US"/>
              <a:t>None of these organisms will grow on BBE agar or LKVB agar medium, so identification is based on the colony appearance on nonselective anaerobic blood agar and EYA.</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FCC9DA0-2886-6C93-03A6-5AB24CFD145B}"/>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Presumptive Identification of Gram-Positive Anaerobes</a:t>
            </a:r>
          </a:p>
        </p:txBody>
      </p:sp>
      <p:pic>
        <p:nvPicPr>
          <p:cNvPr id="149508" name="Picture 5" descr="C:\Users\12994\Desktop\Mahon\table22.13.jpg">
            <a:extLst>
              <a:ext uri="{FF2B5EF4-FFF2-40B4-BE49-F238E27FC236}">
                <a16:creationId xmlns:a16="http://schemas.microsoft.com/office/drawing/2014/main" id="{ADE853DB-8927-3487-25E8-2B2484D3A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38400"/>
            <a:ext cx="8229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B57AAEC-5D15-EFFE-703A-CC432EBE7386}"/>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Double Zone Hemolysis</a:t>
            </a:r>
            <a:br>
              <a:rPr lang="en-US" altLang="en-US" dirty="0"/>
            </a:br>
            <a:r>
              <a:rPr lang="en-US" altLang="en-US" i="1" dirty="0"/>
              <a:t>C. perfringens</a:t>
            </a:r>
          </a:p>
        </p:txBody>
      </p:sp>
      <p:pic>
        <p:nvPicPr>
          <p:cNvPr id="150532" name="Picture 5" descr="Y:\ELS00000-IW26_[Mahon 6e]\ELS00000-IW26-SRC\Course-N\Construction\IC\jpg\Chapter022\022018.jpg">
            <a:extLst>
              <a:ext uri="{FF2B5EF4-FFF2-40B4-BE49-F238E27FC236}">
                <a16:creationId xmlns:a16="http://schemas.microsoft.com/office/drawing/2014/main" id="{A5591EAE-2CEE-EFEE-95CD-57948DFD5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688" y="1600200"/>
            <a:ext cx="6894512"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4">
            <a:extLst>
              <a:ext uri="{FF2B5EF4-FFF2-40B4-BE49-F238E27FC236}">
                <a16:creationId xmlns:a16="http://schemas.microsoft.com/office/drawing/2014/main" id="{85D95392-49AD-A600-1379-6444454FA0D6}"/>
              </a:ext>
            </a:extLst>
          </p:cNvPr>
          <p:cNvSpPr>
            <a:spLocks noGrp="1"/>
          </p:cNvSpPr>
          <p:nvPr>
            <p:ph type="title"/>
          </p:nvPr>
        </p:nvSpPr>
        <p:spPr>
          <a:xfrm>
            <a:off x="762000" y="2438400"/>
            <a:ext cx="7772400" cy="1362075"/>
          </a:xfrm>
        </p:spPr>
        <p:txBody>
          <a:bodyPr/>
          <a:lstStyle/>
          <a:p>
            <a:pPr algn="ctr" eaLnBrk="1" hangingPunct="1"/>
            <a:r>
              <a:rPr lang="en-US" altLang="en-US" b="0" cap="none"/>
              <a:t>Presumptive ID of Gram-Negative Anaerobes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3">
            <a:extLst>
              <a:ext uri="{FF2B5EF4-FFF2-40B4-BE49-F238E27FC236}">
                <a16:creationId xmlns:a16="http://schemas.microsoft.com/office/drawing/2014/main" id="{A359F838-F3A5-76DE-B984-82C82208A57C}"/>
              </a:ext>
            </a:extLst>
          </p:cNvPr>
          <p:cNvSpPr>
            <a:spLocks noGrp="1"/>
          </p:cNvSpPr>
          <p:nvPr>
            <p:ph type="title"/>
          </p:nvPr>
        </p:nvSpPr>
        <p:spPr/>
        <p:txBody>
          <a:bodyPr/>
          <a:lstStyle/>
          <a:p>
            <a:r>
              <a:rPr lang="en-US" altLang="en-US"/>
              <a:t>Overview</a:t>
            </a:r>
          </a:p>
        </p:txBody>
      </p:sp>
      <p:sp>
        <p:nvSpPr>
          <p:cNvPr id="152579" name="Content Placeholder 4">
            <a:extLst>
              <a:ext uri="{FF2B5EF4-FFF2-40B4-BE49-F238E27FC236}">
                <a16:creationId xmlns:a16="http://schemas.microsoft.com/office/drawing/2014/main" id="{7E9A3065-95A0-1FEE-65F5-D1127BD0DE5A}"/>
              </a:ext>
            </a:extLst>
          </p:cNvPr>
          <p:cNvSpPr>
            <a:spLocks noGrp="1"/>
          </p:cNvSpPr>
          <p:nvPr>
            <p:ph idx="1"/>
          </p:nvPr>
        </p:nvSpPr>
        <p:spPr/>
        <p:txBody>
          <a:bodyPr/>
          <a:lstStyle/>
          <a:p>
            <a:r>
              <a:rPr lang="en-US" altLang="en-US"/>
              <a:t>Using Gram stain results, growth characteristics on primary plating media (e.g., nonselective anaerobic blood agar, BBE agar, KVLB agar), and a few rapid tests, many gram-negative anaerobes can be presumptively identified, often within 24hours of inoculation.</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E542D71A-7C94-EACF-6B42-F6B1A27D1771}"/>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Presumptive Identification of Gram-Negative Anaerobes</a:t>
            </a:r>
          </a:p>
        </p:txBody>
      </p:sp>
      <p:pic>
        <p:nvPicPr>
          <p:cNvPr id="153604" name="Picture 5" descr="C:\Users\12994\Desktop\Mahon\table22.14.jpg">
            <a:extLst>
              <a:ext uri="{FF2B5EF4-FFF2-40B4-BE49-F238E27FC236}">
                <a16:creationId xmlns:a16="http://schemas.microsoft.com/office/drawing/2014/main" id="{4F36B1BF-C193-7C6D-8F17-42F3E7F20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1935163"/>
            <a:ext cx="8050212"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22844790-15D6-8DAD-C856-2B73CCA10044}"/>
              </a:ext>
            </a:extLst>
          </p:cNvPr>
          <p:cNvSpPr>
            <a:spLocks noGrp="1"/>
          </p:cNvSpPr>
          <p:nvPr>
            <p:ph type="title"/>
          </p:nvPr>
        </p:nvSpPr>
        <p:spPr>
          <a:xfrm>
            <a:off x="228600" y="98425"/>
            <a:ext cx="8763000" cy="1730375"/>
          </a:xfrm>
        </p:spPr>
        <p:txBody>
          <a:bodyPr/>
          <a:lstStyle/>
          <a:p>
            <a:pPr eaLnBrk="1" hangingPunct="1"/>
            <a:r>
              <a:rPr lang="en-US" altLang="en-US" sz="3200"/>
              <a:t>Colonies on BBE Agar </a:t>
            </a:r>
            <a:r>
              <a:rPr lang="en-US" altLang="en-US" sz="3200" i="1"/>
              <a:t>B. fragilis</a:t>
            </a:r>
            <a:r>
              <a:rPr lang="en-US" altLang="en-US" sz="3200"/>
              <a:t> on </a:t>
            </a:r>
            <a:br>
              <a:rPr lang="en-US" altLang="en-US" sz="3200"/>
            </a:br>
            <a:r>
              <a:rPr lang="en-US" altLang="en-US" sz="3200"/>
              <a:t>Anaerobic KVLB and BBE  (Left) and  </a:t>
            </a:r>
            <a:br>
              <a:rPr lang="en-US" altLang="en-US" sz="3200"/>
            </a:br>
            <a:r>
              <a:rPr lang="en-US" altLang="en-US" sz="3200" i="1"/>
              <a:t>B. wadsworthia </a:t>
            </a:r>
            <a:r>
              <a:rPr lang="en-US" altLang="en-US" sz="3200"/>
              <a:t>on BBE (Right)</a:t>
            </a:r>
          </a:p>
        </p:txBody>
      </p:sp>
      <p:pic>
        <p:nvPicPr>
          <p:cNvPr id="154628" name="Picture 6" descr="Y:\ELS00000-IW26_[Mahon 6e]\ELS00000-IW26-SRC\Course-N\Construction\IC\jpg\Chapter022\022019.jpg">
            <a:extLst>
              <a:ext uri="{FF2B5EF4-FFF2-40B4-BE49-F238E27FC236}">
                <a16:creationId xmlns:a16="http://schemas.microsoft.com/office/drawing/2014/main" id="{B277955D-D27F-1421-13E3-C65D8B8A2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0"/>
            <a:ext cx="3449638"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7" descr="Y:\ELS00000-IW26_[Mahon 6e]\ELS00000-IW26-SRC\Course-N\Construction\IC\jpg\Chapter022\022020.jpg">
            <a:extLst>
              <a:ext uri="{FF2B5EF4-FFF2-40B4-BE49-F238E27FC236}">
                <a16:creationId xmlns:a16="http://schemas.microsoft.com/office/drawing/2014/main" id="{49825372-CE54-BB80-D26C-1835C0ED5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2312988"/>
            <a:ext cx="4160838"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5EDB5EA-3A91-1423-517E-57B0990FA34C}"/>
              </a:ext>
            </a:extLst>
          </p:cNvPr>
          <p:cNvSpPr>
            <a:spLocks noGrp="1" noChangeArrowheads="1"/>
          </p:cNvSpPr>
          <p:nvPr>
            <p:ph type="title"/>
          </p:nvPr>
        </p:nvSpPr>
        <p:spPr>
          <a:xfrm>
            <a:off x="685800" y="228600"/>
            <a:ext cx="7772400" cy="1447800"/>
          </a:xfrm>
        </p:spPr>
        <p:txBody>
          <a:bodyPr rtlCol="0">
            <a:normAutofit fontScale="90000"/>
          </a:bodyPr>
          <a:lstStyle/>
          <a:p>
            <a:pPr eaLnBrk="1" fontAlgn="auto" hangingPunct="1">
              <a:spcAft>
                <a:spcPts val="0"/>
              </a:spcAft>
              <a:defRPr/>
            </a:pPr>
            <a:r>
              <a:rPr lang="en-US" altLang="en-US" dirty="0"/>
              <a:t>Endogenous Anaerobes Commonly Involved in Human Infections</a:t>
            </a:r>
          </a:p>
        </p:txBody>
      </p:sp>
      <p:pic>
        <p:nvPicPr>
          <p:cNvPr id="35844" name="Picture 5" descr="C:\Users\12994\Desktop\Mahon\table22.2.jpg">
            <a:extLst>
              <a:ext uri="{FF2B5EF4-FFF2-40B4-BE49-F238E27FC236}">
                <a16:creationId xmlns:a16="http://schemas.microsoft.com/office/drawing/2014/main" id="{15633236-8DF3-427C-1752-F879FFE19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1622425"/>
            <a:ext cx="2930525"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CEB0EAF2-233C-36FF-502E-563AF6B02105}"/>
              </a:ext>
            </a:extLst>
          </p:cNvPr>
          <p:cNvSpPr>
            <a:spLocks noGrp="1"/>
          </p:cNvSpPr>
          <p:nvPr>
            <p:ph type="title"/>
          </p:nvPr>
        </p:nvSpPr>
        <p:spPr/>
        <p:txBody>
          <a:bodyPr/>
          <a:lstStyle/>
          <a:p>
            <a:pPr eaLnBrk="1" hangingPunct="1"/>
            <a:r>
              <a:rPr lang="en-US" altLang="en-US"/>
              <a:t>Gram Stain of </a:t>
            </a:r>
            <a:r>
              <a:rPr lang="en-US" altLang="en-US" i="1"/>
              <a:t>F. nucleatum</a:t>
            </a:r>
          </a:p>
        </p:txBody>
      </p:sp>
      <p:pic>
        <p:nvPicPr>
          <p:cNvPr id="155652" name="Picture 5" descr="Y:\ELS00000-IW26_[Mahon 6e]\ELS00000-IW26-SRC\Course-N\Construction\IC\jpg\Chapter022\022021.jpg">
            <a:extLst>
              <a:ext uri="{FF2B5EF4-FFF2-40B4-BE49-F238E27FC236}">
                <a16:creationId xmlns:a16="http://schemas.microsoft.com/office/drawing/2014/main" id="{5494D5BC-0C05-27C9-BA4D-89BBB824C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76400"/>
            <a:ext cx="6040438"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4">
            <a:extLst>
              <a:ext uri="{FF2B5EF4-FFF2-40B4-BE49-F238E27FC236}">
                <a16:creationId xmlns:a16="http://schemas.microsoft.com/office/drawing/2014/main" id="{65808EF6-1CD2-1FA6-B012-426A5158F27C}"/>
              </a:ext>
            </a:extLst>
          </p:cNvPr>
          <p:cNvSpPr>
            <a:spLocks noGrp="1"/>
          </p:cNvSpPr>
          <p:nvPr>
            <p:ph type="title"/>
          </p:nvPr>
        </p:nvSpPr>
        <p:spPr>
          <a:xfrm>
            <a:off x="838200" y="2447925"/>
            <a:ext cx="7772400" cy="1285875"/>
          </a:xfrm>
        </p:spPr>
        <p:txBody>
          <a:bodyPr/>
          <a:lstStyle/>
          <a:p>
            <a:pPr algn="ctr" eaLnBrk="1" hangingPunct="1"/>
            <a:r>
              <a:rPr lang="en-US" altLang="en-US" b="0" cap="none"/>
              <a:t>Definitive ID of Anaerobic Isolates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3">
            <a:extLst>
              <a:ext uri="{FF2B5EF4-FFF2-40B4-BE49-F238E27FC236}">
                <a16:creationId xmlns:a16="http://schemas.microsoft.com/office/drawing/2014/main" id="{95A4F92E-ACBF-258C-DC00-D9AD05E7C335}"/>
              </a:ext>
            </a:extLst>
          </p:cNvPr>
          <p:cNvSpPr>
            <a:spLocks noGrp="1"/>
          </p:cNvSpPr>
          <p:nvPr>
            <p:ph type="title"/>
          </p:nvPr>
        </p:nvSpPr>
        <p:spPr/>
        <p:txBody>
          <a:bodyPr/>
          <a:lstStyle/>
          <a:p>
            <a:r>
              <a:rPr lang="en-US" altLang="en-US"/>
              <a:t>Overview</a:t>
            </a:r>
          </a:p>
        </p:txBody>
      </p:sp>
      <p:sp>
        <p:nvSpPr>
          <p:cNvPr id="157699" name="Content Placeholder 4">
            <a:extLst>
              <a:ext uri="{FF2B5EF4-FFF2-40B4-BE49-F238E27FC236}">
                <a16:creationId xmlns:a16="http://schemas.microsoft.com/office/drawing/2014/main" id="{5BFC0A0F-99D1-A179-CA64-7CE0182DCCC9}"/>
              </a:ext>
            </a:extLst>
          </p:cNvPr>
          <p:cNvSpPr>
            <a:spLocks noGrp="1"/>
          </p:cNvSpPr>
          <p:nvPr>
            <p:ph idx="1"/>
          </p:nvPr>
        </p:nvSpPr>
        <p:spPr/>
        <p:txBody>
          <a:bodyPr/>
          <a:lstStyle/>
          <a:p>
            <a:r>
              <a:rPr lang="en-US" altLang="en-US"/>
              <a:t>For sterile site and some surgical isolates, it is important for the laboratory to provide full identification. </a:t>
            </a:r>
          </a:p>
          <a:p>
            <a:r>
              <a:rPr lang="en-US" altLang="en-US"/>
              <a:t>Many clinical microbiology laboratories use one of the commercially available biochemical-based or preexisting enzyme-based minisystems for making definitive identifications, but it is important to remember that none of these will identify all anaerobes that could potentially be isolated from clinical specimens.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3">
            <a:extLst>
              <a:ext uri="{FF2B5EF4-FFF2-40B4-BE49-F238E27FC236}">
                <a16:creationId xmlns:a16="http://schemas.microsoft.com/office/drawing/2014/main" id="{B8FA713C-04DB-FEE1-EF4C-95ACE0DB24A5}"/>
              </a:ext>
            </a:extLst>
          </p:cNvPr>
          <p:cNvSpPr>
            <a:spLocks noGrp="1"/>
          </p:cNvSpPr>
          <p:nvPr>
            <p:ph type="title"/>
          </p:nvPr>
        </p:nvSpPr>
        <p:spPr/>
        <p:txBody>
          <a:bodyPr/>
          <a:lstStyle/>
          <a:p>
            <a:r>
              <a:rPr lang="en-US" altLang="en-US" dirty="0"/>
              <a:t>Overview</a:t>
            </a:r>
            <a:endParaRPr lang="en-US" altLang="en-US" strike="sngStrike" dirty="0"/>
          </a:p>
        </p:txBody>
      </p:sp>
      <p:sp>
        <p:nvSpPr>
          <p:cNvPr id="158723" name="Content Placeholder 4">
            <a:extLst>
              <a:ext uri="{FF2B5EF4-FFF2-40B4-BE49-F238E27FC236}">
                <a16:creationId xmlns:a16="http://schemas.microsoft.com/office/drawing/2014/main" id="{84C21526-4BA4-CB04-317A-457AB2D803F7}"/>
              </a:ext>
            </a:extLst>
          </p:cNvPr>
          <p:cNvSpPr>
            <a:spLocks noGrp="1"/>
          </p:cNvSpPr>
          <p:nvPr>
            <p:ph idx="1"/>
          </p:nvPr>
        </p:nvSpPr>
        <p:spPr/>
        <p:txBody>
          <a:bodyPr/>
          <a:lstStyle/>
          <a:p>
            <a:r>
              <a:rPr lang="en-US" altLang="en-US"/>
              <a:t>Most (definitive identification systems) are designed to identify anaerobes that are most frequently encountered in clinical specimens. It is far more important for a system to identify these organisms than to identify obscure anaerobes that are only rarely isolated from clinical specimens or involved in infectious processes.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2D5E-75FA-17A6-FE4D-AAD3C0D2A267}"/>
              </a:ext>
            </a:extLst>
          </p:cNvPr>
          <p:cNvSpPr>
            <a:spLocks noGrp="1"/>
          </p:cNvSpPr>
          <p:nvPr>
            <p:ph type="title"/>
          </p:nvPr>
        </p:nvSpPr>
        <p:spPr/>
        <p:txBody>
          <a:bodyPr rtlCol="0">
            <a:normAutofit fontScale="90000"/>
          </a:bodyPr>
          <a:lstStyle/>
          <a:p>
            <a:pPr eaLnBrk="1" fontAlgn="auto" hangingPunct="1">
              <a:spcAft>
                <a:spcPts val="0"/>
              </a:spcAft>
              <a:defRPr/>
            </a:pPr>
            <a:r>
              <a:rPr lang="en-US" dirty="0"/>
              <a:t>Options Available for Identifying Anaerobic Bacteria</a:t>
            </a:r>
          </a:p>
        </p:txBody>
      </p:sp>
      <p:pic>
        <p:nvPicPr>
          <p:cNvPr id="159748" name="Picture 5" descr="C:\Users\12994\Desktop\Mahon\table22.9.jpg">
            <a:extLst>
              <a:ext uri="{FF2B5EF4-FFF2-40B4-BE49-F238E27FC236}">
                <a16:creationId xmlns:a16="http://schemas.microsoft.com/office/drawing/2014/main" id="{BC190F46-46C5-C8CD-ABFC-EC2EABA96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943100"/>
            <a:ext cx="761047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1B36686A-C423-FEF5-C77D-B6123E4BC2FE}"/>
              </a:ext>
            </a:extLst>
          </p:cNvPr>
          <p:cNvSpPr>
            <a:spLocks noGrp="1"/>
          </p:cNvSpPr>
          <p:nvPr>
            <p:ph type="title"/>
          </p:nvPr>
        </p:nvSpPr>
        <p:spPr/>
        <p:txBody>
          <a:bodyPr/>
          <a:lstStyle/>
          <a:p>
            <a:r>
              <a:rPr lang="en-US" altLang="en-US"/>
              <a:t>Biochemical-Based Multitest Systems</a:t>
            </a:r>
          </a:p>
        </p:txBody>
      </p:sp>
      <p:sp>
        <p:nvSpPr>
          <p:cNvPr id="160771" name="Content Placeholder 2">
            <a:extLst>
              <a:ext uri="{FF2B5EF4-FFF2-40B4-BE49-F238E27FC236}">
                <a16:creationId xmlns:a16="http://schemas.microsoft.com/office/drawing/2014/main" id="{640F2962-71CB-4580-3AAA-615C2594C377}"/>
              </a:ext>
            </a:extLst>
          </p:cNvPr>
          <p:cNvSpPr>
            <a:spLocks noGrp="1"/>
          </p:cNvSpPr>
          <p:nvPr>
            <p:ph idx="1"/>
          </p:nvPr>
        </p:nvSpPr>
        <p:spPr/>
        <p:txBody>
          <a:bodyPr/>
          <a:lstStyle/>
          <a:p>
            <a:r>
              <a:rPr lang="en-US" altLang="en-US"/>
              <a:t>API system</a:t>
            </a:r>
          </a:p>
          <a:p>
            <a:pPr lvl="1"/>
            <a:r>
              <a:rPr lang="en-US" altLang="en-US"/>
              <a:t>Has many of the tests as the aerobic version </a:t>
            </a:r>
          </a:p>
          <a:p>
            <a:r>
              <a:rPr lang="en-US" altLang="en-US"/>
              <a:t>Biochemical-based multitest systems</a:t>
            </a:r>
          </a:p>
          <a:p>
            <a:pPr lvl="1"/>
            <a:r>
              <a:rPr lang="en-US" altLang="en-US"/>
              <a:t>Easier and faster to inoculate than a conventional system of plates and tubes</a:t>
            </a:r>
          </a:p>
          <a:p>
            <a:r>
              <a:rPr lang="en-US" altLang="en-US"/>
              <a:t>These systems required anaerobic incubation</a:t>
            </a:r>
          </a:p>
          <a:p>
            <a:r>
              <a:rPr lang="en-US" altLang="en-US"/>
              <a:t>After 24 to 48 hours of incubation, test results are read</a:t>
            </a:r>
          </a:p>
          <a:p>
            <a:endParaRPr lang="en-US" alt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06A982FD-8FD5-0FF2-6ADD-B24B39863CA1}"/>
              </a:ext>
            </a:extLst>
          </p:cNvPr>
          <p:cNvSpPr>
            <a:spLocks noGrp="1"/>
          </p:cNvSpPr>
          <p:nvPr>
            <p:ph type="title"/>
          </p:nvPr>
        </p:nvSpPr>
        <p:spPr/>
        <p:txBody>
          <a:bodyPr/>
          <a:lstStyle/>
          <a:p>
            <a:r>
              <a:rPr lang="en-US" altLang="en-US" dirty="0"/>
              <a:t>Preformed Enzyme-Based Systems</a:t>
            </a:r>
          </a:p>
        </p:txBody>
      </p:sp>
      <p:sp>
        <p:nvSpPr>
          <p:cNvPr id="161795" name="Content Placeholder 2">
            <a:extLst>
              <a:ext uri="{FF2B5EF4-FFF2-40B4-BE49-F238E27FC236}">
                <a16:creationId xmlns:a16="http://schemas.microsoft.com/office/drawing/2014/main" id="{0393D41E-CE98-FD63-9FCD-DE1A9C33CD22}"/>
              </a:ext>
            </a:extLst>
          </p:cNvPr>
          <p:cNvSpPr>
            <a:spLocks noGrp="1"/>
          </p:cNvSpPr>
          <p:nvPr>
            <p:ph idx="1"/>
          </p:nvPr>
        </p:nvSpPr>
        <p:spPr/>
        <p:txBody>
          <a:bodyPr/>
          <a:lstStyle/>
          <a:p>
            <a:r>
              <a:rPr lang="en-US" altLang="en-US"/>
              <a:t>Based on the presence of preexisting (preformed) bacterial enzymes.</a:t>
            </a:r>
          </a:p>
          <a:p>
            <a:r>
              <a:rPr lang="en-US" altLang="en-US"/>
              <a:t>Results are available in about 4 hours.</a:t>
            </a:r>
          </a:p>
          <a:p>
            <a:r>
              <a:rPr lang="en-US" altLang="en-US"/>
              <a:t>There are numerous systems that all use the same or similar substrates.</a:t>
            </a:r>
          </a:p>
          <a:p>
            <a:r>
              <a:rPr lang="en-US" altLang="en-US"/>
              <a:t>Methods are being replaced by MALDI-TOF mass spectrometry</a:t>
            </a:r>
          </a:p>
          <a:p>
            <a:endParaRPr lang="en-US" alt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8695-F680-8C6C-1096-C2A9DC35960A}"/>
              </a:ext>
            </a:extLst>
          </p:cNvPr>
          <p:cNvSpPr>
            <a:spLocks noGrp="1"/>
          </p:cNvSpPr>
          <p:nvPr>
            <p:ph type="title"/>
          </p:nvPr>
        </p:nvSpPr>
        <p:spPr>
          <a:xfrm>
            <a:off x="76200" y="274638"/>
            <a:ext cx="8991600" cy="1143000"/>
          </a:xfrm>
        </p:spPr>
        <p:txBody>
          <a:bodyPr rtlCol="0">
            <a:normAutofit fontScale="90000"/>
          </a:bodyPr>
          <a:lstStyle/>
          <a:p>
            <a:pPr eaLnBrk="1" fontAlgn="auto" hangingPunct="1">
              <a:spcAft>
                <a:spcPts val="0"/>
              </a:spcAft>
              <a:defRPr/>
            </a:pPr>
            <a:r>
              <a:rPr lang="en-US" dirty="0" err="1"/>
              <a:t>RapID</a:t>
            </a:r>
            <a:r>
              <a:rPr lang="en-US" dirty="0"/>
              <a:t> ANA-II Preformed Enzyme System</a:t>
            </a:r>
          </a:p>
        </p:txBody>
      </p:sp>
      <p:pic>
        <p:nvPicPr>
          <p:cNvPr id="162820" name="Picture 5" descr="Y:\ELS00000-IW26_[Mahon 6e]\ELS00000-IW26-SRC\Course-N\Construction\IC\jpg\Chapter022\022022.jpg">
            <a:extLst>
              <a:ext uri="{FF2B5EF4-FFF2-40B4-BE49-F238E27FC236}">
                <a16:creationId xmlns:a16="http://schemas.microsoft.com/office/drawing/2014/main" id="{DEA8D3E9-FF6F-B0AC-1C37-52EF9F03D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6167438"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D8C1C9DD-C6B1-DE66-1014-EBC357EBEB95}"/>
              </a:ext>
            </a:extLst>
          </p:cNvPr>
          <p:cNvSpPr>
            <a:spLocks noGrp="1"/>
          </p:cNvSpPr>
          <p:nvPr>
            <p:ph type="title"/>
          </p:nvPr>
        </p:nvSpPr>
        <p:spPr/>
        <p:txBody>
          <a:bodyPr/>
          <a:lstStyle/>
          <a:p>
            <a:r>
              <a:rPr lang="en-US" altLang="en-US" sz="3600"/>
              <a:t>Cellular Fatty Acid Analysis by High Resolution Gas-Liquid Chromatography</a:t>
            </a:r>
          </a:p>
        </p:txBody>
      </p:sp>
      <p:sp>
        <p:nvSpPr>
          <p:cNvPr id="163843" name="Content Placeholder 2">
            <a:extLst>
              <a:ext uri="{FF2B5EF4-FFF2-40B4-BE49-F238E27FC236}">
                <a16:creationId xmlns:a16="http://schemas.microsoft.com/office/drawing/2014/main" id="{7C5D47CD-8A6C-ACBE-3FAD-74E9F89A0328}"/>
              </a:ext>
            </a:extLst>
          </p:cNvPr>
          <p:cNvSpPr>
            <a:spLocks noGrp="1"/>
          </p:cNvSpPr>
          <p:nvPr>
            <p:ph idx="1"/>
          </p:nvPr>
        </p:nvSpPr>
        <p:spPr/>
        <p:txBody>
          <a:bodyPr/>
          <a:lstStyle/>
          <a:p>
            <a:r>
              <a:rPr lang="en-US" altLang="en-US"/>
              <a:t>Cellular fatty acids are:</a:t>
            </a:r>
          </a:p>
          <a:p>
            <a:pPr lvl="1"/>
            <a:r>
              <a:rPr lang="en-US" altLang="en-US"/>
              <a:t>Fatty acids and related compounds present within organisms as cellular components.</a:t>
            </a:r>
          </a:p>
          <a:p>
            <a:pPr lvl="1"/>
            <a:r>
              <a:rPr lang="en-US" altLang="en-US"/>
              <a:t>Coded for bacterial chromosomes, as opposed to plasmids, and are not affected by simple mutations or plasmid loss. </a:t>
            </a:r>
          </a:p>
          <a:p>
            <a:r>
              <a:rPr lang="en-US" altLang="en-US"/>
              <a:t>Fatty acid composition of a particular organism is relatively stable when the organism is grown under specific growth conditions.</a:t>
            </a:r>
          </a:p>
          <a:p>
            <a:pPr lvl="1"/>
            <a:r>
              <a:rPr lang="en-US" altLang="en-US"/>
              <a:t>Medium, temperature, time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4C45557F-8A2D-D0AB-E5A5-606FC87C186B}"/>
              </a:ext>
            </a:extLst>
          </p:cNvPr>
          <p:cNvSpPr>
            <a:spLocks noGrp="1"/>
          </p:cNvSpPr>
          <p:nvPr>
            <p:ph type="title"/>
          </p:nvPr>
        </p:nvSpPr>
        <p:spPr/>
        <p:txBody>
          <a:bodyPr/>
          <a:lstStyle/>
          <a:p>
            <a:r>
              <a:rPr lang="en-US" altLang="en-US" sz="3200" dirty="0"/>
              <a:t>Cellular Fatty Acid Analysis by High Resolution Gas-Liquid Chromatography (Cont.)</a:t>
            </a:r>
          </a:p>
        </p:txBody>
      </p:sp>
      <p:sp>
        <p:nvSpPr>
          <p:cNvPr id="164867" name="Content Placeholder 2">
            <a:extLst>
              <a:ext uri="{FF2B5EF4-FFF2-40B4-BE49-F238E27FC236}">
                <a16:creationId xmlns:a16="http://schemas.microsoft.com/office/drawing/2014/main" id="{23DA1DC6-3425-ABDB-4628-C70701BCC6D4}"/>
              </a:ext>
            </a:extLst>
          </p:cNvPr>
          <p:cNvSpPr>
            <a:spLocks noGrp="1"/>
          </p:cNvSpPr>
          <p:nvPr>
            <p:ph idx="1"/>
          </p:nvPr>
        </p:nvSpPr>
        <p:spPr/>
        <p:txBody>
          <a:bodyPr/>
          <a:lstStyle/>
          <a:p>
            <a:r>
              <a:rPr lang="en-US" altLang="en-US"/>
              <a:t>Fatty acid profiles can be identified </a:t>
            </a:r>
          </a:p>
          <a:p>
            <a:pPr lvl="1"/>
            <a:r>
              <a:rPr lang="en-US" altLang="en-US"/>
              <a:t>Manually</a:t>
            </a:r>
          </a:p>
          <a:p>
            <a:pPr lvl="1"/>
            <a:r>
              <a:rPr lang="en-US" altLang="en-US"/>
              <a:t>Computerized</a:t>
            </a:r>
          </a:p>
          <a:p>
            <a:pPr lvl="1"/>
            <a:r>
              <a:rPr lang="en-US" altLang="en-US"/>
              <a:t>High-resolution gas-liquid chromatography</a:t>
            </a:r>
          </a:p>
          <a:p>
            <a:pPr lvl="1"/>
            <a:r>
              <a:rPr lang="en-US" altLang="en-US"/>
              <a:t>Specialized software programs</a:t>
            </a:r>
          </a:p>
          <a:p>
            <a:r>
              <a:rPr lang="en-US" altLang="en-US"/>
              <a:t>Patterns of known bacteria are compared with those of unknown bacteria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9B0A2C7-EB94-F641-F6E0-DBFC27016C57}"/>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GB" altLang="en-US" dirty="0"/>
              <a:t>Incidence of Anaerobes at a University Medical Center</a:t>
            </a:r>
            <a:r>
              <a:rPr lang="en-US" altLang="en-US" dirty="0"/>
              <a:t> </a:t>
            </a:r>
          </a:p>
        </p:txBody>
      </p:sp>
      <p:pic>
        <p:nvPicPr>
          <p:cNvPr id="36868" name="Picture 5" descr="C:\Users\12994\Desktop\Mahon\table22.3.jpg">
            <a:extLst>
              <a:ext uri="{FF2B5EF4-FFF2-40B4-BE49-F238E27FC236}">
                <a16:creationId xmlns:a16="http://schemas.microsoft.com/office/drawing/2014/main" id="{76E86565-2AAF-CCB0-86DB-3A8A1609D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425" y="2133600"/>
            <a:ext cx="47625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FCC899CE-1F11-47F5-6E47-1E371B2ED13C}"/>
              </a:ext>
            </a:extLst>
          </p:cNvPr>
          <p:cNvSpPr>
            <a:spLocks noGrp="1"/>
          </p:cNvSpPr>
          <p:nvPr>
            <p:ph type="title"/>
          </p:nvPr>
        </p:nvSpPr>
        <p:spPr/>
        <p:txBody>
          <a:bodyPr/>
          <a:lstStyle/>
          <a:p>
            <a:r>
              <a:rPr lang="en-US" altLang="en-US" sz="3600"/>
              <a:t>MALDI-TOF Mass Spectrometry</a:t>
            </a:r>
          </a:p>
        </p:txBody>
      </p:sp>
      <p:sp>
        <p:nvSpPr>
          <p:cNvPr id="165891" name="Content Placeholder 2">
            <a:extLst>
              <a:ext uri="{FF2B5EF4-FFF2-40B4-BE49-F238E27FC236}">
                <a16:creationId xmlns:a16="http://schemas.microsoft.com/office/drawing/2014/main" id="{E1881992-2355-176D-6478-98ACB0259E55}"/>
              </a:ext>
            </a:extLst>
          </p:cNvPr>
          <p:cNvSpPr>
            <a:spLocks noGrp="1"/>
          </p:cNvSpPr>
          <p:nvPr>
            <p:ph idx="1"/>
          </p:nvPr>
        </p:nvSpPr>
        <p:spPr/>
        <p:txBody>
          <a:bodyPr/>
          <a:lstStyle/>
          <a:p>
            <a:r>
              <a:rPr lang="en-US" altLang="en-US" sz="2400"/>
              <a:t>MALDI-TOF mass spectrometry measures the mass-to-charge ratio of ionized particles such as proteins from an organism.</a:t>
            </a:r>
          </a:p>
          <a:p>
            <a:r>
              <a:rPr lang="en-US" altLang="en-US" sz="2400"/>
              <a:t>The technique produces a proteomic fingerprint that can be compared with reference strains. Results can be obtained in minutes, and this process has the potential of rapid identification of anaerobes.</a:t>
            </a:r>
          </a:p>
          <a:p>
            <a:r>
              <a:rPr lang="en-US" altLang="en-US" sz="2400"/>
              <a:t>Note: The database for anaerobes is still somewhat limited-only identifies the most commonly encountered anaerobes.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7965F648-1AE8-13EB-B694-A032EC0B585F}"/>
              </a:ext>
            </a:extLst>
          </p:cNvPr>
          <p:cNvSpPr>
            <a:spLocks noGrp="1"/>
          </p:cNvSpPr>
          <p:nvPr>
            <p:ph type="title"/>
          </p:nvPr>
        </p:nvSpPr>
        <p:spPr/>
        <p:txBody>
          <a:bodyPr/>
          <a:lstStyle/>
          <a:p>
            <a:r>
              <a:rPr lang="en-US" altLang="en-US"/>
              <a:t>16S Ribosomal RNA Gene Sequencing</a:t>
            </a:r>
          </a:p>
        </p:txBody>
      </p:sp>
      <p:sp>
        <p:nvSpPr>
          <p:cNvPr id="166915" name="Content Placeholder 2">
            <a:extLst>
              <a:ext uri="{FF2B5EF4-FFF2-40B4-BE49-F238E27FC236}">
                <a16:creationId xmlns:a16="http://schemas.microsoft.com/office/drawing/2014/main" id="{93062CA9-17D3-92EA-83B0-8F182ADB6E4F}"/>
              </a:ext>
            </a:extLst>
          </p:cNvPr>
          <p:cNvSpPr>
            <a:spLocks noGrp="1"/>
          </p:cNvSpPr>
          <p:nvPr>
            <p:ph idx="1"/>
          </p:nvPr>
        </p:nvSpPr>
        <p:spPr/>
        <p:txBody>
          <a:bodyPr/>
          <a:lstStyle/>
          <a:p>
            <a:r>
              <a:rPr lang="en-US" altLang="en-US"/>
              <a:t>Anaerobes that are difficult to identify often can be definitively identified using 16S rRNA gene sequencing.</a:t>
            </a:r>
          </a:p>
          <a:p>
            <a:r>
              <a:rPr lang="en-US" altLang="en-US"/>
              <a:t>DNA is first extracted from the organism; the target segment of about 500 base pairs is amplified through polymerase chain reaction technology then sequenced on an automatic sequencer.</a:t>
            </a:r>
          </a:p>
          <a:p>
            <a:endParaRPr lang="en-US" alt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A6F5E169-6931-8DDB-0580-BAB2EB963F34}"/>
              </a:ext>
            </a:extLst>
          </p:cNvPr>
          <p:cNvSpPr>
            <a:spLocks noGrp="1"/>
          </p:cNvSpPr>
          <p:nvPr>
            <p:ph type="title"/>
          </p:nvPr>
        </p:nvSpPr>
        <p:spPr/>
        <p:txBody>
          <a:bodyPr/>
          <a:lstStyle/>
          <a:p>
            <a:r>
              <a:rPr lang="en-US" altLang="en-US"/>
              <a:t>16S Ribosomal RNA Gene Sequencing (Cont.)</a:t>
            </a:r>
          </a:p>
        </p:txBody>
      </p:sp>
      <p:sp>
        <p:nvSpPr>
          <p:cNvPr id="167939" name="Content Placeholder 2">
            <a:extLst>
              <a:ext uri="{FF2B5EF4-FFF2-40B4-BE49-F238E27FC236}">
                <a16:creationId xmlns:a16="http://schemas.microsoft.com/office/drawing/2014/main" id="{740353E2-C130-33E4-DDD2-5DDE9C8702EA}"/>
              </a:ext>
            </a:extLst>
          </p:cNvPr>
          <p:cNvSpPr>
            <a:spLocks noGrp="1"/>
          </p:cNvSpPr>
          <p:nvPr>
            <p:ph idx="1"/>
          </p:nvPr>
        </p:nvSpPr>
        <p:spPr/>
        <p:txBody>
          <a:bodyPr/>
          <a:lstStyle/>
          <a:p>
            <a:r>
              <a:rPr lang="en-US" altLang="en-US"/>
              <a:t>The resulting nucleotide sequence is compared with known sequences in public databases such as GenBank, a repository of sequences maintained by the National Institutes of Health.</a:t>
            </a:r>
          </a:p>
          <a:p>
            <a:r>
              <a:rPr lang="en-US" altLang="en-US"/>
              <a:t>The results can be obtained in approximately 5 hours.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4">
            <a:extLst>
              <a:ext uri="{FF2B5EF4-FFF2-40B4-BE49-F238E27FC236}">
                <a16:creationId xmlns:a16="http://schemas.microsoft.com/office/drawing/2014/main" id="{5FAD2C37-A036-78B4-6C8E-39ED4FDE8EAC}"/>
              </a:ext>
            </a:extLst>
          </p:cNvPr>
          <p:cNvSpPr>
            <a:spLocks noGrp="1"/>
          </p:cNvSpPr>
          <p:nvPr>
            <p:ph type="title"/>
          </p:nvPr>
        </p:nvSpPr>
        <p:spPr>
          <a:xfrm>
            <a:off x="685800" y="2438400"/>
            <a:ext cx="7772400" cy="1362075"/>
          </a:xfrm>
        </p:spPr>
        <p:txBody>
          <a:bodyPr/>
          <a:lstStyle/>
          <a:p>
            <a:pPr algn="ctr" eaLnBrk="1" hangingPunct="1"/>
            <a:r>
              <a:rPr lang="en-US" altLang="en-US" b="0" cap="none"/>
              <a:t>Identification of </a:t>
            </a:r>
            <a:r>
              <a:rPr lang="en-US" altLang="en-US" b="0" i="1" cap="none"/>
              <a:t>Clostridium</a:t>
            </a:r>
            <a:br>
              <a:rPr lang="en-US" altLang="en-US" b="0" i="1" cap="none"/>
            </a:br>
            <a:r>
              <a:rPr lang="en-US" altLang="en-US" b="0" cap="none"/>
              <a:t>and </a:t>
            </a:r>
            <a:r>
              <a:rPr lang="en-US" altLang="en-US" b="0" i="1" cap="none"/>
              <a:t>Clostridiodes</a:t>
            </a:r>
            <a:r>
              <a:rPr lang="en-US" altLang="en-US" b="0" cap="none"/>
              <a:t> species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D30F2C03-5FD9-3057-C561-E89F1A8F7690}"/>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Double Zone Hemolysis</a:t>
            </a:r>
            <a:br>
              <a:rPr lang="en-US" altLang="en-US" dirty="0"/>
            </a:br>
            <a:r>
              <a:rPr lang="en-US" altLang="en-US" i="1" dirty="0"/>
              <a:t>C. perfringens</a:t>
            </a:r>
          </a:p>
        </p:txBody>
      </p:sp>
      <p:pic>
        <p:nvPicPr>
          <p:cNvPr id="169988" name="Picture 5" descr="Y:\ELS00000-IW26_[Mahon 6e]\ELS00000-IW26-SRC\Course-N\Construction\IC\jpg\Chapter022\022018.jpg">
            <a:extLst>
              <a:ext uri="{FF2B5EF4-FFF2-40B4-BE49-F238E27FC236}">
                <a16:creationId xmlns:a16="http://schemas.microsoft.com/office/drawing/2014/main" id="{17228BC7-775C-9F58-33B3-EB9392FD6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25" y="1752600"/>
            <a:ext cx="666115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CE8792EF-851B-975C-9FE8-D06735A9EC9C}"/>
              </a:ext>
            </a:extLst>
          </p:cNvPr>
          <p:cNvSpPr>
            <a:spLocks noGrp="1"/>
          </p:cNvSpPr>
          <p:nvPr>
            <p:ph type="title"/>
          </p:nvPr>
        </p:nvSpPr>
        <p:spPr>
          <a:xfrm>
            <a:off x="93663" y="152400"/>
            <a:ext cx="8991600" cy="1219200"/>
          </a:xfrm>
        </p:spPr>
        <p:txBody>
          <a:bodyPr/>
          <a:lstStyle/>
          <a:p>
            <a:pPr eaLnBrk="1" hangingPunct="1"/>
            <a:r>
              <a:rPr lang="en-US" altLang="en-US" sz="3600"/>
              <a:t>Identification Algorithm for Some Clinically Encountered </a:t>
            </a:r>
            <a:r>
              <a:rPr lang="en-US" altLang="en-US" sz="3600" i="1"/>
              <a:t>Clostridium</a:t>
            </a:r>
            <a:r>
              <a:rPr lang="en-US" altLang="en-US" sz="3600"/>
              <a:t> Species</a:t>
            </a:r>
          </a:p>
        </p:txBody>
      </p:sp>
      <p:pic>
        <p:nvPicPr>
          <p:cNvPr id="171012" name="Picture 5" descr="Y:\ELS00000-IW26_[Mahon 6e]\ELS00000-IW26-SRC\Course-N\Construction\IC\jpg\Chapter022\022023.jpg">
            <a:extLst>
              <a:ext uri="{FF2B5EF4-FFF2-40B4-BE49-F238E27FC236}">
                <a16:creationId xmlns:a16="http://schemas.microsoft.com/office/drawing/2014/main" id="{27265ED7-6907-E1EF-CB81-B5C0714B4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44638"/>
            <a:ext cx="51054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29ED22A-1D39-7988-0903-C9BB920A6DB3}"/>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Characteristics of Some Clinically Encountered </a:t>
            </a:r>
            <a:r>
              <a:rPr lang="en-US" altLang="en-US" i="1" dirty="0"/>
              <a:t>Clostridium</a:t>
            </a:r>
            <a:r>
              <a:rPr lang="en-US" altLang="en-US" dirty="0"/>
              <a:t> Species</a:t>
            </a:r>
          </a:p>
        </p:txBody>
      </p:sp>
      <p:pic>
        <p:nvPicPr>
          <p:cNvPr id="173060" name="Picture 5" descr="C:\Users\12994\Desktop\Mahon\table22.15.jpg">
            <a:extLst>
              <a:ext uri="{FF2B5EF4-FFF2-40B4-BE49-F238E27FC236}">
                <a16:creationId xmlns:a16="http://schemas.microsoft.com/office/drawing/2014/main" id="{BC71B435-BA61-0353-0CE4-55D7C7567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13" y="1600200"/>
            <a:ext cx="77993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4">
            <a:extLst>
              <a:ext uri="{FF2B5EF4-FFF2-40B4-BE49-F238E27FC236}">
                <a16:creationId xmlns:a16="http://schemas.microsoft.com/office/drawing/2014/main" id="{077FC7CC-148B-8105-985A-E686CE790C01}"/>
              </a:ext>
            </a:extLst>
          </p:cNvPr>
          <p:cNvSpPr>
            <a:spLocks noGrp="1"/>
          </p:cNvSpPr>
          <p:nvPr>
            <p:ph type="title"/>
          </p:nvPr>
        </p:nvSpPr>
        <p:spPr>
          <a:xfrm>
            <a:off x="152400" y="2362200"/>
            <a:ext cx="8839200" cy="1447800"/>
          </a:xfrm>
        </p:spPr>
        <p:txBody>
          <a:bodyPr/>
          <a:lstStyle/>
          <a:p>
            <a:pPr algn="ctr" eaLnBrk="1" hangingPunct="1"/>
            <a:r>
              <a:rPr lang="en-US" altLang="en-US" b="0" cap="none"/>
              <a:t>Identification of Anaerobic-Nonspore-Forming Gram-Positive Bacilli</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75A1A53-B454-898E-113B-4FA7E86A4987}"/>
              </a:ext>
            </a:extLst>
          </p:cNvPr>
          <p:cNvSpPr>
            <a:spLocks noGrp="1"/>
          </p:cNvSpPr>
          <p:nvPr>
            <p:ph type="title"/>
          </p:nvPr>
        </p:nvSpPr>
        <p:spPr>
          <a:xfrm>
            <a:off x="685800" y="304800"/>
            <a:ext cx="7924800" cy="1219200"/>
          </a:xfrm>
        </p:spPr>
        <p:txBody>
          <a:bodyPr/>
          <a:lstStyle/>
          <a:p>
            <a:pPr eaLnBrk="1" hangingPunct="1"/>
            <a:r>
              <a:rPr lang="en-US" altLang="en-US" sz="3600"/>
              <a:t>Characteristics of Gram-Positive Nonspore-Forming Anaerobic Bacilli</a:t>
            </a:r>
          </a:p>
        </p:txBody>
      </p:sp>
      <p:pic>
        <p:nvPicPr>
          <p:cNvPr id="175108" name="Picture 5" descr="C:\Users\12994\Desktop\Mahon\table22.16.jpg">
            <a:extLst>
              <a:ext uri="{FF2B5EF4-FFF2-40B4-BE49-F238E27FC236}">
                <a16:creationId xmlns:a16="http://schemas.microsoft.com/office/drawing/2014/main" id="{64AC2C0D-2F5E-4633-0931-06A7F1AC8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 y="2057400"/>
            <a:ext cx="77089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69AC11E0-8015-73DB-ADD7-B09B5AF5FA00}"/>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Identification of </a:t>
            </a:r>
            <a:r>
              <a:rPr lang="en-US" altLang="en-US" dirty="0" err="1"/>
              <a:t>Nonspore</a:t>
            </a:r>
            <a:r>
              <a:rPr lang="en-US" altLang="en-US" dirty="0"/>
              <a:t>-Forming Gram-Positive Bacilli</a:t>
            </a:r>
          </a:p>
        </p:txBody>
      </p:sp>
      <p:sp>
        <p:nvSpPr>
          <p:cNvPr id="176131" name="Rectangle 3">
            <a:extLst>
              <a:ext uri="{FF2B5EF4-FFF2-40B4-BE49-F238E27FC236}">
                <a16:creationId xmlns:a16="http://schemas.microsoft.com/office/drawing/2014/main" id="{F4FC95BC-EDE0-F2D3-44A1-E3DEF7F54885}"/>
              </a:ext>
            </a:extLst>
          </p:cNvPr>
          <p:cNvSpPr>
            <a:spLocks noGrp="1"/>
          </p:cNvSpPr>
          <p:nvPr>
            <p:ph idx="1"/>
          </p:nvPr>
        </p:nvSpPr>
        <p:spPr/>
        <p:txBody>
          <a:bodyPr/>
          <a:lstStyle/>
          <a:p>
            <a:pPr eaLnBrk="1" hangingPunct="1"/>
            <a:r>
              <a:rPr lang="en-US" altLang="en-US" i="1"/>
              <a:t>Actinomyces </a:t>
            </a:r>
            <a:r>
              <a:rPr lang="en-US" altLang="en-US"/>
              <a:t>spp.</a:t>
            </a:r>
            <a:endParaRPr lang="en-US" altLang="en-US" i="1"/>
          </a:p>
          <a:p>
            <a:pPr eaLnBrk="1" hangingPunct="1"/>
            <a:r>
              <a:rPr lang="en-US" altLang="en-US" i="1"/>
              <a:t>Bifidobacterium  </a:t>
            </a:r>
            <a:r>
              <a:rPr lang="en-US" altLang="en-US"/>
              <a:t>spp.</a:t>
            </a:r>
            <a:r>
              <a:rPr lang="en-US" altLang="en-US" i="1"/>
              <a:t> </a:t>
            </a:r>
          </a:p>
          <a:p>
            <a:pPr eaLnBrk="1" hangingPunct="1"/>
            <a:r>
              <a:rPr lang="en-US" altLang="en-US" i="1"/>
              <a:t>Lactobacillus </a:t>
            </a:r>
            <a:r>
              <a:rPr lang="en-US" altLang="en-US"/>
              <a:t>spp.</a:t>
            </a:r>
            <a:endParaRPr lang="en-US" altLang="en-US" i="1"/>
          </a:p>
          <a:p>
            <a:pPr eaLnBrk="1" hangingPunct="1"/>
            <a:r>
              <a:rPr lang="en-US" altLang="en-US" i="1"/>
              <a:t>Propionibacterium </a:t>
            </a:r>
            <a:r>
              <a:rPr lang="en-US" altLang="en-US"/>
              <a:t>and </a:t>
            </a:r>
            <a:r>
              <a:rPr lang="en-US" altLang="en-US" i="1"/>
              <a:t>Cutibacterium </a:t>
            </a:r>
            <a:r>
              <a:rPr lang="en-US" altLang="en-US"/>
              <a:t>spp.</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4604EDE-09A0-A731-D79D-059257FCD557}"/>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Anaerobes at Specific </a:t>
            </a:r>
            <a:br>
              <a:rPr lang="en-US" altLang="en-US" dirty="0"/>
            </a:br>
            <a:r>
              <a:rPr lang="en-US" altLang="en-US" dirty="0"/>
              <a:t>Anatomic Sites</a:t>
            </a:r>
          </a:p>
        </p:txBody>
      </p:sp>
      <p:sp>
        <p:nvSpPr>
          <p:cNvPr id="23555" name="Rectangle 3">
            <a:extLst>
              <a:ext uri="{FF2B5EF4-FFF2-40B4-BE49-F238E27FC236}">
                <a16:creationId xmlns:a16="http://schemas.microsoft.com/office/drawing/2014/main" id="{5F85EBC0-11FF-1CE7-8B04-50D39B509260}"/>
              </a:ext>
            </a:extLst>
          </p:cNvPr>
          <p:cNvSpPr>
            <a:spLocks noGrp="1" noChangeArrowheads="1"/>
          </p:cNvSpPr>
          <p:nvPr>
            <p:ph idx="1"/>
          </p:nvPr>
        </p:nvSpPr>
        <p:spPr>
          <a:xfrm>
            <a:off x="685800" y="1447800"/>
            <a:ext cx="7772400" cy="4454525"/>
          </a:xfrm>
        </p:spPr>
        <p:txBody>
          <a:bodyPr rtlCol="0">
            <a:normAutofit fontScale="92500"/>
          </a:bodyPr>
          <a:lstStyle/>
          <a:p>
            <a:pPr eaLnBrk="1" fontAlgn="auto" hangingPunct="1">
              <a:spcAft>
                <a:spcPts val="0"/>
              </a:spcAft>
              <a:defRPr/>
            </a:pPr>
            <a:r>
              <a:rPr lang="en-US" altLang="en-US" dirty="0"/>
              <a:t>Skin</a:t>
            </a:r>
          </a:p>
          <a:p>
            <a:pPr lvl="1" eaLnBrk="1" fontAlgn="auto" hangingPunct="1">
              <a:spcAft>
                <a:spcPts val="0"/>
              </a:spcAft>
              <a:defRPr/>
            </a:pPr>
            <a:r>
              <a:rPr lang="en-GB" altLang="en-US" i="1" dirty="0" err="1"/>
              <a:t>Cutibacterium</a:t>
            </a:r>
            <a:r>
              <a:rPr lang="en-GB" altLang="en-US" i="1" dirty="0"/>
              <a:t> acnes, Peptostreptococcus</a:t>
            </a:r>
            <a:r>
              <a:rPr lang="en-US" altLang="en-US" i="1" dirty="0"/>
              <a:t> </a:t>
            </a:r>
          </a:p>
          <a:p>
            <a:pPr eaLnBrk="1" fontAlgn="auto" hangingPunct="1">
              <a:spcAft>
                <a:spcPts val="0"/>
              </a:spcAft>
              <a:defRPr/>
            </a:pPr>
            <a:r>
              <a:rPr lang="en-US" altLang="en-US" dirty="0"/>
              <a:t>Respiratory tract</a:t>
            </a:r>
          </a:p>
          <a:p>
            <a:pPr lvl="1" eaLnBrk="1" fontAlgn="auto" hangingPunct="1">
              <a:spcAft>
                <a:spcPts val="0"/>
              </a:spcAft>
              <a:defRPr/>
            </a:pPr>
            <a:r>
              <a:rPr lang="en-GB" altLang="en-US" i="1" dirty="0"/>
              <a:t>Prevotella, Porphyromonas, Fusobacterium,</a:t>
            </a:r>
            <a:r>
              <a:rPr lang="en-US" altLang="en-US" i="1" dirty="0"/>
              <a:t> </a:t>
            </a:r>
            <a:r>
              <a:rPr lang="en-US" altLang="en-US" dirty="0"/>
              <a:t>and anaerobic </a:t>
            </a:r>
            <a:r>
              <a:rPr lang="en-US" altLang="en-US" dirty="0" err="1"/>
              <a:t>cocci</a:t>
            </a:r>
            <a:endParaRPr lang="en-US" altLang="en-US" dirty="0"/>
          </a:p>
          <a:p>
            <a:pPr eaLnBrk="1" fontAlgn="auto" hangingPunct="1">
              <a:spcAft>
                <a:spcPts val="0"/>
              </a:spcAft>
              <a:defRPr/>
            </a:pPr>
            <a:r>
              <a:rPr lang="en-US" altLang="en-US" dirty="0"/>
              <a:t>Gastrointestinal (GI) tract</a:t>
            </a:r>
            <a:endParaRPr lang="en-US" altLang="en-US" sz="2600" dirty="0"/>
          </a:p>
          <a:p>
            <a:pPr lvl="1" eaLnBrk="1" fontAlgn="auto" hangingPunct="1">
              <a:spcAft>
                <a:spcPts val="0"/>
              </a:spcAft>
              <a:defRPr/>
            </a:pPr>
            <a:r>
              <a:rPr lang="en-GB" altLang="en-US" i="1" dirty="0" err="1"/>
              <a:t>Bacteroides</a:t>
            </a:r>
            <a:r>
              <a:rPr lang="en-GB" altLang="en-US" i="1" dirty="0"/>
              <a:t>, </a:t>
            </a:r>
            <a:r>
              <a:rPr lang="en-GB" altLang="en-US" i="1" dirty="0" err="1"/>
              <a:t>Bifidobacterium</a:t>
            </a:r>
            <a:r>
              <a:rPr lang="en-GB" altLang="en-US" i="1" dirty="0"/>
              <a:t>, Clostridium, </a:t>
            </a:r>
            <a:r>
              <a:rPr lang="en-GB" altLang="en-US" i="1" dirty="0" err="1"/>
              <a:t>Eubacterium</a:t>
            </a:r>
            <a:r>
              <a:rPr lang="en-GB" altLang="en-US" i="1" dirty="0"/>
              <a:t>, </a:t>
            </a:r>
            <a:r>
              <a:rPr lang="en-GB" altLang="en-US" dirty="0"/>
              <a:t>anaerobic </a:t>
            </a:r>
            <a:r>
              <a:rPr lang="en-GB" altLang="en-US" dirty="0" err="1"/>
              <a:t>cocci</a:t>
            </a:r>
            <a:r>
              <a:rPr lang="en-US" altLang="en-US" sz="2200" i="1" dirty="0"/>
              <a:t> </a:t>
            </a:r>
          </a:p>
          <a:p>
            <a:pPr eaLnBrk="1" fontAlgn="auto" hangingPunct="1">
              <a:spcAft>
                <a:spcPts val="0"/>
              </a:spcAft>
              <a:defRPr/>
            </a:pPr>
            <a:r>
              <a:rPr lang="en-US" altLang="en-US" dirty="0"/>
              <a:t>Genitourinary (GU) tract</a:t>
            </a:r>
            <a:endParaRPr lang="en-US" altLang="en-US" sz="2600" dirty="0"/>
          </a:p>
          <a:p>
            <a:pPr lvl="1" eaLnBrk="1" fontAlgn="auto" hangingPunct="1">
              <a:spcAft>
                <a:spcPts val="0"/>
              </a:spcAft>
              <a:defRPr/>
            </a:pPr>
            <a:r>
              <a:rPr lang="en-GB" altLang="en-US" i="1" dirty="0"/>
              <a:t>Fusobacterium, </a:t>
            </a:r>
            <a:r>
              <a:rPr lang="en-GB" altLang="en-US" i="1" dirty="0" err="1"/>
              <a:t>Prevotella</a:t>
            </a:r>
            <a:r>
              <a:rPr lang="en-GB" altLang="en-US" i="1" dirty="0"/>
              <a:t>, Bacteroides, Lactobacillus</a:t>
            </a:r>
            <a:endParaRPr lang="en-US" altLang="en-US" sz="2200" dirty="0"/>
          </a:p>
        </p:txBody>
      </p:sp>
    </p:spTree>
  </p:cSld>
  <p:clrMapOvr>
    <a:masterClrMapping/>
  </p:clrMapOvr>
  <p:transition spd="slow"/>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3B9E-5C45-88AF-013D-B4F96F6F80A8}"/>
              </a:ext>
            </a:extLst>
          </p:cNvPr>
          <p:cNvSpPr>
            <a:spLocks noGrp="1"/>
          </p:cNvSpPr>
          <p:nvPr>
            <p:ph type="title"/>
          </p:nvPr>
        </p:nvSpPr>
        <p:spPr/>
        <p:txBody>
          <a:bodyPr rtlCol="0">
            <a:normAutofit fontScale="90000"/>
          </a:bodyPr>
          <a:lstStyle/>
          <a:p>
            <a:pPr eaLnBrk="1" fontAlgn="auto" hangingPunct="1">
              <a:spcAft>
                <a:spcPts val="0"/>
              </a:spcAft>
              <a:defRPr/>
            </a:pPr>
            <a:r>
              <a:rPr lang="en-US" dirty="0"/>
              <a:t>Gram Stained Appearance of </a:t>
            </a:r>
            <a:r>
              <a:rPr lang="en-US" i="1" dirty="0"/>
              <a:t>A. </a:t>
            </a:r>
            <a:r>
              <a:rPr lang="en-US" i="1" dirty="0" err="1"/>
              <a:t>israelii</a:t>
            </a:r>
            <a:endParaRPr lang="en-US" i="1" dirty="0"/>
          </a:p>
        </p:txBody>
      </p:sp>
      <p:pic>
        <p:nvPicPr>
          <p:cNvPr id="177156" name="Picture 5" descr="Y:\ELS00000-IW26_[Mahon 6e]\ELS00000-IW26-SRC\Course-N\Construction\IC\jpg\Chapter022\022002.jpg">
            <a:extLst>
              <a:ext uri="{FF2B5EF4-FFF2-40B4-BE49-F238E27FC236}">
                <a16:creationId xmlns:a16="http://schemas.microsoft.com/office/drawing/2014/main" id="{C6DF1F23-2F87-19F9-A053-646AE0D5E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1595438"/>
            <a:ext cx="6353175"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CAC5FEE-9322-E776-7B34-F14768D43874}"/>
              </a:ext>
            </a:extLst>
          </p:cNvPr>
          <p:cNvSpPr>
            <a:spLocks noGrp="1"/>
          </p:cNvSpPr>
          <p:nvPr>
            <p:ph type="title"/>
          </p:nvPr>
        </p:nvSpPr>
        <p:spPr/>
        <p:txBody>
          <a:bodyPr/>
          <a:lstStyle/>
          <a:p>
            <a:pPr eaLnBrk="1" hangingPunct="1"/>
            <a:r>
              <a:rPr lang="en-US" altLang="en-US" sz="3600"/>
              <a:t>“Molar Tooth” Colonies of </a:t>
            </a:r>
            <a:r>
              <a:rPr lang="en-US" altLang="en-US" sz="3600" i="1"/>
              <a:t>A. israelii</a:t>
            </a:r>
            <a:endParaRPr lang="en-US" altLang="en-US" i="1"/>
          </a:p>
        </p:txBody>
      </p:sp>
      <p:pic>
        <p:nvPicPr>
          <p:cNvPr id="178180" name="Picture 5" descr="Y:\ELS00000-IW26_[Mahon 6e]\ELS00000-IW26-SRC\Course-N\Construction\IC\jpg\Chapter022\022024.jpg">
            <a:extLst>
              <a:ext uri="{FF2B5EF4-FFF2-40B4-BE49-F238E27FC236}">
                <a16:creationId xmlns:a16="http://schemas.microsoft.com/office/drawing/2014/main" id="{02CE1404-B6FE-6A60-1446-6DF03F607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09688"/>
            <a:ext cx="76200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a:extLst>
              <a:ext uri="{FF2B5EF4-FFF2-40B4-BE49-F238E27FC236}">
                <a16:creationId xmlns:a16="http://schemas.microsoft.com/office/drawing/2014/main" id="{E8721F19-18CB-AF63-6DCC-F8A344288E9A}"/>
              </a:ext>
            </a:extLst>
          </p:cNvPr>
          <p:cNvSpPr>
            <a:spLocks noGrp="1"/>
          </p:cNvSpPr>
          <p:nvPr>
            <p:ph type="title"/>
          </p:nvPr>
        </p:nvSpPr>
        <p:spPr/>
        <p:txBody>
          <a:bodyPr/>
          <a:lstStyle/>
          <a:p>
            <a:pPr eaLnBrk="1" hangingPunct="1"/>
            <a:r>
              <a:rPr lang="en-US" altLang="en-US" i="1"/>
              <a:t>Bifidobacterium </a:t>
            </a:r>
            <a:r>
              <a:rPr lang="en-US" altLang="en-US"/>
              <a:t>spp.</a:t>
            </a:r>
          </a:p>
        </p:txBody>
      </p:sp>
      <p:sp>
        <p:nvSpPr>
          <p:cNvPr id="179203" name="Content Placeholder 2">
            <a:extLst>
              <a:ext uri="{FF2B5EF4-FFF2-40B4-BE49-F238E27FC236}">
                <a16:creationId xmlns:a16="http://schemas.microsoft.com/office/drawing/2014/main" id="{13E89071-2E25-8E8B-1072-76E4CC7E1D86}"/>
              </a:ext>
            </a:extLst>
          </p:cNvPr>
          <p:cNvSpPr>
            <a:spLocks noGrp="1"/>
          </p:cNvSpPr>
          <p:nvPr>
            <p:ph idx="1"/>
          </p:nvPr>
        </p:nvSpPr>
        <p:spPr>
          <a:xfrm>
            <a:off x="693738" y="1412875"/>
            <a:ext cx="7772400" cy="4454525"/>
          </a:xfrm>
        </p:spPr>
        <p:txBody>
          <a:bodyPr/>
          <a:lstStyle/>
          <a:p>
            <a:pPr eaLnBrk="1" hangingPunct="1"/>
            <a:r>
              <a:rPr lang="en-US" altLang="en-US"/>
              <a:t>Variable in shape</a:t>
            </a:r>
          </a:p>
          <a:p>
            <a:pPr lvl="1" eaLnBrk="1" hangingPunct="1"/>
            <a:r>
              <a:rPr lang="en-US" altLang="en-US"/>
              <a:t>Ranges from coccobacilli to long branching rods</a:t>
            </a:r>
          </a:p>
          <a:p>
            <a:pPr lvl="1" eaLnBrk="1" hangingPunct="1"/>
            <a:r>
              <a:rPr lang="en-US" altLang="en-US"/>
              <a:t>Ends may be pointed, bent, club-shaped, spatulated, bifurcated (forked)</a:t>
            </a:r>
          </a:p>
          <a:p>
            <a:pPr eaLnBrk="1" hangingPunct="1"/>
            <a:r>
              <a:rPr lang="en-US" altLang="en-US"/>
              <a:t>Cells may appear in/as</a:t>
            </a:r>
          </a:p>
          <a:p>
            <a:pPr lvl="1" eaLnBrk="1" hangingPunct="1"/>
            <a:r>
              <a:rPr lang="en-US" altLang="en-US"/>
              <a:t>singly or in chains, Starlike aggregates, V arrangements, palisade clusters.</a:t>
            </a:r>
          </a:p>
          <a:p>
            <a:pPr eaLnBrk="1" hangingPunct="1"/>
            <a:r>
              <a:rPr lang="en-US" altLang="en-US"/>
              <a:t>Colony appearance</a:t>
            </a:r>
          </a:p>
          <a:p>
            <a:pPr lvl="1" eaLnBrk="1" hangingPunct="1"/>
            <a:r>
              <a:rPr lang="en-US" altLang="en-US"/>
              <a:t>Convex, entire, cream to white, smooth, glistening, soft</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BA5BC37C-18AB-A473-CA4F-2B2033088CD8}"/>
              </a:ext>
            </a:extLst>
          </p:cNvPr>
          <p:cNvSpPr>
            <a:spLocks noGrp="1"/>
          </p:cNvSpPr>
          <p:nvPr>
            <p:ph type="title"/>
          </p:nvPr>
        </p:nvSpPr>
        <p:spPr/>
        <p:txBody>
          <a:bodyPr/>
          <a:lstStyle/>
          <a:p>
            <a:pPr eaLnBrk="1" hangingPunct="1"/>
            <a:r>
              <a:rPr lang="en-US" altLang="en-US" i="1"/>
              <a:t>Lactobacillus</a:t>
            </a:r>
            <a:r>
              <a:rPr lang="en-US" altLang="en-US"/>
              <a:t> spp.</a:t>
            </a:r>
          </a:p>
        </p:txBody>
      </p:sp>
      <p:sp>
        <p:nvSpPr>
          <p:cNvPr id="180227" name="Content Placeholder 2">
            <a:extLst>
              <a:ext uri="{FF2B5EF4-FFF2-40B4-BE49-F238E27FC236}">
                <a16:creationId xmlns:a16="http://schemas.microsoft.com/office/drawing/2014/main" id="{694B696E-A8BC-5DE0-DF19-5DE5901A87E8}"/>
              </a:ext>
            </a:extLst>
          </p:cNvPr>
          <p:cNvSpPr>
            <a:spLocks noGrp="1"/>
          </p:cNvSpPr>
          <p:nvPr>
            <p:ph idx="1"/>
          </p:nvPr>
        </p:nvSpPr>
        <p:spPr/>
        <p:txBody>
          <a:bodyPr/>
          <a:lstStyle/>
          <a:p>
            <a:pPr eaLnBrk="1" hangingPunct="1"/>
            <a:r>
              <a:rPr lang="en-US" altLang="en-US"/>
              <a:t>Morphology varies greatly.</a:t>
            </a:r>
          </a:p>
          <a:p>
            <a:pPr lvl="1" eaLnBrk="1" hangingPunct="1"/>
            <a:r>
              <a:rPr lang="en-US" altLang="en-US"/>
              <a:t>Some species appear as pinpoint </a:t>
            </a:r>
            <a:r>
              <a:rPr lang="el-GR" altLang="en-US"/>
              <a:t>α</a:t>
            </a:r>
            <a:r>
              <a:rPr lang="en-US" altLang="en-US"/>
              <a:t>-hemolytic colonies on SBA.</a:t>
            </a:r>
          </a:p>
          <a:p>
            <a:pPr lvl="1" eaLnBrk="1" hangingPunct="1"/>
            <a:r>
              <a:rPr lang="en-US" altLang="en-US"/>
              <a:t>Others are medium in size with a rough appearance and gray color</a:t>
            </a:r>
          </a:p>
          <a:p>
            <a:pPr eaLnBrk="1" hangingPunct="1"/>
            <a:r>
              <a:rPr lang="en-US" altLang="en-US"/>
              <a:t>Catalase-negative</a:t>
            </a:r>
          </a:p>
          <a:p>
            <a:pPr eaLnBrk="1" hangingPunct="1"/>
            <a:r>
              <a:rPr lang="en-US" altLang="en-US"/>
              <a:t>Differentiation from </a:t>
            </a:r>
            <a:r>
              <a:rPr lang="en-US" altLang="en-US" i="1"/>
              <a:t>Streptococcus</a:t>
            </a:r>
            <a:r>
              <a:rPr lang="en-US" altLang="en-US"/>
              <a:t> species difficult unless a Gram stain is performed</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FDEF4A57-297C-37C8-1908-6E808CA11D37}"/>
              </a:ext>
            </a:extLst>
          </p:cNvPr>
          <p:cNvSpPr>
            <a:spLocks noGrp="1" noChangeArrowheads="1"/>
          </p:cNvSpPr>
          <p:nvPr>
            <p:ph type="title"/>
          </p:nvPr>
        </p:nvSpPr>
        <p:spPr>
          <a:xfrm>
            <a:off x="457200" y="274638"/>
            <a:ext cx="8229600" cy="1173162"/>
          </a:xfrm>
        </p:spPr>
        <p:txBody>
          <a:bodyPr rtlCol="0">
            <a:normAutofit fontScale="90000"/>
          </a:bodyPr>
          <a:lstStyle/>
          <a:p>
            <a:pPr eaLnBrk="1" fontAlgn="auto" hangingPunct="1">
              <a:spcAft>
                <a:spcPts val="0"/>
              </a:spcAft>
              <a:defRPr/>
            </a:pPr>
            <a:r>
              <a:rPr lang="en-US" altLang="en-US" i="1" dirty="0"/>
              <a:t/>
            </a:r>
            <a:br>
              <a:rPr lang="en-US" altLang="en-US" i="1" dirty="0"/>
            </a:br>
            <a:r>
              <a:rPr lang="en-US" altLang="en-US" i="1" dirty="0"/>
              <a:t>Propionibacterium acnes</a:t>
            </a:r>
            <a:br>
              <a:rPr lang="en-US" altLang="en-US" i="1" dirty="0"/>
            </a:br>
            <a:r>
              <a:rPr lang="en-US" altLang="en-US" dirty="0"/>
              <a:t>Microscopic morphology</a:t>
            </a:r>
            <a:endParaRPr lang="en-US" altLang="en-US" i="1" dirty="0"/>
          </a:p>
        </p:txBody>
      </p:sp>
      <p:pic>
        <p:nvPicPr>
          <p:cNvPr id="181252" name="Picture 5" descr="Y:\ELS00000-IW26_[Mahon 6e]\ELS00000-IW26-SRC\Course-N\Construction\IC\jpg\Chapter022\022025.jpg">
            <a:extLst>
              <a:ext uri="{FF2B5EF4-FFF2-40B4-BE49-F238E27FC236}">
                <a16:creationId xmlns:a16="http://schemas.microsoft.com/office/drawing/2014/main" id="{24218083-9C13-2EC3-5E8A-BA93FE997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05000"/>
            <a:ext cx="58674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4">
            <a:extLst>
              <a:ext uri="{FF2B5EF4-FFF2-40B4-BE49-F238E27FC236}">
                <a16:creationId xmlns:a16="http://schemas.microsoft.com/office/drawing/2014/main" id="{6FE6E67F-F7EA-4D62-D410-CA14CE5385FE}"/>
              </a:ext>
            </a:extLst>
          </p:cNvPr>
          <p:cNvSpPr>
            <a:spLocks noGrp="1"/>
          </p:cNvSpPr>
          <p:nvPr>
            <p:ph type="title"/>
          </p:nvPr>
        </p:nvSpPr>
        <p:spPr>
          <a:xfrm>
            <a:off x="304800" y="2667000"/>
            <a:ext cx="8610600" cy="1362075"/>
          </a:xfrm>
        </p:spPr>
        <p:txBody>
          <a:bodyPr/>
          <a:lstStyle/>
          <a:p>
            <a:pPr algn="ctr" eaLnBrk="1" hangingPunct="1"/>
            <a:r>
              <a:rPr lang="en-US" altLang="en-US" b="0" cap="none"/>
              <a:t>Identification of Anaerobic Gram-Negative Bacilli</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FCD6C84-E37B-BD1C-A315-1532E295BB19}"/>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Phenotypic Characteristics of Anaerobic Gram-Negative Bacilli</a:t>
            </a:r>
          </a:p>
        </p:txBody>
      </p:sp>
      <p:pic>
        <p:nvPicPr>
          <p:cNvPr id="183300" name="Picture 5" descr="C:\Users\12994\Desktop\Mahon\table22.17.jpg">
            <a:extLst>
              <a:ext uri="{FF2B5EF4-FFF2-40B4-BE49-F238E27FC236}">
                <a16:creationId xmlns:a16="http://schemas.microsoft.com/office/drawing/2014/main" id="{20E47BD0-EB49-295A-AC79-D36E87FCF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5154613"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FDB5628-BCBD-6845-E0D2-25882261A161}"/>
              </a:ext>
            </a:extLst>
          </p:cNvPr>
          <p:cNvSpPr>
            <a:spLocks noGrp="1"/>
          </p:cNvSpPr>
          <p:nvPr>
            <p:ph type="title"/>
          </p:nvPr>
        </p:nvSpPr>
        <p:spPr/>
        <p:txBody>
          <a:bodyPr/>
          <a:lstStyle/>
          <a:p>
            <a:pPr eaLnBrk="1" hangingPunct="1"/>
            <a:r>
              <a:rPr lang="en-US" altLang="en-US" i="1"/>
              <a:t>Bacteroides</a:t>
            </a:r>
            <a:r>
              <a:rPr lang="en-US" altLang="en-US"/>
              <a:t> Species</a:t>
            </a:r>
          </a:p>
        </p:txBody>
      </p:sp>
      <p:sp>
        <p:nvSpPr>
          <p:cNvPr id="184323" name="Rectangle 3">
            <a:extLst>
              <a:ext uri="{FF2B5EF4-FFF2-40B4-BE49-F238E27FC236}">
                <a16:creationId xmlns:a16="http://schemas.microsoft.com/office/drawing/2014/main" id="{B22988CD-95AB-9211-4DFE-FBEB7D2BE476}"/>
              </a:ext>
            </a:extLst>
          </p:cNvPr>
          <p:cNvSpPr>
            <a:spLocks noGrp="1"/>
          </p:cNvSpPr>
          <p:nvPr>
            <p:ph idx="1"/>
          </p:nvPr>
        </p:nvSpPr>
        <p:spPr/>
        <p:txBody>
          <a:bodyPr/>
          <a:lstStyle/>
          <a:p>
            <a:pPr eaLnBrk="1" hangingPunct="1"/>
            <a:r>
              <a:rPr lang="en-US" altLang="en-US"/>
              <a:t>Previously divided into two categories</a:t>
            </a:r>
          </a:p>
          <a:p>
            <a:pPr lvl="1" eaLnBrk="1" hangingPunct="1"/>
            <a:r>
              <a:rPr lang="en-US" altLang="en-US"/>
              <a:t>Bile-tolerant species</a:t>
            </a:r>
          </a:p>
          <a:p>
            <a:pPr lvl="2" eaLnBrk="1" hangingPunct="1"/>
            <a:r>
              <a:rPr lang="en-US" altLang="en-US" i="1"/>
              <a:t>B. fragilis </a:t>
            </a:r>
            <a:r>
              <a:rPr lang="en-US" altLang="en-US"/>
              <a:t>group</a:t>
            </a:r>
          </a:p>
          <a:p>
            <a:pPr lvl="2" eaLnBrk="1" hangingPunct="1"/>
            <a:r>
              <a:rPr lang="en-US" altLang="en-US"/>
              <a:t>Grow in the presence of 20% bile, colonies present on BBE, robust growth on KVLB agar</a:t>
            </a:r>
          </a:p>
          <a:p>
            <a:pPr lvl="1" eaLnBrk="1" hangingPunct="1"/>
            <a:r>
              <a:rPr lang="en-US" altLang="en-US"/>
              <a:t>Bile-sensitive pigmented species</a:t>
            </a:r>
          </a:p>
          <a:p>
            <a:pPr lvl="2" eaLnBrk="1" hangingPunct="1"/>
            <a:r>
              <a:rPr lang="en-US" altLang="en-US" i="1"/>
              <a:t>Porphyromonas</a:t>
            </a:r>
          </a:p>
          <a:p>
            <a:pPr lvl="2" eaLnBrk="1" hangingPunct="1"/>
            <a:r>
              <a:rPr lang="en-US" altLang="en-US" i="1"/>
              <a:t>Prevotella</a:t>
            </a:r>
          </a:p>
        </p:txBody>
      </p:sp>
    </p:spTree>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5">
            <a:extLst>
              <a:ext uri="{FF2B5EF4-FFF2-40B4-BE49-F238E27FC236}">
                <a16:creationId xmlns:a16="http://schemas.microsoft.com/office/drawing/2014/main" id="{D3DF17B0-E31E-2754-B9A4-2CBC0B381E81}"/>
              </a:ext>
            </a:extLst>
          </p:cNvPr>
          <p:cNvSpPr>
            <a:spLocks noGrp="1"/>
          </p:cNvSpPr>
          <p:nvPr>
            <p:ph type="title"/>
          </p:nvPr>
        </p:nvSpPr>
        <p:spPr/>
        <p:txBody>
          <a:bodyPr/>
          <a:lstStyle/>
          <a:p>
            <a:pPr eaLnBrk="1" hangingPunct="1"/>
            <a:r>
              <a:rPr lang="en-US" altLang="en-US" i="1"/>
              <a:t>B. fragilis </a:t>
            </a:r>
            <a:r>
              <a:rPr lang="en-US" altLang="en-US"/>
              <a:t>Culture Characteristics</a:t>
            </a:r>
          </a:p>
        </p:txBody>
      </p:sp>
      <p:sp>
        <p:nvSpPr>
          <p:cNvPr id="186371" name="Content Placeholder 6">
            <a:extLst>
              <a:ext uri="{FF2B5EF4-FFF2-40B4-BE49-F238E27FC236}">
                <a16:creationId xmlns:a16="http://schemas.microsoft.com/office/drawing/2014/main" id="{0ECB7434-2F68-D315-A788-5314ECF3649A}"/>
              </a:ext>
            </a:extLst>
          </p:cNvPr>
          <p:cNvSpPr>
            <a:spLocks noGrp="1"/>
          </p:cNvSpPr>
          <p:nvPr>
            <p:ph idx="1"/>
          </p:nvPr>
        </p:nvSpPr>
        <p:spPr/>
        <p:txBody>
          <a:bodyPr/>
          <a:lstStyle/>
          <a:p>
            <a:pPr eaLnBrk="1" hangingPunct="1"/>
            <a:r>
              <a:rPr lang="en-US" altLang="en-US"/>
              <a:t>Colonies on BBE</a:t>
            </a:r>
          </a:p>
          <a:p>
            <a:pPr lvl="1" eaLnBrk="1" hangingPunct="1"/>
            <a:r>
              <a:rPr lang="en-US" altLang="en-US"/>
              <a:t>Gray and a minimum of 1 mm in diameter after 24 hours incubation</a:t>
            </a:r>
          </a:p>
          <a:p>
            <a:pPr lvl="1" eaLnBrk="1" hangingPunct="1"/>
            <a:r>
              <a:rPr lang="en-US" altLang="en-US"/>
              <a:t>The pale yellow of the culture plate turns brown to black in the area around the colonies.</a:t>
            </a:r>
          </a:p>
          <a:p>
            <a:pPr lvl="1" eaLnBrk="1" hangingPunct="1"/>
            <a:r>
              <a:rPr lang="en-US" altLang="en-US"/>
              <a:t>Dark precipitate (stippling) in the medium around areas of heavy growth suggests presence of </a:t>
            </a:r>
            <a:r>
              <a:rPr lang="en-US" altLang="en-US" i="1"/>
              <a:t>B. fragilis.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66FBF068-536D-AC03-0C9E-56D72B5D17EA}"/>
              </a:ext>
            </a:extLst>
          </p:cNvPr>
          <p:cNvSpPr>
            <a:spLocks noGrp="1"/>
          </p:cNvSpPr>
          <p:nvPr>
            <p:ph type="title"/>
          </p:nvPr>
        </p:nvSpPr>
        <p:spPr/>
        <p:txBody>
          <a:bodyPr/>
          <a:lstStyle/>
          <a:p>
            <a:pPr eaLnBrk="1" hangingPunct="1"/>
            <a:r>
              <a:rPr lang="en-US" altLang="en-US"/>
              <a:t>Gram Stain of </a:t>
            </a:r>
            <a:r>
              <a:rPr lang="en-US" altLang="en-US" i="1"/>
              <a:t>B. fragilis</a:t>
            </a:r>
            <a:endParaRPr lang="en-US" altLang="en-US"/>
          </a:p>
        </p:txBody>
      </p:sp>
      <p:sp>
        <p:nvSpPr>
          <p:cNvPr id="187395" name="Content Placeholder 5">
            <a:extLst>
              <a:ext uri="{FF2B5EF4-FFF2-40B4-BE49-F238E27FC236}">
                <a16:creationId xmlns:a16="http://schemas.microsoft.com/office/drawing/2014/main" id="{FC87E539-4B28-5324-2863-5495E486A7B6}"/>
              </a:ext>
            </a:extLst>
          </p:cNvPr>
          <p:cNvSpPr>
            <a:spLocks noGrp="1"/>
          </p:cNvSpPr>
          <p:nvPr>
            <p:ph sz="half" idx="1"/>
          </p:nvPr>
        </p:nvSpPr>
        <p:spPr/>
        <p:txBody>
          <a:bodyPr/>
          <a:lstStyle/>
          <a:p>
            <a:pPr eaLnBrk="1" hangingPunct="1"/>
            <a:r>
              <a:rPr lang="en-US" altLang="en-US"/>
              <a:t>Gram-negative coccobacilli or bacilli</a:t>
            </a:r>
          </a:p>
          <a:p>
            <a:pPr eaLnBrk="1" hangingPunct="1"/>
            <a:r>
              <a:rPr lang="en-US" altLang="en-US"/>
              <a:t>Frequently pleomorphic when organisms are present in broth cultures</a:t>
            </a:r>
          </a:p>
        </p:txBody>
      </p:sp>
      <p:pic>
        <p:nvPicPr>
          <p:cNvPr id="187397" name="Picture 6" descr="Y:\ELS00000-IW26_[Mahon 6e]\ELS00000-IW26-SRC\Course-N\Construction\IC\jpg\Chapter022\022026.jpg">
            <a:extLst>
              <a:ext uri="{FF2B5EF4-FFF2-40B4-BE49-F238E27FC236}">
                <a16:creationId xmlns:a16="http://schemas.microsoft.com/office/drawing/2014/main" id="{88BDFA02-F3DD-B045-ACC3-A4215E002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676400"/>
            <a:ext cx="4259263"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F50C852-66FA-605D-3E67-A764F3D372B5}"/>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Endogenous Anaerobes of Various Anatomic Sites</a:t>
            </a:r>
          </a:p>
        </p:txBody>
      </p:sp>
      <p:pic>
        <p:nvPicPr>
          <p:cNvPr id="38916" name="Picture 5" descr="C:\Users\12994\Desktop\Mahon\table22.4.jpg">
            <a:extLst>
              <a:ext uri="{FF2B5EF4-FFF2-40B4-BE49-F238E27FC236}">
                <a16:creationId xmlns:a16="http://schemas.microsoft.com/office/drawing/2014/main" id="{304F0055-465D-EF44-2FB5-ED9C47E2F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325" y="1524000"/>
            <a:ext cx="45624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2E8B-819A-3358-66A5-149150DA3119}"/>
              </a:ext>
            </a:extLst>
          </p:cNvPr>
          <p:cNvSpPr>
            <a:spLocks noGrp="1"/>
          </p:cNvSpPr>
          <p:nvPr>
            <p:ph type="title"/>
          </p:nvPr>
        </p:nvSpPr>
        <p:spPr>
          <a:xfrm>
            <a:off x="304800" y="274638"/>
            <a:ext cx="8763000" cy="1143000"/>
          </a:xfrm>
        </p:spPr>
        <p:txBody>
          <a:bodyPr rtlCol="0">
            <a:normAutofit fontScale="90000"/>
          </a:bodyPr>
          <a:lstStyle/>
          <a:p>
            <a:pPr eaLnBrk="1" fontAlgn="auto" hangingPunct="1">
              <a:spcAft>
                <a:spcPts val="0"/>
              </a:spcAft>
              <a:defRPr/>
            </a:pPr>
            <a:r>
              <a:rPr lang="en-US" i="1" dirty="0"/>
              <a:t>B. </a:t>
            </a:r>
            <a:r>
              <a:rPr lang="en-US" i="1" dirty="0" err="1"/>
              <a:t>fragilis</a:t>
            </a:r>
            <a:r>
              <a:rPr lang="en-US" i="1" dirty="0"/>
              <a:t> </a:t>
            </a:r>
            <a:r>
              <a:rPr lang="en-US" dirty="0"/>
              <a:t>on KVLB (Left) and BBE (Right) </a:t>
            </a:r>
            <a:endParaRPr lang="en-US" i="1" dirty="0"/>
          </a:p>
        </p:txBody>
      </p:sp>
      <p:pic>
        <p:nvPicPr>
          <p:cNvPr id="188420" name="Picture 5" descr="Y:\ELS00000-IW26_[Mahon 6e]\ELS00000-IW26-SRC\Course-N\Construction\IC\jpg\Chapter022\022019.jpg">
            <a:extLst>
              <a:ext uri="{FF2B5EF4-FFF2-40B4-BE49-F238E27FC236}">
                <a16:creationId xmlns:a16="http://schemas.microsoft.com/office/drawing/2014/main" id="{7C913A3B-8372-1148-DD65-85BA94172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038" y="1447800"/>
            <a:ext cx="5618162"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a:extLst>
              <a:ext uri="{FF2B5EF4-FFF2-40B4-BE49-F238E27FC236}">
                <a16:creationId xmlns:a16="http://schemas.microsoft.com/office/drawing/2014/main" id="{8251B9B9-7707-A6F8-9069-139B74E9DB54}"/>
              </a:ext>
            </a:extLst>
          </p:cNvPr>
          <p:cNvSpPr>
            <a:spLocks noGrp="1"/>
          </p:cNvSpPr>
          <p:nvPr>
            <p:ph type="title"/>
          </p:nvPr>
        </p:nvSpPr>
        <p:spPr/>
        <p:txBody>
          <a:bodyPr wrap="square" anchor="ctr">
            <a:normAutofit/>
          </a:bodyPr>
          <a:lstStyle/>
          <a:p>
            <a:pPr>
              <a:lnSpc>
                <a:spcPct val="90000"/>
              </a:lnSpc>
            </a:pPr>
            <a:r>
              <a:rPr lang="en-US" altLang="en-US" sz="3700"/>
              <a:t>Phenotypic Characteristics of Anaerobic Gram-Negative Bacilli</a:t>
            </a:r>
          </a:p>
        </p:txBody>
      </p:sp>
      <p:pic>
        <p:nvPicPr>
          <p:cNvPr id="3" name="Picture 2">
            <a:extLst>
              <a:ext uri="{FF2B5EF4-FFF2-40B4-BE49-F238E27FC236}">
                <a16:creationId xmlns:a16="http://schemas.microsoft.com/office/drawing/2014/main" id="{2B9314A0-A714-11F0-AB1B-F9DD4410FE48}"/>
              </a:ext>
            </a:extLst>
          </p:cNvPr>
          <p:cNvPicPr>
            <a:picLocks noChangeAspect="1"/>
          </p:cNvPicPr>
          <p:nvPr/>
        </p:nvPicPr>
        <p:blipFill>
          <a:blip r:embed="rId2"/>
          <a:stretch>
            <a:fillRect/>
          </a:stretch>
        </p:blipFill>
        <p:spPr>
          <a:xfrm>
            <a:off x="2683574" y="1600200"/>
            <a:ext cx="3776851" cy="4525963"/>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909A4B21-B12E-E129-AF61-0432229E057E}"/>
              </a:ext>
            </a:extLst>
          </p:cNvPr>
          <p:cNvSpPr>
            <a:spLocks noGrp="1"/>
          </p:cNvSpPr>
          <p:nvPr>
            <p:ph type="title"/>
          </p:nvPr>
        </p:nvSpPr>
        <p:spPr/>
        <p:txBody>
          <a:bodyPr/>
          <a:lstStyle/>
          <a:p>
            <a:pPr eaLnBrk="1" hangingPunct="1"/>
            <a:r>
              <a:rPr lang="en-US" altLang="en-US" i="1"/>
              <a:t>Bilophila </a:t>
            </a:r>
            <a:r>
              <a:rPr lang="en-GB" altLang="en-US" i="1"/>
              <a:t>wadsworthia</a:t>
            </a:r>
            <a:r>
              <a:rPr lang="en-US" altLang="en-US" i="1"/>
              <a:t> </a:t>
            </a:r>
          </a:p>
        </p:txBody>
      </p:sp>
      <p:sp>
        <p:nvSpPr>
          <p:cNvPr id="190467" name="Content Placeholder 1">
            <a:extLst>
              <a:ext uri="{FF2B5EF4-FFF2-40B4-BE49-F238E27FC236}">
                <a16:creationId xmlns:a16="http://schemas.microsoft.com/office/drawing/2014/main" id="{5E6FEC34-7D89-4E6A-44F1-79DDE55FE99C}"/>
              </a:ext>
            </a:extLst>
          </p:cNvPr>
          <p:cNvSpPr>
            <a:spLocks noGrp="1"/>
          </p:cNvSpPr>
          <p:nvPr>
            <p:ph sz="half" idx="1"/>
          </p:nvPr>
        </p:nvSpPr>
        <p:spPr/>
        <p:txBody>
          <a:bodyPr/>
          <a:lstStyle/>
          <a:p>
            <a:pPr eaLnBrk="1" hangingPunct="1"/>
            <a:r>
              <a:rPr lang="en-US" altLang="en-US"/>
              <a:t>Characteristic fish-eye appearance</a:t>
            </a:r>
          </a:p>
          <a:p>
            <a:pPr eaLnBrk="1" hangingPunct="1"/>
            <a:r>
              <a:rPr lang="en-US" altLang="en-US"/>
              <a:t>Grows on BBE, as shown on the right, and KVLB</a:t>
            </a:r>
          </a:p>
          <a:p>
            <a:pPr eaLnBrk="1" hangingPunct="1"/>
            <a:r>
              <a:rPr lang="en-US" altLang="en-US"/>
              <a:t>Strongly catalase-positive</a:t>
            </a:r>
          </a:p>
          <a:p>
            <a:pPr eaLnBrk="1" hangingPunct="1"/>
            <a:r>
              <a:rPr lang="en-US" altLang="en-US"/>
              <a:t>Strongly nitrate-positive</a:t>
            </a:r>
          </a:p>
        </p:txBody>
      </p:sp>
      <p:pic>
        <p:nvPicPr>
          <p:cNvPr id="190469" name="Picture 6" descr="Y:\ELS00000-IW26_[Mahon 6e]\ELS00000-IW26-SRC\Course-N\Construction\IC\jpg\Chapter022\022020.jpg">
            <a:extLst>
              <a:ext uri="{FF2B5EF4-FFF2-40B4-BE49-F238E27FC236}">
                <a16:creationId xmlns:a16="http://schemas.microsoft.com/office/drawing/2014/main" id="{6405E841-A2EC-F8A7-477D-EA21371FF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993900"/>
            <a:ext cx="42529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0A13DF26-D08F-E3CF-F1B5-E2332A507D64}"/>
              </a:ext>
            </a:extLst>
          </p:cNvPr>
          <p:cNvSpPr>
            <a:spLocks noGrp="1"/>
          </p:cNvSpPr>
          <p:nvPr>
            <p:ph type="title"/>
          </p:nvPr>
        </p:nvSpPr>
        <p:spPr/>
        <p:txBody>
          <a:bodyPr/>
          <a:lstStyle/>
          <a:p>
            <a:pPr eaLnBrk="1" hangingPunct="1"/>
            <a:r>
              <a:rPr lang="en-US" altLang="en-US" i="1"/>
              <a:t>Prevotella </a:t>
            </a:r>
            <a:r>
              <a:rPr lang="en-US" altLang="en-US"/>
              <a:t>species</a:t>
            </a:r>
          </a:p>
        </p:txBody>
      </p:sp>
      <p:sp>
        <p:nvSpPr>
          <p:cNvPr id="191491" name="Rectangle 3">
            <a:extLst>
              <a:ext uri="{FF2B5EF4-FFF2-40B4-BE49-F238E27FC236}">
                <a16:creationId xmlns:a16="http://schemas.microsoft.com/office/drawing/2014/main" id="{EA2D24CE-8657-C2E2-9252-4C0BDA89B7B2}"/>
              </a:ext>
            </a:extLst>
          </p:cNvPr>
          <p:cNvSpPr>
            <a:spLocks noGrp="1"/>
          </p:cNvSpPr>
          <p:nvPr>
            <p:ph idx="1"/>
          </p:nvPr>
        </p:nvSpPr>
        <p:spPr>
          <a:xfrm>
            <a:off x="685800" y="1381125"/>
            <a:ext cx="7772400" cy="4454525"/>
          </a:xfrm>
        </p:spPr>
        <p:txBody>
          <a:bodyPr/>
          <a:lstStyle/>
          <a:p>
            <a:pPr eaLnBrk="1" hangingPunct="1"/>
            <a:r>
              <a:rPr lang="en-US" altLang="en-US"/>
              <a:t>Produce protoporphyrin, causing a brown-black color shift of macroscopic colonies over 2 to 3 weeks</a:t>
            </a:r>
          </a:p>
          <a:p>
            <a:pPr eaLnBrk="1" hangingPunct="1"/>
            <a:r>
              <a:rPr lang="en-US" altLang="en-US"/>
              <a:t>Gram-negative coccobacilli or bacilli</a:t>
            </a:r>
          </a:p>
          <a:p>
            <a:pPr eaLnBrk="1" hangingPunct="1"/>
            <a:r>
              <a:rPr lang="en-US" altLang="en-US"/>
              <a:t>Brick-red (or other colors) fluorescence under long-wave UV light</a:t>
            </a:r>
          </a:p>
          <a:p>
            <a:pPr eaLnBrk="1" hangingPunct="1"/>
            <a:r>
              <a:rPr lang="en-US" altLang="en-US"/>
              <a:t>Some do not fluoresce at al </a:t>
            </a:r>
          </a:p>
        </p:txBody>
      </p:sp>
    </p:spTree>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63D3-0149-C658-D823-C59C442F678B}"/>
              </a:ext>
            </a:extLst>
          </p:cNvPr>
          <p:cNvSpPr>
            <a:spLocks noGrp="1"/>
          </p:cNvSpPr>
          <p:nvPr>
            <p:ph type="title"/>
          </p:nvPr>
        </p:nvSpPr>
        <p:spPr/>
        <p:txBody>
          <a:bodyPr rtlCol="0">
            <a:normAutofit fontScale="90000"/>
          </a:bodyPr>
          <a:lstStyle/>
          <a:p>
            <a:pPr eaLnBrk="1" fontAlgn="auto" hangingPunct="1">
              <a:spcAft>
                <a:spcPts val="0"/>
              </a:spcAft>
              <a:defRPr/>
            </a:pPr>
            <a:r>
              <a:rPr lang="en-US" dirty="0"/>
              <a:t>Type of Fluorescence Associated with </a:t>
            </a:r>
            <a:r>
              <a:rPr lang="en-US" i="1" dirty="0" err="1"/>
              <a:t>Prevotella</a:t>
            </a:r>
            <a:r>
              <a:rPr lang="en-US" dirty="0"/>
              <a:t> spp. </a:t>
            </a:r>
          </a:p>
        </p:txBody>
      </p:sp>
      <p:pic>
        <p:nvPicPr>
          <p:cNvPr id="192516" name="Picture 5" descr="Y:\ELS00000-IW26_[Mahon 6e]\ELS00000-IW26-SRC\Course-N\Construction\IC\jpg\Chapter022\022013A.jpg">
            <a:extLst>
              <a:ext uri="{FF2B5EF4-FFF2-40B4-BE49-F238E27FC236}">
                <a16:creationId xmlns:a16="http://schemas.microsoft.com/office/drawing/2014/main" id="{F1550DCD-70E6-BB7E-20BB-BE48A9051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1676400"/>
            <a:ext cx="6569075"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8B095658-E4ED-5C26-D049-A1BA1699C6F9}"/>
              </a:ext>
            </a:extLst>
          </p:cNvPr>
          <p:cNvSpPr>
            <a:spLocks noGrp="1"/>
          </p:cNvSpPr>
          <p:nvPr>
            <p:ph type="title"/>
          </p:nvPr>
        </p:nvSpPr>
        <p:spPr/>
        <p:txBody>
          <a:bodyPr/>
          <a:lstStyle/>
          <a:p>
            <a:pPr eaLnBrk="1" hangingPunct="1"/>
            <a:r>
              <a:rPr lang="en-US" altLang="en-US" i="1"/>
              <a:t>Porphyromonas</a:t>
            </a:r>
            <a:r>
              <a:rPr lang="en-US" altLang="en-US"/>
              <a:t> spp.</a:t>
            </a:r>
          </a:p>
        </p:txBody>
      </p:sp>
      <p:sp>
        <p:nvSpPr>
          <p:cNvPr id="193539" name="Rectangle 3">
            <a:extLst>
              <a:ext uri="{FF2B5EF4-FFF2-40B4-BE49-F238E27FC236}">
                <a16:creationId xmlns:a16="http://schemas.microsoft.com/office/drawing/2014/main" id="{0DCA43D8-0BAA-221B-4781-12748A20910D}"/>
              </a:ext>
            </a:extLst>
          </p:cNvPr>
          <p:cNvSpPr>
            <a:spLocks noGrp="1"/>
          </p:cNvSpPr>
          <p:nvPr>
            <p:ph idx="1"/>
          </p:nvPr>
        </p:nvSpPr>
        <p:spPr/>
        <p:txBody>
          <a:bodyPr/>
          <a:lstStyle/>
          <a:p>
            <a:pPr eaLnBrk="1" hangingPunct="1"/>
            <a:r>
              <a:rPr lang="en-US" altLang="en-US"/>
              <a:t>Brick-red fluorescence under long-wave UV light</a:t>
            </a:r>
          </a:p>
          <a:p>
            <a:pPr eaLnBrk="1" hangingPunct="1"/>
            <a:r>
              <a:rPr lang="en-US" altLang="en-US"/>
              <a:t>Some species do not fluoresce</a:t>
            </a:r>
          </a:p>
          <a:p>
            <a:pPr eaLnBrk="1" hangingPunct="1"/>
            <a:r>
              <a:rPr lang="en-US" altLang="en-US"/>
              <a:t>Usually usceptible to vancomycin</a:t>
            </a:r>
          </a:p>
          <a:p>
            <a:pPr lvl="1" eaLnBrk="1" hangingPunct="1"/>
            <a:r>
              <a:rPr lang="en-US" altLang="en-US"/>
              <a:t>Therefore, organisms do no grow in KVLB</a:t>
            </a:r>
          </a:p>
          <a:p>
            <a:pPr eaLnBrk="1" hangingPunct="1"/>
            <a:r>
              <a:rPr lang="en-US" altLang="en-US"/>
              <a:t>Resistance to colistin with special potency disks</a:t>
            </a:r>
          </a:p>
          <a:p>
            <a:pPr eaLnBrk="1" hangingPunct="1"/>
            <a:r>
              <a:rPr lang="en-US" altLang="en-US"/>
              <a:t>Most species are spot-indole positive.</a:t>
            </a:r>
          </a:p>
        </p:txBody>
      </p:sp>
    </p:spTree>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5">
            <a:extLst>
              <a:ext uri="{FF2B5EF4-FFF2-40B4-BE49-F238E27FC236}">
                <a16:creationId xmlns:a16="http://schemas.microsoft.com/office/drawing/2014/main" id="{6F89D9A3-9551-8F37-B1A2-ED18E600DC84}"/>
              </a:ext>
            </a:extLst>
          </p:cNvPr>
          <p:cNvSpPr>
            <a:spLocks noGrp="1"/>
          </p:cNvSpPr>
          <p:nvPr>
            <p:ph type="title"/>
          </p:nvPr>
        </p:nvSpPr>
        <p:spPr/>
        <p:txBody>
          <a:bodyPr/>
          <a:lstStyle/>
          <a:p>
            <a:pPr eaLnBrk="1" hangingPunct="1"/>
            <a:r>
              <a:rPr lang="en-US" altLang="en-US" i="1"/>
              <a:t>Campylobacter ureolyticus </a:t>
            </a:r>
            <a:r>
              <a:rPr lang="en-US" altLang="en-US"/>
              <a:t>Group</a:t>
            </a:r>
          </a:p>
        </p:txBody>
      </p:sp>
      <p:sp>
        <p:nvSpPr>
          <p:cNvPr id="194563" name="Content Placeholder 6">
            <a:extLst>
              <a:ext uri="{FF2B5EF4-FFF2-40B4-BE49-F238E27FC236}">
                <a16:creationId xmlns:a16="http://schemas.microsoft.com/office/drawing/2014/main" id="{155E8441-ACB8-7D04-A602-2C88074124C9}"/>
              </a:ext>
            </a:extLst>
          </p:cNvPr>
          <p:cNvSpPr>
            <a:spLocks noGrp="1"/>
          </p:cNvSpPr>
          <p:nvPr>
            <p:ph idx="1"/>
          </p:nvPr>
        </p:nvSpPr>
        <p:spPr/>
        <p:txBody>
          <a:bodyPr/>
          <a:lstStyle/>
          <a:p>
            <a:pPr eaLnBrk="1" hangingPunct="1"/>
            <a:r>
              <a:rPr lang="en-US" altLang="en-US"/>
              <a:t>Contains bile-sensitive and bile-tolerant nonpigmented members</a:t>
            </a:r>
          </a:p>
          <a:p>
            <a:pPr eaLnBrk="1" hangingPunct="1"/>
            <a:r>
              <a:rPr lang="en-US" altLang="en-US"/>
              <a:t>Actually microaerophiles (not obligate anaerobes)</a:t>
            </a:r>
          </a:p>
          <a:p>
            <a:pPr eaLnBrk="1" hangingPunct="1"/>
            <a:r>
              <a:rPr lang="en-US" altLang="en-US"/>
              <a:t>Colony appearance helpful in ID</a:t>
            </a:r>
          </a:p>
          <a:p>
            <a:pPr lvl="1" eaLnBrk="1" hangingPunct="1"/>
            <a:r>
              <a:rPr lang="en-US" altLang="en-US"/>
              <a:t>Many have colonies that appear to pit the agar</a:t>
            </a:r>
          </a:p>
          <a:p>
            <a:pPr eaLnBrk="1" hangingPunct="1"/>
            <a:r>
              <a:rPr lang="en-US" altLang="en-US"/>
              <a:t>Growth in broth is enhanced by addition of formate or fumarate (unique to this group).</a:t>
            </a:r>
          </a:p>
          <a:p>
            <a:pPr eaLnBrk="1" hangingPunct="1"/>
            <a:r>
              <a:rPr lang="en-US" altLang="en-US"/>
              <a:t>Members are nitrate positive.</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14CF71A2-D8A4-7280-3EE1-0D8E7D594F0E}"/>
              </a:ext>
            </a:extLst>
          </p:cNvPr>
          <p:cNvSpPr>
            <a:spLocks noGrp="1"/>
          </p:cNvSpPr>
          <p:nvPr>
            <p:ph type="title"/>
          </p:nvPr>
        </p:nvSpPr>
        <p:spPr/>
        <p:txBody>
          <a:bodyPr/>
          <a:lstStyle/>
          <a:p>
            <a:pPr eaLnBrk="1" hangingPunct="1"/>
            <a:r>
              <a:rPr lang="en-US" altLang="en-US" i="1"/>
              <a:t>Fusobacterium</a:t>
            </a:r>
            <a:r>
              <a:rPr lang="en-US" altLang="en-US"/>
              <a:t> spp.</a:t>
            </a:r>
          </a:p>
        </p:txBody>
      </p:sp>
      <p:sp>
        <p:nvSpPr>
          <p:cNvPr id="195587" name="Rectangle 3">
            <a:extLst>
              <a:ext uri="{FF2B5EF4-FFF2-40B4-BE49-F238E27FC236}">
                <a16:creationId xmlns:a16="http://schemas.microsoft.com/office/drawing/2014/main" id="{1F1A8359-2099-C538-8F91-07EEA9409AB7}"/>
              </a:ext>
            </a:extLst>
          </p:cNvPr>
          <p:cNvSpPr>
            <a:spLocks noGrp="1"/>
          </p:cNvSpPr>
          <p:nvPr>
            <p:ph idx="1"/>
          </p:nvPr>
        </p:nvSpPr>
        <p:spPr>
          <a:xfrm>
            <a:off x="457200" y="1295400"/>
            <a:ext cx="8229600" cy="4525963"/>
          </a:xfrm>
        </p:spPr>
        <p:txBody>
          <a:bodyPr/>
          <a:lstStyle/>
          <a:p>
            <a:pPr eaLnBrk="1" hangingPunct="1"/>
            <a:r>
              <a:rPr lang="en-US" altLang="en-US" dirty="0"/>
              <a:t>Generally considered gram-negative long, thin, tapered rods (fusiform)</a:t>
            </a:r>
          </a:p>
          <a:p>
            <a:pPr lvl="1" eaLnBrk="1" hangingPunct="1"/>
            <a:r>
              <a:rPr lang="en-US" altLang="en-US" dirty="0"/>
              <a:t>May appear pleomorphic</a:t>
            </a:r>
          </a:p>
          <a:p>
            <a:pPr eaLnBrk="1" hangingPunct="1"/>
            <a:r>
              <a:rPr lang="en-US" altLang="en-US" dirty="0"/>
              <a:t>Resistant to vancomycin but susceptible to colistin and kanamycin with special potency disks</a:t>
            </a:r>
          </a:p>
          <a:p>
            <a:pPr eaLnBrk="1" hangingPunct="1"/>
            <a:r>
              <a:rPr lang="en-US" altLang="en-US" dirty="0"/>
              <a:t>Grows on KVLB agar</a:t>
            </a:r>
          </a:p>
          <a:p>
            <a:pPr eaLnBrk="1" hangingPunct="1"/>
            <a:r>
              <a:rPr lang="en-US" altLang="en-US" dirty="0"/>
              <a:t>Indole positive (except </a:t>
            </a:r>
            <a:r>
              <a:rPr lang="en-US" altLang="en-US" i="1" dirty="0"/>
              <a:t>F. </a:t>
            </a:r>
            <a:r>
              <a:rPr lang="en-US" altLang="en-US" i="1" dirty="0" err="1"/>
              <a:t>mortiferum</a:t>
            </a:r>
            <a:r>
              <a:rPr lang="en-US" altLang="en-US" dirty="0"/>
              <a:t>)</a:t>
            </a:r>
          </a:p>
          <a:p>
            <a:pPr eaLnBrk="1" hangingPunct="1"/>
            <a:r>
              <a:rPr lang="en-US" altLang="en-US" dirty="0"/>
              <a:t>All fluoresce chartreuse under long-wave UV light</a:t>
            </a:r>
          </a:p>
        </p:txBody>
      </p:sp>
    </p:spTree>
  </p:cSld>
  <p:clrMapOvr>
    <a:masterClrMapping/>
  </p:clrMapOvr>
  <p:transition spd="slow"/>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E235E72-CC94-BE09-265B-2453C0BEDFEF}"/>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sz="3600" dirty="0"/>
              <a:t>Gram Stains of Fusobacterium</a:t>
            </a:r>
            <a:br>
              <a:rPr lang="en-US" altLang="en-US" sz="3600" dirty="0"/>
            </a:br>
            <a:r>
              <a:rPr lang="en-US" altLang="en-US" sz="3600" i="1" dirty="0"/>
              <a:t>F. </a:t>
            </a:r>
            <a:r>
              <a:rPr lang="en-US" altLang="en-US" sz="3600" i="1" dirty="0" err="1"/>
              <a:t>nucleatum</a:t>
            </a:r>
            <a:r>
              <a:rPr lang="en-US" altLang="en-US" sz="3600" i="1" dirty="0"/>
              <a:t> </a:t>
            </a:r>
            <a:r>
              <a:rPr lang="en-US" altLang="en-US" sz="3600" dirty="0"/>
              <a:t>(Left) and </a:t>
            </a:r>
            <a:r>
              <a:rPr lang="en-US" altLang="en-US" sz="3600" i="1" dirty="0"/>
              <a:t>F. </a:t>
            </a:r>
            <a:r>
              <a:rPr lang="en-US" altLang="en-US" sz="3600" i="1" dirty="0" err="1"/>
              <a:t>mortiferum</a:t>
            </a:r>
            <a:r>
              <a:rPr lang="en-US" altLang="en-US" sz="3600" i="1" dirty="0"/>
              <a:t> </a:t>
            </a:r>
            <a:r>
              <a:rPr lang="en-US" altLang="en-US" sz="3600" dirty="0"/>
              <a:t>(Right)</a:t>
            </a:r>
            <a:endParaRPr lang="en-US" altLang="en-US" sz="3600" i="1" dirty="0"/>
          </a:p>
        </p:txBody>
      </p:sp>
      <p:pic>
        <p:nvPicPr>
          <p:cNvPr id="197636" name="Picture 6" descr="Y:\ELS00000-IW26_[Mahon 6e]\ELS00000-IW26-SRC\Course-N\Construction\IC\jpg\Chapter022\022021.jpg">
            <a:extLst>
              <a:ext uri="{FF2B5EF4-FFF2-40B4-BE49-F238E27FC236}">
                <a16:creationId xmlns:a16="http://schemas.microsoft.com/office/drawing/2014/main" id="{A9CA1CBB-1BBD-B4B0-312D-10C728B13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0"/>
            <a:ext cx="41275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7" name="Picture 7" descr="Y:\ELS00000-IW26_[Mahon 6e]\ELS00000-IW26-SRC\Course-N\Construction\IC\jpg\Chapter022\022027.jpg">
            <a:extLst>
              <a:ext uri="{FF2B5EF4-FFF2-40B4-BE49-F238E27FC236}">
                <a16:creationId xmlns:a16="http://schemas.microsoft.com/office/drawing/2014/main" id="{D4197F82-1FE7-7E66-6B91-DE4455AF8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913" y="2286000"/>
            <a:ext cx="41275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a:extLst>
              <a:ext uri="{FF2B5EF4-FFF2-40B4-BE49-F238E27FC236}">
                <a16:creationId xmlns:a16="http://schemas.microsoft.com/office/drawing/2014/main" id="{5E77530D-3A4E-1F63-4579-FB87193D5163}"/>
              </a:ext>
            </a:extLst>
          </p:cNvPr>
          <p:cNvSpPr>
            <a:spLocks noGrp="1"/>
          </p:cNvSpPr>
          <p:nvPr>
            <p:ph type="title"/>
          </p:nvPr>
        </p:nvSpPr>
        <p:spPr>
          <a:xfrm>
            <a:off x="762000" y="2590800"/>
            <a:ext cx="7772400" cy="927100"/>
          </a:xfrm>
        </p:spPr>
        <p:txBody>
          <a:bodyPr/>
          <a:lstStyle/>
          <a:p>
            <a:pPr algn="ctr" eaLnBrk="1" hangingPunct="1"/>
            <a:r>
              <a:rPr lang="en-US" altLang="en-US" b="0" cap="none"/>
              <a:t>Identification of Anaerobic Cocci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FCF0411-19AD-1683-5589-43AB21DE9AE4}"/>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Factors That Predispose Patients to Anaerobic Infections</a:t>
            </a:r>
          </a:p>
        </p:txBody>
      </p:sp>
      <p:sp>
        <p:nvSpPr>
          <p:cNvPr id="39939" name="Rectangle 3">
            <a:extLst>
              <a:ext uri="{FF2B5EF4-FFF2-40B4-BE49-F238E27FC236}">
                <a16:creationId xmlns:a16="http://schemas.microsoft.com/office/drawing/2014/main" id="{FD7E749C-BA3B-808D-86CA-425511D85483}"/>
              </a:ext>
            </a:extLst>
          </p:cNvPr>
          <p:cNvSpPr>
            <a:spLocks noGrp="1"/>
          </p:cNvSpPr>
          <p:nvPr>
            <p:ph idx="1"/>
          </p:nvPr>
        </p:nvSpPr>
        <p:spPr/>
        <p:txBody>
          <a:bodyPr/>
          <a:lstStyle/>
          <a:p>
            <a:pPr eaLnBrk="1" hangingPunct="1"/>
            <a:r>
              <a:rPr lang="en-US" altLang="en-US" dirty="0"/>
              <a:t>Anaerobes produce a variety of virulence factors</a:t>
            </a:r>
          </a:p>
          <a:p>
            <a:pPr eaLnBrk="1" hangingPunct="1"/>
            <a:r>
              <a:rPr lang="en-US" altLang="en-US" dirty="0"/>
              <a:t>Trauma to protective barriers</a:t>
            </a:r>
          </a:p>
          <a:p>
            <a:pPr lvl="1" eaLnBrk="1" hangingPunct="1"/>
            <a:r>
              <a:rPr lang="en-US" altLang="en-US" dirty="0"/>
              <a:t>Skin and mucous membranes</a:t>
            </a:r>
          </a:p>
          <a:p>
            <a:pPr eaLnBrk="1" hangingPunct="1"/>
            <a:r>
              <a:rPr lang="en-US" altLang="en-US" dirty="0"/>
              <a:t>Vascular stasis</a:t>
            </a:r>
          </a:p>
          <a:p>
            <a:pPr lvl="1" eaLnBrk="1" hangingPunct="1"/>
            <a:r>
              <a:rPr lang="en-US" altLang="en-US" dirty="0"/>
              <a:t>Prevention of oxygen flow to site</a:t>
            </a:r>
          </a:p>
          <a:p>
            <a:pPr lvl="1" eaLnBrk="1" hangingPunct="1"/>
            <a:r>
              <a:rPr lang="en-US" altLang="en-US" dirty="0"/>
              <a:t>Environment is now conducive to growth and multiplication of any anaerobe that might be present at that site</a:t>
            </a:r>
          </a:p>
          <a:p>
            <a:pPr eaLnBrk="1" hangingPunct="1"/>
            <a:r>
              <a:rPr lang="en-US" altLang="en-US" dirty="0"/>
              <a:t>Similar results can occur in instance of tissue necrosis</a:t>
            </a:r>
          </a:p>
          <a:p>
            <a:pPr eaLnBrk="1" hangingPunct="1"/>
            <a:endParaRPr lang="en-US" altLang="en-US" dirty="0"/>
          </a:p>
        </p:txBody>
      </p:sp>
    </p:spTree>
  </p:cSld>
  <p:clrMapOvr>
    <a:masterClrMapping/>
  </p:clrMapOvr>
  <p:transition spd="slow"/>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7687BA37-0620-AB93-720F-70672F4E3125}"/>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Identification of Anaerobic </a:t>
            </a:r>
            <a:br>
              <a:rPr lang="en-US" altLang="en-US" dirty="0"/>
            </a:br>
            <a:r>
              <a:rPr lang="en-US" altLang="en-US" dirty="0"/>
              <a:t>Gram-Positive Cocci</a:t>
            </a:r>
          </a:p>
        </p:txBody>
      </p:sp>
      <p:pic>
        <p:nvPicPr>
          <p:cNvPr id="199684" name="Picture 5" descr="Y:\ELS00000-IW26_[Mahon 6e]\ELS00000-IW26-SRC\Course-N\Construction\IC\jpg\Chapter022\022028.jpg">
            <a:extLst>
              <a:ext uri="{FF2B5EF4-FFF2-40B4-BE49-F238E27FC236}">
                <a16:creationId xmlns:a16="http://schemas.microsoft.com/office/drawing/2014/main" id="{58A8A09B-4526-46D9-FB02-93F1942EA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76400"/>
            <a:ext cx="5999163"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526041D-5F76-7D55-A8CB-6900C9DC1597}"/>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Anaerobic </a:t>
            </a:r>
            <a:br>
              <a:rPr lang="en-US" altLang="en-US" dirty="0"/>
            </a:br>
            <a:r>
              <a:rPr lang="en-US" altLang="en-US" dirty="0"/>
              <a:t>Gram-Positive Cocci</a:t>
            </a:r>
            <a:br>
              <a:rPr lang="en-US" altLang="en-US" dirty="0"/>
            </a:br>
            <a:r>
              <a:rPr lang="en-US" altLang="en-US" dirty="0"/>
              <a:t>Microscopic morphology</a:t>
            </a:r>
          </a:p>
        </p:txBody>
      </p:sp>
      <p:pic>
        <p:nvPicPr>
          <p:cNvPr id="200708" name="Picture 5" descr="Y:\ELS00000-IW26_[Mahon 6e]\ELS00000-IW26-SRC\Course-N\Construction\IC\jpg\Chapter022\022029.jpg">
            <a:extLst>
              <a:ext uri="{FF2B5EF4-FFF2-40B4-BE49-F238E27FC236}">
                <a16:creationId xmlns:a16="http://schemas.microsoft.com/office/drawing/2014/main" id="{DB53006A-C584-D258-7B9F-AA1601AF8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1666875"/>
            <a:ext cx="68103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DEE0485E-21FD-2248-9091-562965FD3814}"/>
              </a:ext>
            </a:extLst>
          </p:cNvPr>
          <p:cNvSpPr>
            <a:spLocks noGrp="1"/>
          </p:cNvSpPr>
          <p:nvPr>
            <p:ph type="title"/>
          </p:nvPr>
        </p:nvSpPr>
        <p:spPr/>
        <p:txBody>
          <a:bodyPr/>
          <a:lstStyle/>
          <a:p>
            <a:pPr eaLnBrk="1" hangingPunct="1"/>
            <a:r>
              <a:rPr lang="en-US" altLang="en-US" sz="3600"/>
              <a:t>Characteristics of Select Clinically Encountered Anaerobic Cocci</a:t>
            </a:r>
          </a:p>
        </p:txBody>
      </p:sp>
      <p:pic>
        <p:nvPicPr>
          <p:cNvPr id="201732" name="Picture 5" descr="C:\Users\12994\Desktop\Mahon\table22.18.jpg">
            <a:extLst>
              <a:ext uri="{FF2B5EF4-FFF2-40B4-BE49-F238E27FC236}">
                <a16:creationId xmlns:a16="http://schemas.microsoft.com/office/drawing/2014/main" id="{AD5630C8-1A0C-EE9C-0791-522E8CF82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3" y="1895475"/>
            <a:ext cx="75819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787FAEB1-5460-1651-0FF1-FCB515E9BABF}"/>
              </a:ext>
            </a:extLst>
          </p:cNvPr>
          <p:cNvSpPr>
            <a:spLocks noGrp="1"/>
          </p:cNvSpPr>
          <p:nvPr>
            <p:ph type="title"/>
          </p:nvPr>
        </p:nvSpPr>
        <p:spPr/>
        <p:txBody>
          <a:bodyPr/>
          <a:lstStyle/>
          <a:p>
            <a:pPr eaLnBrk="1" hangingPunct="1"/>
            <a:r>
              <a:rPr lang="en-US" altLang="en-US"/>
              <a:t>Presumptive and Full ID Methods</a:t>
            </a:r>
          </a:p>
        </p:txBody>
      </p:sp>
      <p:sp>
        <p:nvSpPr>
          <p:cNvPr id="202755" name="Rectangle 3">
            <a:extLst>
              <a:ext uri="{FF2B5EF4-FFF2-40B4-BE49-F238E27FC236}">
                <a16:creationId xmlns:a16="http://schemas.microsoft.com/office/drawing/2014/main" id="{865C6403-1196-C530-420F-497A18648E23}"/>
              </a:ext>
            </a:extLst>
          </p:cNvPr>
          <p:cNvSpPr>
            <a:spLocks noGrp="1"/>
          </p:cNvSpPr>
          <p:nvPr>
            <p:ph idx="1"/>
          </p:nvPr>
        </p:nvSpPr>
        <p:spPr/>
        <p:txBody>
          <a:bodyPr/>
          <a:lstStyle/>
          <a:p>
            <a:pPr eaLnBrk="1" hangingPunct="1"/>
            <a:r>
              <a:rPr lang="en-US" altLang="en-US" dirty="0"/>
              <a:t>Presumptive identification can be reported as </a:t>
            </a:r>
          </a:p>
          <a:p>
            <a:pPr lvl="1" eaLnBrk="1" hangingPunct="1"/>
            <a:r>
              <a:rPr lang="en-US" altLang="en-US" i="1" dirty="0" err="1"/>
              <a:t>Peptostreptococcus</a:t>
            </a:r>
            <a:r>
              <a:rPr lang="en-US" altLang="en-US" dirty="0"/>
              <a:t> spp. </a:t>
            </a:r>
          </a:p>
          <a:p>
            <a:pPr lvl="1" eaLnBrk="1" hangingPunct="1"/>
            <a:r>
              <a:rPr lang="en-US" altLang="en-US" dirty="0"/>
              <a:t>Anaerobic gram-positive cocci</a:t>
            </a:r>
          </a:p>
          <a:p>
            <a:pPr eaLnBrk="1" hangingPunct="1"/>
            <a:r>
              <a:rPr lang="en-US" altLang="en-US" dirty="0"/>
              <a:t>Available full ID techniques</a:t>
            </a:r>
          </a:p>
          <a:p>
            <a:pPr lvl="1" eaLnBrk="1" hangingPunct="1"/>
            <a:r>
              <a:rPr lang="en-US" altLang="en-US" dirty="0"/>
              <a:t>Enzyme systems</a:t>
            </a:r>
          </a:p>
          <a:p>
            <a:pPr lvl="1" eaLnBrk="1" hangingPunct="1"/>
            <a:r>
              <a:rPr lang="en-US" altLang="en-US" dirty="0"/>
              <a:t>16S rRNA sequencing</a:t>
            </a:r>
          </a:p>
          <a:p>
            <a:pPr lvl="1" eaLnBrk="1" hangingPunct="1"/>
            <a:r>
              <a:rPr lang="en-US" altLang="en-US" dirty="0"/>
              <a:t>MALDI-TOF MS</a:t>
            </a:r>
          </a:p>
        </p:txBody>
      </p:sp>
    </p:spTree>
  </p:cSld>
  <p:clrMapOvr>
    <a:masterClrMapping/>
  </p:clrMapOvr>
  <p:transition spd="slow"/>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0CEF485F-90D4-E5FD-718F-988379C83CC3}"/>
              </a:ext>
            </a:extLst>
          </p:cNvPr>
          <p:cNvSpPr>
            <a:spLocks noGrp="1"/>
          </p:cNvSpPr>
          <p:nvPr>
            <p:ph type="title"/>
          </p:nvPr>
        </p:nvSpPr>
        <p:spPr/>
        <p:txBody>
          <a:bodyPr/>
          <a:lstStyle/>
          <a:p>
            <a:pPr eaLnBrk="1" hangingPunct="1"/>
            <a:r>
              <a:rPr lang="en-US" altLang="en-US" dirty="0"/>
              <a:t>Presumptive and Full ID Methods (Cont.)</a:t>
            </a:r>
          </a:p>
        </p:txBody>
      </p:sp>
      <p:sp>
        <p:nvSpPr>
          <p:cNvPr id="203779" name="Rectangle 3">
            <a:extLst>
              <a:ext uri="{FF2B5EF4-FFF2-40B4-BE49-F238E27FC236}">
                <a16:creationId xmlns:a16="http://schemas.microsoft.com/office/drawing/2014/main" id="{E82F9EC7-9541-25B0-56BE-7D97CE3CDC56}"/>
              </a:ext>
            </a:extLst>
          </p:cNvPr>
          <p:cNvSpPr>
            <a:spLocks noGrp="1"/>
          </p:cNvSpPr>
          <p:nvPr>
            <p:ph idx="1"/>
          </p:nvPr>
        </p:nvSpPr>
        <p:spPr/>
        <p:txBody>
          <a:bodyPr/>
          <a:lstStyle/>
          <a:p>
            <a:pPr eaLnBrk="1" hangingPunct="1"/>
            <a:r>
              <a:rPr lang="en-US" altLang="en-US" dirty="0"/>
              <a:t>Black-pigmented, anaerobic, gram-positive cocci can be identified as </a:t>
            </a:r>
            <a:r>
              <a:rPr lang="en-US" altLang="en-US" i="1" dirty="0" err="1"/>
              <a:t>Peptococcus</a:t>
            </a:r>
            <a:r>
              <a:rPr lang="en-US" altLang="en-US" i="1" dirty="0"/>
              <a:t> </a:t>
            </a:r>
            <a:r>
              <a:rPr lang="en-US" altLang="en-US" i="1" dirty="0" err="1"/>
              <a:t>niger</a:t>
            </a:r>
            <a:r>
              <a:rPr lang="en-US" altLang="en-US" i="1" dirty="0"/>
              <a:t>.</a:t>
            </a:r>
          </a:p>
          <a:p>
            <a:pPr eaLnBrk="1" hangingPunct="1"/>
            <a:r>
              <a:rPr lang="en-US" altLang="en-US" i="1" dirty="0" err="1"/>
              <a:t>Peptostreptococcus</a:t>
            </a:r>
            <a:r>
              <a:rPr lang="en-US" altLang="en-US" i="1" dirty="0"/>
              <a:t> </a:t>
            </a:r>
            <a:r>
              <a:rPr lang="en-US" altLang="en-US" i="1" dirty="0" err="1"/>
              <a:t>anaerobius</a:t>
            </a:r>
            <a:endParaRPr lang="en-US" altLang="en-US" i="1" dirty="0"/>
          </a:p>
          <a:p>
            <a:pPr lvl="1" eaLnBrk="1" hangingPunct="1"/>
            <a:r>
              <a:rPr lang="en-US" altLang="en-US" dirty="0"/>
              <a:t>Zone of inhibition around an SPS disk</a:t>
            </a:r>
          </a:p>
          <a:p>
            <a:pPr eaLnBrk="1" hangingPunct="1"/>
            <a:r>
              <a:rPr lang="en-US" altLang="en-US" i="1" dirty="0" err="1"/>
              <a:t>Veillonella</a:t>
            </a:r>
            <a:r>
              <a:rPr lang="en-US" altLang="en-US" i="1" dirty="0"/>
              <a:t> </a:t>
            </a:r>
            <a:r>
              <a:rPr lang="en-US" altLang="en-US" i="1" dirty="0" err="1"/>
              <a:t>parvula</a:t>
            </a:r>
            <a:endParaRPr lang="en-US" altLang="en-US" i="1" dirty="0"/>
          </a:p>
          <a:p>
            <a:pPr lvl="1" eaLnBrk="1" hangingPunct="1"/>
            <a:r>
              <a:rPr lang="en-US" altLang="en-US" dirty="0"/>
              <a:t>Gram-negative cocci</a:t>
            </a:r>
          </a:p>
          <a:p>
            <a:pPr lvl="1" eaLnBrk="1" hangingPunct="1"/>
            <a:r>
              <a:rPr lang="en-US" altLang="en-US" dirty="0"/>
              <a:t>Positive catalase reaction</a:t>
            </a:r>
          </a:p>
          <a:p>
            <a:pPr lvl="1" eaLnBrk="1" hangingPunct="1"/>
            <a:r>
              <a:rPr lang="en-US" altLang="en-US" dirty="0"/>
              <a:t>Red fluorescence under long-wave UV light</a:t>
            </a:r>
          </a:p>
          <a:p>
            <a:pPr lvl="1" eaLnBrk="1" hangingPunct="1"/>
            <a:r>
              <a:rPr lang="en-US" altLang="en-US" dirty="0"/>
              <a:t>Nitrate reduction-positive</a:t>
            </a:r>
          </a:p>
          <a:p>
            <a:pPr lvl="1" eaLnBrk="1" hangingPunct="1"/>
            <a:r>
              <a:rPr lang="en-US" altLang="en-US" dirty="0"/>
              <a:t>Resistant to vancomycin special potency disk</a:t>
            </a:r>
          </a:p>
        </p:txBody>
      </p:sp>
    </p:spTree>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4">
            <a:extLst>
              <a:ext uri="{FF2B5EF4-FFF2-40B4-BE49-F238E27FC236}">
                <a16:creationId xmlns:a16="http://schemas.microsoft.com/office/drawing/2014/main" id="{2791214B-9A16-60CA-B3A7-6E99BE7E33C8}"/>
              </a:ext>
            </a:extLst>
          </p:cNvPr>
          <p:cNvSpPr>
            <a:spLocks noGrp="1"/>
          </p:cNvSpPr>
          <p:nvPr>
            <p:ph type="title"/>
          </p:nvPr>
        </p:nvSpPr>
        <p:spPr/>
        <p:txBody>
          <a:bodyPr/>
          <a:lstStyle/>
          <a:p>
            <a:pPr eaLnBrk="1" hangingPunct="1"/>
            <a:r>
              <a:rPr lang="en-US" altLang="en-US" cap="none"/>
              <a:t>ANTIMICROBIAL SUSCEPTIBILITY TESTING</a:t>
            </a:r>
          </a:p>
        </p:txBody>
      </p:sp>
      <p:sp>
        <p:nvSpPr>
          <p:cNvPr id="2" name="Text Placeholder 1">
            <a:extLst>
              <a:ext uri="{FF2B5EF4-FFF2-40B4-BE49-F238E27FC236}">
                <a16:creationId xmlns:a16="http://schemas.microsoft.com/office/drawing/2014/main" id="{FDB83B72-67A4-EB94-18AA-C4F526B2661B}"/>
              </a:ext>
            </a:extLst>
          </p:cNvPr>
          <p:cNvSpPr>
            <a:spLocks noGrp="1"/>
          </p:cNvSpPr>
          <p:nvPr>
            <p:ph type="body" idx="1"/>
          </p:nvPr>
        </p:nvSpPr>
        <p:spPr/>
        <p:txBody>
          <a:bodyPr/>
          <a:lstStyle/>
          <a:p>
            <a:pPr>
              <a:defRPr/>
            </a:pPr>
            <a:r>
              <a:rPr lang="en-US" b="1" dirty="0"/>
              <a:t>CHAPTER TWENTY-TWO</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2D878E2-4AC9-8FAC-0F54-078D3B6C0DC5}"/>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Antimicrobial Susceptibility Testing Guidelines</a:t>
            </a:r>
          </a:p>
        </p:txBody>
      </p:sp>
      <p:sp>
        <p:nvSpPr>
          <p:cNvPr id="206851" name="Rectangle 3">
            <a:extLst>
              <a:ext uri="{FF2B5EF4-FFF2-40B4-BE49-F238E27FC236}">
                <a16:creationId xmlns:a16="http://schemas.microsoft.com/office/drawing/2014/main" id="{1B94E948-1EF2-45A7-5D85-A31FF5A7A7D1}"/>
              </a:ext>
            </a:extLst>
          </p:cNvPr>
          <p:cNvSpPr>
            <a:spLocks noGrp="1"/>
          </p:cNvSpPr>
          <p:nvPr>
            <p:ph idx="1"/>
          </p:nvPr>
        </p:nvSpPr>
        <p:spPr/>
        <p:txBody>
          <a:bodyPr/>
          <a:lstStyle/>
          <a:p>
            <a:pPr eaLnBrk="1" hangingPunct="1"/>
            <a:r>
              <a:rPr lang="en-US" altLang="en-US" dirty="0"/>
              <a:t>Clinical and Laboratory Standards Institute (CLSI) </a:t>
            </a:r>
          </a:p>
          <a:p>
            <a:pPr lvl="1" eaLnBrk="1" hangingPunct="1"/>
            <a:r>
              <a:rPr lang="en-US" altLang="en-US" sz="2100" dirty="0"/>
              <a:t>Methods for Antimicrobial Susceptibility Testing of Anaerobic Bacteria (Approved Standard, M11-A8)</a:t>
            </a:r>
          </a:p>
          <a:p>
            <a:pPr eaLnBrk="1" hangingPunct="1"/>
            <a:r>
              <a:rPr lang="en-US" altLang="en-US" dirty="0"/>
              <a:t>Performed when anaerobes are recovered in </a:t>
            </a:r>
          </a:p>
          <a:p>
            <a:pPr lvl="1" eaLnBrk="1" hangingPunct="1"/>
            <a:r>
              <a:rPr lang="en-US" altLang="en-US" sz="2100" dirty="0"/>
              <a:t>brain abscess</a:t>
            </a:r>
          </a:p>
          <a:p>
            <a:pPr lvl="1" eaLnBrk="1" hangingPunct="1"/>
            <a:r>
              <a:rPr lang="en-US" altLang="en-US" sz="2100" dirty="0"/>
              <a:t>endocarditis</a:t>
            </a:r>
          </a:p>
          <a:p>
            <a:pPr lvl="1" eaLnBrk="1" hangingPunct="1"/>
            <a:r>
              <a:rPr lang="en-US" altLang="en-US" sz="2100" dirty="0"/>
              <a:t>infection of a prosthetic device or vascular graft</a:t>
            </a:r>
          </a:p>
          <a:p>
            <a:pPr lvl="1" eaLnBrk="1" hangingPunct="1"/>
            <a:r>
              <a:rPr lang="en-US" altLang="en-US" sz="2100" dirty="0"/>
              <a:t>joint infections</a:t>
            </a:r>
          </a:p>
          <a:p>
            <a:pPr lvl="1" eaLnBrk="1" hangingPunct="1"/>
            <a:r>
              <a:rPr lang="en-US" altLang="en-US" sz="2100" dirty="0"/>
              <a:t>osteomyelitis</a:t>
            </a:r>
          </a:p>
          <a:p>
            <a:pPr lvl="1" eaLnBrk="1" hangingPunct="1"/>
            <a:r>
              <a:rPr lang="en-US" altLang="en-US" sz="2100" dirty="0"/>
              <a:t>bacteremia</a:t>
            </a:r>
          </a:p>
        </p:txBody>
      </p:sp>
    </p:spTree>
  </p:cSld>
  <p:clrMapOvr>
    <a:masterClrMapping/>
  </p:clrMapOvr>
  <p:transition spd="slow"/>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E444794-F1AE-8DC8-AD9B-E7489665D5A0}"/>
              </a:ext>
            </a:extLst>
          </p:cNvPr>
          <p:cNvSpPr>
            <a:spLocks noGrp="1"/>
          </p:cNvSpPr>
          <p:nvPr>
            <p:ph type="title"/>
          </p:nvPr>
        </p:nvSpPr>
        <p:spPr>
          <a:xfrm>
            <a:off x="76200" y="274638"/>
            <a:ext cx="8991600" cy="1143000"/>
          </a:xfrm>
        </p:spPr>
        <p:txBody>
          <a:bodyPr/>
          <a:lstStyle/>
          <a:p>
            <a:pPr eaLnBrk="1" hangingPunct="1"/>
            <a:r>
              <a:rPr lang="en-US" altLang="en-US"/>
              <a:t>Antimicrobial Susceptibility Testing</a:t>
            </a:r>
          </a:p>
        </p:txBody>
      </p:sp>
      <p:sp>
        <p:nvSpPr>
          <p:cNvPr id="207875" name="Rectangle 3">
            <a:extLst>
              <a:ext uri="{FF2B5EF4-FFF2-40B4-BE49-F238E27FC236}">
                <a16:creationId xmlns:a16="http://schemas.microsoft.com/office/drawing/2014/main" id="{734FEF6D-17EA-372F-BE58-A64ADFAF9AFE}"/>
              </a:ext>
            </a:extLst>
          </p:cNvPr>
          <p:cNvSpPr>
            <a:spLocks noGrp="1"/>
          </p:cNvSpPr>
          <p:nvPr>
            <p:ph idx="1"/>
          </p:nvPr>
        </p:nvSpPr>
        <p:spPr/>
        <p:txBody>
          <a:bodyPr/>
          <a:lstStyle/>
          <a:p>
            <a:pPr eaLnBrk="1" hangingPunct="1"/>
            <a:r>
              <a:rPr lang="en-US" altLang="en-US"/>
              <a:t>Highly virulent and/or commonly resistant</a:t>
            </a:r>
          </a:p>
          <a:p>
            <a:pPr lvl="1" eaLnBrk="1" hangingPunct="1"/>
            <a:r>
              <a:rPr lang="en-US" altLang="en-US" sz="2300" i="1"/>
              <a:t>B. fragilis </a:t>
            </a:r>
            <a:r>
              <a:rPr lang="en-US" altLang="en-US" sz="2300"/>
              <a:t>group</a:t>
            </a:r>
          </a:p>
          <a:p>
            <a:pPr lvl="1" eaLnBrk="1" hangingPunct="1"/>
            <a:r>
              <a:rPr lang="en-US" altLang="en-US" sz="2300" i="1"/>
              <a:t>Prevotella</a:t>
            </a:r>
          </a:p>
          <a:p>
            <a:pPr lvl="1" eaLnBrk="1" hangingPunct="1"/>
            <a:r>
              <a:rPr lang="en-US" altLang="en-US" sz="2300" i="1"/>
              <a:t>Clostridium</a:t>
            </a:r>
          </a:p>
          <a:p>
            <a:pPr lvl="1" eaLnBrk="1" hangingPunct="1"/>
            <a:r>
              <a:rPr lang="en-US" altLang="en-US" sz="2300" i="1"/>
              <a:t>Fusobacterium</a:t>
            </a:r>
          </a:p>
          <a:p>
            <a:pPr lvl="1" eaLnBrk="1" hangingPunct="1"/>
            <a:r>
              <a:rPr lang="en-US" altLang="en-US" sz="2300" i="1"/>
              <a:t>Bilophila wadsworthia</a:t>
            </a:r>
          </a:p>
          <a:p>
            <a:pPr lvl="1" eaLnBrk="1" hangingPunct="1"/>
            <a:r>
              <a:rPr lang="en-US" altLang="en-US" sz="2300" i="1"/>
              <a:t>Sutterella wadsworthensis</a:t>
            </a:r>
          </a:p>
        </p:txBody>
      </p:sp>
    </p:spTree>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2F72141E-1C06-0A0D-2A24-712611188F04}"/>
              </a:ext>
            </a:extLst>
          </p:cNvPr>
          <p:cNvSpPr>
            <a:spLocks noGrp="1"/>
          </p:cNvSpPr>
          <p:nvPr>
            <p:ph type="title"/>
          </p:nvPr>
        </p:nvSpPr>
        <p:spPr>
          <a:xfrm>
            <a:off x="381000" y="381000"/>
            <a:ext cx="8534400" cy="1219200"/>
          </a:xfrm>
        </p:spPr>
        <p:txBody>
          <a:bodyPr/>
          <a:lstStyle/>
          <a:p>
            <a:pPr eaLnBrk="1" hangingPunct="1"/>
            <a:r>
              <a:rPr lang="en-US" altLang="en-US" sz="3600"/>
              <a:t>CLSI Recommendations for Anaerobic Antimicrobial Susceptibility Testing </a:t>
            </a:r>
          </a:p>
        </p:txBody>
      </p:sp>
      <p:pic>
        <p:nvPicPr>
          <p:cNvPr id="208900" name="Picture 5" descr="C:\Users\12994\Desktop\Mahon\table22.19.jpg">
            <a:extLst>
              <a:ext uri="{FF2B5EF4-FFF2-40B4-BE49-F238E27FC236}">
                <a16:creationId xmlns:a16="http://schemas.microsoft.com/office/drawing/2014/main" id="{4AE39F13-7AA6-AD03-9C9B-FA174FE02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2538413"/>
            <a:ext cx="759142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D568724-00A1-6431-025B-0E452E9A09CD}"/>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Problems in Susceptibility Testing of Anaerobic Isolates</a:t>
            </a:r>
          </a:p>
        </p:txBody>
      </p:sp>
      <p:sp>
        <p:nvSpPr>
          <p:cNvPr id="209923" name="Rectangle 3">
            <a:extLst>
              <a:ext uri="{FF2B5EF4-FFF2-40B4-BE49-F238E27FC236}">
                <a16:creationId xmlns:a16="http://schemas.microsoft.com/office/drawing/2014/main" id="{EFAF275A-8E55-F2DE-DA34-A632E21DD876}"/>
              </a:ext>
            </a:extLst>
          </p:cNvPr>
          <p:cNvSpPr>
            <a:spLocks noGrp="1"/>
          </p:cNvSpPr>
          <p:nvPr>
            <p:ph idx="1"/>
          </p:nvPr>
        </p:nvSpPr>
        <p:spPr/>
        <p:txBody>
          <a:bodyPr/>
          <a:lstStyle/>
          <a:p>
            <a:pPr eaLnBrk="1" hangingPunct="1"/>
            <a:r>
              <a:rPr lang="en-US" altLang="en-US"/>
              <a:t>Lack of reproducibility</a:t>
            </a:r>
          </a:p>
          <a:p>
            <a:pPr eaLnBrk="1" hangingPunct="1"/>
            <a:r>
              <a:rPr lang="en-US" altLang="en-US"/>
              <a:t>Failure of some anaerobes to grow appropriately</a:t>
            </a:r>
          </a:p>
          <a:p>
            <a:pPr eaLnBrk="1" hangingPunct="1"/>
            <a:r>
              <a:rPr lang="en-US" altLang="en-US"/>
              <a:t>Lack of comparability between methods</a:t>
            </a:r>
          </a:p>
          <a:p>
            <a:pPr eaLnBrk="1" hangingPunct="1"/>
            <a:r>
              <a:rPr lang="en-US" altLang="en-US"/>
              <a:t>Cost</a:t>
            </a:r>
          </a:p>
          <a:p>
            <a:pPr eaLnBrk="1" hangingPunct="1"/>
            <a:r>
              <a:rPr lang="en-US" altLang="en-US"/>
              <a:t>Complexity of testing</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65C6D42-9696-FBD8-F8DB-08100FB16A17}"/>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Potential Virulence Factors of Anaerobic Bacteria</a:t>
            </a:r>
          </a:p>
        </p:txBody>
      </p:sp>
      <p:pic>
        <p:nvPicPr>
          <p:cNvPr id="40964" name="Picture 5" descr="C:\Users\12994\Desktop\Mahon\table22.5.jpg">
            <a:extLst>
              <a:ext uri="{FF2B5EF4-FFF2-40B4-BE49-F238E27FC236}">
                <a16:creationId xmlns:a16="http://schemas.microsoft.com/office/drawing/2014/main" id="{01159DEF-FCA0-6D7F-29DC-EF7BAE850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8" y="2057400"/>
            <a:ext cx="83359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a:extLst>
              <a:ext uri="{FF2B5EF4-FFF2-40B4-BE49-F238E27FC236}">
                <a16:creationId xmlns:a16="http://schemas.microsoft.com/office/drawing/2014/main" id="{BDF78166-6BAD-6E8F-0C15-1FCC9397E00E}"/>
              </a:ext>
            </a:extLst>
          </p:cNvPr>
          <p:cNvSpPr>
            <a:spLocks noGrp="1"/>
          </p:cNvSpPr>
          <p:nvPr>
            <p:ph type="title"/>
          </p:nvPr>
        </p:nvSpPr>
        <p:spPr>
          <a:xfrm>
            <a:off x="457200" y="152400"/>
            <a:ext cx="8229600" cy="1143000"/>
          </a:xfrm>
        </p:spPr>
        <p:txBody>
          <a:bodyPr/>
          <a:lstStyle/>
          <a:p>
            <a:pPr eaLnBrk="1" hangingPunct="1"/>
            <a:r>
              <a:rPr lang="en-US" altLang="en-US"/>
              <a:t>Susceptibility Testing Options</a:t>
            </a:r>
          </a:p>
        </p:txBody>
      </p:sp>
      <p:sp>
        <p:nvSpPr>
          <p:cNvPr id="210947" name="Content Placeholder 2">
            <a:extLst>
              <a:ext uri="{FF2B5EF4-FFF2-40B4-BE49-F238E27FC236}">
                <a16:creationId xmlns:a16="http://schemas.microsoft.com/office/drawing/2014/main" id="{45A49761-1E6E-EAFF-030F-68A3CEE0C13F}"/>
              </a:ext>
            </a:extLst>
          </p:cNvPr>
          <p:cNvSpPr>
            <a:spLocks noGrp="1"/>
          </p:cNvSpPr>
          <p:nvPr>
            <p:ph idx="1"/>
          </p:nvPr>
        </p:nvSpPr>
        <p:spPr>
          <a:xfrm>
            <a:off x="762000" y="1371600"/>
            <a:ext cx="7772400" cy="4454525"/>
          </a:xfrm>
        </p:spPr>
        <p:txBody>
          <a:bodyPr/>
          <a:lstStyle/>
          <a:p>
            <a:pPr eaLnBrk="1" hangingPunct="1"/>
            <a:r>
              <a:rPr lang="en-US" altLang="en-US"/>
              <a:t>CLSI standards identify two methods</a:t>
            </a:r>
          </a:p>
          <a:p>
            <a:pPr lvl="1" eaLnBrk="1" hangingPunct="1"/>
            <a:r>
              <a:rPr lang="en-US" altLang="en-US"/>
              <a:t>Agar dilution</a:t>
            </a:r>
          </a:p>
          <a:p>
            <a:pPr lvl="2" eaLnBrk="1" hangingPunct="1"/>
            <a:r>
              <a:rPr lang="en-US" altLang="en-US"/>
              <a:t>Gold standard but labor-intensive</a:t>
            </a:r>
          </a:p>
          <a:p>
            <a:pPr lvl="2" eaLnBrk="1" hangingPunct="1"/>
            <a:r>
              <a:rPr lang="en-US" altLang="en-US"/>
              <a:t>Not practical for use in smaller clinical laboratories</a:t>
            </a:r>
          </a:p>
          <a:p>
            <a:pPr lvl="2" eaLnBrk="1" hangingPunct="1"/>
            <a:r>
              <a:rPr lang="en-US" altLang="en-US"/>
              <a:t>Primarily used in reference and larger laboratories</a:t>
            </a:r>
          </a:p>
          <a:p>
            <a:pPr lvl="1" eaLnBrk="1" hangingPunct="1"/>
            <a:r>
              <a:rPr lang="en-US" altLang="en-US"/>
              <a:t>Broth microdilution-only for members of the </a:t>
            </a:r>
            <a:r>
              <a:rPr lang="en-US" altLang="en-US" i="1"/>
              <a:t>B. fragilis </a:t>
            </a:r>
            <a:r>
              <a:rPr lang="en-US" altLang="en-US"/>
              <a:t>group</a:t>
            </a:r>
          </a:p>
          <a:p>
            <a:pPr eaLnBrk="1" hangingPunct="1"/>
            <a:r>
              <a:rPr lang="en-US" altLang="en-US"/>
              <a:t>Some laboratories report out published susceptibilities</a:t>
            </a:r>
          </a:p>
          <a:p>
            <a:pPr lvl="1" eaLnBrk="1" hangingPunct="1"/>
            <a:r>
              <a:rPr lang="en-US" altLang="en-US"/>
              <a:t>They do not do the testing in-house.</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a:extLst>
              <a:ext uri="{FF2B5EF4-FFF2-40B4-BE49-F238E27FC236}">
                <a16:creationId xmlns:a16="http://schemas.microsoft.com/office/drawing/2014/main" id="{2B5B8B4F-2904-29B9-DF83-2A0645097871}"/>
              </a:ext>
            </a:extLst>
          </p:cNvPr>
          <p:cNvSpPr>
            <a:spLocks noGrp="1"/>
          </p:cNvSpPr>
          <p:nvPr>
            <p:ph type="title"/>
          </p:nvPr>
        </p:nvSpPr>
        <p:spPr/>
        <p:txBody>
          <a:bodyPr/>
          <a:lstStyle/>
          <a:p>
            <a:r>
              <a:rPr lang="en-US" altLang="en-US"/>
              <a:t>Etest</a:t>
            </a:r>
          </a:p>
        </p:txBody>
      </p:sp>
      <p:sp>
        <p:nvSpPr>
          <p:cNvPr id="211971" name="Content Placeholder 2">
            <a:extLst>
              <a:ext uri="{FF2B5EF4-FFF2-40B4-BE49-F238E27FC236}">
                <a16:creationId xmlns:a16="http://schemas.microsoft.com/office/drawing/2014/main" id="{803B286B-0D65-A218-9FE2-03BD44BF0B70}"/>
              </a:ext>
            </a:extLst>
          </p:cNvPr>
          <p:cNvSpPr>
            <a:spLocks noGrp="1"/>
          </p:cNvSpPr>
          <p:nvPr>
            <p:ph idx="1"/>
          </p:nvPr>
        </p:nvSpPr>
        <p:spPr/>
        <p:txBody>
          <a:bodyPr/>
          <a:lstStyle/>
          <a:p>
            <a:r>
              <a:rPr lang="en-US" altLang="en-US" sz="2400"/>
              <a:t>Mueller-Hinton agar supplemented with 5% sheep red blood cells</a:t>
            </a:r>
          </a:p>
          <a:p>
            <a:r>
              <a:rPr lang="en-US" altLang="en-US" sz="2400"/>
              <a:t>Plates can be incubated in anaerobic bags, jars, or chambers</a:t>
            </a:r>
          </a:p>
          <a:p>
            <a:r>
              <a:rPr lang="en-US" altLang="en-US" sz="2400"/>
              <a:t>Testing is limited to 6 antimicrobial agents on one agar plate</a:t>
            </a:r>
          </a:p>
          <a:p>
            <a:r>
              <a:rPr lang="en-US" altLang="en-US" sz="2400"/>
              <a:t>One critical aspect of the Etest procedure is limiting exposure to oxygen during setup and quickly achieving anaerobiasis. This is because the commonly used antimicrobial agent metronidazole is very oxygen sensitive.</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4">
            <a:extLst>
              <a:ext uri="{FF2B5EF4-FFF2-40B4-BE49-F238E27FC236}">
                <a16:creationId xmlns:a16="http://schemas.microsoft.com/office/drawing/2014/main" id="{FE90C7F8-2F32-3283-2A2E-A0EBB3B0A84E}"/>
              </a:ext>
            </a:extLst>
          </p:cNvPr>
          <p:cNvSpPr>
            <a:spLocks noGrp="1"/>
          </p:cNvSpPr>
          <p:nvPr>
            <p:ph type="title"/>
          </p:nvPr>
        </p:nvSpPr>
        <p:spPr/>
        <p:txBody>
          <a:bodyPr/>
          <a:lstStyle/>
          <a:p>
            <a:pPr eaLnBrk="1" hangingPunct="1"/>
            <a:r>
              <a:rPr lang="en-US" altLang="en-US" cap="none"/>
              <a:t>TREATMENT OF ANAEROBE-ASSOCIATED DISEASES</a:t>
            </a:r>
          </a:p>
        </p:txBody>
      </p:sp>
      <p:sp>
        <p:nvSpPr>
          <p:cNvPr id="2" name="Text Placeholder 1">
            <a:extLst>
              <a:ext uri="{FF2B5EF4-FFF2-40B4-BE49-F238E27FC236}">
                <a16:creationId xmlns:a16="http://schemas.microsoft.com/office/drawing/2014/main" id="{FC9DC352-F1DF-33B6-7C51-ABBCDB7BED89}"/>
              </a:ext>
            </a:extLst>
          </p:cNvPr>
          <p:cNvSpPr>
            <a:spLocks noGrp="1"/>
          </p:cNvSpPr>
          <p:nvPr>
            <p:ph type="body" idx="1"/>
          </p:nvPr>
        </p:nvSpPr>
        <p:spPr/>
        <p:txBody>
          <a:bodyPr/>
          <a:lstStyle/>
          <a:p>
            <a:pPr>
              <a:defRPr/>
            </a:pPr>
            <a:r>
              <a:rPr lang="en-US" b="1" dirty="0"/>
              <a:t>CHAPTER TWENTY-TWO</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4">
            <a:extLst>
              <a:ext uri="{FF2B5EF4-FFF2-40B4-BE49-F238E27FC236}">
                <a16:creationId xmlns:a16="http://schemas.microsoft.com/office/drawing/2014/main" id="{CF64C2ED-D3C6-4EBC-2C20-5A190DC0C2D2}"/>
              </a:ext>
            </a:extLst>
          </p:cNvPr>
          <p:cNvSpPr>
            <a:spLocks noGrp="1"/>
          </p:cNvSpPr>
          <p:nvPr>
            <p:ph type="title"/>
          </p:nvPr>
        </p:nvSpPr>
        <p:spPr/>
        <p:txBody>
          <a:bodyPr/>
          <a:lstStyle/>
          <a:p>
            <a:pPr eaLnBrk="1" hangingPunct="1"/>
            <a:r>
              <a:rPr lang="en-US" altLang="en-US" sz="3600"/>
              <a:t>Approaches to the Management of Anaerobic Infections</a:t>
            </a:r>
          </a:p>
        </p:txBody>
      </p:sp>
      <p:sp>
        <p:nvSpPr>
          <p:cNvPr id="214019" name="Content Placeholder 5">
            <a:extLst>
              <a:ext uri="{FF2B5EF4-FFF2-40B4-BE49-F238E27FC236}">
                <a16:creationId xmlns:a16="http://schemas.microsoft.com/office/drawing/2014/main" id="{8F86280A-086B-3ABB-6287-983826847F6D}"/>
              </a:ext>
            </a:extLst>
          </p:cNvPr>
          <p:cNvSpPr>
            <a:spLocks noGrp="1"/>
          </p:cNvSpPr>
          <p:nvPr>
            <p:ph idx="1"/>
          </p:nvPr>
        </p:nvSpPr>
        <p:spPr/>
        <p:txBody>
          <a:bodyPr/>
          <a:lstStyle/>
          <a:p>
            <a:pPr eaLnBrk="1" hangingPunct="1"/>
            <a:r>
              <a:rPr lang="en-US" altLang="en-US"/>
              <a:t>Five recognized approaches</a:t>
            </a:r>
          </a:p>
          <a:p>
            <a:pPr lvl="1" eaLnBrk="1" hangingPunct="1"/>
            <a:r>
              <a:rPr lang="en-US" altLang="en-US"/>
              <a:t>Surgical therapy—i.e., débridement</a:t>
            </a:r>
          </a:p>
          <a:p>
            <a:pPr lvl="1" eaLnBrk="1" hangingPunct="1"/>
            <a:r>
              <a:rPr lang="en-US" altLang="en-US"/>
              <a:t>Hyperbaric oxygen—create environment not conducive to anaerobic bacterial growth</a:t>
            </a:r>
          </a:p>
          <a:p>
            <a:pPr lvl="1" eaLnBrk="1" hangingPunct="1"/>
            <a:r>
              <a:rPr lang="en-US" altLang="en-US"/>
              <a:t>Antimicrobial therapy</a:t>
            </a:r>
          </a:p>
          <a:p>
            <a:pPr lvl="1" eaLnBrk="1" hangingPunct="1"/>
            <a:r>
              <a:rPr lang="en-US" altLang="en-US"/>
              <a:t>Antitoxins—to reduce virulence factors</a:t>
            </a:r>
          </a:p>
          <a:p>
            <a:pPr lvl="1" eaLnBrk="1" hangingPunct="1"/>
            <a:r>
              <a:rPr lang="en-US" altLang="en-US"/>
              <a:t>Fecal microbiota transplant (FMT)</a:t>
            </a:r>
          </a:p>
          <a:p>
            <a:pPr lvl="2" eaLnBrk="1" hangingPunct="1"/>
            <a:r>
              <a:rPr lang="en-US" altLang="en-US"/>
              <a:t>Involves the insertion via colonoscopy or endoscopy of donor feces into the patient</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3">
            <a:extLst>
              <a:ext uri="{FF2B5EF4-FFF2-40B4-BE49-F238E27FC236}">
                <a16:creationId xmlns:a16="http://schemas.microsoft.com/office/drawing/2014/main" id="{9498BDBD-6DF0-A3F0-F21C-C792A58463B6}"/>
              </a:ext>
            </a:extLst>
          </p:cNvPr>
          <p:cNvSpPr>
            <a:spLocks noGrp="1"/>
          </p:cNvSpPr>
          <p:nvPr>
            <p:ph type="title"/>
          </p:nvPr>
        </p:nvSpPr>
        <p:spPr/>
        <p:txBody>
          <a:bodyPr/>
          <a:lstStyle/>
          <a:p>
            <a:r>
              <a:rPr lang="en-US" altLang="en-US"/>
              <a:t>Points to Remember</a:t>
            </a:r>
          </a:p>
        </p:txBody>
      </p:sp>
      <p:sp>
        <p:nvSpPr>
          <p:cNvPr id="221187" name="Content Placeholder 4">
            <a:extLst>
              <a:ext uri="{FF2B5EF4-FFF2-40B4-BE49-F238E27FC236}">
                <a16:creationId xmlns:a16="http://schemas.microsoft.com/office/drawing/2014/main" id="{437B183A-CF69-32A7-880E-C3BBB1460193}"/>
              </a:ext>
            </a:extLst>
          </p:cNvPr>
          <p:cNvSpPr>
            <a:spLocks noGrp="1"/>
          </p:cNvSpPr>
          <p:nvPr>
            <p:ph idx="1"/>
          </p:nvPr>
        </p:nvSpPr>
        <p:spPr/>
        <p:txBody>
          <a:bodyPr/>
          <a:lstStyle/>
          <a:p>
            <a:r>
              <a:rPr lang="en-US" altLang="en-US"/>
              <a:t>There are numerous points to remember at the end of this chapter in the textbook.</a:t>
            </a:r>
          </a:p>
          <a:p>
            <a:r>
              <a:rPr lang="en-US" altLang="en-US"/>
              <a:t>Learners are encouraged to review this list during chapter study and in preparation for quizzes or exams.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68377E3F-8604-66E4-1119-50F2AE8717E1}"/>
              </a:ext>
            </a:extLst>
          </p:cNvPr>
          <p:cNvSpPr>
            <a:spLocks noGrp="1"/>
          </p:cNvSpPr>
          <p:nvPr>
            <p:ph type="title"/>
          </p:nvPr>
        </p:nvSpPr>
        <p:spPr/>
        <p:txBody>
          <a:bodyPr/>
          <a:lstStyle/>
          <a:p>
            <a:r>
              <a:rPr lang="en-US" altLang="en-US">
                <a:solidFill>
                  <a:srgbClr val="FF0000"/>
                </a:solidFill>
              </a:rPr>
              <a:t>Conditions that Predispose Individuals ….</a:t>
            </a:r>
          </a:p>
        </p:txBody>
      </p:sp>
      <p:pic>
        <p:nvPicPr>
          <p:cNvPr id="4" name="Picture 3">
            <a:extLst>
              <a:ext uri="{FF2B5EF4-FFF2-40B4-BE49-F238E27FC236}">
                <a16:creationId xmlns:a16="http://schemas.microsoft.com/office/drawing/2014/main" id="{4232EBA0-F294-594A-0325-9683D8BA4F8C}"/>
              </a:ext>
            </a:extLst>
          </p:cNvPr>
          <p:cNvPicPr>
            <a:picLocks noChangeAspect="1"/>
          </p:cNvPicPr>
          <p:nvPr/>
        </p:nvPicPr>
        <p:blipFill>
          <a:blip r:embed="rId2"/>
          <a:stretch>
            <a:fillRect/>
          </a:stretch>
        </p:blipFill>
        <p:spPr>
          <a:xfrm>
            <a:off x="2057400" y="1905000"/>
            <a:ext cx="4522630" cy="3276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4A0E8C03-F79A-F003-10CC-8AC4761262B3}"/>
              </a:ext>
            </a:extLst>
          </p:cNvPr>
          <p:cNvSpPr>
            <a:spLocks noGrp="1"/>
          </p:cNvSpPr>
          <p:nvPr>
            <p:ph type="title"/>
          </p:nvPr>
        </p:nvSpPr>
        <p:spPr/>
        <p:txBody>
          <a:bodyPr/>
          <a:lstStyle/>
          <a:p>
            <a:r>
              <a:rPr lang="en-US" altLang="en-US"/>
              <a:t>Indications of Anaerobic Involvement in Human Disease</a:t>
            </a:r>
          </a:p>
        </p:txBody>
      </p:sp>
      <p:sp>
        <p:nvSpPr>
          <p:cNvPr id="43011" name="Content Placeholder 2">
            <a:extLst>
              <a:ext uri="{FF2B5EF4-FFF2-40B4-BE49-F238E27FC236}">
                <a16:creationId xmlns:a16="http://schemas.microsoft.com/office/drawing/2014/main" id="{4D63C358-5B3C-CA26-7FCD-0D1E90A430C0}"/>
              </a:ext>
            </a:extLst>
          </p:cNvPr>
          <p:cNvSpPr>
            <a:spLocks noGrp="1"/>
          </p:cNvSpPr>
          <p:nvPr>
            <p:ph idx="1"/>
          </p:nvPr>
        </p:nvSpPr>
        <p:spPr/>
        <p:txBody>
          <a:bodyPr/>
          <a:lstStyle/>
          <a:p>
            <a:r>
              <a:rPr lang="en-US" altLang="en-US" dirty="0"/>
              <a:t>Polymorphonuclear leukocytes are usually present but absence of them does not rule out this possibility.</a:t>
            </a:r>
          </a:p>
          <a:p>
            <a:pPr lvl="1"/>
            <a:r>
              <a:rPr lang="en-US" altLang="en-US" dirty="0"/>
              <a:t>Some anaerobes like </a:t>
            </a:r>
            <a:r>
              <a:rPr lang="en-US" altLang="en-US" i="1" dirty="0"/>
              <a:t>Clostridium perfringens</a:t>
            </a:r>
            <a:r>
              <a:rPr lang="en-US" altLang="en-US" dirty="0"/>
              <a:t>, produce enzymatic virulence factors that destroy neutrophils, macrophages, and other cells.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2AE8BB5-D629-8216-8DF2-7CD7545E6005}"/>
              </a:ext>
            </a:extLst>
          </p:cNvPr>
          <p:cNvSpPr>
            <a:spLocks noGrp="1"/>
          </p:cNvSpPr>
          <p:nvPr>
            <p:ph type="title"/>
          </p:nvPr>
        </p:nvSpPr>
        <p:spPr/>
        <p:txBody>
          <a:bodyPr/>
          <a:lstStyle/>
          <a:p>
            <a:pPr eaLnBrk="1" hangingPunct="1"/>
            <a:r>
              <a:rPr lang="en-US" altLang="en-US"/>
              <a:t>Chapter Components</a:t>
            </a:r>
          </a:p>
        </p:txBody>
      </p:sp>
      <p:sp>
        <p:nvSpPr>
          <p:cNvPr id="24579" name="Rectangle 3">
            <a:extLst>
              <a:ext uri="{FF2B5EF4-FFF2-40B4-BE49-F238E27FC236}">
                <a16:creationId xmlns:a16="http://schemas.microsoft.com/office/drawing/2014/main" id="{D1EE61A6-46E7-4BD4-B0B8-A1B5F3DA8A17}"/>
              </a:ext>
            </a:extLst>
          </p:cNvPr>
          <p:cNvSpPr>
            <a:spLocks noGrp="1"/>
          </p:cNvSpPr>
          <p:nvPr>
            <p:ph idx="1"/>
          </p:nvPr>
        </p:nvSpPr>
        <p:spPr/>
        <p:txBody>
          <a:bodyPr/>
          <a:lstStyle/>
          <a:p>
            <a:pPr eaLnBrk="1" hangingPunct="1"/>
            <a:r>
              <a:rPr lang="en-US" altLang="en-US"/>
              <a:t>Anaerobes of clinical importance and their role in disease</a:t>
            </a:r>
          </a:p>
          <a:p>
            <a:pPr lvl="1" eaLnBrk="1" hangingPunct="1"/>
            <a:r>
              <a:rPr lang="en-US" altLang="en-US"/>
              <a:t>Serious and fatal intoxications and infections</a:t>
            </a:r>
          </a:p>
          <a:p>
            <a:pPr lvl="1" eaLnBrk="1" hangingPunct="1"/>
            <a:r>
              <a:rPr lang="en-US" altLang="en-US"/>
              <a:t>Endogenous bacteria</a:t>
            </a:r>
          </a:p>
          <a:p>
            <a:pPr eaLnBrk="1" hangingPunct="1"/>
            <a:r>
              <a:rPr lang="en-US" altLang="en-US"/>
              <a:t>Proper techniques for recovery and identification of anaerobes</a:t>
            </a:r>
          </a:p>
          <a:p>
            <a:pPr eaLnBrk="1" hangingPunct="1"/>
            <a:r>
              <a:rPr lang="en-US" altLang="en-US"/>
              <a:t>Procedures for identifying and testing their susceptibility</a:t>
            </a:r>
          </a:p>
          <a:p>
            <a:pPr eaLnBrk="1" hangingPunct="1"/>
            <a:r>
              <a:rPr lang="en-US" altLang="en-US"/>
              <a:t>Treatment</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CAFA55D-F6D6-2609-1B05-2FD1D81BFA10}"/>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Examples of Predisposing Conditions</a:t>
            </a:r>
          </a:p>
        </p:txBody>
      </p:sp>
      <p:pic>
        <p:nvPicPr>
          <p:cNvPr id="44036" name="Picture 5" descr="C:\Users\12994\Desktop\Mahon\box22.2.jpg">
            <a:extLst>
              <a:ext uri="{FF2B5EF4-FFF2-40B4-BE49-F238E27FC236}">
                <a16:creationId xmlns:a16="http://schemas.microsoft.com/office/drawing/2014/main" id="{E4A1EEC7-790B-DE3C-D30F-555FF4961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2286000"/>
            <a:ext cx="54959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a:extLst>
              <a:ext uri="{FF2B5EF4-FFF2-40B4-BE49-F238E27FC236}">
                <a16:creationId xmlns:a16="http://schemas.microsoft.com/office/drawing/2014/main" id="{EB3851D3-74BD-BA6D-70E0-353B56F6A168}"/>
              </a:ext>
            </a:extLst>
          </p:cNvPr>
          <p:cNvSpPr>
            <a:spLocks noGrp="1"/>
          </p:cNvSpPr>
          <p:nvPr>
            <p:ph type="title"/>
          </p:nvPr>
        </p:nvSpPr>
        <p:spPr/>
        <p:txBody>
          <a:bodyPr/>
          <a:lstStyle/>
          <a:p>
            <a:pPr eaLnBrk="1" hangingPunct="1"/>
            <a:r>
              <a:rPr lang="en-US" altLang="en-US" cap="none"/>
              <a:t>FREQUENTLY ENCOUNTERED ANAEROBES AND THEIR ASSOCIATED DISEASES</a:t>
            </a:r>
          </a:p>
        </p:txBody>
      </p:sp>
      <p:sp>
        <p:nvSpPr>
          <p:cNvPr id="2" name="Text Placeholder 1">
            <a:extLst>
              <a:ext uri="{FF2B5EF4-FFF2-40B4-BE49-F238E27FC236}">
                <a16:creationId xmlns:a16="http://schemas.microsoft.com/office/drawing/2014/main" id="{6536BA48-8C4F-1F8E-59B2-6793B82FFE6C}"/>
              </a:ext>
            </a:extLst>
          </p:cNvPr>
          <p:cNvSpPr>
            <a:spLocks noGrp="1"/>
          </p:cNvSpPr>
          <p:nvPr>
            <p:ph type="body" idx="1"/>
          </p:nvPr>
        </p:nvSpPr>
        <p:spPr/>
        <p:txBody>
          <a:bodyPr/>
          <a:lstStyle/>
          <a:p>
            <a:pPr>
              <a:defRPr/>
            </a:pPr>
            <a:r>
              <a:rPr lang="en-US" b="1" dirty="0"/>
              <a:t>CHAPTER TWENTY-TWO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a:extLst>
              <a:ext uri="{FF2B5EF4-FFF2-40B4-BE49-F238E27FC236}">
                <a16:creationId xmlns:a16="http://schemas.microsoft.com/office/drawing/2014/main" id="{118D2DF8-3765-4302-A4DA-2FB2D5BBEED3}"/>
              </a:ext>
            </a:extLst>
          </p:cNvPr>
          <p:cNvSpPr>
            <a:spLocks noGrp="1"/>
          </p:cNvSpPr>
          <p:nvPr>
            <p:ph type="title"/>
          </p:nvPr>
        </p:nvSpPr>
        <p:spPr/>
        <p:txBody>
          <a:bodyPr/>
          <a:lstStyle/>
          <a:p>
            <a:pPr eaLnBrk="1" hangingPunct="1"/>
            <a:r>
              <a:rPr lang="en-US" altLang="en-US"/>
              <a:t>Anaerobic BacteriaTaxonomy </a:t>
            </a:r>
          </a:p>
        </p:txBody>
      </p:sp>
      <p:sp>
        <p:nvSpPr>
          <p:cNvPr id="46083" name="Content Placeholder 5">
            <a:extLst>
              <a:ext uri="{FF2B5EF4-FFF2-40B4-BE49-F238E27FC236}">
                <a16:creationId xmlns:a16="http://schemas.microsoft.com/office/drawing/2014/main" id="{024DDBE7-7CBE-4034-F009-6ED8A0E80AA0}"/>
              </a:ext>
            </a:extLst>
          </p:cNvPr>
          <p:cNvSpPr>
            <a:spLocks noGrp="1"/>
          </p:cNvSpPr>
          <p:nvPr>
            <p:ph idx="1"/>
          </p:nvPr>
        </p:nvSpPr>
        <p:spPr/>
        <p:txBody>
          <a:bodyPr/>
          <a:lstStyle/>
          <a:p>
            <a:pPr eaLnBrk="1" hangingPunct="1"/>
            <a:r>
              <a:rPr lang="en-US" altLang="en-US"/>
              <a:t>Gram-negative</a:t>
            </a:r>
          </a:p>
          <a:p>
            <a:pPr eaLnBrk="1" hangingPunct="1"/>
            <a:r>
              <a:rPr lang="en-US" altLang="en-US"/>
              <a:t>Gram-positive</a:t>
            </a:r>
          </a:p>
          <a:p>
            <a:pPr lvl="1" eaLnBrk="1" hangingPunct="1"/>
            <a:r>
              <a:rPr lang="en-US" altLang="en-US"/>
              <a:t>Spore formers</a:t>
            </a:r>
          </a:p>
          <a:p>
            <a:pPr lvl="1" eaLnBrk="1" hangingPunct="1"/>
            <a:r>
              <a:rPr lang="en-US" altLang="en-US"/>
              <a:t>Nonspore formers</a:t>
            </a:r>
          </a:p>
          <a:p>
            <a:pPr lvl="1" eaLnBrk="1" hangingPunct="1"/>
            <a:r>
              <a:rPr lang="en-US" altLang="en-US"/>
              <a:t>Gram stain reaction, presence or absence of spores, and cellular morphology of culture isolates can be helpful in determining presumptive identification and the appropriate identification tests to be performed.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a:extLst>
              <a:ext uri="{FF2B5EF4-FFF2-40B4-BE49-F238E27FC236}">
                <a16:creationId xmlns:a16="http://schemas.microsoft.com/office/drawing/2014/main" id="{6F7B7B80-0B29-9779-2AFC-28E51DC1C327}"/>
              </a:ext>
            </a:extLst>
          </p:cNvPr>
          <p:cNvSpPr>
            <a:spLocks noGrp="1"/>
          </p:cNvSpPr>
          <p:nvPr>
            <p:ph type="title"/>
          </p:nvPr>
        </p:nvSpPr>
        <p:spPr>
          <a:xfrm>
            <a:off x="762000" y="2286000"/>
            <a:ext cx="7772400" cy="1362075"/>
          </a:xfrm>
        </p:spPr>
        <p:txBody>
          <a:bodyPr/>
          <a:lstStyle/>
          <a:p>
            <a:pPr algn="ctr" eaLnBrk="1" hangingPunct="1"/>
            <a:r>
              <a:rPr lang="en-US" altLang="en-US" sz="3600" b="0" cap="none"/>
              <a:t>Gram-Positive, Spore-Forming Anaerobic Bacilli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84A0256-40CC-5989-2518-250626DF86F1}"/>
              </a:ext>
            </a:extLst>
          </p:cNvPr>
          <p:cNvSpPr>
            <a:spLocks noGrp="1"/>
          </p:cNvSpPr>
          <p:nvPr>
            <p:ph type="title"/>
          </p:nvPr>
        </p:nvSpPr>
        <p:spPr/>
        <p:txBody>
          <a:bodyPr/>
          <a:lstStyle/>
          <a:p>
            <a:pPr eaLnBrk="1" hangingPunct="1"/>
            <a:r>
              <a:rPr lang="en-US" altLang="en-US"/>
              <a:t>Introduction</a:t>
            </a:r>
            <a:endParaRPr lang="en-US" altLang="en-US" i="1"/>
          </a:p>
        </p:txBody>
      </p:sp>
      <p:sp>
        <p:nvSpPr>
          <p:cNvPr id="36867" name="Rectangle 3">
            <a:extLst>
              <a:ext uri="{FF2B5EF4-FFF2-40B4-BE49-F238E27FC236}">
                <a16:creationId xmlns:a16="http://schemas.microsoft.com/office/drawing/2014/main" id="{11EBAE18-2D69-1E32-F544-8ADFBA5BE661}"/>
              </a:ext>
            </a:extLst>
          </p:cNvPr>
          <p:cNvSpPr>
            <a:spLocks noGrp="1"/>
          </p:cNvSpPr>
          <p:nvPr>
            <p:ph idx="1"/>
          </p:nvPr>
        </p:nvSpPr>
        <p:spPr/>
        <p:txBody>
          <a:bodyPr/>
          <a:lstStyle/>
          <a:p>
            <a:pPr eaLnBrk="1" hangingPunct="1">
              <a:defRPr/>
            </a:pPr>
            <a:r>
              <a:rPr lang="en-US" altLang="en-US" dirty="0"/>
              <a:t>All anaerobes in this category belong to the </a:t>
            </a:r>
            <a:r>
              <a:rPr lang="en-US" altLang="en-US" i="1" dirty="0"/>
              <a:t>Clostridia</a:t>
            </a:r>
          </a:p>
          <a:p>
            <a:pPr eaLnBrk="1" hangingPunct="1">
              <a:defRPr/>
            </a:pPr>
            <a:r>
              <a:rPr lang="en-US" altLang="en-US" dirty="0"/>
              <a:t>All species are capable of producing spores</a:t>
            </a:r>
          </a:p>
          <a:p>
            <a:pPr lvl="1" eaLnBrk="1" hangingPunct="1">
              <a:defRPr/>
            </a:pPr>
            <a:r>
              <a:rPr lang="en-US" altLang="en-US" dirty="0"/>
              <a:t>Some do so readily</a:t>
            </a:r>
          </a:p>
          <a:p>
            <a:pPr lvl="1" eaLnBrk="1" hangingPunct="1">
              <a:defRPr/>
            </a:pPr>
            <a:r>
              <a:rPr lang="en-US" altLang="en-US" dirty="0"/>
              <a:t>Some require extremely harsh conditions</a:t>
            </a:r>
          </a:p>
          <a:p>
            <a:pPr eaLnBrk="1" hangingPunct="1">
              <a:defRPr/>
            </a:pPr>
            <a:r>
              <a:rPr lang="en-US" sz="2400" dirty="0"/>
              <a:t>Spores are often not observed in Gram-stained smears of clinical specimens containing clostridia or in smears of colonies from an agar plate unless the culture has been incubated for many days. </a:t>
            </a:r>
            <a:endParaRPr lang="en-US" altLang="en-US" sz="2400" dirty="0"/>
          </a:p>
          <a:p>
            <a:pPr marL="457200" lvl="1" indent="0" eaLnBrk="1" hangingPunct="1">
              <a:buFont typeface="Wingdings" panose="05000000000000000000" pitchFamily="2" charset="2"/>
              <a:buNone/>
              <a:defRPr/>
            </a:pPr>
            <a:endParaRPr lang="en-US" altLang="en-US" dirty="0"/>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D1F2A7B-6970-0146-09AE-AE92747CE666}"/>
              </a:ext>
            </a:extLst>
          </p:cNvPr>
          <p:cNvSpPr>
            <a:spLocks noGrp="1"/>
          </p:cNvSpPr>
          <p:nvPr>
            <p:ph type="title"/>
          </p:nvPr>
        </p:nvSpPr>
        <p:spPr/>
        <p:txBody>
          <a:bodyPr/>
          <a:lstStyle/>
          <a:p>
            <a:pPr eaLnBrk="1" hangingPunct="1"/>
            <a:r>
              <a:rPr lang="en-US" altLang="en-US" dirty="0"/>
              <a:t>Introduction (Cont.)</a:t>
            </a:r>
            <a:endParaRPr lang="en-US" altLang="en-US" i="1" dirty="0"/>
          </a:p>
        </p:txBody>
      </p:sp>
      <p:sp>
        <p:nvSpPr>
          <p:cNvPr id="49155" name="Rectangle 3">
            <a:extLst>
              <a:ext uri="{FF2B5EF4-FFF2-40B4-BE49-F238E27FC236}">
                <a16:creationId xmlns:a16="http://schemas.microsoft.com/office/drawing/2014/main" id="{30BB8F85-77A7-F1B4-DC33-087B364B6C65}"/>
              </a:ext>
            </a:extLst>
          </p:cNvPr>
          <p:cNvSpPr>
            <a:spLocks noGrp="1"/>
          </p:cNvSpPr>
          <p:nvPr>
            <p:ph idx="1"/>
          </p:nvPr>
        </p:nvSpPr>
        <p:spPr/>
        <p:txBody>
          <a:bodyPr/>
          <a:lstStyle/>
          <a:p>
            <a:pPr eaLnBrk="1" hangingPunct="1"/>
            <a:r>
              <a:rPr lang="en-US" altLang="en-US"/>
              <a:t>Sporulation may be induced via heat or alcohol shock</a:t>
            </a:r>
          </a:p>
          <a:p>
            <a:pPr eaLnBrk="1" hangingPunct="1"/>
            <a:r>
              <a:rPr lang="en-US" altLang="en-US"/>
              <a:t>Clostridia can be grouped according to location of the endospore within the cell</a:t>
            </a:r>
          </a:p>
          <a:p>
            <a:pPr lvl="1" eaLnBrk="1" hangingPunct="1"/>
            <a:r>
              <a:rPr lang="en-US" altLang="en-US"/>
              <a:t>Terminal- located at the end of a bacterial cell</a:t>
            </a:r>
          </a:p>
          <a:p>
            <a:pPr lvl="2" eaLnBrk="1" hangingPunct="1"/>
            <a:r>
              <a:rPr lang="en-US" altLang="en-US"/>
              <a:t>Typically cause swelling of the cell</a:t>
            </a:r>
          </a:p>
          <a:p>
            <a:pPr lvl="1" eaLnBrk="1" hangingPunct="1"/>
            <a:r>
              <a:rPr lang="en-US" altLang="en-US"/>
              <a:t>Subterminal- located in location other then end of a bacterial cell</a:t>
            </a:r>
          </a:p>
          <a:p>
            <a:pPr lvl="1" eaLnBrk="1" hangingPunct="1"/>
            <a:r>
              <a:rPr lang="en-US" altLang="en-US"/>
              <a:t>Spores located in the center of a cell are called central spores</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C70C594-16F8-E3D1-62DF-9D78CDF7A75B}"/>
              </a:ext>
            </a:extLst>
          </p:cNvPr>
          <p:cNvSpPr>
            <a:spLocks noGrp="1" noChangeArrowheads="1"/>
          </p:cNvSpPr>
          <p:nvPr>
            <p:ph type="title"/>
          </p:nvPr>
        </p:nvSpPr>
        <p:spPr>
          <a:xfrm>
            <a:off x="381000" y="381000"/>
            <a:ext cx="8229600" cy="1143000"/>
          </a:xfrm>
        </p:spPr>
        <p:txBody>
          <a:bodyPr rtlCol="0">
            <a:normAutofit fontScale="90000"/>
          </a:bodyPr>
          <a:lstStyle/>
          <a:p>
            <a:pPr eaLnBrk="1" fontAlgn="auto" hangingPunct="1">
              <a:spcAft>
                <a:spcPts val="0"/>
              </a:spcAft>
              <a:defRPr/>
            </a:pPr>
            <a:r>
              <a:rPr lang="en-US" altLang="en-US" dirty="0"/>
              <a:t>Classification of Clostridia by Endospore Location</a:t>
            </a:r>
          </a:p>
        </p:txBody>
      </p:sp>
      <p:sp>
        <p:nvSpPr>
          <p:cNvPr id="50179" name="Content Placeholder 1">
            <a:extLst>
              <a:ext uri="{FF2B5EF4-FFF2-40B4-BE49-F238E27FC236}">
                <a16:creationId xmlns:a16="http://schemas.microsoft.com/office/drawing/2014/main" id="{649167C2-BFEA-5DA0-7DE6-0B4F87D6FF5D}"/>
              </a:ext>
            </a:extLst>
          </p:cNvPr>
          <p:cNvSpPr>
            <a:spLocks noGrp="1"/>
          </p:cNvSpPr>
          <p:nvPr>
            <p:ph idx="1"/>
          </p:nvPr>
        </p:nvSpPr>
        <p:spPr/>
        <p:txBody>
          <a:bodyPr/>
          <a:lstStyle/>
          <a:p>
            <a:pPr marL="0" indent="0" algn="ctr" eaLnBrk="1" hangingPunct="1">
              <a:buNone/>
            </a:pPr>
            <a:r>
              <a:rPr lang="en-US" altLang="en-US" sz="2400" dirty="0"/>
              <a:t>A. Gram-stained terminal spores of </a:t>
            </a:r>
            <a:r>
              <a:rPr lang="en-US" altLang="en-US" sz="2400" i="1" dirty="0"/>
              <a:t>C. tetani</a:t>
            </a:r>
          </a:p>
          <a:p>
            <a:pPr marL="0" indent="0" algn="ctr" eaLnBrk="1" hangingPunct="1">
              <a:buNone/>
            </a:pPr>
            <a:r>
              <a:rPr lang="en-US" altLang="en-US" sz="2400" dirty="0"/>
              <a:t>B. Gram-stained subterminal spores of </a:t>
            </a:r>
            <a:r>
              <a:rPr lang="en-US" altLang="en-US" sz="2400" i="1" dirty="0"/>
              <a:t>C. </a:t>
            </a:r>
            <a:r>
              <a:rPr lang="en-US" altLang="en-US" sz="2400" i="1" dirty="0" err="1"/>
              <a:t>sordellii</a:t>
            </a:r>
            <a:r>
              <a:rPr lang="en-US" altLang="en-US" sz="2400" i="1" dirty="0"/>
              <a:t> </a:t>
            </a:r>
          </a:p>
        </p:txBody>
      </p:sp>
      <p:pic>
        <p:nvPicPr>
          <p:cNvPr id="50181" name="Picture 5" descr="Y:\ELS00000-IW26_[Mahon 6e]\ELS00000-IW26-SRC\Course-N\Construction\IC\jpg\Chapter022\022001B.jpg">
            <a:extLst>
              <a:ext uri="{FF2B5EF4-FFF2-40B4-BE49-F238E27FC236}">
                <a16:creationId xmlns:a16="http://schemas.microsoft.com/office/drawing/2014/main" id="{7CD3C4AB-94ED-09CB-5DBB-7DACC19CC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03513"/>
            <a:ext cx="3944938"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6" descr="Y:\ELS00000-IW26_[Mahon 6e]\ELS00000-IW26-SRC\Course-N\Construction\IC\jpg\Chapter022\022001A.jpg">
            <a:extLst>
              <a:ext uri="{FF2B5EF4-FFF2-40B4-BE49-F238E27FC236}">
                <a16:creationId xmlns:a16="http://schemas.microsoft.com/office/drawing/2014/main" id="{88BA5FA2-A18E-9E8F-7AC4-7B18A2F91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03513"/>
            <a:ext cx="3944938"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35BEE79-CF3F-5106-6EA7-7B3F1CDDFBCA}"/>
              </a:ext>
            </a:extLst>
          </p:cNvPr>
          <p:cNvSpPr>
            <a:spLocks noGrp="1"/>
          </p:cNvSpPr>
          <p:nvPr>
            <p:ph type="title"/>
          </p:nvPr>
        </p:nvSpPr>
        <p:spPr/>
        <p:txBody>
          <a:bodyPr/>
          <a:lstStyle/>
          <a:p>
            <a:pPr eaLnBrk="1" hangingPunct="1"/>
            <a:r>
              <a:rPr lang="en-US" altLang="en-US"/>
              <a:t>Clinical Infections</a:t>
            </a:r>
          </a:p>
        </p:txBody>
      </p:sp>
      <p:sp>
        <p:nvSpPr>
          <p:cNvPr id="51203" name="Rectangle 3">
            <a:extLst>
              <a:ext uri="{FF2B5EF4-FFF2-40B4-BE49-F238E27FC236}">
                <a16:creationId xmlns:a16="http://schemas.microsoft.com/office/drawing/2014/main" id="{260D603D-325F-C9E1-6E1F-0F9AFBE1F612}"/>
              </a:ext>
            </a:extLst>
          </p:cNvPr>
          <p:cNvSpPr>
            <a:spLocks noGrp="1"/>
          </p:cNvSpPr>
          <p:nvPr>
            <p:ph idx="1"/>
          </p:nvPr>
        </p:nvSpPr>
        <p:spPr>
          <a:xfrm>
            <a:off x="685800" y="1412875"/>
            <a:ext cx="7772400" cy="4454525"/>
          </a:xfrm>
        </p:spPr>
        <p:txBody>
          <a:bodyPr/>
          <a:lstStyle/>
          <a:p>
            <a:pPr eaLnBrk="1" hangingPunct="1"/>
            <a:r>
              <a:rPr lang="en-US" altLang="en-US" sz="2400" dirty="0"/>
              <a:t>Most frequently encountered in exogenous anaerobic infections or intoxications.</a:t>
            </a:r>
          </a:p>
          <a:p>
            <a:pPr eaLnBrk="1" hangingPunct="1"/>
            <a:r>
              <a:rPr lang="en-US" altLang="en-US" sz="2400" dirty="0"/>
              <a:t>Mode of transmission</a:t>
            </a:r>
          </a:p>
          <a:p>
            <a:pPr lvl="1" eaLnBrk="1" hangingPunct="1"/>
            <a:r>
              <a:rPr lang="en-US" altLang="en-US" sz="2000" dirty="0"/>
              <a:t>Ingestion or open wounds that have become contaminated with soil</a:t>
            </a:r>
          </a:p>
          <a:p>
            <a:pPr eaLnBrk="1" hangingPunct="1"/>
            <a:r>
              <a:rPr lang="en-US" altLang="en-US" sz="2400" dirty="0"/>
              <a:t>Almost any </a:t>
            </a:r>
            <a:r>
              <a:rPr lang="en-US" altLang="en-US" sz="2400" i="1" dirty="0"/>
              <a:t>Clostridium </a:t>
            </a:r>
            <a:r>
              <a:rPr lang="en-US" altLang="en-US" sz="2400" dirty="0"/>
              <a:t>spp. can cause wound or abscess infection, usually as part of mixed biota, and most can be isolated from the blood in cases of bacteremia.</a:t>
            </a:r>
          </a:p>
          <a:p>
            <a:pPr eaLnBrk="1" hangingPunct="1"/>
            <a:r>
              <a:rPr lang="en-US" altLang="en-US" sz="2400" dirty="0"/>
              <a:t>One clostridial infection of endogenous origin</a:t>
            </a:r>
          </a:p>
          <a:p>
            <a:pPr lvl="1" eaLnBrk="1" hangingPunct="1"/>
            <a:r>
              <a:rPr lang="en-US" altLang="en-US" sz="2000" dirty="0"/>
              <a:t>Antibiotic-associated pseudomembranous colitis caused the </a:t>
            </a:r>
            <a:r>
              <a:rPr lang="en-US" altLang="en-US" sz="2000" i="1" dirty="0"/>
              <a:t>C. difficile</a:t>
            </a:r>
          </a:p>
          <a:p>
            <a:pPr eaLnBrk="1" hangingPunct="1"/>
            <a:endParaRPr lang="en-US" altLang="en-US" dirty="0"/>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0D61357-C5E4-E198-67A9-DC38DE5DDC9F}"/>
              </a:ext>
            </a:extLst>
          </p:cNvPr>
          <p:cNvSpPr>
            <a:spLocks noGrp="1" noChangeArrowheads="1"/>
          </p:cNvSpPr>
          <p:nvPr>
            <p:ph type="title"/>
          </p:nvPr>
        </p:nvSpPr>
        <p:spPr>
          <a:xfrm>
            <a:off x="685800" y="98425"/>
            <a:ext cx="7772400" cy="1219200"/>
          </a:xfrm>
        </p:spPr>
        <p:txBody>
          <a:bodyPr rtlCol="0">
            <a:normAutofit fontScale="90000"/>
          </a:bodyPr>
          <a:lstStyle/>
          <a:p>
            <a:pPr eaLnBrk="1" fontAlgn="auto" hangingPunct="1">
              <a:spcAft>
                <a:spcPts val="0"/>
              </a:spcAft>
              <a:defRPr/>
            </a:pPr>
            <a:r>
              <a:rPr lang="en-US" altLang="en-US" i="1" dirty="0"/>
              <a:t>Clostridium perfringens </a:t>
            </a:r>
            <a:br>
              <a:rPr lang="en-US" altLang="en-US" i="1" dirty="0"/>
            </a:br>
            <a:r>
              <a:rPr lang="en-US" altLang="en-US" dirty="0"/>
              <a:t>Food Poisoning</a:t>
            </a:r>
          </a:p>
        </p:txBody>
      </p:sp>
      <p:sp>
        <p:nvSpPr>
          <p:cNvPr id="32771" name="Rectangle 3">
            <a:extLst>
              <a:ext uri="{FF2B5EF4-FFF2-40B4-BE49-F238E27FC236}">
                <a16:creationId xmlns:a16="http://schemas.microsoft.com/office/drawing/2014/main" id="{564E0A37-9748-6FDD-8A9D-1601066C6D09}"/>
              </a:ext>
            </a:extLst>
          </p:cNvPr>
          <p:cNvSpPr>
            <a:spLocks noGrp="1" noChangeArrowheads="1"/>
          </p:cNvSpPr>
          <p:nvPr>
            <p:ph idx="1"/>
          </p:nvPr>
        </p:nvSpPr>
        <p:spPr>
          <a:xfrm>
            <a:off x="685800" y="1524000"/>
            <a:ext cx="7772400" cy="4454525"/>
          </a:xfrm>
        </p:spPr>
        <p:txBody>
          <a:bodyPr rtlCol="0">
            <a:normAutofit lnSpcReduction="10000"/>
          </a:bodyPr>
          <a:lstStyle/>
          <a:p>
            <a:pPr eaLnBrk="1" fontAlgn="auto" hangingPunct="1">
              <a:spcAft>
                <a:spcPts val="0"/>
              </a:spcAft>
              <a:defRPr/>
            </a:pPr>
            <a:r>
              <a:rPr lang="en-US" altLang="en-US" dirty="0"/>
              <a:t>Type A</a:t>
            </a:r>
          </a:p>
          <a:p>
            <a:pPr lvl="1" eaLnBrk="1" fontAlgn="auto" hangingPunct="1">
              <a:spcAft>
                <a:spcPts val="0"/>
              </a:spcAft>
              <a:defRPr/>
            </a:pPr>
            <a:r>
              <a:rPr lang="en-US" altLang="en-US" dirty="0"/>
              <a:t>Ingestion of enterotoxin causing diarrhea and cramps</a:t>
            </a:r>
          </a:p>
          <a:p>
            <a:pPr lvl="1" eaLnBrk="1" fontAlgn="auto" hangingPunct="1">
              <a:spcAft>
                <a:spcPts val="0"/>
              </a:spcAft>
              <a:defRPr/>
            </a:pPr>
            <a:r>
              <a:rPr lang="en-US" altLang="en-US" dirty="0"/>
              <a:t>Relative mild, usually self-limiting</a:t>
            </a:r>
          </a:p>
          <a:p>
            <a:pPr eaLnBrk="1" fontAlgn="auto" hangingPunct="1">
              <a:spcAft>
                <a:spcPts val="0"/>
              </a:spcAft>
              <a:defRPr/>
            </a:pPr>
            <a:r>
              <a:rPr lang="en-US" altLang="en-US" dirty="0"/>
              <a:t>Type C</a:t>
            </a:r>
          </a:p>
          <a:p>
            <a:pPr lvl="1" eaLnBrk="1" fontAlgn="auto" hangingPunct="1">
              <a:spcAft>
                <a:spcPts val="0"/>
              </a:spcAft>
              <a:defRPr/>
            </a:pPr>
            <a:r>
              <a:rPr lang="en-US" altLang="en-US" dirty="0"/>
              <a:t>Enteritis necroticans</a:t>
            </a:r>
          </a:p>
          <a:p>
            <a:pPr lvl="2" eaLnBrk="1" fontAlgn="auto" hangingPunct="1">
              <a:spcAft>
                <a:spcPts val="0"/>
              </a:spcAft>
              <a:defRPr/>
            </a:pPr>
            <a:r>
              <a:rPr lang="en-US" altLang="en-US" dirty="0"/>
              <a:t>Acute onset of severe abdominal pain and diarrhea, which is often bloody, and may be accompanied by vomiting</a:t>
            </a:r>
            <a:endParaRPr lang="en-US" altLang="en-US" sz="2400" dirty="0"/>
          </a:p>
          <a:p>
            <a:pPr lvl="3" eaLnBrk="1" fontAlgn="auto" hangingPunct="1">
              <a:spcAft>
                <a:spcPts val="0"/>
              </a:spcAft>
              <a:buFont typeface="Wingdings" pitchFamily="2" charset="2"/>
              <a:buChar char="Ø"/>
              <a:defRPr/>
            </a:pPr>
            <a:r>
              <a:rPr lang="en-US" altLang="en-US" dirty="0"/>
              <a:t>Followed by necrotic inflammation of the small intestines, at times leading to bowel perforation</a:t>
            </a:r>
          </a:p>
          <a:p>
            <a:pPr lvl="3" eaLnBrk="1" fontAlgn="auto" hangingPunct="1">
              <a:spcAft>
                <a:spcPts val="0"/>
              </a:spcAft>
              <a:buFont typeface="Wingdings" pitchFamily="2" charset="2"/>
              <a:buChar char="Ø"/>
              <a:defRPr/>
            </a:pPr>
            <a:r>
              <a:rPr lang="en-US" altLang="en-US" dirty="0"/>
              <a:t>Without treatment it can be fatal.</a:t>
            </a:r>
            <a:endParaRPr lang="en-US" altLang="en-US" sz="2000" dirty="0"/>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362F432-3F9B-8C2A-70F2-2BCFFC214ED5}"/>
              </a:ext>
            </a:extLst>
          </p:cNvPr>
          <p:cNvSpPr>
            <a:spLocks noGrp="1"/>
          </p:cNvSpPr>
          <p:nvPr>
            <p:ph type="title"/>
          </p:nvPr>
        </p:nvSpPr>
        <p:spPr/>
        <p:txBody>
          <a:bodyPr/>
          <a:lstStyle/>
          <a:p>
            <a:pPr eaLnBrk="1" hangingPunct="1"/>
            <a:r>
              <a:rPr lang="en-US" altLang="en-US"/>
              <a:t>Botulism</a:t>
            </a:r>
          </a:p>
        </p:txBody>
      </p:sp>
      <p:sp>
        <p:nvSpPr>
          <p:cNvPr id="53251" name="Rectangle 3">
            <a:extLst>
              <a:ext uri="{FF2B5EF4-FFF2-40B4-BE49-F238E27FC236}">
                <a16:creationId xmlns:a16="http://schemas.microsoft.com/office/drawing/2014/main" id="{3E4CF720-2E42-6E53-0FCE-FB5FA91308D0}"/>
              </a:ext>
            </a:extLst>
          </p:cNvPr>
          <p:cNvSpPr>
            <a:spLocks noGrp="1"/>
          </p:cNvSpPr>
          <p:nvPr>
            <p:ph idx="1"/>
          </p:nvPr>
        </p:nvSpPr>
        <p:spPr/>
        <p:txBody>
          <a:bodyPr/>
          <a:lstStyle/>
          <a:p>
            <a:pPr eaLnBrk="1" hangingPunct="1"/>
            <a:r>
              <a:rPr lang="en-US" altLang="en-US" dirty="0"/>
              <a:t>Food-borne</a:t>
            </a:r>
          </a:p>
          <a:p>
            <a:pPr lvl="1" eaLnBrk="1" hangingPunct="1"/>
            <a:r>
              <a:rPr lang="en-US" altLang="en-US" dirty="0"/>
              <a:t>Ingestion of preformed botulinum toxin, produced in food by </a:t>
            </a:r>
            <a:r>
              <a:rPr lang="en-US" altLang="en-US" i="1" dirty="0"/>
              <a:t>C. botulinum </a:t>
            </a:r>
            <a:endParaRPr lang="en-US" altLang="en-US" i="1" strike="sngStrike" dirty="0"/>
          </a:p>
          <a:p>
            <a:pPr eaLnBrk="1" hangingPunct="1"/>
            <a:r>
              <a:rPr lang="en-US" altLang="en-US" dirty="0"/>
              <a:t>There are seven antigenically distinct botulinum toxins (A to G)</a:t>
            </a:r>
          </a:p>
          <a:p>
            <a:pPr lvl="1" eaLnBrk="1" hangingPunct="1"/>
            <a:r>
              <a:rPr lang="en-US" altLang="en-US" dirty="0"/>
              <a:t>Only types A, B, and E are associated with human disease</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a:extLst>
              <a:ext uri="{FF2B5EF4-FFF2-40B4-BE49-F238E27FC236}">
                <a16:creationId xmlns:a16="http://schemas.microsoft.com/office/drawing/2014/main" id="{CC6B6ECC-6EBD-C474-AFAC-93B88111172C}"/>
              </a:ext>
            </a:extLst>
          </p:cNvPr>
          <p:cNvSpPr>
            <a:spLocks noGrp="1"/>
          </p:cNvSpPr>
          <p:nvPr>
            <p:ph type="title"/>
          </p:nvPr>
        </p:nvSpPr>
        <p:spPr/>
        <p:txBody>
          <a:bodyPr/>
          <a:lstStyle/>
          <a:p>
            <a:pPr eaLnBrk="1" hangingPunct="1"/>
            <a:r>
              <a:rPr lang="en-US" altLang="en-US" cap="none"/>
              <a:t>IMPORTANT CONCEPTS IN ANAEROBIC BACTERIOLOGY</a:t>
            </a:r>
          </a:p>
        </p:txBody>
      </p:sp>
      <p:sp>
        <p:nvSpPr>
          <p:cNvPr id="2" name="Text Placeholder 1">
            <a:extLst>
              <a:ext uri="{FF2B5EF4-FFF2-40B4-BE49-F238E27FC236}">
                <a16:creationId xmlns:a16="http://schemas.microsoft.com/office/drawing/2014/main" id="{240579BE-C3A7-E45C-4D26-33125C7A8E54}"/>
              </a:ext>
            </a:extLst>
          </p:cNvPr>
          <p:cNvSpPr>
            <a:spLocks noGrp="1"/>
          </p:cNvSpPr>
          <p:nvPr>
            <p:ph type="body" idx="1"/>
          </p:nvPr>
        </p:nvSpPr>
        <p:spPr/>
        <p:txBody>
          <a:bodyPr/>
          <a:lstStyle/>
          <a:p>
            <a:pPr>
              <a:defRPr/>
            </a:pPr>
            <a:r>
              <a:rPr lang="en-US" b="1" dirty="0"/>
              <a:t>CHAPTER TWENTY-TWO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9A7AEE9-C08E-CD23-A6EB-0FB187204B81}"/>
              </a:ext>
            </a:extLst>
          </p:cNvPr>
          <p:cNvSpPr>
            <a:spLocks noGrp="1"/>
          </p:cNvSpPr>
          <p:nvPr>
            <p:ph type="title"/>
          </p:nvPr>
        </p:nvSpPr>
        <p:spPr/>
        <p:txBody>
          <a:bodyPr/>
          <a:lstStyle/>
          <a:p>
            <a:pPr eaLnBrk="1" hangingPunct="1"/>
            <a:r>
              <a:rPr lang="en-US" altLang="en-US"/>
              <a:t>Botulism</a:t>
            </a:r>
          </a:p>
        </p:txBody>
      </p:sp>
      <p:sp>
        <p:nvSpPr>
          <p:cNvPr id="55299" name="Rectangle 3">
            <a:extLst>
              <a:ext uri="{FF2B5EF4-FFF2-40B4-BE49-F238E27FC236}">
                <a16:creationId xmlns:a16="http://schemas.microsoft.com/office/drawing/2014/main" id="{708DF3C9-F651-66E0-C7AD-80EF3A5EA977}"/>
              </a:ext>
            </a:extLst>
          </p:cNvPr>
          <p:cNvSpPr>
            <a:spLocks noGrp="1"/>
          </p:cNvSpPr>
          <p:nvPr>
            <p:ph idx="1"/>
          </p:nvPr>
        </p:nvSpPr>
        <p:spPr/>
        <p:txBody>
          <a:bodyPr/>
          <a:lstStyle/>
          <a:p>
            <a:pPr eaLnBrk="1" hangingPunct="1"/>
            <a:r>
              <a:rPr lang="en-US" altLang="en-US"/>
              <a:t>Botulinum toxin</a:t>
            </a:r>
          </a:p>
          <a:p>
            <a:pPr lvl="1" eaLnBrk="1" hangingPunct="1"/>
            <a:r>
              <a:rPr lang="en-US" altLang="en-US"/>
              <a:t>An extremely potent neurotoxin, only small amount needed to produce paralysis and death</a:t>
            </a:r>
          </a:p>
          <a:p>
            <a:pPr eaLnBrk="1" hangingPunct="1"/>
            <a:r>
              <a:rPr lang="en-US" altLang="en-US"/>
              <a:t> Botulinum toxin A (botox®) is used to treat</a:t>
            </a:r>
          </a:p>
          <a:p>
            <a:pPr lvl="1" eaLnBrk="1" hangingPunct="1"/>
            <a:r>
              <a:rPr lang="en-US" altLang="en-US"/>
              <a:t>watery eye, chronic migraines, beauty enhancer</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F6EB661-8D02-B721-E989-0297A454937B}"/>
              </a:ext>
            </a:extLst>
          </p:cNvPr>
          <p:cNvSpPr>
            <a:spLocks noGrp="1"/>
          </p:cNvSpPr>
          <p:nvPr>
            <p:ph type="title"/>
          </p:nvPr>
        </p:nvSpPr>
        <p:spPr/>
        <p:txBody>
          <a:bodyPr/>
          <a:lstStyle/>
          <a:p>
            <a:pPr eaLnBrk="1" hangingPunct="1"/>
            <a:r>
              <a:rPr lang="en-US" altLang="en-US" dirty="0"/>
              <a:t>Botulism (Cont.)</a:t>
            </a:r>
          </a:p>
        </p:txBody>
      </p:sp>
      <p:sp>
        <p:nvSpPr>
          <p:cNvPr id="57347" name="Rectangle 3">
            <a:extLst>
              <a:ext uri="{FF2B5EF4-FFF2-40B4-BE49-F238E27FC236}">
                <a16:creationId xmlns:a16="http://schemas.microsoft.com/office/drawing/2014/main" id="{0962D38F-7E52-04B9-46CE-89821FF5739A}"/>
              </a:ext>
            </a:extLst>
          </p:cNvPr>
          <p:cNvSpPr>
            <a:spLocks noGrp="1"/>
          </p:cNvSpPr>
          <p:nvPr>
            <p:ph idx="1"/>
          </p:nvPr>
        </p:nvSpPr>
        <p:spPr/>
        <p:txBody>
          <a:bodyPr/>
          <a:lstStyle/>
          <a:p>
            <a:pPr eaLnBrk="1" hangingPunct="1"/>
            <a:r>
              <a:rPr lang="en-US" altLang="en-US"/>
              <a:t>Sources of infection</a:t>
            </a:r>
          </a:p>
          <a:p>
            <a:pPr lvl="1" eaLnBrk="1" hangingPunct="1"/>
            <a:r>
              <a:rPr lang="en-US" altLang="en-US"/>
              <a:t>Home canning</a:t>
            </a:r>
          </a:p>
          <a:p>
            <a:pPr lvl="1" eaLnBrk="1" hangingPunct="1"/>
            <a:r>
              <a:rPr lang="en-US" altLang="en-US"/>
              <a:t>Home-cured meats</a:t>
            </a:r>
          </a:p>
          <a:p>
            <a:pPr eaLnBrk="1" hangingPunct="1"/>
            <a:r>
              <a:rPr lang="en-US" altLang="en-US"/>
              <a:t>Symptoms</a:t>
            </a:r>
          </a:p>
          <a:p>
            <a:pPr lvl="1" eaLnBrk="1" hangingPunct="1"/>
            <a:r>
              <a:rPr lang="en-US" altLang="en-US"/>
              <a:t>2 hours to 8 days later</a:t>
            </a:r>
          </a:p>
          <a:p>
            <a:pPr eaLnBrk="1" hangingPunct="1"/>
            <a:r>
              <a:rPr lang="en-US" altLang="en-US"/>
              <a:t>Infant botulism</a:t>
            </a:r>
          </a:p>
          <a:p>
            <a:pPr lvl="1" eaLnBrk="1" hangingPunct="1"/>
            <a:r>
              <a:rPr lang="en-US" altLang="en-US"/>
              <a:t>Ingestion of spores in contaminated honey</a:t>
            </a:r>
          </a:p>
          <a:p>
            <a:pPr lvl="1" eaLnBrk="1" hangingPunct="1"/>
            <a:r>
              <a:rPr lang="en-US" altLang="en-US"/>
              <a:t>Colonize the colon and produce toxins</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a:extLst>
              <a:ext uri="{FF2B5EF4-FFF2-40B4-BE49-F238E27FC236}">
                <a16:creationId xmlns:a16="http://schemas.microsoft.com/office/drawing/2014/main" id="{F342C4EA-619F-2152-9641-FD6BE960DA41}"/>
              </a:ext>
            </a:extLst>
          </p:cNvPr>
          <p:cNvSpPr>
            <a:spLocks noGrp="1"/>
          </p:cNvSpPr>
          <p:nvPr>
            <p:ph type="title"/>
          </p:nvPr>
        </p:nvSpPr>
        <p:spPr/>
        <p:txBody>
          <a:bodyPr/>
          <a:lstStyle/>
          <a:p>
            <a:r>
              <a:rPr lang="en-US" altLang="en-US" dirty="0"/>
              <a:t>Botulism (Cont.)</a:t>
            </a:r>
          </a:p>
        </p:txBody>
      </p:sp>
      <p:sp>
        <p:nvSpPr>
          <p:cNvPr id="58371" name="Content Placeholder 4">
            <a:extLst>
              <a:ext uri="{FF2B5EF4-FFF2-40B4-BE49-F238E27FC236}">
                <a16:creationId xmlns:a16="http://schemas.microsoft.com/office/drawing/2014/main" id="{08F596C2-49EE-615A-5B20-42A9EE568689}"/>
              </a:ext>
            </a:extLst>
          </p:cNvPr>
          <p:cNvSpPr>
            <a:spLocks noGrp="1"/>
          </p:cNvSpPr>
          <p:nvPr>
            <p:ph idx="1"/>
          </p:nvPr>
        </p:nvSpPr>
        <p:spPr/>
        <p:txBody>
          <a:bodyPr/>
          <a:lstStyle/>
          <a:p>
            <a:r>
              <a:rPr lang="en-US" altLang="en-US" dirty="0"/>
              <a:t>Wound botulism</a:t>
            </a:r>
          </a:p>
          <a:p>
            <a:pPr lvl="1"/>
            <a:r>
              <a:rPr lang="en-US" altLang="en-US" dirty="0"/>
              <a:t>Contamination of wounds with spores of </a:t>
            </a:r>
            <a:r>
              <a:rPr lang="en-US" altLang="en-US" i="1" dirty="0"/>
              <a:t>C. botulinum</a:t>
            </a:r>
          </a:p>
          <a:p>
            <a:pPr lvl="1"/>
            <a:r>
              <a:rPr lang="en-US" altLang="en-US" dirty="0"/>
              <a:t>Similar clinical manifestations to those of foodborne origin</a:t>
            </a:r>
          </a:p>
          <a:p>
            <a:r>
              <a:rPr lang="en-US" altLang="en-US" dirty="0"/>
              <a:t>Botulism toxin and </a:t>
            </a:r>
            <a:r>
              <a:rPr lang="en-US" altLang="en-US" i="1" dirty="0"/>
              <a:t>C. botulinum</a:t>
            </a:r>
          </a:p>
          <a:p>
            <a:pPr lvl="1"/>
            <a:r>
              <a:rPr lang="en-US" altLang="en-US" dirty="0"/>
              <a:t>Considered as potential bioterrorism agents</a:t>
            </a:r>
          </a:p>
          <a:p>
            <a:pPr lvl="1"/>
            <a:r>
              <a:rPr lang="en-US" altLang="en-US" dirty="0"/>
              <a:t>Laboratories are required to report suspected cases to public health laboratories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4E25936-9AE9-D3CC-55A1-2F6305CDA81E}"/>
              </a:ext>
            </a:extLst>
          </p:cNvPr>
          <p:cNvSpPr>
            <a:spLocks noGrp="1"/>
          </p:cNvSpPr>
          <p:nvPr>
            <p:ph type="title"/>
          </p:nvPr>
        </p:nvSpPr>
        <p:spPr>
          <a:xfrm>
            <a:off x="685800" y="228600"/>
            <a:ext cx="7772400" cy="685800"/>
          </a:xfrm>
        </p:spPr>
        <p:txBody>
          <a:bodyPr/>
          <a:lstStyle/>
          <a:p>
            <a:pPr eaLnBrk="1" hangingPunct="1"/>
            <a:r>
              <a:rPr lang="en-US" altLang="en-US"/>
              <a:t>Tetanus</a:t>
            </a:r>
          </a:p>
        </p:txBody>
      </p:sp>
      <p:sp>
        <p:nvSpPr>
          <p:cNvPr id="59395" name="Rectangle 3">
            <a:extLst>
              <a:ext uri="{FF2B5EF4-FFF2-40B4-BE49-F238E27FC236}">
                <a16:creationId xmlns:a16="http://schemas.microsoft.com/office/drawing/2014/main" id="{E554F535-C988-0A36-721C-DDC75F38F0C7}"/>
              </a:ext>
            </a:extLst>
          </p:cNvPr>
          <p:cNvSpPr>
            <a:spLocks noGrp="1"/>
          </p:cNvSpPr>
          <p:nvPr>
            <p:ph idx="1"/>
          </p:nvPr>
        </p:nvSpPr>
        <p:spPr>
          <a:xfrm>
            <a:off x="674688" y="990600"/>
            <a:ext cx="7772400" cy="4648200"/>
          </a:xfrm>
        </p:spPr>
        <p:txBody>
          <a:bodyPr/>
          <a:lstStyle/>
          <a:p>
            <a:pPr eaLnBrk="1" hangingPunct="1"/>
            <a:r>
              <a:rPr lang="en-US" altLang="en-US"/>
              <a:t>Causative agent</a:t>
            </a:r>
          </a:p>
          <a:p>
            <a:pPr lvl="1" eaLnBrk="1" hangingPunct="1"/>
            <a:r>
              <a:rPr lang="en-US" altLang="en-US" i="1"/>
              <a:t>Clostridium tetani</a:t>
            </a:r>
          </a:p>
          <a:p>
            <a:pPr eaLnBrk="1" hangingPunct="1"/>
            <a:r>
              <a:rPr lang="en-US" altLang="en-US"/>
              <a:t>Attributed to tetanospasmin neurotoxin production</a:t>
            </a:r>
          </a:p>
          <a:p>
            <a:pPr lvl="1" eaLnBrk="1" hangingPunct="1"/>
            <a:r>
              <a:rPr lang="en-US" altLang="en-US"/>
              <a:t>Inhibits neurons by inhibiting neurotransmitters</a:t>
            </a:r>
          </a:p>
          <a:p>
            <a:pPr lvl="1" eaLnBrk="1" hangingPunct="1"/>
            <a:r>
              <a:rPr lang="en-US" altLang="en-US"/>
              <a:t>Results in a spastic type of paralysis, with continuous muscular spasms leading to trismus (lockjaw), risus sardonicus (distorted grin), and difficulty breathing. </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82ED474-CEE7-B369-891D-C8A87C8E1CF6}"/>
              </a:ext>
            </a:extLst>
          </p:cNvPr>
          <p:cNvSpPr>
            <a:spLocks noGrp="1"/>
          </p:cNvSpPr>
          <p:nvPr>
            <p:ph type="title"/>
          </p:nvPr>
        </p:nvSpPr>
        <p:spPr>
          <a:xfrm>
            <a:off x="685800" y="228600"/>
            <a:ext cx="7772400" cy="685800"/>
          </a:xfrm>
        </p:spPr>
        <p:txBody>
          <a:bodyPr/>
          <a:lstStyle/>
          <a:p>
            <a:pPr eaLnBrk="1" hangingPunct="1"/>
            <a:r>
              <a:rPr lang="en-US" altLang="en-US" dirty="0"/>
              <a:t>Tetanus (Cont.)</a:t>
            </a:r>
          </a:p>
        </p:txBody>
      </p:sp>
      <p:sp>
        <p:nvSpPr>
          <p:cNvPr id="60419" name="Rectangle 3">
            <a:extLst>
              <a:ext uri="{FF2B5EF4-FFF2-40B4-BE49-F238E27FC236}">
                <a16:creationId xmlns:a16="http://schemas.microsoft.com/office/drawing/2014/main" id="{D97322B1-5ABA-2D55-DBDC-9787552F3A9E}"/>
              </a:ext>
            </a:extLst>
          </p:cNvPr>
          <p:cNvSpPr>
            <a:spLocks noGrp="1"/>
          </p:cNvSpPr>
          <p:nvPr>
            <p:ph idx="1"/>
          </p:nvPr>
        </p:nvSpPr>
        <p:spPr>
          <a:xfrm>
            <a:off x="674688" y="990600"/>
            <a:ext cx="7772400" cy="4648200"/>
          </a:xfrm>
        </p:spPr>
        <p:txBody>
          <a:bodyPr/>
          <a:lstStyle/>
          <a:p>
            <a:pPr eaLnBrk="1" hangingPunct="1"/>
            <a:r>
              <a:rPr lang="en-US" altLang="en-US"/>
              <a:t>Mode of transmission	</a:t>
            </a:r>
          </a:p>
          <a:p>
            <a:pPr lvl="1" eaLnBrk="1" hangingPunct="1"/>
            <a:r>
              <a:rPr lang="en-US" altLang="en-US"/>
              <a:t>Spores in the environment enter the skin through puncture wounds</a:t>
            </a:r>
          </a:p>
          <a:p>
            <a:pPr eaLnBrk="1" hangingPunct="1"/>
            <a:r>
              <a:rPr lang="en-US" altLang="en-US"/>
              <a:t>Symptoms appear approximately 7 days after injury, incubation period can range from 3 to 21 days.</a:t>
            </a:r>
          </a:p>
          <a:p>
            <a:pPr lvl="1" eaLnBrk="1" hangingPunct="1"/>
            <a:r>
              <a:rPr lang="en-US" altLang="en-US"/>
              <a:t>Length of incubation is related to the distance from the injury to the central nervous system</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E7331A4-9137-CCE1-D235-E76F876364AC}"/>
              </a:ext>
            </a:extLst>
          </p:cNvPr>
          <p:cNvSpPr>
            <a:spLocks noGrp="1"/>
          </p:cNvSpPr>
          <p:nvPr>
            <p:ph type="title"/>
          </p:nvPr>
        </p:nvSpPr>
        <p:spPr>
          <a:xfrm>
            <a:off x="685800" y="228600"/>
            <a:ext cx="7772400" cy="685800"/>
          </a:xfrm>
        </p:spPr>
        <p:txBody>
          <a:bodyPr/>
          <a:lstStyle/>
          <a:p>
            <a:pPr eaLnBrk="1" hangingPunct="1"/>
            <a:r>
              <a:rPr lang="en-US" altLang="en-US" dirty="0"/>
              <a:t>Tetanus (Cont.)</a:t>
            </a:r>
          </a:p>
        </p:txBody>
      </p:sp>
      <p:sp>
        <p:nvSpPr>
          <p:cNvPr id="35843" name="Rectangle 3">
            <a:extLst>
              <a:ext uri="{FF2B5EF4-FFF2-40B4-BE49-F238E27FC236}">
                <a16:creationId xmlns:a16="http://schemas.microsoft.com/office/drawing/2014/main" id="{4AAF21CC-A27B-3770-72DB-9442FAB1A3BD}"/>
              </a:ext>
            </a:extLst>
          </p:cNvPr>
          <p:cNvSpPr>
            <a:spLocks noGrp="1" noChangeArrowheads="1"/>
          </p:cNvSpPr>
          <p:nvPr>
            <p:ph idx="1"/>
          </p:nvPr>
        </p:nvSpPr>
        <p:spPr>
          <a:xfrm>
            <a:off x="674688" y="990600"/>
            <a:ext cx="7772400" cy="4648200"/>
          </a:xfrm>
        </p:spPr>
        <p:txBody>
          <a:bodyPr rtlCol="0">
            <a:normAutofit fontScale="92500" lnSpcReduction="10000"/>
          </a:bodyPr>
          <a:lstStyle/>
          <a:p>
            <a:pPr eaLnBrk="1" fontAlgn="auto" hangingPunct="1">
              <a:spcAft>
                <a:spcPts val="0"/>
              </a:spcAft>
              <a:defRPr/>
            </a:pPr>
            <a:r>
              <a:rPr lang="en-US" altLang="en-US" dirty="0"/>
              <a:t>Clinical manifestations</a:t>
            </a:r>
          </a:p>
          <a:p>
            <a:pPr lvl="1" eaLnBrk="1" fontAlgn="auto" hangingPunct="1">
              <a:spcAft>
                <a:spcPts val="0"/>
              </a:spcAft>
              <a:defRPr/>
            </a:pPr>
            <a:r>
              <a:rPr lang="en-US" altLang="en-US" dirty="0"/>
              <a:t>Muscular rigidity, usually in the jaw, neck, and lumbar region.</a:t>
            </a:r>
          </a:p>
          <a:p>
            <a:pPr lvl="1" eaLnBrk="1" fontAlgn="auto" hangingPunct="1">
              <a:spcAft>
                <a:spcPts val="0"/>
              </a:spcAft>
              <a:defRPr/>
            </a:pPr>
            <a:r>
              <a:rPr lang="en-US" altLang="en-US" dirty="0"/>
              <a:t>Difficulty swallowing results from muscular spasms in the pharyngeal area</a:t>
            </a:r>
          </a:p>
          <a:p>
            <a:pPr lvl="1" eaLnBrk="1" fontAlgn="auto" hangingPunct="1">
              <a:spcAft>
                <a:spcPts val="0"/>
              </a:spcAft>
              <a:defRPr/>
            </a:pPr>
            <a:r>
              <a:rPr lang="en-US" altLang="en-US" dirty="0"/>
              <a:t>Rigidity of the abdomen, chest, back, and limbs</a:t>
            </a:r>
            <a:endParaRPr lang="en-US" altLang="en-US" sz="2000" dirty="0"/>
          </a:p>
          <a:p>
            <a:pPr eaLnBrk="1" fontAlgn="auto" hangingPunct="1">
              <a:spcAft>
                <a:spcPts val="0"/>
              </a:spcAft>
              <a:defRPr/>
            </a:pPr>
            <a:r>
              <a:rPr lang="en-US" dirty="0"/>
              <a:t>Tetanus is no longer a common disease in the United States as a result of the widespread use of the diphtheria-tetanus–acellular pertussis (DTaP) vaccine</a:t>
            </a:r>
          </a:p>
          <a:p>
            <a:pPr eaLnBrk="1" fontAlgn="auto" hangingPunct="1">
              <a:spcAft>
                <a:spcPts val="0"/>
              </a:spcAft>
              <a:defRPr/>
            </a:pPr>
            <a:r>
              <a:rPr lang="en-US" altLang="en-US" dirty="0"/>
              <a:t>Therapy requires injection of antitoxin, muscle relaxants, intensive therapy</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668DEB7-4592-244C-722A-BB48C8E661CD}"/>
              </a:ext>
            </a:extLst>
          </p:cNvPr>
          <p:cNvSpPr>
            <a:spLocks noGrp="1"/>
          </p:cNvSpPr>
          <p:nvPr>
            <p:ph type="title"/>
          </p:nvPr>
        </p:nvSpPr>
        <p:spPr/>
        <p:txBody>
          <a:bodyPr/>
          <a:lstStyle/>
          <a:p>
            <a:pPr eaLnBrk="1" hangingPunct="1"/>
            <a:r>
              <a:rPr lang="en-US" altLang="en-US"/>
              <a:t>Myonecrosis</a:t>
            </a:r>
          </a:p>
        </p:txBody>
      </p:sp>
      <p:sp>
        <p:nvSpPr>
          <p:cNvPr id="62467" name="Rectangle 3">
            <a:extLst>
              <a:ext uri="{FF2B5EF4-FFF2-40B4-BE49-F238E27FC236}">
                <a16:creationId xmlns:a16="http://schemas.microsoft.com/office/drawing/2014/main" id="{8B595A80-F4D2-EF72-FFAD-B161A5D12AC6}"/>
              </a:ext>
            </a:extLst>
          </p:cNvPr>
          <p:cNvSpPr>
            <a:spLocks noGrp="1"/>
          </p:cNvSpPr>
          <p:nvPr>
            <p:ph idx="1"/>
          </p:nvPr>
        </p:nvSpPr>
        <p:spPr/>
        <p:txBody>
          <a:bodyPr/>
          <a:lstStyle/>
          <a:p>
            <a:pPr eaLnBrk="1" hangingPunct="1"/>
            <a:r>
              <a:rPr lang="en-US" altLang="en-US"/>
              <a:t>Also known as </a:t>
            </a:r>
            <a:r>
              <a:rPr lang="en-US" altLang="en-US" i="1"/>
              <a:t>gas gangrene </a:t>
            </a:r>
          </a:p>
          <a:p>
            <a:pPr lvl="1" eaLnBrk="1" hangingPunct="1"/>
            <a:r>
              <a:rPr lang="en-US" altLang="en-US"/>
              <a:t>Contaminated wounds from trauma or surgery</a:t>
            </a:r>
          </a:p>
          <a:p>
            <a:pPr eaLnBrk="1" hangingPunct="1"/>
            <a:r>
              <a:rPr lang="en-US" altLang="en-US"/>
              <a:t>Caused by several species</a:t>
            </a:r>
          </a:p>
          <a:p>
            <a:pPr lvl="1" eaLnBrk="1" hangingPunct="1"/>
            <a:r>
              <a:rPr lang="en-US" altLang="en-US" i="1"/>
              <a:t>C. perfringens</a:t>
            </a:r>
            <a:r>
              <a:rPr lang="en-US" altLang="en-US"/>
              <a:t>: most common cause</a:t>
            </a:r>
          </a:p>
          <a:p>
            <a:pPr lvl="1" eaLnBrk="1" hangingPunct="1"/>
            <a:r>
              <a:rPr lang="en-US" altLang="en-US" i="1"/>
              <a:t>C. histolyticum</a:t>
            </a:r>
          </a:p>
          <a:p>
            <a:pPr lvl="1" eaLnBrk="1" hangingPunct="1"/>
            <a:r>
              <a:rPr lang="en-US" altLang="en-US" i="1"/>
              <a:t>C. septicum</a:t>
            </a:r>
          </a:p>
          <a:p>
            <a:pPr lvl="1" eaLnBrk="1" hangingPunct="1"/>
            <a:r>
              <a:rPr lang="en-US" altLang="en-US" i="1"/>
              <a:t>C. novyi</a:t>
            </a:r>
          </a:p>
          <a:p>
            <a:pPr lvl="1" eaLnBrk="1" hangingPunct="1"/>
            <a:r>
              <a:rPr lang="en-US" altLang="en-US" i="1"/>
              <a:t>C. bifermentans</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0E83344-54B5-1C3B-E77A-62DE2BD71E21}"/>
              </a:ext>
            </a:extLst>
          </p:cNvPr>
          <p:cNvSpPr>
            <a:spLocks noGrp="1"/>
          </p:cNvSpPr>
          <p:nvPr>
            <p:ph type="title"/>
          </p:nvPr>
        </p:nvSpPr>
        <p:spPr/>
        <p:txBody>
          <a:bodyPr/>
          <a:lstStyle/>
          <a:p>
            <a:pPr eaLnBrk="1" hangingPunct="1"/>
            <a:r>
              <a:rPr lang="en-US" altLang="en-US" dirty="0"/>
              <a:t>Myonecrosis (Cont.)</a:t>
            </a:r>
          </a:p>
        </p:txBody>
      </p:sp>
      <p:sp>
        <p:nvSpPr>
          <p:cNvPr id="63491" name="Rectangle 3">
            <a:extLst>
              <a:ext uri="{FF2B5EF4-FFF2-40B4-BE49-F238E27FC236}">
                <a16:creationId xmlns:a16="http://schemas.microsoft.com/office/drawing/2014/main" id="{519BE242-411A-8149-A16C-2621816817F5}"/>
              </a:ext>
            </a:extLst>
          </p:cNvPr>
          <p:cNvSpPr>
            <a:spLocks noGrp="1"/>
          </p:cNvSpPr>
          <p:nvPr>
            <p:ph idx="1"/>
          </p:nvPr>
        </p:nvSpPr>
        <p:spPr/>
        <p:txBody>
          <a:bodyPr/>
          <a:lstStyle/>
          <a:p>
            <a:pPr eaLnBrk="1" hangingPunct="1"/>
            <a:r>
              <a:rPr lang="en-US" altLang="en-US"/>
              <a:t>Grow, multiply, and release potent exotoxins</a:t>
            </a:r>
            <a:endParaRPr lang="en-US" altLang="en-US" sz="2600"/>
          </a:p>
          <a:p>
            <a:pPr lvl="1" eaLnBrk="1" hangingPunct="1"/>
            <a:r>
              <a:rPr lang="en-US" altLang="en-US"/>
              <a:t>Alpha toxin causes tissue necrosis and deeper invasion.</a:t>
            </a:r>
          </a:p>
          <a:p>
            <a:pPr lvl="1" eaLnBrk="1" hangingPunct="1"/>
            <a:r>
              <a:rPr lang="en-US" altLang="en-US"/>
              <a:t>Causes death of tissue that can require amputation</a:t>
            </a:r>
            <a:endParaRPr lang="en-US" altLang="en-US" sz="2300"/>
          </a:p>
          <a:p>
            <a:pPr eaLnBrk="1" hangingPunct="1"/>
            <a:r>
              <a:rPr lang="en-US" altLang="en-US"/>
              <a:t>Symptoms</a:t>
            </a:r>
            <a:endParaRPr lang="en-US" altLang="en-US" sz="2600"/>
          </a:p>
          <a:p>
            <a:pPr lvl="1" eaLnBrk="1" hangingPunct="1"/>
            <a:r>
              <a:rPr lang="en-US" altLang="en-US"/>
              <a:t>Pain</a:t>
            </a:r>
          </a:p>
          <a:p>
            <a:pPr lvl="1" eaLnBrk="1" hangingPunct="1"/>
            <a:r>
              <a:rPr lang="en-US" altLang="en-US"/>
              <a:t>Swelling</a:t>
            </a:r>
          </a:p>
          <a:p>
            <a:pPr lvl="1" eaLnBrk="1" hangingPunct="1"/>
            <a:r>
              <a:rPr lang="en-US" altLang="en-US"/>
              <a:t>Bullae (fluid-filled blisters)</a:t>
            </a:r>
          </a:p>
          <a:p>
            <a:pPr lvl="1" eaLnBrk="1" hangingPunct="1"/>
            <a:r>
              <a:rPr lang="en-US" altLang="en-US"/>
              <a:t>Serous discharge, discoloration</a:t>
            </a:r>
          </a:p>
          <a:p>
            <a:pPr lvl="1" eaLnBrk="1" hangingPunct="1"/>
            <a:r>
              <a:rPr lang="en-US" altLang="en-US"/>
              <a:t>Tissue necrosis</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BF968028-6235-D0FE-D579-E1DA6BB414FE}"/>
              </a:ext>
            </a:extLst>
          </p:cNvPr>
          <p:cNvSpPr>
            <a:spLocks noGrp="1"/>
          </p:cNvSpPr>
          <p:nvPr>
            <p:ph type="title"/>
          </p:nvPr>
        </p:nvSpPr>
        <p:spPr/>
        <p:txBody>
          <a:bodyPr/>
          <a:lstStyle/>
          <a:p>
            <a:r>
              <a:rPr lang="en-US" altLang="en-US" dirty="0"/>
              <a:t>Myonecrosis (Cont.)</a:t>
            </a:r>
          </a:p>
        </p:txBody>
      </p:sp>
      <p:sp>
        <p:nvSpPr>
          <p:cNvPr id="64515" name="Content Placeholder 2">
            <a:extLst>
              <a:ext uri="{FF2B5EF4-FFF2-40B4-BE49-F238E27FC236}">
                <a16:creationId xmlns:a16="http://schemas.microsoft.com/office/drawing/2014/main" id="{57D15E2D-CF4F-980F-C6C3-C3FA16B67B76}"/>
              </a:ext>
            </a:extLst>
          </p:cNvPr>
          <p:cNvSpPr>
            <a:spLocks noGrp="1"/>
          </p:cNvSpPr>
          <p:nvPr>
            <p:ph idx="1"/>
          </p:nvPr>
        </p:nvSpPr>
        <p:spPr/>
        <p:txBody>
          <a:bodyPr/>
          <a:lstStyle/>
          <a:p>
            <a:r>
              <a:rPr lang="en-US" altLang="en-US"/>
              <a:t>The onset and spread of myonecrosis can be rapid, and extensive surgical debridement of the necrotic tissue is often required. </a:t>
            </a:r>
          </a:p>
          <a:p>
            <a:r>
              <a:rPr lang="en-US" altLang="en-US"/>
              <a:t>If treatment is delayed, amputation of the affected limb is not uncommon.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56D5E97-8810-265F-0194-971438EC3615}"/>
              </a:ext>
            </a:extLst>
          </p:cNvPr>
          <p:cNvSpPr>
            <a:spLocks noGrp="1"/>
          </p:cNvSpPr>
          <p:nvPr>
            <p:ph type="title"/>
          </p:nvPr>
        </p:nvSpPr>
        <p:spPr/>
        <p:txBody>
          <a:bodyPr/>
          <a:lstStyle/>
          <a:p>
            <a:pPr eaLnBrk="1" hangingPunct="1"/>
            <a:r>
              <a:rPr lang="en-US" altLang="en-US"/>
              <a:t>Bacteremia</a:t>
            </a:r>
          </a:p>
        </p:txBody>
      </p:sp>
      <p:sp>
        <p:nvSpPr>
          <p:cNvPr id="65539" name="Rectangle 3">
            <a:extLst>
              <a:ext uri="{FF2B5EF4-FFF2-40B4-BE49-F238E27FC236}">
                <a16:creationId xmlns:a16="http://schemas.microsoft.com/office/drawing/2014/main" id="{CA5E88BB-CDCF-DDAD-E304-3CA062EC29DD}"/>
              </a:ext>
            </a:extLst>
          </p:cNvPr>
          <p:cNvSpPr>
            <a:spLocks noGrp="1"/>
          </p:cNvSpPr>
          <p:nvPr>
            <p:ph idx="1"/>
          </p:nvPr>
        </p:nvSpPr>
        <p:spPr/>
        <p:txBody>
          <a:bodyPr/>
          <a:lstStyle/>
          <a:p>
            <a:pPr eaLnBrk="1" hangingPunct="1"/>
            <a:r>
              <a:rPr lang="en-US" altLang="en-US" i="1"/>
              <a:t>C. perfringens</a:t>
            </a:r>
          </a:p>
          <a:p>
            <a:pPr lvl="1" eaLnBrk="1" hangingPunct="1"/>
            <a:r>
              <a:rPr lang="en-US" altLang="en-US"/>
              <a:t>Most common isolate from blood cultures</a:t>
            </a:r>
          </a:p>
          <a:p>
            <a:pPr eaLnBrk="1" hangingPunct="1"/>
            <a:r>
              <a:rPr lang="en-US" altLang="en-US" i="1"/>
              <a:t>C. septicum</a:t>
            </a:r>
          </a:p>
          <a:p>
            <a:pPr lvl="1" eaLnBrk="1" hangingPunct="1"/>
            <a:r>
              <a:rPr lang="en-US" altLang="en-US"/>
              <a:t>Marker organism for malignancy of GI tract</a:t>
            </a:r>
          </a:p>
          <a:p>
            <a:pPr eaLnBrk="1" hangingPunct="1"/>
            <a:r>
              <a:rPr lang="en-US" altLang="en-US" i="1"/>
              <a:t>C. tertium </a:t>
            </a:r>
            <a:r>
              <a:rPr lang="en-US" altLang="en-US"/>
              <a:t>and </a:t>
            </a:r>
            <a:r>
              <a:rPr lang="en-US" altLang="en-US" i="1"/>
              <a:t>C. bifermentans</a:t>
            </a:r>
          </a:p>
          <a:p>
            <a:pPr lvl="1" eaLnBrk="1" hangingPunct="1"/>
            <a:r>
              <a:rPr lang="en-US" altLang="en-US"/>
              <a:t>Both isolated from patients with underlying disease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185BA0A-3023-E599-3540-A55B1B937097}"/>
              </a:ext>
            </a:extLst>
          </p:cNvPr>
          <p:cNvSpPr>
            <a:spLocks noGrp="1"/>
          </p:cNvSpPr>
          <p:nvPr>
            <p:ph type="title"/>
          </p:nvPr>
        </p:nvSpPr>
        <p:spPr>
          <a:xfrm>
            <a:off x="457200" y="274638"/>
            <a:ext cx="8229600" cy="792162"/>
          </a:xfrm>
        </p:spPr>
        <p:txBody>
          <a:bodyPr/>
          <a:lstStyle/>
          <a:p>
            <a:pPr eaLnBrk="1" hangingPunct="1"/>
            <a:r>
              <a:rPr lang="en-US" altLang="en-US"/>
              <a:t>Anaerobes Defined</a:t>
            </a:r>
          </a:p>
        </p:txBody>
      </p:sp>
      <p:sp>
        <p:nvSpPr>
          <p:cNvPr id="4099" name="Rectangle 3">
            <a:extLst>
              <a:ext uri="{FF2B5EF4-FFF2-40B4-BE49-F238E27FC236}">
                <a16:creationId xmlns:a16="http://schemas.microsoft.com/office/drawing/2014/main" id="{DDE3344E-F5EC-67AE-9A01-67A91A5F1881}"/>
              </a:ext>
            </a:extLst>
          </p:cNvPr>
          <p:cNvSpPr>
            <a:spLocks noGrp="1" noChangeArrowheads="1"/>
          </p:cNvSpPr>
          <p:nvPr>
            <p:ph idx="1"/>
          </p:nvPr>
        </p:nvSpPr>
        <p:spPr>
          <a:xfrm>
            <a:off x="685800" y="1336675"/>
            <a:ext cx="7772400" cy="4454525"/>
          </a:xfrm>
        </p:spPr>
        <p:txBody>
          <a:bodyPr rtlCol="0">
            <a:normAutofit/>
          </a:bodyPr>
          <a:lstStyle/>
          <a:p>
            <a:pPr eaLnBrk="1" fontAlgn="auto" hangingPunct="1">
              <a:spcAft>
                <a:spcPts val="0"/>
              </a:spcAft>
              <a:defRPr/>
            </a:pPr>
            <a:r>
              <a:rPr lang="en-US" altLang="en-US" dirty="0"/>
              <a:t>Anaerobes</a:t>
            </a:r>
            <a:endParaRPr lang="en-US" altLang="en-US" sz="3200" dirty="0"/>
          </a:p>
          <a:p>
            <a:pPr lvl="1" eaLnBrk="1" fontAlgn="auto" hangingPunct="1">
              <a:spcAft>
                <a:spcPts val="0"/>
              </a:spcAft>
              <a:defRPr/>
            </a:pPr>
            <a:r>
              <a:rPr lang="en-US" altLang="en-US" dirty="0"/>
              <a:t>Able to replicate in the absence of oxygen</a:t>
            </a:r>
          </a:p>
          <a:p>
            <a:pPr lvl="1" eaLnBrk="1" fontAlgn="auto" hangingPunct="1">
              <a:spcAft>
                <a:spcPts val="0"/>
              </a:spcAft>
              <a:defRPr/>
            </a:pPr>
            <a:r>
              <a:rPr lang="en-US" altLang="en-US" dirty="0"/>
              <a:t>Differ in response to oxygen</a:t>
            </a:r>
          </a:p>
          <a:p>
            <a:pPr eaLnBrk="1" fontAlgn="auto" hangingPunct="1">
              <a:spcAft>
                <a:spcPts val="0"/>
              </a:spcAft>
              <a:defRPr/>
            </a:pPr>
            <a:r>
              <a:rPr lang="en-US" altLang="en-US" dirty="0"/>
              <a:t>Obligate (strict) anaerobes</a:t>
            </a:r>
          </a:p>
          <a:p>
            <a:pPr lvl="1" eaLnBrk="1" fontAlgn="auto" hangingPunct="1">
              <a:spcAft>
                <a:spcPts val="0"/>
              </a:spcAft>
              <a:defRPr/>
            </a:pPr>
            <a:r>
              <a:rPr lang="en-US" altLang="en-US" dirty="0"/>
              <a:t>Killed in the presence of oxygen</a:t>
            </a:r>
          </a:p>
          <a:p>
            <a:pPr lvl="2" eaLnBrk="1" fontAlgn="auto" hangingPunct="1">
              <a:spcAft>
                <a:spcPts val="0"/>
              </a:spcAft>
              <a:defRPr/>
            </a:pPr>
            <a:r>
              <a:rPr lang="en-US" altLang="en-US" dirty="0"/>
              <a:t>Almost immediately</a:t>
            </a:r>
          </a:p>
          <a:p>
            <a:pPr marL="914400" lvl="2" indent="0" eaLnBrk="1" fontAlgn="auto" hangingPunct="1">
              <a:spcAft>
                <a:spcPts val="0"/>
              </a:spcAft>
              <a:buFont typeface="Arial" panose="020B0604020202020204" pitchFamily="34" charset="0"/>
              <a:buNone/>
              <a:defRPr/>
            </a:pPr>
            <a:endParaRPr lang="en-US" altLang="en-US" dirty="0"/>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E3F2925-6830-53A4-7ABE-2A5590312D98}"/>
              </a:ext>
            </a:extLst>
          </p:cNvPr>
          <p:cNvSpPr>
            <a:spLocks noGrp="1"/>
          </p:cNvSpPr>
          <p:nvPr>
            <p:ph type="title"/>
          </p:nvPr>
        </p:nvSpPr>
        <p:spPr/>
        <p:txBody>
          <a:bodyPr/>
          <a:lstStyle/>
          <a:p>
            <a:pPr eaLnBrk="1" hangingPunct="1"/>
            <a:r>
              <a:rPr lang="en-US" altLang="en-US" sz="3600"/>
              <a:t>Antibiotic-Associated Diarrhea</a:t>
            </a:r>
          </a:p>
        </p:txBody>
      </p:sp>
      <p:sp>
        <p:nvSpPr>
          <p:cNvPr id="66563" name="Rectangle 3">
            <a:extLst>
              <a:ext uri="{FF2B5EF4-FFF2-40B4-BE49-F238E27FC236}">
                <a16:creationId xmlns:a16="http://schemas.microsoft.com/office/drawing/2014/main" id="{1B29802E-63B7-145B-FFAE-34BE7535E351}"/>
              </a:ext>
            </a:extLst>
          </p:cNvPr>
          <p:cNvSpPr>
            <a:spLocks noGrp="1"/>
          </p:cNvSpPr>
          <p:nvPr>
            <p:ph idx="1"/>
          </p:nvPr>
        </p:nvSpPr>
        <p:spPr/>
        <p:txBody>
          <a:bodyPr/>
          <a:lstStyle/>
          <a:p>
            <a:pPr eaLnBrk="1" hangingPunct="1"/>
            <a:r>
              <a:rPr lang="en-US" altLang="en-US" i="1"/>
              <a:t>C. difficile</a:t>
            </a:r>
          </a:p>
          <a:p>
            <a:pPr lvl="1" eaLnBrk="1" hangingPunct="1"/>
            <a:r>
              <a:rPr lang="en-US" altLang="en-US"/>
              <a:t>Most common isolate in antibiotic-associated diarrhea</a:t>
            </a:r>
          </a:p>
          <a:p>
            <a:pPr lvl="1" eaLnBrk="1" hangingPunct="1"/>
            <a:r>
              <a:rPr lang="en-US" altLang="en-US"/>
              <a:t>Can cause pseudomembranous colitis</a:t>
            </a:r>
          </a:p>
          <a:p>
            <a:pPr lvl="2" eaLnBrk="1" hangingPunct="1"/>
            <a:r>
              <a:rPr lang="en-US" altLang="en-US"/>
              <a:t>Necrosis of colonic mucosa and bloody diarrhea</a:t>
            </a:r>
          </a:p>
          <a:p>
            <a:pPr eaLnBrk="1" hangingPunct="1"/>
            <a:r>
              <a:rPr lang="en-US" altLang="en-US"/>
              <a:t>Develops when normal flora are destroyed by antimicrobials that do not affect clostridium</a:t>
            </a:r>
          </a:p>
          <a:p>
            <a:pPr lvl="1" eaLnBrk="1" hangingPunct="1"/>
            <a:r>
              <a:rPr lang="en-US" altLang="en-US"/>
              <a:t>Increased growth causing toxin production</a:t>
            </a:r>
          </a:p>
          <a:p>
            <a:pPr lvl="2" eaLnBrk="1" hangingPunct="1"/>
            <a:r>
              <a:rPr lang="en-US" altLang="en-US"/>
              <a:t>Toxin A: enterotoxin</a:t>
            </a:r>
          </a:p>
          <a:p>
            <a:pPr lvl="2" eaLnBrk="1" hangingPunct="1"/>
            <a:r>
              <a:rPr lang="en-US" altLang="en-US"/>
              <a:t>Toxin B: cytotoxin</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2302F53-E32D-BE07-5101-A88B594AA7D6}"/>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Antibiotic-Associated Diarrhea (Cont.)</a:t>
            </a:r>
          </a:p>
        </p:txBody>
      </p:sp>
      <p:sp>
        <p:nvSpPr>
          <p:cNvPr id="67587" name="Rectangle 3">
            <a:extLst>
              <a:ext uri="{FF2B5EF4-FFF2-40B4-BE49-F238E27FC236}">
                <a16:creationId xmlns:a16="http://schemas.microsoft.com/office/drawing/2014/main" id="{6B6432FD-9DE3-9270-83E8-C0041325C568}"/>
              </a:ext>
            </a:extLst>
          </p:cNvPr>
          <p:cNvSpPr>
            <a:spLocks noGrp="1"/>
          </p:cNvSpPr>
          <p:nvPr>
            <p:ph idx="1"/>
          </p:nvPr>
        </p:nvSpPr>
        <p:spPr/>
        <p:txBody>
          <a:bodyPr/>
          <a:lstStyle/>
          <a:p>
            <a:pPr eaLnBrk="1" hangingPunct="1"/>
            <a:r>
              <a:rPr lang="en-US" altLang="en-US"/>
              <a:t>Commonly transmitted as a nosocomial infection</a:t>
            </a:r>
          </a:p>
          <a:p>
            <a:pPr lvl="1" eaLnBrk="1" hangingPunct="1"/>
            <a:r>
              <a:rPr lang="en-US" altLang="en-US"/>
              <a:t>Transferred among patients</a:t>
            </a:r>
          </a:p>
          <a:p>
            <a:pPr lvl="1" eaLnBrk="1" hangingPunct="1"/>
            <a:r>
              <a:rPr lang="en-US" altLang="en-US"/>
              <a:t>Hands of hospital personnel</a:t>
            </a:r>
          </a:p>
          <a:p>
            <a:pPr lvl="1" eaLnBrk="1" hangingPunct="1"/>
            <a:r>
              <a:rPr lang="en-US" altLang="en-US"/>
              <a:t>Frequency is increasing in outpatients who have received antimicrobial therapy</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4">
            <a:extLst>
              <a:ext uri="{FF2B5EF4-FFF2-40B4-BE49-F238E27FC236}">
                <a16:creationId xmlns:a16="http://schemas.microsoft.com/office/drawing/2014/main" id="{2C5809BC-B953-2088-4967-90D0B0A93906}"/>
              </a:ext>
            </a:extLst>
          </p:cNvPr>
          <p:cNvSpPr>
            <a:spLocks noGrp="1"/>
          </p:cNvSpPr>
          <p:nvPr>
            <p:ph type="title"/>
          </p:nvPr>
        </p:nvSpPr>
        <p:spPr>
          <a:xfrm>
            <a:off x="762000" y="2286000"/>
            <a:ext cx="7772400" cy="1362075"/>
          </a:xfrm>
        </p:spPr>
        <p:txBody>
          <a:bodyPr/>
          <a:lstStyle/>
          <a:p>
            <a:pPr algn="ctr" eaLnBrk="1" hangingPunct="1"/>
            <a:r>
              <a:rPr lang="en-US" altLang="en-US" sz="3600" b="0" cap="none"/>
              <a:t>Gram-Positive, Non-spore-Forming Anaerobic Bacilli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014A973-E10A-6C12-8178-40B23A083D61}"/>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Gram-Positive, Non-spore-Forming Anaerobic Bacilli</a:t>
            </a:r>
          </a:p>
        </p:txBody>
      </p:sp>
      <p:sp>
        <p:nvSpPr>
          <p:cNvPr id="69635" name="Rectangle 3">
            <a:extLst>
              <a:ext uri="{FF2B5EF4-FFF2-40B4-BE49-F238E27FC236}">
                <a16:creationId xmlns:a16="http://schemas.microsoft.com/office/drawing/2014/main" id="{D8E28528-6DA8-BC4B-B7A7-AE1AA633D056}"/>
              </a:ext>
            </a:extLst>
          </p:cNvPr>
          <p:cNvSpPr>
            <a:spLocks noGrp="1"/>
          </p:cNvSpPr>
          <p:nvPr>
            <p:ph idx="1"/>
          </p:nvPr>
        </p:nvSpPr>
        <p:spPr/>
        <p:txBody>
          <a:bodyPr/>
          <a:lstStyle/>
          <a:p>
            <a:pPr eaLnBrk="1" hangingPunct="1"/>
            <a:r>
              <a:rPr lang="en-US" altLang="en-US"/>
              <a:t>Members</a:t>
            </a:r>
          </a:p>
          <a:p>
            <a:pPr lvl="1" eaLnBrk="1" hangingPunct="1"/>
            <a:r>
              <a:rPr lang="en-US" altLang="en-US" i="1"/>
              <a:t>Actinomyces</a:t>
            </a:r>
            <a:endParaRPr lang="en-US" altLang="en-US"/>
          </a:p>
          <a:p>
            <a:pPr lvl="1" eaLnBrk="1" hangingPunct="1"/>
            <a:r>
              <a:rPr lang="en-US" altLang="en-US" i="1"/>
              <a:t>Bifidobacterium</a:t>
            </a:r>
          </a:p>
          <a:p>
            <a:pPr lvl="1" eaLnBrk="1" hangingPunct="1"/>
            <a:r>
              <a:rPr lang="en-US" altLang="en-US" i="1"/>
              <a:t>Eggerthella </a:t>
            </a:r>
          </a:p>
          <a:p>
            <a:pPr lvl="1" eaLnBrk="1" hangingPunct="1"/>
            <a:r>
              <a:rPr lang="en-US" altLang="en-US" i="1"/>
              <a:t>Mobiluncus</a:t>
            </a:r>
          </a:p>
          <a:p>
            <a:pPr lvl="1" eaLnBrk="1" hangingPunct="1"/>
            <a:r>
              <a:rPr lang="en-US" altLang="en-US" i="1"/>
              <a:t>Propionibacterium</a:t>
            </a:r>
            <a:r>
              <a:rPr lang="en-US" altLang="en-US"/>
              <a:t> </a:t>
            </a:r>
          </a:p>
          <a:p>
            <a:pPr lvl="1" eaLnBrk="1" hangingPunct="1"/>
            <a:r>
              <a:rPr lang="en-US" altLang="en-US" i="1"/>
              <a:t>Lactobacillus</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37C61E12-AA48-A11E-7DB4-D4D760C181D9}"/>
              </a:ext>
            </a:extLst>
          </p:cNvPr>
          <p:cNvSpPr>
            <a:spLocks noGrp="1"/>
          </p:cNvSpPr>
          <p:nvPr>
            <p:ph type="title"/>
          </p:nvPr>
        </p:nvSpPr>
        <p:spPr/>
        <p:txBody>
          <a:bodyPr/>
          <a:lstStyle/>
          <a:p>
            <a:r>
              <a:rPr lang="en-US" altLang="en-US"/>
              <a:t>Actinomycosis</a:t>
            </a:r>
          </a:p>
        </p:txBody>
      </p:sp>
      <p:sp>
        <p:nvSpPr>
          <p:cNvPr id="70659" name="Content Placeholder 2">
            <a:extLst>
              <a:ext uri="{FF2B5EF4-FFF2-40B4-BE49-F238E27FC236}">
                <a16:creationId xmlns:a16="http://schemas.microsoft.com/office/drawing/2014/main" id="{C1E6C1E9-1102-C48E-7963-DB17DEC39F80}"/>
              </a:ext>
            </a:extLst>
          </p:cNvPr>
          <p:cNvSpPr>
            <a:spLocks noGrp="1"/>
          </p:cNvSpPr>
          <p:nvPr>
            <p:ph idx="1"/>
          </p:nvPr>
        </p:nvSpPr>
        <p:spPr/>
        <p:txBody>
          <a:bodyPr/>
          <a:lstStyle/>
          <a:p>
            <a:r>
              <a:rPr lang="en-US" altLang="en-US"/>
              <a:t>Chronic, granulomatous, infectious disease characterized by:</a:t>
            </a:r>
          </a:p>
          <a:p>
            <a:pPr lvl="1"/>
            <a:r>
              <a:rPr lang="en-US" altLang="en-US"/>
              <a:t>The development of sinus tracts and fistulae which erupt to the surface and drain pus that may contain “sulfur granules”</a:t>
            </a:r>
          </a:p>
          <a:p>
            <a:pPr lvl="2"/>
            <a:r>
              <a:rPr lang="en-US" altLang="en-US"/>
              <a:t>Dense wet clumps of bacteria that may be colored</a:t>
            </a:r>
          </a:p>
          <a:p>
            <a:r>
              <a:rPr lang="en-US" altLang="en-US"/>
              <a:t>Diagnostic procedures</a:t>
            </a:r>
          </a:p>
          <a:p>
            <a:pPr lvl="1"/>
            <a:r>
              <a:rPr lang="en-US" altLang="en-US"/>
              <a:t>Gram-stained preparations of pus from draining sinuses that reveal non-spore-forming, thin, gram-positive bacilli that frequently exhibit branching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26D571FD-51DF-F2C2-093C-4893B980AB5C}"/>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Gram Stain of </a:t>
            </a:r>
            <a:br>
              <a:rPr lang="en-US" altLang="en-US" dirty="0"/>
            </a:br>
            <a:r>
              <a:rPr lang="en-US" altLang="en-US" i="1" dirty="0"/>
              <a:t>Actinomyces israelii</a:t>
            </a:r>
          </a:p>
        </p:txBody>
      </p:sp>
      <p:pic>
        <p:nvPicPr>
          <p:cNvPr id="71684" name="Picture 5" descr="Y:\ELS00000-IW26_[Mahon 6e]\ELS00000-IW26-SRC\Course-N\Construction\IC\jpg\Chapter022\022002.jpg">
            <a:extLst>
              <a:ext uri="{FF2B5EF4-FFF2-40B4-BE49-F238E27FC236}">
                <a16:creationId xmlns:a16="http://schemas.microsoft.com/office/drawing/2014/main" id="{61051F45-F3B8-5C49-80D3-B8E78104C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513513"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F20A2201-CAA5-8709-04A8-456E55F96141}"/>
              </a:ext>
            </a:extLst>
          </p:cNvPr>
          <p:cNvSpPr>
            <a:spLocks noGrp="1"/>
          </p:cNvSpPr>
          <p:nvPr>
            <p:ph type="title"/>
          </p:nvPr>
        </p:nvSpPr>
        <p:spPr/>
        <p:txBody>
          <a:bodyPr/>
          <a:lstStyle/>
          <a:p>
            <a:r>
              <a:rPr lang="en-US" altLang="en-US" dirty="0"/>
              <a:t>Actinomycosis (Cont.)</a:t>
            </a:r>
          </a:p>
        </p:txBody>
      </p:sp>
      <p:sp>
        <p:nvSpPr>
          <p:cNvPr id="72707" name="Content Placeholder 2">
            <a:extLst>
              <a:ext uri="{FF2B5EF4-FFF2-40B4-BE49-F238E27FC236}">
                <a16:creationId xmlns:a16="http://schemas.microsoft.com/office/drawing/2014/main" id="{CC75F1AC-A0F5-7884-B085-8DF8F79A6091}"/>
              </a:ext>
            </a:extLst>
          </p:cNvPr>
          <p:cNvSpPr>
            <a:spLocks noGrp="1"/>
          </p:cNvSpPr>
          <p:nvPr>
            <p:ph idx="1"/>
          </p:nvPr>
        </p:nvSpPr>
        <p:spPr/>
        <p:txBody>
          <a:bodyPr/>
          <a:lstStyle/>
          <a:p>
            <a:r>
              <a:rPr lang="en-US" altLang="en-US" dirty="0"/>
              <a:t>Many cases of actinomycosis occur in the maxillary region with draining in the neck and thorax </a:t>
            </a:r>
            <a:endParaRPr lang="en-US" altLang="en-US" strike="sngStrike" dirty="0"/>
          </a:p>
          <a:p>
            <a:r>
              <a:rPr lang="en-US" altLang="en-US" dirty="0"/>
              <a:t>Cases can also be seen in the female genital tract</a:t>
            </a:r>
          </a:p>
          <a:p>
            <a:pPr lvl="1"/>
            <a:r>
              <a:rPr lang="en-US" altLang="en-US" dirty="0"/>
              <a:t>long-standing use of intrauterine devices</a:t>
            </a:r>
          </a:p>
          <a:p>
            <a:r>
              <a:rPr lang="en-US" altLang="en-US" dirty="0"/>
              <a:t>Most common cause is </a:t>
            </a:r>
            <a:r>
              <a:rPr lang="en-US" altLang="en-US" i="1" dirty="0"/>
              <a:t>Actinomyces </a:t>
            </a:r>
            <a:r>
              <a:rPr lang="en-US" altLang="en-US" i="1" dirty="0" err="1"/>
              <a:t>israellii</a:t>
            </a:r>
            <a:endParaRPr lang="en-US" altLang="en-US" i="1" dirty="0"/>
          </a:p>
          <a:p>
            <a:pPr lvl="1"/>
            <a:r>
              <a:rPr lang="en-US" altLang="en-US" dirty="0"/>
              <a:t>Other possible causative agents are </a:t>
            </a:r>
            <a:r>
              <a:rPr lang="en-US" altLang="en-US" i="1" dirty="0"/>
              <a:t>Propionibacterium and Bifidobacterium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107E72D7-04E6-4AC1-FAE1-B06C14C898A1}"/>
              </a:ext>
            </a:extLst>
          </p:cNvPr>
          <p:cNvSpPr>
            <a:spLocks noGrp="1"/>
          </p:cNvSpPr>
          <p:nvPr>
            <p:ph type="title"/>
          </p:nvPr>
        </p:nvSpPr>
        <p:spPr/>
        <p:txBody>
          <a:bodyPr/>
          <a:lstStyle/>
          <a:p>
            <a:pPr eaLnBrk="1" hangingPunct="1"/>
            <a:r>
              <a:rPr lang="en-US" altLang="en-US"/>
              <a:t>Bacterial Vaginosis (BV)</a:t>
            </a:r>
          </a:p>
        </p:txBody>
      </p:sp>
      <p:sp>
        <p:nvSpPr>
          <p:cNvPr id="73731" name="Content Placeholder 2">
            <a:extLst>
              <a:ext uri="{FF2B5EF4-FFF2-40B4-BE49-F238E27FC236}">
                <a16:creationId xmlns:a16="http://schemas.microsoft.com/office/drawing/2014/main" id="{8DB92F27-742A-667B-A4B3-30081CC55A60}"/>
              </a:ext>
            </a:extLst>
          </p:cNvPr>
          <p:cNvSpPr>
            <a:spLocks noGrp="1"/>
          </p:cNvSpPr>
          <p:nvPr>
            <p:ph idx="1"/>
          </p:nvPr>
        </p:nvSpPr>
        <p:spPr/>
        <p:txBody>
          <a:bodyPr/>
          <a:lstStyle/>
          <a:p>
            <a:pPr eaLnBrk="1" hangingPunct="1"/>
            <a:r>
              <a:rPr lang="en-US" altLang="en-US"/>
              <a:t>Thought to arise from a change/shift in the endogenous microbiota of the vagina</a:t>
            </a:r>
          </a:p>
          <a:p>
            <a:pPr lvl="1" eaLnBrk="1" hangingPunct="1"/>
            <a:r>
              <a:rPr lang="en-US" altLang="en-US"/>
              <a:t>Results in decrease in normal lactobacilli and overgrowth of other endogenous anaerobes of the vagina</a:t>
            </a:r>
          </a:p>
          <a:p>
            <a:pPr lvl="2" eaLnBrk="1" hangingPunct="1"/>
            <a:r>
              <a:rPr lang="en-US" altLang="en-US" i="1"/>
              <a:t>Mobiluncus </a:t>
            </a:r>
            <a:r>
              <a:rPr lang="en-US" altLang="en-US"/>
              <a:t>spp.</a:t>
            </a:r>
          </a:p>
          <a:p>
            <a:pPr lvl="2" eaLnBrk="1" hangingPunct="1"/>
            <a:r>
              <a:rPr lang="en-US" altLang="en-US" i="1"/>
              <a:t>Bacteroides</a:t>
            </a:r>
            <a:r>
              <a:rPr lang="en-US" altLang="en-US"/>
              <a:t> spp.</a:t>
            </a:r>
          </a:p>
          <a:p>
            <a:pPr lvl="2" eaLnBrk="1" hangingPunct="1"/>
            <a:r>
              <a:rPr lang="en-US" altLang="en-US" i="1"/>
              <a:t>Prevotella </a:t>
            </a:r>
            <a:r>
              <a:rPr lang="en-US" altLang="en-US"/>
              <a:t>spp.</a:t>
            </a:r>
          </a:p>
          <a:p>
            <a:pPr lvl="2" eaLnBrk="1" hangingPunct="1"/>
            <a:r>
              <a:rPr lang="en-US" altLang="en-US"/>
              <a:t>Anaerobic cocci</a:t>
            </a:r>
          </a:p>
          <a:p>
            <a:pPr lvl="2" eaLnBrk="1" hangingPunct="1"/>
            <a:r>
              <a:rPr lang="en-US" altLang="en-US" i="1"/>
              <a:t>Gardnerella vaginalis </a:t>
            </a:r>
            <a:r>
              <a:rPr lang="en-US" altLang="en-US"/>
              <a:t>(covered in Chapter 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147C3C08-68E9-043E-440D-13AEDDB0621D}"/>
              </a:ext>
            </a:extLst>
          </p:cNvPr>
          <p:cNvSpPr>
            <a:spLocks noGrp="1"/>
          </p:cNvSpPr>
          <p:nvPr>
            <p:ph type="title"/>
          </p:nvPr>
        </p:nvSpPr>
        <p:spPr/>
        <p:txBody>
          <a:bodyPr/>
          <a:lstStyle/>
          <a:p>
            <a:r>
              <a:rPr lang="en-US" altLang="en-US" dirty="0"/>
              <a:t>BV (Cont.)</a:t>
            </a:r>
          </a:p>
        </p:txBody>
      </p:sp>
      <p:sp>
        <p:nvSpPr>
          <p:cNvPr id="75779" name="Content Placeholder 2">
            <a:extLst>
              <a:ext uri="{FF2B5EF4-FFF2-40B4-BE49-F238E27FC236}">
                <a16:creationId xmlns:a16="http://schemas.microsoft.com/office/drawing/2014/main" id="{0CD2B2EA-CA22-6125-65DC-A5DEE95CF032}"/>
              </a:ext>
            </a:extLst>
          </p:cNvPr>
          <p:cNvSpPr>
            <a:spLocks noGrp="1"/>
          </p:cNvSpPr>
          <p:nvPr>
            <p:ph idx="1"/>
          </p:nvPr>
        </p:nvSpPr>
        <p:spPr/>
        <p:txBody>
          <a:bodyPr/>
          <a:lstStyle/>
          <a:p>
            <a:r>
              <a:rPr lang="en-US" altLang="en-US" dirty="0"/>
              <a:t>Clinical features</a:t>
            </a:r>
          </a:p>
          <a:p>
            <a:pPr lvl="1"/>
            <a:r>
              <a:rPr lang="en-US" altLang="en-US" dirty="0"/>
              <a:t>Gray-white, homogenous, malodorous vaginal discharge, with little or no discomfort or inflammation</a:t>
            </a:r>
          </a:p>
          <a:p>
            <a:r>
              <a:rPr lang="en-US" altLang="en-US" dirty="0"/>
              <a:t>Associated with increased risk of</a:t>
            </a:r>
            <a:endParaRPr lang="en-US" altLang="en-US" strike="sngStrike" dirty="0"/>
          </a:p>
          <a:p>
            <a:pPr lvl="1"/>
            <a:r>
              <a:rPr lang="en-US" altLang="en-US" dirty="0"/>
              <a:t>acquiring HIV infection </a:t>
            </a:r>
          </a:p>
          <a:p>
            <a:pPr lvl="1"/>
            <a:r>
              <a:rPr lang="en-US" altLang="en-US" dirty="0"/>
              <a:t>experiencing adverse outcome in pregnancy </a:t>
            </a:r>
          </a:p>
          <a:p>
            <a:r>
              <a:rPr lang="en-US" altLang="en-US" dirty="0"/>
              <a:t>Possibly associated with the pathogenesis of pelvic inflammatory disease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35243205-FF0F-3518-2491-92B56E39D07C}"/>
              </a:ext>
            </a:extLst>
          </p:cNvPr>
          <p:cNvSpPr>
            <a:spLocks noGrp="1"/>
          </p:cNvSpPr>
          <p:nvPr>
            <p:ph type="title"/>
          </p:nvPr>
        </p:nvSpPr>
        <p:spPr>
          <a:xfrm>
            <a:off x="685800" y="76200"/>
            <a:ext cx="7772400" cy="1219200"/>
          </a:xfrm>
        </p:spPr>
        <p:txBody>
          <a:bodyPr/>
          <a:lstStyle/>
          <a:p>
            <a:pPr eaLnBrk="1" hangingPunct="1"/>
            <a:r>
              <a:rPr lang="en-US" altLang="en-US" i="1"/>
              <a:t>Lactobacillus</a:t>
            </a:r>
            <a:endParaRPr lang="en-US" altLang="en-US"/>
          </a:p>
        </p:txBody>
      </p:sp>
      <p:sp>
        <p:nvSpPr>
          <p:cNvPr id="76803" name="Rectangle 3">
            <a:extLst>
              <a:ext uri="{FF2B5EF4-FFF2-40B4-BE49-F238E27FC236}">
                <a16:creationId xmlns:a16="http://schemas.microsoft.com/office/drawing/2014/main" id="{514B5099-F367-B573-7599-959195ABFAE6}"/>
              </a:ext>
            </a:extLst>
          </p:cNvPr>
          <p:cNvSpPr>
            <a:spLocks noGrp="1"/>
          </p:cNvSpPr>
          <p:nvPr>
            <p:ph idx="1"/>
          </p:nvPr>
        </p:nvSpPr>
        <p:spPr>
          <a:xfrm>
            <a:off x="685800" y="1565275"/>
            <a:ext cx="7772400" cy="4454525"/>
          </a:xfrm>
        </p:spPr>
        <p:txBody>
          <a:bodyPr/>
          <a:lstStyle/>
          <a:p>
            <a:pPr eaLnBrk="1" hangingPunct="1"/>
            <a:r>
              <a:rPr lang="en-US" altLang="en-US"/>
              <a:t>Gram-positive, highly pleomorphic bacilli</a:t>
            </a:r>
          </a:p>
          <a:p>
            <a:pPr eaLnBrk="1" hangingPunct="1"/>
            <a:r>
              <a:rPr lang="en-US" altLang="en-US"/>
              <a:t>More than 100 identified species</a:t>
            </a:r>
          </a:p>
          <a:p>
            <a:pPr eaLnBrk="1" hangingPunct="1"/>
            <a:r>
              <a:rPr lang="en-US" altLang="en-US"/>
              <a:t>Aerotolerant anaerobes</a:t>
            </a:r>
          </a:p>
          <a:p>
            <a:pPr eaLnBrk="1" hangingPunct="1"/>
            <a:r>
              <a:rPr lang="en-US" altLang="en-US"/>
              <a:t>Widely distributed in nature, in foods, and as part of normal biota in human mouth, GI tract, female genital tract</a:t>
            </a:r>
          </a:p>
          <a:p>
            <a:pPr eaLnBrk="1" hangingPunct="1"/>
            <a:r>
              <a:rPr lang="en-US" altLang="en-US"/>
              <a:t>Play an important role in the health of the female genital tract</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A9B5B4BC-DA08-EDEA-B07C-18C8AFAB5B7E}"/>
              </a:ext>
            </a:extLst>
          </p:cNvPr>
          <p:cNvSpPr>
            <a:spLocks noGrp="1"/>
          </p:cNvSpPr>
          <p:nvPr>
            <p:ph type="title"/>
          </p:nvPr>
        </p:nvSpPr>
        <p:spPr/>
        <p:txBody>
          <a:bodyPr/>
          <a:lstStyle/>
          <a:p>
            <a:pPr eaLnBrk="1" hangingPunct="1"/>
            <a:r>
              <a:rPr lang="en-US" altLang="en-US" dirty="0"/>
              <a:t>Anaerobes Defined</a:t>
            </a:r>
            <a:endParaRPr lang="en-US" altLang="en-US" strike="sngStrike" dirty="0"/>
          </a:p>
        </p:txBody>
      </p:sp>
      <p:sp>
        <p:nvSpPr>
          <p:cNvPr id="27651" name="Rectangle 3">
            <a:extLst>
              <a:ext uri="{FF2B5EF4-FFF2-40B4-BE49-F238E27FC236}">
                <a16:creationId xmlns:a16="http://schemas.microsoft.com/office/drawing/2014/main" id="{AB05DA51-2715-9D67-D3BF-1F6EA90EC3D5}"/>
              </a:ext>
            </a:extLst>
          </p:cNvPr>
          <p:cNvSpPr>
            <a:spLocks noGrp="1"/>
          </p:cNvSpPr>
          <p:nvPr>
            <p:ph idx="1"/>
          </p:nvPr>
        </p:nvSpPr>
        <p:spPr/>
        <p:txBody>
          <a:bodyPr/>
          <a:lstStyle/>
          <a:p>
            <a:pPr eaLnBrk="1" hangingPunct="1"/>
            <a:r>
              <a:rPr lang="en-US" altLang="en-US"/>
              <a:t>Capnophilic</a:t>
            </a:r>
          </a:p>
          <a:p>
            <a:pPr lvl="1" eaLnBrk="1" hangingPunct="1"/>
            <a:r>
              <a:rPr lang="en-US" altLang="en-US"/>
              <a:t>Increased carbon dioxide (CO</a:t>
            </a:r>
            <a:r>
              <a:rPr lang="en-US" altLang="en-US" baseline="-25000"/>
              <a:t>2</a:t>
            </a:r>
            <a:r>
              <a:rPr lang="en-US" altLang="en-US"/>
              <a:t>) (5%–10%), reduced oxygen (O</a:t>
            </a:r>
            <a:r>
              <a:rPr lang="en-US" altLang="en-US" baseline="-25000"/>
              <a:t>2</a:t>
            </a:r>
            <a:r>
              <a:rPr lang="en-US" altLang="en-US"/>
              <a:t>) to 15%</a:t>
            </a:r>
          </a:p>
          <a:p>
            <a:pPr lvl="1" eaLnBrk="1" hangingPunct="1"/>
            <a:r>
              <a:rPr lang="en-US" altLang="en-US"/>
              <a:t>Conditions still sufficient to allow aerobic organisms to replicate</a:t>
            </a:r>
          </a:p>
          <a:p>
            <a:pPr eaLnBrk="1" hangingPunct="1"/>
            <a:r>
              <a:rPr lang="en-US" altLang="en-US"/>
              <a:t>Microaerophilic</a:t>
            </a:r>
          </a:p>
          <a:p>
            <a:pPr lvl="1" eaLnBrk="1" hangingPunct="1"/>
            <a:r>
              <a:rPr lang="en-US" altLang="en-US"/>
              <a:t>Oxygen reduced to 5% or less</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DC0FB96-08F8-B795-2FA8-D7942AEA66D4}"/>
              </a:ext>
            </a:extLst>
          </p:cNvPr>
          <p:cNvSpPr>
            <a:spLocks noGrp="1"/>
          </p:cNvSpPr>
          <p:nvPr>
            <p:ph type="title"/>
          </p:nvPr>
        </p:nvSpPr>
        <p:spPr>
          <a:xfrm>
            <a:off x="685800" y="76200"/>
            <a:ext cx="7772400" cy="1219200"/>
          </a:xfrm>
        </p:spPr>
        <p:txBody>
          <a:bodyPr/>
          <a:lstStyle/>
          <a:p>
            <a:pPr eaLnBrk="1" hangingPunct="1"/>
            <a:r>
              <a:rPr lang="en-US" altLang="en-US" i="1" dirty="0"/>
              <a:t>Lactobacillus (Cont.)</a:t>
            </a:r>
            <a:endParaRPr lang="en-US" altLang="en-US" dirty="0"/>
          </a:p>
        </p:txBody>
      </p:sp>
      <p:sp>
        <p:nvSpPr>
          <p:cNvPr id="77827" name="Rectangle 3">
            <a:extLst>
              <a:ext uri="{FF2B5EF4-FFF2-40B4-BE49-F238E27FC236}">
                <a16:creationId xmlns:a16="http://schemas.microsoft.com/office/drawing/2014/main" id="{CE3D6B91-9979-EEF9-7055-9FF4D23E9795}"/>
              </a:ext>
            </a:extLst>
          </p:cNvPr>
          <p:cNvSpPr>
            <a:spLocks noGrp="1"/>
          </p:cNvSpPr>
          <p:nvPr>
            <p:ph idx="1"/>
          </p:nvPr>
        </p:nvSpPr>
        <p:spPr>
          <a:xfrm>
            <a:off x="685800" y="1565275"/>
            <a:ext cx="7772400" cy="4454525"/>
          </a:xfrm>
        </p:spPr>
        <p:txBody>
          <a:bodyPr/>
          <a:lstStyle/>
          <a:p>
            <a:pPr eaLnBrk="1" hangingPunct="1"/>
            <a:r>
              <a:rPr lang="en-US" altLang="en-US" i="1"/>
              <a:t>Lactobacillus acidophilu</a:t>
            </a:r>
            <a:r>
              <a:rPr lang="en-US" altLang="en-US"/>
              <a:t>s complex constitutes most of the lactobacilli of the healthy vagina</a:t>
            </a:r>
          </a:p>
          <a:p>
            <a:pPr eaLnBrk="1" hangingPunct="1"/>
            <a:r>
              <a:rPr lang="en-US" altLang="en-US"/>
              <a:t>Specimens of choice</a:t>
            </a:r>
          </a:p>
          <a:p>
            <a:pPr lvl="1" eaLnBrk="1" hangingPunct="1"/>
            <a:r>
              <a:rPr lang="en-US" altLang="en-US"/>
              <a:t>Urine, genital cultures</a:t>
            </a:r>
          </a:p>
          <a:p>
            <a:pPr eaLnBrk="1" hangingPunct="1"/>
            <a:r>
              <a:rPr lang="en-US" altLang="en-US"/>
              <a:t>Systemic human infections are rare but when present typically originate from the oral cavity</a:t>
            </a:r>
          </a:p>
          <a:p>
            <a:pPr eaLnBrk="1" hangingPunct="1"/>
            <a:r>
              <a:rPr lang="en-US" altLang="en-US"/>
              <a:t>Serious infections in immunocompromised patients</a:t>
            </a:r>
          </a:p>
          <a:p>
            <a:pPr lvl="1" eaLnBrk="1" hangingPunct="1"/>
            <a:r>
              <a:rPr lang="en-US" altLang="en-US"/>
              <a:t>Bacteremia and endocarditis</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4">
            <a:extLst>
              <a:ext uri="{FF2B5EF4-FFF2-40B4-BE49-F238E27FC236}">
                <a16:creationId xmlns:a16="http://schemas.microsoft.com/office/drawing/2014/main" id="{D647FC48-7796-E618-744B-1AB4ABACC877}"/>
              </a:ext>
            </a:extLst>
          </p:cNvPr>
          <p:cNvSpPr>
            <a:spLocks noGrp="1"/>
          </p:cNvSpPr>
          <p:nvPr>
            <p:ph type="title"/>
          </p:nvPr>
        </p:nvSpPr>
        <p:spPr>
          <a:xfrm>
            <a:off x="762000" y="2362200"/>
            <a:ext cx="7772400" cy="1362075"/>
          </a:xfrm>
        </p:spPr>
        <p:txBody>
          <a:bodyPr/>
          <a:lstStyle/>
          <a:p>
            <a:pPr algn="ctr" eaLnBrk="1" hangingPunct="1"/>
            <a:r>
              <a:rPr lang="en-US" altLang="en-US" sz="3600" b="0" cap="none"/>
              <a:t>Anaerobic Gram-Negative Bacilli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4">
            <a:extLst>
              <a:ext uri="{FF2B5EF4-FFF2-40B4-BE49-F238E27FC236}">
                <a16:creationId xmlns:a16="http://schemas.microsoft.com/office/drawing/2014/main" id="{77B1898D-605F-ACB4-177A-A42BC3E67CC9}"/>
              </a:ext>
            </a:extLst>
          </p:cNvPr>
          <p:cNvSpPr>
            <a:spLocks noGrp="1"/>
          </p:cNvSpPr>
          <p:nvPr>
            <p:ph type="title"/>
          </p:nvPr>
        </p:nvSpPr>
        <p:spPr/>
        <p:txBody>
          <a:bodyPr/>
          <a:lstStyle/>
          <a:p>
            <a:pPr eaLnBrk="1" hangingPunct="1"/>
            <a:r>
              <a:rPr lang="en-US" altLang="en-US"/>
              <a:t>Anaerobic Gram-Negative Bacilli</a:t>
            </a:r>
          </a:p>
        </p:txBody>
      </p:sp>
      <p:sp>
        <p:nvSpPr>
          <p:cNvPr id="79875" name="Content Placeholder 5">
            <a:extLst>
              <a:ext uri="{FF2B5EF4-FFF2-40B4-BE49-F238E27FC236}">
                <a16:creationId xmlns:a16="http://schemas.microsoft.com/office/drawing/2014/main" id="{963C5274-CEE8-C665-E69C-985993FC44FC}"/>
              </a:ext>
            </a:extLst>
          </p:cNvPr>
          <p:cNvSpPr>
            <a:spLocks noGrp="1"/>
          </p:cNvSpPr>
          <p:nvPr>
            <p:ph idx="1"/>
          </p:nvPr>
        </p:nvSpPr>
        <p:spPr/>
        <p:txBody>
          <a:bodyPr/>
          <a:lstStyle/>
          <a:p>
            <a:pPr eaLnBrk="1" hangingPunct="1"/>
            <a:r>
              <a:rPr lang="en-US" altLang="en-US"/>
              <a:t>All non-spore-forming organisms are members of the endogenous microbiota</a:t>
            </a:r>
          </a:p>
          <a:p>
            <a:pPr lvl="1" eaLnBrk="1" hangingPunct="1"/>
            <a:r>
              <a:rPr lang="en-US" altLang="en-US" i="1"/>
              <a:t>Bacteroides fragilis</a:t>
            </a:r>
          </a:p>
          <a:p>
            <a:pPr lvl="1" eaLnBrk="1" hangingPunct="1"/>
            <a:r>
              <a:rPr lang="en-US" altLang="en-US" i="1"/>
              <a:t>Prevotella</a:t>
            </a:r>
          </a:p>
          <a:p>
            <a:pPr lvl="1" eaLnBrk="1" hangingPunct="1"/>
            <a:r>
              <a:rPr lang="en-US" altLang="en-US" i="1"/>
              <a:t>Porphyromonas</a:t>
            </a:r>
          </a:p>
          <a:p>
            <a:pPr lvl="1" eaLnBrk="1" hangingPunct="1"/>
            <a:r>
              <a:rPr lang="en-US" altLang="en-US" i="1"/>
              <a:t>Fusobacterium</a:t>
            </a:r>
          </a:p>
          <a:p>
            <a:pPr eaLnBrk="1" hangingPunct="1"/>
            <a:r>
              <a:rPr lang="en-US" altLang="en-US"/>
              <a:t>All part of microbiota of the oral cavity and GI and GU tracts.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4">
            <a:extLst>
              <a:ext uri="{FF2B5EF4-FFF2-40B4-BE49-F238E27FC236}">
                <a16:creationId xmlns:a16="http://schemas.microsoft.com/office/drawing/2014/main" id="{8556C70F-86ED-78BF-4112-0EA238D1CA13}"/>
              </a:ext>
            </a:extLst>
          </p:cNvPr>
          <p:cNvSpPr>
            <a:spLocks noGrp="1"/>
          </p:cNvSpPr>
          <p:nvPr>
            <p:ph type="title"/>
          </p:nvPr>
        </p:nvSpPr>
        <p:spPr/>
        <p:txBody>
          <a:bodyPr/>
          <a:lstStyle/>
          <a:p>
            <a:pPr eaLnBrk="1" hangingPunct="1"/>
            <a:r>
              <a:rPr lang="en-US" altLang="en-US"/>
              <a:t>Clinical Infections</a:t>
            </a:r>
          </a:p>
        </p:txBody>
      </p:sp>
      <p:sp>
        <p:nvSpPr>
          <p:cNvPr id="80899" name="Content Placeholder 5">
            <a:extLst>
              <a:ext uri="{FF2B5EF4-FFF2-40B4-BE49-F238E27FC236}">
                <a16:creationId xmlns:a16="http://schemas.microsoft.com/office/drawing/2014/main" id="{C883B3AB-60A8-2E78-8392-11F9A54AD7F6}"/>
              </a:ext>
            </a:extLst>
          </p:cNvPr>
          <p:cNvSpPr>
            <a:spLocks noGrp="1"/>
          </p:cNvSpPr>
          <p:nvPr>
            <p:ph idx="1"/>
          </p:nvPr>
        </p:nvSpPr>
        <p:spPr/>
        <p:txBody>
          <a:bodyPr/>
          <a:lstStyle/>
          <a:p>
            <a:pPr eaLnBrk="1" hangingPunct="1"/>
            <a:r>
              <a:rPr lang="en-US" altLang="en-US" i="1"/>
              <a:t>B. fragilis </a:t>
            </a:r>
            <a:r>
              <a:rPr lang="en-US" altLang="en-US"/>
              <a:t>most common isolate in </a:t>
            </a:r>
          </a:p>
          <a:p>
            <a:pPr lvl="1" eaLnBrk="1" hangingPunct="1"/>
            <a:r>
              <a:rPr lang="en-US" altLang="en-US"/>
              <a:t>Blood</a:t>
            </a:r>
          </a:p>
          <a:p>
            <a:pPr lvl="1" eaLnBrk="1" hangingPunct="1"/>
            <a:r>
              <a:rPr lang="en-US" altLang="en-US"/>
              <a:t>Ulcers</a:t>
            </a:r>
          </a:p>
          <a:p>
            <a:pPr lvl="1" eaLnBrk="1" hangingPunct="1"/>
            <a:r>
              <a:rPr lang="en-US" altLang="en-US"/>
              <a:t>Intrabdominal abscesses</a:t>
            </a:r>
          </a:p>
          <a:p>
            <a:pPr lvl="1" eaLnBrk="1" hangingPunct="1"/>
            <a:r>
              <a:rPr lang="en-US" altLang="en-US"/>
              <a:t>Others</a:t>
            </a:r>
          </a:p>
          <a:p>
            <a:pPr eaLnBrk="1" hangingPunct="1"/>
            <a:r>
              <a:rPr lang="en-US" altLang="en-US"/>
              <a:t>Brain abscesses</a:t>
            </a:r>
          </a:p>
          <a:p>
            <a:pPr lvl="1" eaLnBrk="1" hangingPunct="1"/>
            <a:r>
              <a:rPr lang="en-US" altLang="en-US" i="1"/>
              <a:t>Prevotella, Porphyromonas, Fusobacterium</a:t>
            </a:r>
          </a:p>
          <a:p>
            <a:pPr lvl="2" eaLnBrk="1" hangingPunct="1"/>
            <a:r>
              <a:rPr lang="en-US" altLang="en-US"/>
              <a:t>All endogenous microbiota of the oral cavity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4">
            <a:extLst>
              <a:ext uri="{FF2B5EF4-FFF2-40B4-BE49-F238E27FC236}">
                <a16:creationId xmlns:a16="http://schemas.microsoft.com/office/drawing/2014/main" id="{180BEDC9-A603-E918-1BB0-42E1D1DE437F}"/>
              </a:ext>
            </a:extLst>
          </p:cNvPr>
          <p:cNvSpPr>
            <a:spLocks noGrp="1"/>
          </p:cNvSpPr>
          <p:nvPr>
            <p:ph type="title"/>
          </p:nvPr>
        </p:nvSpPr>
        <p:spPr>
          <a:xfrm>
            <a:off x="762000" y="2667000"/>
            <a:ext cx="7772400" cy="838200"/>
          </a:xfrm>
        </p:spPr>
        <p:txBody>
          <a:bodyPr/>
          <a:lstStyle/>
          <a:p>
            <a:pPr algn="ctr" eaLnBrk="1" hangingPunct="1"/>
            <a:r>
              <a:rPr lang="en-US" altLang="en-US" b="0" cap="none"/>
              <a:t>Anaerobic Cocci</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4">
            <a:extLst>
              <a:ext uri="{FF2B5EF4-FFF2-40B4-BE49-F238E27FC236}">
                <a16:creationId xmlns:a16="http://schemas.microsoft.com/office/drawing/2014/main" id="{1674BA70-9F1E-3609-76BC-05C9FCBCD86D}"/>
              </a:ext>
            </a:extLst>
          </p:cNvPr>
          <p:cNvSpPr>
            <a:spLocks noGrp="1"/>
          </p:cNvSpPr>
          <p:nvPr>
            <p:ph type="title"/>
          </p:nvPr>
        </p:nvSpPr>
        <p:spPr/>
        <p:txBody>
          <a:bodyPr/>
          <a:lstStyle/>
          <a:p>
            <a:pPr eaLnBrk="1" hangingPunct="1"/>
            <a:r>
              <a:rPr lang="en-US" altLang="en-US"/>
              <a:t>Group Members</a:t>
            </a:r>
          </a:p>
        </p:txBody>
      </p:sp>
      <p:sp>
        <p:nvSpPr>
          <p:cNvPr id="82947" name="Content Placeholder 5">
            <a:extLst>
              <a:ext uri="{FF2B5EF4-FFF2-40B4-BE49-F238E27FC236}">
                <a16:creationId xmlns:a16="http://schemas.microsoft.com/office/drawing/2014/main" id="{84BD88DB-1671-678E-1F78-93B8EEBC8468}"/>
              </a:ext>
            </a:extLst>
          </p:cNvPr>
          <p:cNvSpPr>
            <a:spLocks noGrp="1"/>
          </p:cNvSpPr>
          <p:nvPr>
            <p:ph idx="1"/>
          </p:nvPr>
        </p:nvSpPr>
        <p:spPr>
          <a:xfrm>
            <a:off x="685800" y="1447800"/>
            <a:ext cx="7772400" cy="4454525"/>
          </a:xfrm>
        </p:spPr>
        <p:txBody>
          <a:bodyPr/>
          <a:lstStyle/>
          <a:p>
            <a:pPr eaLnBrk="1" hangingPunct="1"/>
            <a:r>
              <a:rPr lang="en-US" altLang="en-US"/>
              <a:t>Currently five genera; taxonomy of genera is in flux</a:t>
            </a:r>
          </a:p>
          <a:p>
            <a:pPr lvl="1" eaLnBrk="1" hangingPunct="1"/>
            <a:r>
              <a:rPr lang="en-US" altLang="en-US" i="1"/>
              <a:t>Peptostreptococcus</a:t>
            </a:r>
          </a:p>
          <a:p>
            <a:pPr lvl="1" eaLnBrk="1" hangingPunct="1"/>
            <a:r>
              <a:rPr lang="en-US" altLang="en-US" i="1"/>
              <a:t>Anaerococcus</a:t>
            </a:r>
          </a:p>
          <a:p>
            <a:pPr lvl="1" eaLnBrk="1" hangingPunct="1"/>
            <a:r>
              <a:rPr lang="en-US" altLang="en-US" i="1"/>
              <a:t>Finegoldia</a:t>
            </a:r>
          </a:p>
          <a:p>
            <a:pPr lvl="1" eaLnBrk="1" hangingPunct="1"/>
            <a:r>
              <a:rPr lang="en-US" altLang="en-US" i="1"/>
              <a:t>Gallicola</a:t>
            </a:r>
          </a:p>
          <a:p>
            <a:pPr lvl="1" eaLnBrk="1" hangingPunct="1"/>
            <a:r>
              <a:rPr lang="en-US" altLang="en-US" i="1"/>
              <a:t>Parvimonas</a:t>
            </a:r>
          </a:p>
          <a:p>
            <a:pPr lvl="1" eaLnBrk="1" hangingPunct="1"/>
            <a:r>
              <a:rPr lang="en-US" altLang="en-US" i="1"/>
              <a:t>Peptoniphilus</a:t>
            </a:r>
          </a:p>
          <a:p>
            <a:pPr eaLnBrk="1" hangingPunct="1"/>
            <a:r>
              <a:rPr lang="en-US" altLang="en-US"/>
              <a:t>Only implicated pathogen</a:t>
            </a:r>
          </a:p>
          <a:p>
            <a:pPr lvl="1" eaLnBrk="1" hangingPunct="1"/>
            <a:r>
              <a:rPr lang="en-US" altLang="en-US" i="1"/>
              <a:t>Veillonella </a:t>
            </a:r>
            <a:r>
              <a:rPr lang="en-US" altLang="en-US"/>
              <a:t>spp.</a:t>
            </a:r>
            <a:endParaRPr lang="en-US" altLang="en-US" i="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F5271B8D-CFB0-3C60-D63B-D07FF709455A}"/>
              </a:ext>
            </a:extLst>
          </p:cNvPr>
          <p:cNvSpPr>
            <a:spLocks noGrp="1"/>
          </p:cNvSpPr>
          <p:nvPr>
            <p:ph type="title"/>
          </p:nvPr>
        </p:nvSpPr>
        <p:spPr/>
        <p:txBody>
          <a:bodyPr/>
          <a:lstStyle/>
          <a:p>
            <a:pPr eaLnBrk="1" hangingPunct="1"/>
            <a:r>
              <a:rPr lang="en-US" altLang="en-US"/>
              <a:t>Clinical Infections</a:t>
            </a:r>
          </a:p>
        </p:txBody>
      </p:sp>
      <p:sp>
        <p:nvSpPr>
          <p:cNvPr id="46083" name="Rectangle 3">
            <a:extLst>
              <a:ext uri="{FF2B5EF4-FFF2-40B4-BE49-F238E27FC236}">
                <a16:creationId xmlns:a16="http://schemas.microsoft.com/office/drawing/2014/main" id="{9AD68523-BE65-78F9-DA25-2546BEE0633E}"/>
              </a:ext>
            </a:extLst>
          </p:cNvPr>
          <p:cNvSpPr>
            <a:spLocks noGrp="1" noChangeArrowheads="1"/>
          </p:cNvSpPr>
          <p:nvPr>
            <p:ph idx="1"/>
          </p:nvPr>
        </p:nvSpPr>
        <p:spPr/>
        <p:txBody>
          <a:bodyPr rtlCol="0">
            <a:normAutofit lnSpcReduction="10000"/>
          </a:bodyPr>
          <a:lstStyle/>
          <a:p>
            <a:pPr eaLnBrk="1" fontAlgn="auto" hangingPunct="1">
              <a:spcAft>
                <a:spcPts val="0"/>
              </a:spcAft>
              <a:defRPr/>
            </a:pPr>
            <a:r>
              <a:rPr lang="en-US" altLang="en-US" dirty="0"/>
              <a:t>Anaerobic cocci are weakly pathogenic.</a:t>
            </a:r>
          </a:p>
          <a:p>
            <a:pPr eaLnBrk="1" fontAlgn="auto" hangingPunct="1">
              <a:spcAft>
                <a:spcPts val="0"/>
              </a:spcAft>
              <a:defRPr/>
            </a:pPr>
            <a:r>
              <a:rPr lang="en-US" altLang="en-US" dirty="0"/>
              <a:t>May be found in wide variety of infections</a:t>
            </a:r>
          </a:p>
          <a:p>
            <a:pPr lvl="1" eaLnBrk="1" fontAlgn="auto" hangingPunct="1">
              <a:spcAft>
                <a:spcPts val="0"/>
              </a:spcAft>
              <a:defRPr/>
            </a:pPr>
            <a:r>
              <a:rPr lang="en-US" altLang="en-US" dirty="0"/>
              <a:t>Examples: brain abscess, aspiration pneumonia, lung abscess, gingivitis, other periodontal diseases</a:t>
            </a:r>
          </a:p>
          <a:p>
            <a:pPr marL="857250" lvl="1" indent="-342900" eaLnBrk="1" fontAlgn="auto" hangingPunct="1">
              <a:spcAft>
                <a:spcPts val="0"/>
              </a:spcAft>
              <a:defRPr/>
            </a:pPr>
            <a:r>
              <a:rPr lang="en-US" altLang="en-US" dirty="0"/>
              <a:t>Most often associated with </a:t>
            </a:r>
            <a:r>
              <a:rPr lang="en-US" altLang="en-US" dirty="0" err="1"/>
              <a:t>polymicrobial</a:t>
            </a:r>
            <a:r>
              <a:rPr lang="en-US" altLang="en-US" dirty="0"/>
              <a:t> infections</a:t>
            </a:r>
          </a:p>
          <a:p>
            <a:pPr marL="457200" eaLnBrk="1" fontAlgn="auto" hangingPunct="1">
              <a:spcAft>
                <a:spcPts val="0"/>
              </a:spcAft>
              <a:defRPr/>
            </a:pPr>
            <a:r>
              <a:rPr lang="en-US" altLang="en-US" i="1" dirty="0" err="1"/>
              <a:t>Finegoldia</a:t>
            </a:r>
            <a:r>
              <a:rPr lang="en-US" altLang="en-US" i="1" dirty="0"/>
              <a:t> magna </a:t>
            </a:r>
            <a:r>
              <a:rPr lang="en-US" altLang="en-US" dirty="0"/>
              <a:t>most pathogenic anaerobic cocci</a:t>
            </a:r>
          </a:p>
          <a:p>
            <a:pPr marL="857250" lvl="1" eaLnBrk="1" fontAlgn="auto" hangingPunct="1">
              <a:spcAft>
                <a:spcPts val="0"/>
              </a:spcAft>
              <a:defRPr/>
            </a:pPr>
            <a:r>
              <a:rPr lang="en-US" altLang="en-US" dirty="0"/>
              <a:t>Associated with endocarditis, meningitis, pneumonia</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5F11D80-C8B8-15AB-125D-1E52C624A62D}"/>
              </a:ext>
            </a:extLst>
          </p:cNvPr>
          <p:cNvSpPr>
            <a:spLocks noGrp="1"/>
          </p:cNvSpPr>
          <p:nvPr>
            <p:ph type="title"/>
          </p:nvPr>
        </p:nvSpPr>
        <p:spPr/>
        <p:txBody>
          <a:bodyPr/>
          <a:lstStyle/>
          <a:p>
            <a:pPr eaLnBrk="1" hangingPunct="1"/>
            <a:r>
              <a:rPr lang="en-US" altLang="en-US" dirty="0"/>
              <a:t>Clinical Infections (Cont.)</a:t>
            </a:r>
          </a:p>
        </p:txBody>
      </p:sp>
      <p:sp>
        <p:nvSpPr>
          <p:cNvPr id="84995" name="Rectangle 3">
            <a:extLst>
              <a:ext uri="{FF2B5EF4-FFF2-40B4-BE49-F238E27FC236}">
                <a16:creationId xmlns:a16="http://schemas.microsoft.com/office/drawing/2014/main" id="{8593C557-CC2C-D145-1613-8AB77874EC29}"/>
              </a:ext>
            </a:extLst>
          </p:cNvPr>
          <p:cNvSpPr>
            <a:spLocks noGrp="1"/>
          </p:cNvSpPr>
          <p:nvPr>
            <p:ph idx="1"/>
          </p:nvPr>
        </p:nvSpPr>
        <p:spPr/>
        <p:txBody>
          <a:bodyPr/>
          <a:lstStyle/>
          <a:p>
            <a:pPr marL="457200" eaLnBrk="1" hangingPunct="1"/>
            <a:r>
              <a:rPr lang="en-US" altLang="en-US" i="1"/>
              <a:t>Peptostreptococcus anaerobius</a:t>
            </a:r>
            <a:r>
              <a:rPr lang="en-US" altLang="en-US"/>
              <a:t> linked to polymicrobial abscesses of the</a:t>
            </a:r>
          </a:p>
          <a:p>
            <a:pPr marL="857250" lvl="1" eaLnBrk="1" hangingPunct="1"/>
            <a:r>
              <a:rPr lang="en-US" altLang="en-US"/>
              <a:t>Brain, ear, jaw, pleural cavity, other sites</a:t>
            </a:r>
          </a:p>
          <a:p>
            <a:pPr marL="457200" eaLnBrk="1" hangingPunct="1"/>
            <a:r>
              <a:rPr lang="en-US" altLang="en-US"/>
              <a:t>Evaluating the significance of anaerobic gram-positive cocci isolated in clinical specimens is often difficult.</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4">
            <a:extLst>
              <a:ext uri="{FF2B5EF4-FFF2-40B4-BE49-F238E27FC236}">
                <a16:creationId xmlns:a16="http://schemas.microsoft.com/office/drawing/2014/main" id="{1564C4C3-481A-A441-B02C-665F986B222E}"/>
              </a:ext>
            </a:extLst>
          </p:cNvPr>
          <p:cNvSpPr>
            <a:spLocks noGrp="1"/>
          </p:cNvSpPr>
          <p:nvPr>
            <p:ph type="title"/>
          </p:nvPr>
        </p:nvSpPr>
        <p:spPr/>
        <p:txBody>
          <a:bodyPr/>
          <a:lstStyle/>
          <a:p>
            <a:pPr eaLnBrk="1" hangingPunct="1"/>
            <a:r>
              <a:rPr lang="en-US" altLang="en-US" cap="none"/>
              <a:t>SPECIMEN SELECTION, COLLECTION, TRANSPORT, AND PROCESSING</a:t>
            </a:r>
          </a:p>
        </p:txBody>
      </p:sp>
      <p:sp>
        <p:nvSpPr>
          <p:cNvPr id="2" name="Text Placeholder 1">
            <a:extLst>
              <a:ext uri="{FF2B5EF4-FFF2-40B4-BE49-F238E27FC236}">
                <a16:creationId xmlns:a16="http://schemas.microsoft.com/office/drawing/2014/main" id="{F1DF19DA-ECE0-DE0D-81BD-E17E252FED85}"/>
              </a:ext>
            </a:extLst>
          </p:cNvPr>
          <p:cNvSpPr>
            <a:spLocks noGrp="1"/>
          </p:cNvSpPr>
          <p:nvPr>
            <p:ph type="body" idx="1"/>
          </p:nvPr>
        </p:nvSpPr>
        <p:spPr/>
        <p:txBody>
          <a:bodyPr/>
          <a:lstStyle/>
          <a:p>
            <a:pPr>
              <a:defRPr/>
            </a:pPr>
            <a:r>
              <a:rPr lang="en-US" b="1" dirty="0"/>
              <a:t>CHAPTER TWENTY-TWO</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3">
            <a:extLst>
              <a:ext uri="{FF2B5EF4-FFF2-40B4-BE49-F238E27FC236}">
                <a16:creationId xmlns:a16="http://schemas.microsoft.com/office/drawing/2014/main" id="{D281722F-7A00-5894-9543-0022738AAB96}"/>
              </a:ext>
            </a:extLst>
          </p:cNvPr>
          <p:cNvSpPr>
            <a:spLocks noGrp="1"/>
          </p:cNvSpPr>
          <p:nvPr>
            <p:ph type="title"/>
          </p:nvPr>
        </p:nvSpPr>
        <p:spPr/>
        <p:txBody>
          <a:bodyPr/>
          <a:lstStyle/>
          <a:p>
            <a:r>
              <a:rPr lang="en-US" altLang="en-US"/>
              <a:t>Specimen Quality</a:t>
            </a:r>
          </a:p>
        </p:txBody>
      </p:sp>
      <p:sp>
        <p:nvSpPr>
          <p:cNvPr id="88067" name="Content Placeholder 4">
            <a:extLst>
              <a:ext uri="{FF2B5EF4-FFF2-40B4-BE49-F238E27FC236}">
                <a16:creationId xmlns:a16="http://schemas.microsoft.com/office/drawing/2014/main" id="{213F5E30-B242-50ED-8D3F-06E1B224DEDB}"/>
              </a:ext>
            </a:extLst>
          </p:cNvPr>
          <p:cNvSpPr>
            <a:spLocks noGrp="1"/>
          </p:cNvSpPr>
          <p:nvPr>
            <p:ph idx="1"/>
          </p:nvPr>
        </p:nvSpPr>
        <p:spPr/>
        <p:txBody>
          <a:bodyPr/>
          <a:lstStyle/>
          <a:p>
            <a:r>
              <a:rPr lang="en-US" altLang="en-US"/>
              <a:t>When physicians suspect an infection involving anaerobes, the specimen collected must be from the actual site of the infection and not just a swab of a mucosal surface.</a:t>
            </a:r>
          </a:p>
          <a:p>
            <a:pPr lvl="1"/>
            <a:r>
              <a:rPr lang="en-US" altLang="en-US"/>
              <a:t>Its important that there is no prolonged exposure to oxygen and must be transported as quickly as possible to the laboratory under anaerobic conditions.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AB29187-52BD-2FB9-9EB1-0413512CABCF}"/>
              </a:ext>
            </a:extLst>
          </p:cNvPr>
          <p:cNvSpPr>
            <a:spLocks noGrp="1"/>
          </p:cNvSpPr>
          <p:nvPr>
            <p:ph type="title"/>
          </p:nvPr>
        </p:nvSpPr>
        <p:spPr/>
        <p:txBody>
          <a:bodyPr/>
          <a:lstStyle/>
          <a:p>
            <a:r>
              <a:rPr lang="en-US" altLang="en-US" dirty="0"/>
              <a:t>Anaerobes Defined (Cont.)</a:t>
            </a:r>
          </a:p>
        </p:txBody>
      </p:sp>
      <p:sp>
        <p:nvSpPr>
          <p:cNvPr id="28675" name="Content Placeholder 2">
            <a:extLst>
              <a:ext uri="{FF2B5EF4-FFF2-40B4-BE49-F238E27FC236}">
                <a16:creationId xmlns:a16="http://schemas.microsoft.com/office/drawing/2014/main" id="{9BD473AF-E8DB-07B4-8457-BCC8F02BF69D}"/>
              </a:ext>
            </a:extLst>
          </p:cNvPr>
          <p:cNvSpPr>
            <a:spLocks noGrp="1"/>
          </p:cNvSpPr>
          <p:nvPr>
            <p:ph idx="1"/>
          </p:nvPr>
        </p:nvSpPr>
        <p:spPr/>
        <p:txBody>
          <a:bodyPr/>
          <a:lstStyle/>
          <a:p>
            <a:pPr eaLnBrk="1" hangingPunct="1"/>
            <a:r>
              <a:rPr lang="en-US" altLang="en-US"/>
              <a:t>Facultative</a:t>
            </a:r>
          </a:p>
          <a:p>
            <a:pPr lvl="1" eaLnBrk="1" hangingPunct="1"/>
            <a:r>
              <a:rPr lang="en-US" altLang="en-US"/>
              <a:t>Preferentially use oxygen as an electron acceptor if it is available but can grow in the absence of oxygen, just slower</a:t>
            </a:r>
          </a:p>
          <a:p>
            <a:r>
              <a:rPr lang="en-US" altLang="en-US"/>
              <a:t>Aerotolerant (a.k.a., moderate anaerobes)</a:t>
            </a:r>
          </a:p>
          <a:p>
            <a:pPr lvl="1"/>
            <a:r>
              <a:rPr lang="en-US" altLang="en-US"/>
              <a:t>Organisms can survive in a short exposure to oxygen but are not able to perform metabolic processes unless placed into an anaerobic environment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D395D69-0EDC-9DC7-ADFC-0416862316BD}"/>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Acceptable Specimens for Anaerobic Bacteriology</a:t>
            </a:r>
          </a:p>
        </p:txBody>
      </p:sp>
      <p:pic>
        <p:nvPicPr>
          <p:cNvPr id="89092" name="Picture 5" descr="C:\Users\12994\Desktop\Mahon\table22.6.jpg">
            <a:extLst>
              <a:ext uri="{FF2B5EF4-FFF2-40B4-BE49-F238E27FC236}">
                <a16:creationId xmlns:a16="http://schemas.microsoft.com/office/drawing/2014/main" id="{08788CBE-60E9-6A14-27B4-C870EF5BD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17650"/>
            <a:ext cx="3557588"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17BA832-5A00-C057-CDCF-A653B5A8F6B5}"/>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Unacceptable Specimens for Anaerobic Bacteriology</a:t>
            </a:r>
          </a:p>
        </p:txBody>
      </p:sp>
      <p:pic>
        <p:nvPicPr>
          <p:cNvPr id="90116" name="Picture 5" descr="C:\Users\12994\Desktop\Mahon\box22.3.jpg">
            <a:extLst>
              <a:ext uri="{FF2B5EF4-FFF2-40B4-BE49-F238E27FC236}">
                <a16:creationId xmlns:a16="http://schemas.microsoft.com/office/drawing/2014/main" id="{EAB52981-C550-D6D2-6EEE-57A097F7A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0"/>
            <a:ext cx="446722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85886BE6-AB9C-DFAD-F282-34313F7F693C}"/>
              </a:ext>
            </a:extLst>
          </p:cNvPr>
          <p:cNvSpPr>
            <a:spLocks noGrp="1"/>
          </p:cNvSpPr>
          <p:nvPr>
            <p:ph type="title"/>
          </p:nvPr>
        </p:nvSpPr>
        <p:spPr/>
        <p:txBody>
          <a:bodyPr/>
          <a:lstStyle/>
          <a:p>
            <a:r>
              <a:rPr lang="en-US" altLang="en-US"/>
              <a:t>Specimen Transport and Processing</a:t>
            </a:r>
          </a:p>
        </p:txBody>
      </p:sp>
      <p:sp>
        <p:nvSpPr>
          <p:cNvPr id="91139" name="Content Placeholder 2">
            <a:extLst>
              <a:ext uri="{FF2B5EF4-FFF2-40B4-BE49-F238E27FC236}">
                <a16:creationId xmlns:a16="http://schemas.microsoft.com/office/drawing/2014/main" id="{462E8F89-AA85-D75F-290C-7402783DA312}"/>
              </a:ext>
            </a:extLst>
          </p:cNvPr>
          <p:cNvSpPr>
            <a:spLocks noGrp="1"/>
          </p:cNvSpPr>
          <p:nvPr>
            <p:ph idx="1"/>
          </p:nvPr>
        </p:nvSpPr>
        <p:spPr/>
        <p:txBody>
          <a:bodyPr/>
          <a:lstStyle/>
          <a:p>
            <a:r>
              <a:rPr lang="en-US" altLang="en-US" dirty="0"/>
              <a:t>Regardless of the type of specimen submitted for anaerobic bacteriology, it must be transported and processed as rapidly as possible and with minimum exposure to oxygen.</a:t>
            </a:r>
          </a:p>
          <a:p>
            <a:r>
              <a:rPr lang="en-US" altLang="en-US" dirty="0"/>
              <a:t>Specimens are usually collected from a warm, moist environment that is low in oxygen.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4684266-CB7A-5F0B-F549-422474F9CF4B}"/>
              </a:ext>
            </a:extLst>
          </p:cNvPr>
          <p:cNvSpPr>
            <a:spLocks noGrp="1"/>
          </p:cNvSpPr>
          <p:nvPr>
            <p:ph type="title"/>
          </p:nvPr>
        </p:nvSpPr>
        <p:spPr/>
        <p:txBody>
          <a:bodyPr/>
          <a:lstStyle/>
          <a:p>
            <a:r>
              <a:rPr lang="en-US" altLang="en-US" dirty="0"/>
              <a:t>Specimen Transport and Processing (Cont.)</a:t>
            </a:r>
          </a:p>
        </p:txBody>
      </p:sp>
      <p:sp>
        <p:nvSpPr>
          <p:cNvPr id="92163" name="Content Placeholder 2">
            <a:extLst>
              <a:ext uri="{FF2B5EF4-FFF2-40B4-BE49-F238E27FC236}">
                <a16:creationId xmlns:a16="http://schemas.microsoft.com/office/drawing/2014/main" id="{1BA4A0EA-75F2-00ED-2814-AF09307BB894}"/>
              </a:ext>
            </a:extLst>
          </p:cNvPr>
          <p:cNvSpPr>
            <a:spLocks noGrp="1"/>
          </p:cNvSpPr>
          <p:nvPr>
            <p:ph idx="1"/>
          </p:nvPr>
        </p:nvSpPr>
        <p:spPr/>
        <p:txBody>
          <a:bodyPr/>
          <a:lstStyle/>
          <a:p>
            <a:r>
              <a:rPr lang="en-US" altLang="en-US"/>
              <a:t>It is important to avoid shocking the anaerobes by exposing them to oxygen or permitting them to dry out.</a:t>
            </a:r>
          </a:p>
          <a:p>
            <a:r>
              <a:rPr lang="en-US" altLang="en-US"/>
              <a:t>Specimens should not be refrigerated, and the amount of time they remain at room temperature should be minimized.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279C996-842E-8C72-2FDC-28E1B03F68BB}"/>
              </a:ext>
            </a:extLst>
          </p:cNvPr>
          <p:cNvSpPr>
            <a:spLocks noGrp="1"/>
          </p:cNvSpPr>
          <p:nvPr>
            <p:ph type="title"/>
          </p:nvPr>
        </p:nvSpPr>
        <p:spPr/>
        <p:txBody>
          <a:bodyPr/>
          <a:lstStyle/>
          <a:p>
            <a:pPr eaLnBrk="1" hangingPunct="1"/>
            <a:r>
              <a:rPr lang="en-US" altLang="en-US"/>
              <a:t>Aspirates</a:t>
            </a:r>
          </a:p>
        </p:txBody>
      </p:sp>
      <p:sp>
        <p:nvSpPr>
          <p:cNvPr id="93187" name="Rectangle 3">
            <a:extLst>
              <a:ext uri="{FF2B5EF4-FFF2-40B4-BE49-F238E27FC236}">
                <a16:creationId xmlns:a16="http://schemas.microsoft.com/office/drawing/2014/main" id="{4349FB25-F5A7-4DAF-B46C-58C1EBE5A48A}"/>
              </a:ext>
            </a:extLst>
          </p:cNvPr>
          <p:cNvSpPr>
            <a:spLocks noGrp="1"/>
          </p:cNvSpPr>
          <p:nvPr>
            <p:ph idx="1"/>
          </p:nvPr>
        </p:nvSpPr>
        <p:spPr>
          <a:xfrm>
            <a:off x="685800" y="1524000"/>
            <a:ext cx="7772400" cy="4454525"/>
          </a:xfrm>
        </p:spPr>
        <p:txBody>
          <a:bodyPr/>
          <a:lstStyle/>
          <a:p>
            <a:pPr eaLnBrk="1" hangingPunct="1"/>
            <a:r>
              <a:rPr lang="en-US" altLang="en-US"/>
              <a:t>Needle and syringe</a:t>
            </a:r>
          </a:p>
          <a:p>
            <a:pPr lvl="1" eaLnBrk="1" hangingPunct="1"/>
            <a:r>
              <a:rPr lang="en-US" altLang="en-US" sz="2800"/>
              <a:t>Less contamination and can expel any air</a:t>
            </a:r>
          </a:p>
          <a:p>
            <a:pPr eaLnBrk="1" hangingPunct="1"/>
            <a:r>
              <a:rPr lang="en-US" altLang="en-US"/>
              <a:t>Best to inject specimen into prereduced anaerobically sterilized (PRAS) media</a:t>
            </a:r>
          </a:p>
          <a:p>
            <a:pPr lvl="1" eaLnBrk="1" hangingPunct="1"/>
            <a:r>
              <a:rPr lang="en-US" altLang="en-US"/>
              <a:t>Once in laboratory, vortex to mix sample and plate to appropriate isolation media.</a:t>
            </a:r>
          </a:p>
          <a:p>
            <a:pPr lvl="1" eaLnBrk="1" hangingPunct="1"/>
            <a:r>
              <a:rPr lang="en-US" altLang="en-US" sz="2200"/>
              <a:t>Use a few drops on PRAS media and streak for isolated colonies</a:t>
            </a:r>
          </a:p>
          <a:p>
            <a:pPr lvl="1" eaLnBrk="1" hangingPunct="1"/>
            <a:r>
              <a:rPr lang="en-US" altLang="en-US" sz="2200"/>
              <a:t>Vital since most anaerobic infections are polymicrobial.</a:t>
            </a:r>
          </a:p>
          <a:p>
            <a:pPr lvl="2" eaLnBrk="1" hangingPunct="1"/>
            <a:r>
              <a:rPr lang="en-US" altLang="en-US"/>
              <a:t>Need isolated colonies to verify relevant organisms </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8257642E-5944-C4A7-1C58-91B56A8E069A}"/>
              </a:ext>
            </a:extLst>
          </p:cNvPr>
          <p:cNvSpPr>
            <a:spLocks noGrp="1"/>
          </p:cNvSpPr>
          <p:nvPr>
            <p:ph type="title"/>
          </p:nvPr>
        </p:nvSpPr>
        <p:spPr/>
        <p:txBody>
          <a:bodyPr/>
          <a:lstStyle/>
          <a:p>
            <a:pPr eaLnBrk="1" hangingPunct="1"/>
            <a:r>
              <a:rPr lang="en-US" altLang="en-US"/>
              <a:t>PRAS Transport Medium</a:t>
            </a:r>
          </a:p>
        </p:txBody>
      </p:sp>
      <p:pic>
        <p:nvPicPr>
          <p:cNvPr id="95236" name="Picture 5" descr="Y:\ELS00000-IW26_[Mahon 6e]\ELS00000-IW26-SRC\Course-N\Construction\IC\jpg\Chapter022\022003.jpg">
            <a:extLst>
              <a:ext uri="{FF2B5EF4-FFF2-40B4-BE49-F238E27FC236}">
                <a16:creationId xmlns:a16="http://schemas.microsoft.com/office/drawing/2014/main" id="{33518390-6AF4-52D2-C9AF-7CAD391FC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70025"/>
            <a:ext cx="67437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30D92153-90D9-F751-EDE6-BB40CD9543F8}"/>
              </a:ext>
            </a:extLst>
          </p:cNvPr>
          <p:cNvSpPr>
            <a:spLocks noGrp="1"/>
          </p:cNvSpPr>
          <p:nvPr>
            <p:ph type="title"/>
          </p:nvPr>
        </p:nvSpPr>
        <p:spPr/>
        <p:txBody>
          <a:bodyPr/>
          <a:lstStyle/>
          <a:p>
            <a:pPr eaLnBrk="1" hangingPunct="1"/>
            <a:r>
              <a:rPr lang="en-US" altLang="en-US"/>
              <a:t>Swabs</a:t>
            </a:r>
          </a:p>
        </p:txBody>
      </p:sp>
      <p:sp>
        <p:nvSpPr>
          <p:cNvPr id="96259" name="Rectangle 3">
            <a:extLst>
              <a:ext uri="{FF2B5EF4-FFF2-40B4-BE49-F238E27FC236}">
                <a16:creationId xmlns:a16="http://schemas.microsoft.com/office/drawing/2014/main" id="{8B414557-70F9-3030-4F3B-1EA4E46A3BAC}"/>
              </a:ext>
            </a:extLst>
          </p:cNvPr>
          <p:cNvSpPr>
            <a:spLocks noGrp="1"/>
          </p:cNvSpPr>
          <p:nvPr>
            <p:ph idx="1"/>
          </p:nvPr>
        </p:nvSpPr>
        <p:spPr/>
        <p:txBody>
          <a:bodyPr/>
          <a:lstStyle/>
          <a:p>
            <a:pPr eaLnBrk="1" hangingPunct="1"/>
            <a:r>
              <a:rPr lang="en-US" altLang="en-US" dirty="0"/>
              <a:t>Not appropriate for anaerobic culture</a:t>
            </a:r>
          </a:p>
          <a:p>
            <a:pPr lvl="1" eaLnBrk="1" hangingPunct="1"/>
            <a:r>
              <a:rPr lang="en-US" altLang="en-US" dirty="0"/>
              <a:t>should only be used if aspiration is not possible and a biopsy specimen is not available </a:t>
            </a:r>
          </a:p>
          <a:p>
            <a:pPr eaLnBrk="1" hangingPunct="1"/>
            <a:r>
              <a:rPr lang="en-US" altLang="en-US" dirty="0"/>
              <a:t>When swabs are deemed necessary, they should always be transported under anaerobic conditions. </a:t>
            </a:r>
          </a:p>
          <a:p>
            <a:pPr lvl="1" eaLnBrk="1" hangingPunct="1"/>
            <a:r>
              <a:rPr lang="en-US" altLang="en-US" dirty="0"/>
              <a:t>A number of swab transport systems suitable for anaerobes are commercially available. </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95875C9F-EB12-8EE0-94E2-A1235F7D3233}"/>
              </a:ext>
            </a:extLst>
          </p:cNvPr>
          <p:cNvSpPr>
            <a:spLocks noGrp="1"/>
          </p:cNvSpPr>
          <p:nvPr>
            <p:ph type="title"/>
          </p:nvPr>
        </p:nvSpPr>
        <p:spPr/>
        <p:txBody>
          <a:bodyPr/>
          <a:lstStyle/>
          <a:p>
            <a:pPr eaLnBrk="1" hangingPunct="1"/>
            <a:r>
              <a:rPr lang="en-US" altLang="en-US" dirty="0"/>
              <a:t>Swabs (Cont.)</a:t>
            </a:r>
          </a:p>
        </p:txBody>
      </p:sp>
      <p:sp>
        <p:nvSpPr>
          <p:cNvPr id="97283" name="Rectangle 3">
            <a:extLst>
              <a:ext uri="{FF2B5EF4-FFF2-40B4-BE49-F238E27FC236}">
                <a16:creationId xmlns:a16="http://schemas.microsoft.com/office/drawing/2014/main" id="{8DF66FAD-A274-5C1A-9605-3DF8208A2E19}"/>
              </a:ext>
            </a:extLst>
          </p:cNvPr>
          <p:cNvSpPr>
            <a:spLocks noGrp="1"/>
          </p:cNvSpPr>
          <p:nvPr>
            <p:ph idx="1"/>
          </p:nvPr>
        </p:nvSpPr>
        <p:spPr/>
        <p:txBody>
          <a:bodyPr/>
          <a:lstStyle/>
          <a:p>
            <a:pPr eaLnBrk="1" hangingPunct="1"/>
            <a:r>
              <a:rPr lang="en-US" altLang="en-US" dirty="0"/>
              <a:t>Once in the laboratory</a:t>
            </a:r>
          </a:p>
          <a:p>
            <a:pPr lvl="1" eaLnBrk="1" hangingPunct="1"/>
            <a:r>
              <a:rPr lang="en-US" altLang="en-US" dirty="0"/>
              <a:t>Swab should be placed into a tube containing about 0.5 mL of sterile thioglycolate broth.</a:t>
            </a:r>
          </a:p>
          <a:p>
            <a:pPr lvl="1" eaLnBrk="1" hangingPunct="1"/>
            <a:r>
              <a:rPr lang="en-US" altLang="en-US" dirty="0"/>
              <a:t>Swab should be vortexed vigorously to remove material from the swab and then pressed firmly on the inner wall of the tub</a:t>
            </a:r>
          </a:p>
          <a:p>
            <a:pPr lvl="2" eaLnBrk="1" hangingPunct="1"/>
            <a:r>
              <a:rPr lang="en-US" altLang="en-US" dirty="0"/>
              <a:t>Remove as much liquid as possible</a:t>
            </a:r>
          </a:p>
          <a:p>
            <a:pPr lvl="1" eaLnBrk="1" hangingPunct="1"/>
            <a:r>
              <a:rPr lang="en-US" altLang="en-US" dirty="0"/>
              <a:t>Media are inoculated to the media using liquid suspension</a:t>
            </a:r>
          </a:p>
          <a:p>
            <a:pPr lvl="1" eaLnBrk="1" hangingPunct="1"/>
            <a:r>
              <a:rPr lang="en-US" altLang="en-US" dirty="0"/>
              <a:t>Alternatively, a swab transport system can be used</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070A5CF2-2630-1C0C-F341-57A11F0C9208}"/>
              </a:ext>
            </a:extLst>
          </p:cNvPr>
          <p:cNvSpPr>
            <a:spLocks noGrp="1"/>
          </p:cNvSpPr>
          <p:nvPr>
            <p:ph type="title"/>
          </p:nvPr>
        </p:nvSpPr>
        <p:spPr/>
        <p:txBody>
          <a:bodyPr/>
          <a:lstStyle/>
          <a:p>
            <a:r>
              <a:rPr lang="en-US" altLang="en-US"/>
              <a:t>Tissue</a:t>
            </a:r>
          </a:p>
        </p:txBody>
      </p:sp>
      <p:sp>
        <p:nvSpPr>
          <p:cNvPr id="98307" name="Content Placeholder 2">
            <a:extLst>
              <a:ext uri="{FF2B5EF4-FFF2-40B4-BE49-F238E27FC236}">
                <a16:creationId xmlns:a16="http://schemas.microsoft.com/office/drawing/2014/main" id="{667F111E-C55E-978F-EACD-D8877BEE849D}"/>
              </a:ext>
            </a:extLst>
          </p:cNvPr>
          <p:cNvSpPr>
            <a:spLocks noGrp="1"/>
          </p:cNvSpPr>
          <p:nvPr>
            <p:ph idx="1"/>
          </p:nvPr>
        </p:nvSpPr>
        <p:spPr/>
        <p:txBody>
          <a:bodyPr/>
          <a:lstStyle/>
          <a:p>
            <a:r>
              <a:rPr lang="en-US" altLang="en-US"/>
              <a:t>Small pieces of tissue can be placed in an anaerobic transport tubes of vials containing PRAS medium</a:t>
            </a:r>
          </a:p>
          <a:p>
            <a:r>
              <a:rPr lang="en-US" altLang="en-US"/>
              <a:t>Larger samples can be sent in a sterile container with sterile, wet gauze</a:t>
            </a:r>
          </a:p>
          <a:p>
            <a:pPr lvl="1"/>
            <a:r>
              <a:rPr lang="en-US" altLang="en-US"/>
              <a:t>If a delay in transport is expected, tissue may be transported in pouches containing an oxygen-free atmosphere.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4F5ADC85-87FB-1E9C-717E-679D3FEC2582}"/>
              </a:ext>
            </a:extLst>
          </p:cNvPr>
          <p:cNvSpPr>
            <a:spLocks noGrp="1"/>
          </p:cNvSpPr>
          <p:nvPr>
            <p:ph type="title"/>
          </p:nvPr>
        </p:nvSpPr>
        <p:spPr>
          <a:xfrm>
            <a:off x="430213" y="228600"/>
            <a:ext cx="8229600" cy="1143000"/>
          </a:xfrm>
        </p:spPr>
        <p:txBody>
          <a:bodyPr/>
          <a:lstStyle/>
          <a:p>
            <a:r>
              <a:rPr lang="en-US" altLang="en-US" dirty="0"/>
              <a:t>Tissue (Cont.)</a:t>
            </a:r>
          </a:p>
        </p:txBody>
      </p:sp>
      <p:sp>
        <p:nvSpPr>
          <p:cNvPr id="99331" name="Content Placeholder 2">
            <a:extLst>
              <a:ext uri="{FF2B5EF4-FFF2-40B4-BE49-F238E27FC236}">
                <a16:creationId xmlns:a16="http://schemas.microsoft.com/office/drawing/2014/main" id="{32367316-3B7B-9F37-FBB7-81D6C9683073}"/>
              </a:ext>
            </a:extLst>
          </p:cNvPr>
          <p:cNvSpPr>
            <a:spLocks noGrp="1"/>
          </p:cNvSpPr>
          <p:nvPr>
            <p:ph idx="1"/>
          </p:nvPr>
        </p:nvSpPr>
        <p:spPr/>
        <p:txBody>
          <a:bodyPr/>
          <a:lstStyle/>
          <a:p>
            <a:r>
              <a:rPr lang="en-US" altLang="en-US"/>
              <a:t>To process a piece of tissue or bone fragment</a:t>
            </a:r>
          </a:p>
          <a:p>
            <a:pPr lvl="1"/>
            <a:r>
              <a:rPr lang="en-US" altLang="en-US"/>
              <a:t>1 mL or sterile thioglycolate broth is added to a sterile tissue grinder</a:t>
            </a:r>
          </a:p>
          <a:p>
            <a:pPr lvl="1"/>
            <a:r>
              <a:rPr lang="en-US" altLang="en-US"/>
              <a:t>The piece of tissue or bone fragment is homogenized until a thick suspension is obtained</a:t>
            </a:r>
          </a:p>
          <a:p>
            <a:pPr lvl="1"/>
            <a:r>
              <a:rPr lang="en-US" altLang="en-US"/>
              <a:t>Ideally this process is performed in an anaerobic chamber</a:t>
            </a:r>
          </a:p>
          <a:p>
            <a:pPr lvl="2"/>
            <a:r>
              <a:rPr lang="en-US" altLang="en-US"/>
              <a:t>If not available, grinding must be done as quickly as possible in a biological safety cabinet. </a:t>
            </a:r>
          </a:p>
          <a:p>
            <a:pPr lvl="1"/>
            <a:r>
              <a:rPr lang="en-US" altLang="en-US"/>
              <a:t>The suspension is used to inoculate media.</a:t>
            </a:r>
          </a:p>
          <a:p>
            <a:pPr lvl="2"/>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340C67A-D22B-60B4-1626-7A5CB76BD191}"/>
              </a:ext>
            </a:extLst>
          </p:cNvPr>
          <p:cNvSpPr>
            <a:spLocks noGrp="1"/>
          </p:cNvSpPr>
          <p:nvPr>
            <p:ph type="title"/>
          </p:nvPr>
        </p:nvSpPr>
        <p:spPr>
          <a:xfrm>
            <a:off x="152400" y="307975"/>
            <a:ext cx="8686800" cy="1219200"/>
          </a:xfrm>
        </p:spPr>
        <p:txBody>
          <a:bodyPr/>
          <a:lstStyle/>
          <a:p>
            <a:pPr eaLnBrk="1" hangingPunct="1"/>
            <a:r>
              <a:rPr lang="en-US" altLang="en-US" sz="3600"/>
              <a:t>Classification of Bacteria on the Basis of Their Relationship to O</a:t>
            </a:r>
            <a:r>
              <a:rPr lang="en-US" altLang="en-US" sz="3600" baseline="-25000"/>
              <a:t>2</a:t>
            </a:r>
            <a:r>
              <a:rPr lang="en-US" altLang="en-US" sz="3600"/>
              <a:t> and CO</a:t>
            </a:r>
            <a:r>
              <a:rPr lang="en-US" altLang="en-US" sz="3600" baseline="-25000"/>
              <a:t>2</a:t>
            </a:r>
          </a:p>
        </p:txBody>
      </p:sp>
      <p:pic>
        <p:nvPicPr>
          <p:cNvPr id="29700" name="Picture 5" descr="C:\Users\12994\Desktop\Mahon\table22.1.jpg">
            <a:extLst>
              <a:ext uri="{FF2B5EF4-FFF2-40B4-BE49-F238E27FC236}">
                <a16:creationId xmlns:a16="http://schemas.microsoft.com/office/drawing/2014/main" id="{D342BC0F-5A27-E52B-0DB3-3CDA0F8B3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2362200"/>
            <a:ext cx="82994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1A51E8B-73E7-BD9C-7BB0-5AA177304D71}"/>
              </a:ext>
            </a:extLst>
          </p:cNvPr>
          <p:cNvSpPr>
            <a:spLocks noGrp="1"/>
          </p:cNvSpPr>
          <p:nvPr>
            <p:ph type="title"/>
          </p:nvPr>
        </p:nvSpPr>
        <p:spPr/>
        <p:txBody>
          <a:bodyPr/>
          <a:lstStyle/>
          <a:p>
            <a:pPr eaLnBrk="1" hangingPunct="1"/>
            <a:r>
              <a:rPr lang="en-US" altLang="en-US"/>
              <a:t>Blood</a:t>
            </a:r>
          </a:p>
        </p:txBody>
      </p:sp>
      <p:sp>
        <p:nvSpPr>
          <p:cNvPr id="100355" name="Rectangle 3">
            <a:extLst>
              <a:ext uri="{FF2B5EF4-FFF2-40B4-BE49-F238E27FC236}">
                <a16:creationId xmlns:a16="http://schemas.microsoft.com/office/drawing/2014/main" id="{3E2C29FC-FAA7-3A5A-18ED-1C6452726365}"/>
              </a:ext>
            </a:extLst>
          </p:cNvPr>
          <p:cNvSpPr>
            <a:spLocks noGrp="1"/>
          </p:cNvSpPr>
          <p:nvPr>
            <p:ph idx="1"/>
          </p:nvPr>
        </p:nvSpPr>
        <p:spPr/>
        <p:txBody>
          <a:bodyPr/>
          <a:lstStyle/>
          <a:p>
            <a:pPr eaLnBrk="1" hangingPunct="1"/>
            <a:r>
              <a:rPr lang="en-US" altLang="en-US"/>
              <a:t>Aseptic specimen collection and subsequent inoculation of both anaerobic and aerobic blood culture bottles</a:t>
            </a:r>
          </a:p>
          <a:p>
            <a:pPr lvl="1" eaLnBrk="1" hangingPunct="1"/>
            <a:r>
              <a:rPr lang="en-US" altLang="en-US"/>
              <a:t>Venipuncture site is prepared for specimen collection with a bactericidal agent in combination with 70% isopropyl alcohol.</a:t>
            </a:r>
          </a:p>
          <a:p>
            <a:pPr eaLnBrk="1" hangingPunct="1"/>
            <a:r>
              <a:rPr lang="en-US" altLang="en-US"/>
              <a:t>Once inoculated, bottles should be rapidly transported to the laboratory where they are incubated at 35ºC to 37ºC.</a:t>
            </a: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2F4707E8-1605-ED5E-4546-79EFAAEEB7C3}"/>
              </a:ext>
            </a:extLst>
          </p:cNvPr>
          <p:cNvSpPr>
            <a:spLocks noGrp="1"/>
          </p:cNvSpPr>
          <p:nvPr>
            <p:ph type="title"/>
          </p:nvPr>
        </p:nvSpPr>
        <p:spPr/>
        <p:txBody>
          <a:bodyPr/>
          <a:lstStyle/>
          <a:p>
            <a:pPr eaLnBrk="1" hangingPunct="1"/>
            <a:r>
              <a:rPr lang="en-US" altLang="en-US"/>
              <a:t>Processing of Clinical Samples for Recovery of Anaerobic Pathogens</a:t>
            </a:r>
          </a:p>
        </p:txBody>
      </p:sp>
      <p:sp>
        <p:nvSpPr>
          <p:cNvPr id="101379" name="Rectangle 3">
            <a:extLst>
              <a:ext uri="{FF2B5EF4-FFF2-40B4-BE49-F238E27FC236}">
                <a16:creationId xmlns:a16="http://schemas.microsoft.com/office/drawing/2014/main" id="{17A642EF-8647-910C-7DEC-B622D4F3D7FB}"/>
              </a:ext>
            </a:extLst>
          </p:cNvPr>
          <p:cNvSpPr>
            <a:spLocks noGrp="1"/>
          </p:cNvSpPr>
          <p:nvPr>
            <p:ph idx="1"/>
          </p:nvPr>
        </p:nvSpPr>
        <p:spPr/>
        <p:txBody>
          <a:bodyPr/>
          <a:lstStyle/>
          <a:p>
            <a:pPr eaLnBrk="1" hangingPunct="1"/>
            <a:r>
              <a:rPr lang="en-US" altLang="en-US"/>
              <a:t>Anaerobic chambers provide oxygen-free environment to work with anaerobic cultures.</a:t>
            </a:r>
          </a:p>
          <a:p>
            <a:pPr eaLnBrk="1" hangingPunct="1"/>
            <a:r>
              <a:rPr lang="en-US" altLang="en-US"/>
              <a:t>Required safety measures</a:t>
            </a:r>
          </a:p>
          <a:p>
            <a:pPr lvl="1" eaLnBrk="1" hangingPunct="1"/>
            <a:r>
              <a:rPr lang="en-US" altLang="en-US"/>
              <a:t>Gloves should be worn</a:t>
            </a:r>
          </a:p>
          <a:p>
            <a:pPr lvl="1" eaLnBrk="1" hangingPunct="1"/>
            <a:r>
              <a:rPr lang="en-US" altLang="en-US"/>
              <a:t>Biosafety hood should be used when manipulating samples</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0D35072-C030-F0CB-E136-9F97E315FD31}"/>
              </a:ext>
            </a:extLst>
          </p:cNvPr>
          <p:cNvSpPr>
            <a:spLocks noGrp="1" noChangeArrowheads="1"/>
          </p:cNvSpPr>
          <p:nvPr>
            <p:ph type="title"/>
          </p:nvPr>
        </p:nvSpPr>
        <p:spPr>
          <a:xfrm>
            <a:off x="228600" y="381000"/>
            <a:ext cx="8686800" cy="1368425"/>
          </a:xfrm>
        </p:spPr>
        <p:txBody>
          <a:bodyPr rtlCol="0">
            <a:normAutofit fontScale="90000"/>
          </a:bodyPr>
          <a:lstStyle/>
          <a:p>
            <a:pPr eaLnBrk="1" fontAlgn="auto" hangingPunct="1">
              <a:spcAft>
                <a:spcPts val="0"/>
              </a:spcAft>
              <a:defRPr/>
            </a:pPr>
            <a:r>
              <a:rPr lang="en-US" altLang="en-US" sz="3600" dirty="0"/>
              <a:t>Procedures Performed on Clinical Specimens for Recovery of Anaerobic Bacteria</a:t>
            </a:r>
          </a:p>
        </p:txBody>
      </p:sp>
      <p:sp>
        <p:nvSpPr>
          <p:cNvPr id="102403" name="Rectangle 3">
            <a:extLst>
              <a:ext uri="{FF2B5EF4-FFF2-40B4-BE49-F238E27FC236}">
                <a16:creationId xmlns:a16="http://schemas.microsoft.com/office/drawing/2014/main" id="{0B1E5879-5061-C882-7C05-C617349CF410}"/>
              </a:ext>
            </a:extLst>
          </p:cNvPr>
          <p:cNvSpPr>
            <a:spLocks noGrp="1"/>
          </p:cNvSpPr>
          <p:nvPr>
            <p:ph idx="1"/>
          </p:nvPr>
        </p:nvSpPr>
        <p:spPr>
          <a:xfrm>
            <a:off x="685800" y="1752600"/>
            <a:ext cx="7772400" cy="4454525"/>
          </a:xfrm>
        </p:spPr>
        <p:txBody>
          <a:bodyPr/>
          <a:lstStyle/>
          <a:p>
            <a:pPr eaLnBrk="1" hangingPunct="1"/>
            <a:r>
              <a:rPr lang="en-US" altLang="en-US"/>
              <a:t>Macroscopic examination of the specimen</a:t>
            </a:r>
          </a:p>
          <a:p>
            <a:pPr eaLnBrk="1" hangingPunct="1"/>
            <a:r>
              <a:rPr lang="en-US" altLang="en-US"/>
              <a:t>Preparation of Gram-stained smears for microscopic examination</a:t>
            </a:r>
          </a:p>
          <a:p>
            <a:pPr eaLnBrk="1" hangingPunct="1"/>
            <a:r>
              <a:rPr lang="en-US" altLang="en-US"/>
              <a:t>Inoculation of appropriate plated and tubed media</a:t>
            </a:r>
          </a:p>
          <a:p>
            <a:pPr eaLnBrk="1" hangingPunct="1"/>
            <a:r>
              <a:rPr lang="en-US" altLang="en-US"/>
              <a:t>Anaerobic incubation of inoculated media</a:t>
            </a: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4AC2FFD-CA65-059A-58CC-275CA51DF83D}"/>
              </a:ext>
            </a:extLst>
          </p:cNvPr>
          <p:cNvSpPr>
            <a:spLocks noGrp="1" noChangeArrowheads="1"/>
          </p:cNvSpPr>
          <p:nvPr>
            <p:ph type="title"/>
          </p:nvPr>
        </p:nvSpPr>
        <p:spPr>
          <a:xfrm>
            <a:off x="228600" y="304800"/>
            <a:ext cx="8610600" cy="1219200"/>
          </a:xfrm>
        </p:spPr>
        <p:txBody>
          <a:bodyPr rtlCol="0">
            <a:normAutofit fontScale="90000"/>
          </a:bodyPr>
          <a:lstStyle/>
          <a:p>
            <a:pPr eaLnBrk="1" fontAlgn="auto" hangingPunct="1">
              <a:spcAft>
                <a:spcPts val="0"/>
              </a:spcAft>
              <a:defRPr/>
            </a:pPr>
            <a:r>
              <a:rPr lang="en-US" altLang="en-US" dirty="0"/>
              <a:t>Characteristics to Note During the Macroscopic Examination of a Specimen</a:t>
            </a:r>
          </a:p>
        </p:txBody>
      </p:sp>
      <p:pic>
        <p:nvPicPr>
          <p:cNvPr id="103428" name="Picture 5" descr="C:\Users\12994\Desktop\Mahon\table22.7.jpg">
            <a:extLst>
              <a:ext uri="{FF2B5EF4-FFF2-40B4-BE49-F238E27FC236}">
                <a16:creationId xmlns:a16="http://schemas.microsoft.com/office/drawing/2014/main" id="{8E4A6BAE-A652-7788-63AA-BEB4128BD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3" y="2057400"/>
            <a:ext cx="8288337"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0635925-04EC-3727-721A-A90CB471E0F8}"/>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Direct Microscopic Examination of Specimens</a:t>
            </a:r>
          </a:p>
        </p:txBody>
      </p:sp>
      <p:sp>
        <p:nvSpPr>
          <p:cNvPr id="70659" name="Rectangle 3">
            <a:extLst>
              <a:ext uri="{FF2B5EF4-FFF2-40B4-BE49-F238E27FC236}">
                <a16:creationId xmlns:a16="http://schemas.microsoft.com/office/drawing/2014/main" id="{DA27E600-6D92-8287-B677-BA33B86FA21C}"/>
              </a:ext>
            </a:extLst>
          </p:cNvPr>
          <p:cNvSpPr>
            <a:spLocks noGrp="1"/>
          </p:cNvSpPr>
          <p:nvPr>
            <p:ph idx="1"/>
          </p:nvPr>
        </p:nvSpPr>
        <p:spPr/>
        <p:txBody>
          <a:bodyPr/>
          <a:lstStyle/>
          <a:p>
            <a:pPr eaLnBrk="1" hangingPunct="1">
              <a:defRPr/>
            </a:pPr>
            <a:r>
              <a:rPr lang="en-US" altLang="en-US" dirty="0"/>
              <a:t>Reasons for performing direct microscopic examinations</a:t>
            </a:r>
          </a:p>
          <a:p>
            <a:pPr lvl="1" eaLnBrk="1" hangingPunct="1">
              <a:defRPr/>
            </a:pPr>
            <a:r>
              <a:rPr lang="en-US" altLang="en-US" dirty="0"/>
              <a:t>Reveals the various morphotypes and relative number of microorganisms present in the sample</a:t>
            </a:r>
          </a:p>
          <a:p>
            <a:pPr lvl="1" eaLnBrk="1" hangingPunct="1">
              <a:defRPr/>
            </a:pPr>
            <a:r>
              <a:rPr lang="en-US" altLang="en-US" dirty="0"/>
              <a:t>Establishes a polymicrobial or monomicrobial infection</a:t>
            </a:r>
          </a:p>
          <a:p>
            <a:pPr lvl="1" eaLnBrk="1" hangingPunct="1">
              <a:defRPr/>
            </a:pPr>
            <a:r>
              <a:rPr lang="en-US" altLang="en-US" dirty="0"/>
              <a:t>Provides a presumptive identification of organisms possibly present</a:t>
            </a:r>
          </a:p>
          <a:p>
            <a:pPr lvl="1" eaLnBrk="1" hangingPunct="1">
              <a:defRPr/>
            </a:pPr>
            <a:r>
              <a:rPr lang="en-US" altLang="en-US" dirty="0"/>
              <a:t>Guides media selection </a:t>
            </a:r>
          </a:p>
          <a:p>
            <a:pPr marL="457200" lvl="1" indent="0" eaLnBrk="1" hangingPunct="1">
              <a:buFont typeface="Wingdings" panose="05000000000000000000" pitchFamily="2" charset="2"/>
              <a:buNone/>
              <a:defRPr/>
            </a:pPr>
            <a:endParaRPr lang="en-US" altLang="en-US" dirty="0"/>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20D4AC1-954D-11AA-BDF5-DCDD8705018E}"/>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Direct Microscopic Examination of Specimens (Cont.)</a:t>
            </a:r>
          </a:p>
        </p:txBody>
      </p:sp>
      <p:sp>
        <p:nvSpPr>
          <p:cNvPr id="106499" name="Rectangle 3">
            <a:extLst>
              <a:ext uri="{FF2B5EF4-FFF2-40B4-BE49-F238E27FC236}">
                <a16:creationId xmlns:a16="http://schemas.microsoft.com/office/drawing/2014/main" id="{7F72BB06-1BCE-C943-0935-E0DCC52F1563}"/>
              </a:ext>
            </a:extLst>
          </p:cNvPr>
          <p:cNvSpPr>
            <a:spLocks noGrp="1"/>
          </p:cNvSpPr>
          <p:nvPr>
            <p:ph idx="1"/>
          </p:nvPr>
        </p:nvSpPr>
        <p:spPr/>
        <p:txBody>
          <a:bodyPr/>
          <a:lstStyle/>
          <a:p>
            <a:pPr eaLnBrk="1" hangingPunct="1"/>
            <a:r>
              <a:rPr lang="en-US" altLang="en-US"/>
              <a:t>Reasons for performing direct microscopic examinations</a:t>
            </a:r>
          </a:p>
          <a:p>
            <a:pPr lvl="1" eaLnBrk="1" hangingPunct="1"/>
            <a:r>
              <a:rPr lang="en-US" altLang="en-US"/>
              <a:t>Reveals the presence of leukocytes, indicating inflammatory response at infection site</a:t>
            </a:r>
          </a:p>
          <a:p>
            <a:pPr lvl="2" eaLnBrk="1" hangingPunct="1"/>
            <a:r>
              <a:rPr lang="en-US" altLang="en-US"/>
              <a:t>Certain anaerobes produce necrotizing toxins that destroy leukocytes</a:t>
            </a:r>
          </a:p>
          <a:p>
            <a:pPr lvl="2" eaLnBrk="1" hangingPunct="1"/>
            <a:r>
              <a:rPr lang="en-US" altLang="en-US"/>
              <a:t>Absence of leukocytes can never rule out the involvement of anaerobes</a:t>
            </a:r>
          </a:p>
          <a:p>
            <a:pPr lvl="1" eaLnBrk="1" hangingPunct="1"/>
            <a:r>
              <a:rPr lang="en-US" altLang="en-US"/>
              <a:t>Determines the quality of specimen collected</a:t>
            </a:r>
          </a:p>
          <a:p>
            <a:pPr lvl="1" eaLnBrk="1" hangingPunct="1"/>
            <a:r>
              <a:rPr lang="en-US" altLang="en-US"/>
              <a:t>Can serve as a valuable quality control tool</a:t>
            </a: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2623C9E-DFE6-A6D0-F3C9-C896A20D07FE}"/>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Direct Microscopic Examination of Specimens (Cont.)</a:t>
            </a:r>
          </a:p>
        </p:txBody>
      </p:sp>
      <p:sp>
        <p:nvSpPr>
          <p:cNvPr id="107523" name="Rectangle 3">
            <a:extLst>
              <a:ext uri="{FF2B5EF4-FFF2-40B4-BE49-F238E27FC236}">
                <a16:creationId xmlns:a16="http://schemas.microsoft.com/office/drawing/2014/main" id="{21AC8735-0716-E076-2B9C-0CCE4A9CA769}"/>
              </a:ext>
            </a:extLst>
          </p:cNvPr>
          <p:cNvSpPr>
            <a:spLocks noGrp="1"/>
          </p:cNvSpPr>
          <p:nvPr>
            <p:ph idx="1"/>
          </p:nvPr>
        </p:nvSpPr>
        <p:spPr>
          <a:xfrm>
            <a:off x="533400" y="1408113"/>
            <a:ext cx="7924800" cy="4454525"/>
          </a:xfrm>
        </p:spPr>
        <p:txBody>
          <a:bodyPr/>
          <a:lstStyle/>
          <a:p>
            <a:pPr eaLnBrk="1" hangingPunct="1"/>
            <a:r>
              <a:rPr lang="en-US" altLang="en-US" sz="2400" dirty="0"/>
              <a:t>When Gram stain technique is used</a:t>
            </a:r>
          </a:p>
          <a:p>
            <a:pPr lvl="1" eaLnBrk="1" hangingPunct="1"/>
            <a:r>
              <a:rPr lang="en-US" altLang="en-US" sz="2000" dirty="0"/>
              <a:t>use methanol as fixative instead of heat.</a:t>
            </a:r>
          </a:p>
          <a:p>
            <a:pPr eaLnBrk="1" hangingPunct="1"/>
            <a:r>
              <a:rPr lang="en-US" altLang="en-US" sz="2400" dirty="0"/>
              <a:t>Gram-negative anaerobes frequently stain a pale pink when safranin is used as the counterstain and thus may be overlooked in Gram-stained smears of clinical specimens and blood cultures. </a:t>
            </a:r>
          </a:p>
          <a:p>
            <a:pPr eaLnBrk="1" hangingPunct="1"/>
            <a:r>
              <a:rPr lang="en-US" altLang="en-US" sz="2400" dirty="0"/>
              <a:t>To enhance the red color of gram-negative anaerobes, the use of 0.1% basic fuchsin as the counterstain or extension of the counterstaining with safranin for 3 to 5 minutes is recommended.</a:t>
            </a:r>
            <a:endParaRPr lang="en-US" altLang="en-US" sz="2400" i="1" dirty="0"/>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7FFE-F9C3-EDCA-5094-2B73C4E1FDE7}"/>
              </a:ext>
            </a:extLst>
          </p:cNvPr>
          <p:cNvSpPr>
            <a:spLocks noGrp="1"/>
          </p:cNvSpPr>
          <p:nvPr>
            <p:ph type="title"/>
          </p:nvPr>
        </p:nvSpPr>
        <p:spPr/>
        <p:txBody>
          <a:bodyPr rtlCol="0">
            <a:normAutofit fontScale="90000"/>
          </a:bodyPr>
          <a:lstStyle/>
          <a:p>
            <a:pPr eaLnBrk="1" fontAlgn="auto" hangingPunct="1">
              <a:spcAft>
                <a:spcPts val="0"/>
              </a:spcAft>
              <a:defRPr/>
            </a:pPr>
            <a:r>
              <a:rPr lang="en-US" dirty="0"/>
              <a:t>Inoculation of Appropriate Plated and Tubed Media</a:t>
            </a:r>
          </a:p>
        </p:txBody>
      </p:sp>
      <p:sp>
        <p:nvSpPr>
          <p:cNvPr id="109571" name="Content Placeholder 2">
            <a:extLst>
              <a:ext uri="{FF2B5EF4-FFF2-40B4-BE49-F238E27FC236}">
                <a16:creationId xmlns:a16="http://schemas.microsoft.com/office/drawing/2014/main" id="{068E1959-03B6-81F5-9483-AFB5045D3538}"/>
              </a:ext>
            </a:extLst>
          </p:cNvPr>
          <p:cNvSpPr>
            <a:spLocks noGrp="1"/>
          </p:cNvSpPr>
          <p:nvPr>
            <p:ph idx="1"/>
          </p:nvPr>
        </p:nvSpPr>
        <p:spPr/>
        <p:txBody>
          <a:bodyPr/>
          <a:lstStyle/>
          <a:p>
            <a:pPr eaLnBrk="1" hangingPunct="1"/>
            <a:r>
              <a:rPr lang="en-US" altLang="en-US" dirty="0"/>
              <a:t>Choice of anaerobic media is extremely important. </a:t>
            </a:r>
          </a:p>
          <a:p>
            <a:pPr lvl="1" eaLnBrk="1" hangingPunct="1"/>
            <a:r>
              <a:rPr lang="en-US" altLang="en-US" dirty="0"/>
              <a:t>Anaerobes are fastidious and have special nutritional requirements.</a:t>
            </a:r>
          </a:p>
          <a:p>
            <a:pPr lvl="2" eaLnBrk="1" hangingPunct="1"/>
            <a:r>
              <a:rPr lang="en-US" altLang="en-US" dirty="0"/>
              <a:t>Horse or sheep red blood cells</a:t>
            </a:r>
          </a:p>
          <a:p>
            <a:pPr lvl="2" eaLnBrk="1" hangingPunct="1"/>
            <a:r>
              <a:rPr lang="en-US" altLang="en-US" dirty="0"/>
              <a:t>Vitamin K</a:t>
            </a:r>
          </a:p>
          <a:p>
            <a:pPr lvl="2" eaLnBrk="1" hangingPunct="1"/>
            <a:r>
              <a:rPr lang="en-US" altLang="en-US" dirty="0"/>
              <a:t>Hemin</a:t>
            </a:r>
          </a:p>
          <a:p>
            <a:pPr lvl="2" eaLnBrk="1" hangingPunct="1"/>
            <a:r>
              <a:rPr lang="en-US" altLang="en-US" dirty="0"/>
              <a:t>Yeast Extract</a:t>
            </a:r>
          </a:p>
          <a:p>
            <a:pPr lvl="1" eaLnBrk="1" hangingPunct="1"/>
            <a:r>
              <a:rPr lang="en-US" altLang="en-US" dirty="0"/>
              <a:t>CDC blood agar provides the best recovery.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C7285CB-DAAE-34EF-7919-59D41538F1C5}"/>
              </a:ext>
            </a:extLst>
          </p:cNvPr>
          <p:cNvSpPr>
            <a:spLocks noGrp="1"/>
          </p:cNvSpPr>
          <p:nvPr>
            <p:ph type="title"/>
          </p:nvPr>
        </p:nvSpPr>
        <p:spPr>
          <a:xfrm>
            <a:off x="685800" y="354013"/>
            <a:ext cx="7772400" cy="1219200"/>
          </a:xfrm>
        </p:spPr>
        <p:txBody>
          <a:bodyPr/>
          <a:lstStyle/>
          <a:p>
            <a:pPr eaLnBrk="1" hangingPunct="1"/>
            <a:r>
              <a:rPr lang="en-US" altLang="en-US" sz="3600"/>
              <a:t>Primary Setup Media Recommended for Recovery of Anaerobes</a:t>
            </a:r>
          </a:p>
        </p:txBody>
      </p:sp>
      <p:pic>
        <p:nvPicPr>
          <p:cNvPr id="110596" name="Picture 5" descr="C:\Users\12994\Desktop\Mahon\table22.8.jpg">
            <a:extLst>
              <a:ext uri="{FF2B5EF4-FFF2-40B4-BE49-F238E27FC236}">
                <a16:creationId xmlns:a16="http://schemas.microsoft.com/office/drawing/2014/main" id="{77F95C2D-34A3-258E-6E36-1EC3A5D52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00200"/>
            <a:ext cx="55626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73EDCCBE-7E2F-AC6B-8A5B-D7EAD6E032B3}"/>
              </a:ext>
            </a:extLst>
          </p:cNvPr>
          <p:cNvSpPr>
            <a:spLocks noGrp="1"/>
          </p:cNvSpPr>
          <p:nvPr>
            <p:ph type="title"/>
          </p:nvPr>
        </p:nvSpPr>
        <p:spPr/>
        <p:txBody>
          <a:bodyPr/>
          <a:lstStyle/>
          <a:p>
            <a:pPr eaLnBrk="1" hangingPunct="1"/>
            <a:r>
              <a:rPr lang="en-US" altLang="en-US"/>
              <a:t>PRAS Plated Media</a:t>
            </a:r>
          </a:p>
        </p:txBody>
      </p:sp>
      <p:pic>
        <p:nvPicPr>
          <p:cNvPr id="111620" name="Picture 5" descr="Y:\ELS00000-IW26_[Mahon 6e]\ELS00000-IW26-SRC\Course-N\Construction\IC\jpg\Chapter022\022004.jpg">
            <a:extLst>
              <a:ext uri="{FF2B5EF4-FFF2-40B4-BE49-F238E27FC236}">
                <a16:creationId xmlns:a16="http://schemas.microsoft.com/office/drawing/2014/main" id="{315EA5C1-DA3C-0181-06B4-D4793755C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219200"/>
            <a:ext cx="6286500"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FF505CF-B956-F6AC-0C0B-CAA1BF7EC434}"/>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Why Some Organisms Are</a:t>
            </a:r>
            <a:br>
              <a:rPr lang="en-US" altLang="en-US" dirty="0"/>
            </a:br>
            <a:r>
              <a:rPr lang="en-US" altLang="en-US" dirty="0"/>
              <a:t> Anaerobes</a:t>
            </a:r>
          </a:p>
        </p:txBody>
      </p:sp>
      <p:sp>
        <p:nvSpPr>
          <p:cNvPr id="30723" name="Rectangle 3">
            <a:extLst>
              <a:ext uri="{FF2B5EF4-FFF2-40B4-BE49-F238E27FC236}">
                <a16:creationId xmlns:a16="http://schemas.microsoft.com/office/drawing/2014/main" id="{EFCC95A7-DF5E-7220-6208-67591E98C280}"/>
              </a:ext>
            </a:extLst>
          </p:cNvPr>
          <p:cNvSpPr>
            <a:spLocks noGrp="1"/>
          </p:cNvSpPr>
          <p:nvPr>
            <p:ph idx="1"/>
          </p:nvPr>
        </p:nvSpPr>
        <p:spPr/>
        <p:txBody>
          <a:bodyPr/>
          <a:lstStyle/>
          <a:p>
            <a:pPr eaLnBrk="1" hangingPunct="1"/>
            <a:r>
              <a:rPr lang="en-US" altLang="en-US"/>
              <a:t>Molecular oxygen has a direct toxic effect to some anaerobes.</a:t>
            </a:r>
          </a:p>
          <a:p>
            <a:pPr lvl="1" eaLnBrk="1" hangingPunct="1"/>
            <a:r>
              <a:rPr lang="en-US" altLang="en-US"/>
              <a:t>Lack enzymes to break down toxic products</a:t>
            </a:r>
          </a:p>
          <a:p>
            <a:pPr lvl="2" eaLnBrk="1" hangingPunct="1"/>
            <a:r>
              <a:rPr lang="en-US" altLang="en-US"/>
              <a:t>O</a:t>
            </a:r>
            <a:r>
              <a:rPr lang="en-US" altLang="en-US" baseline="-25000"/>
              <a:t>2</a:t>
            </a:r>
            <a:r>
              <a:rPr lang="en-US" altLang="en-US" baseline="30000"/>
              <a:t>−</a:t>
            </a:r>
            <a:r>
              <a:rPr lang="en-US" altLang="en-US"/>
              <a:t>: superoxide anion</a:t>
            </a:r>
          </a:p>
          <a:p>
            <a:pPr lvl="2" eaLnBrk="1" hangingPunct="1"/>
            <a:r>
              <a:rPr lang="en-US" altLang="en-US"/>
              <a:t>H</a:t>
            </a:r>
            <a:r>
              <a:rPr lang="en-US" altLang="en-US" baseline="-25000"/>
              <a:t>2</a:t>
            </a:r>
            <a:r>
              <a:rPr lang="en-US" altLang="en-US"/>
              <a:t>O</a:t>
            </a:r>
            <a:r>
              <a:rPr lang="en-US" altLang="en-US" baseline="-25000"/>
              <a:t>2</a:t>
            </a:r>
            <a:r>
              <a:rPr lang="en-US" altLang="en-US"/>
              <a:t>: hydrogen peroxide</a:t>
            </a:r>
          </a:p>
          <a:p>
            <a:pPr lvl="2" eaLnBrk="1" hangingPunct="1"/>
            <a:r>
              <a:rPr lang="en-US" altLang="en-US"/>
              <a:t>OH</a:t>
            </a:r>
            <a:r>
              <a:rPr lang="en-US" altLang="en-US" baseline="30000"/>
              <a:t>−</a:t>
            </a:r>
            <a:r>
              <a:rPr lang="en-US" altLang="en-US"/>
              <a:t>: hydroxyl radical</a:t>
            </a:r>
          </a:p>
          <a:p>
            <a:pPr eaLnBrk="1" hangingPunct="1"/>
            <a:r>
              <a:rPr lang="en-US" altLang="en-US"/>
              <a:t>O</a:t>
            </a:r>
            <a:r>
              <a:rPr lang="en-US" altLang="en-US" baseline="-25000"/>
              <a:t>2</a:t>
            </a:r>
            <a:r>
              <a:rPr lang="en-US" altLang="en-US"/>
              <a:t> + e</a:t>
            </a:r>
            <a:r>
              <a:rPr lang="en-US" altLang="en-US" baseline="30000"/>
              <a:t>− </a:t>
            </a:r>
            <a:r>
              <a:rPr lang="en-US" altLang="en-US">
                <a:sym typeface="Symbol" panose="05050102010706020507" pitchFamily="18" charset="2"/>
              </a:rPr>
              <a:t> </a:t>
            </a:r>
            <a:r>
              <a:rPr lang="en-US" altLang="en-US"/>
              <a:t>O</a:t>
            </a:r>
            <a:r>
              <a:rPr lang="en-US" altLang="en-US" baseline="-25000"/>
              <a:t>2</a:t>
            </a:r>
            <a:r>
              <a:rPr lang="en-US" altLang="en-US" baseline="30000"/>
              <a:t>−</a:t>
            </a:r>
            <a:r>
              <a:rPr lang="en-US" altLang="en-US"/>
              <a:t> (superoxide anion)</a:t>
            </a:r>
          </a:p>
          <a:p>
            <a:pPr eaLnBrk="1" hangingPunct="1"/>
            <a:r>
              <a:rPr lang="de-DE" altLang="en-US"/>
              <a:t>O</a:t>
            </a:r>
            <a:r>
              <a:rPr lang="de-DE" altLang="en-US" baseline="-25000"/>
              <a:t>2</a:t>
            </a:r>
            <a:r>
              <a:rPr lang="de-DE" altLang="en-US"/>
              <a:t> + e</a:t>
            </a:r>
            <a:r>
              <a:rPr lang="en-US" altLang="en-US" baseline="30000"/>
              <a:t>−</a:t>
            </a:r>
            <a:r>
              <a:rPr lang="de-DE" altLang="en-US"/>
              <a:t> + 2H</a:t>
            </a:r>
            <a:r>
              <a:rPr lang="de-DE" altLang="en-US" baseline="30000"/>
              <a:t>+</a:t>
            </a:r>
            <a:r>
              <a:rPr lang="de-DE" altLang="en-US"/>
              <a:t> </a:t>
            </a:r>
            <a:r>
              <a:rPr lang="en-US" altLang="en-US">
                <a:sym typeface="Symbol" panose="05050102010706020507" pitchFamily="18" charset="2"/>
              </a:rPr>
              <a:t> </a:t>
            </a:r>
            <a:r>
              <a:rPr lang="de-DE" altLang="en-US"/>
              <a:t>H</a:t>
            </a:r>
            <a:r>
              <a:rPr lang="de-DE" altLang="en-US" baseline="-25000"/>
              <a:t>2</a:t>
            </a:r>
            <a:r>
              <a:rPr lang="de-DE" altLang="en-US"/>
              <a:t>O</a:t>
            </a:r>
            <a:r>
              <a:rPr lang="de-DE" altLang="en-US" baseline="-25000"/>
              <a:t>2</a:t>
            </a:r>
            <a:r>
              <a:rPr lang="de-DE" altLang="en-US"/>
              <a:t> (hydrogen peroxide)</a:t>
            </a:r>
            <a:endParaRPr lang="en-US" altLang="en-US"/>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9832F2C0-849D-82E3-A81C-F945E170A83E}"/>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Media and Media Inoculation</a:t>
            </a:r>
            <a:br>
              <a:rPr lang="en-US" altLang="en-US" dirty="0"/>
            </a:br>
            <a:r>
              <a:rPr lang="en-US" altLang="en-US" dirty="0"/>
              <a:t>Aerobic Isolation</a:t>
            </a:r>
          </a:p>
        </p:txBody>
      </p:sp>
      <p:sp>
        <p:nvSpPr>
          <p:cNvPr id="112643" name="Rectangle 3">
            <a:extLst>
              <a:ext uri="{FF2B5EF4-FFF2-40B4-BE49-F238E27FC236}">
                <a16:creationId xmlns:a16="http://schemas.microsoft.com/office/drawing/2014/main" id="{E8604E1D-FAE4-7297-152D-595E406B2736}"/>
              </a:ext>
            </a:extLst>
          </p:cNvPr>
          <p:cNvSpPr>
            <a:spLocks noGrp="1"/>
          </p:cNvSpPr>
          <p:nvPr>
            <p:ph idx="1"/>
          </p:nvPr>
        </p:nvSpPr>
        <p:spPr/>
        <p:txBody>
          <a:bodyPr/>
          <a:lstStyle/>
          <a:p>
            <a:pPr eaLnBrk="1" hangingPunct="1"/>
            <a:r>
              <a:rPr lang="en-US" altLang="en-US"/>
              <a:t>Specimens submitted for anaerobes typically also have a request for aerobic culture.</a:t>
            </a:r>
          </a:p>
          <a:p>
            <a:pPr eaLnBrk="1" hangingPunct="1"/>
            <a:r>
              <a:rPr lang="en-US" altLang="en-US"/>
              <a:t>CHOC, BAP, MAC and in some laboratories CNA (selective media for gram-positive bacteria)</a:t>
            </a: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B996-33E4-5263-5CF7-A06A301FB6E1}"/>
              </a:ext>
            </a:extLst>
          </p:cNvPr>
          <p:cNvSpPr>
            <a:spLocks noGrp="1"/>
          </p:cNvSpPr>
          <p:nvPr>
            <p:ph type="title"/>
          </p:nvPr>
        </p:nvSpPr>
        <p:spPr/>
        <p:txBody>
          <a:bodyPr rtlCol="0">
            <a:normAutofit fontScale="90000"/>
          </a:bodyPr>
          <a:lstStyle/>
          <a:p>
            <a:pPr eaLnBrk="1" fontAlgn="auto" hangingPunct="1">
              <a:spcAft>
                <a:spcPts val="0"/>
              </a:spcAft>
              <a:defRPr/>
            </a:pPr>
            <a:r>
              <a:rPr lang="en-US" dirty="0"/>
              <a:t>Culture Results from a Hypothetical Wound Specimen</a:t>
            </a:r>
          </a:p>
        </p:txBody>
      </p:sp>
      <p:pic>
        <p:nvPicPr>
          <p:cNvPr id="113668" name="Picture 5" descr="Y:\ELS00000-IW26_[Mahon 6e]\ELS00000-IW26-SRC\Course-N\Construction\IC\jpg\Chapter022\022005.jpg">
            <a:extLst>
              <a:ext uri="{FF2B5EF4-FFF2-40B4-BE49-F238E27FC236}">
                <a16:creationId xmlns:a16="http://schemas.microsoft.com/office/drawing/2014/main" id="{DBA86789-4E88-F773-EC0D-B2AEE0BCE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425" y="1676400"/>
            <a:ext cx="49307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A5605DCC-F608-5315-1CE6-67A562F58AA7}"/>
              </a:ext>
            </a:extLst>
          </p:cNvPr>
          <p:cNvSpPr>
            <a:spLocks noGrp="1"/>
          </p:cNvSpPr>
          <p:nvPr>
            <p:ph type="title"/>
          </p:nvPr>
        </p:nvSpPr>
        <p:spPr/>
        <p:txBody>
          <a:bodyPr/>
          <a:lstStyle/>
          <a:p>
            <a:pPr eaLnBrk="1" hangingPunct="1"/>
            <a:r>
              <a:rPr lang="en-US" altLang="en-US"/>
              <a:t>Inoculation Procedures</a:t>
            </a:r>
          </a:p>
        </p:txBody>
      </p:sp>
      <p:sp>
        <p:nvSpPr>
          <p:cNvPr id="114691" name="Rectangle 3">
            <a:extLst>
              <a:ext uri="{FF2B5EF4-FFF2-40B4-BE49-F238E27FC236}">
                <a16:creationId xmlns:a16="http://schemas.microsoft.com/office/drawing/2014/main" id="{D8977CA9-73C1-047D-EF1A-C06E8C473C28}"/>
              </a:ext>
            </a:extLst>
          </p:cNvPr>
          <p:cNvSpPr>
            <a:spLocks noGrp="1"/>
          </p:cNvSpPr>
          <p:nvPr>
            <p:ph idx="1"/>
          </p:nvPr>
        </p:nvSpPr>
        <p:spPr>
          <a:xfrm>
            <a:off x="685800" y="1600200"/>
            <a:ext cx="7772400" cy="4454525"/>
          </a:xfrm>
        </p:spPr>
        <p:txBody>
          <a:bodyPr/>
          <a:lstStyle/>
          <a:p>
            <a:pPr eaLnBrk="1" hangingPunct="1"/>
            <a:r>
              <a:rPr lang="en-US" altLang="en-US"/>
              <a:t>Alternative—inoculate in an area with a suitable nitrogen gas holding system</a:t>
            </a:r>
          </a:p>
          <a:p>
            <a:pPr lvl="1" eaLnBrk="1" hangingPunct="1"/>
            <a:r>
              <a:rPr lang="en-US" altLang="en-US"/>
              <a:t>Jar</a:t>
            </a:r>
          </a:p>
          <a:p>
            <a:pPr lvl="1" eaLnBrk="1" hangingPunct="1"/>
            <a:r>
              <a:rPr lang="en-US" altLang="en-US"/>
              <a:t>Box</a:t>
            </a:r>
          </a:p>
          <a:p>
            <a:pPr lvl="1" eaLnBrk="1" hangingPunct="1"/>
            <a:r>
              <a:rPr lang="en-US" altLang="en-US"/>
              <a:t>Other small chamber</a:t>
            </a:r>
          </a:p>
          <a:p>
            <a:pPr eaLnBrk="1" hangingPunct="1"/>
            <a:r>
              <a:rPr lang="en-US" altLang="en-US"/>
              <a:t>It is important </a:t>
            </a:r>
            <a:r>
              <a:rPr lang="en-US" altLang="en-US" i="1"/>
              <a:t>not </a:t>
            </a:r>
            <a:r>
              <a:rPr lang="en-US" altLang="en-US"/>
              <a:t>to keep inoculated plates out at room temperature more than 1 hour.</a:t>
            </a:r>
          </a:p>
          <a:p>
            <a:pPr lvl="1" eaLnBrk="1" hangingPunct="1"/>
            <a:r>
              <a:rPr lang="en-US" altLang="en-US"/>
              <a:t>Maintaining environment keeps cultures viable.</a:t>
            </a: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7405F42F-DEDA-BA9E-CF48-3CA5736CB8BA}"/>
              </a:ext>
            </a:extLst>
          </p:cNvPr>
          <p:cNvSpPr>
            <a:spLocks noGrp="1"/>
          </p:cNvSpPr>
          <p:nvPr>
            <p:ph type="title"/>
          </p:nvPr>
        </p:nvSpPr>
        <p:spPr/>
        <p:txBody>
          <a:bodyPr/>
          <a:lstStyle/>
          <a:p>
            <a:pPr eaLnBrk="1" hangingPunct="1"/>
            <a:r>
              <a:rPr lang="en-US" altLang="en-US"/>
              <a:t>Anaerobic Chambers</a:t>
            </a:r>
          </a:p>
        </p:txBody>
      </p:sp>
      <p:sp>
        <p:nvSpPr>
          <p:cNvPr id="115715" name="Rectangle 3">
            <a:extLst>
              <a:ext uri="{FF2B5EF4-FFF2-40B4-BE49-F238E27FC236}">
                <a16:creationId xmlns:a16="http://schemas.microsoft.com/office/drawing/2014/main" id="{5C503929-97D3-E725-D446-6B63129E234B}"/>
              </a:ext>
            </a:extLst>
          </p:cNvPr>
          <p:cNvSpPr>
            <a:spLocks noGrp="1"/>
          </p:cNvSpPr>
          <p:nvPr>
            <p:ph idx="1"/>
          </p:nvPr>
        </p:nvSpPr>
        <p:spPr/>
        <p:txBody>
          <a:bodyPr/>
          <a:lstStyle/>
          <a:p>
            <a:pPr eaLnBrk="1" hangingPunct="1"/>
            <a:r>
              <a:rPr lang="en-US" altLang="en-US"/>
              <a:t>Basic components of anaerobic chambers</a:t>
            </a:r>
          </a:p>
          <a:p>
            <a:pPr lvl="1" eaLnBrk="1" hangingPunct="1"/>
            <a:r>
              <a:rPr lang="en-US" altLang="en-US"/>
              <a:t>Gases</a:t>
            </a:r>
          </a:p>
          <a:p>
            <a:pPr lvl="2" eaLnBrk="1" hangingPunct="1"/>
            <a:r>
              <a:rPr lang="en-US" altLang="en-US"/>
              <a:t>Hydrogen gas (5%–10%)</a:t>
            </a:r>
          </a:p>
          <a:p>
            <a:pPr lvl="2" eaLnBrk="1" hangingPunct="1"/>
            <a:r>
              <a:rPr lang="en-US" altLang="en-US"/>
              <a:t>CO</a:t>
            </a:r>
            <a:r>
              <a:rPr lang="en-US" altLang="en-US" baseline="-25000"/>
              <a:t>2</a:t>
            </a:r>
            <a:r>
              <a:rPr lang="en-US" altLang="en-US"/>
              <a:t> gas (5%–10%)</a:t>
            </a:r>
          </a:p>
          <a:p>
            <a:pPr lvl="2" eaLnBrk="1" hangingPunct="1"/>
            <a:r>
              <a:rPr lang="en-US" altLang="en-US"/>
              <a:t>Nitrogen gas (80%–90%)</a:t>
            </a:r>
          </a:p>
          <a:p>
            <a:pPr lvl="1" eaLnBrk="1" hangingPunct="1"/>
            <a:r>
              <a:rPr lang="en-US" altLang="en-US"/>
              <a:t>Catalysts</a:t>
            </a:r>
          </a:p>
          <a:p>
            <a:pPr lvl="2" eaLnBrk="1" hangingPunct="1"/>
            <a:r>
              <a:rPr lang="en-US" altLang="en-US"/>
              <a:t>Palladium-coated alumina pellets</a:t>
            </a:r>
          </a:p>
          <a:p>
            <a:pPr lvl="3" eaLnBrk="1" hangingPunct="1"/>
            <a:r>
              <a:rPr lang="en-US" altLang="en-US"/>
              <a:t>Remove any residual oxygen</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B320A005-E1E5-F63B-4194-5F0F6AA96871}"/>
              </a:ext>
            </a:extLst>
          </p:cNvPr>
          <p:cNvSpPr>
            <a:spLocks noGrp="1"/>
          </p:cNvSpPr>
          <p:nvPr>
            <p:ph type="title"/>
          </p:nvPr>
        </p:nvSpPr>
        <p:spPr/>
        <p:txBody>
          <a:bodyPr/>
          <a:lstStyle/>
          <a:p>
            <a:pPr eaLnBrk="1" hangingPunct="1"/>
            <a:r>
              <a:rPr lang="en-US" altLang="en-US" dirty="0"/>
              <a:t>Anaerobic Chambers (Cont.)</a:t>
            </a:r>
          </a:p>
        </p:txBody>
      </p:sp>
      <p:sp>
        <p:nvSpPr>
          <p:cNvPr id="116739" name="Rectangle 3">
            <a:extLst>
              <a:ext uri="{FF2B5EF4-FFF2-40B4-BE49-F238E27FC236}">
                <a16:creationId xmlns:a16="http://schemas.microsoft.com/office/drawing/2014/main" id="{1688E1B1-2A57-3AED-6E4D-9FF5BB101EE7}"/>
              </a:ext>
            </a:extLst>
          </p:cNvPr>
          <p:cNvSpPr>
            <a:spLocks noGrp="1"/>
          </p:cNvSpPr>
          <p:nvPr>
            <p:ph idx="1"/>
          </p:nvPr>
        </p:nvSpPr>
        <p:spPr/>
        <p:txBody>
          <a:bodyPr/>
          <a:lstStyle/>
          <a:p>
            <a:pPr lvl="1" eaLnBrk="1" hangingPunct="1"/>
            <a:r>
              <a:rPr lang="en-US" altLang="en-US"/>
              <a:t>Desiccant</a:t>
            </a:r>
          </a:p>
          <a:p>
            <a:pPr lvl="2" eaLnBrk="1" hangingPunct="1"/>
            <a:r>
              <a:rPr lang="en-US" altLang="en-US"/>
              <a:t>Absorb excess water produced when catalyst removes oxygen to form water</a:t>
            </a:r>
          </a:p>
          <a:p>
            <a:pPr lvl="1" eaLnBrk="1" hangingPunct="1"/>
            <a:r>
              <a:rPr lang="en-US" altLang="en-US"/>
              <a:t>Indicator </a:t>
            </a:r>
          </a:p>
          <a:p>
            <a:pPr lvl="2" eaLnBrk="1" hangingPunct="1"/>
            <a:r>
              <a:rPr lang="en-US" altLang="en-US"/>
              <a:t>Colorless when no oxygen present</a:t>
            </a:r>
          </a:p>
          <a:p>
            <a:pPr lvl="2" eaLnBrk="1" hangingPunct="1"/>
            <a:r>
              <a:rPr lang="en-US" altLang="en-US"/>
              <a:t>Blue or pink when oxygen present, depending on dye</a:t>
            </a:r>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DA1CBCFD-AC54-85D2-93A4-93A5568FD3EB}"/>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Anaerobic Jars (Left) and </a:t>
            </a:r>
            <a:r>
              <a:rPr lang="en-US" altLang="en-US" dirty="0" err="1"/>
              <a:t>Anoxomat</a:t>
            </a:r>
            <a:r>
              <a:rPr lang="en-US" altLang="en-US" dirty="0"/>
              <a:t> System (Right)</a:t>
            </a:r>
          </a:p>
        </p:txBody>
      </p:sp>
      <p:pic>
        <p:nvPicPr>
          <p:cNvPr id="117764" name="Picture 6" descr="Y:\ELS00000-IW26_[Mahon 6e]\ELS00000-IW26-SRC\Course-N\Construction\IC\jpg\Chapter022\022008.jpg">
            <a:extLst>
              <a:ext uri="{FF2B5EF4-FFF2-40B4-BE49-F238E27FC236}">
                <a16:creationId xmlns:a16="http://schemas.microsoft.com/office/drawing/2014/main" id="{537E1C15-A6A2-24DB-5108-F1620DB35C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3" y="2286000"/>
            <a:ext cx="3989387"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7" descr="Y:\ELS00000-IW26_[Mahon 6e]\ELS00000-IW26-SRC\Course-N\Construction\IC\jpg\Chapter022\022009.jpg">
            <a:extLst>
              <a:ext uri="{FF2B5EF4-FFF2-40B4-BE49-F238E27FC236}">
                <a16:creationId xmlns:a16="http://schemas.microsoft.com/office/drawing/2014/main" id="{236AE5DB-F8C1-B049-E8FB-CE57EE4A7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13" y="2051050"/>
            <a:ext cx="3609975"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C8AF2965-ACE7-C29A-2D1C-BC6C389E56D4}"/>
              </a:ext>
            </a:extLst>
          </p:cNvPr>
          <p:cNvSpPr>
            <a:spLocks noGrp="1"/>
          </p:cNvSpPr>
          <p:nvPr>
            <p:ph type="title"/>
          </p:nvPr>
        </p:nvSpPr>
        <p:spPr/>
        <p:txBody>
          <a:bodyPr/>
          <a:lstStyle/>
          <a:p>
            <a:pPr eaLnBrk="1" hangingPunct="1"/>
            <a:r>
              <a:rPr lang="en-US" altLang="en-US"/>
              <a:t>Anaerobic Chambers (Cont.)</a:t>
            </a:r>
          </a:p>
        </p:txBody>
      </p:sp>
      <p:pic>
        <p:nvPicPr>
          <p:cNvPr id="118788" name="Picture 6" descr="Y:\ELS00000-IW26_[Mahon 6e]\ELS00000-IW26-SRC\Course-N\Construction\IC\jpg\Chapter022\022006.jpg">
            <a:extLst>
              <a:ext uri="{FF2B5EF4-FFF2-40B4-BE49-F238E27FC236}">
                <a16:creationId xmlns:a16="http://schemas.microsoft.com/office/drawing/2014/main" id="{FA146423-10F2-437A-6DF5-EC86F6306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5" y="1949450"/>
            <a:ext cx="416877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7" descr="Y:\ELS00000-IW26_[Mahon 6e]\ELS00000-IW26-SRC\Course-N\Construction\IC\jpg\Chapter022\022007.jpg">
            <a:extLst>
              <a:ext uri="{FF2B5EF4-FFF2-40B4-BE49-F238E27FC236}">
                <a16:creationId xmlns:a16="http://schemas.microsoft.com/office/drawing/2014/main" id="{6573F518-5FF6-0913-551B-52E437496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3581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1B51501D-5A5F-94EF-7C12-4E0AC0C24321}"/>
              </a:ext>
            </a:extLst>
          </p:cNvPr>
          <p:cNvSpPr>
            <a:spLocks noGrp="1"/>
          </p:cNvSpPr>
          <p:nvPr>
            <p:ph type="title"/>
          </p:nvPr>
        </p:nvSpPr>
        <p:spPr/>
        <p:txBody>
          <a:bodyPr/>
          <a:lstStyle/>
          <a:p>
            <a:pPr eaLnBrk="1" hangingPunct="1"/>
            <a:r>
              <a:rPr lang="en-US" altLang="en-US"/>
              <a:t>Anaerobic Bag</a:t>
            </a:r>
          </a:p>
        </p:txBody>
      </p:sp>
      <p:pic>
        <p:nvPicPr>
          <p:cNvPr id="119812" name="Picture 5" descr="Y:\ELS00000-IW26_[Mahon 6e]\ELS00000-IW26-SRC\Course-N\Construction\IC\jpg\Chapter022\022010.jpg">
            <a:extLst>
              <a:ext uri="{FF2B5EF4-FFF2-40B4-BE49-F238E27FC236}">
                <a16:creationId xmlns:a16="http://schemas.microsoft.com/office/drawing/2014/main" id="{463DEE76-1AE0-77DC-6AA5-883C9DF72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477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4">
            <a:extLst>
              <a:ext uri="{FF2B5EF4-FFF2-40B4-BE49-F238E27FC236}">
                <a16:creationId xmlns:a16="http://schemas.microsoft.com/office/drawing/2014/main" id="{D376C21C-7481-7D84-EBC0-D4DC8E9A62D4}"/>
              </a:ext>
            </a:extLst>
          </p:cNvPr>
          <p:cNvSpPr>
            <a:spLocks noGrp="1"/>
          </p:cNvSpPr>
          <p:nvPr>
            <p:ph type="title"/>
          </p:nvPr>
        </p:nvSpPr>
        <p:spPr>
          <a:xfrm>
            <a:off x="709613" y="4203700"/>
            <a:ext cx="7772400" cy="1362075"/>
          </a:xfrm>
        </p:spPr>
        <p:txBody>
          <a:bodyPr/>
          <a:lstStyle/>
          <a:p>
            <a:pPr eaLnBrk="1" hangingPunct="1"/>
            <a:r>
              <a:rPr lang="en-US" altLang="en-US" cap="none"/>
              <a:t>PROCEDURES FOR IDENTIFYING ANAEROBIC ISOLATES </a:t>
            </a:r>
          </a:p>
        </p:txBody>
      </p:sp>
      <p:sp>
        <p:nvSpPr>
          <p:cNvPr id="2" name="Text Placeholder 1">
            <a:extLst>
              <a:ext uri="{FF2B5EF4-FFF2-40B4-BE49-F238E27FC236}">
                <a16:creationId xmlns:a16="http://schemas.microsoft.com/office/drawing/2014/main" id="{DEFAA4BC-4856-9778-182F-603603963C1E}"/>
              </a:ext>
            </a:extLst>
          </p:cNvPr>
          <p:cNvSpPr>
            <a:spLocks noGrp="1"/>
          </p:cNvSpPr>
          <p:nvPr>
            <p:ph type="body" idx="1"/>
          </p:nvPr>
        </p:nvSpPr>
        <p:spPr>
          <a:xfrm>
            <a:off x="685800" y="2678113"/>
            <a:ext cx="7772400" cy="1500187"/>
          </a:xfrm>
        </p:spPr>
        <p:txBody>
          <a:bodyPr/>
          <a:lstStyle/>
          <a:p>
            <a:pPr>
              <a:defRPr/>
            </a:pPr>
            <a:r>
              <a:rPr lang="en-US" b="1" dirty="0"/>
              <a:t>CHAPTER TWENTY-TWO</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FB1B39A-FE78-C180-D826-0E82E15D34B6}"/>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Options Available for Identifying Anaerobic Bacteria</a:t>
            </a:r>
          </a:p>
        </p:txBody>
      </p:sp>
      <p:pic>
        <p:nvPicPr>
          <p:cNvPr id="122884" name="Picture 5" descr="C:\Users\12994\Desktop\Mahon\table22.9.jpg">
            <a:extLst>
              <a:ext uri="{FF2B5EF4-FFF2-40B4-BE49-F238E27FC236}">
                <a16:creationId xmlns:a16="http://schemas.microsoft.com/office/drawing/2014/main" id="{4F6E8E33-C46C-57EE-7AA3-AD7CBC034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2057400"/>
            <a:ext cx="761047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C744842A-288F-5E71-0C1E-39FA29C18B10}"/>
              </a:ext>
            </a:extLst>
          </p:cNvPr>
          <p:cNvSpPr>
            <a:spLocks noGrp="1"/>
          </p:cNvSpPr>
          <p:nvPr>
            <p:ph type="title"/>
          </p:nvPr>
        </p:nvSpPr>
        <p:spPr>
          <a:xfrm>
            <a:off x="76200" y="274638"/>
            <a:ext cx="8991600" cy="1143000"/>
          </a:xfrm>
        </p:spPr>
        <p:txBody>
          <a:bodyPr/>
          <a:lstStyle/>
          <a:p>
            <a:pPr eaLnBrk="1" hangingPunct="1"/>
            <a:r>
              <a:rPr lang="en-US" altLang="en-US" sz="3600" dirty="0"/>
              <a:t>Why Some Organisms Are</a:t>
            </a:r>
            <a:br>
              <a:rPr lang="en-US" altLang="en-US" sz="3600" dirty="0"/>
            </a:br>
            <a:r>
              <a:rPr lang="en-US" altLang="en-US" sz="3600" dirty="0"/>
              <a:t>Anaerobes (Cont.)</a:t>
            </a:r>
            <a:endParaRPr lang="en-US" altLang="en-US" sz="3600" dirty="0">
              <a:ea typeface="ＭＳ Ｐゴシック" panose="020B0600070205080204" pitchFamily="34" charset="-128"/>
            </a:endParaRPr>
          </a:p>
        </p:txBody>
      </p:sp>
      <p:sp>
        <p:nvSpPr>
          <p:cNvPr id="31747" name="Rectangle 3">
            <a:extLst>
              <a:ext uri="{FF2B5EF4-FFF2-40B4-BE49-F238E27FC236}">
                <a16:creationId xmlns:a16="http://schemas.microsoft.com/office/drawing/2014/main" id="{A4BAFBC5-6A43-B703-B663-AEB487B25123}"/>
              </a:ext>
            </a:extLst>
          </p:cNvPr>
          <p:cNvSpPr>
            <a:spLocks noGrp="1"/>
          </p:cNvSpPr>
          <p:nvPr>
            <p:ph idx="1"/>
          </p:nvPr>
        </p:nvSpPr>
        <p:spPr/>
        <p:txBody>
          <a:bodyPr/>
          <a:lstStyle/>
          <a:p>
            <a:pPr eaLnBrk="1" hangingPunct="1"/>
            <a:r>
              <a:rPr lang="en-US" altLang="en-US"/>
              <a:t>Strict aerobic and facultative anaerobic bacteria can protect themselves.</a:t>
            </a:r>
          </a:p>
          <a:p>
            <a:pPr lvl="1" eaLnBrk="1" hangingPunct="1"/>
            <a:r>
              <a:rPr lang="en-US" altLang="en-US"/>
              <a:t>Possess enzymes to break down toxic products</a:t>
            </a:r>
          </a:p>
          <a:p>
            <a:pPr lvl="2" eaLnBrk="1" hangingPunct="1"/>
            <a:r>
              <a:rPr lang="en-US" altLang="en-US"/>
              <a:t>Superoxide dismutase</a:t>
            </a:r>
          </a:p>
          <a:p>
            <a:pPr lvl="2" eaLnBrk="1" hangingPunct="1"/>
            <a:r>
              <a:rPr lang="en-US" altLang="en-US"/>
              <a:t>Catalase</a:t>
            </a:r>
          </a:p>
          <a:p>
            <a:pPr lvl="1" eaLnBrk="1" hangingPunct="1"/>
            <a:r>
              <a:rPr lang="en-US" altLang="en-US"/>
              <a:t>4O</a:t>
            </a:r>
            <a:r>
              <a:rPr lang="en-US" altLang="en-US" baseline="-25000"/>
              <a:t>2</a:t>
            </a:r>
            <a:r>
              <a:rPr lang="en-US" altLang="en-US" baseline="30000"/>
              <a:t>− </a:t>
            </a:r>
            <a:r>
              <a:rPr lang="en-US" altLang="en-US"/>
              <a:t>+ 4H</a:t>
            </a:r>
            <a:r>
              <a:rPr lang="en-US" altLang="en-US" baseline="30000"/>
              <a:t>+ </a:t>
            </a:r>
            <a:r>
              <a:rPr lang="en-US" altLang="en-US"/>
              <a:t> </a:t>
            </a:r>
            <a:r>
              <a:rPr lang="en-US" altLang="en-US">
                <a:sym typeface="Wingdings" panose="05000000000000000000" pitchFamily="2" charset="2"/>
              </a:rPr>
              <a:t></a:t>
            </a:r>
            <a:r>
              <a:rPr lang="en-US" altLang="en-US" baseline="30000">
                <a:sym typeface="Wingdings" panose="05000000000000000000" pitchFamily="2" charset="2"/>
              </a:rPr>
              <a:t> </a:t>
            </a:r>
            <a:r>
              <a:rPr lang="en-US" altLang="en-US">
                <a:sym typeface="Wingdings" panose="05000000000000000000" pitchFamily="2" charset="2"/>
              </a:rPr>
              <a:t> </a:t>
            </a:r>
            <a:r>
              <a:rPr lang="en-US" altLang="en-US"/>
              <a:t>2H</a:t>
            </a:r>
            <a:r>
              <a:rPr lang="en-US" altLang="en-US" baseline="-25000"/>
              <a:t>2</a:t>
            </a:r>
            <a:r>
              <a:rPr lang="en-US" altLang="en-US"/>
              <a:t>O</a:t>
            </a:r>
            <a:r>
              <a:rPr lang="en-US" altLang="en-US" baseline="-25000"/>
              <a:t>2 </a:t>
            </a:r>
            <a:r>
              <a:rPr lang="en-US" altLang="en-US"/>
              <a:t>+ O</a:t>
            </a:r>
            <a:r>
              <a:rPr lang="en-US" altLang="en-US" baseline="-25000"/>
              <a:t>2</a:t>
            </a:r>
            <a:r>
              <a:rPr lang="en-US" altLang="en-US"/>
              <a:t>  via superoxide dismutase</a:t>
            </a:r>
          </a:p>
          <a:p>
            <a:pPr lvl="1" eaLnBrk="1" hangingPunct="1"/>
            <a:r>
              <a:rPr lang="en-US" altLang="en-US"/>
              <a:t>2H</a:t>
            </a:r>
            <a:r>
              <a:rPr lang="en-US" altLang="en-US" baseline="-25000"/>
              <a:t>2</a:t>
            </a:r>
            <a:r>
              <a:rPr lang="en-US" altLang="en-US"/>
              <a:t>O</a:t>
            </a:r>
            <a:r>
              <a:rPr lang="en-US" altLang="en-US" baseline="-25000"/>
              <a:t>2</a:t>
            </a:r>
            <a:r>
              <a:rPr lang="en-US" altLang="en-US"/>
              <a:t>  </a:t>
            </a:r>
            <a:r>
              <a:rPr lang="en-US" altLang="en-US">
                <a:sym typeface="Wingdings" panose="05000000000000000000" pitchFamily="2" charset="2"/>
              </a:rPr>
              <a:t> </a:t>
            </a:r>
            <a:r>
              <a:rPr lang="en-US" altLang="en-US" baseline="-25000"/>
              <a:t> </a:t>
            </a:r>
            <a:r>
              <a:rPr lang="en-US" altLang="en-US"/>
              <a:t>2H</a:t>
            </a:r>
            <a:r>
              <a:rPr lang="en-US" altLang="en-US" baseline="-25000"/>
              <a:t>2</a:t>
            </a:r>
            <a:r>
              <a:rPr lang="en-US" altLang="en-US"/>
              <a:t>O + O</a:t>
            </a:r>
            <a:r>
              <a:rPr lang="en-US" altLang="en-US" baseline="-25000"/>
              <a:t>2 </a:t>
            </a:r>
            <a:r>
              <a:rPr lang="en-US" altLang="en-US"/>
              <a:t> via catalase</a:t>
            </a:r>
          </a:p>
        </p:txBody>
      </p:sp>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6FB1FA-62A3-4A9C-828C-4327D3806FA4}"/>
              </a:ext>
            </a:extLst>
          </p:cNvPr>
          <p:cNvSpPr>
            <a:spLocks noGrp="1"/>
          </p:cNvSpPr>
          <p:nvPr>
            <p:ph type="title"/>
          </p:nvPr>
        </p:nvSpPr>
        <p:spPr>
          <a:xfrm>
            <a:off x="762000" y="2743200"/>
            <a:ext cx="7772400" cy="990600"/>
          </a:xfrm>
        </p:spPr>
        <p:txBody>
          <a:bodyPr rtlCol="0">
            <a:normAutofit/>
          </a:bodyPr>
          <a:lstStyle/>
          <a:p>
            <a:pPr algn="ctr" eaLnBrk="1" fontAlgn="auto" hangingPunct="1">
              <a:spcAft>
                <a:spcPts val="0"/>
              </a:spcAft>
              <a:defRPr/>
            </a:pPr>
            <a:r>
              <a:rPr lang="en-US" b="0" cap="none" dirty="0"/>
              <a:t>Preliminary</a:t>
            </a:r>
            <a:r>
              <a:rPr lang="en-US" b="0" dirty="0"/>
              <a:t> P</a:t>
            </a:r>
            <a:r>
              <a:rPr lang="en-US" b="0" cap="none" dirty="0"/>
              <a:t>rocedures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2BCD7725-6438-0C11-1339-BF27DEB73213}"/>
              </a:ext>
            </a:extLst>
          </p:cNvPr>
          <p:cNvSpPr>
            <a:spLocks noGrp="1"/>
          </p:cNvSpPr>
          <p:nvPr>
            <p:ph type="title"/>
          </p:nvPr>
        </p:nvSpPr>
        <p:spPr/>
        <p:txBody>
          <a:bodyPr/>
          <a:lstStyle/>
          <a:p>
            <a:pPr eaLnBrk="1" hangingPunct="1"/>
            <a:r>
              <a:rPr lang="en-US" altLang="en-US"/>
              <a:t>When to Examine Primary Plates</a:t>
            </a:r>
          </a:p>
        </p:txBody>
      </p:sp>
      <p:sp>
        <p:nvSpPr>
          <p:cNvPr id="124931" name="Content Placeholder 2">
            <a:extLst>
              <a:ext uri="{FF2B5EF4-FFF2-40B4-BE49-F238E27FC236}">
                <a16:creationId xmlns:a16="http://schemas.microsoft.com/office/drawing/2014/main" id="{BB8C63A1-BFFB-3F16-85A2-0448A2ECD968}"/>
              </a:ext>
            </a:extLst>
          </p:cNvPr>
          <p:cNvSpPr>
            <a:spLocks noGrp="1"/>
          </p:cNvSpPr>
          <p:nvPr>
            <p:ph idx="1"/>
          </p:nvPr>
        </p:nvSpPr>
        <p:spPr>
          <a:xfrm>
            <a:off x="762000" y="1489075"/>
            <a:ext cx="7772400" cy="4454525"/>
          </a:xfrm>
        </p:spPr>
        <p:txBody>
          <a:bodyPr/>
          <a:lstStyle/>
          <a:p>
            <a:pPr eaLnBrk="1" hangingPunct="1"/>
            <a:r>
              <a:rPr lang="en-US" altLang="en-US" dirty="0"/>
              <a:t>Because many anaerobic infections consist of a mixture of aerobic and anaerobic organisms, </a:t>
            </a:r>
          </a:p>
          <a:p>
            <a:pPr lvl="1" eaLnBrk="1" hangingPunct="1"/>
            <a:r>
              <a:rPr lang="en-US" altLang="en-US" dirty="0"/>
              <a:t>The most actionable information that can be provided to the physician is a rapid answer about whether or not the specimen contains anaerobes. The physician can then select the most appropriate empiric antimicrobial agents to treat the infection</a:t>
            </a:r>
          </a:p>
          <a:p>
            <a:pPr eaLnBrk="1" hangingPunct="1"/>
            <a:endParaRPr lang="en-US" altLang="en-US" dirty="0"/>
          </a:p>
          <a:p>
            <a:pPr eaLnBrk="1" hangingPunct="1"/>
            <a:endParaRPr lang="en-US"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D302FAD7-70AF-EA2E-6B2A-A9373C060B3C}"/>
              </a:ext>
            </a:extLst>
          </p:cNvPr>
          <p:cNvSpPr>
            <a:spLocks noGrp="1"/>
          </p:cNvSpPr>
          <p:nvPr>
            <p:ph type="title"/>
          </p:nvPr>
        </p:nvSpPr>
        <p:spPr/>
        <p:txBody>
          <a:bodyPr/>
          <a:lstStyle/>
          <a:p>
            <a:pPr eaLnBrk="1" hangingPunct="1"/>
            <a:r>
              <a:rPr lang="en-US" altLang="en-US" dirty="0"/>
              <a:t>When to Examine Primary Plates (Cont.)</a:t>
            </a:r>
          </a:p>
        </p:txBody>
      </p:sp>
      <p:sp>
        <p:nvSpPr>
          <p:cNvPr id="125955" name="Content Placeholder 2">
            <a:extLst>
              <a:ext uri="{FF2B5EF4-FFF2-40B4-BE49-F238E27FC236}">
                <a16:creationId xmlns:a16="http://schemas.microsoft.com/office/drawing/2014/main" id="{3882D762-4A64-B50A-0101-B7D1E1973F66}"/>
              </a:ext>
            </a:extLst>
          </p:cNvPr>
          <p:cNvSpPr>
            <a:spLocks noGrp="1"/>
          </p:cNvSpPr>
          <p:nvPr>
            <p:ph idx="1"/>
          </p:nvPr>
        </p:nvSpPr>
        <p:spPr>
          <a:xfrm>
            <a:off x="762000" y="1489075"/>
            <a:ext cx="7772400" cy="4454525"/>
          </a:xfrm>
        </p:spPr>
        <p:txBody>
          <a:bodyPr/>
          <a:lstStyle/>
          <a:p>
            <a:pPr eaLnBrk="1" hangingPunct="1"/>
            <a:r>
              <a:rPr lang="en-US" altLang="en-US" dirty="0"/>
              <a:t>Examination of primary plates depends on incubation conditions.</a:t>
            </a:r>
          </a:p>
          <a:p>
            <a:pPr lvl="1" eaLnBrk="1" hangingPunct="1"/>
            <a:r>
              <a:rPr lang="en-US" altLang="en-US" dirty="0"/>
              <a:t>Anaerobic chamber—plates can be examined at any time</a:t>
            </a:r>
          </a:p>
          <a:p>
            <a:pPr lvl="1" eaLnBrk="1" hangingPunct="1"/>
            <a:r>
              <a:rPr lang="en-US" altLang="en-US" dirty="0"/>
              <a:t>Jars, bags, pouches—incubate 48 hours before examination</a:t>
            </a:r>
          </a:p>
          <a:p>
            <a:pPr eaLnBrk="1" hangingPunct="1"/>
            <a:r>
              <a:rPr lang="en-US" altLang="en-US" dirty="0"/>
              <a:t>Anaerobic cultures are routinely held for 5 to 7 days to allow growth of particularly slow-growing anaerobes and at least 10 days whenever </a:t>
            </a:r>
            <a:r>
              <a:rPr lang="en-US" altLang="en-US" i="1" dirty="0"/>
              <a:t>Actinomyces</a:t>
            </a:r>
            <a:r>
              <a:rPr lang="en-US" altLang="en-US" dirty="0"/>
              <a:t> is suspected.</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30BFFE3-4460-6A0E-6593-A49BCC7D6D11}"/>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Indications of the Presence of Anaerobes in Cultures</a:t>
            </a:r>
          </a:p>
        </p:txBody>
      </p:sp>
      <p:sp>
        <p:nvSpPr>
          <p:cNvPr id="126979" name="Rectangle 3">
            <a:extLst>
              <a:ext uri="{FF2B5EF4-FFF2-40B4-BE49-F238E27FC236}">
                <a16:creationId xmlns:a16="http://schemas.microsoft.com/office/drawing/2014/main" id="{A06EFC88-2B31-918A-CEB2-018637C794B3}"/>
              </a:ext>
            </a:extLst>
          </p:cNvPr>
          <p:cNvSpPr>
            <a:spLocks noGrp="1"/>
          </p:cNvSpPr>
          <p:nvPr>
            <p:ph idx="1"/>
          </p:nvPr>
        </p:nvSpPr>
        <p:spPr/>
        <p:txBody>
          <a:bodyPr/>
          <a:lstStyle/>
          <a:p>
            <a:pPr eaLnBrk="1" hangingPunct="1"/>
            <a:r>
              <a:rPr lang="en-US" altLang="en-US" sz="2600" dirty="0"/>
              <a:t>Foul odor when opening an anaerobic jar or bag</a:t>
            </a:r>
          </a:p>
          <a:p>
            <a:pPr eaLnBrk="1" hangingPunct="1"/>
            <a:r>
              <a:rPr lang="en-US" altLang="en-US" sz="2600" dirty="0"/>
              <a:t>Characteristic colonial morphology on anaerobic agar plates but not on aerobic culture plates</a:t>
            </a:r>
          </a:p>
          <a:p>
            <a:pPr eaLnBrk="1" hangingPunct="1"/>
            <a:r>
              <a:rPr lang="en-US" altLang="en-US" sz="2600" dirty="0"/>
              <a:t>Unique morphology on Gram-stained smears of clinical specimens or isolates</a:t>
            </a:r>
          </a:p>
          <a:p>
            <a:pPr eaLnBrk="1" hangingPunct="1"/>
            <a:r>
              <a:rPr lang="en-US" altLang="en-US" sz="2600" dirty="0"/>
              <a:t>Good growth on </a:t>
            </a:r>
            <a:r>
              <a:rPr lang="en-US" altLang="en-US" sz="2600" i="1" dirty="0"/>
              <a:t>Bacteroides</a:t>
            </a:r>
            <a:r>
              <a:rPr lang="en-US" altLang="en-US" sz="2600" dirty="0"/>
              <a:t> bile esculin (BBE) agar</a:t>
            </a:r>
          </a:p>
          <a:p>
            <a:pPr eaLnBrk="1" hangingPunct="1"/>
            <a:r>
              <a:rPr lang="en-US" altLang="en-US" sz="2600" dirty="0"/>
              <a:t>Double zone of hemolysis on blood agar</a:t>
            </a:r>
          </a:p>
          <a:p>
            <a:pPr eaLnBrk="1" hangingPunct="1"/>
            <a:r>
              <a:rPr lang="en-US" altLang="en-US" sz="2600" dirty="0"/>
              <a:t>Brick-red fluorescence on kanamycin vancomycin </a:t>
            </a:r>
            <a:r>
              <a:rPr lang="en-US" altLang="en-US" sz="2600" dirty="0" err="1"/>
              <a:t>laked</a:t>
            </a:r>
            <a:r>
              <a:rPr lang="en-US" altLang="en-US" sz="2600" dirty="0"/>
              <a:t> blood (KVLB) agar</a:t>
            </a: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DD0A379-EDFB-6BBF-21EB-8096A55AD0BB}"/>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dirty="0"/>
              <a:t>Processing Colonies Suspected of Being Anaerobes</a:t>
            </a:r>
          </a:p>
        </p:txBody>
      </p:sp>
      <p:sp>
        <p:nvSpPr>
          <p:cNvPr id="128003" name="Rectangle 3">
            <a:extLst>
              <a:ext uri="{FF2B5EF4-FFF2-40B4-BE49-F238E27FC236}">
                <a16:creationId xmlns:a16="http://schemas.microsoft.com/office/drawing/2014/main" id="{E586FF75-835E-5C4E-8651-A305C3917B47}"/>
              </a:ext>
            </a:extLst>
          </p:cNvPr>
          <p:cNvSpPr>
            <a:spLocks noGrp="1"/>
          </p:cNvSpPr>
          <p:nvPr>
            <p:ph idx="1"/>
          </p:nvPr>
        </p:nvSpPr>
        <p:spPr/>
        <p:txBody>
          <a:bodyPr/>
          <a:lstStyle/>
          <a:p>
            <a:pPr eaLnBrk="1" hangingPunct="1"/>
            <a:r>
              <a:rPr lang="en-US" altLang="en-US"/>
              <a:t>Describe colony morphology and growth on selective media</a:t>
            </a:r>
          </a:p>
          <a:p>
            <a:pPr eaLnBrk="1" hangingPunct="1"/>
            <a:r>
              <a:rPr lang="en-US" altLang="en-US"/>
              <a:t>Describe the Gram stain reaction and cell morphology</a:t>
            </a:r>
          </a:p>
          <a:p>
            <a:pPr eaLnBrk="1" hangingPunct="1"/>
            <a:r>
              <a:rPr lang="en-US" altLang="en-US"/>
              <a:t>Set up an aerotolerance test</a:t>
            </a:r>
          </a:p>
          <a:p>
            <a:pPr eaLnBrk="1" hangingPunct="1"/>
            <a:r>
              <a:rPr lang="en-US" altLang="en-US"/>
              <a:t>Inoculate pure culture/subculture plate and add appropriate disks</a:t>
            </a: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51E6F67B-5367-6D8A-70A1-59D5C11F4E94}"/>
              </a:ext>
            </a:extLst>
          </p:cNvPr>
          <p:cNvSpPr>
            <a:spLocks noGrp="1"/>
          </p:cNvSpPr>
          <p:nvPr>
            <p:ph type="title"/>
          </p:nvPr>
        </p:nvSpPr>
        <p:spPr/>
        <p:txBody>
          <a:bodyPr/>
          <a:lstStyle/>
          <a:p>
            <a:r>
              <a:rPr lang="en-US" altLang="en-US"/>
              <a:t>Colony Morphology and Gram Stain Reaction</a:t>
            </a:r>
          </a:p>
        </p:txBody>
      </p:sp>
      <p:sp>
        <p:nvSpPr>
          <p:cNvPr id="129027" name="Content Placeholder 2">
            <a:extLst>
              <a:ext uri="{FF2B5EF4-FFF2-40B4-BE49-F238E27FC236}">
                <a16:creationId xmlns:a16="http://schemas.microsoft.com/office/drawing/2014/main" id="{8494E1AA-8D24-1E66-5195-B024A7DA08EE}"/>
              </a:ext>
            </a:extLst>
          </p:cNvPr>
          <p:cNvSpPr>
            <a:spLocks noGrp="1"/>
          </p:cNvSpPr>
          <p:nvPr>
            <p:ph idx="1"/>
          </p:nvPr>
        </p:nvSpPr>
        <p:spPr/>
        <p:txBody>
          <a:bodyPr/>
          <a:lstStyle/>
          <a:p>
            <a:r>
              <a:rPr lang="en-US" altLang="en-US" sz="2400"/>
              <a:t>The use of a dissecting microscope to observe the fine details of each colony morphotype and pick colonies for isolation is recommended.</a:t>
            </a:r>
          </a:p>
          <a:p>
            <a:r>
              <a:rPr lang="en-US" altLang="en-US" sz="2400"/>
              <a:t>Growth of a particular morphotype can be semiquantitated using these naming conventions</a:t>
            </a:r>
          </a:p>
          <a:p>
            <a:pPr lvl="1"/>
            <a:r>
              <a:rPr lang="en-US" altLang="en-US" sz="2000"/>
              <a:t>Light, moderate, Heavy</a:t>
            </a:r>
          </a:p>
          <a:p>
            <a:pPr lvl="1"/>
            <a:r>
              <a:rPr lang="en-US" altLang="en-US" sz="2000"/>
              <a:t>1+, 2+, 3+</a:t>
            </a:r>
          </a:p>
          <a:p>
            <a:r>
              <a:rPr lang="en-US" altLang="en-US" sz="2400"/>
              <a:t>The Gram stain reaction and morphologic appearance of the organism aid in the presumptive identification of isolates.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7CDFBD2B-DFBD-B78D-5291-091BC57B332D}"/>
              </a:ext>
            </a:extLst>
          </p:cNvPr>
          <p:cNvSpPr>
            <a:spLocks noGrp="1"/>
          </p:cNvSpPr>
          <p:nvPr>
            <p:ph type="title"/>
          </p:nvPr>
        </p:nvSpPr>
        <p:spPr/>
        <p:txBody>
          <a:bodyPr/>
          <a:lstStyle/>
          <a:p>
            <a:pPr eaLnBrk="1" hangingPunct="1"/>
            <a:r>
              <a:rPr lang="en-US" altLang="en-US" sz="3600"/>
              <a:t>Anaerobic BAP from Intrauterine Device via Dissection Microscope</a:t>
            </a:r>
          </a:p>
        </p:txBody>
      </p:sp>
      <p:pic>
        <p:nvPicPr>
          <p:cNvPr id="130052" name="Picture 5" descr="Y:\ELS00000-IW26_[Mahon 6e]\ELS00000-IW26-SRC\Course-N\Construction\IC\jpg\Chapter022\022011.jpg">
            <a:extLst>
              <a:ext uri="{FF2B5EF4-FFF2-40B4-BE49-F238E27FC236}">
                <a16:creationId xmlns:a16="http://schemas.microsoft.com/office/drawing/2014/main" id="{CF16ECB9-5E71-3D4A-C224-C52310011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752600"/>
            <a:ext cx="6100762"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E275D186-0FF5-0867-0BB7-EDDD44A977AF}"/>
              </a:ext>
            </a:extLst>
          </p:cNvPr>
          <p:cNvSpPr>
            <a:spLocks noGrp="1"/>
          </p:cNvSpPr>
          <p:nvPr>
            <p:ph type="title"/>
          </p:nvPr>
        </p:nvSpPr>
        <p:spPr>
          <a:xfrm>
            <a:off x="152400" y="317500"/>
            <a:ext cx="8839200" cy="1219200"/>
          </a:xfrm>
        </p:spPr>
        <p:txBody>
          <a:bodyPr/>
          <a:lstStyle/>
          <a:p>
            <a:pPr eaLnBrk="1" hangingPunct="1"/>
            <a:r>
              <a:rPr lang="en-US" altLang="en-US" sz="3200"/>
              <a:t>Schematic Diagram for Initial Identification of Anaerobic Isolates Based on Gram Stain Morphology</a:t>
            </a:r>
          </a:p>
        </p:txBody>
      </p:sp>
      <p:pic>
        <p:nvPicPr>
          <p:cNvPr id="131076" name="Picture 5" descr="Y:\ELS00000-IW26_[Mahon 6e]\ELS00000-IW26-SRC\Course-N\Construction\IC\jpg\Chapter022\022012.jpg">
            <a:extLst>
              <a:ext uri="{FF2B5EF4-FFF2-40B4-BE49-F238E27FC236}">
                <a16:creationId xmlns:a16="http://schemas.microsoft.com/office/drawing/2014/main" id="{941929B2-DB17-C835-7E80-1652C3F3A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0"/>
            <a:ext cx="7620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4">
            <a:extLst>
              <a:ext uri="{FF2B5EF4-FFF2-40B4-BE49-F238E27FC236}">
                <a16:creationId xmlns:a16="http://schemas.microsoft.com/office/drawing/2014/main" id="{46222366-4A35-12F0-1A36-57470FEDE3E7}"/>
              </a:ext>
            </a:extLst>
          </p:cNvPr>
          <p:cNvSpPr>
            <a:spLocks noGrp="1"/>
          </p:cNvSpPr>
          <p:nvPr>
            <p:ph type="title"/>
          </p:nvPr>
        </p:nvSpPr>
        <p:spPr>
          <a:xfrm>
            <a:off x="685800" y="187325"/>
            <a:ext cx="7772400" cy="1219200"/>
          </a:xfrm>
        </p:spPr>
        <p:txBody>
          <a:bodyPr/>
          <a:lstStyle/>
          <a:p>
            <a:pPr eaLnBrk="1" hangingPunct="1"/>
            <a:r>
              <a:rPr lang="en-US" altLang="en-US"/>
              <a:t>Aerotolerance Testing</a:t>
            </a:r>
          </a:p>
        </p:txBody>
      </p:sp>
      <p:sp>
        <p:nvSpPr>
          <p:cNvPr id="6" name="Content Placeholder 5">
            <a:extLst>
              <a:ext uri="{FF2B5EF4-FFF2-40B4-BE49-F238E27FC236}">
                <a16:creationId xmlns:a16="http://schemas.microsoft.com/office/drawing/2014/main" id="{9FE08A59-4BB8-F765-9DFF-E448E52E4D64}"/>
              </a:ext>
            </a:extLst>
          </p:cNvPr>
          <p:cNvSpPr>
            <a:spLocks noGrp="1"/>
          </p:cNvSpPr>
          <p:nvPr>
            <p:ph sz="half" idx="1"/>
          </p:nvPr>
        </p:nvSpPr>
        <p:spPr>
          <a:xfrm>
            <a:off x="685800" y="1419225"/>
            <a:ext cx="3810000" cy="4454525"/>
          </a:xfrm>
        </p:spPr>
        <p:txBody>
          <a:bodyPr rtlCol="0">
            <a:normAutofit fontScale="92500" lnSpcReduction="10000"/>
          </a:bodyPr>
          <a:lstStyle/>
          <a:p>
            <a:pPr eaLnBrk="1" fontAlgn="auto" hangingPunct="1">
              <a:spcAft>
                <a:spcPts val="0"/>
              </a:spcAft>
              <a:defRPr/>
            </a:pPr>
            <a:r>
              <a:rPr lang="en-US" sz="2400" dirty="0">
                <a:ea typeface="ＭＳ Ｐゴシック" pitchFamily="34" charset="-128"/>
              </a:rPr>
              <a:t>Determines whether a microorganism isolated under anaerobic conditions is a strict anaerobe or a facultative anaerobe</a:t>
            </a:r>
          </a:p>
          <a:p>
            <a:pPr eaLnBrk="1" fontAlgn="auto" hangingPunct="1">
              <a:spcAft>
                <a:spcPts val="0"/>
              </a:spcAft>
              <a:defRPr/>
            </a:pPr>
            <a:r>
              <a:rPr lang="en-US" sz="2400" dirty="0">
                <a:ea typeface="ＭＳ Ｐゴシック" pitchFamily="34" charset="-128"/>
              </a:rPr>
              <a:t>Suspicious colonies are inoculated with a short streak onto a chocolate agar plate for incubation in a CO</a:t>
            </a:r>
            <a:r>
              <a:rPr lang="en-US" sz="2400" baseline="-25000" dirty="0">
                <a:ea typeface="ＭＳ Ｐゴシック" pitchFamily="34" charset="-128"/>
              </a:rPr>
              <a:t>2</a:t>
            </a:r>
            <a:r>
              <a:rPr lang="en-US" sz="2400" dirty="0">
                <a:ea typeface="ＭＳ Ｐゴシック" pitchFamily="34" charset="-128"/>
              </a:rPr>
              <a:t> incubator and an anaerobic blood agar incubated anaerobically for 48 hours</a:t>
            </a:r>
          </a:p>
        </p:txBody>
      </p:sp>
      <p:pic>
        <p:nvPicPr>
          <p:cNvPr id="132101" name="Picture 6" descr="C:\Users\12994\Desktop\Mahon\table22.10.jpg">
            <a:extLst>
              <a:ext uri="{FF2B5EF4-FFF2-40B4-BE49-F238E27FC236}">
                <a16:creationId xmlns:a16="http://schemas.microsoft.com/office/drawing/2014/main" id="{EC55CAAC-C1D6-C08F-1D14-DD8F6CB83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828800"/>
            <a:ext cx="41163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5">
            <a:extLst>
              <a:ext uri="{FF2B5EF4-FFF2-40B4-BE49-F238E27FC236}">
                <a16:creationId xmlns:a16="http://schemas.microsoft.com/office/drawing/2014/main" id="{356435BA-288E-E612-3377-EF23637E4153}"/>
              </a:ext>
            </a:extLst>
          </p:cNvPr>
          <p:cNvSpPr>
            <a:spLocks noGrp="1"/>
          </p:cNvSpPr>
          <p:nvPr>
            <p:ph type="title"/>
          </p:nvPr>
        </p:nvSpPr>
        <p:spPr>
          <a:xfrm>
            <a:off x="685800" y="2286000"/>
            <a:ext cx="7772400" cy="1266825"/>
          </a:xfrm>
        </p:spPr>
        <p:txBody>
          <a:bodyPr/>
          <a:lstStyle/>
          <a:p>
            <a:pPr algn="ctr" eaLnBrk="1" hangingPunct="1"/>
            <a:r>
              <a:rPr lang="en-US" altLang="en-US" b="0" cap="none"/>
              <a:t>Presumptive ID of Clinically Significant Anaerobes</a:t>
            </a:r>
          </a:p>
        </p:txBody>
      </p:sp>
    </p:spTree>
  </p:cSld>
  <p:clrMapOvr>
    <a:masterClrMapping/>
  </p:clrMapOvr>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2762</TotalTime>
  <Words>5395</Words>
  <Application>Microsoft Office PowerPoint</Application>
  <PresentationFormat>On-screen Show (4:3)</PresentationFormat>
  <Paragraphs>736</Paragraphs>
  <Slides>174</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174</vt:i4>
      </vt:variant>
    </vt:vector>
  </HeadingPairs>
  <TitlesOfParts>
    <vt:vector size="185" baseType="lpstr">
      <vt:lpstr>ＭＳ Ｐゴシック</vt:lpstr>
      <vt:lpstr>Arial</vt:lpstr>
      <vt:lpstr>Calibri</vt:lpstr>
      <vt:lpstr>Calibri Light</vt:lpstr>
      <vt:lpstr>Symbol</vt:lpstr>
      <vt:lpstr>Times New Roman</vt:lpstr>
      <vt:lpstr>Wingdings</vt:lpstr>
      <vt:lpstr>Wingdings 2</vt:lpstr>
      <vt:lpstr>Wingdings 3</vt:lpstr>
      <vt:lpstr>Blue Diagonal</vt:lpstr>
      <vt:lpstr>Retrospect</vt:lpstr>
      <vt:lpstr>Chapter 22</vt:lpstr>
      <vt:lpstr>Chapter Components</vt:lpstr>
      <vt:lpstr>IMPORTANT CONCEPTS IN ANAEROBIC BACTERIOLOGY</vt:lpstr>
      <vt:lpstr>Anaerobes Defined</vt:lpstr>
      <vt:lpstr>Anaerobes Defined</vt:lpstr>
      <vt:lpstr>Anaerobes Defined (Cont.)</vt:lpstr>
      <vt:lpstr>Classification of Bacteria on the Basis of Their Relationship to O2 and CO2</vt:lpstr>
      <vt:lpstr>Why Some Organisms Are  Anaerobes</vt:lpstr>
      <vt:lpstr>Why Some Organisms Are Anaerobes (Cont.)</vt:lpstr>
      <vt:lpstr>Why Some Organisms Are Anaerobes (Cont.)</vt:lpstr>
      <vt:lpstr>Where Anaerobes Are Found</vt:lpstr>
      <vt:lpstr>Endogenous Anaerobes Commonly Involved in Human Infections</vt:lpstr>
      <vt:lpstr>Incidence of Anaerobes at a University Medical Center </vt:lpstr>
      <vt:lpstr>Anaerobes at Specific  Anatomic Sites</vt:lpstr>
      <vt:lpstr>Endogenous Anaerobes of Various Anatomic Sites</vt:lpstr>
      <vt:lpstr>Factors That Predispose Patients to Anaerobic Infections</vt:lpstr>
      <vt:lpstr>Potential Virulence Factors of Anaerobic Bacteria</vt:lpstr>
      <vt:lpstr>Conditions that Predispose Individuals ….</vt:lpstr>
      <vt:lpstr>Indications of Anaerobic Involvement in Human Disease</vt:lpstr>
      <vt:lpstr>Examples of Predisposing Conditions</vt:lpstr>
      <vt:lpstr>FREQUENTLY ENCOUNTERED ANAEROBES AND THEIR ASSOCIATED DISEASES</vt:lpstr>
      <vt:lpstr>Anaerobic BacteriaTaxonomy </vt:lpstr>
      <vt:lpstr>Gram-Positive, Spore-Forming Anaerobic Bacilli</vt:lpstr>
      <vt:lpstr>Introduction</vt:lpstr>
      <vt:lpstr>Introduction (Cont.)</vt:lpstr>
      <vt:lpstr>Classification of Clostridia by Endospore Location</vt:lpstr>
      <vt:lpstr>Clinical Infections</vt:lpstr>
      <vt:lpstr>Clostridium perfringens  Food Poisoning</vt:lpstr>
      <vt:lpstr>Botulism</vt:lpstr>
      <vt:lpstr>Botulism</vt:lpstr>
      <vt:lpstr>Botulism (Cont.)</vt:lpstr>
      <vt:lpstr>Botulism (Cont.)</vt:lpstr>
      <vt:lpstr>Tetanus</vt:lpstr>
      <vt:lpstr>Tetanus (Cont.)</vt:lpstr>
      <vt:lpstr>Tetanus (Cont.)</vt:lpstr>
      <vt:lpstr>Myonecrosis</vt:lpstr>
      <vt:lpstr>Myonecrosis (Cont.)</vt:lpstr>
      <vt:lpstr>Myonecrosis (Cont.)</vt:lpstr>
      <vt:lpstr>Bacteremia</vt:lpstr>
      <vt:lpstr>Antibiotic-Associated Diarrhea</vt:lpstr>
      <vt:lpstr>Antibiotic-Associated Diarrhea (Cont.)</vt:lpstr>
      <vt:lpstr>Gram-Positive, Non-spore-Forming Anaerobic Bacilli</vt:lpstr>
      <vt:lpstr>Gram-Positive, Non-spore-Forming Anaerobic Bacilli</vt:lpstr>
      <vt:lpstr>Actinomycosis</vt:lpstr>
      <vt:lpstr>Gram Stain of  Actinomyces israelii</vt:lpstr>
      <vt:lpstr>Actinomycosis (Cont.)</vt:lpstr>
      <vt:lpstr>Bacterial Vaginosis (BV)</vt:lpstr>
      <vt:lpstr>BV (Cont.)</vt:lpstr>
      <vt:lpstr>Lactobacillus</vt:lpstr>
      <vt:lpstr>Lactobacillus (Cont.)</vt:lpstr>
      <vt:lpstr>Anaerobic Gram-Negative Bacilli</vt:lpstr>
      <vt:lpstr>Anaerobic Gram-Negative Bacilli</vt:lpstr>
      <vt:lpstr>Clinical Infections</vt:lpstr>
      <vt:lpstr>Anaerobic Cocci</vt:lpstr>
      <vt:lpstr>Group Members</vt:lpstr>
      <vt:lpstr>Clinical Infections</vt:lpstr>
      <vt:lpstr>Clinical Infections (Cont.)</vt:lpstr>
      <vt:lpstr>SPECIMEN SELECTION, COLLECTION, TRANSPORT, AND PROCESSING</vt:lpstr>
      <vt:lpstr>Specimen Quality</vt:lpstr>
      <vt:lpstr>Acceptable Specimens for Anaerobic Bacteriology</vt:lpstr>
      <vt:lpstr>Unacceptable Specimens for Anaerobic Bacteriology</vt:lpstr>
      <vt:lpstr>Specimen Transport and Processing</vt:lpstr>
      <vt:lpstr>Specimen Transport and Processing (Cont.)</vt:lpstr>
      <vt:lpstr>Aspirates</vt:lpstr>
      <vt:lpstr>PRAS Transport Medium</vt:lpstr>
      <vt:lpstr>Swabs</vt:lpstr>
      <vt:lpstr>Swabs (Cont.)</vt:lpstr>
      <vt:lpstr>Tissue</vt:lpstr>
      <vt:lpstr>Tissue (Cont.)</vt:lpstr>
      <vt:lpstr>Blood</vt:lpstr>
      <vt:lpstr>Processing of Clinical Samples for Recovery of Anaerobic Pathogens</vt:lpstr>
      <vt:lpstr>Procedures Performed on Clinical Specimens for Recovery of Anaerobic Bacteria</vt:lpstr>
      <vt:lpstr>Characteristics to Note During the Macroscopic Examination of a Specimen</vt:lpstr>
      <vt:lpstr>Direct Microscopic Examination of Specimens</vt:lpstr>
      <vt:lpstr>Direct Microscopic Examination of Specimens (Cont.)</vt:lpstr>
      <vt:lpstr>Direct Microscopic Examination of Specimens (Cont.)</vt:lpstr>
      <vt:lpstr>Inoculation of Appropriate Plated and Tubed Media</vt:lpstr>
      <vt:lpstr>Primary Setup Media Recommended for Recovery of Anaerobes</vt:lpstr>
      <vt:lpstr>PRAS Plated Media</vt:lpstr>
      <vt:lpstr>Media and Media Inoculation Aerobic Isolation</vt:lpstr>
      <vt:lpstr>Culture Results from a Hypothetical Wound Specimen</vt:lpstr>
      <vt:lpstr>Inoculation Procedures</vt:lpstr>
      <vt:lpstr>Anaerobic Chambers</vt:lpstr>
      <vt:lpstr>Anaerobic Chambers (Cont.)</vt:lpstr>
      <vt:lpstr>Anaerobic Jars (Left) and Anoxomat System (Right)</vt:lpstr>
      <vt:lpstr>Anaerobic Chambers (Cont.)</vt:lpstr>
      <vt:lpstr>Anaerobic Bag</vt:lpstr>
      <vt:lpstr>PROCEDURES FOR IDENTIFYING ANAEROBIC ISOLATES </vt:lpstr>
      <vt:lpstr>Options Available for Identifying Anaerobic Bacteria</vt:lpstr>
      <vt:lpstr>Preliminary Procedures</vt:lpstr>
      <vt:lpstr>When to Examine Primary Plates</vt:lpstr>
      <vt:lpstr>When to Examine Primary Plates (Cont.)</vt:lpstr>
      <vt:lpstr>Indications of the Presence of Anaerobes in Cultures</vt:lpstr>
      <vt:lpstr>Processing Colonies Suspected of Being Anaerobes</vt:lpstr>
      <vt:lpstr>Colony Morphology and Gram Stain Reaction</vt:lpstr>
      <vt:lpstr>Anaerobic BAP from Intrauterine Device via Dissection Microscope</vt:lpstr>
      <vt:lpstr>Schematic Diagram for Initial Identification of Anaerobic Isolates Based on Gram Stain Morphology</vt:lpstr>
      <vt:lpstr>Aerotolerance Testing</vt:lpstr>
      <vt:lpstr>Presumptive ID of Clinically Significant Anaerobes</vt:lpstr>
      <vt:lpstr>Fluorescence</vt:lpstr>
      <vt:lpstr>Examples of Anaerobic Fluorescence</vt:lpstr>
      <vt:lpstr>Fluorescence Under Long-Wave UV Light</vt:lpstr>
      <vt:lpstr>Other Tests</vt:lpstr>
      <vt:lpstr>Special Potency Antimicrobial Disks</vt:lpstr>
      <vt:lpstr>Disks to Add to the Pure-Subculture Plate</vt:lpstr>
      <vt:lpstr>Special Potency Antimicrobial Disk Results for C. ramosum</vt:lpstr>
      <vt:lpstr>Interpretation of Special-Potency Antimicrobial Disk Results</vt:lpstr>
      <vt:lpstr>Other Special Potency Disks</vt:lpstr>
      <vt:lpstr>Lecithinase and Lipase Reactions</vt:lpstr>
      <vt:lpstr>Positive Lecithinase and Lipase Reactions on Culture Media </vt:lpstr>
      <vt:lpstr>Proteolytic Reactions</vt:lpstr>
      <vt:lpstr>Presumptive ID of Gram-Positive Anaerobes</vt:lpstr>
      <vt:lpstr>Overview</vt:lpstr>
      <vt:lpstr>Presumptive Identification of Gram-Positive Anaerobes</vt:lpstr>
      <vt:lpstr>Double Zone Hemolysis C. perfringens</vt:lpstr>
      <vt:lpstr>Presumptive ID of Gram-Negative Anaerobes</vt:lpstr>
      <vt:lpstr>Overview</vt:lpstr>
      <vt:lpstr>Presumptive Identification of Gram-Negative Anaerobes</vt:lpstr>
      <vt:lpstr>Colonies on BBE Agar B. fragilis on  Anaerobic KVLB and BBE  (Left) and   B. wadsworthia on BBE (Right)</vt:lpstr>
      <vt:lpstr>Gram Stain of F. nucleatum</vt:lpstr>
      <vt:lpstr>Definitive ID of Anaerobic Isolates</vt:lpstr>
      <vt:lpstr>Overview</vt:lpstr>
      <vt:lpstr>Overview</vt:lpstr>
      <vt:lpstr>Options Available for Identifying Anaerobic Bacteria</vt:lpstr>
      <vt:lpstr>Biochemical-Based Multitest Systems</vt:lpstr>
      <vt:lpstr>Preformed Enzyme-Based Systems</vt:lpstr>
      <vt:lpstr>RapID ANA-II Preformed Enzyme System</vt:lpstr>
      <vt:lpstr>Cellular Fatty Acid Analysis by High Resolution Gas-Liquid Chromatography</vt:lpstr>
      <vt:lpstr>Cellular Fatty Acid Analysis by High Resolution Gas-Liquid Chromatography (Cont.)</vt:lpstr>
      <vt:lpstr>MALDI-TOF Mass Spectrometry</vt:lpstr>
      <vt:lpstr>16S Ribosomal RNA Gene Sequencing</vt:lpstr>
      <vt:lpstr>16S Ribosomal RNA Gene Sequencing (Cont.)</vt:lpstr>
      <vt:lpstr>Identification of Clostridium and Clostridiodes species</vt:lpstr>
      <vt:lpstr>Double Zone Hemolysis C. perfringens</vt:lpstr>
      <vt:lpstr>Identification Algorithm for Some Clinically Encountered Clostridium Species</vt:lpstr>
      <vt:lpstr>Characteristics of Some Clinically Encountered Clostridium Species</vt:lpstr>
      <vt:lpstr>Identification of Anaerobic-Nonspore-Forming Gram-Positive Bacilli</vt:lpstr>
      <vt:lpstr>Characteristics of Gram-Positive Nonspore-Forming Anaerobic Bacilli</vt:lpstr>
      <vt:lpstr>Identification of Nonspore-Forming Gram-Positive Bacilli</vt:lpstr>
      <vt:lpstr>Gram Stained Appearance of A. israelii</vt:lpstr>
      <vt:lpstr>“Molar Tooth” Colonies of A. israelii</vt:lpstr>
      <vt:lpstr>Bifidobacterium spp.</vt:lpstr>
      <vt:lpstr>Lactobacillus spp.</vt:lpstr>
      <vt:lpstr> Propionibacterium acnes Microscopic morphology</vt:lpstr>
      <vt:lpstr>Identification of Anaerobic Gram-Negative Bacilli</vt:lpstr>
      <vt:lpstr>Phenotypic Characteristics of Anaerobic Gram-Negative Bacilli</vt:lpstr>
      <vt:lpstr>Bacteroides Species</vt:lpstr>
      <vt:lpstr>B. fragilis Culture Characteristics</vt:lpstr>
      <vt:lpstr>Gram Stain of B. fragilis</vt:lpstr>
      <vt:lpstr>B. fragilis on KVLB (Left) and BBE (Right) </vt:lpstr>
      <vt:lpstr>Phenotypic Characteristics of Anaerobic Gram-Negative Bacilli</vt:lpstr>
      <vt:lpstr>Bilophila wadsworthia </vt:lpstr>
      <vt:lpstr>Prevotella species</vt:lpstr>
      <vt:lpstr>Type of Fluorescence Associated with Prevotella spp. </vt:lpstr>
      <vt:lpstr>Porphyromonas spp.</vt:lpstr>
      <vt:lpstr>Campylobacter ureolyticus Group</vt:lpstr>
      <vt:lpstr>Fusobacterium spp.</vt:lpstr>
      <vt:lpstr>Gram Stains of Fusobacterium F. nucleatum (Left) and F. mortiferum (Right)</vt:lpstr>
      <vt:lpstr>Identification of Anaerobic Cocci</vt:lpstr>
      <vt:lpstr>Identification of Anaerobic  Gram-Positive Cocci</vt:lpstr>
      <vt:lpstr>Anaerobic  Gram-Positive Cocci Microscopic morphology</vt:lpstr>
      <vt:lpstr>Characteristics of Select Clinically Encountered Anaerobic Cocci</vt:lpstr>
      <vt:lpstr>Presumptive and Full ID Methods</vt:lpstr>
      <vt:lpstr>Presumptive and Full ID Methods (Cont.)</vt:lpstr>
      <vt:lpstr>ANTIMICROBIAL SUSCEPTIBILITY TESTING</vt:lpstr>
      <vt:lpstr>Antimicrobial Susceptibility Testing Guidelines</vt:lpstr>
      <vt:lpstr>Antimicrobial Susceptibility Testing</vt:lpstr>
      <vt:lpstr>CLSI Recommendations for Anaerobic Antimicrobial Susceptibility Testing </vt:lpstr>
      <vt:lpstr>Problems in Susceptibility Testing of Anaerobic Isolates</vt:lpstr>
      <vt:lpstr>Susceptibility Testing Options</vt:lpstr>
      <vt:lpstr>Etest</vt:lpstr>
      <vt:lpstr>TREATMENT OF ANAEROBE-ASSOCIATED DISEASES</vt:lpstr>
      <vt:lpstr>Approaches to the Management of Anaerobic Infections</vt:lpstr>
      <vt:lpstr>Points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ACLS CH05</dc:title>
  <dc:creator>Amy</dc:creator>
  <cp:lastModifiedBy>Tyler Thomas</cp:lastModifiedBy>
  <cp:revision>687</cp:revision>
  <cp:lastPrinted>2017-07-25T22:45:12Z</cp:lastPrinted>
  <dcterms:created xsi:type="dcterms:W3CDTF">2006-03-30T22:26:44Z</dcterms:created>
  <dcterms:modified xsi:type="dcterms:W3CDTF">2024-07-08T13:45:11Z</dcterms:modified>
</cp:coreProperties>
</file>