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99" r:id="rId2"/>
    <p:sldId id="256" r:id="rId3"/>
    <p:sldId id="300"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28" r:id="rId18"/>
    <p:sldId id="315" r:id="rId19"/>
    <p:sldId id="316" r:id="rId20"/>
    <p:sldId id="319" r:id="rId21"/>
    <p:sldId id="318" r:id="rId22"/>
    <p:sldId id="317" r:id="rId23"/>
    <p:sldId id="320" r:id="rId24"/>
    <p:sldId id="321" r:id="rId25"/>
    <p:sldId id="322" r:id="rId26"/>
    <p:sldId id="323" r:id="rId27"/>
    <p:sldId id="329" r:id="rId28"/>
    <p:sldId id="330" r:id="rId29"/>
    <p:sldId id="331" r:id="rId30"/>
    <p:sldId id="324" r:id="rId31"/>
    <p:sldId id="326" r:id="rId32"/>
    <p:sldId id="332" r:id="rId33"/>
    <p:sldId id="334" r:id="rId34"/>
    <p:sldId id="335" r:id="rId35"/>
    <p:sldId id="336" r:id="rId36"/>
    <p:sldId id="32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9698" autoAdjust="0"/>
  </p:normalViewPr>
  <p:slideViewPr>
    <p:cSldViewPr snapToGrid="0">
      <p:cViewPr varScale="1">
        <p:scale>
          <a:sx n="108" d="100"/>
          <a:sy n="108" d="100"/>
        </p:scale>
        <p:origin x="162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B23BA33-2A03-468A-A47C-4B23650BDB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4851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7521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4467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010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481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4709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733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5664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240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7326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4386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6105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34440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40253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7053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4358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46914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954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9167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7629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6594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94162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25912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31</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3702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59543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08973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7272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160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7438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8594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354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2125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3645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8892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B5683222-D9DA-4879-80FC-C3558D68F73F}"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18973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4CED989F-0E31-474D-AD1A-8A6DAC27D0F4}" type="slidenum">
              <a:rPr lang="en-US" altLang="en-US"/>
              <a:pPr/>
              <a:t>‹#›</a:t>
            </a:fld>
            <a:endParaRPr lang="en-US" altLang="en-US"/>
          </a:p>
        </p:txBody>
      </p:sp>
    </p:spTree>
    <p:extLst>
      <p:ext uri="{BB962C8B-B14F-4D97-AF65-F5344CB8AC3E}">
        <p14:creationId xmlns:p14="http://schemas.microsoft.com/office/powerpoint/2010/main" val="249747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D0108C3A-0B82-4EE9-A4EB-C183C6C02AAC}" type="slidenum">
              <a:rPr lang="en-US" altLang="en-US"/>
              <a:pPr/>
              <a:t>‹#›</a:t>
            </a:fld>
            <a:endParaRPr lang="en-US" altLang="en-US"/>
          </a:p>
        </p:txBody>
      </p:sp>
    </p:spTree>
    <p:extLst>
      <p:ext uri="{BB962C8B-B14F-4D97-AF65-F5344CB8AC3E}">
        <p14:creationId xmlns:p14="http://schemas.microsoft.com/office/powerpoint/2010/main" val="83606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FF6BD596-A28F-4E13-B6B4-BAFB21F5E001}" type="slidenum">
              <a:rPr lang="en-US" altLang="en-US"/>
              <a:pPr/>
              <a:t>‹#›</a:t>
            </a:fld>
            <a:endParaRPr lang="en-US" altLang="en-US"/>
          </a:p>
        </p:txBody>
      </p:sp>
    </p:spTree>
    <p:extLst>
      <p:ext uri="{BB962C8B-B14F-4D97-AF65-F5344CB8AC3E}">
        <p14:creationId xmlns:p14="http://schemas.microsoft.com/office/powerpoint/2010/main" val="220576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D0F92089-AE8A-42FE-B299-F49A4245405B}" type="slidenum">
              <a:rPr lang="en-US" altLang="en-US"/>
              <a:pPr/>
              <a:t>‹#›</a:t>
            </a:fld>
            <a:endParaRPr lang="en-US" altLang="en-US"/>
          </a:p>
        </p:txBody>
      </p:sp>
    </p:spTree>
    <p:extLst>
      <p:ext uri="{BB962C8B-B14F-4D97-AF65-F5344CB8AC3E}">
        <p14:creationId xmlns:p14="http://schemas.microsoft.com/office/powerpoint/2010/main" val="120204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10:10</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pPr>
              <a:defRPr/>
            </a:pPr>
            <a:fld id="{04951D69-8B8D-443E-A559-1700EC857FA5}" type="slidenum">
              <a:rPr lang="en-US" altLang="en-US"/>
              <a:pPr>
                <a:defRPr/>
              </a:pPr>
              <a:t>‹#›</a:t>
            </a:fld>
            <a:endParaRPr lang="en-US" altLang="en-US"/>
          </a:p>
        </p:txBody>
      </p:sp>
    </p:spTree>
    <p:extLst>
      <p:ext uri="{BB962C8B-B14F-4D97-AF65-F5344CB8AC3E}">
        <p14:creationId xmlns:p14="http://schemas.microsoft.com/office/powerpoint/2010/main" val="35847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132ACD3D-5BC0-418E-9CCD-1BCFF431A468}"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72726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F03ED226-F773-4374-AB9D-BF2F86337799}"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2230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444E451B-AF42-4F81-AF51-E69B34813EAE}"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6145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Slide Number Placeholder 7"/>
          <p:cNvSpPr>
            <a:spLocks noGrp="1"/>
          </p:cNvSpPr>
          <p:nvPr>
            <p:ph type="sldNum" sz="quarter" idx="10"/>
          </p:nvPr>
        </p:nvSpPr>
        <p:spPr>
          <a:ln/>
        </p:spPr>
        <p:txBody>
          <a:bodyPr/>
          <a:lstStyle>
            <a:lvl1pPr>
              <a:defRPr/>
            </a:lvl1pPr>
          </a:lstStyle>
          <a:p>
            <a:r>
              <a:rPr lang="en-GB" altLang="en-US"/>
              <a:t> </a:t>
            </a:r>
            <a:fld id="{699C2C71-FBBB-4FD5-85F8-8E68C8851CB7}" type="slidenum">
              <a:rPr lang="en-GB" altLang="en-US"/>
              <a:pPr/>
              <a:t>‹#›</a:t>
            </a:fld>
            <a:endParaRPr lang="en-GB"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01789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13"/>
          </p:nvPr>
        </p:nvSpPr>
        <p:spPr>
          <a:ln/>
        </p:spPr>
        <p:txBody>
          <a:bodyPr/>
          <a:lstStyle>
            <a:lvl1pPr>
              <a:defRPr/>
            </a:lvl1pPr>
          </a:lstStyle>
          <a:p>
            <a:r>
              <a:rPr lang="en-GB" altLang="en-US"/>
              <a:t> </a:t>
            </a:r>
            <a:fld id="{9FA7FB98-D09A-4C85-BCFF-ABDD503B1F9B}" type="slidenum">
              <a:rPr lang="en-GB" altLang="en-US"/>
              <a:pPr/>
              <a:t>‹#›</a:t>
            </a:fld>
            <a:endParaRPr lang="en-GB"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063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9A6730B2-C177-43AA-97FC-82600E0E24FC}" type="slidenum">
              <a:rPr lang="en-GB" altLang="en-US"/>
              <a:pPr/>
              <a:t>‹#›</a:t>
            </a:fld>
            <a:endParaRPr lang="en-GB"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76785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4678AE77-3795-4BA4-A390-C71082785050}" type="slidenum">
              <a:rPr lang="en-US" altLang="en-US"/>
              <a:pPr/>
              <a:t>‹#›</a:t>
            </a:fld>
            <a:endParaRPr lang="en-US" altLang="en-US"/>
          </a:p>
        </p:txBody>
      </p:sp>
    </p:spTree>
    <p:extLst>
      <p:ext uri="{BB962C8B-B14F-4D97-AF65-F5344CB8AC3E}">
        <p14:creationId xmlns:p14="http://schemas.microsoft.com/office/powerpoint/2010/main" val="341936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9A4E58DF-DF77-4F9D-8E70-3C155831D413}" type="slidenum">
              <a:rPr lang="en-US" altLang="en-US"/>
              <a:pPr/>
              <a:t>‹#›</a:t>
            </a:fld>
            <a:endParaRPr lang="en-US" altLang="en-US"/>
          </a:p>
        </p:txBody>
      </p:sp>
    </p:spTree>
    <p:extLst>
      <p:ext uri="{BB962C8B-B14F-4D97-AF65-F5344CB8AC3E}">
        <p14:creationId xmlns:p14="http://schemas.microsoft.com/office/powerpoint/2010/main" val="175189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r>
              <a:rPr lang="en-GB" altLang="en-US"/>
              <a:t> </a:t>
            </a:r>
            <a:fld id="{0516886C-B07B-4A48-9292-5FA81D258115}" type="slidenum">
              <a:rPr lang="en-GB" altLang="en-US"/>
              <a:pPr/>
              <a:t>‹#›</a:t>
            </a:fld>
            <a:endParaRPr lang="en-GB"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sldNum="0" hdr="0" dt="0"/>
  <p:txStyles>
    <p:titleStyle>
      <a:lvl1pPr algn="ctr" rtl="0" eaLnBrk="0" fontAlgn="base" hangingPunct="0">
        <a:spcBef>
          <a:spcPct val="0"/>
        </a:spcBef>
        <a:spcAft>
          <a:spcPct val="0"/>
        </a:spcAft>
        <a:defRPr sz="40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1"/>
          </a:solidFill>
          <a:latin typeface="Arial" charset="0"/>
          <a:cs typeface="Arial" charset="0"/>
        </a:defRPr>
      </a:lvl2pPr>
      <a:lvl3pPr algn="ctr" rtl="0" eaLnBrk="0" fontAlgn="base" hangingPunct="0">
        <a:spcBef>
          <a:spcPct val="0"/>
        </a:spcBef>
        <a:spcAft>
          <a:spcPct val="0"/>
        </a:spcAft>
        <a:defRPr sz="4000">
          <a:solidFill>
            <a:schemeClr val="tx1"/>
          </a:solidFill>
          <a:latin typeface="Arial" charset="0"/>
          <a:cs typeface="Arial" charset="0"/>
        </a:defRPr>
      </a:lvl3pPr>
      <a:lvl4pPr algn="ctr" rtl="0" eaLnBrk="0" fontAlgn="base" hangingPunct="0">
        <a:spcBef>
          <a:spcPct val="0"/>
        </a:spcBef>
        <a:spcAft>
          <a:spcPct val="0"/>
        </a:spcAft>
        <a:defRPr sz="4000">
          <a:solidFill>
            <a:schemeClr val="tx1"/>
          </a:solidFill>
          <a:latin typeface="Arial" charset="0"/>
          <a:cs typeface="Arial" charset="0"/>
        </a:defRPr>
      </a:lvl4pPr>
      <a:lvl5pPr algn="ctr" rtl="0" eaLnBrk="0" fontAlgn="base" hangingPunct="0">
        <a:spcBef>
          <a:spcPct val="0"/>
        </a:spcBef>
        <a:spcAft>
          <a:spcPct val="0"/>
        </a:spcAft>
        <a:defRPr sz="40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WBC Counting</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Laboratory Hematology</a:t>
            </a:r>
          </a:p>
        </p:txBody>
      </p:sp>
    </p:spTree>
    <p:extLst>
      <p:ext uri="{BB962C8B-B14F-4D97-AF65-F5344CB8AC3E}">
        <p14:creationId xmlns:p14="http://schemas.microsoft.com/office/powerpoint/2010/main" val="2390086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Manual Counting - Use</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Interference with instrument counts and smear estimate do not agree.</a:t>
            </a:r>
          </a:p>
          <a:p>
            <a:r>
              <a:rPr lang="en-US" b="1" dirty="0" smtClean="0">
                <a:latin typeface="+mn-lt"/>
              </a:rPr>
              <a:t>Body fluids – WBC and RBC – counts will vary therefore different dilutions and counting areas will be used. Statistically—50 cells must be counted on each side (100 on both sides) of the hemocytometer or you must count more area, up to and including the entire hemocytometer.</a:t>
            </a:r>
          </a:p>
        </p:txBody>
      </p:sp>
    </p:spTree>
    <p:extLst>
      <p:ext uri="{BB962C8B-B14F-4D97-AF65-F5344CB8AC3E}">
        <p14:creationId xmlns:p14="http://schemas.microsoft.com/office/powerpoint/2010/main" val="72317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Performed using:</a:t>
            </a:r>
          </a:p>
          <a:p>
            <a:pPr lvl="1"/>
            <a:r>
              <a:rPr lang="en-US" b="1" dirty="0" smtClean="0">
                <a:latin typeface="+mn-lt"/>
              </a:rPr>
              <a:t>Whole blood smears</a:t>
            </a:r>
          </a:p>
          <a:p>
            <a:pPr lvl="1"/>
            <a:r>
              <a:rPr lang="en-US" b="1" dirty="0" smtClean="0">
                <a:latin typeface="+mn-lt"/>
              </a:rPr>
              <a:t>Buffy coat smears-peripheral</a:t>
            </a:r>
          </a:p>
          <a:p>
            <a:pPr lvl="1"/>
            <a:r>
              <a:rPr lang="en-US" b="1" dirty="0" smtClean="0">
                <a:latin typeface="+mn-lt"/>
              </a:rPr>
              <a:t>Albumin smears</a:t>
            </a:r>
          </a:p>
        </p:txBody>
      </p:sp>
    </p:spTree>
    <p:extLst>
      <p:ext uri="{BB962C8B-B14F-4D97-AF65-F5344CB8AC3E}">
        <p14:creationId xmlns:p14="http://schemas.microsoft.com/office/powerpoint/2010/main" val="106814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Making the smear</a:t>
            </a:r>
          </a:p>
          <a:p>
            <a:pPr lvl="1"/>
            <a:r>
              <a:rPr lang="en-US" b="1" dirty="0" smtClean="0">
                <a:latin typeface="+mn-lt"/>
              </a:rPr>
              <a:t>Using a “smearing slide” at a 45° angle to the sample slide.</a:t>
            </a:r>
          </a:p>
          <a:p>
            <a:pPr lvl="1"/>
            <a:r>
              <a:rPr lang="en-US" b="1" dirty="0" smtClean="0">
                <a:latin typeface="+mn-lt"/>
              </a:rPr>
              <a:t>Smear with a smooth lifting motion.</a:t>
            </a:r>
          </a:p>
          <a:p>
            <a:pPr lvl="1"/>
            <a:r>
              <a:rPr lang="en-US" b="1" dirty="0" smtClean="0">
                <a:latin typeface="+mn-lt"/>
              </a:rPr>
              <a:t>Smear should be approx. 2/3 the length of the slide (at least ½)</a:t>
            </a:r>
          </a:p>
          <a:p>
            <a:pPr lvl="2"/>
            <a:r>
              <a:rPr lang="en-US" b="1" dirty="0" smtClean="0">
                <a:latin typeface="+mn-lt"/>
              </a:rPr>
              <a:t>Too short </a:t>
            </a:r>
            <a:r>
              <a:rPr lang="en-US" b="1" dirty="0" smtClean="0">
                <a:latin typeface="+mn-lt"/>
                <a:sym typeface="Wingdings" panose="05000000000000000000" pitchFamily="2" charset="2"/>
              </a:rPr>
              <a:t> not enough area for performing the differential.</a:t>
            </a:r>
          </a:p>
          <a:p>
            <a:pPr lvl="2"/>
            <a:r>
              <a:rPr lang="en-US" b="1" dirty="0" smtClean="0">
                <a:latin typeface="+mn-lt"/>
                <a:sym typeface="Wingdings" panose="05000000000000000000" pitchFamily="2" charset="2"/>
              </a:rPr>
              <a:t>Too long  may be no feathered edge.</a:t>
            </a:r>
            <a:endParaRPr lang="en-US" b="1" dirty="0" smtClean="0">
              <a:latin typeface="+mn-lt"/>
            </a:endParaRPr>
          </a:p>
        </p:txBody>
      </p:sp>
    </p:spTree>
    <p:extLst>
      <p:ext uri="{BB962C8B-B14F-4D97-AF65-F5344CB8AC3E}">
        <p14:creationId xmlns:p14="http://schemas.microsoft.com/office/powerpoint/2010/main" val="117609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Making the smear</a:t>
            </a:r>
          </a:p>
          <a:p>
            <a:pPr lvl="1"/>
            <a:r>
              <a:rPr lang="en-US" b="1" dirty="0" smtClean="0">
                <a:latin typeface="+mn-lt"/>
              </a:rPr>
              <a:t>Using a “smearing slide” at a 45° angle to the sample slide.</a:t>
            </a:r>
          </a:p>
          <a:p>
            <a:pPr lvl="1"/>
            <a:r>
              <a:rPr lang="en-US" b="1" dirty="0" smtClean="0">
                <a:latin typeface="+mn-lt"/>
              </a:rPr>
              <a:t>Smear with a smooth lifting motion.</a:t>
            </a:r>
          </a:p>
          <a:p>
            <a:pPr lvl="1"/>
            <a:r>
              <a:rPr lang="en-US" b="1" dirty="0" smtClean="0">
                <a:latin typeface="+mn-lt"/>
              </a:rPr>
              <a:t>Smear should be approx. 2/3 the length of the slide (at least ½)</a:t>
            </a:r>
          </a:p>
          <a:p>
            <a:pPr lvl="2"/>
            <a:r>
              <a:rPr lang="en-US" b="1" dirty="0" smtClean="0">
                <a:latin typeface="+mn-lt"/>
              </a:rPr>
              <a:t>Too short </a:t>
            </a:r>
            <a:r>
              <a:rPr lang="en-US" b="1" dirty="0" smtClean="0">
                <a:latin typeface="+mn-lt"/>
                <a:sym typeface="Wingdings" panose="05000000000000000000" pitchFamily="2" charset="2"/>
              </a:rPr>
              <a:t> not enough area for performing the differential.</a:t>
            </a:r>
          </a:p>
          <a:p>
            <a:pPr lvl="2"/>
            <a:r>
              <a:rPr lang="en-US" b="1" dirty="0" smtClean="0">
                <a:latin typeface="+mn-lt"/>
                <a:sym typeface="Wingdings" panose="05000000000000000000" pitchFamily="2" charset="2"/>
              </a:rPr>
              <a:t>Too long  may be no feathered edge.</a:t>
            </a:r>
            <a:endParaRPr lang="en-US" b="1" dirty="0" smtClean="0">
              <a:latin typeface="+mn-lt"/>
            </a:endParaRPr>
          </a:p>
        </p:txBody>
      </p:sp>
    </p:spTree>
    <p:extLst>
      <p:ext uri="{BB962C8B-B14F-4D97-AF65-F5344CB8AC3E}">
        <p14:creationId xmlns:p14="http://schemas.microsoft.com/office/powerpoint/2010/main" val="176484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Making the smear</a:t>
            </a:r>
          </a:p>
          <a:p>
            <a:pPr lvl="1"/>
            <a:r>
              <a:rPr lang="en-US" b="1" dirty="0" smtClean="0">
                <a:latin typeface="+mn-lt"/>
              </a:rPr>
              <a:t>Using a “smearing slide” at a 45° angle to the sample slide.</a:t>
            </a:r>
          </a:p>
          <a:p>
            <a:pPr lvl="1"/>
            <a:r>
              <a:rPr lang="en-US" b="1" dirty="0" smtClean="0">
                <a:latin typeface="+mn-lt"/>
              </a:rPr>
              <a:t>Smear with a smooth lifting motion.</a:t>
            </a:r>
          </a:p>
          <a:p>
            <a:pPr lvl="1"/>
            <a:r>
              <a:rPr lang="en-US" b="1" dirty="0" smtClean="0">
                <a:latin typeface="+mn-lt"/>
              </a:rPr>
              <a:t>Smear should be approx. 2/3 the length of the slide (at least ½)</a:t>
            </a:r>
          </a:p>
          <a:p>
            <a:pPr lvl="2"/>
            <a:r>
              <a:rPr lang="en-US" b="1" dirty="0" smtClean="0">
                <a:latin typeface="+mn-lt"/>
              </a:rPr>
              <a:t>Too short </a:t>
            </a:r>
            <a:r>
              <a:rPr lang="en-US" b="1" dirty="0" smtClean="0">
                <a:latin typeface="+mn-lt"/>
                <a:sym typeface="Wingdings" panose="05000000000000000000" pitchFamily="2" charset="2"/>
              </a:rPr>
              <a:t> not enough area for performing the differential.</a:t>
            </a:r>
          </a:p>
          <a:p>
            <a:pPr lvl="2"/>
            <a:r>
              <a:rPr lang="en-US" b="1" dirty="0" smtClean="0">
                <a:latin typeface="+mn-lt"/>
                <a:sym typeface="Wingdings" panose="05000000000000000000" pitchFamily="2" charset="2"/>
              </a:rPr>
              <a:t>Too long  may be no feathered edge.</a:t>
            </a:r>
            <a:endParaRPr lang="en-US" b="1" dirty="0" smtClean="0">
              <a:latin typeface="+mn-lt"/>
            </a:endParaRPr>
          </a:p>
        </p:txBody>
      </p:sp>
    </p:spTree>
    <p:extLst>
      <p:ext uri="{BB962C8B-B14F-4D97-AF65-F5344CB8AC3E}">
        <p14:creationId xmlns:p14="http://schemas.microsoft.com/office/powerpoint/2010/main" val="3475065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pic>
        <p:nvPicPr>
          <p:cNvPr id="1026" name="Picture 2" descr="https://coursewareobjects.elsevier.com/objects/elr/Rodak6e/IC/jpg/Chapter013/013002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801" y="1125244"/>
            <a:ext cx="4355443" cy="2310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660777" y="1125244"/>
            <a:ext cx="4248910" cy="2314819"/>
          </a:xfrm>
          <a:prstGeom prst="rect">
            <a:avLst/>
          </a:prstGeom>
        </p:spPr>
      </p:pic>
      <p:pic>
        <p:nvPicPr>
          <p:cNvPr id="6" name="Picture 5"/>
          <p:cNvPicPr>
            <a:picLocks noChangeAspect="1"/>
          </p:cNvPicPr>
          <p:nvPr/>
        </p:nvPicPr>
        <p:blipFill>
          <a:blip r:embed="rId5"/>
          <a:stretch>
            <a:fillRect/>
          </a:stretch>
        </p:blipFill>
        <p:spPr>
          <a:xfrm>
            <a:off x="198801" y="3547369"/>
            <a:ext cx="4371933" cy="2507202"/>
          </a:xfrm>
          <a:prstGeom prst="rect">
            <a:avLst/>
          </a:prstGeom>
        </p:spPr>
      </p:pic>
      <p:pic>
        <p:nvPicPr>
          <p:cNvPr id="7" name="Picture 6"/>
          <p:cNvPicPr>
            <a:picLocks noChangeAspect="1"/>
          </p:cNvPicPr>
          <p:nvPr/>
        </p:nvPicPr>
        <p:blipFill>
          <a:blip r:embed="rId6"/>
          <a:stretch>
            <a:fillRect/>
          </a:stretch>
        </p:blipFill>
        <p:spPr>
          <a:xfrm>
            <a:off x="5023348" y="4062274"/>
            <a:ext cx="3527327" cy="1477068"/>
          </a:xfrm>
          <a:prstGeom prst="rect">
            <a:avLst/>
          </a:prstGeom>
        </p:spPr>
      </p:pic>
    </p:spTree>
    <p:extLst>
      <p:ext uri="{BB962C8B-B14F-4D97-AF65-F5344CB8AC3E}">
        <p14:creationId xmlns:p14="http://schemas.microsoft.com/office/powerpoint/2010/main" val="315210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Buffy coat smear</a:t>
            </a:r>
          </a:p>
          <a:p>
            <a:pPr lvl="1"/>
            <a:r>
              <a:rPr lang="en-US" b="1" dirty="0" smtClean="0">
                <a:latin typeface="+mn-lt"/>
              </a:rPr>
              <a:t>Sample spun at ~3000 RPM for 3 minutes.</a:t>
            </a:r>
          </a:p>
          <a:p>
            <a:pPr lvl="1"/>
            <a:r>
              <a:rPr lang="en-US" b="1" dirty="0" smtClean="0">
                <a:latin typeface="+mn-lt"/>
              </a:rPr>
              <a:t>Buffy coat is the layer of cells between the Plasma and the RBCs after settling or centrifugation.</a:t>
            </a:r>
          </a:p>
          <a:p>
            <a:pPr lvl="1"/>
            <a:r>
              <a:rPr lang="en-US" b="1" dirty="0" smtClean="0">
                <a:latin typeface="+mn-lt"/>
              </a:rPr>
              <a:t>Plasma is drawn off except for 1-2 mm</a:t>
            </a:r>
          </a:p>
          <a:p>
            <a:pPr lvl="1"/>
            <a:r>
              <a:rPr lang="en-US" b="1" dirty="0" smtClean="0">
                <a:latin typeface="+mn-lt"/>
              </a:rPr>
              <a:t>The buffy coat layer is taken off with 0.1 mm of RBC.</a:t>
            </a:r>
          </a:p>
          <a:p>
            <a:pPr lvl="1"/>
            <a:r>
              <a:rPr lang="en-US" b="1" dirty="0" smtClean="0">
                <a:latin typeface="+mn-lt"/>
              </a:rPr>
              <a:t>Removed cells are mixed and smears made;</a:t>
            </a:r>
          </a:p>
          <a:p>
            <a:pPr lvl="1"/>
            <a:r>
              <a:rPr lang="en-US" b="1" dirty="0" smtClean="0">
                <a:latin typeface="+mn-lt"/>
              </a:rPr>
              <a:t>When WBC count is &lt;1.0/mm3.</a:t>
            </a:r>
          </a:p>
        </p:txBody>
      </p:sp>
    </p:spTree>
    <p:extLst>
      <p:ext uri="{BB962C8B-B14F-4D97-AF65-F5344CB8AC3E}">
        <p14:creationId xmlns:p14="http://schemas.microsoft.com/office/powerpoint/2010/main" val="2076816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HCT Layers</a:t>
            </a:r>
            <a:endParaRPr lang="en-US" b="1"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476064" y="1453349"/>
            <a:ext cx="8156359" cy="3901458"/>
          </a:xfrm>
          <a:prstGeom prst="rect">
            <a:avLst/>
          </a:prstGeom>
        </p:spPr>
      </p:pic>
    </p:spTree>
    <p:extLst>
      <p:ext uri="{BB962C8B-B14F-4D97-AF65-F5344CB8AC3E}">
        <p14:creationId xmlns:p14="http://schemas.microsoft.com/office/powerpoint/2010/main" val="2788910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Manual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latin typeface="+mn-lt"/>
              </a:rPr>
              <a:t>Albumin smears – albumin helps to hold fragile cells together during the smearing process.</a:t>
            </a:r>
          </a:p>
          <a:p>
            <a:r>
              <a:rPr lang="en-US" b="1" dirty="0" smtClean="0">
                <a:latin typeface="+mn-lt"/>
              </a:rPr>
              <a:t>Made when there is evidence of fragile cells – ex. CLL </a:t>
            </a:r>
            <a:r>
              <a:rPr lang="en-US" b="1" dirty="0" err="1" smtClean="0">
                <a:latin typeface="+mn-lt"/>
              </a:rPr>
              <a:t>lymphs</a:t>
            </a:r>
            <a:r>
              <a:rPr lang="en-US" b="1" dirty="0" smtClean="0">
                <a:latin typeface="+mn-lt"/>
              </a:rPr>
              <a:t>, blasts, reactive </a:t>
            </a:r>
            <a:r>
              <a:rPr lang="en-US" b="1" dirty="0" err="1" smtClean="0">
                <a:latin typeface="+mn-lt"/>
              </a:rPr>
              <a:t>lymphs</a:t>
            </a:r>
            <a:r>
              <a:rPr lang="en-US" b="1" dirty="0" smtClean="0">
                <a:latin typeface="+mn-lt"/>
              </a:rPr>
              <a:t>, lymphoma cells (i.e., reactive, immature, or malignant cells).</a:t>
            </a:r>
          </a:p>
          <a:p>
            <a:r>
              <a:rPr lang="en-US" b="1" dirty="0" smtClean="0">
                <a:latin typeface="+mn-lt"/>
              </a:rPr>
              <a:t>1 drop of Albumin to 9 drops of EDTA whole blood (10x dilution), mix </a:t>
            </a:r>
            <a:r>
              <a:rPr lang="en-US" b="1" dirty="0" smtClean="0">
                <a:latin typeface="+mn-lt"/>
                <a:sym typeface="Wingdings" panose="05000000000000000000" pitchFamily="2" charset="2"/>
              </a:rPr>
              <a:t> make smear.</a:t>
            </a:r>
          </a:p>
          <a:p>
            <a:r>
              <a:rPr lang="en-US" b="1" dirty="0" smtClean="0">
                <a:latin typeface="+mn-lt"/>
                <a:sym typeface="Wingdings" panose="05000000000000000000" pitchFamily="2" charset="2"/>
              </a:rPr>
              <a:t>Too much albumin will introduce artifact.</a:t>
            </a:r>
            <a:endParaRPr lang="en-US" b="1" dirty="0" smtClean="0">
              <a:latin typeface="+mn-lt"/>
            </a:endParaRPr>
          </a:p>
        </p:txBody>
      </p:sp>
    </p:spTree>
    <p:extLst>
      <p:ext uri="{BB962C8B-B14F-4D97-AF65-F5344CB8AC3E}">
        <p14:creationId xmlns:p14="http://schemas.microsoft.com/office/powerpoint/2010/main" val="2558184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Performing WBC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latin typeface="+mn-lt"/>
              </a:rPr>
              <a:t>In the middle area of the feathered edge where the RBCS are touching but only occasionally overlapping.</a:t>
            </a:r>
          </a:p>
          <a:p>
            <a:pPr lvl="1"/>
            <a:r>
              <a:rPr lang="en-US" sz="2000" dirty="0" smtClean="0">
                <a:latin typeface="+mn-lt"/>
              </a:rPr>
              <a:t>Thin and thick areas, morphology distorted. In thin area, cells are stretched out and may not see areas like central pallor whereas in thick areas, cells are squished and morphological are missing (pseudo-Rouleaux). However, you may find rare events in the thick area – malaria, inclusions, &amp;c.</a:t>
            </a:r>
          </a:p>
          <a:p>
            <a:pPr lvl="1"/>
            <a:r>
              <a:rPr lang="en-US" sz="2000" dirty="0" smtClean="0">
                <a:latin typeface="+mn-lt"/>
              </a:rPr>
              <a:t>Start away from the edge, move in 1 direction side to side counting consecutive WBCs. When you get to the edge—move over 1 objective and reverse direction, continuing to count consecutive WBC until you reach 100.</a:t>
            </a:r>
          </a:p>
        </p:txBody>
      </p:sp>
    </p:spTree>
    <p:extLst>
      <p:ext uri="{BB962C8B-B14F-4D97-AF65-F5344CB8AC3E}">
        <p14:creationId xmlns:p14="http://schemas.microsoft.com/office/powerpoint/2010/main" val="338182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The Neubauer Hemocytometer</a:t>
            </a:r>
            <a:endParaRPr lang="en-US" b="1" dirty="0">
              <a:latin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3"/>
          <a:stretch>
            <a:fillRect/>
          </a:stretch>
        </p:blipFill>
        <p:spPr>
          <a:xfrm>
            <a:off x="804917" y="1641475"/>
            <a:ext cx="7550042" cy="44545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Manual Differential – 95% CI Chart</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The more cells counted the narrower the range for statistical comparison.</a:t>
            </a:r>
          </a:p>
          <a:p>
            <a:r>
              <a:rPr lang="en-US" sz="2000" dirty="0" smtClean="0"/>
              <a:t>Ex: Look at a – 100 along the top which is 100 cell WBC differential. Then say you counted 48% lymphocytes and the instrument had counted 40%. Now the instrument had counts thousands of WBCs not just 100 so use them as ‘a’ and go down to 40. You could get 30.3-50.3% </a:t>
            </a:r>
            <a:r>
              <a:rPr lang="en-US" sz="2000" dirty="0" err="1" smtClean="0"/>
              <a:t>lymphs</a:t>
            </a:r>
            <a:r>
              <a:rPr lang="en-US" sz="2000" dirty="0" smtClean="0"/>
              <a:t> and have statistically the same % of </a:t>
            </a:r>
            <a:r>
              <a:rPr lang="en-US" sz="2000" dirty="0" err="1" smtClean="0"/>
              <a:t>lymphs</a:t>
            </a:r>
            <a:r>
              <a:rPr lang="en-US" sz="2000" dirty="0" smtClean="0"/>
              <a:t>.</a:t>
            </a:r>
          </a:p>
          <a:p>
            <a:endParaRPr lang="en-US" sz="2000" dirty="0" smtClean="0"/>
          </a:p>
        </p:txBody>
      </p:sp>
    </p:spTree>
    <p:extLst>
      <p:ext uri="{BB962C8B-B14F-4D97-AF65-F5344CB8AC3E}">
        <p14:creationId xmlns:p14="http://schemas.microsoft.com/office/powerpoint/2010/main" val="4161095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2617221" y="1491449"/>
            <a:ext cx="4214971" cy="5035643"/>
          </a:xfrm>
          <a:prstGeom prst="rect">
            <a:avLst/>
          </a:prstGeom>
        </p:spPr>
      </p:pic>
      <p:sp>
        <p:nvSpPr>
          <p:cNvPr id="5" name="Title 4"/>
          <p:cNvSpPr>
            <a:spLocks noGrp="1"/>
          </p:cNvSpPr>
          <p:nvPr>
            <p:ph type="title"/>
          </p:nvPr>
        </p:nvSpPr>
        <p:spPr>
          <a:xfrm>
            <a:off x="609907" y="0"/>
            <a:ext cx="8229600" cy="1143000"/>
          </a:xfrm>
        </p:spPr>
        <p:txBody>
          <a:bodyPr/>
          <a:lstStyle/>
          <a:p>
            <a:r>
              <a:rPr lang="en-US" b="1" dirty="0" smtClean="0">
                <a:latin typeface="+mn-lt"/>
              </a:rPr>
              <a:t>Manual Differential</a:t>
            </a:r>
            <a:endParaRPr lang="en-US" b="1" dirty="0">
              <a:latin typeface="+mn-lt"/>
            </a:endParaRPr>
          </a:p>
        </p:txBody>
      </p:sp>
    </p:spTree>
    <p:extLst>
      <p:ext uri="{BB962C8B-B14F-4D97-AF65-F5344CB8AC3E}">
        <p14:creationId xmlns:p14="http://schemas.microsoft.com/office/powerpoint/2010/main" val="1174102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Identification of Cells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Basic criteria:</a:t>
            </a:r>
          </a:p>
          <a:p>
            <a:pPr lvl="1"/>
            <a:r>
              <a:rPr lang="en-US" sz="1600" dirty="0" smtClean="0"/>
              <a:t>Size</a:t>
            </a:r>
          </a:p>
          <a:p>
            <a:pPr lvl="1"/>
            <a:r>
              <a:rPr lang="en-US" sz="1600" dirty="0" smtClean="0"/>
              <a:t>N:C ratio</a:t>
            </a:r>
          </a:p>
          <a:p>
            <a:pPr lvl="1"/>
            <a:r>
              <a:rPr lang="en-US" sz="1600" dirty="0" smtClean="0"/>
              <a:t>Nuclear characteristics</a:t>
            </a:r>
          </a:p>
          <a:p>
            <a:pPr lvl="1"/>
            <a:r>
              <a:rPr lang="en-US" sz="1600" dirty="0" smtClean="0"/>
              <a:t>Chromatin thickness</a:t>
            </a:r>
          </a:p>
          <a:p>
            <a:pPr lvl="1"/>
            <a:r>
              <a:rPr lang="en-US" sz="1600" dirty="0" smtClean="0"/>
              <a:t>Degree of clumping</a:t>
            </a:r>
          </a:p>
          <a:p>
            <a:pPr lvl="1"/>
            <a:r>
              <a:rPr lang="en-US" sz="1600" dirty="0" smtClean="0"/>
              <a:t>Chromatin pattern?</a:t>
            </a:r>
          </a:p>
          <a:p>
            <a:pPr lvl="1"/>
            <a:r>
              <a:rPr lang="en-US" sz="1600" dirty="0" smtClean="0"/>
              <a:t>Staining properties</a:t>
            </a:r>
          </a:p>
          <a:p>
            <a:pPr lvl="1"/>
            <a:r>
              <a:rPr lang="en-US" sz="1600" dirty="0" smtClean="0"/>
              <a:t>Presence of Nucleoli?</a:t>
            </a:r>
          </a:p>
          <a:p>
            <a:r>
              <a:rPr lang="en-US" sz="2000" dirty="0" smtClean="0"/>
              <a:t>Cytoplasmic characteristics</a:t>
            </a:r>
          </a:p>
          <a:p>
            <a:pPr lvl="1"/>
            <a:r>
              <a:rPr lang="en-US" sz="1600" dirty="0" smtClean="0"/>
              <a:t>Staining properties</a:t>
            </a:r>
          </a:p>
          <a:p>
            <a:pPr lvl="1"/>
            <a:r>
              <a:rPr lang="en-US" sz="1600" dirty="0" smtClean="0"/>
              <a:t>Presence of granules? If so, what size and how stain?</a:t>
            </a:r>
          </a:p>
          <a:p>
            <a:pPr lvl="1"/>
            <a:r>
              <a:rPr lang="en-US" sz="1600" dirty="0" smtClean="0"/>
              <a:t>Presence of inclusions? If so, what size and how stain?</a:t>
            </a:r>
            <a:endParaRPr lang="en-US" sz="1600" dirty="0"/>
          </a:p>
          <a:p>
            <a:pPr lvl="1"/>
            <a:endParaRPr lang="en-US" sz="1600" dirty="0" smtClean="0"/>
          </a:p>
        </p:txBody>
      </p:sp>
    </p:spTree>
    <p:extLst>
      <p:ext uri="{BB962C8B-B14F-4D97-AF65-F5344CB8AC3E}">
        <p14:creationId xmlns:p14="http://schemas.microsoft.com/office/powerpoint/2010/main" val="994086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The Complete Manual WBC Differential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WBC component</a:t>
            </a:r>
          </a:p>
          <a:p>
            <a:pPr lvl="1"/>
            <a:r>
              <a:rPr lang="en-US" sz="1200" dirty="0" smtClean="0"/>
              <a:t>WBC estimate</a:t>
            </a:r>
          </a:p>
          <a:p>
            <a:pPr lvl="1"/>
            <a:r>
              <a:rPr lang="en-US" sz="1200" dirty="0" smtClean="0"/>
              <a:t>WBC 100 cell differential</a:t>
            </a:r>
          </a:p>
          <a:p>
            <a:r>
              <a:rPr lang="en-US" sz="1600" dirty="0" smtClean="0"/>
              <a:t>RBC component</a:t>
            </a:r>
          </a:p>
          <a:p>
            <a:pPr lvl="1"/>
            <a:r>
              <a:rPr lang="en-US" sz="1200" dirty="0" smtClean="0"/>
              <a:t>RBC morphology</a:t>
            </a:r>
          </a:p>
          <a:p>
            <a:r>
              <a:rPr lang="en-US" sz="1600" dirty="0" smtClean="0"/>
              <a:t>Platelet components</a:t>
            </a:r>
          </a:p>
          <a:p>
            <a:pPr lvl="1"/>
            <a:r>
              <a:rPr lang="en-US" sz="1200" dirty="0" smtClean="0"/>
              <a:t>PLT estimate</a:t>
            </a:r>
          </a:p>
          <a:p>
            <a:pPr lvl="1"/>
            <a:r>
              <a:rPr lang="en-US" sz="1200" dirty="0" smtClean="0"/>
              <a:t>PLT morphology</a:t>
            </a:r>
          </a:p>
          <a:p>
            <a:pPr marL="57150" indent="0">
              <a:buNone/>
            </a:pPr>
            <a:r>
              <a:rPr lang="en-US" sz="1600" dirty="0" smtClean="0"/>
              <a:t>In total—there are ~5 parts of a manual WBC differential.</a:t>
            </a:r>
            <a:endParaRPr lang="en-US" sz="1600" dirty="0"/>
          </a:p>
          <a:p>
            <a:pPr lvl="1"/>
            <a:endParaRPr lang="en-US" sz="1600" dirty="0" smtClean="0"/>
          </a:p>
        </p:txBody>
      </p:sp>
    </p:spTree>
    <p:extLst>
      <p:ext uri="{BB962C8B-B14F-4D97-AF65-F5344CB8AC3E}">
        <p14:creationId xmlns:p14="http://schemas.microsoft.com/office/powerpoint/2010/main" val="530120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Impedance WBC Counting</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1600" dirty="0" smtClean="0"/>
              <a:t>Coulter principle</a:t>
            </a:r>
          </a:p>
          <a:p>
            <a:r>
              <a:rPr lang="en-US" sz="1600" dirty="0" smtClean="0"/>
              <a:t>EDTA</a:t>
            </a:r>
          </a:p>
          <a:p>
            <a:r>
              <a:rPr lang="en-US" sz="1600" dirty="0" smtClean="0"/>
              <a:t>Dilution where RBC lysed and the threshold set at 35fL, normally only WBC counted; platelets much smaller (under the 35fL; normally not &gt;20fL)</a:t>
            </a:r>
          </a:p>
          <a:p>
            <a:r>
              <a:rPr lang="en-US" sz="1600" dirty="0" smtClean="0"/>
              <a:t>Histogram</a:t>
            </a:r>
          </a:p>
          <a:p>
            <a:r>
              <a:rPr lang="en-US" sz="1600" dirty="0" smtClean="0"/>
              <a:t>Interference:</a:t>
            </a:r>
          </a:p>
          <a:p>
            <a:pPr lvl="1"/>
            <a:r>
              <a:rPr lang="en-US" sz="1200" dirty="0" smtClean="0"/>
              <a:t>NRBCs, hypochormic cells, target cells, HGB S, and HGB C (i.e., RBCs resistant to lysis)</a:t>
            </a:r>
          </a:p>
          <a:p>
            <a:pPr lvl="1"/>
            <a:r>
              <a:rPr lang="en-US" sz="1200" dirty="0" smtClean="0"/>
              <a:t>Giant platelets and platelet clumps</a:t>
            </a:r>
          </a:p>
          <a:p>
            <a:pPr lvl="1"/>
            <a:r>
              <a:rPr lang="en-US" sz="1200" dirty="0" smtClean="0"/>
              <a:t>Cytoplasmic fragments</a:t>
            </a:r>
          </a:p>
          <a:p>
            <a:pPr lvl="1"/>
            <a:r>
              <a:rPr lang="en-US" sz="1200" dirty="0" smtClean="0"/>
              <a:t>Megakaryocyte nuclei</a:t>
            </a:r>
            <a:endParaRPr lang="en-US" sz="800" dirty="0"/>
          </a:p>
          <a:p>
            <a:pPr lvl="1"/>
            <a:endParaRPr lang="en-US" sz="1600" dirty="0" smtClean="0"/>
          </a:p>
        </p:txBody>
      </p:sp>
    </p:spTree>
    <p:extLst>
      <p:ext uri="{BB962C8B-B14F-4D97-AF65-F5344CB8AC3E}">
        <p14:creationId xmlns:p14="http://schemas.microsoft.com/office/powerpoint/2010/main" val="1108412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Impedance WBC Counting</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1454620" y="1614068"/>
            <a:ext cx="6249272" cy="4677428"/>
          </a:xfrm>
          <a:prstGeom prst="rect">
            <a:avLst/>
          </a:prstGeom>
        </p:spPr>
      </p:pic>
    </p:spTree>
    <p:extLst>
      <p:ext uri="{BB962C8B-B14F-4D97-AF65-F5344CB8AC3E}">
        <p14:creationId xmlns:p14="http://schemas.microsoft.com/office/powerpoint/2010/main" val="3707712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Impedance WBC Counting</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1483199" y="1619480"/>
            <a:ext cx="6192114" cy="4648849"/>
          </a:xfrm>
          <a:prstGeom prst="rect">
            <a:avLst/>
          </a:prstGeom>
        </p:spPr>
      </p:pic>
    </p:spTree>
    <p:extLst>
      <p:ext uri="{BB962C8B-B14F-4D97-AF65-F5344CB8AC3E}">
        <p14:creationId xmlns:p14="http://schemas.microsoft.com/office/powerpoint/2010/main" val="2102772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Impedance WBC Counting</a:t>
            </a:r>
            <a:endParaRPr lang="en-US" b="1"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1483199" y="1583970"/>
            <a:ext cx="6192114" cy="4648849"/>
          </a:xfrm>
          <a:prstGeom prst="rect">
            <a:avLst/>
          </a:prstGeom>
        </p:spPr>
      </p:pic>
    </p:spTree>
    <p:extLst>
      <p:ext uri="{BB962C8B-B14F-4D97-AF65-F5344CB8AC3E}">
        <p14:creationId xmlns:p14="http://schemas.microsoft.com/office/powerpoint/2010/main" val="73882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Impedance WBC Counting</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1314994" y="1480351"/>
            <a:ext cx="6528524" cy="4867377"/>
          </a:xfrm>
          <a:prstGeom prst="rect">
            <a:avLst/>
          </a:prstGeom>
        </p:spPr>
      </p:pic>
    </p:spTree>
    <p:extLst>
      <p:ext uri="{BB962C8B-B14F-4D97-AF65-F5344CB8AC3E}">
        <p14:creationId xmlns:p14="http://schemas.microsoft.com/office/powerpoint/2010/main" val="4035986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Impedance WBC Counting</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1314994" y="1480351"/>
            <a:ext cx="6528524" cy="4867377"/>
          </a:xfrm>
          <a:prstGeom prst="rect">
            <a:avLst/>
          </a:prstGeom>
        </p:spPr>
      </p:pic>
    </p:spTree>
    <p:extLst>
      <p:ext uri="{BB962C8B-B14F-4D97-AF65-F5344CB8AC3E}">
        <p14:creationId xmlns:p14="http://schemas.microsoft.com/office/powerpoint/2010/main" val="101149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Manual Counts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latin typeface="+mn-lt"/>
              </a:rPr>
              <a:t>The Hemocytometer</a:t>
            </a:r>
          </a:p>
          <a:p>
            <a:pPr lvl="1"/>
            <a:r>
              <a:rPr lang="en-US" dirty="0" smtClean="0">
                <a:latin typeface="+mn-lt"/>
              </a:rPr>
              <a:t>Specialized slide with a counting grid used for the counting of cells using a light microscope.</a:t>
            </a:r>
          </a:p>
          <a:p>
            <a:pPr lvl="1"/>
            <a:r>
              <a:rPr lang="en-US" dirty="0" smtClean="0">
                <a:latin typeface="+mn-lt"/>
              </a:rPr>
              <a:t>Used for WBCs, RBCs, PLTs, and EOS in a clinical lab (as a backup for automated cell count results) and WBCs &amp; RBCs on body fluids.</a:t>
            </a:r>
          </a:p>
          <a:p>
            <a:pPr lvl="1"/>
            <a:endParaRPr lang="en-US" dirty="0">
              <a:latin typeface="+mn-lt"/>
            </a:endParaRPr>
          </a:p>
          <a:p>
            <a:pPr lvl="1"/>
            <a:r>
              <a:rPr lang="en-US" dirty="0" smtClean="0">
                <a:latin typeface="+mn-lt"/>
              </a:rPr>
              <a:t>Typically – uses a different diluent corresponding to the different areas of the hemocytometer. </a:t>
            </a:r>
            <a:endParaRPr lang="en-US" dirty="0">
              <a:latin typeface="+mn-lt"/>
            </a:endParaRPr>
          </a:p>
        </p:txBody>
      </p:sp>
    </p:spTree>
    <p:extLst>
      <p:ext uri="{BB962C8B-B14F-4D97-AF65-F5344CB8AC3E}">
        <p14:creationId xmlns:p14="http://schemas.microsoft.com/office/powerpoint/2010/main" val="1402905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Optical WBC Counting</a:t>
            </a:r>
            <a:endParaRPr lang="en-US" b="1" dirty="0">
              <a:latin typeface="Segoe UI" panose="020B0502040204020203" pitchFamily="34" charset="0"/>
              <a:cs typeface="Segoe UI" panose="020B0502040204020203" pitchFamily="34" charset="0"/>
            </a:endParaRPr>
          </a:p>
        </p:txBody>
      </p:sp>
      <p:sp>
        <p:nvSpPr>
          <p:cNvPr id="4" name="Content Placeholder 3"/>
          <p:cNvSpPr>
            <a:spLocks noGrp="1"/>
          </p:cNvSpPr>
          <p:nvPr>
            <p:ph idx="1"/>
          </p:nvPr>
        </p:nvSpPr>
        <p:spPr/>
        <p:txBody>
          <a:bodyPr/>
          <a:lstStyle/>
          <a:p>
            <a:r>
              <a:rPr lang="en-US" dirty="0" smtClean="0"/>
              <a:t>Characteristics measured:</a:t>
            </a:r>
          </a:p>
          <a:p>
            <a:r>
              <a:rPr lang="en-US" dirty="0" smtClean="0"/>
              <a:t>Scatterplot</a:t>
            </a:r>
          </a:p>
          <a:p>
            <a:pPr lvl="1"/>
            <a:r>
              <a:rPr lang="en-US" dirty="0" smtClean="0"/>
              <a:t>Size</a:t>
            </a:r>
          </a:p>
          <a:p>
            <a:pPr lvl="1"/>
            <a:r>
              <a:rPr lang="en-US" dirty="0" smtClean="0"/>
              <a:t>Complexity</a:t>
            </a:r>
          </a:p>
          <a:p>
            <a:pPr lvl="1"/>
            <a:r>
              <a:rPr lang="en-US" dirty="0" smtClean="0"/>
              <a:t>Granularity</a:t>
            </a:r>
          </a:p>
          <a:p>
            <a:pPr lvl="1"/>
            <a:r>
              <a:rPr lang="en-US" dirty="0" smtClean="0"/>
              <a:t>Polarity</a:t>
            </a:r>
            <a:endParaRPr lang="en-US" dirty="0"/>
          </a:p>
        </p:txBody>
      </p:sp>
    </p:spTree>
    <p:extLst>
      <p:ext uri="{BB962C8B-B14F-4D97-AF65-F5344CB8AC3E}">
        <p14:creationId xmlns:p14="http://schemas.microsoft.com/office/powerpoint/2010/main" val="40040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Optical WBC Counting</a:t>
            </a:r>
            <a:endParaRPr lang="en-US" b="1"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1352937" y="1784411"/>
            <a:ext cx="6316987" cy="4681086"/>
          </a:xfrm>
          <a:prstGeom prst="rect">
            <a:avLst/>
          </a:prstGeom>
        </p:spPr>
      </p:pic>
    </p:spTree>
    <p:extLst>
      <p:ext uri="{BB962C8B-B14F-4D97-AF65-F5344CB8AC3E}">
        <p14:creationId xmlns:p14="http://schemas.microsoft.com/office/powerpoint/2010/main" val="3516322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Optical WBC Counting</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1364776" y="1547766"/>
            <a:ext cx="6428960" cy="4836070"/>
          </a:xfrm>
          <a:prstGeom prst="rect">
            <a:avLst/>
          </a:prstGeom>
        </p:spPr>
      </p:pic>
    </p:spTree>
    <p:extLst>
      <p:ext uri="{BB962C8B-B14F-4D97-AF65-F5344CB8AC3E}">
        <p14:creationId xmlns:p14="http://schemas.microsoft.com/office/powerpoint/2010/main" val="3147007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n-lt"/>
              </a:rPr>
              <a:t>Remember, the darker the scattergram—the higher the concentration of the respective cell population.</a:t>
            </a:r>
            <a:endParaRPr lang="en-US" dirty="0">
              <a:latin typeface="+mn-lt"/>
            </a:endParaRPr>
          </a:p>
        </p:txBody>
      </p:sp>
      <p:sp>
        <p:nvSpPr>
          <p:cNvPr id="3" name="Title 2"/>
          <p:cNvSpPr>
            <a:spLocks noGrp="1"/>
          </p:cNvSpPr>
          <p:nvPr>
            <p:ph type="title"/>
          </p:nvPr>
        </p:nvSpPr>
        <p:spPr>
          <a:xfrm>
            <a:off x="464457" y="292393"/>
            <a:ext cx="8229600" cy="1143000"/>
          </a:xfrm>
        </p:spPr>
        <p:txBody>
          <a:bodyPr/>
          <a:lstStyle/>
          <a:p>
            <a:r>
              <a:rPr lang="en-US" b="1" dirty="0">
                <a:latin typeface="Segoe UI" panose="020B0502040204020203" pitchFamily="34" charset="0"/>
                <a:cs typeface="Segoe UI" panose="020B0502040204020203" pitchFamily="34" charset="0"/>
              </a:rPr>
              <a:t>Optical WBC Counting</a:t>
            </a:r>
            <a:endParaRPr lang="en-US" dirty="0"/>
          </a:p>
        </p:txBody>
      </p:sp>
    </p:spTree>
    <p:extLst>
      <p:ext uri="{BB962C8B-B14F-4D97-AF65-F5344CB8AC3E}">
        <p14:creationId xmlns:p14="http://schemas.microsoft.com/office/powerpoint/2010/main" val="222240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3881" y="270387"/>
            <a:ext cx="8809703" cy="6587613"/>
          </a:xfrm>
          <a:prstGeom prst="rect">
            <a:avLst/>
          </a:prstGeom>
        </p:spPr>
      </p:pic>
    </p:spTree>
    <p:extLst>
      <p:ext uri="{BB962C8B-B14F-4D97-AF65-F5344CB8AC3E}">
        <p14:creationId xmlns:p14="http://schemas.microsoft.com/office/powerpoint/2010/main" val="765555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4232" y="248550"/>
            <a:ext cx="8731045" cy="6538452"/>
          </a:xfrm>
          <a:prstGeom prst="rect">
            <a:avLst/>
          </a:prstGeom>
        </p:spPr>
      </p:pic>
    </p:spTree>
    <p:extLst>
      <p:ext uri="{BB962C8B-B14F-4D97-AF65-F5344CB8AC3E}">
        <p14:creationId xmlns:p14="http://schemas.microsoft.com/office/powerpoint/2010/main" val="2021962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86257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Manual Counts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latin typeface="+mn-lt"/>
              </a:rPr>
              <a:t>Made to exact specifications</a:t>
            </a:r>
          </a:p>
          <a:p>
            <a:r>
              <a:rPr lang="en-US" dirty="0" smtClean="0">
                <a:latin typeface="+mn-lt"/>
              </a:rPr>
              <a:t>Parts of the hemocytometer—</a:t>
            </a:r>
          </a:p>
          <a:p>
            <a:pPr lvl="1"/>
            <a:r>
              <a:rPr lang="en-US" dirty="0" smtClean="0">
                <a:latin typeface="+mn-lt"/>
              </a:rPr>
              <a:t>The platform</a:t>
            </a:r>
          </a:p>
          <a:p>
            <a:pPr lvl="1"/>
            <a:r>
              <a:rPr lang="en-US" dirty="0" smtClean="0">
                <a:latin typeface="+mn-lt"/>
              </a:rPr>
              <a:t>The counting grid</a:t>
            </a:r>
          </a:p>
          <a:p>
            <a:pPr lvl="1"/>
            <a:r>
              <a:rPr lang="en-US" dirty="0" smtClean="0">
                <a:latin typeface="+mn-lt"/>
              </a:rPr>
              <a:t>Regulation coverslip (not used when </a:t>
            </a:r>
            <a:r>
              <a:rPr lang="en-US" dirty="0" err="1" smtClean="0">
                <a:latin typeface="+mn-lt"/>
              </a:rPr>
              <a:t>couting</a:t>
            </a:r>
            <a:r>
              <a:rPr lang="en-US" dirty="0" smtClean="0">
                <a:latin typeface="+mn-lt"/>
              </a:rPr>
              <a:t> phase platelets).</a:t>
            </a:r>
            <a:endParaRPr lang="en-US" dirty="0">
              <a:latin typeface="+mn-lt"/>
            </a:endParaRPr>
          </a:p>
        </p:txBody>
      </p:sp>
    </p:spTree>
    <p:extLst>
      <p:ext uri="{BB962C8B-B14F-4D97-AF65-F5344CB8AC3E}">
        <p14:creationId xmlns:p14="http://schemas.microsoft.com/office/powerpoint/2010/main" val="176462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Manual Counts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latin typeface="+mn-lt"/>
              </a:rPr>
              <a:t>Made to exact specifications</a:t>
            </a:r>
          </a:p>
          <a:p>
            <a:r>
              <a:rPr lang="en-US" dirty="0" smtClean="0">
                <a:latin typeface="+mn-lt"/>
              </a:rPr>
              <a:t>Parts of the hemocytometer—</a:t>
            </a:r>
          </a:p>
          <a:p>
            <a:pPr lvl="1"/>
            <a:r>
              <a:rPr lang="en-US" dirty="0" smtClean="0">
                <a:latin typeface="+mn-lt"/>
              </a:rPr>
              <a:t>The platform</a:t>
            </a:r>
          </a:p>
          <a:p>
            <a:pPr lvl="1"/>
            <a:r>
              <a:rPr lang="en-US" dirty="0" smtClean="0">
                <a:latin typeface="+mn-lt"/>
              </a:rPr>
              <a:t>The counting grid</a:t>
            </a:r>
          </a:p>
          <a:p>
            <a:pPr lvl="1"/>
            <a:r>
              <a:rPr lang="en-US" dirty="0" smtClean="0">
                <a:latin typeface="+mn-lt"/>
              </a:rPr>
              <a:t>Regulation coverslip (not used when </a:t>
            </a:r>
            <a:r>
              <a:rPr lang="en-US" dirty="0" err="1" smtClean="0">
                <a:latin typeface="+mn-lt"/>
              </a:rPr>
              <a:t>couting</a:t>
            </a:r>
            <a:r>
              <a:rPr lang="en-US" dirty="0" smtClean="0">
                <a:latin typeface="+mn-lt"/>
              </a:rPr>
              <a:t> phase platelets).</a:t>
            </a:r>
            <a:endParaRPr lang="en-US" dirty="0">
              <a:latin typeface="+mn-lt"/>
            </a:endParaRPr>
          </a:p>
        </p:txBody>
      </p:sp>
    </p:spTree>
    <p:extLst>
      <p:ext uri="{BB962C8B-B14F-4D97-AF65-F5344CB8AC3E}">
        <p14:creationId xmlns:p14="http://schemas.microsoft.com/office/powerpoint/2010/main" val="197546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Manual Counts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latin typeface="+mn-lt"/>
              </a:rPr>
              <a:t>The outer platform</a:t>
            </a:r>
          </a:p>
          <a:p>
            <a:pPr lvl="1"/>
            <a:r>
              <a:rPr lang="en-US" dirty="0" smtClean="0">
                <a:latin typeface="+mn-lt"/>
              </a:rPr>
              <a:t>Are exactly 0.1 mm higher than the center.</a:t>
            </a:r>
          </a:p>
          <a:p>
            <a:pPr lvl="1"/>
            <a:r>
              <a:rPr lang="en-US" dirty="0" smtClean="0">
                <a:latin typeface="+mn-lt"/>
              </a:rPr>
              <a:t>They function to hold the hemocytometer cover glass and to regulate the volume of sample used for cell counts.</a:t>
            </a:r>
          </a:p>
          <a:p>
            <a:r>
              <a:rPr lang="en-US" dirty="0" smtClean="0">
                <a:latin typeface="+mn-lt"/>
              </a:rPr>
              <a:t>The center platform</a:t>
            </a:r>
          </a:p>
          <a:p>
            <a:pPr lvl="1"/>
            <a:r>
              <a:rPr lang="en-US" dirty="0" smtClean="0">
                <a:latin typeface="+mn-lt"/>
              </a:rPr>
              <a:t>Contains the counting grids</a:t>
            </a:r>
          </a:p>
          <a:p>
            <a:pPr lvl="2"/>
            <a:r>
              <a:rPr lang="en-US" dirty="0" smtClean="0">
                <a:latin typeface="+mn-lt"/>
              </a:rPr>
              <a:t>Engraved into the slide</a:t>
            </a:r>
          </a:p>
          <a:p>
            <a:pPr lvl="2"/>
            <a:r>
              <a:rPr lang="en-US" dirty="0" smtClean="0">
                <a:latin typeface="+mn-lt"/>
              </a:rPr>
              <a:t>On an </a:t>
            </a:r>
            <a:r>
              <a:rPr lang="en-US" dirty="0" err="1" smtClean="0">
                <a:latin typeface="+mn-lt"/>
              </a:rPr>
              <a:t>eGrid</a:t>
            </a:r>
            <a:r>
              <a:rPr lang="en-US" dirty="0" smtClean="0">
                <a:latin typeface="+mn-lt"/>
              </a:rPr>
              <a:t> at either end of the hemocytometer.</a:t>
            </a:r>
            <a:endParaRPr lang="en-US" dirty="0">
              <a:latin typeface="+mn-lt"/>
            </a:endParaRPr>
          </a:p>
        </p:txBody>
      </p:sp>
    </p:spTree>
    <p:extLst>
      <p:ext uri="{BB962C8B-B14F-4D97-AF65-F5344CB8AC3E}">
        <p14:creationId xmlns:p14="http://schemas.microsoft.com/office/powerpoint/2010/main" val="4240172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Manual WBC-Counting</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latin typeface="+mn-lt"/>
              </a:rPr>
              <a:t>Matching the counts</a:t>
            </a:r>
          </a:p>
          <a:p>
            <a:pPr lvl="1"/>
            <a:r>
              <a:rPr lang="en-US" dirty="0" smtClean="0">
                <a:latin typeface="+mn-lt"/>
              </a:rPr>
              <a:t>The counts from the 2 sides of the hemocytometer must agree within a certain range. If they do not—clean the hemocytometer and start again—</a:t>
            </a:r>
          </a:p>
          <a:p>
            <a:pPr lvl="2"/>
            <a:r>
              <a:rPr lang="en-US" dirty="0" smtClean="0">
                <a:latin typeface="+mn-lt"/>
              </a:rPr>
              <a:t>5-20 cells (± 3 cells)</a:t>
            </a:r>
          </a:p>
          <a:p>
            <a:pPr lvl="2"/>
            <a:r>
              <a:rPr lang="en-US" dirty="0" smtClean="0">
                <a:latin typeface="+mn-lt"/>
              </a:rPr>
              <a:t>20-30 cells (</a:t>
            </a:r>
            <a:r>
              <a:rPr lang="en-US" dirty="0">
                <a:latin typeface="+mn-lt"/>
              </a:rPr>
              <a:t>± </a:t>
            </a:r>
            <a:r>
              <a:rPr lang="en-US" dirty="0" smtClean="0">
                <a:latin typeface="+mn-lt"/>
              </a:rPr>
              <a:t>5 </a:t>
            </a:r>
            <a:r>
              <a:rPr lang="en-US" dirty="0">
                <a:latin typeface="+mn-lt"/>
              </a:rPr>
              <a:t>cells</a:t>
            </a:r>
            <a:r>
              <a:rPr lang="en-US" dirty="0" smtClean="0">
                <a:latin typeface="+mn-lt"/>
              </a:rPr>
              <a:t>)</a:t>
            </a:r>
          </a:p>
          <a:p>
            <a:pPr lvl="2"/>
            <a:r>
              <a:rPr lang="en-US" dirty="0" smtClean="0">
                <a:latin typeface="+mn-lt"/>
              </a:rPr>
              <a:t>30-50 cells (</a:t>
            </a:r>
            <a:r>
              <a:rPr lang="en-US" dirty="0">
                <a:latin typeface="+mn-lt"/>
              </a:rPr>
              <a:t>± </a:t>
            </a:r>
            <a:r>
              <a:rPr lang="en-US" dirty="0" smtClean="0">
                <a:latin typeface="+mn-lt"/>
              </a:rPr>
              <a:t>10 </a:t>
            </a:r>
            <a:r>
              <a:rPr lang="en-US" dirty="0">
                <a:latin typeface="+mn-lt"/>
              </a:rPr>
              <a:t>cells</a:t>
            </a:r>
            <a:r>
              <a:rPr lang="en-US" dirty="0" smtClean="0">
                <a:latin typeface="+mn-lt"/>
              </a:rPr>
              <a:t>)</a:t>
            </a:r>
          </a:p>
          <a:p>
            <a:pPr lvl="2"/>
            <a:r>
              <a:rPr lang="en-US" dirty="0" smtClean="0">
                <a:latin typeface="+mn-lt"/>
              </a:rPr>
              <a:t>50-100 cells (</a:t>
            </a:r>
            <a:r>
              <a:rPr lang="en-US" dirty="0">
                <a:latin typeface="+mn-lt"/>
              </a:rPr>
              <a:t>± </a:t>
            </a:r>
            <a:r>
              <a:rPr lang="en-US" dirty="0" smtClean="0">
                <a:latin typeface="+mn-lt"/>
              </a:rPr>
              <a:t>15 </a:t>
            </a:r>
            <a:r>
              <a:rPr lang="en-US" dirty="0">
                <a:latin typeface="+mn-lt"/>
              </a:rPr>
              <a:t>cells</a:t>
            </a:r>
            <a:r>
              <a:rPr lang="en-US" dirty="0" smtClean="0">
                <a:latin typeface="+mn-lt"/>
              </a:rPr>
              <a:t>)</a:t>
            </a:r>
          </a:p>
          <a:p>
            <a:pPr lvl="2"/>
            <a:r>
              <a:rPr lang="en-US" dirty="0" smtClean="0">
                <a:latin typeface="+mn-lt"/>
              </a:rPr>
              <a:t>&gt;100 cells (</a:t>
            </a:r>
            <a:r>
              <a:rPr lang="en-US" dirty="0">
                <a:latin typeface="+mn-lt"/>
              </a:rPr>
              <a:t>± </a:t>
            </a:r>
            <a:r>
              <a:rPr lang="en-US" dirty="0" smtClean="0">
                <a:latin typeface="+mn-lt"/>
              </a:rPr>
              <a:t>15%)</a:t>
            </a:r>
            <a:endParaRPr lang="en-US" dirty="0">
              <a:latin typeface="+mn-lt"/>
            </a:endParaRPr>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296445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Hemocytometer Calculation</a:t>
            </a:r>
            <a:endParaRPr lang="en-US" b="1"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lvl="2"/>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𝑐𝑒𝑙𝑙𝑠</m:t>
                        </m:r>
                        <m:r>
                          <a:rPr lang="en-US" b="0" i="1" smtClean="0">
                            <a:latin typeface="Cambria Math" panose="02040503050406030204" pitchFamily="18" charset="0"/>
                          </a:rPr>
                          <m:t> </m:t>
                        </m:r>
                        <m:r>
                          <a:rPr lang="en-US" b="0" i="1" smtClean="0">
                            <a:latin typeface="Cambria Math" panose="02040503050406030204" pitchFamily="18" charset="0"/>
                          </a:rPr>
                          <m:t>𝑐𝑜𝑢𝑛𝑡𝑒𝑑</m:t>
                        </m:r>
                        <m:r>
                          <a:rPr lang="en-US" b="0" i="1" smtClean="0">
                            <a:latin typeface="Cambria Math" panose="02040503050406030204" pitchFamily="18" charset="0"/>
                          </a:rPr>
                          <m:t> ∗ </m:t>
                        </m:r>
                        <m:r>
                          <a:rPr lang="en-US" b="0" i="1" smtClean="0">
                            <a:latin typeface="Cambria Math" panose="02040503050406030204" pitchFamily="18" charset="0"/>
                          </a:rPr>
                          <m:t>𝑟𝑒𝑐𝑖𝑝𝑟𝑜𝑐𝑎𝑙</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𝑑𝑒𝑝𝑡h</m:t>
                        </m:r>
                        <m:r>
                          <a:rPr lang="en-US" b="0" i="1" smtClean="0">
                            <a:latin typeface="Cambria Math" panose="02040503050406030204" pitchFamily="18" charset="0"/>
                          </a:rPr>
                          <m:t> ∗</m:t>
                        </m:r>
                        <m:r>
                          <a:rPr lang="en-US" b="0" i="1" smtClean="0">
                            <a:latin typeface="Cambria Math" panose="02040503050406030204" pitchFamily="18" charset="0"/>
                          </a:rPr>
                          <m:t>𝑟𝑒𝑐𝑖𝑝𝑟𝑜𝑐𝑎𝑙</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𝑑𝑖𝑙𝑢𝑡𝑖𝑜𝑛</m:t>
                        </m:r>
                      </m:num>
                      <m:den>
                        <m:r>
                          <a:rPr lang="en-US" b="0" i="1" smtClean="0">
                            <a:latin typeface="Cambria Math" panose="02040503050406030204" pitchFamily="18" charset="0"/>
                          </a:rPr>
                          <m:t>𝐴𝑟𝑒𝑎</m:t>
                        </m:r>
                        <m:r>
                          <a:rPr lang="en-US" b="0" i="1" smtClean="0">
                            <a:latin typeface="Cambria Math" panose="02040503050406030204" pitchFamily="18" charset="0"/>
                          </a:rPr>
                          <m:t> </m:t>
                        </m:r>
                        <m:r>
                          <a:rPr lang="en-US" b="0" i="1" smtClean="0">
                            <a:latin typeface="Cambria Math" panose="02040503050406030204" pitchFamily="18" charset="0"/>
                          </a:rPr>
                          <m:t>𝑐𝑜𝑢𝑛𝑡𝑒𝑑</m:t>
                        </m:r>
                      </m:den>
                    </m:f>
                  </m:oMath>
                </a14:m>
                <a:endParaRPr lang="en-US" dirty="0">
                  <a:latin typeface="+mn-lt"/>
                </a:endParaRPr>
              </a:p>
              <a:p>
                <a:pPr marL="914400" lvl="2" indent="0">
                  <a:buNone/>
                </a:pPr>
                <a:endParaRPr lang="en-US" dirty="0">
                  <a:latin typeface="+mn-lt"/>
                </a:endParaRPr>
              </a:p>
              <a:p>
                <a:pPr lvl="2"/>
                <a:r>
                  <a:rPr lang="en-US" dirty="0" smtClean="0">
                    <a:latin typeface="+mn-lt"/>
                  </a:rPr>
                  <a:t>=&gt; # cells/mm3</a:t>
                </a:r>
              </a:p>
              <a:p>
                <a:pPr lvl="2"/>
                <a:endParaRPr lang="en-US" dirty="0">
                  <a:latin typeface="+mn-lt"/>
                </a:endParaRPr>
              </a:p>
              <a:p>
                <a:pPr lvl="2"/>
                <a:r>
                  <a:rPr lang="en-US" dirty="0" smtClean="0">
                    <a:latin typeface="+mn-lt"/>
                  </a:rPr>
                  <a:t>Note: Reciprocal of depth or depth factor is 10 and does not change for the type of hemocytometer;</a:t>
                </a:r>
              </a:p>
              <a:p>
                <a:pPr lvl="2"/>
                <a:r>
                  <a:rPr lang="en-US" dirty="0" smtClean="0">
                    <a:latin typeface="+mn-lt"/>
                  </a:rPr>
                  <a:t>The reciprocal of the dilution (ex. a 100x (1/100) dilution, the reciprocal is 100 (100/1).</a:t>
                </a:r>
              </a:p>
              <a:p>
                <a:pPr lvl="2"/>
                <a:r>
                  <a:rPr lang="en-US" dirty="0" smtClean="0">
                    <a:latin typeface="+mn-lt"/>
                  </a:rPr>
                  <a:t>Make sure that if the # cells counted is avg. then area is average and if #cells counted is total then area is total.</a:t>
                </a:r>
                <a:endParaRPr lang="en-US" dirty="0">
                  <a:latin typeface="+mn-lt"/>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4216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Hemocytometer Counting</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a:xfrm>
            <a:off x="439444" y="1285042"/>
            <a:ext cx="8229599" cy="4454525"/>
          </a:xfrm>
        </p:spPr>
        <p:txBody>
          <a:bodyPr/>
          <a:lstStyle/>
          <a:p>
            <a:pPr lvl="1"/>
            <a:r>
              <a:rPr lang="en-US" dirty="0" smtClean="0">
                <a:latin typeface="+mn-lt"/>
              </a:rPr>
              <a:t>RBCs – saline is used as diluent in either the </a:t>
            </a:r>
            <a:r>
              <a:rPr lang="en-US" dirty="0" err="1" smtClean="0">
                <a:latin typeface="+mn-lt"/>
              </a:rPr>
              <a:t>Thoma</a:t>
            </a:r>
            <a:r>
              <a:rPr lang="en-US" dirty="0" smtClean="0">
                <a:latin typeface="+mn-lt"/>
              </a:rPr>
              <a:t> pipette or unopette system, a 1/200 dilution is normal, and the 4 counter and 1 center secondary squares within the center primary square is counted on both sides of the hemocytometer. (NO LONGER AVAILABLE).</a:t>
            </a:r>
          </a:p>
          <a:p>
            <a:pPr lvl="2"/>
            <a:endParaRPr lang="en-US" dirty="0">
              <a:latin typeface="+mn-lt"/>
            </a:endParaRPr>
          </a:p>
          <a:p>
            <a:pPr lvl="1"/>
            <a:r>
              <a:rPr lang="en-US" dirty="0" smtClean="0">
                <a:latin typeface="+mn-lt"/>
              </a:rPr>
              <a:t>PLTs – ammonium oxalate is used as the diluent with either the </a:t>
            </a:r>
            <a:r>
              <a:rPr lang="en-US" dirty="0" err="1" smtClean="0">
                <a:latin typeface="+mn-lt"/>
              </a:rPr>
              <a:t>Thoma</a:t>
            </a:r>
            <a:r>
              <a:rPr lang="en-US" dirty="0" smtClean="0">
                <a:latin typeface="+mn-lt"/>
              </a:rPr>
              <a:t> pipette or the unopette system, a 1/100 dilution is normal and the entire center primary square is counted on both sides. </a:t>
            </a:r>
            <a:r>
              <a:rPr lang="en-US" b="1" dirty="0" smtClean="0">
                <a:latin typeface="+mn-lt"/>
              </a:rPr>
              <a:t>WBC can also be counted with this unopette since acetic acid unopette is no longer available.</a:t>
            </a:r>
          </a:p>
        </p:txBody>
      </p:sp>
    </p:spTree>
    <p:extLst>
      <p:ext uri="{BB962C8B-B14F-4D97-AF65-F5344CB8AC3E}">
        <p14:creationId xmlns:p14="http://schemas.microsoft.com/office/powerpoint/2010/main" val="169952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9515</TotalTime>
  <Words>1319</Words>
  <Application>Microsoft Office PowerPoint</Application>
  <PresentationFormat>On-screen Show (4:3)</PresentationFormat>
  <Paragraphs>188</Paragraphs>
  <Slides>36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MS PGothic</vt:lpstr>
      <vt:lpstr>Arial</vt:lpstr>
      <vt:lpstr>Calibri</vt:lpstr>
      <vt:lpstr>Cambria Math</vt:lpstr>
      <vt:lpstr>Segoe UI</vt:lpstr>
      <vt:lpstr>Times</vt:lpstr>
      <vt:lpstr>Times New Roman</vt:lpstr>
      <vt:lpstr>Wingdings</vt:lpstr>
      <vt:lpstr>Wingdings 2</vt:lpstr>
      <vt:lpstr>Wingdings 3</vt:lpstr>
      <vt:lpstr>1_Office Theme</vt:lpstr>
      <vt:lpstr>PowerPoint Presentation</vt:lpstr>
      <vt:lpstr>The Neubauer Hemocytometer</vt:lpstr>
      <vt:lpstr>Manual Counts</vt:lpstr>
      <vt:lpstr>Manual Counts</vt:lpstr>
      <vt:lpstr>Manual Counts</vt:lpstr>
      <vt:lpstr>Manual Counts</vt:lpstr>
      <vt:lpstr>Manual WBC-Counting</vt:lpstr>
      <vt:lpstr>Hemocytometer Calculation</vt:lpstr>
      <vt:lpstr>Hemocytometer Counting</vt:lpstr>
      <vt:lpstr>Manual Counting - Use</vt:lpstr>
      <vt:lpstr>The Manual Differential</vt:lpstr>
      <vt:lpstr>The Manual Differential</vt:lpstr>
      <vt:lpstr>The Manual Differential</vt:lpstr>
      <vt:lpstr>The Manual Differential</vt:lpstr>
      <vt:lpstr>The Manual Differential</vt:lpstr>
      <vt:lpstr>The Manual Differential</vt:lpstr>
      <vt:lpstr>HCT Layers</vt:lpstr>
      <vt:lpstr>The Manual Differential</vt:lpstr>
      <vt:lpstr>Performing WBC Differential</vt:lpstr>
      <vt:lpstr>Manual Differential – 95% CI Chart</vt:lpstr>
      <vt:lpstr>Manual Differential</vt:lpstr>
      <vt:lpstr>Identification of Cells</vt:lpstr>
      <vt:lpstr>The Complete Manual WBC Differential</vt:lpstr>
      <vt:lpstr>Impedance WBC Counting</vt:lpstr>
      <vt:lpstr>Impedance WBC Counting</vt:lpstr>
      <vt:lpstr>Impedance WBC Counting</vt:lpstr>
      <vt:lpstr>Impedance WBC Counting</vt:lpstr>
      <vt:lpstr>Impedance WBC Counting</vt:lpstr>
      <vt:lpstr>Impedance WBC Counting</vt:lpstr>
      <vt:lpstr>Optical WBC Counting</vt:lpstr>
      <vt:lpstr>Optical WBC Counting</vt:lpstr>
      <vt:lpstr>Optical WBC Counting</vt:lpstr>
      <vt:lpstr>Optical WBC Counting</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of Survival and  EMSC</dc:title>
  <dc:subject/>
  <dc:creator>Phil</dc:creator>
  <cp:keywords/>
  <dc:description/>
  <cp:lastModifiedBy>Tyler Thomas</cp:lastModifiedBy>
  <cp:revision>447</cp:revision>
  <dcterms:created xsi:type="dcterms:W3CDTF">2004-04-22T20:19:47Z</dcterms:created>
  <dcterms:modified xsi:type="dcterms:W3CDTF">2024-07-16T14:19:49Z</dcterms:modified>
  <cp:category/>
</cp:coreProperties>
</file>