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299" r:id="rId2"/>
    <p:sldId id="309" r:id="rId3"/>
    <p:sldId id="327" r:id="rId4"/>
    <p:sldId id="328" r:id="rId5"/>
    <p:sldId id="329" r:id="rId6"/>
    <p:sldId id="330" r:id="rId7"/>
    <p:sldId id="331" r:id="rId8"/>
    <p:sldId id="337" r:id="rId9"/>
    <p:sldId id="338" r:id="rId10"/>
    <p:sldId id="339" r:id="rId11"/>
    <p:sldId id="332" r:id="rId12"/>
    <p:sldId id="347" r:id="rId13"/>
    <p:sldId id="333" r:id="rId14"/>
    <p:sldId id="341" r:id="rId15"/>
    <p:sldId id="342" r:id="rId16"/>
    <p:sldId id="343" r:id="rId17"/>
    <p:sldId id="344" r:id="rId18"/>
    <p:sldId id="346" r:id="rId19"/>
    <p:sldId id="340" r:id="rId20"/>
    <p:sldId id="348" r:id="rId21"/>
    <p:sldId id="349" r:id="rId22"/>
    <p:sldId id="352" r:id="rId23"/>
    <p:sldId id="351" r:id="rId24"/>
    <p:sldId id="350" r:id="rId25"/>
    <p:sldId id="353" r:id="rId26"/>
    <p:sldId id="354" r:id="rId27"/>
    <p:sldId id="355"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9698" autoAdjust="0"/>
  </p:normalViewPr>
  <p:slideViewPr>
    <p:cSldViewPr snapToGrid="0">
      <p:cViewPr varScale="1">
        <p:scale>
          <a:sx n="108" d="100"/>
          <a:sy n="108" d="100"/>
        </p:scale>
        <p:origin x="162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8B23BA33-2A03-468A-A47C-4B23650BDB4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anose="02020603050405020304" pitchFamily="18" charset="0"/>
            </a:endParaRPr>
          </a:p>
        </p:txBody>
      </p:sp>
    </p:spTree>
    <p:extLst>
      <p:ext uri="{BB962C8B-B14F-4D97-AF65-F5344CB8AC3E}">
        <p14:creationId xmlns:p14="http://schemas.microsoft.com/office/powerpoint/2010/main" val="3348517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60265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77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12</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08094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319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14</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70360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15</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64637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16</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99382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17</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23338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18</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50255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19</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This collage of cells shows the characteristic lymphocytes of hairy cell leukemia with their indistinct cytoplasmic borders and small projections. The cell at the lower right is stained for tartrate-resistant acid phosphatase (TRAP) and is positive, with red reaction product in the cytoplasm, characteristic for hairy cell leukemia.</a:t>
            </a:r>
            <a:endParaRPr lang="en-US" altLang="en-US" dirty="0">
              <a:latin typeface="Arial" panose="020B0604020202020204" pitchFamily="34" charset="0"/>
            </a:endParaRPr>
          </a:p>
        </p:txBody>
      </p:sp>
    </p:spTree>
    <p:extLst>
      <p:ext uri="{BB962C8B-B14F-4D97-AF65-F5344CB8AC3E}">
        <p14:creationId xmlns:p14="http://schemas.microsoft.com/office/powerpoint/2010/main" val="379381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44677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20</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00915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21</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027689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22</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96833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23</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45211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24</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25809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25</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94250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26</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20567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27</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13720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3</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91606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29848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5</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39620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6</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ffectLst/>
              </a:rPr>
              <a:t>This peripheral blood smear is stained for leukocyte alkaline phosphatase. The neutrophils have bright red reaction product in their cytoplasm.</a:t>
            </a:r>
            <a:endParaRPr lang="en-US" altLang="en-US" dirty="0">
              <a:latin typeface="Arial" panose="020B0604020202020204" pitchFamily="34" charset="0"/>
            </a:endParaRPr>
          </a:p>
        </p:txBody>
      </p:sp>
    </p:spTree>
    <p:extLst>
      <p:ext uri="{BB962C8B-B14F-4D97-AF65-F5344CB8AC3E}">
        <p14:creationId xmlns:p14="http://schemas.microsoft.com/office/powerpoint/2010/main" val="282223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56952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8</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3786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69ED999-57E9-4400-B8EB-5AB990CE9D5A}"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ffectLst/>
              </a:rPr>
              <a:t>This peripheral blood smear is stained with the myeloperoxidase stain, and there is red reaction product in these leukemic cells, indicative that this is a myeloid leukemia.</a:t>
            </a:r>
            <a:endParaRPr lang="en-US" altLang="en-US" dirty="0">
              <a:latin typeface="Arial" panose="020B0604020202020204" pitchFamily="34" charset="0"/>
            </a:endParaRPr>
          </a:p>
        </p:txBody>
      </p:sp>
    </p:spTree>
    <p:extLst>
      <p:ext uri="{BB962C8B-B14F-4D97-AF65-F5344CB8AC3E}">
        <p14:creationId xmlns:p14="http://schemas.microsoft.com/office/powerpoint/2010/main" val="351499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B5683222-D9DA-4879-80FC-C3558D68F73F}" type="slidenum">
              <a:rPr lang="en-GB" altLang="en-US"/>
              <a:pPr/>
              <a:t>‹#›</a:t>
            </a:fld>
            <a:endParaRPr lang="en-GB"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118973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4CED989F-0E31-474D-AD1A-8A6DAC27D0F4}" type="slidenum">
              <a:rPr lang="en-US" altLang="en-US"/>
              <a:pPr/>
              <a:t>‹#›</a:t>
            </a:fld>
            <a:endParaRPr lang="en-US" altLang="en-US"/>
          </a:p>
        </p:txBody>
      </p:sp>
    </p:spTree>
    <p:extLst>
      <p:ext uri="{BB962C8B-B14F-4D97-AF65-F5344CB8AC3E}">
        <p14:creationId xmlns:p14="http://schemas.microsoft.com/office/powerpoint/2010/main" val="249747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
        <p:nvSpPr>
          <p:cNvPr id="7"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8" name="Slide Number Placeholder 2"/>
          <p:cNvSpPr>
            <a:spLocks noGrp="1"/>
          </p:cNvSpPr>
          <p:nvPr>
            <p:ph type="sldNum" sz="quarter" idx="11"/>
          </p:nvPr>
        </p:nvSpPr>
        <p:spPr/>
        <p:txBody>
          <a:bodyPr/>
          <a:lstStyle>
            <a:lvl1pPr>
              <a:defRPr/>
            </a:lvl1pPr>
          </a:lstStyle>
          <a:p>
            <a:fld id="{D0108C3A-0B82-4EE9-A4EB-C183C6C02AAC}" type="slidenum">
              <a:rPr lang="en-US" altLang="en-US"/>
              <a:pPr/>
              <a:t>‹#›</a:t>
            </a:fld>
            <a:endParaRPr lang="en-US" altLang="en-US"/>
          </a:p>
        </p:txBody>
      </p:sp>
    </p:spTree>
    <p:extLst>
      <p:ext uri="{BB962C8B-B14F-4D97-AF65-F5344CB8AC3E}">
        <p14:creationId xmlns:p14="http://schemas.microsoft.com/office/powerpoint/2010/main" val="836064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1"/>
          <p:cNvSpPr>
            <a:spLocks noGrp="1"/>
          </p:cNvSpPr>
          <p:nvPr>
            <p:ph type="ftr" sz="quarter" idx="13"/>
          </p:nvPr>
        </p:nvSpPr>
        <p:spPr/>
        <p:txBody>
          <a:bodyPr/>
          <a:lstStyle>
            <a:lvl1pPr>
              <a:defRPr smtClean="0"/>
            </a:lvl1pPr>
          </a:lstStyle>
          <a:p>
            <a:pPr>
              <a:defRPr/>
            </a:pPr>
            <a:r>
              <a:t>Copyright © 2020 by Elsevier, Inc. All rights reserved.</a:t>
            </a:r>
          </a:p>
        </p:txBody>
      </p:sp>
      <p:sp>
        <p:nvSpPr>
          <p:cNvPr id="9" name="Slide Number Placeholder 2"/>
          <p:cNvSpPr>
            <a:spLocks noGrp="1"/>
          </p:cNvSpPr>
          <p:nvPr>
            <p:ph type="sldNum" sz="quarter" idx="14"/>
          </p:nvPr>
        </p:nvSpPr>
        <p:spPr/>
        <p:txBody>
          <a:bodyPr/>
          <a:lstStyle>
            <a:lvl1pPr>
              <a:defRPr/>
            </a:lvl1pPr>
          </a:lstStyle>
          <a:p>
            <a:fld id="{FF6BD596-A28F-4E13-B6B4-BAFB21F5E001}" type="slidenum">
              <a:rPr lang="en-US" altLang="en-US"/>
              <a:pPr/>
              <a:t>‹#›</a:t>
            </a:fld>
            <a:endParaRPr lang="en-US" altLang="en-US"/>
          </a:p>
        </p:txBody>
      </p:sp>
    </p:spTree>
    <p:extLst>
      <p:ext uri="{BB962C8B-B14F-4D97-AF65-F5344CB8AC3E}">
        <p14:creationId xmlns:p14="http://schemas.microsoft.com/office/powerpoint/2010/main" val="2205763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6" name="Slide Number Placeholder 2"/>
          <p:cNvSpPr>
            <a:spLocks noGrp="1"/>
          </p:cNvSpPr>
          <p:nvPr>
            <p:ph type="sldNum" sz="quarter" idx="11"/>
          </p:nvPr>
        </p:nvSpPr>
        <p:spPr/>
        <p:txBody>
          <a:bodyPr/>
          <a:lstStyle>
            <a:lvl1pPr>
              <a:defRPr/>
            </a:lvl1pPr>
          </a:lstStyle>
          <a:p>
            <a:fld id="{D0F92089-AE8A-42FE-B299-F49A4245405B}" type="slidenum">
              <a:rPr lang="en-US" altLang="en-US"/>
              <a:pPr/>
              <a:t>‹#›</a:t>
            </a:fld>
            <a:endParaRPr lang="en-US" altLang="en-US"/>
          </a:p>
        </p:txBody>
      </p:sp>
    </p:spTree>
    <p:extLst>
      <p:ext uri="{BB962C8B-B14F-4D97-AF65-F5344CB8AC3E}">
        <p14:creationId xmlns:p14="http://schemas.microsoft.com/office/powerpoint/2010/main" val="1202044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391275"/>
            <a:ext cx="1905000" cy="457200"/>
          </a:xfrm>
        </p:spPr>
        <p:txBody>
          <a:bodyPr/>
          <a:lstStyle>
            <a:lvl1pPr>
              <a:defRPr/>
            </a:lvl1pPr>
          </a:lstStyle>
          <a:p>
            <a:pPr>
              <a:defRPr/>
            </a:pPr>
            <a:fld id="{7D75D628-BE52-4889-9771-C34955F2CD02}" type="datetime10">
              <a:rPr lang="en-US"/>
              <a:pPr>
                <a:defRPr/>
              </a:pPr>
              <a:t>10:40</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239000" y="6400800"/>
            <a:ext cx="1905000" cy="457200"/>
          </a:xfrm>
        </p:spPr>
        <p:txBody>
          <a:bodyPr/>
          <a:lstStyle>
            <a:lvl1pPr>
              <a:defRPr/>
            </a:lvl1pPr>
          </a:lstStyle>
          <a:p>
            <a:pPr>
              <a:defRPr/>
            </a:pPr>
            <a:fld id="{04951D69-8B8D-443E-A559-1700EC857FA5}" type="slidenum">
              <a:rPr lang="en-US" altLang="en-US"/>
              <a:pPr>
                <a:defRPr/>
              </a:pPr>
              <a:t>‹#›</a:t>
            </a:fld>
            <a:endParaRPr lang="en-US" altLang="en-US"/>
          </a:p>
        </p:txBody>
      </p:sp>
    </p:spTree>
    <p:extLst>
      <p:ext uri="{BB962C8B-B14F-4D97-AF65-F5344CB8AC3E}">
        <p14:creationId xmlns:p14="http://schemas.microsoft.com/office/powerpoint/2010/main" val="358479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p>
            <a:r>
              <a:rPr lang="en-US"/>
              <a:t>Click to edit Master title style</a:t>
            </a:r>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132ACD3D-5BC0-418E-9CCD-1BCFF431A468}" type="slidenum">
              <a:rPr lang="en-GB" altLang="en-US"/>
              <a:pPr/>
              <a:t>‹#›</a:t>
            </a:fld>
            <a:endParaRPr lang="en-GB"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272726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F03ED226-F773-4374-AB9D-BF2F86337799}" type="slidenum">
              <a:rPr lang="en-GB" altLang="en-US"/>
              <a:pPr/>
              <a:t>‹#›</a:t>
            </a:fld>
            <a:endParaRPr lang="en-GB"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422305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444E451B-AF42-4F81-AF51-E69B34813EAE}" type="slidenum">
              <a:rPr lang="en-GB" altLang="en-US"/>
              <a:pPr/>
              <a:t>‹#›</a:t>
            </a:fld>
            <a:endParaRPr lang="en-GB"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416145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
        <p:nvSpPr>
          <p:cNvPr id="7" name="Slide Number Placeholder 7"/>
          <p:cNvSpPr>
            <a:spLocks noGrp="1"/>
          </p:cNvSpPr>
          <p:nvPr>
            <p:ph type="sldNum" sz="quarter" idx="10"/>
          </p:nvPr>
        </p:nvSpPr>
        <p:spPr>
          <a:ln/>
        </p:spPr>
        <p:txBody>
          <a:bodyPr/>
          <a:lstStyle>
            <a:lvl1pPr>
              <a:defRPr/>
            </a:lvl1pPr>
          </a:lstStyle>
          <a:p>
            <a:r>
              <a:rPr lang="en-GB" altLang="en-US"/>
              <a:t> </a:t>
            </a:r>
            <a:fld id="{699C2C71-FBBB-4FD5-85F8-8E68C8851CB7}" type="slidenum">
              <a:rPr lang="en-GB" altLang="en-US"/>
              <a:pPr/>
              <a:t>‹#›</a:t>
            </a:fld>
            <a:endParaRPr lang="en-GB" altLang="en-US"/>
          </a:p>
        </p:txBody>
      </p:sp>
      <p:sp>
        <p:nvSpPr>
          <p:cNvPr id="8"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401789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p:cNvSpPr>
            <a:spLocks noGrp="1"/>
          </p:cNvSpPr>
          <p:nvPr>
            <p:ph type="sldNum" sz="quarter" idx="13"/>
          </p:nvPr>
        </p:nvSpPr>
        <p:spPr>
          <a:ln/>
        </p:spPr>
        <p:txBody>
          <a:bodyPr/>
          <a:lstStyle>
            <a:lvl1pPr>
              <a:defRPr/>
            </a:lvl1pPr>
          </a:lstStyle>
          <a:p>
            <a:r>
              <a:rPr lang="en-GB" altLang="en-US"/>
              <a:t> </a:t>
            </a:r>
            <a:fld id="{9FA7FB98-D09A-4C85-BCFF-ABDD503B1F9B}" type="slidenum">
              <a:rPr lang="en-GB" altLang="en-US"/>
              <a:pPr/>
              <a:t>‹#›</a:t>
            </a:fld>
            <a:endParaRPr lang="en-GB" altLang="en-US"/>
          </a:p>
        </p:txBody>
      </p:sp>
      <p:sp>
        <p:nvSpPr>
          <p:cNvPr id="9" name="Footer Placeholder 8"/>
          <p:cNvSpPr>
            <a:spLocks noGrp="1"/>
          </p:cNvSpPr>
          <p:nvPr>
            <p:ph type="ftr" sz="quarter" idx="14"/>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41063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p:cNvSpPr>
            <a:spLocks noGrp="1"/>
          </p:cNvSpPr>
          <p:nvPr>
            <p:ph type="sldNum" sz="quarter" idx="10"/>
          </p:nvPr>
        </p:nvSpPr>
        <p:spPr>
          <a:ln/>
        </p:spPr>
        <p:txBody>
          <a:bodyPr/>
          <a:lstStyle>
            <a:lvl1pPr>
              <a:defRPr/>
            </a:lvl1pPr>
          </a:lstStyle>
          <a:p>
            <a:r>
              <a:rPr lang="en-GB" altLang="en-US"/>
              <a:t> </a:t>
            </a:r>
            <a:fld id="{9A6730B2-C177-43AA-97FC-82600E0E24FC}" type="slidenum">
              <a:rPr lang="en-GB" altLang="en-US"/>
              <a:pPr/>
              <a:t>‹#›</a:t>
            </a:fld>
            <a:endParaRPr lang="en-GB" altLang="en-US"/>
          </a:p>
        </p:txBody>
      </p:sp>
      <p:sp>
        <p:nvSpPr>
          <p:cNvPr id="6"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376785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p>
            <a:r>
              <a:rPr lang="en-US"/>
              <a:t>Click to edit Master title style</a:t>
            </a:r>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4678AE77-3795-4BA4-A390-C71082785050}" type="slidenum">
              <a:rPr lang="en-US" altLang="en-US"/>
              <a:pPr/>
              <a:t>‹#›</a:t>
            </a:fld>
            <a:endParaRPr lang="en-US" altLang="en-US"/>
          </a:p>
        </p:txBody>
      </p:sp>
    </p:spTree>
    <p:extLst>
      <p:ext uri="{BB962C8B-B14F-4D97-AF65-F5344CB8AC3E}">
        <p14:creationId xmlns:p14="http://schemas.microsoft.com/office/powerpoint/2010/main" val="341936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9A4E58DF-DF77-4F9D-8E70-3C155831D413}" type="slidenum">
              <a:rPr lang="en-US" altLang="en-US"/>
              <a:pPr/>
              <a:t>‹#›</a:t>
            </a:fld>
            <a:endParaRPr lang="en-US" altLang="en-US"/>
          </a:p>
        </p:txBody>
      </p:sp>
    </p:spTree>
    <p:extLst>
      <p:ext uri="{BB962C8B-B14F-4D97-AF65-F5344CB8AC3E}">
        <p14:creationId xmlns:p14="http://schemas.microsoft.com/office/powerpoint/2010/main" val="175189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panose="020B0604020202020204" pitchFamily="34" charset="0"/>
                <a:cs typeface="Arial" panose="020B0604020202020204" pitchFamily="34" charset="0"/>
              </a:defRPr>
            </a:lvl1pPr>
          </a:lstStyle>
          <a:p>
            <a:r>
              <a:rPr lang="en-GB" altLang="en-US"/>
              <a:t> </a:t>
            </a:r>
            <a:fld id="{0516886C-B07B-4A48-9292-5FA81D258115}" type="slidenum">
              <a:rPr lang="en-GB" altLang="en-US"/>
              <a:pPr/>
              <a:t>‹#›</a:t>
            </a:fld>
            <a:endParaRPr lang="en-GB" altLang="en-US"/>
          </a:p>
        </p:txBody>
      </p:sp>
      <p:sp>
        <p:nvSpPr>
          <p:cNvPr id="13" name="Footer Placeholder 8"/>
          <p:cNvSpPr>
            <a:spLocks noGrp="1"/>
          </p:cNvSpPr>
          <p:nvPr>
            <p:ph type="ftr" sz="quarter" idx="3"/>
          </p:nvPr>
        </p:nvSpPr>
        <p:spPr>
          <a:xfrm>
            <a:off x="1630363" y="6461125"/>
            <a:ext cx="5859462" cy="381000"/>
          </a:xfrm>
          <a:prstGeom prst="rect">
            <a:avLst/>
          </a:prstGeom>
        </p:spPr>
        <p:txBody>
          <a:bodyPr anchor="ctr" anchorCtr="1"/>
          <a:lstStyle>
            <a:lvl1pPr>
              <a:defRPr lang="en-US" sz="1000" smtClean="0">
                <a:latin typeface="Arial" pitchFamily="34" charset="0"/>
                <a:cs typeface="Arial" pitchFamily="34" charset="0"/>
              </a:defRPr>
            </a:lvl1pPr>
          </a:lstStyle>
          <a:p>
            <a:pPr>
              <a:defRPr/>
            </a:pPr>
            <a:r>
              <a:t>Copyright © 2020 by Elsevier, Inc. All rights reserved.</a:t>
            </a: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Lst>
  <p:hf sldNum="0" hdr="0" dt="0"/>
  <p:txStyles>
    <p:titleStyle>
      <a:lvl1pPr algn="ctr" rtl="0" eaLnBrk="0" fontAlgn="base" hangingPunct="0">
        <a:spcBef>
          <a:spcPct val="0"/>
        </a:spcBef>
        <a:spcAft>
          <a:spcPct val="0"/>
        </a:spcAft>
        <a:defRPr sz="40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000">
          <a:solidFill>
            <a:schemeClr val="tx1"/>
          </a:solidFill>
          <a:latin typeface="Arial" charset="0"/>
          <a:cs typeface="Arial" charset="0"/>
        </a:defRPr>
      </a:lvl2pPr>
      <a:lvl3pPr algn="ctr" rtl="0" eaLnBrk="0" fontAlgn="base" hangingPunct="0">
        <a:spcBef>
          <a:spcPct val="0"/>
        </a:spcBef>
        <a:spcAft>
          <a:spcPct val="0"/>
        </a:spcAft>
        <a:defRPr sz="4000">
          <a:solidFill>
            <a:schemeClr val="tx1"/>
          </a:solidFill>
          <a:latin typeface="Arial" charset="0"/>
          <a:cs typeface="Arial" charset="0"/>
        </a:defRPr>
      </a:lvl3pPr>
      <a:lvl4pPr algn="ctr" rtl="0" eaLnBrk="0" fontAlgn="base" hangingPunct="0">
        <a:spcBef>
          <a:spcPct val="0"/>
        </a:spcBef>
        <a:spcAft>
          <a:spcPct val="0"/>
        </a:spcAft>
        <a:defRPr sz="4000">
          <a:solidFill>
            <a:schemeClr val="tx1"/>
          </a:solidFill>
          <a:latin typeface="Arial" charset="0"/>
          <a:cs typeface="Arial" charset="0"/>
        </a:defRPr>
      </a:lvl4pPr>
      <a:lvl5pPr algn="ctr" rtl="0" eaLnBrk="0" fontAlgn="base" hangingPunct="0">
        <a:spcBef>
          <a:spcPct val="0"/>
        </a:spcBef>
        <a:spcAft>
          <a:spcPct val="0"/>
        </a:spcAft>
        <a:defRPr sz="40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WBCs – Cytochemistry &amp; </a:t>
            </a:r>
            <a:r>
              <a:rPr lang="en-US" altLang="en-US" sz="2400" b="1" i="1" smtClean="0">
                <a:solidFill>
                  <a:srgbClr val="FFFFFF"/>
                </a:solidFill>
                <a:cs typeface="Segoe UI" panose="020B0502040204020203" pitchFamily="34" charset="0"/>
              </a:rPr>
              <a:t>Special Stains</a:t>
            </a:r>
            <a:endParaRPr lang="en-US" altLang="en-US" sz="2400" b="1" i="1" dirty="0">
              <a:solidFill>
                <a:srgbClr val="FFFFFF"/>
              </a:solidFill>
              <a:cs typeface="Segoe UI" panose="020B0502040204020203" pitchFamily="34" charset="0"/>
            </a:endParaRPr>
          </a:p>
        </p:txBody>
      </p:sp>
      <p:sp>
        <p:nvSpPr>
          <p:cNvPr id="5123" name="Text Box 5"/>
          <p:cNvSpPr txBox="1">
            <a:spLocks noChangeArrowheads="1"/>
          </p:cNvSpPr>
          <p:nvPr/>
        </p:nvSpPr>
        <p:spPr bwMode="auto">
          <a:xfrm>
            <a:off x="762000" y="1371600"/>
            <a:ext cx="7543800" cy="707886"/>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spcBef>
                <a:spcPct val="0"/>
              </a:spcBef>
              <a:buFontTx/>
              <a:buNone/>
            </a:pPr>
            <a:r>
              <a:rPr lang="en-US" altLang="en-US" sz="2000" dirty="0" smtClean="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Read pgs. </a:t>
            </a:r>
            <a:r>
              <a:rPr lang="en-US" altLang="en-US" sz="2000" dirty="0" smtClean="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549-551 – </a:t>
            </a:r>
            <a:r>
              <a:rPr lang="en-US" altLang="en-US" sz="2000" dirty="0" err="1" smtClean="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Rodak’s</a:t>
            </a:r>
            <a:r>
              <a:rPr lang="en-US" altLang="en-US" sz="2000" dirty="0" smtClean="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 6</a:t>
            </a:r>
            <a:r>
              <a:rPr lang="en-US" altLang="en-US" sz="2000" baseline="30000" dirty="0" smtClean="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th</a:t>
            </a:r>
            <a:r>
              <a:rPr lang="en-US" altLang="en-US" sz="2000" dirty="0" smtClean="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 Ed.</a:t>
            </a:r>
          </a:p>
          <a:p>
            <a:pPr algn="ctr">
              <a:spcBef>
                <a:spcPct val="0"/>
              </a:spcBef>
              <a:buFontTx/>
              <a:buNone/>
            </a:pPr>
            <a:r>
              <a:rPr lang="en-US" altLang="en-US" sz="2000" dirty="0" smtClean="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Refer to section(s) on staining in the Clinical Hematology Atlas</a:t>
            </a:r>
            <a:endParaRPr lang="en-US" altLang="en-US" sz="200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Laboratory Hematology</a:t>
            </a:r>
          </a:p>
        </p:txBody>
      </p:sp>
    </p:spTree>
    <p:extLst>
      <p:ext uri="{BB962C8B-B14F-4D97-AF65-F5344CB8AC3E}">
        <p14:creationId xmlns:p14="http://schemas.microsoft.com/office/powerpoint/2010/main" val="2390086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Peroxidase Stain</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dirty="0" smtClean="0"/>
              <a:t>Interpretation:</a:t>
            </a:r>
            <a:r>
              <a:rPr lang="en-US" dirty="0"/>
              <a:t> </a:t>
            </a:r>
            <a:r>
              <a:rPr lang="en-US" dirty="0" smtClean="0"/>
              <a:t>Peroxidase positive cells include late </a:t>
            </a:r>
            <a:r>
              <a:rPr lang="en-US" dirty="0" err="1" smtClean="0"/>
              <a:t>myeloblast</a:t>
            </a:r>
            <a:r>
              <a:rPr lang="en-US" dirty="0" smtClean="0"/>
              <a:t>, promyelocytes, metamyelocytes, band, segmented neutrophils, eosinophils, and monocytes.</a:t>
            </a:r>
          </a:p>
          <a:p>
            <a:r>
              <a:rPr lang="en-US" dirty="0" smtClean="0"/>
              <a:t>Peroxidase negative include: Early </a:t>
            </a:r>
            <a:r>
              <a:rPr lang="en-US" dirty="0" err="1" smtClean="0"/>
              <a:t>myeloblasts</a:t>
            </a:r>
            <a:r>
              <a:rPr lang="en-US" dirty="0" smtClean="0"/>
              <a:t> (even in blast cells without any granules the peroxidase is there waiting to be packaged into the granules; an early blast will not even have the peroxidase yet), </a:t>
            </a:r>
            <a:r>
              <a:rPr lang="en-US" dirty="0" err="1" smtClean="0"/>
              <a:t>lymphoblasts</a:t>
            </a:r>
            <a:r>
              <a:rPr lang="en-US" dirty="0" smtClean="0"/>
              <a:t>, lymphocytes, plasma cells, and basophils</a:t>
            </a:r>
          </a:p>
        </p:txBody>
      </p:sp>
    </p:spTree>
    <p:extLst>
      <p:ext uri="{BB962C8B-B14F-4D97-AF65-F5344CB8AC3E}">
        <p14:creationId xmlns:p14="http://schemas.microsoft.com/office/powerpoint/2010/main" val="264418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Sudan B Black Stain</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sz="2400" dirty="0" smtClean="0"/>
              <a:t>Non-enzymatic;</a:t>
            </a:r>
          </a:p>
          <a:p>
            <a:r>
              <a:rPr lang="en-US" sz="2400" dirty="0" smtClean="0"/>
              <a:t>Used to identify granulocyte precursors and differentiate them from lymphoid cells;</a:t>
            </a:r>
          </a:p>
          <a:p>
            <a:r>
              <a:rPr lang="en-US" sz="2400" dirty="0" smtClean="0"/>
              <a:t>Principle: Sudan black B stains phospholipids and lipids found in primary and secondary granules of granulocytes.</a:t>
            </a:r>
          </a:p>
          <a:p>
            <a:r>
              <a:rPr lang="en-US" sz="2400" dirty="0" smtClean="0"/>
              <a:t>Brown-black granules in granulocytes.</a:t>
            </a:r>
          </a:p>
          <a:p>
            <a:r>
              <a:rPr lang="en-US" sz="2400" dirty="0" smtClean="0"/>
              <a:t>May be minute activity in monocyte lysosome;</a:t>
            </a:r>
          </a:p>
          <a:p>
            <a:r>
              <a:rPr lang="en-US" sz="2400" dirty="0" smtClean="0"/>
              <a:t>Granules (few small granules) and rarely in lymphocytes. Eosinophilic granules appear brown with a central pallor.</a:t>
            </a:r>
          </a:p>
          <a:p>
            <a:r>
              <a:rPr lang="en-US" sz="2400" dirty="0" smtClean="0"/>
              <a:t>The reactions of the Sudan Black B stain should mirror those of the peroxidase stain; Auer rods +</a:t>
            </a:r>
          </a:p>
        </p:txBody>
      </p:sp>
    </p:spTree>
    <p:extLst>
      <p:ext uri="{BB962C8B-B14F-4D97-AF65-F5344CB8AC3E}">
        <p14:creationId xmlns:p14="http://schemas.microsoft.com/office/powerpoint/2010/main" val="3762693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Sudan B Black</a:t>
            </a:r>
            <a:endParaRPr lang="en-US" b="1"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stretch>
            <a:fillRect/>
          </a:stretch>
        </p:blipFill>
        <p:spPr>
          <a:xfrm>
            <a:off x="719322" y="1358899"/>
            <a:ext cx="7439025" cy="5019675"/>
          </a:xfrm>
          <a:prstGeom prst="rect">
            <a:avLst/>
          </a:prstGeom>
        </p:spPr>
      </p:pic>
    </p:spTree>
    <p:extLst>
      <p:ext uri="{BB962C8B-B14F-4D97-AF65-F5344CB8AC3E}">
        <p14:creationId xmlns:p14="http://schemas.microsoft.com/office/powerpoint/2010/main" val="1085086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Specific Esterase</a:t>
            </a:r>
            <a:br>
              <a:rPr lang="en-US" b="1" dirty="0" smtClean="0">
                <a:latin typeface="Segoe UI" panose="020B0502040204020203" pitchFamily="34" charset="0"/>
                <a:cs typeface="Segoe UI" panose="020B0502040204020203" pitchFamily="34" charset="0"/>
              </a:rPr>
            </a:br>
            <a:r>
              <a:rPr lang="en-US" b="1" dirty="0" smtClean="0">
                <a:latin typeface="Segoe UI" panose="020B0502040204020203" pitchFamily="34" charset="0"/>
                <a:cs typeface="Segoe UI" panose="020B0502040204020203" pitchFamily="34" charset="0"/>
              </a:rPr>
              <a:t>(</a:t>
            </a:r>
            <a:r>
              <a:rPr lang="en-US" b="1" dirty="0" err="1" smtClean="0">
                <a:latin typeface="Segoe UI" panose="020B0502040204020203" pitchFamily="34" charset="0"/>
                <a:cs typeface="Segoe UI" panose="020B0502040204020203" pitchFamily="34" charset="0"/>
              </a:rPr>
              <a:t>Naphthol</a:t>
            </a:r>
            <a:r>
              <a:rPr lang="en-US" b="1" dirty="0" smtClean="0">
                <a:latin typeface="Segoe UI" panose="020B0502040204020203" pitchFamily="34" charset="0"/>
                <a:cs typeface="Segoe UI" panose="020B0502040204020203" pitchFamily="34" charset="0"/>
              </a:rPr>
              <a:t> </a:t>
            </a:r>
            <a:r>
              <a:rPr lang="en-US" b="1" dirty="0" smtClean="0">
                <a:latin typeface="Segoe UI" panose="020B0502040204020203" pitchFamily="34" charset="0"/>
                <a:cs typeface="Segoe UI" panose="020B0502040204020203" pitchFamily="34" charset="0"/>
              </a:rPr>
              <a:t>AS-D Chloroacetate)</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endParaRPr lang="en-US" dirty="0" smtClean="0"/>
          </a:p>
          <a:p>
            <a:r>
              <a:rPr lang="en-US" dirty="0" smtClean="0"/>
              <a:t>To differentiate monocytes and lymphocytes from granulocytes are positive for specific esterase.</a:t>
            </a:r>
          </a:p>
          <a:p>
            <a:r>
              <a:rPr lang="en-US" dirty="0" smtClean="0"/>
              <a:t>Principle: the esterase hydrolyzes the substrate </a:t>
            </a:r>
            <a:r>
              <a:rPr lang="en-US" dirty="0" err="1" smtClean="0"/>
              <a:t>naphthol</a:t>
            </a:r>
            <a:r>
              <a:rPr lang="en-US" dirty="0" smtClean="0"/>
              <a:t> </a:t>
            </a:r>
            <a:r>
              <a:rPr lang="en-US" dirty="0" smtClean="0"/>
              <a:t>AS-D </a:t>
            </a:r>
            <a:r>
              <a:rPr lang="en-US" dirty="0" err="1" smtClean="0"/>
              <a:t>chloroacetate</a:t>
            </a:r>
            <a:r>
              <a:rPr lang="en-US" dirty="0" smtClean="0"/>
              <a:t>. The substrate couples with a diazo salt. The diazo salt precipitates out of the active site of the enzyme.</a:t>
            </a:r>
          </a:p>
          <a:p>
            <a:r>
              <a:rPr lang="en-US" dirty="0" smtClean="0"/>
              <a:t>Positive granules appear bright red. The nuclei are counterstained and blue (A different stain is used in the next picture).</a:t>
            </a:r>
            <a:endParaRPr lang="en-US" dirty="0"/>
          </a:p>
        </p:txBody>
      </p:sp>
    </p:spTree>
    <p:extLst>
      <p:ext uri="{BB962C8B-B14F-4D97-AF65-F5344CB8AC3E}">
        <p14:creationId xmlns:p14="http://schemas.microsoft.com/office/powerpoint/2010/main" val="2888349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44355" y="142042"/>
            <a:ext cx="8229600" cy="1143000"/>
          </a:xfrm>
        </p:spPr>
        <p:txBody>
          <a:bodyPr/>
          <a:lstStyle/>
          <a:p>
            <a:r>
              <a:rPr lang="en-US" sz="3600" b="1" dirty="0">
                <a:latin typeface="Segoe UI" panose="020B0502040204020203" pitchFamily="34" charset="0"/>
                <a:cs typeface="Segoe UI" panose="020B0502040204020203" pitchFamily="34" charset="0"/>
              </a:rPr>
              <a:t>Specific Esterase</a:t>
            </a:r>
            <a:br>
              <a:rPr lang="en-US" sz="3600" b="1" dirty="0">
                <a:latin typeface="Segoe UI" panose="020B0502040204020203" pitchFamily="34" charset="0"/>
                <a:cs typeface="Segoe UI" panose="020B0502040204020203" pitchFamily="34" charset="0"/>
              </a:rPr>
            </a:br>
            <a:r>
              <a:rPr lang="en-US" sz="3600" b="1" dirty="0">
                <a:latin typeface="Segoe UI" panose="020B0502040204020203" pitchFamily="34" charset="0"/>
                <a:cs typeface="Segoe UI" panose="020B0502040204020203" pitchFamily="34" charset="0"/>
              </a:rPr>
              <a:t>(</a:t>
            </a:r>
            <a:r>
              <a:rPr lang="en-US" sz="3600" b="1" dirty="0" err="1" smtClean="0">
                <a:latin typeface="Segoe UI" panose="020B0502040204020203" pitchFamily="34" charset="0"/>
                <a:cs typeface="Segoe UI" panose="020B0502040204020203" pitchFamily="34" charset="0"/>
              </a:rPr>
              <a:t>Naphthol</a:t>
            </a:r>
            <a:r>
              <a:rPr lang="en-US" sz="3600" b="1" dirty="0" smtClean="0">
                <a:latin typeface="Segoe UI" panose="020B0502040204020203" pitchFamily="34" charset="0"/>
                <a:cs typeface="Segoe UI" panose="020B0502040204020203" pitchFamily="34" charset="0"/>
              </a:rPr>
              <a:t> </a:t>
            </a:r>
            <a:r>
              <a:rPr lang="en-US" sz="3600" b="1" dirty="0">
                <a:latin typeface="Segoe UI" panose="020B0502040204020203" pitchFamily="34" charset="0"/>
                <a:cs typeface="Segoe UI" panose="020B0502040204020203" pitchFamily="34" charset="0"/>
              </a:rPr>
              <a:t>AS-D Chloroacetate)</a:t>
            </a:r>
            <a:endParaRPr lang="en-US" sz="3600"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endParaRPr lang="en-US" dirty="0" smtClean="0"/>
          </a:p>
          <a:p>
            <a:endParaRPr lang="en-US" dirty="0"/>
          </a:p>
        </p:txBody>
      </p:sp>
      <p:pic>
        <p:nvPicPr>
          <p:cNvPr id="4" name="Picture 3"/>
          <p:cNvPicPr>
            <a:picLocks noChangeAspect="1"/>
          </p:cNvPicPr>
          <p:nvPr/>
        </p:nvPicPr>
        <p:blipFill>
          <a:blip r:embed="rId3"/>
          <a:stretch>
            <a:fillRect/>
          </a:stretch>
        </p:blipFill>
        <p:spPr>
          <a:xfrm>
            <a:off x="2610424" y="1410654"/>
            <a:ext cx="4097461" cy="5130733"/>
          </a:xfrm>
          <a:prstGeom prst="rect">
            <a:avLst/>
          </a:prstGeom>
        </p:spPr>
      </p:pic>
    </p:spTree>
    <p:extLst>
      <p:ext uri="{BB962C8B-B14F-4D97-AF65-F5344CB8AC3E}">
        <p14:creationId xmlns:p14="http://schemas.microsoft.com/office/powerpoint/2010/main" val="766180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Non-Specific Esterase</a:t>
            </a:r>
            <a:br>
              <a:rPr lang="en-US" b="1" dirty="0" smtClean="0">
                <a:latin typeface="Segoe UI" panose="020B0502040204020203" pitchFamily="34" charset="0"/>
                <a:cs typeface="Segoe UI" panose="020B0502040204020203" pitchFamily="34" charset="0"/>
              </a:rPr>
            </a:br>
            <a:r>
              <a:rPr lang="en-US" b="1" dirty="0" smtClean="0">
                <a:latin typeface="Segoe UI" panose="020B0502040204020203" pitchFamily="34" charset="0"/>
                <a:cs typeface="Segoe UI" panose="020B0502040204020203" pitchFamily="34" charset="0"/>
              </a:rPr>
              <a:t>(</a:t>
            </a:r>
            <a:r>
              <a:rPr lang="en-US" b="1" dirty="0" smtClean="0">
                <a:latin typeface="Segoe UI" panose="020B0502040204020203" pitchFamily="34" charset="0"/>
                <a:cs typeface="Segoe UI" panose="020B0502040204020203" pitchFamily="34" charset="0"/>
              </a:rPr>
              <a:t>α-</a:t>
            </a:r>
            <a:r>
              <a:rPr lang="en-US" b="1" dirty="0" err="1" smtClean="0">
                <a:latin typeface="Segoe UI" panose="020B0502040204020203" pitchFamily="34" charset="0"/>
                <a:cs typeface="Segoe UI" panose="020B0502040204020203" pitchFamily="34" charset="0"/>
              </a:rPr>
              <a:t>Naphthol</a:t>
            </a:r>
            <a:r>
              <a:rPr lang="en-US" b="1" dirty="0" smtClean="0">
                <a:latin typeface="Segoe UI" panose="020B0502040204020203" pitchFamily="34" charset="0"/>
                <a:cs typeface="Segoe UI" panose="020B0502040204020203" pitchFamily="34" charset="0"/>
              </a:rPr>
              <a:t> </a:t>
            </a:r>
            <a:r>
              <a:rPr lang="en-US" b="1" dirty="0" smtClean="0">
                <a:latin typeface="Segoe UI" panose="020B0502040204020203" pitchFamily="34" charset="0"/>
                <a:cs typeface="Segoe UI" panose="020B0502040204020203" pitchFamily="34" charset="0"/>
              </a:rPr>
              <a:t>Butyrate)</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sz="2000" dirty="0" smtClean="0"/>
              <a:t>This stain is also used to differentiate monocytes from granulocytes, but the monocytes are positive.</a:t>
            </a:r>
          </a:p>
          <a:p>
            <a:r>
              <a:rPr lang="en-US" sz="2000" dirty="0" smtClean="0"/>
              <a:t>Principle: the esterase in the cell will hydrolyze the substrate </a:t>
            </a:r>
            <a:r>
              <a:rPr lang="el-GR" sz="2000" dirty="0" smtClean="0"/>
              <a:t>α-</a:t>
            </a:r>
            <a:r>
              <a:rPr lang="en-US" sz="2000" dirty="0" err="1" smtClean="0"/>
              <a:t>naphthol</a:t>
            </a:r>
            <a:r>
              <a:rPr lang="en-US" sz="2000" dirty="0" smtClean="0"/>
              <a:t> </a:t>
            </a:r>
            <a:r>
              <a:rPr lang="en-US" sz="2000" dirty="0" smtClean="0"/>
              <a:t>butyrate. The substrate couples </a:t>
            </a:r>
            <a:r>
              <a:rPr lang="en-US" sz="2000" dirty="0" smtClean="0"/>
              <a:t>with </a:t>
            </a:r>
            <a:r>
              <a:rPr lang="en-US" sz="2000" dirty="0" smtClean="0"/>
              <a:t>a diazo salt and precipitates out of the enzyme active site.</a:t>
            </a:r>
          </a:p>
          <a:p>
            <a:r>
              <a:rPr lang="en-US" sz="2000" dirty="0" smtClean="0"/>
              <a:t>Positive granules appear brick red. Note: there are different substrates such as acetate which can be used as well as other diazo dyes resulting in different colored granules. Acetate may be used both with and without NaF inhibition.</a:t>
            </a:r>
          </a:p>
          <a:p>
            <a:r>
              <a:rPr lang="en-US" sz="2000" dirty="0" smtClean="0"/>
              <a:t>Interpretation: Monocytes, </a:t>
            </a:r>
            <a:r>
              <a:rPr lang="en-US" sz="2000" dirty="0" err="1" smtClean="0"/>
              <a:t>histiocytes</a:t>
            </a:r>
            <a:r>
              <a:rPr lang="en-US" sz="2000" dirty="0" smtClean="0"/>
              <a:t>, macrophages, and megakaryocytes show brick red granules. Lymphs may show punctate staining. Granulocytes have little or no activity.</a:t>
            </a:r>
            <a:endParaRPr lang="en-US" sz="2000" dirty="0"/>
          </a:p>
        </p:txBody>
      </p:sp>
    </p:spTree>
    <p:extLst>
      <p:ext uri="{BB962C8B-B14F-4D97-AF65-F5344CB8AC3E}">
        <p14:creationId xmlns:p14="http://schemas.microsoft.com/office/powerpoint/2010/main" val="3654434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a:latin typeface="Segoe UI" panose="020B0502040204020203" pitchFamily="34" charset="0"/>
                <a:cs typeface="Segoe UI" panose="020B0502040204020203" pitchFamily="34" charset="0"/>
              </a:rPr>
              <a:t>Non-Specific Esterase</a:t>
            </a:r>
            <a:br>
              <a:rPr lang="en-US" b="1" dirty="0">
                <a:latin typeface="Segoe UI" panose="020B0502040204020203" pitchFamily="34" charset="0"/>
                <a:cs typeface="Segoe UI" panose="020B0502040204020203" pitchFamily="34" charset="0"/>
              </a:rPr>
            </a:br>
            <a:r>
              <a:rPr lang="en-US" b="1" dirty="0">
                <a:latin typeface="Segoe UI" panose="020B0502040204020203" pitchFamily="34" charset="0"/>
                <a:cs typeface="Segoe UI" panose="020B0502040204020203" pitchFamily="34" charset="0"/>
              </a:rPr>
              <a:t>(α-</a:t>
            </a:r>
            <a:r>
              <a:rPr lang="en-US" b="1" dirty="0" err="1">
                <a:latin typeface="Segoe UI" panose="020B0502040204020203" pitchFamily="34" charset="0"/>
                <a:cs typeface="Segoe UI" panose="020B0502040204020203" pitchFamily="34" charset="0"/>
              </a:rPr>
              <a:t>Naphthol</a:t>
            </a:r>
            <a:r>
              <a:rPr lang="en-US" b="1" dirty="0">
                <a:latin typeface="Segoe UI" panose="020B0502040204020203" pitchFamily="34" charset="0"/>
                <a:cs typeface="Segoe UI" panose="020B0502040204020203" pitchFamily="34" charset="0"/>
              </a:rPr>
              <a:t> Butyrate)</a:t>
            </a:r>
            <a:endParaRPr lang="en-US" b="1"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stretch>
            <a:fillRect/>
          </a:stretch>
        </p:blipFill>
        <p:spPr>
          <a:xfrm>
            <a:off x="5170175" y="1632599"/>
            <a:ext cx="3521105" cy="4851462"/>
          </a:xfrm>
          <a:prstGeom prst="rect">
            <a:avLst/>
          </a:prstGeom>
        </p:spPr>
      </p:pic>
      <p:pic>
        <p:nvPicPr>
          <p:cNvPr id="7" name="Picture 6"/>
          <p:cNvPicPr>
            <a:picLocks noChangeAspect="1"/>
          </p:cNvPicPr>
          <p:nvPr/>
        </p:nvPicPr>
        <p:blipFill>
          <a:blip r:embed="rId4"/>
          <a:stretch>
            <a:fillRect/>
          </a:stretch>
        </p:blipFill>
        <p:spPr>
          <a:xfrm>
            <a:off x="464456" y="1632599"/>
            <a:ext cx="4372585" cy="4851462"/>
          </a:xfrm>
          <a:prstGeom prst="rect">
            <a:avLst/>
          </a:prstGeom>
        </p:spPr>
      </p:pic>
    </p:spTree>
    <p:extLst>
      <p:ext uri="{BB962C8B-B14F-4D97-AF65-F5344CB8AC3E}">
        <p14:creationId xmlns:p14="http://schemas.microsoft.com/office/powerpoint/2010/main" val="3838268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Combined Esterase</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sz="2000" dirty="0" smtClean="0"/>
              <a:t>This uses the principle of the two above mentioned esterase stains. The dye that is used results in different colored granules for specific and non-specific esterase: non-specific esterase granules are red (monocytes) and specific esterase granules are blue (granulocytes).</a:t>
            </a:r>
            <a:endParaRPr lang="en-US" sz="2000" dirty="0"/>
          </a:p>
        </p:txBody>
      </p:sp>
    </p:spTree>
    <p:extLst>
      <p:ext uri="{BB962C8B-B14F-4D97-AF65-F5344CB8AC3E}">
        <p14:creationId xmlns:p14="http://schemas.microsoft.com/office/powerpoint/2010/main" val="2733899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Acid Phosphatase/TRAP Stain</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sz="2000" dirty="0" smtClean="0"/>
              <a:t>TRAP – Tartrate-resistant Acid Phosphatase</a:t>
            </a:r>
          </a:p>
          <a:p>
            <a:r>
              <a:rPr lang="en-US" sz="2000" dirty="0" smtClean="0"/>
              <a:t>This stain is to help diagnose Hairy-Cell Leukemia. It can also be used to identify T cells in multiple myeloma.</a:t>
            </a:r>
          </a:p>
          <a:p>
            <a:r>
              <a:rPr lang="en-US" sz="2000" dirty="0" smtClean="0"/>
              <a:t>Principle: The acid phosphatase in a cell hydrolyzes the substrate napthol AS-BI phosphoric acid. The substrate couples with a dye and precipitates out of the enzyme active site.</a:t>
            </a:r>
          </a:p>
          <a:p>
            <a:r>
              <a:rPr lang="en-US" sz="2000" dirty="0" smtClean="0"/>
              <a:t>Tartaric acid will inhibit this activity except in Hairy-Cell Leukemia!</a:t>
            </a:r>
          </a:p>
          <a:p>
            <a:r>
              <a:rPr lang="en-US" sz="2000" dirty="0" smtClean="0"/>
              <a:t>Interpretation: Positive granules are orange-red in color. The test is considered positive when two or more cells show 4+ activity.</a:t>
            </a:r>
          </a:p>
          <a:p>
            <a:endParaRPr lang="en-US" sz="2000" dirty="0"/>
          </a:p>
        </p:txBody>
      </p:sp>
    </p:spTree>
    <p:extLst>
      <p:ext uri="{BB962C8B-B14F-4D97-AF65-F5344CB8AC3E}">
        <p14:creationId xmlns:p14="http://schemas.microsoft.com/office/powerpoint/2010/main" val="3462827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TRAP Stain</a:t>
            </a:r>
            <a:endParaRPr lang="en-US" b="1" dirty="0">
              <a:latin typeface="Segoe UI" panose="020B0502040204020203" pitchFamily="34" charset="0"/>
              <a:cs typeface="Segoe UI" panose="020B0502040204020203" pitchFamily="34" charset="0"/>
            </a:endParaRPr>
          </a:p>
        </p:txBody>
      </p:sp>
      <p:pic>
        <p:nvPicPr>
          <p:cNvPr id="3074" name="Picture 2" descr="https://webpath.med.utah.edu/jpeg5/HEME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942" y="1480351"/>
            <a:ext cx="6674455" cy="439666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291091" y="3986073"/>
            <a:ext cx="1606858" cy="1429305"/>
          </a:xfrm>
          <a:prstGeom prst="ellipse">
            <a:avLst/>
          </a:prstGeom>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737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39444" y="142042"/>
            <a:ext cx="8229600" cy="1143000"/>
          </a:xfrm>
        </p:spPr>
        <p:txBody>
          <a:bodyPr/>
          <a:lstStyle/>
          <a:p>
            <a:r>
              <a:rPr lang="en-US" b="1" dirty="0" smtClean="0">
                <a:latin typeface="Segoe UI" panose="020B0502040204020203" pitchFamily="34" charset="0"/>
                <a:cs typeface="Segoe UI" panose="020B0502040204020203" pitchFamily="34" charset="0"/>
              </a:rPr>
              <a:t>When Special Stains Are Indicated</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b="1" dirty="0" smtClean="0"/>
              <a:t>When morphology is not definitive</a:t>
            </a:r>
          </a:p>
          <a:p>
            <a:r>
              <a:rPr lang="en-US" b="1" dirty="0" smtClean="0"/>
              <a:t>Given an Acute leukemia (blasts):</a:t>
            </a:r>
          </a:p>
          <a:p>
            <a:endParaRPr lang="en-US" b="1" dirty="0" smtClean="0"/>
          </a:p>
        </p:txBody>
      </p:sp>
      <p:pic>
        <p:nvPicPr>
          <p:cNvPr id="4" name="Picture 3"/>
          <p:cNvPicPr>
            <a:picLocks noChangeAspect="1"/>
          </p:cNvPicPr>
          <p:nvPr/>
        </p:nvPicPr>
        <p:blipFill>
          <a:blip r:embed="rId3"/>
          <a:stretch>
            <a:fillRect/>
          </a:stretch>
        </p:blipFill>
        <p:spPr>
          <a:xfrm>
            <a:off x="1040270" y="2770734"/>
            <a:ext cx="7029745" cy="3681699"/>
          </a:xfrm>
          <a:prstGeom prst="rect">
            <a:avLst/>
          </a:prstGeom>
        </p:spPr>
      </p:pic>
    </p:spTree>
    <p:extLst>
      <p:ext uri="{BB962C8B-B14F-4D97-AF65-F5344CB8AC3E}">
        <p14:creationId xmlns:p14="http://schemas.microsoft.com/office/powerpoint/2010/main" val="1068146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Periodic Acid-Schiff Reaction (PAS)</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sz="3200" dirty="0" smtClean="0"/>
              <a:t>Non-enzymatic;</a:t>
            </a:r>
          </a:p>
          <a:p>
            <a:r>
              <a:rPr lang="en-US" sz="3200" dirty="0" smtClean="0"/>
              <a:t>Used to identify FAB M6 Leukemia = Erythroleukemia.</a:t>
            </a:r>
          </a:p>
          <a:p>
            <a:r>
              <a:rPr lang="en-US" sz="3200" dirty="0" smtClean="0"/>
              <a:t>Principle: Stains glycogen, glycoproteins, </a:t>
            </a:r>
            <a:r>
              <a:rPr lang="en-US" sz="3200" dirty="0" err="1" smtClean="0"/>
              <a:t>mucoproteins</a:t>
            </a:r>
            <a:r>
              <a:rPr lang="en-US" sz="3200" dirty="0"/>
              <a:t> </a:t>
            </a:r>
            <a:r>
              <a:rPr lang="en-US" sz="3200" dirty="0" smtClean="0"/>
              <a:t>and high </a:t>
            </a:r>
            <a:r>
              <a:rPr lang="en-US" sz="3200" dirty="0" err="1" smtClean="0"/>
              <a:t>MWt</a:t>
            </a:r>
            <a:r>
              <a:rPr lang="en-US" sz="3200" dirty="0" smtClean="0"/>
              <a:t> carbohydrates. PAS oxidizes the glycols to aldehydes. The aldehydes react with the Schiff reagent </a:t>
            </a:r>
            <a:r>
              <a:rPr lang="en-US" sz="3200" dirty="0" smtClean="0">
                <a:sym typeface="Wingdings" panose="05000000000000000000" pitchFamily="2" charset="2"/>
              </a:rPr>
              <a:t> bright red staining.</a:t>
            </a:r>
            <a:endParaRPr lang="en-US" sz="3200" dirty="0" smtClean="0"/>
          </a:p>
        </p:txBody>
      </p:sp>
    </p:spTree>
    <p:extLst>
      <p:ext uri="{BB962C8B-B14F-4D97-AF65-F5344CB8AC3E}">
        <p14:creationId xmlns:p14="http://schemas.microsoft.com/office/powerpoint/2010/main" val="1612874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Periodic Acid-Schiff Reaction (PAS)</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dirty="0" smtClean="0"/>
              <a:t>Interpretation: Normal erythrocytic precursors are negative.</a:t>
            </a:r>
          </a:p>
          <a:p>
            <a:r>
              <a:rPr lang="en-US" dirty="0" smtClean="0"/>
              <a:t>M6 (erythroleukemia) normoblasts stain positive;</a:t>
            </a:r>
          </a:p>
          <a:p>
            <a:r>
              <a:rPr lang="en-US" dirty="0" smtClean="0"/>
              <a:t>PAS positively may be seen in ALL and AML; it should not be used to differentiate ALL from AML.</a:t>
            </a:r>
          </a:p>
          <a:p>
            <a:r>
              <a:rPr lang="en-US" dirty="0" smtClean="0"/>
              <a:t>Lymphocytes, granulocytes, monocytes, and megakaryocytes may be positive.</a:t>
            </a:r>
          </a:p>
          <a:p>
            <a:r>
              <a:rPr lang="en-US" dirty="0" err="1" smtClean="0"/>
              <a:t>Burkitt’s</a:t>
            </a:r>
            <a:r>
              <a:rPr lang="en-US" dirty="0" smtClean="0"/>
              <a:t> lymphoma cells stain PAS negative.</a:t>
            </a:r>
          </a:p>
        </p:txBody>
      </p:sp>
    </p:spTree>
    <p:extLst>
      <p:ext uri="{BB962C8B-B14F-4D97-AF65-F5344CB8AC3E}">
        <p14:creationId xmlns:p14="http://schemas.microsoft.com/office/powerpoint/2010/main" val="2088501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PAS</a:t>
            </a:r>
            <a:endParaRPr lang="en-US" b="1"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stretch>
            <a:fillRect/>
          </a:stretch>
        </p:blipFill>
        <p:spPr>
          <a:xfrm>
            <a:off x="2402489" y="1410105"/>
            <a:ext cx="4353533" cy="4801270"/>
          </a:xfrm>
          <a:prstGeom prst="rect">
            <a:avLst/>
          </a:prstGeom>
        </p:spPr>
      </p:pic>
    </p:spTree>
    <p:extLst>
      <p:ext uri="{BB962C8B-B14F-4D97-AF65-F5344CB8AC3E}">
        <p14:creationId xmlns:p14="http://schemas.microsoft.com/office/powerpoint/2010/main" val="445621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Terminal </a:t>
            </a:r>
            <a:r>
              <a:rPr lang="en-US" b="1" dirty="0" err="1" smtClean="0">
                <a:latin typeface="Segoe UI" panose="020B0502040204020203" pitchFamily="34" charset="0"/>
                <a:cs typeface="Segoe UI" panose="020B0502040204020203" pitchFamily="34" charset="0"/>
              </a:rPr>
              <a:t>Deoxynucleotidyl</a:t>
            </a:r>
            <a:r>
              <a:rPr lang="en-US" b="1" dirty="0" smtClean="0">
                <a:latin typeface="Segoe UI" panose="020B0502040204020203" pitchFamily="34" charset="0"/>
                <a:cs typeface="Segoe UI" panose="020B0502040204020203" pitchFamily="34" charset="0"/>
              </a:rPr>
              <a:t> Transferase (</a:t>
            </a:r>
            <a:r>
              <a:rPr lang="en-US" b="1" dirty="0" err="1" smtClean="0">
                <a:latin typeface="Segoe UI" panose="020B0502040204020203" pitchFamily="34" charset="0"/>
                <a:cs typeface="Segoe UI" panose="020B0502040204020203" pitchFamily="34" charset="0"/>
              </a:rPr>
              <a:t>TdT</a:t>
            </a:r>
            <a:r>
              <a:rPr lang="en-US" b="1" dirty="0" smtClean="0">
                <a:latin typeface="Segoe UI" panose="020B0502040204020203" pitchFamily="34" charset="0"/>
                <a:cs typeface="Segoe UI" panose="020B0502040204020203" pitchFamily="34" charset="0"/>
              </a:rPr>
              <a:t>/DNATT)</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dirty="0" smtClean="0"/>
              <a:t>Used to identify immature or primitive lymphocytes (AML vs ALL</a:t>
            </a:r>
            <a:r>
              <a:rPr lang="en-US" dirty="0" smtClean="0"/>
              <a:t>);</a:t>
            </a:r>
          </a:p>
          <a:p>
            <a:r>
              <a:rPr lang="en-US" dirty="0" smtClean="0"/>
              <a:t>This is a nuclear stain.</a:t>
            </a:r>
            <a:endParaRPr lang="en-US" dirty="0" smtClean="0"/>
          </a:p>
          <a:p>
            <a:r>
              <a:rPr lang="en-US" dirty="0" smtClean="0"/>
              <a:t>Usually done by Flow Cytometry or Immunohistochemical ABC staining methodologies;</a:t>
            </a:r>
          </a:p>
          <a:p>
            <a:r>
              <a:rPr lang="en-US" dirty="0" smtClean="0"/>
              <a:t>90% of ALL cells are TDT positive.</a:t>
            </a:r>
          </a:p>
        </p:txBody>
      </p:sp>
    </p:spTree>
    <p:extLst>
      <p:ext uri="{BB962C8B-B14F-4D97-AF65-F5344CB8AC3E}">
        <p14:creationId xmlns:p14="http://schemas.microsoft.com/office/powerpoint/2010/main" val="1974618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err="1" smtClean="0">
                <a:latin typeface="Segoe UI" panose="020B0502040204020203" pitchFamily="34" charset="0"/>
                <a:cs typeface="Segoe UI" panose="020B0502040204020203" pitchFamily="34" charset="0"/>
              </a:rPr>
              <a:t>TdT</a:t>
            </a:r>
            <a:r>
              <a:rPr lang="en-US" b="1" dirty="0" smtClean="0">
                <a:latin typeface="Segoe UI" panose="020B0502040204020203" pitchFamily="34" charset="0"/>
                <a:cs typeface="Segoe UI" panose="020B0502040204020203" pitchFamily="34" charset="0"/>
              </a:rPr>
              <a:t> Stain - B-lineage ALL</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endParaRPr lang="en-US" dirty="0" smtClean="0"/>
          </a:p>
          <a:p>
            <a:endParaRPr lang="en-US" dirty="0"/>
          </a:p>
        </p:txBody>
      </p:sp>
      <p:pic>
        <p:nvPicPr>
          <p:cNvPr id="4" name="Picture 3"/>
          <p:cNvPicPr>
            <a:picLocks noChangeAspect="1"/>
          </p:cNvPicPr>
          <p:nvPr/>
        </p:nvPicPr>
        <p:blipFill>
          <a:blip r:embed="rId3"/>
          <a:stretch>
            <a:fillRect/>
          </a:stretch>
        </p:blipFill>
        <p:spPr>
          <a:xfrm>
            <a:off x="1410060" y="1480351"/>
            <a:ext cx="6337942" cy="4698184"/>
          </a:xfrm>
          <a:prstGeom prst="rect">
            <a:avLst/>
          </a:prstGeom>
        </p:spPr>
      </p:pic>
    </p:spTree>
    <p:extLst>
      <p:ext uri="{BB962C8B-B14F-4D97-AF65-F5344CB8AC3E}">
        <p14:creationId xmlns:p14="http://schemas.microsoft.com/office/powerpoint/2010/main" val="2146636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Review</a:t>
            </a:r>
            <a:endParaRPr lang="en-US" b="1" dirty="0">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3"/>
          <a:stretch>
            <a:fillRect/>
          </a:stretch>
        </p:blipFill>
        <p:spPr>
          <a:xfrm>
            <a:off x="383552" y="1740023"/>
            <a:ext cx="8391407" cy="4568369"/>
          </a:xfrm>
          <a:prstGeom prst="rect">
            <a:avLst/>
          </a:prstGeom>
        </p:spPr>
      </p:pic>
    </p:spTree>
    <p:extLst>
      <p:ext uri="{BB962C8B-B14F-4D97-AF65-F5344CB8AC3E}">
        <p14:creationId xmlns:p14="http://schemas.microsoft.com/office/powerpoint/2010/main" val="618660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Review</a:t>
            </a:r>
            <a:endParaRPr lang="en-US" b="1"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a:stretch>
            <a:fillRect/>
          </a:stretch>
        </p:blipFill>
        <p:spPr>
          <a:xfrm>
            <a:off x="387642" y="1899822"/>
            <a:ext cx="8154698" cy="3142695"/>
          </a:xfrm>
          <a:prstGeom prst="rect">
            <a:avLst/>
          </a:prstGeom>
        </p:spPr>
      </p:pic>
    </p:spTree>
    <p:extLst>
      <p:ext uri="{BB962C8B-B14F-4D97-AF65-F5344CB8AC3E}">
        <p14:creationId xmlns:p14="http://schemas.microsoft.com/office/powerpoint/2010/main" val="3990779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Review</a:t>
            </a:r>
            <a:endParaRPr lang="en-US" b="1"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stretch>
            <a:fillRect/>
          </a:stretch>
        </p:blipFill>
        <p:spPr>
          <a:xfrm>
            <a:off x="464456" y="1248151"/>
            <a:ext cx="8298068" cy="5413441"/>
          </a:xfrm>
          <a:prstGeom prst="rect">
            <a:avLst/>
          </a:prstGeom>
        </p:spPr>
      </p:pic>
    </p:spTree>
    <p:extLst>
      <p:ext uri="{BB962C8B-B14F-4D97-AF65-F5344CB8AC3E}">
        <p14:creationId xmlns:p14="http://schemas.microsoft.com/office/powerpoint/2010/main" val="1619911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Leukocyte Alkaline Phosphatase Stain (LAP)</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dirty="0" smtClean="0"/>
              <a:t>Differentiates Leukemoid </a:t>
            </a:r>
            <a:r>
              <a:rPr lang="en-US" dirty="0" err="1" smtClean="0"/>
              <a:t>rxn</a:t>
            </a:r>
            <a:r>
              <a:rPr lang="en-US" dirty="0" smtClean="0"/>
              <a:t> from CML/CGL</a:t>
            </a:r>
          </a:p>
          <a:p>
            <a:r>
              <a:rPr lang="en-US" dirty="0" smtClean="0"/>
              <a:t>Alkaline phosphatase is located in the specific/secondary granules of the neutrophils;</a:t>
            </a:r>
          </a:p>
          <a:p>
            <a:r>
              <a:rPr lang="en-US" dirty="0" smtClean="0"/>
              <a:t>Neutrophils are the only granulocyte with this type of activity (i.e., not EOS or BASOS).</a:t>
            </a:r>
          </a:p>
          <a:p>
            <a:r>
              <a:rPr lang="en-US" dirty="0" smtClean="0"/>
              <a:t>Increased LAP activity (higher than normal) in Leukemoid </a:t>
            </a:r>
            <a:r>
              <a:rPr lang="en-US" dirty="0" err="1" smtClean="0"/>
              <a:t>rxn</a:t>
            </a:r>
            <a:r>
              <a:rPr lang="en-US" dirty="0" smtClean="0"/>
              <a:t>—polycythemia </a:t>
            </a:r>
            <a:r>
              <a:rPr lang="en-US" dirty="0" err="1" smtClean="0"/>
              <a:t>vera</a:t>
            </a:r>
            <a:r>
              <a:rPr lang="en-US" dirty="0"/>
              <a:t> </a:t>
            </a:r>
            <a:r>
              <a:rPr lang="en-US" dirty="0" smtClean="0"/>
              <a:t>and Myelofibrosis.</a:t>
            </a:r>
          </a:p>
          <a:p>
            <a:r>
              <a:rPr lang="en-US" dirty="0" smtClean="0"/>
              <a:t>Decreased LAP activity (lower than normal) in CGL/CML, PNH, and aplastic anemia.</a:t>
            </a:r>
          </a:p>
          <a:p>
            <a:endParaRPr lang="en-US" dirty="0"/>
          </a:p>
        </p:txBody>
      </p:sp>
    </p:spTree>
    <p:extLst>
      <p:ext uri="{BB962C8B-B14F-4D97-AF65-F5344CB8AC3E}">
        <p14:creationId xmlns:p14="http://schemas.microsoft.com/office/powerpoint/2010/main" val="1862576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LAP – Principle(s)</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sz="2000" dirty="0" smtClean="0"/>
              <a:t>LAP hydrolyzes the substrate </a:t>
            </a:r>
            <a:r>
              <a:rPr lang="en-US" sz="2000" dirty="0" err="1" smtClean="0"/>
              <a:t>napthiol</a:t>
            </a:r>
            <a:r>
              <a:rPr lang="en-US" sz="2000" dirty="0" smtClean="0"/>
              <a:t> AS-</a:t>
            </a:r>
            <a:r>
              <a:rPr lang="en-US" sz="2000" dirty="0" err="1" smtClean="0"/>
              <a:t>Biphosphate</a:t>
            </a:r>
            <a:r>
              <a:rPr lang="en-US" sz="2000" dirty="0" smtClean="0"/>
              <a:t>. The substrate couples with a dye (fast red or fast blue) and precipitates out of the active site of the enzyme. Bright red (or blue) granules can have varying sizes.</a:t>
            </a:r>
          </a:p>
          <a:p>
            <a:r>
              <a:rPr lang="en-US" sz="2000" dirty="0" smtClean="0"/>
              <a:t>Uses EDTA anticoagulated whole blood to make blood smears.</a:t>
            </a:r>
          </a:p>
          <a:p>
            <a:r>
              <a:rPr lang="en-US" sz="2000" dirty="0" smtClean="0"/>
              <a:t>Blood smears are then treated with the above reagent(s).</a:t>
            </a:r>
          </a:p>
          <a:p>
            <a:r>
              <a:rPr lang="en-US" sz="2000" dirty="0" smtClean="0"/>
              <a:t>The smear is then reviewed counting 100 neutrophils; each neutrophil is given a grade (0-4+) depending on the amount of LAP activity noted.</a:t>
            </a:r>
          </a:p>
          <a:p>
            <a:r>
              <a:rPr lang="en-US" sz="2000" dirty="0" smtClean="0"/>
              <a:t>The cell grades are multiplied by the number of cells for said grade—they are then added together to create the LAP score.</a:t>
            </a:r>
          </a:p>
          <a:p>
            <a:endParaRPr lang="en-US" dirty="0" smtClean="0"/>
          </a:p>
          <a:p>
            <a:endParaRPr lang="en-US" dirty="0"/>
          </a:p>
        </p:txBody>
      </p:sp>
    </p:spTree>
    <p:extLst>
      <p:ext uri="{BB962C8B-B14F-4D97-AF65-F5344CB8AC3E}">
        <p14:creationId xmlns:p14="http://schemas.microsoft.com/office/powerpoint/2010/main" val="793219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LAP – Score Example</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sz="2000" dirty="0" smtClean="0"/>
              <a:t>4 cells – 0 (no granules) –                                                          total 0</a:t>
            </a:r>
          </a:p>
          <a:p>
            <a:r>
              <a:rPr lang="en-US" sz="2000" dirty="0" smtClean="0"/>
              <a:t> 32 cells – 1+ (extremely low/trace) –                                       total 32</a:t>
            </a:r>
          </a:p>
          <a:p>
            <a:r>
              <a:rPr lang="en-US" sz="2000" dirty="0" smtClean="0"/>
              <a:t>15 cells – 2+ (few to moderate) –                                             total 30</a:t>
            </a:r>
          </a:p>
          <a:p>
            <a:r>
              <a:rPr lang="en-US" sz="2000" dirty="0" smtClean="0"/>
              <a:t>39 cells – 3+ (moderate to numerous) –                                 total 117</a:t>
            </a:r>
          </a:p>
          <a:p>
            <a:r>
              <a:rPr lang="en-US" sz="2000" dirty="0" smtClean="0"/>
              <a:t>10 cells – 4+(</a:t>
            </a:r>
            <a:r>
              <a:rPr lang="en-US" sz="2000" dirty="0" err="1" smtClean="0"/>
              <a:t>cyt</a:t>
            </a:r>
            <a:r>
              <a:rPr lang="en-US" sz="2000" dirty="0" smtClean="0"/>
              <a:t> </a:t>
            </a:r>
            <a:r>
              <a:rPr lang="en-US" sz="2000" dirty="0" err="1" smtClean="0"/>
              <a:t>sat’d</a:t>
            </a:r>
            <a:r>
              <a:rPr lang="en-US" sz="2000" dirty="0" smtClean="0"/>
              <a:t> by closely approx. granules-unusual)-total 40</a:t>
            </a:r>
          </a:p>
          <a:p>
            <a:r>
              <a:rPr lang="en-US" sz="2000" dirty="0" smtClean="0"/>
              <a:t>          						        sum -219</a:t>
            </a:r>
          </a:p>
          <a:p>
            <a:pPr marL="0" indent="0">
              <a:buNone/>
            </a:pPr>
            <a:endParaRPr lang="en-US" sz="2000" dirty="0" smtClean="0"/>
          </a:p>
          <a:p>
            <a:r>
              <a:rPr lang="en-US" sz="2000" dirty="0" smtClean="0"/>
              <a:t>Normal Ranges:</a:t>
            </a:r>
          </a:p>
          <a:p>
            <a:pPr lvl="1"/>
            <a:r>
              <a:rPr lang="en-US" sz="1600" dirty="0" smtClean="0"/>
              <a:t>Males – 22-124 (40-100);</a:t>
            </a:r>
          </a:p>
          <a:p>
            <a:pPr lvl="1"/>
            <a:r>
              <a:rPr lang="en-US" sz="1600" dirty="0" smtClean="0"/>
              <a:t>Females: 33-149</a:t>
            </a:r>
          </a:p>
          <a:p>
            <a:endParaRPr lang="en-US" dirty="0" smtClean="0"/>
          </a:p>
          <a:p>
            <a:endParaRPr lang="en-US" dirty="0"/>
          </a:p>
        </p:txBody>
      </p:sp>
    </p:spTree>
    <p:extLst>
      <p:ext uri="{BB962C8B-B14F-4D97-AF65-F5344CB8AC3E}">
        <p14:creationId xmlns:p14="http://schemas.microsoft.com/office/powerpoint/2010/main" val="4016147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LAP</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endParaRPr lang="en-US" dirty="0" smtClean="0"/>
          </a:p>
          <a:p>
            <a:endParaRPr lang="en-US" dirty="0"/>
          </a:p>
        </p:txBody>
      </p:sp>
      <p:pic>
        <p:nvPicPr>
          <p:cNvPr id="1026" name="Picture 2" descr="https://webpath.med.utah.edu/jpeg5/HEME1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182" y="1641475"/>
            <a:ext cx="7146148" cy="470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056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Peroxidase Stain</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p:txBody>
          <a:bodyPr/>
          <a:lstStyle/>
          <a:p>
            <a:r>
              <a:rPr lang="en-US" dirty="0" smtClean="0"/>
              <a:t>Also </a:t>
            </a:r>
            <a:r>
              <a:rPr lang="en-US" dirty="0" smtClean="0"/>
              <a:t>termed </a:t>
            </a:r>
            <a:r>
              <a:rPr lang="en-US" b="1" u="sng" dirty="0" smtClean="0"/>
              <a:t>myeloperoxidase</a:t>
            </a:r>
            <a:r>
              <a:rPr lang="en-US" dirty="0" smtClean="0"/>
              <a:t>.</a:t>
            </a:r>
          </a:p>
          <a:p>
            <a:r>
              <a:rPr lang="en-US" dirty="0" smtClean="0"/>
              <a:t>Marker for primary granules (non-specific) and Auer rods.</a:t>
            </a:r>
          </a:p>
          <a:p>
            <a:r>
              <a:rPr lang="en-US" dirty="0" smtClean="0"/>
              <a:t>Used to differentiate myeloid from lymphoid cells; normally granulocytes and precursors are positive for peroxidase whereas lymphoid cells are negative.</a:t>
            </a:r>
          </a:p>
          <a:p>
            <a:r>
              <a:rPr lang="en-US" dirty="0" smtClean="0"/>
              <a:t>Monocytes are less intense; Erythroid cells are negative.</a:t>
            </a:r>
            <a:endParaRPr lang="en-US" dirty="0"/>
          </a:p>
        </p:txBody>
      </p:sp>
    </p:spTree>
    <p:extLst>
      <p:ext uri="{BB962C8B-B14F-4D97-AF65-F5344CB8AC3E}">
        <p14:creationId xmlns:p14="http://schemas.microsoft.com/office/powerpoint/2010/main" val="1168197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Peroxidase Stain</a:t>
            </a:r>
            <a:endParaRPr lang="en-US" b="1" dirty="0">
              <a:latin typeface="Segoe UI" panose="020B0502040204020203" pitchFamily="34" charset="0"/>
              <a:cs typeface="Segoe UI" panose="020B0502040204020203" pitchFamily="34" charset="0"/>
            </a:endParaRPr>
          </a:p>
        </p:txBody>
      </p:sp>
      <p:sp>
        <p:nvSpPr>
          <p:cNvPr id="2" name="Content Placeholder 1"/>
          <p:cNvSpPr>
            <a:spLocks noGrp="1"/>
          </p:cNvSpPr>
          <p:nvPr>
            <p:ph idx="1"/>
          </p:nvPr>
        </p:nvSpPr>
        <p:spPr>
          <a:xfrm>
            <a:off x="464457" y="1480351"/>
            <a:ext cx="8229599" cy="4454525"/>
          </a:xfrm>
        </p:spPr>
        <p:txBody>
          <a:bodyPr/>
          <a:lstStyle/>
          <a:p>
            <a:r>
              <a:rPr lang="en-US" dirty="0" smtClean="0"/>
              <a:t>In the presence of H2O2, peroxidase will oxidize the substrate 3-amino-9-ethylcarbazole to a red-brown (</a:t>
            </a:r>
            <a:r>
              <a:rPr lang="en-US" dirty="0" err="1" smtClean="0"/>
              <a:t>dk</a:t>
            </a:r>
            <a:r>
              <a:rPr lang="en-US" dirty="0" smtClean="0"/>
              <a:t> golden-brown/brown-black) color.</a:t>
            </a:r>
            <a:r>
              <a:rPr lang="en-US" dirty="0"/>
              <a:t> </a:t>
            </a:r>
            <a:r>
              <a:rPr lang="en-US" dirty="0" smtClean="0"/>
              <a:t>On a smear, this will be seen at the sight of enzyme activity.</a:t>
            </a:r>
          </a:p>
          <a:p>
            <a:r>
              <a:rPr lang="en-US" dirty="0" smtClean="0"/>
              <a:t>Limitation: Peroxidase is sensitive to light; enzyme deteriorates and should be done on a fresh specimen each time.</a:t>
            </a:r>
          </a:p>
          <a:p>
            <a:r>
              <a:rPr lang="en-US" dirty="0" smtClean="0"/>
              <a:t>Granules in cytosol turn </a:t>
            </a:r>
            <a:r>
              <a:rPr lang="en-US" dirty="0" err="1" smtClean="0"/>
              <a:t>dk</a:t>
            </a:r>
            <a:r>
              <a:rPr lang="en-US" dirty="0" smtClean="0"/>
              <a:t> golden-brown in neutrophils and precursors. Monocytes are weak; eosinophils are the strongest.</a:t>
            </a:r>
          </a:p>
        </p:txBody>
      </p:sp>
    </p:spTree>
    <p:extLst>
      <p:ext uri="{BB962C8B-B14F-4D97-AF65-F5344CB8AC3E}">
        <p14:creationId xmlns:p14="http://schemas.microsoft.com/office/powerpoint/2010/main" val="15079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4456" y="337351"/>
            <a:ext cx="8229600" cy="1143000"/>
          </a:xfrm>
        </p:spPr>
        <p:txBody>
          <a:bodyPr/>
          <a:lstStyle/>
          <a:p>
            <a:r>
              <a:rPr lang="en-US" b="1" dirty="0" smtClean="0">
                <a:latin typeface="Segoe UI" panose="020B0502040204020203" pitchFamily="34" charset="0"/>
                <a:cs typeface="Segoe UI" panose="020B0502040204020203" pitchFamily="34" charset="0"/>
              </a:rPr>
              <a:t>(</a:t>
            </a:r>
            <a:r>
              <a:rPr lang="en-US" b="1" dirty="0" err="1" smtClean="0">
                <a:latin typeface="Segoe UI" panose="020B0502040204020203" pitchFamily="34" charset="0"/>
                <a:cs typeface="Segoe UI" panose="020B0502040204020203" pitchFamily="34" charset="0"/>
              </a:rPr>
              <a:t>Myelo</a:t>
            </a:r>
            <a:r>
              <a:rPr lang="en-US" b="1" dirty="0" smtClean="0">
                <a:latin typeface="Segoe UI" panose="020B0502040204020203" pitchFamily="34" charset="0"/>
                <a:cs typeface="Segoe UI" panose="020B0502040204020203" pitchFamily="34" charset="0"/>
              </a:rPr>
              <a:t>)peroxidase stain</a:t>
            </a:r>
            <a:endParaRPr lang="en-US" b="1" dirty="0">
              <a:latin typeface="Segoe UI" panose="020B0502040204020203" pitchFamily="34" charset="0"/>
              <a:cs typeface="Segoe UI" panose="020B0502040204020203" pitchFamily="34" charset="0"/>
            </a:endParaRPr>
          </a:p>
        </p:txBody>
      </p:sp>
      <p:pic>
        <p:nvPicPr>
          <p:cNvPr id="2050" name="Picture 2" descr="https://webpath.med.utah.edu/jpeg5/HEME1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52" y="1724286"/>
            <a:ext cx="7085807" cy="466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169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9521</TotalTime>
  <Words>1281</Words>
  <Application>Microsoft Office PowerPoint</Application>
  <PresentationFormat>On-screen Show (4:3)</PresentationFormat>
  <Paragraphs>124</Paragraphs>
  <Slides>27</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MS PGothic</vt:lpstr>
      <vt:lpstr>Arial</vt:lpstr>
      <vt:lpstr>Calibri</vt:lpstr>
      <vt:lpstr>Segoe UI</vt:lpstr>
      <vt:lpstr>Segoe UI Black</vt:lpstr>
      <vt:lpstr>Segoe UI Semibold</vt:lpstr>
      <vt:lpstr>Times</vt:lpstr>
      <vt:lpstr>Times New Roman</vt:lpstr>
      <vt:lpstr>Wingdings</vt:lpstr>
      <vt:lpstr>Wingdings 2</vt:lpstr>
      <vt:lpstr>Wingdings 3</vt:lpstr>
      <vt:lpstr>1_Office Theme</vt:lpstr>
      <vt:lpstr>PowerPoint Presentation</vt:lpstr>
      <vt:lpstr>When Special Stains Are Indicated</vt:lpstr>
      <vt:lpstr>Leukocyte Alkaline Phosphatase Stain (LAP)</vt:lpstr>
      <vt:lpstr>LAP – Principle(s)</vt:lpstr>
      <vt:lpstr>LAP – Score Example</vt:lpstr>
      <vt:lpstr>LAP</vt:lpstr>
      <vt:lpstr>Peroxidase Stain</vt:lpstr>
      <vt:lpstr>Peroxidase Stain</vt:lpstr>
      <vt:lpstr>(Myelo)peroxidase stain</vt:lpstr>
      <vt:lpstr>Peroxidase Stain</vt:lpstr>
      <vt:lpstr>Sudan B Black Stain</vt:lpstr>
      <vt:lpstr>Sudan B Black</vt:lpstr>
      <vt:lpstr>Specific Esterase (Naphthol AS-D Chloroacetate)</vt:lpstr>
      <vt:lpstr>Specific Esterase (Naphthol AS-D Chloroacetate)</vt:lpstr>
      <vt:lpstr>Non-Specific Esterase (α-Naphthol Butyrate)</vt:lpstr>
      <vt:lpstr>Non-Specific Esterase (α-Naphthol Butyrate)</vt:lpstr>
      <vt:lpstr>Combined Esterase</vt:lpstr>
      <vt:lpstr>Acid Phosphatase/TRAP Stain</vt:lpstr>
      <vt:lpstr>TRAP Stain</vt:lpstr>
      <vt:lpstr>Periodic Acid-Schiff Reaction (PAS)</vt:lpstr>
      <vt:lpstr>Periodic Acid-Schiff Reaction (PAS)</vt:lpstr>
      <vt:lpstr>PAS</vt:lpstr>
      <vt:lpstr>Terminal Deoxynucleotidyl Transferase (TdT/DNATT)</vt:lpstr>
      <vt:lpstr>TdT Stain - B-lineage ALL</vt:lpstr>
      <vt:lpstr>Review</vt:lpstr>
      <vt:lpstr>Review</vt:lpstr>
      <vt:lpstr>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Chain of Survival and  EMSC</dc:title>
  <dc:subject/>
  <dc:creator>Phil</dc:creator>
  <cp:keywords/>
  <dc:description/>
  <cp:lastModifiedBy>Tyler Thomas</cp:lastModifiedBy>
  <cp:revision>464</cp:revision>
  <dcterms:created xsi:type="dcterms:W3CDTF">2004-04-22T20:19:47Z</dcterms:created>
  <dcterms:modified xsi:type="dcterms:W3CDTF">2024-08-02T15:14:32Z</dcterms:modified>
  <cp:category/>
</cp:coreProperties>
</file>