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57"/>
  </p:notesMasterIdLst>
  <p:sldIdLst>
    <p:sldId id="299" r:id="rId2"/>
    <p:sldId id="256" r:id="rId3"/>
    <p:sldId id="351" r:id="rId4"/>
    <p:sldId id="352" r:id="rId5"/>
    <p:sldId id="353" r:id="rId6"/>
    <p:sldId id="297" r:id="rId7"/>
    <p:sldId id="354" r:id="rId8"/>
    <p:sldId id="355" r:id="rId9"/>
    <p:sldId id="356" r:id="rId10"/>
    <p:sldId id="357" r:id="rId11"/>
    <p:sldId id="358" r:id="rId12"/>
    <p:sldId id="359" r:id="rId13"/>
    <p:sldId id="360" r:id="rId14"/>
    <p:sldId id="361" r:id="rId15"/>
    <p:sldId id="364" r:id="rId16"/>
    <p:sldId id="362" r:id="rId17"/>
    <p:sldId id="363" r:id="rId18"/>
    <p:sldId id="365" r:id="rId19"/>
    <p:sldId id="366" r:id="rId20"/>
    <p:sldId id="367" r:id="rId21"/>
    <p:sldId id="368" r:id="rId22"/>
    <p:sldId id="369" r:id="rId23"/>
    <p:sldId id="370" r:id="rId24"/>
    <p:sldId id="371" r:id="rId25"/>
    <p:sldId id="372" r:id="rId26"/>
    <p:sldId id="373" r:id="rId27"/>
    <p:sldId id="374" r:id="rId28"/>
    <p:sldId id="375" r:id="rId29"/>
    <p:sldId id="376" r:id="rId30"/>
    <p:sldId id="377" r:id="rId31"/>
    <p:sldId id="378" r:id="rId32"/>
    <p:sldId id="379" r:id="rId33"/>
    <p:sldId id="381" r:id="rId34"/>
    <p:sldId id="382" r:id="rId35"/>
    <p:sldId id="383" r:id="rId36"/>
    <p:sldId id="384" r:id="rId37"/>
    <p:sldId id="385" r:id="rId38"/>
    <p:sldId id="387" r:id="rId39"/>
    <p:sldId id="386" r:id="rId40"/>
    <p:sldId id="391" r:id="rId41"/>
    <p:sldId id="392" r:id="rId42"/>
    <p:sldId id="388" r:id="rId43"/>
    <p:sldId id="389" r:id="rId44"/>
    <p:sldId id="393" r:id="rId45"/>
    <p:sldId id="394" r:id="rId46"/>
    <p:sldId id="395" r:id="rId47"/>
    <p:sldId id="396" r:id="rId48"/>
    <p:sldId id="397" r:id="rId49"/>
    <p:sldId id="398" r:id="rId50"/>
    <p:sldId id="399" r:id="rId51"/>
    <p:sldId id="400" r:id="rId52"/>
    <p:sldId id="404" r:id="rId53"/>
    <p:sldId id="401" r:id="rId54"/>
    <p:sldId id="402" r:id="rId55"/>
    <p:sldId id="403" r:id="rId5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Thomas" initials="TT" lastIdx="1" clrIdx="0">
    <p:extLst>
      <p:ext uri="{19B8F6BF-5375-455C-9EA6-DF929625EA0E}">
        <p15:presenceInfo xmlns:p15="http://schemas.microsoft.com/office/powerpoint/2012/main" userId="S-1-5-21-453541227-388441051-1234779376-25270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89698" autoAdjust="0"/>
  </p:normalViewPr>
  <p:slideViewPr>
    <p:cSldViewPr snapToGrid="0">
      <p:cViewPr varScale="1">
        <p:scale>
          <a:sx n="108" d="100"/>
          <a:sy n="108" d="100"/>
        </p:scale>
        <p:origin x="94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8B23BA33-2A03-468A-A47C-4B23650BDB4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23E00DEF-4B0D-46A6-86D2-3860CDD14BD8}" type="slidenum">
              <a:rPr lang="en-US" altLang="en-US" sz="1200" smtClean="0"/>
              <a:pPr/>
              <a:t>1</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3348517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23E00DEF-4B0D-46A6-86D2-3860CDD14BD8}" type="slidenum">
              <a:rPr lang="en-US" altLang="en-US" sz="1200" smtClean="0"/>
              <a:pPr/>
              <a:t>15</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357267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Heinz body prep</a:t>
            </a:r>
            <a:r>
              <a:rPr lang="en-US" baseline="0" dirty="0" smtClean="0"/>
              <a:t> involves staining with Methylene Blue.</a:t>
            </a:r>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24</a:t>
            </a:fld>
            <a:endParaRPr lang="en-US" altLang="en-US"/>
          </a:p>
        </p:txBody>
      </p:sp>
    </p:spTree>
    <p:extLst>
      <p:ext uri="{BB962C8B-B14F-4D97-AF65-F5344CB8AC3E}">
        <p14:creationId xmlns:p14="http://schemas.microsoft.com/office/powerpoint/2010/main" val="1579090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23E00DEF-4B0D-46A6-86D2-3860CDD14BD8}" type="slidenum">
              <a:rPr lang="en-US" altLang="en-US" sz="1200" smtClean="0"/>
              <a:pPr/>
              <a:t>38</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1540645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44</a:t>
            </a:fld>
            <a:endParaRPr lang="en-US" altLang="en-US"/>
          </a:p>
        </p:txBody>
      </p:sp>
    </p:spTree>
    <p:extLst>
      <p:ext uri="{BB962C8B-B14F-4D97-AF65-F5344CB8AC3E}">
        <p14:creationId xmlns:p14="http://schemas.microsoft.com/office/powerpoint/2010/main" val="192866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45</a:t>
            </a:fld>
            <a:endParaRPr lang="en-US" altLang="en-US"/>
          </a:p>
        </p:txBody>
      </p:sp>
    </p:spTree>
    <p:extLst>
      <p:ext uri="{BB962C8B-B14F-4D97-AF65-F5344CB8AC3E}">
        <p14:creationId xmlns:p14="http://schemas.microsoft.com/office/powerpoint/2010/main" val="4001622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46</a:t>
            </a:fld>
            <a:endParaRPr lang="en-US" altLang="en-US"/>
          </a:p>
        </p:txBody>
      </p:sp>
    </p:spTree>
    <p:extLst>
      <p:ext uri="{BB962C8B-B14F-4D97-AF65-F5344CB8AC3E}">
        <p14:creationId xmlns:p14="http://schemas.microsoft.com/office/powerpoint/2010/main" val="2492092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47</a:t>
            </a:fld>
            <a:endParaRPr lang="en-US" altLang="en-US"/>
          </a:p>
        </p:txBody>
      </p:sp>
    </p:spTree>
    <p:extLst>
      <p:ext uri="{BB962C8B-B14F-4D97-AF65-F5344CB8AC3E}">
        <p14:creationId xmlns:p14="http://schemas.microsoft.com/office/powerpoint/2010/main" val="2205835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fld id="{23E00DEF-4B0D-46A6-86D2-3860CDD14BD8}" type="slidenum">
              <a:rPr lang="en-US" altLang="en-US" sz="1200" smtClean="0"/>
              <a:pPr/>
              <a:t>48</a:t>
            </a:fld>
            <a:endParaRPr lang="en-US" altLang="en-US"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1306448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49</a:t>
            </a:fld>
            <a:endParaRPr lang="en-US" altLang="en-US"/>
          </a:p>
        </p:txBody>
      </p:sp>
    </p:spTree>
    <p:extLst>
      <p:ext uri="{BB962C8B-B14F-4D97-AF65-F5344CB8AC3E}">
        <p14:creationId xmlns:p14="http://schemas.microsoft.com/office/powerpoint/2010/main" val="613178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50</a:t>
            </a:fld>
            <a:endParaRPr lang="en-US" altLang="en-US"/>
          </a:p>
        </p:txBody>
      </p:sp>
    </p:spTree>
    <p:extLst>
      <p:ext uri="{BB962C8B-B14F-4D97-AF65-F5344CB8AC3E}">
        <p14:creationId xmlns:p14="http://schemas.microsoft.com/office/powerpoint/2010/main" val="327764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69ED999-57E9-4400-B8EB-5AB990CE9D5A}" type="slidenum">
              <a:rPr lang="en-US" altLang="en-US" sz="1200">
                <a:latin typeface="Arial" panose="020B0604020202020204" pitchFamily="34" charset="0"/>
              </a:rPr>
              <a:pPr/>
              <a:t>2</a:t>
            </a:fld>
            <a:endParaRPr lang="en-US" altLang="en-US" sz="1200">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51</a:t>
            </a:fld>
            <a:endParaRPr lang="en-US" altLang="en-US"/>
          </a:p>
        </p:txBody>
      </p:sp>
    </p:spTree>
    <p:extLst>
      <p:ext uri="{BB962C8B-B14F-4D97-AF65-F5344CB8AC3E}">
        <p14:creationId xmlns:p14="http://schemas.microsoft.com/office/powerpoint/2010/main" val="918527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52</a:t>
            </a:fld>
            <a:endParaRPr lang="en-US" altLang="en-US"/>
          </a:p>
        </p:txBody>
      </p:sp>
    </p:spTree>
    <p:extLst>
      <p:ext uri="{BB962C8B-B14F-4D97-AF65-F5344CB8AC3E}">
        <p14:creationId xmlns:p14="http://schemas.microsoft.com/office/powerpoint/2010/main" val="524692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53</a:t>
            </a:fld>
            <a:endParaRPr lang="en-US" altLang="en-US"/>
          </a:p>
        </p:txBody>
      </p:sp>
    </p:spTree>
    <p:extLst>
      <p:ext uri="{BB962C8B-B14F-4D97-AF65-F5344CB8AC3E}">
        <p14:creationId xmlns:p14="http://schemas.microsoft.com/office/powerpoint/2010/main" val="3950049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54</a:t>
            </a:fld>
            <a:endParaRPr lang="en-US" altLang="en-US"/>
          </a:p>
        </p:txBody>
      </p:sp>
    </p:spTree>
    <p:extLst>
      <p:ext uri="{BB962C8B-B14F-4D97-AF65-F5344CB8AC3E}">
        <p14:creationId xmlns:p14="http://schemas.microsoft.com/office/powerpoint/2010/main" val="875722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55</a:t>
            </a:fld>
            <a:endParaRPr lang="en-US" altLang="en-US"/>
          </a:p>
        </p:txBody>
      </p:sp>
    </p:spTree>
    <p:extLst>
      <p:ext uri="{BB962C8B-B14F-4D97-AF65-F5344CB8AC3E}">
        <p14:creationId xmlns:p14="http://schemas.microsoft.com/office/powerpoint/2010/main" val="3979702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69ED999-57E9-4400-B8EB-5AB990CE9D5A}" type="slidenum">
              <a:rPr lang="en-US" altLang="en-US" sz="1200">
                <a:latin typeface="Arial" panose="020B0604020202020204" pitchFamily="34" charset="0"/>
              </a:rPr>
              <a:pPr/>
              <a:t>3</a:t>
            </a:fld>
            <a:endParaRPr lang="en-US" altLang="en-US" sz="1200">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93492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69ED999-57E9-4400-B8EB-5AB990CE9D5A}" type="slidenum">
              <a:rPr lang="en-US" altLang="en-US" sz="1200">
                <a:latin typeface="Arial" panose="020B0604020202020204" pitchFamily="34" charset="0"/>
              </a:rPr>
              <a:pPr/>
              <a:t>4</a:t>
            </a:fld>
            <a:endParaRPr lang="en-US" altLang="en-US" sz="1200">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104347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69ED999-57E9-4400-B8EB-5AB990CE9D5A}" type="slidenum">
              <a:rPr lang="en-US" altLang="en-US" sz="1200">
                <a:latin typeface="Arial" panose="020B0604020202020204" pitchFamily="34" charset="0"/>
              </a:rPr>
              <a:pPr/>
              <a:t>5</a:t>
            </a:fld>
            <a:endParaRPr lang="en-US" altLang="en-US" sz="1200">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19408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69ED999-57E9-4400-B8EB-5AB990CE9D5A}" type="slidenum">
              <a:rPr lang="en-US" altLang="en-US" sz="1200">
                <a:latin typeface="Arial" panose="020B0604020202020204" pitchFamily="34" charset="0"/>
              </a:rPr>
              <a:pPr/>
              <a:t>7</a:t>
            </a:fld>
            <a:endParaRPr lang="en-US" altLang="en-US" sz="1200">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730630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56-year-old man presents to his annual physical exam with weight loss, fatigue, and weakness. He is a long-term smoker and also recently immigrated from Southeast Asia. He complains of a chronic cough for the past year with occasional bloody mucus. He agrees to undergo imaging for lung lesions and a blood test for tuberculosis. Iron studies reveal decreased serum iron, increased ferritin, and decreased TIBC. Peripheral blood smear shows basophilic stippling.</a:t>
            </a:r>
            <a:endParaRPr lang="en-US" dirty="0"/>
          </a:p>
        </p:txBody>
      </p:sp>
      <p:sp>
        <p:nvSpPr>
          <p:cNvPr id="4" name="Slide Number Placeholder 3"/>
          <p:cNvSpPr>
            <a:spLocks noGrp="1"/>
          </p:cNvSpPr>
          <p:nvPr>
            <p:ph type="sldNum" sz="quarter" idx="10"/>
          </p:nvPr>
        </p:nvSpPr>
        <p:spPr/>
        <p:txBody>
          <a:bodyPr/>
          <a:lstStyle/>
          <a:p>
            <a:fld id="{8B23BA33-2A03-468A-A47C-4B23650BDB41}" type="slidenum">
              <a:rPr lang="en-US" altLang="en-US" smtClean="0"/>
              <a:pPr/>
              <a:t>8</a:t>
            </a:fld>
            <a:endParaRPr lang="en-US" altLang="en-US"/>
          </a:p>
        </p:txBody>
      </p:sp>
    </p:spTree>
    <p:extLst>
      <p:ext uri="{BB962C8B-B14F-4D97-AF65-F5344CB8AC3E}">
        <p14:creationId xmlns:p14="http://schemas.microsoft.com/office/powerpoint/2010/main" val="15481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69ED999-57E9-4400-B8EB-5AB990CE9D5A}" type="slidenum">
              <a:rPr lang="en-US" altLang="en-US" sz="1200">
                <a:latin typeface="Arial" panose="020B0604020202020204" pitchFamily="34" charset="0"/>
              </a:rPr>
              <a:pPr/>
              <a:t>9</a:t>
            </a:fld>
            <a:endParaRPr lang="en-US" altLang="en-US" sz="1200">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721493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69ED999-57E9-4400-B8EB-5AB990CE9D5A}" type="slidenum">
              <a:rPr lang="en-US" altLang="en-US" sz="1200">
                <a:latin typeface="Arial" panose="020B0604020202020204" pitchFamily="34" charset="0"/>
              </a:rPr>
              <a:pPr/>
              <a:t>11</a:t>
            </a:fld>
            <a:endParaRPr lang="en-US" altLang="en-US" sz="1200">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724471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B5683222-D9DA-4879-80FC-C3558D68F73F}" type="slidenum">
              <a:rPr lang="en-GB" altLang="en-US"/>
              <a:pPr/>
              <a:t>‹#›</a:t>
            </a:fld>
            <a:endParaRPr lang="en-GB"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118973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7" name="Content Placeholder 2"/>
          <p:cNvSpPr>
            <a:spLocks noGrp="1"/>
          </p:cNvSpPr>
          <p:nvPr>
            <p:ph idx="1"/>
          </p:nvPr>
        </p:nvSpPr>
        <p:spPr>
          <a:xfrm>
            <a:off x="464457" y="1641475"/>
            <a:ext cx="8229599" cy="4454525"/>
          </a:xfrm>
        </p:spPr>
        <p:txBody>
          <a:bodyPr/>
          <a:lstStyle>
            <a:lvl1pPr>
              <a:buClr>
                <a:schemeClr val="tx1"/>
              </a:buClr>
              <a:defRPr/>
            </a:lvl1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5" name="Slide Number Placeholder 2"/>
          <p:cNvSpPr>
            <a:spLocks noGrp="1"/>
          </p:cNvSpPr>
          <p:nvPr>
            <p:ph type="sldNum" sz="quarter" idx="11"/>
          </p:nvPr>
        </p:nvSpPr>
        <p:spPr/>
        <p:txBody>
          <a:bodyPr/>
          <a:lstStyle>
            <a:lvl1pPr>
              <a:defRPr/>
            </a:lvl1pPr>
          </a:lstStyle>
          <a:p>
            <a:fld id="{4CED989F-0E31-474D-AD1A-8A6DAC27D0F4}" type="slidenum">
              <a:rPr lang="en-US" altLang="en-US"/>
              <a:pPr/>
              <a:t>‹#›</a:t>
            </a:fld>
            <a:endParaRPr lang="en-US" altLang="en-US"/>
          </a:p>
        </p:txBody>
      </p:sp>
    </p:spTree>
    <p:extLst>
      <p:ext uri="{BB962C8B-B14F-4D97-AF65-F5344CB8AC3E}">
        <p14:creationId xmlns:p14="http://schemas.microsoft.com/office/powerpoint/2010/main" val="2497475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p>
        </p:txBody>
      </p:sp>
      <p:sp>
        <p:nvSpPr>
          <p:cNvPr id="7"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8" name="Slide Number Placeholder 2"/>
          <p:cNvSpPr>
            <a:spLocks noGrp="1"/>
          </p:cNvSpPr>
          <p:nvPr>
            <p:ph type="sldNum" sz="quarter" idx="11"/>
          </p:nvPr>
        </p:nvSpPr>
        <p:spPr/>
        <p:txBody>
          <a:bodyPr/>
          <a:lstStyle>
            <a:lvl1pPr>
              <a:defRPr/>
            </a:lvl1pPr>
          </a:lstStyle>
          <a:p>
            <a:fld id="{D0108C3A-0B82-4EE9-A4EB-C183C6C02AAC}" type="slidenum">
              <a:rPr lang="en-US" altLang="en-US"/>
              <a:pPr/>
              <a:t>‹#›</a:t>
            </a:fld>
            <a:endParaRPr lang="en-US" altLang="en-US"/>
          </a:p>
        </p:txBody>
      </p:sp>
    </p:spTree>
    <p:extLst>
      <p:ext uri="{BB962C8B-B14F-4D97-AF65-F5344CB8AC3E}">
        <p14:creationId xmlns:p14="http://schemas.microsoft.com/office/powerpoint/2010/main" val="836064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143000"/>
          </a:xfrm>
        </p:spPr>
        <p:txBody>
          <a:bodyPr/>
          <a:lstStyle/>
          <a:p>
            <a:r>
              <a:rPr lang="en-US"/>
              <a:t>Click to edit Master title style</a:t>
            </a:r>
          </a:p>
        </p:txBody>
      </p:sp>
      <p:sp>
        <p:nvSpPr>
          <p:cNvPr id="5" name="Content Placeholder 2"/>
          <p:cNvSpPr>
            <a:spLocks noGrp="1"/>
          </p:cNvSpPr>
          <p:nvPr>
            <p:ph sz="half" idx="1"/>
          </p:nvPr>
        </p:nvSpPr>
        <p:spPr>
          <a:xfrm>
            <a:off x="457200"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4642413"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1"/>
          <p:cNvSpPr>
            <a:spLocks noGrp="1"/>
          </p:cNvSpPr>
          <p:nvPr>
            <p:ph type="ftr" sz="quarter" idx="13"/>
          </p:nvPr>
        </p:nvSpPr>
        <p:spPr/>
        <p:txBody>
          <a:bodyPr/>
          <a:lstStyle>
            <a:lvl1pPr>
              <a:defRPr smtClean="0"/>
            </a:lvl1pPr>
          </a:lstStyle>
          <a:p>
            <a:pPr>
              <a:defRPr/>
            </a:pPr>
            <a:r>
              <a:t>Copyright © 2020 by Elsevier, Inc. All rights reserved.</a:t>
            </a:r>
          </a:p>
        </p:txBody>
      </p:sp>
      <p:sp>
        <p:nvSpPr>
          <p:cNvPr id="9" name="Slide Number Placeholder 2"/>
          <p:cNvSpPr>
            <a:spLocks noGrp="1"/>
          </p:cNvSpPr>
          <p:nvPr>
            <p:ph type="sldNum" sz="quarter" idx="14"/>
          </p:nvPr>
        </p:nvSpPr>
        <p:spPr/>
        <p:txBody>
          <a:bodyPr/>
          <a:lstStyle>
            <a:lvl1pPr>
              <a:defRPr/>
            </a:lvl1pPr>
          </a:lstStyle>
          <a:p>
            <a:fld id="{FF6BD596-A28F-4E13-B6B4-BAFB21F5E001}" type="slidenum">
              <a:rPr lang="en-US" altLang="en-US"/>
              <a:pPr/>
              <a:t>‹#›</a:t>
            </a:fld>
            <a:endParaRPr lang="en-US" altLang="en-US"/>
          </a:p>
        </p:txBody>
      </p:sp>
    </p:spTree>
    <p:extLst>
      <p:ext uri="{BB962C8B-B14F-4D97-AF65-F5344CB8AC3E}">
        <p14:creationId xmlns:p14="http://schemas.microsoft.com/office/powerpoint/2010/main" val="2205763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64457" y="1641475"/>
            <a:ext cx="8229599" cy="445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6" name="Slide Number Placeholder 2"/>
          <p:cNvSpPr>
            <a:spLocks noGrp="1"/>
          </p:cNvSpPr>
          <p:nvPr>
            <p:ph type="sldNum" sz="quarter" idx="11"/>
          </p:nvPr>
        </p:nvSpPr>
        <p:spPr/>
        <p:txBody>
          <a:bodyPr/>
          <a:lstStyle>
            <a:lvl1pPr>
              <a:defRPr/>
            </a:lvl1pPr>
          </a:lstStyle>
          <a:p>
            <a:fld id="{D0F92089-AE8A-42FE-B299-F49A4245405B}" type="slidenum">
              <a:rPr lang="en-US" altLang="en-US"/>
              <a:pPr/>
              <a:t>‹#›</a:t>
            </a:fld>
            <a:endParaRPr lang="en-US" altLang="en-US"/>
          </a:p>
        </p:txBody>
      </p:sp>
    </p:spTree>
    <p:extLst>
      <p:ext uri="{BB962C8B-B14F-4D97-AF65-F5344CB8AC3E}">
        <p14:creationId xmlns:p14="http://schemas.microsoft.com/office/powerpoint/2010/main" val="1202044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391275"/>
            <a:ext cx="1905000" cy="457200"/>
          </a:xfrm>
        </p:spPr>
        <p:txBody>
          <a:bodyPr/>
          <a:lstStyle>
            <a:lvl1pPr>
              <a:defRPr/>
            </a:lvl1pPr>
          </a:lstStyle>
          <a:p>
            <a:pPr>
              <a:defRPr/>
            </a:pPr>
            <a:fld id="{7D75D628-BE52-4889-9771-C34955F2CD02}" type="datetime10">
              <a:rPr lang="en-US"/>
              <a:pPr>
                <a:defRPr/>
              </a:pPr>
              <a:t>06:34</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239000" y="6400800"/>
            <a:ext cx="1905000" cy="457200"/>
          </a:xfrm>
        </p:spPr>
        <p:txBody>
          <a:bodyPr/>
          <a:lstStyle>
            <a:lvl1pPr>
              <a:defRPr/>
            </a:lvl1pPr>
          </a:lstStyle>
          <a:p>
            <a:pPr>
              <a:defRPr/>
            </a:pPr>
            <a:fld id="{04951D69-8B8D-443E-A559-1700EC857FA5}" type="slidenum">
              <a:rPr lang="en-US" altLang="en-US"/>
              <a:pPr>
                <a:defRPr/>
              </a:pPr>
              <a:t>‹#›</a:t>
            </a:fld>
            <a:endParaRPr lang="en-US" altLang="en-US"/>
          </a:p>
        </p:txBody>
      </p:sp>
    </p:spTree>
    <p:extLst>
      <p:ext uri="{BB962C8B-B14F-4D97-AF65-F5344CB8AC3E}">
        <p14:creationId xmlns:p14="http://schemas.microsoft.com/office/powerpoint/2010/main" val="3584793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p>
            <a:r>
              <a:rPr lang="en-US"/>
              <a:t>Click to edit Master title style</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132ACD3D-5BC0-418E-9CCD-1BCFF431A468}" type="slidenum">
              <a:rPr lang="en-GB" altLang="en-US"/>
              <a:pPr/>
              <a:t>‹#›</a:t>
            </a:fld>
            <a:endParaRPr lang="en-GB"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2727265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ct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F03ED226-F773-4374-AB9D-BF2F86337799}" type="slidenum">
              <a:rPr lang="en-GB" altLang="en-US"/>
              <a:pPr/>
              <a:t>‹#›</a:t>
            </a:fld>
            <a:endParaRPr lang="en-GB"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422305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7" name="Content Placeholder 2"/>
          <p:cNvSpPr>
            <a:spLocks noGrp="1"/>
          </p:cNvSpPr>
          <p:nvPr>
            <p:ph idx="1"/>
          </p:nvPr>
        </p:nvSpPr>
        <p:spPr>
          <a:xfrm>
            <a:off x="464457" y="1641475"/>
            <a:ext cx="8229599" cy="4454525"/>
          </a:xfrm>
        </p:spPr>
        <p:txBody>
          <a:bodyPr/>
          <a:lstStyle>
            <a:lvl1pPr>
              <a:buClr>
                <a:schemeClr val="tx1"/>
              </a:buClr>
              <a:defRPr/>
            </a:lvl1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444E451B-AF42-4F81-AF51-E69B34813EAE}" type="slidenum">
              <a:rPr lang="en-GB" altLang="en-US"/>
              <a:pPr/>
              <a:t>‹#›</a:t>
            </a:fld>
            <a:endParaRPr lang="en-GB" altLang="en-US"/>
          </a:p>
        </p:txBody>
      </p:sp>
      <p:sp>
        <p:nvSpPr>
          <p:cNvPr id="5"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4161450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p>
        </p:txBody>
      </p:sp>
      <p:sp>
        <p:nvSpPr>
          <p:cNvPr id="7" name="Slide Number Placeholder 7"/>
          <p:cNvSpPr>
            <a:spLocks noGrp="1"/>
          </p:cNvSpPr>
          <p:nvPr>
            <p:ph type="sldNum" sz="quarter" idx="10"/>
          </p:nvPr>
        </p:nvSpPr>
        <p:spPr>
          <a:ln/>
        </p:spPr>
        <p:txBody>
          <a:bodyPr/>
          <a:lstStyle>
            <a:lvl1pPr>
              <a:defRPr/>
            </a:lvl1pPr>
          </a:lstStyle>
          <a:p>
            <a:r>
              <a:rPr lang="en-GB" altLang="en-US"/>
              <a:t> </a:t>
            </a:r>
            <a:fld id="{699C2C71-FBBB-4FD5-85F8-8E68C8851CB7}" type="slidenum">
              <a:rPr lang="en-GB" altLang="en-US"/>
              <a:pPr/>
              <a:t>‹#›</a:t>
            </a:fld>
            <a:endParaRPr lang="en-GB" altLang="en-US"/>
          </a:p>
        </p:txBody>
      </p:sp>
      <p:sp>
        <p:nvSpPr>
          <p:cNvPr id="8"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4017897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1143000"/>
          </a:xfrm>
        </p:spPr>
        <p:txBody>
          <a:bodyPr/>
          <a:lstStyle/>
          <a:p>
            <a:r>
              <a:rPr lang="en-US"/>
              <a:t>Click to edit Master title style</a:t>
            </a:r>
          </a:p>
        </p:txBody>
      </p:sp>
      <p:sp>
        <p:nvSpPr>
          <p:cNvPr id="5" name="Content Placeholder 2"/>
          <p:cNvSpPr>
            <a:spLocks noGrp="1"/>
          </p:cNvSpPr>
          <p:nvPr>
            <p:ph sz="half" idx="1"/>
          </p:nvPr>
        </p:nvSpPr>
        <p:spPr>
          <a:xfrm>
            <a:off x="457200"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2"/>
          </p:nvPr>
        </p:nvSpPr>
        <p:spPr>
          <a:xfrm>
            <a:off x="4642413" y="1641475"/>
            <a:ext cx="4044387"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7"/>
          <p:cNvSpPr>
            <a:spLocks noGrp="1"/>
          </p:cNvSpPr>
          <p:nvPr>
            <p:ph type="sldNum" sz="quarter" idx="13"/>
          </p:nvPr>
        </p:nvSpPr>
        <p:spPr>
          <a:ln/>
        </p:spPr>
        <p:txBody>
          <a:bodyPr/>
          <a:lstStyle>
            <a:lvl1pPr>
              <a:defRPr/>
            </a:lvl1pPr>
          </a:lstStyle>
          <a:p>
            <a:r>
              <a:rPr lang="en-GB" altLang="en-US"/>
              <a:t> </a:t>
            </a:r>
            <a:fld id="{9FA7FB98-D09A-4C85-BCFF-ABDD503B1F9B}" type="slidenum">
              <a:rPr lang="en-GB" altLang="en-US"/>
              <a:pPr/>
              <a:t>‹#›</a:t>
            </a:fld>
            <a:endParaRPr lang="en-GB" altLang="en-US"/>
          </a:p>
        </p:txBody>
      </p:sp>
      <p:sp>
        <p:nvSpPr>
          <p:cNvPr id="9" name="Footer Placeholder 8"/>
          <p:cNvSpPr>
            <a:spLocks noGrp="1"/>
          </p:cNvSpPr>
          <p:nvPr>
            <p:ph type="ftr" sz="quarter" idx="14"/>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410630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64457" y="1641475"/>
            <a:ext cx="8229599" cy="445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7"/>
          <p:cNvSpPr>
            <a:spLocks noGrp="1"/>
          </p:cNvSpPr>
          <p:nvPr>
            <p:ph type="sldNum" sz="quarter" idx="10"/>
          </p:nvPr>
        </p:nvSpPr>
        <p:spPr>
          <a:ln/>
        </p:spPr>
        <p:txBody>
          <a:bodyPr/>
          <a:lstStyle>
            <a:lvl1pPr>
              <a:defRPr/>
            </a:lvl1pPr>
          </a:lstStyle>
          <a:p>
            <a:r>
              <a:rPr lang="en-GB" altLang="en-US"/>
              <a:t> </a:t>
            </a:r>
            <a:fld id="{9A6730B2-C177-43AA-97FC-82600E0E24FC}" type="slidenum">
              <a:rPr lang="en-GB" altLang="en-US"/>
              <a:pPr/>
              <a:t>‹#›</a:t>
            </a:fld>
            <a:endParaRPr lang="en-GB" altLang="en-US"/>
          </a:p>
        </p:txBody>
      </p:sp>
      <p:sp>
        <p:nvSpPr>
          <p:cNvPr id="6" name="Footer Placeholder 8"/>
          <p:cNvSpPr>
            <a:spLocks noGrp="1"/>
          </p:cNvSpPr>
          <p:nvPr>
            <p:ph type="ftr" sz="quarter" idx="11"/>
          </p:nvPr>
        </p:nvSpPr>
        <p:spPr/>
        <p:txBody>
          <a:bodyPr/>
          <a:lstStyle>
            <a:lvl1pPr>
              <a:defRPr/>
            </a:lvl1pPr>
          </a:lstStyle>
          <a:p>
            <a:pPr>
              <a:defRPr/>
            </a:pPr>
            <a:r>
              <a:t>Copyright © 2020 by Elsevier, Inc. All rights reserved.</a:t>
            </a:r>
          </a:p>
        </p:txBody>
      </p:sp>
    </p:spTree>
    <p:extLst>
      <p:ext uri="{BB962C8B-B14F-4D97-AF65-F5344CB8AC3E}">
        <p14:creationId xmlns:p14="http://schemas.microsoft.com/office/powerpoint/2010/main" val="3767851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Content Placeholder 2"/>
          <p:cNvSpPr>
            <a:spLocks noGrp="1"/>
          </p:cNvSpPr>
          <p:nvPr>
            <p:ph idx="1"/>
          </p:nvPr>
        </p:nvSpPr>
        <p:spPr>
          <a:xfrm>
            <a:off x="464457" y="1641475"/>
            <a:ext cx="8229599" cy="44545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5" name="Slide Number Placeholder 2"/>
          <p:cNvSpPr>
            <a:spLocks noGrp="1"/>
          </p:cNvSpPr>
          <p:nvPr>
            <p:ph type="sldNum" sz="quarter" idx="11"/>
          </p:nvPr>
        </p:nvSpPr>
        <p:spPr/>
        <p:txBody>
          <a:bodyPr/>
          <a:lstStyle>
            <a:lvl1pPr>
              <a:defRPr/>
            </a:lvl1pPr>
          </a:lstStyle>
          <a:p>
            <a:fld id="{4678AE77-3795-4BA4-A390-C71082785050}" type="slidenum">
              <a:rPr lang="en-US" altLang="en-US"/>
              <a:pPr/>
              <a:t>‹#›</a:t>
            </a:fld>
            <a:endParaRPr lang="en-US" altLang="en-US"/>
          </a:p>
        </p:txBody>
      </p:sp>
    </p:spTree>
    <p:extLst>
      <p:ext uri="{BB962C8B-B14F-4D97-AF65-F5344CB8AC3E}">
        <p14:creationId xmlns:p14="http://schemas.microsoft.com/office/powerpoint/2010/main" val="3419369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p:spPr>
        <p:txBody>
          <a:bodyPr anchor="ctr"/>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itle 8"/>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smtClean="0"/>
            </a:lvl1pPr>
          </a:lstStyle>
          <a:p>
            <a:pPr>
              <a:defRPr/>
            </a:pPr>
            <a:r>
              <a:t>Copyright © 2020 by Elsevier, Inc. All rights reserved.</a:t>
            </a:r>
          </a:p>
        </p:txBody>
      </p:sp>
      <p:sp>
        <p:nvSpPr>
          <p:cNvPr id="5" name="Slide Number Placeholder 2"/>
          <p:cNvSpPr>
            <a:spLocks noGrp="1"/>
          </p:cNvSpPr>
          <p:nvPr>
            <p:ph type="sldNum" sz="quarter" idx="11"/>
          </p:nvPr>
        </p:nvSpPr>
        <p:spPr/>
        <p:txBody>
          <a:bodyPr/>
          <a:lstStyle>
            <a:lvl1pPr>
              <a:defRPr/>
            </a:lvl1pPr>
          </a:lstStyle>
          <a:p>
            <a:fld id="{9A4E58DF-DF77-4F9D-8E70-3C155831D413}" type="slidenum">
              <a:rPr lang="en-US" altLang="en-US"/>
              <a:pPr/>
              <a:t>‹#›</a:t>
            </a:fld>
            <a:endParaRPr lang="en-US" altLang="en-US"/>
          </a:p>
        </p:txBody>
      </p:sp>
    </p:spTree>
    <p:extLst>
      <p:ext uri="{BB962C8B-B14F-4D97-AF65-F5344CB8AC3E}">
        <p14:creationId xmlns:p14="http://schemas.microsoft.com/office/powerpoint/2010/main" val="1751896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Slide Number Placeholder 7"/>
          <p:cNvSpPr>
            <a:spLocks noGrp="1"/>
          </p:cNvSpPr>
          <p:nvPr>
            <p:ph type="sldNum" sz="quarter" idx="4"/>
          </p:nvPr>
        </p:nvSpPr>
        <p:spPr bwMode="auto">
          <a:xfrm>
            <a:off x="8534400" y="6465888"/>
            <a:ext cx="5778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defRPr sz="1000">
                <a:solidFill>
                  <a:srgbClr val="000000"/>
                </a:solidFill>
                <a:latin typeface="Arial" panose="020B0604020202020204" pitchFamily="34" charset="0"/>
                <a:cs typeface="Arial" panose="020B0604020202020204" pitchFamily="34" charset="0"/>
              </a:defRPr>
            </a:lvl1pPr>
          </a:lstStyle>
          <a:p>
            <a:r>
              <a:rPr lang="en-GB" altLang="en-US"/>
              <a:t> </a:t>
            </a:r>
            <a:fld id="{0516886C-B07B-4A48-9292-5FA81D258115}" type="slidenum">
              <a:rPr lang="en-GB" altLang="en-US"/>
              <a:pPr/>
              <a:t>‹#›</a:t>
            </a:fld>
            <a:endParaRPr lang="en-GB" altLang="en-US"/>
          </a:p>
        </p:txBody>
      </p:sp>
      <p:sp>
        <p:nvSpPr>
          <p:cNvPr id="13" name="Footer Placeholder 8"/>
          <p:cNvSpPr>
            <a:spLocks noGrp="1"/>
          </p:cNvSpPr>
          <p:nvPr>
            <p:ph type="ftr" sz="quarter" idx="3"/>
          </p:nvPr>
        </p:nvSpPr>
        <p:spPr>
          <a:xfrm>
            <a:off x="1630363" y="6461125"/>
            <a:ext cx="5859462" cy="381000"/>
          </a:xfrm>
          <a:prstGeom prst="rect">
            <a:avLst/>
          </a:prstGeom>
        </p:spPr>
        <p:txBody>
          <a:bodyPr anchor="ctr" anchorCtr="1"/>
          <a:lstStyle>
            <a:lvl1pPr>
              <a:defRPr lang="en-US" sz="1000" smtClean="0">
                <a:latin typeface="Arial" pitchFamily="34" charset="0"/>
                <a:cs typeface="Arial" pitchFamily="34" charset="0"/>
              </a:defRPr>
            </a:lvl1pPr>
          </a:lstStyle>
          <a:p>
            <a:pPr>
              <a:defRPr/>
            </a:pPr>
            <a:r>
              <a:t>Copyright © 2020 by Elsevier, Inc. All rights reserved.</a:t>
            </a:r>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hf sldNum="0" hdr="0" dt="0"/>
  <p:txStyles>
    <p:titleStyle>
      <a:lvl1pPr algn="ctr" rtl="0" eaLnBrk="0" fontAlgn="base" hangingPunct="0">
        <a:spcBef>
          <a:spcPct val="0"/>
        </a:spcBef>
        <a:spcAft>
          <a:spcPct val="0"/>
        </a:spcAft>
        <a:defRPr sz="40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000">
          <a:solidFill>
            <a:schemeClr val="tx1"/>
          </a:solidFill>
          <a:latin typeface="Arial" charset="0"/>
          <a:cs typeface="Arial" charset="0"/>
        </a:defRPr>
      </a:lvl2pPr>
      <a:lvl3pPr algn="ctr" rtl="0" eaLnBrk="0" fontAlgn="base" hangingPunct="0">
        <a:spcBef>
          <a:spcPct val="0"/>
        </a:spcBef>
        <a:spcAft>
          <a:spcPct val="0"/>
        </a:spcAft>
        <a:defRPr sz="4000">
          <a:solidFill>
            <a:schemeClr val="tx1"/>
          </a:solidFill>
          <a:latin typeface="Arial" charset="0"/>
          <a:cs typeface="Arial" charset="0"/>
        </a:defRPr>
      </a:lvl3pPr>
      <a:lvl4pPr algn="ctr" rtl="0" eaLnBrk="0" fontAlgn="base" hangingPunct="0">
        <a:spcBef>
          <a:spcPct val="0"/>
        </a:spcBef>
        <a:spcAft>
          <a:spcPct val="0"/>
        </a:spcAft>
        <a:defRPr sz="4000">
          <a:solidFill>
            <a:schemeClr val="tx1"/>
          </a:solidFill>
          <a:latin typeface="Arial" charset="0"/>
          <a:cs typeface="Arial" charset="0"/>
        </a:defRPr>
      </a:lvl4pPr>
      <a:lvl5pPr algn="ctr" rtl="0" eaLnBrk="0" fontAlgn="base" hangingPunct="0">
        <a:spcBef>
          <a:spcPct val="0"/>
        </a:spcBef>
        <a:spcAft>
          <a:spcPct val="0"/>
        </a:spcAft>
        <a:defRPr sz="40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chemeClr val="tx1"/>
        </a:buClr>
        <a:buSzPct val="60000"/>
        <a:buFont typeface="Wingdings 2" panose="05020102010507070707" pitchFamily="18" charset="2"/>
        <a:buChar char=""/>
        <a:defRPr sz="28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1"/>
        </a:buClr>
        <a:buSzPct val="80000"/>
        <a:buFont typeface="Wingdings" panose="05000000000000000000" pitchFamily="2" charset="2"/>
        <a:buChar char="Ø"/>
        <a:defRPr sz="24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lr>
          <a:schemeClr val="tx1"/>
        </a:buClr>
        <a:buFont typeface="Arial" panose="020B0604020202020204" pitchFamily="34"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lr>
          <a:schemeClr val="tx1"/>
        </a:buClr>
        <a:buSzPct val="75000"/>
        <a:buFont typeface="Wingdings 3" panose="05040102010807070707" pitchFamily="18" charset="2"/>
        <a:buChar char=""/>
        <a:defRPr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lr>
          <a:schemeClr val="tx1"/>
        </a:buClr>
        <a:buFont typeface="Calibri" panose="020F0502020204030204"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533400" y="3276600"/>
            <a:ext cx="8001000" cy="12192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a:lnSpc>
                <a:spcPct val="130000"/>
              </a:lnSpc>
              <a:spcBef>
                <a:spcPct val="0"/>
              </a:spcBef>
              <a:buFontTx/>
              <a:buNone/>
            </a:pPr>
            <a:r>
              <a:rPr lang="en-US" altLang="en-US" sz="2400" b="1" i="1" dirty="0" smtClean="0">
                <a:solidFill>
                  <a:srgbClr val="FFFFFF"/>
                </a:solidFill>
                <a:cs typeface="Segoe UI" panose="020B0502040204020203" pitchFamily="34" charset="0"/>
              </a:rPr>
              <a:t>Anemia</a:t>
            </a:r>
            <a:endParaRPr lang="en-US" altLang="en-US" sz="2400" b="1" i="1" dirty="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685800" y="2362200"/>
            <a:ext cx="8001000" cy="12192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a:lnSpc>
                <a:spcPct val="130000"/>
              </a:lnSpc>
              <a:spcBef>
                <a:spcPct val="0"/>
              </a:spcBef>
              <a:buFontTx/>
              <a:buNone/>
            </a:pPr>
            <a:r>
              <a:rPr lang="en-US" altLang="en-US" sz="2400" b="1" i="1" dirty="0">
                <a:solidFill>
                  <a:srgbClr val="FFFFFF"/>
                </a:solidFill>
                <a:cs typeface="Segoe UI" panose="020B0502040204020203" pitchFamily="34" charset="0"/>
              </a:rPr>
              <a:t>Clinical Laboratory Hematology</a:t>
            </a:r>
          </a:p>
        </p:txBody>
      </p:sp>
    </p:spTree>
    <p:extLst>
      <p:ext uri="{BB962C8B-B14F-4D97-AF65-F5344CB8AC3E}">
        <p14:creationId xmlns:p14="http://schemas.microsoft.com/office/powerpoint/2010/main" val="2390086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840"/>
            <a:ext cx="8229600" cy="1143000"/>
          </a:xfrm>
        </p:spPr>
        <p:txBody>
          <a:bodyPr/>
          <a:lstStyle/>
          <a:p>
            <a:r>
              <a:rPr lang="en-US" b="1" dirty="0" smtClean="0">
                <a:latin typeface="Segoe UI" panose="020B0502040204020203" pitchFamily="34" charset="0"/>
                <a:cs typeface="Segoe UI" panose="020B0502040204020203" pitchFamily="34" charset="0"/>
              </a:rPr>
              <a:t>Sideroblastic anemia/Lead poisoning</a:t>
            </a:r>
            <a:endParaRPr lang="en-US" dirty="0"/>
          </a:p>
        </p:txBody>
      </p:sp>
      <p:sp>
        <p:nvSpPr>
          <p:cNvPr id="5" name="Content Placeholder 4"/>
          <p:cNvSpPr>
            <a:spLocks noGrp="1"/>
          </p:cNvSpPr>
          <p:nvPr>
            <p:ph idx="1"/>
          </p:nvPr>
        </p:nvSpPr>
        <p:spPr>
          <a:xfrm>
            <a:off x="457200" y="1517821"/>
            <a:ext cx="8229600" cy="4454525"/>
          </a:xfrm>
        </p:spPr>
        <p:txBody>
          <a:bodyPr/>
          <a:lstStyle/>
          <a:p>
            <a:pPr marL="285750" indent="-171450"/>
            <a:r>
              <a:rPr lang="en-US" altLang="en-US" sz="2000" dirty="0" smtClean="0">
                <a:latin typeface="Segoe UI" panose="020B0502040204020203" pitchFamily="34" charset="0"/>
                <a:cs typeface="Segoe UI" panose="020B0502040204020203" pitchFamily="34" charset="0"/>
              </a:rPr>
              <a:t>Due to defective heme </a:t>
            </a:r>
            <a:r>
              <a:rPr lang="en-US" altLang="en-US" sz="2000" dirty="0" smtClean="0">
                <a:latin typeface="Segoe UI" panose="020B0502040204020203" pitchFamily="34" charset="0"/>
                <a:cs typeface="Segoe UI" panose="020B0502040204020203" pitchFamily="34" charset="0"/>
              </a:rPr>
              <a:t>synthesis and/or protein folding issues mediated by a lack of </a:t>
            </a:r>
            <a:r>
              <a:rPr lang="en-US" altLang="en-US" sz="2000" dirty="0" err="1" smtClean="0">
                <a:latin typeface="Segoe UI" panose="020B0502040204020203" pitchFamily="34" charset="0"/>
                <a:cs typeface="Segoe UI" panose="020B0502040204020203" pitchFamily="34" charset="0"/>
              </a:rPr>
              <a:t>HscB</a:t>
            </a:r>
            <a:r>
              <a:rPr lang="en-US" altLang="en-US" sz="2000" dirty="0" smtClean="0">
                <a:latin typeface="Segoe UI" panose="020B0502040204020203" pitchFamily="34" charset="0"/>
                <a:cs typeface="Segoe UI" panose="020B0502040204020203" pitchFamily="34" charset="0"/>
              </a:rPr>
              <a:t> (heat-shock cognate B). </a:t>
            </a:r>
            <a:r>
              <a:rPr lang="en-US" altLang="en-US" sz="2000" dirty="0" smtClean="0">
                <a:latin typeface="Segoe UI" panose="020B0502040204020203" pitchFamily="34" charset="0"/>
                <a:cs typeface="Segoe UI" panose="020B0502040204020203" pitchFamily="34" charset="0"/>
              </a:rPr>
              <a:t>The RBCs fail to incorporate iron into the HEME </a:t>
            </a:r>
            <a:r>
              <a:rPr lang="en-US" altLang="en-US" sz="2000" dirty="0" smtClean="0">
                <a:latin typeface="Segoe UI" panose="020B0502040204020203" pitchFamily="34" charset="0"/>
                <a:cs typeface="Segoe UI" panose="020B0502040204020203" pitchFamily="34" charset="0"/>
              </a:rPr>
              <a:t>molecule due to deficiencies in Fe-S clusters </a:t>
            </a:r>
            <a:r>
              <a:rPr lang="en-US" altLang="en-US" sz="2000" smtClean="0">
                <a:latin typeface="Segoe UI" panose="020B0502040204020203" pitchFamily="34" charset="0"/>
                <a:cs typeface="Segoe UI" panose="020B0502040204020203" pitchFamily="34" charset="0"/>
              </a:rPr>
              <a:t>in certain proteins</a:t>
            </a:r>
            <a:r>
              <a:rPr lang="en-US" altLang="en-US" sz="2000" dirty="0" smtClean="0">
                <a:latin typeface="Segoe UI" panose="020B0502040204020203" pitchFamily="34" charset="0"/>
                <a:cs typeface="Segoe UI" panose="020B0502040204020203" pitchFamily="34" charset="0"/>
              </a:rPr>
              <a:t>.</a:t>
            </a:r>
          </a:p>
          <a:p>
            <a:pPr marL="285750" indent="-171450"/>
            <a:endParaRPr lang="en-US" altLang="en-US" sz="2000" dirty="0">
              <a:latin typeface="Segoe UI" panose="020B0502040204020203" pitchFamily="34" charset="0"/>
              <a:cs typeface="Segoe UI" panose="020B0502040204020203" pitchFamily="34" charset="0"/>
            </a:endParaRPr>
          </a:p>
          <a:p>
            <a:pPr marL="285750" indent="-171450"/>
            <a:endParaRPr lang="en-US" altLang="en-US" sz="2000" dirty="0" smtClean="0">
              <a:latin typeface="Segoe UI" panose="020B0502040204020203" pitchFamily="34" charset="0"/>
              <a:cs typeface="Segoe UI" panose="020B0502040204020203" pitchFamily="34" charset="0"/>
            </a:endParaRPr>
          </a:p>
          <a:p>
            <a:pPr marL="285750" indent="-171450"/>
            <a:endParaRPr lang="en-US" altLang="en-US" sz="2000" dirty="0">
              <a:latin typeface="Segoe UI" panose="020B0502040204020203" pitchFamily="34" charset="0"/>
              <a:cs typeface="Segoe UI" panose="020B0502040204020203" pitchFamily="34" charset="0"/>
            </a:endParaRPr>
          </a:p>
          <a:p>
            <a:pPr marL="285750" indent="-171450"/>
            <a:endParaRPr lang="en-US" altLang="en-US" sz="2000" dirty="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2"/>
          <a:stretch>
            <a:fillRect/>
          </a:stretch>
        </p:blipFill>
        <p:spPr>
          <a:xfrm>
            <a:off x="457200" y="3206170"/>
            <a:ext cx="4077168" cy="2982157"/>
          </a:xfrm>
          <a:prstGeom prst="rect">
            <a:avLst/>
          </a:prstGeom>
        </p:spPr>
      </p:pic>
      <p:pic>
        <p:nvPicPr>
          <p:cNvPr id="4" name="Picture 3"/>
          <p:cNvPicPr>
            <a:picLocks noChangeAspect="1"/>
          </p:cNvPicPr>
          <p:nvPr/>
        </p:nvPicPr>
        <p:blipFill>
          <a:blip r:embed="rId3"/>
          <a:stretch>
            <a:fillRect/>
          </a:stretch>
        </p:blipFill>
        <p:spPr>
          <a:xfrm>
            <a:off x="4526071" y="3206169"/>
            <a:ext cx="4160729" cy="2982158"/>
          </a:xfrm>
          <a:prstGeom prst="rect">
            <a:avLst/>
          </a:prstGeom>
        </p:spPr>
      </p:pic>
    </p:spTree>
    <p:extLst>
      <p:ext uri="{BB962C8B-B14F-4D97-AF65-F5344CB8AC3E}">
        <p14:creationId xmlns:p14="http://schemas.microsoft.com/office/powerpoint/2010/main" val="3881285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4"/>
          <p:cNvSpPr>
            <a:spLocks noGrp="1"/>
          </p:cNvSpPr>
          <p:nvPr>
            <p:ph idx="1"/>
          </p:nvPr>
        </p:nvSpPr>
        <p:spPr>
          <a:xfrm>
            <a:off x="547698" y="1491188"/>
            <a:ext cx="8229600" cy="4454525"/>
          </a:xfrm>
        </p:spPr>
        <p:txBody>
          <a:bodyPr/>
          <a:lstStyle/>
          <a:p>
            <a:r>
              <a:rPr lang="en-US" altLang="en-US" dirty="0" smtClean="0">
                <a:latin typeface="Segoe UI" panose="020B0502040204020203" pitchFamily="34" charset="0"/>
                <a:cs typeface="Segoe UI" panose="020B0502040204020203" pitchFamily="34" charset="0"/>
              </a:rPr>
              <a:t>Increased serum iron</a:t>
            </a:r>
          </a:p>
          <a:p>
            <a:r>
              <a:rPr lang="en-US" altLang="en-US" dirty="0" smtClean="0">
                <a:latin typeface="Segoe UI" panose="020B0502040204020203" pitchFamily="34" charset="0"/>
                <a:cs typeface="Segoe UI" panose="020B0502040204020203" pitchFamily="34" charset="0"/>
              </a:rPr>
              <a:t>Increased iron stores in BM</a:t>
            </a:r>
          </a:p>
          <a:p>
            <a:r>
              <a:rPr lang="en-US" altLang="en-US" dirty="0" smtClean="0">
                <a:latin typeface="Segoe UI" panose="020B0502040204020203" pitchFamily="34" charset="0"/>
                <a:cs typeface="Segoe UI" panose="020B0502040204020203" pitchFamily="34" charset="0"/>
              </a:rPr>
              <a:t>Increased ferritin</a:t>
            </a:r>
          </a:p>
          <a:p>
            <a:r>
              <a:rPr lang="en-US" altLang="en-US" dirty="0" smtClean="0">
                <a:latin typeface="Segoe UI" panose="020B0502040204020203" pitchFamily="34" charset="0"/>
                <a:cs typeface="Segoe UI" panose="020B0502040204020203" pitchFamily="34" charset="0"/>
              </a:rPr>
              <a:t>Increased RDW-dimorphic picture</a:t>
            </a:r>
          </a:p>
          <a:p>
            <a:r>
              <a:rPr lang="en-US" altLang="en-US" dirty="0" smtClean="0">
                <a:latin typeface="Segoe UI" panose="020B0502040204020203" pitchFamily="34" charset="0"/>
                <a:cs typeface="Segoe UI" panose="020B0502040204020203" pitchFamily="34" charset="0"/>
              </a:rPr>
              <a:t>Increased % iron saturation</a:t>
            </a:r>
          </a:p>
          <a:p>
            <a:r>
              <a:rPr lang="en-US" altLang="en-US" dirty="0" smtClean="0">
                <a:latin typeface="Segoe UI Semibold" panose="020B0702040204020203" pitchFamily="34" charset="0"/>
                <a:cs typeface="Segoe UI Semibold" panose="020B0702040204020203" pitchFamily="34" charset="0"/>
              </a:rPr>
              <a:t>Normal to increased TIBC</a:t>
            </a:r>
          </a:p>
          <a:p>
            <a:r>
              <a:rPr lang="en-US" altLang="en-US" dirty="0" smtClean="0">
                <a:latin typeface="Segoe UI Semibold" panose="020B0702040204020203" pitchFamily="34" charset="0"/>
                <a:cs typeface="Segoe UI Semibold" panose="020B0702040204020203" pitchFamily="34" charset="0"/>
              </a:rPr>
              <a:t>Decreased MCH, MCHC</a:t>
            </a:r>
          </a:p>
          <a:p>
            <a:r>
              <a:rPr lang="en-US" altLang="en-US" dirty="0" smtClean="0">
                <a:latin typeface="Segoe UI" panose="020B0502040204020203" pitchFamily="34" charset="0"/>
                <a:cs typeface="Segoe UI" panose="020B0502040204020203" pitchFamily="34" charset="0"/>
              </a:rPr>
              <a:t>PBS-coarse basophilic stippling.</a:t>
            </a:r>
          </a:p>
          <a:p>
            <a:r>
              <a:rPr lang="en-US" altLang="en-US" dirty="0" smtClean="0">
                <a:latin typeface="Segoe UI" panose="020B0502040204020203" pitchFamily="34" charset="0"/>
                <a:cs typeface="Segoe UI" panose="020B0502040204020203" pitchFamily="34" charset="0"/>
              </a:rPr>
              <a:t>Bone marrow – ringed sideroblasts.</a:t>
            </a:r>
            <a:endParaRPr lang="en-US" altLang="en-US" dirty="0">
              <a:latin typeface="Segoe UI" panose="020B0502040204020203" pitchFamily="34" charset="0"/>
              <a:cs typeface="Segoe UI" panose="020B0502040204020203" pitchFamily="34" charset="0"/>
            </a:endParaRPr>
          </a:p>
        </p:txBody>
      </p:sp>
      <p:sp>
        <p:nvSpPr>
          <p:cNvPr id="3" name="Title 1"/>
          <p:cNvSpPr>
            <a:spLocks noGrp="1"/>
          </p:cNvSpPr>
          <p:nvPr>
            <p:ph type="title"/>
          </p:nvPr>
        </p:nvSpPr>
        <p:spPr>
          <a:xfrm>
            <a:off x="457200" y="186431"/>
            <a:ext cx="8229600" cy="1143000"/>
          </a:xfrm>
        </p:spPr>
        <p:txBody>
          <a:bodyPr/>
          <a:lstStyle/>
          <a:p>
            <a:r>
              <a:rPr lang="en-US" sz="3600" b="1" dirty="0" smtClean="0">
                <a:latin typeface="Segoe UI" panose="020B0502040204020203" pitchFamily="34" charset="0"/>
                <a:cs typeface="Segoe UI" panose="020B0502040204020203" pitchFamily="34" charset="0"/>
              </a:rPr>
              <a:t>Lab Findings in Sideroblastic Anemia/Lead Poisoning</a:t>
            </a:r>
            <a:endParaRPr lang="en-US"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17970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840"/>
            <a:ext cx="8229600" cy="1143000"/>
          </a:xfrm>
        </p:spPr>
        <p:txBody>
          <a:bodyPr/>
          <a:lstStyle/>
          <a:p>
            <a:r>
              <a:rPr lang="en-US" b="1" dirty="0" smtClean="0">
                <a:latin typeface="Segoe UI" panose="020B0502040204020203" pitchFamily="34" charset="0"/>
                <a:cs typeface="Segoe UI" panose="020B0502040204020203" pitchFamily="34" charset="0"/>
              </a:rPr>
              <a:t>Iron Overload/Idiopathic Hemochromatosis</a:t>
            </a:r>
            <a:endParaRPr lang="en-US" dirty="0"/>
          </a:p>
        </p:txBody>
      </p:sp>
      <p:sp>
        <p:nvSpPr>
          <p:cNvPr id="5" name="Content Placeholder 4"/>
          <p:cNvSpPr>
            <a:spLocks noGrp="1"/>
          </p:cNvSpPr>
          <p:nvPr>
            <p:ph idx="1"/>
          </p:nvPr>
        </p:nvSpPr>
        <p:spPr>
          <a:xfrm>
            <a:off x="457200" y="1517821"/>
            <a:ext cx="8229600" cy="4454525"/>
          </a:xfrm>
        </p:spPr>
        <p:txBody>
          <a:bodyPr/>
          <a:lstStyle/>
          <a:p>
            <a:pPr marL="285750" indent="-171450"/>
            <a:r>
              <a:rPr lang="en-US" altLang="en-US" sz="3200" dirty="0" smtClean="0">
                <a:latin typeface="Segoe UI Semibold" panose="020B0702040204020203" pitchFamily="34" charset="0"/>
                <a:cs typeface="Segoe UI Semibold" panose="020B0702040204020203" pitchFamily="34" charset="0"/>
              </a:rPr>
              <a:t>Problem? Inappropriate increase in the absorption of iron into the intestines. Can cause hepatomegaly, tissue damage.</a:t>
            </a:r>
          </a:p>
          <a:p>
            <a:pPr marL="285750" indent="-171450"/>
            <a:endParaRPr lang="en-US" altLang="en-US" sz="3200" dirty="0">
              <a:latin typeface="Segoe UI Semibold" panose="020B0702040204020203" pitchFamily="34" charset="0"/>
              <a:cs typeface="Segoe UI Semibold" panose="020B0702040204020203" pitchFamily="34" charset="0"/>
            </a:endParaRPr>
          </a:p>
          <a:p>
            <a:pPr marL="285750" indent="-171450"/>
            <a:r>
              <a:rPr lang="en-US" altLang="en-US" sz="3200" dirty="0" smtClean="0">
                <a:latin typeface="Segoe UI Semibold" panose="020B0702040204020203" pitchFamily="34" charset="0"/>
                <a:cs typeface="Segoe UI Semibold" panose="020B0702040204020203" pitchFamily="34" charset="0"/>
              </a:rPr>
              <a:t>Lab findings</a:t>
            </a:r>
          </a:p>
          <a:p>
            <a:pPr marL="685800" lvl="1" indent="-171450"/>
            <a:r>
              <a:rPr lang="en-US" altLang="en-US" dirty="0" smtClean="0">
                <a:latin typeface="Segoe UI Semibold" panose="020B0702040204020203" pitchFamily="34" charset="0"/>
                <a:cs typeface="Segoe UI Semibold" panose="020B0702040204020203" pitchFamily="34" charset="0"/>
              </a:rPr>
              <a:t>Increased body iron stores.</a:t>
            </a:r>
          </a:p>
          <a:p>
            <a:pPr marL="685800" lvl="1" indent="-171450"/>
            <a:r>
              <a:rPr lang="en-US" altLang="en-US" dirty="0" smtClean="0">
                <a:latin typeface="Segoe UI Semibold" panose="020B0702040204020203" pitchFamily="34" charset="0"/>
                <a:cs typeface="Segoe UI Semibold" panose="020B0702040204020203" pitchFamily="34" charset="0"/>
              </a:rPr>
              <a:t>Increased storage iron in the liver</a:t>
            </a:r>
            <a:endParaRPr lang="en-US" alt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45137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840"/>
            <a:ext cx="8229600" cy="1143000"/>
          </a:xfrm>
        </p:spPr>
        <p:txBody>
          <a:bodyPr/>
          <a:lstStyle/>
          <a:p>
            <a:r>
              <a:rPr lang="en-US" b="1" dirty="0" smtClean="0">
                <a:latin typeface="Segoe UI" panose="020B0502040204020203" pitchFamily="34" charset="0"/>
                <a:cs typeface="Segoe UI" panose="020B0502040204020203" pitchFamily="34" charset="0"/>
              </a:rPr>
              <a:t>Excessive </a:t>
            </a:r>
            <a:r>
              <a:rPr lang="en-US" b="1" dirty="0" smtClean="0">
                <a:latin typeface="Segoe UI" panose="020B0502040204020203" pitchFamily="34" charset="0"/>
                <a:cs typeface="Segoe UI" panose="020B0502040204020203" pitchFamily="34" charset="0"/>
              </a:rPr>
              <a:t>Transfusions</a:t>
            </a:r>
            <a:endParaRPr lang="en-US" dirty="0"/>
          </a:p>
        </p:txBody>
      </p:sp>
      <p:sp>
        <p:nvSpPr>
          <p:cNvPr id="5" name="Content Placeholder 4"/>
          <p:cNvSpPr>
            <a:spLocks noGrp="1"/>
          </p:cNvSpPr>
          <p:nvPr>
            <p:ph idx="1"/>
          </p:nvPr>
        </p:nvSpPr>
        <p:spPr>
          <a:xfrm>
            <a:off x="457200" y="1517821"/>
            <a:ext cx="8229600" cy="4454525"/>
          </a:xfrm>
        </p:spPr>
        <p:txBody>
          <a:bodyPr/>
          <a:lstStyle/>
          <a:p>
            <a:pPr marL="285750" indent="-171450"/>
            <a:r>
              <a:rPr lang="en-US" altLang="en-US" dirty="0" smtClean="0">
                <a:latin typeface="Segoe UI Semibold" panose="020B0702040204020203" pitchFamily="34" charset="0"/>
                <a:cs typeface="Segoe UI Semibold" panose="020B0702040204020203" pitchFamily="34" charset="0"/>
              </a:rPr>
              <a:t>When a patient receives transfusions in excess, the body’s ability to produce it’s own red cells is being suppressed. As a result, a </a:t>
            </a:r>
            <a:r>
              <a:rPr lang="en-US" altLang="en-US" dirty="0" smtClean="0">
                <a:latin typeface="Segoe UI Semibold" panose="020B0702040204020203" pitchFamily="34" charset="0"/>
                <a:cs typeface="Segoe UI Semibold" panose="020B0702040204020203" pitchFamily="34" charset="0"/>
              </a:rPr>
              <a:t>microcytic-hypochromic </a:t>
            </a:r>
            <a:r>
              <a:rPr lang="en-US" altLang="en-US" dirty="0" smtClean="0">
                <a:latin typeface="Segoe UI Semibold" panose="020B0702040204020203" pitchFamily="34" charset="0"/>
                <a:cs typeface="Segoe UI Semibold" panose="020B0702040204020203" pitchFamily="34" charset="0"/>
              </a:rPr>
              <a:t>anemia develops.</a:t>
            </a:r>
            <a:endParaRPr lang="en-US" altLang="en-US"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972300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840"/>
            <a:ext cx="8229600" cy="1143000"/>
          </a:xfrm>
        </p:spPr>
        <p:txBody>
          <a:bodyPr/>
          <a:lstStyle/>
          <a:p>
            <a:r>
              <a:rPr lang="en-US" b="1" dirty="0" smtClean="0">
                <a:latin typeface="Segoe UI" panose="020B0502040204020203" pitchFamily="34" charset="0"/>
                <a:cs typeface="Segoe UI" panose="020B0502040204020203" pitchFamily="34" charset="0"/>
              </a:rPr>
              <a:t>Thalassemia</a:t>
            </a:r>
            <a:endParaRPr lang="en-US" dirty="0"/>
          </a:p>
        </p:txBody>
      </p:sp>
      <p:sp>
        <p:nvSpPr>
          <p:cNvPr id="5" name="Content Placeholder 4"/>
          <p:cNvSpPr>
            <a:spLocks noGrp="1"/>
          </p:cNvSpPr>
          <p:nvPr>
            <p:ph idx="1"/>
          </p:nvPr>
        </p:nvSpPr>
        <p:spPr>
          <a:xfrm>
            <a:off x="457200" y="1517821"/>
            <a:ext cx="8229600" cy="4454525"/>
          </a:xfrm>
        </p:spPr>
        <p:txBody>
          <a:bodyPr/>
          <a:lstStyle/>
          <a:p>
            <a:pPr marL="285750" indent="-171450"/>
            <a:r>
              <a:rPr lang="en-US" altLang="en-US" sz="1200" dirty="0" smtClean="0">
                <a:latin typeface="Segoe UI" panose="020B0502040204020203" pitchFamily="34" charset="0"/>
                <a:cs typeface="Segoe UI" panose="020B0502040204020203" pitchFamily="34" charset="0"/>
              </a:rPr>
              <a:t>Problem? There is a decreased or lack of production of the GLOBIN chain of the hemoglobin protein.</a:t>
            </a:r>
          </a:p>
          <a:p>
            <a:pPr marL="285750" indent="-171450"/>
            <a:endParaRPr lang="en-US" altLang="en-US" sz="1200" dirty="0">
              <a:latin typeface="Segoe UI" panose="020B0502040204020203" pitchFamily="34" charset="0"/>
              <a:cs typeface="Segoe UI" panose="020B0502040204020203" pitchFamily="34" charset="0"/>
            </a:endParaRPr>
          </a:p>
          <a:p>
            <a:pPr marL="285750" indent="-171450"/>
            <a:r>
              <a:rPr lang="en-US" altLang="en-US" sz="1200" dirty="0" smtClean="0">
                <a:latin typeface="Segoe UI" panose="020B0502040204020203" pitchFamily="34" charset="0"/>
                <a:cs typeface="Segoe UI" panose="020B0502040204020203" pitchFamily="34" charset="0"/>
              </a:rPr>
              <a:t>Discussed in Hemoglobinopathy lecture.</a:t>
            </a:r>
            <a:endParaRPr lang="en-US" altLang="en-US"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31289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533400" y="3276600"/>
            <a:ext cx="8001000" cy="12192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a:lnSpc>
                <a:spcPct val="130000"/>
              </a:lnSpc>
              <a:spcBef>
                <a:spcPct val="0"/>
              </a:spcBef>
              <a:buFontTx/>
              <a:buNone/>
            </a:pPr>
            <a:r>
              <a:rPr lang="en-US" altLang="en-US" sz="2400" b="1" i="1" dirty="0" smtClean="0">
                <a:solidFill>
                  <a:srgbClr val="FFFFFF"/>
                </a:solidFill>
                <a:cs typeface="Segoe UI" panose="020B0502040204020203" pitchFamily="34" charset="0"/>
              </a:rPr>
              <a:t>Normocytic Normochromic Anemias</a:t>
            </a:r>
          </a:p>
          <a:p>
            <a:pPr algn="ctr">
              <a:lnSpc>
                <a:spcPct val="130000"/>
              </a:lnSpc>
              <a:spcBef>
                <a:spcPct val="0"/>
              </a:spcBef>
              <a:buFontTx/>
              <a:buNone/>
            </a:pPr>
            <a:r>
              <a:rPr lang="en-US" altLang="en-US" sz="2000" b="1" i="1" dirty="0" smtClean="0">
                <a:solidFill>
                  <a:srgbClr val="FFFFFF"/>
                </a:solidFill>
                <a:cs typeface="Segoe UI" panose="020B0502040204020203" pitchFamily="34" charset="0"/>
              </a:rPr>
              <a:t>MCV 80-100; MCH 27-34; MCHC 31-36</a:t>
            </a:r>
            <a:endParaRPr lang="en-US" altLang="en-US" sz="2000" b="1" i="1" dirty="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685800" y="2362200"/>
            <a:ext cx="8001000" cy="12192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a:lnSpc>
                <a:spcPct val="130000"/>
              </a:lnSpc>
              <a:spcBef>
                <a:spcPct val="0"/>
              </a:spcBef>
              <a:buFontTx/>
              <a:buNone/>
            </a:pPr>
            <a:r>
              <a:rPr lang="en-US" altLang="en-US" sz="2400" b="1" i="1" dirty="0">
                <a:solidFill>
                  <a:srgbClr val="FFFFFF"/>
                </a:solidFill>
                <a:cs typeface="Segoe UI" panose="020B0502040204020203" pitchFamily="34" charset="0"/>
              </a:rPr>
              <a:t>Clinical Laboratory Hematology</a:t>
            </a:r>
          </a:p>
        </p:txBody>
      </p:sp>
    </p:spTree>
    <p:extLst>
      <p:ext uri="{BB962C8B-B14F-4D97-AF65-F5344CB8AC3E}">
        <p14:creationId xmlns:p14="http://schemas.microsoft.com/office/powerpoint/2010/main" val="34741146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495"/>
            <a:ext cx="8229600" cy="1143000"/>
          </a:xfrm>
        </p:spPr>
        <p:txBody>
          <a:bodyPr/>
          <a:lstStyle/>
          <a:p>
            <a:r>
              <a:rPr lang="en-US" sz="3600" b="1" dirty="0" smtClean="0">
                <a:latin typeface="Segoe UI" panose="020B0502040204020203" pitchFamily="34" charset="0"/>
                <a:cs typeface="Segoe UI" panose="020B0502040204020203" pitchFamily="34" charset="0"/>
              </a:rPr>
              <a:t>Hemolytic Anemia</a:t>
            </a:r>
            <a:endParaRPr lang="en-US" dirty="0"/>
          </a:p>
        </p:txBody>
      </p:sp>
      <p:sp>
        <p:nvSpPr>
          <p:cNvPr id="5" name="Content Placeholder 4"/>
          <p:cNvSpPr>
            <a:spLocks noGrp="1"/>
          </p:cNvSpPr>
          <p:nvPr>
            <p:ph idx="1"/>
          </p:nvPr>
        </p:nvSpPr>
        <p:spPr>
          <a:xfrm>
            <a:off x="457200" y="1473433"/>
            <a:ext cx="8229600" cy="4454525"/>
          </a:xfrm>
        </p:spPr>
        <p:txBody>
          <a:bodyPr/>
          <a:lstStyle/>
          <a:p>
            <a:pPr marL="400050" indent="-285750">
              <a:buAutoNum type="romanUcPeriod"/>
            </a:pPr>
            <a:r>
              <a:rPr lang="en-US" altLang="en-US" sz="1800" dirty="0" smtClean="0">
                <a:latin typeface="Segoe UI Semibold" panose="020B0702040204020203" pitchFamily="34" charset="0"/>
                <a:cs typeface="Segoe UI Semibold" panose="020B0702040204020203" pitchFamily="34" charset="0"/>
              </a:rPr>
              <a:t>Hemolytic anemias</a:t>
            </a:r>
          </a:p>
          <a:p>
            <a:pPr marL="800100" lvl="1">
              <a:buAutoNum type="romanUcPeriod"/>
            </a:pPr>
            <a:r>
              <a:rPr lang="en-US" altLang="en-US" sz="1800" dirty="0" smtClean="0">
                <a:latin typeface="Segoe UI Semibold" panose="020B0702040204020203" pitchFamily="34" charset="0"/>
                <a:cs typeface="Segoe UI Semibold" panose="020B0702040204020203" pitchFamily="34" charset="0"/>
              </a:rPr>
              <a:t>Defined as an anemia produced by an increased rate of red cell destruction without sufficient compensation in bone marrow activity.</a:t>
            </a:r>
          </a:p>
          <a:p>
            <a:pPr marL="800100" lvl="1">
              <a:buAutoNum type="romanUcPeriod"/>
            </a:pPr>
            <a:r>
              <a:rPr lang="en-US" altLang="en-US" sz="1800" dirty="0" smtClean="0">
                <a:latin typeface="Segoe UI Semibold" panose="020B0702040204020203" pitchFamily="34" charset="0"/>
                <a:cs typeface="Segoe UI Semibold" panose="020B0702040204020203" pitchFamily="34" charset="0"/>
              </a:rPr>
              <a:t>Characterized by increased bone marrow activity, Polychromasia, nucleated RBCs, and increased reticulocytes. </a:t>
            </a:r>
            <a:endParaRPr lang="en-US" altLang="en-US" sz="1800" dirty="0">
              <a:latin typeface="Segoe UI Semibold" panose="020B0702040204020203" pitchFamily="34" charset="0"/>
              <a:cs typeface="Segoe UI Semibold" panose="020B0702040204020203" pitchFamily="34" charset="0"/>
            </a:endParaRPr>
          </a:p>
          <a:p>
            <a:pPr marL="400050">
              <a:buAutoNum type="romanUcPeriod"/>
            </a:pPr>
            <a:r>
              <a:rPr lang="en-US" altLang="en-US" sz="1800" dirty="0" smtClean="0">
                <a:latin typeface="Segoe UI Semibold" panose="020B0702040204020203" pitchFamily="34" charset="0"/>
                <a:cs typeface="Segoe UI Semibold" panose="020B0702040204020203" pitchFamily="34" charset="0"/>
              </a:rPr>
              <a:t>Types of hemolytic anemias</a:t>
            </a:r>
          </a:p>
          <a:p>
            <a:pPr marL="800100" lvl="1">
              <a:buAutoNum type="romanUcPeriod"/>
            </a:pPr>
            <a:r>
              <a:rPr lang="en-US" altLang="en-US" sz="1800" dirty="0" smtClean="0">
                <a:latin typeface="Segoe UI Semibold" panose="020B0702040204020203" pitchFamily="34" charset="0"/>
                <a:cs typeface="Segoe UI Semibold" panose="020B0702040204020203" pitchFamily="34" charset="0"/>
              </a:rPr>
              <a:t>Inherited – caused by a defect in the RBC </a:t>
            </a:r>
          </a:p>
          <a:p>
            <a:pPr marL="1200150" lvl="2">
              <a:buAutoNum type="romanUcPeriod"/>
            </a:pPr>
            <a:r>
              <a:rPr lang="en-US" altLang="en-US" sz="1800" dirty="0" smtClean="0">
                <a:latin typeface="Segoe UI Semibold" panose="020B0702040204020203" pitchFamily="34" charset="0"/>
                <a:cs typeface="Segoe UI Semibold" panose="020B0702040204020203" pitchFamily="34" charset="0"/>
              </a:rPr>
              <a:t>Membrane defect</a:t>
            </a:r>
          </a:p>
          <a:p>
            <a:pPr marL="1200150" lvl="2">
              <a:buAutoNum type="romanUcPeriod"/>
            </a:pPr>
            <a:r>
              <a:rPr lang="en-US" altLang="en-US" sz="1800" dirty="0" smtClean="0">
                <a:latin typeface="Segoe UI Semibold" panose="020B0702040204020203" pitchFamily="34" charset="0"/>
                <a:cs typeface="Segoe UI Semibold" panose="020B0702040204020203" pitchFamily="34" charset="0"/>
              </a:rPr>
              <a:t>Enzyme defect</a:t>
            </a:r>
          </a:p>
          <a:p>
            <a:pPr marL="1200150" lvl="2">
              <a:buAutoNum type="romanUcPeriod"/>
            </a:pPr>
            <a:r>
              <a:rPr lang="en-US" altLang="en-US" sz="1800" dirty="0" smtClean="0">
                <a:latin typeface="Segoe UI Semibold" panose="020B0702040204020203" pitchFamily="34" charset="0"/>
                <a:cs typeface="Segoe UI Semibold" panose="020B0702040204020203" pitchFamily="34" charset="0"/>
              </a:rPr>
              <a:t>Abnormal Hgb structure/production</a:t>
            </a:r>
          </a:p>
          <a:p>
            <a:pPr marL="800100" lvl="1">
              <a:buAutoNum type="romanUcPeriod"/>
            </a:pPr>
            <a:r>
              <a:rPr lang="en-US" altLang="en-US" sz="1800" dirty="0" smtClean="0">
                <a:latin typeface="Segoe UI Semibold" panose="020B0702040204020203" pitchFamily="34" charset="0"/>
                <a:cs typeface="Segoe UI Semibold" panose="020B0702040204020203" pitchFamily="34" charset="0"/>
              </a:rPr>
              <a:t>Acquired – have normal RBCs that are destroyed by external forces.</a:t>
            </a:r>
          </a:p>
          <a:p>
            <a:pPr marL="800100" lvl="1">
              <a:buAutoNum type="romanUcPeriod"/>
            </a:pPr>
            <a:r>
              <a:rPr lang="en-US" altLang="en-US" sz="1800" dirty="0" smtClean="0">
                <a:latin typeface="Segoe UI Semibold" panose="020B0702040204020203" pitchFamily="34" charset="0"/>
                <a:cs typeface="Segoe UI Semibold" panose="020B0702040204020203" pitchFamily="34" charset="0"/>
              </a:rPr>
              <a:t>Drug-induced</a:t>
            </a:r>
          </a:p>
        </p:txBody>
      </p:sp>
    </p:spTree>
    <p:extLst>
      <p:ext uri="{BB962C8B-B14F-4D97-AF65-F5344CB8AC3E}">
        <p14:creationId xmlns:p14="http://schemas.microsoft.com/office/powerpoint/2010/main" val="1126093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947"/>
            <a:ext cx="8229600" cy="1143000"/>
          </a:xfrm>
        </p:spPr>
        <p:txBody>
          <a:bodyPr/>
          <a:lstStyle/>
          <a:p>
            <a:r>
              <a:rPr lang="en-US" sz="3600" b="1" dirty="0" smtClean="0">
                <a:latin typeface="Segoe UI" panose="020B0502040204020203" pitchFamily="34" charset="0"/>
                <a:cs typeface="Segoe UI" panose="020B0502040204020203" pitchFamily="34" charset="0"/>
              </a:rPr>
              <a:t>Hereditary Spherocytosis</a:t>
            </a:r>
            <a:endParaRPr lang="en-US" dirty="0"/>
          </a:p>
        </p:txBody>
      </p:sp>
      <p:sp>
        <p:nvSpPr>
          <p:cNvPr id="5" name="Content Placeholder 4"/>
          <p:cNvSpPr>
            <a:spLocks noGrp="1"/>
          </p:cNvSpPr>
          <p:nvPr>
            <p:ph idx="1"/>
          </p:nvPr>
        </p:nvSpPr>
        <p:spPr>
          <a:xfrm>
            <a:off x="457200" y="1748640"/>
            <a:ext cx="3084990" cy="4454525"/>
          </a:xfrm>
        </p:spPr>
        <p:txBody>
          <a:bodyPr/>
          <a:lstStyle/>
          <a:p>
            <a:pPr marL="400050" indent="-285750"/>
            <a:r>
              <a:rPr lang="en-US" altLang="en-US" sz="1600" dirty="0" smtClean="0">
                <a:latin typeface="Segoe UI Semibold" panose="020B0702040204020203" pitchFamily="34" charset="0"/>
                <a:cs typeface="Segoe UI Semibold" panose="020B0702040204020203" pitchFamily="34" charset="0"/>
              </a:rPr>
              <a:t>Autosomal dominant</a:t>
            </a:r>
          </a:p>
          <a:p>
            <a:pPr marL="400050" indent="-285750"/>
            <a:r>
              <a:rPr lang="en-US" altLang="en-US" sz="1600" dirty="0" smtClean="0">
                <a:latin typeface="Segoe UI Semibold" panose="020B0702040204020203" pitchFamily="34" charset="0"/>
                <a:cs typeface="Segoe UI Semibold" panose="020B0702040204020203" pitchFamily="34" charset="0"/>
              </a:rPr>
              <a:t>Caused by a defect in the RBC membrane protein composition (imbalance of spectrin and actin);</a:t>
            </a:r>
          </a:p>
          <a:p>
            <a:pPr marL="400050" indent="-285750"/>
            <a:r>
              <a:rPr lang="en-US" altLang="en-US" sz="1600" dirty="0" smtClean="0">
                <a:latin typeface="Segoe UI Semibold" panose="020B0702040204020203" pitchFamily="34" charset="0"/>
                <a:cs typeface="Segoe UI Semibold" panose="020B0702040204020203" pitchFamily="34" charset="0"/>
              </a:rPr>
              <a:t>RBCs are hyperpermeable to sodium.</a:t>
            </a:r>
          </a:p>
          <a:p>
            <a:pPr marL="114300" indent="0">
              <a:buNone/>
            </a:pPr>
            <a:endParaRPr lang="en-US" altLang="en-US" sz="1600" dirty="0">
              <a:latin typeface="Segoe UI Semibold" panose="020B0702040204020203" pitchFamily="34" charset="0"/>
              <a:cs typeface="Segoe UI Semibold" panose="020B0702040204020203" pitchFamily="34" charset="0"/>
            </a:endParaRPr>
          </a:p>
          <a:p>
            <a:pPr marL="114300" indent="0">
              <a:buNone/>
            </a:pPr>
            <a:r>
              <a:rPr lang="en-US" altLang="en-US" sz="1600" dirty="0" smtClean="0">
                <a:latin typeface="Segoe UI Semibold" panose="020B0702040204020203" pitchFamily="34" charset="0"/>
                <a:cs typeface="Segoe UI Semibold" panose="020B0702040204020203" pitchFamily="34" charset="0"/>
              </a:rPr>
              <a:t>Lab findings:</a:t>
            </a:r>
          </a:p>
          <a:p>
            <a:pPr marL="114300" indent="0">
              <a:buNone/>
            </a:pPr>
            <a:endParaRPr lang="en-US" altLang="en-US" sz="1600" dirty="0">
              <a:latin typeface="Segoe UI Semibold" panose="020B0702040204020203" pitchFamily="34" charset="0"/>
              <a:cs typeface="Segoe UI Semibold" panose="020B0702040204020203" pitchFamily="34" charset="0"/>
            </a:endParaRPr>
          </a:p>
          <a:p>
            <a:pPr marL="400050" indent="-285750"/>
            <a:r>
              <a:rPr lang="en-US" altLang="en-US" sz="1600" dirty="0" smtClean="0">
                <a:latin typeface="Segoe UI Semibold" panose="020B0702040204020203" pitchFamily="34" charset="0"/>
                <a:cs typeface="Segoe UI Semibold" panose="020B0702040204020203" pitchFamily="34" charset="0"/>
              </a:rPr>
              <a:t>Increased MCHC</a:t>
            </a:r>
          </a:p>
          <a:p>
            <a:pPr marL="400050" indent="-285750"/>
            <a:r>
              <a:rPr lang="en-US" altLang="en-US" sz="1600" dirty="0" smtClean="0">
                <a:latin typeface="Segoe UI Semibold" panose="020B0702040204020203" pitchFamily="34" charset="0"/>
                <a:cs typeface="Segoe UI Semibold" panose="020B0702040204020203" pitchFamily="34" charset="0"/>
              </a:rPr>
              <a:t>Markedly increased Osmotic fragility</a:t>
            </a:r>
          </a:p>
          <a:p>
            <a:pPr marL="400050" indent="-285750"/>
            <a:r>
              <a:rPr lang="en-US" altLang="en-US" sz="1600" dirty="0" smtClean="0">
                <a:latin typeface="Segoe UI Semibold" panose="020B0702040204020203" pitchFamily="34" charset="0"/>
                <a:cs typeface="Segoe UI Semibold" panose="020B0702040204020203" pitchFamily="34" charset="0"/>
              </a:rPr>
              <a:t>PBS: Spherocytes, nRBCs, Polychromasia.</a:t>
            </a:r>
            <a:endParaRPr lang="en-US" altLang="en-US" sz="1600" dirty="0" smtClean="0">
              <a:latin typeface="Segoe UI Semibold" panose="020B0702040204020203" pitchFamily="34" charset="0"/>
              <a:cs typeface="Segoe UI Semibold" panose="020B0702040204020203" pitchFamily="34" charset="0"/>
            </a:endParaRPr>
          </a:p>
        </p:txBody>
      </p:sp>
      <p:pic>
        <p:nvPicPr>
          <p:cNvPr id="1026" name="Picture 2" descr="https://coursewareobjects.elsevier.com/objects/elr/Carr/atlas6e/IC/jpg/Chapter013/013010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6578" y="1435005"/>
            <a:ext cx="2391446" cy="2610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oursewareobjects.elsevier.com/objects/elr/Carr/atlas6e/IC/jpg/Chapter013/013010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578" y="4045041"/>
            <a:ext cx="2391446" cy="261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7757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947"/>
            <a:ext cx="8229600" cy="1143000"/>
          </a:xfrm>
        </p:spPr>
        <p:txBody>
          <a:bodyPr/>
          <a:lstStyle/>
          <a:p>
            <a:r>
              <a:rPr lang="en-US" sz="3600" b="1" dirty="0" smtClean="0">
                <a:latin typeface="Segoe UI" panose="020B0502040204020203" pitchFamily="34" charset="0"/>
                <a:cs typeface="Segoe UI" panose="020B0502040204020203" pitchFamily="34" charset="0"/>
              </a:rPr>
              <a:t>Hereditary </a:t>
            </a:r>
            <a:r>
              <a:rPr lang="en-US" sz="3600" b="1" dirty="0" smtClean="0">
                <a:latin typeface="Segoe UI" panose="020B0502040204020203" pitchFamily="34" charset="0"/>
                <a:cs typeface="Segoe UI" panose="020B0502040204020203" pitchFamily="34" charset="0"/>
              </a:rPr>
              <a:t>Elliptocytosis</a:t>
            </a:r>
            <a:endParaRPr lang="en-US" dirty="0"/>
          </a:p>
        </p:txBody>
      </p:sp>
      <p:sp>
        <p:nvSpPr>
          <p:cNvPr id="5" name="Content Placeholder 4"/>
          <p:cNvSpPr>
            <a:spLocks noGrp="1"/>
          </p:cNvSpPr>
          <p:nvPr>
            <p:ph idx="1"/>
          </p:nvPr>
        </p:nvSpPr>
        <p:spPr>
          <a:xfrm>
            <a:off x="457200" y="1748640"/>
            <a:ext cx="3084990" cy="4454525"/>
          </a:xfrm>
        </p:spPr>
        <p:txBody>
          <a:bodyPr/>
          <a:lstStyle/>
          <a:p>
            <a:pPr marL="400050" indent="-285750"/>
            <a:r>
              <a:rPr lang="en-US" altLang="en-US" sz="1600" dirty="0" smtClean="0">
                <a:latin typeface="Segoe UI Semibold" panose="020B0702040204020203" pitchFamily="34" charset="0"/>
                <a:cs typeface="Segoe UI Semibold" panose="020B0702040204020203" pitchFamily="34" charset="0"/>
              </a:rPr>
              <a:t>Autosomal dominant</a:t>
            </a:r>
          </a:p>
          <a:p>
            <a:pPr marL="400050" indent="-285750"/>
            <a:r>
              <a:rPr lang="en-US" altLang="en-US" sz="1600" dirty="0" smtClean="0">
                <a:latin typeface="Segoe UI Semibold" panose="020B0702040204020203" pitchFamily="34" charset="0"/>
                <a:cs typeface="Segoe UI Semibold" panose="020B0702040204020203" pitchFamily="34" charset="0"/>
              </a:rPr>
              <a:t>Caused by a defect in the RBC </a:t>
            </a:r>
            <a:r>
              <a:rPr lang="en-US" altLang="en-US" sz="1600" dirty="0" smtClean="0">
                <a:latin typeface="Segoe UI Semibold" panose="020B0702040204020203" pitchFamily="34" charset="0"/>
                <a:cs typeface="Segoe UI Semibold" panose="020B0702040204020203" pitchFamily="34" charset="0"/>
              </a:rPr>
              <a:t>membrane cytoskeleton</a:t>
            </a:r>
          </a:p>
          <a:p>
            <a:pPr marL="400050" indent="-285750"/>
            <a:r>
              <a:rPr lang="en-US" altLang="en-US" sz="1600" dirty="0" smtClean="0">
                <a:latin typeface="Segoe UI Semibold" panose="020B0702040204020203" pitchFamily="34" charset="0"/>
                <a:cs typeface="Segoe UI Semibold" panose="020B0702040204020203" pitchFamily="34" charset="0"/>
              </a:rPr>
              <a:t>90% of patients show no sings of hemolysis.</a:t>
            </a:r>
          </a:p>
          <a:p>
            <a:pPr marL="400050" indent="-285750"/>
            <a:endParaRPr lang="en-US" altLang="en-US" sz="1600" dirty="0">
              <a:latin typeface="Segoe UI Semibold" panose="020B0702040204020203" pitchFamily="34" charset="0"/>
              <a:cs typeface="Segoe UI Semibold" panose="020B0702040204020203" pitchFamily="34" charset="0"/>
            </a:endParaRPr>
          </a:p>
          <a:p>
            <a:pPr marL="114300" indent="0">
              <a:buNone/>
            </a:pPr>
            <a:r>
              <a:rPr lang="en-US" altLang="en-US" sz="1600" dirty="0" smtClean="0">
                <a:latin typeface="Segoe UI Semibold" panose="020B0702040204020203" pitchFamily="34" charset="0"/>
                <a:cs typeface="Segoe UI Semibold" panose="020B0702040204020203" pitchFamily="34" charset="0"/>
              </a:rPr>
              <a:t>Lab </a:t>
            </a:r>
            <a:r>
              <a:rPr lang="en-US" altLang="en-US" sz="1600" dirty="0" smtClean="0">
                <a:latin typeface="Segoe UI Semibold" panose="020B0702040204020203" pitchFamily="34" charset="0"/>
                <a:cs typeface="Segoe UI Semibold" panose="020B0702040204020203" pitchFamily="34" charset="0"/>
              </a:rPr>
              <a:t>findings:</a:t>
            </a:r>
          </a:p>
          <a:p>
            <a:pPr marL="114300" indent="0">
              <a:buNone/>
            </a:pPr>
            <a:endParaRPr lang="en-US" altLang="en-US" sz="1600" dirty="0">
              <a:latin typeface="Segoe UI Semibold" panose="020B0702040204020203" pitchFamily="34" charset="0"/>
              <a:cs typeface="Segoe UI Semibold" panose="020B0702040204020203" pitchFamily="34" charset="0"/>
            </a:endParaRPr>
          </a:p>
          <a:p>
            <a:pPr marL="400050" indent="-285750"/>
            <a:r>
              <a:rPr lang="en-US" altLang="en-US" sz="1600" dirty="0" smtClean="0">
                <a:latin typeface="Segoe UI Semibold" panose="020B0702040204020203" pitchFamily="34" charset="0"/>
                <a:cs typeface="Segoe UI Semibold" panose="020B0702040204020203" pitchFamily="34" charset="0"/>
              </a:rPr>
              <a:t>Normal osmotic fragility;</a:t>
            </a:r>
          </a:p>
          <a:p>
            <a:pPr marL="400050" indent="-285750"/>
            <a:r>
              <a:rPr lang="en-US" altLang="en-US" sz="1600" dirty="0" smtClean="0">
                <a:latin typeface="Segoe UI Semibold" panose="020B0702040204020203" pitchFamily="34" charset="0"/>
                <a:cs typeface="Segoe UI Semibold" panose="020B0702040204020203" pitchFamily="34" charset="0"/>
              </a:rPr>
              <a:t>PBS: Elliptocytes, Ovalocytes, and Polychromasia.</a:t>
            </a:r>
            <a:endParaRPr lang="en-US" altLang="en-US" sz="1600" dirty="0" smtClean="0">
              <a:latin typeface="Segoe UI Semibold" panose="020B0702040204020203" pitchFamily="34" charset="0"/>
              <a:cs typeface="Segoe UI Semibold" panose="020B0702040204020203" pitchFamily="34" charset="0"/>
            </a:endParaRPr>
          </a:p>
        </p:txBody>
      </p:sp>
      <p:pic>
        <p:nvPicPr>
          <p:cNvPr id="3" name="Picture 2"/>
          <p:cNvPicPr>
            <a:picLocks noChangeAspect="1"/>
          </p:cNvPicPr>
          <p:nvPr/>
        </p:nvPicPr>
        <p:blipFill>
          <a:blip r:embed="rId2"/>
          <a:stretch>
            <a:fillRect/>
          </a:stretch>
        </p:blipFill>
        <p:spPr>
          <a:xfrm>
            <a:off x="3908321" y="1656947"/>
            <a:ext cx="4778479" cy="4984072"/>
          </a:xfrm>
          <a:prstGeom prst="rect">
            <a:avLst/>
          </a:prstGeom>
        </p:spPr>
      </p:pic>
    </p:spTree>
    <p:extLst>
      <p:ext uri="{BB962C8B-B14F-4D97-AF65-F5344CB8AC3E}">
        <p14:creationId xmlns:p14="http://schemas.microsoft.com/office/powerpoint/2010/main" val="101843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947"/>
            <a:ext cx="8229600" cy="1143000"/>
          </a:xfrm>
        </p:spPr>
        <p:txBody>
          <a:bodyPr/>
          <a:lstStyle/>
          <a:p>
            <a:r>
              <a:rPr lang="en-US" sz="3600" b="1" dirty="0" smtClean="0">
                <a:latin typeface="Segoe UI" panose="020B0502040204020203" pitchFamily="34" charset="0"/>
                <a:cs typeface="Segoe UI" panose="020B0502040204020203" pitchFamily="34" charset="0"/>
              </a:rPr>
              <a:t>Hereditary </a:t>
            </a:r>
            <a:r>
              <a:rPr lang="en-US" sz="3600" b="1" dirty="0" smtClean="0">
                <a:latin typeface="Segoe UI" panose="020B0502040204020203" pitchFamily="34" charset="0"/>
                <a:cs typeface="Segoe UI" panose="020B0502040204020203" pitchFamily="34" charset="0"/>
              </a:rPr>
              <a:t>Stomatocytosis</a:t>
            </a:r>
            <a:endParaRPr lang="en-US" dirty="0"/>
          </a:p>
        </p:txBody>
      </p:sp>
      <p:sp>
        <p:nvSpPr>
          <p:cNvPr id="5" name="Content Placeholder 4"/>
          <p:cNvSpPr>
            <a:spLocks noGrp="1"/>
          </p:cNvSpPr>
          <p:nvPr>
            <p:ph idx="1"/>
          </p:nvPr>
        </p:nvSpPr>
        <p:spPr>
          <a:xfrm>
            <a:off x="315156" y="1375778"/>
            <a:ext cx="8371643" cy="2690196"/>
          </a:xfrm>
        </p:spPr>
        <p:txBody>
          <a:bodyPr/>
          <a:lstStyle/>
          <a:p>
            <a:pPr marL="400050" indent="-285750"/>
            <a:r>
              <a:rPr lang="en-US" altLang="en-US" sz="1600" dirty="0" smtClean="0">
                <a:latin typeface="Segoe UI Semibold" panose="020B0702040204020203" pitchFamily="34" charset="0"/>
                <a:cs typeface="Segoe UI Semibold" panose="020B0702040204020203" pitchFamily="34" charset="0"/>
              </a:rPr>
              <a:t>Autosomal dominant</a:t>
            </a:r>
          </a:p>
          <a:p>
            <a:pPr marL="400050" indent="-285750"/>
            <a:r>
              <a:rPr lang="en-US" altLang="en-US" sz="1600" dirty="0" smtClean="0">
                <a:latin typeface="Segoe UI Semibold" panose="020B0702040204020203" pitchFamily="34" charset="0"/>
                <a:cs typeface="Segoe UI Semibold" panose="020B0702040204020203" pitchFamily="34" charset="0"/>
              </a:rPr>
              <a:t>Caused by a defect </a:t>
            </a:r>
            <a:r>
              <a:rPr lang="en-US" altLang="en-US" sz="1600" dirty="0" smtClean="0">
                <a:latin typeface="Segoe UI Semibold" panose="020B0702040204020203" pitchFamily="34" charset="0"/>
                <a:cs typeface="Segoe UI Semibold" panose="020B0702040204020203" pitchFamily="34" charset="0"/>
              </a:rPr>
              <a:t>in the RBC membrane’s permeability to Na/K+.</a:t>
            </a:r>
          </a:p>
          <a:p>
            <a:pPr marL="114300" indent="0">
              <a:buNone/>
            </a:pPr>
            <a:endParaRPr lang="en-US" altLang="en-US" sz="1600" dirty="0" smtClean="0">
              <a:latin typeface="Segoe UI Semibold" panose="020B0702040204020203" pitchFamily="34" charset="0"/>
              <a:cs typeface="Segoe UI Semibold" panose="020B0702040204020203" pitchFamily="34" charset="0"/>
            </a:endParaRPr>
          </a:p>
          <a:p>
            <a:pPr marL="114300" indent="0">
              <a:buNone/>
            </a:pPr>
            <a:r>
              <a:rPr lang="en-US" altLang="en-US" sz="1600" dirty="0" smtClean="0">
                <a:latin typeface="Segoe UI Semibold" panose="020B0702040204020203" pitchFamily="34" charset="0"/>
                <a:cs typeface="Segoe UI Semibold" panose="020B0702040204020203" pitchFamily="34" charset="0"/>
              </a:rPr>
              <a:t>Lab </a:t>
            </a:r>
            <a:r>
              <a:rPr lang="en-US" altLang="en-US" sz="1600" dirty="0" smtClean="0">
                <a:latin typeface="Segoe UI Semibold" panose="020B0702040204020203" pitchFamily="34" charset="0"/>
                <a:cs typeface="Segoe UI Semibold" panose="020B0702040204020203" pitchFamily="34" charset="0"/>
              </a:rPr>
              <a:t>findings:</a:t>
            </a:r>
          </a:p>
          <a:p>
            <a:pPr marL="114300" indent="0">
              <a:buNone/>
            </a:pPr>
            <a:endParaRPr lang="en-US" altLang="en-US" sz="1600" dirty="0">
              <a:latin typeface="Segoe UI Semibold" panose="020B0702040204020203" pitchFamily="34" charset="0"/>
              <a:cs typeface="Segoe UI Semibold" panose="020B0702040204020203" pitchFamily="34" charset="0"/>
            </a:endParaRPr>
          </a:p>
          <a:p>
            <a:pPr marL="400050" indent="-285750"/>
            <a:r>
              <a:rPr lang="en-US" altLang="en-US" sz="1600" dirty="0" smtClean="0">
                <a:latin typeface="Segoe UI Semibold" panose="020B0702040204020203" pitchFamily="34" charset="0"/>
                <a:cs typeface="Segoe UI Semibold" panose="020B0702040204020203" pitchFamily="34" charset="0"/>
              </a:rPr>
              <a:t>Normal to slightly increased osmotic fragility</a:t>
            </a:r>
          </a:p>
          <a:p>
            <a:pPr marL="400050" indent="-285750"/>
            <a:r>
              <a:rPr lang="en-US" altLang="en-US" sz="1600" dirty="0" smtClean="0">
                <a:latin typeface="Segoe UI Semibold" panose="020B0702040204020203" pitchFamily="34" charset="0"/>
                <a:cs typeface="Segoe UI Semibold" panose="020B0702040204020203" pitchFamily="34" charset="0"/>
              </a:rPr>
              <a:t>PBS: 10-15% Stomatocytes.</a:t>
            </a:r>
            <a:r>
              <a:rPr lang="en-US" altLang="en-US" sz="1600" dirty="0" smtClean="0">
                <a:latin typeface="Segoe UI Semibold" panose="020B0702040204020203" pitchFamily="34" charset="0"/>
                <a:cs typeface="Segoe UI Semibold" panose="020B0702040204020203" pitchFamily="34" charset="0"/>
              </a:rPr>
              <a:t> </a:t>
            </a:r>
            <a:endParaRPr lang="en-US" altLang="en-US" sz="1600" dirty="0" smtClean="0">
              <a:latin typeface="Segoe UI Semibold" panose="020B0702040204020203" pitchFamily="34" charset="0"/>
              <a:cs typeface="Segoe UI Semibold" panose="020B0702040204020203" pitchFamily="34" charset="0"/>
            </a:endParaRPr>
          </a:p>
        </p:txBody>
      </p:sp>
      <p:pic>
        <p:nvPicPr>
          <p:cNvPr id="4" name="Picture 3"/>
          <p:cNvPicPr>
            <a:picLocks noChangeAspect="1"/>
          </p:cNvPicPr>
          <p:nvPr/>
        </p:nvPicPr>
        <p:blipFill>
          <a:blip r:embed="rId2"/>
          <a:stretch>
            <a:fillRect/>
          </a:stretch>
        </p:blipFill>
        <p:spPr>
          <a:xfrm>
            <a:off x="619216" y="3932808"/>
            <a:ext cx="7763522" cy="2614123"/>
          </a:xfrm>
          <a:prstGeom prst="rect">
            <a:avLst/>
          </a:prstGeom>
        </p:spPr>
      </p:pic>
    </p:spTree>
    <p:extLst>
      <p:ext uri="{BB962C8B-B14F-4D97-AF65-F5344CB8AC3E}">
        <p14:creationId xmlns:p14="http://schemas.microsoft.com/office/powerpoint/2010/main" val="3602271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4"/>
          <p:cNvSpPr>
            <a:spLocks noGrp="1"/>
          </p:cNvSpPr>
          <p:nvPr>
            <p:ph idx="1"/>
          </p:nvPr>
        </p:nvSpPr>
        <p:spPr>
          <a:xfrm>
            <a:off x="343512" y="1242614"/>
            <a:ext cx="8229600" cy="4454525"/>
          </a:xfrm>
        </p:spPr>
        <p:txBody>
          <a:bodyPr/>
          <a:lstStyle/>
          <a:p>
            <a:r>
              <a:rPr lang="en-US" altLang="en-US" dirty="0" smtClean="0">
                <a:latin typeface="Segoe UI" panose="020B0502040204020203" pitchFamily="34" charset="0"/>
                <a:cs typeface="Segoe UI" panose="020B0502040204020203" pitchFamily="34" charset="0"/>
              </a:rPr>
              <a:t>A functional inability of the blood to supply the tissue with adequate oxygen for proper metabolic function. </a:t>
            </a:r>
          </a:p>
          <a:p>
            <a:r>
              <a:rPr lang="en-US" altLang="en-US" dirty="0" smtClean="0">
                <a:latin typeface="Segoe UI" panose="020B0502040204020203" pitchFamily="34" charset="0"/>
                <a:cs typeface="Segoe UI" panose="020B0502040204020203" pitchFamily="34" charset="0"/>
              </a:rPr>
              <a:t>It is usually associated with a decrease in RBC, HGB, and HCT, although there are circumstances in which abnormal hemoglobins have very strong oxygen-binding capabilities or where is not released normally in the tissues. </a:t>
            </a:r>
          </a:p>
          <a:p>
            <a:r>
              <a:rPr lang="en-US" altLang="en-US" dirty="0" smtClean="0">
                <a:latin typeface="Segoe UI" panose="020B0502040204020203" pitchFamily="34" charset="0"/>
                <a:cs typeface="Segoe UI" panose="020B0502040204020203" pitchFamily="34" charset="0"/>
              </a:rPr>
              <a:t>The patient can clinically appear and feel symptoms of anemia while their Hgb and HCT are normal or elevated. </a:t>
            </a:r>
            <a:endParaRPr lang="en-US" altLang="en-US" dirty="0" smtClean="0">
              <a:latin typeface="Segoe UI" panose="020B0502040204020203" pitchFamily="34" charset="0"/>
              <a:cs typeface="Segoe UI" panose="020B0502040204020203" pitchFamily="34" charset="0"/>
              <a:sym typeface="Wingdings" panose="05000000000000000000" pitchFamily="2" charset="2"/>
            </a:endParaRPr>
          </a:p>
          <a:p>
            <a:pPr lvl="1"/>
            <a:endParaRPr lang="en-US" altLang="en-US" dirty="0">
              <a:latin typeface="Segoe UI" panose="020B0502040204020203" pitchFamily="34" charset="0"/>
              <a:cs typeface="Segoe UI" panose="020B0502040204020203" pitchFamily="34" charset="0"/>
            </a:endParaRPr>
          </a:p>
        </p:txBody>
      </p:sp>
      <p:sp>
        <p:nvSpPr>
          <p:cNvPr id="3" name="Title 1"/>
          <p:cNvSpPr>
            <a:spLocks noGrp="1"/>
          </p:cNvSpPr>
          <p:nvPr>
            <p:ph type="title"/>
          </p:nvPr>
        </p:nvSpPr>
        <p:spPr>
          <a:xfrm>
            <a:off x="457200" y="0"/>
            <a:ext cx="8229600" cy="1143000"/>
          </a:xfrm>
        </p:spPr>
        <p:txBody>
          <a:bodyPr/>
          <a:lstStyle/>
          <a:p>
            <a:r>
              <a:rPr lang="en-US" b="1" dirty="0" smtClean="0">
                <a:latin typeface="Segoe UI" panose="020B0502040204020203" pitchFamily="34" charset="0"/>
                <a:cs typeface="Segoe UI" panose="020B0502040204020203" pitchFamily="34" charset="0"/>
              </a:rPr>
              <a:t>Definition</a:t>
            </a:r>
            <a:endParaRPr lang="en-US" b="1" dirty="0">
              <a:latin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600" b="1" dirty="0" smtClean="0">
                <a:latin typeface="Segoe UI" panose="020B0502040204020203" pitchFamily="34" charset="0"/>
                <a:cs typeface="Segoe UI" panose="020B0502040204020203" pitchFamily="34" charset="0"/>
              </a:rPr>
              <a:t>Hereditary </a:t>
            </a:r>
            <a:r>
              <a:rPr lang="en-US" sz="3600" b="1" dirty="0" smtClean="0">
                <a:latin typeface="Segoe UI" panose="020B0502040204020203" pitchFamily="34" charset="0"/>
                <a:cs typeface="Segoe UI" panose="020B0502040204020203" pitchFamily="34" charset="0"/>
              </a:rPr>
              <a:t>Acanthocytosis</a:t>
            </a:r>
            <a:endParaRPr lang="en-US" dirty="0"/>
          </a:p>
        </p:txBody>
      </p:sp>
      <p:sp>
        <p:nvSpPr>
          <p:cNvPr id="5" name="Content Placeholder 4"/>
          <p:cNvSpPr>
            <a:spLocks noGrp="1"/>
          </p:cNvSpPr>
          <p:nvPr>
            <p:ph idx="1"/>
          </p:nvPr>
        </p:nvSpPr>
        <p:spPr>
          <a:xfrm>
            <a:off x="457199" y="1358021"/>
            <a:ext cx="2951826" cy="4847469"/>
          </a:xfrm>
        </p:spPr>
        <p:txBody>
          <a:bodyPr/>
          <a:lstStyle/>
          <a:p>
            <a:pPr marL="400050" indent="-285750"/>
            <a:r>
              <a:rPr lang="en-US" altLang="en-US" sz="1600" dirty="0" smtClean="0">
                <a:latin typeface="Segoe UI Semibold" panose="020B0702040204020203" pitchFamily="34" charset="0"/>
                <a:cs typeface="Segoe UI Semibold" panose="020B0702040204020203" pitchFamily="34" charset="0"/>
              </a:rPr>
              <a:t>Autosomal recessive</a:t>
            </a:r>
          </a:p>
          <a:p>
            <a:pPr marL="400050" indent="-285750"/>
            <a:r>
              <a:rPr lang="en-US" altLang="en-US" sz="1600" dirty="0" smtClean="0">
                <a:latin typeface="Segoe UI Semibold" panose="020B0702040204020203" pitchFamily="34" charset="0"/>
                <a:cs typeface="Segoe UI Semibold" panose="020B0702040204020203" pitchFamily="34" charset="0"/>
              </a:rPr>
              <a:t>Also termed Abetalipoproteinemia</a:t>
            </a:r>
          </a:p>
          <a:p>
            <a:pPr marL="400050" indent="-285750"/>
            <a:r>
              <a:rPr lang="en-US" altLang="en-US" sz="1600" dirty="0" smtClean="0">
                <a:latin typeface="Segoe UI Semibold" panose="020B0702040204020203" pitchFamily="34" charset="0"/>
                <a:cs typeface="Segoe UI Semibold" panose="020B0702040204020203" pitchFamily="34" charset="0"/>
              </a:rPr>
              <a:t>Caused by deficient synthesis of apolipoprotein B (APOB)</a:t>
            </a:r>
          </a:p>
          <a:p>
            <a:pPr marL="400050" indent="-285750"/>
            <a:endParaRPr lang="en-US" altLang="en-US" sz="1600" dirty="0" smtClean="0">
              <a:latin typeface="Segoe UI Semibold" panose="020B0702040204020203" pitchFamily="34" charset="0"/>
              <a:cs typeface="Segoe UI Semibold" panose="020B0702040204020203" pitchFamily="34" charset="0"/>
            </a:endParaRPr>
          </a:p>
          <a:p>
            <a:pPr marL="114300" indent="0">
              <a:buNone/>
            </a:pPr>
            <a:endParaRPr lang="en-US" altLang="en-US" sz="1600" dirty="0" smtClean="0">
              <a:latin typeface="Segoe UI Semibold" panose="020B0702040204020203" pitchFamily="34" charset="0"/>
              <a:cs typeface="Segoe UI Semibold" panose="020B0702040204020203" pitchFamily="34" charset="0"/>
            </a:endParaRPr>
          </a:p>
          <a:p>
            <a:pPr marL="114300" indent="0">
              <a:buNone/>
            </a:pPr>
            <a:r>
              <a:rPr lang="en-US" altLang="en-US" sz="1600" dirty="0" smtClean="0">
                <a:latin typeface="Segoe UI Semibold" panose="020B0702040204020203" pitchFamily="34" charset="0"/>
                <a:cs typeface="Segoe UI Semibold" panose="020B0702040204020203" pitchFamily="34" charset="0"/>
              </a:rPr>
              <a:t>Lab </a:t>
            </a:r>
            <a:r>
              <a:rPr lang="en-US" altLang="en-US" sz="1600" dirty="0" smtClean="0">
                <a:latin typeface="Segoe UI Semibold" panose="020B0702040204020203" pitchFamily="34" charset="0"/>
                <a:cs typeface="Segoe UI Semibold" panose="020B0702040204020203" pitchFamily="34" charset="0"/>
              </a:rPr>
              <a:t>findings:</a:t>
            </a:r>
          </a:p>
          <a:p>
            <a:pPr marL="114300" indent="0">
              <a:buNone/>
            </a:pPr>
            <a:endParaRPr lang="en-US" altLang="en-US" sz="1600" dirty="0">
              <a:latin typeface="Segoe UI Semibold" panose="020B0702040204020203" pitchFamily="34" charset="0"/>
              <a:cs typeface="Segoe UI Semibold" panose="020B0702040204020203" pitchFamily="34" charset="0"/>
            </a:endParaRPr>
          </a:p>
          <a:p>
            <a:pPr marL="400050" indent="-285750"/>
            <a:r>
              <a:rPr lang="en-US" altLang="en-US" sz="1600" dirty="0" smtClean="0">
                <a:latin typeface="Segoe UI Semibold" panose="020B0702040204020203" pitchFamily="34" charset="0"/>
                <a:cs typeface="Segoe UI Semibold" panose="020B0702040204020203" pitchFamily="34" charset="0"/>
              </a:rPr>
              <a:t>Normal osmotic fragility</a:t>
            </a:r>
          </a:p>
        </p:txBody>
      </p:sp>
      <p:pic>
        <p:nvPicPr>
          <p:cNvPr id="3" name="Picture 2"/>
          <p:cNvPicPr>
            <a:picLocks noChangeAspect="1"/>
          </p:cNvPicPr>
          <p:nvPr/>
        </p:nvPicPr>
        <p:blipFill>
          <a:blip r:embed="rId2"/>
          <a:stretch>
            <a:fillRect/>
          </a:stretch>
        </p:blipFill>
        <p:spPr>
          <a:xfrm>
            <a:off x="3531042" y="1562470"/>
            <a:ext cx="4498021" cy="3373515"/>
          </a:xfrm>
          <a:prstGeom prst="rect">
            <a:avLst/>
          </a:prstGeom>
        </p:spPr>
      </p:pic>
    </p:spTree>
    <p:extLst>
      <p:ext uri="{BB962C8B-B14F-4D97-AF65-F5344CB8AC3E}">
        <p14:creationId xmlns:p14="http://schemas.microsoft.com/office/powerpoint/2010/main" val="10874129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600" b="1" dirty="0" smtClean="0">
                <a:latin typeface="Segoe UI" panose="020B0502040204020203" pitchFamily="34" charset="0"/>
                <a:cs typeface="Segoe UI" panose="020B0502040204020203" pitchFamily="34" charset="0"/>
              </a:rPr>
              <a:t>Hereditary </a:t>
            </a:r>
            <a:r>
              <a:rPr lang="en-US" sz="3600" b="1" dirty="0" smtClean="0">
                <a:latin typeface="Segoe UI" panose="020B0502040204020203" pitchFamily="34" charset="0"/>
                <a:cs typeface="Segoe UI" panose="020B0502040204020203" pitchFamily="34" charset="0"/>
              </a:rPr>
              <a:t>Pyropoikilocytosis</a:t>
            </a:r>
            <a:endParaRPr lang="en-US" dirty="0"/>
          </a:p>
        </p:txBody>
      </p:sp>
      <p:sp>
        <p:nvSpPr>
          <p:cNvPr id="5" name="Content Placeholder 4"/>
          <p:cNvSpPr>
            <a:spLocks noGrp="1"/>
          </p:cNvSpPr>
          <p:nvPr>
            <p:ph idx="1"/>
          </p:nvPr>
        </p:nvSpPr>
        <p:spPr>
          <a:xfrm>
            <a:off x="457199" y="1358021"/>
            <a:ext cx="2951826" cy="4847469"/>
          </a:xfrm>
        </p:spPr>
        <p:txBody>
          <a:bodyPr/>
          <a:lstStyle/>
          <a:p>
            <a:pPr marL="400050" indent="-285750"/>
            <a:r>
              <a:rPr lang="en-US" altLang="en-US" sz="1600" dirty="0" smtClean="0">
                <a:latin typeface="Segoe UI Semibold" panose="020B0702040204020203" pitchFamily="34" charset="0"/>
                <a:cs typeface="Segoe UI Semibold" panose="020B0702040204020203" pitchFamily="34" charset="0"/>
              </a:rPr>
              <a:t>Autosomal recessive</a:t>
            </a:r>
          </a:p>
          <a:p>
            <a:pPr marL="400050" indent="-285750"/>
            <a:r>
              <a:rPr lang="en-US" altLang="en-US" sz="1600" dirty="0" smtClean="0">
                <a:latin typeface="Segoe UI Semibold" panose="020B0702040204020203" pitchFamily="34" charset="0"/>
                <a:cs typeface="Segoe UI Semibold" panose="020B0702040204020203" pitchFamily="34" charset="0"/>
              </a:rPr>
              <a:t>Caused by unstable spectrin in RBC membrane;</a:t>
            </a:r>
          </a:p>
          <a:p>
            <a:pPr marL="400050" indent="-285750"/>
            <a:r>
              <a:rPr lang="en-US" altLang="en-US" sz="1600" dirty="0" smtClean="0">
                <a:latin typeface="Segoe UI Semibold" panose="020B0702040204020203" pitchFamily="34" charset="0"/>
                <a:cs typeface="Segoe UI Semibold" panose="020B0702040204020203" pitchFamily="34" charset="0"/>
              </a:rPr>
              <a:t>RBCs are very sensitive to heat stress—causing membrane loss and rigidity.</a:t>
            </a:r>
          </a:p>
          <a:p>
            <a:pPr marL="400050" indent="-285750"/>
            <a:endParaRPr lang="en-US" altLang="en-US" sz="1600" dirty="0" smtClean="0">
              <a:latin typeface="Segoe UI Semibold" panose="020B0702040204020203" pitchFamily="34" charset="0"/>
              <a:cs typeface="Segoe UI Semibold" panose="020B0702040204020203" pitchFamily="34" charset="0"/>
            </a:endParaRPr>
          </a:p>
          <a:p>
            <a:pPr marL="114300" indent="0">
              <a:buNone/>
            </a:pPr>
            <a:r>
              <a:rPr lang="en-US" altLang="en-US" sz="1600" dirty="0" smtClean="0">
                <a:latin typeface="Segoe UI Semibold" panose="020B0702040204020203" pitchFamily="34" charset="0"/>
                <a:cs typeface="Segoe UI Semibold" panose="020B0702040204020203" pitchFamily="34" charset="0"/>
              </a:rPr>
              <a:t>Lab </a:t>
            </a:r>
            <a:r>
              <a:rPr lang="en-US" altLang="en-US" sz="1600" dirty="0" smtClean="0">
                <a:latin typeface="Segoe UI Semibold" panose="020B0702040204020203" pitchFamily="34" charset="0"/>
                <a:cs typeface="Segoe UI Semibold" panose="020B0702040204020203" pitchFamily="34" charset="0"/>
              </a:rPr>
              <a:t>findings:</a:t>
            </a:r>
          </a:p>
          <a:p>
            <a:pPr marL="114300" indent="0">
              <a:buNone/>
            </a:pPr>
            <a:endParaRPr lang="en-US" altLang="en-US" sz="1600" dirty="0">
              <a:latin typeface="Segoe UI Semibold" panose="020B0702040204020203" pitchFamily="34" charset="0"/>
              <a:cs typeface="Segoe UI Semibold" panose="020B0702040204020203" pitchFamily="34" charset="0"/>
            </a:endParaRPr>
          </a:p>
          <a:p>
            <a:pPr marL="400050" indent="-285750"/>
            <a:r>
              <a:rPr lang="en-US" altLang="en-US" sz="1600" dirty="0" smtClean="0">
                <a:latin typeface="Segoe UI Semibold" panose="020B0702040204020203" pitchFamily="34" charset="0"/>
                <a:cs typeface="Segoe UI Semibold" panose="020B0702040204020203" pitchFamily="34" charset="0"/>
              </a:rPr>
              <a:t>Increased osmotic fragility</a:t>
            </a:r>
          </a:p>
          <a:p>
            <a:pPr marL="400050" indent="-285750"/>
            <a:r>
              <a:rPr lang="en-US" altLang="en-US" sz="1600" dirty="0" smtClean="0">
                <a:latin typeface="Segoe UI Semibold" panose="020B0702040204020203" pitchFamily="34" charset="0"/>
                <a:cs typeface="Segoe UI Semibold" panose="020B0702040204020203" pitchFamily="34" charset="0"/>
              </a:rPr>
              <a:t>PBS: marked Anisocytosis and Poikilocytosis; fragmented ‘bizarre’ RBCs.</a:t>
            </a:r>
          </a:p>
          <a:p>
            <a:pPr marL="400050" indent="-285750"/>
            <a:endParaRPr lang="en-US" altLang="en-US" sz="1600" dirty="0" smtClean="0">
              <a:latin typeface="Segoe UI Semibold" panose="020B0702040204020203" pitchFamily="34" charset="0"/>
              <a:cs typeface="Segoe UI Semibold" panose="020B0702040204020203" pitchFamily="34" charset="0"/>
            </a:endParaRPr>
          </a:p>
        </p:txBody>
      </p:sp>
      <p:pic>
        <p:nvPicPr>
          <p:cNvPr id="4" name="Picture 3"/>
          <p:cNvPicPr>
            <a:picLocks noChangeAspect="1"/>
          </p:cNvPicPr>
          <p:nvPr/>
        </p:nvPicPr>
        <p:blipFill rotWithShape="1">
          <a:blip r:embed="rId2"/>
          <a:srcRect r="100" b="9369"/>
          <a:stretch/>
        </p:blipFill>
        <p:spPr>
          <a:xfrm>
            <a:off x="4435730" y="1358021"/>
            <a:ext cx="2613140" cy="2532121"/>
          </a:xfrm>
          <a:prstGeom prst="rect">
            <a:avLst/>
          </a:prstGeom>
        </p:spPr>
      </p:pic>
      <p:pic>
        <p:nvPicPr>
          <p:cNvPr id="2052" name="Picture 4" descr="https://coursewareobjects.elsevier.com/objects/elr/Carr/atlas6e/IC/jpg/Chapter013/013011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9" b="10773"/>
          <a:stretch/>
        </p:blipFill>
        <p:spPr bwMode="auto">
          <a:xfrm>
            <a:off x="4435730" y="3890142"/>
            <a:ext cx="2609068" cy="24751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29851" y="2316304"/>
            <a:ext cx="1491448" cy="307777"/>
          </a:xfrm>
          <a:prstGeom prst="rect">
            <a:avLst/>
          </a:prstGeom>
          <a:noFill/>
        </p:spPr>
        <p:txBody>
          <a:bodyPr wrap="square" rtlCol="0">
            <a:spAutoFit/>
          </a:bodyPr>
          <a:lstStyle/>
          <a:p>
            <a:r>
              <a:rPr lang="en-US" sz="1400" dirty="0" smtClean="0">
                <a:latin typeface="Segoe UI Semibold" panose="020B0702040204020203" pitchFamily="34" charset="0"/>
                <a:cs typeface="Segoe UI Semibold" panose="020B0702040204020203" pitchFamily="34" charset="0"/>
              </a:rPr>
              <a:t>Pre-incubation</a:t>
            </a:r>
            <a:endParaRPr lang="en-US" sz="1400" dirty="0">
              <a:latin typeface="Segoe UI Semibold" panose="020B0702040204020203" pitchFamily="34" charset="0"/>
              <a:cs typeface="Segoe UI Semibold" panose="020B0702040204020203" pitchFamily="34" charset="0"/>
            </a:endParaRPr>
          </a:p>
        </p:txBody>
      </p:sp>
      <p:sp>
        <p:nvSpPr>
          <p:cNvPr id="9" name="TextBox 8"/>
          <p:cNvSpPr txBox="1"/>
          <p:nvPr/>
        </p:nvSpPr>
        <p:spPr>
          <a:xfrm>
            <a:off x="7325778" y="4327496"/>
            <a:ext cx="1667301" cy="1600438"/>
          </a:xfrm>
          <a:prstGeom prst="rect">
            <a:avLst/>
          </a:prstGeom>
          <a:noFill/>
        </p:spPr>
        <p:txBody>
          <a:bodyPr wrap="square" rtlCol="0">
            <a:spAutoFit/>
          </a:bodyPr>
          <a:lstStyle/>
          <a:p>
            <a:r>
              <a:rPr lang="en-US" sz="1400" dirty="0" smtClean="0">
                <a:latin typeface="Segoe UI Semibold" panose="020B0702040204020203" pitchFamily="34" charset="0"/>
                <a:cs typeface="Segoe UI Semibold" panose="020B0702040204020203" pitchFamily="34" charset="0"/>
              </a:rPr>
              <a:t>Incubation at 41-45oC</a:t>
            </a:r>
          </a:p>
          <a:p>
            <a:endParaRPr lang="en-US" sz="1400" dirty="0">
              <a:latin typeface="Segoe UI Semibold" panose="020B0702040204020203" pitchFamily="34" charset="0"/>
              <a:cs typeface="Segoe UI Semibold" panose="020B0702040204020203" pitchFamily="34" charset="0"/>
            </a:endParaRPr>
          </a:p>
          <a:p>
            <a:pPr marL="342900" indent="-342900">
              <a:buAutoNum type="alphaUcPeriod"/>
            </a:pPr>
            <a:r>
              <a:rPr lang="en-US" sz="1400" dirty="0" smtClean="0">
                <a:latin typeface="Segoe UI Semibold" panose="020B0702040204020203" pitchFamily="34" charset="0"/>
                <a:cs typeface="Segoe UI Semibold" panose="020B0702040204020203" pitchFamily="34" charset="0"/>
              </a:rPr>
              <a:t>Elongated RBCs;</a:t>
            </a:r>
          </a:p>
          <a:p>
            <a:pPr marL="342900" indent="-342900">
              <a:buAutoNum type="alphaUcPeriod"/>
            </a:pPr>
            <a:r>
              <a:rPr lang="en-US" sz="1400" dirty="0" smtClean="0">
                <a:latin typeface="Segoe UI Semibold" panose="020B0702040204020203" pitchFamily="34" charset="0"/>
                <a:cs typeface="Segoe UI Semibold" panose="020B0702040204020203" pitchFamily="34" charset="0"/>
              </a:rPr>
              <a:t>Fragmented RBCs</a:t>
            </a:r>
            <a:endParaRPr lang="en-US" sz="14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16275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600" b="1" dirty="0" smtClean="0">
                <a:latin typeface="Segoe UI" panose="020B0502040204020203" pitchFamily="34" charset="0"/>
                <a:cs typeface="Segoe UI" panose="020B0502040204020203" pitchFamily="34" charset="0"/>
              </a:rPr>
              <a:t>G6PD Deficiency</a:t>
            </a:r>
            <a:endParaRPr lang="en-US" dirty="0"/>
          </a:p>
        </p:txBody>
      </p:sp>
      <p:sp>
        <p:nvSpPr>
          <p:cNvPr id="5" name="Content Placeholder 4"/>
          <p:cNvSpPr>
            <a:spLocks noGrp="1"/>
          </p:cNvSpPr>
          <p:nvPr>
            <p:ph idx="1"/>
          </p:nvPr>
        </p:nvSpPr>
        <p:spPr>
          <a:xfrm>
            <a:off x="457198" y="1358021"/>
            <a:ext cx="8411593" cy="4847469"/>
          </a:xfrm>
        </p:spPr>
        <p:txBody>
          <a:bodyPr/>
          <a:lstStyle/>
          <a:p>
            <a:pPr marL="400050" indent="-285750"/>
            <a:r>
              <a:rPr lang="en-US" altLang="en-US" sz="1600" dirty="0" smtClean="0">
                <a:latin typeface="Segoe UI Semibold" panose="020B0702040204020203" pitchFamily="34" charset="0"/>
                <a:cs typeface="Segoe UI Semibold" panose="020B0702040204020203" pitchFamily="34" charset="0"/>
              </a:rPr>
              <a:t>Sex-linked recessive;</a:t>
            </a:r>
          </a:p>
          <a:p>
            <a:pPr marL="400050" indent="-285750"/>
            <a:r>
              <a:rPr lang="en-US" altLang="en-US" sz="1600" dirty="0" smtClean="0">
                <a:latin typeface="Segoe UI Semibold" panose="020B0702040204020203" pitchFamily="34" charset="0"/>
                <a:cs typeface="Segoe UI Semibold" panose="020B0702040204020203" pitchFamily="34" charset="0"/>
              </a:rPr>
              <a:t>Due to defect in the hexose-monophosphate shunt (pentose-phosphate pathway);</a:t>
            </a:r>
          </a:p>
          <a:p>
            <a:pPr marL="400050" indent="-285750"/>
            <a:r>
              <a:rPr lang="en-US" altLang="en-US" sz="1600" dirty="0" smtClean="0">
                <a:latin typeface="Segoe UI Semibold" panose="020B0702040204020203" pitchFamily="34" charset="0"/>
                <a:cs typeface="Segoe UI Semibold" panose="020B0702040204020203" pitchFamily="34" charset="0"/>
              </a:rPr>
              <a:t>Deficiencies in G6PD result in denatured Hgb called ‘Heinz bodies’.</a:t>
            </a:r>
          </a:p>
          <a:p>
            <a:pPr marL="114300" indent="0">
              <a:buNone/>
            </a:pPr>
            <a:endParaRPr lang="en-US" altLang="en-US" sz="1600" dirty="0" smtClean="0">
              <a:latin typeface="Segoe UI Semibold" panose="020B0702040204020203" pitchFamily="34" charset="0"/>
              <a:cs typeface="Segoe UI Semibold" panose="020B0702040204020203" pitchFamily="34" charset="0"/>
            </a:endParaRPr>
          </a:p>
        </p:txBody>
      </p:sp>
      <p:pic>
        <p:nvPicPr>
          <p:cNvPr id="3" name="Picture 2"/>
          <p:cNvPicPr>
            <a:picLocks noChangeAspect="1"/>
          </p:cNvPicPr>
          <p:nvPr/>
        </p:nvPicPr>
        <p:blipFill>
          <a:blip r:embed="rId2"/>
          <a:stretch>
            <a:fillRect/>
          </a:stretch>
        </p:blipFill>
        <p:spPr>
          <a:xfrm>
            <a:off x="544496" y="2859546"/>
            <a:ext cx="8055006" cy="3130754"/>
          </a:xfrm>
          <a:prstGeom prst="rect">
            <a:avLst/>
          </a:prstGeom>
        </p:spPr>
      </p:pic>
    </p:spTree>
    <p:extLst>
      <p:ext uri="{BB962C8B-B14F-4D97-AF65-F5344CB8AC3E}">
        <p14:creationId xmlns:p14="http://schemas.microsoft.com/office/powerpoint/2010/main" val="30495084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600" b="1" dirty="0" smtClean="0">
                <a:latin typeface="Segoe UI" panose="020B0502040204020203" pitchFamily="34" charset="0"/>
                <a:cs typeface="Segoe UI" panose="020B0502040204020203" pitchFamily="34" charset="0"/>
              </a:rPr>
              <a:t>G6PD Deficiency (Cont’d)</a:t>
            </a:r>
            <a:endParaRPr lang="en-US" dirty="0"/>
          </a:p>
        </p:txBody>
      </p:sp>
      <p:sp>
        <p:nvSpPr>
          <p:cNvPr id="5" name="Content Placeholder 4"/>
          <p:cNvSpPr>
            <a:spLocks noGrp="1"/>
          </p:cNvSpPr>
          <p:nvPr>
            <p:ph idx="1"/>
          </p:nvPr>
        </p:nvSpPr>
        <p:spPr>
          <a:xfrm>
            <a:off x="457198" y="1358021"/>
            <a:ext cx="8411593" cy="4847469"/>
          </a:xfrm>
        </p:spPr>
        <p:txBody>
          <a:bodyPr/>
          <a:lstStyle/>
          <a:p>
            <a:pPr marL="400050" indent="-285750"/>
            <a:r>
              <a:rPr lang="en-US" altLang="en-US" sz="1600" dirty="0" smtClean="0">
                <a:latin typeface="Segoe UI Semibold" panose="020B0702040204020203" pitchFamily="34" charset="0"/>
                <a:cs typeface="Segoe UI Semibold" panose="020B0702040204020203" pitchFamily="34" charset="0"/>
              </a:rPr>
              <a:t>The activity of G6PD is suppressed—when the patient is exposed to oxidative stress, the hexose monophosphate shunt is overwhelmed as they do not generate sufficient NAD(P)H to reduce glutathione (GSH </a:t>
            </a:r>
            <a:r>
              <a:rPr lang="en-US" altLang="en-US" sz="1600" dirty="0" smtClean="0">
                <a:latin typeface="Segoe UI Semibold" panose="020B0702040204020203" pitchFamily="34" charset="0"/>
                <a:cs typeface="Segoe UI Semibold" panose="020B0702040204020203" pitchFamily="34" charset="0"/>
                <a:sym typeface="Wingdings" panose="05000000000000000000" pitchFamily="2" charset="2"/>
              </a:rPr>
              <a:t> GSSG)</a:t>
            </a:r>
            <a:r>
              <a:rPr lang="en-US" altLang="en-US" sz="1600" dirty="0" smtClean="0">
                <a:latin typeface="Segoe UI Semibold" panose="020B0702040204020203" pitchFamily="34" charset="0"/>
                <a:cs typeface="Segoe UI Semibold" panose="020B0702040204020203" pitchFamily="34" charset="0"/>
              </a:rPr>
              <a:t>. As a result—oxidation of membrane thiols and Hgb occurs (causing hemolysis).</a:t>
            </a:r>
          </a:p>
          <a:p>
            <a:pPr marL="400050" indent="-285750"/>
            <a:endParaRPr lang="en-US" altLang="en-US" sz="1600" dirty="0">
              <a:latin typeface="Segoe UI Semibold" panose="020B0702040204020203" pitchFamily="34" charset="0"/>
              <a:cs typeface="Segoe UI Semibold" panose="020B0702040204020203" pitchFamily="34" charset="0"/>
            </a:endParaRPr>
          </a:p>
          <a:p>
            <a:pPr marL="400050" indent="-285750"/>
            <a:r>
              <a:rPr lang="en-US" altLang="en-US" sz="1600" dirty="0" smtClean="0">
                <a:latin typeface="Segoe UI Semibold" panose="020B0702040204020203" pitchFamily="34" charset="0"/>
                <a:cs typeface="Segoe UI Semibold" panose="020B0702040204020203" pitchFamily="34" charset="0"/>
              </a:rPr>
              <a:t>Other oxidants that a patient may be exposed to include (but not limited to)—</a:t>
            </a:r>
            <a:r>
              <a:rPr lang="en-US" altLang="en-US" sz="1600" dirty="0" err="1" smtClean="0">
                <a:latin typeface="Segoe UI Semibold" panose="020B0702040204020203" pitchFamily="34" charset="0"/>
                <a:cs typeface="Segoe UI Semibold" panose="020B0702040204020203" pitchFamily="34" charset="0"/>
              </a:rPr>
              <a:t>a</a:t>
            </a:r>
            <a:r>
              <a:rPr lang="en-US" altLang="en-US" sz="1600" dirty="0" err="1" smtClean="0">
                <a:latin typeface="Segoe UI Semibold" panose="020B0702040204020203" pitchFamily="34" charset="0"/>
                <a:cs typeface="Segoe UI Semibold" panose="020B0702040204020203" pitchFamily="34" charset="0"/>
              </a:rPr>
              <a:t>ntimalarials</a:t>
            </a:r>
            <a:r>
              <a:rPr lang="en-US" altLang="en-US" sz="1600" dirty="0" smtClean="0">
                <a:latin typeface="Segoe UI Semibold" panose="020B0702040204020203" pitchFamily="34" charset="0"/>
                <a:cs typeface="Segoe UI Semibold" panose="020B0702040204020203" pitchFamily="34" charset="0"/>
              </a:rPr>
              <a:t>, Sulfonamides, and other conditions such as infection, diabetic ketoacidosis, and contact/ingestion of the fava bean or plant (known as </a:t>
            </a:r>
            <a:r>
              <a:rPr lang="en-US" altLang="en-US" sz="1600" dirty="0" err="1" smtClean="0">
                <a:latin typeface="Segoe UI Semibold" panose="020B0702040204020203" pitchFamily="34" charset="0"/>
                <a:cs typeface="Segoe UI Semibold" panose="020B0702040204020203" pitchFamily="34" charset="0"/>
              </a:rPr>
              <a:t>favism</a:t>
            </a:r>
            <a:r>
              <a:rPr lang="en-US" altLang="en-US" sz="1600" dirty="0" smtClean="0">
                <a:latin typeface="Segoe UI Semibold" panose="020B0702040204020203" pitchFamily="34" charset="0"/>
                <a:cs typeface="Segoe UI Semibold" panose="020B0702040204020203" pitchFamily="34" charset="0"/>
              </a:rPr>
              <a:t>).</a:t>
            </a:r>
          </a:p>
          <a:p>
            <a:pPr marL="400050" indent="-285750"/>
            <a:endParaRPr lang="en-US" altLang="en-US" sz="1600" dirty="0">
              <a:latin typeface="Segoe UI Semibold" panose="020B0702040204020203" pitchFamily="34" charset="0"/>
              <a:cs typeface="Segoe UI Semibold" panose="020B0702040204020203" pitchFamily="34" charset="0"/>
            </a:endParaRPr>
          </a:p>
          <a:p>
            <a:pPr marL="400050" indent="-285750"/>
            <a:r>
              <a:rPr lang="en-US" altLang="en-US" sz="1600" dirty="0" err="1" smtClean="0">
                <a:latin typeface="Segoe UI Semibold" panose="020B0702040204020203" pitchFamily="34" charset="0"/>
                <a:cs typeface="Segoe UI Semibold" panose="020B0702040204020203" pitchFamily="34" charset="0"/>
              </a:rPr>
              <a:t>Favism</a:t>
            </a:r>
            <a:r>
              <a:rPr lang="en-US" altLang="en-US" sz="1600" dirty="0" smtClean="0">
                <a:latin typeface="Segoe UI Semibold" panose="020B0702040204020203" pitchFamily="34" charset="0"/>
                <a:cs typeface="Segoe UI Semibold" panose="020B0702040204020203" pitchFamily="34" charset="0"/>
              </a:rPr>
              <a:t> is an acute hemolytic anemia acquired as a result of contact with the fava bean or plant. This only occurs in patients with G6PD deficiency.</a:t>
            </a:r>
          </a:p>
          <a:p>
            <a:pPr marL="114300" indent="0">
              <a:buNone/>
            </a:pPr>
            <a:endParaRPr lang="en-US" altLang="en-US" sz="1600" dirty="0">
              <a:latin typeface="Segoe UI Semibold" panose="020B0702040204020203" pitchFamily="34" charset="0"/>
              <a:cs typeface="Segoe UI Semibold" panose="020B0702040204020203" pitchFamily="34" charset="0"/>
            </a:endParaRPr>
          </a:p>
          <a:p>
            <a:pPr marL="114300" indent="0">
              <a:buNone/>
            </a:pPr>
            <a:r>
              <a:rPr lang="en-US" altLang="en-US" sz="1600" dirty="0" smtClean="0">
                <a:latin typeface="Segoe UI Semibold" panose="020B0702040204020203" pitchFamily="34" charset="0"/>
                <a:cs typeface="Segoe UI Semibold" panose="020B0702040204020203" pitchFamily="34" charset="0"/>
              </a:rPr>
              <a:t>Lab findings:</a:t>
            </a:r>
          </a:p>
          <a:p>
            <a:pPr marL="114300" indent="0">
              <a:buNone/>
            </a:pPr>
            <a:r>
              <a:rPr lang="en-US" altLang="en-US" sz="1600" dirty="0" smtClean="0">
                <a:latin typeface="Segoe UI Semibold" panose="020B0702040204020203" pitchFamily="34" charset="0"/>
                <a:cs typeface="Segoe UI Semibold" panose="020B0702040204020203" pitchFamily="34" charset="0"/>
              </a:rPr>
              <a:t>PBS: Polychromasia, </a:t>
            </a:r>
            <a:r>
              <a:rPr lang="en-US" altLang="en-US" sz="1600" dirty="0" err="1" smtClean="0">
                <a:latin typeface="Segoe UI Semibold" panose="020B0702040204020203" pitchFamily="34" charset="0"/>
                <a:cs typeface="Segoe UI Semibold" panose="020B0702040204020203" pitchFamily="34" charset="0"/>
              </a:rPr>
              <a:t>poikilocytosis</a:t>
            </a:r>
            <a:r>
              <a:rPr lang="en-US" altLang="en-US" sz="1600" dirty="0" smtClean="0">
                <a:latin typeface="Segoe UI Semibold" panose="020B0702040204020203" pitchFamily="34" charset="0"/>
                <a:cs typeface="Segoe UI Semibold" panose="020B0702040204020203" pitchFamily="34" charset="0"/>
              </a:rPr>
              <a:t>, occ. Sphero, Retics, helmet cells, and Heinz bodies.</a:t>
            </a:r>
          </a:p>
          <a:p>
            <a:pPr marL="114300" indent="0">
              <a:buNone/>
            </a:pPr>
            <a:r>
              <a:rPr lang="en-US" altLang="en-US" sz="1600" dirty="0" smtClean="0">
                <a:latin typeface="Segoe UI Semibold" panose="020B0702040204020203" pitchFamily="34" charset="0"/>
                <a:cs typeface="Segoe UI Semibold" panose="020B0702040204020203" pitchFamily="34" charset="0"/>
              </a:rPr>
              <a:t>Tests: Heinz body prep (+), fluorescent spot test (positive is no fluorescence; no enzyme).</a:t>
            </a:r>
          </a:p>
        </p:txBody>
      </p:sp>
    </p:spTree>
    <p:extLst>
      <p:ext uri="{BB962C8B-B14F-4D97-AF65-F5344CB8AC3E}">
        <p14:creationId xmlns:p14="http://schemas.microsoft.com/office/powerpoint/2010/main" val="7175600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600" b="1" dirty="0" smtClean="0">
                <a:latin typeface="Segoe UI" panose="020B0502040204020203" pitchFamily="34" charset="0"/>
                <a:cs typeface="Segoe UI" panose="020B0502040204020203" pitchFamily="34" charset="0"/>
              </a:rPr>
              <a:t>G6PD Deficiency (Cont’d)</a:t>
            </a:r>
            <a:endParaRPr lang="en-US" dirty="0"/>
          </a:p>
        </p:txBody>
      </p:sp>
      <p:pic>
        <p:nvPicPr>
          <p:cNvPr id="3" name="Content Placeholder 2"/>
          <p:cNvPicPr>
            <a:picLocks noGrp="1" noChangeAspect="1"/>
          </p:cNvPicPr>
          <p:nvPr>
            <p:ph idx="1"/>
          </p:nvPr>
        </p:nvPicPr>
        <p:blipFill rotWithShape="1">
          <a:blip r:embed="rId3"/>
          <a:srcRect r="-12" b="12270"/>
          <a:stretch/>
        </p:blipFill>
        <p:spPr>
          <a:xfrm>
            <a:off x="1228009" y="1561500"/>
            <a:ext cx="6687980" cy="4253374"/>
          </a:xfrm>
          <a:prstGeom prst="rect">
            <a:avLst/>
          </a:prstGeom>
        </p:spPr>
      </p:pic>
    </p:spTree>
    <p:extLst>
      <p:ext uri="{BB962C8B-B14F-4D97-AF65-F5344CB8AC3E}">
        <p14:creationId xmlns:p14="http://schemas.microsoft.com/office/powerpoint/2010/main" val="7677939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600" b="1" dirty="0" smtClean="0">
                <a:latin typeface="Segoe UI" panose="020B0502040204020203" pitchFamily="34" charset="0"/>
                <a:cs typeface="Segoe UI" panose="020B0502040204020203" pitchFamily="34" charset="0"/>
              </a:rPr>
              <a:t>Pyruvate Kinase (PK) Deficiency</a:t>
            </a:r>
            <a:endParaRPr lang="en-US" dirty="0"/>
          </a:p>
        </p:txBody>
      </p:sp>
      <p:sp>
        <p:nvSpPr>
          <p:cNvPr id="5" name="Content Placeholder 4"/>
          <p:cNvSpPr>
            <a:spLocks noGrp="1"/>
          </p:cNvSpPr>
          <p:nvPr>
            <p:ph idx="1"/>
          </p:nvPr>
        </p:nvSpPr>
        <p:spPr>
          <a:xfrm>
            <a:off x="457198" y="1358021"/>
            <a:ext cx="8411593" cy="4882981"/>
          </a:xfrm>
        </p:spPr>
        <p:txBody>
          <a:bodyPr/>
          <a:lstStyle/>
          <a:p>
            <a:pPr marL="400050" indent="-285750"/>
            <a:r>
              <a:rPr lang="en-US" altLang="en-US" sz="2400" dirty="0" smtClean="0">
                <a:latin typeface="Segoe UI Semibold" panose="020B0702040204020203" pitchFamily="34" charset="0"/>
                <a:cs typeface="Segoe UI Semibold" panose="020B0702040204020203" pitchFamily="34" charset="0"/>
              </a:rPr>
              <a:t>Autosomal recessive;</a:t>
            </a:r>
          </a:p>
          <a:p>
            <a:pPr marL="400050" indent="-285750"/>
            <a:r>
              <a:rPr lang="en-US" altLang="en-US" sz="2400" dirty="0" smtClean="0">
                <a:latin typeface="Segoe UI Semibold" panose="020B0702040204020203" pitchFamily="34" charset="0"/>
                <a:cs typeface="Segoe UI Semibold" panose="020B0702040204020203" pitchFamily="34" charset="0"/>
              </a:rPr>
              <a:t>Caused by a deficiency in the Embden-Myerhoff Pathway (Glycolytic Pathway);</a:t>
            </a:r>
          </a:p>
          <a:p>
            <a:pPr marL="400050" indent="-285750"/>
            <a:r>
              <a:rPr lang="en-US" altLang="en-US" sz="2400" dirty="0" smtClean="0">
                <a:latin typeface="Segoe UI Semibold" panose="020B0702040204020203" pitchFamily="34" charset="0"/>
                <a:cs typeface="Segoe UI Semibold" panose="020B0702040204020203" pitchFamily="34" charset="0"/>
              </a:rPr>
              <a:t>RBCs are unable to maintain ATP homeostasis</a:t>
            </a:r>
            <a:r>
              <a:rPr lang="en-US" altLang="en-US" sz="2400" dirty="0" smtClean="0">
                <a:latin typeface="Segoe UI Semibold" panose="020B0702040204020203" pitchFamily="34" charset="0"/>
                <a:cs typeface="Segoe UI Semibold" panose="020B0702040204020203" pitchFamily="34" charset="0"/>
              </a:rPr>
              <a:t>.</a:t>
            </a:r>
          </a:p>
          <a:p>
            <a:pPr marL="114300" indent="0">
              <a:buNone/>
            </a:pPr>
            <a:endParaRPr lang="en-US" altLang="en-US" sz="2400" dirty="0">
              <a:latin typeface="Segoe UI Semibold" panose="020B0702040204020203" pitchFamily="34" charset="0"/>
              <a:cs typeface="Segoe UI Semibold" panose="020B0702040204020203" pitchFamily="34" charset="0"/>
            </a:endParaRPr>
          </a:p>
          <a:p>
            <a:pPr marL="114300" indent="0">
              <a:buNone/>
            </a:pPr>
            <a:r>
              <a:rPr lang="en-US" altLang="en-US" sz="2400" dirty="0" smtClean="0">
                <a:latin typeface="Segoe UI Semibold" panose="020B0702040204020203" pitchFamily="34" charset="0"/>
                <a:cs typeface="Segoe UI Semibold" panose="020B0702040204020203" pitchFamily="34" charset="0"/>
              </a:rPr>
              <a:t>Lab findings:</a:t>
            </a:r>
          </a:p>
          <a:p>
            <a:pPr marL="114300" indent="0">
              <a:buNone/>
            </a:pPr>
            <a:endParaRPr lang="en-US" altLang="en-US" sz="2400" dirty="0">
              <a:latin typeface="Segoe UI Semibold" panose="020B0702040204020203" pitchFamily="34" charset="0"/>
              <a:cs typeface="Segoe UI Semibold" panose="020B0702040204020203" pitchFamily="34" charset="0"/>
            </a:endParaRPr>
          </a:p>
          <a:p>
            <a:pPr marL="114300" indent="0">
              <a:buNone/>
            </a:pPr>
            <a:r>
              <a:rPr lang="en-US" altLang="en-US" sz="2400" dirty="0" smtClean="0">
                <a:latin typeface="Segoe UI Semibold" panose="020B0702040204020203" pitchFamily="34" charset="0"/>
                <a:cs typeface="Segoe UI Semibold" panose="020B0702040204020203" pitchFamily="34" charset="0"/>
              </a:rPr>
              <a:t>PBS: increased Retics, poly, </a:t>
            </a:r>
            <a:r>
              <a:rPr lang="en-US" altLang="en-US" sz="2400" dirty="0" err="1" smtClean="0">
                <a:latin typeface="Segoe UI Semibold" panose="020B0702040204020203" pitchFamily="34" charset="0"/>
                <a:cs typeface="Segoe UI Semibold" panose="020B0702040204020203" pitchFamily="34" charset="0"/>
              </a:rPr>
              <a:t>poikilocytosis</a:t>
            </a:r>
            <a:r>
              <a:rPr lang="en-US" altLang="en-US" sz="2400" dirty="0" smtClean="0">
                <a:latin typeface="Segoe UI Semibold" panose="020B0702040204020203" pitchFamily="34" charset="0"/>
                <a:cs typeface="Segoe UI Semibold" panose="020B0702040204020203" pitchFamily="34" charset="0"/>
              </a:rPr>
              <a:t>, and nRBCs</a:t>
            </a:r>
          </a:p>
          <a:p>
            <a:pPr marL="114300" indent="0">
              <a:buNone/>
            </a:pPr>
            <a:r>
              <a:rPr lang="en-US" altLang="en-US" sz="2400" dirty="0" smtClean="0">
                <a:latin typeface="Segoe UI Semibold" panose="020B0702040204020203" pitchFamily="34" charset="0"/>
                <a:cs typeface="Segoe UI Semibold" panose="020B0702040204020203" pitchFamily="34" charset="0"/>
              </a:rPr>
              <a:t>Testing: enzyme testing.</a:t>
            </a:r>
          </a:p>
        </p:txBody>
      </p:sp>
    </p:spTree>
    <p:extLst>
      <p:ext uri="{BB962C8B-B14F-4D97-AF65-F5344CB8AC3E}">
        <p14:creationId xmlns:p14="http://schemas.microsoft.com/office/powerpoint/2010/main" val="14215620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600" b="1" dirty="0" smtClean="0">
                <a:latin typeface="Segoe UI" panose="020B0502040204020203" pitchFamily="34" charset="0"/>
                <a:cs typeface="Segoe UI" panose="020B0502040204020203" pitchFamily="34" charset="0"/>
              </a:rPr>
              <a:t>Methemoglobin Reductase Deficiency</a:t>
            </a:r>
            <a:endParaRPr lang="en-US" dirty="0"/>
          </a:p>
        </p:txBody>
      </p:sp>
      <p:sp>
        <p:nvSpPr>
          <p:cNvPr id="5" name="Content Placeholder 4"/>
          <p:cNvSpPr>
            <a:spLocks noGrp="1"/>
          </p:cNvSpPr>
          <p:nvPr>
            <p:ph idx="1"/>
          </p:nvPr>
        </p:nvSpPr>
        <p:spPr>
          <a:xfrm>
            <a:off x="457199" y="1633229"/>
            <a:ext cx="8411593" cy="4882981"/>
          </a:xfrm>
        </p:spPr>
        <p:txBody>
          <a:bodyPr/>
          <a:lstStyle/>
          <a:p>
            <a:pPr marL="400050" indent="-285750"/>
            <a:r>
              <a:rPr lang="en-US" altLang="en-US" sz="2400" dirty="0" smtClean="0">
                <a:latin typeface="Segoe UI Semibold" panose="020B0702040204020203" pitchFamily="34" charset="0"/>
                <a:cs typeface="Segoe UI Semibold" panose="020B0702040204020203" pitchFamily="34" charset="0"/>
              </a:rPr>
              <a:t>Autosomal recessive;</a:t>
            </a:r>
          </a:p>
          <a:p>
            <a:pPr marL="400050" indent="-285750"/>
            <a:r>
              <a:rPr lang="en-US" altLang="en-US" sz="2400" dirty="0" smtClean="0">
                <a:latin typeface="Segoe UI Semibold" panose="020B0702040204020203" pitchFamily="34" charset="0"/>
                <a:cs typeface="Segoe UI Semibold" panose="020B0702040204020203" pitchFamily="34" charset="0"/>
              </a:rPr>
              <a:t>Cause: a decrease of methemoglobin reductase in the Embden-Myerhoff pathway allows hemoglobin to remain in the ferric (Fe3+) state. The oxidized iron molecule cannot carry oxygen into the tissues.</a:t>
            </a:r>
          </a:p>
        </p:txBody>
      </p:sp>
    </p:spTree>
    <p:extLst>
      <p:ext uri="{BB962C8B-B14F-4D97-AF65-F5344CB8AC3E}">
        <p14:creationId xmlns:p14="http://schemas.microsoft.com/office/powerpoint/2010/main" val="1541489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600" b="1" dirty="0" smtClean="0">
                <a:latin typeface="Segoe UI" panose="020B0502040204020203" pitchFamily="34" charset="0"/>
                <a:cs typeface="Segoe UI" panose="020B0502040204020203" pitchFamily="34" charset="0"/>
              </a:rPr>
              <a:t>Sickle Cell Anemia</a:t>
            </a:r>
            <a:endParaRPr lang="en-US" dirty="0"/>
          </a:p>
        </p:txBody>
      </p:sp>
      <p:sp>
        <p:nvSpPr>
          <p:cNvPr id="5" name="Content Placeholder 4"/>
          <p:cNvSpPr>
            <a:spLocks noGrp="1"/>
          </p:cNvSpPr>
          <p:nvPr>
            <p:ph idx="1"/>
          </p:nvPr>
        </p:nvSpPr>
        <p:spPr>
          <a:xfrm>
            <a:off x="457199" y="1633229"/>
            <a:ext cx="8411593" cy="4882981"/>
          </a:xfrm>
        </p:spPr>
        <p:txBody>
          <a:bodyPr/>
          <a:lstStyle/>
          <a:p>
            <a:pPr marL="400050" indent="-285750"/>
            <a:r>
              <a:rPr lang="en-US" altLang="en-US" sz="2400" dirty="0" smtClean="0">
                <a:latin typeface="Segoe UI Semibold" panose="020B0702040204020203" pitchFamily="34" charset="0"/>
                <a:cs typeface="Segoe UI Semibold" panose="020B0702040204020203" pitchFamily="34" charset="0"/>
              </a:rPr>
              <a:t>This is an inherited anemia caused by abnormal Hgb structure and/or production.</a:t>
            </a:r>
          </a:p>
          <a:p>
            <a:pPr marL="400050" indent="-285750"/>
            <a:r>
              <a:rPr lang="en-US" altLang="en-US" sz="2400" dirty="0" smtClean="0">
                <a:latin typeface="Segoe UI Semibold" panose="020B0702040204020203" pitchFamily="34" charset="0"/>
                <a:cs typeface="Segoe UI Semibold" panose="020B0702040204020203" pitchFamily="34" charset="0"/>
              </a:rPr>
              <a:t>Discussed in Hemoglobinopathies lecture.</a:t>
            </a:r>
          </a:p>
        </p:txBody>
      </p:sp>
    </p:spTree>
    <p:extLst>
      <p:ext uri="{BB962C8B-B14F-4D97-AF65-F5344CB8AC3E}">
        <p14:creationId xmlns:p14="http://schemas.microsoft.com/office/powerpoint/2010/main" val="6281510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600" b="1" dirty="0" smtClean="0">
                <a:latin typeface="Segoe UI" panose="020B0502040204020203" pitchFamily="34" charset="0"/>
                <a:cs typeface="Segoe UI" panose="020B0502040204020203" pitchFamily="34" charset="0"/>
              </a:rPr>
              <a:t>Acquired Anemias</a:t>
            </a:r>
            <a:endParaRPr lang="en-US" dirty="0"/>
          </a:p>
        </p:txBody>
      </p:sp>
      <p:sp>
        <p:nvSpPr>
          <p:cNvPr id="5" name="Content Placeholder 4"/>
          <p:cNvSpPr>
            <a:spLocks noGrp="1"/>
          </p:cNvSpPr>
          <p:nvPr>
            <p:ph idx="1"/>
          </p:nvPr>
        </p:nvSpPr>
        <p:spPr>
          <a:xfrm>
            <a:off x="457199" y="1633229"/>
            <a:ext cx="8411593" cy="4882981"/>
          </a:xfrm>
        </p:spPr>
        <p:txBody>
          <a:bodyPr/>
          <a:lstStyle/>
          <a:p>
            <a:pPr marL="400050" indent="-285750"/>
            <a:r>
              <a:rPr lang="en-US" altLang="en-US" sz="2400" dirty="0" smtClean="0">
                <a:latin typeface="Segoe UI Semibold" panose="020B0702040204020203" pitchFamily="34" charset="0"/>
                <a:cs typeface="Segoe UI Semibold" panose="020B0702040204020203" pitchFamily="34" charset="0"/>
              </a:rPr>
              <a:t>Autoimmune hemolytic anemias</a:t>
            </a:r>
          </a:p>
          <a:p>
            <a:pPr marL="800100" lvl="1"/>
            <a:r>
              <a:rPr lang="en-US" altLang="en-US" sz="2000" dirty="0" smtClean="0">
                <a:latin typeface="Segoe UI Semibold" panose="020B0702040204020203" pitchFamily="34" charset="0"/>
                <a:cs typeface="Segoe UI Semibold" panose="020B0702040204020203" pitchFamily="34" charset="0"/>
              </a:rPr>
              <a:t>Warm-type: active at 37°C, caused by acute extravascular hemolysis, often goes along with other autoimmune diseases, IgG class antibody.</a:t>
            </a:r>
          </a:p>
          <a:p>
            <a:pPr marL="800100" lvl="1"/>
            <a:endParaRPr lang="en-US" altLang="en-US" sz="2000" dirty="0">
              <a:latin typeface="Segoe UI Semibold" panose="020B0702040204020203" pitchFamily="34" charset="0"/>
              <a:cs typeface="Segoe UI Semibold" panose="020B0702040204020203" pitchFamily="34" charset="0"/>
            </a:endParaRPr>
          </a:p>
          <a:p>
            <a:pPr marL="800100" lvl="1"/>
            <a:r>
              <a:rPr lang="en-US" altLang="en-US" sz="2000" dirty="0" smtClean="0">
                <a:latin typeface="Segoe UI Semibold" panose="020B0702040204020203" pitchFamily="34" charset="0"/>
                <a:cs typeface="Segoe UI Semibold" panose="020B0702040204020203" pitchFamily="34" charset="0"/>
              </a:rPr>
              <a:t>See </a:t>
            </a:r>
            <a:r>
              <a:rPr lang="en-US" altLang="en-US" sz="2000" dirty="0" err="1" smtClean="0">
                <a:latin typeface="Segoe UI Semibold" panose="020B0702040204020203" pitchFamily="34" charset="0"/>
                <a:cs typeface="Segoe UI Semibold" panose="020B0702040204020203" pitchFamily="34" charset="0"/>
              </a:rPr>
              <a:t>spheros</a:t>
            </a:r>
            <a:r>
              <a:rPr lang="en-US" altLang="en-US" sz="2000" dirty="0" smtClean="0">
                <a:latin typeface="Segoe UI Semibold" panose="020B0702040204020203" pitchFamily="34" charset="0"/>
                <a:cs typeface="Segoe UI Semibold" panose="020B0702040204020203" pitchFamily="34" charset="0"/>
              </a:rPr>
              <a:t>, poly, occ. </a:t>
            </a:r>
            <a:r>
              <a:rPr lang="en-US" altLang="en-US" sz="2000" dirty="0" err="1" smtClean="0">
                <a:latin typeface="Segoe UI Semibold" panose="020B0702040204020203" pitchFamily="34" charset="0"/>
                <a:cs typeface="Segoe UI Semibold" panose="020B0702040204020203" pitchFamily="34" charset="0"/>
              </a:rPr>
              <a:t>Schisto</a:t>
            </a:r>
            <a:r>
              <a:rPr lang="en-US" altLang="en-US" sz="2000" dirty="0" smtClean="0">
                <a:latin typeface="Segoe UI Semibold" panose="020B0702040204020203" pitchFamily="34" charset="0"/>
                <a:cs typeface="Segoe UI Semibold" panose="020B0702040204020203" pitchFamily="34" charset="0"/>
              </a:rPr>
              <a:t>.</a:t>
            </a:r>
          </a:p>
        </p:txBody>
      </p:sp>
    </p:spTree>
    <p:extLst>
      <p:ext uri="{BB962C8B-B14F-4D97-AF65-F5344CB8AC3E}">
        <p14:creationId xmlns:p14="http://schemas.microsoft.com/office/powerpoint/2010/main" val="8418343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600" b="1" dirty="0" smtClean="0">
                <a:latin typeface="Segoe UI" panose="020B0502040204020203" pitchFamily="34" charset="0"/>
                <a:cs typeface="Segoe UI" panose="020B0502040204020203" pitchFamily="34" charset="0"/>
              </a:rPr>
              <a:t>Acquired Anemias</a:t>
            </a:r>
            <a:endParaRPr lang="en-US" dirty="0"/>
          </a:p>
        </p:txBody>
      </p:sp>
      <p:sp>
        <p:nvSpPr>
          <p:cNvPr id="5" name="Content Placeholder 4"/>
          <p:cNvSpPr>
            <a:spLocks noGrp="1"/>
          </p:cNvSpPr>
          <p:nvPr>
            <p:ph idx="1"/>
          </p:nvPr>
        </p:nvSpPr>
        <p:spPr>
          <a:xfrm>
            <a:off x="457199" y="1633229"/>
            <a:ext cx="8411593" cy="4882981"/>
          </a:xfrm>
        </p:spPr>
        <p:txBody>
          <a:bodyPr/>
          <a:lstStyle/>
          <a:p>
            <a:pPr marL="400050" indent="-285750"/>
            <a:r>
              <a:rPr lang="en-US" altLang="en-US" sz="2400" dirty="0" smtClean="0">
                <a:latin typeface="Segoe UI Semibold" panose="020B0702040204020203" pitchFamily="34" charset="0"/>
                <a:cs typeface="Segoe UI Semibold" panose="020B0702040204020203" pitchFamily="34" charset="0"/>
              </a:rPr>
              <a:t>Autoimmune hemolytic anemias</a:t>
            </a:r>
          </a:p>
          <a:p>
            <a:pPr marL="800100" lvl="1"/>
            <a:r>
              <a:rPr lang="en-US" altLang="en-US" sz="2000" dirty="0" smtClean="0">
                <a:latin typeface="Segoe UI Semibold" panose="020B0702040204020203" pitchFamily="34" charset="0"/>
                <a:cs typeface="Segoe UI Semibold" panose="020B0702040204020203" pitchFamily="34" charset="0"/>
              </a:rPr>
              <a:t>Cold type – active at 2-4oC, associated with Mycoplasma pneumonia, IgM class antibody; specifically, anti-I.</a:t>
            </a:r>
          </a:p>
          <a:p>
            <a:pPr marL="800100" lvl="1"/>
            <a:r>
              <a:rPr lang="en-US" altLang="en-US" sz="2000" dirty="0" smtClean="0">
                <a:latin typeface="Segoe UI Semibold" panose="020B0702040204020203" pitchFamily="34" charset="0"/>
                <a:cs typeface="Segoe UI Semibold" panose="020B0702040204020203" pitchFamily="34" charset="0"/>
              </a:rPr>
              <a:t>RBCs agglutinate-major problem for most </a:t>
            </a:r>
            <a:r>
              <a:rPr lang="en-US" altLang="en-US" sz="2000" dirty="0" err="1" smtClean="0">
                <a:latin typeface="Segoe UI Semibold" panose="020B0702040204020203" pitchFamily="34" charset="0"/>
                <a:cs typeface="Segoe UI Semibold" panose="020B0702040204020203" pitchFamily="34" charset="0"/>
              </a:rPr>
              <a:t>hemo</a:t>
            </a:r>
            <a:r>
              <a:rPr lang="en-US" altLang="en-US" sz="2000" dirty="0" smtClean="0">
                <a:latin typeface="Segoe UI Semibold" panose="020B0702040204020203" pitchFamily="34" charset="0"/>
                <a:cs typeface="Segoe UI Semibold" panose="020B0702040204020203" pitchFamily="34" charset="0"/>
              </a:rPr>
              <a:t> analyzers.</a:t>
            </a:r>
          </a:p>
          <a:p>
            <a:pPr marL="800100" lvl="1"/>
            <a:endParaRPr lang="en-US" altLang="en-US" sz="2000" dirty="0">
              <a:latin typeface="Segoe UI Semibold" panose="020B0702040204020203" pitchFamily="34" charset="0"/>
              <a:cs typeface="Segoe UI Semibold" panose="020B0702040204020203" pitchFamily="34" charset="0"/>
            </a:endParaRPr>
          </a:p>
          <a:p>
            <a:pPr marL="514350" lvl="1" indent="0">
              <a:buNone/>
            </a:pPr>
            <a:endParaRPr lang="en-US" altLang="en-US" sz="2000" dirty="0" smtClean="0">
              <a:latin typeface="Segoe UI Semibold" panose="020B0702040204020203" pitchFamily="34" charset="0"/>
              <a:cs typeface="Segoe UI Semibold" panose="020B0702040204020203" pitchFamily="34" charset="0"/>
            </a:endParaRPr>
          </a:p>
        </p:txBody>
      </p:sp>
      <p:pic>
        <p:nvPicPr>
          <p:cNvPr id="6150" name="Picture 6" descr="https://coursewareobjects.elsevier.com/objects/elr/Carr/atlas6e/IC/jpg/Chapter013/013008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7689" y="3210758"/>
            <a:ext cx="3028620" cy="330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107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4"/>
          <p:cNvSpPr>
            <a:spLocks noGrp="1"/>
          </p:cNvSpPr>
          <p:nvPr>
            <p:ph idx="1"/>
          </p:nvPr>
        </p:nvSpPr>
        <p:spPr>
          <a:xfrm>
            <a:off x="521065" y="1313635"/>
            <a:ext cx="8229600" cy="4454525"/>
          </a:xfrm>
        </p:spPr>
        <p:txBody>
          <a:bodyPr/>
          <a:lstStyle/>
          <a:p>
            <a:r>
              <a:rPr lang="en-US" altLang="en-US" dirty="0" smtClean="0">
                <a:latin typeface="Segoe UI" panose="020B0502040204020203" pitchFamily="34" charset="0"/>
                <a:cs typeface="Segoe UI" panose="020B0502040204020203" pitchFamily="34" charset="0"/>
              </a:rPr>
              <a:t>Causes: Nutritional deficiencies (i.e., Iron, folate, vitamin B12)</a:t>
            </a:r>
          </a:p>
          <a:p>
            <a:r>
              <a:rPr lang="en-US" altLang="en-US" dirty="0" smtClean="0">
                <a:latin typeface="Segoe UI" panose="020B0502040204020203" pitchFamily="34" charset="0"/>
                <a:cs typeface="Segoe UI" panose="020B0502040204020203" pitchFamily="34" charset="0"/>
              </a:rPr>
              <a:t>External or internal blood loss.</a:t>
            </a:r>
          </a:p>
          <a:p>
            <a:r>
              <a:rPr lang="en-US" altLang="en-US" dirty="0" smtClean="0">
                <a:latin typeface="Segoe UI" panose="020B0502040204020203" pitchFamily="34" charset="0"/>
                <a:cs typeface="Segoe UI" panose="020B0502040204020203" pitchFamily="34" charset="0"/>
              </a:rPr>
              <a:t>Accelerated destruction of RBCs (hemolytic anemias)</a:t>
            </a:r>
          </a:p>
          <a:p>
            <a:r>
              <a:rPr lang="en-US" altLang="en-US" dirty="0" smtClean="0">
                <a:latin typeface="Segoe UI" panose="020B0502040204020203" pitchFamily="34" charset="0"/>
                <a:cs typeface="Segoe UI" panose="020B0502040204020203" pitchFamily="34" charset="0"/>
              </a:rPr>
              <a:t>Ineffective of decreased  production of RBCs.</a:t>
            </a:r>
          </a:p>
          <a:p>
            <a:r>
              <a:rPr lang="en-US" altLang="en-US" dirty="0" smtClean="0">
                <a:latin typeface="Segoe UI" panose="020B0502040204020203" pitchFamily="34" charset="0"/>
                <a:cs typeface="Segoe UI" panose="020B0502040204020203" pitchFamily="34" charset="0"/>
              </a:rPr>
              <a:t>Abnormal hemoglobin synthesis (Hemoglobinopathies).</a:t>
            </a:r>
            <a:endParaRPr lang="en-US" altLang="en-US" dirty="0">
              <a:latin typeface="Segoe UI" panose="020B0502040204020203" pitchFamily="34" charset="0"/>
              <a:cs typeface="Segoe UI" panose="020B0502040204020203" pitchFamily="34" charset="0"/>
            </a:endParaRPr>
          </a:p>
        </p:txBody>
      </p:sp>
      <p:sp>
        <p:nvSpPr>
          <p:cNvPr id="3" name="Title 1"/>
          <p:cNvSpPr>
            <a:spLocks noGrp="1"/>
          </p:cNvSpPr>
          <p:nvPr>
            <p:ph type="title"/>
          </p:nvPr>
        </p:nvSpPr>
        <p:spPr>
          <a:xfrm>
            <a:off x="457200" y="0"/>
            <a:ext cx="8229600" cy="1143000"/>
          </a:xfrm>
        </p:spPr>
        <p:txBody>
          <a:bodyPr/>
          <a:lstStyle/>
          <a:p>
            <a:r>
              <a:rPr lang="en-US" b="1" dirty="0" smtClean="0">
                <a:latin typeface="Segoe UI" panose="020B0502040204020203" pitchFamily="34" charset="0"/>
                <a:cs typeface="Segoe UI" panose="020B0502040204020203" pitchFamily="34" charset="0"/>
              </a:rPr>
              <a:t>Definition (cont’d)</a:t>
            </a:r>
            <a:endParaRPr lang="en-US"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762575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600" b="1" dirty="0" smtClean="0">
                <a:latin typeface="Segoe UI" panose="020B0502040204020203" pitchFamily="34" charset="0"/>
                <a:cs typeface="Segoe UI" panose="020B0502040204020203" pitchFamily="34" charset="0"/>
              </a:rPr>
              <a:t>Infectious Hemolysis</a:t>
            </a:r>
            <a:endParaRPr lang="en-US" dirty="0"/>
          </a:p>
        </p:txBody>
      </p:sp>
      <p:sp>
        <p:nvSpPr>
          <p:cNvPr id="5" name="Content Placeholder 4"/>
          <p:cNvSpPr>
            <a:spLocks noGrp="1"/>
          </p:cNvSpPr>
          <p:nvPr>
            <p:ph idx="1"/>
          </p:nvPr>
        </p:nvSpPr>
        <p:spPr>
          <a:xfrm>
            <a:off x="457199" y="1278122"/>
            <a:ext cx="8411593" cy="4882981"/>
          </a:xfrm>
        </p:spPr>
        <p:txBody>
          <a:bodyPr/>
          <a:lstStyle/>
          <a:p>
            <a:pPr marL="400050" indent="-285750"/>
            <a:r>
              <a:rPr lang="en-US" altLang="en-US" sz="2400" dirty="0" smtClean="0">
                <a:latin typeface="Segoe UI Semibold" panose="020B0702040204020203" pitchFamily="34" charset="0"/>
                <a:cs typeface="Segoe UI Semibold" panose="020B0702040204020203" pitchFamily="34" charset="0"/>
              </a:rPr>
              <a:t>Caused by various microorganisms such as </a:t>
            </a:r>
            <a:r>
              <a:rPr lang="en-US" altLang="en-US" sz="2400" i="1" dirty="0" smtClean="0">
                <a:latin typeface="Segoe UI Semibold" panose="020B0702040204020203" pitchFamily="34" charset="0"/>
                <a:cs typeface="Segoe UI Semibold" panose="020B0702040204020203" pitchFamily="34" charset="0"/>
              </a:rPr>
              <a:t>Clostridium perfringens</a:t>
            </a:r>
            <a:r>
              <a:rPr lang="en-US" altLang="en-US" sz="2400" dirty="0" smtClean="0">
                <a:latin typeface="Segoe UI Semibold" panose="020B0702040204020203" pitchFamily="34" charset="0"/>
                <a:cs typeface="Segoe UI Semibold" panose="020B0702040204020203" pitchFamily="34" charset="0"/>
              </a:rPr>
              <a:t>, </a:t>
            </a:r>
            <a:r>
              <a:rPr lang="en-US" altLang="en-US" sz="2400" i="1" dirty="0" err="1" smtClean="0">
                <a:latin typeface="Segoe UI Semibold" panose="020B0702040204020203" pitchFamily="34" charset="0"/>
                <a:cs typeface="Segoe UI Semibold" panose="020B0702040204020203" pitchFamily="34" charset="0"/>
              </a:rPr>
              <a:t>Bartonella</a:t>
            </a:r>
            <a:r>
              <a:rPr lang="en-US" altLang="en-US" sz="2400" i="1" dirty="0" smtClean="0">
                <a:latin typeface="Segoe UI Semibold" panose="020B0702040204020203" pitchFamily="34" charset="0"/>
                <a:cs typeface="Segoe UI Semibold" panose="020B0702040204020203" pitchFamily="34" charset="0"/>
              </a:rPr>
              <a:t> </a:t>
            </a:r>
            <a:r>
              <a:rPr lang="en-US" altLang="en-US" sz="2400" i="1" dirty="0" err="1" smtClean="0">
                <a:latin typeface="Segoe UI Semibold" panose="020B0702040204020203" pitchFamily="34" charset="0"/>
                <a:cs typeface="Segoe UI Semibold" panose="020B0702040204020203" pitchFamily="34" charset="0"/>
              </a:rPr>
              <a:t>bacilliformis</a:t>
            </a:r>
            <a:r>
              <a:rPr lang="en-US" altLang="en-US" sz="2400" dirty="0" smtClean="0">
                <a:latin typeface="Segoe UI Semibold" panose="020B0702040204020203" pitchFamily="34" charset="0"/>
                <a:cs typeface="Segoe UI Semibold" panose="020B0702040204020203" pitchFamily="34" charset="0"/>
              </a:rPr>
              <a:t>, and malarial parasites.</a:t>
            </a:r>
          </a:p>
          <a:p>
            <a:pPr marL="400050" indent="-285750"/>
            <a:r>
              <a:rPr lang="en-US" altLang="en-US" sz="2400" dirty="0" smtClean="0">
                <a:latin typeface="Segoe UI Semibold" panose="020B0702040204020203" pitchFamily="34" charset="0"/>
                <a:cs typeface="Segoe UI Semibold" panose="020B0702040204020203" pitchFamily="34" charset="0"/>
              </a:rPr>
              <a:t>Tests: recovery of microbe or intracellular parasites, serological demonstration.</a:t>
            </a:r>
            <a:endParaRPr lang="en-US" altLang="en-US" sz="2000" dirty="0" smtClean="0">
              <a:latin typeface="Segoe UI Semibold" panose="020B0702040204020203" pitchFamily="34" charset="0"/>
              <a:cs typeface="Segoe UI Semibold" panose="020B0702040204020203" pitchFamily="34" charset="0"/>
            </a:endParaRPr>
          </a:p>
          <a:p>
            <a:pPr marL="800100" lvl="1"/>
            <a:endParaRPr lang="en-US" altLang="en-US" sz="2000" dirty="0">
              <a:latin typeface="Segoe UI Semibold" panose="020B0702040204020203" pitchFamily="34" charset="0"/>
              <a:cs typeface="Segoe UI Semibold" panose="020B0702040204020203" pitchFamily="34" charset="0"/>
            </a:endParaRPr>
          </a:p>
          <a:p>
            <a:pPr marL="514350" lvl="1" indent="0">
              <a:buNone/>
            </a:pPr>
            <a:endParaRPr lang="en-US" altLang="en-US" sz="2000" dirty="0" smtClean="0">
              <a:latin typeface="Segoe UI Semibold" panose="020B0702040204020203" pitchFamily="34" charset="0"/>
              <a:cs typeface="Segoe UI Semibold" panose="020B0702040204020203" pitchFamily="34" charset="0"/>
            </a:endParaRPr>
          </a:p>
        </p:txBody>
      </p:sp>
      <p:pic>
        <p:nvPicPr>
          <p:cNvPr id="6150" name="Picture 6" descr="https://coursewareobjects.elsevier.com/objects/elr/Carr/atlas6e/IC/jpg/Chapter013/013008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8913" y="3335045"/>
            <a:ext cx="3028620" cy="330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8197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600" b="1" dirty="0" smtClean="0">
                <a:latin typeface="Segoe UI" panose="020B0502040204020203" pitchFamily="34" charset="0"/>
                <a:cs typeface="Segoe UI" panose="020B0502040204020203" pitchFamily="34" charset="0"/>
              </a:rPr>
              <a:t>Microangiopathic Hemolytic Anemia</a:t>
            </a:r>
            <a:endParaRPr lang="en-US" dirty="0"/>
          </a:p>
        </p:txBody>
      </p:sp>
      <p:sp>
        <p:nvSpPr>
          <p:cNvPr id="5" name="Content Placeholder 4"/>
          <p:cNvSpPr>
            <a:spLocks noGrp="1"/>
          </p:cNvSpPr>
          <p:nvPr>
            <p:ph idx="1"/>
          </p:nvPr>
        </p:nvSpPr>
        <p:spPr>
          <a:xfrm>
            <a:off x="457199" y="1278122"/>
            <a:ext cx="8411593" cy="4882981"/>
          </a:xfrm>
        </p:spPr>
        <p:txBody>
          <a:bodyPr/>
          <a:lstStyle/>
          <a:p>
            <a:pPr marL="400050" indent="-285750"/>
            <a:r>
              <a:rPr lang="en-US" altLang="en-US" sz="1600" dirty="0" smtClean="0">
                <a:latin typeface="Segoe UI Semibold" panose="020B0702040204020203" pitchFamily="34" charset="0"/>
                <a:cs typeface="Segoe UI Semibold" panose="020B0702040204020203" pitchFamily="34" charset="0"/>
              </a:rPr>
              <a:t>Mechanical trauma to RBCs – cardiac valve replacement</a:t>
            </a:r>
          </a:p>
          <a:p>
            <a:pPr marL="400050" indent="-285750"/>
            <a:r>
              <a:rPr lang="en-US" altLang="en-US" sz="1600" dirty="0" smtClean="0">
                <a:latin typeface="Segoe UI Semibold" panose="020B0702040204020203" pitchFamily="34" charset="0"/>
                <a:cs typeface="Segoe UI Semibold" panose="020B0702040204020203" pitchFamily="34" charset="0"/>
              </a:rPr>
              <a:t>Microcirculatory damage – as in TTP</a:t>
            </a:r>
          </a:p>
          <a:p>
            <a:pPr marL="400050" indent="-285750"/>
            <a:r>
              <a:rPr lang="en-US" altLang="en-US" sz="1600" dirty="0" smtClean="0">
                <a:latin typeface="Segoe UI Semibold" panose="020B0702040204020203" pitchFamily="34" charset="0"/>
                <a:cs typeface="Segoe UI Semibold" panose="020B0702040204020203" pitchFamily="34" charset="0"/>
              </a:rPr>
              <a:t>Intravascular fibrin – as in DIC</a:t>
            </a:r>
          </a:p>
          <a:p>
            <a:pPr marL="400050" indent="-285750"/>
            <a:r>
              <a:rPr lang="en-US" altLang="en-US" sz="1600" dirty="0" smtClean="0">
                <a:latin typeface="Segoe UI Semibold" panose="020B0702040204020203" pitchFamily="34" charset="0"/>
                <a:cs typeface="Segoe UI Semibold" panose="020B0702040204020203" pitchFamily="34" charset="0"/>
              </a:rPr>
              <a:t>All 3 have thrombocytopenia with hemolysis. Fibrin strands are being deposited on injured endothelium or surfaces of prostheses causing the RBC to fragment as blood flows through.</a:t>
            </a:r>
          </a:p>
          <a:p>
            <a:pPr marL="400050" indent="-285750"/>
            <a:r>
              <a:rPr lang="en-US" altLang="en-US" sz="1600" dirty="0" smtClean="0">
                <a:latin typeface="Segoe UI Semibold" panose="020B0702040204020203" pitchFamily="34" charset="0"/>
                <a:cs typeface="Segoe UI Semibold" panose="020B0702040204020203" pitchFamily="34" charset="0"/>
              </a:rPr>
              <a:t>Hallmark cell is the Schistocyte.</a:t>
            </a:r>
          </a:p>
          <a:p>
            <a:pPr marL="400050" indent="-285750"/>
            <a:endParaRPr lang="en-US" altLang="en-US" sz="1400" dirty="0" smtClean="0">
              <a:latin typeface="Segoe UI Semibold" panose="020B0702040204020203" pitchFamily="34" charset="0"/>
              <a:cs typeface="Segoe UI Semibold" panose="020B0702040204020203" pitchFamily="34" charset="0"/>
            </a:endParaRPr>
          </a:p>
          <a:p>
            <a:pPr marL="800100" lvl="1"/>
            <a:endParaRPr lang="en-US" altLang="en-US" sz="2000" dirty="0">
              <a:latin typeface="Segoe UI Semibold" panose="020B0702040204020203" pitchFamily="34" charset="0"/>
              <a:cs typeface="Segoe UI Semibold" panose="020B0702040204020203" pitchFamily="34" charset="0"/>
            </a:endParaRPr>
          </a:p>
          <a:p>
            <a:pPr marL="514350" lvl="1" indent="0">
              <a:buNone/>
            </a:pPr>
            <a:endParaRPr lang="en-US" altLang="en-US" sz="2000" dirty="0" smtClean="0">
              <a:latin typeface="Segoe UI Semibold" panose="020B0702040204020203" pitchFamily="34" charset="0"/>
              <a:cs typeface="Segoe UI Semibold" panose="020B0702040204020203" pitchFamily="34" charset="0"/>
            </a:endParaRPr>
          </a:p>
        </p:txBody>
      </p:sp>
      <p:pic>
        <p:nvPicPr>
          <p:cNvPr id="6150" name="Picture 6" descr="https://coursewareobjects.elsevier.com/objects/elr/Carr/atlas6e/IC/jpg/Chapter013/013008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8685" y="3406066"/>
            <a:ext cx="3028620" cy="3305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5273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600" b="1" dirty="0" smtClean="0">
                <a:latin typeface="Segoe UI" panose="020B0502040204020203" pitchFamily="34" charset="0"/>
                <a:cs typeface="Segoe UI" panose="020B0502040204020203" pitchFamily="34" charset="0"/>
              </a:rPr>
              <a:t>Microangiopathic Hemolytic Anemia</a:t>
            </a:r>
            <a:endParaRPr lang="en-US" dirty="0"/>
          </a:p>
        </p:txBody>
      </p:sp>
      <p:sp>
        <p:nvSpPr>
          <p:cNvPr id="5" name="Content Placeholder 4"/>
          <p:cNvSpPr>
            <a:spLocks noGrp="1"/>
          </p:cNvSpPr>
          <p:nvPr>
            <p:ph idx="1"/>
          </p:nvPr>
        </p:nvSpPr>
        <p:spPr>
          <a:xfrm>
            <a:off x="457199" y="1278122"/>
            <a:ext cx="8411593" cy="4882981"/>
          </a:xfrm>
        </p:spPr>
        <p:txBody>
          <a:bodyPr/>
          <a:lstStyle/>
          <a:p>
            <a:pPr marL="400050" indent="-285750"/>
            <a:r>
              <a:rPr lang="en-US" altLang="en-US" sz="1600" dirty="0" smtClean="0">
                <a:latin typeface="Segoe UI Semibold" panose="020B0702040204020203" pitchFamily="34" charset="0"/>
                <a:cs typeface="Segoe UI Semibold" panose="020B0702040204020203" pitchFamily="34" charset="0"/>
              </a:rPr>
              <a:t>Fragmented RBCs are called schistocytes.</a:t>
            </a:r>
          </a:p>
          <a:p>
            <a:pPr marL="400050" indent="-285750"/>
            <a:endParaRPr lang="en-US" altLang="en-US" sz="1600" dirty="0">
              <a:latin typeface="Segoe UI Semibold" panose="020B0702040204020203" pitchFamily="34" charset="0"/>
              <a:cs typeface="Segoe UI Semibold" panose="020B0702040204020203" pitchFamily="34" charset="0"/>
            </a:endParaRPr>
          </a:p>
          <a:p>
            <a:pPr marL="114300" indent="0">
              <a:buNone/>
            </a:pPr>
            <a:endParaRPr lang="en-US" altLang="en-US" sz="1600" dirty="0" smtClean="0">
              <a:latin typeface="Segoe UI Semibold" panose="020B0702040204020203" pitchFamily="34" charset="0"/>
              <a:cs typeface="Segoe UI Semibold" panose="020B0702040204020203" pitchFamily="34" charset="0"/>
            </a:endParaRPr>
          </a:p>
          <a:p>
            <a:pPr marL="114300" indent="0">
              <a:buNone/>
            </a:pPr>
            <a:endParaRPr lang="en-US" altLang="en-US" sz="1600" dirty="0" smtClean="0">
              <a:latin typeface="Segoe UI Semibold" panose="020B0702040204020203" pitchFamily="34" charset="0"/>
              <a:cs typeface="Segoe UI Semibold" panose="020B0702040204020203" pitchFamily="34" charset="0"/>
            </a:endParaRPr>
          </a:p>
          <a:p>
            <a:pPr marL="400050" indent="-285750"/>
            <a:endParaRPr lang="en-US" altLang="en-US" sz="1600" dirty="0" smtClean="0">
              <a:latin typeface="Segoe UI Semibold" panose="020B0702040204020203" pitchFamily="34" charset="0"/>
              <a:cs typeface="Segoe UI Semibold" panose="020B0702040204020203" pitchFamily="34" charset="0"/>
            </a:endParaRPr>
          </a:p>
          <a:p>
            <a:pPr marL="514350" lvl="1" indent="0">
              <a:buNone/>
            </a:pPr>
            <a:endParaRPr lang="en-US" altLang="en-US" sz="2000" dirty="0">
              <a:latin typeface="Segoe UI Semibold" panose="020B0702040204020203" pitchFamily="34" charset="0"/>
              <a:cs typeface="Segoe UI Semibold" panose="020B0702040204020203" pitchFamily="34" charset="0"/>
            </a:endParaRPr>
          </a:p>
          <a:p>
            <a:pPr marL="514350" lvl="1" indent="0">
              <a:buNone/>
            </a:pPr>
            <a:endParaRPr lang="en-US" altLang="en-US" sz="2000" dirty="0" smtClean="0">
              <a:latin typeface="Segoe UI Semibold" panose="020B0702040204020203" pitchFamily="34" charset="0"/>
              <a:cs typeface="Segoe UI Semibold" panose="020B0702040204020203" pitchFamily="34" charset="0"/>
            </a:endParaRPr>
          </a:p>
        </p:txBody>
      </p:sp>
      <p:pic>
        <p:nvPicPr>
          <p:cNvPr id="14338" name="Picture 2" descr="https://coursewareobjects.elsevier.com/objects/elr/Carr/atlas6e/IC/jpg/Chapter011/01100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910489"/>
            <a:ext cx="3915494" cy="414338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coursewareobjects.elsevier.com/objects/elr/Carr/atlas6e/IC/jpg/Chapter011/011002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2693" y="1911219"/>
            <a:ext cx="4265277" cy="414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6161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a:latin typeface="Segoe UI" panose="020B0502040204020203" pitchFamily="34" charset="0"/>
                <a:cs typeface="Segoe UI" panose="020B0502040204020203" pitchFamily="34" charset="0"/>
              </a:rPr>
              <a:t>Paroxysmal Nocturnal Hemoglobinuria (PNH)</a:t>
            </a:r>
            <a:endParaRPr lang="en-US" sz="3600" dirty="0"/>
          </a:p>
        </p:txBody>
      </p:sp>
      <p:sp>
        <p:nvSpPr>
          <p:cNvPr id="5" name="Content Placeholder 4"/>
          <p:cNvSpPr>
            <a:spLocks noGrp="1"/>
          </p:cNvSpPr>
          <p:nvPr>
            <p:ph idx="1"/>
          </p:nvPr>
        </p:nvSpPr>
        <p:spPr>
          <a:xfrm>
            <a:off x="457199" y="1633229"/>
            <a:ext cx="8411593" cy="4882981"/>
          </a:xfrm>
        </p:spPr>
        <p:txBody>
          <a:bodyPr/>
          <a:lstStyle/>
          <a:p>
            <a:pPr marL="457200"/>
            <a:r>
              <a:rPr lang="en-US" altLang="en-US" sz="2400" dirty="0" smtClean="0">
                <a:latin typeface="Segoe UI Semibold" panose="020B0702040204020203" pitchFamily="34" charset="0"/>
                <a:cs typeface="Segoe UI Semibold" panose="020B0702040204020203" pitchFamily="34" charset="0"/>
              </a:rPr>
              <a:t>Abnormally causing the RBCs to be abnormally sensitive to the lytic action of complement.</a:t>
            </a:r>
          </a:p>
          <a:p>
            <a:pPr marL="457200"/>
            <a:r>
              <a:rPr lang="en-US" altLang="en-US" sz="2400" dirty="0" smtClean="0">
                <a:latin typeface="Segoe UI Semibold" panose="020B0702040204020203" pitchFamily="34" charset="0"/>
                <a:cs typeface="Segoe UI Semibold" panose="020B0702040204020203" pitchFamily="34" charset="0"/>
              </a:rPr>
              <a:t>Patients have hemoglobinuria first thing in the morning and mild reticulocytosis.</a:t>
            </a:r>
          </a:p>
          <a:p>
            <a:pPr marL="457200"/>
            <a:r>
              <a:rPr lang="en-US" altLang="en-US" sz="2400" dirty="0" smtClean="0">
                <a:latin typeface="Segoe UI Semibold" panose="020B0702040204020203" pitchFamily="34" charset="0"/>
                <a:cs typeface="Segoe UI Semibold" panose="020B0702040204020203" pitchFamily="34" charset="0"/>
              </a:rPr>
              <a:t>Screening test is called the Sucrose Hemolysis Test (SHT); Confirmatory test is called the ‘Ham’s Test’ or Acidified Serum Lysis test.</a:t>
            </a:r>
            <a:endParaRPr lang="en-US" altLang="en-US" sz="24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140130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a:latin typeface="Segoe UI" panose="020B0502040204020203" pitchFamily="34" charset="0"/>
                <a:cs typeface="Segoe UI" panose="020B0502040204020203" pitchFamily="34" charset="0"/>
              </a:rPr>
              <a:t>Paroxysmal </a:t>
            </a:r>
            <a:r>
              <a:rPr lang="en-US" sz="3200" b="1" dirty="0" smtClean="0">
                <a:latin typeface="Segoe UI" panose="020B0502040204020203" pitchFamily="34" charset="0"/>
                <a:cs typeface="Segoe UI" panose="020B0502040204020203" pitchFamily="34" charset="0"/>
              </a:rPr>
              <a:t>Cold Hemoglobinuria</a:t>
            </a:r>
            <a:endParaRPr lang="en-US" sz="3600" dirty="0"/>
          </a:p>
        </p:txBody>
      </p:sp>
      <p:sp>
        <p:nvSpPr>
          <p:cNvPr id="5" name="Content Placeholder 4"/>
          <p:cNvSpPr>
            <a:spLocks noGrp="1"/>
          </p:cNvSpPr>
          <p:nvPr>
            <p:ph idx="1"/>
          </p:nvPr>
        </p:nvSpPr>
        <p:spPr>
          <a:xfrm>
            <a:off x="457199" y="1633229"/>
            <a:ext cx="8411593" cy="4882981"/>
          </a:xfrm>
        </p:spPr>
        <p:txBody>
          <a:bodyPr/>
          <a:lstStyle/>
          <a:p>
            <a:pPr marL="457200"/>
            <a:r>
              <a:rPr lang="en-US" altLang="en-US" sz="2400" dirty="0" smtClean="0">
                <a:latin typeface="Segoe UI Semibold" panose="020B0702040204020203" pitchFamily="34" charset="0"/>
                <a:cs typeface="Segoe UI Semibold" panose="020B0702040204020203" pitchFamily="34" charset="0"/>
              </a:rPr>
              <a:t>There is an autohemolysin</a:t>
            </a:r>
            <a:r>
              <a:rPr lang="en-US" altLang="en-US" sz="2400" dirty="0">
                <a:latin typeface="Segoe UI Semibold" panose="020B0702040204020203" pitchFamily="34" charset="0"/>
                <a:cs typeface="Segoe UI Semibold" panose="020B0702040204020203" pitchFamily="34" charset="0"/>
              </a:rPr>
              <a:t> </a:t>
            </a:r>
            <a:r>
              <a:rPr lang="en-US" altLang="en-US" sz="2400" dirty="0" smtClean="0">
                <a:latin typeface="Segoe UI Semibold" panose="020B0702040204020203" pitchFamily="34" charset="0"/>
                <a:cs typeface="Segoe UI Semibold" panose="020B0702040204020203" pitchFamily="34" charset="0"/>
              </a:rPr>
              <a:t>that is attached to the RBC in cold and hemolyzes when warmed; this is seen frequently in syphilis.</a:t>
            </a:r>
          </a:p>
          <a:p>
            <a:pPr marL="457200"/>
            <a:r>
              <a:rPr lang="en-US" altLang="en-US" sz="2400" dirty="0" smtClean="0">
                <a:latin typeface="Segoe UI Semibold" panose="020B0702040204020203" pitchFamily="34" charset="0"/>
                <a:cs typeface="Segoe UI Semibold" panose="020B0702040204020203" pitchFamily="34" charset="0"/>
              </a:rPr>
              <a:t>This is an IgG Ab with anti-P specificity.</a:t>
            </a:r>
          </a:p>
          <a:p>
            <a:pPr marL="457200"/>
            <a:r>
              <a:rPr lang="en-US" altLang="en-US" sz="2400" dirty="0" smtClean="0">
                <a:latin typeface="Segoe UI Semibold" panose="020B0702040204020203" pitchFamily="34" charset="0"/>
                <a:cs typeface="Segoe UI Semibold" panose="020B0702040204020203" pitchFamily="34" charset="0"/>
              </a:rPr>
              <a:t>Also known as the Donath-Landsteiner Ab.</a:t>
            </a:r>
            <a:endParaRPr lang="en-US" altLang="en-US" sz="24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800285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Hemolytic Disease of the Newborn</a:t>
            </a:r>
            <a:endParaRPr lang="en-US" sz="3600" dirty="0"/>
          </a:p>
        </p:txBody>
      </p:sp>
      <p:sp>
        <p:nvSpPr>
          <p:cNvPr id="5" name="Content Placeholder 4"/>
          <p:cNvSpPr>
            <a:spLocks noGrp="1"/>
          </p:cNvSpPr>
          <p:nvPr>
            <p:ph idx="1"/>
          </p:nvPr>
        </p:nvSpPr>
        <p:spPr>
          <a:xfrm>
            <a:off x="457199" y="1633229"/>
            <a:ext cx="8411593" cy="4882981"/>
          </a:xfrm>
        </p:spPr>
        <p:txBody>
          <a:bodyPr/>
          <a:lstStyle/>
          <a:p>
            <a:pPr marL="457200"/>
            <a:r>
              <a:rPr lang="en-US" altLang="en-US" sz="2400" dirty="0" smtClean="0">
                <a:latin typeface="Segoe UI Semibold" panose="020B0702040204020203" pitchFamily="34" charset="0"/>
                <a:cs typeface="Segoe UI Semibold" panose="020B0702040204020203" pitchFamily="34" charset="0"/>
              </a:rPr>
              <a:t>Also called Eyrthroblastosis fetalis.</a:t>
            </a:r>
          </a:p>
          <a:p>
            <a:pPr marL="457200"/>
            <a:r>
              <a:rPr lang="en-US" altLang="en-US" sz="2400" dirty="0" smtClean="0">
                <a:latin typeface="Segoe UI Semibold" panose="020B0702040204020203" pitchFamily="34" charset="0"/>
                <a:cs typeface="Segoe UI Semibold" panose="020B0702040204020203" pitchFamily="34" charset="0"/>
              </a:rPr>
              <a:t>Caused by Rhesus (Rh) incompatibility with the mother (typically Rh-null Mom with a Rh positive fetus).</a:t>
            </a:r>
          </a:p>
          <a:p>
            <a:pPr marL="457200"/>
            <a:r>
              <a:rPr lang="en-US" altLang="en-US" sz="2400" dirty="0" smtClean="0">
                <a:latin typeface="Segoe UI Semibold" panose="020B0702040204020203" pitchFamily="34" charset="0"/>
                <a:cs typeface="Segoe UI Semibold" panose="020B0702040204020203" pitchFamily="34" charset="0"/>
              </a:rPr>
              <a:t>Treatment is exchange transfusion when the bilirubin levels reach ~20 mg/</a:t>
            </a:r>
            <a:r>
              <a:rPr lang="en-US" altLang="en-US" sz="2400" dirty="0" err="1" smtClean="0">
                <a:latin typeface="Segoe UI Semibold" panose="020B0702040204020203" pitchFamily="34" charset="0"/>
                <a:cs typeface="Segoe UI Semibold" panose="020B0702040204020203" pitchFamily="34" charset="0"/>
              </a:rPr>
              <a:t>dL</a:t>
            </a:r>
            <a:r>
              <a:rPr lang="en-US" altLang="en-US" sz="2400" dirty="0" smtClean="0">
                <a:latin typeface="Segoe UI Semibold" panose="020B0702040204020203" pitchFamily="34" charset="0"/>
                <a:cs typeface="Segoe UI Semibold" panose="020B0702040204020203" pitchFamily="34" charset="0"/>
              </a:rPr>
              <a:t>.</a:t>
            </a:r>
          </a:p>
          <a:p>
            <a:pPr marL="457200"/>
            <a:endParaRPr lang="en-US" altLang="en-US" sz="2400" dirty="0">
              <a:latin typeface="Segoe UI Semibold" panose="020B0702040204020203" pitchFamily="34" charset="0"/>
              <a:cs typeface="Segoe UI Semibold" panose="020B0702040204020203" pitchFamily="34" charset="0"/>
            </a:endParaRPr>
          </a:p>
          <a:p>
            <a:pPr marL="457200"/>
            <a:r>
              <a:rPr lang="en-US" altLang="en-US" sz="2400" dirty="0" smtClean="0">
                <a:latin typeface="Segoe UI Semibold" panose="020B0702040204020203" pitchFamily="34" charset="0"/>
                <a:cs typeface="Segoe UI Semibold" panose="020B0702040204020203" pitchFamily="34" charset="0"/>
              </a:rPr>
              <a:t>PBS: nRBCs, Retics, marked </a:t>
            </a:r>
            <a:r>
              <a:rPr lang="en-US" altLang="en-US" sz="2400" dirty="0" err="1" smtClean="0">
                <a:latin typeface="Segoe UI Semibold" panose="020B0702040204020203" pitchFamily="34" charset="0"/>
                <a:cs typeface="Segoe UI Semibold" panose="020B0702040204020203" pitchFamily="34" charset="0"/>
              </a:rPr>
              <a:t>speherocytosis</a:t>
            </a:r>
            <a:r>
              <a:rPr lang="en-US" altLang="en-US" sz="2400" dirty="0" smtClean="0">
                <a:latin typeface="Segoe UI Semibold" panose="020B0702040204020203" pitchFamily="34" charset="0"/>
                <a:cs typeface="Segoe UI Semibold" panose="020B0702040204020203" pitchFamily="34" charset="0"/>
              </a:rPr>
              <a:t>.</a:t>
            </a:r>
          </a:p>
          <a:p>
            <a:pPr marL="457200"/>
            <a:endParaRPr lang="en-US" altLang="en-US" sz="24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740583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Drug-induced Hemolytic Anemia</a:t>
            </a:r>
            <a:endParaRPr lang="en-US" sz="3600" dirty="0"/>
          </a:p>
        </p:txBody>
      </p:sp>
      <p:sp>
        <p:nvSpPr>
          <p:cNvPr id="5" name="Content Placeholder 4"/>
          <p:cNvSpPr>
            <a:spLocks noGrp="1"/>
          </p:cNvSpPr>
          <p:nvPr>
            <p:ph idx="1"/>
          </p:nvPr>
        </p:nvSpPr>
        <p:spPr>
          <a:xfrm>
            <a:off x="457199" y="1633229"/>
            <a:ext cx="8411593" cy="4882981"/>
          </a:xfrm>
        </p:spPr>
        <p:txBody>
          <a:bodyPr/>
          <a:lstStyle/>
          <a:p>
            <a:pPr marL="457200"/>
            <a:r>
              <a:rPr lang="en-US" altLang="en-US" sz="2400" dirty="0" err="1" smtClean="0">
                <a:latin typeface="Segoe UI Semibold" panose="020B0702040204020203" pitchFamily="34" charset="0"/>
                <a:cs typeface="Segoe UI Semibold" panose="020B0702040204020203" pitchFamily="34" charset="0"/>
              </a:rPr>
              <a:t>Drug:RBC</a:t>
            </a:r>
            <a:r>
              <a:rPr lang="en-US" altLang="en-US" sz="2400" dirty="0" smtClean="0">
                <a:latin typeface="Segoe UI Semibold" panose="020B0702040204020203" pitchFamily="34" charset="0"/>
                <a:cs typeface="Segoe UI Semibold" panose="020B0702040204020203" pitchFamily="34" charset="0"/>
              </a:rPr>
              <a:t> complex – forms </a:t>
            </a:r>
            <a:r>
              <a:rPr lang="en-US" altLang="en-US" sz="2400" dirty="0" err="1" smtClean="0">
                <a:latin typeface="Segoe UI Semibold" panose="020B0702040204020203" pitchFamily="34" charset="0"/>
                <a:cs typeface="Segoe UI Semibold" panose="020B0702040204020203" pitchFamily="34" charset="0"/>
              </a:rPr>
              <a:t>hapten</a:t>
            </a:r>
            <a:r>
              <a:rPr lang="en-US" altLang="en-US" sz="2400" dirty="0" smtClean="0">
                <a:latin typeface="Segoe UI Semibold" panose="020B0702040204020203" pitchFamily="34" charset="0"/>
                <a:cs typeface="Segoe UI Semibold" panose="020B0702040204020203" pitchFamily="34" charset="0"/>
              </a:rPr>
              <a:t>-like substances seen frequently in penicillin.</a:t>
            </a:r>
          </a:p>
          <a:p>
            <a:pPr marL="457200"/>
            <a:r>
              <a:rPr lang="en-US" altLang="en-US" sz="2400" dirty="0" err="1" smtClean="0">
                <a:latin typeface="Segoe UI Semibold" panose="020B0702040204020203" pitchFamily="34" charset="0"/>
                <a:cs typeface="Segoe UI Semibold" panose="020B0702040204020203" pitchFamily="34" charset="0"/>
              </a:rPr>
              <a:t>Drug:Ab</a:t>
            </a:r>
            <a:r>
              <a:rPr lang="en-US" altLang="en-US" sz="2400" dirty="0" smtClean="0">
                <a:latin typeface="Segoe UI Semibold" panose="020B0702040204020203" pitchFamily="34" charset="0"/>
                <a:cs typeface="Segoe UI Semibold" panose="020B0702040204020203" pitchFamily="34" charset="0"/>
              </a:rPr>
              <a:t> complex – binds complement and attaches to RBC, activating complement induced hemolysis—seen with drugs like quinidine or similar compounds.</a:t>
            </a:r>
          </a:p>
          <a:p>
            <a:pPr marL="457200"/>
            <a:r>
              <a:rPr lang="en-US" altLang="en-US" sz="2400" dirty="0" smtClean="0">
                <a:latin typeface="Segoe UI Semibold" panose="020B0702040204020203" pitchFamily="34" charset="0"/>
                <a:cs typeface="Segoe UI Semibold" panose="020B0702040204020203" pitchFamily="34" charset="0"/>
              </a:rPr>
              <a:t>Hemolytic anemia will disappear once use of the drug is discontinued.</a:t>
            </a:r>
          </a:p>
          <a:p>
            <a:pPr marL="457200"/>
            <a:endParaRPr lang="en-US" altLang="en-US" sz="24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5987692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Drug-induced Hemolytic Anemia (Cont’d)</a:t>
            </a:r>
            <a:endParaRPr lang="en-US" sz="3600" dirty="0"/>
          </a:p>
        </p:txBody>
      </p:sp>
      <p:sp>
        <p:nvSpPr>
          <p:cNvPr id="5" name="Content Placeholder 4"/>
          <p:cNvSpPr>
            <a:spLocks noGrp="1"/>
          </p:cNvSpPr>
          <p:nvPr>
            <p:ph idx="1"/>
          </p:nvPr>
        </p:nvSpPr>
        <p:spPr>
          <a:xfrm>
            <a:off x="457199" y="1633229"/>
            <a:ext cx="8411593" cy="4882981"/>
          </a:xfrm>
        </p:spPr>
        <p:txBody>
          <a:bodyPr/>
          <a:lstStyle/>
          <a:p>
            <a:pPr marL="457200"/>
            <a:r>
              <a:rPr lang="en-US" altLang="en-US" sz="2400" dirty="0" smtClean="0">
                <a:latin typeface="Segoe UI Semibold" panose="020B0702040204020203" pitchFamily="34" charset="0"/>
                <a:cs typeface="Segoe UI Semibold" panose="020B0702040204020203" pitchFamily="34" charset="0"/>
              </a:rPr>
              <a:t>Drug-induced IgG auto-Ab – often has specificity to Rh Ag on the RBC. Typically seen with hypertensive drugs.</a:t>
            </a:r>
          </a:p>
          <a:p>
            <a:pPr marL="457200"/>
            <a:endParaRPr lang="en-US" altLang="en-US" sz="2400" dirty="0">
              <a:latin typeface="Segoe UI Semibold" panose="020B0702040204020203" pitchFamily="34" charset="0"/>
              <a:cs typeface="Segoe UI Semibold" panose="020B0702040204020203" pitchFamily="34" charset="0"/>
            </a:endParaRPr>
          </a:p>
          <a:p>
            <a:pPr marL="457200"/>
            <a:r>
              <a:rPr lang="en-US" altLang="en-US" sz="2400" dirty="0" smtClean="0">
                <a:latin typeface="Segoe UI Semibold" panose="020B0702040204020203" pitchFamily="34" charset="0"/>
                <a:cs typeface="Segoe UI Semibold" panose="020B0702040204020203" pitchFamily="34" charset="0"/>
              </a:rPr>
              <a:t>Ab remains for months even after drug discontinuation.</a:t>
            </a:r>
          </a:p>
          <a:p>
            <a:pPr marL="457200"/>
            <a:endParaRPr lang="en-US" altLang="en-US" sz="24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371003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533400" y="3276600"/>
            <a:ext cx="8001000" cy="12192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a:lnSpc>
                <a:spcPct val="130000"/>
              </a:lnSpc>
              <a:spcBef>
                <a:spcPct val="0"/>
              </a:spcBef>
              <a:buFontTx/>
              <a:buNone/>
            </a:pPr>
            <a:r>
              <a:rPr lang="en-US" altLang="en-US" sz="2400" b="1" i="1" dirty="0" smtClean="0">
                <a:solidFill>
                  <a:srgbClr val="FFFFFF"/>
                </a:solidFill>
                <a:cs typeface="Segoe UI" panose="020B0502040204020203" pitchFamily="34" charset="0"/>
              </a:rPr>
              <a:t>Non-hemolytic Anemias</a:t>
            </a:r>
            <a:endParaRPr lang="en-US" altLang="en-US" sz="2000" b="1" i="1" dirty="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685800" y="2362200"/>
            <a:ext cx="8001000" cy="12192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a:lnSpc>
                <a:spcPct val="130000"/>
              </a:lnSpc>
              <a:spcBef>
                <a:spcPct val="0"/>
              </a:spcBef>
              <a:buFontTx/>
              <a:buNone/>
            </a:pPr>
            <a:r>
              <a:rPr lang="en-US" altLang="en-US" sz="2400" b="1" i="1" dirty="0">
                <a:solidFill>
                  <a:srgbClr val="FFFFFF"/>
                </a:solidFill>
                <a:cs typeface="Segoe UI" panose="020B0502040204020203" pitchFamily="34" charset="0"/>
              </a:rPr>
              <a:t>Clinical Laboratory Hematology</a:t>
            </a:r>
          </a:p>
        </p:txBody>
      </p:sp>
    </p:spTree>
    <p:extLst>
      <p:ext uri="{BB962C8B-B14F-4D97-AF65-F5344CB8AC3E}">
        <p14:creationId xmlns:p14="http://schemas.microsoft.com/office/powerpoint/2010/main" val="11185017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Aplastic Anemia</a:t>
            </a:r>
            <a:endParaRPr lang="en-US" sz="3600" dirty="0"/>
          </a:p>
        </p:txBody>
      </p:sp>
      <p:sp>
        <p:nvSpPr>
          <p:cNvPr id="5" name="Content Placeholder 4"/>
          <p:cNvSpPr>
            <a:spLocks noGrp="1"/>
          </p:cNvSpPr>
          <p:nvPr>
            <p:ph idx="1"/>
          </p:nvPr>
        </p:nvSpPr>
        <p:spPr>
          <a:xfrm>
            <a:off x="457199" y="1633229"/>
            <a:ext cx="8411593" cy="4882981"/>
          </a:xfrm>
        </p:spPr>
        <p:txBody>
          <a:bodyPr/>
          <a:lstStyle/>
          <a:p>
            <a:pPr marL="457200"/>
            <a:r>
              <a:rPr lang="en-US" altLang="en-US" sz="2400" dirty="0" smtClean="0">
                <a:latin typeface="Segoe UI Semibold" panose="020B0702040204020203" pitchFamily="34" charset="0"/>
                <a:cs typeface="Segoe UI Semibold" panose="020B0702040204020203" pitchFamily="34" charset="0"/>
              </a:rPr>
              <a:t>Bone marrow failure resulting from destruction of stem cells; see a </a:t>
            </a:r>
            <a:r>
              <a:rPr lang="en-US" altLang="en-US" sz="2400" dirty="0" err="1" smtClean="0">
                <a:latin typeface="Segoe UI Semibold" panose="020B0702040204020203" pitchFamily="34" charset="0"/>
                <a:cs typeface="Segoe UI Semibold" panose="020B0702040204020203" pitchFamily="34" charset="0"/>
              </a:rPr>
              <a:t>hypocellular</a:t>
            </a:r>
            <a:r>
              <a:rPr lang="en-US" altLang="en-US" sz="2400" dirty="0" smtClean="0">
                <a:latin typeface="Segoe UI Semibold" panose="020B0702040204020203" pitchFamily="34" charset="0"/>
                <a:cs typeface="Segoe UI Semibold" panose="020B0702040204020203" pitchFamily="34" charset="0"/>
              </a:rPr>
              <a:t> bone marrow; see adipocytes in bone marrow.</a:t>
            </a:r>
          </a:p>
          <a:p>
            <a:pPr marL="857250" lvl="1"/>
            <a:r>
              <a:rPr lang="en-US" altLang="en-US" sz="2000" dirty="0" smtClean="0">
                <a:latin typeface="Segoe UI Semibold" panose="020B0702040204020203" pitchFamily="34" charset="0"/>
                <a:cs typeface="Segoe UI Semibold" panose="020B0702040204020203" pitchFamily="34" charset="0"/>
              </a:rPr>
              <a:t>Acquired – caused by radiation exposure/poisoning, chemical exposure, some infections and drugs.</a:t>
            </a:r>
          </a:p>
          <a:p>
            <a:pPr marL="857250" lvl="1"/>
            <a:r>
              <a:rPr lang="en-US" altLang="en-US" sz="2000" dirty="0" smtClean="0">
                <a:latin typeface="Segoe UI Semibold" panose="020B0702040204020203" pitchFamily="34" charset="0"/>
                <a:cs typeface="Segoe UI Semibold" panose="020B0702040204020203" pitchFamily="34" charset="0"/>
              </a:rPr>
              <a:t>Congenital – specifically </a:t>
            </a:r>
            <a:r>
              <a:rPr lang="en-US" altLang="en-US" sz="2000" dirty="0" err="1" smtClean="0">
                <a:latin typeface="Segoe UI Semibold" panose="020B0702040204020203" pitchFamily="34" charset="0"/>
                <a:cs typeface="Segoe UI Semibold" panose="020B0702040204020203" pitchFamily="34" charset="0"/>
              </a:rPr>
              <a:t>Fanconi’s</a:t>
            </a:r>
            <a:r>
              <a:rPr lang="en-US" altLang="en-US" sz="2000" dirty="0" smtClean="0">
                <a:latin typeface="Segoe UI Semibold" panose="020B0702040204020203" pitchFamily="34" charset="0"/>
                <a:cs typeface="Segoe UI Semibold" panose="020B0702040204020203" pitchFamily="34" charset="0"/>
              </a:rPr>
              <a:t> anemia, an autosomal recessive disease resulting in hyperpigmentation and malformations;</a:t>
            </a:r>
          </a:p>
          <a:p>
            <a:pPr marL="857250" lvl="1"/>
            <a:r>
              <a:rPr lang="en-US" altLang="en-US" sz="2000" dirty="0" smtClean="0">
                <a:latin typeface="Segoe UI Semibold" panose="020B0702040204020203" pitchFamily="34" charset="0"/>
                <a:cs typeface="Segoe UI Semibold" panose="020B0702040204020203" pitchFamily="34" charset="0"/>
              </a:rPr>
              <a:t>Idiopathic – no known etiology.</a:t>
            </a:r>
          </a:p>
          <a:p>
            <a:pPr marL="457200"/>
            <a:endParaRPr lang="en-US" altLang="en-US" sz="24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361980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4"/>
          <p:cNvSpPr>
            <a:spLocks noGrp="1"/>
          </p:cNvSpPr>
          <p:nvPr>
            <p:ph idx="1"/>
          </p:nvPr>
        </p:nvSpPr>
        <p:spPr>
          <a:xfrm>
            <a:off x="457200" y="1056182"/>
            <a:ext cx="8229600" cy="4454525"/>
          </a:xfrm>
        </p:spPr>
        <p:txBody>
          <a:bodyPr/>
          <a:lstStyle/>
          <a:p>
            <a:r>
              <a:rPr lang="en-US" altLang="en-US" sz="2000" dirty="0" smtClean="0">
                <a:latin typeface="Segoe UI" panose="020B0502040204020203" pitchFamily="34" charset="0"/>
                <a:cs typeface="Segoe UI" panose="020B0502040204020203" pitchFamily="34" charset="0"/>
              </a:rPr>
              <a:t>Causes: Nutritional deficiencies (i.e., Iron, folate, vitamin B12)</a:t>
            </a:r>
          </a:p>
          <a:p>
            <a:r>
              <a:rPr lang="en-US" altLang="en-US" sz="2000" dirty="0" smtClean="0">
                <a:latin typeface="Segoe UI" panose="020B0502040204020203" pitchFamily="34" charset="0"/>
                <a:cs typeface="Segoe UI" panose="020B0502040204020203" pitchFamily="34" charset="0"/>
              </a:rPr>
              <a:t>External or internal blood loss.</a:t>
            </a:r>
          </a:p>
          <a:p>
            <a:r>
              <a:rPr lang="en-US" altLang="en-US" sz="2000" dirty="0" smtClean="0">
                <a:latin typeface="Segoe UI" panose="020B0502040204020203" pitchFamily="34" charset="0"/>
                <a:cs typeface="Segoe UI" panose="020B0502040204020203" pitchFamily="34" charset="0"/>
              </a:rPr>
              <a:t>Accelerated destruction of RBCs (hemolytic anemias)</a:t>
            </a:r>
          </a:p>
          <a:p>
            <a:r>
              <a:rPr lang="en-US" altLang="en-US" sz="2000" dirty="0" smtClean="0">
                <a:latin typeface="Segoe UI" panose="020B0502040204020203" pitchFamily="34" charset="0"/>
                <a:cs typeface="Segoe UI" panose="020B0502040204020203" pitchFamily="34" charset="0"/>
              </a:rPr>
              <a:t>Ineffective of decreased production of RBCs.</a:t>
            </a:r>
          </a:p>
          <a:p>
            <a:r>
              <a:rPr lang="en-US" altLang="en-US" sz="2000" dirty="0" smtClean="0">
                <a:latin typeface="Segoe UI" panose="020B0502040204020203" pitchFamily="34" charset="0"/>
                <a:cs typeface="Segoe UI" panose="020B0502040204020203" pitchFamily="34" charset="0"/>
              </a:rPr>
              <a:t>Abnormal hemoglobin synthesis (Hemoglobinopathies).</a:t>
            </a:r>
          </a:p>
          <a:p>
            <a:r>
              <a:rPr lang="en-US" altLang="en-US" sz="2000" dirty="0" smtClean="0">
                <a:latin typeface="Segoe UI" panose="020B0502040204020203" pitchFamily="34" charset="0"/>
                <a:cs typeface="Segoe UI" panose="020B0502040204020203" pitchFamily="34" charset="0"/>
              </a:rPr>
              <a:t>Bone marrow suppression by toxins, chemicals, or radiation.</a:t>
            </a:r>
          </a:p>
          <a:p>
            <a:r>
              <a:rPr lang="en-US" altLang="en-US" sz="2000" dirty="0" smtClean="0">
                <a:latin typeface="Segoe UI" panose="020B0502040204020203" pitchFamily="34" charset="0"/>
                <a:cs typeface="Segoe UI" panose="020B0502040204020203" pitchFamily="34" charset="0"/>
              </a:rPr>
              <a:t>Bone marrow replacement by infection or tumor.</a:t>
            </a:r>
          </a:p>
          <a:p>
            <a:r>
              <a:rPr lang="en-US" altLang="en-US" sz="2000" dirty="0" smtClean="0">
                <a:latin typeface="Segoe UI" panose="020B0502040204020203" pitchFamily="34" charset="0"/>
                <a:cs typeface="Segoe UI" panose="020B0502040204020203" pitchFamily="34" charset="0"/>
              </a:rPr>
              <a:t>Classification – Based on the RBC size and chromicty; will lead to the underlying disease state that is responsible for the anemia.</a:t>
            </a:r>
          </a:p>
          <a:p>
            <a:r>
              <a:rPr lang="en-US" altLang="en-US" sz="2000" dirty="0" smtClean="0">
                <a:latin typeface="Segoe UI" panose="020B0502040204020203" pitchFamily="34" charset="0"/>
                <a:cs typeface="Segoe UI" panose="020B0502040204020203" pitchFamily="34" charset="0"/>
              </a:rPr>
              <a:t>Symptoms: difficulty breathing, light-headedness, vertigo, muscle weakness, headache, and genera lethargy.</a:t>
            </a:r>
          </a:p>
          <a:p>
            <a:r>
              <a:rPr lang="en-US" altLang="en-US" sz="2000" dirty="0" smtClean="0">
                <a:latin typeface="Segoe UI" panose="020B0502040204020203" pitchFamily="34" charset="0"/>
                <a:cs typeface="Segoe UI" panose="020B0502040204020203" pitchFamily="34" charset="0"/>
              </a:rPr>
              <a:t>In an otherwise healthy individual, mild anemia usually has no symptoms, although it may be associated with slight difficulty breathing, palpitations, and sweating. As the anemia becomes more severe, these symptoms are more pronounced.</a:t>
            </a:r>
            <a:endParaRPr lang="en-US" altLang="en-US" sz="2000" dirty="0">
              <a:latin typeface="Segoe UI" panose="020B0502040204020203" pitchFamily="34" charset="0"/>
              <a:cs typeface="Segoe UI" panose="020B0502040204020203" pitchFamily="34" charset="0"/>
            </a:endParaRPr>
          </a:p>
        </p:txBody>
      </p:sp>
      <p:sp>
        <p:nvSpPr>
          <p:cNvPr id="3" name="Title 1"/>
          <p:cNvSpPr>
            <a:spLocks noGrp="1"/>
          </p:cNvSpPr>
          <p:nvPr>
            <p:ph type="title"/>
          </p:nvPr>
        </p:nvSpPr>
        <p:spPr>
          <a:xfrm>
            <a:off x="457200" y="0"/>
            <a:ext cx="8229600" cy="1143000"/>
          </a:xfrm>
        </p:spPr>
        <p:txBody>
          <a:bodyPr/>
          <a:lstStyle/>
          <a:p>
            <a:r>
              <a:rPr lang="en-US" b="1" dirty="0" smtClean="0">
                <a:latin typeface="Segoe UI" panose="020B0502040204020203" pitchFamily="34" charset="0"/>
                <a:cs typeface="Segoe UI" panose="020B0502040204020203" pitchFamily="34" charset="0"/>
              </a:rPr>
              <a:t>Definition (cont’d)</a:t>
            </a:r>
            <a:endParaRPr lang="en-US"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757172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rotWithShape="1">
          <a:blip r:embed="rId2" cstate="print">
            <a:extLst>
              <a:ext uri="{28A0092B-C50C-407E-A947-70E740481C1C}">
                <a14:useLocalDpi xmlns:a14="http://schemas.microsoft.com/office/drawing/2010/main" val="0"/>
              </a:ext>
            </a:extLst>
          </a:blip>
          <a:srcRect b="9483"/>
          <a:stretch/>
        </p:blipFill>
        <p:spPr>
          <a:xfrm>
            <a:off x="209550" y="188914"/>
            <a:ext cx="8724900" cy="5865658"/>
          </a:xfrm>
          <a:prstGeom prst="rect">
            <a:avLst/>
          </a:prstGeom>
        </p:spPr>
      </p:pic>
    </p:spTree>
    <p:extLst>
      <p:ext uri="{BB962C8B-B14F-4D97-AF65-F5344CB8AC3E}">
        <p14:creationId xmlns:p14="http://schemas.microsoft.com/office/powerpoint/2010/main" val="7986169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p:cNvPicPr>
          <p:nvPr/>
        </p:nvPicPr>
        <p:blipFill rotWithShape="1">
          <a:blip r:embed="rId2" cstate="print">
            <a:extLst>
              <a:ext uri="{28A0092B-C50C-407E-A947-70E740481C1C}">
                <a14:useLocalDpi xmlns:a14="http://schemas.microsoft.com/office/drawing/2010/main" val="0"/>
              </a:ext>
            </a:extLst>
          </a:blip>
          <a:srcRect b="10031"/>
          <a:stretch/>
        </p:blipFill>
        <p:spPr>
          <a:xfrm>
            <a:off x="262816" y="410854"/>
            <a:ext cx="8724900" cy="5830147"/>
          </a:xfrm>
          <a:prstGeom prst="rect">
            <a:avLst/>
          </a:prstGeom>
        </p:spPr>
      </p:pic>
    </p:spTree>
    <p:extLst>
      <p:ext uri="{BB962C8B-B14F-4D97-AF65-F5344CB8AC3E}">
        <p14:creationId xmlns:p14="http://schemas.microsoft.com/office/powerpoint/2010/main" val="28774996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Aplastic Anemia (Cont’d)</a:t>
            </a:r>
            <a:endParaRPr lang="en-US" sz="3600" dirty="0"/>
          </a:p>
        </p:txBody>
      </p:sp>
      <p:sp>
        <p:nvSpPr>
          <p:cNvPr id="5" name="Content Placeholder 4"/>
          <p:cNvSpPr>
            <a:spLocks noGrp="1"/>
          </p:cNvSpPr>
          <p:nvPr>
            <p:ph idx="1"/>
          </p:nvPr>
        </p:nvSpPr>
        <p:spPr>
          <a:xfrm>
            <a:off x="306280" y="1304755"/>
            <a:ext cx="3653162" cy="4882981"/>
          </a:xfrm>
        </p:spPr>
        <p:txBody>
          <a:bodyPr/>
          <a:lstStyle/>
          <a:p>
            <a:pPr marL="457200"/>
            <a:r>
              <a:rPr lang="en-US" altLang="en-US" sz="2000" dirty="0" smtClean="0">
                <a:latin typeface="Segoe UI Semibold" panose="020B0702040204020203" pitchFamily="34" charset="0"/>
                <a:cs typeface="Segoe UI Semibold" panose="020B0702040204020203" pitchFamily="34" charset="0"/>
              </a:rPr>
              <a:t>PBS: pancytopenia, no </a:t>
            </a:r>
            <a:r>
              <a:rPr lang="en-US" altLang="en-US" sz="2000" dirty="0" err="1" smtClean="0">
                <a:latin typeface="Segoe UI Semibold" panose="020B0702040204020203" pitchFamily="34" charset="0"/>
                <a:cs typeface="Segoe UI Semibold" panose="020B0702040204020203" pitchFamily="34" charset="0"/>
              </a:rPr>
              <a:t>retics</a:t>
            </a:r>
            <a:r>
              <a:rPr lang="en-US" altLang="en-US" sz="2000" dirty="0" smtClean="0">
                <a:latin typeface="Segoe UI Semibold" panose="020B0702040204020203" pitchFamily="34" charset="0"/>
                <a:cs typeface="Segoe UI Semibold" panose="020B0702040204020203" pitchFamily="34" charset="0"/>
              </a:rPr>
              <a:t>, no significant RBC morphology.</a:t>
            </a:r>
          </a:p>
          <a:p>
            <a:pPr marL="457200"/>
            <a:endParaRPr lang="en-US" altLang="en-US" sz="2000" dirty="0">
              <a:latin typeface="Segoe UI Semibold" panose="020B0702040204020203" pitchFamily="34" charset="0"/>
              <a:cs typeface="Segoe UI Semibold" panose="020B0702040204020203" pitchFamily="34" charset="0"/>
            </a:endParaRPr>
          </a:p>
          <a:p>
            <a:pPr marL="457200"/>
            <a:r>
              <a:rPr lang="en-US" altLang="en-US" sz="2000" dirty="0" smtClean="0">
                <a:latin typeface="Segoe UI Semibold" panose="020B0702040204020203" pitchFamily="34" charset="0"/>
                <a:cs typeface="Segoe UI Semibold" panose="020B0702040204020203" pitchFamily="34" charset="0"/>
              </a:rPr>
              <a:t>Bone marrow: marked decrease in cellularity in all 3 cell lines, often have a ‘dry tap’, storage iron is increased because it has no biological utility.</a:t>
            </a:r>
          </a:p>
          <a:p>
            <a:pPr marL="457200"/>
            <a:endParaRPr lang="en-US" altLang="en-US" sz="2000" dirty="0">
              <a:latin typeface="Segoe UI Semibold" panose="020B0702040204020203" pitchFamily="34" charset="0"/>
              <a:cs typeface="Segoe UI Semibold" panose="020B0702040204020203" pitchFamily="34" charset="0"/>
            </a:endParaRPr>
          </a:p>
          <a:p>
            <a:pPr marL="457200"/>
            <a:r>
              <a:rPr lang="en-US" altLang="en-US" sz="2000" dirty="0" smtClean="0">
                <a:latin typeface="Segoe UI Semibold" panose="020B0702040204020203" pitchFamily="34" charset="0"/>
                <a:cs typeface="Segoe UI Semibold" panose="020B0702040204020203" pitchFamily="34" charset="0"/>
              </a:rPr>
              <a:t>See images (A is from PB; B is from BM).</a:t>
            </a:r>
            <a:endParaRPr lang="en-US" altLang="en-US" sz="1800" dirty="0" smtClean="0">
              <a:latin typeface="Segoe UI Semibold" panose="020B0702040204020203" pitchFamily="34" charset="0"/>
              <a:cs typeface="Segoe UI Semibold" panose="020B0702040204020203" pitchFamily="34" charset="0"/>
            </a:endParaRPr>
          </a:p>
          <a:p>
            <a:pPr marL="457200"/>
            <a:endParaRPr lang="en-US" altLang="en-US" sz="2400" dirty="0">
              <a:latin typeface="Segoe UI Semibold" panose="020B0702040204020203" pitchFamily="34" charset="0"/>
              <a:cs typeface="Segoe UI Semibold" panose="020B0702040204020203" pitchFamily="34" charset="0"/>
            </a:endParaRPr>
          </a:p>
        </p:txBody>
      </p:sp>
      <p:pic>
        <p:nvPicPr>
          <p:cNvPr id="3" name="Picture 2"/>
          <p:cNvPicPr>
            <a:picLocks noChangeAspect="1"/>
          </p:cNvPicPr>
          <p:nvPr/>
        </p:nvPicPr>
        <p:blipFill>
          <a:blip r:embed="rId2"/>
          <a:stretch>
            <a:fillRect/>
          </a:stretch>
        </p:blipFill>
        <p:spPr>
          <a:xfrm>
            <a:off x="5336442" y="1144958"/>
            <a:ext cx="2383551" cy="2601420"/>
          </a:xfrm>
          <a:prstGeom prst="rect">
            <a:avLst/>
          </a:prstGeom>
        </p:spPr>
      </p:pic>
      <p:pic>
        <p:nvPicPr>
          <p:cNvPr id="4" name="Picture 3"/>
          <p:cNvPicPr>
            <a:picLocks noChangeAspect="1"/>
          </p:cNvPicPr>
          <p:nvPr/>
        </p:nvPicPr>
        <p:blipFill>
          <a:blip r:embed="rId3"/>
          <a:stretch>
            <a:fillRect/>
          </a:stretch>
        </p:blipFill>
        <p:spPr>
          <a:xfrm>
            <a:off x="5336442" y="3746378"/>
            <a:ext cx="2388181" cy="2610034"/>
          </a:xfrm>
          <a:prstGeom prst="rect">
            <a:avLst/>
          </a:prstGeom>
        </p:spPr>
      </p:pic>
    </p:spTree>
    <p:extLst>
      <p:ext uri="{BB962C8B-B14F-4D97-AF65-F5344CB8AC3E}">
        <p14:creationId xmlns:p14="http://schemas.microsoft.com/office/powerpoint/2010/main" val="35395325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Refractory Anemia (or Myelodysplastic Syndrome)</a:t>
            </a:r>
            <a:endParaRPr lang="en-US" sz="3600" dirty="0"/>
          </a:p>
        </p:txBody>
      </p:sp>
      <p:sp>
        <p:nvSpPr>
          <p:cNvPr id="5" name="Content Placeholder 4"/>
          <p:cNvSpPr>
            <a:spLocks noGrp="1"/>
          </p:cNvSpPr>
          <p:nvPr>
            <p:ph idx="1"/>
          </p:nvPr>
        </p:nvSpPr>
        <p:spPr>
          <a:xfrm>
            <a:off x="348447" y="1642106"/>
            <a:ext cx="8447103" cy="4882981"/>
          </a:xfrm>
        </p:spPr>
        <p:txBody>
          <a:bodyPr/>
          <a:lstStyle/>
          <a:p>
            <a:pPr marL="457200"/>
            <a:r>
              <a:rPr lang="en-US" altLang="en-US" sz="2400" dirty="0" smtClean="0">
                <a:latin typeface="Segoe UI Semibold" panose="020B0702040204020203" pitchFamily="34" charset="0"/>
                <a:cs typeface="Segoe UI Semibold" panose="020B0702040204020203" pitchFamily="34" charset="0"/>
              </a:rPr>
              <a:t>Anemia associated with the depression of granulocytes and platelets. The bone marrow has normal or increased cellularity but cannot produce a normal number of mature erythrocytes, granulocytes, and platelets.</a:t>
            </a:r>
            <a:endParaRPr lang="en-US" altLang="en-US" sz="24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89965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Myelophthisic Anemia</a:t>
            </a:r>
            <a:endParaRPr lang="en-US" sz="3600" dirty="0"/>
          </a:p>
        </p:txBody>
      </p:sp>
      <p:sp>
        <p:nvSpPr>
          <p:cNvPr id="5" name="Content Placeholder 4"/>
          <p:cNvSpPr>
            <a:spLocks noGrp="1"/>
          </p:cNvSpPr>
          <p:nvPr>
            <p:ph idx="1"/>
          </p:nvPr>
        </p:nvSpPr>
        <p:spPr>
          <a:xfrm>
            <a:off x="348447" y="1642106"/>
            <a:ext cx="8447103" cy="4882981"/>
          </a:xfrm>
        </p:spPr>
        <p:txBody>
          <a:bodyPr/>
          <a:lstStyle/>
          <a:p>
            <a:pPr marL="457200"/>
            <a:r>
              <a:rPr lang="en-US" altLang="en-US" sz="2000" dirty="0" smtClean="0">
                <a:latin typeface="Segoe UI Semibold" panose="020B0702040204020203" pitchFamily="34" charset="0"/>
                <a:cs typeface="Segoe UI Semibold" panose="020B0702040204020203" pitchFamily="34" charset="0"/>
              </a:rPr>
              <a:t>Anemia due to the replacement of hematopoietic marrow, typically by metastatic carcinoma, often associated with leucoerythroblastic picture (immature WBCS and nRBCs). Can also be associated with myeloproliferative disorders.</a:t>
            </a:r>
            <a:endParaRPr lang="en-US" alt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993299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Acute Blood Loss</a:t>
            </a:r>
            <a:endParaRPr lang="en-US" sz="3600" dirty="0"/>
          </a:p>
        </p:txBody>
      </p:sp>
      <p:sp>
        <p:nvSpPr>
          <p:cNvPr id="5" name="Content Placeholder 4"/>
          <p:cNvSpPr>
            <a:spLocks noGrp="1"/>
          </p:cNvSpPr>
          <p:nvPr>
            <p:ph idx="1"/>
          </p:nvPr>
        </p:nvSpPr>
        <p:spPr>
          <a:xfrm>
            <a:off x="348447" y="1642106"/>
            <a:ext cx="8447103" cy="4882981"/>
          </a:xfrm>
        </p:spPr>
        <p:txBody>
          <a:bodyPr/>
          <a:lstStyle/>
          <a:p>
            <a:pPr marL="457200"/>
            <a:r>
              <a:rPr lang="en-US" altLang="en-US" sz="2000" dirty="0" smtClean="0">
                <a:latin typeface="Segoe UI Semibold" panose="020B0702040204020203" pitchFamily="34" charset="0"/>
                <a:cs typeface="Segoe UI Semibold" panose="020B0702040204020203" pitchFamily="34" charset="0"/>
              </a:rPr>
              <a:t>Blood loss may be either acute or chronic. In either case– the source of the bleeding must be determined.</a:t>
            </a:r>
          </a:p>
          <a:p>
            <a:pPr marL="457200"/>
            <a:r>
              <a:rPr lang="en-US" altLang="en-US" sz="2000" dirty="0" smtClean="0">
                <a:latin typeface="Segoe UI Semibold" panose="020B0702040204020203" pitchFamily="34" charset="0"/>
                <a:cs typeface="Segoe UI Semibold" panose="020B0702040204020203" pitchFamily="34" charset="0"/>
              </a:rPr>
              <a:t>When the loss is acute, the site of bleeding is usually apparent but may be difficult to recognize, i.e., ectopic pregnancy, deep tissue hemorrhage, aortic aneurysm rupture.</a:t>
            </a:r>
          </a:p>
          <a:p>
            <a:pPr marL="457200"/>
            <a:r>
              <a:rPr lang="en-US" altLang="en-US" sz="2000" dirty="0" smtClean="0">
                <a:latin typeface="Segoe UI Semibold" panose="020B0702040204020203" pitchFamily="34" charset="0"/>
                <a:cs typeface="Segoe UI Semibold" panose="020B0702040204020203" pitchFamily="34" charset="0"/>
              </a:rPr>
              <a:t>Other times, the loss occurs more slowly and may initially be compensated for by </a:t>
            </a:r>
            <a:r>
              <a:rPr lang="en-US" altLang="en-US" sz="2000" dirty="0" err="1" smtClean="0">
                <a:latin typeface="Segoe UI Semibold" panose="020B0702040204020203" pitchFamily="34" charset="0"/>
                <a:cs typeface="Segoe UI Semibold" panose="020B0702040204020203" pitchFamily="34" charset="0"/>
              </a:rPr>
              <a:t>inc.</a:t>
            </a:r>
            <a:r>
              <a:rPr lang="en-US" altLang="en-US" sz="2000" dirty="0" smtClean="0">
                <a:latin typeface="Segoe UI Semibold" panose="020B0702040204020203" pitchFamily="34" charset="0"/>
                <a:cs typeface="Segoe UI Semibold" panose="020B0702040204020203" pitchFamily="34" charset="0"/>
              </a:rPr>
              <a:t> erythroid activity in the marrow. If adequate iron is available, the anemia will be norm-norm.</a:t>
            </a:r>
            <a:endParaRPr lang="en-US" alt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841246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Anemia of Chronic Renal Failure</a:t>
            </a:r>
            <a:endParaRPr lang="en-US" sz="3600" dirty="0"/>
          </a:p>
        </p:txBody>
      </p:sp>
      <p:sp>
        <p:nvSpPr>
          <p:cNvPr id="5" name="Content Placeholder 4"/>
          <p:cNvSpPr>
            <a:spLocks noGrp="1"/>
          </p:cNvSpPr>
          <p:nvPr>
            <p:ph idx="1"/>
          </p:nvPr>
        </p:nvSpPr>
        <p:spPr>
          <a:xfrm>
            <a:off x="348447" y="1642106"/>
            <a:ext cx="8447103" cy="4882981"/>
          </a:xfrm>
        </p:spPr>
        <p:txBody>
          <a:bodyPr/>
          <a:lstStyle/>
          <a:p>
            <a:pPr marL="457200"/>
            <a:r>
              <a:rPr lang="en-US" altLang="en-US" sz="2000" dirty="0" smtClean="0">
                <a:latin typeface="Segoe UI Semibold" panose="020B0702040204020203" pitchFamily="34" charset="0"/>
                <a:cs typeface="Segoe UI Semibold" panose="020B0702040204020203" pitchFamily="34" charset="0"/>
              </a:rPr>
              <a:t>Anemia that regularly accompanies renal insufficiency.</a:t>
            </a:r>
          </a:p>
          <a:p>
            <a:pPr marL="457200"/>
            <a:r>
              <a:rPr lang="en-US" altLang="en-US" sz="2000" dirty="0" smtClean="0">
                <a:latin typeface="Segoe UI Semibold" panose="020B0702040204020203" pitchFamily="34" charset="0"/>
                <a:cs typeface="Segoe UI Semibold" panose="020B0702040204020203" pitchFamily="34" charset="0"/>
              </a:rPr>
              <a:t>Decreased production of EPO by damaged kidneys—shortened RBC survival.</a:t>
            </a:r>
          </a:p>
          <a:p>
            <a:pPr marL="457200"/>
            <a:r>
              <a:rPr lang="en-US" altLang="en-US" sz="2000" dirty="0" smtClean="0">
                <a:latin typeface="Segoe UI Semibold" panose="020B0702040204020203" pitchFamily="34" charset="0"/>
                <a:cs typeface="Segoe UI Semibold" panose="020B0702040204020203" pitchFamily="34" charset="0"/>
              </a:rPr>
              <a:t>Refer to Heinz bodies and mild hemolysis.</a:t>
            </a:r>
            <a:endParaRPr lang="en-US" alt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898307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Anemia of Liver Disease</a:t>
            </a:r>
            <a:endParaRPr lang="en-US" sz="3600" dirty="0"/>
          </a:p>
        </p:txBody>
      </p:sp>
      <p:sp>
        <p:nvSpPr>
          <p:cNvPr id="5" name="Content Placeholder 4"/>
          <p:cNvSpPr>
            <a:spLocks noGrp="1"/>
          </p:cNvSpPr>
          <p:nvPr>
            <p:ph idx="1"/>
          </p:nvPr>
        </p:nvSpPr>
        <p:spPr>
          <a:xfrm>
            <a:off x="348447" y="1642106"/>
            <a:ext cx="8447103" cy="4882981"/>
          </a:xfrm>
        </p:spPr>
        <p:txBody>
          <a:bodyPr/>
          <a:lstStyle/>
          <a:p>
            <a:pPr marL="457200"/>
            <a:r>
              <a:rPr lang="en-US" altLang="en-US" sz="2000" dirty="0" smtClean="0">
                <a:latin typeface="Segoe UI Semibold" panose="020B0702040204020203" pitchFamily="34" charset="0"/>
                <a:cs typeface="Segoe UI Semibold" panose="020B0702040204020203" pitchFamily="34" charset="0"/>
              </a:rPr>
              <a:t>Normocytic-normochromic anemia initially, but becomes complicated due to the effects of iron deficiency. Morphology and degree of anemia will differ depending on the nature of the liver disease.</a:t>
            </a:r>
          </a:p>
          <a:p>
            <a:pPr marL="457200"/>
            <a:r>
              <a:rPr lang="en-US" altLang="en-US" sz="2000" dirty="0" smtClean="0">
                <a:latin typeface="Segoe UI Semibold" panose="020B0702040204020203" pitchFamily="34" charset="0"/>
                <a:cs typeface="Segoe UI Semibold" panose="020B0702040204020203" pitchFamily="34" charset="0"/>
              </a:rPr>
              <a:t>Anemia of alcoholism has the widest array of hematologic abnormalities. EtOH has direct toxic effect on pre-cursor cells, marrow cellularity, and RBC morphology.</a:t>
            </a:r>
            <a:endParaRPr lang="en-US" alt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74035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nvSpPr>
        <p:spPr bwMode="auto">
          <a:xfrm>
            <a:off x="533400" y="3276600"/>
            <a:ext cx="8001000" cy="12192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a:lnSpc>
                <a:spcPct val="130000"/>
              </a:lnSpc>
              <a:spcBef>
                <a:spcPct val="0"/>
              </a:spcBef>
              <a:buFontTx/>
              <a:buNone/>
            </a:pPr>
            <a:r>
              <a:rPr lang="en-US" altLang="en-US" sz="2400" b="1" i="1" dirty="0" smtClean="0">
                <a:solidFill>
                  <a:srgbClr val="FFFFFF"/>
                </a:solidFill>
                <a:cs typeface="Segoe UI" panose="020B0502040204020203" pitchFamily="34" charset="0"/>
              </a:rPr>
              <a:t>Macrocytic-Normochromic Anemia</a:t>
            </a:r>
          </a:p>
          <a:p>
            <a:pPr algn="ctr">
              <a:lnSpc>
                <a:spcPct val="130000"/>
              </a:lnSpc>
              <a:spcBef>
                <a:spcPct val="0"/>
              </a:spcBef>
              <a:buFontTx/>
              <a:buNone/>
            </a:pPr>
            <a:r>
              <a:rPr lang="en-US" altLang="en-US" sz="2000" b="1" i="1" dirty="0" smtClean="0">
                <a:solidFill>
                  <a:srgbClr val="FFFFFF"/>
                </a:solidFill>
                <a:cs typeface="Segoe UI" panose="020B0502040204020203" pitchFamily="34" charset="0"/>
              </a:rPr>
              <a:t>MCV &gt; 100</a:t>
            </a:r>
            <a:endParaRPr lang="en-US" altLang="en-US" sz="1800" b="1" i="1" dirty="0">
              <a:solidFill>
                <a:srgbClr val="FFFFFF"/>
              </a:solidFill>
              <a:cs typeface="Segoe UI" panose="020B0502040204020203" pitchFamily="34" charset="0"/>
            </a:endParaRPr>
          </a:p>
        </p:txBody>
      </p:sp>
      <p:sp>
        <p:nvSpPr>
          <p:cNvPr id="5124" name="Rectangle 2"/>
          <p:cNvSpPr>
            <a:spLocks noGrp="1" noChangeArrowheads="1"/>
          </p:cNvSpPr>
          <p:nvPr/>
        </p:nvSpPr>
        <p:spPr bwMode="auto">
          <a:xfrm>
            <a:off x="685800" y="2362200"/>
            <a:ext cx="8001000" cy="1219200"/>
          </a:xfrm>
          <a:prstGeom prst="rect">
            <a:avLst/>
          </a:prstGeom>
          <a:noFill/>
          <a:ln>
            <a:noFill/>
          </a:ln>
          <a:effectLst>
            <a:outerShdw dist="12700"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har char="•"/>
              <a:defRPr sz="3200">
                <a:solidFill>
                  <a:schemeClr val="tx1"/>
                </a:solidFill>
                <a:latin typeface="Segoe UI" panose="020B0502040204020203" pitchFamily="34" charset="0"/>
              </a:defRPr>
            </a:lvl1pPr>
            <a:lvl2pPr marL="742950" indent="-285750">
              <a:spcBef>
                <a:spcPct val="20000"/>
              </a:spcBef>
              <a:buChar char="–"/>
              <a:defRPr sz="2800">
                <a:solidFill>
                  <a:schemeClr val="tx1"/>
                </a:solidFill>
                <a:latin typeface="Segoe UI" panose="020B0502040204020203" pitchFamily="34" charset="0"/>
              </a:defRPr>
            </a:lvl2pPr>
            <a:lvl3pPr marL="1143000" indent="-228600">
              <a:spcBef>
                <a:spcPct val="20000"/>
              </a:spcBef>
              <a:buChar char="•"/>
              <a:defRPr sz="2400">
                <a:solidFill>
                  <a:schemeClr val="tx1"/>
                </a:solidFill>
                <a:latin typeface="Segoe UI" panose="020B0502040204020203" pitchFamily="34" charset="0"/>
              </a:defRPr>
            </a:lvl3pPr>
            <a:lvl4pPr marL="1600200" indent="-228600">
              <a:spcBef>
                <a:spcPct val="20000"/>
              </a:spcBef>
              <a:buChar char="–"/>
              <a:defRPr sz="2000">
                <a:solidFill>
                  <a:schemeClr val="tx1"/>
                </a:solidFill>
                <a:latin typeface="Segoe UI" panose="020B0502040204020203" pitchFamily="34" charset="0"/>
              </a:defRPr>
            </a:lvl4pPr>
            <a:lvl5pPr marL="2057400" indent="-228600">
              <a:spcBef>
                <a:spcPct val="20000"/>
              </a:spcBef>
              <a:buChar char="»"/>
              <a:defRPr sz="2000">
                <a:solidFill>
                  <a:schemeClr val="tx1"/>
                </a:solidFill>
                <a:latin typeface="Segoe UI" panose="020B0502040204020203" pitchFamily="34" charset="0"/>
              </a:defRPr>
            </a:lvl5pPr>
            <a:lvl6pPr marL="2514600" indent="-228600" eaLnBrk="0" fontAlgn="base" hangingPunct="0">
              <a:spcBef>
                <a:spcPct val="20000"/>
              </a:spcBef>
              <a:spcAft>
                <a:spcPct val="0"/>
              </a:spcAft>
              <a:buChar char="»"/>
              <a:defRPr sz="2000">
                <a:solidFill>
                  <a:schemeClr val="tx1"/>
                </a:solidFill>
                <a:latin typeface="Segoe UI" panose="020B0502040204020203" pitchFamily="34" charset="0"/>
              </a:defRPr>
            </a:lvl6pPr>
            <a:lvl7pPr marL="2971800" indent="-228600" eaLnBrk="0" fontAlgn="base" hangingPunct="0">
              <a:spcBef>
                <a:spcPct val="20000"/>
              </a:spcBef>
              <a:spcAft>
                <a:spcPct val="0"/>
              </a:spcAft>
              <a:buChar char="»"/>
              <a:defRPr sz="2000">
                <a:solidFill>
                  <a:schemeClr val="tx1"/>
                </a:solidFill>
                <a:latin typeface="Segoe UI" panose="020B0502040204020203" pitchFamily="34" charset="0"/>
              </a:defRPr>
            </a:lvl7pPr>
            <a:lvl8pPr marL="3429000" indent="-228600" eaLnBrk="0" fontAlgn="base" hangingPunct="0">
              <a:spcBef>
                <a:spcPct val="20000"/>
              </a:spcBef>
              <a:spcAft>
                <a:spcPct val="0"/>
              </a:spcAft>
              <a:buChar char="»"/>
              <a:defRPr sz="2000">
                <a:solidFill>
                  <a:schemeClr val="tx1"/>
                </a:solidFill>
                <a:latin typeface="Segoe UI" panose="020B0502040204020203" pitchFamily="34" charset="0"/>
              </a:defRPr>
            </a:lvl8pPr>
            <a:lvl9pPr marL="3886200" indent="-228600" eaLnBrk="0" fontAlgn="base" hangingPunct="0">
              <a:spcBef>
                <a:spcPct val="20000"/>
              </a:spcBef>
              <a:spcAft>
                <a:spcPct val="0"/>
              </a:spcAft>
              <a:buChar char="»"/>
              <a:defRPr sz="2000">
                <a:solidFill>
                  <a:schemeClr val="tx1"/>
                </a:solidFill>
                <a:latin typeface="Segoe UI" panose="020B0502040204020203" pitchFamily="34" charset="0"/>
              </a:defRPr>
            </a:lvl9pPr>
          </a:lstStyle>
          <a:p>
            <a:pPr algn="ctr">
              <a:lnSpc>
                <a:spcPct val="130000"/>
              </a:lnSpc>
              <a:spcBef>
                <a:spcPct val="0"/>
              </a:spcBef>
              <a:buFontTx/>
              <a:buNone/>
            </a:pPr>
            <a:r>
              <a:rPr lang="en-US" altLang="en-US" sz="2400" b="1" i="1" dirty="0">
                <a:solidFill>
                  <a:srgbClr val="FFFFFF"/>
                </a:solidFill>
                <a:cs typeface="Segoe UI" panose="020B0502040204020203" pitchFamily="34" charset="0"/>
              </a:rPr>
              <a:t>Clinical Laboratory Hematology</a:t>
            </a:r>
          </a:p>
        </p:txBody>
      </p:sp>
    </p:spTree>
    <p:extLst>
      <p:ext uri="{BB962C8B-B14F-4D97-AF65-F5344CB8AC3E}">
        <p14:creationId xmlns:p14="http://schemas.microsoft.com/office/powerpoint/2010/main" val="18312426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Non-megaloblastic causes</a:t>
            </a:r>
            <a:endParaRPr lang="en-US" sz="3600" dirty="0"/>
          </a:p>
        </p:txBody>
      </p:sp>
      <p:sp>
        <p:nvSpPr>
          <p:cNvPr id="5" name="Content Placeholder 4"/>
          <p:cNvSpPr>
            <a:spLocks noGrp="1"/>
          </p:cNvSpPr>
          <p:nvPr>
            <p:ph idx="1"/>
          </p:nvPr>
        </p:nvSpPr>
        <p:spPr>
          <a:xfrm>
            <a:off x="348447" y="1642106"/>
            <a:ext cx="8447103" cy="4882981"/>
          </a:xfrm>
        </p:spPr>
        <p:txBody>
          <a:bodyPr/>
          <a:lstStyle/>
          <a:p>
            <a:pPr marL="457200"/>
            <a:r>
              <a:rPr lang="en-US" altLang="en-US" sz="2000" dirty="0" smtClean="0">
                <a:latin typeface="Segoe UI Semibold" panose="020B0702040204020203" pitchFamily="34" charset="0"/>
                <a:cs typeface="Segoe UI Semibold" panose="020B0702040204020203" pitchFamily="34" charset="0"/>
              </a:rPr>
              <a:t>Chronic liver disease;</a:t>
            </a:r>
          </a:p>
          <a:p>
            <a:pPr marL="457200"/>
            <a:r>
              <a:rPr lang="en-US" altLang="en-US" sz="2000" dirty="0" smtClean="0">
                <a:latin typeface="Segoe UI Semibold" panose="020B0702040204020203" pitchFamily="34" charset="0"/>
                <a:cs typeface="Segoe UI Semibold" panose="020B0702040204020203" pitchFamily="34" charset="0"/>
              </a:rPr>
              <a:t>Hypothyroidism;</a:t>
            </a:r>
          </a:p>
          <a:p>
            <a:pPr marL="457200"/>
            <a:r>
              <a:rPr lang="en-US" altLang="en-US" sz="2000" dirty="0" smtClean="0">
                <a:latin typeface="Segoe UI Semibold" panose="020B0702040204020203" pitchFamily="34" charset="0"/>
                <a:cs typeface="Segoe UI Semibold" panose="020B0702040204020203" pitchFamily="34" charset="0"/>
              </a:rPr>
              <a:t>Post-splenectomy (see targets, macros);</a:t>
            </a:r>
          </a:p>
          <a:p>
            <a:pPr marL="457200"/>
            <a:r>
              <a:rPr lang="en-US" altLang="en-US" sz="2000" dirty="0" smtClean="0">
                <a:latin typeface="Segoe UI Semibold" panose="020B0702040204020203" pitchFamily="34" charset="0"/>
                <a:cs typeface="Segoe UI Semibold" panose="020B0702040204020203" pitchFamily="34" charset="0"/>
              </a:rPr>
              <a:t>Reticulocytosis;</a:t>
            </a:r>
          </a:p>
          <a:p>
            <a:pPr marL="457200"/>
            <a:r>
              <a:rPr lang="en-US" altLang="en-US" sz="2000" dirty="0" smtClean="0">
                <a:latin typeface="Segoe UI Semibold" panose="020B0702040204020203" pitchFamily="34" charset="0"/>
                <a:cs typeface="Segoe UI Semibold" panose="020B0702040204020203" pitchFamily="34" charset="0"/>
              </a:rPr>
              <a:t>Some types of hemolytic anemia.</a:t>
            </a:r>
          </a:p>
          <a:p>
            <a:pPr marL="457200"/>
            <a:r>
              <a:rPr lang="en-US" altLang="en-US" sz="2000" dirty="0" smtClean="0">
                <a:latin typeface="Segoe UI Semibold" panose="020B0702040204020203" pitchFamily="34" charset="0"/>
                <a:cs typeface="Segoe UI Semibold" panose="020B0702040204020203" pitchFamily="34" charset="0"/>
              </a:rPr>
              <a:t>Myelodysplastic syndrome.</a:t>
            </a:r>
          </a:p>
          <a:p>
            <a:pPr marL="457200"/>
            <a:endParaRPr lang="en-US" alt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829778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4"/>
          <p:cNvSpPr>
            <a:spLocks noGrp="1"/>
          </p:cNvSpPr>
          <p:nvPr>
            <p:ph idx="1"/>
          </p:nvPr>
        </p:nvSpPr>
        <p:spPr>
          <a:xfrm>
            <a:off x="457200" y="1056182"/>
            <a:ext cx="8229600" cy="4454525"/>
          </a:xfrm>
        </p:spPr>
        <p:txBody>
          <a:bodyPr/>
          <a:lstStyle/>
          <a:p>
            <a:r>
              <a:rPr lang="en-US" altLang="en-US" sz="2400" dirty="0" smtClean="0">
                <a:latin typeface="Segoe UI Semibold" panose="020B0702040204020203" pitchFamily="34" charset="0"/>
                <a:cs typeface="Segoe UI Semibold" panose="020B0702040204020203" pitchFamily="34" charset="0"/>
              </a:rPr>
              <a:t>Types of Anemia</a:t>
            </a:r>
          </a:p>
          <a:p>
            <a:endParaRPr lang="en-US" altLang="en-US" sz="2400" dirty="0">
              <a:latin typeface="Segoe UI Semibold" panose="020B0702040204020203" pitchFamily="34" charset="0"/>
              <a:cs typeface="Segoe UI Semibold" panose="020B0702040204020203" pitchFamily="34" charset="0"/>
            </a:endParaRPr>
          </a:p>
          <a:p>
            <a:pPr lvl="1"/>
            <a:r>
              <a:rPr lang="en-US" altLang="en-US" dirty="0" smtClean="0">
                <a:latin typeface="Segoe UI Semibold" panose="020B0702040204020203" pitchFamily="34" charset="0"/>
                <a:cs typeface="Segoe UI Semibold" panose="020B0702040204020203" pitchFamily="34" charset="0"/>
              </a:rPr>
              <a:t>Microcytic – Hypochromic (MCV &lt; 80, MCH &lt; 27, MCHC 31);</a:t>
            </a:r>
          </a:p>
          <a:p>
            <a:pPr lvl="1"/>
            <a:endParaRPr lang="en-US" altLang="en-US" dirty="0">
              <a:latin typeface="Segoe UI Semibold" panose="020B0702040204020203" pitchFamily="34" charset="0"/>
              <a:cs typeface="Segoe UI Semibold" panose="020B0702040204020203" pitchFamily="34" charset="0"/>
            </a:endParaRPr>
          </a:p>
          <a:p>
            <a:pPr lvl="1"/>
            <a:endParaRPr lang="en-US" altLang="en-US" dirty="0" smtClean="0">
              <a:latin typeface="Segoe UI Semibold" panose="020B0702040204020203" pitchFamily="34" charset="0"/>
              <a:cs typeface="Segoe UI Semibold" panose="020B0702040204020203" pitchFamily="34" charset="0"/>
            </a:endParaRPr>
          </a:p>
          <a:p>
            <a:pPr lvl="1"/>
            <a:r>
              <a:rPr lang="en-US" altLang="en-US" dirty="0" smtClean="0">
                <a:latin typeface="Segoe UI Semibold" panose="020B0702040204020203" pitchFamily="34" charset="0"/>
                <a:cs typeface="Segoe UI Semibold" panose="020B0702040204020203" pitchFamily="34" charset="0"/>
              </a:rPr>
              <a:t>Normocytic-Normochromic (MCV – 80-100, MCH 27-34, MCHC 31-36);</a:t>
            </a:r>
          </a:p>
          <a:p>
            <a:pPr marL="457200" lvl="1" indent="0">
              <a:buNone/>
            </a:pPr>
            <a:endParaRPr lang="en-US" altLang="en-US" dirty="0" smtClean="0">
              <a:latin typeface="Segoe UI Semibold" panose="020B0702040204020203" pitchFamily="34" charset="0"/>
              <a:cs typeface="Segoe UI Semibold" panose="020B0702040204020203" pitchFamily="34" charset="0"/>
            </a:endParaRPr>
          </a:p>
          <a:p>
            <a:pPr lvl="1"/>
            <a:endParaRPr lang="en-US" altLang="en-US" dirty="0">
              <a:latin typeface="Segoe UI Semibold" panose="020B0702040204020203" pitchFamily="34" charset="0"/>
              <a:cs typeface="Segoe UI Semibold" panose="020B0702040204020203" pitchFamily="34" charset="0"/>
            </a:endParaRPr>
          </a:p>
          <a:p>
            <a:pPr lvl="1"/>
            <a:r>
              <a:rPr lang="en-US" altLang="en-US" dirty="0" smtClean="0">
                <a:latin typeface="Segoe UI Semibold" panose="020B0702040204020203" pitchFamily="34" charset="0"/>
                <a:cs typeface="Segoe UI Semibold" panose="020B0702040204020203" pitchFamily="34" charset="0"/>
              </a:rPr>
              <a:t>Macrocytic-Normochromic (MCV &gt; 100, MCH &gt; 34, MCHC &gt; 36).</a:t>
            </a:r>
            <a:endParaRPr lang="en-US" altLang="en-US" dirty="0">
              <a:latin typeface="Segoe UI Semibold" panose="020B0702040204020203" pitchFamily="34" charset="0"/>
              <a:cs typeface="Segoe UI Semibold" panose="020B0702040204020203" pitchFamily="34" charset="0"/>
            </a:endParaRPr>
          </a:p>
        </p:txBody>
      </p:sp>
      <p:sp>
        <p:nvSpPr>
          <p:cNvPr id="3" name="Title 1"/>
          <p:cNvSpPr>
            <a:spLocks noGrp="1"/>
          </p:cNvSpPr>
          <p:nvPr>
            <p:ph type="title"/>
          </p:nvPr>
        </p:nvSpPr>
        <p:spPr>
          <a:xfrm>
            <a:off x="457200" y="0"/>
            <a:ext cx="8229600" cy="1143000"/>
          </a:xfrm>
        </p:spPr>
        <p:txBody>
          <a:bodyPr/>
          <a:lstStyle/>
          <a:p>
            <a:r>
              <a:rPr lang="en-US" b="1" dirty="0" smtClean="0">
                <a:latin typeface="Segoe UI" panose="020B0502040204020203" pitchFamily="34" charset="0"/>
                <a:cs typeface="Segoe UI" panose="020B0502040204020203" pitchFamily="34" charset="0"/>
              </a:rPr>
              <a:t>Definition (cont’d)</a:t>
            </a:r>
            <a:endParaRPr lang="en-US"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611405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Megaloblastic </a:t>
            </a:r>
            <a:r>
              <a:rPr lang="en-US" sz="3200" b="1" dirty="0">
                <a:latin typeface="Segoe UI" panose="020B0502040204020203" pitchFamily="34" charset="0"/>
                <a:cs typeface="Segoe UI" panose="020B0502040204020203" pitchFamily="34" charset="0"/>
              </a:rPr>
              <a:t>C</a:t>
            </a:r>
            <a:r>
              <a:rPr lang="en-US" sz="3200" b="1" dirty="0" smtClean="0">
                <a:latin typeface="Segoe UI" panose="020B0502040204020203" pitchFamily="34" charset="0"/>
                <a:cs typeface="Segoe UI" panose="020B0502040204020203" pitchFamily="34" charset="0"/>
              </a:rPr>
              <a:t>auses</a:t>
            </a:r>
            <a:endParaRPr lang="en-US" sz="3600" dirty="0"/>
          </a:p>
        </p:txBody>
      </p:sp>
      <p:sp>
        <p:nvSpPr>
          <p:cNvPr id="5" name="Content Placeholder 4"/>
          <p:cNvSpPr>
            <a:spLocks noGrp="1"/>
          </p:cNvSpPr>
          <p:nvPr>
            <p:ph idx="1"/>
          </p:nvPr>
        </p:nvSpPr>
        <p:spPr>
          <a:xfrm>
            <a:off x="348447" y="1642106"/>
            <a:ext cx="8447103" cy="4882981"/>
          </a:xfrm>
        </p:spPr>
        <p:txBody>
          <a:bodyPr/>
          <a:lstStyle/>
          <a:p>
            <a:pPr marL="457200"/>
            <a:r>
              <a:rPr lang="en-US" altLang="en-US" sz="2000" dirty="0" smtClean="0">
                <a:latin typeface="Segoe UI Semibold" panose="020B0702040204020203" pitchFamily="34" charset="0"/>
                <a:cs typeface="Segoe UI Semibold" panose="020B0702040204020203" pitchFamily="34" charset="0"/>
              </a:rPr>
              <a:t>Megaloblastic anemia – term used to describe a group of disorders in which blood and bone marrow hematopoietic cells display changes. These changes are caused by an asynchrony in cell maturation due to impaired DNA synthesis.</a:t>
            </a:r>
          </a:p>
          <a:p>
            <a:pPr marL="457200"/>
            <a:endParaRPr lang="en-US" altLang="en-US" sz="2000" dirty="0">
              <a:latin typeface="Segoe UI Semibold" panose="020B0702040204020203" pitchFamily="34" charset="0"/>
              <a:cs typeface="Segoe UI Semibold" panose="020B0702040204020203" pitchFamily="34" charset="0"/>
            </a:endParaRPr>
          </a:p>
          <a:p>
            <a:pPr marL="457200"/>
            <a:r>
              <a:rPr lang="en-US" altLang="en-US" sz="2000" dirty="0" smtClean="0">
                <a:latin typeface="Segoe UI Semibold" panose="020B0702040204020203" pitchFamily="34" charset="0"/>
                <a:cs typeface="Segoe UI Semibold" panose="020B0702040204020203" pitchFamily="34" charset="0"/>
              </a:rPr>
              <a:t>Two types of Megaloblastic anemia are Folic Acid deficiency and B12 deficiency.</a:t>
            </a:r>
          </a:p>
          <a:p>
            <a:pPr marL="457200"/>
            <a:endParaRPr lang="en-US" alt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425509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Megaloblastic Causes (Cont’d)</a:t>
            </a:r>
            <a:endParaRPr lang="en-US" sz="3600" dirty="0"/>
          </a:p>
        </p:txBody>
      </p:sp>
      <p:sp>
        <p:nvSpPr>
          <p:cNvPr id="5" name="Content Placeholder 4"/>
          <p:cNvSpPr>
            <a:spLocks noGrp="1"/>
          </p:cNvSpPr>
          <p:nvPr>
            <p:ph idx="1"/>
          </p:nvPr>
        </p:nvSpPr>
        <p:spPr>
          <a:xfrm>
            <a:off x="348447" y="1642106"/>
            <a:ext cx="8447103" cy="4882981"/>
          </a:xfrm>
        </p:spPr>
        <p:txBody>
          <a:bodyPr/>
          <a:lstStyle/>
          <a:p>
            <a:pPr marL="457200"/>
            <a:r>
              <a:rPr lang="en-US" altLang="en-US" sz="2000" dirty="0" smtClean="0">
                <a:latin typeface="Segoe UI Semibold" panose="020B0702040204020203" pitchFamily="34" charset="0"/>
                <a:cs typeface="Segoe UI Semibold" panose="020B0702040204020203" pitchFamily="34" charset="0"/>
              </a:rPr>
              <a:t>Patients present with a lemon yellow pallor, a ‘beefy’ red, smooth tongue.</a:t>
            </a:r>
          </a:p>
          <a:p>
            <a:pPr marL="457200"/>
            <a:r>
              <a:rPr lang="en-US" altLang="en-US" sz="2000" dirty="0" smtClean="0">
                <a:latin typeface="Segoe UI Semibold" panose="020B0702040204020203" pitchFamily="34" charset="0"/>
                <a:cs typeface="Segoe UI Semibold" panose="020B0702040204020203" pitchFamily="34" charset="0"/>
              </a:rPr>
              <a:t>PBS shows </a:t>
            </a:r>
            <a:r>
              <a:rPr lang="en-US" altLang="en-US" sz="2000" dirty="0" err="1" smtClean="0">
                <a:latin typeface="Segoe UI Semibold" panose="020B0702040204020203" pitchFamily="34" charset="0"/>
                <a:cs typeface="Segoe UI Semibold" panose="020B0702040204020203" pitchFamily="34" charset="0"/>
              </a:rPr>
              <a:t>hypersegs</a:t>
            </a:r>
            <a:r>
              <a:rPr lang="en-US" altLang="en-US" sz="2000" dirty="0" smtClean="0">
                <a:latin typeface="Segoe UI Semibold" panose="020B0702040204020203" pitchFamily="34" charset="0"/>
                <a:cs typeface="Segoe UI Semibold" panose="020B0702040204020203" pitchFamily="34" charset="0"/>
              </a:rPr>
              <a:t>, macro/</a:t>
            </a:r>
            <a:r>
              <a:rPr lang="en-US" altLang="en-US" sz="2000" dirty="0" err="1" smtClean="0">
                <a:latin typeface="Segoe UI Semibold" panose="020B0702040204020203" pitchFamily="34" charset="0"/>
                <a:cs typeface="Segoe UI Semibold" panose="020B0702040204020203" pitchFamily="34" charset="0"/>
              </a:rPr>
              <a:t>ovalos</a:t>
            </a:r>
            <a:r>
              <a:rPr lang="en-US" altLang="en-US" sz="2000" dirty="0" smtClean="0">
                <a:latin typeface="Segoe UI Semibold" panose="020B0702040204020203" pitchFamily="34" charset="0"/>
                <a:cs typeface="Segoe UI Semibold" panose="020B0702040204020203" pitchFamily="34" charset="0"/>
              </a:rPr>
              <a:t>, pancytopenia, HJ bodies, </a:t>
            </a:r>
            <a:r>
              <a:rPr lang="en-US" altLang="en-US" sz="2000" dirty="0" err="1" smtClean="0">
                <a:latin typeface="Segoe UI Semibold" panose="020B0702040204020203" pitchFamily="34" charset="0"/>
                <a:cs typeface="Segoe UI Semibold" panose="020B0702040204020203" pitchFamily="34" charset="0"/>
              </a:rPr>
              <a:t>inc.</a:t>
            </a:r>
            <a:r>
              <a:rPr lang="en-US" altLang="en-US" sz="2000" dirty="0" smtClean="0">
                <a:latin typeface="Segoe UI Semibold" panose="020B0702040204020203" pitchFamily="34" charset="0"/>
                <a:cs typeface="Segoe UI Semibold" panose="020B0702040204020203" pitchFamily="34" charset="0"/>
              </a:rPr>
              <a:t> </a:t>
            </a:r>
            <a:r>
              <a:rPr lang="en-US" altLang="en-US" sz="2000" dirty="0" err="1">
                <a:latin typeface="Segoe UI Semibold" panose="020B0702040204020203" pitchFamily="34" charset="0"/>
                <a:cs typeface="Segoe UI Semibold" panose="020B0702040204020203" pitchFamily="34" charset="0"/>
              </a:rPr>
              <a:t>r</a:t>
            </a:r>
            <a:r>
              <a:rPr lang="en-US" altLang="en-US" sz="2000" dirty="0" err="1" smtClean="0">
                <a:latin typeface="Segoe UI Semibold" panose="020B0702040204020203" pitchFamily="34" charset="0"/>
                <a:cs typeface="Segoe UI Semibold" panose="020B0702040204020203" pitchFamily="34" charset="0"/>
              </a:rPr>
              <a:t>etics</a:t>
            </a:r>
            <a:r>
              <a:rPr lang="en-US" altLang="en-US" sz="2000" dirty="0" smtClean="0">
                <a:latin typeface="Segoe UI Semibold" panose="020B0702040204020203" pitchFamily="34" charset="0"/>
                <a:cs typeface="Segoe UI Semibold" panose="020B0702040204020203" pitchFamily="34" charset="0"/>
              </a:rPr>
              <a:t>.</a:t>
            </a:r>
          </a:p>
          <a:p>
            <a:pPr marL="457200"/>
            <a:r>
              <a:rPr lang="en-US" altLang="en-US" sz="2000" dirty="0" smtClean="0">
                <a:latin typeface="Segoe UI Semibold" panose="020B0702040204020203" pitchFamily="34" charset="0"/>
                <a:cs typeface="Segoe UI Semibold" panose="020B0702040204020203" pitchFamily="34" charset="0"/>
              </a:rPr>
              <a:t>The normal proliferation of cells depends on adequate folate and B12. Folate is necessary for production of DNA; B12 is needed to successfully incorporate circulating Folate into the developing RBC.</a:t>
            </a:r>
          </a:p>
          <a:p>
            <a:pPr marL="457200"/>
            <a:r>
              <a:rPr lang="en-US" altLang="en-US" sz="2000" dirty="0" smtClean="0">
                <a:latin typeface="Segoe UI Semibold" panose="020B0702040204020203" pitchFamily="34" charset="0"/>
                <a:cs typeface="Segoe UI Semibold" panose="020B0702040204020203" pitchFamily="34" charset="0"/>
              </a:rPr>
              <a:t>A deficiency of Folate or B12 results in decreased DNA synthesis which slows and inhibits DNA replication.</a:t>
            </a:r>
          </a:p>
          <a:p>
            <a:pPr marL="457200"/>
            <a:r>
              <a:rPr lang="en-US" altLang="en-US" sz="2000" dirty="0" smtClean="0">
                <a:latin typeface="Segoe UI Semibold" panose="020B0702040204020203" pitchFamily="34" charset="0"/>
                <a:cs typeface="Segoe UI Semibold" panose="020B0702040204020203" pitchFamily="34" charset="0"/>
              </a:rPr>
              <a:t>Nuclear maturation is slowed—whereas cytoplasmic maturation (largely dependent on RNA) is relatively unimpeded.</a:t>
            </a:r>
          </a:p>
          <a:p>
            <a:pPr marL="457200"/>
            <a:r>
              <a:rPr lang="en-US" altLang="en-US" sz="2000" dirty="0" smtClean="0">
                <a:latin typeface="Segoe UI Semibold" panose="020B0702040204020203" pitchFamily="34" charset="0"/>
                <a:cs typeface="Segoe UI Semibold" panose="020B0702040204020203" pitchFamily="34" charset="0"/>
              </a:rPr>
              <a:t>The impaired RBC production and destruction of defective RBCs in the marrow before release into the PB results in the anemia.</a:t>
            </a:r>
          </a:p>
          <a:p>
            <a:pPr marL="457200"/>
            <a:endParaRPr lang="en-US" alt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081731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Megaloblastic Causes (Cont’d)</a:t>
            </a:r>
            <a:endParaRPr lang="en-US" sz="3600" dirty="0"/>
          </a:p>
        </p:txBody>
      </p:sp>
      <p:pic>
        <p:nvPicPr>
          <p:cNvPr id="27650" name="Picture 2" descr="Megaloblastic Anemias - Ask Hematologist | Understand Hemat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8828" y="2722654"/>
            <a:ext cx="3867150" cy="27622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4602" y="1532696"/>
            <a:ext cx="7590408" cy="830997"/>
          </a:xfrm>
          <a:prstGeom prst="rect">
            <a:avLst/>
          </a:prstGeom>
        </p:spPr>
        <p:txBody>
          <a:bodyPr wrap="square">
            <a:spAutoFit/>
          </a:bodyPr>
          <a:lstStyle/>
          <a:p>
            <a:pPr marL="457200"/>
            <a:r>
              <a:rPr lang="en-US" altLang="en-US" dirty="0">
                <a:latin typeface="Segoe UI Semibold" panose="020B0702040204020203" pitchFamily="34" charset="0"/>
                <a:cs typeface="Segoe UI Semibold" panose="020B0702040204020203" pitchFamily="34" charset="0"/>
              </a:rPr>
              <a:t>Patients present with a lemon yellow pallor, a ‘beefy’ red, smooth tongue.</a:t>
            </a:r>
          </a:p>
        </p:txBody>
      </p:sp>
    </p:spTree>
    <p:extLst>
      <p:ext uri="{BB962C8B-B14F-4D97-AF65-F5344CB8AC3E}">
        <p14:creationId xmlns:p14="http://schemas.microsoft.com/office/powerpoint/2010/main" val="8912668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Folic Acid/Folate Deficiency</a:t>
            </a:r>
            <a:endParaRPr lang="en-US" sz="3600" dirty="0"/>
          </a:p>
        </p:txBody>
      </p:sp>
      <p:sp>
        <p:nvSpPr>
          <p:cNvPr id="5" name="Content Placeholder 4"/>
          <p:cNvSpPr>
            <a:spLocks noGrp="1"/>
          </p:cNvSpPr>
          <p:nvPr>
            <p:ph idx="1"/>
          </p:nvPr>
        </p:nvSpPr>
        <p:spPr>
          <a:xfrm>
            <a:off x="348447" y="1642106"/>
            <a:ext cx="8447103" cy="4882981"/>
          </a:xfrm>
        </p:spPr>
        <p:txBody>
          <a:bodyPr/>
          <a:lstStyle/>
          <a:p>
            <a:pPr marL="457200"/>
            <a:r>
              <a:rPr lang="en-US" altLang="en-US" sz="2000" dirty="0" smtClean="0">
                <a:latin typeface="Segoe UI Semibold" panose="020B0702040204020203" pitchFamily="34" charset="0"/>
                <a:cs typeface="Segoe UI Semibold" panose="020B0702040204020203" pitchFamily="34" charset="0"/>
              </a:rPr>
              <a:t>Observed in alcoholism;</a:t>
            </a:r>
          </a:p>
          <a:p>
            <a:pPr marL="457200"/>
            <a:r>
              <a:rPr lang="en-US" altLang="en-US" sz="2000" dirty="0" smtClean="0">
                <a:latin typeface="Segoe UI Semibold" panose="020B0702040204020203" pitchFamily="34" charset="0"/>
                <a:cs typeface="Segoe UI Semibold" panose="020B0702040204020203" pitchFamily="34" charset="0"/>
              </a:rPr>
              <a:t>Caused by inadequate intake of the vitamin, increased utilization, impaired absorption, or increased loss.</a:t>
            </a:r>
          </a:p>
          <a:p>
            <a:pPr marL="457200"/>
            <a:r>
              <a:rPr lang="en-US" altLang="en-US" sz="2000" dirty="0" smtClean="0">
                <a:latin typeface="Segoe UI Semibold" panose="020B0702040204020203" pitchFamily="34" charset="0"/>
                <a:cs typeface="Segoe UI Semibold" panose="020B0702040204020203" pitchFamily="34" charset="0"/>
              </a:rPr>
              <a:t>Normal Shilling test;</a:t>
            </a:r>
          </a:p>
          <a:p>
            <a:pPr marL="457200"/>
            <a:r>
              <a:rPr lang="en-US" altLang="en-US" sz="2000" dirty="0" smtClean="0">
                <a:latin typeface="Segoe UI Semibold" panose="020B0702040204020203" pitchFamily="34" charset="0"/>
                <a:cs typeface="Segoe UI Semibold" panose="020B0702040204020203" pitchFamily="34" charset="0"/>
              </a:rPr>
              <a:t>No anti-IF;</a:t>
            </a:r>
          </a:p>
          <a:p>
            <a:pPr marL="457200"/>
            <a:r>
              <a:rPr lang="en-US" altLang="en-US" sz="2000" dirty="0" smtClean="0">
                <a:latin typeface="Segoe UI Semibold" panose="020B0702040204020203" pitchFamily="34" charset="0"/>
                <a:cs typeface="Segoe UI Semibold" panose="020B0702040204020203" pitchFamily="34" charset="0"/>
              </a:rPr>
              <a:t>No symptoms of neurological deficit.</a:t>
            </a:r>
            <a:endParaRPr lang="en-US" alt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935281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Vitamin B12 Deficiency</a:t>
            </a:r>
            <a:endParaRPr lang="en-US" sz="3600" dirty="0"/>
          </a:p>
        </p:txBody>
      </p:sp>
      <p:sp>
        <p:nvSpPr>
          <p:cNvPr id="5" name="Content Placeholder 4"/>
          <p:cNvSpPr>
            <a:spLocks noGrp="1"/>
          </p:cNvSpPr>
          <p:nvPr>
            <p:ph idx="1"/>
          </p:nvPr>
        </p:nvSpPr>
        <p:spPr>
          <a:xfrm>
            <a:off x="348447" y="1642106"/>
            <a:ext cx="8447103" cy="4882981"/>
          </a:xfrm>
        </p:spPr>
        <p:txBody>
          <a:bodyPr/>
          <a:lstStyle/>
          <a:p>
            <a:pPr marL="457200"/>
            <a:r>
              <a:rPr lang="en-US" altLang="en-US" sz="2000" dirty="0" smtClean="0">
                <a:latin typeface="Segoe UI Semibold" panose="020B0702040204020203" pitchFamily="34" charset="0"/>
                <a:cs typeface="Segoe UI Semibold" panose="020B0702040204020203" pitchFamily="34" charset="0"/>
              </a:rPr>
              <a:t>Megaloblastic anemia due to Vitamin B12 def caused by lac of intrinsic factor is specifically referred to as </a:t>
            </a:r>
            <a:r>
              <a:rPr lang="en-US" altLang="en-US" sz="2000" b="1" i="1" u="sng" dirty="0" smtClean="0">
                <a:latin typeface="Segoe UI Semibold" panose="020B0702040204020203" pitchFamily="34" charset="0"/>
                <a:cs typeface="Segoe UI Semibold" panose="020B0702040204020203" pitchFamily="34" charset="0"/>
              </a:rPr>
              <a:t>Pernicious Anemia.</a:t>
            </a:r>
          </a:p>
          <a:p>
            <a:pPr marL="457200"/>
            <a:r>
              <a:rPr lang="en-US" altLang="en-US" sz="2000" dirty="0" smtClean="0">
                <a:latin typeface="Segoe UI Semibold" panose="020B0702040204020203" pitchFamily="34" charset="0"/>
                <a:cs typeface="Segoe UI Semibold" panose="020B0702040204020203" pitchFamily="34" charset="0"/>
              </a:rPr>
              <a:t>Can be a dietary deficiency.</a:t>
            </a:r>
          </a:p>
          <a:p>
            <a:pPr marL="457200"/>
            <a:r>
              <a:rPr lang="en-US" altLang="en-US" sz="2000" dirty="0" smtClean="0">
                <a:latin typeface="Segoe UI Semibold" panose="020B0702040204020203" pitchFamily="34" charset="0"/>
                <a:cs typeface="Segoe UI Semibold" panose="020B0702040204020203" pitchFamily="34" charset="0"/>
              </a:rPr>
              <a:t>Patients show neurological symptoms;</a:t>
            </a:r>
          </a:p>
          <a:p>
            <a:pPr marL="457200"/>
            <a:r>
              <a:rPr lang="en-US" altLang="en-US" sz="2000" dirty="0" smtClean="0">
                <a:latin typeface="Segoe UI Semibold" panose="020B0702040204020203" pitchFamily="34" charset="0"/>
                <a:cs typeface="Segoe UI Semibold" panose="020B0702040204020203" pitchFamily="34" charset="0"/>
              </a:rPr>
              <a:t>Confirmatory testing is the Shilling test.</a:t>
            </a:r>
            <a:endParaRPr lang="en-US" alt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399416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8851"/>
            <a:ext cx="8229600" cy="1143000"/>
          </a:xfrm>
        </p:spPr>
        <p:txBody>
          <a:bodyPr/>
          <a:lstStyle/>
          <a:p>
            <a:r>
              <a:rPr lang="en-US" sz="3200" b="1" dirty="0" smtClean="0">
                <a:latin typeface="Segoe UI" panose="020B0502040204020203" pitchFamily="34" charset="0"/>
                <a:cs typeface="Segoe UI" panose="020B0502040204020203" pitchFamily="34" charset="0"/>
              </a:rPr>
              <a:t>Shilling Test (Reference)</a:t>
            </a:r>
            <a:endParaRPr lang="en-US" sz="3600" dirty="0"/>
          </a:p>
        </p:txBody>
      </p:sp>
      <p:sp>
        <p:nvSpPr>
          <p:cNvPr id="5" name="Content Placeholder 4"/>
          <p:cNvSpPr>
            <a:spLocks noGrp="1"/>
          </p:cNvSpPr>
          <p:nvPr>
            <p:ph idx="1"/>
          </p:nvPr>
        </p:nvSpPr>
        <p:spPr>
          <a:xfrm>
            <a:off x="348447" y="1642106"/>
            <a:ext cx="8447103" cy="4882981"/>
          </a:xfrm>
        </p:spPr>
        <p:txBody>
          <a:bodyPr/>
          <a:lstStyle/>
          <a:p>
            <a:pPr marL="457200"/>
            <a:r>
              <a:rPr lang="en-US" altLang="en-US" sz="2000" dirty="0" smtClean="0">
                <a:latin typeface="Segoe UI Semibold" panose="020B0702040204020203" pitchFamily="34" charset="0"/>
                <a:cs typeface="Segoe UI Semibold" panose="020B0702040204020203" pitchFamily="34" charset="0"/>
              </a:rPr>
              <a:t>The patient is given a standard oral dose of labeled B12;</a:t>
            </a:r>
          </a:p>
          <a:p>
            <a:pPr marL="457200"/>
            <a:r>
              <a:rPr lang="en-US" altLang="en-US" sz="2000" dirty="0" smtClean="0">
                <a:latin typeface="Segoe UI Semibold" panose="020B0702040204020203" pitchFamily="34" charset="0"/>
                <a:cs typeface="Segoe UI Semibold" panose="020B0702040204020203" pitchFamily="34" charset="0"/>
              </a:rPr>
              <a:t>Simultaneously—the patient is given an intramuscular flushing dose of unlabeled B12 which will bind the available storage sites for B12;</a:t>
            </a:r>
          </a:p>
          <a:p>
            <a:pPr marL="457200"/>
            <a:r>
              <a:rPr lang="en-US" altLang="en-US" sz="2000" dirty="0" smtClean="0">
                <a:latin typeface="Segoe UI Semibold" panose="020B0702040204020203" pitchFamily="34" charset="0"/>
                <a:cs typeface="Segoe UI Semibold" panose="020B0702040204020203" pitchFamily="34" charset="0"/>
              </a:rPr>
              <a:t>If the patient has intrinsic factor and normal absorption occurs, &gt;8% of the oral labeled dose will be excreted in urine.</a:t>
            </a:r>
          </a:p>
          <a:p>
            <a:pPr marL="457200"/>
            <a:r>
              <a:rPr lang="en-US" altLang="en-US" sz="2000" dirty="0" smtClean="0">
                <a:latin typeface="Segoe UI Semibold" panose="020B0702040204020203" pitchFamily="34" charset="0"/>
                <a:cs typeface="Segoe UI Semibold" panose="020B0702040204020203" pitchFamily="34" charset="0"/>
              </a:rPr>
              <a:t>If the patient does not have intrinsic factor (pernicious anemia), &lt;8% of the oral labeled dose will be excreted in urine.</a:t>
            </a:r>
            <a:endParaRPr lang="en-US" altLang="en-US" sz="20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078194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840"/>
            <a:ext cx="8229600" cy="1143000"/>
          </a:xfrm>
        </p:spPr>
        <p:txBody>
          <a:bodyPr/>
          <a:lstStyle/>
          <a:p>
            <a:r>
              <a:rPr lang="en-US" b="1" dirty="0" smtClean="0">
                <a:latin typeface="Segoe UI" panose="020B0502040204020203" pitchFamily="34" charset="0"/>
                <a:cs typeface="Segoe UI" panose="020B0502040204020203" pitchFamily="34" charset="0"/>
              </a:rPr>
              <a:t>Microcytic Hypochormic Anemias</a:t>
            </a:r>
            <a:endParaRPr lang="en-US" dirty="0"/>
          </a:p>
        </p:txBody>
      </p:sp>
      <p:sp>
        <p:nvSpPr>
          <p:cNvPr id="5" name="Content Placeholder 4"/>
          <p:cNvSpPr>
            <a:spLocks noGrp="1"/>
          </p:cNvSpPr>
          <p:nvPr>
            <p:ph idx="1"/>
          </p:nvPr>
        </p:nvSpPr>
        <p:spPr>
          <a:xfrm>
            <a:off x="457200" y="946733"/>
            <a:ext cx="8229600" cy="1633752"/>
          </a:xfrm>
        </p:spPr>
        <p:txBody>
          <a:bodyPr/>
          <a:lstStyle/>
          <a:p>
            <a:pPr>
              <a:buAutoNum type="arabicPeriod"/>
            </a:pPr>
            <a:r>
              <a:rPr lang="en-US" altLang="en-US" sz="1800" dirty="0" smtClean="0">
                <a:latin typeface="Segoe UI Semibold" panose="020B0702040204020203" pitchFamily="34" charset="0"/>
                <a:cs typeface="Segoe UI Semibold" panose="020B0702040204020203" pitchFamily="34" charset="0"/>
              </a:rPr>
              <a:t>Iron deficiency</a:t>
            </a:r>
          </a:p>
          <a:p>
            <a:pPr lvl="1">
              <a:buFont typeface="Arial" panose="020B0604020202020204" pitchFamily="34" charset="0"/>
              <a:buChar char="•"/>
            </a:pPr>
            <a:r>
              <a:rPr lang="en-US" altLang="en-US" sz="1400" dirty="0" smtClean="0">
                <a:latin typeface="Segoe UI Semibold" panose="020B0702040204020203" pitchFamily="34" charset="0"/>
                <a:cs typeface="Segoe UI Semibold" panose="020B0702040204020203" pitchFamily="34" charset="0"/>
              </a:rPr>
              <a:t>Dietary insufficiency-infants, elderly, parasitic infections.</a:t>
            </a:r>
          </a:p>
          <a:p>
            <a:pPr lvl="1">
              <a:buFont typeface="Arial" panose="020B0604020202020204" pitchFamily="34" charset="0"/>
              <a:buChar char="•"/>
            </a:pPr>
            <a:r>
              <a:rPr lang="en-US" altLang="en-US" sz="1400" dirty="0" smtClean="0">
                <a:latin typeface="Segoe UI Semibold" panose="020B0702040204020203" pitchFamily="34" charset="0"/>
                <a:cs typeface="Segoe UI Semibold" panose="020B0702040204020203" pitchFamily="34" charset="0"/>
              </a:rPr>
              <a:t>Insufficient absorption-post operative patients, celiac disease.</a:t>
            </a:r>
          </a:p>
          <a:p>
            <a:pPr lvl="1">
              <a:buFont typeface="Arial" panose="020B0604020202020204" pitchFamily="34" charset="0"/>
              <a:buChar char="•"/>
            </a:pPr>
            <a:r>
              <a:rPr lang="en-US" altLang="en-US" sz="1400" dirty="0" smtClean="0">
                <a:latin typeface="Segoe UI Semibold" panose="020B0702040204020203" pitchFamily="34" charset="0"/>
                <a:cs typeface="Segoe UI Semibold" panose="020B0702040204020203" pitchFamily="34" charset="0"/>
              </a:rPr>
              <a:t>Insufficient transport</a:t>
            </a:r>
          </a:p>
          <a:p>
            <a:pPr lvl="1">
              <a:buFont typeface="Arial" panose="020B0604020202020204" pitchFamily="34" charset="0"/>
              <a:buChar char="•"/>
            </a:pPr>
            <a:r>
              <a:rPr lang="en-US" altLang="en-US" sz="1400" dirty="0" smtClean="0">
                <a:latin typeface="Segoe UI Semibold" panose="020B0702040204020203" pitchFamily="34" charset="0"/>
                <a:cs typeface="Segoe UI Semibold" panose="020B0702040204020203" pitchFamily="34" charset="0"/>
              </a:rPr>
              <a:t>Abnormal iron loss-hemorrhage, menstruation in females, many carcinomas, hemolytic anemias</a:t>
            </a:r>
          </a:p>
          <a:p>
            <a:pPr lvl="1">
              <a:buFont typeface="Arial" panose="020B0604020202020204" pitchFamily="34" charset="0"/>
              <a:buChar char="•"/>
            </a:pPr>
            <a:r>
              <a:rPr lang="en-US" altLang="en-US" sz="1400" dirty="0" smtClean="0">
                <a:latin typeface="Segoe UI Semibold" panose="020B0702040204020203" pitchFamily="34" charset="0"/>
                <a:cs typeface="Segoe UI Semibold" panose="020B0702040204020203" pitchFamily="34" charset="0"/>
              </a:rPr>
              <a:t>Increased requirement in children and pregnant women. </a:t>
            </a:r>
          </a:p>
          <a:p>
            <a:pPr lvl="1">
              <a:buFont typeface="Arial" panose="020B0604020202020204" pitchFamily="34" charset="0"/>
              <a:buChar char="•"/>
            </a:pPr>
            <a:r>
              <a:rPr lang="en-US" altLang="en-US" sz="1400" dirty="0" smtClean="0">
                <a:latin typeface="Segoe UI Semibold" panose="020B0702040204020203" pitchFamily="34" charset="0"/>
                <a:cs typeface="Segoe UI Semibold" panose="020B0702040204020203" pitchFamily="34" charset="0"/>
              </a:rPr>
              <a:t>See below images of IDA from peripheral blood—</a:t>
            </a:r>
          </a:p>
          <a:p>
            <a:pPr lvl="2">
              <a:buAutoNum type="arabicPeriod"/>
            </a:pPr>
            <a:endParaRPr lang="en-US" altLang="en-US" sz="800" dirty="0">
              <a:latin typeface="Segoe UI" panose="020B0502040204020203" pitchFamily="34" charset="0"/>
              <a:cs typeface="Segoe UI" panose="020B0502040204020203" pitchFamily="34" charset="0"/>
            </a:endParaRPr>
          </a:p>
        </p:txBody>
      </p:sp>
      <p:pic>
        <p:nvPicPr>
          <p:cNvPr id="1026" name="Picture 2" descr="https://coursewareobjects.elsevier.com/objects/elr/Carr/atlas6e/IC/jpg/Chapter013/01300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80553"/>
            <a:ext cx="3345733" cy="35451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908774" y="3080553"/>
            <a:ext cx="3190634" cy="3545148"/>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4"/>
          <p:cNvSpPr>
            <a:spLocks noGrp="1"/>
          </p:cNvSpPr>
          <p:nvPr>
            <p:ph idx="1"/>
          </p:nvPr>
        </p:nvSpPr>
        <p:spPr>
          <a:xfrm>
            <a:off x="547698" y="1491188"/>
            <a:ext cx="8229600" cy="4454525"/>
          </a:xfrm>
        </p:spPr>
        <p:txBody>
          <a:bodyPr/>
          <a:lstStyle/>
          <a:p>
            <a:r>
              <a:rPr lang="en-US" altLang="en-US" dirty="0" smtClean="0">
                <a:latin typeface="Segoe UI" panose="020B0502040204020203" pitchFamily="34" charset="0"/>
                <a:cs typeface="Segoe UI" panose="020B0502040204020203" pitchFamily="34" charset="0"/>
              </a:rPr>
              <a:t>Decreased iron stores in BM</a:t>
            </a:r>
          </a:p>
          <a:p>
            <a:r>
              <a:rPr lang="en-US" altLang="en-US" dirty="0" smtClean="0">
                <a:latin typeface="Segoe UI" panose="020B0502040204020203" pitchFamily="34" charset="0"/>
                <a:cs typeface="Segoe UI" panose="020B0502040204020203" pitchFamily="34" charset="0"/>
              </a:rPr>
              <a:t>Decreased MCH, MCHC</a:t>
            </a:r>
          </a:p>
          <a:p>
            <a:r>
              <a:rPr lang="en-US" altLang="en-US" dirty="0" smtClean="0">
                <a:latin typeface="Segoe UI" panose="020B0502040204020203" pitchFamily="34" charset="0"/>
                <a:cs typeface="Segoe UI" panose="020B0502040204020203" pitchFamily="34" charset="0"/>
              </a:rPr>
              <a:t>Decreased % iron saturation</a:t>
            </a:r>
          </a:p>
          <a:p>
            <a:r>
              <a:rPr lang="en-US" altLang="en-US" dirty="0" smtClean="0">
                <a:latin typeface="Segoe UI" panose="020B0502040204020203" pitchFamily="34" charset="0"/>
                <a:cs typeface="Segoe UI" panose="020B0502040204020203" pitchFamily="34" charset="0"/>
              </a:rPr>
              <a:t>Decreased serum iron</a:t>
            </a:r>
          </a:p>
          <a:p>
            <a:r>
              <a:rPr lang="en-US" altLang="en-US" dirty="0" smtClean="0">
                <a:latin typeface="Segoe UI" panose="020B0502040204020203" pitchFamily="34" charset="0"/>
                <a:cs typeface="Segoe UI" panose="020B0502040204020203" pitchFamily="34" charset="0"/>
              </a:rPr>
              <a:t>Decreased serum ferritin</a:t>
            </a:r>
          </a:p>
          <a:p>
            <a:r>
              <a:rPr lang="en-US" altLang="en-US" dirty="0" smtClean="0">
                <a:latin typeface="Segoe UI" panose="020B0502040204020203" pitchFamily="34" charset="0"/>
                <a:cs typeface="Segoe UI" panose="020B0502040204020203" pitchFamily="34" charset="0"/>
              </a:rPr>
              <a:t>Increased TIBC</a:t>
            </a:r>
          </a:p>
          <a:p>
            <a:r>
              <a:rPr lang="en-US" altLang="en-US" dirty="0" smtClean="0">
                <a:latin typeface="Segoe UI" panose="020B0502040204020203" pitchFamily="34" charset="0"/>
                <a:cs typeface="Segoe UI" panose="020B0502040204020203" pitchFamily="34" charset="0"/>
              </a:rPr>
              <a:t>Increased RDW – due to Anisocytosis and Poikilocytosis.</a:t>
            </a:r>
            <a:endParaRPr lang="en-US" altLang="en-US" dirty="0">
              <a:latin typeface="Segoe UI" panose="020B0502040204020203" pitchFamily="34" charset="0"/>
              <a:cs typeface="Segoe UI" panose="020B0502040204020203" pitchFamily="34" charset="0"/>
            </a:endParaRPr>
          </a:p>
        </p:txBody>
      </p:sp>
      <p:sp>
        <p:nvSpPr>
          <p:cNvPr id="3" name="Title 1"/>
          <p:cNvSpPr>
            <a:spLocks noGrp="1"/>
          </p:cNvSpPr>
          <p:nvPr>
            <p:ph type="title"/>
          </p:nvPr>
        </p:nvSpPr>
        <p:spPr>
          <a:xfrm>
            <a:off x="457200" y="186431"/>
            <a:ext cx="8229600" cy="1143000"/>
          </a:xfrm>
        </p:spPr>
        <p:txBody>
          <a:bodyPr/>
          <a:lstStyle/>
          <a:p>
            <a:r>
              <a:rPr lang="en-US" b="1" dirty="0" smtClean="0">
                <a:latin typeface="Segoe UI" panose="020B0502040204020203" pitchFamily="34" charset="0"/>
                <a:cs typeface="Segoe UI" panose="020B0502040204020203" pitchFamily="34" charset="0"/>
              </a:rPr>
              <a:t>Lab Findings in Iron Deficiency</a:t>
            </a:r>
            <a:endParaRPr lang="en-US"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30253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840"/>
            <a:ext cx="8229600" cy="1143000"/>
          </a:xfrm>
        </p:spPr>
        <p:txBody>
          <a:bodyPr/>
          <a:lstStyle/>
          <a:p>
            <a:r>
              <a:rPr lang="en-US" b="1" dirty="0" smtClean="0">
                <a:latin typeface="Segoe UI" panose="020B0502040204020203" pitchFamily="34" charset="0"/>
                <a:cs typeface="Segoe UI" panose="020B0502040204020203" pitchFamily="34" charset="0"/>
              </a:rPr>
              <a:t>Anemia of Chronic Disease</a:t>
            </a:r>
            <a:endParaRPr lang="en-US" dirty="0"/>
          </a:p>
        </p:txBody>
      </p:sp>
      <p:sp>
        <p:nvSpPr>
          <p:cNvPr id="5" name="Content Placeholder 4"/>
          <p:cNvSpPr>
            <a:spLocks noGrp="1"/>
          </p:cNvSpPr>
          <p:nvPr>
            <p:ph idx="1"/>
          </p:nvPr>
        </p:nvSpPr>
        <p:spPr>
          <a:xfrm>
            <a:off x="457200" y="1517821"/>
            <a:ext cx="8229600" cy="4454525"/>
          </a:xfrm>
        </p:spPr>
        <p:txBody>
          <a:bodyPr/>
          <a:lstStyle/>
          <a:p>
            <a:pPr marL="285750" indent="-171450"/>
            <a:r>
              <a:rPr lang="en-US" altLang="en-US" sz="1600" dirty="0" smtClean="0">
                <a:latin typeface="Segoe UI" panose="020B0502040204020203" pitchFamily="34" charset="0"/>
                <a:cs typeface="Segoe UI" panose="020B0502040204020203" pitchFamily="34" charset="0"/>
              </a:rPr>
              <a:t>Infection or inflammatory process that impairs the body’s ability to release iron.</a:t>
            </a:r>
          </a:p>
          <a:p>
            <a:pPr marL="285750" indent="-171450"/>
            <a:r>
              <a:rPr lang="en-US" altLang="en-US" sz="1600" dirty="0" smtClean="0">
                <a:latin typeface="Segoe UI" panose="020B0502040204020203" pitchFamily="34" charset="0"/>
                <a:cs typeface="Segoe UI" panose="020B0502040204020203" pitchFamily="34" charset="0"/>
              </a:rPr>
              <a:t>Seen in long term hospital patients, rheumatoid arthritis, and collagen vascular disease, and some auto-immune disorders.</a:t>
            </a:r>
            <a:endParaRPr lang="en-US" altLang="en-US" sz="1600" dirty="0">
              <a:latin typeface="Segoe UI" panose="020B0502040204020203" pitchFamily="34" charset="0"/>
              <a:cs typeface="Segoe UI" panose="020B0502040204020203" pitchFamily="34" charset="0"/>
            </a:endParaRPr>
          </a:p>
          <a:p>
            <a:pPr marL="285750" indent="-171450"/>
            <a:endParaRPr lang="en-US" altLang="en-US" sz="1600" dirty="0" smtClean="0">
              <a:latin typeface="Segoe UI" panose="020B0502040204020203" pitchFamily="34" charset="0"/>
              <a:cs typeface="Segoe UI" panose="020B0502040204020203" pitchFamily="34" charset="0"/>
            </a:endParaRPr>
          </a:p>
          <a:p>
            <a:pPr marL="285750" indent="-171450"/>
            <a:endParaRPr lang="en-US" altLang="en-US" sz="1600" dirty="0">
              <a:latin typeface="Segoe UI" panose="020B0502040204020203" pitchFamily="34" charset="0"/>
              <a:cs typeface="Segoe UI" panose="020B0502040204020203" pitchFamily="34" charset="0"/>
            </a:endParaRPr>
          </a:p>
          <a:p>
            <a:pPr marL="114300" indent="0">
              <a:buNone/>
            </a:pPr>
            <a:endParaRPr lang="en-US" altLang="en-US" sz="1600" dirty="0" smtClean="0">
              <a:latin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a:stretch>
            <a:fillRect/>
          </a:stretch>
        </p:blipFill>
        <p:spPr>
          <a:xfrm>
            <a:off x="2715319" y="2681037"/>
            <a:ext cx="3703236" cy="3848997"/>
          </a:xfrm>
          <a:prstGeom prst="rect">
            <a:avLst/>
          </a:prstGeom>
        </p:spPr>
      </p:pic>
    </p:spTree>
    <p:extLst>
      <p:ext uri="{BB962C8B-B14F-4D97-AF65-F5344CB8AC3E}">
        <p14:creationId xmlns:p14="http://schemas.microsoft.com/office/powerpoint/2010/main" val="26305287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4"/>
          <p:cNvSpPr>
            <a:spLocks noGrp="1"/>
          </p:cNvSpPr>
          <p:nvPr>
            <p:ph idx="1"/>
          </p:nvPr>
        </p:nvSpPr>
        <p:spPr>
          <a:xfrm>
            <a:off x="547698" y="1491188"/>
            <a:ext cx="8229600" cy="4454525"/>
          </a:xfrm>
        </p:spPr>
        <p:txBody>
          <a:bodyPr/>
          <a:lstStyle/>
          <a:p>
            <a:r>
              <a:rPr lang="en-US" altLang="en-US" dirty="0" smtClean="0">
                <a:latin typeface="Segoe UI" panose="020B0502040204020203" pitchFamily="34" charset="0"/>
                <a:cs typeface="Segoe UI" panose="020B0502040204020203" pitchFamily="34" charset="0"/>
              </a:rPr>
              <a:t>Increased irons stores in the BM.</a:t>
            </a:r>
          </a:p>
          <a:p>
            <a:r>
              <a:rPr lang="en-US" altLang="en-US" dirty="0" smtClean="0">
                <a:latin typeface="Segoe UI" panose="020B0502040204020203" pitchFamily="34" charset="0"/>
                <a:cs typeface="Segoe UI" panose="020B0502040204020203" pitchFamily="34" charset="0"/>
              </a:rPr>
              <a:t>Normal to increased serum ferritin.</a:t>
            </a:r>
          </a:p>
          <a:p>
            <a:r>
              <a:rPr lang="en-US" altLang="en-US" dirty="0" smtClean="0">
                <a:latin typeface="Segoe UI" panose="020B0502040204020203" pitchFamily="34" charset="0"/>
                <a:cs typeface="Segoe UI" panose="020B0502040204020203" pitchFamily="34" charset="0"/>
              </a:rPr>
              <a:t>Increased sedimentation rate</a:t>
            </a:r>
          </a:p>
          <a:p>
            <a:r>
              <a:rPr lang="en-US" altLang="en-US" dirty="0" smtClean="0">
                <a:latin typeface="Segoe UI" panose="020B0502040204020203" pitchFamily="34" charset="0"/>
                <a:cs typeface="Segoe UI" panose="020B0502040204020203" pitchFamily="34" charset="0"/>
              </a:rPr>
              <a:t>Decreased serum iron.</a:t>
            </a:r>
          </a:p>
          <a:p>
            <a:r>
              <a:rPr lang="en-US" altLang="en-US" dirty="0" smtClean="0">
                <a:latin typeface="Segoe UI" panose="020B0502040204020203" pitchFamily="34" charset="0"/>
                <a:cs typeface="Segoe UI" panose="020B0502040204020203" pitchFamily="34" charset="0"/>
              </a:rPr>
              <a:t>Decreased TIBC</a:t>
            </a:r>
          </a:p>
          <a:p>
            <a:r>
              <a:rPr lang="en-US" altLang="en-US" dirty="0" smtClean="0">
                <a:latin typeface="Segoe UI" panose="020B0502040204020203" pitchFamily="34" charset="0"/>
                <a:cs typeface="Segoe UI" panose="020B0502040204020203" pitchFamily="34" charset="0"/>
              </a:rPr>
              <a:t>Decreased % iron saturation</a:t>
            </a:r>
          </a:p>
          <a:p>
            <a:r>
              <a:rPr lang="en-US" altLang="en-US" dirty="0" smtClean="0">
                <a:latin typeface="Segoe UI" panose="020B0502040204020203" pitchFamily="34" charset="0"/>
                <a:cs typeface="Segoe UI" panose="020B0502040204020203" pitchFamily="34" charset="0"/>
              </a:rPr>
              <a:t>Decreased MCH, MCHC</a:t>
            </a:r>
          </a:p>
          <a:p>
            <a:r>
              <a:rPr lang="en-US" altLang="en-US" dirty="0" smtClean="0">
                <a:latin typeface="Segoe UI" panose="020B0502040204020203" pitchFamily="34" charset="0"/>
                <a:cs typeface="Segoe UI" panose="020B0502040204020203" pitchFamily="34" charset="0"/>
              </a:rPr>
              <a:t>No Anisocytosis/Poikilocytosis.</a:t>
            </a:r>
            <a:endParaRPr lang="en-US" altLang="en-US" dirty="0">
              <a:latin typeface="Segoe UI" panose="020B0502040204020203" pitchFamily="34" charset="0"/>
              <a:cs typeface="Segoe UI" panose="020B0502040204020203" pitchFamily="34" charset="0"/>
            </a:endParaRPr>
          </a:p>
        </p:txBody>
      </p:sp>
      <p:sp>
        <p:nvSpPr>
          <p:cNvPr id="3" name="Title 1"/>
          <p:cNvSpPr>
            <a:spLocks noGrp="1"/>
          </p:cNvSpPr>
          <p:nvPr>
            <p:ph type="title"/>
          </p:nvPr>
        </p:nvSpPr>
        <p:spPr>
          <a:xfrm>
            <a:off x="457200" y="186431"/>
            <a:ext cx="8229600" cy="1143000"/>
          </a:xfrm>
        </p:spPr>
        <p:txBody>
          <a:bodyPr/>
          <a:lstStyle/>
          <a:p>
            <a:r>
              <a:rPr lang="en-US" sz="3600" b="1" dirty="0" smtClean="0">
                <a:latin typeface="Segoe UI" panose="020B0502040204020203" pitchFamily="34" charset="0"/>
                <a:cs typeface="Segoe UI" panose="020B0502040204020203" pitchFamily="34" charset="0"/>
              </a:rPr>
              <a:t>Lab Findings in Anemia of Chronic Disease</a:t>
            </a:r>
            <a:endParaRPr lang="en-US"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7635056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9346</TotalTime>
  <Words>2557</Words>
  <Application>Microsoft Office PowerPoint</Application>
  <PresentationFormat>On-screen Show (4:3)</PresentationFormat>
  <Paragraphs>322</Paragraphs>
  <Slides>55</Slides>
  <Notes>24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MS PGothic</vt:lpstr>
      <vt:lpstr>Arial</vt:lpstr>
      <vt:lpstr>Calibri</vt:lpstr>
      <vt:lpstr>Segoe UI</vt:lpstr>
      <vt:lpstr>Segoe UI Semibold</vt:lpstr>
      <vt:lpstr>Times</vt:lpstr>
      <vt:lpstr>Times New Roman</vt:lpstr>
      <vt:lpstr>Wingdings</vt:lpstr>
      <vt:lpstr>Wingdings 2</vt:lpstr>
      <vt:lpstr>Wingdings 3</vt:lpstr>
      <vt:lpstr>1_Office Theme</vt:lpstr>
      <vt:lpstr>PowerPoint Presentation</vt:lpstr>
      <vt:lpstr>Definition</vt:lpstr>
      <vt:lpstr>Definition (cont’d)</vt:lpstr>
      <vt:lpstr>Definition (cont’d)</vt:lpstr>
      <vt:lpstr>Definition (cont’d)</vt:lpstr>
      <vt:lpstr>Microcytic Hypochormic Anemias</vt:lpstr>
      <vt:lpstr>Lab Findings in Iron Deficiency</vt:lpstr>
      <vt:lpstr>Anemia of Chronic Disease</vt:lpstr>
      <vt:lpstr>Lab Findings in Anemia of Chronic Disease</vt:lpstr>
      <vt:lpstr>Sideroblastic anemia/Lead poisoning</vt:lpstr>
      <vt:lpstr>Lab Findings in Sideroblastic Anemia/Lead Poisoning</vt:lpstr>
      <vt:lpstr>Iron Overload/Idiopathic Hemochromatosis</vt:lpstr>
      <vt:lpstr>Excessive Transfusions</vt:lpstr>
      <vt:lpstr>Thalassemia</vt:lpstr>
      <vt:lpstr>PowerPoint Presentation</vt:lpstr>
      <vt:lpstr>Hemolytic Anemia</vt:lpstr>
      <vt:lpstr>Hereditary Spherocytosis</vt:lpstr>
      <vt:lpstr>Hereditary Elliptocytosis</vt:lpstr>
      <vt:lpstr>Hereditary Stomatocytosis</vt:lpstr>
      <vt:lpstr>Hereditary Acanthocytosis</vt:lpstr>
      <vt:lpstr>Hereditary Pyropoikilocytosis</vt:lpstr>
      <vt:lpstr>G6PD Deficiency</vt:lpstr>
      <vt:lpstr>G6PD Deficiency (Cont’d)</vt:lpstr>
      <vt:lpstr>G6PD Deficiency (Cont’d)</vt:lpstr>
      <vt:lpstr>Pyruvate Kinase (PK) Deficiency</vt:lpstr>
      <vt:lpstr>Methemoglobin Reductase Deficiency</vt:lpstr>
      <vt:lpstr>Sickle Cell Anemia</vt:lpstr>
      <vt:lpstr>Acquired Anemias</vt:lpstr>
      <vt:lpstr>Acquired Anemias</vt:lpstr>
      <vt:lpstr>Infectious Hemolysis</vt:lpstr>
      <vt:lpstr>Microangiopathic Hemolytic Anemia</vt:lpstr>
      <vt:lpstr>Microangiopathic Hemolytic Anemia</vt:lpstr>
      <vt:lpstr>Paroxysmal Nocturnal Hemoglobinuria (PNH)</vt:lpstr>
      <vt:lpstr>Paroxysmal Cold Hemoglobinuria</vt:lpstr>
      <vt:lpstr>Hemolytic Disease of the Newborn</vt:lpstr>
      <vt:lpstr>Drug-induced Hemolytic Anemia</vt:lpstr>
      <vt:lpstr>Drug-induced Hemolytic Anemia (Cont’d)</vt:lpstr>
      <vt:lpstr>PowerPoint Presentation</vt:lpstr>
      <vt:lpstr>Aplastic Anemia</vt:lpstr>
      <vt:lpstr>PowerPoint Presentation</vt:lpstr>
      <vt:lpstr>PowerPoint Presentation</vt:lpstr>
      <vt:lpstr>Aplastic Anemia (Cont’d)</vt:lpstr>
      <vt:lpstr>Refractory Anemia (or Myelodysplastic Syndrome)</vt:lpstr>
      <vt:lpstr>Myelophthisic Anemia</vt:lpstr>
      <vt:lpstr>Acute Blood Loss</vt:lpstr>
      <vt:lpstr>Anemia of Chronic Renal Failure</vt:lpstr>
      <vt:lpstr>Anemia of Liver Disease</vt:lpstr>
      <vt:lpstr>PowerPoint Presentation</vt:lpstr>
      <vt:lpstr>Non-megaloblastic causes</vt:lpstr>
      <vt:lpstr>Megaloblastic Causes</vt:lpstr>
      <vt:lpstr>Megaloblastic Causes (Cont’d)</vt:lpstr>
      <vt:lpstr>Megaloblastic Causes (Cont’d)</vt:lpstr>
      <vt:lpstr>Folic Acid/Folate Deficiency</vt:lpstr>
      <vt:lpstr>Vitamin B12 Deficiency</vt:lpstr>
      <vt:lpstr>Shilling Test (Reference)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Chain of Survival and  EMSC</dc:title>
  <dc:subject/>
  <dc:creator>Phil</dc:creator>
  <cp:keywords/>
  <dc:description/>
  <cp:lastModifiedBy>Tyler Thomas</cp:lastModifiedBy>
  <cp:revision>467</cp:revision>
  <dcterms:created xsi:type="dcterms:W3CDTF">2004-04-22T20:19:47Z</dcterms:created>
  <dcterms:modified xsi:type="dcterms:W3CDTF">2024-08-07T18:04:57Z</dcterms:modified>
  <cp:category/>
</cp:coreProperties>
</file>