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9" r:id="rId1"/>
  </p:sldMasterIdLst>
  <p:notesMasterIdLst>
    <p:notesMasterId r:id="rId38"/>
  </p:notesMasterIdLst>
  <p:sldIdLst>
    <p:sldId id="256" r:id="rId2"/>
    <p:sldId id="257" r:id="rId3"/>
    <p:sldId id="258" r:id="rId4"/>
    <p:sldId id="286" r:id="rId5"/>
    <p:sldId id="287" r:id="rId6"/>
    <p:sldId id="288" r:id="rId7"/>
    <p:sldId id="259" r:id="rId8"/>
    <p:sldId id="292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90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91" r:id="rId30"/>
    <p:sldId id="279" r:id="rId31"/>
    <p:sldId id="280" r:id="rId32"/>
    <p:sldId id="281" r:id="rId33"/>
    <p:sldId id="282" r:id="rId34"/>
    <p:sldId id="283" r:id="rId35"/>
    <p:sldId id="284" r:id="rId36"/>
    <p:sldId id="285" r:id="rId37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7D6125-A091-47DF-9896-C0B2941348C5}">
          <p14:sldIdLst>
            <p14:sldId id="256"/>
            <p14:sldId id="257"/>
            <p14:sldId id="258"/>
            <p14:sldId id="286"/>
            <p14:sldId id="287"/>
            <p14:sldId id="288"/>
            <p14:sldId id="259"/>
            <p14:sldId id="292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90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91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3656" initials="203656" lastIdx="2" clrIdx="0">
    <p:extLst>
      <p:ext uri="{19B8F6BF-5375-455C-9EA6-DF929625EA0E}">
        <p15:presenceInfo xmlns:p15="http://schemas.microsoft.com/office/powerpoint/2012/main" userId="20365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86409" autoAdjust="0"/>
  </p:normalViewPr>
  <p:slideViewPr>
    <p:cSldViewPr>
      <p:cViewPr varScale="1">
        <p:scale>
          <a:sx n="51" d="100"/>
          <a:sy n="51" d="100"/>
        </p:scale>
        <p:origin x="72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3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663CF-2D7E-49B7-A0EA-4170AFE8E12A}" type="datetimeFigureOut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7BB1AE1-5B06-4F93-B487-7757994F2B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378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2368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9471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6847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0791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08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02856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2356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28895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2025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8748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3217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39470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360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11516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44155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5673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93374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02004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85780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64420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44503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0573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24111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53342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38396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61838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816312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24578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233584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4709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7412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0594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3174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9444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7987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8790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079A-90AF-4D80-B7A9-5C26EFEAD9A4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DB1-B563-4BED-B379-5812D609CB1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98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AADC-BF76-4D57-AF36-36097C5375CD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1237-9E62-435E-993B-222992D1DA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3635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AADC-BF76-4D57-AF36-36097C5375CD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1237-9E62-435E-993B-222992D1DA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5543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4B5-ADED-4435-B7BA-4E7E2BA5C319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CB5B-50B2-486C-8E8F-08F28AA7BD3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83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AADC-BF76-4D57-AF36-36097C5375CD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1237-9E62-435E-993B-222992D1DAF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73812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5062-B3AA-4D16-B114-72ACDF94E157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5E21-3715-47BF-8096-B03C44E5CDD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BE708-9324-47BA-91AA-7FE8C8CC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B218-BEB5-4421-90E8-B8BDF47FE94D}" type="datetime1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2CF0-7A89-4063-BB2A-34A1F968D8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86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998E08-68F1-4C54-BC5A-A1D4A5F37721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276A-4D51-4F2F-8060-92CEDC6404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57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F85AADC-BF76-4D57-AF36-36097C5375CD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A81237-9E62-435E-993B-222992D1DA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71254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BE708-9324-47BA-91AA-7FE8C8CC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2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382388-151B-4011-B0E1-17874D2C0154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2DBE708-9324-47BA-91AA-7FE8C8CC338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8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47700" y="1371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Chapter 1</a:t>
            </a: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666750" y="2743200"/>
            <a:ext cx="7772400" cy="19050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Quality </a:t>
            </a:r>
            <a:r>
              <a:rPr lang="en-US" altLang="en-US" sz="3200" dirty="0" smtClean="0">
                <a:solidFill>
                  <a:schemeClr val="tx1"/>
                </a:solidFill>
              </a:rPr>
              <a:t>Assurance and </a:t>
            </a:r>
            <a:r>
              <a:rPr lang="en-US" altLang="en-US" sz="3200" dirty="0">
                <a:solidFill>
                  <a:schemeClr val="tx1"/>
                </a:solidFill>
              </a:rPr>
              <a:t>Regulation of the Blood Industry and </a:t>
            </a:r>
            <a:r>
              <a:rPr lang="en-US" altLang="en-US" sz="3200" dirty="0" smtClean="0">
                <a:solidFill>
                  <a:schemeClr val="tx1"/>
                </a:solidFill>
              </a:rPr>
              <a:t>Safety </a:t>
            </a:r>
            <a:r>
              <a:rPr lang="en-US" altLang="en-US" sz="3200" dirty="0">
                <a:solidFill>
                  <a:schemeClr val="tx1"/>
                </a:solidFill>
              </a:rPr>
              <a:t>Issues in the Blood </a:t>
            </a:r>
            <a:r>
              <a:rPr lang="en-US" altLang="en-US" sz="3200" dirty="0" smtClean="0">
                <a:solidFill>
                  <a:schemeClr val="tx1"/>
                </a:solidFill>
              </a:rPr>
              <a:t>Bank</a:t>
            </a:r>
            <a:endParaRPr lang="en-US" altLang="en-US" sz="11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6000" dirty="0" smtClean="0">
                <a:solidFill>
                  <a:schemeClr val="tx1"/>
                </a:solidFill>
              </a:rPr>
              <a:t>CHAPTER 1</a:t>
            </a:r>
            <a:endParaRPr lang="en-US" altLang="en-US" sz="6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Safety Regulations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Occupational Safety and Health Act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</a:rPr>
              <a:t>Ensures safe and healthful working conditions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</a:rPr>
              <a:t>Enforced by the </a:t>
            </a:r>
            <a:r>
              <a:rPr lang="en-US" altLang="en-US" b="1" dirty="0" smtClean="0">
                <a:solidFill>
                  <a:schemeClr val="tx1"/>
                </a:solidFill>
              </a:rPr>
              <a:t>Occupational Safety and Health Administration (OSHA)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Environmental Protection Agency (EPA)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</a:rPr>
              <a:t>Involved in assessing medical waste as specified in the Medical Waste Tracking Act of 1988</a:t>
            </a:r>
          </a:p>
          <a:p>
            <a:pPr lvl="1" eaLnBrk="1" hangingPunct="1"/>
            <a:endParaRPr lang="en-US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Quality Assurance (QA)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</a:rPr>
              <a:t>QA comprises the combined activities performed by an organization to ensure the quality of products and services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</a:rPr>
              <a:t>QA responsibilities include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chemeClr val="tx1"/>
                </a:solidFill>
              </a:rPr>
              <a:t>Compliance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chemeClr val="tx1"/>
                </a:solidFill>
              </a:rPr>
              <a:t>Review and approval of all SOPs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chemeClr val="tx1"/>
                </a:solidFill>
              </a:rPr>
              <a:t>Specifications and </a:t>
            </a:r>
            <a:r>
              <a:rPr lang="en-US" altLang="en-US" sz="2200" b="1" dirty="0" smtClean="0">
                <a:solidFill>
                  <a:schemeClr val="tx1"/>
                </a:solidFill>
              </a:rPr>
              <a:t>validation</a:t>
            </a:r>
            <a:r>
              <a:rPr lang="en-US" altLang="en-US" sz="2200" dirty="0" smtClean="0">
                <a:solidFill>
                  <a:schemeClr val="tx1"/>
                </a:solidFill>
              </a:rPr>
              <a:t> protocols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chemeClr val="tx1"/>
                </a:solidFill>
              </a:rPr>
              <a:t>Development, review, and approval of training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chemeClr val="tx1"/>
                </a:solidFill>
              </a:rPr>
              <a:t>Investigation of product </a:t>
            </a:r>
            <a:r>
              <a:rPr lang="en-US" altLang="en-US" sz="2200" b="1" dirty="0" smtClean="0">
                <a:solidFill>
                  <a:schemeClr val="tx1"/>
                </a:solidFill>
              </a:rPr>
              <a:t>recalls</a:t>
            </a:r>
            <a:r>
              <a:rPr lang="en-US" altLang="en-US" sz="2200" dirty="0" smtClean="0">
                <a:solidFill>
                  <a:schemeClr val="tx1"/>
                </a:solidFill>
              </a:rPr>
              <a:t>, errors, and complaints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chemeClr val="tx1"/>
                </a:solidFill>
              </a:rPr>
              <a:t>Coordination of internal quality auditing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84996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Good Manufacturing Practices</a:t>
            </a:r>
          </a:p>
        </p:txBody>
      </p:sp>
      <p:graphicFrame>
        <p:nvGraphicFramePr>
          <p:cNvPr id="2" name="Table 1" descr="Table with 10 rows and 1 column describing elements of good manufacturing practices&#10;" title="Table 1.2 Elements of Good Manufacturing Practice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45418"/>
              </p:ext>
            </p:extLst>
          </p:nvPr>
        </p:nvGraphicFramePr>
        <p:xfrm>
          <a:off x="822960" y="1707034"/>
          <a:ext cx="7635240" cy="3877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5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616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4325" algn="l"/>
                        </a:tabLst>
                      </a:pPr>
                      <a:endParaRPr lang="en-US" sz="18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4325" algn="l"/>
                        </a:tabLs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1.2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 of Good Manufacturing Practices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Write SOPs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Follow SOPs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Record and document all work performed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Qualify personnel by training and education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Design and build proper facilities and equipment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Clean by following a housekeeping schedule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Validate equipment, personnel, and processes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Perform preventive maintenance on facilities and equipment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Control for quality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Audit for compliance with all of the above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SOPs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Standard operating procedures.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600" dirty="0" smtClean="0">
                <a:solidFill>
                  <a:schemeClr val="tx1"/>
                </a:solidFill>
              </a:rPr>
              <a:t>Records and Documents (1 of 3)</a:t>
            </a:r>
          </a:p>
        </p:txBody>
      </p:sp>
      <p:sp>
        <p:nvSpPr>
          <p:cNvPr id="389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200" dirty="0">
                <a:solidFill>
                  <a:schemeClr val="tx1"/>
                </a:solidFill>
                <a:latin typeface="Arial" charset="0"/>
              </a:rPr>
              <a:t>Facilities must have policies, processes, and procedures to ensure document identification, review, approval, and retention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Document Control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2400" dirty="0" smtClean="0">
                <a:solidFill>
                  <a:schemeClr val="tx1"/>
                </a:solidFill>
              </a:rPr>
              <a:t>Should specify and describe acceptable media to be used, types of documents to be kept, and record-retention intervals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2400" dirty="0" smtClean="0">
                <a:solidFill>
                  <a:schemeClr val="tx1"/>
                </a:solidFill>
              </a:rPr>
              <a:t>All record systems must be described in the SOPs</a:t>
            </a:r>
          </a:p>
          <a:p>
            <a:pPr>
              <a:buClr>
                <a:schemeClr val="tx1"/>
              </a:buClr>
            </a:pPr>
            <a:r>
              <a:rPr lang="en-US" altLang="en-US" sz="2800" dirty="0">
                <a:solidFill>
                  <a:schemeClr val="tx1"/>
                </a:solidFill>
              </a:rPr>
              <a:t>Record Keeping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chemeClr val="tx1"/>
                </a:solidFill>
              </a:rPr>
              <a:t>An </a:t>
            </a:r>
            <a:r>
              <a:rPr lang="en-US" altLang="en-US" sz="2400" b="1" dirty="0">
                <a:solidFill>
                  <a:schemeClr val="tx1"/>
                </a:solidFill>
              </a:rPr>
              <a:t>audit trail</a:t>
            </a:r>
            <a:r>
              <a:rPr lang="en-US" altLang="en-US" sz="2400" dirty="0">
                <a:solidFill>
                  <a:schemeClr val="tx1"/>
                </a:solidFill>
              </a:rPr>
              <a:t> recreates every step in the production and distribution of a unit of blood and all its components</a:t>
            </a:r>
          </a:p>
          <a:p>
            <a:pPr lvl="1" eaLnBrk="1" hangingPunct="1"/>
            <a:endParaRPr lang="en-US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8153400" cy="639762"/>
          </a:xfrm>
        </p:spPr>
        <p:txBody>
          <a:bodyPr rtlCol="0">
            <a:normAutofit/>
          </a:bodyPr>
          <a:lstStyle/>
          <a:p>
            <a:pPr marL="292100" indent="-292100" eaLnBrk="1" fontAlgn="auto" hangingPunct="1">
              <a:spcBef>
                <a:spcPct val="0"/>
              </a:spcBef>
              <a:spcAft>
                <a:spcPts val="0"/>
              </a:spcAft>
              <a:buClr>
                <a:srgbClr val="31B6FD"/>
              </a:buClr>
              <a:buFont typeface="Wingdings 2" pitchFamily="18" charset="2"/>
              <a:buChar char=""/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 marL="292100" indent="-292100" eaLnBrk="1" fontAlgn="auto" hangingPunct="1">
              <a:spcBef>
                <a:spcPct val="0"/>
              </a:spcBef>
              <a:spcAft>
                <a:spcPts val="0"/>
              </a:spcAft>
              <a:buClr>
                <a:srgbClr val="31B6FD"/>
              </a:buClr>
              <a:buFont typeface="Wingdings 2" pitchFamily="18" charset="2"/>
              <a:buChar char=""/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 marL="292100" indent="-292100" eaLnBrk="1" fontAlgn="auto" hangingPunct="1">
              <a:spcBef>
                <a:spcPct val="0"/>
              </a:spcBef>
              <a:spcAft>
                <a:spcPts val="0"/>
              </a:spcAft>
              <a:buClr>
                <a:srgbClr val="31B6FD"/>
              </a:buClr>
              <a:buFont typeface="Wingdings 2" pitchFamily="18" charset="2"/>
              <a:buChar char=""/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 marL="292100" indent="-292100" eaLnBrk="1" fontAlgn="auto" hangingPunct="1">
              <a:spcBef>
                <a:spcPct val="0"/>
              </a:spcBef>
              <a:spcAft>
                <a:spcPts val="0"/>
              </a:spcAft>
              <a:buClr>
                <a:srgbClr val="31B6FD"/>
              </a:buClr>
              <a:buFont typeface="Wingdings 2" pitchFamily="18" charset="2"/>
              <a:buChar char=""/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 marL="292100" indent="-292100" eaLnBrk="1" fontAlgn="auto" hangingPunct="1">
              <a:spcBef>
                <a:spcPct val="0"/>
              </a:spcBef>
              <a:spcAft>
                <a:spcPts val="0"/>
              </a:spcAft>
              <a:buClr>
                <a:srgbClr val="31B6FD"/>
              </a:buClr>
              <a:buFont typeface="Wingdings 2" pitchFamily="18" charset="2"/>
              <a:buChar char=""/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 marL="292100" indent="-292100" eaLnBrk="1" fontAlgn="auto" hangingPunct="1">
              <a:spcBef>
                <a:spcPct val="0"/>
              </a:spcBef>
              <a:spcAft>
                <a:spcPts val="0"/>
              </a:spcAft>
              <a:buClr>
                <a:srgbClr val="31B6FD"/>
              </a:buClr>
              <a:buFont typeface="Wingdings 2" pitchFamily="18" charset="2"/>
              <a:buChar char=""/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3259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600" dirty="0" smtClean="0">
                <a:solidFill>
                  <a:schemeClr val="tx1"/>
                </a:solidFill>
              </a:rPr>
              <a:t>Records and Documents (2 of 3)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Manual Record Guidelines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2" name="Table 1" descr="Table with 9 rows and 2 columns describing differences between good and bad record keeping" title="Table 1.5 Good Record Keeping Versus Bad Record Keeping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717119"/>
              </p:ext>
            </p:extLst>
          </p:nvPr>
        </p:nvGraphicFramePr>
        <p:xfrm>
          <a:off x="609598" y="1905002"/>
          <a:ext cx="8077202" cy="4245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8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798"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1.5 Good Record Keeping Versus Bad Record Keeping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514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Goog</a:t>
                      </a:r>
                      <a:r>
                        <a:rPr lang="en-US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record keeping</a:t>
                      </a:r>
                      <a:endParaRPr lang="en-US" sz="900" b="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 record keeping</a:t>
                      </a:r>
                      <a:endParaRPr lang="en-US" sz="900" b="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45"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indelible (permanent) blue or black ink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correction fluid or white tape when making a correction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55"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 ink is preferred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pencil or nonpermanent ink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245"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Recording data on appropriate form or log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Recording data on a piece of scratch paper or sticky notes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245">
                <a:tc rowSpan="2"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Recording date and initials of person making a correction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recording date or initials of person making a correction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5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Recording data for someone else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115"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Recording data immediately after performance of task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Recording data later or not immediately after performance of task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obliterating or deleting the original entry when making a correction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Obliterating or deleting original entry when making a correction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245"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Indicating “broken,” “closed,” or “not in use” when appropriate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recording “broken,” “closed,” or “not in use” when appropriate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755"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using “dittos”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“dittos”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600" dirty="0" smtClean="0">
                <a:solidFill>
                  <a:schemeClr val="tx1"/>
                </a:solidFill>
              </a:rPr>
              <a:t>Records and Documents (3 of 3)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Computerized Record Guidelines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2600" dirty="0" smtClean="0">
                <a:solidFill>
                  <a:schemeClr val="tx1"/>
                </a:solidFill>
              </a:rPr>
              <a:t>A computer system should be able to trace the original entry and person making the correction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2600" dirty="0" smtClean="0">
                <a:solidFill>
                  <a:schemeClr val="tx1"/>
                </a:solidFill>
              </a:rPr>
              <a:t>Processes and procedures support management of computer systems and the backup of data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2600" dirty="0" smtClean="0">
                <a:solidFill>
                  <a:schemeClr val="tx1"/>
                </a:solidFill>
              </a:rPr>
              <a:t>A backup method for retrieving data must be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8499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600" dirty="0" smtClean="0">
                <a:solidFill>
                  <a:schemeClr val="tx1"/>
                </a:solidFill>
              </a:rPr>
              <a:t>Standard Operating Procedures</a:t>
            </a:r>
          </a:p>
        </p:txBody>
      </p:sp>
      <p:pic>
        <p:nvPicPr>
          <p:cNvPr id="45061" name="Picture 1" descr="Image describing standard operating procedures" title="Fig. 1.3 Elements of a procedure. Standard operating procedures are written with a standardized format that is user friendly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5506" y="1905000"/>
            <a:ext cx="3680174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Change Control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Change control</a:t>
            </a:r>
            <a:r>
              <a:rPr lang="en-US" altLang="en-US" dirty="0" smtClean="0">
                <a:solidFill>
                  <a:schemeClr val="tx1"/>
                </a:solidFill>
              </a:rPr>
              <a:t> is a process that develops or changes existing processes or procedures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Changes need to be controlled to prevent oversights that could affect the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600" dirty="0" smtClean="0">
                <a:solidFill>
                  <a:schemeClr val="tx1"/>
                </a:solidFill>
              </a:rPr>
              <a:t>Personnel Qualifications (1 of 2)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Selection criteria and job descriptions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Criteria must be identified for each type of position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Job description describes the tasks and skills 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Training</a:t>
            </a:r>
            <a:endParaRPr lang="en-US" altLang="en-US" dirty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Training is provided during new employee orientation, whenever there are procedural changes, or whenever an employee is performing poorly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600" dirty="0" smtClean="0">
                <a:solidFill>
                  <a:schemeClr val="tx1"/>
                </a:solidFill>
              </a:rPr>
              <a:t>Personnel Qualifications (2 of 2)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Competency assessment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Initial </a:t>
            </a:r>
            <a:r>
              <a:rPr lang="en-US" altLang="en-US" dirty="0">
                <a:solidFill>
                  <a:schemeClr val="tx1"/>
                </a:solidFill>
              </a:rPr>
              <a:t>competency evaluates an employee’s knowledge and skills during training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Periodic </a:t>
            </a:r>
            <a:r>
              <a:rPr lang="en-US" altLang="en-US" dirty="0">
                <a:solidFill>
                  <a:schemeClr val="tx1"/>
                </a:solidFill>
              </a:rPr>
              <a:t>competency determines whether an employee has maintained the knowledge and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Objectives (1 of 5)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>
                <a:solidFill>
                  <a:schemeClr val="tx1"/>
                </a:solidFill>
              </a:rPr>
              <a:t>Define and list the elements of good manufacturing practices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Describe </a:t>
            </a:r>
            <a:r>
              <a:rPr lang="en-GB" altLang="en-US" dirty="0">
                <a:solidFill>
                  <a:schemeClr val="tx1"/>
                </a:solidFill>
              </a:rPr>
              <a:t>regulatory agencies that govern activities in the blood bank, and apply their regulations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Apply </a:t>
            </a:r>
            <a:r>
              <a:rPr lang="en-GB" altLang="en-US" dirty="0">
                <a:solidFill>
                  <a:schemeClr val="tx1"/>
                </a:solidFill>
              </a:rPr>
              <a:t>voluntary agency compliance guidelines to the workplace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Supplier Qualifications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Blood banks and suppliers have written agreements that specify expectations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Some facilities choose to audit suppliers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Facilities should have procedures for inspecting and testing incoming materials</a:t>
            </a:r>
          </a:p>
        </p:txBody>
      </p:sp>
      <p:pic>
        <p:nvPicPr>
          <p:cNvPr id="53254" name="Picture 7" descr="Photograph showing supplier qualifica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815" y="1615440"/>
            <a:ext cx="422338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Error Management</a:t>
            </a:r>
          </a:p>
        </p:txBody>
      </p:sp>
      <p:sp>
        <p:nvSpPr>
          <p:cNvPr id="30723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Root-cause analysis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Investigation and identification of factors contributing to an error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Ensures continuous quality improvement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Major errors involving a donor or patient are reported to the FDA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Recalls</a:t>
            </a:r>
            <a:endParaRPr lang="en-US" altLang="en-US" dirty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Issued by manufacturers (or the FDA) to remove faulty products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Recalls are classified based on degree of danger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Validation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b="1" dirty="0" smtClean="0">
                <a:solidFill>
                  <a:schemeClr val="tx1"/>
                </a:solidFill>
              </a:rPr>
              <a:t>Validation</a:t>
            </a:r>
            <a:r>
              <a:rPr lang="en-US" altLang="en-US" sz="2600" dirty="0" smtClean="0">
                <a:solidFill>
                  <a:schemeClr val="tx1"/>
                </a:solidFill>
              </a:rPr>
              <a:t> establishes that a specific process consistently produces a product that meets predetermined specifications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</a:rPr>
              <a:t>A process or system should be validated before it is implemented</a:t>
            </a:r>
          </a:p>
        </p:txBody>
      </p:sp>
      <p:pic>
        <p:nvPicPr>
          <p:cNvPr id="57350" name="Picture 7" descr="Image showing validation checkl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752600"/>
            <a:ext cx="450691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Facilities and Equipment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Facilities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Design: work area should be organized and free of clutter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Housekeeping: area should be clean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Equipment</a:t>
            </a:r>
            <a:endParaRPr lang="en-US" altLang="en-US" dirty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Calibration: standardizes an instrument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Quality control: determines accuracy and precision of testing components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Preventive maintenance: periodic maintenance enhances reliability and avoids costly repairs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Proficiency Testing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000" dirty="0" smtClean="0">
                <a:solidFill>
                  <a:schemeClr val="tx1"/>
                </a:solidFill>
              </a:rPr>
              <a:t>Required component of the QA program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000" dirty="0" smtClean="0">
                <a:solidFill>
                  <a:schemeClr val="tx1"/>
                </a:solidFill>
              </a:rPr>
              <a:t>Ensures test methods and equipment are working properly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000" dirty="0" smtClean="0">
                <a:solidFill>
                  <a:schemeClr val="tx1"/>
                </a:solidFill>
              </a:rPr>
              <a:t>Surveys are prepared by accredited agencies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–"/>
            </a:pPr>
            <a:r>
              <a:rPr lang="en-US" altLang="en-US" sz="2600" dirty="0" smtClean="0">
                <a:solidFill>
                  <a:schemeClr val="tx1"/>
                </a:solidFill>
              </a:rPr>
              <a:t>College of American Pathologists (CAP)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–"/>
            </a:pPr>
            <a:r>
              <a:rPr lang="en-US" altLang="en-US" sz="2600" dirty="0" smtClean="0">
                <a:solidFill>
                  <a:schemeClr val="tx1"/>
                </a:solidFill>
              </a:rPr>
              <a:t>Survey samples are sent to laboratories for testing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–"/>
            </a:pPr>
            <a:r>
              <a:rPr lang="en-US" altLang="en-US" sz="2600" dirty="0" smtClean="0">
                <a:solidFill>
                  <a:schemeClr val="tx1"/>
                </a:solidFill>
              </a:rPr>
              <a:t>Test results are recorded and submitted to agency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–"/>
            </a:pPr>
            <a:r>
              <a:rPr lang="en-US" altLang="en-US" sz="2600" dirty="0" smtClean="0">
                <a:solidFill>
                  <a:schemeClr val="tx1"/>
                </a:solidFill>
              </a:rPr>
              <a:t>Test results are scored, and feedback is given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Label Control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Blood banks have instituted label control programs to avoid mislabeling errors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It is the QA department’s responsibility to inspect and approve all labels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Standard and Universal Precautions</a:t>
            </a:r>
          </a:p>
        </p:txBody>
      </p:sp>
      <p:sp>
        <p:nvSpPr>
          <p:cNvPr id="3584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Standard Precautions</a:t>
            </a:r>
          </a:p>
          <a:p>
            <a:pPr marL="625475" indent="-274638" defTabSz="746125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Centers </a:t>
            </a:r>
            <a:r>
              <a:rPr lang="en-US" altLang="en-US" dirty="0">
                <a:solidFill>
                  <a:schemeClr val="tx1"/>
                </a:solidFill>
              </a:rPr>
              <a:t>for Disease Control and Prevention (CDC) term (1987)</a:t>
            </a:r>
          </a:p>
          <a:p>
            <a:pPr marL="625475" indent="-274638" defTabSz="746125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Includes </a:t>
            </a:r>
            <a:r>
              <a:rPr lang="en-US" altLang="en-US" dirty="0">
                <a:solidFill>
                  <a:schemeClr val="tx1"/>
                </a:solidFill>
              </a:rPr>
              <a:t>policies that treat all body substances as potentially infectious</a:t>
            </a:r>
          </a:p>
          <a:p>
            <a:pPr marL="625475" indent="-274638" defTabSz="746125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Incorporates </a:t>
            </a:r>
            <a:r>
              <a:rPr lang="en-US" altLang="en-US" dirty="0">
                <a:solidFill>
                  <a:schemeClr val="tx1"/>
                </a:solidFill>
              </a:rPr>
              <a:t>universal precautions and body substance isolation </a:t>
            </a:r>
            <a:r>
              <a:rPr lang="en-US" altLang="en-US" dirty="0" smtClean="0">
                <a:solidFill>
                  <a:schemeClr val="tx1"/>
                </a:solidFill>
              </a:rPr>
              <a:t>together</a:t>
            </a:r>
          </a:p>
          <a:p>
            <a:pPr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Universal Precautions</a:t>
            </a:r>
          </a:p>
          <a:p>
            <a:pPr marL="625475" indent="-274638" defTabSz="746125"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schemeClr val="tx1"/>
                </a:solidFill>
              </a:rPr>
              <a:t>OSHA term (1991)</a:t>
            </a:r>
          </a:p>
          <a:p>
            <a:pPr marL="625475" indent="-274638" defTabSz="746125">
              <a:buFont typeface="Arial" panose="020B0604020202020204" pitchFamily="34" charset="0"/>
              <a:buChar char="–"/>
            </a:pPr>
            <a:r>
              <a:rPr lang="en-US" altLang="en-US" dirty="0" smtClean="0">
                <a:solidFill>
                  <a:schemeClr val="tx1"/>
                </a:solidFill>
              </a:rPr>
              <a:t>Defines </a:t>
            </a:r>
            <a:r>
              <a:rPr lang="en-US" altLang="en-US" dirty="0">
                <a:solidFill>
                  <a:schemeClr val="tx1"/>
                </a:solidFill>
              </a:rPr>
              <a:t>policies of treating all body substances as potentially infectious and applying safety measures to reduce possible exposure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6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61196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Blood Bank Safety Program</a:t>
            </a:r>
          </a:p>
        </p:txBody>
      </p:sp>
      <p:graphicFrame>
        <p:nvGraphicFramePr>
          <p:cNvPr id="3" name="Table 2" descr="Table with 9 rows and 1 column describing blood bank safety program" title="Table 1.6 Occupational Safety and Health Administration Regulations for Protection from Bloodborne Pathogens Requiremen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01262"/>
              </p:ext>
            </p:extLst>
          </p:nvPr>
        </p:nvGraphicFramePr>
        <p:xfrm>
          <a:off x="555164" y="1828799"/>
          <a:ext cx="8116888" cy="4414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16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0190">
                <a:tc>
                  <a:txBody>
                    <a:bodyPr/>
                    <a:lstStyle/>
                    <a:p>
                      <a:pPr marL="822960" marR="0" indent="-82296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Occupational Safety and Health Administration Regulations for Protection from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Bloodborne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Pathogens Requirements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76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Employers must: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3088" marR="0" indent="-293688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3088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Provide a hazard-free workplace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3088" marR="0" indent="-293688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3088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Educate and train staff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3088" marR="0" indent="-293688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3088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Evaluate all procedures for potential exposure risks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3088" marR="0" indent="-293688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3088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Evaluate each employment position for potential exposure risks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3088" marR="0" indent="-293688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3088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Implement labeling procedures and post signs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3088" marR="0" indent="-293688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3088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Apply universal precautions for handling all body substances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3088" marR="0" indent="-293688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3088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Provide personal protective equipment, such as gloves or other barriers, without cost to the employee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3088" marR="0" indent="-293688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3088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Make HBV vaccine prophylaxis available to all staff who have occupational exposure, unless previously vaccinated or immune, and provide hepatitis B immune globulin treatment for percutaneous injury at no cost to the employee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078"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HBV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Hepatitis B virus.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Blood Bank Safety  (1 of 2)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Physical space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Laboratory </a:t>
            </a:r>
            <a:r>
              <a:rPr lang="en-US" altLang="en-US" dirty="0">
                <a:solidFill>
                  <a:schemeClr val="tx1"/>
                </a:solidFill>
              </a:rPr>
              <a:t>attire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Fluid-resistant lab coat should be worn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No open-toed shoes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Personal </a:t>
            </a:r>
            <a:r>
              <a:rPr lang="en-US" altLang="en-US" dirty="0">
                <a:solidFill>
                  <a:schemeClr val="tx1"/>
                </a:solidFill>
              </a:rPr>
              <a:t>protective equipment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Safety glasses, face shields, splash barriers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Showers and eyewashes should be available if splashes occur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Blood Bank Safety (2 of 2) 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Biologic safety cabinets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Gloves </a:t>
            </a:r>
            <a:r>
              <a:rPr lang="en-US" altLang="en-US" dirty="0">
                <a:solidFill>
                  <a:schemeClr val="tx1"/>
                </a:solidFill>
              </a:rPr>
              <a:t>and hand washing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Gloves should be worn when blood exposure occurs or is likely to occur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Hand washing is mandatory after removal of gloves and/or after leaving work area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Warning </a:t>
            </a:r>
            <a:r>
              <a:rPr lang="en-US" altLang="en-US" dirty="0">
                <a:solidFill>
                  <a:schemeClr val="tx1"/>
                </a:solidFill>
              </a:rPr>
              <a:t>signs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Biohazard labels alert workers to take precautions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Objectives (2 of 5)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>
                <a:solidFill>
                  <a:schemeClr val="tx1"/>
                </a:solidFill>
              </a:rPr>
              <a:t>Differentiate quality assurance (QA) from quality control 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Identify </a:t>
            </a:r>
            <a:r>
              <a:rPr lang="en-GB" altLang="en-US" dirty="0">
                <a:solidFill>
                  <a:schemeClr val="tx1"/>
                </a:solidFill>
              </a:rPr>
              <a:t>the responsibilities of the QA department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Discuss </a:t>
            </a:r>
            <a:r>
              <a:rPr lang="en-GB" altLang="en-US" dirty="0">
                <a:solidFill>
                  <a:schemeClr val="tx1"/>
                </a:solidFill>
              </a:rPr>
              <a:t>the importance of job descriptions and personnel qualifications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Compare </a:t>
            </a:r>
            <a:r>
              <a:rPr lang="en-GB" altLang="en-US" dirty="0">
                <a:solidFill>
                  <a:schemeClr val="tx1"/>
                </a:solidFill>
              </a:rPr>
              <a:t>and contrast proficiency and competency testing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Decontamination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All laboratory surfaces and equipment should be routinely cleaned and decontaminated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Decontamination should occur daily or as needed, using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dirty="0" smtClean="0">
                <a:solidFill>
                  <a:schemeClr val="tx1"/>
                </a:solidFill>
              </a:rPr>
              <a:t>EPA-approved disinfectant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dirty="0" smtClean="0">
                <a:solidFill>
                  <a:schemeClr val="tx1"/>
                </a:solidFill>
              </a:rPr>
              <a:t>1:10 dilution of sodium hypochlorite (bleach)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Chemical Storage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</a:rPr>
              <a:t>Chemicals are classified by corrosiveness, ignitability, reactivity, and toxicity</a:t>
            </a:r>
          </a:p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</a:rPr>
              <a:t>Toxic substances must be accompanied by a Material Safety Data Sheet (MSDS)</a:t>
            </a:r>
          </a:p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</a:rPr>
              <a:t>MSDSs are required by OSHA and should be available in the laboratory to all employees</a:t>
            </a:r>
          </a:p>
        </p:txBody>
      </p:sp>
      <p:pic>
        <p:nvPicPr>
          <p:cNvPr id="75782" name="Picture 7" descr="Image showing chemical stor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8" y="2203237"/>
            <a:ext cx="40195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Radiation Safety</a:t>
            </a:r>
          </a:p>
        </p:txBody>
      </p:sp>
      <p:sp>
        <p:nvSpPr>
          <p:cNvPr id="778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Blood banks use gamma irradiators for irradiation of blood components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Nuclear Regulatory Commission requires training for all personnel using irradiators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Employees are properly trained and monitored for exposure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tx1"/>
                </a:solidFill>
              </a:rPr>
              <a:t>Biohazardous</a:t>
            </a:r>
            <a:r>
              <a:rPr lang="en-US" altLang="en-US" dirty="0" smtClean="0">
                <a:solidFill>
                  <a:schemeClr val="tx1"/>
                </a:solidFill>
              </a:rPr>
              <a:t> Waste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Blood banks must have policies for handling all waste materials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sz="2600" dirty="0" smtClean="0">
                <a:solidFill>
                  <a:schemeClr val="tx1"/>
                </a:solidFill>
              </a:rPr>
              <a:t>All </a:t>
            </a:r>
            <a:r>
              <a:rPr lang="en-US" altLang="en-US" sz="2600" dirty="0">
                <a:solidFill>
                  <a:schemeClr val="tx1"/>
                </a:solidFill>
              </a:rPr>
              <a:t>personnel are trained in a waste management program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sz="2600" dirty="0" err="1" smtClean="0">
                <a:solidFill>
                  <a:schemeClr val="tx1"/>
                </a:solidFill>
              </a:rPr>
              <a:t>Biohazardous</a:t>
            </a:r>
            <a:r>
              <a:rPr lang="en-US" altLang="en-US" sz="2600" dirty="0" smtClean="0">
                <a:solidFill>
                  <a:schemeClr val="tx1"/>
                </a:solidFill>
              </a:rPr>
              <a:t> </a:t>
            </a:r>
            <a:r>
              <a:rPr lang="en-US" altLang="en-US" sz="2600" dirty="0">
                <a:solidFill>
                  <a:schemeClr val="tx1"/>
                </a:solidFill>
              </a:rPr>
              <a:t>materials must be placed in designated containers that are leak proof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sz="2600" dirty="0" smtClean="0">
                <a:solidFill>
                  <a:schemeClr val="tx1"/>
                </a:solidFill>
              </a:rPr>
              <a:t>Wastes </a:t>
            </a:r>
            <a:r>
              <a:rPr lang="en-US" altLang="en-US" sz="2600" dirty="0">
                <a:solidFill>
                  <a:schemeClr val="tx1"/>
                </a:solidFill>
              </a:rPr>
              <a:t>containing blood and body fluids are autoclaved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Storage and Transportation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Storage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Blood and blood components are separate from reagents and specimens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Transportation</a:t>
            </a:r>
            <a:endParaRPr lang="en-US" altLang="en-US" dirty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Specimens should be transported in plastic bags within the institution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Shipping of specimens to or from the laboratory must follow regulations of the Department of Transportation and the United States Postal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Personal Injury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An accident report MUST be completed when any injuries or possible injuries occur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Investigation of a minor accident may prevent a major accident later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Personnel should report all incidents, no matter how insignificant</a:t>
            </a:r>
          </a:p>
          <a:p>
            <a:pPr eaLnBrk="1" hangingPunct="1"/>
            <a:endParaRPr lang="en-US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Employee Education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</a:rPr>
              <a:t>OSHA and other regulatory and accrediting agencies mandate employee education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</a:rPr>
              <a:t>Blood bank safety should be reviewed with new employees before they begin work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</a:rPr>
              <a:t>The safety program should be reviewed annually by each employee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2200" dirty="0" smtClean="0">
                <a:solidFill>
                  <a:schemeClr val="tx1"/>
                </a:solidFill>
              </a:rPr>
              <a:t>All participation is documented by a supervisor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2200" dirty="0" smtClean="0">
                <a:solidFill>
                  <a:schemeClr val="tx1"/>
                </a:solidFill>
              </a:rPr>
              <a:t>Performance evaluations should include employee adherence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Objectives (3 of 5)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List the elements of, and explain the importance of, a well-written standard operating procedure (SOP)</a:t>
            </a: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Compare and contrast good record keeping with poor record keeping</a:t>
            </a: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Describe the elements of a good training program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Give examples of methods used to evaluate competency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Objectives (4 of 5)</a:t>
            </a:r>
          </a:p>
        </p:txBody>
      </p:sp>
      <p:sp>
        <p:nvSpPr>
          <p:cNvPr id="14339" name="Content Placeholder 1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>
                <a:solidFill>
                  <a:schemeClr val="tx1"/>
                </a:solidFill>
              </a:rPr>
              <a:t>Define </a:t>
            </a:r>
            <a:r>
              <a:rPr lang="en-GB" altLang="en-US" i="1" dirty="0">
                <a:solidFill>
                  <a:schemeClr val="tx1"/>
                </a:solidFill>
              </a:rPr>
              <a:t>calibration,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en-GB" altLang="en-US" i="1" dirty="0">
                <a:solidFill>
                  <a:schemeClr val="tx1"/>
                </a:solidFill>
              </a:rPr>
              <a:t>preventive maintenance,</a:t>
            </a:r>
            <a:r>
              <a:rPr lang="en-GB" altLang="en-US" dirty="0">
                <a:solidFill>
                  <a:schemeClr val="tx1"/>
                </a:solidFill>
              </a:rPr>
              <a:t> and </a:t>
            </a:r>
            <a:r>
              <a:rPr lang="en-GB" altLang="en-US" i="1" dirty="0">
                <a:solidFill>
                  <a:schemeClr val="tx1"/>
                </a:solidFill>
              </a:rPr>
              <a:t>quality control requirements;</a:t>
            </a:r>
            <a:r>
              <a:rPr lang="en-GB" altLang="en-US" dirty="0">
                <a:solidFill>
                  <a:schemeClr val="tx1"/>
                </a:solidFill>
              </a:rPr>
              <a:t> discuss the importance of each in reporting accurate results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Define </a:t>
            </a:r>
            <a:r>
              <a:rPr lang="en-GB" altLang="en-US" dirty="0">
                <a:solidFill>
                  <a:schemeClr val="tx1"/>
                </a:solidFill>
              </a:rPr>
              <a:t>and describe the purpose behind root-cause analysis in error management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Define </a:t>
            </a:r>
            <a:r>
              <a:rPr lang="en-GB" altLang="en-US" dirty="0">
                <a:solidFill>
                  <a:schemeClr val="tx1"/>
                </a:solidFill>
              </a:rPr>
              <a:t>and apply universal and standard precautions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Properly </a:t>
            </a:r>
            <a:r>
              <a:rPr lang="en-GB" altLang="en-US" dirty="0">
                <a:solidFill>
                  <a:schemeClr val="tx1"/>
                </a:solidFill>
              </a:rPr>
              <a:t>dispose of laboratory waste material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Objectives (5 of 5)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List safety equipment and protective devices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Recognize the need for accident reporting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Encourage employee education in safety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Conduct testing using safety principles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Regulatory and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Accrediting </a:t>
            </a:r>
            <a:r>
              <a:rPr lang="en-US" dirty="0" smtClean="0">
                <a:solidFill>
                  <a:schemeClr val="tx1"/>
                </a:solidFill>
              </a:rPr>
              <a:t>Agencies (1 of 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dirty="0">
                <a:solidFill>
                  <a:schemeClr val="tx1"/>
                </a:solidFill>
              </a:rPr>
              <a:t>Food and Drug Administration (FDA)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>
                <a:solidFill>
                  <a:schemeClr val="tx1"/>
                </a:solidFill>
              </a:rPr>
              <a:t>Regulatory agency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Enforces </a:t>
            </a:r>
            <a:r>
              <a:rPr lang="en-US" altLang="en-US" dirty="0">
                <a:solidFill>
                  <a:schemeClr val="tx1"/>
                </a:solidFill>
              </a:rPr>
              <a:t>regulations to ensure the safety and efficacy of blood and blood components and reagents used or manufactured by blood establishments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Code </a:t>
            </a:r>
            <a:r>
              <a:rPr lang="en-US" altLang="en-US" dirty="0">
                <a:solidFill>
                  <a:schemeClr val="tx1"/>
                </a:solidFill>
              </a:rPr>
              <a:t>of Federal Regulations contains the requirements for safety and efficacy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Regulatory and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Accrediting Agencies </a:t>
            </a:r>
            <a:r>
              <a:rPr lang="en-US" dirty="0" smtClean="0">
                <a:solidFill>
                  <a:schemeClr val="tx1"/>
                </a:solidFill>
              </a:rPr>
              <a:t>(2 of 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AABB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dirty="0" smtClean="0">
                <a:solidFill>
                  <a:schemeClr val="tx1"/>
                </a:solidFill>
              </a:rPr>
              <a:t>Voluntary accrediting agency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dirty="0" smtClean="0">
                <a:solidFill>
                  <a:schemeClr val="tx1"/>
                </a:solidFill>
              </a:rPr>
              <a:t>Publishes guidelines for members seeking accreditation (e.g., </a:t>
            </a:r>
            <a:r>
              <a:rPr lang="en-US" altLang="en-US" i="1" dirty="0" smtClean="0">
                <a:solidFill>
                  <a:schemeClr val="tx1"/>
                </a:solidFill>
              </a:rPr>
              <a:t>Technical Manual)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i="1" dirty="0" smtClean="0">
                <a:solidFill>
                  <a:schemeClr val="tx1"/>
                </a:solidFill>
              </a:rPr>
              <a:t>Standards for Blood Banks and Transfusion Services</a:t>
            </a:r>
            <a:r>
              <a:rPr lang="en-US" altLang="en-US" dirty="0" smtClean="0">
                <a:solidFill>
                  <a:schemeClr val="tx1"/>
                </a:solidFill>
              </a:rPr>
              <a:t> provides the basis for the inspection and accreditation of blood banks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dirty="0" smtClean="0">
                <a:solidFill>
                  <a:schemeClr val="tx1"/>
                </a:solidFill>
              </a:rPr>
              <a:t>Compliance with </a:t>
            </a:r>
            <a:r>
              <a:rPr lang="en-US" altLang="en-US" i="1" dirty="0" smtClean="0">
                <a:solidFill>
                  <a:schemeClr val="tx1"/>
                </a:solidFill>
              </a:rPr>
              <a:t>Quality Essentials</a:t>
            </a:r>
            <a:r>
              <a:rPr lang="en-US" altLang="en-US" dirty="0" smtClean="0">
                <a:solidFill>
                  <a:schemeClr val="tx1"/>
                </a:solidFill>
              </a:rPr>
              <a:t> is mandatory for blood bank accreditation (since 1998)</a:t>
            </a:r>
          </a:p>
          <a:p>
            <a:pPr lvl="1" eaLnBrk="1" hangingPunct="1"/>
            <a:endParaRPr lang="en-US" altLang="en-US" dirty="0" smtClean="0">
              <a:solidFill>
                <a:schemeClr val="tx1"/>
              </a:solidFill>
            </a:endParaRPr>
          </a:p>
          <a:p>
            <a:pPr eaLnBrk="1" hangingPunct="1"/>
            <a:endParaRPr lang="en-US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Elements of Quality Essentials</a:t>
            </a:r>
          </a:p>
        </p:txBody>
      </p:sp>
      <p:graphicFrame>
        <p:nvGraphicFramePr>
          <p:cNvPr id="4" name="Table 3" descr="Table with 9 rows and 1 column describing elements of essential quality assurance&#10;" title="Table 1.1 Elements of Quality Assuranc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041069"/>
              </p:ext>
            </p:extLst>
          </p:nvPr>
        </p:nvGraphicFramePr>
        <p:xfrm>
          <a:off x="533398" y="2514600"/>
          <a:ext cx="8077200" cy="34987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1.1 Elements of Quality Assurance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7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Records and SOPs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Personnel selection and training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Validation, calibration, preventive maintenance, proficiency testing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Supplier qualification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Error management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Process improvement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Process control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Label control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Internal auditing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SOPs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Standard operating procedures.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1108</TotalTime>
  <Words>1801</Words>
  <Application>Microsoft Office PowerPoint</Application>
  <PresentationFormat>On-screen Show (4:3)</PresentationFormat>
  <Paragraphs>236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Wingdings 2</vt:lpstr>
      <vt:lpstr>Retrospect</vt:lpstr>
      <vt:lpstr>Chapter 1</vt:lpstr>
      <vt:lpstr>Objectives (1 of 5)</vt:lpstr>
      <vt:lpstr>Objectives (2 of 5)</vt:lpstr>
      <vt:lpstr>Objectives (3 of 5)</vt:lpstr>
      <vt:lpstr>Objectives (4 of 5)</vt:lpstr>
      <vt:lpstr>Objectives (5 of 5)</vt:lpstr>
      <vt:lpstr>Regulatory and  Accrediting Agencies (1 of 2)</vt:lpstr>
      <vt:lpstr>Regulatory and  Accrediting Agencies (2 of 2)</vt:lpstr>
      <vt:lpstr>Elements of Quality Essentials</vt:lpstr>
      <vt:lpstr>Safety Regulations</vt:lpstr>
      <vt:lpstr>Quality Assurance (QA)</vt:lpstr>
      <vt:lpstr>Good Manufacturing Practices</vt:lpstr>
      <vt:lpstr>Records and Documents (1 of 3)</vt:lpstr>
      <vt:lpstr>Records and Documents (2 of 3)</vt:lpstr>
      <vt:lpstr>Records and Documents (3 of 3)</vt:lpstr>
      <vt:lpstr>Standard Operating Procedures</vt:lpstr>
      <vt:lpstr>Change Control</vt:lpstr>
      <vt:lpstr>Personnel Qualifications (1 of 2)</vt:lpstr>
      <vt:lpstr>Personnel Qualifications (2 of 2)</vt:lpstr>
      <vt:lpstr>Supplier Qualifications</vt:lpstr>
      <vt:lpstr>Error Management</vt:lpstr>
      <vt:lpstr>Validation</vt:lpstr>
      <vt:lpstr>Facilities and Equipment</vt:lpstr>
      <vt:lpstr>Proficiency Testing</vt:lpstr>
      <vt:lpstr>Label Control</vt:lpstr>
      <vt:lpstr>Standard and Universal Precautions</vt:lpstr>
      <vt:lpstr>Blood Bank Safety Program</vt:lpstr>
      <vt:lpstr>Blood Bank Safety  (1 of 2)</vt:lpstr>
      <vt:lpstr>Blood Bank Safety (2 of 2) </vt:lpstr>
      <vt:lpstr>Decontamination</vt:lpstr>
      <vt:lpstr>Chemical Storage</vt:lpstr>
      <vt:lpstr>Radiation Safety</vt:lpstr>
      <vt:lpstr>Biohazardous Waste</vt:lpstr>
      <vt:lpstr>Storage and Transportation</vt:lpstr>
      <vt:lpstr>Personal Injury</vt:lpstr>
      <vt:lpstr>Employee Education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</dc:title>
  <dc:creator>Renee N Wilkins</dc:creator>
  <cp:lastModifiedBy>Docia D. Murphy-Johnson</cp:lastModifiedBy>
  <cp:revision>108</cp:revision>
  <dcterms:created xsi:type="dcterms:W3CDTF">2012-05-30T14:28:53Z</dcterms:created>
  <dcterms:modified xsi:type="dcterms:W3CDTF">2024-07-29T19:51:31Z</dcterms:modified>
</cp:coreProperties>
</file>