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 id="2147484265" r:id="rId2"/>
  </p:sldMasterIdLst>
  <p:notesMasterIdLst>
    <p:notesMasterId r:id="rId41"/>
  </p:notesMasterIdLst>
  <p:sldIdLst>
    <p:sldId id="256" r:id="rId3"/>
    <p:sldId id="257" r:id="rId4"/>
    <p:sldId id="259" r:id="rId5"/>
    <p:sldId id="260" r:id="rId6"/>
    <p:sldId id="299" r:id="rId7"/>
    <p:sldId id="266" r:id="rId8"/>
    <p:sldId id="268" r:id="rId9"/>
    <p:sldId id="267" r:id="rId10"/>
    <p:sldId id="269" r:id="rId11"/>
    <p:sldId id="270" r:id="rId12"/>
    <p:sldId id="271" r:id="rId13"/>
    <p:sldId id="272" r:id="rId14"/>
    <p:sldId id="273" r:id="rId15"/>
    <p:sldId id="274" r:id="rId16"/>
    <p:sldId id="300" r:id="rId17"/>
    <p:sldId id="276" r:id="rId18"/>
    <p:sldId id="277" r:id="rId19"/>
    <p:sldId id="283" r:id="rId20"/>
    <p:sldId id="278" r:id="rId21"/>
    <p:sldId id="279" r:id="rId22"/>
    <p:sldId id="280" r:id="rId23"/>
    <p:sldId id="282" r:id="rId24"/>
    <p:sldId id="284" r:id="rId25"/>
    <p:sldId id="281" r:id="rId26"/>
    <p:sldId id="285" r:id="rId27"/>
    <p:sldId id="287"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3656" initials="203656" lastIdx="2" clrIdx="0">
    <p:extLst>
      <p:ext uri="{19B8F6BF-5375-455C-9EA6-DF929625EA0E}">
        <p15:presenceInfo xmlns:p15="http://schemas.microsoft.com/office/powerpoint/2012/main" userId="20365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C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77379" autoAdjust="0"/>
  </p:normalViewPr>
  <p:slideViewPr>
    <p:cSldViewPr>
      <p:cViewPr varScale="1">
        <p:scale>
          <a:sx n="80" d="100"/>
          <a:sy n="80" d="100"/>
        </p:scale>
        <p:origin x="42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43A5080-3AD7-44EF-8845-757D9402A43A}" type="datetimeFigureOut">
              <a:rPr lang="en-US"/>
              <a:pPr>
                <a:defRPr/>
              </a:pPr>
              <a:t>7/29/2024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7AE3609D-BA6E-4A6F-86CD-B70458BA90B2}" type="slidenum">
              <a:rPr lang="en-US" altLang="en-US"/>
              <a:pPr/>
              <a:t>‹#›</a:t>
            </a:fld>
            <a:endParaRPr lang="en-US" altLang="en-US"/>
          </a:p>
        </p:txBody>
      </p:sp>
    </p:spTree>
    <p:extLst>
      <p:ext uri="{BB962C8B-B14F-4D97-AF65-F5344CB8AC3E}">
        <p14:creationId xmlns:p14="http://schemas.microsoft.com/office/powerpoint/2010/main" val="197024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0260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 hybridoma is a hybrid cell formed by the fusion of a myeloma cell and an antibody-producing cell; it is used in the production of monoclonal antibodies.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4F72AF7-228A-4357-8BEF-7797840E9FCD}" type="slidenum">
              <a:rPr lang="en-US" altLang="en-US"/>
              <a:pPr>
                <a:spcBef>
                  <a:spcPct val="0"/>
                </a:spcBef>
              </a:pPr>
              <a:t>10</a:t>
            </a:fld>
            <a:endParaRPr lang="en-US" altLang="en-US"/>
          </a:p>
        </p:txBody>
      </p:sp>
    </p:spTree>
    <p:extLst>
      <p:ext uri="{BB962C8B-B14F-4D97-AF65-F5344CB8AC3E}">
        <p14:creationId xmlns:p14="http://schemas.microsoft.com/office/powerpoint/2010/main" val="171783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918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textbook adopts AABB terminology and refers to the determination of an individual’s ABO </a:t>
            </a:r>
            <a:r>
              <a:rPr lang="en-US" altLang="en-US" b="1" i="1" smtClean="0"/>
              <a:t>type</a:t>
            </a:r>
            <a:r>
              <a:rPr lang="en-US" altLang="en-US" smtClean="0"/>
              <a:t>, not ABO </a:t>
            </a:r>
            <a:r>
              <a:rPr lang="en-US" altLang="en-US" b="1" i="1" smtClean="0"/>
              <a:t>group</a:t>
            </a:r>
            <a:r>
              <a:rPr lang="en-US" altLang="en-US" smtClean="0"/>
              <a: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C7FD523-FE8B-4EB9-8379-0F720ECE5CB1}" type="slidenum">
              <a:rPr lang="en-US" altLang="en-US"/>
              <a:pPr>
                <a:spcBef>
                  <a:spcPct val="0"/>
                </a:spcBef>
              </a:pPr>
              <a:t>12</a:t>
            </a:fld>
            <a:endParaRPr lang="en-US" altLang="en-US"/>
          </a:p>
        </p:txBody>
      </p:sp>
    </p:spTree>
    <p:extLst>
      <p:ext uri="{BB962C8B-B14F-4D97-AF65-F5344CB8AC3E}">
        <p14:creationId xmlns:p14="http://schemas.microsoft.com/office/powerpoint/2010/main" val="5406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1782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2200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5490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99012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50388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65925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8646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76922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77985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26278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502217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45333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77140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550216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86129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54408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1927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2582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27881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76056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Differential DAT is an immunohematologic test that uses monospecific anti-IgG and monospecific anti-C3d/anti-C3b reagents to determine the cause of a positive DAT with polyspecific antiglobulin reagents.</a:t>
            </a:r>
            <a:endParaRPr lang="en-US" altLang="en-US" b="1"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3B9024F-4E40-473C-927D-B6A130EA0CBE}" type="slidenum">
              <a:rPr lang="en-US" altLang="en-US"/>
              <a:pPr>
                <a:spcBef>
                  <a:spcPct val="0"/>
                </a:spcBef>
              </a:pPr>
              <a:t>31</a:t>
            </a:fld>
            <a:endParaRPr lang="en-US" altLang="en-US"/>
          </a:p>
        </p:txBody>
      </p:sp>
    </p:spTree>
    <p:extLst>
      <p:ext uri="{BB962C8B-B14F-4D97-AF65-F5344CB8AC3E}">
        <p14:creationId xmlns:p14="http://schemas.microsoft.com/office/powerpoint/2010/main" val="4220916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5710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96549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0551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9344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46441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84771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88623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8178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571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467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1793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6666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1402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Footer Placeholder 10"/>
          <p:cNvSpPr>
            <a:spLocks noGrp="1"/>
          </p:cNvSpPr>
          <p:nvPr>
            <p:ph type="ftr" sz="quarter" idx="10"/>
          </p:nvPr>
        </p:nvSpPr>
        <p:spPr/>
        <p:txBody>
          <a:bodyPr/>
          <a:lstStyle>
            <a:lvl1pPr>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fld id="{869440DB-49DB-4AAA-9998-D1A69E07E86A}" type="slidenum">
              <a:rPr lang="en-US" altLang="en-US"/>
              <a:pPr/>
              <a:t>‹#›</a:t>
            </a:fld>
            <a:endParaRPr lang="en-US" altLang="en-US"/>
          </a:p>
        </p:txBody>
      </p:sp>
    </p:spTree>
    <p:extLst>
      <p:ext uri="{BB962C8B-B14F-4D97-AF65-F5344CB8AC3E}">
        <p14:creationId xmlns:p14="http://schemas.microsoft.com/office/powerpoint/2010/main" val="255315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753917-290F-4BF3-A946-5F58059C56B3}"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69440DB-49DB-4AAA-9998-D1A69E07E86A}"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8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CB1F0-A426-4B5E-8BB2-A52A61F48D1F}"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EE9C2F3-1AB9-4AB7-926F-F7841671136A}" type="slidenum">
              <a:rPr lang="en-US" altLang="en-US" smtClean="0"/>
              <a:pPr/>
              <a:t>‹#›</a:t>
            </a:fld>
            <a:endParaRPr lang="en-US" altLang="en-US"/>
          </a:p>
        </p:txBody>
      </p:sp>
      <p:pic>
        <p:nvPicPr>
          <p:cNvPr id="7" name="Picture 6"/>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255951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D46023E-7330-4748-B128-3A31A34F50D3}"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7C1C6269-528B-4164-99B0-1C4E5FB0CBC8}"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EDE3BA-1FBE-491F-81D0-AA6F52AE9273}" type="datetime1">
              <a:rPr lang="en-US" smtClean="0"/>
              <a:t>7/29/2024</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2BA6C00-6EB8-439E-9AFD-8167D6884249}" type="slidenum">
              <a:rPr lang="en-US" altLang="en-US" smtClean="0"/>
              <a:pPr/>
              <a:t>‹#›</a:t>
            </a:fld>
            <a:endParaRPr lang="en-US" altLang="en-US"/>
          </a:p>
        </p:txBody>
      </p:sp>
      <p:pic>
        <p:nvPicPr>
          <p:cNvPr id="9" name="Picture 8"/>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293762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300154-91EE-4D02-9D18-2400626DF1DA}" type="datetime1">
              <a:rPr lang="en-US" smtClean="0"/>
              <a:t>7/29/2024</a:t>
            </a:fld>
            <a:endParaRPr lang="en-US"/>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AF98B921-E391-47C9-A8BA-321C8FA684E6}" type="slidenum">
              <a:rPr lang="en-US" altLang="en-US" smtClean="0"/>
              <a:pPr/>
              <a:t>‹#›</a:t>
            </a:fld>
            <a:endParaRPr lang="en-US" altLang="en-US"/>
          </a:p>
        </p:txBody>
      </p:sp>
      <p:pic>
        <p:nvPicPr>
          <p:cNvPr id="11" name="Picture 10"/>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175956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25D5ED-2B1A-4FC4-91B9-7B9180C125FD}" type="datetime1">
              <a:rPr lang="en-US" smtClean="0"/>
              <a:t>7/29/2024</a:t>
            </a:fld>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2835E875-93C8-484A-95FD-4E1A5750DFCF}" type="slidenum">
              <a:rPr lang="en-US" altLang="en-US" smtClean="0"/>
              <a:pPr/>
              <a:t>‹#›</a:t>
            </a:fld>
            <a:endParaRPr lang="en-US" altLang="en-US"/>
          </a:p>
        </p:txBody>
      </p:sp>
    </p:spTree>
    <p:extLst>
      <p:ext uri="{BB962C8B-B14F-4D97-AF65-F5344CB8AC3E}">
        <p14:creationId xmlns:p14="http://schemas.microsoft.com/office/powerpoint/2010/main" val="361542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9AE6571-5097-4DAE-9B5A-8D24C4CB7C76}" type="datetime1">
              <a:rPr lang="en-US" smtClean="0"/>
              <a:t>7/29/2024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fld id="{C4EAE4C3-F1C0-4C10-9A86-30C335AB7C6A}" type="slidenum">
              <a:rPr lang="en-US" altLang="en-US" smtClean="0"/>
              <a:pPr/>
              <a:t>‹#›</a:t>
            </a:fld>
            <a:endParaRPr lang="en-US" altLang="en-US"/>
          </a:p>
        </p:txBody>
      </p:sp>
    </p:spTree>
    <p:extLst>
      <p:ext uri="{BB962C8B-B14F-4D97-AF65-F5344CB8AC3E}">
        <p14:creationId xmlns:p14="http://schemas.microsoft.com/office/powerpoint/2010/main" val="3643105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DC4C357B-4C07-4797-A9CF-9187BB652942}" type="datetime1">
              <a:rPr lang="en-US" smtClean="0"/>
              <a:t>7/29/2024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BFD9C9-98B6-48A9-87DF-AFB99C1FE2A0}" type="slidenum">
              <a:rPr lang="en-US" altLang="en-US" smtClean="0"/>
              <a:pPr/>
              <a:t>‹#›</a:t>
            </a:fld>
            <a:endParaRPr lang="en-US" altLang="en-US"/>
          </a:p>
        </p:txBody>
      </p:sp>
    </p:spTree>
    <p:extLst>
      <p:ext uri="{BB962C8B-B14F-4D97-AF65-F5344CB8AC3E}">
        <p14:creationId xmlns:p14="http://schemas.microsoft.com/office/powerpoint/2010/main" val="1327085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2A62D49-BF90-4681-B685-20F5271E3D87}" type="datetime1">
              <a:rPr lang="en-US" smtClean="0"/>
              <a:t>7/29/2024</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76958A3-7872-4017-9924-9E1D4088F475}" type="slidenum">
              <a:rPr lang="en-US" altLang="en-US" smtClean="0"/>
              <a:pPr/>
              <a:t>‹#›</a:t>
            </a:fld>
            <a:endParaRPr lang="en-US" altLang="en-US"/>
          </a:p>
        </p:txBody>
      </p:sp>
    </p:spTree>
    <p:extLst>
      <p:ext uri="{BB962C8B-B14F-4D97-AF65-F5344CB8AC3E}">
        <p14:creationId xmlns:p14="http://schemas.microsoft.com/office/powerpoint/2010/main" val="374943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3EBC11-0B1E-4115-8B68-5FDAAE5E30D6}"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89EC22E-82BF-481D-9E7D-CC15B831D744}" type="slidenum">
              <a:rPr lang="en-US" altLang="en-US" smtClean="0"/>
              <a:pPr/>
              <a:t>‹#›</a:t>
            </a:fld>
            <a:endParaRPr lang="en-US" altLang="en-US"/>
          </a:p>
        </p:txBody>
      </p:sp>
    </p:spTree>
    <p:extLst>
      <p:ext uri="{BB962C8B-B14F-4D97-AF65-F5344CB8AC3E}">
        <p14:creationId xmlns:p14="http://schemas.microsoft.com/office/powerpoint/2010/main" val="334441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10"/>
          </p:nvPr>
        </p:nvSpPr>
        <p:spPr/>
        <p:txBody>
          <a:bodyPr/>
          <a:lstStyle>
            <a:lvl1pPr>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fld id="{DEE9C2F3-1AB9-4AB7-926F-F7841671136A}" type="slidenum">
              <a:rPr lang="en-US" altLang="en-US"/>
              <a:pPr/>
              <a:t>‹#›</a:t>
            </a:fld>
            <a:endParaRPr lang="en-US" altLang="en-US"/>
          </a:p>
        </p:txBody>
      </p:sp>
    </p:spTree>
    <p:extLst>
      <p:ext uri="{BB962C8B-B14F-4D97-AF65-F5344CB8AC3E}">
        <p14:creationId xmlns:p14="http://schemas.microsoft.com/office/powerpoint/2010/main" val="9629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1BE5D4-C5B6-4160-9157-D5403CF128BE}"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B5A15ED-D17E-40F4-A009-99E8ABB51802}" type="slidenum">
              <a:rPr lang="en-US" altLang="en-US" smtClean="0"/>
              <a:pPr/>
              <a:t>‹#›</a:t>
            </a:fld>
            <a:endParaRPr lang="en-US" altLang="en-US"/>
          </a:p>
        </p:txBody>
      </p:sp>
    </p:spTree>
    <p:extLst>
      <p:ext uri="{BB962C8B-B14F-4D97-AF65-F5344CB8AC3E}">
        <p14:creationId xmlns:p14="http://schemas.microsoft.com/office/powerpoint/2010/main" val="113494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9"/>
          <p:cNvSpPr>
            <a:spLocks noGrp="1"/>
          </p:cNvSpPr>
          <p:nvPr>
            <p:ph type="ftr" sz="quarter" idx="10"/>
          </p:nvPr>
        </p:nvSpPr>
        <p:spPr/>
        <p:txBody>
          <a:bodyPr/>
          <a:lstStyle>
            <a:lvl1pPr>
              <a:defRPr/>
            </a:lvl1pPr>
          </a:lstStyle>
          <a:p>
            <a:pPr>
              <a:defRPr/>
            </a:pPr>
            <a:endParaRPr lang="en-US" dirty="0"/>
          </a:p>
        </p:txBody>
      </p:sp>
      <p:sp>
        <p:nvSpPr>
          <p:cNvPr id="7" name="Slide Number Placeholder 7"/>
          <p:cNvSpPr>
            <a:spLocks noGrp="1"/>
          </p:cNvSpPr>
          <p:nvPr>
            <p:ph type="sldNum" sz="quarter" idx="11"/>
          </p:nvPr>
        </p:nvSpPr>
        <p:spPr/>
        <p:txBody>
          <a:bodyPr/>
          <a:lstStyle>
            <a:lvl1pPr>
              <a:defRPr/>
            </a:lvl1pPr>
          </a:lstStyle>
          <a:p>
            <a:fld id="{32BA6C00-6EB8-439E-9AFD-8167D6884249}" type="slidenum">
              <a:rPr lang="en-US" altLang="en-US"/>
              <a:pPr/>
              <a:t>‹#›</a:t>
            </a:fld>
            <a:endParaRPr lang="en-US" altLang="en-US"/>
          </a:p>
        </p:txBody>
      </p:sp>
    </p:spTree>
    <p:extLst>
      <p:ext uri="{BB962C8B-B14F-4D97-AF65-F5344CB8AC3E}">
        <p14:creationId xmlns:p14="http://schemas.microsoft.com/office/powerpoint/2010/main" val="72176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9" name="Rectangle 8"/>
          <p:cNvSpPr/>
          <p:nvPr userDrawn="1"/>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18"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19"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20"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3"/>
          <p:cNvSpPr>
            <a:spLocks noGrp="1"/>
          </p:cNvSpPr>
          <p:nvPr>
            <p:ph type="ftr" sz="quarter" idx="10"/>
          </p:nvPr>
        </p:nvSpPr>
        <p:spPr/>
        <p:txBody>
          <a:bodyPr/>
          <a:lstStyle>
            <a:lvl1pPr>
              <a:defRPr/>
            </a:lvl1pPr>
          </a:lstStyle>
          <a:p>
            <a:pPr>
              <a:defRPr/>
            </a:pPr>
            <a:endParaRPr lang="en-US" dirty="0"/>
          </a:p>
        </p:txBody>
      </p:sp>
      <p:sp>
        <p:nvSpPr>
          <p:cNvPr id="11" name="Slide Number Placeholder 14"/>
          <p:cNvSpPr>
            <a:spLocks noGrp="1"/>
          </p:cNvSpPr>
          <p:nvPr>
            <p:ph type="sldNum" sz="quarter" idx="11"/>
          </p:nvPr>
        </p:nvSpPr>
        <p:spPr/>
        <p:txBody>
          <a:bodyPr/>
          <a:lstStyle>
            <a:lvl1pPr>
              <a:defRPr/>
            </a:lvl1pPr>
          </a:lstStyle>
          <a:p>
            <a:fld id="{AF98B921-E391-47C9-A8BA-321C8FA684E6}" type="slidenum">
              <a:rPr lang="en-US" altLang="en-US"/>
              <a:pPr/>
              <a:t>‹#›</a:t>
            </a:fld>
            <a:endParaRPr lang="en-US" altLang="en-US"/>
          </a:p>
        </p:txBody>
      </p:sp>
    </p:spTree>
    <p:extLst>
      <p:ext uri="{BB962C8B-B14F-4D97-AF65-F5344CB8AC3E}">
        <p14:creationId xmlns:p14="http://schemas.microsoft.com/office/powerpoint/2010/main" val="146923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2835E875-93C8-484A-95FD-4E1A5750DFCF}" type="slidenum">
              <a:rPr lang="en-US" altLang="en-US"/>
              <a:pPr/>
              <a:t>‹#›</a:t>
            </a:fld>
            <a:endParaRPr lang="en-US" altLang="en-US"/>
          </a:p>
        </p:txBody>
      </p:sp>
    </p:spTree>
    <p:extLst>
      <p:ext uri="{BB962C8B-B14F-4D97-AF65-F5344CB8AC3E}">
        <p14:creationId xmlns:p14="http://schemas.microsoft.com/office/powerpoint/2010/main" val="19470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3" name="Footer Placeholder 7"/>
          <p:cNvSpPr>
            <a:spLocks noGrp="1"/>
          </p:cNvSpPr>
          <p:nvPr>
            <p:ph type="ftr" sz="quarter" idx="10"/>
          </p:nvPr>
        </p:nvSpPr>
        <p:spPr/>
        <p:txBody>
          <a:bodyPr/>
          <a:lstStyle>
            <a:lvl1pPr>
              <a:defRPr/>
            </a:lvl1pPr>
          </a:lstStyle>
          <a:p>
            <a:pPr>
              <a:defRPr/>
            </a:pPr>
            <a:endParaRPr lang="en-US" dirty="0"/>
          </a:p>
        </p:txBody>
      </p:sp>
      <p:sp>
        <p:nvSpPr>
          <p:cNvPr id="4" name="Slide Number Placeholder 8"/>
          <p:cNvSpPr>
            <a:spLocks noGrp="1"/>
          </p:cNvSpPr>
          <p:nvPr>
            <p:ph type="sldNum" sz="quarter" idx="11"/>
          </p:nvPr>
        </p:nvSpPr>
        <p:spPr/>
        <p:txBody>
          <a:bodyPr/>
          <a:lstStyle>
            <a:lvl1pPr>
              <a:defRPr/>
            </a:lvl1pPr>
          </a:lstStyle>
          <a:p>
            <a:fld id="{9130AA40-155E-451E-B6F3-2F9475DE8397}" type="slidenum">
              <a:rPr lang="en-US" altLang="en-US"/>
              <a:pPr/>
              <a:t>‹#›</a:t>
            </a:fld>
            <a:endParaRPr lang="en-US" altLang="en-US"/>
          </a:p>
        </p:txBody>
      </p:sp>
    </p:spTree>
    <p:extLst>
      <p:ext uri="{BB962C8B-B14F-4D97-AF65-F5344CB8AC3E}">
        <p14:creationId xmlns:p14="http://schemas.microsoft.com/office/powerpoint/2010/main" val="6265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a:t>Click icon to add picture</a:t>
            </a:r>
          </a:p>
        </p:txBody>
      </p:sp>
      <p:sp>
        <p:nvSpPr>
          <p:cNvPr id="5" name="Footer Placeholder 8"/>
          <p:cNvSpPr>
            <a:spLocks noGrp="1"/>
          </p:cNvSpPr>
          <p:nvPr>
            <p:ph type="ftr" sz="quarter" idx="10"/>
          </p:nvPr>
        </p:nvSpPr>
        <p:spPr/>
        <p:txBody>
          <a:bodyPr/>
          <a:lstStyle>
            <a:lvl1pPr>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a:lvl1pPr>
          </a:lstStyle>
          <a:p>
            <a:fld id="{376958A3-7872-4017-9924-9E1D4088F475}" type="slidenum">
              <a:rPr lang="en-US" altLang="en-US"/>
              <a:pPr/>
              <a:t>‹#›</a:t>
            </a:fld>
            <a:endParaRPr lang="en-US" altLang="en-US"/>
          </a:p>
        </p:txBody>
      </p:sp>
    </p:spTree>
    <p:extLst>
      <p:ext uri="{BB962C8B-B14F-4D97-AF65-F5344CB8AC3E}">
        <p14:creationId xmlns:p14="http://schemas.microsoft.com/office/powerpoint/2010/main" val="225553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fld id="{B89EC22E-82BF-481D-9E7D-CC15B831D744}" type="slidenum">
              <a:rPr lang="en-US" altLang="en-US"/>
              <a:pPr/>
              <a:t>‹#›</a:t>
            </a:fld>
            <a:endParaRPr lang="en-US" altLang="en-US"/>
          </a:p>
        </p:txBody>
      </p:sp>
    </p:spTree>
    <p:extLst>
      <p:ext uri="{BB962C8B-B14F-4D97-AF65-F5344CB8AC3E}">
        <p14:creationId xmlns:p14="http://schemas.microsoft.com/office/powerpoint/2010/main" val="14046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fld id="{0B5A15ED-D17E-40F4-A009-99E8ABB51802}" type="slidenum">
              <a:rPr lang="en-US" altLang="en-US"/>
              <a:pPr/>
              <a:t>‹#›</a:t>
            </a:fld>
            <a:endParaRPr lang="en-US" altLang="en-US"/>
          </a:p>
        </p:txBody>
      </p:sp>
    </p:spTree>
    <p:extLst>
      <p:ext uri="{BB962C8B-B14F-4D97-AF65-F5344CB8AC3E}">
        <p14:creationId xmlns:p14="http://schemas.microsoft.com/office/powerpoint/2010/main" val="179826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0"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Footer Placeholder 7"/>
          <p:cNvSpPr>
            <a:spLocks noGrp="1"/>
          </p:cNvSpPr>
          <p:nvPr>
            <p:ph type="ftr" sz="quarter" idx="3"/>
          </p:nvPr>
        </p:nvSpPr>
        <p:spPr>
          <a:xfrm>
            <a:off x="1905000" y="6400800"/>
            <a:ext cx="53340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9" name="Slide Number Placeholder 8"/>
          <p:cNvSpPr>
            <a:spLocks noGrp="1"/>
          </p:cNvSpPr>
          <p:nvPr>
            <p:ph type="sldNum" sz="quarter" idx="4"/>
          </p:nvPr>
        </p:nvSpPr>
        <p:spPr>
          <a:xfrm>
            <a:off x="8534400" y="6400800"/>
            <a:ext cx="609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D81F0576-4362-445C-B1DD-729DC3E70AF2}"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09" r:id="rId6"/>
    <p:sldLayoutId id="2147484228" r:id="rId7"/>
    <p:sldLayoutId id="2147484210" r:id="rId8"/>
    <p:sldLayoutId id="2147484211" r:id="rId9"/>
  </p:sldLayoutIdLst>
  <p:hf sldNum="0" hdr="0" ftr="0" dt="0"/>
  <p:txStyles>
    <p:titleStyle>
      <a:lvl1pPr marL="53975" indent="-53975" algn="r" rtl="0" eaLnBrk="0" fontAlgn="base" hangingPunct="0">
        <a:spcBef>
          <a:spcPct val="0"/>
        </a:spcBef>
        <a:spcAft>
          <a:spcPct val="0"/>
        </a:spcAft>
        <a:defRPr sz="4000" kern="1200">
          <a:solidFill>
            <a:srgbClr val="96E5FF"/>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000">
          <a:solidFill>
            <a:srgbClr val="96E5FF"/>
          </a:solidFill>
          <a:latin typeface="Arial" charset="0"/>
        </a:defRPr>
      </a:lvl2pPr>
      <a:lvl3pPr marL="53975" indent="-53975" algn="r" rtl="0" eaLnBrk="0" fontAlgn="base" hangingPunct="0">
        <a:spcBef>
          <a:spcPct val="0"/>
        </a:spcBef>
        <a:spcAft>
          <a:spcPct val="0"/>
        </a:spcAft>
        <a:defRPr sz="4000">
          <a:solidFill>
            <a:srgbClr val="96E5FF"/>
          </a:solidFill>
          <a:latin typeface="Arial" charset="0"/>
        </a:defRPr>
      </a:lvl3pPr>
      <a:lvl4pPr marL="53975" indent="-53975" algn="r" rtl="0" eaLnBrk="0" fontAlgn="base" hangingPunct="0">
        <a:spcBef>
          <a:spcPct val="0"/>
        </a:spcBef>
        <a:spcAft>
          <a:spcPct val="0"/>
        </a:spcAft>
        <a:defRPr sz="4000">
          <a:solidFill>
            <a:srgbClr val="96E5FF"/>
          </a:solidFill>
          <a:latin typeface="Arial" charset="0"/>
        </a:defRPr>
      </a:lvl4pPr>
      <a:lvl5pPr marL="53975" indent="-53975" algn="r" rtl="0" eaLnBrk="0" fontAlgn="base" hangingPunct="0">
        <a:spcBef>
          <a:spcPct val="0"/>
        </a:spcBef>
        <a:spcAft>
          <a:spcPct val="0"/>
        </a:spcAft>
        <a:defRPr sz="4000">
          <a:solidFill>
            <a:srgbClr val="96E5FF"/>
          </a:solidFill>
          <a:latin typeface="Arial" charset="0"/>
        </a:defRPr>
      </a:lvl5pPr>
      <a:lvl6pPr marL="511175" algn="r" rtl="0" fontAlgn="base">
        <a:spcBef>
          <a:spcPct val="0"/>
        </a:spcBef>
        <a:spcAft>
          <a:spcPct val="0"/>
        </a:spcAft>
        <a:defRPr sz="4600">
          <a:solidFill>
            <a:srgbClr val="96E5FF"/>
          </a:solidFill>
          <a:latin typeface="Arial" charset="0"/>
        </a:defRPr>
      </a:lvl6pPr>
      <a:lvl7pPr marL="968375" algn="r" rtl="0" fontAlgn="base">
        <a:spcBef>
          <a:spcPct val="0"/>
        </a:spcBef>
        <a:spcAft>
          <a:spcPct val="0"/>
        </a:spcAft>
        <a:defRPr sz="4600">
          <a:solidFill>
            <a:srgbClr val="96E5FF"/>
          </a:solidFill>
          <a:latin typeface="Arial" charset="0"/>
        </a:defRPr>
      </a:lvl7pPr>
      <a:lvl8pPr marL="1425575" algn="r" rtl="0" fontAlgn="base">
        <a:spcBef>
          <a:spcPct val="0"/>
        </a:spcBef>
        <a:spcAft>
          <a:spcPct val="0"/>
        </a:spcAft>
        <a:defRPr sz="4600">
          <a:solidFill>
            <a:srgbClr val="96E5FF"/>
          </a:solidFill>
          <a:latin typeface="Arial" charset="0"/>
        </a:defRPr>
      </a:lvl8pPr>
      <a:lvl9pPr marL="1882775" algn="r" rtl="0" fontAlgn="base">
        <a:spcBef>
          <a:spcPct val="0"/>
        </a:spcBef>
        <a:spcAft>
          <a:spcPct val="0"/>
        </a:spcAft>
        <a:defRPr sz="4600">
          <a:solidFill>
            <a:srgbClr val="96E5FF"/>
          </a:solidFill>
          <a:latin typeface="Arial"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2800" kern="1200">
          <a:solidFill>
            <a:schemeClr val="tx1"/>
          </a:solidFill>
          <a:latin typeface="+mn-lt"/>
          <a:ea typeface="+mn-ea"/>
          <a:cs typeface="+mn-cs"/>
        </a:defRPr>
      </a:lvl1pPr>
      <a:lvl2pPr marL="639763" indent="-228600" algn="l" rtl="0" eaLnBrk="0" fontAlgn="base" hangingPunct="0">
        <a:spcBef>
          <a:spcPts val="400"/>
        </a:spcBef>
        <a:spcAft>
          <a:spcPct val="0"/>
        </a:spcAft>
        <a:buClr>
          <a:srgbClr val="4584D3"/>
        </a:buClr>
        <a:buSzPct val="90000"/>
        <a:buChar char="•"/>
        <a:defRPr sz="24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4584D3"/>
        </a:buClr>
        <a:buSzPct val="100000"/>
        <a:buFont typeface="Wingdings 2" pitchFamily="18" charset="2"/>
        <a:buChar char=""/>
        <a:defRPr sz="20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4584D3"/>
        </a:buClr>
        <a:buSzPct val="100000"/>
        <a:buFont typeface="Wingdings 2" pitchFamily="18" charset="2"/>
        <a:buChar char=""/>
        <a:defRPr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4584D3"/>
        </a:buClr>
        <a:buSzPct val="100000"/>
        <a:buFont typeface="Wingdings 2" pitchFamily="18" charset="2"/>
        <a:buChar char=""/>
        <a:defRPr sz="16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E48206-6208-4002-9AF5-B38F54CDB384}" type="datetimeFigureOut">
              <a:rPr lang="en-US" dirty="0"/>
              <a:t>7/29/2024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81F0576-4362-445C-B1DD-729DC3E70AF2}"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415807"/>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762000" y="1752600"/>
            <a:ext cx="7772400" cy="762001"/>
          </a:xfrm>
        </p:spPr>
        <p:txBody>
          <a:bodyPr>
            <a:normAutofit fontScale="90000"/>
          </a:bodyPr>
          <a:lstStyle/>
          <a:p>
            <a:pPr eaLnBrk="1" hangingPunct="1"/>
            <a:r>
              <a:rPr lang="en-US" altLang="en-US" smtClean="0"/>
              <a:t>Chapter 3</a:t>
            </a:r>
          </a:p>
        </p:txBody>
      </p:sp>
      <p:sp>
        <p:nvSpPr>
          <p:cNvPr id="10243" name="Subtitle 2"/>
          <p:cNvSpPr>
            <a:spLocks noGrp="1"/>
          </p:cNvSpPr>
          <p:nvPr>
            <p:ph type="subTitle" idx="1"/>
          </p:nvPr>
        </p:nvSpPr>
        <p:spPr>
          <a:xfrm>
            <a:off x="838200" y="3429000"/>
            <a:ext cx="7543800" cy="1371600"/>
          </a:xfrm>
        </p:spPr>
        <p:txBody>
          <a:bodyPr/>
          <a:lstStyle/>
          <a:p>
            <a:pPr eaLnBrk="1" hangingPunct="1">
              <a:spcBef>
                <a:spcPct val="0"/>
              </a:spcBef>
            </a:pPr>
            <a:r>
              <a:rPr lang="en-US" altLang="en-US" sz="3200" dirty="0" smtClean="0"/>
              <a:t>Blood Banking Reagents: Overview and Applications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a:t>Commercial </a:t>
            </a:r>
            <a:r>
              <a:rPr lang="en-US" smtClean="0"/>
              <a:t>Antibody</a:t>
            </a:r>
            <a:br>
              <a:rPr lang="en-US" smtClean="0"/>
            </a:br>
            <a:r>
              <a:rPr lang="en-US" smtClean="0"/>
              <a:t>Reagents (2 of 2)</a:t>
            </a:r>
            <a:endParaRPr lang="en-US" dirty="0"/>
          </a:p>
        </p:txBody>
      </p:sp>
      <p:sp>
        <p:nvSpPr>
          <p:cNvPr id="28675" name="Content Placeholder 2"/>
          <p:cNvSpPr>
            <a:spLocks noGrp="1"/>
          </p:cNvSpPr>
          <p:nvPr>
            <p:ph sz="half" idx="1"/>
          </p:nvPr>
        </p:nvSpPr>
        <p:spPr>
          <a:xfrm>
            <a:off x="822960" y="1845734"/>
            <a:ext cx="3215640" cy="4023360"/>
          </a:xfrm>
        </p:spPr>
        <p:txBody>
          <a:bodyPr/>
          <a:lstStyle/>
          <a:p>
            <a:pPr eaLnBrk="1" hangingPunct="1"/>
            <a:r>
              <a:rPr lang="en-US" altLang="en-US" sz="2600" dirty="0" smtClean="0"/>
              <a:t>Monoclonal antibodies</a:t>
            </a:r>
          </a:p>
          <a:p>
            <a:pPr lvl="1" eaLnBrk="1" hangingPunct="1">
              <a:buFont typeface="Times New Roman" panose="02020603050405020304" pitchFamily="18" charset="0"/>
              <a:buChar char="–"/>
            </a:pPr>
            <a:r>
              <a:rPr lang="en-US" altLang="en-US" sz="2200" dirty="0" smtClean="0"/>
              <a:t>Made from single clones of B cells that secrete antibodies of the same specificity</a:t>
            </a:r>
          </a:p>
          <a:p>
            <a:pPr lvl="1" eaLnBrk="1" hangingPunct="1">
              <a:buFont typeface="Times New Roman" panose="02020603050405020304" pitchFamily="18" charset="0"/>
              <a:buChar char="–"/>
            </a:pPr>
            <a:r>
              <a:rPr lang="en-US" altLang="en-US" sz="2200" dirty="0" smtClean="0"/>
              <a:t>Use </a:t>
            </a:r>
            <a:r>
              <a:rPr lang="en-US" altLang="en-US" sz="2200" dirty="0" err="1" smtClean="0"/>
              <a:t>hybridoma</a:t>
            </a:r>
            <a:r>
              <a:rPr lang="en-US" altLang="en-US" sz="2200" dirty="0" smtClean="0"/>
              <a:t> technology</a:t>
            </a:r>
          </a:p>
          <a:p>
            <a:pPr lvl="1" eaLnBrk="1" hangingPunct="1">
              <a:buFont typeface="Times New Roman" panose="02020603050405020304" pitchFamily="18" charset="0"/>
              <a:buChar char="–"/>
            </a:pPr>
            <a:r>
              <a:rPr lang="en-US" altLang="en-US" sz="2200" dirty="0" smtClean="0"/>
              <a:t>Recognize a single epitope</a:t>
            </a:r>
          </a:p>
          <a:p>
            <a:pPr lvl="1" eaLnBrk="1" hangingPunct="1">
              <a:buFont typeface="Times New Roman" panose="02020603050405020304" pitchFamily="18" charset="0"/>
              <a:buChar char="–"/>
            </a:pPr>
            <a:r>
              <a:rPr lang="en-US" altLang="en-US" sz="2200" dirty="0" smtClean="0"/>
              <a:t>Examples: anti-A, anti-c, and anti-IgG antibodies</a:t>
            </a:r>
          </a:p>
        </p:txBody>
      </p:sp>
      <p:pic>
        <p:nvPicPr>
          <p:cNvPr id="28678" name="Picture 2" descr="Image showing monoclonal antibody production. Monoclonal antibodies are the products of a single clone of B cells. A, Mice are immunized with antigen. B, The spleens are harvested for immune cells. C, The antibody-forming cells are fused with a tumor cell from a mouse in a process called fusion. D, Hybrid cells (hybridomas) are formed, cultured, and grow rapidly. E, The hybridomas are screened for the production of desired antibody. F, Each hybridoma is descended from a single B-cell clone. G, The hybridoma cell line is expanded and makes the same antibody molecule." title="Fig. 3.3 Monoclonal antibody production. Monoclonal antibodies are the products of a single clone of B cells. A, Mice are immunized with antigen. B, The spleens are harvested for immune cells. C, The antibody-forming cells are fused with a tumor cell from a mouse in a process called fusion. D, Hybrid cells (hybridomas) are formed, cultured, and grow rapidly. E, The hybridomas are screened for the production of desired antibody. F, Each hybridoma is descended from a single B-cell clone. G, The hybridoma cell line is expanded and makes the same antibody molecule. (Modified from Immucor, Norcross, GA.)"/>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67200" y="2057400"/>
            <a:ext cx="4470400" cy="30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a:t>Monoclonal Antibodies versus Polyclonal Antibodies</a:t>
            </a:r>
            <a:endParaRPr lang="en-US" dirty="0"/>
          </a:p>
        </p:txBody>
      </p:sp>
      <p:graphicFrame>
        <p:nvGraphicFramePr>
          <p:cNvPr id="2" name="Table 1" descr="Table with 2 columns and 4 rows describing summary of monoclonal and polyclonal antibody products&#10;" title="Table 3.1 Summary of Monoclonal and Polyclonal Antibody Products"/>
          <p:cNvGraphicFramePr>
            <a:graphicFrameLocks noGrp="1"/>
          </p:cNvGraphicFramePr>
          <p:nvPr>
            <p:extLst>
              <p:ext uri="{D42A27DB-BD31-4B8C-83A1-F6EECF244321}">
                <p14:modId xmlns:p14="http://schemas.microsoft.com/office/powerpoint/2010/main" val="631031423"/>
              </p:ext>
            </p:extLst>
          </p:nvPr>
        </p:nvGraphicFramePr>
        <p:xfrm>
          <a:off x="1219200" y="2743199"/>
          <a:ext cx="7013575" cy="2081133"/>
        </p:xfrm>
        <a:graphic>
          <a:graphicData uri="http://schemas.openxmlformats.org/drawingml/2006/table">
            <a:tbl>
              <a:tblPr firstRow="1" firstCol="1" bandRow="1">
                <a:tableStyleId>{5C22544A-7EE6-4342-B048-85BDC9FD1C3A}</a:tableStyleId>
              </a:tblPr>
              <a:tblGrid>
                <a:gridCol w="3506408">
                  <a:extLst>
                    <a:ext uri="{9D8B030D-6E8A-4147-A177-3AD203B41FA5}">
                      <a16:colId xmlns:a16="http://schemas.microsoft.com/office/drawing/2014/main" val="20000"/>
                    </a:ext>
                  </a:extLst>
                </a:gridCol>
                <a:gridCol w="3507167">
                  <a:extLst>
                    <a:ext uri="{9D8B030D-6E8A-4147-A177-3AD203B41FA5}">
                      <a16:colId xmlns:a16="http://schemas.microsoft.com/office/drawing/2014/main" val="20001"/>
                    </a:ext>
                  </a:extLst>
                </a:gridCol>
              </a:tblGrid>
              <a:tr h="328020">
                <a:tc gridSpan="2">
                  <a:txBody>
                    <a:bodyPr/>
                    <a:lstStyle/>
                    <a:p>
                      <a:pPr>
                        <a:lnSpc>
                          <a:spcPct val="115000"/>
                        </a:lnSpc>
                        <a:spcAft>
                          <a:spcPts val="0"/>
                        </a:spcAft>
                      </a:pPr>
                      <a:r>
                        <a:rPr lang="en-US" sz="1200" b="0" dirty="0" smtClean="0">
                          <a:solidFill>
                            <a:schemeClr val="tx1"/>
                          </a:solidFill>
                          <a:effectLst/>
                          <a:latin typeface="Arial" panose="020B0604020202020204" pitchFamily="34" charset="0"/>
                          <a:cs typeface="Arial" panose="020B0604020202020204" pitchFamily="34" charset="0"/>
                        </a:rPr>
                        <a:t>Table 3.1 </a:t>
                      </a:r>
                      <a:r>
                        <a:rPr lang="en-US" sz="1200" b="0" dirty="0">
                          <a:solidFill>
                            <a:schemeClr val="tx1"/>
                          </a:solidFill>
                          <a:effectLst/>
                          <a:latin typeface="Arial" panose="020B0604020202020204" pitchFamily="34" charset="0"/>
                          <a:cs typeface="Arial" panose="020B0604020202020204" pitchFamily="34" charset="0"/>
                        </a:rPr>
                        <a:t>Summary of Monoclonal and Polyclonal Antibody Products</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328020">
                <a:tc>
                  <a:txBody>
                    <a:bodyPr/>
                    <a:lstStyle/>
                    <a:p>
                      <a:pPr>
                        <a:lnSpc>
                          <a:spcPct val="115000"/>
                        </a:lnSpc>
                        <a:spcAft>
                          <a:spcPts val="0"/>
                        </a:spcAft>
                      </a:pPr>
                      <a:r>
                        <a:rPr lang="en-US" sz="1200" b="0" smtClean="0">
                          <a:solidFill>
                            <a:schemeClr val="tx1"/>
                          </a:solidFill>
                          <a:effectLst/>
                          <a:latin typeface="Arial" panose="020B0604020202020204" pitchFamily="34" charset="0"/>
                          <a:cs typeface="Arial" panose="020B0604020202020204" pitchFamily="34" charset="0"/>
                        </a:rPr>
                        <a:t>Monoclonal antibody</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smtClean="0">
                          <a:solidFill>
                            <a:schemeClr val="tx1"/>
                          </a:solidFill>
                          <a:effectLst/>
                          <a:latin typeface="Arial" panose="020B0604020202020204" pitchFamily="34" charset="0"/>
                          <a:cs typeface="Arial" panose="020B0604020202020204" pitchFamily="34" charset="0"/>
                        </a:rPr>
                        <a:t>Polyclonal antibody</a:t>
                      </a:r>
                      <a:endParaRPr lang="en-US" sz="11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6892">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Secreted by a single clone of antibody-producing B cells</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a:solidFill>
                            <a:schemeClr val="tx1"/>
                          </a:solidFill>
                          <a:effectLst/>
                          <a:latin typeface="Arial" panose="020B0604020202020204" pitchFamily="34" charset="0"/>
                          <a:cs typeface="Arial" panose="020B0604020202020204" pitchFamily="34" charset="0"/>
                        </a:rPr>
                        <a:t>Secreted by several different clones of antibody-producing B cells</a:t>
                      </a:r>
                      <a:endParaRPr lang="en-US" sz="11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8020">
                <a:tc>
                  <a:txBody>
                    <a:bodyPr/>
                    <a:lstStyle/>
                    <a:p>
                      <a:pPr marL="228600" indent="-228600">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One immunoglobulin class (</a:t>
                      </a:r>
                      <a:r>
                        <a:rPr lang="en-US" sz="1200" b="0" dirty="0" err="1">
                          <a:solidFill>
                            <a:schemeClr val="tx1"/>
                          </a:solidFill>
                          <a:effectLst/>
                          <a:latin typeface="Arial" panose="020B0604020202020204" pitchFamily="34" charset="0"/>
                          <a:cs typeface="Arial" panose="020B0604020202020204" pitchFamily="34" charset="0"/>
                        </a:rPr>
                        <a:t>IgG</a:t>
                      </a:r>
                      <a:r>
                        <a:rPr lang="en-US" sz="1200" b="0" dirty="0">
                          <a:solidFill>
                            <a:schemeClr val="tx1"/>
                          </a:solidFill>
                          <a:effectLst/>
                          <a:latin typeface="Arial" panose="020B0604020202020204" pitchFamily="34" charset="0"/>
                          <a:cs typeface="Arial" panose="020B0604020202020204" pitchFamily="34" charset="0"/>
                        </a:rPr>
                        <a:t> or </a:t>
                      </a:r>
                      <a:r>
                        <a:rPr lang="en-US" sz="1200" b="0" dirty="0" err="1">
                          <a:solidFill>
                            <a:schemeClr val="tx1"/>
                          </a:solidFill>
                          <a:effectLst/>
                          <a:latin typeface="Arial" panose="020B0604020202020204" pitchFamily="34" charset="0"/>
                          <a:cs typeface="Arial" panose="020B0604020202020204" pitchFamily="34" charset="0"/>
                        </a:rPr>
                        <a:t>IgM</a:t>
                      </a:r>
                      <a:r>
                        <a:rPr lang="en-US" sz="1200" b="0" dirty="0">
                          <a:solidFill>
                            <a:schemeClr val="tx1"/>
                          </a:solidFill>
                          <a:effectLst/>
                          <a:latin typeface="Arial" panose="020B0604020202020204" pitchFamily="34" charset="0"/>
                          <a:cs typeface="Arial" panose="020B0604020202020204" pitchFamily="34" charset="0"/>
                        </a:rPr>
                        <a:t>)</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a:solidFill>
                            <a:schemeClr val="tx1"/>
                          </a:solidFill>
                          <a:effectLst/>
                          <a:latin typeface="Arial" panose="020B0604020202020204" pitchFamily="34" charset="0"/>
                          <a:cs typeface="Arial" panose="020B0604020202020204" pitchFamily="34" charset="0"/>
                        </a:rPr>
                        <a:t>Mixture of IgM and IgG antibodies</a:t>
                      </a:r>
                      <a:endParaRPr lang="en-US" sz="11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76449">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Unique specificity for a particular epitope</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dirty="0">
                          <a:solidFill>
                            <a:schemeClr val="tx1"/>
                          </a:solidFill>
                          <a:effectLst/>
                          <a:latin typeface="Arial" panose="020B0604020202020204" pitchFamily="34" charset="0"/>
                          <a:cs typeface="Arial" panose="020B0604020202020204" pitchFamily="34" charset="0"/>
                        </a:rPr>
                        <a:t>Mixture of antibodies that may be directed at different epitopes of the same antigen</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ABO Typing (1 of 2)</a:t>
            </a:r>
          </a:p>
        </p:txBody>
      </p:sp>
      <p:sp>
        <p:nvSpPr>
          <p:cNvPr id="32771" name="Rectangle 3"/>
          <p:cNvSpPr>
            <a:spLocks noGrp="1" noChangeArrowheads="1"/>
          </p:cNvSpPr>
          <p:nvPr>
            <p:ph sz="half" idx="1"/>
          </p:nvPr>
        </p:nvSpPr>
        <p:spPr/>
        <p:txBody>
          <a:bodyPr>
            <a:normAutofit/>
          </a:bodyPr>
          <a:lstStyle/>
          <a:p>
            <a:pPr eaLnBrk="1" hangingPunct="1"/>
            <a:r>
              <a:rPr lang="en-US" altLang="en-US" sz="2400" smtClean="0"/>
              <a:t>Anti-A and anti-B reagents are used to determine the ABO blood type</a:t>
            </a:r>
          </a:p>
          <a:p>
            <a:pPr eaLnBrk="1" hangingPunct="1"/>
            <a:r>
              <a:rPr lang="en-US" altLang="en-US" sz="2400" smtClean="0"/>
              <a:t>Both antisera are directed toward specific antigens on the patient’s RBCs</a:t>
            </a:r>
          </a:p>
          <a:p>
            <a:pPr lvl="1" eaLnBrk="1" hangingPunct="1"/>
            <a:r>
              <a:rPr lang="en-US" altLang="en-US" b="1" i="1" smtClean="0"/>
              <a:t>Anti-A</a:t>
            </a:r>
            <a:r>
              <a:rPr lang="en-US" altLang="en-US" smtClean="0"/>
              <a:t>: directed toward A antigen</a:t>
            </a:r>
          </a:p>
          <a:p>
            <a:pPr lvl="1" eaLnBrk="1" hangingPunct="1"/>
            <a:r>
              <a:rPr lang="en-US" altLang="en-US" b="1" i="1" smtClean="0"/>
              <a:t>Anti-B</a:t>
            </a:r>
            <a:r>
              <a:rPr lang="en-US" altLang="en-US" smtClean="0"/>
              <a:t>: directed toward B antigen</a:t>
            </a:r>
          </a:p>
        </p:txBody>
      </p:sp>
      <p:graphicFrame>
        <p:nvGraphicFramePr>
          <p:cNvPr id="2" name="Table 1" descr="Table with 4 columns 5 rows describing ABO red cell testing &#10;" title="Table  3.2 ABO Red Cell Testing (ABO Forward Grouping)"/>
          <p:cNvGraphicFramePr>
            <a:graphicFrameLocks noGrp="1"/>
          </p:cNvGraphicFramePr>
          <p:nvPr>
            <p:extLst>
              <p:ext uri="{D42A27DB-BD31-4B8C-83A1-F6EECF244321}">
                <p14:modId xmlns:p14="http://schemas.microsoft.com/office/powerpoint/2010/main" val="1234274123"/>
              </p:ext>
            </p:extLst>
          </p:nvPr>
        </p:nvGraphicFramePr>
        <p:xfrm>
          <a:off x="4572000" y="2133600"/>
          <a:ext cx="4230687" cy="1892808"/>
        </p:xfrm>
        <a:graphic>
          <a:graphicData uri="http://schemas.openxmlformats.org/drawingml/2006/table">
            <a:tbl>
              <a:tblPr firstRow="1" firstCol="1" bandRow="1">
                <a:tableStyleId>{5C22544A-7EE6-4342-B048-85BDC9FD1C3A}</a:tableStyleId>
              </a:tblPr>
              <a:tblGrid>
                <a:gridCol w="1176808">
                  <a:extLst>
                    <a:ext uri="{9D8B030D-6E8A-4147-A177-3AD203B41FA5}">
                      <a16:colId xmlns:a16="http://schemas.microsoft.com/office/drawing/2014/main" val="20000"/>
                    </a:ext>
                  </a:extLst>
                </a:gridCol>
                <a:gridCol w="938306">
                  <a:extLst>
                    <a:ext uri="{9D8B030D-6E8A-4147-A177-3AD203B41FA5}">
                      <a16:colId xmlns:a16="http://schemas.microsoft.com/office/drawing/2014/main" val="20001"/>
                    </a:ext>
                  </a:extLst>
                </a:gridCol>
                <a:gridCol w="1057557">
                  <a:extLst>
                    <a:ext uri="{9D8B030D-6E8A-4147-A177-3AD203B41FA5}">
                      <a16:colId xmlns:a16="http://schemas.microsoft.com/office/drawing/2014/main" val="20002"/>
                    </a:ext>
                  </a:extLst>
                </a:gridCol>
                <a:gridCol w="1058016">
                  <a:extLst>
                    <a:ext uri="{9D8B030D-6E8A-4147-A177-3AD203B41FA5}">
                      <a16:colId xmlns:a16="http://schemas.microsoft.com/office/drawing/2014/main" val="20003"/>
                    </a:ext>
                  </a:extLst>
                </a:gridCol>
              </a:tblGrid>
              <a:tr h="88297">
                <a:tc gridSpan="4">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Table </a:t>
                      </a:r>
                      <a:r>
                        <a:rPr lang="en-US" sz="1200" b="0" dirty="0" smtClean="0">
                          <a:solidFill>
                            <a:schemeClr val="tx1"/>
                          </a:solidFill>
                          <a:effectLst/>
                          <a:latin typeface="Arial" panose="020B0604020202020204" pitchFamily="34" charset="0"/>
                          <a:cs typeface="Arial" panose="020B0604020202020204" pitchFamily="34" charset="0"/>
                        </a:rPr>
                        <a:t> 3.2 </a:t>
                      </a:r>
                      <a:r>
                        <a:rPr lang="en-US" sz="1200" b="0" dirty="0">
                          <a:solidFill>
                            <a:schemeClr val="tx1"/>
                          </a:solidFill>
                          <a:effectLst/>
                          <a:latin typeface="Arial" panose="020B0604020202020204" pitchFamily="34" charset="0"/>
                          <a:cs typeface="Arial" panose="020B0604020202020204" pitchFamily="34" charset="0"/>
                        </a:rPr>
                        <a:t>ABO Red Cell Testing (ABO Forward Grouping)</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087">
                <a:tc>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ABO blood group antigens</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Reaction with anti-A</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Reaction with anti-B</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ABO phenotype defined</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8297">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0</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8297">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B</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0</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B</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8297">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AB</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AB</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8297">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O</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0</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0</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O</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8297">
                <a:tc gridSpan="4">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 Agglutination: 0, no agglutination.</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ABO Typing (2 of 2)</a:t>
            </a:r>
          </a:p>
        </p:txBody>
      </p:sp>
      <p:sp>
        <p:nvSpPr>
          <p:cNvPr id="34819" name="Content Placeholder 2"/>
          <p:cNvSpPr>
            <a:spLocks noGrp="1"/>
          </p:cNvSpPr>
          <p:nvPr>
            <p:ph sz="half" idx="1"/>
          </p:nvPr>
        </p:nvSpPr>
        <p:spPr/>
        <p:txBody>
          <a:bodyPr>
            <a:normAutofit/>
          </a:bodyPr>
          <a:lstStyle/>
          <a:p>
            <a:pPr eaLnBrk="1" hangingPunct="1"/>
            <a:r>
              <a:rPr lang="en-US" altLang="en-US" sz="2400" smtClean="0"/>
              <a:t>Reagents are formulated to give a strong reaction (3+ to 4+)</a:t>
            </a:r>
          </a:p>
          <a:p>
            <a:pPr eaLnBrk="1" hangingPunct="1"/>
            <a:r>
              <a:rPr lang="en-US" altLang="en-US" sz="2400" smtClean="0"/>
              <a:t>Testing is performed in the </a:t>
            </a:r>
            <a:r>
              <a:rPr lang="en-US" altLang="en-US" sz="2400" b="1" i="1" smtClean="0"/>
              <a:t>immediate-spin (IS) phase</a:t>
            </a:r>
          </a:p>
          <a:p>
            <a:pPr eaLnBrk="1" hangingPunct="1"/>
            <a:r>
              <a:rPr lang="en-US" altLang="en-US" sz="2400" smtClean="0"/>
              <a:t>Confirmation testing should check for expected </a:t>
            </a:r>
            <a:r>
              <a:rPr lang="en-US" altLang="en-US" sz="2400" b="1" i="1" smtClean="0"/>
              <a:t>ABO antibodies</a:t>
            </a:r>
          </a:p>
        </p:txBody>
      </p:sp>
      <p:pic>
        <p:nvPicPr>
          <p:cNvPr id="34822" name="Picture 1" descr="Image showing Summary of ABO and D phenotyping reagents" title="Fig. 3.4 Summary of ABO and D phenotyping reagents. (Modified from Immucor, Norcross, GA.)"/>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78392" y="2209800"/>
            <a:ext cx="4425841"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altLang="en-US" smtClean="0"/>
              <a:t>D Antigen Typing</a:t>
            </a:r>
          </a:p>
        </p:txBody>
      </p:sp>
      <p:sp>
        <p:nvSpPr>
          <p:cNvPr id="36867" name="Content Placeholder 5"/>
          <p:cNvSpPr>
            <a:spLocks noGrp="1"/>
          </p:cNvSpPr>
          <p:nvPr>
            <p:ph idx="1"/>
          </p:nvPr>
        </p:nvSpPr>
        <p:spPr/>
        <p:txBody>
          <a:bodyPr/>
          <a:lstStyle/>
          <a:p>
            <a:pPr eaLnBrk="1" hangingPunct="1"/>
            <a:r>
              <a:rPr lang="en-US" altLang="en-US" smtClean="0"/>
              <a:t>The Rh blood group system (see Chapter 6) contains several antigens, but the D antigen is the most important because of increased immunogenicity</a:t>
            </a:r>
          </a:p>
          <a:p>
            <a:pPr eaLnBrk="1" hangingPunct="1"/>
            <a:r>
              <a:rPr lang="en-US" altLang="en-US" smtClean="0"/>
              <a:t>The </a:t>
            </a:r>
            <a:r>
              <a:rPr lang="en-US" altLang="en-US" b="1" smtClean="0"/>
              <a:t>AABB’s</a:t>
            </a:r>
            <a:r>
              <a:rPr lang="en-US" altLang="en-US" smtClean="0"/>
              <a:t> </a:t>
            </a:r>
            <a:r>
              <a:rPr lang="en-US" altLang="en-US" b="1" i="1" smtClean="0"/>
              <a:t>Standards for Blood Banks and Transfusion Services </a:t>
            </a:r>
            <a:r>
              <a:rPr lang="en-US" altLang="en-US" smtClean="0"/>
              <a:t>requires that all blood samples be typed for the D antigen</a:t>
            </a:r>
          </a:p>
          <a:p>
            <a:pPr eaLnBrk="1" hangingPunct="1">
              <a:buFont typeface="Wingdings 2" pitchFamily="18" charset="2"/>
              <a:buNone/>
            </a:pPr>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altLang="en-US" smtClean="0"/>
              <a:t>D Antigen Typing Procedure</a:t>
            </a:r>
          </a:p>
        </p:txBody>
      </p:sp>
      <p:sp>
        <p:nvSpPr>
          <p:cNvPr id="38915" name="Content Placeholder 5"/>
          <p:cNvSpPr>
            <a:spLocks noGrp="1"/>
          </p:cNvSpPr>
          <p:nvPr>
            <p:ph idx="1"/>
          </p:nvPr>
        </p:nvSpPr>
        <p:spPr/>
        <p:txBody>
          <a:bodyPr/>
          <a:lstStyle/>
          <a:p>
            <a:pPr marL="0" indent="0" eaLnBrk="1" hangingPunct="1">
              <a:buFont typeface="Wingdings 2" pitchFamily="18" charset="2"/>
              <a:buNone/>
            </a:pPr>
            <a:r>
              <a:rPr lang="en-US" altLang="en-US" sz="2200" smtClean="0"/>
              <a:t>Commercial anti-D is combined with the patient and donor RBCs. Agglutination indicates the presence of the D antigen; no agglutination indicates the absence of the D antigen. A negative reagent control ensures that a </a:t>
            </a:r>
            <a:r>
              <a:rPr lang="en-US" altLang="en-US" sz="2200" b="1" smtClean="0"/>
              <a:t>false-positive result</a:t>
            </a:r>
            <a:r>
              <a:rPr lang="en-US" altLang="en-US" sz="2200" smtClean="0"/>
              <a:t> has not occurred.</a:t>
            </a:r>
          </a:p>
          <a:p>
            <a:pPr marL="0" indent="0" eaLnBrk="1" hangingPunct="1">
              <a:buFont typeface="Wingdings 2" pitchFamily="18" charset="2"/>
              <a:buNone/>
            </a:pPr>
            <a:endParaRPr lang="en-US" altLang="en-US" sz="2200" b="1" i="1" smtClean="0">
              <a:solidFill>
                <a:srgbClr val="F5C040"/>
              </a:solidFill>
            </a:endParaRPr>
          </a:p>
        </p:txBody>
      </p:sp>
      <p:graphicFrame>
        <p:nvGraphicFramePr>
          <p:cNvPr id="2" name="Table 1" descr="Table with 3 columns and 5 rows describing typing for D antigen with patient or donor red cells&#10;" title="Table 3.3 Typing for D Antigen With Patient or Donor Red Cells"/>
          <p:cNvGraphicFramePr>
            <a:graphicFrameLocks noGrp="1"/>
          </p:cNvGraphicFramePr>
          <p:nvPr>
            <p:extLst>
              <p:ext uri="{D42A27DB-BD31-4B8C-83A1-F6EECF244321}">
                <p14:modId xmlns:p14="http://schemas.microsoft.com/office/powerpoint/2010/main" val="2415520383"/>
              </p:ext>
            </p:extLst>
          </p:nvPr>
        </p:nvGraphicFramePr>
        <p:xfrm>
          <a:off x="1219200" y="3733799"/>
          <a:ext cx="6668770" cy="1752600"/>
        </p:xfrm>
        <a:graphic>
          <a:graphicData uri="http://schemas.openxmlformats.org/drawingml/2006/table">
            <a:tbl>
              <a:tblPr firstRow="1" firstCol="1" bandRow="1">
                <a:tableStyleId>{5C22544A-7EE6-4342-B048-85BDC9FD1C3A}</a:tableStyleId>
              </a:tblPr>
              <a:tblGrid>
                <a:gridCol w="1921131">
                  <a:extLst>
                    <a:ext uri="{9D8B030D-6E8A-4147-A177-3AD203B41FA5}">
                      <a16:colId xmlns:a16="http://schemas.microsoft.com/office/drawing/2014/main" val="20000"/>
                    </a:ext>
                  </a:extLst>
                </a:gridCol>
                <a:gridCol w="2449143">
                  <a:extLst>
                    <a:ext uri="{9D8B030D-6E8A-4147-A177-3AD203B41FA5}">
                      <a16:colId xmlns:a16="http://schemas.microsoft.com/office/drawing/2014/main" val="20001"/>
                    </a:ext>
                  </a:extLst>
                </a:gridCol>
                <a:gridCol w="2298496">
                  <a:extLst>
                    <a:ext uri="{9D8B030D-6E8A-4147-A177-3AD203B41FA5}">
                      <a16:colId xmlns:a16="http://schemas.microsoft.com/office/drawing/2014/main" val="20002"/>
                    </a:ext>
                  </a:extLst>
                </a:gridCol>
              </a:tblGrid>
              <a:tr h="281204">
                <a:tc gridSpan="3">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Table 3.3 Typing for D Antigen With Patient or Donor Red Cells</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6580">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D antigen</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Reaction with anti-D</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Reaction with reagent control</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1204">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D-positive</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0</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1204">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D-negative</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0</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0</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1204">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Cannot interpret typing</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1204">
                <a:tc gridSpan="3">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 Agglutination; 0, no agglutination.</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pPr eaLnBrk="1" hangingPunct="1"/>
            <a:r>
              <a:rPr lang="en-US" altLang="en-US" smtClean="0"/>
              <a:t>Anti-D Reagents</a:t>
            </a:r>
          </a:p>
        </p:txBody>
      </p:sp>
      <p:sp>
        <p:nvSpPr>
          <p:cNvPr id="40964" name="Content Placeholder 7"/>
          <p:cNvSpPr>
            <a:spLocks noGrp="1"/>
          </p:cNvSpPr>
          <p:nvPr>
            <p:ph sz="half" idx="2"/>
          </p:nvPr>
        </p:nvSpPr>
        <p:spPr>
          <a:xfrm>
            <a:off x="457200" y="2026591"/>
            <a:ext cx="4040188" cy="3951288"/>
          </a:xfrm>
        </p:spPr>
        <p:txBody>
          <a:bodyPr/>
          <a:lstStyle/>
          <a:p>
            <a:pPr marL="0" indent="0">
              <a:buNone/>
            </a:pPr>
            <a:r>
              <a:rPr lang="en-US" altLang="en-US" sz="2800" smtClean="0"/>
              <a:t>High-protein reagents</a:t>
            </a:r>
            <a:endParaRPr lang="en-US" altLang="en-US" sz="2800"/>
          </a:p>
          <a:p>
            <a:pPr eaLnBrk="1" hangingPunct="1"/>
            <a:r>
              <a:rPr lang="en-US" altLang="en-US" smtClean="0"/>
              <a:t>Contain polyclonal antibodies</a:t>
            </a:r>
          </a:p>
          <a:p>
            <a:pPr eaLnBrk="1" hangingPunct="1"/>
            <a:r>
              <a:rPr lang="en-US" altLang="en-US" smtClean="0"/>
              <a:t>Approximately 20% bovine albumin</a:t>
            </a:r>
          </a:p>
          <a:p>
            <a:pPr eaLnBrk="1" hangingPunct="1"/>
            <a:r>
              <a:rPr lang="en-US" altLang="en-US" smtClean="0"/>
              <a:t>Promote false-positive agglutination</a:t>
            </a:r>
          </a:p>
        </p:txBody>
      </p:sp>
      <p:sp>
        <p:nvSpPr>
          <p:cNvPr id="23560" name="Content Placeholder 9"/>
          <p:cNvSpPr>
            <a:spLocks noGrp="1"/>
          </p:cNvSpPr>
          <p:nvPr>
            <p:ph sz="quarter" idx="4"/>
          </p:nvPr>
        </p:nvSpPr>
        <p:spPr>
          <a:xfrm>
            <a:off x="4645025" y="2026591"/>
            <a:ext cx="4041775" cy="3951288"/>
          </a:xfrm>
        </p:spPr>
        <p:txBody>
          <a:bodyPr rtlCol="0">
            <a:normAutofit/>
          </a:bodyPr>
          <a:lstStyle/>
          <a:p>
            <a:pPr marL="0" indent="0">
              <a:buNone/>
              <a:defRPr/>
            </a:pPr>
            <a:r>
              <a:rPr lang="en-US" altLang="en-US" sz="2800" smtClean="0"/>
              <a:t>Low-protein reagents</a:t>
            </a:r>
            <a:endParaRPr lang="en-US" altLang="en-US" sz="2800"/>
          </a:p>
          <a:p>
            <a:pPr eaLnBrk="1" fontAlgn="auto" hangingPunct="1">
              <a:spcAft>
                <a:spcPts val="0"/>
              </a:spcAft>
              <a:buSzPct val="100000"/>
              <a:buFont typeface="Arial" panose="020B0604020202020204" pitchFamily="34" charset="0"/>
              <a:buChar char="●"/>
              <a:defRPr/>
            </a:pPr>
            <a:r>
              <a:rPr lang="en-US" altLang="en-US" smtClean="0"/>
              <a:t>Contain </a:t>
            </a:r>
            <a:r>
              <a:rPr lang="en-US" altLang="en-US" dirty="0"/>
              <a:t>monoclonal antibodies (IgM) or monoclonal and polyclonal blends</a:t>
            </a:r>
          </a:p>
          <a:p>
            <a:pPr eaLnBrk="1" fontAlgn="auto" hangingPunct="1">
              <a:spcAft>
                <a:spcPts val="0"/>
              </a:spcAft>
              <a:buSzPct val="100000"/>
              <a:buFont typeface="Arial" panose="020B0604020202020204" pitchFamily="34" charset="0"/>
              <a:buChar char="●"/>
              <a:defRPr/>
            </a:pPr>
            <a:r>
              <a:rPr lang="en-US" altLang="en-US" smtClean="0"/>
              <a:t>Approximately </a:t>
            </a:r>
            <a:r>
              <a:rPr lang="en-US" altLang="en-US" dirty="0"/>
              <a:t>6% bovine albumin</a:t>
            </a:r>
          </a:p>
          <a:p>
            <a:pPr eaLnBrk="1" fontAlgn="auto" hangingPunct="1">
              <a:spcAft>
                <a:spcPts val="0"/>
              </a:spcAft>
              <a:buSzPct val="100000"/>
              <a:buFont typeface="Arial" panose="020B0604020202020204" pitchFamily="34" charset="0"/>
              <a:buChar char="●"/>
              <a:defRPr/>
            </a:pPr>
            <a:r>
              <a:rPr lang="en-US" altLang="en-US" smtClean="0"/>
              <a:t>Have </a:t>
            </a:r>
            <a:r>
              <a:rPr lang="en-US" altLang="en-US" dirty="0"/>
              <a:t>replaced high-protein reagents</a:t>
            </a:r>
          </a:p>
          <a:p>
            <a:pPr eaLnBrk="1" fontAlgn="auto" hangingPunct="1">
              <a:spcAft>
                <a:spcPts val="0"/>
              </a:spcAft>
              <a:buFont typeface="Arial" panose="020B0604020202020204" pitchFamily="34" charset="0"/>
              <a:buChar char="•"/>
              <a:defRPr/>
            </a:pPr>
            <a:endParaRPr lang="en-US" altLang="en-US" dirty="0"/>
          </a:p>
          <a:p>
            <a:pPr eaLnBrk="1" fontAlgn="auto" hangingPunct="1">
              <a:spcAft>
                <a:spcPts val="0"/>
              </a:spcAft>
              <a:buFont typeface="Arial" panose="020B0604020202020204" pitchFamily="34" charset="0"/>
              <a:buChar char="•"/>
              <a:defRPr/>
            </a:pPr>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p:txBody>
          <a:bodyPr/>
          <a:lstStyle/>
          <a:p>
            <a:pPr eaLnBrk="1" hangingPunct="1"/>
            <a:r>
              <a:rPr lang="en-US" altLang="en-US" smtClean="0"/>
              <a:t>Low-Protein Reagent Control</a:t>
            </a:r>
          </a:p>
        </p:txBody>
      </p:sp>
      <p:sp>
        <p:nvSpPr>
          <p:cNvPr id="24579" name="Content Placeholder 7"/>
          <p:cNvSpPr>
            <a:spLocks noGrp="1"/>
          </p:cNvSpPr>
          <p:nvPr>
            <p:ph idx="1"/>
          </p:nvPr>
        </p:nvSpPr>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sz="2200" dirty="0"/>
              <a:t>Controls ensure that typing results are correct</a:t>
            </a:r>
          </a:p>
          <a:p>
            <a:pPr eaLnBrk="1" fontAlgn="auto" hangingPunct="1">
              <a:spcAft>
                <a:spcPts val="0"/>
              </a:spcAft>
              <a:buSzPct val="100000"/>
              <a:buFont typeface="Arial" panose="020B0604020202020204" pitchFamily="34" charset="0"/>
              <a:buChar char="●"/>
              <a:defRPr/>
            </a:pPr>
            <a:r>
              <a:rPr lang="en-US" altLang="en-US" sz="2200" smtClean="0"/>
              <a:t>Controls </a:t>
            </a:r>
            <a:r>
              <a:rPr lang="en-US" altLang="en-US" sz="2200" dirty="0"/>
              <a:t>should show no agglutination</a:t>
            </a:r>
          </a:p>
          <a:p>
            <a:pPr eaLnBrk="1" fontAlgn="auto" hangingPunct="1">
              <a:spcAft>
                <a:spcPts val="0"/>
              </a:spcAft>
              <a:buSzPct val="100000"/>
              <a:buFont typeface="Arial" panose="020B0604020202020204" pitchFamily="34" charset="0"/>
              <a:buChar char="●"/>
              <a:defRPr/>
            </a:pPr>
            <a:r>
              <a:rPr lang="en-US" altLang="en-US" sz="2200" smtClean="0"/>
              <a:t>False-positive </a:t>
            </a:r>
            <a:r>
              <a:rPr lang="en-US" altLang="en-US" sz="2200" dirty="0"/>
              <a:t>agglutination can result from</a:t>
            </a:r>
          </a:p>
          <a:p>
            <a:pPr lvl="1" eaLnBrk="1" fontAlgn="auto" hangingPunct="1">
              <a:spcAft>
                <a:spcPts val="0"/>
              </a:spcAft>
              <a:buFont typeface="Arial" panose="020B0604020202020204" pitchFamily="34" charset="0"/>
              <a:buChar char="–"/>
              <a:defRPr/>
            </a:pPr>
            <a:r>
              <a:rPr lang="en-US" altLang="en-US" sz="2000" dirty="0"/>
              <a:t>Strong cold </a:t>
            </a:r>
            <a:r>
              <a:rPr lang="en-US" altLang="en-US" sz="2000" b="1" dirty="0"/>
              <a:t>autoantibodies</a:t>
            </a:r>
          </a:p>
          <a:p>
            <a:pPr lvl="1" eaLnBrk="1" fontAlgn="auto" hangingPunct="1">
              <a:spcAft>
                <a:spcPts val="0"/>
              </a:spcAft>
              <a:buFont typeface="Arial" panose="020B0604020202020204" pitchFamily="34" charset="0"/>
              <a:buChar char="–"/>
              <a:defRPr/>
            </a:pPr>
            <a:r>
              <a:rPr lang="en-US" altLang="en-US" sz="2000" dirty="0"/>
              <a:t>Protein abnormalities</a:t>
            </a:r>
          </a:p>
          <a:p>
            <a:pPr eaLnBrk="1" fontAlgn="auto" hangingPunct="1">
              <a:spcAft>
                <a:spcPts val="0"/>
              </a:spcAft>
              <a:buSzPct val="100000"/>
              <a:buFont typeface="Arial" panose="020B0604020202020204" pitchFamily="34" charset="0"/>
              <a:buChar char="●"/>
              <a:defRPr/>
            </a:pPr>
            <a:r>
              <a:rPr lang="en-US" altLang="en-US" sz="2200" smtClean="0"/>
              <a:t>When </a:t>
            </a:r>
            <a:r>
              <a:rPr lang="en-US" altLang="en-US" sz="2200" dirty="0"/>
              <a:t>is a separate control used?</a:t>
            </a:r>
          </a:p>
          <a:p>
            <a:pPr lvl="1" eaLnBrk="1" fontAlgn="auto" hangingPunct="1">
              <a:spcAft>
                <a:spcPts val="0"/>
              </a:spcAft>
              <a:buFont typeface="Arial" panose="020B0604020202020204" pitchFamily="34" charset="0"/>
              <a:buChar char="–"/>
              <a:defRPr/>
            </a:pPr>
            <a:r>
              <a:rPr lang="en-US" altLang="en-US" sz="1800" dirty="0"/>
              <a:t>A separate control is used if RBCs agglutinate with all ABO antisera</a:t>
            </a:r>
          </a:p>
          <a:p>
            <a:pPr lvl="1" eaLnBrk="1" fontAlgn="auto" hangingPunct="1">
              <a:spcAft>
                <a:spcPts val="0"/>
              </a:spcAft>
              <a:buFont typeface="Arial" panose="020B0604020202020204" pitchFamily="34" charset="0"/>
              <a:buChar char="–"/>
              <a:defRPr/>
            </a:pPr>
            <a:r>
              <a:rPr lang="en-US" altLang="en-US" sz="1800" dirty="0"/>
              <a:t>A separate control is not needed if there is a negative result using any of the ABO low-protein reagents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Reagent RBCs</a:t>
            </a:r>
          </a:p>
        </p:txBody>
      </p:sp>
      <p:sp>
        <p:nvSpPr>
          <p:cNvPr id="45059" name="Content Placeholder 2"/>
          <p:cNvSpPr>
            <a:spLocks noGrp="1"/>
          </p:cNvSpPr>
          <p:nvPr>
            <p:ph idx="1"/>
          </p:nvPr>
        </p:nvSpPr>
        <p:spPr/>
        <p:txBody>
          <a:bodyPr/>
          <a:lstStyle/>
          <a:p>
            <a:pPr eaLnBrk="1" hangingPunct="1"/>
            <a:r>
              <a:rPr lang="en-US" altLang="en-US" smtClean="0"/>
              <a:t>Commercial reagent RBCs contain known antigens to confirm the presence of antibodies in patient serum or plasma</a:t>
            </a:r>
          </a:p>
          <a:p>
            <a:pPr eaLnBrk="1" hangingPunct="1"/>
            <a:r>
              <a:rPr lang="en-US" altLang="en-US" smtClean="0"/>
              <a:t>Procedures that use commercial RBCs</a:t>
            </a:r>
          </a:p>
          <a:p>
            <a:pPr lvl="1" eaLnBrk="1" hangingPunct="1">
              <a:buFont typeface="Times New Roman" panose="02020603050405020304" pitchFamily="18" charset="0"/>
              <a:buChar char="–"/>
            </a:pPr>
            <a:r>
              <a:rPr lang="en-US" altLang="en-US" smtClean="0"/>
              <a:t>ABO serum testing</a:t>
            </a:r>
          </a:p>
          <a:p>
            <a:pPr lvl="1" eaLnBrk="1" hangingPunct="1">
              <a:buFont typeface="Times New Roman" panose="02020603050405020304" pitchFamily="18" charset="0"/>
              <a:buChar char="–"/>
            </a:pPr>
            <a:r>
              <a:rPr lang="en-US" altLang="en-US" smtClean="0"/>
              <a:t>Screening tests</a:t>
            </a:r>
          </a:p>
          <a:p>
            <a:pPr lvl="1" eaLnBrk="1" hangingPunct="1">
              <a:buFont typeface="Times New Roman" panose="02020603050405020304" pitchFamily="18" charset="0"/>
              <a:buChar char="–"/>
            </a:pPr>
            <a:r>
              <a:rPr lang="en-US" altLang="en-US" b="1" smtClean="0"/>
              <a:t>Antibody identification</a:t>
            </a:r>
          </a:p>
          <a:p>
            <a:pPr eaLnBrk="1" hangingPunct="1">
              <a:buFont typeface="Times New Roman" panose="02020603050405020304" pitchFamily="18" charset="0"/>
              <a:buChar char="–"/>
            </a:pPr>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A1 and B Cells (1 of 2)</a:t>
            </a:r>
          </a:p>
        </p:txBody>
      </p:sp>
      <p:sp>
        <p:nvSpPr>
          <p:cNvPr id="26627" name="Content Placeholder 3"/>
          <p:cNvSpPr>
            <a:spLocks noGrp="1"/>
          </p:cNvSpPr>
          <p:nvPr>
            <p:ph sz="half" idx="1"/>
          </p:nvPr>
        </p:nvSpPr>
        <p:spPr>
          <a:xfrm>
            <a:off x="457200" y="4724400"/>
            <a:ext cx="8229600" cy="1524000"/>
          </a:xfrm>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sz="1800"/>
              <a:t>Commercial A1 and B cells are combined with the patient’s serum or plasma to determine the reverse grouping</a:t>
            </a:r>
          </a:p>
          <a:p>
            <a:pPr eaLnBrk="1" fontAlgn="auto" hangingPunct="1">
              <a:spcAft>
                <a:spcPts val="0"/>
              </a:spcAft>
              <a:buSzPct val="100000"/>
              <a:buFont typeface="Arial" panose="020B0604020202020204" pitchFamily="34" charset="0"/>
              <a:buChar char="●"/>
              <a:defRPr/>
            </a:pPr>
            <a:r>
              <a:rPr lang="en-US" altLang="en-US" sz="1800" smtClean="0"/>
              <a:t>Patients </a:t>
            </a:r>
            <a:r>
              <a:rPr lang="en-US" altLang="en-US" sz="1800"/>
              <a:t>possess the antibody directed against the antigen of the ABO system that is </a:t>
            </a:r>
            <a:r>
              <a:rPr lang="en-US" altLang="en-US" sz="1800" u="sng"/>
              <a:t>lacking</a:t>
            </a:r>
            <a:r>
              <a:rPr lang="en-US" altLang="en-US" sz="1800"/>
              <a:t> on their RBCs</a:t>
            </a:r>
          </a:p>
        </p:txBody>
      </p:sp>
      <p:graphicFrame>
        <p:nvGraphicFramePr>
          <p:cNvPr id="2" name="Table 1" descr="Table with 4 columns and 6 rows describing ABO serum testing (reverse grouping)&#10;" title="Table 3.5 ABO Serum Testing (Reverse Grouping)"/>
          <p:cNvGraphicFramePr>
            <a:graphicFrameLocks noGrp="1"/>
          </p:cNvGraphicFramePr>
          <p:nvPr>
            <p:extLst>
              <p:ext uri="{D42A27DB-BD31-4B8C-83A1-F6EECF244321}">
                <p14:modId xmlns:p14="http://schemas.microsoft.com/office/powerpoint/2010/main" val="2289376946"/>
              </p:ext>
            </p:extLst>
          </p:nvPr>
        </p:nvGraphicFramePr>
        <p:xfrm>
          <a:off x="838199" y="1895504"/>
          <a:ext cx="7620000" cy="2418178"/>
        </p:xfrm>
        <a:graphic>
          <a:graphicData uri="http://schemas.openxmlformats.org/drawingml/2006/table">
            <a:tbl>
              <a:tblPr firstRow="1" firstCol="1" bandRow="1">
                <a:tableStyleId>{5C22544A-7EE6-4342-B048-85BDC9FD1C3A}</a:tableStyleId>
              </a:tblPr>
              <a:tblGrid>
                <a:gridCol w="1904794">
                  <a:extLst>
                    <a:ext uri="{9D8B030D-6E8A-4147-A177-3AD203B41FA5}">
                      <a16:colId xmlns:a16="http://schemas.microsoft.com/office/drawing/2014/main" val="20000"/>
                    </a:ext>
                  </a:extLst>
                </a:gridCol>
                <a:gridCol w="1904794">
                  <a:extLst>
                    <a:ext uri="{9D8B030D-6E8A-4147-A177-3AD203B41FA5}">
                      <a16:colId xmlns:a16="http://schemas.microsoft.com/office/drawing/2014/main" val="20001"/>
                    </a:ext>
                  </a:extLst>
                </a:gridCol>
                <a:gridCol w="1904794">
                  <a:extLst>
                    <a:ext uri="{9D8B030D-6E8A-4147-A177-3AD203B41FA5}">
                      <a16:colId xmlns:a16="http://schemas.microsoft.com/office/drawing/2014/main" val="20002"/>
                    </a:ext>
                  </a:extLst>
                </a:gridCol>
                <a:gridCol w="1905618">
                  <a:extLst>
                    <a:ext uri="{9D8B030D-6E8A-4147-A177-3AD203B41FA5}">
                      <a16:colId xmlns:a16="http://schemas.microsoft.com/office/drawing/2014/main" val="20003"/>
                    </a:ext>
                  </a:extLst>
                </a:gridCol>
              </a:tblGrid>
              <a:tr h="268746">
                <a:tc gridSpan="4">
                  <a:txBody>
                    <a:bodyPr/>
                    <a:lstStyle/>
                    <a:p>
                      <a:pPr>
                        <a:lnSpc>
                          <a:spcPct val="115000"/>
                        </a:lnSpc>
                        <a:spcAft>
                          <a:spcPts val="0"/>
                        </a:spcAft>
                      </a:pPr>
                      <a:r>
                        <a:rPr lang="en-US" sz="1600" b="0" dirty="0" smtClean="0">
                          <a:solidFill>
                            <a:schemeClr val="tx1"/>
                          </a:solidFill>
                          <a:effectLst/>
                          <a:latin typeface="Arial" panose="020B0604020202020204" pitchFamily="34" charset="0"/>
                          <a:cs typeface="Arial" panose="020B0604020202020204" pitchFamily="34" charset="0"/>
                        </a:rPr>
                        <a:t>Table 3.5 ABO Serum Testing (Reverse Grouping)</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7492">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ABO blood group antigens</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Reaction with reagent A</a:t>
                      </a:r>
                      <a:r>
                        <a:rPr lang="en-US" sz="1600" b="0" baseline="-25000" dirty="0">
                          <a:solidFill>
                            <a:schemeClr val="tx1"/>
                          </a:solidFill>
                          <a:effectLst/>
                          <a:latin typeface="Arial" panose="020B0604020202020204" pitchFamily="34" charset="0"/>
                          <a:cs typeface="Arial" panose="020B0604020202020204" pitchFamily="34" charset="0"/>
                        </a:rPr>
                        <a:t>1</a:t>
                      </a:r>
                      <a:r>
                        <a:rPr lang="en-US" sz="1600" b="0" dirty="0">
                          <a:solidFill>
                            <a:schemeClr val="tx1"/>
                          </a:solidFill>
                          <a:effectLst/>
                          <a:latin typeface="Arial" panose="020B0604020202020204" pitchFamily="34" charset="0"/>
                          <a:cs typeface="Arial" panose="020B0604020202020204" pitchFamily="34" charset="0"/>
                        </a:rPr>
                        <a:t> cells</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Reaction with reagent B cells</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ABO antibody defined</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8746">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0</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Anti-B</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8746">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B</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0</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Anti-A</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7459">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AB</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0</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0</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No anti-A or anti-B present</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8746">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O</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Anti-A and anti-B</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8746">
                <a:tc gridSpan="4">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 Agglutination; 0, no agglutination.</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pPr eaLnBrk="1" hangingPunct="1"/>
            <a:r>
              <a:rPr lang="en-US" altLang="en-US" smtClean="0"/>
              <a:t>Objectives (1 of 4)</a:t>
            </a:r>
          </a:p>
        </p:txBody>
      </p:sp>
      <p:sp>
        <p:nvSpPr>
          <p:cNvPr id="2" name="Content Placeholder 1"/>
          <p:cNvSpPr>
            <a:spLocks noGrp="1"/>
          </p:cNvSpPr>
          <p:nvPr>
            <p:ph idx="1"/>
          </p:nvPr>
        </p:nvSpPr>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dirty="0"/>
              <a:t>Describe the relationship of potency and specificity to blood banking reagents</a:t>
            </a:r>
          </a:p>
          <a:p>
            <a:pPr eaLnBrk="1" fontAlgn="auto" hangingPunct="1">
              <a:spcAft>
                <a:spcPts val="0"/>
              </a:spcAft>
              <a:buSzPct val="100000"/>
              <a:buFont typeface="Arial" panose="020B0604020202020204" pitchFamily="34" charset="0"/>
              <a:buChar char="●"/>
              <a:defRPr/>
            </a:pPr>
            <a:r>
              <a:rPr lang="en-US" altLang="en-US" smtClean="0"/>
              <a:t>Compare </a:t>
            </a:r>
            <a:r>
              <a:rPr lang="en-US" altLang="en-US" dirty="0"/>
              <a:t>and contrast polyclonal and monoclonal antibodies</a:t>
            </a:r>
          </a:p>
          <a:p>
            <a:pPr eaLnBrk="1" fontAlgn="auto" hangingPunct="1">
              <a:spcAft>
                <a:spcPts val="0"/>
              </a:spcAft>
              <a:buSzPct val="100000"/>
              <a:buFont typeface="Arial" panose="020B0604020202020204" pitchFamily="34" charset="0"/>
              <a:buChar char="●"/>
              <a:defRPr/>
            </a:pPr>
            <a:r>
              <a:rPr lang="en-US" altLang="en-US" smtClean="0"/>
              <a:t>Describe </a:t>
            </a:r>
            <a:r>
              <a:rPr lang="en-US" altLang="en-US" dirty="0"/>
              <a:t>the reagents available for ABO typing</a:t>
            </a:r>
          </a:p>
          <a:p>
            <a:pPr eaLnBrk="1" fontAlgn="auto" hangingPunct="1">
              <a:spcAft>
                <a:spcPts val="0"/>
              </a:spcAft>
              <a:buSzPct val="100000"/>
              <a:buFont typeface="Arial" panose="020B0604020202020204" pitchFamily="34" charset="0"/>
              <a:buChar char="●"/>
              <a:defRPr/>
            </a:pPr>
            <a:r>
              <a:rPr lang="en-US" altLang="en-US" smtClean="0"/>
              <a:t>Describe </a:t>
            </a:r>
            <a:r>
              <a:rPr lang="en-US" altLang="en-US" dirty="0"/>
              <a:t>the reagents available for D typing</a:t>
            </a:r>
          </a:p>
          <a:p>
            <a:pPr eaLnBrk="1" fontAlgn="auto" hangingPunct="1">
              <a:spcAft>
                <a:spcPts val="0"/>
              </a:spcAft>
              <a:buSzPct val="100000"/>
              <a:buFont typeface="Arial" panose="020B0604020202020204" pitchFamily="34" charset="0"/>
              <a:buChar char="●"/>
              <a:defRPr/>
            </a:pPr>
            <a:r>
              <a:rPr lang="en-US" altLang="en-US" smtClean="0"/>
              <a:t>Define </a:t>
            </a:r>
            <a:r>
              <a:rPr lang="en-US" altLang="en-US" dirty="0"/>
              <a:t>the reagent control, and describe its purpose</a:t>
            </a:r>
          </a:p>
          <a:p>
            <a:pPr eaLnBrk="1" fontAlgn="auto" hangingPunct="1">
              <a:spcAft>
                <a:spcPts val="0"/>
              </a:spcAft>
              <a:buSzPct val="100000"/>
              <a:buFont typeface="Arial" panose="020B0604020202020204" pitchFamily="34" charset="0"/>
              <a:buChar char="●"/>
              <a:defRPr/>
            </a:pPr>
            <a:r>
              <a:rPr lang="en-US" altLang="en-US" smtClean="0"/>
              <a:t>Describe </a:t>
            </a:r>
            <a:r>
              <a:rPr lang="en-US" altLang="en-US" dirty="0"/>
              <a:t>the different types and purposes of reagent red blood cells (RBCs)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pPr eaLnBrk="1" hangingPunct="1"/>
            <a:r>
              <a:rPr lang="en-US" altLang="en-US" smtClean="0"/>
              <a:t>A1 and B Cells (2 of 2)</a:t>
            </a:r>
          </a:p>
        </p:txBody>
      </p:sp>
      <p:sp>
        <p:nvSpPr>
          <p:cNvPr id="27651" name="Content Placeholder 5"/>
          <p:cNvSpPr>
            <a:spLocks noGrp="1"/>
          </p:cNvSpPr>
          <p:nvPr>
            <p:ph idx="1"/>
          </p:nvPr>
        </p:nvSpPr>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a:t>Can be from a single donor or a pool of donors</a:t>
            </a:r>
          </a:p>
          <a:p>
            <a:pPr eaLnBrk="1" fontAlgn="auto" hangingPunct="1">
              <a:spcAft>
                <a:spcPts val="0"/>
              </a:spcAft>
              <a:buSzPct val="100000"/>
              <a:buFont typeface="Arial" panose="020B0604020202020204" pitchFamily="34" charset="0"/>
              <a:buChar char="●"/>
              <a:defRPr/>
            </a:pPr>
            <a:r>
              <a:rPr lang="en-US" altLang="en-US" smtClean="0"/>
              <a:t>Resuspended </a:t>
            </a:r>
            <a:r>
              <a:rPr lang="en-US" altLang="en-US"/>
              <a:t>to a 2% to 5% concentration</a:t>
            </a:r>
          </a:p>
          <a:p>
            <a:pPr eaLnBrk="1" fontAlgn="auto" hangingPunct="1">
              <a:spcAft>
                <a:spcPts val="0"/>
              </a:spcAft>
              <a:buSzPct val="100000"/>
              <a:buFont typeface="Arial" panose="020B0604020202020204" pitchFamily="34" charset="0"/>
              <a:buChar char="●"/>
              <a:defRPr/>
            </a:pPr>
            <a:r>
              <a:rPr lang="en-US" altLang="en-US" smtClean="0"/>
              <a:t>Negative </a:t>
            </a:r>
            <a:r>
              <a:rPr lang="en-US" altLang="en-US"/>
              <a:t>for Rh antigens (D, C, and E)</a:t>
            </a:r>
          </a:p>
          <a:p>
            <a:pPr eaLnBrk="1" fontAlgn="auto" hangingPunct="1">
              <a:spcAft>
                <a:spcPts val="0"/>
              </a:spcAft>
              <a:buSzPct val="100000"/>
              <a:buFont typeface="Arial" panose="020B0604020202020204" pitchFamily="34" charset="0"/>
              <a:buChar char="●"/>
              <a:defRPr/>
            </a:pPr>
            <a:r>
              <a:rPr lang="en-US" altLang="en-US" smtClean="0"/>
              <a:t>Should </a:t>
            </a:r>
            <a:r>
              <a:rPr lang="en-US" altLang="en-US"/>
              <a:t>not be used if red cells darken, agglutinate in the vial, or show hemolysis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Screening Cells (1 of 2)</a:t>
            </a:r>
          </a:p>
        </p:txBody>
      </p:sp>
      <p:sp>
        <p:nvSpPr>
          <p:cNvPr id="51203" name="Content Placeholder 2"/>
          <p:cNvSpPr>
            <a:spLocks noGrp="1"/>
          </p:cNvSpPr>
          <p:nvPr>
            <p:ph idx="1"/>
          </p:nvPr>
        </p:nvSpPr>
        <p:spPr>
          <a:xfrm>
            <a:off x="457200" y="1828800"/>
            <a:ext cx="8229600" cy="4876800"/>
          </a:xfrm>
        </p:spPr>
        <p:txBody>
          <a:bodyPr/>
          <a:lstStyle/>
          <a:p>
            <a:pPr eaLnBrk="1" hangingPunct="1"/>
            <a:r>
              <a:rPr lang="en-US" altLang="en-US" sz="2600" b="1" dirty="0" smtClean="0"/>
              <a:t>Screening cells </a:t>
            </a:r>
            <a:r>
              <a:rPr lang="en-US" altLang="en-US" sz="2600" dirty="0" smtClean="0"/>
              <a:t>are used in antibody screen (detection) tests for unexpected antibodies</a:t>
            </a:r>
          </a:p>
          <a:p>
            <a:pPr eaLnBrk="1" hangingPunct="1"/>
            <a:r>
              <a:rPr lang="en-US" altLang="en-US" sz="2600" dirty="0" smtClean="0"/>
              <a:t>Available in sets of 2 or 3 vials</a:t>
            </a:r>
          </a:p>
          <a:p>
            <a:pPr eaLnBrk="1" hangingPunct="1"/>
            <a:r>
              <a:rPr lang="en-US" altLang="en-US" sz="2600" dirty="0" smtClean="0"/>
              <a:t>Each vial may be from a single donor or two donors (pooled together)</a:t>
            </a:r>
          </a:p>
          <a:p>
            <a:pPr lvl="1" eaLnBrk="1" hangingPunct="1">
              <a:buFont typeface="Times New Roman" panose="02020603050405020304" pitchFamily="18" charset="0"/>
              <a:buChar char="–"/>
            </a:pPr>
            <a:r>
              <a:rPr lang="en-US" altLang="en-US" sz="2200" dirty="0" smtClean="0"/>
              <a:t>Pooled cells can be used for donor testing, but </a:t>
            </a:r>
            <a:r>
              <a:rPr lang="en-US" altLang="en-US" sz="2200" i="1" dirty="0" smtClean="0"/>
              <a:t>only</a:t>
            </a:r>
            <a:r>
              <a:rPr lang="en-US" altLang="en-US" sz="2200" dirty="0" smtClean="0"/>
              <a:t> single-donor vials are used when a person is about to receive a transfusion (e.g., </a:t>
            </a:r>
            <a:r>
              <a:rPr lang="en-US" altLang="en-US" sz="2200" b="1" dirty="0" smtClean="0"/>
              <a:t>recipient</a:t>
            </a:r>
            <a:r>
              <a:rPr lang="en-US" altLang="en-US" sz="2200" dirty="0" smtClean="0"/>
              <a:t>)</a:t>
            </a:r>
          </a:p>
          <a:p>
            <a:pPr lvl="1" eaLnBrk="1" hangingPunct="1">
              <a:buFont typeface="Times New Roman" panose="02020603050405020304" pitchFamily="18" charset="0"/>
              <a:buChar char="–"/>
            </a:pPr>
            <a:r>
              <a:rPr lang="en-US" altLang="en-US" sz="2200" dirty="0" smtClean="0"/>
              <a:t>Single-donor cells tend to give stronger reactions</a:t>
            </a: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Screening Cells (2 of 2)</a:t>
            </a:r>
          </a:p>
        </p:txBody>
      </p:sp>
      <p:sp>
        <p:nvSpPr>
          <p:cNvPr id="53251" name="Content Placeholder 33"/>
          <p:cNvSpPr>
            <a:spLocks noGrp="1"/>
          </p:cNvSpPr>
          <p:nvPr>
            <p:ph sz="half" idx="1"/>
          </p:nvPr>
        </p:nvSpPr>
        <p:spPr>
          <a:xfrm>
            <a:off x="457200" y="1905000"/>
            <a:ext cx="8153400" cy="1752600"/>
          </a:xfrm>
        </p:spPr>
        <p:txBody>
          <a:bodyPr>
            <a:normAutofit/>
          </a:bodyPr>
          <a:lstStyle/>
          <a:p>
            <a:pPr eaLnBrk="1" hangingPunct="1">
              <a:lnSpc>
                <a:spcPct val="110000"/>
              </a:lnSpc>
            </a:pPr>
            <a:r>
              <a:rPr lang="en-US" altLang="en-US" sz="1600" dirty="0" smtClean="0"/>
              <a:t>Each lot of screening cells comes with an </a:t>
            </a:r>
            <a:r>
              <a:rPr lang="en-US" altLang="en-US" sz="1600" b="1" dirty="0" err="1" smtClean="0"/>
              <a:t>antigram</a:t>
            </a:r>
            <a:r>
              <a:rPr lang="en-US" altLang="en-US" sz="1600" dirty="0" smtClean="0"/>
              <a:t> that shows the antigen profile</a:t>
            </a:r>
          </a:p>
          <a:p>
            <a:pPr eaLnBrk="1" hangingPunct="1">
              <a:lnSpc>
                <a:spcPct val="110000"/>
              </a:lnSpc>
            </a:pPr>
            <a:r>
              <a:rPr lang="en-US" altLang="en-US" sz="1600" dirty="0" smtClean="0"/>
              <a:t>The cells </a:t>
            </a:r>
            <a:r>
              <a:rPr lang="en-US" altLang="en-US" sz="1600" i="1" dirty="0" smtClean="0"/>
              <a:t>must</a:t>
            </a:r>
            <a:r>
              <a:rPr lang="en-US" altLang="en-US" sz="1600" dirty="0" smtClean="0"/>
              <a:t> express antigens associated with the most clinically significant antibodies</a:t>
            </a:r>
          </a:p>
          <a:p>
            <a:pPr eaLnBrk="1" hangingPunct="1">
              <a:lnSpc>
                <a:spcPct val="110000"/>
              </a:lnSpc>
            </a:pPr>
            <a:r>
              <a:rPr lang="en-US" altLang="en-US" sz="1600" dirty="0" smtClean="0"/>
              <a:t>Screening cells are regulated by the FDA  for:</a:t>
            </a:r>
          </a:p>
          <a:p>
            <a:pPr lvl="1" eaLnBrk="1" hangingPunct="1"/>
            <a:r>
              <a:rPr lang="en-US" altLang="en-US" sz="1600" dirty="0" smtClean="0"/>
              <a:t>D, C, E, c, e, M, N, S, s, P1, Le</a:t>
            </a:r>
            <a:r>
              <a:rPr lang="en-US" altLang="en-US" sz="1600" baseline="30000" dirty="0" smtClean="0"/>
              <a:t>a</a:t>
            </a:r>
            <a:r>
              <a:rPr lang="en-US" altLang="en-US" sz="1600" dirty="0" smtClean="0"/>
              <a:t>, </a:t>
            </a:r>
            <a:r>
              <a:rPr lang="en-US" altLang="en-US" sz="1600" dirty="0" err="1" smtClean="0"/>
              <a:t>Le</a:t>
            </a:r>
            <a:r>
              <a:rPr lang="en-US" altLang="en-US" sz="1600" baseline="30000" dirty="0" err="1" smtClean="0"/>
              <a:t>b</a:t>
            </a:r>
            <a:r>
              <a:rPr lang="en-US" altLang="en-US" sz="1600" dirty="0" smtClean="0"/>
              <a:t>, K, k, </a:t>
            </a:r>
            <a:r>
              <a:rPr lang="en-US" altLang="en-US" sz="1600" dirty="0" err="1" smtClean="0"/>
              <a:t>Fy</a:t>
            </a:r>
            <a:r>
              <a:rPr lang="en-US" altLang="en-US" sz="1600" baseline="30000" dirty="0" err="1" smtClean="0"/>
              <a:t>a</a:t>
            </a:r>
            <a:r>
              <a:rPr lang="en-US" altLang="en-US" sz="1600" dirty="0" smtClean="0"/>
              <a:t>, </a:t>
            </a:r>
            <a:r>
              <a:rPr lang="en-US" altLang="en-US" sz="1600" dirty="0" err="1" smtClean="0"/>
              <a:t>Fy</a:t>
            </a:r>
            <a:r>
              <a:rPr lang="en-US" altLang="en-US" sz="1600" baseline="30000" dirty="0" err="1" smtClean="0"/>
              <a:t>b</a:t>
            </a:r>
            <a:r>
              <a:rPr lang="en-US" altLang="en-US" sz="1600" dirty="0" smtClean="0"/>
              <a:t>, </a:t>
            </a:r>
            <a:r>
              <a:rPr lang="en-US" altLang="en-US" sz="1600" dirty="0" err="1" smtClean="0"/>
              <a:t>Jk</a:t>
            </a:r>
            <a:r>
              <a:rPr lang="en-US" altLang="en-US" sz="1600" baseline="30000" dirty="0" err="1" smtClean="0"/>
              <a:t>a</a:t>
            </a:r>
            <a:r>
              <a:rPr lang="en-US" altLang="en-US" sz="1600" dirty="0" smtClean="0"/>
              <a:t>, and </a:t>
            </a:r>
            <a:r>
              <a:rPr lang="en-US" altLang="en-US" sz="1600" dirty="0" err="1" smtClean="0"/>
              <a:t>Jk</a:t>
            </a:r>
            <a:r>
              <a:rPr lang="en-US" altLang="en-US" sz="1600" baseline="30000" dirty="0" err="1" smtClean="0"/>
              <a:t>b</a:t>
            </a:r>
            <a:endParaRPr lang="en-US" altLang="en-US" sz="1600" dirty="0" smtClean="0"/>
          </a:p>
        </p:txBody>
      </p:sp>
      <p:pic>
        <p:nvPicPr>
          <p:cNvPr id="53254" name="Picture 1" descr="Image showing example of an antigram for commercial screening cells" title="Fig. 3.5 Example of an antigram for commercial screening cells. The antigram is a profile of antigen phenotypes of each donor used in the screening cells. +, The antigen is present on the screening cell; 0, the antigen is absent on the screening cell."/>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7577" y="3956050"/>
            <a:ext cx="7668846"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Panel Cells</a:t>
            </a:r>
          </a:p>
        </p:txBody>
      </p:sp>
      <p:sp>
        <p:nvSpPr>
          <p:cNvPr id="55299" name="Rectangle 3"/>
          <p:cNvSpPr>
            <a:spLocks noGrp="1" noChangeArrowheads="1"/>
          </p:cNvSpPr>
          <p:nvPr>
            <p:ph idx="1"/>
          </p:nvPr>
        </p:nvSpPr>
        <p:spPr/>
        <p:txBody>
          <a:bodyPr/>
          <a:lstStyle/>
          <a:p>
            <a:pPr eaLnBrk="1" hangingPunct="1"/>
            <a:r>
              <a:rPr lang="en-US" altLang="en-US" sz="3000" smtClean="0"/>
              <a:t>Panel cells are similar to screening cells, except they are obtained in vials of 10 or more </a:t>
            </a:r>
          </a:p>
          <a:p>
            <a:pPr eaLnBrk="1" hangingPunct="1"/>
            <a:r>
              <a:rPr lang="en-US" altLang="en-US" sz="3000" smtClean="0"/>
              <a:t>Panel cells are used for identifying antibodies in a procedure called an antibody panel</a:t>
            </a:r>
          </a:p>
          <a:p>
            <a:pPr eaLnBrk="1" hangingPunct="1"/>
            <a:r>
              <a:rPr lang="en-US" altLang="en-US" sz="3000" smtClean="0"/>
              <a:t>Each lot of panel cells will have an antigram that shows the antigenic profile of each vial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Antiglobulin Test</a:t>
            </a:r>
          </a:p>
        </p:txBody>
      </p:sp>
      <p:sp>
        <p:nvSpPr>
          <p:cNvPr id="57347" name="Content Placeholder 12"/>
          <p:cNvSpPr>
            <a:spLocks noGrp="1"/>
          </p:cNvSpPr>
          <p:nvPr>
            <p:ph sz="half" idx="1"/>
          </p:nvPr>
        </p:nvSpPr>
        <p:spPr>
          <a:xfrm>
            <a:off x="457200" y="2057400"/>
            <a:ext cx="3886200" cy="4114800"/>
          </a:xfrm>
        </p:spPr>
        <p:txBody>
          <a:bodyPr/>
          <a:lstStyle/>
          <a:p>
            <a:pPr eaLnBrk="1" hangingPunct="1"/>
            <a:r>
              <a:rPr lang="en-US" altLang="en-US" sz="2400" dirty="0" smtClean="0"/>
              <a:t>Principle of test</a:t>
            </a:r>
          </a:p>
          <a:p>
            <a:pPr lvl="1" eaLnBrk="1" hangingPunct="1"/>
            <a:r>
              <a:rPr lang="en-US" altLang="en-US" sz="2000" dirty="0" smtClean="0"/>
              <a:t>Commercial antibody with a specificity toward human globulins is used to agglutinate antibody-coated RBCs</a:t>
            </a:r>
          </a:p>
          <a:p>
            <a:pPr eaLnBrk="1" hangingPunct="1"/>
            <a:r>
              <a:rPr lang="en-US" altLang="en-US" sz="2400" dirty="0" smtClean="0"/>
              <a:t>Reagent contains antibodies toward:</a:t>
            </a:r>
          </a:p>
          <a:p>
            <a:pPr lvl="1" eaLnBrk="1" hangingPunct="1"/>
            <a:r>
              <a:rPr lang="en-US" altLang="en-US" sz="2000" dirty="0" smtClean="0"/>
              <a:t>IgG (anti-IgG) and/or</a:t>
            </a:r>
          </a:p>
          <a:p>
            <a:pPr lvl="1" eaLnBrk="1" hangingPunct="1"/>
            <a:r>
              <a:rPr lang="en-US" altLang="en-US" sz="2000" dirty="0" smtClean="0"/>
              <a:t>Complement (anti-C3d, </a:t>
            </a:r>
            <a:br>
              <a:rPr lang="en-US" altLang="en-US" sz="2000" dirty="0" smtClean="0"/>
            </a:br>
            <a:r>
              <a:rPr lang="en-US" altLang="en-US" sz="2000" dirty="0" smtClean="0"/>
              <a:t>anti-C3b)</a:t>
            </a:r>
            <a:endParaRPr lang="en-US" altLang="en-US" sz="2000" i="1" dirty="0" smtClean="0"/>
          </a:p>
        </p:txBody>
      </p:sp>
      <p:pic>
        <p:nvPicPr>
          <p:cNvPr id="57350" name="Picture 1" descr="Image showing antiglobulin test" title="Fig. 3.6 Antiglobulin test. The antiglobulin test detects immunoglobulin G (IgG) molecules and complement protein molecules that have attached (sensitized) to red cells but have not resulted in a visible agglutination reaction. (Modified from Stroup MT, Treacy M. Blood Group Antigens and Antibodies. Raritan, NJ: Ortho Diagnostic Systems, Inc; 198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17447" y="1601788"/>
            <a:ext cx="374609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p:cNvSpPr>
            <a:spLocks noGrp="1"/>
          </p:cNvSpPr>
          <p:nvPr>
            <p:ph type="title"/>
          </p:nvPr>
        </p:nvSpPr>
        <p:spPr/>
        <p:txBody>
          <a:bodyPr/>
          <a:lstStyle/>
          <a:p>
            <a:pPr eaLnBrk="1" hangingPunct="1"/>
            <a:r>
              <a:rPr lang="en-US" altLang="en-US" smtClean="0"/>
              <a:t>Types of Antiglobulin Tests</a:t>
            </a:r>
          </a:p>
        </p:txBody>
      </p:sp>
      <p:sp>
        <p:nvSpPr>
          <p:cNvPr id="32771" name="Content Placeholder 8"/>
          <p:cNvSpPr>
            <a:spLocks noGrp="1"/>
          </p:cNvSpPr>
          <p:nvPr>
            <p:ph sz="half" idx="1"/>
          </p:nvPr>
        </p:nvSpPr>
        <p:spPr>
          <a:xfrm>
            <a:off x="822960" y="1845734"/>
            <a:ext cx="3215640" cy="4023360"/>
          </a:xfrm>
        </p:spPr>
        <p:txBody>
          <a:bodyPr rtlCol="0">
            <a:normAutofit fontScale="92500"/>
          </a:bodyPr>
          <a:lstStyle/>
          <a:p>
            <a:pPr algn="ctr" eaLnBrk="1" fontAlgn="auto" hangingPunct="1">
              <a:spcAft>
                <a:spcPts val="0"/>
              </a:spcAft>
              <a:buFont typeface="Wingdings 2" pitchFamily="18" charset="2"/>
              <a:buNone/>
              <a:defRPr/>
            </a:pPr>
            <a:endParaRPr lang="en-US" altLang="en-US" dirty="0"/>
          </a:p>
          <a:p>
            <a:pPr eaLnBrk="1" fontAlgn="auto" hangingPunct="1">
              <a:spcAft>
                <a:spcPts val="0"/>
              </a:spcAft>
              <a:buFont typeface="Arial" panose="020B0604020202020204" pitchFamily="34" charset="0"/>
              <a:buChar char="•"/>
              <a:defRPr/>
            </a:pPr>
            <a:endParaRPr lang="en-US" altLang="en-US" dirty="0"/>
          </a:p>
          <a:p>
            <a:pPr eaLnBrk="1" fontAlgn="auto" hangingPunct="1">
              <a:spcAft>
                <a:spcPts val="0"/>
              </a:spcAft>
              <a:buFont typeface="Arial" panose="020B0604020202020204" pitchFamily="34" charset="0"/>
              <a:buChar char="•"/>
              <a:defRPr/>
            </a:pPr>
            <a:endParaRPr lang="en-US" altLang="en-US" sz="2200" dirty="0"/>
          </a:p>
          <a:p>
            <a:pPr eaLnBrk="1" fontAlgn="auto" hangingPunct="1">
              <a:spcAft>
                <a:spcPts val="0"/>
              </a:spcAft>
              <a:buSzPct val="100000"/>
              <a:buFont typeface="Arial" panose="020B0604020202020204" pitchFamily="34" charset="0"/>
              <a:buChar char="●"/>
              <a:defRPr/>
            </a:pPr>
            <a:r>
              <a:rPr lang="en-US" altLang="en-US" sz="2200" dirty="0"/>
              <a:t>Detects IgG or complement bound to RBCs in vivo </a:t>
            </a:r>
          </a:p>
          <a:p>
            <a:pPr eaLnBrk="1" fontAlgn="auto" hangingPunct="1">
              <a:spcAft>
                <a:spcPts val="0"/>
              </a:spcAft>
              <a:buSzPct val="100000"/>
              <a:buFont typeface="Arial" panose="020B0604020202020204" pitchFamily="34" charset="0"/>
              <a:buChar char="●"/>
              <a:defRPr/>
            </a:pPr>
            <a:r>
              <a:rPr lang="en-US" altLang="en-US" sz="2200" dirty="0" smtClean="0"/>
              <a:t>In </a:t>
            </a:r>
            <a:r>
              <a:rPr lang="en-US" altLang="en-US" sz="2200" dirty="0"/>
              <a:t>the procedure, AHG reagent is added after the RBCs have been washed</a:t>
            </a:r>
          </a:p>
          <a:p>
            <a:pPr eaLnBrk="1" fontAlgn="auto" hangingPunct="1">
              <a:spcAft>
                <a:spcPts val="0"/>
              </a:spcAft>
              <a:buSzPct val="100000"/>
              <a:buFont typeface="Arial" panose="020B0604020202020204" pitchFamily="34" charset="0"/>
              <a:buChar char="●"/>
              <a:defRPr/>
            </a:pPr>
            <a:r>
              <a:rPr lang="en-US" altLang="en-US" sz="2200" dirty="0" smtClean="0"/>
              <a:t>Agglutination </a:t>
            </a:r>
            <a:r>
              <a:rPr lang="en-US" altLang="en-US" sz="2200" dirty="0"/>
              <a:t>demonstrates whether IgG or complement was attached to the RBCs</a:t>
            </a:r>
          </a:p>
        </p:txBody>
      </p:sp>
      <p:sp>
        <p:nvSpPr>
          <p:cNvPr id="24" name="Rounded Rectangle 23"/>
          <p:cNvSpPr/>
          <p:nvPr/>
        </p:nvSpPr>
        <p:spPr>
          <a:xfrm>
            <a:off x="610546" y="1909412"/>
            <a:ext cx="3733800" cy="9906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200" b="1" dirty="0">
                <a:solidFill>
                  <a:schemeClr val="tx1"/>
                </a:solidFill>
              </a:rPr>
              <a:t>Direct </a:t>
            </a:r>
            <a:r>
              <a:rPr lang="en-US" sz="2200" b="1" dirty="0" err="1">
                <a:solidFill>
                  <a:schemeClr val="tx1"/>
                </a:solidFill>
              </a:rPr>
              <a:t>Antiglobulin</a:t>
            </a:r>
            <a:r>
              <a:rPr lang="en-US" sz="2200" b="1" dirty="0">
                <a:solidFill>
                  <a:schemeClr val="tx1"/>
                </a:solidFill>
              </a:rPr>
              <a:t> Test (DAT)</a:t>
            </a:r>
          </a:p>
        </p:txBody>
      </p:sp>
      <p:pic>
        <p:nvPicPr>
          <p:cNvPr id="59399" name="Picture 1" descr="Image showing direct antiglobulin test. A, In the direct antiglobulin test (DAT), patient red cells are washed to remove unbound immunoglobulins. B, Antihuman globulin (AHG) reagent, either polyspecific or monospecific, is added. If either immunoglobulin G (IgG) or C3d molecules are present on the patient's red cells, agglutination is observed. The patient has a positive DAT result. RBCs, Red blood cells." title="Fig. 3.7 Direct antiglobulin test. A, In the direct antiglobulin test (DAT), patient red cells are washed to remove unbound immunoglobulins. B, Antihuman globulin (AHG) reagent, either polyspecific or monospecific, is added. If either immunoglobulin G (IgG) or C3d molecules are present on the patient's red cells, agglutination is observed. The patient has a positive DAT result. RBCs, Red blood cells. (Modified from Immucor, Norcross, GA.)"/>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80441" y="3124200"/>
            <a:ext cx="438679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pPr eaLnBrk="1" hangingPunct="1"/>
            <a:r>
              <a:rPr lang="en-US" altLang="en-US" smtClean="0"/>
              <a:t>Positive DAT</a:t>
            </a:r>
          </a:p>
        </p:txBody>
      </p:sp>
      <p:graphicFrame>
        <p:nvGraphicFramePr>
          <p:cNvPr id="2" name="Table 1" descr="Table with 3 columns and 5 rows describing clinical examples causing a positive direct antiglobulin test&#10;" title="Table 3.6 Clinical Examples Causing a Positive Direct Antiglobulin Test"/>
          <p:cNvGraphicFramePr>
            <a:graphicFrameLocks noGrp="1"/>
          </p:cNvGraphicFramePr>
          <p:nvPr>
            <p:extLst>
              <p:ext uri="{D42A27DB-BD31-4B8C-83A1-F6EECF244321}">
                <p14:modId xmlns:p14="http://schemas.microsoft.com/office/powerpoint/2010/main" val="3627457915"/>
              </p:ext>
            </p:extLst>
          </p:nvPr>
        </p:nvGraphicFramePr>
        <p:xfrm>
          <a:off x="1066800" y="2133600"/>
          <a:ext cx="7086599" cy="3209141"/>
        </p:xfrm>
        <a:graphic>
          <a:graphicData uri="http://schemas.openxmlformats.org/drawingml/2006/table">
            <a:tbl>
              <a:tblPr firstRow="1" firstCol="1" bandRow="1">
                <a:tableStyleId>{5C22544A-7EE6-4342-B048-85BDC9FD1C3A}</a:tableStyleId>
              </a:tblPr>
              <a:tblGrid>
                <a:gridCol w="2361689">
                  <a:extLst>
                    <a:ext uri="{9D8B030D-6E8A-4147-A177-3AD203B41FA5}">
                      <a16:colId xmlns:a16="http://schemas.microsoft.com/office/drawing/2014/main" val="20000"/>
                    </a:ext>
                  </a:extLst>
                </a:gridCol>
                <a:gridCol w="2362455">
                  <a:extLst>
                    <a:ext uri="{9D8B030D-6E8A-4147-A177-3AD203B41FA5}">
                      <a16:colId xmlns:a16="http://schemas.microsoft.com/office/drawing/2014/main" val="20001"/>
                    </a:ext>
                  </a:extLst>
                </a:gridCol>
                <a:gridCol w="2362455">
                  <a:extLst>
                    <a:ext uri="{9D8B030D-6E8A-4147-A177-3AD203B41FA5}">
                      <a16:colId xmlns:a16="http://schemas.microsoft.com/office/drawing/2014/main" val="20002"/>
                    </a:ext>
                  </a:extLst>
                </a:gridCol>
              </a:tblGrid>
              <a:tr h="323491">
                <a:tc gridSpan="3">
                  <a:txBody>
                    <a:bodyPr/>
                    <a:lstStyle/>
                    <a:p>
                      <a:pPr>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Table 3.6 Clinical Examples Causing a Positive Direct </a:t>
                      </a:r>
                      <a:r>
                        <a:rPr lang="en-US" sz="1600" b="0" dirty="0" err="1">
                          <a:solidFill>
                            <a:schemeClr val="tx1"/>
                          </a:solidFill>
                          <a:effectLst/>
                          <a:latin typeface="Arial" panose="020B0604020202020204" pitchFamily="34" charset="0"/>
                          <a:cs typeface="Arial" panose="020B0604020202020204" pitchFamily="34" charset="0"/>
                        </a:rPr>
                        <a:t>Antiglobulin</a:t>
                      </a:r>
                      <a:r>
                        <a:rPr lang="en-US" sz="1600" b="0" dirty="0">
                          <a:solidFill>
                            <a:schemeClr val="tx1"/>
                          </a:solidFill>
                          <a:effectLst/>
                          <a:latin typeface="Arial" panose="020B0604020202020204" pitchFamily="34" charset="0"/>
                          <a:cs typeface="Arial" panose="020B0604020202020204" pitchFamily="34" charset="0"/>
                        </a:rPr>
                        <a:t> Test</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491">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Clinical condition</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Caused by</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Source of IgG</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3491">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Transfusion reaction</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Donor cells coated with IgG</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Recipient (patient) antibody</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67109">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Hemolytic disease of the fetus and newborn</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Fetal red cells coated with IgG</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Maternal antibody crossing the placenta</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67109">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Autoimmune hemolytic anemia</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IgG or C3 on patient red cells</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Patient autoantibody</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67109">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Drug-related mechanism</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IgG-drug complex attached to cells</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Immune complex formed with drug</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40218" y="2117912"/>
            <a:ext cx="4038600" cy="990600"/>
          </a:xfrm>
          <a:prstGeom prst="round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chemeClr val="tx1"/>
                </a:solidFill>
              </a:rPr>
              <a:t>Indirect Antiglobulin Test (IAT)</a:t>
            </a:r>
          </a:p>
        </p:txBody>
      </p:sp>
      <p:sp>
        <p:nvSpPr>
          <p:cNvPr id="63491" name="Title 6"/>
          <p:cNvSpPr>
            <a:spLocks noGrp="1"/>
          </p:cNvSpPr>
          <p:nvPr>
            <p:ph type="title"/>
          </p:nvPr>
        </p:nvSpPr>
        <p:spPr/>
        <p:txBody>
          <a:bodyPr/>
          <a:lstStyle/>
          <a:p>
            <a:pPr eaLnBrk="1" hangingPunct="1"/>
            <a:r>
              <a:rPr lang="en-US" altLang="en-US" smtClean="0"/>
              <a:t>Types of Antiglobulin Tests</a:t>
            </a:r>
          </a:p>
        </p:txBody>
      </p:sp>
      <p:sp>
        <p:nvSpPr>
          <p:cNvPr id="63492" name="Content Placeholder 8"/>
          <p:cNvSpPr>
            <a:spLocks noGrp="1"/>
          </p:cNvSpPr>
          <p:nvPr>
            <p:ph sz="half" idx="1"/>
          </p:nvPr>
        </p:nvSpPr>
        <p:spPr>
          <a:xfrm>
            <a:off x="457200" y="2286000"/>
            <a:ext cx="4419600" cy="3276600"/>
          </a:xfrm>
        </p:spPr>
        <p:txBody>
          <a:bodyPr>
            <a:normAutofit fontScale="92500" lnSpcReduction="20000"/>
          </a:bodyPr>
          <a:lstStyle/>
          <a:p>
            <a:pPr marL="0" indent="0" eaLnBrk="1" hangingPunct="1">
              <a:buFont typeface="Arial" charset="0"/>
              <a:buNone/>
            </a:pPr>
            <a:endParaRPr lang="en-US" altLang="en-US" sz="2000" dirty="0" smtClean="0"/>
          </a:p>
          <a:p>
            <a:pPr marL="0" indent="0" eaLnBrk="1" hangingPunct="1"/>
            <a:endParaRPr lang="en-US" altLang="en-US" sz="2000" dirty="0" smtClean="0"/>
          </a:p>
          <a:p>
            <a:pPr marL="0" indent="0" eaLnBrk="1" hangingPunct="1"/>
            <a:endParaRPr lang="en-US" altLang="en-US" sz="2000" dirty="0" smtClean="0"/>
          </a:p>
          <a:p>
            <a:pPr marL="0" indent="0" eaLnBrk="1" hangingPunct="1"/>
            <a:r>
              <a:rPr lang="en-US" altLang="en-US" sz="2000" dirty="0" smtClean="0"/>
              <a:t> Detects IgG or complement bound </a:t>
            </a:r>
            <a:r>
              <a:rPr lang="en-US" altLang="en-US" sz="2000" dirty="0" smtClean="0"/>
              <a:t>to </a:t>
            </a:r>
            <a:r>
              <a:rPr lang="en-US" altLang="en-US" sz="2000" dirty="0" smtClean="0"/>
              <a:t>RBCs in vitro </a:t>
            </a:r>
          </a:p>
          <a:p>
            <a:pPr marL="0" indent="0" eaLnBrk="1" hangingPunct="1"/>
            <a:r>
              <a:rPr lang="en-US" altLang="en-US" sz="2000" dirty="0" smtClean="0"/>
              <a:t> Two-step procedure</a:t>
            </a:r>
          </a:p>
          <a:p>
            <a:pPr lvl="1" eaLnBrk="1" hangingPunct="1"/>
            <a:r>
              <a:rPr lang="en-US" altLang="en-US" sz="2000" dirty="0" smtClean="0"/>
              <a:t>Antibodies (in serum) are incubated at 37° C with RBC antigens in vitro</a:t>
            </a:r>
          </a:p>
          <a:p>
            <a:pPr lvl="1" eaLnBrk="1" hangingPunct="1"/>
            <a:r>
              <a:rPr lang="en-US" altLang="en-US" sz="2000" dirty="0" smtClean="0"/>
              <a:t>RBC suspension is washed and then combined with AHG reagent to detect agglutination</a:t>
            </a:r>
          </a:p>
        </p:txBody>
      </p:sp>
      <p:pic>
        <p:nvPicPr>
          <p:cNvPr id="6" name="Picture 5" descr="Image illustrating indirect antiglobulin test (IAT)" title="Fig. 3.8 Indirect antiglobulin test (IAT). In the IAT, a source of antibody and red cells are incubated at 37°C for a specified time to allow Ag-Ab reactions to occur. After incubation, the red cells are washed to remove unbound molecules. Antihuman globulin (AHG) reagent, monospecific anti-immunoglobulin G (IgG) is added. If IgG is present on the red cells, agglutination is observed. The result is a positive IAT. (Modified from Stroup MT, Treacy M. Blood Group Antigens and Antibodies. Raritan, NJ: Ortho Diagnostic Systems, Inc; 19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613212"/>
            <a:ext cx="4075814" cy="1752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pPr eaLnBrk="1" hangingPunct="1"/>
            <a:r>
              <a:rPr lang="en-US" altLang="en-US" smtClean="0"/>
              <a:t>Applications of IAT</a:t>
            </a:r>
          </a:p>
        </p:txBody>
      </p:sp>
      <p:graphicFrame>
        <p:nvGraphicFramePr>
          <p:cNvPr id="2" name="Table 1" descr="Table with 2 columns and 5 rows describing applications of indirect antiglobulin test in the immunohematology laboratory&#10;" title="Table 3.7 Applications of Indirect Antiglobulin Test in the Immunohematology Laboratory"/>
          <p:cNvGraphicFramePr>
            <a:graphicFrameLocks noGrp="1"/>
          </p:cNvGraphicFramePr>
          <p:nvPr>
            <p:extLst>
              <p:ext uri="{D42A27DB-BD31-4B8C-83A1-F6EECF244321}">
                <p14:modId xmlns:p14="http://schemas.microsoft.com/office/powerpoint/2010/main" val="2117260210"/>
              </p:ext>
            </p:extLst>
          </p:nvPr>
        </p:nvGraphicFramePr>
        <p:xfrm>
          <a:off x="1066800" y="1828800"/>
          <a:ext cx="7315200" cy="3918159"/>
        </p:xfrm>
        <a:graphic>
          <a:graphicData uri="http://schemas.openxmlformats.org/drawingml/2006/table">
            <a:tbl>
              <a:tblPr firstRow="1" firstCol="1" bandRow="1">
                <a:tableStyleId>{5C22544A-7EE6-4342-B048-85BDC9FD1C3A}</a:tableStyleId>
              </a:tblPr>
              <a:tblGrid>
                <a:gridCol w="3657204">
                  <a:extLst>
                    <a:ext uri="{9D8B030D-6E8A-4147-A177-3AD203B41FA5}">
                      <a16:colId xmlns:a16="http://schemas.microsoft.com/office/drawing/2014/main" val="20000"/>
                    </a:ext>
                  </a:extLst>
                </a:gridCol>
                <a:gridCol w="3657996">
                  <a:extLst>
                    <a:ext uri="{9D8B030D-6E8A-4147-A177-3AD203B41FA5}">
                      <a16:colId xmlns:a16="http://schemas.microsoft.com/office/drawing/2014/main" val="20001"/>
                    </a:ext>
                  </a:extLst>
                </a:gridCol>
              </a:tblGrid>
              <a:tr h="381553">
                <a:tc gridSpan="2">
                  <a:txBody>
                    <a:bodyPr/>
                    <a:lstStyle/>
                    <a:p>
                      <a:pPr>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Table 3.7 Applications of Indirect </a:t>
                      </a:r>
                      <a:r>
                        <a:rPr lang="en-US" sz="1600" b="0" dirty="0" err="1">
                          <a:solidFill>
                            <a:schemeClr val="tx1"/>
                          </a:solidFill>
                          <a:effectLst/>
                          <a:latin typeface="Arial" panose="020B0604020202020204" pitchFamily="34" charset="0"/>
                          <a:cs typeface="Arial" panose="020B0604020202020204" pitchFamily="34" charset="0"/>
                        </a:rPr>
                        <a:t>Antiglobulin</a:t>
                      </a:r>
                      <a:r>
                        <a:rPr lang="en-US" sz="1600" b="0" dirty="0">
                          <a:solidFill>
                            <a:schemeClr val="tx1"/>
                          </a:solidFill>
                          <a:effectLst/>
                          <a:latin typeface="Arial" panose="020B0604020202020204" pitchFamily="34" charset="0"/>
                          <a:cs typeface="Arial" panose="020B0604020202020204" pitchFamily="34" charset="0"/>
                        </a:rPr>
                        <a:t> Test in the Immunohematology Laboratory</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381553">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Procedure</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Purpose</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6847">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Antibody screening</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Detects antibodies with specificity to red cell antigens</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1553">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Antibody identification</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Identifies specificity of red cell antibodies</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86847">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Crossmatch</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Determines serologic compatibility between donor and patient before transfusion</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86847">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Antigen typing</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Identifies a specific red cell antigen in a patient or donor</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mtClean="0"/>
              <a:t>Sources of Error (1 of 2)</a:t>
            </a:r>
          </a:p>
        </p:txBody>
      </p:sp>
      <p:graphicFrame>
        <p:nvGraphicFramePr>
          <p:cNvPr id="2" name="Table 1" descr="Table with 2 columns and 4 rows describing common sources of false-positive error in antiglobulin testing&#10;" title="Table 3.9 Common Sources of False-Positive Error in Antiglobulin Testing"/>
          <p:cNvGraphicFramePr>
            <a:graphicFrameLocks noGrp="1"/>
          </p:cNvGraphicFramePr>
          <p:nvPr>
            <p:extLst>
              <p:ext uri="{D42A27DB-BD31-4B8C-83A1-F6EECF244321}">
                <p14:modId xmlns:p14="http://schemas.microsoft.com/office/powerpoint/2010/main" val="1041953484"/>
              </p:ext>
            </p:extLst>
          </p:nvPr>
        </p:nvGraphicFramePr>
        <p:xfrm>
          <a:off x="1371600" y="2057400"/>
          <a:ext cx="6629400" cy="3455711"/>
        </p:xfrm>
        <a:graphic>
          <a:graphicData uri="http://schemas.openxmlformats.org/drawingml/2006/table">
            <a:tbl>
              <a:tblPr firstRow="1" firstCol="1" bandRow="1">
                <a:tableStyleId>{5C22544A-7EE6-4342-B048-85BDC9FD1C3A}</a:tableStyleId>
              </a:tblPr>
              <a:tblGrid>
                <a:gridCol w="3314342">
                  <a:extLst>
                    <a:ext uri="{9D8B030D-6E8A-4147-A177-3AD203B41FA5}">
                      <a16:colId xmlns:a16="http://schemas.microsoft.com/office/drawing/2014/main" val="20000"/>
                    </a:ext>
                  </a:extLst>
                </a:gridCol>
                <a:gridCol w="3315058">
                  <a:extLst>
                    <a:ext uri="{9D8B030D-6E8A-4147-A177-3AD203B41FA5}">
                      <a16:colId xmlns:a16="http://schemas.microsoft.com/office/drawing/2014/main" val="20001"/>
                    </a:ext>
                  </a:extLst>
                </a:gridCol>
              </a:tblGrid>
              <a:tr h="346031">
                <a:tc gridSpan="2">
                  <a:txBody>
                    <a:bodyPr/>
                    <a:lstStyle/>
                    <a:p>
                      <a:pPr>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Table 3.9 Common Sources of False-Positive Error in </a:t>
                      </a:r>
                      <a:r>
                        <a:rPr lang="en-US" sz="1600" b="0" dirty="0" err="1">
                          <a:solidFill>
                            <a:schemeClr val="tx1"/>
                          </a:solidFill>
                          <a:effectLst/>
                          <a:latin typeface="Arial" panose="020B0604020202020204" pitchFamily="34" charset="0"/>
                          <a:cs typeface="Arial" panose="020B0604020202020204" pitchFamily="34" charset="0"/>
                        </a:rPr>
                        <a:t>Antiglobulin</a:t>
                      </a:r>
                      <a:r>
                        <a:rPr lang="en-US" sz="1600" b="0" dirty="0">
                          <a:solidFill>
                            <a:schemeClr val="tx1"/>
                          </a:solidFill>
                          <a:effectLst/>
                          <a:latin typeface="Arial" panose="020B0604020202020204" pitchFamily="34" charset="0"/>
                          <a:cs typeface="Arial" panose="020B0604020202020204" pitchFamily="34" charset="0"/>
                        </a:rPr>
                        <a:t> Testing</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346031">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False-positive</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Possible explanations</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81153">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Red cells are agglutinated before washing step and addition of antihuman globulin reagent</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Potent cold reactive antibody of patient origin</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6031">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Use of dirty glassware</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Particles or contaminants</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81153">
                <a:tc>
                  <a:txBody>
                    <a:bodyPr/>
                    <a:lstStyle/>
                    <a:p>
                      <a:pPr marL="228600" indent="-228600">
                        <a:lnSpc>
                          <a:spcPct val="115000"/>
                        </a:lnSpc>
                        <a:spcAft>
                          <a:spcPts val="0"/>
                        </a:spcAft>
                      </a:pPr>
                      <a:r>
                        <a:rPr lang="en-US" sz="1600" b="0">
                          <a:solidFill>
                            <a:schemeClr val="tx1"/>
                          </a:solidFill>
                          <a:effectLst/>
                          <a:latin typeface="Arial" panose="020B0604020202020204" pitchFamily="34" charset="0"/>
                          <a:cs typeface="Arial" panose="020B0604020202020204" pitchFamily="34" charset="0"/>
                        </a:rPr>
                        <a:t>Improper centrifugation—overcentrifugation</a:t>
                      </a:r>
                      <a:endParaRPr lang="en-US" sz="14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ct val="115000"/>
                        </a:lnSpc>
                        <a:spcAft>
                          <a:spcPts val="0"/>
                        </a:spcAft>
                      </a:pPr>
                      <a:r>
                        <a:rPr lang="en-US" sz="1600" b="0" dirty="0">
                          <a:solidFill>
                            <a:schemeClr val="tx1"/>
                          </a:solidFill>
                          <a:effectLst/>
                          <a:latin typeface="Arial" panose="020B0604020202020204" pitchFamily="34" charset="0"/>
                          <a:cs typeface="Arial" panose="020B0604020202020204" pitchFamily="34" charset="0"/>
                        </a:rPr>
                        <a:t>Red cell button packed so tightly on centrifugation that nonspecific clumping cannot be dispersed</a:t>
                      </a: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Objectives (2 of 4)</a:t>
            </a:r>
          </a:p>
        </p:txBody>
      </p:sp>
      <p:sp>
        <p:nvSpPr>
          <p:cNvPr id="14339" name="Content Placeholder 2"/>
          <p:cNvSpPr>
            <a:spLocks noGrp="1"/>
          </p:cNvSpPr>
          <p:nvPr>
            <p:ph idx="1"/>
          </p:nvPr>
        </p:nvSpPr>
        <p:spPr/>
        <p:txBody>
          <a:bodyPr/>
          <a:lstStyle/>
          <a:p>
            <a:pPr eaLnBrk="1" hangingPunct="1"/>
            <a:r>
              <a:rPr lang="en-US" altLang="en-US" sz="2600" smtClean="0"/>
              <a:t>Describe the basic principles of antiglobulin testing</a:t>
            </a:r>
          </a:p>
          <a:p>
            <a:pPr eaLnBrk="1" hangingPunct="1"/>
            <a:r>
              <a:rPr lang="en-US" altLang="en-US" sz="2600" smtClean="0"/>
              <a:t>Distinguish between direct and indirect antiglobulin tests (DATs and IATs)</a:t>
            </a:r>
          </a:p>
          <a:p>
            <a:pPr eaLnBrk="1" hangingPunct="1"/>
            <a:r>
              <a:rPr lang="en-US" altLang="en-US" sz="2600" smtClean="0"/>
              <a:t>Identify the indications for implementing DATs and IATs</a:t>
            </a:r>
          </a:p>
          <a:p>
            <a:pPr eaLnBrk="1" hangingPunct="1"/>
            <a:r>
              <a:rPr lang="en-US" altLang="en-US" sz="2600" smtClean="0"/>
              <a:t>Discuss the different sources of possible errors in the performance of antiglobulin testing</a:t>
            </a:r>
          </a:p>
          <a:p>
            <a:pPr eaLnBrk="1" hangingPunct="1"/>
            <a:endParaRPr lang="en-US" altLang="en-US" sz="26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t>Sources of Error (2 of 2)</a:t>
            </a:r>
          </a:p>
        </p:txBody>
      </p:sp>
      <p:graphicFrame>
        <p:nvGraphicFramePr>
          <p:cNvPr id="2" name="Table 1" descr="Table with 2 columns and 8 rows describing common sources of false-negative error in antiglobulin testing&#10;" title="Table 3.10 Common Sources of False-Negative Error in Antiglobulin Testing"/>
          <p:cNvGraphicFramePr>
            <a:graphicFrameLocks noGrp="1"/>
          </p:cNvGraphicFramePr>
          <p:nvPr>
            <p:extLst>
              <p:ext uri="{D42A27DB-BD31-4B8C-83A1-F6EECF244321}">
                <p14:modId xmlns:p14="http://schemas.microsoft.com/office/powerpoint/2010/main" val="4292845725"/>
              </p:ext>
            </p:extLst>
          </p:nvPr>
        </p:nvGraphicFramePr>
        <p:xfrm>
          <a:off x="952500" y="1885310"/>
          <a:ext cx="7239000" cy="4095107"/>
        </p:xfrm>
        <a:graphic>
          <a:graphicData uri="http://schemas.openxmlformats.org/drawingml/2006/table">
            <a:tbl>
              <a:tblPr firstRow="1" firstCol="1" bandRow="1">
                <a:tableStyleId>{5C22544A-7EE6-4342-B048-85BDC9FD1C3A}</a:tableStyleId>
              </a:tblPr>
              <a:tblGrid>
                <a:gridCol w="3619108">
                  <a:extLst>
                    <a:ext uri="{9D8B030D-6E8A-4147-A177-3AD203B41FA5}">
                      <a16:colId xmlns:a16="http://schemas.microsoft.com/office/drawing/2014/main" val="20000"/>
                    </a:ext>
                  </a:extLst>
                </a:gridCol>
                <a:gridCol w="3619892">
                  <a:extLst>
                    <a:ext uri="{9D8B030D-6E8A-4147-A177-3AD203B41FA5}">
                      <a16:colId xmlns:a16="http://schemas.microsoft.com/office/drawing/2014/main" val="20001"/>
                    </a:ext>
                  </a:extLst>
                </a:gridCol>
              </a:tblGrid>
              <a:tr h="213280">
                <a:tc gridSpan="2">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Table 3.10 Common Sources of False-Negative Error in </a:t>
                      </a:r>
                      <a:r>
                        <a:rPr lang="en-US" sz="1200" b="0" dirty="0" err="1">
                          <a:solidFill>
                            <a:schemeClr val="tx1"/>
                          </a:solidFill>
                          <a:effectLst/>
                          <a:latin typeface="Arial" panose="020B0604020202020204" pitchFamily="34" charset="0"/>
                          <a:cs typeface="Arial" panose="020B0604020202020204" pitchFamily="34" charset="0"/>
                        </a:rPr>
                        <a:t>Antiglobulin</a:t>
                      </a:r>
                      <a:r>
                        <a:rPr lang="en-US" sz="1200" b="0" dirty="0">
                          <a:solidFill>
                            <a:schemeClr val="tx1"/>
                          </a:solidFill>
                          <a:effectLst/>
                          <a:latin typeface="Arial" panose="020B0604020202020204" pitchFamily="34" charset="0"/>
                          <a:cs typeface="Arial" panose="020B0604020202020204" pitchFamily="34" charset="0"/>
                        </a:rPr>
                        <a:t> Testing</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213280">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False-negative</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Possible explanations</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9839">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Failure to wash cells adequately during the test procedure before the addition of AHG reagent</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Unbound human serum globulins neutralize AHG reagent</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9839">
                <a:tc>
                  <a:txBody>
                    <a:bodyPr/>
                    <a:lstStyle/>
                    <a:p>
                      <a:pPr marL="228600" indent="-228600">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Testing is interrupted or delayed; AHG reagent is not added immediately after washing</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Bound IgG or complement molecules may detach from the coated red cells</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3280">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Failure to identify weak positive reactions</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Technical error in testing</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9839">
                <a:tc>
                  <a:txBody>
                    <a:bodyPr/>
                    <a:lstStyle/>
                    <a:p>
                      <a:pPr marL="228600" indent="-228600">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Loss of reagent activity</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Improper reagent storage, bacterial contamination, or contamination with human serum</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3280">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Failure to add AHG reagent</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Technical error in testing</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26560">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Improper centrifugation: undercentrifugation</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Conditions for promoting agglutination are not optimal</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82630">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Inappropriate red cell concentrations—red cell suspensions fall outside the optimal 2%-5%</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Concentration of red cells influences the agglutination reaction</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3280">
                <a:tc gridSpan="2">
                  <a:txBody>
                    <a:bodyPr/>
                    <a:lstStyle/>
                    <a:p>
                      <a:pPr marL="228600" indent="-228600">
                        <a:lnSpc>
                          <a:spcPct val="115000"/>
                        </a:lnSpc>
                        <a:spcAft>
                          <a:spcPts val="0"/>
                        </a:spcAft>
                      </a:pPr>
                      <a:r>
                        <a:rPr lang="en-US" sz="1200" b="0" i="1" dirty="0">
                          <a:solidFill>
                            <a:schemeClr val="tx1"/>
                          </a:solidFill>
                          <a:effectLst/>
                          <a:latin typeface="Arial" panose="020B0604020202020204" pitchFamily="34" charset="0"/>
                          <a:cs typeface="Arial" panose="020B0604020202020204" pitchFamily="34" charset="0"/>
                        </a:rPr>
                        <a:t>AHG</a:t>
                      </a:r>
                      <a:r>
                        <a:rPr lang="en-US" sz="1200" b="0" dirty="0">
                          <a:solidFill>
                            <a:schemeClr val="tx1"/>
                          </a:solidFill>
                          <a:effectLst/>
                          <a:latin typeface="Arial" panose="020B0604020202020204" pitchFamily="34" charset="0"/>
                          <a:cs typeface="Arial" panose="020B0604020202020204" pitchFamily="34" charset="0"/>
                        </a:rPr>
                        <a:t>, Antihuman globulin.</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t>Antiglobulin Reagents</a:t>
            </a:r>
          </a:p>
        </p:txBody>
      </p:sp>
      <p:sp>
        <p:nvSpPr>
          <p:cNvPr id="38919" name="Content Placeholder 4"/>
          <p:cNvSpPr>
            <a:spLocks noGrp="1"/>
          </p:cNvSpPr>
          <p:nvPr>
            <p:ph sz="half" idx="2"/>
          </p:nvPr>
        </p:nvSpPr>
        <p:spPr>
          <a:xfrm>
            <a:off x="457200" y="1816522"/>
            <a:ext cx="4040188" cy="3951288"/>
          </a:xfrm>
        </p:spPr>
        <p:txBody>
          <a:bodyPr rtlCol="0">
            <a:normAutofit/>
          </a:bodyPr>
          <a:lstStyle/>
          <a:p>
            <a:pPr marL="0" indent="0">
              <a:buNone/>
              <a:defRPr/>
            </a:pPr>
            <a:r>
              <a:rPr lang="en-US" altLang="en-US"/>
              <a:t>Polyspecific AHG</a:t>
            </a:r>
          </a:p>
          <a:p>
            <a:pPr eaLnBrk="1" fontAlgn="auto" hangingPunct="1">
              <a:spcAft>
                <a:spcPts val="0"/>
              </a:spcAft>
              <a:buSzPct val="100000"/>
              <a:buFont typeface="Arial" panose="020B0604020202020204" pitchFamily="34" charset="0"/>
              <a:buChar char="●"/>
              <a:defRPr/>
            </a:pPr>
            <a:r>
              <a:rPr lang="en-US" altLang="en-US" sz="2000" smtClean="0"/>
              <a:t>Contains </a:t>
            </a:r>
            <a:r>
              <a:rPr lang="en-US" altLang="en-US" sz="2000" dirty="0"/>
              <a:t>both anti-IgG and anti-C3d antibodies</a:t>
            </a:r>
          </a:p>
          <a:p>
            <a:pPr eaLnBrk="1" fontAlgn="auto" hangingPunct="1">
              <a:spcAft>
                <a:spcPts val="0"/>
              </a:spcAft>
              <a:buSzPct val="100000"/>
              <a:buFont typeface="Arial" panose="020B0604020202020204" pitchFamily="34" charset="0"/>
              <a:buChar char="●"/>
              <a:defRPr/>
            </a:pPr>
            <a:r>
              <a:rPr lang="en-US" altLang="en-US" sz="2000" smtClean="0"/>
              <a:t>Derived </a:t>
            </a:r>
            <a:r>
              <a:rPr lang="en-US" altLang="en-US" sz="2000" dirty="0"/>
              <a:t>from polyclonal or monoclonal sources</a:t>
            </a:r>
          </a:p>
          <a:p>
            <a:pPr eaLnBrk="1" fontAlgn="auto" hangingPunct="1">
              <a:spcAft>
                <a:spcPts val="0"/>
              </a:spcAft>
              <a:buSzPct val="100000"/>
              <a:buFont typeface="Arial" panose="020B0604020202020204" pitchFamily="34" charset="0"/>
              <a:buChar char="●"/>
              <a:defRPr/>
            </a:pPr>
            <a:r>
              <a:rPr lang="en-US" altLang="en-US" sz="2000" smtClean="0"/>
              <a:t>Agglutination </a:t>
            </a:r>
            <a:r>
              <a:rPr lang="en-US" altLang="en-US" sz="2000" dirty="0"/>
              <a:t>indicates that IgG or complement is coating the RBCs</a:t>
            </a:r>
          </a:p>
          <a:p>
            <a:pPr eaLnBrk="1" fontAlgn="auto" hangingPunct="1">
              <a:spcAft>
                <a:spcPts val="0"/>
              </a:spcAft>
              <a:buSzPct val="100000"/>
              <a:buFont typeface="Arial" panose="020B0604020202020204" pitchFamily="34" charset="0"/>
              <a:buChar char="●"/>
              <a:defRPr/>
            </a:pPr>
            <a:r>
              <a:rPr lang="en-US" altLang="en-US" sz="2000" smtClean="0"/>
              <a:t>If </a:t>
            </a:r>
            <a:r>
              <a:rPr lang="en-US" altLang="en-US" sz="2000" dirty="0"/>
              <a:t>positive, a </a:t>
            </a:r>
            <a:r>
              <a:rPr lang="en-US" altLang="en-US" sz="2000" b="1" dirty="0"/>
              <a:t>differential DAT</a:t>
            </a:r>
            <a:r>
              <a:rPr lang="en-US" altLang="en-US" sz="2000" dirty="0"/>
              <a:t> is performed</a:t>
            </a:r>
          </a:p>
          <a:p>
            <a:pPr eaLnBrk="1" fontAlgn="auto" hangingPunct="1">
              <a:spcAft>
                <a:spcPts val="0"/>
              </a:spcAft>
              <a:buFont typeface="Arial" panose="020B0604020202020204" pitchFamily="34" charset="0"/>
              <a:buChar char="•"/>
              <a:defRPr/>
            </a:pPr>
            <a:endParaRPr lang="en-US" altLang="en-US" sz="2000" dirty="0"/>
          </a:p>
        </p:txBody>
      </p:sp>
      <p:sp>
        <p:nvSpPr>
          <p:cNvPr id="38920" name="Content Placeholder 6"/>
          <p:cNvSpPr>
            <a:spLocks noGrp="1"/>
          </p:cNvSpPr>
          <p:nvPr>
            <p:ph sz="quarter" idx="4"/>
          </p:nvPr>
        </p:nvSpPr>
        <p:spPr>
          <a:xfrm>
            <a:off x="4645025" y="1816522"/>
            <a:ext cx="4041775" cy="3951288"/>
          </a:xfrm>
        </p:spPr>
        <p:txBody>
          <a:bodyPr rtlCol="0">
            <a:normAutofit/>
          </a:bodyPr>
          <a:lstStyle/>
          <a:p>
            <a:pPr marL="0" indent="0">
              <a:buNone/>
              <a:defRPr/>
            </a:pPr>
            <a:r>
              <a:rPr lang="en-US" altLang="en-US" sz="2600"/>
              <a:t>Monospecific AHG</a:t>
            </a:r>
          </a:p>
          <a:p>
            <a:pPr eaLnBrk="1" fontAlgn="auto" hangingPunct="1">
              <a:spcAft>
                <a:spcPts val="0"/>
              </a:spcAft>
              <a:buSzPct val="100000"/>
              <a:buFont typeface="Arial" panose="020B0604020202020204" pitchFamily="34" charset="0"/>
              <a:buChar char="●"/>
              <a:defRPr/>
            </a:pPr>
            <a:r>
              <a:rPr lang="en-US" altLang="en-US" sz="2000" smtClean="0"/>
              <a:t>Contains </a:t>
            </a:r>
            <a:r>
              <a:rPr lang="en-US" altLang="en-US" sz="2000" dirty="0"/>
              <a:t>either anti-IgG or anti-C3b/C3d, but not both</a:t>
            </a:r>
          </a:p>
          <a:p>
            <a:pPr eaLnBrk="1" fontAlgn="auto" hangingPunct="1">
              <a:spcAft>
                <a:spcPts val="0"/>
              </a:spcAft>
              <a:buSzPct val="100000"/>
              <a:buFont typeface="Arial" panose="020B0604020202020204" pitchFamily="34" charset="0"/>
              <a:buChar char="●"/>
              <a:defRPr/>
            </a:pPr>
            <a:r>
              <a:rPr lang="en-US" altLang="en-US" sz="2000" smtClean="0"/>
              <a:t>Anti-IgG </a:t>
            </a:r>
            <a:r>
              <a:rPr lang="en-US" altLang="en-US" sz="2000" dirty="0"/>
              <a:t>combines with human gamma chains</a:t>
            </a:r>
          </a:p>
          <a:p>
            <a:pPr eaLnBrk="1" fontAlgn="auto" hangingPunct="1">
              <a:spcAft>
                <a:spcPts val="0"/>
              </a:spcAft>
              <a:buSzPct val="100000"/>
              <a:buFont typeface="Arial" panose="020B0604020202020204" pitchFamily="34" charset="0"/>
              <a:buChar char="●"/>
              <a:defRPr/>
            </a:pPr>
            <a:r>
              <a:rPr lang="en-US" altLang="en-US" sz="2000" smtClean="0"/>
              <a:t>Anti-C3b/C3d </a:t>
            </a:r>
            <a:r>
              <a:rPr lang="en-US" altLang="en-US" sz="2000" dirty="0"/>
              <a:t>specifically detects complement proteins as a result of activation of the classical pathway</a:t>
            </a:r>
          </a:p>
          <a:p>
            <a:pPr lvl="1" eaLnBrk="1" fontAlgn="auto" hangingPunct="1">
              <a:spcAft>
                <a:spcPts val="0"/>
              </a:spcAft>
              <a:buFont typeface="Arial" panose="020B0604020202020204" pitchFamily="34" charset="0"/>
              <a:buChar char="–"/>
              <a:defRPr/>
            </a:pPr>
            <a:r>
              <a:rPr lang="en-US" altLang="en-US" dirty="0"/>
              <a:t>Intravascular hemolysis</a:t>
            </a:r>
          </a:p>
          <a:p>
            <a:pPr lvl="1" eaLnBrk="1" fontAlgn="auto" hangingPunct="1">
              <a:spcAft>
                <a:spcPts val="0"/>
              </a:spcAft>
              <a:buFont typeface="Arial" panose="020B0604020202020204" pitchFamily="34" charset="0"/>
              <a:buChar char="–"/>
              <a:defRPr/>
            </a:pPr>
            <a:r>
              <a:rPr lang="en-US" altLang="en-US" dirty="0"/>
              <a:t>Extravascular hemolysis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6"/>
          <p:cNvSpPr>
            <a:spLocks noGrp="1"/>
          </p:cNvSpPr>
          <p:nvPr>
            <p:ph type="title"/>
          </p:nvPr>
        </p:nvSpPr>
        <p:spPr/>
        <p:txBody>
          <a:bodyPr/>
          <a:lstStyle/>
          <a:p>
            <a:pPr eaLnBrk="1" hangingPunct="1"/>
            <a:r>
              <a:rPr lang="en-US" altLang="en-US" smtClean="0"/>
              <a:t>IgG-Sensitized Cells</a:t>
            </a:r>
          </a:p>
        </p:txBody>
      </p:sp>
      <p:sp>
        <p:nvSpPr>
          <p:cNvPr id="39939" name="Content Placeholder 7"/>
          <p:cNvSpPr>
            <a:spLocks noGrp="1"/>
          </p:cNvSpPr>
          <p:nvPr>
            <p:ph idx="1"/>
          </p:nvPr>
        </p:nvSpPr>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sz="2400" dirty="0"/>
              <a:t>Required by AABB as a control system when AHG results are negative</a:t>
            </a:r>
          </a:p>
          <a:p>
            <a:pPr lvl="1" eaLnBrk="1" fontAlgn="auto" hangingPunct="1">
              <a:spcAft>
                <a:spcPts val="0"/>
              </a:spcAft>
              <a:buFont typeface="Arial" panose="020B0604020202020204" pitchFamily="34" charset="0"/>
              <a:buChar char="–"/>
              <a:defRPr/>
            </a:pPr>
            <a:r>
              <a:rPr lang="en-US" altLang="en-US" sz="2000" dirty="0"/>
              <a:t>When added to a negative AHG test, reagent should cause agglutination</a:t>
            </a:r>
          </a:p>
          <a:p>
            <a:pPr eaLnBrk="1" fontAlgn="auto" hangingPunct="1">
              <a:spcAft>
                <a:spcPts val="0"/>
              </a:spcAft>
              <a:buSzPct val="100000"/>
              <a:buFont typeface="Arial" panose="020B0604020202020204" pitchFamily="34" charset="0"/>
              <a:buChar char="●"/>
              <a:defRPr/>
            </a:pPr>
            <a:r>
              <a:rPr lang="en-US" altLang="en-US" sz="2400" smtClean="0"/>
              <a:t>Commercial </a:t>
            </a:r>
            <a:r>
              <a:rPr lang="en-US" altLang="en-US" sz="2400" dirty="0"/>
              <a:t>reagents are type O RBCs prepared with IgG antibodies attached</a:t>
            </a:r>
          </a:p>
          <a:p>
            <a:pPr eaLnBrk="1" fontAlgn="auto" hangingPunct="1">
              <a:spcAft>
                <a:spcPts val="0"/>
              </a:spcAft>
              <a:buSzPct val="100000"/>
              <a:buFont typeface="Arial" panose="020B0604020202020204" pitchFamily="34" charset="0"/>
              <a:buChar char="●"/>
              <a:defRPr/>
            </a:pPr>
            <a:r>
              <a:rPr lang="en-US" altLang="en-US" sz="2400" b="1" smtClean="0"/>
              <a:t>False-negative</a:t>
            </a:r>
            <a:r>
              <a:rPr lang="en-US" altLang="en-US" sz="2400" smtClean="0"/>
              <a:t> </a:t>
            </a:r>
            <a:r>
              <a:rPr lang="en-US" altLang="en-US" sz="2400" dirty="0"/>
              <a:t>results are caused by</a:t>
            </a:r>
          </a:p>
          <a:p>
            <a:pPr lvl="1" eaLnBrk="1" fontAlgn="auto" hangingPunct="1">
              <a:spcAft>
                <a:spcPts val="0"/>
              </a:spcAft>
              <a:buFont typeface="Arial" panose="020B0604020202020204" pitchFamily="34" charset="0"/>
              <a:buChar char="–"/>
              <a:defRPr/>
            </a:pPr>
            <a:r>
              <a:rPr lang="en-US" altLang="en-US" sz="2000" dirty="0"/>
              <a:t>Failure to add the AHG reagent</a:t>
            </a:r>
          </a:p>
          <a:p>
            <a:pPr lvl="1" eaLnBrk="1" fontAlgn="auto" hangingPunct="1">
              <a:spcAft>
                <a:spcPts val="0"/>
              </a:spcAft>
              <a:buFont typeface="Arial" panose="020B0604020202020204" pitchFamily="34" charset="0"/>
              <a:buChar char="–"/>
              <a:defRPr/>
            </a:pPr>
            <a:r>
              <a:rPr lang="en-US" altLang="en-US" sz="2000" dirty="0"/>
              <a:t>Failure of the AHG reagent to react</a:t>
            </a:r>
          </a:p>
          <a:p>
            <a:pPr lvl="1" eaLnBrk="1" fontAlgn="auto" hangingPunct="1">
              <a:spcAft>
                <a:spcPts val="0"/>
              </a:spcAft>
              <a:buFont typeface="Arial" panose="020B0604020202020204" pitchFamily="34" charset="0"/>
              <a:buChar char="–"/>
              <a:defRPr/>
            </a:pPr>
            <a:r>
              <a:rPr lang="en-US" altLang="en-US" sz="2000" dirty="0"/>
              <a:t>Failure to wash the RBCs adequately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smtClean="0"/>
              <a:t>Potentiators</a:t>
            </a:r>
          </a:p>
        </p:txBody>
      </p:sp>
      <p:sp>
        <p:nvSpPr>
          <p:cNvPr id="75779" name="Content Placeholder 3"/>
          <p:cNvSpPr>
            <a:spLocks noGrp="1"/>
          </p:cNvSpPr>
          <p:nvPr>
            <p:ph sz="half" idx="1"/>
          </p:nvPr>
        </p:nvSpPr>
        <p:spPr>
          <a:xfrm>
            <a:off x="457200" y="5181600"/>
            <a:ext cx="8077200" cy="914400"/>
          </a:xfrm>
        </p:spPr>
        <p:txBody>
          <a:bodyPr/>
          <a:lstStyle/>
          <a:p>
            <a:pPr marL="0" indent="0" eaLnBrk="1" hangingPunct="1">
              <a:buFont typeface="Wingdings 2" pitchFamily="18" charset="2"/>
              <a:buNone/>
            </a:pPr>
            <a:r>
              <a:rPr lang="en-US" altLang="en-US" sz="2400" smtClean="0"/>
              <a:t>Reagents that enhance the detection of IgG antibodies by increasing their reactivity</a:t>
            </a:r>
          </a:p>
        </p:txBody>
      </p:sp>
      <p:graphicFrame>
        <p:nvGraphicFramePr>
          <p:cNvPr id="2" name="Table 1" descr="Table with 2 columns and 5 rows describing summary of antibody potentiators&#10;" title="Table 3.12 Summary of Antibody Potentiators"/>
          <p:cNvGraphicFramePr>
            <a:graphicFrameLocks noGrp="1"/>
          </p:cNvGraphicFramePr>
          <p:nvPr>
            <p:extLst>
              <p:ext uri="{D42A27DB-BD31-4B8C-83A1-F6EECF244321}">
                <p14:modId xmlns:p14="http://schemas.microsoft.com/office/powerpoint/2010/main" val="408959994"/>
              </p:ext>
            </p:extLst>
          </p:nvPr>
        </p:nvGraphicFramePr>
        <p:xfrm>
          <a:off x="762000" y="2209800"/>
          <a:ext cx="7543800" cy="2751722"/>
        </p:xfrm>
        <a:graphic>
          <a:graphicData uri="http://schemas.openxmlformats.org/drawingml/2006/table">
            <a:tbl>
              <a:tblPr firstRow="1" firstCol="1" bandRow="1">
                <a:tableStyleId>{5C22544A-7EE6-4342-B048-85BDC9FD1C3A}</a:tableStyleId>
              </a:tblPr>
              <a:tblGrid>
                <a:gridCol w="3771492">
                  <a:extLst>
                    <a:ext uri="{9D8B030D-6E8A-4147-A177-3AD203B41FA5}">
                      <a16:colId xmlns:a16="http://schemas.microsoft.com/office/drawing/2014/main" val="20000"/>
                    </a:ext>
                  </a:extLst>
                </a:gridCol>
                <a:gridCol w="3772308">
                  <a:extLst>
                    <a:ext uri="{9D8B030D-6E8A-4147-A177-3AD203B41FA5}">
                      <a16:colId xmlns:a16="http://schemas.microsoft.com/office/drawing/2014/main" val="20001"/>
                    </a:ext>
                  </a:extLst>
                </a:gridCol>
              </a:tblGrid>
              <a:tr h="242523">
                <a:tc gridSpan="2">
                  <a:txBody>
                    <a:bodyPr/>
                    <a:lstStyle/>
                    <a:p>
                      <a:pPr>
                        <a:lnSpc>
                          <a:spcPct val="115000"/>
                        </a:lnSpc>
                        <a:spcAft>
                          <a:spcPts val="0"/>
                        </a:spcAft>
                      </a:pPr>
                      <a:r>
                        <a:rPr lang="en-US" sz="1400" b="0" dirty="0">
                          <a:solidFill>
                            <a:schemeClr val="tx1"/>
                          </a:solidFill>
                          <a:effectLst/>
                          <a:latin typeface="Arial" panose="020B0604020202020204" pitchFamily="34" charset="0"/>
                          <a:cs typeface="Arial" panose="020B0604020202020204" pitchFamily="34" charset="0"/>
                        </a:rPr>
                        <a:t>Table 3.12 Summary of Antibody </a:t>
                      </a:r>
                      <a:r>
                        <a:rPr lang="en-US" sz="1400" b="0" dirty="0" err="1">
                          <a:solidFill>
                            <a:schemeClr val="tx1"/>
                          </a:solidFill>
                          <a:effectLst/>
                          <a:latin typeface="Arial" panose="020B0604020202020204" pitchFamily="34" charset="0"/>
                          <a:cs typeface="Arial" panose="020B0604020202020204" pitchFamily="34" charset="0"/>
                        </a:rPr>
                        <a:t>Potentiators</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242523">
                <a:tc>
                  <a:txBody>
                    <a:bodyPr/>
                    <a:lstStyle/>
                    <a:p>
                      <a:pPr>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Potentiator</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Mechanism of action</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2523">
                <a:tc>
                  <a:txBody>
                    <a:bodyPr/>
                    <a:lstStyle/>
                    <a:p>
                      <a:pPr marL="228600" indent="-228600">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Low-ionic-strength saline (LISS)</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Increases rate of antibody uptake</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0135">
                <a:tc>
                  <a:txBody>
                    <a:bodyPr/>
                    <a:lstStyle/>
                    <a:p>
                      <a:pPr marL="228600" indent="-228600">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Polyethylene glycol (PEG)</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Concentrates the antibody in the test environment in LISS</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15360">
                <a:tc>
                  <a:txBody>
                    <a:bodyPr/>
                    <a:lstStyle/>
                    <a:p>
                      <a:pPr marL="228600" indent="-228600">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Proteolytic enzymes (papain and ficin)</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400" b="0" dirty="0">
                          <a:solidFill>
                            <a:schemeClr val="tx1"/>
                          </a:solidFill>
                          <a:effectLst/>
                          <a:latin typeface="Arial" panose="020B0604020202020204" pitchFamily="34" charset="0"/>
                          <a:cs typeface="Arial" panose="020B0604020202020204" pitchFamily="34" charset="0"/>
                        </a:rPr>
                        <a:t>Removes negative charges from the red cell membrane, which reduces the zeta potential; denatures some red cell antigens</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00135">
                <a:tc>
                  <a:txBody>
                    <a:bodyPr/>
                    <a:lstStyle/>
                    <a:p>
                      <a:pPr marL="228600" indent="-228600">
                        <a:lnSpc>
                          <a:spcPct val="115000"/>
                        </a:lnSpc>
                        <a:spcAft>
                          <a:spcPts val="0"/>
                        </a:spcAft>
                      </a:pPr>
                      <a:r>
                        <a:rPr lang="en-US" sz="1400" b="0">
                          <a:solidFill>
                            <a:schemeClr val="tx1"/>
                          </a:solidFill>
                          <a:effectLst/>
                          <a:latin typeface="Arial" panose="020B0604020202020204" pitchFamily="34" charset="0"/>
                          <a:cs typeface="Arial" panose="020B0604020202020204" pitchFamily="34" charset="0"/>
                        </a:rPr>
                        <a:t>Bovine serum albumin (BSA)</a:t>
                      </a:r>
                      <a:endParaRPr lang="en-US" sz="12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lnSpc>
                          <a:spcPct val="115000"/>
                        </a:lnSpc>
                        <a:spcAft>
                          <a:spcPts val="0"/>
                        </a:spcAft>
                      </a:pPr>
                      <a:r>
                        <a:rPr lang="en-US" sz="1400" b="0" dirty="0">
                          <a:solidFill>
                            <a:schemeClr val="tx1"/>
                          </a:solidFill>
                          <a:effectLst/>
                          <a:latin typeface="Arial" panose="020B0604020202020204" pitchFamily="34" charset="0"/>
                          <a:cs typeface="Arial" panose="020B0604020202020204" pitchFamily="34" charset="0"/>
                        </a:rPr>
                        <a:t>Reduces the repulsion between cells but does not shorten the incubation time</a:t>
                      </a:r>
                      <a:endParaRPr lang="en-US" sz="12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p:txBody>
          <a:bodyPr/>
          <a:lstStyle/>
          <a:p>
            <a:pPr eaLnBrk="1" hangingPunct="1"/>
            <a:r>
              <a:rPr lang="en-US" altLang="en-US" smtClean="0"/>
              <a:t>Bovine Serum Albumin</a:t>
            </a:r>
          </a:p>
        </p:txBody>
      </p:sp>
      <p:sp>
        <p:nvSpPr>
          <p:cNvPr id="77827" name="Content Placeholder 5"/>
          <p:cNvSpPr>
            <a:spLocks noGrp="1"/>
          </p:cNvSpPr>
          <p:nvPr>
            <p:ph idx="1"/>
          </p:nvPr>
        </p:nvSpPr>
        <p:spPr/>
        <p:txBody>
          <a:bodyPr/>
          <a:lstStyle/>
          <a:p>
            <a:pPr eaLnBrk="1" hangingPunct="1">
              <a:lnSpc>
                <a:spcPct val="90000"/>
              </a:lnSpc>
            </a:pPr>
            <a:r>
              <a:rPr lang="en-US" altLang="en-US" smtClean="0"/>
              <a:t>Available in 22% or 30% concentration</a:t>
            </a:r>
          </a:p>
          <a:p>
            <a:pPr eaLnBrk="1" hangingPunct="1">
              <a:lnSpc>
                <a:spcPct val="90000"/>
              </a:lnSpc>
            </a:pPr>
            <a:r>
              <a:rPr lang="en-US" altLang="en-US" smtClean="0"/>
              <a:t>Allows antibody-</a:t>
            </a:r>
            <a:r>
              <a:rPr lang="en-US" altLang="en-US" b="1" smtClean="0"/>
              <a:t>sensitized</a:t>
            </a:r>
            <a:r>
              <a:rPr lang="en-US" altLang="en-US" smtClean="0"/>
              <a:t> cells to become closer together than is possible with saline</a:t>
            </a:r>
          </a:p>
          <a:p>
            <a:pPr eaLnBrk="1" hangingPunct="1">
              <a:lnSpc>
                <a:spcPct val="90000"/>
              </a:lnSpc>
            </a:pPr>
            <a:r>
              <a:rPr lang="en-US" altLang="en-US" smtClean="0"/>
              <a:t>Favors direct agglutination with Rh antibodies</a:t>
            </a:r>
          </a:p>
          <a:p>
            <a:pPr eaLnBrk="1" hangingPunct="1">
              <a:lnSpc>
                <a:spcPct val="90000"/>
              </a:lnSpc>
            </a:pPr>
            <a:r>
              <a:rPr lang="en-US" altLang="en-US" smtClean="0"/>
              <a:t>Enhances sensitivity of the IAT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smtClean="0"/>
              <a:t>Lectins</a:t>
            </a:r>
          </a:p>
        </p:txBody>
      </p:sp>
      <p:sp>
        <p:nvSpPr>
          <p:cNvPr id="79875" name="Content Placeholder 2"/>
          <p:cNvSpPr>
            <a:spLocks noGrp="1"/>
          </p:cNvSpPr>
          <p:nvPr>
            <p:ph sz="half" idx="1"/>
          </p:nvPr>
        </p:nvSpPr>
        <p:spPr/>
        <p:txBody>
          <a:bodyPr/>
          <a:lstStyle/>
          <a:p>
            <a:pPr eaLnBrk="1" hangingPunct="1"/>
            <a:r>
              <a:rPr lang="en-US" altLang="en-US" smtClean="0"/>
              <a:t>Seed extracts that have specificity toward certain RBC antigens</a:t>
            </a:r>
          </a:p>
          <a:p>
            <a:pPr eaLnBrk="1" hangingPunct="1"/>
            <a:r>
              <a:rPr lang="en-US" altLang="en-US" smtClean="0"/>
              <a:t>Bind to carbohydrate determinants of RBC antigens</a:t>
            </a:r>
          </a:p>
        </p:txBody>
      </p:sp>
      <p:graphicFrame>
        <p:nvGraphicFramePr>
          <p:cNvPr id="2" name="Table 1" descr="Table with 2 columns and 5 rows describing summary of common lectins in the blood bank&#10;" title="Table 3.13 Summary of Common Lectins in the Blood Bank"/>
          <p:cNvGraphicFramePr>
            <a:graphicFrameLocks noGrp="1"/>
          </p:cNvGraphicFramePr>
          <p:nvPr>
            <p:extLst>
              <p:ext uri="{D42A27DB-BD31-4B8C-83A1-F6EECF244321}">
                <p14:modId xmlns:p14="http://schemas.microsoft.com/office/powerpoint/2010/main" val="3395903293"/>
              </p:ext>
            </p:extLst>
          </p:nvPr>
        </p:nvGraphicFramePr>
        <p:xfrm>
          <a:off x="4419600" y="2667000"/>
          <a:ext cx="4038600" cy="1472184"/>
        </p:xfrm>
        <a:graphic>
          <a:graphicData uri="http://schemas.openxmlformats.org/drawingml/2006/table">
            <a:tbl>
              <a:tblPr firstRow="1" firstCol="1" bandRow="1">
                <a:tableStyleId>{5C22544A-7EE6-4342-B048-85BDC9FD1C3A}</a:tableStyleId>
              </a:tblPr>
              <a:tblGrid>
                <a:gridCol w="1259205">
                  <a:extLst>
                    <a:ext uri="{9D8B030D-6E8A-4147-A177-3AD203B41FA5}">
                      <a16:colId xmlns:a16="http://schemas.microsoft.com/office/drawing/2014/main" val="20000"/>
                    </a:ext>
                  </a:extLst>
                </a:gridCol>
                <a:gridCol w="2779395">
                  <a:extLst>
                    <a:ext uri="{9D8B030D-6E8A-4147-A177-3AD203B41FA5}">
                      <a16:colId xmlns:a16="http://schemas.microsoft.com/office/drawing/2014/main" val="20001"/>
                    </a:ext>
                  </a:extLst>
                </a:gridCol>
              </a:tblGrid>
              <a:tr h="0">
                <a:tc gridSpan="2">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Table 3.13 Summary of Common </a:t>
                      </a:r>
                      <a:r>
                        <a:rPr lang="en-US" sz="1200" b="0" dirty="0" err="1">
                          <a:solidFill>
                            <a:schemeClr val="tx1"/>
                          </a:solidFill>
                          <a:effectLst/>
                          <a:latin typeface="Arial" panose="020B0604020202020204" pitchFamily="34" charset="0"/>
                          <a:cs typeface="Arial" panose="020B0604020202020204" pitchFamily="34" charset="0"/>
                        </a:rPr>
                        <a:t>Lectins</a:t>
                      </a:r>
                      <a:r>
                        <a:rPr lang="en-US" sz="1200" b="0" dirty="0">
                          <a:solidFill>
                            <a:schemeClr val="tx1"/>
                          </a:solidFill>
                          <a:effectLst/>
                          <a:latin typeface="Arial" panose="020B0604020202020204" pitchFamily="34" charset="0"/>
                          <a:cs typeface="Arial" panose="020B0604020202020204" pitchFamily="34" charset="0"/>
                        </a:rPr>
                        <a:t> in the Blood Bank</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Lectin</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Antigen specificity</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Dolichos biflorus</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A</a:t>
                      </a:r>
                      <a:r>
                        <a:rPr lang="en-US" sz="1200" b="0" baseline="-25000">
                          <a:solidFill>
                            <a:schemeClr val="tx1"/>
                          </a:solidFill>
                          <a:effectLst/>
                          <a:latin typeface="Arial" panose="020B0604020202020204" pitchFamily="34" charset="0"/>
                          <a:cs typeface="Arial" panose="020B0604020202020204" pitchFamily="34" charset="0"/>
                        </a:rPr>
                        <a:t>1</a:t>
                      </a:r>
                      <a:r>
                        <a:rPr lang="en-US" sz="1200" b="0">
                          <a:solidFill>
                            <a:schemeClr val="tx1"/>
                          </a:solidFill>
                          <a:effectLst/>
                          <a:latin typeface="Arial" panose="020B0604020202020204" pitchFamily="34" charset="0"/>
                          <a:cs typeface="Arial" panose="020B0604020202020204" pitchFamily="34" charset="0"/>
                        </a:rPr>
                        <a:t> phenotype</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Ulex europaeus</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H</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Vicia graminea</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N</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nSpc>
                          <a:spcPct val="115000"/>
                        </a:lnSpc>
                        <a:spcAft>
                          <a:spcPts val="0"/>
                        </a:spcAft>
                      </a:pPr>
                      <a:r>
                        <a:rPr lang="en-US" sz="1200" b="0">
                          <a:solidFill>
                            <a:schemeClr val="tx1"/>
                          </a:solidFill>
                          <a:effectLst/>
                          <a:latin typeface="Arial" panose="020B0604020202020204" pitchFamily="34" charset="0"/>
                          <a:cs typeface="Arial" panose="020B0604020202020204" pitchFamily="34" charset="0"/>
                        </a:rPr>
                        <a:t>Iberis amara</a:t>
                      </a:r>
                      <a:endParaRPr lang="en-US" sz="1100" b="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200" b="0" dirty="0">
                          <a:solidFill>
                            <a:schemeClr val="tx1"/>
                          </a:solidFill>
                          <a:effectLst/>
                          <a:latin typeface="Arial" panose="020B0604020202020204" pitchFamily="34" charset="0"/>
                          <a:cs typeface="Arial" panose="020B0604020202020204" pitchFamily="34" charset="0"/>
                        </a:rPr>
                        <a:t>M</a:t>
                      </a:r>
                      <a:endParaRPr lang="en-US" sz="11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title"/>
          </p:nvPr>
        </p:nvSpPr>
        <p:spPr/>
        <p:txBody>
          <a:bodyPr/>
          <a:lstStyle/>
          <a:p>
            <a:pPr eaLnBrk="1" hangingPunct="1"/>
            <a:r>
              <a:rPr lang="en-US" altLang="en-US" smtClean="0"/>
              <a:t>Other Methods: Gel Technology</a:t>
            </a:r>
          </a:p>
        </p:txBody>
      </p:sp>
      <p:sp>
        <p:nvSpPr>
          <p:cNvPr id="81923" name="Content Placeholder 5"/>
          <p:cNvSpPr>
            <a:spLocks noGrp="1"/>
          </p:cNvSpPr>
          <p:nvPr>
            <p:ph sz="half" idx="1"/>
          </p:nvPr>
        </p:nvSpPr>
        <p:spPr>
          <a:xfrm>
            <a:off x="457200" y="1780709"/>
            <a:ext cx="8153400" cy="768350"/>
          </a:xfrm>
        </p:spPr>
        <p:txBody>
          <a:bodyPr>
            <a:spAutoFit/>
          </a:bodyPr>
          <a:lstStyle/>
          <a:p>
            <a:pPr eaLnBrk="1" hangingPunct="1"/>
            <a:r>
              <a:rPr lang="en-US" altLang="en-US" sz="2200" dirty="0" smtClean="0"/>
              <a:t>Uses dextran acrylamide gel particles to trap agglutinated cells</a:t>
            </a:r>
            <a:endParaRPr lang="en-US" altLang="en-US" sz="1800" dirty="0" smtClean="0"/>
          </a:p>
        </p:txBody>
      </p:sp>
      <p:sp>
        <p:nvSpPr>
          <p:cNvPr id="81926" name="Content Placeholder 5"/>
          <p:cNvSpPr txBox="1">
            <a:spLocks/>
          </p:cNvSpPr>
          <p:nvPr/>
        </p:nvSpPr>
        <p:spPr bwMode="auto">
          <a:xfrm>
            <a:off x="457200" y="2209800"/>
            <a:ext cx="388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639763" indent="-22860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ts val="400"/>
              </a:spcBef>
              <a:buClr>
                <a:srgbClr val="4584D3"/>
              </a:buClr>
              <a:buSzPct val="90000"/>
              <a:buFontTx/>
              <a:buChar char="•"/>
            </a:pPr>
            <a:r>
              <a:rPr lang="en-US" altLang="en-US" sz="1800" dirty="0">
                <a:latin typeface="Arial" charset="0"/>
              </a:rPr>
              <a:t>Gel particles are combined with reagents and </a:t>
            </a:r>
            <a:r>
              <a:rPr lang="en-US" altLang="en-US" sz="1800" dirty="0" err="1">
                <a:latin typeface="Arial" charset="0"/>
              </a:rPr>
              <a:t>predispensed</a:t>
            </a:r>
            <a:r>
              <a:rPr lang="en-US" altLang="en-US" sz="1800" dirty="0">
                <a:latin typeface="Arial" charset="0"/>
              </a:rPr>
              <a:t> in </a:t>
            </a:r>
            <a:r>
              <a:rPr lang="en-US" altLang="en-US" sz="1800" dirty="0" err="1">
                <a:latin typeface="Arial" charset="0"/>
              </a:rPr>
              <a:t>microtubes</a:t>
            </a:r>
            <a:r>
              <a:rPr lang="en-US" altLang="en-US" sz="1800" dirty="0">
                <a:latin typeface="Arial" charset="0"/>
              </a:rPr>
              <a:t> of plastic cards</a:t>
            </a:r>
          </a:p>
          <a:p>
            <a:pPr lvl="1" eaLnBrk="1" hangingPunct="1">
              <a:spcBef>
                <a:spcPts val="400"/>
              </a:spcBef>
              <a:buClr>
                <a:srgbClr val="4584D3"/>
              </a:buClr>
              <a:buSzPct val="90000"/>
              <a:buFontTx/>
              <a:buChar char="•"/>
            </a:pPr>
            <a:r>
              <a:rPr lang="en-US" altLang="en-US" sz="1800" dirty="0">
                <a:latin typeface="Arial" charset="0"/>
              </a:rPr>
              <a:t>RBCs or plasma/serum are added to the </a:t>
            </a:r>
            <a:r>
              <a:rPr lang="en-US" altLang="en-US" sz="1800" dirty="0" err="1">
                <a:latin typeface="Arial" charset="0"/>
              </a:rPr>
              <a:t>microtube</a:t>
            </a:r>
            <a:r>
              <a:rPr lang="en-US" altLang="en-US" sz="1800" dirty="0">
                <a:latin typeface="Arial" charset="0"/>
              </a:rPr>
              <a:t> and allowed to incubate before centrifugation</a:t>
            </a:r>
          </a:p>
          <a:p>
            <a:pPr lvl="1" eaLnBrk="1" hangingPunct="1">
              <a:spcBef>
                <a:spcPts val="400"/>
              </a:spcBef>
              <a:buClr>
                <a:srgbClr val="4584D3"/>
              </a:buClr>
              <a:buSzPct val="90000"/>
              <a:buFontTx/>
              <a:buChar char="•"/>
            </a:pPr>
            <a:r>
              <a:rPr lang="en-US" altLang="en-US" sz="1800" dirty="0">
                <a:latin typeface="Arial" charset="0"/>
              </a:rPr>
              <a:t>Large agglutinates are trapped at the top of the </a:t>
            </a:r>
            <a:r>
              <a:rPr lang="en-US" altLang="en-US" sz="1800" dirty="0" err="1">
                <a:latin typeface="Arial" charset="0"/>
              </a:rPr>
              <a:t>microtubes</a:t>
            </a:r>
            <a:r>
              <a:rPr lang="en-US" altLang="en-US" sz="1800" dirty="0">
                <a:latin typeface="Arial" charset="0"/>
              </a:rPr>
              <a:t> (4+)</a:t>
            </a:r>
          </a:p>
          <a:p>
            <a:pPr lvl="1" eaLnBrk="1" hangingPunct="1">
              <a:spcBef>
                <a:spcPts val="400"/>
              </a:spcBef>
              <a:buClr>
                <a:srgbClr val="4584D3"/>
              </a:buClr>
              <a:buSzPct val="90000"/>
              <a:buFontTx/>
              <a:buChar char="•"/>
            </a:pPr>
            <a:r>
              <a:rPr lang="en-US" altLang="en-US" sz="1800" dirty="0" err="1">
                <a:latin typeface="Arial" charset="0"/>
              </a:rPr>
              <a:t>Nonagglutinated</a:t>
            </a:r>
            <a:r>
              <a:rPr lang="en-US" altLang="en-US" sz="1800" dirty="0">
                <a:latin typeface="Arial" charset="0"/>
              </a:rPr>
              <a:t> cells travel unimpeded to the bottom of the </a:t>
            </a:r>
            <a:r>
              <a:rPr lang="en-US" altLang="en-US" sz="1800" dirty="0" err="1">
                <a:latin typeface="Arial" charset="0"/>
              </a:rPr>
              <a:t>microtube</a:t>
            </a:r>
            <a:r>
              <a:rPr lang="en-US" altLang="en-US" sz="1800" dirty="0">
                <a:latin typeface="Arial" charset="0"/>
              </a:rPr>
              <a:t> (0)</a:t>
            </a:r>
          </a:p>
        </p:txBody>
      </p:sp>
      <p:pic>
        <p:nvPicPr>
          <p:cNvPr id="81927" name="Picture 1" descr="Image showing gel test. The plastic card contains 6 microtubes of gel. Agglutinates are trapped within the gel. They demonstrate a range of reactions shown in the figure. The agglutination reaction is graded from 0 to 4+. The assigned grade is dependent on the position of the red cells in the gel microtube." title="Fig. 3.13 Gel test. The plastic card contains 6 microtubes of gel. Agglutinates are trapped within the gel. They demonstrate a range of reactions shown in the figure. The agglutination reaction is graded from 0 to 4+. The assigned grade is dependent on the position of the red cells in the gel microtube. (Courtesy Ortho Clinical Diagnostics, Raritan, NJ, and Micro Typing Systems, Pompano Beach, FL.)"/>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48200" y="2819400"/>
            <a:ext cx="3841650" cy="302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mtClean="0"/>
              <a:t>Other Methods: Microplate</a:t>
            </a:r>
          </a:p>
        </p:txBody>
      </p:sp>
      <p:sp>
        <p:nvSpPr>
          <p:cNvPr id="83971" name="Content Placeholder 3"/>
          <p:cNvSpPr>
            <a:spLocks noGrp="1"/>
          </p:cNvSpPr>
          <p:nvPr>
            <p:ph sz="half" idx="1"/>
          </p:nvPr>
        </p:nvSpPr>
        <p:spPr>
          <a:xfrm>
            <a:off x="722007" y="1981200"/>
            <a:ext cx="4191000" cy="3810000"/>
          </a:xfrm>
        </p:spPr>
        <p:txBody>
          <a:bodyPr/>
          <a:lstStyle/>
          <a:p>
            <a:pPr eaLnBrk="1" hangingPunct="1"/>
            <a:r>
              <a:rPr lang="en-US" altLang="en-US" dirty="0" smtClean="0"/>
              <a:t>A 96-well </a:t>
            </a:r>
            <a:r>
              <a:rPr lang="en-US" altLang="en-US" dirty="0" err="1" smtClean="0"/>
              <a:t>microtiter</a:t>
            </a:r>
            <a:r>
              <a:rPr lang="en-US" altLang="en-US" dirty="0" smtClean="0"/>
              <a:t> plate replaces test tubes</a:t>
            </a:r>
          </a:p>
          <a:p>
            <a:pPr eaLnBrk="1" hangingPunct="1"/>
            <a:r>
              <a:rPr lang="en-US" altLang="en-US" dirty="0" smtClean="0"/>
              <a:t>Applies same principle as test tube method</a:t>
            </a:r>
          </a:p>
          <a:p>
            <a:pPr lvl="1" eaLnBrk="1" hangingPunct="1"/>
            <a:r>
              <a:rPr lang="en-US" altLang="en-US" dirty="0" smtClean="0"/>
              <a:t>A concentrated button indicates a reaction</a:t>
            </a:r>
          </a:p>
          <a:p>
            <a:pPr lvl="1" eaLnBrk="1" hangingPunct="1"/>
            <a:r>
              <a:rPr lang="en-US" altLang="en-US" dirty="0" smtClean="0"/>
              <a:t>Dispersed cells indicate no reaction</a:t>
            </a:r>
          </a:p>
        </p:txBody>
      </p:sp>
      <p:pic>
        <p:nvPicPr>
          <p:cNvPr id="83974" name="Picture 2" descr="Image describing microplate test method and interpretation. Positive and negative reactions in microplate wells. Agglutination or hemolysis in any well is a concentrated button of red cells and is interpreted as a positive result. A smooth suspension of red cells after resuspension of the cell button or a streaming pattern of red cells, when the plate is placed on an angle, is interpreted as no agglutination and a negative test result." title="Fig. 3.12 Microplate test method and interpretation. B, Positive and negative reactions in microplate wells. Agglutination or hemolysis in any well is a concentrated button of red cells and is interpreted as a positive result. A smooth suspension of red cells after resuspension of the cell button or a streaming pattern of red cells, when the plate is placed on an angle, is interpreted as no agglutination and a negative test resul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76221" y="1676400"/>
            <a:ext cx="397149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Other Methods: Solid Phase</a:t>
            </a:r>
          </a:p>
        </p:txBody>
      </p:sp>
      <p:sp>
        <p:nvSpPr>
          <p:cNvPr id="86019" name="Content Placeholder 2"/>
          <p:cNvSpPr>
            <a:spLocks noGrp="1"/>
          </p:cNvSpPr>
          <p:nvPr>
            <p:ph sz="half" idx="1"/>
          </p:nvPr>
        </p:nvSpPr>
        <p:spPr>
          <a:xfrm>
            <a:off x="457200" y="1981200"/>
            <a:ext cx="6553200" cy="4144963"/>
          </a:xfrm>
        </p:spPr>
        <p:txBody>
          <a:bodyPr/>
          <a:lstStyle/>
          <a:p>
            <a:pPr eaLnBrk="1" hangingPunct="1"/>
            <a:r>
              <a:rPr lang="en-US" altLang="en-US" dirty="0" smtClean="0"/>
              <a:t>Uses microplate wells with immobilized reagent</a:t>
            </a:r>
          </a:p>
          <a:p>
            <a:pPr lvl="1" eaLnBrk="1" hangingPunct="1"/>
            <a:r>
              <a:rPr lang="en-US" altLang="en-US" dirty="0" smtClean="0"/>
              <a:t>Cells that adhere to the sides and bottom of the wells are </a:t>
            </a:r>
            <a:r>
              <a:rPr lang="en-US" altLang="en-US" b="1" dirty="0" smtClean="0"/>
              <a:t>positive</a:t>
            </a:r>
          </a:p>
          <a:p>
            <a:pPr lvl="1" eaLnBrk="1" hangingPunct="1"/>
            <a:r>
              <a:rPr lang="en-US" altLang="en-US" dirty="0" smtClean="0"/>
              <a:t>Cells that settle to the bottom of the wells are </a:t>
            </a:r>
            <a:r>
              <a:rPr lang="en-US" altLang="en-US" b="1" dirty="0" smtClean="0"/>
              <a:t>negative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Objectives (3 of 4)</a:t>
            </a:r>
          </a:p>
        </p:txBody>
      </p:sp>
      <p:sp>
        <p:nvSpPr>
          <p:cNvPr id="11267" name="Content Placeholder 2"/>
          <p:cNvSpPr>
            <a:spLocks noGrp="1"/>
          </p:cNvSpPr>
          <p:nvPr>
            <p:ph idx="1"/>
          </p:nvPr>
        </p:nvSpPr>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sz="2600"/>
              <a:t>Compare and contrast the composition and appropriate uses of polyspecific and monospecific antiglobulin reagents</a:t>
            </a:r>
          </a:p>
          <a:p>
            <a:pPr eaLnBrk="1" fontAlgn="auto" hangingPunct="1">
              <a:spcAft>
                <a:spcPts val="0"/>
              </a:spcAft>
              <a:buSzPct val="100000"/>
              <a:buFont typeface="Arial" panose="020B0604020202020204" pitchFamily="34" charset="0"/>
              <a:buChar char="●"/>
              <a:defRPr/>
            </a:pPr>
            <a:r>
              <a:rPr lang="en-US" altLang="en-US" sz="2600" smtClean="0"/>
              <a:t>Discuss </a:t>
            </a:r>
            <a:r>
              <a:rPr lang="en-US" altLang="en-US" sz="2600"/>
              <a:t>the role of potentiators in immunohematologic testing</a:t>
            </a:r>
          </a:p>
          <a:p>
            <a:pPr eaLnBrk="1" fontAlgn="auto" hangingPunct="1">
              <a:spcAft>
                <a:spcPts val="0"/>
              </a:spcAft>
              <a:buSzPct val="100000"/>
              <a:buFont typeface="Arial" panose="020B0604020202020204" pitchFamily="34" charset="0"/>
              <a:buChar char="●"/>
              <a:defRPr/>
            </a:pPr>
            <a:r>
              <a:rPr lang="en-US" altLang="en-US" sz="2600" smtClean="0"/>
              <a:t>Describe </a:t>
            </a:r>
            <a:r>
              <a:rPr lang="en-US" altLang="en-US" sz="2600"/>
              <a:t>the functions of the following potentiators in immunohematologic testing: low-ionic-strength solution, bovine serum albumin, polyethylene glycol, and proteolytic enzymes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Objectives (4 of 4)</a:t>
            </a:r>
          </a:p>
        </p:txBody>
      </p:sp>
      <p:sp>
        <p:nvSpPr>
          <p:cNvPr id="18435" name="Content Placeholder 2"/>
          <p:cNvSpPr>
            <a:spLocks noGrp="1"/>
          </p:cNvSpPr>
          <p:nvPr>
            <p:ph idx="1"/>
          </p:nvPr>
        </p:nvSpPr>
        <p:spPr/>
        <p:txBody>
          <a:bodyPr/>
          <a:lstStyle/>
          <a:p>
            <a:pPr eaLnBrk="1" hangingPunct="1"/>
            <a:r>
              <a:rPr lang="en-US" altLang="en-US" smtClean="0"/>
              <a:t>Define and identify common lectins used in blood banking</a:t>
            </a:r>
          </a:p>
          <a:p>
            <a:pPr eaLnBrk="1" hangingPunct="1"/>
            <a:r>
              <a:rPr lang="en-US" altLang="en-US" smtClean="0"/>
              <a:t>Describe the principles of gel technology, microplate techniques, and solid-phase RBC adherence techniques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Blood Banking Reagents</a:t>
            </a:r>
          </a:p>
        </p:txBody>
      </p:sp>
      <p:sp>
        <p:nvSpPr>
          <p:cNvPr id="20483" name="Content Placeholder 2"/>
          <p:cNvSpPr>
            <a:spLocks noGrp="1"/>
          </p:cNvSpPr>
          <p:nvPr>
            <p:ph idx="1"/>
          </p:nvPr>
        </p:nvSpPr>
        <p:spPr/>
        <p:txBody>
          <a:bodyPr/>
          <a:lstStyle/>
          <a:p>
            <a:pPr eaLnBrk="1" hangingPunct="1"/>
            <a:r>
              <a:rPr lang="en-US" altLang="en-US" smtClean="0"/>
              <a:t> 4 basic categories of reagents:</a:t>
            </a:r>
          </a:p>
          <a:p>
            <a:pPr lvl="1" eaLnBrk="1" hangingPunct="1">
              <a:buFont typeface="Times New Roman" panose="02020603050405020304" pitchFamily="18" charset="0"/>
              <a:buChar char="–"/>
            </a:pPr>
            <a:r>
              <a:rPr lang="en-US" altLang="en-US" smtClean="0"/>
              <a:t>RBCs with known antigens</a:t>
            </a:r>
          </a:p>
          <a:p>
            <a:pPr lvl="1" eaLnBrk="1" hangingPunct="1">
              <a:buFont typeface="Times New Roman" panose="02020603050405020304" pitchFamily="18" charset="0"/>
              <a:buChar char="–"/>
            </a:pPr>
            <a:r>
              <a:rPr lang="en-US" altLang="en-US" smtClean="0"/>
              <a:t>Antisera with known antibodies</a:t>
            </a:r>
          </a:p>
          <a:p>
            <a:pPr lvl="1" eaLnBrk="1" hangingPunct="1">
              <a:buFont typeface="Times New Roman" panose="02020603050405020304" pitchFamily="18" charset="0"/>
              <a:buChar char="–"/>
            </a:pPr>
            <a:r>
              <a:rPr lang="en-US" altLang="en-US" smtClean="0"/>
              <a:t>Antiglobulin reagents: anti-IgG (anti-immunoglobulin G) and/or complement</a:t>
            </a:r>
          </a:p>
          <a:p>
            <a:pPr lvl="1" eaLnBrk="1" hangingPunct="1">
              <a:buFont typeface="Times New Roman" panose="02020603050405020304" pitchFamily="18" charset="0"/>
              <a:buChar char="–"/>
            </a:pPr>
            <a:r>
              <a:rPr lang="en-US" altLang="en-US" smtClean="0"/>
              <a:t>Potentiators to enhance antibodies</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Reagent Regulation</a:t>
            </a:r>
          </a:p>
        </p:txBody>
      </p:sp>
      <p:sp>
        <p:nvSpPr>
          <p:cNvPr id="14339" name="Rectangle 3"/>
          <p:cNvSpPr>
            <a:spLocks noGrp="1" noChangeArrowheads="1"/>
          </p:cNvSpPr>
          <p:nvPr>
            <p:ph idx="1"/>
          </p:nvPr>
        </p:nvSpPr>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sz="2400" dirty="0"/>
              <a:t>Commercial blood banking reagents are licensed by the Center for Biologics Evaluation and Research (Food and Drug Administration [FDA])</a:t>
            </a:r>
          </a:p>
          <a:p>
            <a:pPr eaLnBrk="1" fontAlgn="auto" hangingPunct="1">
              <a:spcAft>
                <a:spcPts val="0"/>
              </a:spcAft>
              <a:buSzPct val="100000"/>
              <a:buFont typeface="Arial" panose="020B0604020202020204" pitchFamily="34" charset="0"/>
              <a:buChar char="●"/>
              <a:defRPr/>
            </a:pPr>
            <a:r>
              <a:rPr lang="en-US" altLang="en-US" sz="2400" smtClean="0"/>
              <a:t>The </a:t>
            </a:r>
            <a:r>
              <a:rPr lang="en-US" altLang="en-US" sz="2400" dirty="0"/>
              <a:t>FDA’s criteria can be found in the </a:t>
            </a:r>
            <a:r>
              <a:rPr lang="en-US" altLang="en-US" sz="2400" b="1" i="1" dirty="0"/>
              <a:t>Code of Federal Regulations</a:t>
            </a:r>
          </a:p>
          <a:p>
            <a:pPr eaLnBrk="1" fontAlgn="auto" hangingPunct="1">
              <a:spcAft>
                <a:spcPts val="0"/>
              </a:spcAft>
              <a:buSzPct val="100000"/>
              <a:buFont typeface="Arial" panose="020B0604020202020204" pitchFamily="34" charset="0"/>
              <a:buChar char="●"/>
              <a:defRPr/>
            </a:pPr>
            <a:r>
              <a:rPr lang="en-US" altLang="en-US" sz="2400" smtClean="0"/>
              <a:t>Reagents </a:t>
            </a:r>
            <a:r>
              <a:rPr lang="en-US" altLang="en-US" sz="2400" dirty="0"/>
              <a:t>must meet minimum standards before being licensed</a:t>
            </a:r>
          </a:p>
          <a:p>
            <a:pPr lvl="1" eaLnBrk="1" fontAlgn="auto" hangingPunct="1">
              <a:spcAft>
                <a:spcPts val="0"/>
              </a:spcAft>
              <a:buFont typeface="Arial" panose="020B0604020202020204" pitchFamily="34" charset="0"/>
              <a:buChar char="–"/>
              <a:defRPr/>
            </a:pPr>
            <a:r>
              <a:rPr lang="en-US" altLang="en-US" sz="2000" b="1" i="1" dirty="0"/>
              <a:t>Specificity</a:t>
            </a:r>
            <a:r>
              <a:rPr lang="en-US" altLang="en-US" sz="2000" dirty="0"/>
              <a:t>: recognition of the antigenic determinant and its corresponding antibody</a:t>
            </a:r>
          </a:p>
          <a:p>
            <a:pPr lvl="1" eaLnBrk="1" fontAlgn="auto" hangingPunct="1">
              <a:spcAft>
                <a:spcPts val="0"/>
              </a:spcAft>
              <a:buFont typeface="Arial" panose="020B0604020202020204" pitchFamily="34" charset="0"/>
              <a:buChar char="–"/>
              <a:defRPr/>
            </a:pPr>
            <a:r>
              <a:rPr lang="en-US" altLang="en-US" sz="2000" b="1" i="1" dirty="0"/>
              <a:t>Potency</a:t>
            </a:r>
            <a:r>
              <a:rPr lang="en-US" altLang="en-US" sz="2000" dirty="0"/>
              <a:t>: strength of the reaction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Quality Control</a:t>
            </a:r>
          </a:p>
        </p:txBody>
      </p:sp>
      <p:sp>
        <p:nvSpPr>
          <p:cNvPr id="15363" name="Content Placeholder 2"/>
          <p:cNvSpPr>
            <a:spLocks noGrp="1"/>
          </p:cNvSpPr>
          <p:nvPr>
            <p:ph idx="1"/>
          </p:nvPr>
        </p:nvSpPr>
        <p:spPr/>
        <p:txBody>
          <a:bodyPr rtlCol="0">
            <a:normAutofit/>
          </a:bodyPr>
          <a:lstStyle/>
          <a:p>
            <a:pPr eaLnBrk="1" fontAlgn="auto" hangingPunct="1">
              <a:spcAft>
                <a:spcPts val="0"/>
              </a:spcAft>
              <a:buSzPct val="100000"/>
              <a:buFont typeface="Arial" panose="020B0604020202020204" pitchFamily="34" charset="0"/>
              <a:buChar char="●"/>
              <a:defRPr/>
            </a:pPr>
            <a:r>
              <a:rPr lang="en-US" altLang="en-US" b="1" dirty="0"/>
              <a:t>Quality Control (QC) </a:t>
            </a:r>
            <a:r>
              <a:rPr lang="en-US" altLang="en-US" dirty="0"/>
              <a:t>is testing to determine the accuracy and precision of equipment, reagents, and procedures</a:t>
            </a:r>
          </a:p>
          <a:p>
            <a:pPr eaLnBrk="1" fontAlgn="auto" hangingPunct="1">
              <a:spcAft>
                <a:spcPts val="0"/>
              </a:spcAft>
              <a:buSzPct val="100000"/>
              <a:buFont typeface="Arial" panose="020B0604020202020204" pitchFamily="34" charset="0"/>
              <a:buChar char="●"/>
              <a:defRPr/>
            </a:pPr>
            <a:r>
              <a:rPr lang="en-US" altLang="en-US" smtClean="0"/>
              <a:t>Components </a:t>
            </a:r>
            <a:r>
              <a:rPr lang="en-US" altLang="en-US" dirty="0"/>
              <a:t>of a QC program include</a:t>
            </a:r>
          </a:p>
          <a:p>
            <a:pPr lvl="1" eaLnBrk="1" fontAlgn="auto" hangingPunct="1">
              <a:spcAft>
                <a:spcPts val="0"/>
              </a:spcAft>
              <a:buFont typeface="Arial" panose="020B0604020202020204" pitchFamily="34" charset="0"/>
              <a:buChar char="–"/>
              <a:defRPr/>
            </a:pPr>
            <a:r>
              <a:rPr lang="en-US" altLang="en-US" dirty="0"/>
              <a:t>A statement of the criteria for acceptable reagent performance</a:t>
            </a:r>
          </a:p>
          <a:p>
            <a:pPr lvl="1" eaLnBrk="1" fontAlgn="auto" hangingPunct="1">
              <a:spcAft>
                <a:spcPts val="0"/>
              </a:spcAft>
              <a:buFont typeface="Arial" panose="020B0604020202020204" pitchFamily="34" charset="0"/>
              <a:buChar char="–"/>
              <a:defRPr/>
            </a:pPr>
            <a:r>
              <a:rPr lang="en-US" altLang="en-US" dirty="0"/>
              <a:t>Documentation of reagent use</a:t>
            </a:r>
          </a:p>
          <a:p>
            <a:pPr lvl="1" eaLnBrk="1" fontAlgn="auto" hangingPunct="1">
              <a:spcAft>
                <a:spcPts val="0"/>
              </a:spcAft>
              <a:buFont typeface="Arial" panose="020B0604020202020204" pitchFamily="34" charset="0"/>
              <a:buChar char="–"/>
              <a:defRPr/>
            </a:pPr>
            <a:r>
              <a:rPr lang="en-US" altLang="en-US" dirty="0"/>
              <a:t>Corrective actions for lack of performance</a:t>
            </a:r>
          </a:p>
          <a:p>
            <a:pPr eaLnBrk="1" fontAlgn="auto" hangingPunct="1">
              <a:spcAft>
                <a:spcPts val="0"/>
              </a:spcAft>
              <a:buFont typeface="Arial" panose="020B0604020202020204" pitchFamily="34" charset="0"/>
              <a:buChar char="•"/>
              <a:defRPr/>
            </a:pP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pPr eaLnBrk="1" hangingPunct="1"/>
            <a:r>
              <a:rPr lang="en-US" altLang="en-US" sz="3600" smtClean="0"/>
              <a:t>Commercial Antibody</a:t>
            </a:r>
            <a:br>
              <a:rPr lang="en-US" altLang="en-US" sz="3600" smtClean="0"/>
            </a:br>
            <a:r>
              <a:rPr lang="en-US" altLang="en-US" sz="3600" smtClean="0"/>
              <a:t>Reagents (1 of 2)</a:t>
            </a:r>
          </a:p>
        </p:txBody>
      </p:sp>
      <p:sp>
        <p:nvSpPr>
          <p:cNvPr id="26627" name="Content Placeholder 9"/>
          <p:cNvSpPr>
            <a:spLocks noGrp="1"/>
          </p:cNvSpPr>
          <p:nvPr>
            <p:ph sz="half" idx="1"/>
          </p:nvPr>
        </p:nvSpPr>
        <p:spPr>
          <a:xfrm>
            <a:off x="822960" y="1845734"/>
            <a:ext cx="3368040" cy="4023360"/>
          </a:xfrm>
        </p:spPr>
        <p:txBody>
          <a:bodyPr/>
          <a:lstStyle/>
          <a:p>
            <a:pPr eaLnBrk="1" hangingPunct="1"/>
            <a:r>
              <a:rPr lang="en-US" altLang="en-US" dirty="0" smtClean="0"/>
              <a:t>Polyclonal antibodies</a:t>
            </a:r>
          </a:p>
          <a:p>
            <a:pPr lvl="1" eaLnBrk="1" hangingPunct="1">
              <a:buFont typeface="Times New Roman" panose="02020603050405020304" pitchFamily="18" charset="0"/>
              <a:buChar char="–"/>
            </a:pPr>
            <a:r>
              <a:rPr lang="en-US" altLang="en-US" dirty="0" smtClean="0"/>
              <a:t>Made from several different clones of B cells that secrete antibodies of different specificities</a:t>
            </a:r>
          </a:p>
          <a:p>
            <a:pPr lvl="1" eaLnBrk="1" hangingPunct="1">
              <a:buFont typeface="Times New Roman" panose="02020603050405020304" pitchFamily="18" charset="0"/>
              <a:buChar char="–"/>
            </a:pPr>
            <a:r>
              <a:rPr lang="en-US" altLang="en-US" dirty="0" smtClean="0"/>
              <a:t>Recognize multiple epitopes</a:t>
            </a:r>
          </a:p>
          <a:p>
            <a:pPr lvl="1" eaLnBrk="1" hangingPunct="1">
              <a:buFont typeface="Times New Roman" panose="02020603050405020304" pitchFamily="18" charset="0"/>
              <a:buChar char="–"/>
            </a:pPr>
            <a:r>
              <a:rPr lang="en-US" altLang="en-US" dirty="0" smtClean="0"/>
              <a:t>Example: antihuman globulin (AHG)</a:t>
            </a:r>
          </a:p>
        </p:txBody>
      </p:sp>
      <p:pic>
        <p:nvPicPr>
          <p:cNvPr id="26630" name="Picture 1" descr="Image showing comparison of polyclonal and monoclonal immune responses" title="Fig. 3.2 Comparison of polyclonal and monoclonal immune responses. Polyclonal immune responses: After exposure to the antigen, multiple clones of B cells are activated by the immune response to secrete antibodies of different specificities. In this response to the antigen, anti-1, anti-2, anti-3, and anti-4 were secreted by different B-cell clones. Monoclonal immune responses: A single clone of B cells is active by the immune response and secretes an antibody with one specificity (anti-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23084" y="2209800"/>
            <a:ext cx="4368800" cy="253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2064</TotalTime>
  <Words>2226</Words>
  <Application>Microsoft Office PowerPoint</Application>
  <PresentationFormat>On-screen Show (4:3)</PresentationFormat>
  <Paragraphs>333</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Calibri Light</vt:lpstr>
      <vt:lpstr>Times New Roman</vt:lpstr>
      <vt:lpstr>Wingdings 2</vt:lpstr>
      <vt:lpstr>Theme1</vt:lpstr>
      <vt:lpstr>Retrospect</vt:lpstr>
      <vt:lpstr>Chapter 3</vt:lpstr>
      <vt:lpstr>Objectives (1 of 4)</vt:lpstr>
      <vt:lpstr>Objectives (2 of 4)</vt:lpstr>
      <vt:lpstr>Objectives (3 of 4)</vt:lpstr>
      <vt:lpstr>Objectives (4 of 4)</vt:lpstr>
      <vt:lpstr>Blood Banking Reagents</vt:lpstr>
      <vt:lpstr>Reagent Regulation</vt:lpstr>
      <vt:lpstr>Quality Control</vt:lpstr>
      <vt:lpstr>Commercial Antibody Reagents (1 of 2)</vt:lpstr>
      <vt:lpstr>Commercial Antibody Reagents (2 of 2)</vt:lpstr>
      <vt:lpstr>Monoclonal Antibodies versus Polyclonal Antibodies</vt:lpstr>
      <vt:lpstr>ABO Typing (1 of 2)</vt:lpstr>
      <vt:lpstr>ABO Typing (2 of 2)</vt:lpstr>
      <vt:lpstr>D Antigen Typing</vt:lpstr>
      <vt:lpstr>D Antigen Typing Procedure</vt:lpstr>
      <vt:lpstr>Anti-D Reagents</vt:lpstr>
      <vt:lpstr>Low-Protein Reagent Control</vt:lpstr>
      <vt:lpstr>Reagent RBCs</vt:lpstr>
      <vt:lpstr>A1 and B Cells (1 of 2)</vt:lpstr>
      <vt:lpstr>A1 and B Cells (2 of 2)</vt:lpstr>
      <vt:lpstr>Screening Cells (1 of 2)</vt:lpstr>
      <vt:lpstr>Screening Cells (2 of 2)</vt:lpstr>
      <vt:lpstr>Panel Cells</vt:lpstr>
      <vt:lpstr>Antiglobulin Test</vt:lpstr>
      <vt:lpstr>Types of Antiglobulin Tests</vt:lpstr>
      <vt:lpstr>Positive DAT</vt:lpstr>
      <vt:lpstr>Types of Antiglobulin Tests</vt:lpstr>
      <vt:lpstr>Applications of IAT</vt:lpstr>
      <vt:lpstr>Sources of Error (1 of 2)</vt:lpstr>
      <vt:lpstr>Sources of Error (2 of 2)</vt:lpstr>
      <vt:lpstr>Antiglobulin Reagents</vt:lpstr>
      <vt:lpstr>IgG-Sensitized Cells</vt:lpstr>
      <vt:lpstr>Potentiators</vt:lpstr>
      <vt:lpstr>Bovine Serum Albumin</vt:lpstr>
      <vt:lpstr>Lectins</vt:lpstr>
      <vt:lpstr>Other Methods: Gel Technology</vt:lpstr>
      <vt:lpstr>Other Methods: Microplate</vt:lpstr>
      <vt:lpstr>Other Methods: Solid Phase</vt:lpstr>
    </vt:vector>
  </TitlesOfParts>
  <Company>University of Mississippi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RWilkins</dc:creator>
  <cp:lastModifiedBy>Docia D. Murphy-Johnson</cp:lastModifiedBy>
  <cp:revision>190</cp:revision>
  <dcterms:created xsi:type="dcterms:W3CDTF">2011-11-18T21:42:04Z</dcterms:created>
  <dcterms:modified xsi:type="dcterms:W3CDTF">2024-07-30T11:54:24Z</dcterms:modified>
</cp:coreProperties>
</file>