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6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88" r:id="rId7"/>
    <p:sldId id="28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73" r:id="rId17"/>
    <p:sldId id="274" r:id="rId18"/>
    <p:sldId id="287" r:id="rId19"/>
    <p:sldId id="268" r:id="rId20"/>
    <p:sldId id="269" r:id="rId21"/>
    <p:sldId id="270" r:id="rId22"/>
    <p:sldId id="271" r:id="rId23"/>
    <p:sldId id="272" r:id="rId24"/>
    <p:sldId id="275" r:id="rId25"/>
    <p:sldId id="277" r:id="rId26"/>
    <p:sldId id="278" r:id="rId27"/>
    <p:sldId id="279" r:id="rId28"/>
    <p:sldId id="280" r:id="rId29"/>
    <p:sldId id="293" r:id="rId30"/>
    <p:sldId id="294" r:id="rId31"/>
    <p:sldId id="295" r:id="rId32"/>
    <p:sldId id="284" r:id="rId33"/>
    <p:sldId id="285" r:id="rId34"/>
    <p:sldId id="286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3656" initials="203656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889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73941" autoAdjust="0"/>
  </p:normalViewPr>
  <p:slideViewPr>
    <p:cSldViewPr>
      <p:cViewPr varScale="1">
        <p:scale>
          <a:sx n="85" d="100"/>
          <a:sy n="85" d="100"/>
        </p:scale>
        <p:origin x="19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69251-FDA2-40A5-8016-6DAA720626A9}" type="doc">
      <dgm:prSet loTypeId="urn:microsoft.com/office/officeart/2005/8/layout/vList5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70917E-9914-43CF-A125-146740EC87A8}">
      <dgm:prSet phldrT="[Text]" custT="1"/>
      <dgm:spPr/>
      <dgm:t>
        <a:bodyPr/>
        <a:lstStyle/>
        <a:p>
          <a:r>
            <a:rPr lang="en-US" sz="2000" b="1" dirty="0">
              <a:solidFill>
                <a:srgbClr val="FFCC66"/>
              </a:solidFill>
            </a:rPr>
            <a:t>Recessive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C9FB7C4D-00D5-4373-B459-128EC1A6B3DE}" type="parTrans" cxnId="{5F162810-9DD3-4B9F-805A-D2F476711344}">
      <dgm:prSet/>
      <dgm:spPr/>
      <dgm:t>
        <a:bodyPr/>
        <a:lstStyle/>
        <a:p>
          <a:endParaRPr lang="en-US"/>
        </a:p>
      </dgm:t>
    </dgm:pt>
    <dgm:pt modelId="{1A3E8B39-B6A3-4C32-9F54-EECE39D6188B}" type="sibTrans" cxnId="{5F162810-9DD3-4B9F-805A-D2F476711344}">
      <dgm:prSet/>
      <dgm:spPr/>
      <dgm:t>
        <a:bodyPr/>
        <a:lstStyle/>
        <a:p>
          <a:endParaRPr lang="en-US"/>
        </a:p>
      </dgm:t>
    </dgm:pt>
    <dgm:pt modelId="{FE7C2A18-8A5C-425F-876A-7973307655A3}">
      <dgm:prSet phldrT="[Text]"/>
      <dgm:spPr/>
      <dgm:t>
        <a:bodyPr/>
        <a:lstStyle/>
        <a:p>
          <a:r>
            <a:rPr lang="en-US" dirty="0"/>
            <a:t>Gene is expressed only when inherited by both parents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6E438C16-40D4-445F-9AEB-7B650CB90C07}" type="parTrans" cxnId="{BD413DC1-9AC5-4DC1-831D-87E6AEB7C3A1}">
      <dgm:prSet/>
      <dgm:spPr/>
      <dgm:t>
        <a:bodyPr/>
        <a:lstStyle/>
        <a:p>
          <a:endParaRPr lang="en-US"/>
        </a:p>
      </dgm:t>
    </dgm:pt>
    <dgm:pt modelId="{97961065-1CDB-46C1-89F0-67F1BDB496FF}" type="sibTrans" cxnId="{BD413DC1-9AC5-4DC1-831D-87E6AEB7C3A1}">
      <dgm:prSet/>
      <dgm:spPr/>
      <dgm:t>
        <a:bodyPr/>
        <a:lstStyle/>
        <a:p>
          <a:endParaRPr lang="en-US"/>
        </a:p>
      </dgm:t>
    </dgm:pt>
    <dgm:pt modelId="{A35FFD0E-62E0-4254-AF05-26F83665D005}">
      <dgm:prSet phldrT="[Text]" custT="1"/>
      <dgm:spPr/>
      <dgm:t>
        <a:bodyPr/>
        <a:lstStyle/>
        <a:p>
          <a:r>
            <a:rPr lang="en-US" sz="2000" b="1" dirty="0">
              <a:solidFill>
                <a:srgbClr val="FFCC66"/>
              </a:solidFill>
            </a:rPr>
            <a:t>Codominant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C4C7A513-21D8-4910-9F96-A024A52B9033}" type="parTrans" cxnId="{35A81ECE-568B-417C-8386-DB43E7C71834}">
      <dgm:prSet/>
      <dgm:spPr/>
      <dgm:t>
        <a:bodyPr/>
        <a:lstStyle/>
        <a:p>
          <a:endParaRPr lang="en-US"/>
        </a:p>
      </dgm:t>
    </dgm:pt>
    <dgm:pt modelId="{6D86555C-DDFA-4170-8FA3-7D6222D14167}" type="sibTrans" cxnId="{35A81ECE-568B-417C-8386-DB43E7C71834}">
      <dgm:prSet/>
      <dgm:spPr/>
      <dgm:t>
        <a:bodyPr/>
        <a:lstStyle/>
        <a:p>
          <a:endParaRPr lang="en-US"/>
        </a:p>
      </dgm:t>
    </dgm:pt>
    <dgm:pt modelId="{94BA42AC-27AF-42EA-8498-56484949419F}">
      <dgm:prSet phldrT="[Text]"/>
      <dgm:spPr/>
      <dgm:t>
        <a:bodyPr/>
        <a:lstStyle/>
        <a:p>
          <a:r>
            <a:rPr lang="en-US" dirty="0"/>
            <a:t>Equal expression of two different alleles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8C03BB3D-BBF3-4DE9-8179-36845CD4C602}" type="parTrans" cxnId="{E9B8E211-1473-432E-9B55-550858BF2755}">
      <dgm:prSet/>
      <dgm:spPr/>
      <dgm:t>
        <a:bodyPr/>
        <a:lstStyle/>
        <a:p>
          <a:endParaRPr lang="en-US"/>
        </a:p>
      </dgm:t>
    </dgm:pt>
    <dgm:pt modelId="{543EFAA9-D3D3-4A60-99C7-6F64AE3015A3}" type="sibTrans" cxnId="{E9B8E211-1473-432E-9B55-550858BF2755}">
      <dgm:prSet/>
      <dgm:spPr/>
      <dgm:t>
        <a:bodyPr/>
        <a:lstStyle/>
        <a:p>
          <a:endParaRPr lang="en-US"/>
        </a:p>
      </dgm:t>
    </dgm:pt>
    <dgm:pt modelId="{CF153498-2D43-4563-8725-9A18072F2FC8}">
      <dgm:prSet phldrT="[Text]"/>
      <dgm:spPr/>
      <dgm:t>
        <a:bodyPr/>
        <a:lstStyle/>
        <a:p>
          <a:r>
            <a:rPr lang="en-US" b="1" dirty="0"/>
            <a:t>Blood group antigens are codominant</a:t>
          </a:r>
        </a:p>
      </dgm:t>
    </dgm:pt>
    <dgm:pt modelId="{2C090469-94E4-4636-BA05-150E50A394DF}" type="parTrans" cxnId="{5E93AE00-9AFE-4C82-800B-4B89DC2D947C}">
      <dgm:prSet/>
      <dgm:spPr/>
      <dgm:t>
        <a:bodyPr/>
        <a:lstStyle/>
        <a:p>
          <a:endParaRPr lang="en-US"/>
        </a:p>
      </dgm:t>
    </dgm:pt>
    <dgm:pt modelId="{651762E0-8A52-436B-8D47-6E4968E1C3EB}" type="sibTrans" cxnId="{5E93AE00-9AFE-4C82-800B-4B89DC2D947C}">
      <dgm:prSet/>
      <dgm:spPr/>
      <dgm:t>
        <a:bodyPr/>
        <a:lstStyle/>
        <a:p>
          <a:endParaRPr lang="en-US"/>
        </a:p>
      </dgm:t>
    </dgm:pt>
    <dgm:pt modelId="{DD1A0C4E-D549-44B7-9B1D-58AF0391ABED}">
      <dgm:prSet phldrT="[Text]" custT="1"/>
      <dgm:spPr/>
      <dgm:t>
        <a:bodyPr/>
        <a:lstStyle/>
        <a:p>
          <a:r>
            <a:rPr lang="en-US" sz="2000" b="1" dirty="0">
              <a:solidFill>
                <a:srgbClr val="FFCC66"/>
              </a:solidFill>
            </a:rPr>
            <a:t>Dominant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591CA3D7-97E7-4ABF-A970-1B1B1DF18860}" type="parTrans" cxnId="{9F9CE567-C809-4E68-AC2C-DA08AF71C9EE}">
      <dgm:prSet/>
      <dgm:spPr/>
      <dgm:t>
        <a:bodyPr/>
        <a:lstStyle/>
        <a:p>
          <a:endParaRPr lang="en-US"/>
        </a:p>
      </dgm:t>
    </dgm:pt>
    <dgm:pt modelId="{A3D41CBD-2DF7-497D-8C44-05150C621E80}" type="sibTrans" cxnId="{9F9CE567-C809-4E68-AC2C-DA08AF71C9EE}">
      <dgm:prSet/>
      <dgm:spPr/>
      <dgm:t>
        <a:bodyPr/>
        <a:lstStyle/>
        <a:p>
          <a:endParaRPr lang="en-US"/>
        </a:p>
      </dgm:t>
    </dgm:pt>
    <dgm:pt modelId="{4575FE07-1CED-4856-853D-87BAD03A29A8}">
      <dgm:prSet phldrT="[Text]"/>
      <dgm:spPr/>
      <dgm:t>
        <a:bodyPr/>
        <a:lstStyle/>
        <a:p>
          <a:r>
            <a:rPr lang="en-US" dirty="0"/>
            <a:t>Gene that is expressed over another gene</a:t>
          </a:r>
        </a:p>
      </dgm:t>
      <dgm:extLst>
        <a:ext uri="{E40237B7-FDA0-4F09-8148-C483321AD2D9}">
          <dgm14:cNvPr xmlns:dgm14="http://schemas.microsoft.com/office/drawing/2010/diagram" id="0" name="" descr="Image showing inheritance"/>
        </a:ext>
      </dgm:extLst>
    </dgm:pt>
    <dgm:pt modelId="{815A33FC-8C64-4429-8A2A-87443A261EE8}" type="parTrans" cxnId="{A7932C70-C33C-489A-962D-EAF272234C0D}">
      <dgm:prSet/>
      <dgm:spPr/>
      <dgm:t>
        <a:bodyPr/>
        <a:lstStyle/>
        <a:p>
          <a:endParaRPr lang="en-US"/>
        </a:p>
      </dgm:t>
    </dgm:pt>
    <dgm:pt modelId="{FD6A3FD9-FCD6-498D-9FCD-66D73216B95D}" type="sibTrans" cxnId="{A7932C70-C33C-489A-962D-EAF272234C0D}">
      <dgm:prSet/>
      <dgm:spPr/>
      <dgm:t>
        <a:bodyPr/>
        <a:lstStyle/>
        <a:p>
          <a:endParaRPr lang="en-US"/>
        </a:p>
      </dgm:t>
    </dgm:pt>
    <dgm:pt modelId="{F39D554A-7C6A-4A50-A80D-AD42B02F4D42}" type="pres">
      <dgm:prSet presAssocID="{48669251-FDA2-40A5-8016-6DAA720626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774E8-C1A9-4D08-A729-767BB6FBD7CC}" type="pres">
      <dgm:prSet presAssocID="{B670917E-9914-43CF-A125-146740EC87A8}" presName="linNode" presStyleCnt="0"/>
      <dgm:spPr/>
    </dgm:pt>
    <dgm:pt modelId="{15DDFFBC-ED07-4307-9562-4B55D4AB6BBD}" type="pres">
      <dgm:prSet presAssocID="{B670917E-9914-43CF-A125-146740EC87A8}" presName="parentText" presStyleLbl="node1" presStyleIdx="0" presStyleCnt="3" custScaleY="21939" custLinFactNeighborY="-10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0298-69A9-4148-B33D-CCA5847B712B}" type="pres">
      <dgm:prSet presAssocID="{B670917E-9914-43CF-A125-146740EC87A8}" presName="descendantText" presStyleLbl="alignAccFollowNode1" presStyleIdx="0" presStyleCnt="3" custScaleY="26526" custLinFactNeighborY="-12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04DB3-0981-495F-940C-E4D63E1E2127}" type="pres">
      <dgm:prSet presAssocID="{1A3E8B39-B6A3-4C32-9F54-EECE39D6188B}" presName="sp" presStyleCnt="0"/>
      <dgm:spPr/>
    </dgm:pt>
    <dgm:pt modelId="{F8CC065B-D7D4-40B7-BF48-D995EBC7D2BD}" type="pres">
      <dgm:prSet presAssocID="{A35FFD0E-62E0-4254-AF05-26F83665D005}" presName="linNode" presStyleCnt="0"/>
      <dgm:spPr/>
    </dgm:pt>
    <dgm:pt modelId="{6436A9C0-61DD-4E12-B00F-7149D2C73C93}" type="pres">
      <dgm:prSet presAssocID="{A35FFD0E-62E0-4254-AF05-26F83665D005}" presName="parentText" presStyleLbl="node1" presStyleIdx="1" presStyleCnt="3" custScaleY="21939" custLinFactNeighborY="-10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D57-5E3B-4B30-B1F7-545F7CA6A30C}" type="pres">
      <dgm:prSet presAssocID="{A35FFD0E-62E0-4254-AF05-26F83665D005}" presName="descendantText" presStyleLbl="alignAccFollowNode1" presStyleIdx="1" presStyleCnt="3" custScaleY="26526" custLinFactNeighborY="-12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95BAD-3BC8-42C6-884D-E323ABACE89F}" type="pres">
      <dgm:prSet presAssocID="{6D86555C-DDFA-4170-8FA3-7D6222D14167}" presName="sp" presStyleCnt="0"/>
      <dgm:spPr/>
    </dgm:pt>
    <dgm:pt modelId="{F2580803-A214-4A2F-9A47-A9DA0437C4D2}" type="pres">
      <dgm:prSet presAssocID="{DD1A0C4E-D549-44B7-9B1D-58AF0391ABED}" presName="linNode" presStyleCnt="0"/>
      <dgm:spPr/>
    </dgm:pt>
    <dgm:pt modelId="{3AEB4EEE-5947-4B7D-95DE-55CD049EC06D}" type="pres">
      <dgm:prSet presAssocID="{DD1A0C4E-D549-44B7-9B1D-58AF0391ABED}" presName="parentText" presStyleLbl="node1" presStyleIdx="2" presStyleCnt="3" custScaleY="21939" custLinFactNeighborY="-10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67F75-A98A-4D3F-A5D0-4AF721C431AA}" type="pres">
      <dgm:prSet presAssocID="{DD1A0C4E-D549-44B7-9B1D-58AF0391ABED}" presName="descendantText" presStyleLbl="alignAccFollowNode1" presStyleIdx="2" presStyleCnt="3" custScaleY="26526" custLinFactNeighborY="-12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96642-762B-4DA9-8D24-CA315EF2BE43}" type="presOf" srcId="{48669251-FDA2-40A5-8016-6DAA720626A9}" destId="{F39D554A-7C6A-4A50-A80D-AD42B02F4D42}" srcOrd="0" destOrd="0" presId="urn:microsoft.com/office/officeart/2005/8/layout/vList5"/>
    <dgm:cxn modelId="{3E75755B-82CC-44AD-87CF-1E7A981E3AC4}" type="presOf" srcId="{FE7C2A18-8A5C-425F-876A-7973307655A3}" destId="{8D880298-69A9-4148-B33D-CCA5847B712B}" srcOrd="0" destOrd="0" presId="urn:microsoft.com/office/officeart/2005/8/layout/vList5"/>
    <dgm:cxn modelId="{5E93AE00-9AFE-4C82-800B-4B89DC2D947C}" srcId="{A35FFD0E-62E0-4254-AF05-26F83665D005}" destId="{CF153498-2D43-4563-8725-9A18072F2FC8}" srcOrd="1" destOrd="0" parTransId="{2C090469-94E4-4636-BA05-150E50A394DF}" sibTransId="{651762E0-8A52-436B-8D47-6E4968E1C3EB}"/>
    <dgm:cxn modelId="{F5D92205-2FDF-4267-83FE-A24CACB5FC7B}" type="presOf" srcId="{CF153498-2D43-4563-8725-9A18072F2FC8}" destId="{B27E1D57-5E3B-4B30-B1F7-545F7CA6A30C}" srcOrd="0" destOrd="1" presId="urn:microsoft.com/office/officeart/2005/8/layout/vList5"/>
    <dgm:cxn modelId="{A7932C70-C33C-489A-962D-EAF272234C0D}" srcId="{DD1A0C4E-D549-44B7-9B1D-58AF0391ABED}" destId="{4575FE07-1CED-4856-853D-87BAD03A29A8}" srcOrd="0" destOrd="0" parTransId="{815A33FC-8C64-4429-8A2A-87443A261EE8}" sibTransId="{FD6A3FD9-FCD6-498D-9FCD-66D73216B95D}"/>
    <dgm:cxn modelId="{35A81ECE-568B-417C-8386-DB43E7C71834}" srcId="{48669251-FDA2-40A5-8016-6DAA720626A9}" destId="{A35FFD0E-62E0-4254-AF05-26F83665D005}" srcOrd="1" destOrd="0" parTransId="{C4C7A513-21D8-4910-9F96-A024A52B9033}" sibTransId="{6D86555C-DDFA-4170-8FA3-7D6222D14167}"/>
    <dgm:cxn modelId="{AF1213AA-1488-4F8C-8575-C496161ADE84}" type="presOf" srcId="{DD1A0C4E-D549-44B7-9B1D-58AF0391ABED}" destId="{3AEB4EEE-5947-4B7D-95DE-55CD049EC06D}" srcOrd="0" destOrd="0" presId="urn:microsoft.com/office/officeart/2005/8/layout/vList5"/>
    <dgm:cxn modelId="{7529D8E0-1033-49F2-ABBA-AB8ADAA7178F}" type="presOf" srcId="{94BA42AC-27AF-42EA-8498-56484949419F}" destId="{B27E1D57-5E3B-4B30-B1F7-545F7CA6A30C}" srcOrd="0" destOrd="0" presId="urn:microsoft.com/office/officeart/2005/8/layout/vList5"/>
    <dgm:cxn modelId="{340FEC72-94AF-4EA2-862B-38AAECA81C25}" type="presOf" srcId="{B670917E-9914-43CF-A125-146740EC87A8}" destId="{15DDFFBC-ED07-4307-9562-4B55D4AB6BBD}" srcOrd="0" destOrd="0" presId="urn:microsoft.com/office/officeart/2005/8/layout/vList5"/>
    <dgm:cxn modelId="{BD413DC1-9AC5-4DC1-831D-87E6AEB7C3A1}" srcId="{B670917E-9914-43CF-A125-146740EC87A8}" destId="{FE7C2A18-8A5C-425F-876A-7973307655A3}" srcOrd="0" destOrd="0" parTransId="{6E438C16-40D4-445F-9AEB-7B650CB90C07}" sibTransId="{97961065-1CDB-46C1-89F0-67F1BDB496FF}"/>
    <dgm:cxn modelId="{E9B8E211-1473-432E-9B55-550858BF2755}" srcId="{A35FFD0E-62E0-4254-AF05-26F83665D005}" destId="{94BA42AC-27AF-42EA-8498-56484949419F}" srcOrd="0" destOrd="0" parTransId="{8C03BB3D-BBF3-4DE9-8179-36845CD4C602}" sibTransId="{543EFAA9-D3D3-4A60-99C7-6F64AE3015A3}"/>
    <dgm:cxn modelId="{9F9CE567-C809-4E68-AC2C-DA08AF71C9EE}" srcId="{48669251-FDA2-40A5-8016-6DAA720626A9}" destId="{DD1A0C4E-D549-44B7-9B1D-58AF0391ABED}" srcOrd="2" destOrd="0" parTransId="{591CA3D7-97E7-4ABF-A970-1B1B1DF18860}" sibTransId="{A3D41CBD-2DF7-497D-8C44-05150C621E80}"/>
    <dgm:cxn modelId="{80D2E546-8471-4015-9049-DEC1C99502FA}" type="presOf" srcId="{4575FE07-1CED-4856-853D-87BAD03A29A8}" destId="{06D67F75-A98A-4D3F-A5D0-4AF721C431AA}" srcOrd="0" destOrd="0" presId="urn:microsoft.com/office/officeart/2005/8/layout/vList5"/>
    <dgm:cxn modelId="{5F162810-9DD3-4B9F-805A-D2F476711344}" srcId="{48669251-FDA2-40A5-8016-6DAA720626A9}" destId="{B670917E-9914-43CF-A125-146740EC87A8}" srcOrd="0" destOrd="0" parTransId="{C9FB7C4D-00D5-4373-B459-128EC1A6B3DE}" sibTransId="{1A3E8B39-B6A3-4C32-9F54-EECE39D6188B}"/>
    <dgm:cxn modelId="{D8F4871D-77BC-4CE4-8572-51F35063F63B}" type="presOf" srcId="{A35FFD0E-62E0-4254-AF05-26F83665D005}" destId="{6436A9C0-61DD-4E12-B00F-7149D2C73C93}" srcOrd="0" destOrd="0" presId="urn:microsoft.com/office/officeart/2005/8/layout/vList5"/>
    <dgm:cxn modelId="{2403A246-BBC9-4DA1-9F1C-EF018634FA21}" type="presParOf" srcId="{F39D554A-7C6A-4A50-A80D-AD42B02F4D42}" destId="{F3A774E8-C1A9-4D08-A729-767BB6FBD7CC}" srcOrd="0" destOrd="0" presId="urn:microsoft.com/office/officeart/2005/8/layout/vList5"/>
    <dgm:cxn modelId="{427697E9-27FD-40F9-92AE-1A3570C2F265}" type="presParOf" srcId="{F3A774E8-C1A9-4D08-A729-767BB6FBD7CC}" destId="{15DDFFBC-ED07-4307-9562-4B55D4AB6BBD}" srcOrd="0" destOrd="0" presId="urn:microsoft.com/office/officeart/2005/8/layout/vList5"/>
    <dgm:cxn modelId="{BA873BEB-A7BB-4AF7-8F6E-B40BA7BB0B50}" type="presParOf" srcId="{F3A774E8-C1A9-4D08-A729-767BB6FBD7CC}" destId="{8D880298-69A9-4148-B33D-CCA5847B712B}" srcOrd="1" destOrd="0" presId="urn:microsoft.com/office/officeart/2005/8/layout/vList5"/>
    <dgm:cxn modelId="{0FE424B6-A57A-4F5C-A784-B7A14F3A77A7}" type="presParOf" srcId="{F39D554A-7C6A-4A50-A80D-AD42B02F4D42}" destId="{1BB04DB3-0981-495F-940C-E4D63E1E2127}" srcOrd="1" destOrd="0" presId="urn:microsoft.com/office/officeart/2005/8/layout/vList5"/>
    <dgm:cxn modelId="{7AF1D0B9-6728-4EAB-9A10-DCCE2A805CB0}" type="presParOf" srcId="{F39D554A-7C6A-4A50-A80D-AD42B02F4D42}" destId="{F8CC065B-D7D4-40B7-BF48-D995EBC7D2BD}" srcOrd="2" destOrd="0" presId="urn:microsoft.com/office/officeart/2005/8/layout/vList5"/>
    <dgm:cxn modelId="{EE525AFE-16CD-454C-949C-86F0CF4E2FCE}" type="presParOf" srcId="{F8CC065B-D7D4-40B7-BF48-D995EBC7D2BD}" destId="{6436A9C0-61DD-4E12-B00F-7149D2C73C93}" srcOrd="0" destOrd="0" presId="urn:microsoft.com/office/officeart/2005/8/layout/vList5"/>
    <dgm:cxn modelId="{B8A5582F-315D-4ACB-8124-257161265394}" type="presParOf" srcId="{F8CC065B-D7D4-40B7-BF48-D995EBC7D2BD}" destId="{B27E1D57-5E3B-4B30-B1F7-545F7CA6A30C}" srcOrd="1" destOrd="0" presId="urn:microsoft.com/office/officeart/2005/8/layout/vList5"/>
    <dgm:cxn modelId="{02A8E4A1-3A98-4DA0-8621-7503081DE59E}" type="presParOf" srcId="{F39D554A-7C6A-4A50-A80D-AD42B02F4D42}" destId="{6AF95BAD-3BC8-42C6-884D-E323ABACE89F}" srcOrd="3" destOrd="0" presId="urn:microsoft.com/office/officeart/2005/8/layout/vList5"/>
    <dgm:cxn modelId="{E3562392-5B96-4127-9EEE-7AB1BB519C94}" type="presParOf" srcId="{F39D554A-7C6A-4A50-A80D-AD42B02F4D42}" destId="{F2580803-A214-4A2F-9A47-A9DA0437C4D2}" srcOrd="4" destOrd="0" presId="urn:microsoft.com/office/officeart/2005/8/layout/vList5"/>
    <dgm:cxn modelId="{51EAB56E-6599-437A-B884-020EA0A50801}" type="presParOf" srcId="{F2580803-A214-4A2F-9A47-A9DA0437C4D2}" destId="{3AEB4EEE-5947-4B7D-95DE-55CD049EC06D}" srcOrd="0" destOrd="0" presId="urn:microsoft.com/office/officeart/2005/8/layout/vList5"/>
    <dgm:cxn modelId="{32567F5D-F549-4E1D-A2B8-09F5757612D4}" type="presParOf" srcId="{F2580803-A214-4A2F-9A47-A9DA0437C4D2}" destId="{06D67F75-A98A-4D3F-A5D0-4AF721C431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80298-69A9-4148-B33D-CCA5847B712B}">
      <dsp:nvSpPr>
        <dsp:cNvPr id="0" name=""/>
        <dsp:cNvSpPr/>
      </dsp:nvSpPr>
      <dsp:spPr>
        <a:xfrm rot="5400000">
          <a:off x="4892366" y="-1979923"/>
          <a:ext cx="889363" cy="50231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Gene is expressed only when inherited by both parents</a:t>
          </a:r>
        </a:p>
      </dsp:txBody>
      <dsp:txXfrm rot="-5400000">
        <a:off x="2825496" y="130362"/>
        <a:ext cx="4979689" cy="802533"/>
      </dsp:txXfrm>
    </dsp:sp>
    <dsp:sp modelId="{15DDFFBC-ED07-4307-9562-4B55D4AB6BBD}">
      <dsp:nvSpPr>
        <dsp:cNvPr id="0" name=""/>
        <dsp:cNvSpPr/>
      </dsp:nvSpPr>
      <dsp:spPr>
        <a:xfrm>
          <a:off x="0" y="71896"/>
          <a:ext cx="2825496" cy="9194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CC66"/>
              </a:solidFill>
            </a:rPr>
            <a:t>Recessive</a:t>
          </a:r>
        </a:p>
      </dsp:txBody>
      <dsp:txXfrm>
        <a:off x="44884" y="116780"/>
        <a:ext cx="2735728" cy="829695"/>
      </dsp:txXfrm>
    </dsp:sp>
    <dsp:sp modelId="{B27E1D57-5E3B-4B30-B1F7-545F7CA6A30C}">
      <dsp:nvSpPr>
        <dsp:cNvPr id="0" name=""/>
        <dsp:cNvSpPr/>
      </dsp:nvSpPr>
      <dsp:spPr>
        <a:xfrm rot="5400000">
          <a:off x="4892366" y="-850910"/>
          <a:ext cx="889363" cy="50231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Equal expression of two different alleles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/>
            <a:t>Blood group antigens are codominant</a:t>
          </a:r>
        </a:p>
      </dsp:txBody>
      <dsp:txXfrm rot="-5400000">
        <a:off x="2825496" y="1259375"/>
        <a:ext cx="4979689" cy="802533"/>
      </dsp:txXfrm>
    </dsp:sp>
    <dsp:sp modelId="{6436A9C0-61DD-4E12-B00F-7149D2C73C93}">
      <dsp:nvSpPr>
        <dsp:cNvPr id="0" name=""/>
        <dsp:cNvSpPr/>
      </dsp:nvSpPr>
      <dsp:spPr>
        <a:xfrm>
          <a:off x="0" y="1200910"/>
          <a:ext cx="2825496" cy="9194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CC66"/>
              </a:solidFill>
            </a:rPr>
            <a:t>Codominant</a:t>
          </a:r>
        </a:p>
      </dsp:txBody>
      <dsp:txXfrm>
        <a:off x="44884" y="1245794"/>
        <a:ext cx="2735728" cy="829695"/>
      </dsp:txXfrm>
    </dsp:sp>
    <dsp:sp modelId="{06D67F75-A98A-4D3F-A5D0-4AF721C431AA}">
      <dsp:nvSpPr>
        <dsp:cNvPr id="0" name=""/>
        <dsp:cNvSpPr/>
      </dsp:nvSpPr>
      <dsp:spPr>
        <a:xfrm rot="5400000">
          <a:off x="4892366" y="278103"/>
          <a:ext cx="889363" cy="50231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Gene that is expressed over another gene</a:t>
          </a:r>
        </a:p>
      </dsp:txBody>
      <dsp:txXfrm rot="-5400000">
        <a:off x="2825496" y="2388389"/>
        <a:ext cx="4979689" cy="802533"/>
      </dsp:txXfrm>
    </dsp:sp>
    <dsp:sp modelId="{3AEB4EEE-5947-4B7D-95DE-55CD049EC06D}">
      <dsp:nvSpPr>
        <dsp:cNvPr id="0" name=""/>
        <dsp:cNvSpPr/>
      </dsp:nvSpPr>
      <dsp:spPr>
        <a:xfrm>
          <a:off x="0" y="2329923"/>
          <a:ext cx="2825496" cy="9194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CC66"/>
              </a:solidFill>
            </a:rPr>
            <a:t>Dominant</a:t>
          </a:r>
        </a:p>
      </dsp:txBody>
      <dsp:txXfrm>
        <a:off x="44884" y="2374807"/>
        <a:ext cx="2735728" cy="829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B46D07-5CD1-4083-A209-8564934B9738}" type="datetimeFigureOut">
              <a:rPr lang="en-US" altLang="en-US"/>
              <a:pPr>
                <a:defRPr/>
              </a:pPr>
              <a:t>7/29/2024</a:t>
            </a:fld>
            <a:endParaRPr lang="en-US" alt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E1329D-00F6-44FD-A79C-C1C7F3BE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0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1AFA4-BAE7-4023-BC13-EB41A334844B}" type="datetimeFigureOut">
              <a:rPr lang="en-US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1A9137-4772-4CDA-88B2-EA1532414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18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164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difference between the genotype and the phenotype is illustrated in this diagram of ABO system inheritance patterns.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B84A2A9-9260-4F4B-826B-ED8EAE000BE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7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401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166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001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61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586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156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Autosomes are all chromosomes other than sex chromosomes.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674BE49-FF81-48BC-BAC9-CFE87A4884F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27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441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43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24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0805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6801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869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9525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39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4978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155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72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873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82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1505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0266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877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Molecular methods (in several situations) may yield more accurate results and can be more cost-effective for donor RBC antigen typing.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1BD839-2430-4CB0-ABE2-B715AF8B5262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74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929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58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708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01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253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502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95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C5327-5385-48B4-88BF-DFB6F0343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195A-69C1-4481-ABEC-0B622323D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6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41475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4941094"/>
            <a:ext cx="8229600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E864877-C87E-4AD4-9564-6046D4367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44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47D8-BD66-42D9-B98B-87904440C475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5327-5385-48B4-88BF-DFB6F0343F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7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7698-1B76-460B-9248-1120F03C284D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903F-67B3-4C53-A206-62FD655956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D9B8D-92F8-4978-8AC7-EEA7F351223A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F9FB-1B07-4F0D-AEDC-812FADB86F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DD02-F3C7-423D-804E-3BA9280A0872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E37A-4A34-4E24-B89A-D9495897E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EECB-1951-4640-854D-25A3E2903DB9}" type="datetime1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1F1-3B59-40D4-8680-926032176E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28DC-1B47-436F-BCC2-81305C784A85}" type="datetime1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3DF5-B00F-4DCE-B0C8-996A2CD9E1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7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076A1-EEFA-43FC-A879-9921F4C381C7}" type="datetime1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A0B-BA98-420D-A584-5DEFCD38F0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24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C4D89F7-D7A9-41AF-AE97-40379E8AB627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7D3CA-BC2A-4317-9616-8A2970336F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3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A903F-67B3-4C53-A206-62FD65595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22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1AE6-925B-450C-B549-A406FBACF1D9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0532-648C-459E-BCDE-2F664E48CB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0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9E07-BD0D-43AB-8711-9F118C02D4AA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4518-F38F-4F65-BDEE-110E1CBFC9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9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B261-5294-4AC5-9E82-ECB509362DB6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95A-69C1-4481-ABEC-0B622323DA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0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B2747-D60A-40DD-8A3F-9F234FED8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AE37A-4A34-4E24-B89A-D9495897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33"/>
          <p:cNvSpPr/>
          <p:nvPr userDrawn="1"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34"/>
          <p:cNvSpPr/>
          <p:nvPr userDrawn="1"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BA1F1-3B59-40D4-8680-926032176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63DF5-B00F-4DCE-B0C8-996A2CD9E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0634F-64F5-4520-BE89-301B346C4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47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D0532-648C-459E-BCDE-2F664E48C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07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144518-F38F-4F65-BDEE-110E1CBFC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8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23D998F7-9139-4D4C-86C6-4DACFA686F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06" r:id="rId10"/>
    <p:sldLayoutId id="2147484027" r:id="rId11"/>
  </p:sldLayoutIdLst>
  <p:hf sldNum="0"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6E5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9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D998F7-9139-4D4C-86C6-4DACFA686F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57200" y="914401"/>
            <a:ext cx="823595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6400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chemeClr val="tx1"/>
                </a:solidFill>
              </a:rPr>
              <a:t>Genetic Principles in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chemeClr val="tx1"/>
                </a:solidFill>
              </a:rPr>
              <a:t>Blood Banking</a:t>
            </a:r>
            <a:endParaRPr lang="en-US" alt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Phenotype and Genotype</a:t>
            </a:r>
          </a:p>
        </p:txBody>
      </p:sp>
      <p:pic>
        <p:nvPicPr>
          <p:cNvPr id="4" name="Picture 3" descr="Image illustrating the difference between the genotype and phenotype is illustrated in this diagram of ABO system inheritance patterns. As illustrated, a blood group phenotype is a serologic result, which identifies detectable red cell antigens. It cannot determine if the genetic background is homozygote or heterozygote" title="Fig. 4.3 The difference between the genotype and phenotype is illustrated in this diagram of ABO system inheritance patterns. As illustrated, a blood group phenotype is a serologic result, which identifies detectable red cell antigens. It cannot determine if the genetic background is homozygote or heterozygot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600200"/>
            <a:ext cx="8077200" cy="446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Punnett</a:t>
            </a:r>
            <a:r>
              <a:rPr lang="en-US" altLang="en-US" dirty="0" smtClean="0">
                <a:solidFill>
                  <a:schemeClr val="tx1"/>
                </a:solidFill>
              </a:rPr>
              <a:t> Square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b="1" dirty="0" err="1" smtClean="0">
                <a:solidFill>
                  <a:schemeClr val="tx1"/>
                </a:solidFill>
              </a:rPr>
              <a:t>Punnett</a:t>
            </a:r>
            <a:r>
              <a:rPr lang="en-US" altLang="en-US" b="1" dirty="0" smtClean="0">
                <a:solidFill>
                  <a:schemeClr val="tx1"/>
                </a:solidFill>
              </a:rPr>
              <a:t> square </a:t>
            </a:r>
            <a:r>
              <a:rPr lang="en-US" altLang="en-US" dirty="0" smtClean="0">
                <a:solidFill>
                  <a:schemeClr val="tx1"/>
                </a:solidFill>
              </a:rPr>
              <a:t>is </a:t>
            </a:r>
            <a:r>
              <a:rPr lang="en-US" altLang="en-US" dirty="0">
                <a:solidFill>
                  <a:schemeClr val="tx1"/>
                </a:solidFill>
              </a:rPr>
              <a:t>used to predict the probability of an offspring’s genotype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It </a:t>
            </a:r>
            <a:r>
              <a:rPr lang="en-US" altLang="en-US" dirty="0">
                <a:solidFill>
                  <a:schemeClr val="tx1"/>
                </a:solidFill>
              </a:rPr>
              <a:t>summarizes every possible combination of maternal and paternal alleles of a particular </a:t>
            </a:r>
            <a:r>
              <a:rPr lang="en-US" altLang="en-US" b="1" dirty="0">
                <a:solidFill>
                  <a:schemeClr val="tx1"/>
                </a:solidFill>
              </a:rPr>
              <a:t>gene</a:t>
            </a:r>
          </a:p>
        </p:txBody>
      </p:sp>
      <p:pic>
        <p:nvPicPr>
          <p:cNvPr id="5" name="Picture 4" descr="Image showing Punnett squares showing ABO inheritance" title="Fig. 4.4 Punnett squares showing ABO inheritan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876778"/>
            <a:ext cx="3629511" cy="3579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Genes</a:t>
            </a:r>
          </a:p>
        </p:txBody>
      </p:sp>
      <p:sp>
        <p:nvSpPr>
          <p:cNvPr id="38915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3276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Genes</a:t>
            </a:r>
            <a:r>
              <a:rPr lang="en-US" altLang="en-US" sz="2000" dirty="0" smtClean="0">
                <a:solidFill>
                  <a:schemeClr val="tx1"/>
                </a:solidFill>
              </a:rPr>
              <a:t> are basic units of inheritance on a chromosome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A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locus</a:t>
            </a:r>
            <a:r>
              <a:rPr lang="en-US" altLang="en-US" sz="2000" dirty="0" smtClean="0">
                <a:solidFill>
                  <a:schemeClr val="tx1"/>
                </a:solidFill>
              </a:rPr>
              <a:t> is the site at which a gene is located on a chromosome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Alleles</a:t>
            </a:r>
            <a:r>
              <a:rPr lang="en-US" altLang="en-US" sz="2000" dirty="0" smtClean="0">
                <a:solidFill>
                  <a:schemeClr val="tx1"/>
                </a:solidFill>
              </a:rPr>
              <a:t>, which are alternative forms of a gene, are found at each locus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 dirty="0" smtClean="0">
                <a:solidFill>
                  <a:schemeClr val="tx1"/>
                </a:solidFill>
              </a:rPr>
              <a:t>Antigens produced by opposite alleles are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antithetical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(e.g.,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Kp</a:t>
            </a:r>
            <a:r>
              <a:rPr lang="en-US" altLang="en-US" sz="18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en-US" sz="1800" dirty="0" smtClean="0">
                <a:solidFill>
                  <a:schemeClr val="tx1"/>
                </a:solidFill>
              </a:rPr>
              <a:t> and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Kp</a:t>
            </a:r>
            <a:r>
              <a:rPr lang="en-US" altLang="en-US" sz="1800" baseline="30000" dirty="0" err="1" smtClean="0">
                <a:solidFill>
                  <a:schemeClr val="tx1"/>
                </a:solidFill>
              </a:rPr>
              <a:t>b</a:t>
            </a:r>
            <a:r>
              <a:rPr lang="en-US" altLang="en-US" sz="1800" dirty="0" smtClean="0">
                <a:solidFill>
                  <a:schemeClr val="tx1"/>
                </a:solidFill>
              </a:rPr>
              <a:t> antigens)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 dirty="0" smtClean="0">
                <a:solidFill>
                  <a:schemeClr val="tx1"/>
                </a:solidFill>
              </a:rPr>
              <a:t>Multiple alleles at a single locus are considered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polymorphic</a:t>
            </a:r>
          </a:p>
        </p:txBody>
      </p:sp>
      <p:pic>
        <p:nvPicPr>
          <p:cNvPr id="5" name="Picture 4" descr="Image showing genes and alleles in relation to a chromosome" title="Fig. 4.5 Genes and alleles in relation to a chromosom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33600"/>
            <a:ext cx="3848100" cy="307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Inheritance</a:t>
            </a:r>
          </a:p>
        </p:txBody>
      </p:sp>
      <p:graphicFrame>
        <p:nvGraphicFramePr>
          <p:cNvPr id="7" name="Content Placeholder 6" descr="Image showing inheritanc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509996"/>
              </p:ext>
            </p:extLst>
          </p:nvPr>
        </p:nvGraphicFramePr>
        <p:xfrm>
          <a:off x="609600" y="18288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 descr="Image showing inheritance"/>
          <p:cNvSpPr txBox="1"/>
          <p:nvPr/>
        </p:nvSpPr>
        <p:spPr>
          <a:xfrm>
            <a:off x="609600" y="5410200"/>
            <a:ext cx="7924800" cy="720725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Genes that do not express a detectable </a:t>
            </a:r>
            <a:r>
              <a:rPr lang="en-US" sz="2000" dirty="0">
                <a:solidFill>
                  <a:schemeClr val="tx1"/>
                </a:solidFill>
              </a:rPr>
              <a:t>product are considered </a:t>
            </a:r>
            <a:r>
              <a:rPr lang="en-US" sz="2000" b="1" dirty="0">
                <a:solidFill>
                  <a:schemeClr val="tx1"/>
                </a:solidFill>
              </a:rPr>
              <a:t>amorphic </a:t>
            </a:r>
            <a:r>
              <a:rPr lang="en-US" sz="2000" dirty="0">
                <a:solidFill>
                  <a:schemeClr val="tx1"/>
                </a:solidFill>
              </a:rPr>
              <a:t>(e.g., </a:t>
            </a:r>
            <a:r>
              <a:rPr lang="en-US" sz="2000" i="1" dirty="0">
                <a:solidFill>
                  <a:schemeClr val="tx1"/>
                </a:solidFill>
              </a:rPr>
              <a:t>O </a:t>
            </a:r>
            <a:r>
              <a:rPr lang="en-US" sz="2000" dirty="0">
                <a:solidFill>
                  <a:schemeClr val="tx1"/>
                </a:solidFill>
              </a:rPr>
              <a:t>gene)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Mendelian</a:t>
            </a:r>
            <a:r>
              <a:rPr lang="en-US" altLang="en-US" dirty="0" smtClean="0">
                <a:solidFill>
                  <a:schemeClr val="tx1"/>
                </a:solidFill>
              </a:rPr>
              <a:t> Principles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Mendelian</a:t>
            </a:r>
            <a:r>
              <a:rPr lang="en-US" altLang="en-US" dirty="0" smtClean="0">
                <a:solidFill>
                  <a:schemeClr val="tx1"/>
                </a:solidFill>
              </a:rPr>
              <a:t> principles can be applied to blood group antigen inheritance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b="1" dirty="0" smtClean="0">
                <a:solidFill>
                  <a:schemeClr val="tx1"/>
                </a:solidFill>
              </a:rPr>
              <a:t>Independent segregation </a:t>
            </a:r>
            <a:r>
              <a:rPr lang="en-US" altLang="en-US" dirty="0" smtClean="0">
                <a:solidFill>
                  <a:schemeClr val="tx1"/>
                </a:solidFill>
              </a:rPr>
              <a:t>occurs when one gene from each parent is passed to the offspring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b="1" dirty="0" smtClean="0">
                <a:solidFill>
                  <a:schemeClr val="tx1"/>
                </a:solidFill>
              </a:rPr>
              <a:t>Independent assortment </a:t>
            </a:r>
            <a:r>
              <a:rPr lang="en-US" altLang="en-US" dirty="0" smtClean="0">
                <a:solidFill>
                  <a:schemeClr val="tx1"/>
                </a:solidFill>
              </a:rPr>
              <a:t>is demonstrated when blood group antigens from different chromosomes are expressed separately, resulting in a mixture of genetic material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</a:rPr>
              <a:t>Two exceptions to this law are linkage and crossing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Linkage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9624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Linkage</a:t>
            </a:r>
            <a:r>
              <a:rPr lang="en-US" altLang="en-US" sz="2400" dirty="0" smtClean="0">
                <a:solidFill>
                  <a:schemeClr val="tx1"/>
                </a:solidFill>
              </a:rPr>
              <a:t> occurs when 2 genes that are close to each other are inherited together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chemeClr val="tx1"/>
                </a:solidFill>
              </a:rPr>
              <a:t>Each set of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linked</a:t>
            </a:r>
            <a:r>
              <a:rPr lang="en-US" altLang="en-US" sz="2000" dirty="0" smtClean="0">
                <a:solidFill>
                  <a:schemeClr val="tx1"/>
                </a:solidFill>
              </a:rPr>
              <a:t> genes is called a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haplotype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Haplotypes tend to occur at a higher frequency than for unlinked genes, a phenomenon called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linkage disequilibrium</a:t>
            </a:r>
          </a:p>
        </p:txBody>
      </p:sp>
      <p:pic>
        <p:nvPicPr>
          <p:cNvPr id="5" name="Picture 4" descr="Image illustrating haplotypes are genes in close proximity on a chromosome and are often inherited together." title="Fig. 4.10 Haplotypes are genes in close proximity on a chromosome and are often inherited togeth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185140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Crossing Over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399"/>
            <a:ext cx="7848600" cy="9906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Crossing over </a:t>
            </a:r>
            <a:r>
              <a:rPr lang="en-US" altLang="en-US" dirty="0" smtClean="0">
                <a:solidFill>
                  <a:schemeClr val="tx1"/>
                </a:solidFill>
              </a:rPr>
              <a:t>occurs when 2 genes on the same chromosome combine and produce 2 new chromosomes</a:t>
            </a:r>
          </a:p>
        </p:txBody>
      </p:sp>
      <p:pic>
        <p:nvPicPr>
          <p:cNvPr id="6" name="Picture 5" descr="Image illustrating unequal crossing over meiosis. Crossing over causes the predicted inheritance patterns to be changed. This figure illustrates a rare mutation in the ABO gene called the cis-AB genotype. In a traditional group AB phenotype, the A and B antigens are inherited separately from the father and mother. In the cis-AB genotype, both A and B antigens are expressed. However, the a cis-AB allele comes from one parent only" title="Fig. 4.11 Unequal crossing over meiosis. Crossing over causes the predicted inheritance patterns to be changed. This figure illustrates a rare mutation in the ABO gene called the cis-AB genotype. In a traditional group AB phenotype, the A and B antigens are inherited separately from the father and mother. In the cis-AB genotype, both A and B antigens are expressed. However, the a cis-AB allele comes from one parent onl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49" y="3200400"/>
            <a:ext cx="5026923" cy="2526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Chromosomal Assignment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3429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Most blood group system genes are on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autosomes,</a:t>
            </a:r>
            <a:r>
              <a:rPr lang="en-US" altLang="en-US" sz="2800" dirty="0" smtClean="0">
                <a:solidFill>
                  <a:schemeClr val="tx1"/>
                </a:solidFill>
              </a:rPr>
              <a:t> except for those of the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Xg</a:t>
            </a:r>
            <a:r>
              <a:rPr lang="en-US" altLang="en-US" sz="2800" dirty="0" smtClean="0">
                <a:solidFill>
                  <a:schemeClr val="tx1"/>
                </a:solidFill>
              </a:rPr>
              <a:t> system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i="1" dirty="0" err="1" smtClean="0">
                <a:solidFill>
                  <a:schemeClr val="tx1"/>
                </a:solidFill>
              </a:rPr>
              <a:t>Xg</a:t>
            </a:r>
            <a:r>
              <a:rPr lang="en-US" altLang="en-US" sz="2800" dirty="0" smtClean="0">
                <a:solidFill>
                  <a:schemeClr val="tx1"/>
                </a:solidFill>
              </a:rPr>
              <a:t> genes are found on the X chromosome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dirty="0" smtClean="0">
                <a:solidFill>
                  <a:schemeClr val="tx1"/>
                </a:solidFill>
              </a:rPr>
              <a:t>If the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father</a:t>
            </a:r>
            <a:r>
              <a:rPr lang="en-US" altLang="en-US" sz="2400" dirty="0" smtClean="0">
                <a:solidFill>
                  <a:schemeClr val="tx1"/>
                </a:solidFill>
              </a:rPr>
              <a:t> carries the 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Xg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allele, he will pass it to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all of his daughters </a:t>
            </a:r>
            <a:r>
              <a:rPr lang="en-US" altLang="en-US" sz="2400" dirty="0" smtClean="0">
                <a:solidFill>
                  <a:schemeClr val="tx1"/>
                </a:solidFill>
              </a:rPr>
              <a:t>but not to any of his sons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dirty="0" smtClean="0">
                <a:solidFill>
                  <a:schemeClr val="tx1"/>
                </a:solidFill>
              </a:rPr>
              <a:t>If the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mother</a:t>
            </a:r>
            <a:r>
              <a:rPr lang="en-US" altLang="en-US" sz="2400" dirty="0" smtClean="0">
                <a:solidFill>
                  <a:schemeClr val="tx1"/>
                </a:solidFill>
              </a:rPr>
              <a:t> carries the 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Xg</a:t>
            </a:r>
            <a:r>
              <a:rPr lang="en-US" altLang="en-US" sz="2400" dirty="0" smtClean="0">
                <a:solidFill>
                  <a:schemeClr val="tx1"/>
                </a:solidFill>
              </a:rPr>
              <a:t> allele (not the father),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all of their children</a:t>
            </a:r>
            <a:r>
              <a:rPr lang="en-US" altLang="en-US" sz="2400" dirty="0" smtClean="0">
                <a:solidFill>
                  <a:schemeClr val="tx1"/>
                </a:solidFill>
              </a:rPr>
              <a:t> will express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Xg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Heterozygosity</a:t>
            </a:r>
            <a:r>
              <a:rPr lang="en-US" altLang="en-US" dirty="0" smtClean="0">
                <a:solidFill>
                  <a:schemeClr val="tx1"/>
                </a:solidFill>
              </a:rPr>
              <a:t> and </a:t>
            </a:r>
            <a:r>
              <a:rPr lang="en-US" altLang="en-US" dirty="0" err="1" smtClean="0">
                <a:solidFill>
                  <a:schemeClr val="tx1"/>
                </a:solidFill>
              </a:rPr>
              <a:t>Homozygosity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 person who inherits identical alleles is called </a:t>
            </a:r>
            <a:r>
              <a:rPr lang="en-US" altLang="en-US" b="1" dirty="0" smtClean="0">
                <a:solidFill>
                  <a:schemeClr val="tx1"/>
                </a:solidFill>
              </a:rPr>
              <a:t>homozygous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i="1" dirty="0" smtClean="0">
                <a:solidFill>
                  <a:schemeClr val="tx1"/>
                </a:solidFill>
              </a:rPr>
              <a:t>AA, BB, MM </a:t>
            </a:r>
            <a:r>
              <a:rPr lang="en-US" altLang="en-US" dirty="0" smtClean="0">
                <a:solidFill>
                  <a:schemeClr val="tx1"/>
                </a:solidFill>
              </a:rPr>
              <a:t>(M+ N–)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 person who inherits different alleles is called </a:t>
            </a:r>
            <a:r>
              <a:rPr lang="en-US" altLang="en-US" b="1" dirty="0" smtClean="0">
                <a:solidFill>
                  <a:schemeClr val="tx1"/>
                </a:solidFill>
              </a:rPr>
              <a:t>heterozygous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i="1" dirty="0" smtClean="0">
                <a:solidFill>
                  <a:schemeClr val="tx1"/>
                </a:solidFill>
              </a:rPr>
              <a:t>AO, AB, MN </a:t>
            </a:r>
            <a:r>
              <a:rPr lang="en-US" altLang="en-US" dirty="0" smtClean="0">
                <a:solidFill>
                  <a:schemeClr val="tx1"/>
                </a:solidFill>
              </a:rPr>
              <a:t>(M+ N+)</a:t>
            </a:r>
            <a:endParaRPr lang="en-US" alt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Dosage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</a:rPr>
              <a:t>In some blood group systems, persons homozygous for an allele have a “double dose” of an antigen on their RBCs compared with those who are heterozygous for an allele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Dosage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 variation in antigen expression due to the number of alleles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(1 of 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Define </a:t>
            </a:r>
            <a:r>
              <a:rPr lang="en-US" altLang="en-US" dirty="0">
                <a:solidFill>
                  <a:schemeClr val="tx1"/>
                </a:solidFill>
              </a:rPr>
              <a:t>the term </a:t>
            </a:r>
            <a:r>
              <a:rPr lang="en-US" altLang="en-US" i="1" dirty="0">
                <a:solidFill>
                  <a:schemeClr val="tx1"/>
                </a:solidFill>
              </a:rPr>
              <a:t>blood group system </a:t>
            </a:r>
            <a:r>
              <a:rPr lang="en-US" altLang="en-US" dirty="0">
                <a:solidFill>
                  <a:schemeClr val="tx1"/>
                </a:solidFill>
              </a:rPr>
              <a:t>with regard to genetic </a:t>
            </a:r>
            <a:r>
              <a:rPr lang="en-US" altLang="en-US" dirty="0" smtClean="0">
                <a:solidFill>
                  <a:schemeClr val="tx1"/>
                </a:solidFill>
              </a:rPr>
              <a:t>terms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Differentiate </a:t>
            </a:r>
            <a:r>
              <a:rPr lang="en-US" altLang="en-US" i="1" dirty="0">
                <a:solidFill>
                  <a:schemeClr val="tx1"/>
                </a:solidFill>
              </a:rPr>
              <a:t>phenotype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i="1" dirty="0" smtClean="0">
                <a:solidFill>
                  <a:schemeClr val="tx1"/>
                </a:solidFill>
              </a:rPr>
              <a:t>genotype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Define the following terms: </a:t>
            </a:r>
            <a:r>
              <a:rPr lang="en-US" altLang="en-US" i="1" dirty="0">
                <a:solidFill>
                  <a:schemeClr val="tx1"/>
                </a:solidFill>
              </a:rPr>
              <a:t>gene, allele, haplotype,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i="1" dirty="0" smtClean="0">
                <a:solidFill>
                  <a:schemeClr val="tx1"/>
                </a:solidFill>
              </a:rPr>
              <a:t>polymorphic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Distinguish </a:t>
            </a:r>
            <a:r>
              <a:rPr lang="en-US" altLang="en-US" i="1" dirty="0">
                <a:solidFill>
                  <a:schemeClr val="tx1"/>
                </a:solidFill>
              </a:rPr>
              <a:t>homozygous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i="1" dirty="0">
                <a:solidFill>
                  <a:schemeClr val="tx1"/>
                </a:solidFill>
              </a:rPr>
              <a:t>heterozygous</a:t>
            </a:r>
            <a:r>
              <a:rPr lang="en-US" altLang="en-US" dirty="0">
                <a:solidFill>
                  <a:schemeClr val="tx1"/>
                </a:solidFill>
              </a:rPr>
              <a:t>, and provide an example using blood group system alleles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Dosage Example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35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Homozygous expression of some antigens will show stronger agglutination compared with antigens that are heterozygous</a:t>
            </a:r>
          </a:p>
        </p:txBody>
      </p:sp>
      <p:pic>
        <p:nvPicPr>
          <p:cNvPr id="5" name="Picture 4" descr="Image illustrating dosage effect. Homozygous expressions of some red cell antigens react more strongly in hemagglutination tests than heterozygous expressions. This antibody screen result shows how the antibody, anti-M, reacts more strongly (3+) with the red cell #1 double dose (M+ N-) expression than with the red cell #2 single dose (M+ N+) expression of the antigen" title="Fig. 4.8 Dosage effect. Homozygous expressions of some red cell antigens react more strongly in hemagglutination tests than heterozygous expressions. This antibody screen result shows how the antibody, anti-M, reacts more strongly (3+) with the red cell #1 double dose (M+ N-) expression than with the red cell #2 single dose (M+ N+) expression of the antig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2362200"/>
            <a:ext cx="8312150" cy="124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Genetic Interaction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960" y="2067219"/>
            <a:ext cx="37338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</a:rPr>
              <a:t>The location of inherited genes in </a:t>
            </a:r>
            <a:r>
              <a:rPr lang="en-US" b="1" i="1" dirty="0" err="1">
                <a:solidFill>
                  <a:schemeClr val="tx1"/>
                </a:solidFill>
              </a:rPr>
              <a:t>cis</a:t>
            </a:r>
            <a:r>
              <a:rPr lang="en-US" dirty="0">
                <a:solidFill>
                  <a:schemeClr val="tx1"/>
                </a:solidFill>
              </a:rPr>
              <a:t> 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trans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positions can affect the expression of the antigen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Alleles on the same chromosome are </a:t>
            </a:r>
            <a:r>
              <a:rPr lang="en-US" b="1" i="1" dirty="0" err="1">
                <a:solidFill>
                  <a:schemeClr val="tx1"/>
                </a:solidFill>
              </a:rPr>
              <a:t>cis</a:t>
            </a:r>
            <a:r>
              <a:rPr lang="en-US" dirty="0">
                <a:solidFill>
                  <a:schemeClr val="tx1"/>
                </a:solidFill>
              </a:rPr>
              <a:t> to one another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Alleles on opposite chromosomes are in the </a:t>
            </a:r>
            <a:r>
              <a:rPr lang="en-US" b="1" i="1" dirty="0">
                <a:solidFill>
                  <a:schemeClr val="tx1"/>
                </a:solidFill>
              </a:rPr>
              <a:t>trans</a:t>
            </a:r>
            <a:r>
              <a:rPr lang="en-US" dirty="0">
                <a:solidFill>
                  <a:schemeClr val="tx1"/>
                </a:solidFill>
              </a:rPr>
              <a:t> position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illustrating cis and trans position genes. When the Ce gene is inherited on opposite chromosomes or in trans to the D gene, the D antigen expression is weaker than when the Ce gene is inherited in cis, or on the same chromosome" title="Fig. 4.9 Cis and trans position genes. When the Ce gene is inherited on opposite chromosomes or in trans to the D gene, the D antigen expression is weaker than when the Ce gene is inherited in cis, or on the same chromosom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70" y="2286000"/>
            <a:ext cx="3700690" cy="367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Population Genetics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To determine genotype or phenotype occurrence, two formulas are used: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A </a:t>
            </a:r>
            <a:r>
              <a:rPr lang="en-US" altLang="en-US" b="1" dirty="0" smtClean="0">
                <a:solidFill>
                  <a:schemeClr val="tx1"/>
                </a:solidFill>
              </a:rPr>
              <a:t>phenotype calculation </a:t>
            </a:r>
            <a:r>
              <a:rPr lang="en-US" altLang="en-US" dirty="0" smtClean="0">
                <a:solidFill>
                  <a:schemeClr val="tx1"/>
                </a:solidFill>
              </a:rPr>
              <a:t>enables finding a unit of RBCs with certain antigen characteristics (i.e., antigen negative)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b="1" dirty="0" smtClean="0">
                <a:solidFill>
                  <a:schemeClr val="tx1"/>
                </a:solidFill>
              </a:rPr>
              <a:t>Hardy-Weinberg formula </a:t>
            </a:r>
            <a:r>
              <a:rPr lang="en-US" altLang="en-US" dirty="0" smtClean="0">
                <a:solidFill>
                  <a:schemeClr val="tx1"/>
                </a:solidFill>
              </a:rPr>
              <a:t>calculates a determination of the gene frequencies that produced a 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Phenotype Calculations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Example:</a:t>
            </a:r>
            <a:r>
              <a:rPr lang="en-US" sz="2400" dirty="0">
                <a:solidFill>
                  <a:schemeClr val="tx1"/>
                </a:solidFill>
              </a:rPr>
              <a:t> a patient with multiple antibodies (anti-C, anti-E, anti-S) needs blood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Conclusion:</a:t>
            </a:r>
            <a:r>
              <a:rPr lang="en-US" sz="2400" dirty="0">
                <a:solidFill>
                  <a:schemeClr val="tx1"/>
                </a:solidFill>
              </a:rPr>
              <a:t> about 10% of the population will be negative for all three antigens; about 1 in 10 units will be compatible</a:t>
            </a:r>
          </a:p>
        </p:txBody>
      </p:sp>
      <p:graphicFrame>
        <p:nvGraphicFramePr>
          <p:cNvPr id="4" name="Table 3" descr="Image showing phenotype calcula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1508"/>
              </p:ext>
            </p:extLst>
          </p:nvPr>
        </p:nvGraphicFramePr>
        <p:xfrm>
          <a:off x="1104900" y="2819400"/>
          <a:ext cx="69342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  <a:r>
                        <a:rPr lang="en-US" sz="1800" baseline="0" dirty="0"/>
                        <a:t> Is Known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Percentage Negative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Convert to Decimal and Then Multiply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70% C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0.30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30% E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0.70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55% S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0.45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i="0" dirty="0"/>
                        <a:t>0.30 x 0.70 x 0.45 =</a:t>
                      </a:r>
                      <a:r>
                        <a:rPr lang="en-US" sz="1800" i="0" baseline="0" dirty="0"/>
                        <a:t> </a:t>
                      </a:r>
                      <a:r>
                        <a:rPr lang="en-US" sz="1800" i="0" dirty="0"/>
                        <a:t>0.0945 or </a:t>
                      </a:r>
                      <a:r>
                        <a:rPr lang="en-US" sz="1800" b="1" i="0" dirty="0"/>
                        <a:t>0.10 (10%)</a:t>
                      </a:r>
                    </a:p>
                  </a:txBody>
                  <a:tcPr marT="45734" marB="4573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Phenotype Calculations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tx1"/>
                </a:solidFill>
              </a:rPr>
              <a:t>Example: </a:t>
            </a:r>
            <a:r>
              <a:rPr lang="en-US" sz="2200" dirty="0">
                <a:solidFill>
                  <a:schemeClr val="tx1"/>
                </a:solidFill>
              </a:rPr>
              <a:t>a patient with multiple antibodies needs 2 units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2 units needed / 0.09 (antigen negative frequency) = 22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tx1"/>
                </a:solidFill>
              </a:rPr>
              <a:t>Conclusion:</a:t>
            </a:r>
            <a:r>
              <a:rPr lang="en-US" sz="2200" dirty="0">
                <a:solidFill>
                  <a:schemeClr val="tx1"/>
                </a:solidFill>
              </a:rPr>
              <a:t> antigen typing of 22 units may be required to find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2 compatible units</a:t>
            </a:r>
          </a:p>
        </p:txBody>
      </p:sp>
      <p:graphicFrame>
        <p:nvGraphicFramePr>
          <p:cNvPr id="4" name="Table 3" descr="Image showing phenotype calcula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06289"/>
              </p:ext>
            </p:extLst>
          </p:nvPr>
        </p:nvGraphicFramePr>
        <p:xfrm>
          <a:off x="1066800" y="2286000"/>
          <a:ext cx="69342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  <a:r>
                        <a:rPr lang="en-US" sz="1800" baseline="0" dirty="0"/>
                        <a:t> Is Known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Percentage Negative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Convert to Decimal and Then Multiply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66% Fy</a:t>
                      </a:r>
                      <a:r>
                        <a:rPr lang="en-US" sz="1800" baseline="30000" dirty="0"/>
                        <a:t>a</a:t>
                      </a:r>
                      <a:r>
                        <a:rPr lang="en-US" sz="1800" dirty="0"/>
                        <a:t>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0.34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72% Jk</a:t>
                      </a:r>
                      <a:r>
                        <a:rPr lang="en-US" sz="1800" baseline="30000" dirty="0"/>
                        <a:t>b</a:t>
                      </a:r>
                      <a:r>
                        <a:rPr lang="en-US" sz="1800" dirty="0"/>
                        <a:t>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0.28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9% K positive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91%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0.91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0.34</a:t>
                      </a:r>
                      <a:r>
                        <a:rPr lang="en-US" sz="1800" baseline="0" dirty="0"/>
                        <a:t> x 0.28 x 0.91 = 0.087 or </a:t>
                      </a:r>
                      <a:r>
                        <a:rPr lang="en-US" sz="1800" b="1" baseline="0" dirty="0"/>
                        <a:t>9% </a:t>
                      </a:r>
                      <a:r>
                        <a:rPr lang="en-US" sz="1800" baseline="0" dirty="0"/>
                        <a:t>negative (9 out of 100)</a:t>
                      </a:r>
                      <a:endParaRPr lang="en-US" sz="1800" dirty="0"/>
                    </a:p>
                  </a:txBody>
                  <a:tcPr marT="45734" marB="4573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Hardy-Weinberg Formula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>
          <a:xfrm>
            <a:off x="455613" y="1737361"/>
            <a:ext cx="4040187" cy="4375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Basic Formula</a:t>
            </a:r>
          </a:p>
        </p:txBody>
      </p:sp>
      <p:sp>
        <p:nvSpPr>
          <p:cNvPr id="5" name="Content Placeholder 4" descr="Image showing Hardy-Weinberg Formula"/>
          <p:cNvSpPr>
            <a:spLocks noGrp="1"/>
          </p:cNvSpPr>
          <p:nvPr>
            <p:ph sz="half" idx="2"/>
          </p:nvPr>
        </p:nvSpPr>
        <p:spPr>
          <a:xfrm>
            <a:off x="533400" y="2324259"/>
            <a:ext cx="3810000" cy="38273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p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represents allele #1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q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represents allele #2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i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Gene frequency is represented by </a:t>
            </a:r>
            <a:r>
              <a:rPr lang="en-US" sz="2000" b="1" i="1" dirty="0">
                <a:solidFill>
                  <a:schemeClr val="bg1"/>
                </a:solidFill>
              </a:rPr>
              <a:t>p</a:t>
            </a:r>
            <a:r>
              <a:rPr lang="en-US" sz="2000" b="1" dirty="0">
                <a:solidFill>
                  <a:schemeClr val="bg1"/>
                </a:solidFill>
              </a:rPr>
              <a:t> + </a:t>
            </a:r>
            <a:r>
              <a:rPr lang="en-US" sz="2000" b="1" i="1" dirty="0">
                <a:solidFill>
                  <a:schemeClr val="bg1"/>
                </a:solidFill>
              </a:rPr>
              <a:t>q</a:t>
            </a:r>
            <a:r>
              <a:rPr lang="en-US" sz="2000" b="1" dirty="0">
                <a:solidFill>
                  <a:schemeClr val="bg1"/>
                </a:solidFill>
              </a:rPr>
              <a:t> = 1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Genotype proportions are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(p + q)</a:t>
            </a:r>
            <a:r>
              <a:rPr lang="en-US" sz="2000" b="1" baseline="30000" dirty="0">
                <a:solidFill>
                  <a:schemeClr val="bg1"/>
                </a:solidFill>
              </a:rPr>
              <a:t>2 </a:t>
            </a:r>
            <a:r>
              <a:rPr lang="en-US" sz="2000" b="1" dirty="0">
                <a:solidFill>
                  <a:schemeClr val="bg1"/>
                </a:solidFill>
              </a:rPr>
              <a:t>= 1.0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or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en-US" sz="2000" b="1" baseline="30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 + 2pq + q</a:t>
            </a:r>
            <a:r>
              <a:rPr lang="en-US" sz="2000" b="1" baseline="30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 = 1.0</a:t>
            </a:r>
          </a:p>
        </p:txBody>
      </p:sp>
      <p:sp>
        <p:nvSpPr>
          <p:cNvPr id="6554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63440" y="1587977"/>
            <a:ext cx="3703320" cy="73628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5542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417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i="1" dirty="0" smtClean="0">
                <a:solidFill>
                  <a:schemeClr val="tx1"/>
                </a:solidFill>
              </a:rPr>
              <a:t>p</a:t>
            </a:r>
            <a:r>
              <a:rPr lang="en-US" altLang="en-US" sz="2000" dirty="0" smtClean="0">
                <a:solidFill>
                  <a:schemeClr val="tx1"/>
                </a:solidFill>
              </a:rPr>
              <a:t> is the frequency of allele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i="1" dirty="0" smtClean="0">
                <a:solidFill>
                  <a:schemeClr val="tx1"/>
                </a:solidFill>
              </a:rPr>
              <a:t>q</a:t>
            </a:r>
            <a:r>
              <a:rPr lang="en-US" altLang="en-US" sz="2000" dirty="0" smtClean="0">
                <a:solidFill>
                  <a:schemeClr val="tx1"/>
                </a:solidFill>
              </a:rPr>
              <a:t> is the frequency of allele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a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What is the frequency of </a:t>
            </a:r>
            <a:r>
              <a:rPr lang="en-US" altLang="en-US" sz="2000" b="1" i="1" dirty="0" smtClean="0">
                <a:solidFill>
                  <a:schemeClr val="tx1"/>
                </a:solidFill>
              </a:rPr>
              <a:t>q</a:t>
            </a:r>
            <a:r>
              <a:rPr lang="en-US" altLang="en-US" sz="2000" dirty="0" smtClean="0">
                <a:solidFill>
                  <a:schemeClr val="tx1"/>
                </a:solidFill>
              </a:rPr>
              <a:t> if </a:t>
            </a:r>
            <a:r>
              <a:rPr lang="en-US" altLang="en-US" sz="2000" b="1" i="1" dirty="0" smtClean="0">
                <a:solidFill>
                  <a:schemeClr val="tx1"/>
                </a:solidFill>
              </a:rPr>
              <a:t>p</a:t>
            </a:r>
            <a:r>
              <a:rPr lang="en-US" altLang="en-US" sz="2000" dirty="0" smtClean="0">
                <a:solidFill>
                  <a:schemeClr val="tx1"/>
                </a:solidFill>
              </a:rPr>
              <a:t> is 0.3?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1 – 0.3 = 0.7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What are the genotype proportions?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AA = p</a:t>
            </a:r>
            <a:r>
              <a:rPr lang="en-US" alt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</a:rPr>
              <a:t> or 0.09 (homozygous for A)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Aa</a:t>
            </a:r>
            <a:r>
              <a:rPr lang="en-US" altLang="en-US" sz="2000" dirty="0" smtClean="0">
                <a:solidFill>
                  <a:schemeClr val="tx1"/>
                </a:solidFill>
              </a:rPr>
              <a:t> = 2pq or 0.42 (heterozygous for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Aa</a:t>
            </a:r>
            <a:r>
              <a:rPr lang="en-US" altLang="en-US" sz="2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aa</a:t>
            </a:r>
            <a:r>
              <a:rPr lang="en-US" altLang="en-US" sz="2000" dirty="0" smtClean="0">
                <a:solidFill>
                  <a:schemeClr val="tx1"/>
                </a:solidFill>
              </a:rPr>
              <a:t> = q</a:t>
            </a:r>
            <a:r>
              <a:rPr lang="en-US" alt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</a:rPr>
              <a:t> or 0.49 (homozygous for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Molecular Genetics Applications</a:t>
            </a:r>
          </a:p>
        </p:txBody>
      </p:sp>
      <p:graphicFrame>
        <p:nvGraphicFramePr>
          <p:cNvPr id="2" name="Table 1" descr="Table with 11 rows and 2 columns describing molecular testing in the blood bank&#10;" title="Table 4.3 Applications of Molecular Testing in the Blood Ban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13979"/>
              </p:ext>
            </p:extLst>
          </p:nvPr>
        </p:nvGraphicFramePr>
        <p:xfrm>
          <a:off x="533401" y="1794141"/>
          <a:ext cx="8153400" cy="376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4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4.3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of Molecular Testing in the Blood Bank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49">
                <a:tc rowSpan="2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Transplantation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 antigen-level and allele-level typing for HPC and organ transplants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49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Engraftment studies for HPC transplants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49">
                <a:tc rowSpan="5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cell typing in multiply transfused patients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74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blood type when the DAT is positive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49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Rh genotypes, weak D expression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49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for antigen-negative donor units when antisera are unavailable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849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antigen screening for prevention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alloimmunization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49">
                <a:tc rowSpan="2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parental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zygosity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49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fetal blood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975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testing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 virus in donors that may be below detectable levels by anti-body detection methods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849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testing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paternity and legal relationships for immigration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05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antiglobulin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hemolytic disease of the fetus and newborn;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human leukocyte antigen;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hematopoietic progenitor cell.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Alexander L: Personalized therapy reaches transfusion medicine,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 News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13:10, 2011.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Polymerase Chain Reaction (PCR)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057400"/>
            <a:ext cx="3291840" cy="381169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PCR rapidly and precisely multiplies specific DNA sequences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DNA is denatured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A primer is added to attach specific areas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of DNA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DNA is amplified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and replicated</a:t>
            </a:r>
          </a:p>
        </p:txBody>
      </p:sp>
      <p:pic>
        <p:nvPicPr>
          <p:cNvPr id="69638" name="Picture 1" descr="Image showing polymerase chain reaction (PCR) amplifies a defined segment of deoxyribonucleic acid (DNA) several million times" title="Fig. 4.12 Polymerase chain reaction (PCR) amplifies a defined segment of deoxyribonucleic acid (DNA) several million times. Double-stranded DNA is denatured at exceedingly elevated temperatures into single-stranded DNA. Primers anneal to the 3' end of the target's single-stranded DNA and mark the sequence to be amplified. The primer extension occurs with DNA polymerase from the 3' to the 5' end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1" y="2323841"/>
            <a:ext cx="4191000" cy="28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PCR-Based HLA Typing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Procedures (1 of 4)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Primers are available in PCR trays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Low resolution—identifies antigen level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</a:rPr>
              <a:t>High resolution—defines specific alleles for the antigen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Amplified DNA (</a:t>
            </a:r>
            <a:r>
              <a:rPr lang="en-US" altLang="en-US" dirty="0" err="1" smtClean="0">
                <a:solidFill>
                  <a:schemeClr val="tx1"/>
                </a:solidFill>
              </a:rPr>
              <a:t>amplicons</a:t>
            </a:r>
            <a:r>
              <a:rPr lang="en-US" altLang="en-US" dirty="0" smtClean="0">
                <a:solidFill>
                  <a:schemeClr val="tx1"/>
                </a:solidFill>
              </a:rPr>
              <a:t>) are assessed using gel electrophoresis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6860" y="1801591"/>
            <a:ext cx="60960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Sequence-Specific Primers (SSPs)</a:t>
            </a:r>
          </a:p>
        </p:txBody>
      </p:sp>
      <p:pic>
        <p:nvPicPr>
          <p:cNvPr id="71687" name="Picture 1" descr="Diagram of the sequence-specific primers process" title="Fig. 4.13 Diagram of the sequence-specific primers process. DNA, Deoxyribonucleic aci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37" y="2439311"/>
            <a:ext cx="793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PCR-Based HLA </a:t>
            </a:r>
            <a:r>
              <a:rPr lang="en-US" dirty="0" smtClean="0">
                <a:solidFill>
                  <a:schemeClr val="tx1"/>
                </a:solidFill>
              </a:rPr>
              <a:t>Typing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Procedures (2 of 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731" name="Tex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2900" dirty="0" smtClean="0">
                <a:solidFill>
                  <a:schemeClr val="tx1"/>
                </a:solidFill>
              </a:rPr>
              <a:t>A primer for each locus is used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600" dirty="0" smtClean="0">
                <a:solidFill>
                  <a:schemeClr val="tx1"/>
                </a:solidFill>
              </a:rPr>
              <a:t>A, B, C, DR, DQ, DP (in separate wells)</a:t>
            </a:r>
          </a:p>
          <a:p>
            <a:pPr eaLnBrk="1" hangingPunct="1"/>
            <a:r>
              <a:rPr lang="en-US" altLang="en-US" sz="2900" dirty="0" smtClean="0">
                <a:solidFill>
                  <a:schemeClr val="tx1"/>
                </a:solidFill>
              </a:rPr>
              <a:t>A </a:t>
            </a:r>
            <a:r>
              <a:rPr lang="en-US" altLang="en-US" sz="2900" b="1" dirty="0" smtClean="0">
                <a:solidFill>
                  <a:schemeClr val="tx1"/>
                </a:solidFill>
              </a:rPr>
              <a:t>DNA probe </a:t>
            </a:r>
            <a:r>
              <a:rPr lang="en-US" altLang="en-US" sz="2900" dirty="0" smtClean="0">
                <a:solidFill>
                  <a:schemeClr val="tx1"/>
                </a:solidFill>
              </a:rPr>
              <a:t>allows the </a:t>
            </a:r>
            <a:r>
              <a:rPr lang="en-US" altLang="en-US" sz="2900" b="1" dirty="0" smtClean="0">
                <a:solidFill>
                  <a:schemeClr val="tx1"/>
                </a:solidFill>
              </a:rPr>
              <a:t>hybridized</a:t>
            </a:r>
            <a:r>
              <a:rPr lang="en-US" altLang="en-US" sz="2900" dirty="0" smtClean="0">
                <a:solidFill>
                  <a:schemeClr val="tx1"/>
                </a:solidFill>
              </a:rPr>
              <a:t> solution to be read and analyzed by a flow cytometer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900048"/>
            <a:ext cx="7924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Sequence-Specific </a:t>
            </a:r>
            <a:r>
              <a:rPr lang="en-US" sz="2800" b="1" dirty="0" err="1"/>
              <a:t>Oligonucleotides</a:t>
            </a:r>
            <a:r>
              <a:rPr lang="en-US" sz="2800" b="1" dirty="0"/>
              <a:t> (</a:t>
            </a:r>
            <a:r>
              <a:rPr lang="en-US" sz="2800" b="1" dirty="0" err="1"/>
              <a:t>SSOs</a:t>
            </a:r>
            <a:r>
              <a:rPr lang="en-US" sz="2800" b="1" dirty="0"/>
              <a:t>)</a:t>
            </a:r>
          </a:p>
        </p:txBody>
      </p:sp>
      <p:pic>
        <p:nvPicPr>
          <p:cNvPr id="73735" name="Picture 1" descr="Diagram of the sequence-specific oligonucleotide probes process" title="Fig. 4.14 Diagram of the sequence-specific oligonucleotide probes proces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2514600"/>
            <a:ext cx="6896100" cy="22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(2 of 5)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Define the </a:t>
            </a:r>
            <a:r>
              <a:rPr lang="en-US" altLang="en-US" sz="3000" i="1" dirty="0" smtClean="0">
                <a:solidFill>
                  <a:schemeClr val="tx1"/>
                </a:solidFill>
              </a:rPr>
              <a:t>dosage effect, </a:t>
            </a:r>
            <a:r>
              <a:rPr lang="en-US" altLang="en-US" sz="3000" dirty="0" smtClean="0">
                <a:solidFill>
                  <a:schemeClr val="tx1"/>
                </a:solidFill>
              </a:rPr>
              <a:t>and explain its significance in testing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Explain the difference between </a:t>
            </a:r>
            <a:r>
              <a:rPr lang="en-US" altLang="en-US" sz="3000" i="1" dirty="0" err="1" smtClean="0">
                <a:solidFill>
                  <a:schemeClr val="tx1"/>
                </a:solidFill>
              </a:rPr>
              <a:t>cis</a:t>
            </a:r>
            <a:r>
              <a:rPr lang="en-US" altLang="en-US" sz="3000" dirty="0" smtClean="0">
                <a:solidFill>
                  <a:schemeClr val="tx1"/>
                </a:solidFill>
              </a:rPr>
              <a:t> and </a:t>
            </a:r>
            <a:r>
              <a:rPr lang="en-US" altLang="en-US" sz="3000" i="1" dirty="0" smtClean="0">
                <a:solidFill>
                  <a:schemeClr val="tx1"/>
                </a:solidFill>
              </a:rPr>
              <a:t>trans</a:t>
            </a:r>
            <a:r>
              <a:rPr lang="en-US" altLang="en-US" sz="3000" dirty="0" smtClean="0">
                <a:solidFill>
                  <a:schemeClr val="tx1"/>
                </a:solidFill>
              </a:rPr>
              <a:t> and their effects on gene interactions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Define </a:t>
            </a:r>
            <a:r>
              <a:rPr lang="en-US" altLang="en-US" sz="3000" i="1" dirty="0" err="1" smtClean="0">
                <a:solidFill>
                  <a:schemeClr val="tx1"/>
                </a:solidFill>
              </a:rPr>
              <a:t>codominant</a:t>
            </a:r>
            <a:r>
              <a:rPr lang="en-US" altLang="en-US" sz="3000" i="1" dirty="0" smtClean="0">
                <a:solidFill>
                  <a:schemeClr val="tx1"/>
                </a:solidFill>
              </a:rPr>
              <a:t> inheritance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Explain phenotype frequency and how it is used to find compatible red blood cell (RBC) units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PCR-Based HLA </a:t>
            </a:r>
            <a:r>
              <a:rPr lang="en-US" dirty="0" smtClean="0">
                <a:solidFill>
                  <a:schemeClr val="tx1"/>
                </a:solidFill>
              </a:rPr>
              <a:t>Typing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Procedures (3 of 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779" name="Tex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Provides high-resolution, allele-level typing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Primers are similar to SSOs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An instrument analyzes the nucleotide and amino acid sequences that correspond to the allele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902143"/>
            <a:ext cx="73152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Sequence-Based Typing (</a:t>
            </a:r>
            <a:r>
              <a:rPr lang="en-US" sz="2800" b="1" dirty="0" err="1"/>
              <a:t>SBT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6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PCR-Based HLA </a:t>
            </a:r>
            <a:r>
              <a:rPr lang="en-US" dirty="0" smtClean="0">
                <a:solidFill>
                  <a:schemeClr val="tx1"/>
                </a:solidFill>
              </a:rPr>
              <a:t>Typing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Procedures (4 of 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240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200" dirty="0" smtClean="0">
                <a:solidFill>
                  <a:schemeClr val="tx1"/>
                </a:solidFill>
              </a:rPr>
              <a:t>Donors and recipients have closely matched HLA alleles but may have slight variations in the DNA sequence called polymorphisms</a:t>
            </a:r>
          </a:p>
          <a:p>
            <a:pPr eaLnBrk="1" hangingPunct="1"/>
            <a:r>
              <a:rPr lang="en-US" altLang="en-US" sz="2200" b="1" dirty="0" err="1" smtClean="0">
                <a:solidFill>
                  <a:schemeClr val="tx1"/>
                </a:solidFill>
              </a:rPr>
              <a:t>Chimerism</a:t>
            </a:r>
            <a:r>
              <a:rPr lang="en-US" altLang="en-US" sz="2200" dirty="0" smtClean="0">
                <a:solidFill>
                  <a:schemeClr val="tx1"/>
                </a:solidFill>
              </a:rPr>
              <a:t> evaluation uses these differences to determine the percentage of DNA from the donor in a stem cell recipient</a:t>
            </a:r>
          </a:p>
          <a:p>
            <a:pPr eaLnBrk="1" hangingPunct="1"/>
            <a:r>
              <a:rPr lang="en-US" altLang="en-US" sz="2200" dirty="0" smtClean="0">
                <a:solidFill>
                  <a:schemeClr val="tx1"/>
                </a:solidFill>
              </a:rPr>
              <a:t>STRs are short sequences of DNA that are amplified to determine the percentage of engraftment in 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chimerism</a:t>
            </a:r>
            <a:r>
              <a:rPr lang="en-US" altLang="en-US" sz="2200" dirty="0" smtClean="0">
                <a:solidFill>
                  <a:schemeClr val="tx1"/>
                </a:solidFill>
              </a:rPr>
              <a:t>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859" y="2057400"/>
            <a:ext cx="53340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Short Tandem Repeats (STRs)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0515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Molecular Applications of RBC Typing</a:t>
            </a:r>
          </a:p>
        </p:txBody>
      </p:sp>
      <p:graphicFrame>
        <p:nvGraphicFramePr>
          <p:cNvPr id="3" name="Table 2" descr="Table with 11 rows and 2 columns describing molecular testing in the blood bank" title="Table 4.3 Applications of Molecular Testing in the Blood Ban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40525"/>
              </p:ext>
            </p:extLst>
          </p:nvPr>
        </p:nvGraphicFramePr>
        <p:xfrm>
          <a:off x="457200" y="1921691"/>
          <a:ext cx="8153400" cy="396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5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4.3 Applications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Molecular Testing in the Blood Bank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91">
                <a:tc rowSpan="2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Transplantation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 antigen-level and allele-level typing for HPC and organ transplants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91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Engraftment studies for HPC transplants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91">
                <a:tc rowSpan="5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cell typing in multiply transfused patients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13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blood type when the DAT is positive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91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Rh genotypes, weak D expression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91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for antigen-negative donor units when antisera are unavailable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91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antigen screening for prevention of alloimmunization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91">
                <a:tc rowSpan="2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parental RhD zygosity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91"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fetal blood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286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testing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 virus in donors that may be below detectable levels by anti-body detection methods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591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testing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paternity and legal relationships for immigration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7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antiglobulin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hemolytic disease of the fetus and newborn;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human leukocyte antigen;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hematopoietic progenitor cell.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Alexander L: Personalized therapy reaches transfusion medicine,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 News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13:10, 2011.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BeadChip</a:t>
            </a:r>
            <a:r>
              <a:rPr lang="en-US" altLang="en-US" dirty="0" smtClean="0">
                <a:solidFill>
                  <a:schemeClr val="tx1"/>
                </a:solidFill>
              </a:rPr>
              <a:t> Technology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Uses oligonucleotide primers attached to colored silica beads on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a substrate (slide)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Amplified </a:t>
            </a:r>
            <a:r>
              <a:rPr lang="en-US" altLang="en-US" sz="2400" dirty="0">
                <a:solidFill>
                  <a:schemeClr val="tx1"/>
                </a:solidFill>
              </a:rPr>
              <a:t>and digested DNA in question binds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to the primers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Computer </a:t>
            </a:r>
            <a:r>
              <a:rPr lang="en-US" altLang="en-US" sz="2400" dirty="0">
                <a:solidFill>
                  <a:schemeClr val="tx1"/>
                </a:solidFill>
              </a:rPr>
              <a:t>analysis determines which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primers have attached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81926" name="Picture 1" descr="Image showing BeadChip technology concept" title="Fig. 4.15 BeadChip technology concept. DNA, Deoxyribonucleic acid. (Courtesy BioArray Solutions, An Immucor Company, Warren, NJ.)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878" y="1981200"/>
            <a:ext cx="45826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(3 of 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Describe </a:t>
            </a:r>
            <a:r>
              <a:rPr lang="en-US" altLang="en-US" dirty="0">
                <a:solidFill>
                  <a:schemeClr val="tx1"/>
                </a:solidFill>
              </a:rPr>
              <a:t>the application of the Hardy-Weinberg law in population </a:t>
            </a:r>
            <a:r>
              <a:rPr lang="en-US" altLang="en-US" dirty="0" smtClean="0">
                <a:solidFill>
                  <a:schemeClr val="tx1"/>
                </a:solidFill>
              </a:rPr>
              <a:t>genetics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Explain the </a:t>
            </a:r>
            <a:r>
              <a:rPr lang="en-US" altLang="en-US" dirty="0" err="1">
                <a:solidFill>
                  <a:schemeClr val="tx1"/>
                </a:solidFill>
              </a:rPr>
              <a:t>mendelian</a:t>
            </a:r>
            <a:r>
              <a:rPr lang="en-US" altLang="en-US" dirty="0">
                <a:solidFill>
                  <a:schemeClr val="tx1"/>
                </a:solidFill>
              </a:rPr>
              <a:t> laws of independent assortment and independent segregation and how they apply to blood group antigen </a:t>
            </a:r>
            <a:r>
              <a:rPr lang="en-US" altLang="en-US" dirty="0" smtClean="0">
                <a:solidFill>
                  <a:schemeClr val="tx1"/>
                </a:solidFill>
              </a:rPr>
              <a:t>inheritance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Define the terms </a:t>
            </a:r>
            <a:r>
              <a:rPr lang="en-US" altLang="en-US" i="1" dirty="0">
                <a:solidFill>
                  <a:schemeClr val="tx1"/>
                </a:solidFill>
              </a:rPr>
              <a:t>linkage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i="1" dirty="0">
                <a:solidFill>
                  <a:schemeClr val="tx1"/>
                </a:solidFill>
              </a:rPr>
              <a:t>crossing over</a:t>
            </a:r>
            <a:r>
              <a:rPr lang="en-US" altLang="en-US" dirty="0">
                <a:solidFill>
                  <a:schemeClr val="tx1"/>
                </a:solidFill>
              </a:rPr>
              <a:t>, and explain how they affect independent assortment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(4 of 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Define an </a:t>
            </a:r>
            <a:r>
              <a:rPr lang="en-US" altLang="en-US" sz="2600" dirty="0" err="1" smtClean="0">
                <a:solidFill>
                  <a:schemeClr val="tx1"/>
                </a:solidFill>
              </a:rPr>
              <a:t>amorphic</a:t>
            </a:r>
            <a:r>
              <a:rPr lang="en-US" altLang="en-US" sz="2600" dirty="0" smtClean="0">
                <a:solidFill>
                  <a:schemeClr val="tx1"/>
                </a:solidFill>
              </a:rPr>
              <a:t> gene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List the applications of molecular testing methods to the field of blood banking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Compare and contrast molecular techniques used to identify human leukocyte antigens (HLAs)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Describe the theory of short tandem repeat (STR) testing and its application to hematopoietic progenitor cell (HPC) </a:t>
            </a:r>
            <a:r>
              <a:rPr lang="en-US" altLang="en-US" sz="2600" dirty="0" err="1" smtClean="0">
                <a:solidFill>
                  <a:schemeClr val="tx1"/>
                </a:solidFill>
              </a:rPr>
              <a:t>chimerism</a:t>
            </a:r>
            <a:r>
              <a:rPr lang="en-US" altLang="en-US" sz="2600" dirty="0" smtClean="0">
                <a:solidFill>
                  <a:schemeClr val="tx1"/>
                </a:solidFill>
              </a:rPr>
              <a:t> evaluation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(5 of 5)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Describe the molecular techniques used to identify RBC antigens and their advantages over hemagglutination 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Blood Group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14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Blood group systems</a:t>
            </a:r>
            <a:r>
              <a:rPr lang="en-US" dirty="0">
                <a:solidFill>
                  <a:schemeClr val="tx1"/>
                </a:solidFill>
              </a:rPr>
              <a:t> are groups of antigens on the RBC membrane that share related serologic properties and genetic patterns of inheritance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678" name="Picture 7" descr="Image showing genetic patterns of inheri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24200"/>
            <a:ext cx="20034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Blood Group Genetics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2682240" cy="40233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Genetic material is found in DNA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DNA is contained in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chromosomes</a:t>
            </a:r>
            <a:r>
              <a:rPr lang="en-US" altLang="en-US" sz="2400" dirty="0" smtClean="0">
                <a:solidFill>
                  <a:schemeClr val="tx1"/>
                </a:solidFill>
              </a:rPr>
              <a:t> that are in the nucleus of every cell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Genetic material is replicated either by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mitosis</a:t>
            </a:r>
            <a:r>
              <a:rPr lang="en-US" altLang="en-US" sz="2400" dirty="0" smtClean="0">
                <a:solidFill>
                  <a:schemeClr val="tx1"/>
                </a:solidFill>
              </a:rPr>
              <a:t> (somatic cells) or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meiosis</a:t>
            </a:r>
            <a:r>
              <a:rPr lang="en-US" altLang="en-US" sz="2400" dirty="0" smtClean="0">
                <a:solidFill>
                  <a:schemeClr val="tx1"/>
                </a:solidFill>
              </a:rPr>
              <a:t> (gametes)</a:t>
            </a:r>
          </a:p>
        </p:txBody>
      </p:sp>
      <p:pic>
        <p:nvPicPr>
          <p:cNvPr id="37" name="Picture 36" descr="Image illustrating chromosomes are found in the cell's nucleus and contain double-stranded deoxyribonucleic acid (DNA) that has specific areas called genes that code for proteins" title="Fig. 4.2 Chromosomes are found in the cell's nucleus and contain double-stranded deoxyribonucleic acid (DNA) that has specific areas called genes that code for protein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800600" cy="126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Phenotype Versus Genotype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Phenotype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Physical </a:t>
            </a:r>
            <a:r>
              <a:rPr lang="en-US" altLang="en-US" dirty="0">
                <a:solidFill>
                  <a:schemeClr val="tx1"/>
                </a:solidFill>
              </a:rPr>
              <a:t>(observed) expression of traits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dirty="0">
                <a:solidFill>
                  <a:schemeClr val="tx1"/>
                </a:solidFill>
              </a:rPr>
              <a:t>patient’s phenotype is determined by </a:t>
            </a:r>
            <a:r>
              <a:rPr lang="en-US" altLang="en-US" dirty="0" err="1">
                <a:solidFill>
                  <a:schemeClr val="tx1"/>
                </a:solidFill>
              </a:rPr>
              <a:t>hemagglutination</a:t>
            </a:r>
            <a:r>
              <a:rPr lang="en-US" altLang="en-US" dirty="0">
                <a:solidFill>
                  <a:schemeClr val="tx1"/>
                </a:solidFill>
              </a:rPr>
              <a:t> of RBC antigens using antisera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: A person who shows no agglutination with anti-A or anti-B antisera is considered to have type O blood</a:t>
            </a:r>
          </a:p>
          <a:p>
            <a:pPr marL="0" indent="0">
              <a:buNone/>
            </a:pPr>
            <a:r>
              <a:rPr lang="en-US" altLang="en-US" sz="3300" dirty="0">
                <a:solidFill>
                  <a:schemeClr val="tx1"/>
                </a:solidFill>
              </a:rPr>
              <a:t>Genotype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Actual genetic makeup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Can only be determined by molecular techniques or family studies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Example: A person with the phenotype A could have the genotype </a:t>
            </a:r>
            <a:r>
              <a:rPr lang="en-US" altLang="en-US" i="1" dirty="0">
                <a:solidFill>
                  <a:schemeClr val="tx1"/>
                </a:solidFill>
              </a:rPr>
              <a:t>A/A</a:t>
            </a:r>
            <a:r>
              <a:rPr lang="en-US" altLang="en-US" dirty="0">
                <a:solidFill>
                  <a:schemeClr val="tx1"/>
                </a:solidFill>
              </a:rPr>
              <a:t> or </a:t>
            </a:r>
            <a:r>
              <a:rPr lang="en-US" altLang="en-US" i="1" dirty="0">
                <a:solidFill>
                  <a:schemeClr val="tx1"/>
                </a:solidFill>
              </a:rPr>
              <a:t>A/O</a:t>
            </a:r>
            <a:r>
              <a:rPr lang="en-US" altLang="en-US" dirty="0">
                <a:solidFill>
                  <a:schemeClr val="tx1"/>
                </a:solidFill>
              </a:rPr>
              <a:t>; family studies would be necessary to confirm which is present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eme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1824</Words>
  <Application>Microsoft Office PowerPoint</Application>
  <PresentationFormat>On-screen Show (4:3)</PresentationFormat>
  <Paragraphs>244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 2</vt:lpstr>
      <vt:lpstr>1_Theme1</vt:lpstr>
      <vt:lpstr>Retrospect</vt:lpstr>
      <vt:lpstr>Chapter 4</vt:lpstr>
      <vt:lpstr>Objectives (1 of 5)</vt:lpstr>
      <vt:lpstr>Objectives (2 of 5)</vt:lpstr>
      <vt:lpstr>Objectives (3 of 5)</vt:lpstr>
      <vt:lpstr>Objectives (4 of 5)</vt:lpstr>
      <vt:lpstr>Objectives (5 of 5)</vt:lpstr>
      <vt:lpstr>Blood Group Systems</vt:lpstr>
      <vt:lpstr>Blood Group Genetics</vt:lpstr>
      <vt:lpstr>Phenotype Versus Genotype</vt:lpstr>
      <vt:lpstr>Phenotype and Genotype</vt:lpstr>
      <vt:lpstr>Punnett Square</vt:lpstr>
      <vt:lpstr>Genes</vt:lpstr>
      <vt:lpstr>Inheritance</vt:lpstr>
      <vt:lpstr>Mendelian Principles</vt:lpstr>
      <vt:lpstr>Linkage</vt:lpstr>
      <vt:lpstr>Crossing Over</vt:lpstr>
      <vt:lpstr>Chromosomal Assignment</vt:lpstr>
      <vt:lpstr>Heterozygosity and Homozygosity</vt:lpstr>
      <vt:lpstr>Dosage</vt:lpstr>
      <vt:lpstr>Dosage Example</vt:lpstr>
      <vt:lpstr>Genetic Interaction</vt:lpstr>
      <vt:lpstr>Population Genetics</vt:lpstr>
      <vt:lpstr>Phenotype Calculations (1 of 2)</vt:lpstr>
      <vt:lpstr>Phenotype Calculations (2 of 2)</vt:lpstr>
      <vt:lpstr>Hardy-Weinberg Formula</vt:lpstr>
      <vt:lpstr>Molecular Genetics Applications</vt:lpstr>
      <vt:lpstr>Polymerase Chain Reaction (PCR)</vt:lpstr>
      <vt:lpstr>PCR-Based HLA Typing Procedures (1 of 4)</vt:lpstr>
      <vt:lpstr>PCR-Based HLA Typing Procedures (2 of 4)</vt:lpstr>
      <vt:lpstr>PCR-Based HLA Typing Procedures (3 of 4)</vt:lpstr>
      <vt:lpstr>PCR-Based HLA Typing Procedures (4 of 4)</vt:lpstr>
      <vt:lpstr>Molecular Applications of RBC Typing</vt:lpstr>
      <vt:lpstr>BeadChip Technology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RWilkins</dc:creator>
  <cp:lastModifiedBy>Docia D. Murphy-Johnson</cp:lastModifiedBy>
  <cp:revision>184</cp:revision>
  <dcterms:created xsi:type="dcterms:W3CDTF">2011-12-21T18:27:30Z</dcterms:created>
  <dcterms:modified xsi:type="dcterms:W3CDTF">2024-07-30T12:02:28Z</dcterms:modified>
</cp:coreProperties>
</file>