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4101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95" r:id="rId7"/>
    <p:sldId id="296" r:id="rId8"/>
    <p:sldId id="260" r:id="rId9"/>
    <p:sldId id="262" r:id="rId10"/>
    <p:sldId id="265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99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7" r:id="rId31"/>
    <p:sldId id="286" r:id="rId32"/>
    <p:sldId id="287" r:id="rId33"/>
    <p:sldId id="288" r:id="rId34"/>
    <p:sldId id="290" r:id="rId35"/>
    <p:sldId id="289" r:id="rId36"/>
    <p:sldId id="291" r:id="rId37"/>
    <p:sldId id="298" r:id="rId38"/>
    <p:sldId id="292" r:id="rId39"/>
    <p:sldId id="293" r:id="rId40"/>
    <p:sldId id="294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03656" initials="203656" lastIdx="2" clrIdx="0">
    <p:extLst/>
  </p:cmAuthor>
  <p:cmAuthor id="2" name="Bharathy, Balan" initials="BB" lastIdx="1" clrIdx="1">
    <p:extLst>
      <p:ext uri="{19B8F6BF-5375-455C-9EA6-DF929625EA0E}">
        <p15:presenceInfo xmlns:p15="http://schemas.microsoft.com/office/powerpoint/2012/main" userId="Bharathy, Bal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25" autoAdjust="0"/>
    <p:restoredTop sz="76122" autoAdjust="0"/>
  </p:normalViewPr>
  <p:slideViewPr>
    <p:cSldViewPr>
      <p:cViewPr varScale="1">
        <p:scale>
          <a:sx n="70" d="100"/>
          <a:sy n="70" d="100"/>
        </p:scale>
        <p:origin x="60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9F7950-A11E-43DD-A782-343F241F918B}" type="datetimeFigureOut">
              <a:rPr lang="en-US"/>
              <a:pPr>
                <a:defRPr/>
              </a:pPr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5B9F5CB2-C99B-4FBD-8807-EAE229FA7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780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2877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8397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3899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3216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7558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0216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5464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8638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5523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6282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104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2172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1532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05558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88789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0447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3859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58340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26441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2622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20415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351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92815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786238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7938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865181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98380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4100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17338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21274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64315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82552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7287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1696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6297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0476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59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1060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450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CC03E1-57C3-494A-81AB-43CB334429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18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620398-88B7-47E8-9AAA-C0D6EF22C7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98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41475"/>
            <a:ext cx="5486400" cy="305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57200" y="4941094"/>
            <a:ext cx="8229600" cy="1231106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5C91334-56B8-446C-9594-4D374B6E89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27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96F091-C7C3-4189-B8E3-87F46184817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1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9ACB-7A6F-429E-BFF1-044E20177432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03E1-57C3-494A-81AB-43CB3344293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224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EAEF-A4D1-4552-860E-0A4E052D6B81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75F6-C4E1-4CA3-ACED-D865B15D70A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8448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6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BAF73D-7747-4E7E-B5F6-84A1FACF5972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63B9-4150-4713-8EAD-201BF9ABB0E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390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1520-1EA2-4283-8066-55ABFA50E8FB}" type="datetime1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CF56-2175-44FC-A9BA-25C086C8EA8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8448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18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66E8-E957-4683-8DE9-40F2D498610D}" type="datetime1">
              <a:rPr lang="en-US" smtClean="0"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EDA-654A-45D1-B878-57C3F9FA95F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8448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20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21F6D2-D323-494E-A87D-0EF16BCAD22C}" type="datetime1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360A-0938-49FC-8625-B45E16A676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031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03335-5CE6-4902-9C69-A88141A52DE7}" type="datetime1">
              <a:rPr lang="en-US" smtClean="0"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3C06C-FABF-4167-BEA2-5E147ED579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56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0D75F6-C4E1-4CA3-ACED-D865B15D7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685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86416EC-3EAA-4523-B1A8-20744CF47AA2}" type="datetime1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DE40F2-61D7-44F0-BF50-02F5C7BFAD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470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1C37-1AFF-4D29-815D-3E1803A7E454}" type="datetime1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04B92-C90C-4BA5-9228-DEC6E8EF12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621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3E74-3062-479A-A1F2-D2A6ADCB7E50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96C1-25CA-4642-AC44-5FA33C91E7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763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D9EF-EEFE-4FB2-9B36-B4251D321027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0398-88B7-47E8-9AAA-C0D6EF22C7F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844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559938-9873-4F78-964F-8210C9A516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3674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7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916379-7B96-45DC-AC48-F2083BF6A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31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92CF56-2175-44FC-A9BA-25C086C8E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72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/>
          <p:nvPr userDrawn="1"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33"/>
          <p:cNvSpPr/>
          <p:nvPr userDrawn="1"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34"/>
          <p:cNvSpPr/>
          <p:nvPr userDrawn="1"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35BEDA-654A-45D1-B878-57C3F9FA95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72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481231-F916-461C-9ADD-B9DE24124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2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98F97D-95BA-4EB9-8443-A98DECA760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36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804B92-C90C-4BA5-9228-DEC6E8EF12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97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F596C1-25CA-4642-AC44-5FA33C91E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59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905000" y="640080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fld id="{391DE64B-16F7-4175-B5D2-64AF7D5F77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52" r:id="rId10"/>
    <p:sldLayoutId id="2147484073" r:id="rId11"/>
    <p:sldLayoutId id="2147484074" r:id="rId12"/>
  </p:sldLayoutIdLst>
  <p:hf sldNum="0" hdr="0" ftr="0" dt="0"/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96E5FF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96E5FF"/>
          </a:solidFill>
          <a:latin typeface="Arial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96E5FF"/>
          </a:solidFill>
          <a:latin typeface="Arial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96E5FF"/>
          </a:solidFill>
          <a:latin typeface="Arial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96E5FF"/>
          </a:solidFill>
          <a:latin typeface="Arial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96E5FF"/>
          </a:solidFill>
          <a:latin typeface="Arial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96E5FF"/>
          </a:solidFill>
          <a:latin typeface="Arial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96E5FF"/>
          </a:solidFill>
          <a:latin typeface="Arial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96E5FF"/>
          </a:solidFill>
          <a:latin typeface="Arial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rgbClr val="4584D3"/>
        </a:buClr>
        <a:buSzPct val="9000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4584D3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4584D3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4584D3"/>
        </a:buClr>
        <a:buSzPct val="100000"/>
        <a:buFont typeface="Wingdings 2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E48206-6208-4002-9AF5-B38F54CDB384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1DE64B-16F7-4175-B5D2-64AF7D5F77D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96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088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772400" cy="114300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Chapter 5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066800" y="3124200"/>
            <a:ext cx="6553200" cy="14478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ABO and H Blood Group Systems and Secretor </a:t>
            </a:r>
            <a:r>
              <a:rPr lang="en-US" altLang="en-US" sz="3200" dirty="0" smtClean="0">
                <a:solidFill>
                  <a:schemeClr val="tx1"/>
                </a:solidFill>
              </a:rPr>
              <a:t>Status</a:t>
            </a:r>
            <a:endParaRPr lang="en-US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Genetics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 smtClean="0">
                <a:solidFill>
                  <a:schemeClr val="tx1"/>
                </a:solidFill>
                <a:sym typeface="Wingdings" pitchFamily="2" charset="2"/>
              </a:rPr>
              <a:t>H </a:t>
            </a:r>
            <a:r>
              <a:rPr lang="en-US" altLang="en-US" b="1" dirty="0" smtClean="0">
                <a:solidFill>
                  <a:schemeClr val="tx1"/>
                </a:solidFill>
                <a:sym typeface="Wingdings" pitchFamily="2" charset="2"/>
              </a:rPr>
              <a:t>gene</a:t>
            </a:r>
            <a:r>
              <a:rPr lang="en-US" altLang="en-US" b="1" i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i="1" dirty="0" smtClean="0">
                <a:solidFill>
                  <a:schemeClr val="tx1"/>
                </a:solidFill>
              </a:rPr>
              <a:t>H</a:t>
            </a:r>
            <a:r>
              <a:rPr lang="en-US" altLang="en-US" dirty="0" smtClean="0">
                <a:solidFill>
                  <a:schemeClr val="tx1"/>
                </a:solidFill>
              </a:rPr>
              <a:t> and </a:t>
            </a:r>
            <a:r>
              <a:rPr lang="en-US" altLang="en-US" i="1" dirty="0" smtClean="0">
                <a:solidFill>
                  <a:schemeClr val="tx1"/>
                </a:solidFill>
              </a:rPr>
              <a:t>h </a:t>
            </a:r>
            <a:r>
              <a:rPr lang="en-US" altLang="en-US" dirty="0" smtClean="0">
                <a:solidFill>
                  <a:schemeClr val="tx1"/>
                </a:solidFill>
              </a:rPr>
              <a:t>alleles (h is an </a:t>
            </a:r>
            <a:r>
              <a:rPr lang="en-US" altLang="en-US" b="1" dirty="0" err="1" smtClean="0">
                <a:solidFill>
                  <a:schemeClr val="tx1"/>
                </a:solidFill>
              </a:rPr>
              <a:t>amorph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lvl="1" eaLnBrk="1" hangingPunct="1"/>
            <a:r>
              <a:rPr lang="en-US" altLang="en-US" dirty="0" smtClean="0">
                <a:solidFill>
                  <a:schemeClr val="tx1"/>
                </a:solidFill>
              </a:rPr>
              <a:t>The </a:t>
            </a:r>
            <a:r>
              <a:rPr lang="en-US" altLang="en-US" b="1" dirty="0" smtClean="0">
                <a:solidFill>
                  <a:schemeClr val="tx1"/>
                </a:solidFill>
              </a:rPr>
              <a:t>Bombay phenotype </a:t>
            </a:r>
            <a:r>
              <a:rPr lang="en-US" altLang="en-US" dirty="0" smtClean="0">
                <a:solidFill>
                  <a:schemeClr val="tx1"/>
                </a:solidFill>
              </a:rPr>
              <a:t>lacks the H antigen (</a:t>
            </a:r>
            <a:r>
              <a:rPr lang="en-US" altLang="en-US" i="1" dirty="0" err="1" smtClean="0">
                <a:solidFill>
                  <a:schemeClr val="tx1"/>
                </a:solidFill>
              </a:rPr>
              <a:t>hh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eaLnBrk="1" hangingPunct="1"/>
            <a:r>
              <a:rPr lang="en-US" altLang="en-US" b="1" i="1" dirty="0" smtClean="0">
                <a:solidFill>
                  <a:schemeClr val="tx1"/>
                </a:solidFill>
              </a:rPr>
              <a:t>Se</a:t>
            </a:r>
            <a:r>
              <a:rPr lang="en-US" altLang="en-US" b="1" dirty="0" smtClean="0">
                <a:solidFill>
                  <a:schemeClr val="tx1"/>
                </a:solidFill>
              </a:rPr>
              <a:t> gene </a:t>
            </a:r>
            <a:r>
              <a:rPr lang="en-US" alt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en-US" dirty="0" smtClean="0">
                <a:solidFill>
                  <a:schemeClr val="tx1"/>
                </a:solidFill>
              </a:rPr>
              <a:t> Se and se alleles (</a:t>
            </a:r>
            <a:r>
              <a:rPr lang="en-US" altLang="en-US" i="1" dirty="0" smtClean="0">
                <a:solidFill>
                  <a:schemeClr val="tx1"/>
                </a:solidFill>
              </a:rPr>
              <a:t>se</a:t>
            </a:r>
            <a:r>
              <a:rPr lang="en-US" altLang="en-US" dirty="0" smtClean="0">
                <a:solidFill>
                  <a:schemeClr val="tx1"/>
                </a:solidFill>
              </a:rPr>
              <a:t> is an </a:t>
            </a:r>
            <a:r>
              <a:rPr lang="en-US" altLang="en-US" dirty="0" err="1" smtClean="0">
                <a:solidFill>
                  <a:schemeClr val="tx1"/>
                </a:solidFill>
              </a:rPr>
              <a:t>amorph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eaLnBrk="1" hangingPunct="1"/>
            <a:r>
              <a:rPr lang="en-US" altLang="en-US" b="1" i="1" dirty="0" smtClean="0">
                <a:solidFill>
                  <a:schemeClr val="tx1"/>
                </a:solidFill>
              </a:rPr>
              <a:t>ABO</a:t>
            </a:r>
            <a:r>
              <a:rPr lang="en-US" altLang="en-US" b="1" dirty="0" smtClean="0">
                <a:solidFill>
                  <a:schemeClr val="tx1"/>
                </a:solidFill>
              </a:rPr>
              <a:t> genes </a:t>
            </a:r>
            <a:r>
              <a:rPr lang="en-US" alt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i="1" dirty="0" smtClean="0">
                <a:solidFill>
                  <a:schemeClr val="tx1"/>
                </a:solidFill>
              </a:rPr>
              <a:t>A</a:t>
            </a:r>
            <a:r>
              <a:rPr lang="en-US" altLang="en-US" dirty="0" smtClean="0">
                <a:solidFill>
                  <a:schemeClr val="tx1"/>
                </a:solidFill>
              </a:rPr>
              <a:t>, </a:t>
            </a:r>
            <a:r>
              <a:rPr lang="en-US" altLang="en-US" i="1" dirty="0" smtClean="0">
                <a:solidFill>
                  <a:schemeClr val="tx1"/>
                </a:solidFill>
              </a:rPr>
              <a:t>B</a:t>
            </a:r>
            <a:r>
              <a:rPr lang="en-US" altLang="en-US" dirty="0" smtClean="0">
                <a:solidFill>
                  <a:schemeClr val="tx1"/>
                </a:solidFill>
              </a:rPr>
              <a:t>, and </a:t>
            </a:r>
            <a:r>
              <a:rPr lang="en-US" altLang="en-US" i="1" dirty="0" smtClean="0">
                <a:solidFill>
                  <a:schemeClr val="tx1"/>
                </a:solidFill>
              </a:rPr>
              <a:t>O</a:t>
            </a:r>
            <a:r>
              <a:rPr lang="en-US" altLang="en-US" dirty="0" smtClean="0">
                <a:solidFill>
                  <a:schemeClr val="tx1"/>
                </a:solidFill>
              </a:rPr>
              <a:t> alleles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Basic 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596640" cy="402336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oligosaccharide chain </a:t>
            </a:r>
            <a:r>
              <a:rPr lang="en-US" dirty="0">
                <a:solidFill>
                  <a:schemeClr val="tx1"/>
                </a:solidFill>
              </a:rPr>
              <a:t>is a basic precursor structure for several RBC antigens, including A, B, and H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dirty="0" smtClean="0">
                <a:solidFill>
                  <a:schemeClr val="tx1"/>
                </a:solidFill>
              </a:rPr>
              <a:t>Attached </a:t>
            </a:r>
            <a:r>
              <a:rPr lang="en-US" dirty="0">
                <a:solidFill>
                  <a:schemeClr val="tx1"/>
                </a:solidFill>
              </a:rPr>
              <a:t>to a protein or lipid carrier molecule</a:t>
            </a:r>
          </a:p>
        </p:txBody>
      </p:sp>
      <p:pic>
        <p:nvPicPr>
          <p:cNvPr id="6" name="Picture 5" descr="Image illustrating Type 1 and type 2 oligosaccharide chain structures. Gal, Galactose; GlcNAc, N-acetylglucosamine; *, most type 2 chains are located on the red cells" title="Fig. 5.3 Type 1 and type 2 oligosaccharide chain structures. Gal, Galactose; GlcNAc, N-acetylglucosamine; *, most type 2 chains are located on the red cells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60" y="2713516"/>
            <a:ext cx="4038600" cy="1171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H Antigen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sz="2600" dirty="0">
                <a:solidFill>
                  <a:schemeClr val="tx1"/>
                </a:solidFill>
              </a:rPr>
              <a:t>The </a:t>
            </a:r>
            <a:r>
              <a:rPr lang="en-US" sz="2600" i="1" dirty="0">
                <a:solidFill>
                  <a:schemeClr val="tx1"/>
                </a:solidFill>
              </a:rPr>
              <a:t>H</a:t>
            </a:r>
            <a:r>
              <a:rPr lang="en-US" sz="2600" dirty="0">
                <a:solidFill>
                  <a:schemeClr val="tx1"/>
                </a:solidFill>
              </a:rPr>
              <a:t> gene codes for a </a:t>
            </a:r>
            <a:r>
              <a:rPr lang="en-US" sz="2600" b="1" dirty="0">
                <a:solidFill>
                  <a:schemeClr val="tx1"/>
                </a:solidFill>
              </a:rPr>
              <a:t>glucosyltransferase</a:t>
            </a:r>
            <a:r>
              <a:rPr lang="en-US" sz="2600" dirty="0">
                <a:solidFill>
                  <a:schemeClr val="tx1"/>
                </a:solidFill>
              </a:rPr>
              <a:t> enzyme that transfers the </a:t>
            </a:r>
            <a:r>
              <a:rPr lang="en-US" sz="2600" b="1" dirty="0" err="1">
                <a:solidFill>
                  <a:schemeClr val="tx1"/>
                </a:solidFill>
              </a:rPr>
              <a:t>immunodominant</a:t>
            </a:r>
            <a:r>
              <a:rPr lang="en-US" sz="2600" b="1" dirty="0">
                <a:solidFill>
                  <a:schemeClr val="tx1"/>
                </a:solidFill>
              </a:rPr>
              <a:t> sugar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b="1" cap="small" dirty="0">
                <a:solidFill>
                  <a:schemeClr val="tx1"/>
                </a:solidFill>
              </a:rPr>
              <a:t>L</a:t>
            </a:r>
            <a:r>
              <a:rPr lang="en-US" sz="2600" b="1" dirty="0">
                <a:solidFill>
                  <a:schemeClr val="tx1"/>
                </a:solidFill>
              </a:rPr>
              <a:t>-</a:t>
            </a:r>
            <a:r>
              <a:rPr lang="en-US" sz="2600" b="1" dirty="0" err="1">
                <a:solidFill>
                  <a:schemeClr val="tx1"/>
                </a:solidFill>
              </a:rPr>
              <a:t>fucose</a:t>
            </a:r>
            <a:r>
              <a:rPr lang="en-US" sz="2600" dirty="0">
                <a:solidFill>
                  <a:schemeClr val="tx1"/>
                </a:solidFill>
              </a:rPr>
              <a:t>, to the terminal sugar of the oligosaccharide chain (Type 2)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The </a:t>
            </a:r>
            <a:r>
              <a:rPr lang="en-US" sz="2600" dirty="0">
                <a:solidFill>
                  <a:schemeClr val="tx1"/>
                </a:solidFill>
              </a:rPr>
              <a:t>H antigen is the foundation for the A and/or B antigens</a:t>
            </a:r>
          </a:p>
        </p:txBody>
      </p:sp>
      <p:pic>
        <p:nvPicPr>
          <p:cNvPr id="5" name="Picture 4" descr="Image showing biochemical structures of the H, A, and B antigens. Gal,D-Galactose; GlcNAc, N-acetylglucosamine; Fuc,L-fucose; GalNAc, N-acetylgalactosamine" title="Fig. 5.4 Biochemical structures of the H, A, and B antigens. Gal,D-Galactose; GlcNAc, N-acetylglucosamine; Fuc,L-fucose; GalNAc, N-acetylgalactosamine. (Modified from Brecher ME, ed. Technical Manual. ed 15. Bethesda, MD: AABB; 2005.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03" y="1828800"/>
            <a:ext cx="3852809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 and B Antigens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3763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The “</a:t>
            </a:r>
            <a:r>
              <a:rPr lang="en-US" altLang="en-US" sz="2800" i="1" dirty="0">
                <a:solidFill>
                  <a:schemeClr val="tx1"/>
                </a:solidFill>
              </a:rPr>
              <a:t>A</a:t>
            </a:r>
            <a:r>
              <a:rPr lang="en-US" altLang="en-US" sz="2800" dirty="0">
                <a:solidFill>
                  <a:schemeClr val="tx1"/>
                </a:solidFill>
              </a:rPr>
              <a:t>” gene codes for a </a:t>
            </a:r>
            <a:r>
              <a:rPr lang="en-US" altLang="en-US" sz="2800" b="1" dirty="0">
                <a:solidFill>
                  <a:schemeClr val="tx1"/>
                </a:solidFill>
              </a:rPr>
              <a:t>transferase</a:t>
            </a:r>
            <a:r>
              <a:rPr lang="en-US" altLang="en-US" sz="2800" dirty="0">
                <a:solidFill>
                  <a:schemeClr val="tx1"/>
                </a:solidFill>
              </a:rPr>
              <a:t> that adds the </a:t>
            </a:r>
            <a:r>
              <a:rPr lang="en-US" altLang="en-US" sz="2800" dirty="0" err="1">
                <a:solidFill>
                  <a:schemeClr val="tx1"/>
                </a:solidFill>
              </a:rPr>
              <a:t>immunodominant</a:t>
            </a:r>
            <a:r>
              <a:rPr lang="en-US" altLang="en-US" sz="2800" dirty="0">
                <a:solidFill>
                  <a:schemeClr val="tx1"/>
                </a:solidFill>
              </a:rPr>
              <a:t> sugar, </a:t>
            </a:r>
            <a:r>
              <a:rPr lang="en-US" altLang="en-US" sz="2800" b="1" i="1" dirty="0">
                <a:solidFill>
                  <a:schemeClr val="tx1"/>
                </a:solidFill>
              </a:rPr>
              <a:t>N</a:t>
            </a:r>
            <a:r>
              <a:rPr lang="en-US" altLang="en-US" sz="2800" b="1" dirty="0">
                <a:solidFill>
                  <a:schemeClr val="tx1"/>
                </a:solidFill>
              </a:rPr>
              <a:t>-</a:t>
            </a:r>
            <a:r>
              <a:rPr lang="en-US" altLang="en-US" sz="2800" b="1" dirty="0" err="1">
                <a:solidFill>
                  <a:schemeClr val="tx1"/>
                </a:solidFill>
              </a:rPr>
              <a:t>acetylgalactosamine</a:t>
            </a:r>
            <a:r>
              <a:rPr lang="en-US" altLang="en-US" sz="2800" dirty="0">
                <a:solidFill>
                  <a:schemeClr val="tx1"/>
                </a:solidFill>
              </a:rPr>
              <a:t>, to the terminal sugar of the H antigen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500" dirty="0">
                <a:solidFill>
                  <a:schemeClr val="tx1"/>
                </a:solidFill>
              </a:rPr>
              <a:t>Gene Product:  </a:t>
            </a:r>
            <a:r>
              <a:rPr lang="en-US" altLang="en-US" sz="2500" i="1" dirty="0">
                <a:solidFill>
                  <a:schemeClr val="tx1"/>
                </a:solidFill>
              </a:rPr>
              <a:t>N</a:t>
            </a:r>
            <a:r>
              <a:rPr lang="en-US" altLang="en-US" sz="2500" dirty="0">
                <a:solidFill>
                  <a:schemeClr val="tx1"/>
                </a:solidFill>
              </a:rPr>
              <a:t>-</a:t>
            </a:r>
            <a:r>
              <a:rPr lang="en-US" altLang="en-US" sz="2500" dirty="0" err="1">
                <a:solidFill>
                  <a:schemeClr val="tx1"/>
                </a:solidFill>
              </a:rPr>
              <a:t>acetylgalactosaminyltransferase</a:t>
            </a:r>
            <a:endParaRPr lang="en-US" altLang="en-US" sz="25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The </a:t>
            </a:r>
            <a:r>
              <a:rPr lang="en-US" altLang="en-US" sz="2800" dirty="0">
                <a:solidFill>
                  <a:schemeClr val="tx1"/>
                </a:solidFill>
              </a:rPr>
              <a:t>“</a:t>
            </a:r>
            <a:r>
              <a:rPr lang="en-US" altLang="en-US" sz="2800" i="1" dirty="0">
                <a:solidFill>
                  <a:schemeClr val="tx1"/>
                </a:solidFill>
              </a:rPr>
              <a:t>B</a:t>
            </a:r>
            <a:r>
              <a:rPr lang="en-US" altLang="en-US" sz="2800" dirty="0">
                <a:solidFill>
                  <a:schemeClr val="tx1"/>
                </a:solidFill>
              </a:rPr>
              <a:t>” gene codes for a transferase that adds the </a:t>
            </a:r>
            <a:r>
              <a:rPr lang="en-US" altLang="en-US" sz="2800" dirty="0" err="1">
                <a:solidFill>
                  <a:schemeClr val="tx1"/>
                </a:solidFill>
              </a:rPr>
              <a:t>immunodominant</a:t>
            </a:r>
            <a:r>
              <a:rPr lang="en-US" altLang="en-US" sz="2800" dirty="0">
                <a:solidFill>
                  <a:schemeClr val="tx1"/>
                </a:solidFill>
              </a:rPr>
              <a:t> sugar, </a:t>
            </a:r>
            <a:r>
              <a:rPr lang="en-US" altLang="en-US" sz="2800" b="1" cap="small" dirty="0">
                <a:solidFill>
                  <a:schemeClr val="tx1"/>
                </a:solidFill>
              </a:rPr>
              <a:t>D</a:t>
            </a:r>
            <a:r>
              <a:rPr lang="en-US" altLang="en-US" sz="2800" b="1" dirty="0">
                <a:solidFill>
                  <a:schemeClr val="tx1"/>
                </a:solidFill>
              </a:rPr>
              <a:t>-galactose</a:t>
            </a:r>
            <a:r>
              <a:rPr lang="en-US" altLang="en-US" sz="2800" dirty="0">
                <a:solidFill>
                  <a:schemeClr val="tx1"/>
                </a:solidFill>
              </a:rPr>
              <a:t>, to the terminal sugar of the H antigen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500" dirty="0">
                <a:solidFill>
                  <a:schemeClr val="tx1"/>
                </a:solidFill>
              </a:rPr>
              <a:t>Gene Product:  </a:t>
            </a:r>
            <a:r>
              <a:rPr lang="en-US" altLang="en-US" sz="2500" cap="small" dirty="0">
                <a:solidFill>
                  <a:schemeClr val="tx1"/>
                </a:solidFill>
              </a:rPr>
              <a:t>D</a:t>
            </a:r>
            <a:r>
              <a:rPr lang="en-US" altLang="en-US" sz="2500" dirty="0">
                <a:solidFill>
                  <a:schemeClr val="tx1"/>
                </a:solidFill>
              </a:rPr>
              <a:t>-galactosyltransferase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Antigen Concentration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153400" cy="417079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Certain blood types possess more H antigen   than others</a:t>
            </a:r>
          </a:p>
          <a:p>
            <a:pPr lvl="1" eaLnBrk="1" hangingPunct="1"/>
            <a:r>
              <a:rPr lang="en-US" altLang="en-US" dirty="0" smtClean="0">
                <a:solidFill>
                  <a:schemeClr val="tx1"/>
                </a:solidFill>
              </a:rPr>
              <a:t>Group O individuals have many H antigen sites because they have no A or B antigens</a:t>
            </a:r>
          </a:p>
          <a:p>
            <a:pPr lvl="1" eaLnBrk="1" hangingPunct="1"/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3" name="Picture 2" descr="Image illustrating variation of H antigen concentrations in ABO phenotypes. Group O red cells possess the most H antigens; group A1B red cells possess the fewest H antigens" title="Fig. 5.5 Variation of H antigen concentrations in ABO phenotypes. Group O red cells possess the most H antigens; group A1B red cells possess the fewest H antigen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430793"/>
            <a:ext cx="3593045" cy="2627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Subgroups of A Type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886200" cy="4343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200" dirty="0">
                <a:solidFill>
                  <a:schemeClr val="tx1"/>
                </a:solidFill>
              </a:rPr>
              <a:t>The 2 main subgroups of A are A</a:t>
            </a:r>
            <a:r>
              <a:rPr lang="en-US" altLang="en-US" sz="2200" baseline="-25000" dirty="0">
                <a:solidFill>
                  <a:schemeClr val="tx1"/>
                </a:solidFill>
              </a:rPr>
              <a:t>1</a:t>
            </a:r>
            <a:r>
              <a:rPr lang="en-US" altLang="en-US" sz="2200" dirty="0">
                <a:solidFill>
                  <a:schemeClr val="tx1"/>
                </a:solidFill>
              </a:rPr>
              <a:t> and A</a:t>
            </a:r>
            <a:r>
              <a:rPr lang="en-US" altLang="en-US" sz="2200" baseline="-25000" dirty="0">
                <a:solidFill>
                  <a:schemeClr val="tx1"/>
                </a:solidFill>
              </a:rPr>
              <a:t>2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000" dirty="0" smtClean="0">
                <a:solidFill>
                  <a:schemeClr val="tx1"/>
                </a:solidFill>
              </a:rPr>
              <a:t>Both </a:t>
            </a:r>
            <a:r>
              <a:rPr lang="en-US" altLang="en-US" sz="2000" dirty="0">
                <a:solidFill>
                  <a:schemeClr val="tx1"/>
                </a:solidFill>
              </a:rPr>
              <a:t>react strongly with reagent anti-A (3+ to 4+)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000" dirty="0" smtClean="0">
                <a:solidFill>
                  <a:schemeClr val="tx1"/>
                </a:solidFill>
              </a:rPr>
              <a:t>To </a:t>
            </a:r>
            <a:r>
              <a:rPr lang="en-US" altLang="en-US" sz="2000" dirty="0">
                <a:solidFill>
                  <a:schemeClr val="tx1"/>
                </a:solidFill>
              </a:rPr>
              <a:t>distinguish A</a:t>
            </a:r>
            <a:r>
              <a:rPr lang="en-US" altLang="en-US" sz="2000" baseline="-25000" dirty="0">
                <a:solidFill>
                  <a:schemeClr val="tx1"/>
                </a:solidFill>
              </a:rPr>
              <a:t>1</a:t>
            </a:r>
            <a:r>
              <a:rPr lang="en-US" altLang="en-US" sz="2000" dirty="0">
                <a:solidFill>
                  <a:schemeClr val="tx1"/>
                </a:solidFill>
              </a:rPr>
              <a:t> from A</a:t>
            </a:r>
            <a:r>
              <a:rPr lang="en-US" altLang="en-US" sz="2000" baseline="-25000" dirty="0">
                <a:solidFill>
                  <a:schemeClr val="tx1"/>
                </a:solidFill>
              </a:rPr>
              <a:t>2</a:t>
            </a:r>
            <a:r>
              <a:rPr lang="en-US" altLang="en-US" sz="2000" dirty="0">
                <a:solidFill>
                  <a:schemeClr val="tx1"/>
                </a:solidFill>
              </a:rPr>
              <a:t> red cells, the lectin </a:t>
            </a:r>
            <a:r>
              <a:rPr lang="en-US" altLang="en-US" sz="2000" i="1" dirty="0" err="1">
                <a:solidFill>
                  <a:schemeClr val="tx1"/>
                </a:solidFill>
              </a:rPr>
              <a:t>Dolichos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i="1" dirty="0" err="1">
                <a:solidFill>
                  <a:schemeClr val="tx1"/>
                </a:solidFill>
              </a:rPr>
              <a:t>biflorus</a:t>
            </a:r>
            <a:r>
              <a:rPr lang="en-US" altLang="en-US" sz="2000" i="1" dirty="0">
                <a:solidFill>
                  <a:schemeClr val="tx1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is used (anti-A1)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Agglutinates with A</a:t>
            </a:r>
            <a:r>
              <a:rPr lang="en-US" altLang="en-US" sz="1800" baseline="-25000" dirty="0">
                <a:solidFill>
                  <a:schemeClr val="tx1"/>
                </a:solidFill>
              </a:rPr>
              <a:t>1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Does not agglutinate with A</a:t>
            </a:r>
            <a:r>
              <a:rPr lang="en-US" altLang="en-US" sz="1800" baseline="-25000" dirty="0">
                <a:solidFill>
                  <a:schemeClr val="tx1"/>
                </a:solidFill>
              </a:rPr>
              <a:t>2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000" dirty="0" smtClean="0">
                <a:solidFill>
                  <a:schemeClr val="tx1"/>
                </a:solidFill>
              </a:rPr>
              <a:t>80</a:t>
            </a:r>
            <a:r>
              <a:rPr lang="en-US" altLang="en-US" sz="2000" dirty="0">
                <a:solidFill>
                  <a:schemeClr val="tx1"/>
                </a:solidFill>
              </a:rPr>
              <a:t>% of A or AB individuals are  A</a:t>
            </a:r>
            <a:r>
              <a:rPr lang="en-US" altLang="en-US" sz="2000" baseline="-25000" dirty="0">
                <a:solidFill>
                  <a:schemeClr val="tx1"/>
                </a:solidFill>
              </a:rPr>
              <a:t>1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20% are A</a:t>
            </a:r>
            <a:r>
              <a:rPr lang="en-US" altLang="en-US" sz="2000" baseline="-25000" dirty="0">
                <a:solidFill>
                  <a:schemeClr val="tx1"/>
                </a:solidFill>
              </a:rPr>
              <a:t>2</a:t>
            </a:r>
            <a:r>
              <a:rPr lang="en-US" altLang="en-US" sz="2000" dirty="0">
                <a:solidFill>
                  <a:schemeClr val="tx1"/>
                </a:solidFill>
              </a:rPr>
              <a:t> and A</a:t>
            </a:r>
            <a:r>
              <a:rPr lang="en-US" altLang="en-US" sz="2000" baseline="-25000" dirty="0">
                <a:solidFill>
                  <a:schemeClr val="tx1"/>
                </a:solidFill>
              </a:rPr>
              <a:t>2</a:t>
            </a:r>
            <a:r>
              <a:rPr lang="en-US" altLang="en-US" sz="2000" dirty="0">
                <a:solidFill>
                  <a:schemeClr val="tx1"/>
                </a:solidFill>
              </a:rPr>
              <a:t>B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200" dirty="0">
              <a:solidFill>
                <a:schemeClr val="tx1"/>
              </a:solidFill>
            </a:endParaRPr>
          </a:p>
        </p:txBody>
      </p:sp>
      <p:pic>
        <p:nvPicPr>
          <p:cNvPr id="2" name="Picture 1" descr="Image showing comparison of A1 and A2 red cells" title="Fig. 5.7 Comparison of A1 and A2 red cells. (From Issitt PD, Anstee DJ. Applied Blood Group Serology, ed 4. Durham, NC: Montgomery Scientific Publications; 1998.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756" y="2209800"/>
            <a:ext cx="3783965" cy="2748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dirty="0">
                <a:solidFill>
                  <a:schemeClr val="tx1"/>
                </a:solidFill>
              </a:rPr>
              <a:t>Additional Subgroups of </a:t>
            </a:r>
            <a:r>
              <a:rPr lang="en-US" altLang="en-US" sz="4000" dirty="0" smtClean="0">
                <a:solidFill>
                  <a:schemeClr val="tx1"/>
                </a:solidFill>
              </a:rPr>
              <a:t>A </a:t>
            </a:r>
            <a:r>
              <a:rPr lang="en-US" altLang="en-US" sz="4000" dirty="0">
                <a:solidFill>
                  <a:schemeClr val="tx1"/>
                </a:solidFill>
              </a:rPr>
              <a:t>and B Types</a:t>
            </a:r>
          </a:p>
        </p:txBody>
      </p:sp>
      <p:sp>
        <p:nvSpPr>
          <p:cNvPr id="51203" name="Content Placeholder 7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2973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Rare subgroups of the A type include</a:t>
            </a:r>
          </a:p>
          <a:p>
            <a:pPr lvl="1" eaLnBrk="1" hangingPunct="1"/>
            <a:r>
              <a:rPr lang="es-ES_tradnl" altLang="en-US" sz="2200" dirty="0" err="1" smtClean="0">
                <a:solidFill>
                  <a:schemeClr val="tx1"/>
                </a:solidFill>
              </a:rPr>
              <a:t>A</a:t>
            </a:r>
            <a:r>
              <a:rPr lang="es-ES_tradnl" altLang="en-US" sz="2200" baseline="-25000" dirty="0" err="1" smtClean="0">
                <a:solidFill>
                  <a:schemeClr val="tx1"/>
                </a:solidFill>
              </a:rPr>
              <a:t>int</a:t>
            </a:r>
            <a:r>
              <a:rPr lang="es-ES_tradnl" altLang="en-US" sz="2200" dirty="0" smtClean="0">
                <a:solidFill>
                  <a:schemeClr val="tx1"/>
                </a:solidFill>
              </a:rPr>
              <a:t> (</a:t>
            </a:r>
            <a:r>
              <a:rPr lang="es-ES_tradnl" altLang="en-US" sz="2200" dirty="0" err="1" smtClean="0">
                <a:solidFill>
                  <a:schemeClr val="tx1"/>
                </a:solidFill>
              </a:rPr>
              <a:t>intermediate</a:t>
            </a:r>
            <a:r>
              <a:rPr lang="es-ES_tradnl" altLang="en-US" sz="2200" dirty="0" smtClean="0">
                <a:solidFill>
                  <a:schemeClr val="tx1"/>
                </a:solidFill>
              </a:rPr>
              <a:t>), A</a:t>
            </a:r>
            <a:r>
              <a:rPr lang="es-ES_tradnl" altLang="en-US" sz="2200" baseline="-25000" dirty="0" smtClean="0">
                <a:solidFill>
                  <a:schemeClr val="tx1"/>
                </a:solidFill>
              </a:rPr>
              <a:t>3</a:t>
            </a:r>
            <a:r>
              <a:rPr lang="es-ES_tradnl" altLang="en-US" sz="2200" dirty="0" smtClean="0">
                <a:solidFill>
                  <a:schemeClr val="tx1"/>
                </a:solidFill>
              </a:rPr>
              <a:t>, </a:t>
            </a:r>
            <a:r>
              <a:rPr lang="es-ES_tradnl" altLang="en-US" sz="2200" dirty="0" err="1" smtClean="0">
                <a:solidFill>
                  <a:schemeClr val="tx1"/>
                </a:solidFill>
              </a:rPr>
              <a:t>A</a:t>
            </a:r>
            <a:r>
              <a:rPr lang="es-ES_tradnl" altLang="en-US" sz="2200" baseline="-25000" dirty="0" err="1" smtClean="0">
                <a:solidFill>
                  <a:schemeClr val="tx1"/>
                </a:solidFill>
              </a:rPr>
              <a:t>x</a:t>
            </a:r>
            <a:r>
              <a:rPr lang="es-ES_tradnl" altLang="en-US" sz="2200" dirty="0" smtClean="0">
                <a:solidFill>
                  <a:schemeClr val="tx1"/>
                </a:solidFill>
              </a:rPr>
              <a:t>, A</a:t>
            </a:r>
            <a:r>
              <a:rPr lang="es-ES_tradnl" altLang="en-US" sz="2200" baseline="-25000" dirty="0" smtClean="0">
                <a:solidFill>
                  <a:schemeClr val="tx1"/>
                </a:solidFill>
              </a:rPr>
              <a:t>m</a:t>
            </a:r>
            <a:r>
              <a:rPr lang="es-ES_tradnl" altLang="en-US" sz="2200" dirty="0" smtClean="0">
                <a:solidFill>
                  <a:schemeClr val="tx1"/>
                </a:solidFill>
              </a:rPr>
              <a:t>, </a:t>
            </a:r>
            <a:r>
              <a:rPr lang="es-ES_tradnl" altLang="en-US" sz="2200" dirty="0" err="1" smtClean="0">
                <a:solidFill>
                  <a:schemeClr val="tx1"/>
                </a:solidFill>
              </a:rPr>
              <a:t>A</a:t>
            </a:r>
            <a:r>
              <a:rPr lang="es-ES_tradnl" altLang="en-US" sz="2200" baseline="-25000" dirty="0" err="1" smtClean="0">
                <a:solidFill>
                  <a:schemeClr val="tx1"/>
                </a:solidFill>
              </a:rPr>
              <a:t>end</a:t>
            </a:r>
            <a:r>
              <a:rPr lang="es-ES_tradnl" altLang="en-US" sz="2200" dirty="0" smtClean="0">
                <a:solidFill>
                  <a:schemeClr val="tx1"/>
                </a:solidFill>
              </a:rPr>
              <a:t>, </a:t>
            </a:r>
            <a:r>
              <a:rPr lang="es-ES_tradnl" altLang="en-US" sz="2200" dirty="0" err="1" smtClean="0">
                <a:solidFill>
                  <a:schemeClr val="tx1"/>
                </a:solidFill>
              </a:rPr>
              <a:t>A</a:t>
            </a:r>
            <a:r>
              <a:rPr lang="es-ES_tradnl" altLang="en-US" sz="2200" baseline="-25000" dirty="0" err="1" smtClean="0">
                <a:solidFill>
                  <a:schemeClr val="tx1"/>
                </a:solidFill>
              </a:rPr>
              <a:t>el</a:t>
            </a:r>
            <a:r>
              <a:rPr lang="es-ES_tradnl" altLang="en-US" sz="2200" dirty="0" smtClean="0">
                <a:solidFill>
                  <a:schemeClr val="tx1"/>
                </a:solidFill>
              </a:rPr>
              <a:t>, </a:t>
            </a:r>
            <a:r>
              <a:rPr lang="es-ES_tradnl" altLang="en-US" sz="2200" dirty="0" err="1" smtClean="0">
                <a:solidFill>
                  <a:schemeClr val="tx1"/>
                </a:solidFill>
              </a:rPr>
              <a:t>A</a:t>
            </a:r>
            <a:r>
              <a:rPr lang="es-ES_tradnl" altLang="en-US" sz="2200" baseline="-25000" dirty="0" err="1" smtClean="0">
                <a:solidFill>
                  <a:schemeClr val="tx1"/>
                </a:solidFill>
              </a:rPr>
              <a:t>bantu</a:t>
            </a:r>
            <a:r>
              <a:rPr lang="en-US" altLang="en-US" sz="22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Subgroups of the B type are less common than subgroups of the A type and typically do not react strongly with anti-B reagents</a:t>
            </a:r>
          </a:p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Rare subgroup of the A type may be present if: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tx1"/>
                </a:solidFill>
              </a:rPr>
              <a:t>Weak or no agglutination with commercial anti-A and anti-A,B occurs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tx1"/>
                </a:solidFill>
              </a:rPr>
              <a:t>Anti-A1 is present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tx1"/>
                </a:solidFill>
              </a:rPr>
              <a:t>Anti-H causes strong agglutination</a:t>
            </a:r>
            <a:endParaRPr lang="en-US" altLang="en-US" sz="2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Subgroup Importance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78971" y="1981200"/>
            <a:ext cx="8229600" cy="42211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dirty="0" smtClean="0">
                <a:solidFill>
                  <a:schemeClr val="tx1"/>
                </a:solidFill>
              </a:rPr>
              <a:t>Why is it important to identify subgroups?</a:t>
            </a:r>
          </a:p>
          <a:p>
            <a:pPr lvl="1" eaLnBrk="1" hangingPunct="1"/>
            <a:r>
              <a:rPr lang="en-US" altLang="en-US" sz="2000" dirty="0" smtClean="0">
                <a:solidFill>
                  <a:schemeClr val="tx1"/>
                </a:solidFill>
              </a:rPr>
              <a:t>If a weak subgroup is missed in a donor, the incorrect blood group could be given to the recipient</a:t>
            </a:r>
          </a:p>
          <a:p>
            <a:pPr lvl="1" eaLnBrk="1" hangingPunct="1"/>
            <a:r>
              <a:rPr lang="en-US" altLang="en-US" sz="2000" dirty="0" smtClean="0">
                <a:solidFill>
                  <a:schemeClr val="tx1"/>
                </a:solidFill>
              </a:rPr>
              <a:t>Example: a group A subgroup in the donor is classified as group O; the group O recipient receives the unit and has a transfusion reaction (i.e., the recipient’s anti-A antibody reacts with the donor cells)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ABO Antibodies (1 of 2)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ABO antibodies are </a:t>
            </a:r>
            <a:r>
              <a:rPr lang="en-US" altLang="en-US" sz="2400" b="1" i="1" dirty="0">
                <a:solidFill>
                  <a:schemeClr val="tx1"/>
                </a:solidFill>
              </a:rPr>
              <a:t>non</a:t>
            </a:r>
            <a:r>
              <a:rPr lang="en-US" altLang="en-US" sz="2400" b="1" dirty="0">
                <a:solidFill>
                  <a:schemeClr val="tx1"/>
                </a:solidFill>
              </a:rPr>
              <a:t>-RBC stimulated</a:t>
            </a:r>
            <a:r>
              <a:rPr lang="en-US" altLang="en-US" sz="2400" dirty="0">
                <a:solidFill>
                  <a:schemeClr val="tx1"/>
                </a:solidFill>
              </a:rPr>
              <a:t>, or naturally occurring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Antibody production is unrelated to an RBC antigen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Results from exposure to A and B like antigens in the environment (e.g., normal bacterial flora)</a:t>
            </a:r>
          </a:p>
          <a:p>
            <a:pPr eaLnBrk="1" hangingPunct="1">
              <a:lnSpc>
                <a:spcPct val="90000"/>
              </a:lnSpc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ABO </a:t>
            </a:r>
            <a:r>
              <a:rPr lang="en-US" altLang="en-US" sz="2400" dirty="0">
                <a:solidFill>
                  <a:schemeClr val="tx1"/>
                </a:solidFill>
              </a:rPr>
              <a:t>antibodies may not be detected until 3 to 6 months of age</a:t>
            </a:r>
          </a:p>
          <a:p>
            <a:pPr eaLnBrk="1" hangingPunct="1">
              <a:lnSpc>
                <a:spcPct val="90000"/>
              </a:lnSpc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400" b="1" dirty="0" smtClean="0">
                <a:solidFill>
                  <a:schemeClr val="tx1"/>
                </a:solidFill>
              </a:rPr>
              <a:t>Titers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reach maximum levels by 5 to 10 years of age and decrease as an individual grows 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ABO Antibodies (2 of 2)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6783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3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tx1"/>
                </a:solidFill>
              </a:rPr>
              <a:t>Most anti-A and anti-B antibodies in group A or B individuals are predominantly immunoglobulin M (</a:t>
            </a:r>
            <a:r>
              <a:rPr lang="en-US" altLang="en-US" sz="2000" dirty="0" err="1" smtClean="0">
                <a:solidFill>
                  <a:schemeClr val="tx1"/>
                </a:solidFill>
              </a:rPr>
              <a:t>IgM</a:t>
            </a:r>
            <a:r>
              <a:rPr lang="en-US" altLang="en-US" sz="2000" dirty="0" smtClean="0">
                <a:solidFill>
                  <a:schemeClr val="tx1"/>
                </a:solidFill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 smtClean="0">
                <a:solidFill>
                  <a:schemeClr val="tx1"/>
                </a:solidFill>
              </a:rPr>
              <a:t>Clinically significant because they are able to bind complement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 smtClean="0">
                <a:solidFill>
                  <a:schemeClr val="tx1"/>
                </a:solidFill>
              </a:rPr>
              <a:t>React optimally during immediate-spin (IS) </a:t>
            </a:r>
            <a:r>
              <a:rPr lang="en-US" altLang="en-US" sz="1900" dirty="0" err="1" smtClean="0">
                <a:solidFill>
                  <a:schemeClr val="tx1"/>
                </a:solidFill>
              </a:rPr>
              <a:t>crossmatching</a:t>
            </a:r>
            <a:endParaRPr lang="en-US" altLang="en-US" sz="19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tx1"/>
                </a:solidFill>
              </a:rPr>
              <a:t>Anti-A,B antibody is found in group O individuals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 smtClean="0">
                <a:solidFill>
                  <a:schemeClr val="tx1"/>
                </a:solidFill>
              </a:rPr>
              <a:t>Cross-reacts with both A and B antigens</a:t>
            </a:r>
          </a:p>
        </p:txBody>
      </p:sp>
      <p:graphicFrame>
        <p:nvGraphicFramePr>
          <p:cNvPr id="6" name="Content Placeholder 5" descr="Table with  4 rows and 3 columns describing ABO antibodi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463021"/>
              </p:ext>
            </p:extLst>
          </p:nvPr>
        </p:nvGraphicFramePr>
        <p:xfrm>
          <a:off x="2552700" y="2030195"/>
          <a:ext cx="4038599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765">
                <a:tc>
                  <a:txBody>
                    <a:bodyPr/>
                    <a:lstStyle/>
                    <a:p>
                      <a:r>
                        <a:rPr lang="en-US" sz="1500" dirty="0"/>
                        <a:t>Blood Group</a:t>
                      </a:r>
                    </a:p>
                  </a:txBody>
                  <a:tcPr marL="76900" marR="76900" marT="38450" marB="3845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Antibodies</a:t>
                      </a:r>
                    </a:p>
                  </a:txBody>
                  <a:tcPr marL="76900" marR="76900" marT="38450" marB="3845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Antibody</a:t>
                      </a:r>
                      <a:r>
                        <a:rPr lang="en-US" sz="1500" baseline="0" dirty="0"/>
                        <a:t> Class</a:t>
                      </a:r>
                      <a:endParaRPr lang="en-US" sz="1500" dirty="0"/>
                    </a:p>
                  </a:txBody>
                  <a:tcPr marL="76900" marR="76900" marT="38450" marB="384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86">
                <a:tc>
                  <a:txBody>
                    <a:bodyPr/>
                    <a:lstStyle/>
                    <a:p>
                      <a:r>
                        <a:rPr lang="en-US" sz="1500" dirty="0"/>
                        <a:t>A</a:t>
                      </a:r>
                    </a:p>
                  </a:txBody>
                  <a:tcPr marL="76900" marR="76900" marT="38450" marB="3845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Anti-B</a:t>
                      </a:r>
                    </a:p>
                  </a:txBody>
                  <a:tcPr marL="76900" marR="76900" marT="38450" marB="3845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IgM (some IgG)</a:t>
                      </a:r>
                    </a:p>
                  </a:txBody>
                  <a:tcPr marL="76900" marR="76900" marT="38450" marB="38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586">
                <a:tc>
                  <a:txBody>
                    <a:bodyPr/>
                    <a:lstStyle/>
                    <a:p>
                      <a:r>
                        <a:rPr lang="en-US" sz="1500" dirty="0"/>
                        <a:t>B</a:t>
                      </a:r>
                    </a:p>
                  </a:txBody>
                  <a:tcPr marL="76900" marR="76900" marT="38450" marB="3845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Anti-A</a:t>
                      </a:r>
                    </a:p>
                  </a:txBody>
                  <a:tcPr marL="76900" marR="76900" marT="38450" marB="3845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IgM (some IgG)</a:t>
                      </a:r>
                    </a:p>
                  </a:txBody>
                  <a:tcPr marL="76900" marR="76900" marT="38450" marB="384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63">
                <a:tc>
                  <a:txBody>
                    <a:bodyPr/>
                    <a:lstStyle/>
                    <a:p>
                      <a:r>
                        <a:rPr lang="en-US" sz="1500" dirty="0"/>
                        <a:t>O</a:t>
                      </a:r>
                    </a:p>
                  </a:txBody>
                  <a:tcPr marL="76900" marR="76900" marT="38450" marB="3845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Anti-A</a:t>
                      </a:r>
                    </a:p>
                    <a:p>
                      <a:r>
                        <a:rPr lang="en-US" sz="1500" dirty="0"/>
                        <a:t>Anti-B</a:t>
                      </a:r>
                    </a:p>
                    <a:p>
                      <a:r>
                        <a:rPr lang="en-US" sz="1500" dirty="0"/>
                        <a:t>Anti-A,B</a:t>
                      </a:r>
                    </a:p>
                  </a:txBody>
                  <a:tcPr marL="76900" marR="76900" marT="38450" marB="3845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Mostly IgG</a:t>
                      </a:r>
                    </a:p>
                  </a:txBody>
                  <a:tcPr marL="76900" marR="76900" marT="38450" marB="384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Objectives (1 of 5)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62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dirty="0">
                <a:solidFill>
                  <a:schemeClr val="tx1"/>
                </a:solidFill>
              </a:rPr>
              <a:t>Define a </a:t>
            </a:r>
            <a:r>
              <a:rPr lang="en-US" altLang="en-US" i="1" dirty="0">
                <a:solidFill>
                  <a:schemeClr val="tx1"/>
                </a:solidFill>
              </a:rPr>
              <a:t>blood group system </a:t>
            </a:r>
            <a:r>
              <a:rPr lang="en-US" altLang="en-US" dirty="0">
                <a:solidFill>
                  <a:schemeClr val="tx1"/>
                </a:solidFill>
              </a:rPr>
              <a:t>with regard to blood group antigens and their inheritance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Explain </a:t>
            </a:r>
            <a:r>
              <a:rPr lang="en-US" altLang="en-US" dirty="0">
                <a:solidFill>
                  <a:schemeClr val="tx1"/>
                </a:solidFill>
              </a:rPr>
              <a:t>Landsteiner’s rule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List </a:t>
            </a:r>
            <a:r>
              <a:rPr lang="en-US" altLang="en-US" dirty="0">
                <a:solidFill>
                  <a:schemeClr val="tx1"/>
                </a:solidFill>
              </a:rPr>
              <a:t>the cells, body fluids, and secretions where ABO antigens can be located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Describe </a:t>
            </a:r>
            <a:r>
              <a:rPr lang="en-US" altLang="en-US" dirty="0">
                <a:solidFill>
                  <a:schemeClr val="tx1"/>
                </a:solidFill>
              </a:rPr>
              <a:t>the relationships among the </a:t>
            </a:r>
            <a:r>
              <a:rPr lang="en-US" altLang="en-US" i="1" dirty="0">
                <a:solidFill>
                  <a:schemeClr val="tx1"/>
                </a:solidFill>
              </a:rPr>
              <a:t>ABO, H,</a:t>
            </a:r>
            <a:r>
              <a:rPr lang="en-US" altLang="en-US" dirty="0">
                <a:solidFill>
                  <a:schemeClr val="tx1"/>
                </a:solidFill>
              </a:rPr>
              <a:t> and </a:t>
            </a:r>
            <a:r>
              <a:rPr lang="en-US" altLang="en-US" i="1" dirty="0">
                <a:solidFill>
                  <a:schemeClr val="tx1"/>
                </a:solidFill>
              </a:rPr>
              <a:t>Se</a:t>
            </a:r>
            <a:r>
              <a:rPr lang="en-US" altLang="en-US" dirty="0">
                <a:solidFill>
                  <a:schemeClr val="tx1"/>
                </a:solidFill>
              </a:rPr>
              <a:t>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Anti-A1 Antibody</a:t>
            </a:r>
          </a:p>
        </p:txBody>
      </p:sp>
      <p:sp>
        <p:nvSpPr>
          <p:cNvPr id="34819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62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dirty="0">
                <a:solidFill>
                  <a:schemeClr val="tx1"/>
                </a:solidFill>
              </a:rPr>
              <a:t>Produced by subgroups of the A type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Has </a:t>
            </a:r>
            <a:r>
              <a:rPr lang="en-US" altLang="en-US" dirty="0">
                <a:solidFill>
                  <a:schemeClr val="tx1"/>
                </a:solidFill>
              </a:rPr>
              <a:t>specificity to the A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 antigen but will not agglutinate A</a:t>
            </a:r>
            <a:r>
              <a:rPr lang="en-US" altLang="en-US" baseline="-25000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 cells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Not </a:t>
            </a:r>
            <a:r>
              <a:rPr lang="en-US" altLang="en-US" dirty="0">
                <a:solidFill>
                  <a:schemeClr val="tx1"/>
                </a:solidFill>
              </a:rPr>
              <a:t>clinically significant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May </a:t>
            </a:r>
            <a:r>
              <a:rPr lang="en-US" altLang="en-US" dirty="0">
                <a:solidFill>
                  <a:schemeClr val="tx1"/>
                </a:solidFill>
              </a:rPr>
              <a:t>cause </a:t>
            </a:r>
            <a:r>
              <a:rPr lang="en-US" altLang="en-US" b="1" dirty="0">
                <a:solidFill>
                  <a:schemeClr val="tx1"/>
                </a:solidFill>
              </a:rPr>
              <a:t>incompatible </a:t>
            </a:r>
            <a:r>
              <a:rPr lang="en-US" altLang="en-US" b="1" dirty="0" err="1">
                <a:solidFill>
                  <a:schemeClr val="tx1"/>
                </a:solidFill>
              </a:rPr>
              <a:t>crossmatches</a:t>
            </a:r>
            <a:r>
              <a:rPr lang="en-US" altLang="en-US" dirty="0">
                <a:solidFill>
                  <a:schemeClr val="tx1"/>
                </a:solidFill>
              </a:rPr>
              <a:t> on IS testing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Routine ABO </a:t>
            </a:r>
            <a:r>
              <a:rPr lang="en-US" altLang="en-US" dirty="0" err="1" smtClean="0">
                <a:solidFill>
                  <a:schemeClr val="tx1"/>
                </a:solidFill>
              </a:rPr>
              <a:t>Phenotyping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dirty="0">
                <a:solidFill>
                  <a:schemeClr val="tx1"/>
                </a:solidFill>
              </a:rPr>
              <a:t>Two components of ABO phenotyping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b="1" dirty="0">
                <a:solidFill>
                  <a:schemeClr val="tx1"/>
                </a:solidFill>
              </a:rPr>
              <a:t>Forward grouping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RBCs are tested for ABO antigens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Determines ABO phenotype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b="1" dirty="0">
                <a:solidFill>
                  <a:schemeClr val="tx1"/>
                </a:solidFill>
              </a:rPr>
              <a:t>Reverse grouping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Serum or plasma is tested for ABO antibodies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Acts as a control for RBC testing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630936" lvl="2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800600"/>
            <a:ext cx="7772400" cy="1138238"/>
          </a:xfrm>
          <a:prstGeom prst="rect">
            <a:avLst/>
          </a:prstGeom>
          <a:solidFill>
            <a:schemeClr val="tx1"/>
          </a:solidFill>
          <a:ln w="12700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Both forward and reverse testing are required on donor and recipient blood samples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solidFill>
                  <a:schemeClr val="bg1"/>
                </a:solidFill>
              </a:rPr>
              <a:t>Standards for Blood Banks and Transfusion Services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ABO Phenotype Reactions</a:t>
            </a:r>
          </a:p>
        </p:txBody>
      </p:sp>
      <p:graphicFrame>
        <p:nvGraphicFramePr>
          <p:cNvPr id="3" name="Table 2" descr="Table with 5 columns and 7 rows describing ABO phenotype reactions&#10;" title="Table 5.5 ABO Phenotype Reaction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957185"/>
              </p:ext>
            </p:extLst>
          </p:nvPr>
        </p:nvGraphicFramePr>
        <p:xfrm>
          <a:off x="914400" y="2438399"/>
          <a:ext cx="7086600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1720">
                  <a:extLst>
                    <a:ext uri="{9D8B030D-6E8A-4147-A177-3AD203B41FA5}">
                      <a16:colId xmlns:a16="http://schemas.microsoft.com/office/drawing/2014/main" val="1772308585"/>
                    </a:ext>
                  </a:extLst>
                </a:gridCol>
                <a:gridCol w="1157764">
                  <a:extLst>
                    <a:ext uri="{9D8B030D-6E8A-4147-A177-3AD203B41FA5}">
                      <a16:colId xmlns:a16="http://schemas.microsoft.com/office/drawing/2014/main" val="1976164129"/>
                    </a:ext>
                  </a:extLst>
                </a:gridCol>
                <a:gridCol w="1636706">
                  <a:extLst>
                    <a:ext uri="{9D8B030D-6E8A-4147-A177-3AD203B41FA5}">
                      <a16:colId xmlns:a16="http://schemas.microsoft.com/office/drawing/2014/main" val="2099032541"/>
                    </a:ext>
                  </a:extLst>
                </a:gridCol>
                <a:gridCol w="1779617">
                  <a:extLst>
                    <a:ext uri="{9D8B030D-6E8A-4147-A177-3AD203B41FA5}">
                      <a16:colId xmlns:a16="http://schemas.microsoft.com/office/drawing/2014/main" val="1952019997"/>
                    </a:ext>
                  </a:extLst>
                </a:gridCol>
                <a:gridCol w="1100793">
                  <a:extLst>
                    <a:ext uri="{9D8B030D-6E8A-4147-A177-3AD203B41FA5}">
                      <a16:colId xmlns:a16="http://schemas.microsoft.com/office/drawing/2014/main" val="2734405602"/>
                    </a:ext>
                  </a:extLst>
                </a:gridCol>
              </a:tblGrid>
              <a:tr h="326601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Table 5.5 ABO Phenotype Reactions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17974"/>
                  </a:ext>
                </a:extLst>
              </a:tr>
              <a:tr h="27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Red cell reactions with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Serum or plasma reactions with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65026"/>
                  </a:ext>
                </a:extLst>
              </a:tr>
              <a:tr h="27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Phenotype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Anti-A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Anti-B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100" b="0" baseline="-25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 cells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B cells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870095"/>
                  </a:ext>
                </a:extLst>
              </a:tr>
              <a:tr h="27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Group A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7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681136"/>
                  </a:ext>
                </a:extLst>
              </a:tr>
              <a:tr h="27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Group B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781516"/>
                  </a:ext>
                </a:extLst>
              </a:tr>
              <a:tr h="27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Group O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812328"/>
                  </a:ext>
                </a:extLst>
              </a:tr>
              <a:tr h="27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Group </a:t>
                      </a: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</a:rPr>
                        <a:t>AB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210080"/>
                  </a:ext>
                </a:extLst>
              </a:tr>
              <a:tr h="326601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+, Agglutination; 0, no agglutination.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64208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Transfusion Selection </a:t>
            </a:r>
          </a:p>
        </p:txBody>
      </p:sp>
      <p:sp>
        <p:nvSpPr>
          <p:cNvPr id="37895" name="Content Placeholder 4"/>
          <p:cNvSpPr>
            <a:spLocks noGrp="1"/>
          </p:cNvSpPr>
          <p:nvPr>
            <p:ph sz="half" idx="2"/>
          </p:nvPr>
        </p:nvSpPr>
        <p:spPr>
          <a:xfrm>
            <a:off x="412532" y="1839912"/>
            <a:ext cx="4343400" cy="4094163"/>
          </a:xfrm>
        </p:spPr>
        <p:txBody>
          <a:bodyPr rtlCol="0">
            <a:normAutofit/>
          </a:bodyPr>
          <a:lstStyle/>
          <a:p>
            <a:pPr marL="0" indent="0">
              <a:buSzPct val="100000"/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RBC transfusion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1800" dirty="0" smtClean="0">
                <a:solidFill>
                  <a:schemeClr val="tx1"/>
                </a:solidFill>
              </a:rPr>
              <a:t>ABO-identical </a:t>
            </a:r>
            <a:r>
              <a:rPr lang="en-US" altLang="en-US" sz="1800" dirty="0">
                <a:solidFill>
                  <a:schemeClr val="tx1"/>
                </a:solidFill>
              </a:rPr>
              <a:t>unit is preferred, followed by ABO-compatible unit for RBC transfusions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1800" dirty="0" smtClean="0">
                <a:solidFill>
                  <a:schemeClr val="tx1"/>
                </a:solidFill>
              </a:rPr>
              <a:t>Incompatible </a:t>
            </a:r>
            <a:r>
              <a:rPr lang="en-US" altLang="en-US" sz="1800" dirty="0">
                <a:solidFill>
                  <a:schemeClr val="tx1"/>
                </a:solidFill>
              </a:rPr>
              <a:t>RBCs can cause an </a:t>
            </a:r>
            <a:r>
              <a:rPr lang="en-US" altLang="en-US" sz="1800" b="1" dirty="0">
                <a:solidFill>
                  <a:schemeClr val="tx1"/>
                </a:solidFill>
              </a:rPr>
              <a:t>acute hemolytic transfusion 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reaction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1800" dirty="0" smtClean="0">
                <a:solidFill>
                  <a:schemeClr val="tx1"/>
                </a:solidFill>
              </a:rPr>
              <a:t>ABO-identical </a:t>
            </a:r>
            <a:r>
              <a:rPr lang="en-US" altLang="en-US" sz="1800" dirty="0">
                <a:solidFill>
                  <a:schemeClr val="tx1"/>
                </a:solidFill>
              </a:rPr>
              <a:t>unit is required in whole blood transfusions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1800" dirty="0" smtClean="0">
                <a:solidFill>
                  <a:schemeClr val="tx1"/>
                </a:solidFill>
              </a:rPr>
              <a:t>Group </a:t>
            </a:r>
            <a:r>
              <a:rPr lang="en-US" altLang="en-US" sz="1800" dirty="0">
                <a:solidFill>
                  <a:schemeClr val="tx1"/>
                </a:solidFill>
              </a:rPr>
              <a:t>O: </a:t>
            </a:r>
            <a:r>
              <a:rPr lang="en-US" altLang="en-US" sz="1800" b="1" dirty="0">
                <a:solidFill>
                  <a:schemeClr val="tx1"/>
                </a:solidFill>
              </a:rPr>
              <a:t>universal donor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1800" dirty="0" smtClean="0">
                <a:solidFill>
                  <a:schemeClr val="tx1"/>
                </a:solidFill>
              </a:rPr>
              <a:t>Group </a:t>
            </a:r>
            <a:r>
              <a:rPr lang="en-US" altLang="en-US" sz="1800" dirty="0">
                <a:solidFill>
                  <a:schemeClr val="tx1"/>
                </a:solidFill>
              </a:rPr>
              <a:t>AB: </a:t>
            </a:r>
            <a:r>
              <a:rPr lang="en-US" altLang="en-US" sz="1800" b="1" dirty="0">
                <a:solidFill>
                  <a:schemeClr val="tx1"/>
                </a:solidFill>
              </a:rPr>
              <a:t>universal recipient</a:t>
            </a:r>
          </a:p>
        </p:txBody>
      </p:sp>
      <p:sp>
        <p:nvSpPr>
          <p:cNvPr id="65542" name="Content Placeholder 6"/>
          <p:cNvSpPr>
            <a:spLocks noGrp="1"/>
          </p:cNvSpPr>
          <p:nvPr>
            <p:ph sz="quarter" idx="4"/>
          </p:nvPr>
        </p:nvSpPr>
        <p:spPr>
          <a:xfrm>
            <a:off x="4755932" y="1910419"/>
            <a:ext cx="3962400" cy="39163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Plasma transfusion</a:t>
            </a:r>
          </a:p>
          <a:p>
            <a:pPr eaLnBrk="1" hangingPunct="1"/>
            <a:r>
              <a:rPr lang="en-US" altLang="en-US" sz="1800" dirty="0" smtClean="0">
                <a:solidFill>
                  <a:schemeClr val="tx1"/>
                </a:solidFill>
              </a:rPr>
              <a:t>ABO-identical unit is preferred or compatible (reverse of RBC transfusions)</a:t>
            </a:r>
          </a:p>
          <a:p>
            <a:pPr eaLnBrk="1" hangingPunct="1"/>
            <a:r>
              <a:rPr lang="en-US" altLang="en-US" sz="1800" dirty="0" smtClean="0">
                <a:solidFill>
                  <a:schemeClr val="tx1"/>
                </a:solidFill>
              </a:rPr>
              <a:t>Donor unit antibodies must be compatible with recipient’s RBCs</a:t>
            </a:r>
          </a:p>
          <a:p>
            <a:pPr eaLnBrk="1" hangingPunct="1"/>
            <a:r>
              <a:rPr lang="en-US" altLang="en-US" sz="1800" dirty="0" smtClean="0">
                <a:solidFill>
                  <a:schemeClr val="tx1"/>
                </a:solidFill>
              </a:rPr>
              <a:t>Group AB: universal donor</a:t>
            </a:r>
          </a:p>
          <a:p>
            <a:pPr eaLnBrk="1" hangingPunct="1"/>
            <a:r>
              <a:rPr lang="en-US" altLang="en-US" sz="1800" dirty="0" smtClean="0">
                <a:solidFill>
                  <a:schemeClr val="tx1"/>
                </a:solidFill>
              </a:rPr>
              <a:t>Group O: universal recipient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ABO Compatibility</a:t>
            </a:r>
          </a:p>
        </p:txBody>
      </p:sp>
      <p:pic>
        <p:nvPicPr>
          <p:cNvPr id="6758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 descr="Table with 4 columns and 6 rows describing practical application: ABO compatibility for whole blood, red blood cells, and plasma transfusions&#10;" title="Table 5.6 Practical Application: ABO Compatibility for Whole Blood, Red Blood Cells, and Plasma Transfusion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722880"/>
              </p:ext>
            </p:extLst>
          </p:nvPr>
        </p:nvGraphicFramePr>
        <p:xfrm>
          <a:off x="914401" y="2285998"/>
          <a:ext cx="7010399" cy="2971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410">
                  <a:extLst>
                    <a:ext uri="{9D8B030D-6E8A-4147-A177-3AD203B41FA5}">
                      <a16:colId xmlns:a16="http://schemas.microsoft.com/office/drawing/2014/main" val="488455667"/>
                    </a:ext>
                  </a:extLst>
                </a:gridCol>
                <a:gridCol w="1639425">
                  <a:extLst>
                    <a:ext uri="{9D8B030D-6E8A-4147-A177-3AD203B41FA5}">
                      <a16:colId xmlns:a16="http://schemas.microsoft.com/office/drawing/2014/main" val="1219541492"/>
                    </a:ext>
                  </a:extLst>
                </a:gridCol>
                <a:gridCol w="1904068">
                  <a:extLst>
                    <a:ext uri="{9D8B030D-6E8A-4147-A177-3AD203B41FA5}">
                      <a16:colId xmlns:a16="http://schemas.microsoft.com/office/drawing/2014/main" val="3795636456"/>
                    </a:ext>
                  </a:extLst>
                </a:gridCol>
                <a:gridCol w="1714496">
                  <a:extLst>
                    <a:ext uri="{9D8B030D-6E8A-4147-A177-3AD203B41FA5}">
                      <a16:colId xmlns:a16="http://schemas.microsoft.com/office/drawing/2014/main" val="2132902865"/>
                    </a:ext>
                  </a:extLst>
                </a:gridCol>
              </a:tblGrid>
              <a:tr h="76015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Table 5.6 Practical Application: ABO Compatibility for Whole Blood, Red Blood Cells, and Plasma Transfusions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650766"/>
                  </a:ext>
                </a:extLst>
              </a:tr>
              <a:tr h="368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Recipient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Donor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622392"/>
                  </a:ext>
                </a:extLst>
              </a:tr>
              <a:tr h="368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</a:rPr>
                        <a:t>ABO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  <a:effectLst/>
                        </a:rPr>
                        <a:t>Phenotype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Whole Blood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Red blood cells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Plasma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745781"/>
                  </a:ext>
                </a:extLst>
              </a:tr>
              <a:tr h="368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Group A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Group A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Groups </a:t>
                      </a: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A, O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Groups </a:t>
                      </a: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A, AB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4482"/>
                  </a:ext>
                </a:extLst>
              </a:tr>
              <a:tr h="368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Group B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Group B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Groups </a:t>
                      </a: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B, O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Groups </a:t>
                      </a: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B, AB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330792"/>
                  </a:ext>
                </a:extLst>
              </a:tr>
              <a:tr h="368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Group AB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Group AB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Groups </a:t>
                      </a: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AB, A, B, O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Group AB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913721"/>
                  </a:ext>
                </a:extLst>
              </a:tr>
              <a:tr h="368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Group O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Group O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Group O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Groups 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</a:rPr>
                        <a:t>O, A, B, AB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34114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ABO Discrepancies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ABO discrepancies occur when the forward grouping does not agree with the reverse grouping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 discrepancy may be present if:</a:t>
            </a:r>
          </a:p>
          <a:p>
            <a:pPr lvl="1" eaLnBrk="1" hangingPunct="1"/>
            <a:r>
              <a:rPr lang="en-US" altLang="en-US" dirty="0" smtClean="0">
                <a:solidFill>
                  <a:schemeClr val="tx1"/>
                </a:solidFill>
              </a:rPr>
              <a:t>Agglutination is weaker than expected</a:t>
            </a:r>
          </a:p>
          <a:p>
            <a:pPr lvl="1" eaLnBrk="1" hangingPunct="1"/>
            <a:r>
              <a:rPr lang="en-US" altLang="en-US" dirty="0" smtClean="0">
                <a:solidFill>
                  <a:schemeClr val="tx1"/>
                </a:solidFill>
              </a:rPr>
              <a:t>Expected reactions are missing</a:t>
            </a:r>
          </a:p>
          <a:p>
            <a:pPr lvl="1" eaLnBrk="1" hangingPunct="1"/>
            <a:r>
              <a:rPr lang="en-US" altLang="en-US" dirty="0" smtClean="0">
                <a:solidFill>
                  <a:schemeClr val="tx1"/>
                </a:solidFill>
              </a:rPr>
              <a:t>Extra reactions are noted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Technical Considerations</a:t>
            </a:r>
          </a:p>
        </p:txBody>
      </p:sp>
      <p:pic>
        <p:nvPicPr>
          <p:cNvPr id="716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828800"/>
            <a:ext cx="12795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 descr="Table with 1 column and 6 rows describing practical application: investigating ABO technical errors&#10;" title="Table 5.7 Practical Application: Investigating ABO Technical Error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943316"/>
              </p:ext>
            </p:extLst>
          </p:nvPr>
        </p:nvGraphicFramePr>
        <p:xfrm>
          <a:off x="1066800" y="2057402"/>
          <a:ext cx="7010400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10400">
                  <a:extLst>
                    <a:ext uri="{9D8B030D-6E8A-4147-A177-3AD203B41FA5}">
                      <a16:colId xmlns:a16="http://schemas.microsoft.com/office/drawing/2014/main" val="3890914757"/>
                    </a:ext>
                  </a:extLst>
                </a:gridCol>
              </a:tblGrid>
              <a:tr h="258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Table 5.7 Practical Application: Investigating ABO Technical Errors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233361"/>
                  </a:ext>
                </a:extLst>
              </a:tr>
              <a:tr h="258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Identification or Documentation 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Errors?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699064"/>
                  </a:ext>
                </a:extLst>
              </a:tr>
              <a:tr h="808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Verify 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</a:rPr>
                        <a:t>correct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sample 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</a:rPr>
                        <a:t>identification on all tubes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Check results for proper recording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Verify all interpretations for accuracy and proper documentation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182238"/>
                  </a:ext>
                </a:extLst>
              </a:tr>
              <a:tr h="258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Reagent or Equipment Errors?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279761"/>
                  </a:ext>
                </a:extLst>
              </a:tr>
              <a:tr h="808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Check daily quality control on ABO typing reagents for satisfactory results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Reinspect reagents for contamination and hemolysis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Confirm accurate centrifugation time and calibration dates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414084"/>
                  </a:ext>
                </a:extLst>
              </a:tr>
              <a:tr h="258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Standard Operating Procedure Errors?</a:t>
                      </a:r>
                      <a:endParaRPr lang="en-IN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292832"/>
                  </a:ext>
                </a:extLst>
              </a:tr>
              <a:tr h="1082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Verify procedure follows manufacturer’s directions in product insert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Check for appropriate reagent use in initial testing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Check the red blood cell suspensions for correct concentration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Verify complete resuspension of red cell buttons before grading the reaction</a:t>
                      </a:r>
                      <a:endParaRPr lang="en-IN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05438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Sample-Related Discrepancies</a:t>
            </a:r>
          </a:p>
        </p:txBody>
      </p:sp>
      <p:pic>
        <p:nvPicPr>
          <p:cNvPr id="737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 descr="Table with 2 columns and 16 rows describing overview of ABO discrepancies&#10;" title="Table 5.8 Overview of ABO Discrepanci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662499"/>
              </p:ext>
            </p:extLst>
          </p:nvPr>
        </p:nvGraphicFramePr>
        <p:xfrm>
          <a:off x="1143000" y="1828800"/>
          <a:ext cx="6705600" cy="3995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2437">
                  <a:extLst>
                    <a:ext uri="{9D8B030D-6E8A-4147-A177-3AD203B41FA5}">
                      <a16:colId xmlns:a16="http://schemas.microsoft.com/office/drawing/2014/main" val="2815878576"/>
                    </a:ext>
                  </a:extLst>
                </a:gridCol>
                <a:gridCol w="3353163">
                  <a:extLst>
                    <a:ext uri="{9D8B030D-6E8A-4147-A177-3AD203B41FA5}">
                      <a16:colId xmlns:a16="http://schemas.microsoft.com/office/drawing/2014/main" val="2535308730"/>
                    </a:ext>
                  </a:extLst>
                </a:gridCol>
              </a:tblGrid>
              <a:tr h="23856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Table 5.8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Overview of ABO Discrepancies</a:t>
                      </a:r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601062"/>
                  </a:ext>
                </a:extLst>
              </a:tr>
              <a:tr h="19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Problems with red cell testing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Problems with serum/plasma testing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700641"/>
                  </a:ext>
                </a:extLst>
              </a:tr>
              <a:tr h="19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Extra antigens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Extra antibodies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256445"/>
                  </a:ext>
                </a:extLst>
              </a:tr>
              <a:tr h="19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Group A with acquired B antigen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A subgroup with anti-A1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386810"/>
                  </a:ext>
                </a:extLst>
              </a:tr>
              <a:tr h="19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B(A) phenotype</a:t>
                      </a:r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Cold alloantibodies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136233"/>
                  </a:ext>
                </a:extLst>
              </a:tr>
              <a:tr h="19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Polyagglutination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Cold autoantibodies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359953"/>
                  </a:ext>
                </a:extLst>
              </a:tr>
              <a:tr h="19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Rouleaux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Rouleaux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079248"/>
                  </a:ext>
                </a:extLst>
              </a:tr>
              <a:tr h="19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Hematopoietic progenitor cell transplants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IVIG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547506"/>
                  </a:ext>
                </a:extLst>
              </a:tr>
              <a:tr h="19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Missing or weak antigens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Missing or weak antibodies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380995"/>
                  </a:ext>
                </a:extLst>
              </a:tr>
              <a:tr h="19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ABO subgroup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Newborn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188319"/>
                  </a:ext>
                </a:extLst>
              </a:tr>
              <a:tr h="19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Pathologic etiology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Elderly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848657"/>
                  </a:ext>
                </a:extLst>
              </a:tr>
              <a:tr h="19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Transplantation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Pathologic etiology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058334"/>
                  </a:ext>
                </a:extLst>
              </a:tr>
              <a:tr h="19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Immunosuppressive therapy for transplantation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566176"/>
                  </a:ext>
                </a:extLst>
              </a:tr>
              <a:tr h="19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Mixed-field reactions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268939"/>
                  </a:ext>
                </a:extLst>
              </a:tr>
              <a:tr h="19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Transfusion of group O to group A, B, or </a:t>
                      </a:r>
                      <a:r>
                        <a:rPr lang="de-DE" sz="1200" b="0">
                          <a:solidFill>
                            <a:schemeClr val="tx1"/>
                          </a:solidFill>
                          <a:effectLst/>
                        </a:rPr>
                        <a:t>AB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257856"/>
                  </a:ext>
                </a:extLst>
              </a:tr>
              <a:tr h="19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Hematopoietic progenitor stem cell transplants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463482"/>
                  </a:ext>
                </a:extLst>
              </a:tr>
              <a:tr h="19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200" b="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 phenotype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490850"/>
                  </a:ext>
                </a:extLst>
              </a:tr>
              <a:tr h="23856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IVIG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 Intravenous immunoglobulin.</a:t>
                      </a:r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6852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Extra Antigens (1 of 2)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33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Group A with acquired B</a:t>
            </a:r>
          </a:p>
          <a:p>
            <a:pPr lvl="1" eaLnBrk="1" hangingPunct="1"/>
            <a:r>
              <a:rPr lang="en-US" altLang="en-US" dirty="0" smtClean="0">
                <a:solidFill>
                  <a:schemeClr val="tx1"/>
                </a:solidFill>
              </a:rPr>
              <a:t>The group A </a:t>
            </a:r>
            <a:r>
              <a:rPr lang="en-US" altLang="en-US" dirty="0" err="1" smtClean="0">
                <a:solidFill>
                  <a:schemeClr val="tx1"/>
                </a:solidFill>
              </a:rPr>
              <a:t>immunodominant</a:t>
            </a:r>
            <a:r>
              <a:rPr lang="en-US" altLang="en-US" dirty="0" smtClean="0">
                <a:solidFill>
                  <a:schemeClr val="tx1"/>
                </a:solidFill>
              </a:rPr>
              <a:t> sugar is altered by a bacterial </a:t>
            </a:r>
            <a:r>
              <a:rPr lang="en-US" altLang="en-US" b="1" dirty="0" err="1" smtClean="0">
                <a:solidFill>
                  <a:schemeClr val="tx1"/>
                </a:solidFill>
              </a:rPr>
              <a:t>deacetylating</a:t>
            </a:r>
            <a:r>
              <a:rPr lang="en-US" altLang="en-US" dirty="0" smtClean="0">
                <a:solidFill>
                  <a:schemeClr val="tx1"/>
                </a:solidFill>
              </a:rPr>
              <a:t> enzyme</a:t>
            </a:r>
          </a:p>
          <a:p>
            <a:pPr lvl="1" eaLnBrk="1" hangingPunct="1"/>
            <a:r>
              <a:rPr lang="en-US" altLang="en-US" dirty="0" smtClean="0">
                <a:solidFill>
                  <a:schemeClr val="tx1"/>
                </a:solidFill>
              </a:rPr>
              <a:t>Resembles group B and cross-reacts with anti-B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B(A) phenotype</a:t>
            </a:r>
          </a:p>
          <a:p>
            <a:pPr lvl="1" eaLnBrk="1" hangingPunct="1"/>
            <a:r>
              <a:rPr lang="en-US" altLang="en-US" dirty="0" smtClean="0">
                <a:solidFill>
                  <a:schemeClr val="tx1"/>
                </a:solidFill>
              </a:rPr>
              <a:t>Mechanism is similar to that of acquired B; however, patient is group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Extra Antigens (2 of 2)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chemeClr val="tx1"/>
                </a:solidFill>
              </a:rPr>
              <a:t>Polyagglutination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altLang="en-US" dirty="0" smtClean="0">
                <a:solidFill>
                  <a:schemeClr val="tx1"/>
                </a:solidFill>
              </a:rPr>
              <a:t>A hidden antigen on the RBCs is exposed and reacts with most human sera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Nonspecific aggregation causes</a:t>
            </a:r>
          </a:p>
          <a:p>
            <a:pPr lvl="1" eaLnBrk="1" hangingPunct="1"/>
            <a:r>
              <a:rPr lang="en-US" altLang="en-US" dirty="0" err="1" smtClean="0">
                <a:solidFill>
                  <a:schemeClr val="tx1"/>
                </a:solidFill>
              </a:rPr>
              <a:t>Rouleaux</a:t>
            </a:r>
            <a:r>
              <a:rPr lang="en-US" altLang="en-US" dirty="0" smtClean="0">
                <a:solidFill>
                  <a:schemeClr val="tx1"/>
                </a:solidFill>
              </a:rPr>
              <a:t>: abnormal amounts of serum protein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tx1"/>
                </a:solidFill>
              </a:rPr>
              <a:t>Wharton’s jelly</a:t>
            </a:r>
            <a:r>
              <a:rPr lang="en-US" altLang="en-US" dirty="0" smtClean="0">
                <a:solidFill>
                  <a:schemeClr val="tx1"/>
                </a:solidFill>
              </a:rPr>
              <a:t>: gelatinous tissue contaminant in </a:t>
            </a:r>
            <a:r>
              <a:rPr lang="en-US" altLang="en-US" b="1" dirty="0" smtClean="0">
                <a:solidFill>
                  <a:schemeClr val="tx1"/>
                </a:solidFill>
              </a:rPr>
              <a:t>cord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Objectives (2 of 5)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Differentiate between type 1 and type 2 oligosaccharide structures and state where each is located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Describe </a:t>
            </a:r>
            <a:r>
              <a:rPr lang="en-US" altLang="en-US" sz="2400" dirty="0">
                <a:solidFill>
                  <a:schemeClr val="tx1"/>
                </a:solidFill>
              </a:rPr>
              <a:t>the formation of the H antigen from the gene product and its relationship to ABO antigen expression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Discuss </a:t>
            </a:r>
            <a:r>
              <a:rPr lang="en-US" altLang="en-US" sz="2400" dirty="0">
                <a:solidFill>
                  <a:schemeClr val="tx1"/>
                </a:solidFill>
              </a:rPr>
              <a:t>the selection of whole blood, red blood cell, and plasma products for transfusions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List </a:t>
            </a:r>
            <a:r>
              <a:rPr lang="en-US" altLang="en-US" sz="2400" dirty="0">
                <a:solidFill>
                  <a:schemeClr val="tx1"/>
                </a:solidFill>
              </a:rPr>
              <a:t>the </a:t>
            </a:r>
            <a:r>
              <a:rPr lang="en-US" altLang="en-US" sz="2400" dirty="0" err="1">
                <a:solidFill>
                  <a:schemeClr val="tx1"/>
                </a:solidFill>
              </a:rPr>
              <a:t>glycosyltransferases</a:t>
            </a:r>
            <a:r>
              <a:rPr lang="en-US" altLang="en-US" sz="2400" dirty="0">
                <a:solidFill>
                  <a:schemeClr val="tx1"/>
                </a:solidFill>
              </a:rPr>
              <a:t> and the </a:t>
            </a:r>
            <a:r>
              <a:rPr lang="en-US" altLang="en-US" sz="2400" dirty="0" err="1">
                <a:solidFill>
                  <a:schemeClr val="tx1"/>
                </a:solidFill>
              </a:rPr>
              <a:t>immunodominant</a:t>
            </a:r>
            <a:r>
              <a:rPr lang="en-US" altLang="en-US" sz="2400" dirty="0">
                <a:solidFill>
                  <a:schemeClr val="tx1"/>
                </a:solidFill>
              </a:rPr>
              <a:t> sugars for the </a:t>
            </a:r>
            <a:r>
              <a:rPr lang="en-US" altLang="en-US" sz="2400" i="1" dirty="0">
                <a:solidFill>
                  <a:schemeClr val="tx1"/>
                </a:solidFill>
              </a:rPr>
              <a:t>A, B, O,</a:t>
            </a:r>
            <a:r>
              <a:rPr lang="en-US" altLang="en-US" sz="2400" dirty="0">
                <a:solidFill>
                  <a:schemeClr val="tx1"/>
                </a:solidFill>
              </a:rPr>
              <a:t> and </a:t>
            </a:r>
            <a:r>
              <a:rPr lang="en-US" altLang="en-US" sz="2400" i="1" dirty="0">
                <a:solidFill>
                  <a:schemeClr val="tx1"/>
                </a:solidFill>
              </a:rPr>
              <a:t>H</a:t>
            </a:r>
            <a:r>
              <a:rPr lang="en-US" altLang="en-US" sz="2400" dirty="0">
                <a:solidFill>
                  <a:schemeClr val="tx1"/>
                </a:solidFill>
              </a:rPr>
              <a:t> alleles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Missing or Weak Antigens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dirty="0">
                <a:solidFill>
                  <a:schemeClr val="tx1"/>
                </a:solidFill>
              </a:rPr>
              <a:t>ABO subgroups may demonstrate weak or no reactivity with anti-A and/or anti-B reagents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Patients </a:t>
            </a:r>
            <a:r>
              <a:rPr lang="en-US" altLang="en-US" dirty="0">
                <a:solidFill>
                  <a:schemeClr val="tx1"/>
                </a:solidFill>
              </a:rPr>
              <a:t>with leukemia or Hodgkin’s disease may show weakened A and B antigen expression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Resolution</a:t>
            </a:r>
            <a:endParaRPr lang="en-US" altLang="en-US" dirty="0">
              <a:solidFill>
                <a:schemeClr val="tx1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>
                <a:solidFill>
                  <a:schemeClr val="tx1"/>
                </a:solidFill>
              </a:rPr>
              <a:t>It is important to check the patient’s diagnosis and transfusion history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>
                <a:solidFill>
                  <a:schemeClr val="tx1"/>
                </a:solidFill>
              </a:rPr>
              <a:t>Repeat with anti-A,B to enhance subgroup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Mixed-Field Reactions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480060" y="20574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b="1" dirty="0" smtClean="0">
                <a:solidFill>
                  <a:schemeClr val="tx1"/>
                </a:solidFill>
              </a:rPr>
              <a:t>Mixed-field</a:t>
            </a:r>
            <a:r>
              <a:rPr lang="en-US" altLang="en-US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b="1" dirty="0" smtClean="0">
                <a:solidFill>
                  <a:schemeClr val="tx1"/>
                </a:solidFill>
              </a:rPr>
              <a:t>reactions</a:t>
            </a:r>
            <a:r>
              <a:rPr lang="en-US" altLang="en-US" sz="3000" dirty="0" smtClean="0">
                <a:solidFill>
                  <a:schemeClr val="tx1"/>
                </a:solidFill>
              </a:rPr>
              <a:t> contain both agglutinated and </a:t>
            </a:r>
            <a:r>
              <a:rPr lang="en-US" altLang="en-US" sz="3000" dirty="0" err="1" smtClean="0">
                <a:solidFill>
                  <a:schemeClr val="tx1"/>
                </a:solidFill>
              </a:rPr>
              <a:t>unagglutinated</a:t>
            </a:r>
            <a:r>
              <a:rPr lang="en-US" altLang="en-US" sz="3000" dirty="0" smtClean="0">
                <a:solidFill>
                  <a:schemeClr val="tx1"/>
                </a:solidFill>
              </a:rPr>
              <a:t> cells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>
                <a:solidFill>
                  <a:schemeClr val="tx1"/>
                </a:solidFill>
              </a:rPr>
              <a:t>Mixed-field reactions can be caused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>
                <a:solidFill>
                  <a:schemeClr val="tx1"/>
                </a:solidFill>
              </a:rPr>
              <a:t>Two distinct cell populations (group O RBCs transfused to a group A, B, or AB individual)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>
                <a:solidFill>
                  <a:schemeClr val="tx1"/>
                </a:solidFill>
              </a:rPr>
              <a:t>Bone marrow transplant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>
                <a:solidFill>
                  <a:schemeClr val="tx1"/>
                </a:solidFill>
              </a:rPr>
              <a:t>Stem cell transplant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>
                <a:solidFill>
                  <a:schemeClr val="tx1"/>
                </a:solidFill>
              </a:rPr>
              <a:t>A</a:t>
            </a:r>
            <a:r>
              <a:rPr lang="en-US" altLang="en-US" sz="26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en-US" sz="2600" dirty="0" smtClean="0">
                <a:solidFill>
                  <a:schemeClr val="tx1"/>
                </a:solidFill>
              </a:rPr>
              <a:t> phenotype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err="1" smtClean="0">
                <a:solidFill>
                  <a:schemeClr val="tx1"/>
                </a:solidFill>
              </a:rPr>
              <a:t>Tn-polyagglutinable</a:t>
            </a:r>
            <a:r>
              <a:rPr lang="en-US" altLang="en-US" sz="2600" dirty="0" smtClean="0">
                <a:solidFill>
                  <a:schemeClr val="tx1"/>
                </a:solidFill>
              </a:rPr>
              <a:t> RBCs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Extra Antibodies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Additional antibodies occur as extra agglutination reactions in the reverse testing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Causes </a:t>
            </a:r>
            <a:r>
              <a:rPr lang="en-US" altLang="en-US" sz="2400" dirty="0">
                <a:solidFill>
                  <a:schemeClr val="tx1"/>
                </a:solidFill>
              </a:rPr>
              <a:t>include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200" dirty="0">
                <a:solidFill>
                  <a:schemeClr val="tx1"/>
                </a:solidFill>
              </a:rPr>
              <a:t>Anti-A</a:t>
            </a:r>
            <a:r>
              <a:rPr lang="en-US" altLang="en-US" sz="2200" baseline="-25000" dirty="0">
                <a:solidFill>
                  <a:schemeClr val="tx1"/>
                </a:solidFill>
              </a:rPr>
              <a:t>1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200" dirty="0">
                <a:solidFill>
                  <a:schemeClr val="tx1"/>
                </a:solidFill>
              </a:rPr>
              <a:t>Cold alloantibodies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Antibodies specific for human RBC antigens that react at room temperature or below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200" dirty="0">
                <a:solidFill>
                  <a:schemeClr val="tx1"/>
                </a:solidFill>
              </a:rPr>
              <a:t>Cold autoantibodies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</a:rPr>
              <a:t>Antibodies specific for </a:t>
            </a:r>
            <a:r>
              <a:rPr lang="en-US" altLang="en-US" b="1" dirty="0">
                <a:solidFill>
                  <a:schemeClr val="tx1"/>
                </a:solidFill>
              </a:rPr>
              <a:t>autologous</a:t>
            </a:r>
            <a:r>
              <a:rPr lang="en-US" altLang="en-US" dirty="0">
                <a:solidFill>
                  <a:schemeClr val="tx1"/>
                </a:solidFill>
              </a:rPr>
              <a:t> antigens that react at room temperature or below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200" dirty="0" err="1">
                <a:solidFill>
                  <a:schemeClr val="tx1"/>
                </a:solidFill>
              </a:rPr>
              <a:t>Rouleaux</a:t>
            </a:r>
            <a:r>
              <a:rPr lang="en-US" altLang="en-US" sz="2200" dirty="0">
                <a:solidFill>
                  <a:schemeClr val="tx1"/>
                </a:solidFill>
              </a:rPr>
              <a:t>: false-positive agglutination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Resolving </a:t>
            </a:r>
            <a:r>
              <a:rPr lang="en-US" altLang="en-US" dirty="0" err="1" smtClean="0">
                <a:solidFill>
                  <a:schemeClr val="tx1"/>
                </a:solidFill>
              </a:rPr>
              <a:t>Rouleaux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2" name="Picture 1" descr="Image showing saline replacement technique. Rouleaux causing false-positive reactions is distinguishable from agglutination with this simple technique" title="Fig. 5.10 Saline replacement technique. Rouleaux causing false-positive reactions is distinguishable from agglutination with this simple technique. (Modified from Mallory D. Immunohematology Methods and Procedures. Rockville, MD: American Red Cross; 1993.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296" y="1981200"/>
            <a:ext cx="193167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Missing or Weak Antibodies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000" dirty="0" smtClean="0">
                <a:solidFill>
                  <a:schemeClr val="tx1"/>
                </a:solidFill>
              </a:rPr>
              <a:t>Show weak or negative agglutination in the reverse phase of testing</a:t>
            </a:r>
          </a:p>
          <a:p>
            <a:pPr eaLnBrk="1" hangingPunct="1"/>
            <a:r>
              <a:rPr lang="en-US" altLang="en-US" sz="3000" dirty="0" smtClean="0">
                <a:solidFill>
                  <a:schemeClr val="tx1"/>
                </a:solidFill>
              </a:rPr>
              <a:t>Reactions may be explained by investigating the patient history, age, diagnosis, and immunoglobulin levels</a:t>
            </a:r>
          </a:p>
          <a:p>
            <a:pPr lvl="1" eaLnBrk="1" hangingPunct="1"/>
            <a:r>
              <a:rPr lang="en-US" altLang="en-US" sz="2600" dirty="0" smtClean="0">
                <a:solidFill>
                  <a:schemeClr val="tx1"/>
                </a:solidFill>
              </a:rPr>
              <a:t>Newborns and elderly people have reduced antibodies</a:t>
            </a:r>
          </a:p>
          <a:p>
            <a:pPr lvl="1" eaLnBrk="1" hangingPunct="1"/>
            <a:r>
              <a:rPr lang="en-US" altLang="en-US" sz="2600" dirty="0" smtClean="0">
                <a:solidFill>
                  <a:schemeClr val="tx1"/>
                </a:solidFill>
              </a:rPr>
              <a:t>Pathologic states that lower immunoglobulin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</a:rPr>
              <a:t>Examples of Discrepancies (1 of 2)</a:t>
            </a:r>
          </a:p>
        </p:txBody>
      </p:sp>
      <p:graphicFrame>
        <p:nvGraphicFramePr>
          <p:cNvPr id="4" name="Content Placeholder 3" descr="Table with 5 rows and 6 rolumns describing blood group discrepancies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773215"/>
              </p:ext>
            </p:extLst>
          </p:nvPr>
        </p:nvGraphicFramePr>
        <p:xfrm>
          <a:off x="822959" y="1981200"/>
          <a:ext cx="7863840" cy="3988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220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2597">
                <a:tc rowSpan="2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Discrepancy</a:t>
                      </a:r>
                    </a:p>
                  </a:txBody>
                  <a:tcPr marL="88054" marR="88054" marT="44030" marB="44030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Patient RBCs with</a:t>
                      </a:r>
                    </a:p>
                  </a:txBody>
                  <a:tcPr marL="88054" marR="88054" marT="44030" marB="4403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Patient Serum with Reagent RBCs</a:t>
                      </a:r>
                    </a:p>
                  </a:txBody>
                  <a:tcPr marL="88054" marR="88054" marT="44030" marB="4403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Resolution</a:t>
                      </a:r>
                    </a:p>
                  </a:txBody>
                  <a:tcPr marL="88054" marR="88054" marT="44030" marB="440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Anti-A</a:t>
                      </a:r>
                    </a:p>
                  </a:txBody>
                  <a:tcPr marL="88054" marR="88054" marT="44030" marB="4403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Anti-B</a:t>
                      </a:r>
                    </a:p>
                  </a:txBody>
                  <a:tcPr marL="88054" marR="88054" marT="44030" marB="4403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8054" marR="88054" marT="44030" marB="4403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88054" marR="88054" marT="44030" marB="4403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003">
                <a:tc>
                  <a:txBody>
                    <a:bodyPr/>
                    <a:lstStyle/>
                    <a:p>
                      <a:r>
                        <a:rPr lang="en-US" sz="1600" dirty="0"/>
                        <a:t>Acquired B</a:t>
                      </a:r>
                    </a:p>
                  </a:txBody>
                  <a:tcPr marL="88054" marR="88054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4+</a:t>
                      </a:r>
                    </a:p>
                  </a:txBody>
                  <a:tcPr marL="88054" marR="88054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1+</a:t>
                      </a:r>
                    </a:p>
                  </a:txBody>
                  <a:tcPr marL="88054" marR="88054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8054" marR="88054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4+</a:t>
                      </a:r>
                    </a:p>
                  </a:txBody>
                  <a:tcPr marL="88054" marR="88054" marT="44030" marB="4403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Test with autologous RBCs</a:t>
                      </a:r>
                      <a:r>
                        <a:rPr lang="en-US" sz="1600" baseline="0" dirty="0"/>
                        <a:t> (will be negative)</a:t>
                      </a:r>
                      <a:endParaRPr lang="en-US" sz="1600" dirty="0"/>
                    </a:p>
                  </a:txBody>
                  <a:tcPr marL="88054" marR="88054" marT="44030" marB="440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597">
                <a:tc>
                  <a:txBody>
                    <a:bodyPr/>
                    <a:lstStyle/>
                    <a:p>
                      <a:r>
                        <a:rPr lang="en-US" sz="1600" dirty="0"/>
                        <a:t>B(A) phenotype</a:t>
                      </a:r>
                    </a:p>
                  </a:txBody>
                  <a:tcPr marL="88054" marR="88054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1+</a:t>
                      </a:r>
                    </a:p>
                  </a:txBody>
                  <a:tcPr marL="88054" marR="88054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4+</a:t>
                      </a:r>
                    </a:p>
                  </a:txBody>
                  <a:tcPr marL="88054" marR="88054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4+</a:t>
                      </a:r>
                    </a:p>
                  </a:txBody>
                  <a:tcPr marL="88054" marR="88054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8054" marR="88054" marT="44030" marB="4403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Test with monoclonal anti-A from other manufacturers</a:t>
                      </a:r>
                    </a:p>
                  </a:txBody>
                  <a:tcPr marL="88054" marR="88054" marT="44030" marB="440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003">
                <a:tc>
                  <a:txBody>
                    <a:bodyPr/>
                    <a:lstStyle/>
                    <a:p>
                      <a:r>
                        <a:rPr lang="en-US" sz="1600" dirty="0"/>
                        <a:t>Subgroup of A</a:t>
                      </a:r>
                    </a:p>
                  </a:txBody>
                  <a:tcPr marL="88054" marR="88054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8054" marR="88054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8054" marR="88054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8054" marR="88054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3+</a:t>
                      </a:r>
                    </a:p>
                  </a:txBody>
                  <a:tcPr marL="88054" marR="88054" marT="44030" marB="4403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Extend incubation or repeat with anti-A,B</a:t>
                      </a:r>
                    </a:p>
                  </a:txBody>
                  <a:tcPr marL="88054" marR="88054" marT="44030" marB="440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192">
                <a:tc>
                  <a:txBody>
                    <a:bodyPr/>
                    <a:lstStyle/>
                    <a:p>
                      <a:r>
                        <a:rPr lang="en-US" sz="1600" dirty="0"/>
                        <a:t>Group</a:t>
                      </a:r>
                      <a:r>
                        <a:rPr lang="en-US" sz="1600" baseline="0" dirty="0"/>
                        <a:t> B transfused with group O RBCs</a:t>
                      </a:r>
                      <a:endParaRPr lang="en-US" sz="1600" dirty="0"/>
                    </a:p>
                  </a:txBody>
                  <a:tcPr marL="88054" marR="88054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8054" marR="88054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2+mf</a:t>
                      </a:r>
                    </a:p>
                  </a:txBody>
                  <a:tcPr marL="88054" marR="88054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4+</a:t>
                      </a:r>
                    </a:p>
                  </a:txBody>
                  <a:tcPr marL="88054" marR="88054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8054" marR="88054" marT="44030" marB="4403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Check transfusion</a:t>
                      </a:r>
                      <a:r>
                        <a:rPr lang="en-US" sz="1600" baseline="0" dirty="0"/>
                        <a:t> history</a:t>
                      </a:r>
                      <a:endParaRPr lang="en-US" sz="1600" dirty="0"/>
                    </a:p>
                  </a:txBody>
                  <a:tcPr marL="88054" marR="88054" marT="44030" marB="440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</a:rPr>
              <a:t>Examples of Discrepancies (2 of 2)</a:t>
            </a:r>
          </a:p>
        </p:txBody>
      </p:sp>
      <p:graphicFrame>
        <p:nvGraphicFramePr>
          <p:cNvPr id="4" name="Content Placeholder 3" descr="Table with 5 rows and 6 rolumns describing blood group discrepancies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485866"/>
              </p:ext>
            </p:extLst>
          </p:nvPr>
        </p:nvGraphicFramePr>
        <p:xfrm>
          <a:off x="609600" y="1905000"/>
          <a:ext cx="7924801" cy="4384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0304">
                <a:tc rowSpan="2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Discrepancy</a:t>
                      </a:r>
                    </a:p>
                  </a:txBody>
                  <a:tcPr marL="88053" marR="88053" marT="44030" marB="44030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Patient RBCs with</a:t>
                      </a:r>
                    </a:p>
                  </a:txBody>
                  <a:tcPr marL="88053" marR="88053" marT="44030" marB="4403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Patient Serum with Reagent RBCs</a:t>
                      </a:r>
                    </a:p>
                  </a:txBody>
                  <a:tcPr marL="88053" marR="88053" marT="44030" marB="4403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Resolution</a:t>
                      </a:r>
                    </a:p>
                  </a:txBody>
                  <a:tcPr marL="88053" marR="88053" marT="44030" marB="440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20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Anti-A</a:t>
                      </a:r>
                    </a:p>
                  </a:txBody>
                  <a:tcPr marL="88053" marR="88053" marT="44030" marB="4403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Anti-B</a:t>
                      </a:r>
                    </a:p>
                  </a:txBody>
                  <a:tcPr marL="88053" marR="88053" marT="44030" marB="4403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8053" marR="88053" marT="44030" marB="4403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88053" marR="88053" marT="44030" marB="4403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254">
                <a:tc>
                  <a:txBody>
                    <a:bodyPr/>
                    <a:lstStyle/>
                    <a:p>
                      <a:r>
                        <a:rPr lang="en-US" sz="1600" dirty="0"/>
                        <a:t>Group A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baseline="0" dirty="0"/>
                        <a:t> with anti-A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 marL="88053" marR="88053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4+</a:t>
                      </a:r>
                    </a:p>
                  </a:txBody>
                  <a:tcPr marL="88053" marR="88053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8053" marR="88053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2+</a:t>
                      </a:r>
                    </a:p>
                  </a:txBody>
                  <a:tcPr marL="88053" marR="88053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4+</a:t>
                      </a:r>
                    </a:p>
                  </a:txBody>
                  <a:tcPr marL="88053" marR="88053" marT="44030" marB="4403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Test with anti-A</a:t>
                      </a:r>
                      <a:r>
                        <a:rPr lang="en-US" sz="1600" baseline="-25000" dirty="0"/>
                        <a:t>1</a:t>
                      </a:r>
                      <a:r>
                        <a:rPr lang="en-US" sz="1600" baseline="0" dirty="0"/>
                        <a:t>; test with 3 A</a:t>
                      </a:r>
                      <a:r>
                        <a:rPr lang="en-US" sz="1600" baseline="-25000" dirty="0"/>
                        <a:t>1</a:t>
                      </a:r>
                      <a:r>
                        <a:rPr lang="en-US" sz="1600" baseline="0" dirty="0"/>
                        <a:t> and A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baseline="0" dirty="0"/>
                        <a:t> cells</a:t>
                      </a:r>
                      <a:endParaRPr lang="en-US" sz="1600" dirty="0"/>
                    </a:p>
                  </a:txBody>
                  <a:tcPr marL="88053" marR="88053" marT="44030" marB="440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355">
                <a:tc>
                  <a:txBody>
                    <a:bodyPr/>
                    <a:lstStyle/>
                    <a:p>
                      <a:r>
                        <a:rPr lang="en-US" sz="1600" dirty="0"/>
                        <a:t>Cold autoantibody or alloantibody</a:t>
                      </a:r>
                    </a:p>
                  </a:txBody>
                  <a:tcPr marL="88053" marR="88053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4+</a:t>
                      </a:r>
                    </a:p>
                  </a:txBody>
                  <a:tcPr marL="88053" marR="88053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4+</a:t>
                      </a:r>
                    </a:p>
                  </a:txBody>
                  <a:tcPr marL="88053" marR="88053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8053" marR="88053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1+</a:t>
                      </a:r>
                    </a:p>
                  </a:txBody>
                  <a:tcPr marL="88053" marR="88053" marT="44030" marB="4403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Perform antibody screen with </a:t>
                      </a:r>
                      <a:r>
                        <a:rPr lang="en-US" sz="1600" b="1" dirty="0">
                          <a:solidFill>
                            <a:srgbClr val="FF6600"/>
                          </a:solidFill>
                        </a:rPr>
                        <a:t>autocontrol</a:t>
                      </a:r>
                    </a:p>
                  </a:txBody>
                  <a:tcPr marL="88053" marR="88053" marT="44030" marB="440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203">
                <a:tc>
                  <a:txBody>
                    <a:bodyPr/>
                    <a:lstStyle/>
                    <a:p>
                      <a:r>
                        <a:rPr lang="en-US" sz="1600" dirty="0"/>
                        <a:t>Rouleaux</a:t>
                      </a:r>
                    </a:p>
                  </a:txBody>
                  <a:tcPr marL="88053" marR="88053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4+</a:t>
                      </a:r>
                    </a:p>
                  </a:txBody>
                  <a:tcPr marL="88053" marR="88053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4+</a:t>
                      </a:r>
                    </a:p>
                  </a:txBody>
                  <a:tcPr marL="88053" marR="88053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2+</a:t>
                      </a:r>
                    </a:p>
                  </a:txBody>
                  <a:tcPr marL="88053" marR="88053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2+</a:t>
                      </a:r>
                    </a:p>
                  </a:txBody>
                  <a:tcPr marL="88053" marR="88053" marT="44030" marB="44030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6600"/>
                          </a:solidFill>
                        </a:rPr>
                        <a:t>Saline</a:t>
                      </a:r>
                      <a:r>
                        <a:rPr lang="en-US" sz="1600" b="1" baseline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6600"/>
                          </a:solidFill>
                        </a:rPr>
                        <a:t>replacement</a:t>
                      </a:r>
                    </a:p>
                  </a:txBody>
                  <a:tcPr marL="88053" marR="88053" marT="44030" marB="440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9355">
                <a:tc>
                  <a:txBody>
                    <a:bodyPr/>
                    <a:lstStyle/>
                    <a:p>
                      <a:r>
                        <a:rPr lang="en-US" sz="1600" dirty="0"/>
                        <a:t>Weak</a:t>
                      </a:r>
                      <a:r>
                        <a:rPr lang="en-US" sz="1600" baseline="0" dirty="0"/>
                        <a:t> or missing antibodies</a:t>
                      </a:r>
                      <a:endParaRPr lang="en-US" sz="1600" dirty="0"/>
                    </a:p>
                  </a:txBody>
                  <a:tcPr marL="88053" marR="88053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8053" marR="88053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8053" marR="88053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8053" marR="88053" marT="44030" marB="440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88053" marR="88053" marT="44030" marB="440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Incubate at </a:t>
                      </a:r>
                      <a:r>
                        <a:rPr lang="en-US" sz="1600" dirty="0" err="1"/>
                        <a:t>RT</a:t>
                      </a:r>
                      <a:r>
                        <a:rPr lang="en-US" sz="1600" dirty="0"/>
                        <a:t> for 15 minutes or at 5</a:t>
                      </a:r>
                      <a:r>
                        <a:rPr lang="en-US" sz="1600" dirty="0">
                          <a:latin typeface="+mn-lt"/>
                          <a:cs typeface="Arial"/>
                        </a:rPr>
                        <a:t>°C for 5 minutes</a:t>
                      </a:r>
                      <a:endParaRPr lang="en-US" sz="1600" dirty="0"/>
                    </a:p>
                  </a:txBody>
                  <a:tcPr marL="88053" marR="88053" marT="44030" marB="440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463769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Special Topics: </a:t>
            </a:r>
            <a:r>
              <a:rPr lang="en-US" altLang="en-US" dirty="0" smtClean="0">
                <a:solidFill>
                  <a:schemeClr val="tx1"/>
                </a:solidFill>
              </a:rPr>
              <a:t>Bombay </a:t>
            </a:r>
            <a:r>
              <a:rPr lang="en-US" altLang="en-US" dirty="0" smtClean="0">
                <a:solidFill>
                  <a:schemeClr val="tx1"/>
                </a:solidFill>
              </a:rPr>
              <a:t>Phenotype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425669" y="1828800"/>
            <a:ext cx="8305800" cy="3581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First reported in 1952 in Bombay, India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RBCs lack the H antigen (</a:t>
            </a:r>
            <a:r>
              <a:rPr lang="en-US" altLang="en-US" i="1" dirty="0" err="1" smtClean="0">
                <a:solidFill>
                  <a:schemeClr val="tx1"/>
                </a:solidFill>
              </a:rPr>
              <a:t>hh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The </a:t>
            </a:r>
            <a:r>
              <a:rPr lang="en-US" altLang="en-US" i="1" dirty="0" smtClean="0">
                <a:solidFill>
                  <a:schemeClr val="tx1"/>
                </a:solidFill>
              </a:rPr>
              <a:t>h</a:t>
            </a:r>
            <a:r>
              <a:rPr lang="en-US" altLang="en-US" dirty="0" smtClean="0">
                <a:solidFill>
                  <a:schemeClr val="tx1"/>
                </a:solidFill>
              </a:rPr>
              <a:t> gene is an </a:t>
            </a:r>
            <a:r>
              <a:rPr lang="en-US" altLang="en-US" dirty="0" err="1" smtClean="0">
                <a:solidFill>
                  <a:schemeClr val="tx1"/>
                </a:solidFill>
              </a:rPr>
              <a:t>amorph</a:t>
            </a:r>
            <a:r>
              <a:rPr lang="en-US" altLang="en-US" dirty="0" smtClean="0">
                <a:solidFill>
                  <a:schemeClr val="tx1"/>
                </a:solidFill>
              </a:rPr>
              <a:t> and results in little or no production of L-</a:t>
            </a:r>
            <a:r>
              <a:rPr lang="en-US" altLang="en-US" dirty="0" err="1" smtClean="0">
                <a:solidFill>
                  <a:schemeClr val="tx1"/>
                </a:solidFill>
              </a:rPr>
              <a:t>fucosyltransferase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Typing labels patients as group O individuals (no H, no A, no B antigens)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Patients’ serum contains anti-H, anti-A, anti-B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Transfusion</a:t>
            </a:r>
          </a:p>
          <a:p>
            <a:pPr lvl="1" eaLnBrk="1" hangingPunct="1"/>
            <a:r>
              <a:rPr lang="en-US" altLang="en-US" sz="2000" dirty="0" smtClean="0">
                <a:solidFill>
                  <a:schemeClr val="tx1"/>
                </a:solidFill>
              </a:rPr>
              <a:t>Group O RBCs cannot be given because </a:t>
            </a:r>
            <a:br>
              <a:rPr lang="en-US" altLang="en-US" sz="2000" dirty="0" smtClean="0">
                <a:solidFill>
                  <a:schemeClr val="tx1"/>
                </a:solidFill>
              </a:rPr>
            </a:br>
            <a:r>
              <a:rPr lang="en-US" altLang="en-US" sz="2000" dirty="0" smtClean="0">
                <a:solidFill>
                  <a:schemeClr val="tx1"/>
                </a:solidFill>
              </a:rPr>
              <a:t>the H antigen is present</a:t>
            </a:r>
          </a:p>
          <a:p>
            <a:pPr lvl="1" eaLnBrk="1" hangingPunct="1"/>
            <a:r>
              <a:rPr lang="en-US" altLang="en-US" sz="2000" dirty="0" smtClean="0">
                <a:solidFill>
                  <a:schemeClr val="tx1"/>
                </a:solidFill>
              </a:rPr>
              <a:t>Only autologous units or rare donor </a:t>
            </a:r>
            <a:br>
              <a:rPr lang="en-US" altLang="en-US" sz="2000" dirty="0" smtClean="0">
                <a:solidFill>
                  <a:schemeClr val="tx1"/>
                </a:solidFill>
              </a:rPr>
            </a:br>
            <a:r>
              <a:rPr lang="en-US" altLang="en-US" sz="2000" dirty="0" smtClean="0">
                <a:solidFill>
                  <a:schemeClr val="tx1"/>
                </a:solidFill>
              </a:rPr>
              <a:t>files can be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Special Topics: Secretor Status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dirty="0" smtClean="0">
                <a:solidFill>
                  <a:schemeClr val="tx1"/>
                </a:solidFill>
              </a:rPr>
              <a:t>Two allele genes at this locus: </a:t>
            </a:r>
            <a:r>
              <a:rPr lang="en-US" altLang="en-US" sz="3000" i="1" dirty="0" smtClean="0">
                <a:solidFill>
                  <a:schemeClr val="tx1"/>
                </a:solidFill>
              </a:rPr>
              <a:t>Se</a:t>
            </a:r>
            <a:r>
              <a:rPr lang="en-US" altLang="en-US" sz="3000" dirty="0" smtClean="0">
                <a:solidFill>
                  <a:schemeClr val="tx1"/>
                </a:solidFill>
              </a:rPr>
              <a:t> and </a:t>
            </a:r>
            <a:r>
              <a:rPr lang="en-US" altLang="en-US" sz="3000" i="1" dirty="0" smtClean="0">
                <a:solidFill>
                  <a:schemeClr val="tx1"/>
                </a:solidFill>
              </a:rPr>
              <a:t>se</a:t>
            </a:r>
            <a:endParaRPr lang="en-US" altLang="en-US" sz="3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000" i="1" dirty="0" smtClean="0">
                <a:solidFill>
                  <a:schemeClr val="tx1"/>
                </a:solidFill>
              </a:rPr>
              <a:t>Se</a:t>
            </a:r>
            <a:r>
              <a:rPr lang="en-US" altLang="en-US" sz="3000" dirty="0" smtClean="0">
                <a:solidFill>
                  <a:schemeClr val="tx1"/>
                </a:solidFill>
              </a:rPr>
              <a:t> is responsible for H substance in body secretions (e.g., saliva)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tx1"/>
                </a:solidFill>
              </a:rPr>
              <a:t>H is converted to A or B by </a:t>
            </a:r>
            <a:r>
              <a:rPr lang="en-US" altLang="en-US" sz="2600" b="1" dirty="0" err="1" smtClean="0">
                <a:solidFill>
                  <a:schemeClr val="tx1"/>
                </a:solidFill>
              </a:rPr>
              <a:t>glycosyltransferases</a:t>
            </a:r>
            <a:endParaRPr lang="en-US" altLang="en-US" sz="26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 smtClean="0">
                <a:solidFill>
                  <a:schemeClr val="tx1"/>
                </a:solidFill>
              </a:rPr>
              <a:t>80% of the population are </a:t>
            </a:r>
            <a:r>
              <a:rPr lang="en-US" altLang="en-US" sz="3000" b="1" dirty="0" smtClean="0">
                <a:solidFill>
                  <a:schemeClr val="tx1"/>
                </a:solidFill>
              </a:rPr>
              <a:t>secretors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i="1" dirty="0" err="1" smtClean="0">
                <a:solidFill>
                  <a:schemeClr val="tx1"/>
                </a:solidFill>
              </a:rPr>
              <a:t>SeSe</a:t>
            </a:r>
            <a:r>
              <a:rPr lang="en-US" altLang="en-US" sz="26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600" dirty="0" smtClean="0">
                <a:solidFill>
                  <a:schemeClr val="tx1"/>
                </a:solidFill>
              </a:rPr>
              <a:t>(homozygous)</a:t>
            </a:r>
            <a:endParaRPr lang="en-US" altLang="en-US" sz="2600" i="1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i="1" dirty="0" err="1" smtClean="0">
                <a:solidFill>
                  <a:schemeClr val="tx1"/>
                </a:solidFill>
              </a:rPr>
              <a:t>Sese</a:t>
            </a:r>
            <a:r>
              <a:rPr lang="en-US" altLang="en-US" sz="2600" dirty="0" smtClean="0">
                <a:solidFill>
                  <a:schemeClr val="tx1"/>
                </a:solidFill>
              </a:rPr>
              <a:t> (heterozygous)</a:t>
            </a:r>
            <a:endParaRPr lang="en-US" altLang="en-US" sz="2600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 smtClean="0">
                <a:solidFill>
                  <a:schemeClr val="tx1"/>
                </a:solidFill>
              </a:rPr>
              <a:t>20% are </a:t>
            </a:r>
            <a:r>
              <a:rPr lang="en-US" altLang="en-US" sz="3000" b="1" dirty="0" err="1" smtClean="0">
                <a:solidFill>
                  <a:schemeClr val="tx1"/>
                </a:solidFill>
              </a:rPr>
              <a:t>nonsecretors</a:t>
            </a:r>
            <a:r>
              <a:rPr lang="en-US" altLang="en-US" sz="3000" dirty="0" smtClean="0">
                <a:solidFill>
                  <a:schemeClr val="tx1"/>
                </a:solidFill>
              </a:rPr>
              <a:t> (</a:t>
            </a:r>
            <a:r>
              <a:rPr lang="en-US" altLang="en-US" sz="3000" i="1" dirty="0" err="1" smtClean="0">
                <a:solidFill>
                  <a:schemeClr val="tx1"/>
                </a:solidFill>
              </a:rPr>
              <a:t>sese</a:t>
            </a:r>
            <a:r>
              <a:rPr lang="en-US" altLang="en-US" sz="3000" dirty="0" smtClean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Special Topics: Secretor Status</a:t>
            </a:r>
          </a:p>
        </p:txBody>
      </p:sp>
      <p:pic>
        <p:nvPicPr>
          <p:cNvPr id="2" name="Picture 1" descr="Image describing practical application: interaction of ABO, H, and Se genes in the expression of soluble antigens in saliva. RBC, Red blood cell." title="Fig. 5.11 Practical application: interaction of ABO, H, and Se genes in the expression of soluble antigens in saliva. RBC, Red blood cell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94" y="1935544"/>
            <a:ext cx="4880106" cy="4123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Objectives (3 of 5)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Compare and contrast the A</a:t>
            </a:r>
            <a:r>
              <a:rPr lang="en-US" altLang="en-US" sz="2400" baseline="-25000" dirty="0">
                <a:solidFill>
                  <a:schemeClr val="tx1"/>
                </a:solidFill>
              </a:rPr>
              <a:t>1</a:t>
            </a:r>
            <a:r>
              <a:rPr lang="en-US" altLang="en-US" sz="2400" dirty="0">
                <a:solidFill>
                  <a:schemeClr val="tx1"/>
                </a:solidFill>
              </a:rPr>
              <a:t> and A</a:t>
            </a:r>
            <a:r>
              <a:rPr lang="en-US" altLang="en-US" sz="2400" baseline="-25000" dirty="0">
                <a:solidFill>
                  <a:schemeClr val="tx1"/>
                </a:solidFill>
              </a:rPr>
              <a:t>2</a:t>
            </a:r>
            <a:r>
              <a:rPr lang="en-US" altLang="en-US" sz="2400" dirty="0">
                <a:solidFill>
                  <a:schemeClr val="tx1"/>
                </a:solidFill>
              </a:rPr>
              <a:t> phenotypes with regard to antigen structure and serologic testing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Describe </a:t>
            </a:r>
            <a:r>
              <a:rPr lang="en-US" altLang="en-US" sz="2400" dirty="0">
                <a:solidFill>
                  <a:schemeClr val="tx1"/>
                </a:solidFill>
              </a:rPr>
              <a:t>how to differentiate among A</a:t>
            </a:r>
            <a:r>
              <a:rPr lang="en-US" altLang="en-US" sz="2400" baseline="-25000" dirty="0">
                <a:solidFill>
                  <a:schemeClr val="tx1"/>
                </a:solidFill>
              </a:rPr>
              <a:t>3</a:t>
            </a:r>
            <a:r>
              <a:rPr lang="en-US" altLang="en-US" sz="2400" dirty="0">
                <a:solidFill>
                  <a:schemeClr val="tx1"/>
                </a:solidFill>
              </a:rPr>
              <a:t>, A</a:t>
            </a:r>
            <a:r>
              <a:rPr lang="en-US" altLang="en-US" sz="2400" baseline="-25000" dirty="0">
                <a:solidFill>
                  <a:schemeClr val="tx1"/>
                </a:solidFill>
              </a:rPr>
              <a:t>x</a:t>
            </a:r>
            <a:r>
              <a:rPr lang="en-US" altLang="en-US" sz="2400" dirty="0">
                <a:solidFill>
                  <a:schemeClr val="tx1"/>
                </a:solidFill>
              </a:rPr>
              <a:t>, and </a:t>
            </a:r>
            <a:r>
              <a:rPr lang="en-US" altLang="en-US" sz="2400" dirty="0" err="1">
                <a:solidFill>
                  <a:schemeClr val="tx1"/>
                </a:solidFill>
              </a:rPr>
              <a:t>A</a:t>
            </a:r>
            <a:r>
              <a:rPr lang="en-US" altLang="en-US" sz="2400" baseline="-25000" dirty="0" err="1">
                <a:solidFill>
                  <a:schemeClr val="tx1"/>
                </a:solidFill>
              </a:rPr>
              <a:t>el</a:t>
            </a:r>
            <a:r>
              <a:rPr lang="en-US" altLang="en-US" sz="2400" dirty="0">
                <a:solidFill>
                  <a:schemeClr val="tx1"/>
                </a:solidFill>
              </a:rPr>
              <a:t> subgroups by serologic testing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Determine </a:t>
            </a:r>
            <a:r>
              <a:rPr lang="en-US" altLang="en-US" sz="2400" dirty="0">
                <a:solidFill>
                  <a:schemeClr val="tx1"/>
                </a:solidFill>
              </a:rPr>
              <a:t>the possible ABO genotypes with an ABO phenotype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Describe </a:t>
            </a:r>
            <a:r>
              <a:rPr lang="en-US" altLang="en-US" sz="2400" dirty="0">
                <a:solidFill>
                  <a:schemeClr val="tx1"/>
                </a:solidFill>
              </a:rPr>
              <a:t>the ABO blood group system antibodies with regard to immunoglobulin class, clinical significance, and in vitro serologic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Objectives (4 of 5)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077200" cy="4343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 smtClean="0">
                <a:solidFill>
                  <a:schemeClr val="tx1"/>
                </a:solidFill>
              </a:rPr>
              <a:t>Define the terms </a:t>
            </a:r>
            <a:r>
              <a:rPr lang="en-US" altLang="en-US" sz="2600" i="1" dirty="0" smtClean="0">
                <a:solidFill>
                  <a:schemeClr val="tx1"/>
                </a:solidFill>
              </a:rPr>
              <a:t>universal donor</a:t>
            </a:r>
            <a:r>
              <a:rPr lang="en-US" altLang="en-US" sz="2600" dirty="0" smtClean="0">
                <a:solidFill>
                  <a:schemeClr val="tx1"/>
                </a:solidFill>
              </a:rPr>
              <a:t> and </a:t>
            </a:r>
            <a:r>
              <a:rPr lang="en-US" altLang="en-US" sz="2600" i="1" dirty="0" smtClean="0">
                <a:solidFill>
                  <a:schemeClr val="tx1"/>
                </a:solidFill>
              </a:rPr>
              <a:t>universal recipient</a:t>
            </a:r>
            <a:r>
              <a:rPr lang="en-US" altLang="en-US" sz="2600" dirty="0" smtClean="0">
                <a:solidFill>
                  <a:schemeClr val="tx1"/>
                </a:solidFill>
              </a:rPr>
              <a:t> as they apply to RBC and plasma products</a:t>
            </a:r>
          </a:p>
          <a:p>
            <a:pPr eaLnBrk="1" hangingPunct="1"/>
            <a:r>
              <a:rPr lang="en-US" altLang="en-US" sz="2600" dirty="0" smtClean="0">
                <a:solidFill>
                  <a:schemeClr val="tx1"/>
                </a:solidFill>
              </a:rPr>
              <a:t>List the technical errors that may result in an ABO discrepancy</a:t>
            </a:r>
          </a:p>
          <a:p>
            <a:pPr eaLnBrk="1" hangingPunct="1"/>
            <a:r>
              <a:rPr lang="en-US" altLang="en-US" sz="2600" dirty="0" smtClean="0">
                <a:solidFill>
                  <a:schemeClr val="tx1"/>
                </a:solidFill>
              </a:rPr>
              <a:t>Define the acquired B antigen and B(A) phenotypes; discuss the ABO discrepancies that would result from these phenotypes and methods used in resolving these discrepancies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Objectives (5 of 5)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723900" y="1981200"/>
            <a:ext cx="7696200" cy="3962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List reasons for missing or weakly expressed ABO antigens and the test methods used to resolve these discrepancies</a:t>
            </a:r>
          </a:p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Describe ABO discrepancies caused by extra reactions in serum testing and how they can be resolved</a:t>
            </a:r>
          </a:p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Discuss the Bombay phenotype with regard to genetic pathway, serologic reactions, and transfusion implications</a:t>
            </a:r>
          </a:p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Define the terms </a:t>
            </a:r>
            <a:r>
              <a:rPr lang="en-US" altLang="en-US" sz="2400" i="1" dirty="0" smtClean="0">
                <a:solidFill>
                  <a:schemeClr val="tx1"/>
                </a:solidFill>
              </a:rPr>
              <a:t>secretor</a:t>
            </a:r>
            <a:r>
              <a:rPr lang="en-US" altLang="en-US" sz="2400" dirty="0" smtClean="0">
                <a:solidFill>
                  <a:schemeClr val="tx1"/>
                </a:solidFill>
              </a:rPr>
              <a:t> and </a:t>
            </a:r>
            <a:r>
              <a:rPr lang="en-US" altLang="en-US" sz="2400" i="1" dirty="0" err="1" smtClean="0">
                <a:solidFill>
                  <a:schemeClr val="tx1"/>
                </a:solidFill>
              </a:rPr>
              <a:t>nonsecretor</a:t>
            </a:r>
            <a:endParaRPr lang="en-US" altLang="en-US" sz="24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History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Karl Landsteiner discovered the ABO blood group system in 1900</a:t>
            </a:r>
          </a:p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Landsteiner’s rule (law) </a:t>
            </a:r>
            <a:r>
              <a:rPr lang="en-US" altLang="en-US" dirty="0" smtClean="0">
                <a:solidFill>
                  <a:schemeClr val="tx1"/>
                </a:solidFill>
              </a:rPr>
              <a:t>states that </a:t>
            </a:r>
            <a:r>
              <a:rPr lang="en-US" altLang="en-US" i="1" dirty="0" smtClean="0">
                <a:solidFill>
                  <a:schemeClr val="tx1"/>
                </a:solidFill>
              </a:rPr>
              <a:t>healthy individuals possess ABO antibodies to the ABO blood group antigens absent from their RBCs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General Characteristics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600" dirty="0">
                <a:solidFill>
                  <a:schemeClr val="tx1"/>
                </a:solidFill>
              </a:rPr>
              <a:t>ABO antigens can be intrinsic to the RBC membrane or soluble (body fluids)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600" dirty="0" smtClean="0">
                <a:solidFill>
                  <a:schemeClr val="tx1"/>
                </a:solidFill>
              </a:rPr>
              <a:t>ABO </a:t>
            </a:r>
            <a:r>
              <a:rPr lang="en-US" altLang="en-US" sz="2600" dirty="0">
                <a:solidFill>
                  <a:schemeClr val="tx1"/>
                </a:solidFill>
              </a:rPr>
              <a:t>antigens are detected in the embryo as early as 5 to 6 weeks’ gestation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600" dirty="0" smtClean="0">
                <a:solidFill>
                  <a:schemeClr val="tx1"/>
                </a:solidFill>
              </a:rPr>
              <a:t>Newborns</a:t>
            </a:r>
            <a:r>
              <a:rPr lang="en-US" altLang="en-US" sz="2600" dirty="0">
                <a:solidFill>
                  <a:schemeClr val="tx1"/>
                </a:solidFill>
              </a:rPr>
              <a:t>’ RBCs have fewer numbers and partially developed antigens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600" dirty="0" smtClean="0">
                <a:solidFill>
                  <a:schemeClr val="tx1"/>
                </a:solidFill>
              </a:rPr>
              <a:t>Full </a:t>
            </a:r>
            <a:r>
              <a:rPr lang="en-US" altLang="en-US" sz="2600" dirty="0">
                <a:solidFill>
                  <a:schemeClr val="tx1"/>
                </a:solidFill>
              </a:rPr>
              <a:t>expression occurs at about 2 to 4 years of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ABO and H Antigen Genetics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dirty="0">
                <a:solidFill>
                  <a:schemeClr val="tx1"/>
                </a:solidFill>
              </a:rPr>
              <a:t>Genes at 3 separate loci influence the occurrence and location of ABO antigens: </a:t>
            </a:r>
            <a:r>
              <a:rPr lang="en-US" i="1" dirty="0">
                <a:solidFill>
                  <a:schemeClr val="tx1"/>
                </a:solidFill>
              </a:rPr>
              <a:t>ABO, H, Se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schemeClr val="tx1"/>
                </a:solidFill>
              </a:rPr>
              <a:t>The presence or absence of the ABH antigens on the </a:t>
            </a:r>
            <a:r>
              <a:rPr lang="en-US" i="1" dirty="0">
                <a:solidFill>
                  <a:schemeClr val="tx1"/>
                </a:solidFill>
              </a:rPr>
              <a:t>RBC membrane</a:t>
            </a:r>
            <a:r>
              <a:rPr lang="en-US" dirty="0">
                <a:solidFill>
                  <a:schemeClr val="tx1"/>
                </a:solidFill>
              </a:rPr>
              <a:t> is controlled by the </a:t>
            </a:r>
            <a:r>
              <a:rPr lang="en-US" b="1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gene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schemeClr val="tx1"/>
                </a:solidFill>
              </a:rPr>
              <a:t>The presence or absence of the ABH antigens in </a:t>
            </a:r>
            <a:r>
              <a:rPr lang="en-US" i="1" dirty="0">
                <a:solidFill>
                  <a:schemeClr val="tx1"/>
                </a:solidFill>
              </a:rPr>
              <a:t>secretions</a:t>
            </a:r>
            <a:r>
              <a:rPr lang="en-US" dirty="0">
                <a:solidFill>
                  <a:schemeClr val="tx1"/>
                </a:solidFill>
              </a:rPr>
              <a:t> is influenced by the </a:t>
            </a:r>
            <a:r>
              <a:rPr lang="en-US" b="1" i="1" dirty="0">
                <a:solidFill>
                  <a:schemeClr val="tx1"/>
                </a:solidFill>
              </a:rPr>
              <a:t>Se</a:t>
            </a:r>
            <a:r>
              <a:rPr lang="en-US" b="1" dirty="0">
                <a:solidFill>
                  <a:schemeClr val="tx1"/>
                </a:solidFill>
              </a:rPr>
              <a:t> gene</a:t>
            </a:r>
            <a:endParaRPr lang="en-US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heme1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2490</TotalTime>
  <Words>2202</Words>
  <Application>Microsoft Office PowerPoint</Application>
  <PresentationFormat>On-screen Show (4:3)</PresentationFormat>
  <Paragraphs>378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Wingdings</vt:lpstr>
      <vt:lpstr>Wingdings 2</vt:lpstr>
      <vt:lpstr>1_Theme1</vt:lpstr>
      <vt:lpstr>Retrospect</vt:lpstr>
      <vt:lpstr>Chapter 5</vt:lpstr>
      <vt:lpstr>Objectives (1 of 5)</vt:lpstr>
      <vt:lpstr>Objectives (2 of 5)</vt:lpstr>
      <vt:lpstr>Objectives (3 of 5)</vt:lpstr>
      <vt:lpstr>Objectives (4 of 5)</vt:lpstr>
      <vt:lpstr>Objectives (5 of 5)</vt:lpstr>
      <vt:lpstr>History</vt:lpstr>
      <vt:lpstr>General Characteristics</vt:lpstr>
      <vt:lpstr>ABO and H Antigen Genetics</vt:lpstr>
      <vt:lpstr>Genetics</vt:lpstr>
      <vt:lpstr>Basic Structure</vt:lpstr>
      <vt:lpstr>H Antigen</vt:lpstr>
      <vt:lpstr>A and B Antigens</vt:lpstr>
      <vt:lpstr>Antigen Concentration</vt:lpstr>
      <vt:lpstr>Subgroups of A Type</vt:lpstr>
      <vt:lpstr>Additional Subgroups of A and B Types</vt:lpstr>
      <vt:lpstr>Subgroup Importance</vt:lpstr>
      <vt:lpstr>ABO Antibodies (1 of 2)</vt:lpstr>
      <vt:lpstr>ABO Antibodies (2 of 2)</vt:lpstr>
      <vt:lpstr>Anti-A1 Antibody</vt:lpstr>
      <vt:lpstr>Routine ABO Phenotyping</vt:lpstr>
      <vt:lpstr>ABO Phenotype Reactions</vt:lpstr>
      <vt:lpstr>Transfusion Selection </vt:lpstr>
      <vt:lpstr>ABO Compatibility</vt:lpstr>
      <vt:lpstr>ABO Discrepancies</vt:lpstr>
      <vt:lpstr>Technical Considerations</vt:lpstr>
      <vt:lpstr>Sample-Related Discrepancies</vt:lpstr>
      <vt:lpstr>Extra Antigens (1 of 2)</vt:lpstr>
      <vt:lpstr>Extra Antigens (2 of 2)</vt:lpstr>
      <vt:lpstr>Missing or Weak Antigens</vt:lpstr>
      <vt:lpstr>Mixed-Field Reactions</vt:lpstr>
      <vt:lpstr>Extra Antibodies</vt:lpstr>
      <vt:lpstr>Resolving Rouleaux</vt:lpstr>
      <vt:lpstr>Missing or Weak Antibodies</vt:lpstr>
      <vt:lpstr>Examples of Discrepancies (1 of 2)</vt:lpstr>
      <vt:lpstr>Examples of Discrepancies (2 of 2)</vt:lpstr>
      <vt:lpstr>Special Topics: Bombay Phenotype</vt:lpstr>
      <vt:lpstr>Special Topics: Secretor Status</vt:lpstr>
      <vt:lpstr>Special Topics: Secretor Status</vt:lpstr>
    </vt:vector>
  </TitlesOfParts>
  <Company>University of Mississippi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RWilkins</dc:creator>
  <cp:lastModifiedBy>Docia D. Murphy-Johnson</cp:lastModifiedBy>
  <cp:revision>162</cp:revision>
  <dcterms:created xsi:type="dcterms:W3CDTF">2011-12-28T21:11:01Z</dcterms:created>
  <dcterms:modified xsi:type="dcterms:W3CDTF">2024-07-30T12:09:30Z</dcterms:modified>
</cp:coreProperties>
</file>