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4052" r:id="rId2"/>
  </p:sldMasterIdLst>
  <p:notesMasterIdLst>
    <p:notesMasterId r:id="rId34"/>
  </p:notesMasterIdLst>
  <p:sldIdLst>
    <p:sldId id="256" r:id="rId3"/>
    <p:sldId id="257" r:id="rId4"/>
    <p:sldId id="258" r:id="rId5"/>
    <p:sldId id="283" r:id="rId6"/>
    <p:sldId id="284" r:id="rId7"/>
    <p:sldId id="260" r:id="rId8"/>
    <p:sldId id="286" r:id="rId9"/>
    <p:sldId id="261" r:id="rId10"/>
    <p:sldId id="259"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87" r:id="rId27"/>
    <p:sldId id="278" r:id="rId28"/>
    <p:sldId id="279" r:id="rId29"/>
    <p:sldId id="280" r:id="rId30"/>
    <p:sldId id="285" r:id="rId31"/>
    <p:sldId id="281" r:id="rId32"/>
    <p:sldId id="282" r:id="rId33"/>
  </p:sldIdLst>
  <p:sldSz cx="9144000" cy="6858000" type="screen4x3"/>
  <p:notesSz cx="6858000" cy="9144000"/>
  <p:custDataLst>
    <p:tags r:id="rId35"/>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203656" initials="203656" lastIdx="3" clrIdx="0"/>
  <p:cmAuthor id="2" name="203656" initials="BB"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5" autoAdjust="0"/>
    <p:restoredTop sz="86409" autoAdjust="0"/>
  </p:normalViewPr>
  <p:slideViewPr>
    <p:cSldViewPr>
      <p:cViewPr varScale="1">
        <p:scale>
          <a:sx n="70" d="100"/>
          <a:sy n="70" d="100"/>
        </p:scale>
        <p:origin x="66" y="5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3CE605-1143-42AA-8745-010424AC68B1}" type="doc">
      <dgm:prSet loTypeId="urn:microsoft.com/office/officeart/2005/8/layout/hList1" loCatId="list" qsTypeId="urn:microsoft.com/office/officeart/2005/8/quickstyle/simple1#1" qsCatId="simple" csTypeId="urn:microsoft.com/office/officeart/2005/8/colors/colorful4" csCatId="colorful" phldr="1"/>
      <dgm:spPr/>
    </dgm:pt>
    <dgm:pt modelId="{CC699B7B-8B76-42CA-AF24-611F1741EF5B}">
      <dgm:prSet phldrT="[Text]" custT="1"/>
      <dgm:spPr/>
      <dgm:t>
        <a:bodyPr/>
        <a:lstStyle/>
        <a:p>
          <a:r>
            <a:rPr lang="en-US" sz="2000" b="1" i="1" dirty="0"/>
            <a:t>D-deletion</a:t>
          </a:r>
        </a:p>
      </dgm:t>
    </dgm:pt>
    <dgm:pt modelId="{E43088A8-A739-43A8-B2CC-FCD120A45063}" type="parTrans" cxnId="{8C6624A9-17E0-4222-BD44-C464349B693C}">
      <dgm:prSet/>
      <dgm:spPr/>
      <dgm:t>
        <a:bodyPr/>
        <a:lstStyle/>
        <a:p>
          <a:endParaRPr lang="en-US"/>
        </a:p>
      </dgm:t>
    </dgm:pt>
    <dgm:pt modelId="{C9FD51E4-B05F-4315-8FD8-74AC60EF82D5}" type="sibTrans" cxnId="{8C6624A9-17E0-4222-BD44-C464349B693C}">
      <dgm:prSet/>
      <dgm:spPr/>
      <dgm:t>
        <a:bodyPr/>
        <a:lstStyle/>
        <a:p>
          <a:endParaRPr lang="en-US"/>
        </a:p>
      </dgm:t>
    </dgm:pt>
    <dgm:pt modelId="{C6C2A661-10C7-43A5-839F-8ABC70CDC562}">
      <dgm:prSet phldrT="[Text]" custT="1"/>
      <dgm:spPr/>
      <dgm:t>
        <a:bodyPr/>
        <a:lstStyle/>
        <a:p>
          <a:r>
            <a:rPr lang="en-US" sz="2000" b="1" i="1" dirty="0"/>
            <a:t>Rh</a:t>
          </a:r>
          <a:r>
            <a:rPr lang="en-US" sz="2000" b="1" i="1" baseline="-25000" dirty="0"/>
            <a:t>null</a:t>
          </a:r>
          <a:endParaRPr lang="en-US" sz="2000" b="1" i="1" dirty="0"/>
        </a:p>
      </dgm:t>
    </dgm:pt>
    <dgm:pt modelId="{5F5F199D-FFC4-4D9F-9D94-09233FBCE4C6}" type="parTrans" cxnId="{B1385543-75CA-4F98-B0C6-80E494F50F59}">
      <dgm:prSet/>
      <dgm:spPr/>
      <dgm:t>
        <a:bodyPr/>
        <a:lstStyle/>
        <a:p>
          <a:endParaRPr lang="en-US"/>
        </a:p>
      </dgm:t>
    </dgm:pt>
    <dgm:pt modelId="{469D2BCD-7EF1-4E3C-B7DF-59597D8E8CCF}" type="sibTrans" cxnId="{B1385543-75CA-4F98-B0C6-80E494F50F59}">
      <dgm:prSet/>
      <dgm:spPr/>
      <dgm:t>
        <a:bodyPr/>
        <a:lstStyle/>
        <a:p>
          <a:endParaRPr lang="en-US"/>
        </a:p>
      </dgm:t>
    </dgm:pt>
    <dgm:pt modelId="{2A1D3C24-ED65-48B3-877E-1F2DC2CB5942}">
      <dgm:prSet phldrT="[Text]" custT="1"/>
      <dgm:spPr/>
      <dgm:t>
        <a:bodyPr/>
        <a:lstStyle/>
        <a:p>
          <a:r>
            <a:rPr lang="en-US" sz="2000" b="1" i="1" dirty="0"/>
            <a:t>Rh</a:t>
          </a:r>
          <a:r>
            <a:rPr lang="en-US" sz="2000" b="1" i="1" baseline="-25000" dirty="0"/>
            <a:t>mod</a:t>
          </a:r>
          <a:endParaRPr lang="en-US" sz="2000" b="1" i="1" dirty="0"/>
        </a:p>
      </dgm:t>
    </dgm:pt>
    <dgm:pt modelId="{A1782A44-1220-4189-91AB-17C280BF94FD}" type="parTrans" cxnId="{52C34CD7-D78D-4AF4-A8D7-D48D9661830D}">
      <dgm:prSet/>
      <dgm:spPr/>
      <dgm:t>
        <a:bodyPr/>
        <a:lstStyle/>
        <a:p>
          <a:endParaRPr lang="en-US"/>
        </a:p>
      </dgm:t>
    </dgm:pt>
    <dgm:pt modelId="{0E737A06-756C-441A-AFCB-27AAAA275D90}" type="sibTrans" cxnId="{52C34CD7-D78D-4AF4-A8D7-D48D9661830D}">
      <dgm:prSet/>
      <dgm:spPr/>
      <dgm:t>
        <a:bodyPr/>
        <a:lstStyle/>
        <a:p>
          <a:endParaRPr lang="en-US"/>
        </a:p>
      </dgm:t>
    </dgm:pt>
    <dgm:pt modelId="{7393103F-4329-4AD1-AAD6-7A91C9C63D9E}">
      <dgm:prSet custT="1"/>
      <dgm:spPr/>
      <dgm:t>
        <a:bodyPr/>
        <a:lstStyle/>
        <a:p>
          <a:r>
            <a:rPr lang="en-US" sz="2000" dirty="0"/>
            <a:t>No reactions with anti-E, </a:t>
          </a:r>
          <a:br>
            <a:rPr lang="en-US" sz="2000" dirty="0"/>
          </a:br>
          <a:r>
            <a:rPr lang="en-US" sz="2000" dirty="0"/>
            <a:t>anti-e, anti-C, or anti-c</a:t>
          </a:r>
        </a:p>
      </dgm:t>
    </dgm:pt>
    <dgm:pt modelId="{4FC3D1F2-47B2-4A4C-AF33-EF94D9E47DF0}" type="parTrans" cxnId="{C4B49487-0444-4D1B-B4FB-68E2E38A15DC}">
      <dgm:prSet/>
      <dgm:spPr/>
      <dgm:t>
        <a:bodyPr/>
        <a:lstStyle/>
        <a:p>
          <a:endParaRPr lang="en-US"/>
        </a:p>
      </dgm:t>
    </dgm:pt>
    <dgm:pt modelId="{27F97025-04B0-4800-9865-62CC2F6CB5EA}" type="sibTrans" cxnId="{C4B49487-0444-4D1B-B4FB-68E2E38A15DC}">
      <dgm:prSet/>
      <dgm:spPr/>
      <dgm:t>
        <a:bodyPr/>
        <a:lstStyle/>
        <a:p>
          <a:endParaRPr lang="en-US"/>
        </a:p>
      </dgm:t>
    </dgm:pt>
    <dgm:pt modelId="{1C7FB605-F90B-4A4C-931B-24BA1B034FAA}">
      <dgm:prSet custT="1"/>
      <dgm:spPr/>
      <dgm:t>
        <a:bodyPr/>
        <a:lstStyle/>
        <a:p>
          <a:r>
            <a:rPr lang="en-US" sz="2000" dirty="0"/>
            <a:t>Stronger D antigen activity</a:t>
          </a:r>
        </a:p>
      </dgm:t>
    </dgm:pt>
    <dgm:pt modelId="{B7761F6E-FAD0-4810-82ED-6B0EDAE600C5}" type="parTrans" cxnId="{B2C10848-016D-430C-99FF-0CDC78978E34}">
      <dgm:prSet/>
      <dgm:spPr/>
      <dgm:t>
        <a:bodyPr/>
        <a:lstStyle/>
        <a:p>
          <a:endParaRPr lang="en-US"/>
        </a:p>
      </dgm:t>
    </dgm:pt>
    <dgm:pt modelId="{A97F311C-0177-40CB-92A1-B70326B76B6D}" type="sibTrans" cxnId="{B2C10848-016D-430C-99FF-0CDC78978E34}">
      <dgm:prSet/>
      <dgm:spPr/>
      <dgm:t>
        <a:bodyPr/>
        <a:lstStyle/>
        <a:p>
          <a:endParaRPr lang="en-US"/>
        </a:p>
      </dgm:t>
    </dgm:pt>
    <dgm:pt modelId="{FA2124A1-0487-436B-95B8-CB3799FD0015}">
      <dgm:prSet custT="1"/>
      <dgm:spPr/>
      <dgm:t>
        <a:bodyPr/>
        <a:lstStyle/>
        <a:p>
          <a:r>
            <a:rPr lang="en-US" sz="2000" dirty="0"/>
            <a:t>Transfuse only D-deleted cells</a:t>
          </a:r>
        </a:p>
      </dgm:t>
    </dgm:pt>
    <dgm:pt modelId="{9BBD3E4A-637D-4A57-BBAF-31BD0ED03C43}" type="parTrans" cxnId="{BEAE09CC-D0B5-4150-9607-029A91D113D7}">
      <dgm:prSet/>
      <dgm:spPr/>
      <dgm:t>
        <a:bodyPr/>
        <a:lstStyle/>
        <a:p>
          <a:endParaRPr lang="en-US"/>
        </a:p>
      </dgm:t>
    </dgm:pt>
    <dgm:pt modelId="{A6AE2519-4163-4276-9A2F-0A8641772571}" type="sibTrans" cxnId="{BEAE09CC-D0B5-4150-9607-029A91D113D7}">
      <dgm:prSet/>
      <dgm:spPr/>
      <dgm:t>
        <a:bodyPr/>
        <a:lstStyle/>
        <a:p>
          <a:endParaRPr lang="en-US"/>
        </a:p>
      </dgm:t>
    </dgm:pt>
    <dgm:pt modelId="{7BB4D588-3F44-45B1-AC9A-B8258973BE04}">
      <dgm:prSet custT="1"/>
      <dgm:spPr/>
      <dgm:t>
        <a:bodyPr/>
        <a:lstStyle/>
        <a:p>
          <a:r>
            <a:rPr lang="en-US" sz="2000" dirty="0"/>
            <a:t>No Rh antigens</a:t>
          </a:r>
        </a:p>
      </dgm:t>
    </dgm:pt>
    <dgm:pt modelId="{1196884F-7479-406D-80F6-AA6588BB9C09}" type="parTrans" cxnId="{E9261FC3-D2CF-4605-BA1D-B35F2FEAE741}">
      <dgm:prSet/>
      <dgm:spPr/>
      <dgm:t>
        <a:bodyPr/>
        <a:lstStyle/>
        <a:p>
          <a:endParaRPr lang="en-US"/>
        </a:p>
      </dgm:t>
    </dgm:pt>
    <dgm:pt modelId="{70154749-92E4-4E69-B900-9DE2B222DF93}" type="sibTrans" cxnId="{E9261FC3-D2CF-4605-BA1D-B35F2FEAE741}">
      <dgm:prSet/>
      <dgm:spPr/>
      <dgm:t>
        <a:bodyPr/>
        <a:lstStyle/>
        <a:p>
          <a:endParaRPr lang="en-US"/>
        </a:p>
      </dgm:t>
    </dgm:pt>
    <dgm:pt modelId="{7D19D91C-4319-45A8-AE85-332AE0AD6D6D}">
      <dgm:prSet custT="1"/>
      <dgm:spPr/>
      <dgm:t>
        <a:bodyPr/>
        <a:lstStyle/>
        <a:p>
          <a:r>
            <a:rPr lang="en-US" sz="2000" dirty="0"/>
            <a:t>Two possible genetic mechanisms</a:t>
          </a:r>
        </a:p>
      </dgm:t>
    </dgm:pt>
    <dgm:pt modelId="{F153A9FF-B084-4238-8B58-03E6E798CCC1}" type="parTrans" cxnId="{9F560A00-C671-439B-9E6E-BA72A389A294}">
      <dgm:prSet/>
      <dgm:spPr/>
      <dgm:t>
        <a:bodyPr/>
        <a:lstStyle/>
        <a:p>
          <a:endParaRPr lang="en-US"/>
        </a:p>
      </dgm:t>
    </dgm:pt>
    <dgm:pt modelId="{B322BD0A-4327-4E35-9440-7BBE2E1773F2}" type="sibTrans" cxnId="{9F560A00-C671-439B-9E6E-BA72A389A294}">
      <dgm:prSet/>
      <dgm:spPr/>
      <dgm:t>
        <a:bodyPr/>
        <a:lstStyle/>
        <a:p>
          <a:endParaRPr lang="en-US"/>
        </a:p>
      </dgm:t>
    </dgm:pt>
    <dgm:pt modelId="{51933AAB-14FF-42FE-8669-F9792532662A}">
      <dgm:prSet custT="1"/>
      <dgm:spPr/>
      <dgm:t>
        <a:bodyPr/>
        <a:lstStyle/>
        <a:p>
          <a:r>
            <a:rPr lang="en-US" sz="2000" b="1" dirty="0">
              <a:solidFill>
                <a:srgbClr val="FF6600"/>
              </a:solidFill>
            </a:rPr>
            <a:t>Regulator gene</a:t>
          </a:r>
          <a:r>
            <a:rPr lang="en-US" sz="2000" dirty="0"/>
            <a:t>: RHAG</a:t>
          </a:r>
        </a:p>
      </dgm:t>
    </dgm:pt>
    <dgm:pt modelId="{CDCA4975-3186-47EC-B41C-9166A6996259}" type="parTrans" cxnId="{A12D0A7A-11B3-4898-8D02-8FD93A0349A9}">
      <dgm:prSet/>
      <dgm:spPr/>
      <dgm:t>
        <a:bodyPr/>
        <a:lstStyle/>
        <a:p>
          <a:endParaRPr lang="en-US"/>
        </a:p>
      </dgm:t>
    </dgm:pt>
    <dgm:pt modelId="{D5EC837E-BD9C-4F0B-9182-64FEE3F5EEEE}" type="sibTrans" cxnId="{A12D0A7A-11B3-4898-8D02-8FD93A0349A9}">
      <dgm:prSet/>
      <dgm:spPr/>
      <dgm:t>
        <a:bodyPr/>
        <a:lstStyle/>
        <a:p>
          <a:endParaRPr lang="en-US"/>
        </a:p>
      </dgm:t>
    </dgm:pt>
    <dgm:pt modelId="{CC842ACD-50FD-4C6B-A031-D8EE6C3E4EA0}">
      <dgm:prSet custT="1"/>
      <dgm:spPr/>
      <dgm:t>
        <a:bodyPr/>
        <a:lstStyle/>
        <a:p>
          <a:r>
            <a:rPr lang="en-US" sz="2000" dirty="0"/>
            <a:t>-D- or D--</a:t>
          </a:r>
        </a:p>
      </dgm:t>
    </dgm:pt>
    <dgm:pt modelId="{7B344618-4590-455C-99EA-54AC99A1F079}" type="parTrans" cxnId="{2E7565B9-2C10-4395-9211-00D7E44AB334}">
      <dgm:prSet/>
      <dgm:spPr/>
      <dgm:t>
        <a:bodyPr/>
        <a:lstStyle/>
        <a:p>
          <a:endParaRPr lang="en-US"/>
        </a:p>
      </dgm:t>
    </dgm:pt>
    <dgm:pt modelId="{F584A451-643E-4950-AB31-D2682A761B3A}" type="sibTrans" cxnId="{2E7565B9-2C10-4395-9211-00D7E44AB334}">
      <dgm:prSet/>
      <dgm:spPr/>
      <dgm:t>
        <a:bodyPr/>
        <a:lstStyle/>
        <a:p>
          <a:endParaRPr lang="en-US"/>
        </a:p>
      </dgm:t>
    </dgm:pt>
    <dgm:pt modelId="{DA60C504-982D-4752-A103-4EF79937A6BF}">
      <dgm:prSet custT="1"/>
      <dgm:spPr/>
      <dgm:t>
        <a:bodyPr/>
        <a:lstStyle/>
        <a:p>
          <a:r>
            <a:rPr lang="en-US" sz="2000" dirty="0"/>
            <a:t>Similar to Rh</a:t>
          </a:r>
          <a:r>
            <a:rPr lang="en-US" sz="2000" baseline="-25000" dirty="0"/>
            <a:t>null</a:t>
          </a:r>
          <a:endParaRPr lang="en-US" sz="2000" dirty="0"/>
        </a:p>
      </dgm:t>
    </dgm:pt>
    <dgm:pt modelId="{89519C85-A970-40F8-8C69-9E400BF7C063}" type="parTrans" cxnId="{0D50D6E4-F28B-4A87-BF36-0067036CE501}">
      <dgm:prSet/>
      <dgm:spPr/>
      <dgm:t>
        <a:bodyPr/>
        <a:lstStyle/>
        <a:p>
          <a:endParaRPr lang="en-US"/>
        </a:p>
      </dgm:t>
    </dgm:pt>
    <dgm:pt modelId="{6799A4FF-75D9-41F9-84DB-7FFA27C67C58}" type="sibTrans" cxnId="{0D50D6E4-F28B-4A87-BF36-0067036CE501}">
      <dgm:prSet/>
      <dgm:spPr/>
      <dgm:t>
        <a:bodyPr/>
        <a:lstStyle/>
        <a:p>
          <a:endParaRPr lang="en-US"/>
        </a:p>
      </dgm:t>
    </dgm:pt>
    <dgm:pt modelId="{59AF12D7-70D3-49B4-BCCC-90B2242D925C}">
      <dgm:prSet custT="1"/>
      <dgm:spPr/>
      <dgm:t>
        <a:bodyPr/>
        <a:lstStyle/>
        <a:p>
          <a:r>
            <a:rPr lang="en-US" sz="2000" baseline="0" dirty="0"/>
            <a:t>Most Rh antigen expression is missing; the RHAG gene also controls this phenotype</a:t>
          </a:r>
        </a:p>
      </dgm:t>
    </dgm:pt>
    <dgm:pt modelId="{6547C579-8C30-433B-8A21-E92E6AEA970B}" type="parTrans" cxnId="{5EA3BDBB-D76B-43AD-A823-CB388A26B1C4}">
      <dgm:prSet/>
      <dgm:spPr/>
      <dgm:t>
        <a:bodyPr/>
        <a:lstStyle/>
        <a:p>
          <a:endParaRPr lang="en-US"/>
        </a:p>
      </dgm:t>
    </dgm:pt>
    <dgm:pt modelId="{46CF216E-9755-419E-88F2-9E45B5F4A9B0}" type="sibTrans" cxnId="{5EA3BDBB-D76B-43AD-A823-CB388A26B1C4}">
      <dgm:prSet/>
      <dgm:spPr/>
      <dgm:t>
        <a:bodyPr/>
        <a:lstStyle/>
        <a:p>
          <a:endParaRPr lang="en-US"/>
        </a:p>
      </dgm:t>
    </dgm:pt>
    <dgm:pt modelId="{2BCEB502-EC0D-5C42-B84C-A088F9194621}">
      <dgm:prSet custT="1"/>
      <dgm:spPr/>
      <dgm:t>
        <a:bodyPr/>
        <a:lstStyle/>
        <a:p>
          <a:r>
            <a:rPr lang="en-US" sz="2000" dirty="0"/>
            <a:t>Amorph (</a:t>
          </a:r>
          <a:r>
            <a:rPr lang="en-US" sz="2000" i="1" dirty="0"/>
            <a:t>r</a:t>
          </a:r>
          <a:r>
            <a:rPr lang="en-US" sz="2000" i="1" baseline="30000" dirty="0"/>
            <a:t>=</a:t>
          </a:r>
          <a:r>
            <a:rPr lang="en-US" sz="2000" dirty="0"/>
            <a:t>)</a:t>
          </a:r>
        </a:p>
      </dgm:t>
    </dgm:pt>
    <dgm:pt modelId="{51E01C43-D0B1-1D48-A97E-AF36762F72A8}" type="parTrans" cxnId="{48DE0722-1D39-AA42-AF13-3DB97C227189}">
      <dgm:prSet/>
      <dgm:spPr/>
      <dgm:t>
        <a:bodyPr/>
        <a:lstStyle/>
        <a:p>
          <a:endParaRPr lang="en-US"/>
        </a:p>
      </dgm:t>
    </dgm:pt>
    <dgm:pt modelId="{39C02D37-FD87-9A4D-AB95-1AECCF0EF1B5}" type="sibTrans" cxnId="{48DE0722-1D39-AA42-AF13-3DB97C227189}">
      <dgm:prSet/>
      <dgm:spPr/>
      <dgm:t>
        <a:bodyPr/>
        <a:lstStyle/>
        <a:p>
          <a:endParaRPr lang="en-US"/>
        </a:p>
      </dgm:t>
    </dgm:pt>
    <dgm:pt modelId="{600AE11F-0361-4D5D-8689-7986AE3696B0}" type="pres">
      <dgm:prSet presAssocID="{153CE605-1143-42AA-8745-010424AC68B1}" presName="Name0" presStyleCnt="0">
        <dgm:presLayoutVars>
          <dgm:dir/>
          <dgm:animLvl val="lvl"/>
          <dgm:resizeHandles val="exact"/>
        </dgm:presLayoutVars>
      </dgm:prSet>
      <dgm:spPr/>
    </dgm:pt>
    <dgm:pt modelId="{7C18F5C4-9ECC-4CD8-937E-F39FDDDD2CCF}" type="pres">
      <dgm:prSet presAssocID="{CC699B7B-8B76-42CA-AF24-611F1741EF5B}" presName="composite" presStyleCnt="0"/>
      <dgm:spPr/>
    </dgm:pt>
    <dgm:pt modelId="{7BEB3A1B-28CF-4BD2-802A-57324EF5EDCE}" type="pres">
      <dgm:prSet presAssocID="{CC699B7B-8B76-42CA-AF24-611F1741EF5B}" presName="parTx" presStyleLbl="alignNode1" presStyleIdx="0" presStyleCnt="3" custScaleY="100000">
        <dgm:presLayoutVars>
          <dgm:chMax val="0"/>
          <dgm:chPref val="0"/>
          <dgm:bulletEnabled val="1"/>
        </dgm:presLayoutVars>
      </dgm:prSet>
      <dgm:spPr/>
      <dgm:t>
        <a:bodyPr/>
        <a:lstStyle/>
        <a:p>
          <a:endParaRPr lang="en-US"/>
        </a:p>
      </dgm:t>
    </dgm:pt>
    <dgm:pt modelId="{3AC8EFE1-E82A-4B68-92C0-3C9E76764417}" type="pres">
      <dgm:prSet presAssocID="{CC699B7B-8B76-42CA-AF24-611F1741EF5B}" presName="desTx" presStyleLbl="alignAccFollowNode1" presStyleIdx="0" presStyleCnt="3">
        <dgm:presLayoutVars>
          <dgm:bulletEnabled val="1"/>
        </dgm:presLayoutVars>
      </dgm:prSet>
      <dgm:spPr/>
      <dgm:t>
        <a:bodyPr/>
        <a:lstStyle/>
        <a:p>
          <a:endParaRPr lang="en-US"/>
        </a:p>
      </dgm:t>
    </dgm:pt>
    <dgm:pt modelId="{601B7356-42FD-4170-8D03-5C6F61A420D6}" type="pres">
      <dgm:prSet presAssocID="{C9FD51E4-B05F-4315-8FD8-74AC60EF82D5}" presName="space" presStyleCnt="0"/>
      <dgm:spPr/>
    </dgm:pt>
    <dgm:pt modelId="{88480852-01FD-47B3-8E4B-DF25DDCBA80D}" type="pres">
      <dgm:prSet presAssocID="{C6C2A661-10C7-43A5-839F-8ABC70CDC562}" presName="composite" presStyleCnt="0"/>
      <dgm:spPr/>
    </dgm:pt>
    <dgm:pt modelId="{EE5DC1E7-F2C6-4A44-8D6A-2543D6CFBED4}" type="pres">
      <dgm:prSet presAssocID="{C6C2A661-10C7-43A5-839F-8ABC70CDC562}" presName="parTx" presStyleLbl="alignNode1" presStyleIdx="1" presStyleCnt="3" custScaleY="100000">
        <dgm:presLayoutVars>
          <dgm:chMax val="0"/>
          <dgm:chPref val="0"/>
          <dgm:bulletEnabled val="1"/>
        </dgm:presLayoutVars>
      </dgm:prSet>
      <dgm:spPr/>
      <dgm:t>
        <a:bodyPr/>
        <a:lstStyle/>
        <a:p>
          <a:endParaRPr lang="en-US"/>
        </a:p>
      </dgm:t>
    </dgm:pt>
    <dgm:pt modelId="{1CA7163F-0C61-43D1-B25D-C9E77172C406}" type="pres">
      <dgm:prSet presAssocID="{C6C2A661-10C7-43A5-839F-8ABC70CDC562}" presName="desTx" presStyleLbl="alignAccFollowNode1" presStyleIdx="1" presStyleCnt="3">
        <dgm:presLayoutVars>
          <dgm:bulletEnabled val="1"/>
        </dgm:presLayoutVars>
      </dgm:prSet>
      <dgm:spPr/>
      <dgm:t>
        <a:bodyPr/>
        <a:lstStyle/>
        <a:p>
          <a:endParaRPr lang="en-US"/>
        </a:p>
      </dgm:t>
    </dgm:pt>
    <dgm:pt modelId="{466BC765-8C3C-42F7-9FC6-50461438BB4F}" type="pres">
      <dgm:prSet presAssocID="{469D2BCD-7EF1-4E3C-B7DF-59597D8E8CCF}" presName="space" presStyleCnt="0"/>
      <dgm:spPr/>
    </dgm:pt>
    <dgm:pt modelId="{80CB40B7-971B-437A-8B22-05ABE3CE95EC}" type="pres">
      <dgm:prSet presAssocID="{2A1D3C24-ED65-48B3-877E-1F2DC2CB5942}" presName="composite" presStyleCnt="0"/>
      <dgm:spPr/>
    </dgm:pt>
    <dgm:pt modelId="{08E168CF-4080-4F45-9C05-D21959103EB7}" type="pres">
      <dgm:prSet presAssocID="{2A1D3C24-ED65-48B3-877E-1F2DC2CB5942}" presName="parTx" presStyleLbl="alignNode1" presStyleIdx="2" presStyleCnt="3" custScaleY="100000">
        <dgm:presLayoutVars>
          <dgm:chMax val="0"/>
          <dgm:chPref val="0"/>
          <dgm:bulletEnabled val="1"/>
        </dgm:presLayoutVars>
      </dgm:prSet>
      <dgm:spPr/>
      <dgm:t>
        <a:bodyPr/>
        <a:lstStyle/>
        <a:p>
          <a:endParaRPr lang="en-US"/>
        </a:p>
      </dgm:t>
    </dgm:pt>
    <dgm:pt modelId="{BB8B6A64-52EA-47EE-8FE0-C01440563713}" type="pres">
      <dgm:prSet presAssocID="{2A1D3C24-ED65-48B3-877E-1F2DC2CB5942}" presName="desTx" presStyleLbl="alignAccFollowNode1" presStyleIdx="2" presStyleCnt="3">
        <dgm:presLayoutVars>
          <dgm:bulletEnabled val="1"/>
        </dgm:presLayoutVars>
      </dgm:prSet>
      <dgm:spPr/>
      <dgm:t>
        <a:bodyPr/>
        <a:lstStyle/>
        <a:p>
          <a:endParaRPr lang="en-US"/>
        </a:p>
      </dgm:t>
    </dgm:pt>
  </dgm:ptLst>
  <dgm:cxnLst>
    <dgm:cxn modelId="{AF787BB3-40E9-4CF0-A13B-A6150C5FD97D}" type="presOf" srcId="{1C7FB605-F90B-4A4C-931B-24BA1B034FAA}" destId="{3AC8EFE1-E82A-4B68-92C0-3C9E76764417}" srcOrd="0" destOrd="2" presId="urn:microsoft.com/office/officeart/2005/8/layout/hList1"/>
    <dgm:cxn modelId="{B2C10848-016D-430C-99FF-0CDC78978E34}" srcId="{CC699B7B-8B76-42CA-AF24-611F1741EF5B}" destId="{1C7FB605-F90B-4A4C-931B-24BA1B034FAA}" srcOrd="2" destOrd="0" parTransId="{B7761F6E-FAD0-4810-82ED-6B0EDAE600C5}" sibTransId="{A97F311C-0177-40CB-92A1-B70326B76B6D}"/>
    <dgm:cxn modelId="{43478D19-8DD2-4F68-B88F-D0403E0127EB}" type="presOf" srcId="{C6C2A661-10C7-43A5-839F-8ABC70CDC562}" destId="{EE5DC1E7-F2C6-4A44-8D6A-2543D6CFBED4}" srcOrd="0" destOrd="0" presId="urn:microsoft.com/office/officeart/2005/8/layout/hList1"/>
    <dgm:cxn modelId="{BEAE09CC-D0B5-4150-9607-029A91D113D7}" srcId="{CC699B7B-8B76-42CA-AF24-611F1741EF5B}" destId="{FA2124A1-0487-436B-95B8-CB3799FD0015}" srcOrd="3" destOrd="0" parTransId="{9BBD3E4A-637D-4A57-BBAF-31BD0ED03C43}" sibTransId="{A6AE2519-4163-4276-9A2F-0A8641772571}"/>
    <dgm:cxn modelId="{5EA3BDBB-D76B-43AD-A823-CB388A26B1C4}" srcId="{2A1D3C24-ED65-48B3-877E-1F2DC2CB5942}" destId="{59AF12D7-70D3-49B4-BCCC-90B2242D925C}" srcOrd="1" destOrd="0" parTransId="{6547C579-8C30-433B-8A21-E92E6AEA970B}" sibTransId="{46CF216E-9755-419E-88F2-9E45B5F4A9B0}"/>
    <dgm:cxn modelId="{92DD16D1-639E-46DC-BA8F-73A3C77F8536}" type="presOf" srcId="{7D19D91C-4319-45A8-AE85-332AE0AD6D6D}" destId="{1CA7163F-0C61-43D1-B25D-C9E77172C406}" srcOrd="0" destOrd="1" presId="urn:microsoft.com/office/officeart/2005/8/layout/hList1"/>
    <dgm:cxn modelId="{E9261FC3-D2CF-4605-BA1D-B35F2FEAE741}" srcId="{C6C2A661-10C7-43A5-839F-8ABC70CDC562}" destId="{7BB4D588-3F44-45B1-AC9A-B8258973BE04}" srcOrd="0" destOrd="0" parTransId="{1196884F-7479-406D-80F6-AA6588BB9C09}" sibTransId="{70154749-92E4-4E69-B900-9DE2B222DF93}"/>
    <dgm:cxn modelId="{52C34CD7-D78D-4AF4-A8D7-D48D9661830D}" srcId="{153CE605-1143-42AA-8745-010424AC68B1}" destId="{2A1D3C24-ED65-48B3-877E-1F2DC2CB5942}" srcOrd="2" destOrd="0" parTransId="{A1782A44-1220-4189-91AB-17C280BF94FD}" sibTransId="{0E737A06-756C-441A-AFCB-27AAAA275D90}"/>
    <dgm:cxn modelId="{7E468494-1BBE-45AE-A998-012974A07F03}" type="presOf" srcId="{CC842ACD-50FD-4C6B-A031-D8EE6C3E4EA0}" destId="{3AC8EFE1-E82A-4B68-92C0-3C9E76764417}" srcOrd="0" destOrd="0" presId="urn:microsoft.com/office/officeart/2005/8/layout/hList1"/>
    <dgm:cxn modelId="{0D50D6E4-F28B-4A87-BF36-0067036CE501}" srcId="{2A1D3C24-ED65-48B3-877E-1F2DC2CB5942}" destId="{DA60C504-982D-4752-A103-4EF79937A6BF}" srcOrd="0" destOrd="0" parTransId="{89519C85-A970-40F8-8C69-9E400BF7C063}" sibTransId="{6799A4FF-75D9-41F9-84DB-7FFA27C67C58}"/>
    <dgm:cxn modelId="{8640AA0C-C1BC-4FE5-9122-8A2BA14318B3}" type="presOf" srcId="{2BCEB502-EC0D-5C42-B84C-A088F9194621}" destId="{1CA7163F-0C61-43D1-B25D-C9E77172C406}" srcOrd="0" destOrd="3" presId="urn:microsoft.com/office/officeart/2005/8/layout/hList1"/>
    <dgm:cxn modelId="{D2DBB417-6CD8-48B7-869C-54934ACC93D2}" type="presOf" srcId="{7393103F-4329-4AD1-AAD6-7A91C9C63D9E}" destId="{3AC8EFE1-E82A-4B68-92C0-3C9E76764417}" srcOrd="0" destOrd="1" presId="urn:microsoft.com/office/officeart/2005/8/layout/hList1"/>
    <dgm:cxn modelId="{C4B49487-0444-4D1B-B4FB-68E2E38A15DC}" srcId="{CC699B7B-8B76-42CA-AF24-611F1741EF5B}" destId="{7393103F-4329-4AD1-AAD6-7A91C9C63D9E}" srcOrd="1" destOrd="0" parTransId="{4FC3D1F2-47B2-4A4C-AF33-EF94D9E47DF0}" sibTransId="{27F97025-04B0-4800-9865-62CC2F6CB5EA}"/>
    <dgm:cxn modelId="{A12D0A7A-11B3-4898-8D02-8FD93A0349A9}" srcId="{7D19D91C-4319-45A8-AE85-332AE0AD6D6D}" destId="{51933AAB-14FF-42FE-8669-F9792532662A}" srcOrd="0" destOrd="0" parTransId="{CDCA4975-3186-47EC-B41C-9166A6996259}" sibTransId="{D5EC837E-BD9C-4F0B-9182-64FEE3F5EEEE}"/>
    <dgm:cxn modelId="{B9BAEFA8-2FF7-4288-8089-782D16F3DCF5}" type="presOf" srcId="{DA60C504-982D-4752-A103-4EF79937A6BF}" destId="{BB8B6A64-52EA-47EE-8FE0-C01440563713}" srcOrd="0" destOrd="0" presId="urn:microsoft.com/office/officeart/2005/8/layout/hList1"/>
    <dgm:cxn modelId="{8C6624A9-17E0-4222-BD44-C464349B693C}" srcId="{153CE605-1143-42AA-8745-010424AC68B1}" destId="{CC699B7B-8B76-42CA-AF24-611F1741EF5B}" srcOrd="0" destOrd="0" parTransId="{E43088A8-A739-43A8-B2CC-FCD120A45063}" sibTransId="{C9FD51E4-B05F-4315-8FD8-74AC60EF82D5}"/>
    <dgm:cxn modelId="{E7E0671B-C19D-4D0C-9248-F29CF31C004C}" type="presOf" srcId="{51933AAB-14FF-42FE-8669-F9792532662A}" destId="{1CA7163F-0C61-43D1-B25D-C9E77172C406}" srcOrd="0" destOrd="2" presId="urn:microsoft.com/office/officeart/2005/8/layout/hList1"/>
    <dgm:cxn modelId="{48DE0722-1D39-AA42-AF13-3DB97C227189}" srcId="{7D19D91C-4319-45A8-AE85-332AE0AD6D6D}" destId="{2BCEB502-EC0D-5C42-B84C-A088F9194621}" srcOrd="1" destOrd="0" parTransId="{51E01C43-D0B1-1D48-A97E-AF36762F72A8}" sibTransId="{39C02D37-FD87-9A4D-AB95-1AECCF0EF1B5}"/>
    <dgm:cxn modelId="{62E54856-80B4-443F-8AD3-4EC905E9A740}" type="presOf" srcId="{7BB4D588-3F44-45B1-AC9A-B8258973BE04}" destId="{1CA7163F-0C61-43D1-B25D-C9E77172C406}" srcOrd="0" destOrd="0" presId="urn:microsoft.com/office/officeart/2005/8/layout/hList1"/>
    <dgm:cxn modelId="{0B63AB19-F418-486C-AD3A-064BF05C7398}" type="presOf" srcId="{FA2124A1-0487-436B-95B8-CB3799FD0015}" destId="{3AC8EFE1-E82A-4B68-92C0-3C9E76764417}" srcOrd="0" destOrd="3" presId="urn:microsoft.com/office/officeart/2005/8/layout/hList1"/>
    <dgm:cxn modelId="{B1385543-75CA-4F98-B0C6-80E494F50F59}" srcId="{153CE605-1143-42AA-8745-010424AC68B1}" destId="{C6C2A661-10C7-43A5-839F-8ABC70CDC562}" srcOrd="1" destOrd="0" parTransId="{5F5F199D-FFC4-4D9F-9D94-09233FBCE4C6}" sibTransId="{469D2BCD-7EF1-4E3C-B7DF-59597D8E8CCF}"/>
    <dgm:cxn modelId="{2E7565B9-2C10-4395-9211-00D7E44AB334}" srcId="{CC699B7B-8B76-42CA-AF24-611F1741EF5B}" destId="{CC842ACD-50FD-4C6B-A031-D8EE6C3E4EA0}" srcOrd="0" destOrd="0" parTransId="{7B344618-4590-455C-99EA-54AC99A1F079}" sibTransId="{F584A451-643E-4950-AB31-D2682A761B3A}"/>
    <dgm:cxn modelId="{10EF9FDA-CA39-4259-9F0A-C3C6D13DF638}" type="presOf" srcId="{153CE605-1143-42AA-8745-010424AC68B1}" destId="{600AE11F-0361-4D5D-8689-7986AE3696B0}" srcOrd="0" destOrd="0" presId="urn:microsoft.com/office/officeart/2005/8/layout/hList1"/>
    <dgm:cxn modelId="{9F560A00-C671-439B-9E6E-BA72A389A294}" srcId="{C6C2A661-10C7-43A5-839F-8ABC70CDC562}" destId="{7D19D91C-4319-45A8-AE85-332AE0AD6D6D}" srcOrd="1" destOrd="0" parTransId="{F153A9FF-B084-4238-8B58-03E6E798CCC1}" sibTransId="{B322BD0A-4327-4E35-9440-7BBE2E1773F2}"/>
    <dgm:cxn modelId="{ACBECAC9-8E2D-47A6-AFFD-6943E3AF83E6}" type="presOf" srcId="{59AF12D7-70D3-49B4-BCCC-90B2242D925C}" destId="{BB8B6A64-52EA-47EE-8FE0-C01440563713}" srcOrd="0" destOrd="1" presId="urn:microsoft.com/office/officeart/2005/8/layout/hList1"/>
    <dgm:cxn modelId="{6094EB2A-7A48-4D3F-B984-6EBDD718E843}" type="presOf" srcId="{CC699B7B-8B76-42CA-AF24-611F1741EF5B}" destId="{7BEB3A1B-28CF-4BD2-802A-57324EF5EDCE}" srcOrd="0" destOrd="0" presId="urn:microsoft.com/office/officeart/2005/8/layout/hList1"/>
    <dgm:cxn modelId="{6C3135D6-C119-4F65-B7C9-2AEA27EEFDA1}" type="presOf" srcId="{2A1D3C24-ED65-48B3-877E-1F2DC2CB5942}" destId="{08E168CF-4080-4F45-9C05-D21959103EB7}" srcOrd="0" destOrd="0" presId="urn:microsoft.com/office/officeart/2005/8/layout/hList1"/>
    <dgm:cxn modelId="{10F0864D-4B1B-4307-B0A6-FF984B467446}" type="presParOf" srcId="{600AE11F-0361-4D5D-8689-7986AE3696B0}" destId="{7C18F5C4-9ECC-4CD8-937E-F39FDDDD2CCF}" srcOrd="0" destOrd="0" presId="urn:microsoft.com/office/officeart/2005/8/layout/hList1"/>
    <dgm:cxn modelId="{F627B325-2B08-41D0-AED5-42C50D995C32}" type="presParOf" srcId="{7C18F5C4-9ECC-4CD8-937E-F39FDDDD2CCF}" destId="{7BEB3A1B-28CF-4BD2-802A-57324EF5EDCE}" srcOrd="0" destOrd="0" presId="urn:microsoft.com/office/officeart/2005/8/layout/hList1"/>
    <dgm:cxn modelId="{F384D08F-9EBE-4E02-ADE0-BAB4D92EC901}" type="presParOf" srcId="{7C18F5C4-9ECC-4CD8-937E-F39FDDDD2CCF}" destId="{3AC8EFE1-E82A-4B68-92C0-3C9E76764417}" srcOrd="1" destOrd="0" presId="urn:microsoft.com/office/officeart/2005/8/layout/hList1"/>
    <dgm:cxn modelId="{D5B282CD-00B7-4F55-B36B-02C6A5760662}" type="presParOf" srcId="{600AE11F-0361-4D5D-8689-7986AE3696B0}" destId="{601B7356-42FD-4170-8D03-5C6F61A420D6}" srcOrd="1" destOrd="0" presId="urn:microsoft.com/office/officeart/2005/8/layout/hList1"/>
    <dgm:cxn modelId="{B72F872E-B548-4113-ABC1-2335F9DED1AD}" type="presParOf" srcId="{600AE11F-0361-4D5D-8689-7986AE3696B0}" destId="{88480852-01FD-47B3-8E4B-DF25DDCBA80D}" srcOrd="2" destOrd="0" presId="urn:microsoft.com/office/officeart/2005/8/layout/hList1"/>
    <dgm:cxn modelId="{080FD55A-D1D7-4C2F-B4B5-C10AD11EDF6A}" type="presParOf" srcId="{88480852-01FD-47B3-8E4B-DF25DDCBA80D}" destId="{EE5DC1E7-F2C6-4A44-8D6A-2543D6CFBED4}" srcOrd="0" destOrd="0" presId="urn:microsoft.com/office/officeart/2005/8/layout/hList1"/>
    <dgm:cxn modelId="{CC8AABCC-329F-4748-8882-F1436519944C}" type="presParOf" srcId="{88480852-01FD-47B3-8E4B-DF25DDCBA80D}" destId="{1CA7163F-0C61-43D1-B25D-C9E77172C406}" srcOrd="1" destOrd="0" presId="urn:microsoft.com/office/officeart/2005/8/layout/hList1"/>
    <dgm:cxn modelId="{CBC7F067-F8DE-47CE-8593-03EF9C6A3E58}" type="presParOf" srcId="{600AE11F-0361-4D5D-8689-7986AE3696B0}" destId="{466BC765-8C3C-42F7-9FC6-50461438BB4F}" srcOrd="3" destOrd="0" presId="urn:microsoft.com/office/officeart/2005/8/layout/hList1"/>
    <dgm:cxn modelId="{2627DA28-4CF9-4F08-BAD6-240C4963E782}" type="presParOf" srcId="{600AE11F-0361-4D5D-8689-7986AE3696B0}" destId="{80CB40B7-971B-437A-8B22-05ABE3CE95EC}" srcOrd="4" destOrd="0" presId="urn:microsoft.com/office/officeart/2005/8/layout/hList1"/>
    <dgm:cxn modelId="{609E5B35-6520-48C4-A2C6-A5614509EE92}" type="presParOf" srcId="{80CB40B7-971B-437A-8B22-05ABE3CE95EC}" destId="{08E168CF-4080-4F45-9C05-D21959103EB7}" srcOrd="0" destOrd="0" presId="urn:microsoft.com/office/officeart/2005/8/layout/hList1"/>
    <dgm:cxn modelId="{3599051B-FD12-4371-B832-395531C34B24}" type="presParOf" srcId="{80CB40B7-971B-437A-8B22-05ABE3CE95EC}" destId="{BB8B6A64-52EA-47EE-8FE0-C0144056371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B3A1B-28CF-4BD2-802A-57324EF5EDCE}">
      <dsp:nvSpPr>
        <dsp:cNvPr id="0" name=""/>
        <dsp:cNvSpPr/>
      </dsp:nvSpPr>
      <dsp:spPr>
        <a:xfrm>
          <a:off x="2476" y="224243"/>
          <a:ext cx="2414587" cy="965835"/>
        </a:xfrm>
        <a:prstGeom prst="rect">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i="1" kern="1200" dirty="0"/>
            <a:t>D-deletion</a:t>
          </a:r>
        </a:p>
      </dsp:txBody>
      <dsp:txXfrm>
        <a:off x="2476" y="224243"/>
        <a:ext cx="2414587" cy="965835"/>
      </dsp:txXfrm>
    </dsp:sp>
    <dsp:sp modelId="{3AC8EFE1-E82A-4B68-92C0-3C9E76764417}">
      <dsp:nvSpPr>
        <dsp:cNvPr id="0" name=""/>
        <dsp:cNvSpPr/>
      </dsp:nvSpPr>
      <dsp:spPr>
        <a:xfrm>
          <a:off x="2476" y="1190078"/>
          <a:ext cx="2414587" cy="2944012"/>
        </a:xfrm>
        <a:prstGeom prst="rect">
          <a:avLst/>
        </a:prstGeom>
        <a:solidFill>
          <a:schemeClr val="accent4">
            <a:tint val="40000"/>
            <a:alpha val="90000"/>
            <a:hueOff val="0"/>
            <a:satOff val="0"/>
            <a:lumOff val="0"/>
            <a:alphaOff val="0"/>
          </a:schemeClr>
        </a:solidFill>
        <a:ln w="1587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-D- or D--</a:t>
          </a:r>
        </a:p>
        <a:p>
          <a:pPr marL="228600" lvl="1" indent="-228600" algn="l" defTabSz="889000">
            <a:lnSpc>
              <a:spcPct val="90000"/>
            </a:lnSpc>
            <a:spcBef>
              <a:spcPct val="0"/>
            </a:spcBef>
            <a:spcAft>
              <a:spcPct val="15000"/>
            </a:spcAft>
            <a:buChar char="••"/>
          </a:pPr>
          <a:r>
            <a:rPr lang="en-US" sz="2000" kern="1200" dirty="0"/>
            <a:t>No reactions with anti-E, </a:t>
          </a:r>
          <a:br>
            <a:rPr lang="en-US" sz="2000" kern="1200" dirty="0"/>
          </a:br>
          <a:r>
            <a:rPr lang="en-US" sz="2000" kern="1200" dirty="0"/>
            <a:t>anti-e, anti-C, or anti-c</a:t>
          </a:r>
        </a:p>
        <a:p>
          <a:pPr marL="228600" lvl="1" indent="-228600" algn="l" defTabSz="889000">
            <a:lnSpc>
              <a:spcPct val="90000"/>
            </a:lnSpc>
            <a:spcBef>
              <a:spcPct val="0"/>
            </a:spcBef>
            <a:spcAft>
              <a:spcPct val="15000"/>
            </a:spcAft>
            <a:buChar char="••"/>
          </a:pPr>
          <a:r>
            <a:rPr lang="en-US" sz="2000" kern="1200" dirty="0"/>
            <a:t>Stronger D antigen activity</a:t>
          </a:r>
        </a:p>
        <a:p>
          <a:pPr marL="228600" lvl="1" indent="-228600" algn="l" defTabSz="889000">
            <a:lnSpc>
              <a:spcPct val="90000"/>
            </a:lnSpc>
            <a:spcBef>
              <a:spcPct val="0"/>
            </a:spcBef>
            <a:spcAft>
              <a:spcPct val="15000"/>
            </a:spcAft>
            <a:buChar char="••"/>
          </a:pPr>
          <a:r>
            <a:rPr lang="en-US" sz="2000" kern="1200" dirty="0"/>
            <a:t>Transfuse only D-deleted cells</a:t>
          </a:r>
        </a:p>
      </dsp:txBody>
      <dsp:txXfrm>
        <a:off x="2476" y="1190078"/>
        <a:ext cx="2414587" cy="2944012"/>
      </dsp:txXfrm>
    </dsp:sp>
    <dsp:sp modelId="{EE5DC1E7-F2C6-4A44-8D6A-2543D6CFBED4}">
      <dsp:nvSpPr>
        <dsp:cNvPr id="0" name=""/>
        <dsp:cNvSpPr/>
      </dsp:nvSpPr>
      <dsp:spPr>
        <a:xfrm>
          <a:off x="2755106" y="224243"/>
          <a:ext cx="2414587" cy="965835"/>
        </a:xfrm>
        <a:prstGeom prst="rect">
          <a:avLst/>
        </a:prstGeom>
        <a:solidFill>
          <a:schemeClr val="accent4">
            <a:hueOff val="10211516"/>
            <a:satOff val="-11993"/>
            <a:lumOff val="4608"/>
            <a:alphaOff val="0"/>
          </a:schemeClr>
        </a:solidFill>
        <a:ln w="15875" cap="flat" cmpd="sng" algn="ctr">
          <a:solidFill>
            <a:schemeClr val="accent4">
              <a:hueOff val="10211516"/>
              <a:satOff val="-11993"/>
              <a:lumOff val="460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i="1" kern="1200" dirty="0"/>
            <a:t>Rh</a:t>
          </a:r>
          <a:r>
            <a:rPr lang="en-US" sz="2000" b="1" i="1" kern="1200" baseline="-25000" dirty="0"/>
            <a:t>null</a:t>
          </a:r>
          <a:endParaRPr lang="en-US" sz="2000" b="1" i="1" kern="1200" dirty="0"/>
        </a:p>
      </dsp:txBody>
      <dsp:txXfrm>
        <a:off x="2755106" y="224243"/>
        <a:ext cx="2414587" cy="965835"/>
      </dsp:txXfrm>
    </dsp:sp>
    <dsp:sp modelId="{1CA7163F-0C61-43D1-B25D-C9E77172C406}">
      <dsp:nvSpPr>
        <dsp:cNvPr id="0" name=""/>
        <dsp:cNvSpPr/>
      </dsp:nvSpPr>
      <dsp:spPr>
        <a:xfrm>
          <a:off x="2755106" y="1190078"/>
          <a:ext cx="2414587" cy="2944012"/>
        </a:xfrm>
        <a:prstGeom prst="rect">
          <a:avLst/>
        </a:prstGeom>
        <a:solidFill>
          <a:schemeClr val="accent4">
            <a:tint val="40000"/>
            <a:alpha val="90000"/>
            <a:hueOff val="10329230"/>
            <a:satOff val="-5624"/>
            <a:lumOff val="737"/>
            <a:alphaOff val="0"/>
          </a:schemeClr>
        </a:solidFill>
        <a:ln w="15875" cap="flat" cmpd="sng" algn="ctr">
          <a:solidFill>
            <a:schemeClr val="accent4">
              <a:tint val="40000"/>
              <a:alpha val="90000"/>
              <a:hueOff val="10329230"/>
              <a:satOff val="-5624"/>
              <a:lumOff val="7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No Rh antigens</a:t>
          </a:r>
        </a:p>
        <a:p>
          <a:pPr marL="228600" lvl="1" indent="-228600" algn="l" defTabSz="889000">
            <a:lnSpc>
              <a:spcPct val="90000"/>
            </a:lnSpc>
            <a:spcBef>
              <a:spcPct val="0"/>
            </a:spcBef>
            <a:spcAft>
              <a:spcPct val="15000"/>
            </a:spcAft>
            <a:buChar char="••"/>
          </a:pPr>
          <a:r>
            <a:rPr lang="en-US" sz="2000" kern="1200" dirty="0"/>
            <a:t>Two possible genetic mechanisms</a:t>
          </a:r>
        </a:p>
        <a:p>
          <a:pPr marL="457200" lvl="2" indent="-228600" algn="l" defTabSz="889000">
            <a:lnSpc>
              <a:spcPct val="90000"/>
            </a:lnSpc>
            <a:spcBef>
              <a:spcPct val="0"/>
            </a:spcBef>
            <a:spcAft>
              <a:spcPct val="15000"/>
            </a:spcAft>
            <a:buChar char="••"/>
          </a:pPr>
          <a:r>
            <a:rPr lang="en-US" sz="2000" b="1" kern="1200" dirty="0">
              <a:solidFill>
                <a:srgbClr val="FF6600"/>
              </a:solidFill>
            </a:rPr>
            <a:t>Regulator gene</a:t>
          </a:r>
          <a:r>
            <a:rPr lang="en-US" sz="2000" kern="1200" dirty="0"/>
            <a:t>: RHAG</a:t>
          </a:r>
        </a:p>
        <a:p>
          <a:pPr marL="457200" lvl="2" indent="-228600" algn="l" defTabSz="889000">
            <a:lnSpc>
              <a:spcPct val="90000"/>
            </a:lnSpc>
            <a:spcBef>
              <a:spcPct val="0"/>
            </a:spcBef>
            <a:spcAft>
              <a:spcPct val="15000"/>
            </a:spcAft>
            <a:buChar char="••"/>
          </a:pPr>
          <a:r>
            <a:rPr lang="en-US" sz="2000" kern="1200" dirty="0"/>
            <a:t>Amorph (</a:t>
          </a:r>
          <a:r>
            <a:rPr lang="en-US" sz="2000" i="1" kern="1200" dirty="0"/>
            <a:t>r</a:t>
          </a:r>
          <a:r>
            <a:rPr lang="en-US" sz="2000" i="1" kern="1200" baseline="30000" dirty="0"/>
            <a:t>=</a:t>
          </a:r>
          <a:r>
            <a:rPr lang="en-US" sz="2000" kern="1200" dirty="0"/>
            <a:t>)</a:t>
          </a:r>
        </a:p>
      </dsp:txBody>
      <dsp:txXfrm>
        <a:off x="2755106" y="1190078"/>
        <a:ext cx="2414587" cy="2944012"/>
      </dsp:txXfrm>
    </dsp:sp>
    <dsp:sp modelId="{08E168CF-4080-4F45-9C05-D21959103EB7}">
      <dsp:nvSpPr>
        <dsp:cNvPr id="0" name=""/>
        <dsp:cNvSpPr/>
      </dsp:nvSpPr>
      <dsp:spPr>
        <a:xfrm>
          <a:off x="5507735" y="224243"/>
          <a:ext cx="2414587" cy="965835"/>
        </a:xfrm>
        <a:prstGeom prst="rect">
          <a:avLst/>
        </a:prstGeom>
        <a:solidFill>
          <a:schemeClr val="accent4">
            <a:hueOff val="20423033"/>
            <a:satOff val="-23986"/>
            <a:lumOff val="9216"/>
            <a:alphaOff val="0"/>
          </a:schemeClr>
        </a:solidFill>
        <a:ln w="15875" cap="flat" cmpd="sng" algn="ctr">
          <a:solidFill>
            <a:schemeClr val="accent4">
              <a:hueOff val="20423033"/>
              <a:satOff val="-23986"/>
              <a:lumOff val="921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i="1" kern="1200" dirty="0"/>
            <a:t>Rh</a:t>
          </a:r>
          <a:r>
            <a:rPr lang="en-US" sz="2000" b="1" i="1" kern="1200" baseline="-25000" dirty="0"/>
            <a:t>mod</a:t>
          </a:r>
          <a:endParaRPr lang="en-US" sz="2000" b="1" i="1" kern="1200" dirty="0"/>
        </a:p>
      </dsp:txBody>
      <dsp:txXfrm>
        <a:off x="5507735" y="224243"/>
        <a:ext cx="2414587" cy="965835"/>
      </dsp:txXfrm>
    </dsp:sp>
    <dsp:sp modelId="{BB8B6A64-52EA-47EE-8FE0-C01440563713}">
      <dsp:nvSpPr>
        <dsp:cNvPr id="0" name=""/>
        <dsp:cNvSpPr/>
      </dsp:nvSpPr>
      <dsp:spPr>
        <a:xfrm>
          <a:off x="5507735" y="1190078"/>
          <a:ext cx="2414587" cy="2944012"/>
        </a:xfrm>
        <a:prstGeom prst="rect">
          <a:avLst/>
        </a:prstGeom>
        <a:solidFill>
          <a:schemeClr val="accent4">
            <a:tint val="40000"/>
            <a:alpha val="90000"/>
            <a:hueOff val="20658461"/>
            <a:satOff val="-11248"/>
            <a:lumOff val="1474"/>
            <a:alphaOff val="0"/>
          </a:schemeClr>
        </a:solidFill>
        <a:ln w="15875" cap="flat" cmpd="sng" algn="ctr">
          <a:solidFill>
            <a:schemeClr val="accent4">
              <a:tint val="40000"/>
              <a:alpha val="90000"/>
              <a:hueOff val="20658461"/>
              <a:satOff val="-11248"/>
              <a:lumOff val="14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Similar to Rh</a:t>
          </a:r>
          <a:r>
            <a:rPr lang="en-US" sz="2000" kern="1200" baseline="-25000" dirty="0"/>
            <a:t>null</a:t>
          </a:r>
          <a:endParaRPr lang="en-US" sz="2000" kern="1200" dirty="0"/>
        </a:p>
        <a:p>
          <a:pPr marL="228600" lvl="1" indent="-228600" algn="l" defTabSz="889000">
            <a:lnSpc>
              <a:spcPct val="90000"/>
            </a:lnSpc>
            <a:spcBef>
              <a:spcPct val="0"/>
            </a:spcBef>
            <a:spcAft>
              <a:spcPct val="15000"/>
            </a:spcAft>
            <a:buChar char="••"/>
          </a:pPr>
          <a:r>
            <a:rPr lang="en-US" sz="2000" kern="1200" baseline="0" dirty="0"/>
            <a:t>Most Rh antigen expression is missing; the RHAG gene also controls this phenotype</a:t>
          </a:r>
        </a:p>
      </dsp:txBody>
      <dsp:txXfrm>
        <a:off x="5507735" y="1190078"/>
        <a:ext cx="2414587" cy="294401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9F81DC2-3606-4991-977A-17BA34902655}" type="datetimeFigureOut">
              <a:rPr lang="en-US"/>
              <a:pPr>
                <a:defRPr/>
              </a:pPr>
              <a:t>7/29/2024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74CDBF75-1120-40EA-8A90-C5F4BBCC0B45}" type="slidenum">
              <a:rPr lang="en-US" altLang="en-US"/>
              <a:pPr/>
              <a:t>‹#›</a:t>
            </a:fld>
            <a:endParaRPr lang="en-US" altLang="en-US"/>
          </a:p>
        </p:txBody>
      </p:sp>
    </p:spTree>
    <p:extLst>
      <p:ext uri="{BB962C8B-B14F-4D97-AF65-F5344CB8AC3E}">
        <p14:creationId xmlns:p14="http://schemas.microsoft.com/office/powerpoint/2010/main" val="4001270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3367423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779305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5633587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An agglutinogen is a group of antigens or factors.</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6D15ADCD-9BDE-4505-8430-B12DF5E2335E}" type="slidenum">
              <a:rPr lang="en-US" altLang="en-US"/>
              <a:pPr>
                <a:spcBef>
                  <a:spcPct val="0"/>
                </a:spcBef>
              </a:pPr>
              <a:t>12</a:t>
            </a:fld>
            <a:endParaRPr lang="en-US" altLang="en-US"/>
          </a:p>
        </p:txBody>
      </p:sp>
    </p:spTree>
    <p:extLst>
      <p:ext uri="{BB962C8B-B14F-4D97-AF65-F5344CB8AC3E}">
        <p14:creationId xmlns:p14="http://schemas.microsoft.com/office/powerpoint/2010/main" val="1800152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3387956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976845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40912227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39438125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33497348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a:p>
        </p:txBody>
      </p:sp>
    </p:spTree>
    <p:extLst>
      <p:ext uri="{BB962C8B-B14F-4D97-AF65-F5344CB8AC3E}">
        <p14:creationId xmlns:p14="http://schemas.microsoft.com/office/powerpoint/2010/main" val="30384830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336238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12193135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16230472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7307923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1313644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7247715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4035694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1007586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9183103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8332149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39255103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3722409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3068850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3964834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008821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1557036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1458397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1252264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3583632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033326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62429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5" name="Footer Placeholder 10"/>
          <p:cNvSpPr>
            <a:spLocks noGrp="1"/>
          </p:cNvSpPr>
          <p:nvPr>
            <p:ph type="ftr" sz="quarter" idx="10"/>
          </p:nvPr>
        </p:nvSpPr>
        <p:spPr/>
        <p:txBody>
          <a:bodyPr/>
          <a:lstStyle>
            <a:lvl1pPr>
              <a:defRPr/>
            </a:lvl1pPr>
          </a:lstStyle>
          <a:p>
            <a:pPr>
              <a:defRPr/>
            </a:pPr>
            <a:endParaRPr lang="en-US" dirty="0"/>
          </a:p>
        </p:txBody>
      </p:sp>
      <p:sp>
        <p:nvSpPr>
          <p:cNvPr id="6" name="Slide Number Placeholder 6"/>
          <p:cNvSpPr>
            <a:spLocks noGrp="1"/>
          </p:cNvSpPr>
          <p:nvPr>
            <p:ph type="sldNum" sz="quarter" idx="11"/>
          </p:nvPr>
        </p:nvSpPr>
        <p:spPr/>
        <p:txBody>
          <a:bodyPr/>
          <a:lstStyle>
            <a:lvl1pPr>
              <a:defRPr/>
            </a:lvl1pPr>
          </a:lstStyle>
          <a:p>
            <a:fld id="{7FD06616-1B6F-4D2D-BD36-B58A82DA6996}" type="slidenum">
              <a:rPr lang="en-US" altLang="en-US"/>
              <a:pPr/>
              <a:t>‹#›</a:t>
            </a:fld>
            <a:endParaRPr lang="en-US" altLang="en-US"/>
          </a:p>
        </p:txBody>
      </p:sp>
    </p:spTree>
    <p:extLst>
      <p:ext uri="{BB962C8B-B14F-4D97-AF65-F5344CB8AC3E}">
        <p14:creationId xmlns:p14="http://schemas.microsoft.com/office/powerpoint/2010/main" val="2567842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7"/>
          <p:cNvSpPr>
            <a:spLocks noGrp="1"/>
          </p:cNvSpPr>
          <p:nvPr>
            <p:ph type="ftr" sz="quarter" idx="10"/>
          </p:nvPr>
        </p:nvSpPr>
        <p:spPr/>
        <p:txBody>
          <a:bodyPr/>
          <a:lstStyle>
            <a:lvl1pPr>
              <a:defRPr/>
            </a:lvl1pPr>
          </a:lstStyle>
          <a:p>
            <a:pPr>
              <a:defRPr/>
            </a:pPr>
            <a:endParaRPr lang="en-US" dirty="0"/>
          </a:p>
        </p:txBody>
      </p:sp>
      <p:sp>
        <p:nvSpPr>
          <p:cNvPr id="5" name="Slide Number Placeholder 8"/>
          <p:cNvSpPr>
            <a:spLocks noGrp="1"/>
          </p:cNvSpPr>
          <p:nvPr>
            <p:ph type="sldNum" sz="quarter" idx="11"/>
          </p:nvPr>
        </p:nvSpPr>
        <p:spPr/>
        <p:txBody>
          <a:bodyPr/>
          <a:lstStyle>
            <a:lvl1pPr>
              <a:defRPr/>
            </a:lvl1pPr>
          </a:lstStyle>
          <a:p>
            <a:fld id="{DE280089-1D01-4236-9EC9-D9B518633F52}" type="slidenum">
              <a:rPr lang="en-US" altLang="en-US"/>
              <a:pPr/>
              <a:t>‹#›</a:t>
            </a:fld>
            <a:endParaRPr lang="en-US" altLang="en-US"/>
          </a:p>
        </p:txBody>
      </p:sp>
    </p:spTree>
    <p:extLst>
      <p:ext uri="{BB962C8B-B14F-4D97-AF65-F5344CB8AC3E}">
        <p14:creationId xmlns:p14="http://schemas.microsoft.com/office/powerpoint/2010/main" val="1339356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Rectangle 8"/>
          <p:cNvSpPr/>
          <p:nvPr userDrawn="1"/>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Picture Placeholder 2"/>
          <p:cNvSpPr>
            <a:spLocks noGrp="1"/>
          </p:cNvSpPr>
          <p:nvPr>
            <p:ph type="pic" idx="1"/>
          </p:nvPr>
        </p:nvSpPr>
        <p:spPr>
          <a:xfrm>
            <a:off x="1792288" y="1641475"/>
            <a:ext cx="5486400" cy="305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7" name="Title 6"/>
          <p:cNvSpPr>
            <a:spLocks noGrp="1"/>
          </p:cNvSpPr>
          <p:nvPr>
            <p:ph type="title"/>
          </p:nvPr>
        </p:nvSpPr>
        <p:spPr/>
        <p:txBody>
          <a:bodyPr/>
          <a:lstStyle/>
          <a:p>
            <a:r>
              <a:rPr lang="en-US"/>
              <a:t>Click to edit Master title style</a:t>
            </a:r>
          </a:p>
        </p:txBody>
      </p:sp>
      <p:sp>
        <p:nvSpPr>
          <p:cNvPr id="8" name="Content Placeholder 2"/>
          <p:cNvSpPr>
            <a:spLocks noGrp="1"/>
          </p:cNvSpPr>
          <p:nvPr>
            <p:ph idx="12"/>
          </p:nvPr>
        </p:nvSpPr>
        <p:spPr>
          <a:xfrm>
            <a:off x="457200" y="4941094"/>
            <a:ext cx="8229600" cy="1231106"/>
          </a:xfrm>
        </p:spPr>
        <p:txBody>
          <a:bodyPr>
            <a:spAutoFit/>
          </a:bodyPr>
          <a:lstStyle>
            <a:lvl1pPr>
              <a:defRPr sz="1600"/>
            </a:lvl1pPr>
            <a:lvl2pPr>
              <a:defRPr sz="1600"/>
            </a:lvl2pPr>
            <a:lvl3pPr>
              <a:defRPr sz="1600"/>
            </a:lvl3pPr>
            <a:lvl4pPr>
              <a:defRPr sz="1600"/>
            </a:lvl4pPr>
            <a:lvl5pPr>
              <a:defRPr sz="1600"/>
            </a:lvl5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Rectangle 6"/>
          <p:cNvSpPr>
            <a:spLocks noGrp="1" noChangeArrowheads="1"/>
          </p:cNvSpPr>
          <p:nvPr>
            <p:ph type="ftr" sz="quarter" idx="13"/>
          </p:nvPr>
        </p:nvSpPr>
        <p:spPr/>
        <p:txBody>
          <a:bodyPr/>
          <a:lstStyle>
            <a:lvl1pPr>
              <a:defRPr/>
            </a:lvl1pPr>
          </a:lstStyle>
          <a:p>
            <a:pPr>
              <a:defRPr/>
            </a:pPr>
            <a:endParaRPr lang="en-US"/>
          </a:p>
        </p:txBody>
      </p:sp>
      <p:sp>
        <p:nvSpPr>
          <p:cNvPr id="9" name="Slide Number Placeholder 4"/>
          <p:cNvSpPr>
            <a:spLocks noGrp="1"/>
          </p:cNvSpPr>
          <p:nvPr>
            <p:ph type="sldNum" sz="quarter" idx="14"/>
          </p:nvPr>
        </p:nvSpPr>
        <p:spPr/>
        <p:txBody>
          <a:bodyPr/>
          <a:lstStyle>
            <a:lvl1pPr>
              <a:defRPr/>
            </a:lvl1pPr>
          </a:lstStyle>
          <a:p>
            <a:fld id="{7F925F4F-FB9F-451F-B97A-7BE3A5877D30}" type="slidenum">
              <a:rPr lang="en-US" altLang="en-US"/>
              <a:pPr/>
              <a:t>‹#›</a:t>
            </a:fld>
            <a:endParaRPr lang="en-US" altLang="en-US"/>
          </a:p>
        </p:txBody>
      </p:sp>
    </p:spTree>
    <p:extLst>
      <p:ext uri="{BB962C8B-B14F-4D97-AF65-F5344CB8AC3E}">
        <p14:creationId xmlns:p14="http://schemas.microsoft.com/office/powerpoint/2010/main" val="843212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Rectangle 4"/>
          <p:cNvSpPr/>
          <p:nvPr userDrawn="1"/>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Title 1"/>
          <p:cNvSpPr>
            <a:spLocks noGrp="1"/>
          </p:cNvSpPr>
          <p:nvPr>
            <p:ph type="title"/>
          </p:nvPr>
        </p:nvSpPr>
        <p:spPr>
          <a:xfrm>
            <a:off x="457200" y="254000"/>
            <a:ext cx="8229600" cy="1143000"/>
          </a:xfrm>
        </p:spPr>
        <p:txBody>
          <a:bodyPr/>
          <a:lstStyle/>
          <a:p>
            <a:r>
              <a:rPr lang="en-US"/>
              <a:t>Click to edit Master title style</a:t>
            </a:r>
          </a:p>
        </p:txBody>
      </p:sp>
      <p:sp>
        <p:nvSpPr>
          <p:cNvPr id="7" name="Content Placeholder 2"/>
          <p:cNvSpPr>
            <a:spLocks noGrp="1"/>
          </p:cNvSpPr>
          <p:nvPr>
            <p:ph idx="1"/>
          </p:nvPr>
        </p:nvSpPr>
        <p:spPr>
          <a:xfrm>
            <a:off x="457200" y="1646238"/>
            <a:ext cx="8229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7"/>
          <p:cNvSpPr>
            <a:spLocks noGrp="1"/>
          </p:cNvSpPr>
          <p:nvPr>
            <p:ph type="sldNum" sz="quarter" idx="10"/>
          </p:nvPr>
        </p:nvSpPr>
        <p:spPr/>
        <p:txBody>
          <a:bodyPr/>
          <a:lstStyle>
            <a:lvl1pPr>
              <a:defRPr/>
            </a:lvl1pPr>
          </a:lstStyle>
          <a:p>
            <a:fld id="{5FCB6422-701E-49C7-9079-9FC1EED0C0C9}" type="slidenum">
              <a:rPr lang="en-US" altLang="en-US"/>
              <a:pPr/>
              <a:t>‹#›</a:t>
            </a:fld>
            <a:endParaRPr lang="en-US" altLang="en-US"/>
          </a:p>
        </p:txBody>
      </p:sp>
      <p:sp>
        <p:nvSpPr>
          <p:cNvPr id="8" name="Footer Placeholder 8"/>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2736435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7CC92C-86D7-4064-A3A8-FE284234C222}"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7FD06616-1B6F-4D2D-BD36-B58A82DA6996}" type="slidenum">
              <a:rPr lang="en-US" altLang="en-US" smtClean="0"/>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9165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F589A8-3A01-47E5-9188-AEA934CBEFA7}"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BE6DEC55-215D-4EAA-A877-5EA875163CB3}" type="slidenum">
              <a:rPr lang="en-US" altLang="en-US" smtClean="0"/>
              <a:pPr/>
              <a:t>‹#›</a:t>
            </a:fld>
            <a:endParaRPr lang="en-US" altLang="en-US"/>
          </a:p>
        </p:txBody>
      </p:sp>
      <p:pic>
        <p:nvPicPr>
          <p:cNvPr id="7" name="Picture 6"/>
          <p:cNvPicPr>
            <a:picLocks noChangeAspect="1"/>
          </p:cNvPicPr>
          <p:nvPr userDrawn="1"/>
        </p:nvPicPr>
        <p:blipFill>
          <a:blip r:embed="rId2"/>
          <a:stretch>
            <a:fillRect/>
          </a:stretch>
        </p:blipFill>
        <p:spPr>
          <a:xfrm>
            <a:off x="3327555" y="6448448"/>
            <a:ext cx="2488889" cy="190476"/>
          </a:xfrm>
          <a:prstGeom prst="rect">
            <a:avLst/>
          </a:prstGeom>
        </p:spPr>
      </p:pic>
    </p:spTree>
    <p:extLst>
      <p:ext uri="{BB962C8B-B14F-4D97-AF65-F5344CB8AC3E}">
        <p14:creationId xmlns:p14="http://schemas.microsoft.com/office/powerpoint/2010/main" val="2966617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9D03F154-F8C0-458A-AB12-07733E872705}"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E7697F02-2B5D-4460-9BFE-10D4E5AAA29A}" type="slidenum">
              <a:rPr lang="en-US" altLang="en-US" smtClean="0"/>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3327555" y="6443674"/>
            <a:ext cx="2488889" cy="190476"/>
          </a:xfrm>
          <a:prstGeom prst="rect">
            <a:avLst/>
          </a:prstGeom>
        </p:spPr>
      </p:pic>
    </p:spTree>
    <p:extLst>
      <p:ext uri="{BB962C8B-B14F-4D97-AF65-F5344CB8AC3E}">
        <p14:creationId xmlns:p14="http://schemas.microsoft.com/office/powerpoint/2010/main" val="31555941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B0C707-F7D5-4A2E-812F-8FD306C1C624}" type="datetime1">
              <a:rPr lang="en-US" smtClean="0"/>
              <a:t>7/29/2024</a:t>
            </a:fld>
            <a:endParaRPr lang="en-US"/>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067993D2-9C83-47C6-BD90-F0FA324E1A72}" type="slidenum">
              <a:rPr lang="en-US" altLang="en-US" smtClean="0"/>
              <a:pPr/>
              <a:t>‹#›</a:t>
            </a:fld>
            <a:endParaRPr lang="en-US" altLang="en-US"/>
          </a:p>
        </p:txBody>
      </p:sp>
      <p:pic>
        <p:nvPicPr>
          <p:cNvPr id="9" name="Picture 8"/>
          <p:cNvPicPr>
            <a:picLocks noChangeAspect="1"/>
          </p:cNvPicPr>
          <p:nvPr userDrawn="1"/>
        </p:nvPicPr>
        <p:blipFill>
          <a:blip r:embed="rId2"/>
          <a:stretch>
            <a:fillRect/>
          </a:stretch>
        </p:blipFill>
        <p:spPr>
          <a:xfrm>
            <a:off x="3327555" y="6448448"/>
            <a:ext cx="2488889" cy="190476"/>
          </a:xfrm>
          <a:prstGeom prst="rect">
            <a:avLst/>
          </a:prstGeom>
        </p:spPr>
      </p:pic>
    </p:spTree>
    <p:extLst>
      <p:ext uri="{BB962C8B-B14F-4D97-AF65-F5344CB8AC3E}">
        <p14:creationId xmlns:p14="http://schemas.microsoft.com/office/powerpoint/2010/main" val="362414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1731D1-39F5-4C03-8CC3-2421257C4C7D}" type="datetime1">
              <a:rPr lang="en-US" smtClean="0"/>
              <a:t>7/29/2024</a:t>
            </a:fld>
            <a:endParaRPr lang="en-US"/>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fld id="{B3CDD700-9B84-4D4F-AB94-5FDE136698DB}" type="slidenum">
              <a:rPr lang="en-US" altLang="en-US" smtClean="0"/>
              <a:pPr/>
              <a:t>‹#›</a:t>
            </a:fld>
            <a:endParaRPr lang="en-US" altLang="en-US"/>
          </a:p>
        </p:txBody>
      </p:sp>
    </p:spTree>
    <p:extLst>
      <p:ext uri="{BB962C8B-B14F-4D97-AF65-F5344CB8AC3E}">
        <p14:creationId xmlns:p14="http://schemas.microsoft.com/office/powerpoint/2010/main" val="14172090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E6CD9870-EB20-4581-BD1E-0889FF0EE418}" type="datetime1">
              <a:rPr lang="en-US" smtClean="0"/>
              <a:t>7/29/2024</a:t>
            </a:fld>
            <a:endParaRPr lang="en-US"/>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60EF06D8-664A-44AB-9BCA-A9C68C07D424}" type="slidenum">
              <a:rPr lang="en-US" altLang="en-US" smtClean="0"/>
              <a:pPr/>
              <a:t>‹#›</a:t>
            </a:fld>
            <a:endParaRPr lang="en-US" altLang="en-US"/>
          </a:p>
        </p:txBody>
      </p:sp>
    </p:spTree>
    <p:extLst>
      <p:ext uri="{BB962C8B-B14F-4D97-AF65-F5344CB8AC3E}">
        <p14:creationId xmlns:p14="http://schemas.microsoft.com/office/powerpoint/2010/main" val="2652253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D0BAE7FE-59BF-4431-9F5C-F0149513911C}" type="datetime1">
              <a:rPr lang="en-US" smtClean="0"/>
              <a:t>7/29/2024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dirty="0"/>
          </a:p>
        </p:txBody>
      </p:sp>
      <p:sp>
        <p:nvSpPr>
          <p:cNvPr id="9" name="Slide Number Placeholder 8"/>
          <p:cNvSpPr>
            <a:spLocks noGrp="1"/>
          </p:cNvSpPr>
          <p:nvPr>
            <p:ph type="sldNum" sz="quarter" idx="12"/>
          </p:nvPr>
        </p:nvSpPr>
        <p:spPr/>
        <p:txBody>
          <a:bodyPr/>
          <a:lstStyle/>
          <a:p>
            <a:fld id="{BE150E4F-2DB7-486D-8988-4911778194CC}" type="slidenum">
              <a:rPr lang="en-US" altLang="en-US" smtClean="0"/>
              <a:pPr/>
              <a:t>‹#›</a:t>
            </a:fld>
            <a:endParaRPr lang="en-US" altLang="en-US"/>
          </a:p>
        </p:txBody>
      </p:sp>
    </p:spTree>
    <p:extLst>
      <p:ext uri="{BB962C8B-B14F-4D97-AF65-F5344CB8AC3E}">
        <p14:creationId xmlns:p14="http://schemas.microsoft.com/office/powerpoint/2010/main" val="98430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8"/>
          <p:cNvSpPr>
            <a:spLocks noGrp="1"/>
          </p:cNvSpPr>
          <p:nvPr>
            <p:ph type="ftr" sz="quarter" idx="10"/>
          </p:nvPr>
        </p:nvSpPr>
        <p:spPr/>
        <p:txBody>
          <a:bodyPr/>
          <a:lstStyle>
            <a:lvl1pPr>
              <a:defRPr/>
            </a:lvl1pPr>
          </a:lstStyle>
          <a:p>
            <a:pPr>
              <a:defRPr/>
            </a:pPr>
            <a:endParaRPr lang="en-US" dirty="0"/>
          </a:p>
        </p:txBody>
      </p:sp>
      <p:sp>
        <p:nvSpPr>
          <p:cNvPr id="6" name="Slide Number Placeholder 6"/>
          <p:cNvSpPr>
            <a:spLocks noGrp="1"/>
          </p:cNvSpPr>
          <p:nvPr>
            <p:ph type="sldNum" sz="quarter" idx="11"/>
          </p:nvPr>
        </p:nvSpPr>
        <p:spPr/>
        <p:txBody>
          <a:bodyPr/>
          <a:lstStyle>
            <a:lvl1pPr>
              <a:defRPr/>
            </a:lvl1pPr>
          </a:lstStyle>
          <a:p>
            <a:fld id="{BE6DEC55-215D-4EAA-A877-5EA875163CB3}" type="slidenum">
              <a:rPr lang="en-US" altLang="en-US"/>
              <a:pPr/>
              <a:t>‹#›</a:t>
            </a:fld>
            <a:endParaRPr lang="en-US" altLang="en-US"/>
          </a:p>
        </p:txBody>
      </p:sp>
    </p:spTree>
    <p:extLst>
      <p:ext uri="{BB962C8B-B14F-4D97-AF65-F5344CB8AC3E}">
        <p14:creationId xmlns:p14="http://schemas.microsoft.com/office/powerpoint/2010/main" val="39952795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ABCF9C6D-B096-49F4-B90D-0E9BF9B52B28}" type="datetime1">
              <a:rPr lang="en-US" smtClean="0"/>
              <a:t>7/29/2024</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94F172A-4217-4A4D-BF21-C965B5F598D6}" type="slidenum">
              <a:rPr lang="en-US" altLang="en-US" smtClean="0"/>
              <a:pPr/>
              <a:t>‹#›</a:t>
            </a:fld>
            <a:endParaRPr lang="en-US" altLang="en-US"/>
          </a:p>
        </p:txBody>
      </p:sp>
    </p:spTree>
    <p:extLst>
      <p:ext uri="{BB962C8B-B14F-4D97-AF65-F5344CB8AC3E}">
        <p14:creationId xmlns:p14="http://schemas.microsoft.com/office/powerpoint/2010/main" val="1156021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26AF6D5-2FF6-4EB4-A547-99D47E362F40}" type="datetime1">
              <a:rPr lang="en-US" smtClean="0"/>
              <a:t>7/29/2024</a:t>
            </a:fld>
            <a:endParaRPr lang="en-US"/>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19776627-F6D6-48F9-966D-F8DD8415FE00}" type="slidenum">
              <a:rPr lang="en-US" altLang="en-US" smtClean="0"/>
              <a:pPr/>
              <a:t>‹#›</a:t>
            </a:fld>
            <a:endParaRPr lang="en-US" altLang="en-US"/>
          </a:p>
        </p:txBody>
      </p:sp>
    </p:spTree>
    <p:extLst>
      <p:ext uri="{BB962C8B-B14F-4D97-AF65-F5344CB8AC3E}">
        <p14:creationId xmlns:p14="http://schemas.microsoft.com/office/powerpoint/2010/main" val="33871843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24BACD-FCD4-4FFD-9AE3-D4368DFA166B}"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6D2972D1-2411-4734-A2D4-7318F30BEFCC}" type="slidenum">
              <a:rPr lang="en-US" altLang="en-US" smtClean="0"/>
              <a:pPr/>
              <a:t>‹#›</a:t>
            </a:fld>
            <a:endParaRPr lang="en-US" altLang="en-US"/>
          </a:p>
        </p:txBody>
      </p:sp>
    </p:spTree>
    <p:extLst>
      <p:ext uri="{BB962C8B-B14F-4D97-AF65-F5344CB8AC3E}">
        <p14:creationId xmlns:p14="http://schemas.microsoft.com/office/powerpoint/2010/main" val="19224067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ED71D4-544A-482B-961C-E3048F3BF7C4}"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DE280089-1D01-4236-9EC9-D9B518633F52}" type="slidenum">
              <a:rPr lang="en-US" altLang="en-US" smtClean="0"/>
              <a:pPr/>
              <a:t>‹#›</a:t>
            </a:fld>
            <a:endParaRPr lang="en-US" altLang="en-US"/>
          </a:p>
        </p:txBody>
      </p:sp>
    </p:spTree>
    <p:extLst>
      <p:ext uri="{BB962C8B-B14F-4D97-AF65-F5344CB8AC3E}">
        <p14:creationId xmlns:p14="http://schemas.microsoft.com/office/powerpoint/2010/main" val="481072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8"/>
          <p:cNvSpPr>
            <a:spLocks noGrp="1"/>
          </p:cNvSpPr>
          <p:nvPr>
            <p:ph type="ftr" sz="quarter" idx="10"/>
          </p:nvPr>
        </p:nvSpPr>
        <p:spPr/>
        <p:txBody>
          <a:bodyPr/>
          <a:lstStyle>
            <a:lvl1pPr>
              <a:defRPr/>
            </a:lvl1pPr>
          </a:lstStyle>
          <a:p>
            <a:pPr>
              <a:defRPr/>
            </a:pPr>
            <a:endParaRPr lang="en-US" dirty="0"/>
          </a:p>
        </p:txBody>
      </p:sp>
      <p:sp>
        <p:nvSpPr>
          <p:cNvPr id="6" name="Slide Number Placeholder 6"/>
          <p:cNvSpPr>
            <a:spLocks noGrp="1"/>
          </p:cNvSpPr>
          <p:nvPr>
            <p:ph type="sldNum" sz="quarter" idx="11"/>
          </p:nvPr>
        </p:nvSpPr>
        <p:spPr/>
        <p:txBody>
          <a:bodyPr/>
          <a:lstStyle>
            <a:lvl1pPr>
              <a:defRPr/>
            </a:lvl1pPr>
          </a:lstStyle>
          <a:p>
            <a:fld id="{C8FD69B4-4F83-4B13-B74D-49E28BF0F484}" type="slidenum">
              <a:rPr lang="en-US" altLang="en-US"/>
              <a:pPr/>
              <a:t>‹#›</a:t>
            </a:fld>
            <a:endParaRPr lang="en-US" altLang="en-US"/>
          </a:p>
        </p:txBody>
      </p:sp>
    </p:spTree>
    <p:extLst>
      <p:ext uri="{BB962C8B-B14F-4D97-AF65-F5344CB8AC3E}">
        <p14:creationId xmlns:p14="http://schemas.microsoft.com/office/powerpoint/2010/main" val="80963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9"/>
          <p:cNvSpPr>
            <a:spLocks noGrp="1"/>
          </p:cNvSpPr>
          <p:nvPr>
            <p:ph type="ftr" sz="quarter" idx="10"/>
          </p:nvPr>
        </p:nvSpPr>
        <p:spPr/>
        <p:txBody>
          <a:bodyPr/>
          <a:lstStyle>
            <a:lvl1pPr>
              <a:defRPr/>
            </a:lvl1pPr>
          </a:lstStyle>
          <a:p>
            <a:pPr>
              <a:defRPr/>
            </a:pPr>
            <a:endParaRPr lang="en-US" dirty="0"/>
          </a:p>
        </p:txBody>
      </p:sp>
      <p:sp>
        <p:nvSpPr>
          <p:cNvPr id="7" name="Slide Number Placeholder 7"/>
          <p:cNvSpPr>
            <a:spLocks noGrp="1"/>
          </p:cNvSpPr>
          <p:nvPr>
            <p:ph type="sldNum" sz="quarter" idx="11"/>
          </p:nvPr>
        </p:nvSpPr>
        <p:spPr/>
        <p:txBody>
          <a:bodyPr/>
          <a:lstStyle>
            <a:lvl1pPr>
              <a:defRPr/>
            </a:lvl1pPr>
          </a:lstStyle>
          <a:p>
            <a:fld id="{067993D2-9C83-47C6-BD90-F0FA324E1A72}" type="slidenum">
              <a:rPr lang="en-US" altLang="en-US"/>
              <a:pPr/>
              <a:t>‹#›</a:t>
            </a:fld>
            <a:endParaRPr lang="en-US" altLang="en-US"/>
          </a:p>
        </p:txBody>
      </p:sp>
    </p:spTree>
    <p:extLst>
      <p:ext uri="{BB962C8B-B14F-4D97-AF65-F5344CB8AC3E}">
        <p14:creationId xmlns:p14="http://schemas.microsoft.com/office/powerpoint/2010/main" val="3678814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11"/>
          <p:cNvSpPr/>
          <p:nvPr userDrawn="1"/>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33"/>
          <p:cNvSpPr/>
          <p:nvPr userDrawn="1"/>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fontAlgn="auto" hangingPunct="1">
              <a:spcBef>
                <a:spcPts val="0"/>
              </a:spcBef>
              <a:spcAft>
                <a:spcPts val="0"/>
              </a:spcAft>
              <a:defRPr/>
            </a:pPr>
            <a:endParaRPr lang="en-US" dirty="0"/>
          </a:p>
        </p:txBody>
      </p:sp>
      <p:sp>
        <p:nvSpPr>
          <p:cNvPr id="9" name="Rectangle 34"/>
          <p:cNvSpPr/>
          <p:nvPr userDrawn="1"/>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457200" y="251948"/>
            <a:ext cx="8229600" cy="1143000"/>
          </a:xfrm>
        </p:spPr>
        <p:txBody>
          <a:bodyPr/>
          <a:lstStyle>
            <a:lvl1pPr>
              <a:defRPr/>
            </a:lvl1pPr>
            <a:extLst/>
          </a:lstStyle>
          <a:p>
            <a:r>
              <a:rPr lang="en-US"/>
              <a:t>Click to edit Master title style</a:t>
            </a:r>
          </a:p>
        </p:txBody>
      </p:sp>
      <p:sp>
        <p:nvSpPr>
          <p:cNvPr id="18"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19"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dirty="0"/>
              <a:t>Click to edit Master text styles</a:t>
            </a:r>
          </a:p>
        </p:txBody>
      </p:sp>
      <p:sp>
        <p:nvSpPr>
          <p:cNvPr id="20"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13"/>
          <p:cNvSpPr>
            <a:spLocks noGrp="1"/>
          </p:cNvSpPr>
          <p:nvPr>
            <p:ph type="ftr" sz="quarter" idx="10"/>
          </p:nvPr>
        </p:nvSpPr>
        <p:spPr/>
        <p:txBody>
          <a:bodyPr/>
          <a:lstStyle>
            <a:lvl1pPr>
              <a:defRPr/>
            </a:lvl1pPr>
          </a:lstStyle>
          <a:p>
            <a:pPr>
              <a:defRPr/>
            </a:pPr>
            <a:endParaRPr lang="en-US" dirty="0"/>
          </a:p>
        </p:txBody>
      </p:sp>
      <p:sp>
        <p:nvSpPr>
          <p:cNvPr id="11" name="Slide Number Placeholder 14"/>
          <p:cNvSpPr>
            <a:spLocks noGrp="1"/>
          </p:cNvSpPr>
          <p:nvPr>
            <p:ph type="sldNum" sz="quarter" idx="11"/>
          </p:nvPr>
        </p:nvSpPr>
        <p:spPr/>
        <p:txBody>
          <a:bodyPr/>
          <a:lstStyle>
            <a:lvl1pPr>
              <a:defRPr/>
            </a:lvl1pPr>
          </a:lstStyle>
          <a:p>
            <a:fld id="{B3CDD700-9B84-4D4F-AB94-5FDE136698DB}" type="slidenum">
              <a:rPr lang="en-US" altLang="en-US"/>
              <a:pPr/>
              <a:t>‹#›</a:t>
            </a:fld>
            <a:endParaRPr lang="en-US" altLang="en-US"/>
          </a:p>
        </p:txBody>
      </p:sp>
    </p:spTree>
    <p:extLst>
      <p:ext uri="{BB962C8B-B14F-4D97-AF65-F5344CB8AC3E}">
        <p14:creationId xmlns:p14="http://schemas.microsoft.com/office/powerpoint/2010/main" val="4007004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457200" y="253218"/>
            <a:ext cx="8229600" cy="1143000"/>
          </a:xfrm>
        </p:spPr>
        <p:txBody>
          <a:bodyPr/>
          <a:lstStyle/>
          <a:p>
            <a:r>
              <a:rPr lang="en-US"/>
              <a:t>Click to edit Master title style</a:t>
            </a:r>
          </a:p>
        </p:txBody>
      </p:sp>
      <p:sp>
        <p:nvSpPr>
          <p:cNvPr id="11" name="Content Placeholder 2"/>
          <p:cNvSpPr>
            <a:spLocks noGrp="1"/>
          </p:cNvSpPr>
          <p:nvPr>
            <p:ph idx="1"/>
          </p:nvPr>
        </p:nvSpPr>
        <p:spPr>
          <a:xfrm>
            <a:off x="457200" y="1646238"/>
            <a:ext cx="8229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7"/>
          <p:cNvSpPr>
            <a:spLocks noGrp="1"/>
          </p:cNvSpPr>
          <p:nvPr>
            <p:ph type="ftr" sz="quarter" idx="10"/>
          </p:nvPr>
        </p:nvSpPr>
        <p:spPr/>
        <p:txBody>
          <a:bodyPr/>
          <a:lstStyle>
            <a:lvl1pPr>
              <a:defRPr/>
            </a:lvl1pPr>
          </a:lstStyle>
          <a:p>
            <a:pPr>
              <a:defRPr/>
            </a:pPr>
            <a:endParaRPr lang="en-US" dirty="0"/>
          </a:p>
        </p:txBody>
      </p:sp>
      <p:sp>
        <p:nvSpPr>
          <p:cNvPr id="6" name="Slide Number Placeholder 5"/>
          <p:cNvSpPr>
            <a:spLocks noGrp="1"/>
          </p:cNvSpPr>
          <p:nvPr>
            <p:ph type="sldNum" sz="quarter" idx="11"/>
          </p:nvPr>
        </p:nvSpPr>
        <p:spPr/>
        <p:txBody>
          <a:bodyPr/>
          <a:lstStyle>
            <a:lvl1pPr>
              <a:defRPr/>
            </a:lvl1pPr>
          </a:lstStyle>
          <a:p>
            <a:fld id="{32AFD36C-4C84-41B2-B795-45F897AC6DC2}" type="slidenum">
              <a:rPr lang="en-US" altLang="en-US"/>
              <a:pPr/>
              <a:t>‹#›</a:t>
            </a:fld>
            <a:endParaRPr lang="en-US" altLang="en-US"/>
          </a:p>
        </p:txBody>
      </p:sp>
    </p:spTree>
    <p:extLst>
      <p:ext uri="{BB962C8B-B14F-4D97-AF65-F5344CB8AC3E}">
        <p14:creationId xmlns:p14="http://schemas.microsoft.com/office/powerpoint/2010/main" val="119482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4"/>
          <p:cNvSpPr/>
          <p:nvPr userDrawn="1"/>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Title 6"/>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457200" y="1646238"/>
            <a:ext cx="8229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5"/>
          <p:cNvSpPr>
            <a:spLocks noGrp="1"/>
          </p:cNvSpPr>
          <p:nvPr>
            <p:ph type="ftr" sz="quarter" idx="10"/>
          </p:nvPr>
        </p:nvSpPr>
        <p:spPr/>
        <p:txBody>
          <a:bodyPr/>
          <a:lstStyle>
            <a:lvl1pPr>
              <a:defRPr/>
            </a:lvl1pPr>
          </a:lstStyle>
          <a:p>
            <a:pPr>
              <a:defRPr/>
            </a:pPr>
            <a:endParaRPr lang="en-US" dirty="0"/>
          </a:p>
        </p:txBody>
      </p:sp>
      <p:sp>
        <p:nvSpPr>
          <p:cNvPr id="6" name="Slide Number Placeholder 7"/>
          <p:cNvSpPr>
            <a:spLocks noGrp="1"/>
          </p:cNvSpPr>
          <p:nvPr>
            <p:ph type="sldNum" sz="quarter" idx="11"/>
          </p:nvPr>
        </p:nvSpPr>
        <p:spPr/>
        <p:txBody>
          <a:bodyPr/>
          <a:lstStyle>
            <a:lvl1pPr>
              <a:defRPr/>
            </a:lvl1pPr>
          </a:lstStyle>
          <a:p>
            <a:fld id="{5550E8E5-96E0-4A16-8419-49212A04C0B9}" type="slidenum">
              <a:rPr lang="en-US" altLang="en-US"/>
              <a:pPr/>
              <a:t>‹#›</a:t>
            </a:fld>
            <a:endParaRPr lang="en-US" altLang="en-US"/>
          </a:p>
        </p:txBody>
      </p:sp>
    </p:spTree>
    <p:extLst>
      <p:ext uri="{BB962C8B-B14F-4D97-AF65-F5344CB8AC3E}">
        <p14:creationId xmlns:p14="http://schemas.microsoft.com/office/powerpoint/2010/main" val="187321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dirty="0"/>
              <a:t>Click icon to add picture</a:t>
            </a:r>
          </a:p>
        </p:txBody>
      </p:sp>
      <p:sp>
        <p:nvSpPr>
          <p:cNvPr id="5" name="Footer Placeholder 8"/>
          <p:cNvSpPr>
            <a:spLocks noGrp="1"/>
          </p:cNvSpPr>
          <p:nvPr>
            <p:ph type="ftr" sz="quarter" idx="10"/>
          </p:nvPr>
        </p:nvSpPr>
        <p:spPr/>
        <p:txBody>
          <a:bodyPr/>
          <a:lstStyle>
            <a:lvl1pPr>
              <a:defRPr/>
            </a:lvl1pPr>
          </a:lstStyle>
          <a:p>
            <a:pPr>
              <a:defRPr/>
            </a:pPr>
            <a:endParaRPr lang="en-US" dirty="0"/>
          </a:p>
        </p:txBody>
      </p:sp>
      <p:sp>
        <p:nvSpPr>
          <p:cNvPr id="6" name="Slide Number Placeholder 6"/>
          <p:cNvSpPr>
            <a:spLocks noGrp="1"/>
          </p:cNvSpPr>
          <p:nvPr>
            <p:ph type="sldNum" sz="quarter" idx="11"/>
          </p:nvPr>
        </p:nvSpPr>
        <p:spPr/>
        <p:txBody>
          <a:bodyPr/>
          <a:lstStyle>
            <a:lvl1pPr>
              <a:defRPr/>
            </a:lvl1pPr>
          </a:lstStyle>
          <a:p>
            <a:fld id="{19776627-F6D6-48F9-966D-F8DD8415FE00}" type="slidenum">
              <a:rPr lang="en-US" altLang="en-US"/>
              <a:pPr/>
              <a:t>‹#›</a:t>
            </a:fld>
            <a:endParaRPr lang="en-US" altLang="en-US"/>
          </a:p>
        </p:txBody>
      </p:sp>
    </p:spTree>
    <p:extLst>
      <p:ext uri="{BB962C8B-B14F-4D97-AF65-F5344CB8AC3E}">
        <p14:creationId xmlns:p14="http://schemas.microsoft.com/office/powerpoint/2010/main" val="189739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6"/>
          <p:cNvSpPr/>
          <p:nvPr userDrawn="1"/>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7"/>
          <p:cNvSpPr>
            <a:spLocks noGrp="1"/>
          </p:cNvSpPr>
          <p:nvPr>
            <p:ph type="ftr" sz="quarter" idx="10"/>
          </p:nvPr>
        </p:nvSpPr>
        <p:spPr/>
        <p:txBody>
          <a:bodyPr/>
          <a:lstStyle>
            <a:lvl1pPr>
              <a:defRPr/>
            </a:lvl1pPr>
          </a:lstStyle>
          <a:p>
            <a:pPr>
              <a:defRPr/>
            </a:pPr>
            <a:endParaRPr lang="en-US" dirty="0"/>
          </a:p>
        </p:txBody>
      </p:sp>
      <p:sp>
        <p:nvSpPr>
          <p:cNvPr id="6" name="Slide Number Placeholder 5"/>
          <p:cNvSpPr>
            <a:spLocks noGrp="1"/>
          </p:cNvSpPr>
          <p:nvPr>
            <p:ph type="sldNum" sz="quarter" idx="11"/>
          </p:nvPr>
        </p:nvSpPr>
        <p:spPr/>
        <p:txBody>
          <a:bodyPr/>
          <a:lstStyle>
            <a:lvl1pPr>
              <a:defRPr/>
            </a:lvl1pPr>
          </a:lstStyle>
          <a:p>
            <a:fld id="{6D2972D1-2411-4734-A2D4-7318F30BEFCC}" type="slidenum">
              <a:rPr lang="en-US" altLang="en-US"/>
              <a:pPr/>
              <a:t>‹#›</a:t>
            </a:fld>
            <a:endParaRPr lang="en-US" altLang="en-US"/>
          </a:p>
        </p:txBody>
      </p:sp>
    </p:spTree>
    <p:extLst>
      <p:ext uri="{BB962C8B-B14F-4D97-AF65-F5344CB8AC3E}">
        <p14:creationId xmlns:p14="http://schemas.microsoft.com/office/powerpoint/2010/main" val="1971458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Round Diagonal Corner Rectangle 6"/>
          <p:cNvSpPr/>
          <p:nvPr userDrawn="1"/>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lang="en-US"/>
              <a:t>Click to edit Master title style</a:t>
            </a:r>
          </a:p>
        </p:txBody>
      </p:sp>
      <p:sp>
        <p:nvSpPr>
          <p:cNvPr id="1030" name="Text Placeholder 12"/>
          <p:cNvSpPr>
            <a:spLocks noGrp="1"/>
          </p:cNvSpPr>
          <p:nvPr>
            <p:ph type="body" idx="1"/>
          </p:nvPr>
        </p:nvSpPr>
        <p:spPr bwMode="auto">
          <a:xfrm>
            <a:off x="457200" y="16462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Footer Placeholder 7"/>
          <p:cNvSpPr>
            <a:spLocks noGrp="1"/>
          </p:cNvSpPr>
          <p:nvPr>
            <p:ph type="ftr" sz="quarter" idx="3"/>
          </p:nvPr>
        </p:nvSpPr>
        <p:spPr>
          <a:xfrm>
            <a:off x="1905000" y="6400800"/>
            <a:ext cx="53340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9" name="Slide Number Placeholder 8"/>
          <p:cNvSpPr>
            <a:spLocks noGrp="1"/>
          </p:cNvSpPr>
          <p:nvPr>
            <p:ph type="sldNum" sz="quarter" idx="4"/>
          </p:nvPr>
        </p:nvSpPr>
        <p:spPr>
          <a:xfrm>
            <a:off x="8534400" y="6400800"/>
            <a:ext cx="609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defRPr>
            </a:lvl1pPr>
          </a:lstStyle>
          <a:p>
            <a:fld id="{F31CC153-58A7-4E97-8916-7AF39D0A4419}" type="slidenum">
              <a:rPr lang="en-US" altLang="en-US"/>
              <a:pPr/>
              <a:t>‹#›</a:t>
            </a:fld>
            <a:endParaRPr lang="en-US" altLang="en-US"/>
          </a:p>
        </p:txBody>
      </p:sp>
    </p:spTree>
  </p:cSld>
  <p:clrMap bg1="dk1" tx1="lt1" bg2="dk2" tx2="lt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05" r:id="rId10"/>
    <p:sldLayoutId id="2147484026" r:id="rId11"/>
    <p:sldLayoutId id="2147484027" r:id="rId12"/>
  </p:sldLayoutIdLst>
  <p:hf sldNum="0" hdr="0" ftr="0" dt="0"/>
  <p:txStyles>
    <p:titleStyle>
      <a:lvl1pPr marL="53975" indent="-53975" algn="r" rtl="0" eaLnBrk="0" fontAlgn="base" hangingPunct="0">
        <a:spcBef>
          <a:spcPct val="0"/>
        </a:spcBef>
        <a:spcAft>
          <a:spcPct val="0"/>
        </a:spcAft>
        <a:defRPr sz="4000" kern="1200">
          <a:solidFill>
            <a:srgbClr val="96E5FF"/>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000">
          <a:solidFill>
            <a:srgbClr val="96E5FF"/>
          </a:solidFill>
          <a:latin typeface="Arial" charset="0"/>
        </a:defRPr>
      </a:lvl2pPr>
      <a:lvl3pPr marL="53975" indent="-53975" algn="r" rtl="0" eaLnBrk="0" fontAlgn="base" hangingPunct="0">
        <a:spcBef>
          <a:spcPct val="0"/>
        </a:spcBef>
        <a:spcAft>
          <a:spcPct val="0"/>
        </a:spcAft>
        <a:defRPr sz="4000">
          <a:solidFill>
            <a:srgbClr val="96E5FF"/>
          </a:solidFill>
          <a:latin typeface="Arial" charset="0"/>
        </a:defRPr>
      </a:lvl3pPr>
      <a:lvl4pPr marL="53975" indent="-53975" algn="r" rtl="0" eaLnBrk="0" fontAlgn="base" hangingPunct="0">
        <a:spcBef>
          <a:spcPct val="0"/>
        </a:spcBef>
        <a:spcAft>
          <a:spcPct val="0"/>
        </a:spcAft>
        <a:defRPr sz="4000">
          <a:solidFill>
            <a:srgbClr val="96E5FF"/>
          </a:solidFill>
          <a:latin typeface="Arial" charset="0"/>
        </a:defRPr>
      </a:lvl4pPr>
      <a:lvl5pPr marL="53975" indent="-53975" algn="r" rtl="0" eaLnBrk="0" fontAlgn="base" hangingPunct="0">
        <a:spcBef>
          <a:spcPct val="0"/>
        </a:spcBef>
        <a:spcAft>
          <a:spcPct val="0"/>
        </a:spcAft>
        <a:defRPr sz="4000">
          <a:solidFill>
            <a:srgbClr val="96E5FF"/>
          </a:solidFill>
          <a:latin typeface="Arial" charset="0"/>
        </a:defRPr>
      </a:lvl5pPr>
      <a:lvl6pPr marL="511175" algn="r" rtl="0" fontAlgn="base">
        <a:spcBef>
          <a:spcPct val="0"/>
        </a:spcBef>
        <a:spcAft>
          <a:spcPct val="0"/>
        </a:spcAft>
        <a:defRPr sz="4600">
          <a:solidFill>
            <a:srgbClr val="96E5FF"/>
          </a:solidFill>
          <a:latin typeface="Arial" charset="0"/>
        </a:defRPr>
      </a:lvl6pPr>
      <a:lvl7pPr marL="968375" algn="r" rtl="0" fontAlgn="base">
        <a:spcBef>
          <a:spcPct val="0"/>
        </a:spcBef>
        <a:spcAft>
          <a:spcPct val="0"/>
        </a:spcAft>
        <a:defRPr sz="4600">
          <a:solidFill>
            <a:srgbClr val="96E5FF"/>
          </a:solidFill>
          <a:latin typeface="Arial" charset="0"/>
        </a:defRPr>
      </a:lvl7pPr>
      <a:lvl8pPr marL="1425575" algn="r" rtl="0" fontAlgn="base">
        <a:spcBef>
          <a:spcPct val="0"/>
        </a:spcBef>
        <a:spcAft>
          <a:spcPct val="0"/>
        </a:spcAft>
        <a:defRPr sz="4600">
          <a:solidFill>
            <a:srgbClr val="96E5FF"/>
          </a:solidFill>
          <a:latin typeface="Arial" charset="0"/>
        </a:defRPr>
      </a:lvl8pPr>
      <a:lvl9pPr marL="1882775" algn="r" rtl="0" fontAlgn="base">
        <a:spcBef>
          <a:spcPct val="0"/>
        </a:spcBef>
        <a:spcAft>
          <a:spcPct val="0"/>
        </a:spcAft>
        <a:defRPr sz="4600">
          <a:solidFill>
            <a:srgbClr val="96E5FF"/>
          </a:solidFill>
          <a:latin typeface="Arial"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2800" kern="1200">
          <a:solidFill>
            <a:schemeClr val="tx1"/>
          </a:solidFill>
          <a:latin typeface="+mn-lt"/>
          <a:ea typeface="+mn-ea"/>
          <a:cs typeface="+mn-cs"/>
        </a:defRPr>
      </a:lvl1pPr>
      <a:lvl2pPr marL="639763" indent="-228600" algn="l" rtl="0" eaLnBrk="0" fontAlgn="base" hangingPunct="0">
        <a:spcBef>
          <a:spcPts val="400"/>
        </a:spcBef>
        <a:spcAft>
          <a:spcPct val="0"/>
        </a:spcAft>
        <a:buClr>
          <a:srgbClr val="4584D3"/>
        </a:buClr>
        <a:buSzPct val="90000"/>
        <a:buChar char="•"/>
        <a:defRPr sz="24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4584D3"/>
        </a:buClr>
        <a:buSzPct val="100000"/>
        <a:buFont typeface="Wingdings 2" pitchFamily="18" charset="2"/>
        <a:buChar char=""/>
        <a:defRPr sz="20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4584D3"/>
        </a:buClr>
        <a:buSzPct val="100000"/>
        <a:buFont typeface="Wingdings 2" pitchFamily="18" charset="2"/>
        <a:buChar char=""/>
        <a:defRPr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4584D3"/>
        </a:buClr>
        <a:buSzPct val="100000"/>
        <a:buFont typeface="Wingdings 2" pitchFamily="18" charset="2"/>
        <a:buChar char=""/>
        <a:defRPr sz="16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5E48206-6208-4002-9AF5-B38F54CDB384}" type="datetimeFigureOut">
              <a:rPr lang="en-US" dirty="0"/>
              <a:t>7/30/2024</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31CC153-58A7-4E97-8916-7AF39D0A4419}" type="slidenum">
              <a:rPr lang="en-US" altLang="en-US" smtClean="0"/>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7574045"/>
      </p:ext>
    </p:extLst>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7.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609600" y="990600"/>
            <a:ext cx="7772400" cy="1771650"/>
          </a:xfrm>
        </p:spPr>
        <p:txBody>
          <a:bodyPr/>
          <a:lstStyle/>
          <a:p>
            <a:pPr eaLnBrk="1" hangingPunct="1"/>
            <a:r>
              <a:rPr lang="en-US" altLang="en-US" dirty="0">
                <a:solidFill>
                  <a:schemeClr val="tx1"/>
                </a:solidFill>
              </a:rPr>
              <a:t>Chapter 6</a:t>
            </a:r>
          </a:p>
        </p:txBody>
      </p:sp>
      <p:sp>
        <p:nvSpPr>
          <p:cNvPr id="15363" name="Subtitle 2"/>
          <p:cNvSpPr>
            <a:spLocks noGrp="1"/>
          </p:cNvSpPr>
          <p:nvPr>
            <p:ph type="subTitle" idx="1"/>
          </p:nvPr>
        </p:nvSpPr>
        <p:spPr>
          <a:xfrm>
            <a:off x="1219200" y="3733800"/>
            <a:ext cx="6553200" cy="762000"/>
          </a:xfrm>
        </p:spPr>
        <p:txBody>
          <a:bodyPr/>
          <a:lstStyle/>
          <a:p>
            <a:pPr eaLnBrk="1" hangingPunct="1">
              <a:spcBef>
                <a:spcPct val="0"/>
              </a:spcBef>
            </a:pPr>
            <a:r>
              <a:rPr lang="en-US" altLang="en-US" dirty="0">
                <a:solidFill>
                  <a:schemeClr val="tx1"/>
                </a:solidFill>
              </a:rPr>
              <a:t>Rh Blood Group System</a:t>
            </a:r>
            <a:endParaRPr lang="en-US" altLang="en-US" sz="12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4"/>
          <p:cNvSpPr>
            <a:spLocks noGrp="1"/>
          </p:cNvSpPr>
          <p:nvPr>
            <p:ph type="title"/>
          </p:nvPr>
        </p:nvSpPr>
        <p:spPr/>
        <p:txBody>
          <a:bodyPr/>
          <a:lstStyle/>
          <a:p>
            <a:pPr eaLnBrk="1" hangingPunct="1"/>
            <a:r>
              <a:rPr lang="en-US" altLang="en-US" dirty="0">
                <a:solidFill>
                  <a:schemeClr val="tx1"/>
                </a:solidFill>
              </a:rPr>
              <a:t>Common Rh Antigens</a:t>
            </a:r>
          </a:p>
        </p:txBody>
      </p:sp>
      <p:graphicFrame>
        <p:nvGraphicFramePr>
          <p:cNvPr id="2" name="Table 1" descr="Table with 12 rows and 4 columns describing common antigens in the Rh blood group system: equivalent notations&#10;" title="Table 6.1 Common Antigens in the Rh Blood Group System: Equivalent Notations"/>
          <p:cNvGraphicFramePr>
            <a:graphicFrameLocks noGrp="1"/>
          </p:cNvGraphicFramePr>
          <p:nvPr>
            <p:extLst>
              <p:ext uri="{D42A27DB-BD31-4B8C-83A1-F6EECF244321}">
                <p14:modId xmlns:p14="http://schemas.microsoft.com/office/powerpoint/2010/main" val="191112093"/>
              </p:ext>
            </p:extLst>
          </p:nvPr>
        </p:nvGraphicFramePr>
        <p:xfrm>
          <a:off x="685800" y="1904994"/>
          <a:ext cx="7848600" cy="3886204"/>
        </p:xfrm>
        <a:graphic>
          <a:graphicData uri="http://schemas.openxmlformats.org/drawingml/2006/table">
            <a:tbl>
              <a:tblPr firstRow="1" firstCol="1" bandRow="1">
                <a:tableStyleId>{5C22544A-7EE6-4342-B048-85BDC9FD1C3A}</a:tableStyleId>
              </a:tblPr>
              <a:tblGrid>
                <a:gridCol w="1180049">
                  <a:extLst>
                    <a:ext uri="{9D8B030D-6E8A-4147-A177-3AD203B41FA5}">
                      <a16:colId xmlns:a16="http://schemas.microsoft.com/office/drawing/2014/main" val="20000"/>
                    </a:ext>
                  </a:extLst>
                </a:gridCol>
                <a:gridCol w="2226812">
                  <a:extLst>
                    <a:ext uri="{9D8B030D-6E8A-4147-A177-3AD203B41FA5}">
                      <a16:colId xmlns:a16="http://schemas.microsoft.com/office/drawing/2014/main" val="20001"/>
                    </a:ext>
                  </a:extLst>
                </a:gridCol>
                <a:gridCol w="2224265">
                  <a:extLst>
                    <a:ext uri="{9D8B030D-6E8A-4147-A177-3AD203B41FA5}">
                      <a16:colId xmlns:a16="http://schemas.microsoft.com/office/drawing/2014/main" val="20002"/>
                    </a:ext>
                  </a:extLst>
                </a:gridCol>
                <a:gridCol w="2217474">
                  <a:extLst>
                    <a:ext uri="{9D8B030D-6E8A-4147-A177-3AD203B41FA5}">
                      <a16:colId xmlns:a16="http://schemas.microsoft.com/office/drawing/2014/main" val="20003"/>
                    </a:ext>
                  </a:extLst>
                </a:gridCol>
              </a:tblGrid>
              <a:tr h="277586">
                <a:tc gridSpan="4">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Table 6.1 Common Antigens in the Rh Blood Group System: Equivalent Notations</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7586">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Numeric</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Fisher-Race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Other names</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ISBT NO.</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Rh1</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D</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004001</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Rh2</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004002</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Rh3</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004003</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Rh4</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c</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004004</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Rh5</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004005</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Rh6</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cis-ce or f</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004006</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Rh7</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cis-Ce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004007</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Rh8</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a:t>
                      </a:r>
                      <a:r>
                        <a:rPr lang="en-US" sz="1400" b="0" baseline="30000">
                          <a:solidFill>
                            <a:schemeClr val="tx1"/>
                          </a:solidFill>
                          <a:effectLst/>
                          <a:latin typeface="Arial" panose="020B0604020202020204" pitchFamily="34" charset="0"/>
                          <a:cs typeface="Arial" panose="020B0604020202020204" pitchFamily="34" charset="0"/>
                        </a:rPr>
                        <a:t>w</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004008</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Rh9</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a:t>
                      </a:r>
                      <a:r>
                        <a:rPr lang="en-US" sz="1400" b="0" baseline="30000">
                          <a:solidFill>
                            <a:schemeClr val="tx1"/>
                          </a:solidFill>
                          <a:effectLst/>
                          <a:latin typeface="Arial" panose="020B0604020202020204" pitchFamily="34" charset="0"/>
                          <a:cs typeface="Arial" panose="020B0604020202020204" pitchFamily="34" charset="0"/>
                        </a:rPr>
                        <a:t>x</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004009</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Rh10</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ce</a:t>
                      </a:r>
                      <a:r>
                        <a:rPr lang="en-US" sz="1400" b="0" baseline="30000">
                          <a:solidFill>
                            <a:schemeClr val="tx1"/>
                          </a:solidFill>
                          <a:effectLst/>
                          <a:latin typeface="Arial" panose="020B0604020202020204" pitchFamily="34" charset="0"/>
                          <a:cs typeface="Arial" panose="020B0604020202020204" pitchFamily="34" charset="0"/>
                        </a:rPr>
                        <a:t>s</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V</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004010</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77586">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Rh12</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G</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004012</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277586">
                <a:tc gridSpan="4">
                  <a:txBody>
                    <a:bodyPr/>
                    <a:lstStyle/>
                    <a:p>
                      <a:pPr marL="0" marR="0">
                        <a:lnSpc>
                          <a:spcPct val="115000"/>
                        </a:lnSpc>
                        <a:spcBef>
                          <a:spcPts val="0"/>
                        </a:spcBef>
                        <a:spcAft>
                          <a:spcPts val="0"/>
                        </a:spcAft>
                      </a:pPr>
                      <a:r>
                        <a:rPr lang="en-US" sz="1400" b="0" i="1" dirty="0">
                          <a:solidFill>
                            <a:schemeClr val="tx1"/>
                          </a:solidFill>
                          <a:effectLst/>
                          <a:latin typeface="Arial" panose="020B0604020202020204" pitchFamily="34" charset="0"/>
                          <a:cs typeface="Arial" panose="020B0604020202020204" pitchFamily="34" charset="0"/>
                        </a:rPr>
                        <a:t>ISBT</a:t>
                      </a:r>
                      <a:r>
                        <a:rPr lang="en-US" sz="1400" b="0" dirty="0">
                          <a:solidFill>
                            <a:schemeClr val="tx1"/>
                          </a:solidFill>
                          <a:effectLst/>
                          <a:latin typeface="Arial" panose="020B0604020202020204" pitchFamily="34" charset="0"/>
                          <a:cs typeface="Arial" panose="020B0604020202020204" pitchFamily="34" charset="0"/>
                        </a:rPr>
                        <a:t>, International Society of Blood Transfusion.</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dirty="0">
                <a:solidFill>
                  <a:schemeClr val="tx1"/>
                </a:solidFill>
              </a:rPr>
              <a:t>Fisher-Race Terminology</a:t>
            </a:r>
          </a:p>
        </p:txBody>
      </p:sp>
      <p:sp>
        <p:nvSpPr>
          <p:cNvPr id="35843" name="Content Placeholder 2"/>
          <p:cNvSpPr>
            <a:spLocks noGrp="1"/>
          </p:cNvSpPr>
          <p:nvPr>
            <p:ph idx="1"/>
          </p:nvPr>
        </p:nvSpPr>
        <p:spPr/>
        <p:txBody>
          <a:bodyPr/>
          <a:lstStyle/>
          <a:p>
            <a:pPr eaLnBrk="1" hangingPunct="1">
              <a:lnSpc>
                <a:spcPct val="90000"/>
              </a:lnSpc>
            </a:pPr>
            <a:r>
              <a:rPr lang="en-US" altLang="en-US" dirty="0">
                <a:solidFill>
                  <a:schemeClr val="tx1"/>
                </a:solidFill>
              </a:rPr>
              <a:t>Each gene expresses an antigen that is given the same letter as the italicized letter of the gene name (e.g., the </a:t>
            </a:r>
            <a:r>
              <a:rPr lang="en-US" altLang="en-US" i="1" dirty="0">
                <a:solidFill>
                  <a:schemeClr val="tx1"/>
                </a:solidFill>
              </a:rPr>
              <a:t>C</a:t>
            </a:r>
            <a:r>
              <a:rPr lang="en-US" altLang="en-US" dirty="0">
                <a:solidFill>
                  <a:schemeClr val="tx1"/>
                </a:solidFill>
              </a:rPr>
              <a:t> gene produces the C antigen)</a:t>
            </a:r>
          </a:p>
          <a:p>
            <a:pPr eaLnBrk="1" hangingPunct="1">
              <a:lnSpc>
                <a:spcPct val="90000"/>
              </a:lnSpc>
            </a:pPr>
            <a:r>
              <a:rPr lang="en-US" altLang="en-US" dirty="0">
                <a:solidFill>
                  <a:schemeClr val="tx1"/>
                </a:solidFill>
              </a:rPr>
              <a:t>Absence of the D antigen is written as “d” </a:t>
            </a:r>
          </a:p>
          <a:p>
            <a:pPr eaLnBrk="1" hangingPunct="1">
              <a:lnSpc>
                <a:spcPct val="90000"/>
              </a:lnSpc>
            </a:pPr>
            <a:r>
              <a:rPr lang="en-US" altLang="en-US" dirty="0">
                <a:solidFill>
                  <a:schemeClr val="tx1"/>
                </a:solidFill>
              </a:rPr>
              <a:t>The order of the genes is usually </a:t>
            </a:r>
            <a:r>
              <a:rPr lang="en-US" altLang="en-US" i="1" dirty="0">
                <a:solidFill>
                  <a:schemeClr val="tx1"/>
                </a:solidFill>
              </a:rPr>
              <a:t>DCE</a:t>
            </a:r>
            <a:r>
              <a:rPr lang="en-US" altLang="en-US" dirty="0">
                <a:solidFill>
                  <a:schemeClr val="tx1"/>
                </a:solidFill>
              </a:rPr>
              <a:t>, but they are sometimes ordered alphabetically as </a:t>
            </a:r>
            <a:r>
              <a:rPr lang="en-US" altLang="en-US" i="1" dirty="0">
                <a:solidFill>
                  <a:schemeClr val="tx1"/>
                </a:solidFill>
              </a:rPr>
              <a:t>CDE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dirty="0">
                <a:solidFill>
                  <a:schemeClr val="tx1"/>
                </a:solidFill>
              </a:rPr>
              <a:t>Wiener Terminology (1 of 2)</a:t>
            </a:r>
          </a:p>
        </p:txBody>
      </p:sp>
      <p:sp>
        <p:nvSpPr>
          <p:cNvPr id="3" name="Content Placeholder 2"/>
          <p:cNvSpPr>
            <a:spLocks noGrp="1"/>
          </p:cNvSpPr>
          <p:nvPr>
            <p:ph idx="1"/>
          </p:nvPr>
        </p:nvSpPr>
        <p:spPr>
          <a:xfrm>
            <a:off x="480060" y="1981200"/>
            <a:ext cx="8229600" cy="4068762"/>
          </a:xfrm>
        </p:spPr>
        <p:txBody>
          <a:bodyPr rtlCol="0">
            <a:noAutofit/>
          </a:bodyPr>
          <a:lstStyle/>
          <a:p>
            <a:pPr eaLnBrk="1" fontAlgn="auto" hangingPunct="1">
              <a:spcAft>
                <a:spcPts val="0"/>
              </a:spcAft>
              <a:buFont typeface="Times New Roman" panose="02020603050405020304" pitchFamily="18" charset="0"/>
              <a:buChar char="●"/>
              <a:defRPr/>
            </a:pPr>
            <a:r>
              <a:rPr lang="en-US" dirty="0">
                <a:solidFill>
                  <a:schemeClr val="tx1"/>
                </a:solidFill>
              </a:rPr>
              <a:t>According to Wiener, 8 alleles exist at the single Rh gene locus</a:t>
            </a:r>
          </a:p>
          <a:p>
            <a:pPr marL="0" indent="0" algn="ctr" eaLnBrk="1" fontAlgn="auto" hangingPunct="1">
              <a:spcAft>
                <a:spcPts val="0"/>
              </a:spcAft>
              <a:buFont typeface="Wingdings 2" pitchFamily="18" charset="2"/>
              <a:buNone/>
              <a:defRPr/>
            </a:pPr>
            <a:r>
              <a:rPr lang="en-US" sz="2400" i="1" dirty="0">
                <a:solidFill>
                  <a:schemeClr val="tx1"/>
                </a:solidFill>
              </a:rPr>
              <a:t>R</a:t>
            </a:r>
            <a:r>
              <a:rPr lang="en-US" sz="2400" i="1" baseline="30000" dirty="0">
                <a:solidFill>
                  <a:schemeClr val="tx1"/>
                </a:solidFill>
              </a:rPr>
              <a:t>0</a:t>
            </a:r>
            <a:r>
              <a:rPr lang="en-US" sz="2400" i="1" dirty="0">
                <a:solidFill>
                  <a:schemeClr val="tx1"/>
                </a:solidFill>
              </a:rPr>
              <a:t>, R</a:t>
            </a:r>
            <a:r>
              <a:rPr lang="en-US" sz="2400" i="1" baseline="30000" dirty="0">
                <a:solidFill>
                  <a:schemeClr val="tx1"/>
                </a:solidFill>
              </a:rPr>
              <a:t>1</a:t>
            </a:r>
            <a:r>
              <a:rPr lang="en-US" sz="2400" i="1" dirty="0">
                <a:solidFill>
                  <a:schemeClr val="tx1"/>
                </a:solidFill>
              </a:rPr>
              <a:t>, R</a:t>
            </a:r>
            <a:r>
              <a:rPr lang="en-US" sz="2400" i="1" baseline="30000" dirty="0">
                <a:solidFill>
                  <a:schemeClr val="tx1"/>
                </a:solidFill>
              </a:rPr>
              <a:t>2</a:t>
            </a:r>
            <a:r>
              <a:rPr lang="en-US" sz="2400" i="1" dirty="0">
                <a:solidFill>
                  <a:schemeClr val="tx1"/>
                </a:solidFill>
              </a:rPr>
              <a:t>, </a:t>
            </a:r>
            <a:r>
              <a:rPr lang="en-US" sz="2400" i="1" dirty="0" err="1">
                <a:solidFill>
                  <a:schemeClr val="tx1"/>
                </a:solidFill>
              </a:rPr>
              <a:t>R</a:t>
            </a:r>
            <a:r>
              <a:rPr lang="en-US" sz="2400" i="1" baseline="30000" dirty="0" err="1">
                <a:solidFill>
                  <a:schemeClr val="tx1"/>
                </a:solidFill>
              </a:rPr>
              <a:t>z</a:t>
            </a:r>
            <a:r>
              <a:rPr lang="en-US" sz="2400" i="1" dirty="0">
                <a:solidFill>
                  <a:schemeClr val="tx1"/>
                </a:solidFill>
              </a:rPr>
              <a:t>, r, r′, r″, </a:t>
            </a:r>
            <a:r>
              <a:rPr lang="en-US" sz="2400" i="1" dirty="0" err="1">
                <a:solidFill>
                  <a:schemeClr val="tx1"/>
                </a:solidFill>
              </a:rPr>
              <a:t>r</a:t>
            </a:r>
            <a:r>
              <a:rPr lang="en-US" sz="2400" i="1" baseline="30000" dirty="0" err="1">
                <a:solidFill>
                  <a:schemeClr val="tx1"/>
                </a:solidFill>
              </a:rPr>
              <a:t>y</a:t>
            </a:r>
            <a:endParaRPr lang="en-US" dirty="0">
              <a:solidFill>
                <a:schemeClr val="tx1"/>
              </a:solidFill>
            </a:endParaRPr>
          </a:p>
          <a:p>
            <a:pPr eaLnBrk="1" fontAlgn="auto" hangingPunct="1">
              <a:spcAft>
                <a:spcPts val="0"/>
              </a:spcAft>
              <a:buFont typeface="Times New Roman" panose="02020603050405020304" pitchFamily="18" charset="0"/>
              <a:buChar char="●"/>
              <a:defRPr/>
            </a:pPr>
            <a:r>
              <a:rPr lang="en-US" dirty="0">
                <a:solidFill>
                  <a:schemeClr val="tx1"/>
                </a:solidFill>
              </a:rPr>
              <a:t>Each </a:t>
            </a:r>
            <a:r>
              <a:rPr lang="en-US" b="1" dirty="0">
                <a:solidFill>
                  <a:schemeClr val="tx1"/>
                </a:solidFill>
              </a:rPr>
              <a:t>gene</a:t>
            </a:r>
            <a:r>
              <a:rPr lang="en-US" dirty="0">
                <a:solidFill>
                  <a:schemeClr val="tx1"/>
                </a:solidFill>
              </a:rPr>
              <a:t> encodes an </a:t>
            </a:r>
            <a:r>
              <a:rPr lang="en-US" b="1" dirty="0" err="1">
                <a:solidFill>
                  <a:schemeClr val="tx1"/>
                </a:solidFill>
              </a:rPr>
              <a:t>agglutinogen</a:t>
            </a:r>
            <a:r>
              <a:rPr lang="en-US" dirty="0">
                <a:solidFill>
                  <a:schemeClr val="tx1"/>
                </a:solidFill>
              </a:rPr>
              <a:t> (made of </a:t>
            </a:r>
            <a:r>
              <a:rPr lang="en-US" b="1" dirty="0">
                <a:solidFill>
                  <a:schemeClr val="tx1"/>
                </a:solidFill>
              </a:rPr>
              <a:t>factors</a:t>
            </a:r>
            <a:r>
              <a:rPr lang="en-US" dirty="0">
                <a:solidFill>
                  <a:schemeClr val="tx1"/>
                </a:solidFill>
              </a:rPr>
              <a:t>) that correlates with Rh </a:t>
            </a:r>
            <a:r>
              <a:rPr lang="en-US" b="1" dirty="0">
                <a:solidFill>
                  <a:schemeClr val="tx1"/>
                </a:solidFill>
              </a:rPr>
              <a:t>antigens</a:t>
            </a:r>
            <a:endParaRPr lang="en-US" dirty="0">
              <a:solidFill>
                <a:schemeClr val="tx1"/>
              </a:solidFill>
            </a:endParaRPr>
          </a:p>
          <a:p>
            <a:pPr marL="0" indent="0" algn="ctr">
              <a:buNone/>
              <a:defRPr/>
            </a:pPr>
            <a:r>
              <a:rPr lang="en-US" sz="2400" dirty="0">
                <a:solidFill>
                  <a:schemeClr val="tx1"/>
                </a:solidFill>
              </a:rPr>
              <a:t>Example 1: </a:t>
            </a:r>
            <a:r>
              <a:rPr lang="en-US" sz="2400" i="1" dirty="0">
                <a:solidFill>
                  <a:schemeClr val="tx1"/>
                </a:solidFill>
              </a:rPr>
              <a:t>R</a:t>
            </a:r>
            <a:r>
              <a:rPr lang="en-US" sz="2400" i="1" baseline="30000" dirty="0">
                <a:solidFill>
                  <a:schemeClr val="tx1"/>
                </a:solidFill>
              </a:rPr>
              <a:t>1</a:t>
            </a:r>
            <a:r>
              <a:rPr lang="en-US" sz="2400" i="1" dirty="0">
                <a:solidFill>
                  <a:schemeClr val="tx1"/>
                </a:solidFill>
              </a:rPr>
              <a:t> </a:t>
            </a:r>
            <a:r>
              <a:rPr lang="en-US" sz="2400" dirty="0">
                <a:solidFill>
                  <a:schemeClr val="tx1"/>
                </a:solidFill>
                <a:sym typeface="Wingdings"/>
              </a:rPr>
              <a:t> Rh</a:t>
            </a:r>
            <a:r>
              <a:rPr lang="en-US" sz="2400" baseline="-25000" dirty="0">
                <a:solidFill>
                  <a:schemeClr val="tx1"/>
                </a:solidFill>
                <a:sym typeface="Wingdings"/>
              </a:rPr>
              <a:t>1</a:t>
            </a:r>
            <a:r>
              <a:rPr lang="en-US" sz="2400" dirty="0">
                <a:solidFill>
                  <a:schemeClr val="tx1"/>
                </a:solidFill>
                <a:sym typeface="Wingdings"/>
              </a:rPr>
              <a:t>(Rh</a:t>
            </a:r>
            <a:r>
              <a:rPr lang="en-US" sz="2400" baseline="-25000" dirty="0">
                <a:solidFill>
                  <a:schemeClr val="tx1"/>
                </a:solidFill>
                <a:sym typeface="Wingdings"/>
              </a:rPr>
              <a:t>0</a:t>
            </a:r>
            <a:r>
              <a:rPr lang="en-US" sz="2400" dirty="0">
                <a:solidFill>
                  <a:schemeClr val="tx1"/>
                </a:solidFill>
                <a:sym typeface="Wingdings"/>
              </a:rPr>
              <a:t>, </a:t>
            </a:r>
            <a:r>
              <a:rPr lang="en-US" sz="2400" dirty="0" err="1">
                <a:solidFill>
                  <a:schemeClr val="tx1"/>
                </a:solidFill>
                <a:sym typeface="Wingdings"/>
              </a:rPr>
              <a:t>rh</a:t>
            </a:r>
            <a:r>
              <a:rPr lang="en-US" sz="2400" i="1" dirty="0"/>
              <a:t>′</a:t>
            </a:r>
            <a:r>
              <a:rPr lang="en-US" sz="2400" dirty="0">
                <a:solidFill>
                  <a:schemeClr val="tx1"/>
                </a:solidFill>
                <a:sym typeface="Wingdings"/>
              </a:rPr>
              <a:t>, </a:t>
            </a:r>
            <a:r>
              <a:rPr lang="en-US" sz="2400" dirty="0" err="1">
                <a:solidFill>
                  <a:schemeClr val="tx1"/>
                </a:solidFill>
                <a:sym typeface="Wingdings"/>
              </a:rPr>
              <a:t>hr</a:t>
            </a:r>
            <a:r>
              <a:rPr lang="en-US" sz="2400" i="1" dirty="0"/>
              <a:t>″</a:t>
            </a:r>
            <a:r>
              <a:rPr lang="en-US" sz="2400" dirty="0">
                <a:solidFill>
                  <a:schemeClr val="tx1"/>
                </a:solidFill>
                <a:sym typeface="Wingdings"/>
              </a:rPr>
              <a:t>)  D, C, e</a:t>
            </a:r>
          </a:p>
          <a:p>
            <a:pPr eaLnBrk="1" fontAlgn="auto" hangingPunct="1">
              <a:spcAft>
                <a:spcPts val="0"/>
              </a:spcAft>
              <a:buFont typeface="Arial" panose="020B0604020202020204" pitchFamily="34" charset="0"/>
              <a:buChar char="•"/>
              <a:defRPr/>
            </a:pPr>
            <a:endParaRPr lang="en-US" dirty="0">
              <a:solidFill>
                <a:schemeClr val="tx1"/>
              </a:solidFill>
              <a:sym typeface="Wingdings"/>
            </a:endParaRPr>
          </a:p>
          <a:p>
            <a:pPr marL="0" indent="0" algn="ctr" eaLnBrk="1" fontAlgn="auto" hangingPunct="1">
              <a:spcAft>
                <a:spcPts val="0"/>
              </a:spcAft>
              <a:buFont typeface="Wingdings 2" pitchFamily="18" charset="2"/>
              <a:buNone/>
              <a:defRPr/>
            </a:pPr>
            <a:endParaRPr lang="en-US" sz="2000" i="1" dirty="0">
              <a:solidFill>
                <a:schemeClr val="tx1"/>
              </a:solidFill>
              <a:sym typeface="Wingdings"/>
            </a:endParaRPr>
          </a:p>
          <a:p>
            <a:pPr marL="0" indent="0" algn="ctr" eaLnBrk="1" fontAlgn="auto" hangingPunct="1">
              <a:spcAft>
                <a:spcPts val="0"/>
              </a:spcAft>
              <a:buFont typeface="Wingdings 2" pitchFamily="18" charset="2"/>
              <a:buNone/>
              <a:defRPr/>
            </a:pPr>
            <a:r>
              <a:rPr lang="en-US" sz="2000" i="1" dirty="0">
                <a:solidFill>
                  <a:schemeClr val="tx1"/>
                </a:solidFill>
                <a:sym typeface="Wingdings"/>
              </a:rPr>
              <a:t>Note: Long hand notation is outdated and rarely used.</a:t>
            </a:r>
          </a:p>
          <a:p>
            <a:pPr marL="0" indent="0" eaLnBrk="1" fontAlgn="auto" hangingPunct="1">
              <a:spcAft>
                <a:spcPts val="0"/>
              </a:spcAft>
              <a:buFont typeface="Wingdings 2" pitchFamily="18" charset="2"/>
              <a:buNone/>
              <a:defRPr/>
            </a:pPr>
            <a:endParaRPr lang="en-US" dirty="0">
              <a:solidFill>
                <a:schemeClr val="tx1"/>
              </a:solidFill>
            </a:endParaRPr>
          </a:p>
        </p:txBody>
      </p:sp>
      <p:sp>
        <p:nvSpPr>
          <p:cNvPr id="37894" name="TextBox 3"/>
          <p:cNvSpPr txBox="1">
            <a:spLocks noChangeArrowheads="1"/>
          </p:cNvSpPr>
          <p:nvPr/>
        </p:nvSpPr>
        <p:spPr bwMode="auto">
          <a:xfrm>
            <a:off x="4419600" y="4419600"/>
            <a:ext cx="19224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400" i="1">
                <a:solidFill>
                  <a:schemeClr val="tx2"/>
                </a:solidFill>
                <a:latin typeface="Arial" charset="0"/>
              </a:rPr>
              <a:t>Long hand notation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dirty="0">
                <a:solidFill>
                  <a:schemeClr val="tx1"/>
                </a:solidFill>
              </a:rPr>
              <a:t>Wiener Terminology (2 of 2)</a:t>
            </a:r>
          </a:p>
        </p:txBody>
      </p:sp>
      <p:sp>
        <p:nvSpPr>
          <p:cNvPr id="39939" name="Content Placeholder 3"/>
          <p:cNvSpPr>
            <a:spLocks noGrp="1"/>
          </p:cNvSpPr>
          <p:nvPr>
            <p:ph sz="half" idx="1"/>
          </p:nvPr>
        </p:nvSpPr>
        <p:spPr>
          <a:xfrm>
            <a:off x="822960" y="1845734"/>
            <a:ext cx="3139440" cy="4023360"/>
          </a:xfrm>
        </p:spPr>
        <p:txBody>
          <a:bodyPr/>
          <a:lstStyle/>
          <a:p>
            <a:pPr eaLnBrk="1" hangingPunct="1"/>
            <a:r>
              <a:rPr lang="en-US" altLang="en-US" sz="2400" dirty="0">
                <a:solidFill>
                  <a:schemeClr val="tx1"/>
                </a:solidFill>
              </a:rPr>
              <a:t>To convert Wiener terminology to Fisher-Race terminology:</a:t>
            </a:r>
          </a:p>
          <a:p>
            <a:pPr lvl="1" eaLnBrk="1" hangingPunct="1">
              <a:buFont typeface="Arial" panose="020B0604020202020204" pitchFamily="34" charset="0"/>
              <a:buChar char="–"/>
            </a:pPr>
            <a:r>
              <a:rPr lang="en-US" altLang="en-US" sz="2200" dirty="0">
                <a:solidFill>
                  <a:schemeClr val="tx1"/>
                </a:solidFill>
              </a:rPr>
              <a:t>R </a:t>
            </a:r>
            <a:r>
              <a:rPr lang="en-US" altLang="en-US" sz="2200" dirty="0">
                <a:solidFill>
                  <a:schemeClr val="tx1"/>
                </a:solidFill>
                <a:sym typeface="Wingdings 3" pitchFamily="18" charset="2"/>
              </a:rPr>
              <a:t></a:t>
            </a:r>
            <a:r>
              <a:rPr lang="en-US" altLang="en-US" sz="2200" dirty="0">
                <a:solidFill>
                  <a:schemeClr val="tx1"/>
                </a:solidFill>
              </a:rPr>
              <a:t> D</a:t>
            </a:r>
          </a:p>
          <a:p>
            <a:pPr lvl="1" eaLnBrk="1" hangingPunct="1">
              <a:buFont typeface="Arial" panose="020B0604020202020204" pitchFamily="34" charset="0"/>
              <a:buChar char="–"/>
            </a:pPr>
            <a:r>
              <a:rPr lang="en-US" altLang="en-US" sz="2200" dirty="0">
                <a:solidFill>
                  <a:schemeClr val="tx1"/>
                </a:solidFill>
              </a:rPr>
              <a:t>r </a:t>
            </a:r>
            <a:r>
              <a:rPr lang="en-US" altLang="en-US" sz="2200" dirty="0">
                <a:solidFill>
                  <a:schemeClr val="tx1"/>
                </a:solidFill>
                <a:sym typeface="Wingdings 3" pitchFamily="18" charset="2"/>
              </a:rPr>
              <a:t></a:t>
            </a:r>
            <a:r>
              <a:rPr lang="en-US" altLang="en-US" sz="2200" dirty="0">
                <a:solidFill>
                  <a:schemeClr val="tx1"/>
                </a:solidFill>
              </a:rPr>
              <a:t> no D</a:t>
            </a:r>
          </a:p>
          <a:p>
            <a:pPr lvl="1">
              <a:buFont typeface="Arial" panose="020B0604020202020204" pitchFamily="34" charset="0"/>
              <a:buChar char="–"/>
            </a:pPr>
            <a:r>
              <a:rPr lang="en-US" altLang="en-US" sz="2200" baseline="-25000" dirty="0">
                <a:solidFill>
                  <a:schemeClr val="tx1"/>
                </a:solidFill>
              </a:rPr>
              <a:t>1</a:t>
            </a:r>
            <a:r>
              <a:rPr lang="en-US" altLang="en-US" sz="2200" dirty="0">
                <a:solidFill>
                  <a:schemeClr val="tx1"/>
                </a:solidFill>
              </a:rPr>
              <a:t> and </a:t>
            </a:r>
            <a:r>
              <a:rPr lang="en-US" sz="2000" i="1" dirty="0"/>
              <a:t>′</a:t>
            </a:r>
            <a:r>
              <a:rPr lang="en-US" altLang="en-US" sz="2200" dirty="0">
                <a:solidFill>
                  <a:schemeClr val="tx1"/>
                </a:solidFill>
                <a:sym typeface="Wingdings 3" pitchFamily="18" charset="2"/>
              </a:rPr>
              <a:t></a:t>
            </a:r>
            <a:r>
              <a:rPr lang="en-US" altLang="en-US" sz="2200" dirty="0">
                <a:solidFill>
                  <a:schemeClr val="tx1"/>
                </a:solidFill>
              </a:rPr>
              <a:t> C</a:t>
            </a:r>
          </a:p>
          <a:p>
            <a:pPr lvl="1">
              <a:buFont typeface="Arial" panose="020B0604020202020204" pitchFamily="34" charset="0"/>
              <a:buChar char="–"/>
            </a:pPr>
            <a:r>
              <a:rPr lang="en-US" altLang="en-US" sz="2200" baseline="-25000" dirty="0">
                <a:solidFill>
                  <a:schemeClr val="tx1"/>
                </a:solidFill>
              </a:rPr>
              <a:t>2</a:t>
            </a:r>
            <a:r>
              <a:rPr lang="en-US" altLang="en-US" sz="2200" dirty="0">
                <a:solidFill>
                  <a:schemeClr val="tx1"/>
                </a:solidFill>
              </a:rPr>
              <a:t> and </a:t>
            </a:r>
            <a:r>
              <a:rPr lang="en-US" sz="2000" i="1" dirty="0"/>
              <a:t>″</a:t>
            </a:r>
            <a:r>
              <a:rPr lang="en-US" altLang="en-US" sz="2200" dirty="0">
                <a:solidFill>
                  <a:schemeClr val="tx1"/>
                </a:solidFill>
                <a:sym typeface="Wingdings 3" pitchFamily="18" charset="2"/>
              </a:rPr>
              <a:t></a:t>
            </a:r>
            <a:r>
              <a:rPr lang="en-US" altLang="en-US" sz="2200" dirty="0">
                <a:solidFill>
                  <a:schemeClr val="tx1"/>
                </a:solidFill>
              </a:rPr>
              <a:t> E</a:t>
            </a:r>
          </a:p>
          <a:p>
            <a:pPr lvl="1" eaLnBrk="1" hangingPunct="1">
              <a:buFont typeface="Arial" panose="020B0604020202020204" pitchFamily="34" charset="0"/>
              <a:buChar char="–"/>
            </a:pPr>
            <a:r>
              <a:rPr lang="en-US" altLang="en-US" sz="2200" baseline="-25000" dirty="0">
                <a:solidFill>
                  <a:schemeClr val="tx1"/>
                </a:solidFill>
              </a:rPr>
              <a:t>0</a:t>
            </a:r>
            <a:r>
              <a:rPr lang="en-US" altLang="en-US" sz="2200" dirty="0">
                <a:solidFill>
                  <a:schemeClr val="tx1"/>
                </a:solidFill>
              </a:rPr>
              <a:t> </a:t>
            </a:r>
            <a:r>
              <a:rPr lang="en-US" altLang="en-US" sz="2200" dirty="0">
                <a:solidFill>
                  <a:schemeClr val="tx1"/>
                </a:solidFill>
                <a:sym typeface="Wingdings 3" pitchFamily="18" charset="2"/>
              </a:rPr>
              <a:t></a:t>
            </a:r>
            <a:r>
              <a:rPr lang="en-US" altLang="en-US" sz="2200" dirty="0">
                <a:solidFill>
                  <a:schemeClr val="tx1"/>
                </a:solidFill>
              </a:rPr>
              <a:t> </a:t>
            </a:r>
            <a:r>
              <a:rPr lang="en-US" altLang="en-US" sz="2200" dirty="0" err="1">
                <a:solidFill>
                  <a:schemeClr val="tx1"/>
                </a:solidFill>
              </a:rPr>
              <a:t>ce</a:t>
            </a:r>
            <a:endParaRPr lang="en-US" altLang="en-US" sz="2200" dirty="0">
              <a:solidFill>
                <a:schemeClr val="tx1"/>
              </a:solidFill>
            </a:endParaRPr>
          </a:p>
          <a:p>
            <a:pPr lvl="1" eaLnBrk="1" hangingPunct="1">
              <a:buFont typeface="Arial" panose="020B0604020202020204" pitchFamily="34" charset="0"/>
              <a:buChar char="–"/>
            </a:pPr>
            <a:r>
              <a:rPr lang="en-US" altLang="en-US" sz="2200" baseline="-25000" dirty="0">
                <a:solidFill>
                  <a:schemeClr val="tx1"/>
                </a:solidFill>
              </a:rPr>
              <a:t>Z</a:t>
            </a:r>
            <a:r>
              <a:rPr lang="en-US" altLang="en-US" sz="2200" dirty="0">
                <a:solidFill>
                  <a:schemeClr val="tx1"/>
                </a:solidFill>
              </a:rPr>
              <a:t> or </a:t>
            </a:r>
            <a:r>
              <a:rPr lang="en-US" altLang="en-US" sz="2200" baseline="30000" dirty="0">
                <a:solidFill>
                  <a:schemeClr val="tx1"/>
                </a:solidFill>
              </a:rPr>
              <a:t>y</a:t>
            </a:r>
            <a:r>
              <a:rPr lang="en-US" altLang="en-US" sz="2200" dirty="0">
                <a:solidFill>
                  <a:schemeClr val="tx1"/>
                </a:solidFill>
              </a:rPr>
              <a:t> </a:t>
            </a:r>
            <a:r>
              <a:rPr lang="en-US" altLang="en-US" sz="2200" dirty="0">
                <a:solidFill>
                  <a:schemeClr val="tx1"/>
                </a:solidFill>
                <a:sym typeface="Wingdings 3" pitchFamily="18" charset="2"/>
              </a:rPr>
              <a:t></a:t>
            </a:r>
            <a:r>
              <a:rPr lang="en-US" altLang="en-US" sz="2200" dirty="0">
                <a:solidFill>
                  <a:schemeClr val="tx1"/>
                </a:solidFill>
              </a:rPr>
              <a:t> CE</a:t>
            </a:r>
            <a:br>
              <a:rPr lang="en-US" altLang="en-US" sz="2200" dirty="0">
                <a:solidFill>
                  <a:schemeClr val="tx1"/>
                </a:solidFill>
              </a:rPr>
            </a:br>
            <a:r>
              <a:rPr lang="en-US" altLang="en-US" sz="2200" dirty="0">
                <a:solidFill>
                  <a:schemeClr val="tx1"/>
                </a:solidFill>
              </a:rPr>
              <a:t/>
            </a:r>
            <a:br>
              <a:rPr lang="en-US" altLang="en-US" sz="2200" dirty="0">
                <a:solidFill>
                  <a:schemeClr val="tx1"/>
                </a:solidFill>
              </a:rPr>
            </a:br>
            <a:r>
              <a:rPr lang="en-US" altLang="en-US" sz="2200" dirty="0">
                <a:solidFill>
                  <a:schemeClr val="tx1"/>
                </a:solidFill>
              </a:rPr>
              <a:t>Example: R</a:t>
            </a:r>
            <a:r>
              <a:rPr lang="en-US" altLang="en-US" sz="2200" baseline="-25000" dirty="0">
                <a:solidFill>
                  <a:schemeClr val="tx1"/>
                </a:solidFill>
              </a:rPr>
              <a:t>2</a:t>
            </a:r>
            <a:r>
              <a:rPr lang="en-US" altLang="en-US" sz="2200" dirty="0">
                <a:solidFill>
                  <a:schemeClr val="tx1"/>
                </a:solidFill>
              </a:rPr>
              <a:t> </a:t>
            </a:r>
            <a:r>
              <a:rPr lang="en-US" altLang="en-US" sz="2200" dirty="0">
                <a:solidFill>
                  <a:schemeClr val="tx1"/>
                </a:solidFill>
                <a:sym typeface="Wingdings" pitchFamily="2" charset="2"/>
              </a:rPr>
              <a:t> </a:t>
            </a:r>
            <a:r>
              <a:rPr lang="en-US" altLang="en-US" sz="2200" dirty="0" err="1">
                <a:solidFill>
                  <a:schemeClr val="tx1"/>
                </a:solidFill>
                <a:sym typeface="Wingdings" pitchFamily="2" charset="2"/>
              </a:rPr>
              <a:t>DcE</a:t>
            </a:r>
            <a:endParaRPr lang="en-US" altLang="en-US" sz="2200" dirty="0">
              <a:solidFill>
                <a:schemeClr val="tx1"/>
              </a:solidFill>
            </a:endParaRPr>
          </a:p>
        </p:txBody>
      </p:sp>
      <p:graphicFrame>
        <p:nvGraphicFramePr>
          <p:cNvPr id="2" name="Table 1" descr="Table with 9 rows and 2 columns describing Wiener theory: genes and antigens&#10;" title="Table 6.2 Wiener Theory: Genes and Antigens"/>
          <p:cNvGraphicFramePr>
            <a:graphicFrameLocks noGrp="1"/>
          </p:cNvGraphicFramePr>
          <p:nvPr>
            <p:extLst>
              <p:ext uri="{D42A27DB-BD31-4B8C-83A1-F6EECF244321}">
                <p14:modId xmlns:p14="http://schemas.microsoft.com/office/powerpoint/2010/main" val="4113734007"/>
              </p:ext>
            </p:extLst>
          </p:nvPr>
        </p:nvGraphicFramePr>
        <p:xfrm>
          <a:off x="4191000" y="1981204"/>
          <a:ext cx="4419600" cy="2838569"/>
        </p:xfrm>
        <a:graphic>
          <a:graphicData uri="http://schemas.openxmlformats.org/drawingml/2006/table">
            <a:tbl>
              <a:tblPr firstRow="1" firstCol="1" bandRow="1">
                <a:tableStyleId>{5C22544A-7EE6-4342-B048-85BDC9FD1C3A}</a:tableStyleId>
              </a:tblPr>
              <a:tblGrid>
                <a:gridCol w="1592394">
                  <a:extLst>
                    <a:ext uri="{9D8B030D-6E8A-4147-A177-3AD203B41FA5}">
                      <a16:colId xmlns:a16="http://schemas.microsoft.com/office/drawing/2014/main" val="20000"/>
                    </a:ext>
                  </a:extLst>
                </a:gridCol>
                <a:gridCol w="2827206">
                  <a:extLst>
                    <a:ext uri="{9D8B030D-6E8A-4147-A177-3AD203B41FA5}">
                      <a16:colId xmlns:a16="http://schemas.microsoft.com/office/drawing/2014/main" val="20001"/>
                    </a:ext>
                  </a:extLst>
                </a:gridCol>
              </a:tblGrid>
              <a:tr h="224003">
                <a:tc gridSpan="2">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Table 6.2 Wiener Theory: Genes and Antigens</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0"/>
                  </a:ext>
                </a:extLst>
              </a:tr>
              <a:tr h="224003">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Gene (Wiener)</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Antigens (Fisher-Race)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4003">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a:t>
                      </a:r>
                      <a:r>
                        <a:rPr lang="en-US" sz="1400" b="0" baseline="30000">
                          <a:solidFill>
                            <a:schemeClr val="tx1"/>
                          </a:solidFill>
                          <a:effectLst/>
                          <a:latin typeface="Arial" panose="020B0604020202020204" pitchFamily="34" charset="0"/>
                          <a:cs typeface="Arial" panose="020B0604020202020204" pitchFamily="34" charset="0"/>
                        </a:rPr>
                        <a:t>0</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cDe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4003">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a:t>
                      </a:r>
                      <a:r>
                        <a:rPr lang="en-US" sz="1400" b="0" baseline="30000">
                          <a:solidFill>
                            <a:schemeClr val="tx1"/>
                          </a:solidFill>
                          <a:effectLst/>
                          <a:latin typeface="Arial" panose="020B0604020202020204" pitchFamily="34" charset="0"/>
                          <a:cs typeface="Arial" panose="020B0604020202020204" pitchFamily="34" charset="0"/>
                        </a:rPr>
                        <a:t>1</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CDe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24003">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a:t>
                      </a:r>
                      <a:r>
                        <a:rPr lang="en-US" sz="1400" b="0" baseline="30000">
                          <a:solidFill>
                            <a:schemeClr val="tx1"/>
                          </a:solidFill>
                          <a:effectLst/>
                          <a:latin typeface="Arial" panose="020B0604020202020204" pitchFamily="34" charset="0"/>
                          <a:cs typeface="Arial" panose="020B0604020202020204" pitchFamily="34" charset="0"/>
                        </a:rPr>
                        <a:t>2</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cDE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4003">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a:t>
                      </a:r>
                      <a:r>
                        <a:rPr lang="en-US" sz="1400" b="0" baseline="30000">
                          <a:solidFill>
                            <a:schemeClr val="tx1"/>
                          </a:solidFill>
                          <a:effectLst/>
                          <a:latin typeface="Arial" panose="020B0604020202020204" pitchFamily="34" charset="0"/>
                          <a:cs typeface="Arial" panose="020B0604020202020204" pitchFamily="34" charset="0"/>
                        </a:rPr>
                        <a:t>z</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CDE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24003">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r</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24003">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r</a:t>
                      </a:r>
                      <a:r>
                        <a:rPr lang="en-US" sz="1200" i="1" dirty="0">
                          <a:solidFill>
                            <a:schemeClr val="tx1"/>
                          </a:solidFill>
                          <a:latin typeface="Arial" panose="020B0604020202020204" pitchFamily="34" charset="0"/>
                          <a:cs typeface="Arial" panose="020B0604020202020204" pitchFamily="34" charset="0"/>
                        </a:rPr>
                        <a:t>′</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err="1">
                          <a:solidFill>
                            <a:schemeClr val="tx1"/>
                          </a:solidFill>
                          <a:effectLst/>
                          <a:latin typeface="Arial" panose="020B0604020202020204" pitchFamily="34" charset="0"/>
                          <a:cs typeface="Arial" panose="020B0604020202020204" pitchFamily="34" charset="0"/>
                        </a:rPr>
                        <a:t>Ce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24003">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r″</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24003">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a:t>
                      </a:r>
                      <a:r>
                        <a:rPr lang="en-US" sz="1400" b="0" baseline="30000">
                          <a:solidFill>
                            <a:schemeClr val="tx1"/>
                          </a:solidFill>
                          <a:effectLst/>
                          <a:latin typeface="Arial" panose="020B0604020202020204" pitchFamily="34" charset="0"/>
                          <a:cs typeface="Arial" panose="020B0604020202020204" pitchFamily="34" charset="0"/>
                        </a:rPr>
                        <a:t>y</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84929">
                <a:tc gridSpan="2">
                  <a:txBody>
                    <a:bodyPr/>
                    <a:lstStyle/>
                    <a:p>
                      <a:pPr marL="0" marR="0">
                        <a:lnSpc>
                          <a:spcPct val="115000"/>
                        </a:lnSpc>
                        <a:spcBef>
                          <a:spcPts val="0"/>
                        </a:spcBef>
                        <a:spcAft>
                          <a:spcPts val="0"/>
                        </a:spcAft>
                      </a:pPr>
                      <a:r>
                        <a:rPr lang="en-US" sz="1050" b="0" dirty="0">
                          <a:solidFill>
                            <a:schemeClr val="tx1"/>
                          </a:solidFill>
                          <a:effectLst/>
                          <a:latin typeface="Arial" panose="020B0604020202020204" pitchFamily="34" charset="0"/>
                          <a:cs typeface="Arial" panose="020B0604020202020204" pitchFamily="34" charset="0"/>
                        </a:rPr>
                        <a:t>Note: Factors in the Wiener terminology arc easily translated to the Fisher-Race terminology, which defines the antigens more clearly.</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4"/>
          <p:cNvSpPr>
            <a:spLocks noGrp="1"/>
          </p:cNvSpPr>
          <p:nvPr>
            <p:ph type="title"/>
          </p:nvPr>
        </p:nvSpPr>
        <p:spPr/>
        <p:txBody>
          <a:bodyPr/>
          <a:lstStyle/>
          <a:p>
            <a:pPr eaLnBrk="1" hangingPunct="1"/>
            <a:r>
              <a:rPr lang="en-US" altLang="en-US" dirty="0" err="1">
                <a:solidFill>
                  <a:schemeClr val="tx1"/>
                </a:solidFill>
              </a:rPr>
              <a:t>Rosenfield</a:t>
            </a:r>
            <a:r>
              <a:rPr lang="en-US" altLang="en-US" dirty="0">
                <a:solidFill>
                  <a:schemeClr val="tx1"/>
                </a:solidFill>
              </a:rPr>
              <a:t> Terminology</a:t>
            </a:r>
          </a:p>
        </p:txBody>
      </p:sp>
      <p:sp>
        <p:nvSpPr>
          <p:cNvPr id="41987" name="Content Placeholder 5"/>
          <p:cNvSpPr>
            <a:spLocks noGrp="1"/>
          </p:cNvSpPr>
          <p:nvPr>
            <p:ph idx="1"/>
          </p:nvPr>
        </p:nvSpPr>
        <p:spPr/>
        <p:txBody>
          <a:bodyPr/>
          <a:lstStyle/>
          <a:p>
            <a:pPr marL="609600" indent="-609600" eaLnBrk="1" hangingPunct="1">
              <a:lnSpc>
                <a:spcPct val="90000"/>
              </a:lnSpc>
            </a:pPr>
            <a:r>
              <a:rPr lang="en-US" altLang="en-US" dirty="0">
                <a:solidFill>
                  <a:schemeClr val="tx1"/>
                </a:solidFill>
              </a:rPr>
              <a:t>Indicates phenotype information more suited for computerized data entry</a:t>
            </a:r>
          </a:p>
          <a:p>
            <a:pPr marL="609600" indent="-609600" eaLnBrk="1" hangingPunct="1">
              <a:lnSpc>
                <a:spcPct val="90000"/>
              </a:lnSpc>
            </a:pPr>
            <a:r>
              <a:rPr lang="en-US" altLang="en-US" dirty="0">
                <a:solidFill>
                  <a:schemeClr val="tx1"/>
                </a:solidFill>
              </a:rPr>
              <a:t>Antigens are designated by number</a:t>
            </a:r>
          </a:p>
          <a:p>
            <a:pPr lvl="1" eaLnBrk="1" hangingPunct="1">
              <a:lnSpc>
                <a:spcPct val="90000"/>
              </a:lnSpc>
              <a:buFont typeface="Arial" panose="020B0604020202020204" pitchFamily="34" charset="0"/>
              <a:buChar char="–"/>
            </a:pPr>
            <a:r>
              <a:rPr lang="en-US" altLang="en-US" sz="2200" dirty="0">
                <a:solidFill>
                  <a:schemeClr val="tx1"/>
                </a:solidFill>
              </a:rPr>
              <a:t>Rh1:D</a:t>
            </a:r>
          </a:p>
          <a:p>
            <a:pPr lvl="1" eaLnBrk="1" hangingPunct="1">
              <a:lnSpc>
                <a:spcPct val="90000"/>
              </a:lnSpc>
              <a:buFont typeface="Arial" panose="020B0604020202020204" pitchFamily="34" charset="0"/>
              <a:buChar char="–"/>
            </a:pPr>
            <a:r>
              <a:rPr lang="en-US" altLang="en-US" sz="2200" dirty="0">
                <a:solidFill>
                  <a:schemeClr val="tx1"/>
                </a:solidFill>
              </a:rPr>
              <a:t>Rh2:C</a:t>
            </a:r>
          </a:p>
          <a:p>
            <a:pPr lvl="1" eaLnBrk="1" hangingPunct="1">
              <a:lnSpc>
                <a:spcPct val="90000"/>
              </a:lnSpc>
              <a:buFont typeface="Arial" panose="020B0604020202020204" pitchFamily="34" charset="0"/>
              <a:buChar char="–"/>
            </a:pPr>
            <a:r>
              <a:rPr lang="en-US" altLang="en-US" sz="2200" dirty="0">
                <a:solidFill>
                  <a:schemeClr val="tx1"/>
                </a:solidFill>
              </a:rPr>
              <a:t>Rh3:E</a:t>
            </a:r>
          </a:p>
          <a:p>
            <a:pPr lvl="1" eaLnBrk="1" hangingPunct="1">
              <a:lnSpc>
                <a:spcPct val="90000"/>
              </a:lnSpc>
              <a:buFont typeface="Arial" panose="020B0604020202020204" pitchFamily="34" charset="0"/>
              <a:buChar char="–"/>
            </a:pPr>
            <a:r>
              <a:rPr lang="en-US" altLang="en-US" sz="2200" dirty="0">
                <a:solidFill>
                  <a:schemeClr val="tx1"/>
                </a:solidFill>
              </a:rPr>
              <a:t>Rh4:c</a:t>
            </a:r>
          </a:p>
          <a:p>
            <a:pPr lvl="1" eaLnBrk="1" hangingPunct="1">
              <a:lnSpc>
                <a:spcPct val="90000"/>
              </a:lnSpc>
              <a:buFont typeface="Arial" panose="020B0604020202020204" pitchFamily="34" charset="0"/>
              <a:buChar char="–"/>
            </a:pPr>
            <a:r>
              <a:rPr lang="en-US" altLang="en-US" sz="2200" dirty="0">
                <a:solidFill>
                  <a:schemeClr val="tx1"/>
                </a:solidFill>
              </a:rPr>
              <a:t>Rh5:e</a:t>
            </a:r>
            <a:br>
              <a:rPr lang="en-US" altLang="en-US" sz="2200" dirty="0">
                <a:solidFill>
                  <a:schemeClr val="tx1"/>
                </a:solidFill>
              </a:rPr>
            </a:br>
            <a:r>
              <a:rPr lang="en-US" altLang="en-US" sz="2200" dirty="0">
                <a:solidFill>
                  <a:schemeClr val="tx1"/>
                </a:solidFill>
              </a:rPr>
              <a:t/>
            </a:r>
            <a:br>
              <a:rPr lang="en-US" altLang="en-US" sz="2200" dirty="0">
                <a:solidFill>
                  <a:schemeClr val="tx1"/>
                </a:solidFill>
              </a:rPr>
            </a:br>
            <a:r>
              <a:rPr lang="en-US" altLang="en-US" sz="2800" dirty="0">
                <a:solidFill>
                  <a:schemeClr val="tx1"/>
                </a:solidFill>
              </a:rPr>
              <a:t>Example: </a:t>
            </a:r>
            <a:endParaRPr lang="en-US" altLang="en-US" sz="2200" dirty="0">
              <a:solidFill>
                <a:schemeClr val="tx1"/>
              </a:solidFill>
            </a:endParaRPr>
          </a:p>
          <a:p>
            <a:pPr lvl="1" eaLnBrk="1" hangingPunct="1">
              <a:lnSpc>
                <a:spcPct val="90000"/>
              </a:lnSpc>
              <a:buFont typeface="Arial" panose="020B0604020202020204" pitchFamily="34" charset="0"/>
              <a:buChar char="–"/>
            </a:pPr>
            <a:r>
              <a:rPr lang="en-US" altLang="en-US" sz="2200" dirty="0">
                <a:solidFill>
                  <a:schemeClr val="tx1"/>
                </a:solidFill>
              </a:rPr>
              <a:t>D+, C+, E–, c+, e+ is written as Rh:1,2,–3,4,5</a:t>
            </a:r>
            <a:endParaRPr lang="en-US" altLang="en-US"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altLang="en-US" dirty="0">
                <a:solidFill>
                  <a:schemeClr val="tx1"/>
                </a:solidFill>
              </a:rPr>
              <a:t>ISBT Terminology</a:t>
            </a:r>
          </a:p>
        </p:txBody>
      </p:sp>
      <p:sp>
        <p:nvSpPr>
          <p:cNvPr id="44035" name="Content Placeholder 2"/>
          <p:cNvSpPr>
            <a:spLocks noGrp="1"/>
          </p:cNvSpPr>
          <p:nvPr>
            <p:ph idx="1"/>
          </p:nvPr>
        </p:nvSpPr>
        <p:spPr/>
        <p:txBody>
          <a:bodyPr>
            <a:normAutofit/>
          </a:bodyPr>
          <a:lstStyle/>
          <a:p>
            <a:pPr eaLnBrk="1" hangingPunct="1">
              <a:lnSpc>
                <a:spcPct val="90000"/>
              </a:lnSpc>
            </a:pPr>
            <a:r>
              <a:rPr lang="en-US" altLang="en-US" dirty="0">
                <a:solidFill>
                  <a:schemeClr val="tx1"/>
                </a:solidFill>
              </a:rPr>
              <a:t>International Society of Blood Transfusion</a:t>
            </a:r>
          </a:p>
          <a:p>
            <a:pPr eaLnBrk="1" hangingPunct="1">
              <a:lnSpc>
                <a:spcPct val="90000"/>
              </a:lnSpc>
            </a:pPr>
            <a:r>
              <a:rPr lang="en-US" altLang="en-US" dirty="0">
                <a:solidFill>
                  <a:schemeClr val="tx1"/>
                </a:solidFill>
              </a:rPr>
              <a:t>Attempts to standardize nomenclature</a:t>
            </a:r>
          </a:p>
          <a:p>
            <a:pPr eaLnBrk="1" hangingPunct="1">
              <a:lnSpc>
                <a:spcPct val="90000"/>
              </a:lnSpc>
            </a:pPr>
            <a:r>
              <a:rPr lang="en-US" altLang="en-US" b="1" dirty="0">
                <a:solidFill>
                  <a:schemeClr val="tx1"/>
                </a:solidFill>
              </a:rPr>
              <a:t>Six-digit</a:t>
            </a:r>
            <a:r>
              <a:rPr lang="en-US" altLang="en-US" dirty="0">
                <a:solidFill>
                  <a:schemeClr val="tx1"/>
                </a:solidFill>
              </a:rPr>
              <a:t> numbers are assigned to each blood group specificity</a:t>
            </a:r>
          </a:p>
          <a:p>
            <a:pPr eaLnBrk="1" hangingPunct="1">
              <a:lnSpc>
                <a:spcPct val="90000"/>
              </a:lnSpc>
            </a:pPr>
            <a:r>
              <a:rPr lang="en-US" altLang="en-US" dirty="0">
                <a:solidFill>
                  <a:schemeClr val="tx1"/>
                </a:solidFill>
              </a:rPr>
              <a:t>The numbers 004 refer to the Rh system</a:t>
            </a:r>
          </a:p>
          <a:p>
            <a:pPr eaLnBrk="1" hangingPunct="1">
              <a:lnSpc>
                <a:spcPct val="90000"/>
              </a:lnSpc>
            </a:pPr>
            <a:r>
              <a:rPr lang="en-US" altLang="en-US" dirty="0">
                <a:solidFill>
                  <a:schemeClr val="tx1"/>
                </a:solidFill>
              </a:rPr>
              <a:t>The other numbers refer to the </a:t>
            </a:r>
            <a:r>
              <a:rPr lang="en-US" altLang="en-US" dirty="0" err="1">
                <a:solidFill>
                  <a:schemeClr val="tx1"/>
                </a:solidFill>
              </a:rPr>
              <a:t>Rosenfield</a:t>
            </a:r>
            <a:r>
              <a:rPr lang="en-US" altLang="en-US" dirty="0">
                <a:solidFill>
                  <a:schemeClr val="tx1"/>
                </a:solidFill>
              </a:rPr>
              <a:t> system </a:t>
            </a:r>
            <a:br>
              <a:rPr lang="en-US" altLang="en-US" dirty="0">
                <a:solidFill>
                  <a:schemeClr val="tx1"/>
                </a:solidFill>
              </a:rPr>
            </a:br>
            <a:r>
              <a:rPr lang="en-US" altLang="en-US" dirty="0">
                <a:solidFill>
                  <a:schemeClr val="tx1"/>
                </a:solidFill>
              </a:rPr>
              <a:t>(e.g., C antigen is RH2)</a:t>
            </a:r>
            <a:br>
              <a:rPr lang="en-US" altLang="en-US" dirty="0">
                <a:solidFill>
                  <a:schemeClr val="tx1"/>
                </a:solidFill>
              </a:rPr>
            </a:br>
            <a:r>
              <a:rPr lang="en-US" altLang="en-US" b="1" dirty="0">
                <a:solidFill>
                  <a:schemeClr val="tx1"/>
                </a:solidFill>
              </a:rPr>
              <a:t>Example</a:t>
            </a:r>
            <a:r>
              <a:rPr lang="en-US" altLang="en-US" dirty="0">
                <a:solidFill>
                  <a:schemeClr val="tx1"/>
                </a:solidFill>
              </a:rPr>
              <a:t>: ISBT number for the C antigen is 004002</a:t>
            </a:r>
          </a:p>
          <a:p>
            <a:pPr eaLnBrk="1" hangingPunct="1">
              <a:lnSpc>
                <a:spcPct val="90000"/>
              </a:lnSpc>
            </a:pPr>
            <a:endParaRPr lang="en-US" altLang="en-US"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ltLang="en-US" dirty="0">
                <a:solidFill>
                  <a:schemeClr val="tx1"/>
                </a:solidFill>
              </a:rPr>
              <a:t>Genotype (1 of 2)</a:t>
            </a:r>
          </a:p>
        </p:txBody>
      </p:sp>
      <p:sp>
        <p:nvSpPr>
          <p:cNvPr id="46083" name="Content Placeholder 2"/>
          <p:cNvSpPr>
            <a:spLocks noGrp="1"/>
          </p:cNvSpPr>
          <p:nvPr>
            <p:ph idx="1"/>
          </p:nvPr>
        </p:nvSpPr>
        <p:spPr/>
        <p:txBody>
          <a:bodyPr/>
          <a:lstStyle/>
          <a:p>
            <a:pPr eaLnBrk="1" hangingPunct="1">
              <a:lnSpc>
                <a:spcPct val="90000"/>
              </a:lnSpc>
            </a:pPr>
            <a:r>
              <a:rPr lang="en-US" altLang="en-US" dirty="0">
                <a:solidFill>
                  <a:schemeClr val="tx1"/>
                </a:solidFill>
              </a:rPr>
              <a:t>The </a:t>
            </a:r>
            <a:r>
              <a:rPr lang="en-US" altLang="en-US" b="1" dirty="0">
                <a:solidFill>
                  <a:schemeClr val="tx1"/>
                </a:solidFill>
              </a:rPr>
              <a:t>phenotype</a:t>
            </a:r>
            <a:r>
              <a:rPr lang="en-US" altLang="en-US" dirty="0">
                <a:solidFill>
                  <a:schemeClr val="tx1"/>
                </a:solidFill>
              </a:rPr>
              <a:t> is the result of the reaction between the RBCs and the antisera</a:t>
            </a:r>
          </a:p>
          <a:p>
            <a:pPr eaLnBrk="1" hangingPunct="1">
              <a:lnSpc>
                <a:spcPct val="90000"/>
              </a:lnSpc>
            </a:pPr>
            <a:r>
              <a:rPr lang="en-US" altLang="en-US" dirty="0">
                <a:solidFill>
                  <a:schemeClr val="tx1"/>
                </a:solidFill>
              </a:rPr>
              <a:t>The </a:t>
            </a:r>
            <a:r>
              <a:rPr lang="en-US" altLang="en-US" b="1" dirty="0">
                <a:solidFill>
                  <a:schemeClr val="tx1"/>
                </a:solidFill>
              </a:rPr>
              <a:t>genotype</a:t>
            </a:r>
            <a:r>
              <a:rPr lang="en-US" altLang="en-US" dirty="0">
                <a:solidFill>
                  <a:schemeClr val="tx1"/>
                </a:solidFill>
              </a:rPr>
              <a:t> is the genetic makeup and can be predicted by using the phenotype </a:t>
            </a:r>
            <a:r>
              <a:rPr lang="en-US" altLang="en-US" i="1" dirty="0">
                <a:solidFill>
                  <a:schemeClr val="tx1"/>
                </a:solidFill>
              </a:rPr>
              <a:t>and</a:t>
            </a:r>
            <a:r>
              <a:rPr lang="en-US" altLang="en-US" dirty="0">
                <a:solidFill>
                  <a:schemeClr val="tx1"/>
                </a:solidFill>
              </a:rPr>
              <a:t> by considering the race of an individual</a:t>
            </a:r>
          </a:p>
          <a:p>
            <a:pPr eaLnBrk="1" hangingPunct="1">
              <a:lnSpc>
                <a:spcPct val="90000"/>
              </a:lnSpc>
            </a:pPr>
            <a:r>
              <a:rPr lang="en-US" altLang="en-US" dirty="0">
                <a:solidFill>
                  <a:schemeClr val="tx1"/>
                </a:solidFill>
              </a:rPr>
              <a:t>Only family studies or molecular testing can determine the </a:t>
            </a:r>
            <a:r>
              <a:rPr lang="en-US" altLang="en-US" i="1" dirty="0">
                <a:solidFill>
                  <a:schemeClr val="tx1"/>
                </a:solidFill>
              </a:rPr>
              <a:t>true</a:t>
            </a:r>
            <a:r>
              <a:rPr lang="en-US" altLang="en-US" dirty="0">
                <a:solidFill>
                  <a:schemeClr val="tx1"/>
                </a:solidFill>
              </a:rPr>
              <a:t> genotype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p:nvPr>
        </p:nvSpPr>
        <p:spPr/>
        <p:txBody>
          <a:bodyPr/>
          <a:lstStyle/>
          <a:p>
            <a:pPr eaLnBrk="1" hangingPunct="1"/>
            <a:r>
              <a:rPr lang="en-US" altLang="en-US" dirty="0">
                <a:solidFill>
                  <a:schemeClr val="tx1"/>
                </a:solidFill>
              </a:rPr>
              <a:t>Genotype (2 of 2)</a:t>
            </a:r>
          </a:p>
        </p:txBody>
      </p:sp>
      <p:sp>
        <p:nvSpPr>
          <p:cNvPr id="48131" name="Content Placeholder 4"/>
          <p:cNvSpPr>
            <a:spLocks noGrp="1"/>
          </p:cNvSpPr>
          <p:nvPr>
            <p:ph sz="half" idx="1"/>
          </p:nvPr>
        </p:nvSpPr>
        <p:spPr>
          <a:xfrm>
            <a:off x="254907" y="1828800"/>
            <a:ext cx="3783693" cy="4321174"/>
          </a:xfrm>
        </p:spPr>
        <p:txBody>
          <a:bodyPr/>
          <a:lstStyle/>
          <a:p>
            <a:pPr eaLnBrk="1" hangingPunct="1"/>
            <a:r>
              <a:rPr lang="en-US" altLang="en-US" sz="2600" dirty="0">
                <a:solidFill>
                  <a:schemeClr val="tx1"/>
                </a:solidFill>
              </a:rPr>
              <a:t>Genotypes can be predicted by knowing the race of an individual</a:t>
            </a:r>
          </a:p>
          <a:p>
            <a:pPr eaLnBrk="1" hangingPunct="1"/>
            <a:r>
              <a:rPr lang="en-US" altLang="en-US" sz="2600" dirty="0">
                <a:solidFill>
                  <a:schemeClr val="tx1"/>
                </a:solidFill>
              </a:rPr>
              <a:t>Common genotypes</a:t>
            </a:r>
          </a:p>
          <a:p>
            <a:pPr lvl="1" eaLnBrk="1" hangingPunct="1">
              <a:buFont typeface="Arial" panose="020B0604020202020204" pitchFamily="34" charset="0"/>
              <a:buChar char="–"/>
            </a:pPr>
            <a:r>
              <a:rPr lang="en-US" altLang="en-US" dirty="0">
                <a:solidFill>
                  <a:schemeClr val="tx1"/>
                </a:solidFill>
              </a:rPr>
              <a:t>Caucasians: </a:t>
            </a:r>
            <a:r>
              <a:rPr lang="en-US" altLang="en-US" i="1" dirty="0">
                <a:solidFill>
                  <a:schemeClr val="tx1"/>
                </a:solidFill>
              </a:rPr>
              <a:t>R</a:t>
            </a:r>
            <a:r>
              <a:rPr lang="en-US" altLang="en-US" i="1" baseline="30000" dirty="0">
                <a:solidFill>
                  <a:schemeClr val="tx1"/>
                </a:solidFill>
              </a:rPr>
              <a:t>1</a:t>
            </a:r>
            <a:r>
              <a:rPr lang="en-US" altLang="en-US" i="1" dirty="0">
                <a:solidFill>
                  <a:schemeClr val="tx1"/>
                </a:solidFill>
              </a:rPr>
              <a:t>, r, R</a:t>
            </a:r>
            <a:r>
              <a:rPr lang="en-US" altLang="en-US" i="1" baseline="30000" dirty="0">
                <a:solidFill>
                  <a:schemeClr val="tx1"/>
                </a:solidFill>
              </a:rPr>
              <a:t>2</a:t>
            </a:r>
            <a:r>
              <a:rPr lang="en-US" altLang="en-US" i="1" dirty="0">
                <a:solidFill>
                  <a:schemeClr val="tx1"/>
                </a:solidFill>
              </a:rPr>
              <a:t>, R</a:t>
            </a:r>
            <a:r>
              <a:rPr lang="en-US" altLang="en-US" i="1" baseline="30000" dirty="0">
                <a:solidFill>
                  <a:schemeClr val="tx1"/>
                </a:solidFill>
              </a:rPr>
              <a:t>0</a:t>
            </a:r>
            <a:endParaRPr lang="en-US" altLang="en-US" dirty="0">
              <a:solidFill>
                <a:schemeClr val="tx1"/>
              </a:solidFill>
            </a:endParaRPr>
          </a:p>
          <a:p>
            <a:pPr lvl="1" eaLnBrk="1" hangingPunct="1">
              <a:buFont typeface="Arial" panose="020B0604020202020204" pitchFamily="34" charset="0"/>
              <a:buChar char="–"/>
            </a:pPr>
            <a:r>
              <a:rPr lang="en-US" altLang="en-US" dirty="0">
                <a:solidFill>
                  <a:schemeClr val="tx1"/>
                </a:solidFill>
              </a:rPr>
              <a:t>Blacks: </a:t>
            </a:r>
            <a:r>
              <a:rPr lang="en-US" altLang="en-US" i="1" dirty="0">
                <a:solidFill>
                  <a:schemeClr val="tx1"/>
                </a:solidFill>
              </a:rPr>
              <a:t>R</a:t>
            </a:r>
            <a:r>
              <a:rPr lang="en-US" altLang="en-US" i="1" baseline="30000" dirty="0">
                <a:solidFill>
                  <a:schemeClr val="tx1"/>
                </a:solidFill>
              </a:rPr>
              <a:t>0</a:t>
            </a:r>
            <a:r>
              <a:rPr lang="en-US" altLang="en-US" i="1" dirty="0">
                <a:solidFill>
                  <a:schemeClr val="tx1"/>
                </a:solidFill>
              </a:rPr>
              <a:t>, r, R</a:t>
            </a:r>
            <a:r>
              <a:rPr lang="en-US" altLang="en-US" i="1" baseline="30000" dirty="0">
                <a:solidFill>
                  <a:schemeClr val="tx1"/>
                </a:solidFill>
              </a:rPr>
              <a:t>1</a:t>
            </a:r>
            <a:r>
              <a:rPr lang="en-US" altLang="en-US" i="1" dirty="0">
                <a:solidFill>
                  <a:schemeClr val="tx1"/>
                </a:solidFill>
              </a:rPr>
              <a:t>, R</a:t>
            </a:r>
            <a:r>
              <a:rPr lang="en-US" altLang="en-US" i="1" baseline="30000" dirty="0">
                <a:solidFill>
                  <a:schemeClr val="tx1"/>
                </a:solidFill>
              </a:rPr>
              <a:t>2</a:t>
            </a:r>
            <a:endParaRPr lang="en-US" altLang="en-US" dirty="0">
              <a:solidFill>
                <a:schemeClr val="tx1"/>
              </a:solidFill>
            </a:endParaRPr>
          </a:p>
          <a:p>
            <a:pPr lvl="1">
              <a:buFont typeface="Arial" panose="020B0604020202020204" pitchFamily="34" charset="0"/>
              <a:buChar char="–"/>
            </a:pPr>
            <a:r>
              <a:rPr lang="en-US" altLang="en-US" i="1" dirty="0">
                <a:solidFill>
                  <a:schemeClr val="tx1"/>
                </a:solidFill>
              </a:rPr>
              <a:t>r</a:t>
            </a:r>
            <a:r>
              <a:rPr lang="en-US" i="1" dirty="0"/>
              <a:t>′</a:t>
            </a:r>
            <a:r>
              <a:rPr lang="en-US" altLang="en-US" i="1" dirty="0">
                <a:solidFill>
                  <a:schemeClr val="tx1"/>
                </a:solidFill>
              </a:rPr>
              <a:t>, r</a:t>
            </a:r>
            <a:r>
              <a:rPr lang="en-US" i="1" dirty="0"/>
              <a:t>″</a:t>
            </a:r>
            <a:r>
              <a:rPr lang="en-US" altLang="en-US" i="1" dirty="0">
                <a:solidFill>
                  <a:schemeClr val="tx1"/>
                </a:solidFill>
              </a:rPr>
              <a:t>, </a:t>
            </a:r>
            <a:r>
              <a:rPr lang="en-US" altLang="en-US" i="1" dirty="0" err="1">
                <a:solidFill>
                  <a:schemeClr val="tx1"/>
                </a:solidFill>
              </a:rPr>
              <a:t>R</a:t>
            </a:r>
            <a:r>
              <a:rPr lang="en-US" altLang="en-US" i="1" baseline="30000" dirty="0" err="1">
                <a:solidFill>
                  <a:schemeClr val="tx1"/>
                </a:solidFill>
              </a:rPr>
              <a:t>z</a:t>
            </a:r>
            <a:r>
              <a:rPr lang="en-US" altLang="en-US" i="1" dirty="0">
                <a:solidFill>
                  <a:schemeClr val="tx1"/>
                </a:solidFill>
              </a:rPr>
              <a:t>, </a:t>
            </a:r>
            <a:r>
              <a:rPr lang="en-US" altLang="en-US" dirty="0">
                <a:solidFill>
                  <a:schemeClr val="tx1"/>
                </a:solidFill>
              </a:rPr>
              <a:t>and </a:t>
            </a:r>
            <a:r>
              <a:rPr lang="en-US" altLang="en-US" i="1" dirty="0" err="1">
                <a:solidFill>
                  <a:schemeClr val="tx1"/>
                </a:solidFill>
              </a:rPr>
              <a:t>r</a:t>
            </a:r>
            <a:r>
              <a:rPr lang="en-US" altLang="en-US" i="1" baseline="30000" dirty="0" err="1">
                <a:solidFill>
                  <a:schemeClr val="tx1"/>
                </a:solidFill>
              </a:rPr>
              <a:t>y</a:t>
            </a:r>
            <a:r>
              <a:rPr lang="en-US" altLang="en-US" dirty="0">
                <a:solidFill>
                  <a:schemeClr val="tx1"/>
                </a:solidFill>
              </a:rPr>
              <a:t> are rarely encountered</a:t>
            </a:r>
          </a:p>
        </p:txBody>
      </p:sp>
      <p:graphicFrame>
        <p:nvGraphicFramePr>
          <p:cNvPr id="2" name="Table 1" descr="Table with 6 rows and 4 columns describing order of frequency of the common Rh blood group system haplotypes" title="Table 6.4 Order of Frequency of the Common Rh Blood Group System Haplotypes"/>
          <p:cNvGraphicFramePr>
            <a:graphicFrameLocks noGrp="1"/>
          </p:cNvGraphicFramePr>
          <p:nvPr>
            <p:extLst>
              <p:ext uri="{D42A27DB-BD31-4B8C-83A1-F6EECF244321}">
                <p14:modId xmlns:p14="http://schemas.microsoft.com/office/powerpoint/2010/main" val="1398102632"/>
              </p:ext>
            </p:extLst>
          </p:nvPr>
        </p:nvGraphicFramePr>
        <p:xfrm>
          <a:off x="4343399" y="1828800"/>
          <a:ext cx="4343401" cy="3754755"/>
        </p:xfrm>
        <a:graphic>
          <a:graphicData uri="http://schemas.openxmlformats.org/drawingml/2006/table">
            <a:tbl>
              <a:tblPr firstRow="1" firstCol="1" bandRow="1">
                <a:tableStyleId>{5C22544A-7EE6-4342-B048-85BDC9FD1C3A}</a:tableStyleId>
              </a:tblPr>
              <a:tblGrid>
                <a:gridCol w="6858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981201">
                  <a:extLst>
                    <a:ext uri="{9D8B030D-6E8A-4147-A177-3AD203B41FA5}">
                      <a16:colId xmlns:a16="http://schemas.microsoft.com/office/drawing/2014/main" val="20003"/>
                    </a:ext>
                  </a:extLst>
                </a:gridCol>
              </a:tblGrid>
              <a:tr h="487680">
                <a:tc gridSpan="4">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Table 6.4 Order of Frequency of the Common Rh Blood Group System Haplotypes</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3840">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White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Black</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Rare (both races)</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7680">
                <a:tc>
                  <a:txBody>
                    <a:bodyPr/>
                    <a:lstStyle/>
                    <a:p>
                      <a:pPr marL="0" marR="0">
                        <a:lnSpc>
                          <a:spcPct val="115000"/>
                        </a:lnSpc>
                        <a:spcBef>
                          <a:spcPts val="0"/>
                        </a:spcBef>
                        <a:spcAft>
                          <a:spcPts val="0"/>
                        </a:spcAft>
                      </a:pPr>
                      <a:r>
                        <a:rPr lang="en-US" sz="1400" b="0" dirty="0" err="1">
                          <a:solidFill>
                            <a:schemeClr val="tx1"/>
                          </a:solidFill>
                          <a:effectLst/>
                          <a:latin typeface="Arial" panose="020B0604020202020204" pitchFamily="34" charset="0"/>
                          <a:cs typeface="Arial" panose="020B0604020202020204" pitchFamily="34" charset="0"/>
                        </a:rPr>
                        <a:t>CDe</a:t>
                      </a:r>
                      <a:r>
                        <a:rPr lang="en-US" sz="1400" b="0" dirty="0">
                          <a:solidFill>
                            <a:schemeClr val="tx1"/>
                          </a:solidFill>
                          <a:effectLst/>
                          <a:latin typeface="Arial" panose="020B0604020202020204" pitchFamily="34" charset="0"/>
                          <a:cs typeface="Arial" panose="020B0604020202020204" pitchFamily="34" charset="0"/>
                        </a:rPr>
                        <a:t> (R</a:t>
                      </a:r>
                      <a:r>
                        <a:rPr lang="en-US" sz="1400" b="0" baseline="-25000" dirty="0">
                          <a:solidFill>
                            <a:schemeClr val="tx1"/>
                          </a:solidFill>
                          <a:effectLst/>
                          <a:latin typeface="Arial" panose="020B0604020202020204" pitchFamily="34" charset="0"/>
                          <a:cs typeface="Arial" panose="020B0604020202020204" pitchFamily="34" charset="0"/>
                        </a:rPr>
                        <a:t>1</a:t>
                      </a:r>
                      <a:r>
                        <a:rPr lang="en-US" sz="1400" b="0" dirty="0">
                          <a:solidFill>
                            <a:schemeClr val="tx1"/>
                          </a:solidFill>
                          <a:effectLst/>
                          <a:latin typeface="Arial" panose="020B0604020202020204" pitchFamily="34" charset="0"/>
                          <a:cs typeface="Arial" panose="020B0604020202020204" pitchFamily="34" charset="0"/>
                        </a:rPr>
                        <a:t>)</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Highest</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err="1">
                          <a:solidFill>
                            <a:schemeClr val="tx1"/>
                          </a:solidFill>
                          <a:effectLst/>
                          <a:latin typeface="Arial" panose="020B0604020202020204" pitchFamily="34" charset="0"/>
                          <a:cs typeface="Arial" panose="020B0604020202020204" pitchFamily="34" charset="0"/>
                        </a:rPr>
                        <a:t>cDe</a:t>
                      </a:r>
                      <a:r>
                        <a:rPr lang="en-US" sz="1400" b="0" dirty="0">
                          <a:solidFill>
                            <a:schemeClr val="tx1"/>
                          </a:solidFill>
                          <a:effectLst/>
                          <a:latin typeface="Arial" panose="020B0604020202020204" pitchFamily="34" charset="0"/>
                          <a:cs typeface="Arial" panose="020B0604020202020204" pitchFamily="34" charset="0"/>
                        </a:rPr>
                        <a:t> (R</a:t>
                      </a:r>
                      <a:r>
                        <a:rPr lang="en-US" sz="1400" b="0" baseline="-25000" dirty="0">
                          <a:solidFill>
                            <a:schemeClr val="tx1"/>
                          </a:solidFill>
                          <a:effectLst/>
                          <a:latin typeface="Arial" panose="020B0604020202020204" pitchFamily="34" charset="0"/>
                          <a:cs typeface="Arial" panose="020B0604020202020204" pitchFamily="34" charset="0"/>
                        </a:rPr>
                        <a:t>0</a:t>
                      </a:r>
                      <a:r>
                        <a:rPr lang="en-US" sz="1400" b="0" dirty="0">
                          <a:solidFill>
                            <a:schemeClr val="tx1"/>
                          </a:solidFill>
                          <a:effectLst/>
                          <a:latin typeface="Arial" panose="020B0604020202020204" pitchFamily="34" charset="0"/>
                          <a:cs typeface="Arial" panose="020B0604020202020204" pitchFamily="34" charset="0"/>
                        </a:rPr>
                        <a:t>)</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err="1">
                          <a:solidFill>
                            <a:schemeClr val="tx1"/>
                          </a:solidFill>
                          <a:effectLst/>
                          <a:latin typeface="Arial" panose="020B0604020202020204" pitchFamily="34" charset="0"/>
                          <a:cs typeface="Arial" panose="020B0604020202020204" pitchFamily="34" charset="0"/>
                        </a:rPr>
                        <a:t>Ce</a:t>
                      </a:r>
                      <a:r>
                        <a:rPr lang="en-US" sz="1400" b="0" dirty="0">
                          <a:solidFill>
                            <a:schemeClr val="tx1"/>
                          </a:solidFill>
                          <a:effectLst/>
                          <a:latin typeface="Arial" panose="020B0604020202020204" pitchFamily="34" charset="0"/>
                          <a:cs typeface="Arial" panose="020B0604020202020204" pitchFamily="34" charset="0"/>
                        </a:rPr>
                        <a:t> (r</a:t>
                      </a:r>
                      <a:r>
                        <a:rPr lang="en-US" sz="1400" i="1" dirty="0">
                          <a:solidFill>
                            <a:schemeClr val="tx1"/>
                          </a:solidFill>
                          <a:latin typeface="Arial" panose="020B0604020202020204" pitchFamily="34" charset="0"/>
                          <a:cs typeface="Arial" panose="020B0604020202020204" pitchFamily="34" charset="0"/>
                        </a:rPr>
                        <a:t>′</a:t>
                      </a:r>
                      <a:r>
                        <a:rPr lang="en-US" sz="1400" b="0" dirty="0">
                          <a:solidFill>
                            <a:schemeClr val="tx1"/>
                          </a:solidFill>
                          <a:effectLst/>
                          <a:latin typeface="Arial" panose="020B0604020202020204" pitchFamily="34" charset="0"/>
                          <a:cs typeface="Arial" panose="020B0604020202020204" pitchFamily="34" charset="0"/>
                        </a:rPr>
                        <a:t>)</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3840">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ce (r)</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lgn="ctr">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err="1">
                          <a:solidFill>
                            <a:schemeClr val="tx1"/>
                          </a:solidFill>
                          <a:effectLst/>
                          <a:latin typeface="Arial" panose="020B0604020202020204" pitchFamily="34" charset="0"/>
                          <a:cs typeface="Arial" panose="020B0604020202020204" pitchFamily="34" charset="0"/>
                        </a:rPr>
                        <a:t>ce</a:t>
                      </a:r>
                      <a:r>
                        <a:rPr lang="en-US" sz="1400" b="0" dirty="0">
                          <a:solidFill>
                            <a:schemeClr val="tx1"/>
                          </a:solidFill>
                          <a:effectLst/>
                          <a:latin typeface="Arial" panose="020B0604020202020204" pitchFamily="34" charset="0"/>
                          <a:cs typeface="Arial" panose="020B0604020202020204" pitchFamily="34" charset="0"/>
                        </a:rPr>
                        <a:t> (r)</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err="1">
                          <a:solidFill>
                            <a:schemeClr val="tx1"/>
                          </a:solidFill>
                          <a:effectLst/>
                          <a:latin typeface="Arial" panose="020B0604020202020204" pitchFamily="34" charset="0"/>
                          <a:cs typeface="Arial" panose="020B0604020202020204" pitchFamily="34" charset="0"/>
                        </a:rPr>
                        <a:t>cE</a:t>
                      </a:r>
                      <a:r>
                        <a:rPr lang="en-US" sz="1400" b="0" dirty="0">
                          <a:solidFill>
                            <a:schemeClr val="tx1"/>
                          </a:solidFill>
                          <a:effectLst/>
                          <a:latin typeface="Arial" panose="020B0604020202020204" pitchFamily="34" charset="0"/>
                          <a:cs typeface="Arial" panose="020B0604020202020204" pitchFamily="34" charset="0"/>
                        </a:rPr>
                        <a:t>(r″)</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87680">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cDE (R</a:t>
                      </a:r>
                      <a:r>
                        <a:rPr lang="en-US" sz="1400" b="0" baseline="-25000">
                          <a:solidFill>
                            <a:schemeClr val="tx1"/>
                          </a:solidFill>
                          <a:effectLst/>
                          <a:latin typeface="Arial" panose="020B0604020202020204" pitchFamily="34" charset="0"/>
                          <a:cs typeface="Arial" panose="020B0604020202020204" pitchFamily="34" charset="0"/>
                        </a:rPr>
                        <a:t>2</a:t>
                      </a:r>
                      <a:r>
                        <a:rPr lang="en-US" sz="1400" b="0">
                          <a:solidFill>
                            <a:schemeClr val="tx1"/>
                          </a:solidFill>
                          <a:effectLst/>
                          <a:latin typeface="Arial" panose="020B0604020202020204" pitchFamily="34" charset="0"/>
                          <a:cs typeface="Arial" panose="020B0604020202020204" pitchFamily="34" charset="0"/>
                        </a:rPr>
                        <a:t>)</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nSpc>
                          <a:spcPct val="115000"/>
                        </a:lnSpc>
                        <a:spcBef>
                          <a:spcPts val="0"/>
                        </a:spcBef>
                        <a:spcAft>
                          <a:spcPts val="0"/>
                        </a:spcAft>
                      </a:pPr>
                      <a:r>
                        <a:rPr lang="en-US" sz="1400" b="0" dirty="0" err="1">
                          <a:solidFill>
                            <a:schemeClr val="tx1"/>
                          </a:solidFill>
                          <a:effectLst/>
                          <a:latin typeface="Arial" panose="020B0604020202020204" pitchFamily="34" charset="0"/>
                          <a:cs typeface="Arial" panose="020B0604020202020204" pitchFamily="34" charset="0"/>
                        </a:rPr>
                        <a:t>CDe</a:t>
                      </a:r>
                      <a:r>
                        <a:rPr lang="en-US" sz="1400" b="0" dirty="0">
                          <a:solidFill>
                            <a:schemeClr val="tx1"/>
                          </a:solidFill>
                          <a:effectLst/>
                          <a:latin typeface="Arial" panose="020B0604020202020204" pitchFamily="34" charset="0"/>
                          <a:cs typeface="Arial" panose="020B0604020202020204" pitchFamily="34" charset="0"/>
                        </a:rPr>
                        <a:t> (R</a:t>
                      </a:r>
                      <a:r>
                        <a:rPr lang="en-US" sz="1400" b="0" baseline="-25000" dirty="0">
                          <a:solidFill>
                            <a:schemeClr val="tx1"/>
                          </a:solidFill>
                          <a:effectLst/>
                          <a:latin typeface="Arial" panose="020B0604020202020204" pitchFamily="34" charset="0"/>
                          <a:cs typeface="Arial" panose="020B0604020202020204" pitchFamily="34" charset="0"/>
                        </a:rPr>
                        <a:t>1</a:t>
                      </a:r>
                      <a:r>
                        <a:rPr lang="en-US" sz="1400" b="0" dirty="0">
                          <a:solidFill>
                            <a:schemeClr val="tx1"/>
                          </a:solidFill>
                          <a:effectLst/>
                          <a:latin typeface="Arial" panose="020B0604020202020204" pitchFamily="34" charset="0"/>
                          <a:cs typeface="Arial" panose="020B0604020202020204" pitchFamily="34" charset="0"/>
                        </a:rPr>
                        <a:t>)</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CE (</a:t>
                      </a:r>
                      <a:r>
                        <a:rPr lang="en-US" sz="1400" b="0" dirty="0" err="1">
                          <a:solidFill>
                            <a:schemeClr val="tx1"/>
                          </a:solidFill>
                          <a:effectLst/>
                          <a:latin typeface="Arial" panose="020B0604020202020204" pitchFamily="34" charset="0"/>
                          <a:cs typeface="Arial" panose="020B0604020202020204" pitchFamily="34" charset="0"/>
                        </a:rPr>
                        <a:t>r</a:t>
                      </a:r>
                      <a:r>
                        <a:rPr lang="en-US" sz="1400" b="0" baseline="-25000" dirty="0" err="1">
                          <a:solidFill>
                            <a:schemeClr val="tx1"/>
                          </a:solidFill>
                          <a:effectLst/>
                          <a:latin typeface="Arial" panose="020B0604020202020204" pitchFamily="34" charset="0"/>
                          <a:cs typeface="Arial" panose="020B0604020202020204" pitchFamily="34" charset="0"/>
                        </a:rPr>
                        <a:t>y</a:t>
                      </a:r>
                      <a:r>
                        <a:rPr lang="en-US" sz="1400" b="0" dirty="0">
                          <a:solidFill>
                            <a:schemeClr val="tx1"/>
                          </a:solidFill>
                          <a:effectLst/>
                          <a:latin typeface="Arial" panose="020B0604020202020204" pitchFamily="34" charset="0"/>
                          <a:cs typeface="Arial" panose="020B0604020202020204" pitchFamily="34" charset="0"/>
                        </a:rPr>
                        <a:t>)</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7680">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cDe (R</a:t>
                      </a:r>
                      <a:r>
                        <a:rPr lang="en-US" sz="1400" b="0" baseline="-25000">
                          <a:solidFill>
                            <a:schemeClr val="tx1"/>
                          </a:solidFill>
                          <a:effectLst/>
                          <a:latin typeface="Arial" panose="020B0604020202020204" pitchFamily="34" charset="0"/>
                          <a:cs typeface="Arial" panose="020B0604020202020204" pitchFamily="34" charset="0"/>
                        </a:rPr>
                        <a:t>0</a:t>
                      </a:r>
                      <a:r>
                        <a:rPr lang="en-US" sz="1400" b="0">
                          <a:solidFill>
                            <a:schemeClr val="tx1"/>
                          </a:solidFill>
                          <a:effectLst/>
                          <a:latin typeface="Arial" panose="020B0604020202020204" pitchFamily="34" charset="0"/>
                          <a:cs typeface="Arial" panose="020B0604020202020204" pitchFamily="34" charset="0"/>
                        </a:rPr>
                        <a:t>)</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nSpc>
                          <a:spcPct val="115000"/>
                        </a:lnSpc>
                        <a:spcBef>
                          <a:spcPts val="0"/>
                        </a:spcBef>
                        <a:spcAft>
                          <a:spcPts val="0"/>
                        </a:spcAft>
                      </a:pPr>
                      <a:r>
                        <a:rPr lang="en-US" sz="1400" b="0" dirty="0" err="1">
                          <a:solidFill>
                            <a:schemeClr val="tx1"/>
                          </a:solidFill>
                          <a:effectLst/>
                          <a:latin typeface="Arial" panose="020B0604020202020204" pitchFamily="34" charset="0"/>
                          <a:cs typeface="Arial" panose="020B0604020202020204" pitchFamily="34" charset="0"/>
                        </a:rPr>
                        <a:t>cDE</a:t>
                      </a:r>
                      <a:r>
                        <a:rPr lang="en-US" sz="1400" b="0" dirty="0">
                          <a:solidFill>
                            <a:schemeClr val="tx1"/>
                          </a:solidFill>
                          <a:effectLst/>
                          <a:latin typeface="Arial" panose="020B0604020202020204" pitchFamily="34" charset="0"/>
                          <a:cs typeface="Arial" panose="020B0604020202020204" pitchFamily="34" charset="0"/>
                        </a:rPr>
                        <a:t> (R</a:t>
                      </a:r>
                      <a:r>
                        <a:rPr lang="en-US" sz="1400" b="0" baseline="-25000" dirty="0">
                          <a:solidFill>
                            <a:schemeClr val="tx1"/>
                          </a:solidFill>
                          <a:effectLst/>
                          <a:latin typeface="Arial" panose="020B0604020202020204" pitchFamily="34" charset="0"/>
                          <a:cs typeface="Arial" panose="020B0604020202020204" pitchFamily="34" charset="0"/>
                        </a:rPr>
                        <a:t>2</a:t>
                      </a:r>
                      <a:r>
                        <a:rPr lang="en-US" sz="1400" b="0" dirty="0">
                          <a:solidFill>
                            <a:schemeClr val="tx1"/>
                          </a:solidFill>
                          <a:effectLst/>
                          <a:latin typeface="Arial" panose="020B0604020202020204" pitchFamily="34" charset="0"/>
                          <a:cs typeface="Arial" panose="020B0604020202020204" pitchFamily="34" charset="0"/>
                        </a:rPr>
                        <a:t>)</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CDE (R</a:t>
                      </a:r>
                      <a:r>
                        <a:rPr lang="en-US" sz="1400" b="0" baseline="-25000" dirty="0">
                          <a:solidFill>
                            <a:schemeClr val="tx1"/>
                          </a:solidFill>
                          <a:effectLst/>
                          <a:latin typeface="Arial" panose="020B0604020202020204" pitchFamily="34" charset="0"/>
                          <a:cs typeface="Arial" panose="020B0604020202020204" pitchFamily="34" charset="0"/>
                        </a:rPr>
                        <a:t>Z</a:t>
                      </a:r>
                      <a:r>
                        <a:rPr lang="en-US" sz="1400" b="0" dirty="0">
                          <a:solidFill>
                            <a:schemeClr val="tx1"/>
                          </a:solidFill>
                          <a:effectLst/>
                          <a:latin typeface="Arial" panose="020B0604020202020204" pitchFamily="34" charset="0"/>
                          <a:cs typeface="Arial" panose="020B0604020202020204" pitchFamily="34" charset="0"/>
                        </a:rPr>
                        <a:t>)</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81000">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Lowest</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 </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 </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31520">
                <a:tc gridSpan="4">
                  <a:txBody>
                    <a:bodyPr/>
                    <a:lstStyle/>
                    <a:p>
                      <a:pPr marL="0" marR="0">
                        <a:lnSpc>
                          <a:spcPct val="115000"/>
                        </a:lnSpc>
                        <a:spcBef>
                          <a:spcPts val="0"/>
                        </a:spcBef>
                        <a:spcAft>
                          <a:spcPts val="0"/>
                        </a:spcAft>
                      </a:pPr>
                      <a:r>
                        <a:rPr lang="en-US" sz="1050" b="0" dirty="0">
                          <a:solidFill>
                            <a:schemeClr val="tx1"/>
                          </a:solidFill>
                          <a:effectLst/>
                          <a:latin typeface="Arial" panose="020B0604020202020204" pitchFamily="34" charset="0"/>
                          <a:cs typeface="Arial" panose="020B0604020202020204" pitchFamily="34" charset="0"/>
                        </a:rPr>
                        <a:t>Note: The information in this table is useful when predicting the most probable genotype after the phenotype or antigen typing determination. Knowing that a </a:t>
                      </a:r>
                      <a:r>
                        <a:rPr lang="en-US" sz="1050" b="0" dirty="0" err="1">
                          <a:solidFill>
                            <a:schemeClr val="tx1"/>
                          </a:solidFill>
                          <a:effectLst/>
                          <a:latin typeface="Arial" panose="020B0604020202020204" pitchFamily="34" charset="0"/>
                          <a:cs typeface="Arial" panose="020B0604020202020204" pitchFamily="34" charset="0"/>
                        </a:rPr>
                        <a:t>cDe</a:t>
                      </a:r>
                      <a:r>
                        <a:rPr lang="en-US" sz="1050" b="0" dirty="0">
                          <a:solidFill>
                            <a:schemeClr val="tx1"/>
                          </a:solidFill>
                          <a:effectLst/>
                          <a:latin typeface="Arial" panose="020B0604020202020204" pitchFamily="34" charset="0"/>
                          <a:cs typeface="Arial" panose="020B0604020202020204" pitchFamily="34" charset="0"/>
                        </a:rPr>
                        <a:t>/</a:t>
                      </a:r>
                      <a:r>
                        <a:rPr lang="en-US" sz="1050" b="0" dirty="0" err="1">
                          <a:solidFill>
                            <a:schemeClr val="tx1"/>
                          </a:solidFill>
                          <a:effectLst/>
                          <a:latin typeface="Arial" panose="020B0604020202020204" pitchFamily="34" charset="0"/>
                          <a:cs typeface="Arial" panose="020B0604020202020204" pitchFamily="34" charset="0"/>
                        </a:rPr>
                        <a:t>cDe</a:t>
                      </a:r>
                      <a:r>
                        <a:rPr lang="en-US" sz="1050" b="0" dirty="0">
                          <a:solidFill>
                            <a:schemeClr val="tx1"/>
                          </a:solidFill>
                          <a:effectLst/>
                          <a:latin typeface="Arial" panose="020B0604020202020204" pitchFamily="34" charset="0"/>
                          <a:cs typeface="Arial" panose="020B0604020202020204" pitchFamily="34" charset="0"/>
                        </a:rPr>
                        <a:t> or R</a:t>
                      </a:r>
                      <a:r>
                        <a:rPr lang="en-US" sz="1050" b="0" baseline="30000" dirty="0">
                          <a:solidFill>
                            <a:schemeClr val="tx1"/>
                          </a:solidFill>
                          <a:effectLst/>
                          <a:latin typeface="Arial" panose="020B0604020202020204" pitchFamily="34" charset="0"/>
                          <a:cs typeface="Arial" panose="020B0604020202020204" pitchFamily="34" charset="0"/>
                        </a:rPr>
                        <a:t>0</a:t>
                      </a:r>
                      <a:r>
                        <a:rPr lang="en-US" sz="1050" b="0" dirty="0">
                          <a:solidFill>
                            <a:schemeClr val="tx1"/>
                          </a:solidFill>
                          <a:effectLst/>
                          <a:latin typeface="Arial" panose="020B0604020202020204" pitchFamily="34" charset="0"/>
                          <a:cs typeface="Arial" panose="020B0604020202020204" pitchFamily="34" charset="0"/>
                        </a:rPr>
                        <a:t>/R</a:t>
                      </a:r>
                      <a:r>
                        <a:rPr lang="en-US" sz="1050" b="0" baseline="30000" dirty="0">
                          <a:solidFill>
                            <a:schemeClr val="tx1"/>
                          </a:solidFill>
                          <a:effectLst/>
                          <a:latin typeface="Arial" panose="020B0604020202020204" pitchFamily="34" charset="0"/>
                          <a:cs typeface="Arial" panose="020B0604020202020204" pitchFamily="34" charset="0"/>
                        </a:rPr>
                        <a:t>0</a:t>
                      </a:r>
                      <a:r>
                        <a:rPr lang="en-US" sz="1050" b="0" dirty="0">
                          <a:solidFill>
                            <a:schemeClr val="tx1"/>
                          </a:solidFill>
                          <a:effectLst/>
                          <a:latin typeface="Arial" panose="020B0604020202020204" pitchFamily="34" charset="0"/>
                          <a:cs typeface="Arial" panose="020B0604020202020204" pitchFamily="34" charset="0"/>
                        </a:rPr>
                        <a:t> genotype is more common in blacks would be important if D-positive, C-negative units were requested.</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4"/>
          <p:cNvSpPr>
            <a:spLocks noGrp="1"/>
          </p:cNvSpPr>
          <p:nvPr>
            <p:ph type="title"/>
          </p:nvPr>
        </p:nvSpPr>
        <p:spPr/>
        <p:txBody>
          <a:bodyPr/>
          <a:lstStyle/>
          <a:p>
            <a:pPr eaLnBrk="1" hangingPunct="1"/>
            <a:r>
              <a:rPr lang="en-US" altLang="en-US" dirty="0">
                <a:solidFill>
                  <a:schemeClr val="tx1"/>
                </a:solidFill>
              </a:rPr>
              <a:t>Rh Genotypes and Phenotypes</a:t>
            </a:r>
          </a:p>
        </p:txBody>
      </p:sp>
      <p:graphicFrame>
        <p:nvGraphicFramePr>
          <p:cNvPr id="2" name="Table 1" descr="Table with 20 rows and 10 columns describing Rh phenotypes and genotypes&#10;" title="Table 6.5 Rh Phenotypes and Genotypes"/>
          <p:cNvGraphicFramePr>
            <a:graphicFrameLocks noGrp="1"/>
          </p:cNvGraphicFramePr>
          <p:nvPr>
            <p:extLst>
              <p:ext uri="{D42A27DB-BD31-4B8C-83A1-F6EECF244321}">
                <p14:modId xmlns:p14="http://schemas.microsoft.com/office/powerpoint/2010/main" val="59839602"/>
              </p:ext>
            </p:extLst>
          </p:nvPr>
        </p:nvGraphicFramePr>
        <p:xfrm>
          <a:off x="707390" y="1969927"/>
          <a:ext cx="7729219" cy="4338510"/>
        </p:xfrm>
        <a:graphic>
          <a:graphicData uri="http://schemas.openxmlformats.org/drawingml/2006/table">
            <a:tbl>
              <a:tblPr firstRow="1" firstCol="1" bandRow="1">
                <a:tableStyleId>{5C22544A-7EE6-4342-B048-85BDC9FD1C3A}</a:tableStyleId>
              </a:tblPr>
              <a:tblGrid>
                <a:gridCol w="659454">
                  <a:extLst>
                    <a:ext uri="{9D8B030D-6E8A-4147-A177-3AD203B41FA5}">
                      <a16:colId xmlns:a16="http://schemas.microsoft.com/office/drawing/2014/main" val="20000"/>
                    </a:ext>
                  </a:extLst>
                </a:gridCol>
                <a:gridCol w="657823">
                  <a:extLst>
                    <a:ext uri="{9D8B030D-6E8A-4147-A177-3AD203B41FA5}">
                      <a16:colId xmlns:a16="http://schemas.microsoft.com/office/drawing/2014/main" val="20001"/>
                    </a:ext>
                  </a:extLst>
                </a:gridCol>
                <a:gridCol w="657823">
                  <a:extLst>
                    <a:ext uri="{9D8B030D-6E8A-4147-A177-3AD203B41FA5}">
                      <a16:colId xmlns:a16="http://schemas.microsoft.com/office/drawing/2014/main" val="20002"/>
                    </a:ext>
                  </a:extLst>
                </a:gridCol>
                <a:gridCol w="657823">
                  <a:extLst>
                    <a:ext uri="{9D8B030D-6E8A-4147-A177-3AD203B41FA5}">
                      <a16:colId xmlns:a16="http://schemas.microsoft.com/office/drawing/2014/main" val="20003"/>
                    </a:ext>
                  </a:extLst>
                </a:gridCol>
                <a:gridCol w="657823">
                  <a:extLst>
                    <a:ext uri="{9D8B030D-6E8A-4147-A177-3AD203B41FA5}">
                      <a16:colId xmlns:a16="http://schemas.microsoft.com/office/drawing/2014/main" val="20004"/>
                    </a:ext>
                  </a:extLst>
                </a:gridCol>
                <a:gridCol w="1384119">
                  <a:extLst>
                    <a:ext uri="{9D8B030D-6E8A-4147-A177-3AD203B41FA5}">
                      <a16:colId xmlns:a16="http://schemas.microsoft.com/office/drawing/2014/main" val="20005"/>
                    </a:ext>
                  </a:extLst>
                </a:gridCol>
                <a:gridCol w="948016">
                  <a:extLst>
                    <a:ext uri="{9D8B030D-6E8A-4147-A177-3AD203B41FA5}">
                      <a16:colId xmlns:a16="http://schemas.microsoft.com/office/drawing/2014/main" val="20006"/>
                    </a:ext>
                  </a:extLst>
                </a:gridCol>
                <a:gridCol w="568157">
                  <a:extLst>
                    <a:ext uri="{9D8B030D-6E8A-4147-A177-3AD203B41FA5}">
                      <a16:colId xmlns:a16="http://schemas.microsoft.com/office/drawing/2014/main" val="20007"/>
                    </a:ext>
                  </a:extLst>
                </a:gridCol>
                <a:gridCol w="767868">
                  <a:extLst>
                    <a:ext uri="{9D8B030D-6E8A-4147-A177-3AD203B41FA5}">
                      <a16:colId xmlns:a16="http://schemas.microsoft.com/office/drawing/2014/main" val="20008"/>
                    </a:ext>
                  </a:extLst>
                </a:gridCol>
                <a:gridCol w="770313">
                  <a:extLst>
                    <a:ext uri="{9D8B030D-6E8A-4147-A177-3AD203B41FA5}">
                      <a16:colId xmlns:a16="http://schemas.microsoft.com/office/drawing/2014/main" val="20009"/>
                    </a:ext>
                  </a:extLst>
                </a:gridCol>
              </a:tblGrid>
              <a:tr h="172527">
                <a:tc gridSpan="10">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Table 6.5 Rh Phenotypes and Genotypes</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2527">
                <a:tc gridSpan="6">
                  <a:txBody>
                    <a:bodyPr/>
                    <a:lstStyle/>
                    <a:p>
                      <a:pPr marL="0" marR="0" algn="ctr">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Results with antisera</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Genotype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Genotype frequency</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1"/>
                  </a:ext>
                </a:extLst>
              </a:tr>
              <a:tr h="202374">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Anti-D</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Anti-C</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Anti-E</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Anti-c</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Anti-e</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Phenotype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Rh-</a:t>
                      </a:r>
                      <a:r>
                        <a:rPr lang="en-US" sz="1100" b="0" dirty="0" err="1">
                          <a:solidFill>
                            <a:schemeClr val="tx1"/>
                          </a:solidFill>
                          <a:effectLst/>
                          <a:latin typeface="Arial" panose="020B0604020202020204" pitchFamily="34" charset="0"/>
                          <a:cs typeface="Arial" panose="020B0604020202020204" pitchFamily="34" charset="0"/>
                        </a:rPr>
                        <a:t>hr</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White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Black</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1</a:t>
                      </a:r>
                      <a:r>
                        <a:rPr lang="en-US" sz="1100" b="0">
                          <a:solidFill>
                            <a:schemeClr val="tx1"/>
                          </a:solidFill>
                          <a:effectLst/>
                          <a:latin typeface="Arial" panose="020B0604020202020204" pitchFamily="34" charset="0"/>
                          <a:cs typeface="Arial" panose="020B0604020202020204" pitchFamily="34" charset="0"/>
                        </a:rPr>
                        <a:t>r</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31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9</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1</a:t>
                      </a: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0</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3</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15</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Ce/cDe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r</a:t>
                      </a:r>
                      <a:r>
                        <a:rPr lang="en-US" sz="1100" i="1" dirty="0">
                          <a:solidFill>
                            <a:schemeClr val="tx1"/>
                          </a:solidFill>
                          <a:latin typeface="Arial" panose="020B0604020202020204" pitchFamily="34" charset="0"/>
                          <a:cs typeface="Arial" panose="020B0604020202020204" pitchFamily="34" charset="0"/>
                        </a:rPr>
                        <a:t>′</a:t>
                      </a:r>
                      <a:r>
                        <a:rPr lang="en-US" sz="1100" b="0" dirty="0">
                          <a:solidFill>
                            <a:schemeClr val="tx1"/>
                          </a:solidFill>
                          <a:effectLst/>
                          <a:latin typeface="Arial" panose="020B0604020202020204" pitchFamily="34" charset="0"/>
                          <a:cs typeface="Arial" panose="020B0604020202020204" pitchFamily="34" charset="0"/>
                        </a:rPr>
                        <a:t>R</a:t>
                      </a:r>
                      <a:r>
                        <a:rPr lang="en-US" sz="1100" b="0" baseline="30000" dirty="0">
                          <a:solidFill>
                            <a:schemeClr val="tx1"/>
                          </a:solidFill>
                          <a:effectLst/>
                          <a:latin typeface="Arial" panose="020B0604020202020204" pitchFamily="34" charset="0"/>
                          <a:cs typeface="Arial" panose="020B0604020202020204" pitchFamily="34" charset="0"/>
                        </a:rPr>
                        <a:t>0</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2</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1</a:t>
                      </a: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18</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3</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R</a:t>
                      </a:r>
                      <a:r>
                        <a:rPr lang="en-US" sz="1100" b="0" baseline="30000" dirty="0">
                          <a:solidFill>
                            <a:schemeClr val="tx1"/>
                          </a:solidFill>
                          <a:effectLst/>
                          <a:latin typeface="Arial" panose="020B0604020202020204" pitchFamily="34" charset="0"/>
                          <a:cs typeface="Arial" panose="020B0604020202020204" pitchFamily="34" charset="0"/>
                        </a:rPr>
                        <a:t>1</a:t>
                      </a:r>
                      <a:r>
                        <a:rPr lang="en-US" sz="1100" b="0" dirty="0">
                          <a:solidFill>
                            <a:schemeClr val="tx1"/>
                          </a:solidFill>
                          <a:effectLst/>
                          <a:latin typeface="Arial" panose="020B0604020202020204" pitchFamily="34" charset="0"/>
                          <a:cs typeface="Arial" panose="020B0604020202020204" pitchFamily="34" charset="0"/>
                        </a:rPr>
                        <a:t>r</a:t>
                      </a:r>
                      <a:r>
                        <a:rPr lang="en-US" sz="1000" i="1" dirty="0">
                          <a:solidFill>
                            <a:schemeClr val="tx1"/>
                          </a:solidFill>
                          <a:latin typeface="Arial" panose="020B0604020202020204" pitchFamily="34" charset="0"/>
                          <a:cs typeface="Arial" panose="020B0604020202020204" pitchFamily="34" charset="0"/>
                        </a:rPr>
                        <a:t>′</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2</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2</a:t>
                      </a:r>
                      <a:r>
                        <a:rPr lang="en-US" sz="1100" b="0">
                          <a:solidFill>
                            <a:schemeClr val="tx1"/>
                          </a:solidFill>
                          <a:effectLst/>
                          <a:latin typeface="Arial" panose="020B0604020202020204" pitchFamily="34" charset="0"/>
                          <a:cs typeface="Arial" panose="020B0604020202020204" pitchFamily="34" charset="0"/>
                        </a:rPr>
                        <a:t>r</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10</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6</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2</a:t>
                      </a: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0</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10</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2</a:t>
                      </a: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2</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2</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 </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R</a:t>
                      </a:r>
                      <a:r>
                        <a:rPr lang="en-US" sz="1100" b="0" baseline="30000" dirty="0">
                          <a:solidFill>
                            <a:schemeClr val="tx1"/>
                          </a:solidFill>
                          <a:effectLst/>
                          <a:latin typeface="Arial" panose="020B0604020202020204" pitchFamily="34" charset="0"/>
                          <a:cs typeface="Arial" panose="020B0604020202020204" pitchFamily="34" charset="0"/>
                        </a:rPr>
                        <a:t>2</a:t>
                      </a:r>
                      <a:r>
                        <a:rPr lang="en-US" sz="1100" b="0" dirty="0">
                          <a:solidFill>
                            <a:schemeClr val="tx1"/>
                          </a:solidFill>
                          <a:effectLst/>
                          <a:latin typeface="Arial" panose="020B0604020202020204" pitchFamily="34" charset="0"/>
                          <a:cs typeface="Arial" panose="020B0604020202020204" pitchFamily="34" charset="0"/>
                        </a:rPr>
                        <a:t>r″</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err="1">
                          <a:solidFill>
                            <a:schemeClr val="tx1"/>
                          </a:solidFill>
                          <a:effectLst/>
                          <a:latin typeface="Arial" panose="020B0604020202020204" pitchFamily="34" charset="0"/>
                          <a:cs typeface="Arial" panose="020B0604020202020204" pitchFamily="34" charset="0"/>
                        </a:rPr>
                        <a:t>CcDEe</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1</a:t>
                      </a: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2</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12</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4</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R</a:t>
                      </a:r>
                      <a:r>
                        <a:rPr lang="en-US" sz="1100" b="0" baseline="30000" dirty="0">
                          <a:solidFill>
                            <a:schemeClr val="tx1"/>
                          </a:solidFill>
                          <a:effectLst/>
                          <a:latin typeface="Arial" panose="020B0604020202020204" pitchFamily="34" charset="0"/>
                          <a:cs typeface="Arial" panose="020B0604020202020204" pitchFamily="34" charset="0"/>
                        </a:rPr>
                        <a:t>1</a:t>
                      </a:r>
                      <a:r>
                        <a:rPr lang="en-US" sz="1100" b="0" dirty="0">
                          <a:solidFill>
                            <a:schemeClr val="tx1"/>
                          </a:solidFill>
                          <a:effectLst/>
                          <a:latin typeface="Arial" panose="020B0604020202020204" pitchFamily="34" charset="0"/>
                          <a:cs typeface="Arial" panose="020B0604020202020204" pitchFamily="34" charset="0"/>
                        </a:rPr>
                        <a:t>r″</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Ce/cDE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r</a:t>
                      </a:r>
                      <a:r>
                        <a:rPr lang="en-US" sz="1100" i="1" dirty="0">
                          <a:solidFill>
                            <a:schemeClr val="tx1"/>
                          </a:solidFill>
                          <a:latin typeface="Arial" panose="020B0604020202020204" pitchFamily="34" charset="0"/>
                          <a:cs typeface="Arial" panose="020B0604020202020204" pitchFamily="34" charset="0"/>
                        </a:rPr>
                        <a:t>′</a:t>
                      </a:r>
                      <a:r>
                        <a:rPr lang="en-US" sz="1100" b="0" dirty="0">
                          <a:solidFill>
                            <a:schemeClr val="tx1"/>
                          </a:solidFill>
                          <a:effectLst/>
                          <a:latin typeface="Arial" panose="020B0604020202020204" pitchFamily="34" charset="0"/>
                          <a:cs typeface="Arial" panose="020B0604020202020204" pitchFamily="34" charset="0"/>
                        </a:rPr>
                        <a:t>R</a:t>
                      </a:r>
                      <a:r>
                        <a:rPr lang="en-US" sz="1100" b="0" baseline="30000" dirty="0">
                          <a:solidFill>
                            <a:schemeClr val="tx1"/>
                          </a:solidFill>
                          <a:effectLst/>
                          <a:latin typeface="Arial" panose="020B0604020202020204" pitchFamily="34" charset="0"/>
                          <a:cs typeface="Arial" panose="020B0604020202020204" pitchFamily="34" charset="0"/>
                        </a:rPr>
                        <a:t>2</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0</a:t>
                      </a:r>
                      <a:r>
                        <a:rPr lang="en-US" sz="1100" b="0">
                          <a:solidFill>
                            <a:schemeClr val="tx1"/>
                          </a:solidFill>
                          <a:effectLst/>
                          <a:latin typeface="Arial" panose="020B0604020202020204" pitchFamily="34" charset="0"/>
                          <a:cs typeface="Arial" panose="020B0604020202020204" pitchFamily="34" charset="0"/>
                        </a:rPr>
                        <a:t>r</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3</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23</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 </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cDe/cDe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0</a:t>
                      </a:r>
                      <a:r>
                        <a:rPr lang="en-US" sz="1100" b="0">
                          <a:solidFill>
                            <a:schemeClr val="tx1"/>
                          </a:solidFill>
                          <a:effectLst/>
                          <a:latin typeface="Arial" panose="020B0604020202020204" pitchFamily="34" charset="0"/>
                          <a:cs typeface="Arial" panose="020B0604020202020204" pitchFamily="34" charset="0"/>
                        </a:rPr>
                        <a:t>R</a:t>
                      </a:r>
                      <a:r>
                        <a:rPr lang="en-US" sz="1100" b="0" baseline="30000">
                          <a:solidFill>
                            <a:schemeClr val="tx1"/>
                          </a:solidFill>
                          <a:effectLst/>
                          <a:latin typeface="Arial" panose="020B0604020202020204" pitchFamily="34" charset="0"/>
                          <a:cs typeface="Arial" panose="020B0604020202020204" pitchFamily="34" charset="0"/>
                        </a:rPr>
                        <a:t>0</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19</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ce/ce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rr</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15</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7</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Ce/ce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err="1">
                          <a:solidFill>
                            <a:schemeClr val="tx1"/>
                          </a:solidFill>
                          <a:effectLst/>
                          <a:latin typeface="Arial" panose="020B0604020202020204" pitchFamily="34" charset="0"/>
                          <a:cs typeface="Arial" panose="020B0604020202020204" pitchFamily="34" charset="0"/>
                        </a:rPr>
                        <a:t>r</a:t>
                      </a:r>
                      <a:r>
                        <a:rPr lang="en-US" sz="1100" i="1" dirty="0" err="1">
                          <a:solidFill>
                            <a:schemeClr val="tx1"/>
                          </a:solidFill>
                          <a:latin typeface="Arial" panose="020B0604020202020204" pitchFamily="34" charset="0"/>
                          <a:cs typeface="Arial" panose="020B0604020202020204" pitchFamily="34" charset="0"/>
                        </a:rPr>
                        <a:t>′</a:t>
                      </a:r>
                      <a:r>
                        <a:rPr lang="en-US" sz="1100" b="0" dirty="0" err="1">
                          <a:solidFill>
                            <a:schemeClr val="tx1"/>
                          </a:solidFill>
                          <a:effectLst/>
                          <a:latin typeface="Arial" panose="020B0604020202020204" pitchFamily="34" charset="0"/>
                          <a:cs typeface="Arial" panose="020B0604020202020204" pitchFamily="34" charset="0"/>
                        </a:rPr>
                        <a:t>r</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8"/>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cEe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cE/ce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err="1">
                          <a:solidFill>
                            <a:schemeClr val="tx1"/>
                          </a:solidFill>
                          <a:effectLst/>
                          <a:latin typeface="Arial" panose="020B0604020202020204" pitchFamily="34" charset="0"/>
                          <a:cs typeface="Arial" panose="020B0604020202020204" pitchFamily="34" charset="0"/>
                        </a:rPr>
                        <a:t>r″r</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
                  </a:ext>
                </a:extLst>
              </a:tr>
              <a:tr h="172527">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CcEe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Ce/cE</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dirty="0" err="1">
                          <a:solidFill>
                            <a:schemeClr val="tx1"/>
                          </a:solidFill>
                          <a:effectLst/>
                          <a:latin typeface="Arial" panose="020B0604020202020204" pitchFamily="34" charset="0"/>
                          <a:cs typeface="Arial" panose="020B0604020202020204" pitchFamily="34" charset="0"/>
                        </a:rPr>
                        <a:t>r</a:t>
                      </a:r>
                      <a:r>
                        <a:rPr lang="en-US" sz="1100" i="1" dirty="0" err="1">
                          <a:solidFill>
                            <a:schemeClr val="tx1"/>
                          </a:solidFill>
                          <a:latin typeface="Arial" panose="020B0604020202020204" pitchFamily="34" charset="0"/>
                          <a:cs typeface="Arial" panose="020B0604020202020204" pitchFamily="34" charset="0"/>
                        </a:rPr>
                        <a:t>′</a:t>
                      </a:r>
                      <a:r>
                        <a:rPr lang="en-US" sz="1100" b="0" dirty="0" err="1">
                          <a:solidFill>
                            <a:schemeClr val="tx1"/>
                          </a:solidFill>
                          <a:effectLst/>
                          <a:latin typeface="Arial" panose="020B0604020202020204" pitchFamily="34" charset="0"/>
                          <a:cs typeface="Arial" panose="020B0604020202020204" pitchFamily="34" charset="0"/>
                        </a:rPr>
                        <a:t>r</a:t>
                      </a:r>
                      <a:r>
                        <a:rPr lang="en-US" sz="1100" b="0" dirty="0">
                          <a:solidFill>
                            <a:schemeClr val="tx1"/>
                          </a:solidFill>
                          <a:effectLst/>
                          <a:latin typeface="Arial" panose="020B0604020202020204" pitchFamily="34" charset="0"/>
                          <a:cs typeface="Arial" panose="020B0604020202020204" pitchFamily="34" charset="0"/>
                        </a:rPr>
                        <a:t>″</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b="0">
                          <a:solidFill>
                            <a:schemeClr val="tx1"/>
                          </a:solidFill>
                          <a:effectLst/>
                          <a:latin typeface="Arial" panose="020B0604020202020204" pitchFamily="34" charset="0"/>
                          <a:cs typeface="Arial" panose="020B0604020202020204" pitchFamily="34" charset="0"/>
                        </a:rPr>
                        <a:t>&lt;1</a:t>
                      </a:r>
                      <a:endParaRPr lang="en-US"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0"/>
                  </a:ext>
                </a:extLst>
              </a:tr>
              <a:tr h="258532">
                <a:tc gridSpan="10">
                  <a:txBody>
                    <a:bodyPr/>
                    <a:lstStyle/>
                    <a:p>
                      <a:pPr marL="0" marR="0">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Note: The more common genotypes and genotype frequencies are shown in bold. This information shows the more probable genotypes given Rh antigen phenotype determinations. Depending on the race of the individual, a different genotype of the red cells might be predicted.</a:t>
                      </a:r>
                      <a:endPar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2802" marR="628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2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altLang="en-US" dirty="0">
                <a:solidFill>
                  <a:schemeClr val="tx1"/>
                </a:solidFill>
              </a:rPr>
              <a:t>D Antigen</a:t>
            </a:r>
          </a:p>
        </p:txBody>
      </p:sp>
      <p:sp>
        <p:nvSpPr>
          <p:cNvPr id="31747" name="Content Placeholder 3"/>
          <p:cNvSpPr>
            <a:spLocks noGrp="1"/>
          </p:cNvSpPr>
          <p:nvPr>
            <p:ph sz="half" idx="1"/>
          </p:nvPr>
        </p:nvSpPr>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sz="2600" dirty="0">
                <a:solidFill>
                  <a:schemeClr val="tx1"/>
                </a:solidFill>
              </a:rPr>
              <a:t>The D antigen is the most </a:t>
            </a:r>
            <a:r>
              <a:rPr lang="en-US" altLang="en-US" sz="2600" b="1" dirty="0">
                <a:solidFill>
                  <a:schemeClr val="tx1"/>
                </a:solidFill>
              </a:rPr>
              <a:t>immunogenic</a:t>
            </a:r>
            <a:r>
              <a:rPr lang="en-US" altLang="en-US" sz="2600" dirty="0">
                <a:solidFill>
                  <a:schemeClr val="tx1"/>
                </a:solidFill>
              </a:rPr>
              <a:t> in the Rh system</a:t>
            </a:r>
          </a:p>
          <a:p>
            <a:pPr eaLnBrk="1" fontAlgn="auto" hangingPunct="1">
              <a:spcAft>
                <a:spcPts val="0"/>
              </a:spcAft>
              <a:buSzPct val="100000"/>
              <a:buFont typeface="Times New Roman" panose="02020603050405020304" pitchFamily="18" charset="0"/>
              <a:buChar char="●"/>
              <a:defRPr/>
            </a:pPr>
            <a:r>
              <a:rPr lang="en-US" altLang="en-US" sz="2600" dirty="0">
                <a:solidFill>
                  <a:schemeClr val="tx1"/>
                </a:solidFill>
              </a:rPr>
              <a:t>D-negative individuals should receive D-negative blood</a:t>
            </a:r>
          </a:p>
          <a:p>
            <a:pPr eaLnBrk="1" fontAlgn="auto" hangingPunct="1">
              <a:spcAft>
                <a:spcPts val="0"/>
              </a:spcAft>
              <a:buSzPct val="100000"/>
              <a:buFont typeface="Times New Roman" panose="02020603050405020304" pitchFamily="18" charset="0"/>
              <a:buChar char="●"/>
              <a:defRPr/>
            </a:pPr>
            <a:r>
              <a:rPr lang="en-US" altLang="en-US" sz="2600" dirty="0">
                <a:solidFill>
                  <a:schemeClr val="tx1"/>
                </a:solidFill>
              </a:rPr>
              <a:t>D-negative individuals receiving D-positive blood may produce anti-D in response</a:t>
            </a:r>
          </a:p>
        </p:txBody>
      </p:sp>
      <p:pic>
        <p:nvPicPr>
          <p:cNvPr id="52230" name="Picture 1" descr="Image showing the D antigen concentration varies with the antigens inherited at the RHCE gene" title="Fig. 6.5 The D antigen concentration varies with the antigens inherited at the RHCE gene. The D-deletion phenotype (-D- or D--) has the most D antigen sites. The RHCE gene weakens the D antigen expression if inherited on the opposite chromosome. R2R2 cells show a higher D expression than R1R1 cells. When anti-D reacts with R2R2 cells, the red cells would typically demonstrate a stronger pattern of agglutination."/>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725565" y="2025650"/>
            <a:ext cx="3960070" cy="280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dirty="0">
                <a:solidFill>
                  <a:schemeClr val="tx1"/>
                </a:solidFill>
              </a:rPr>
              <a:t>Objectives (1 of 4)</a:t>
            </a:r>
          </a:p>
        </p:txBody>
      </p:sp>
      <p:sp>
        <p:nvSpPr>
          <p:cNvPr id="14339" name="Content Placeholder 2"/>
          <p:cNvSpPr>
            <a:spLocks noGrp="1"/>
          </p:cNvSpPr>
          <p:nvPr>
            <p:ph idx="1"/>
          </p:nvPr>
        </p:nvSpPr>
        <p:spPr/>
        <p:txBody>
          <a:bodyPr rtlCol="0">
            <a:normAutofit/>
          </a:bodyPr>
          <a:lstStyle/>
          <a:p>
            <a:pPr eaLnBrk="1" fontAlgn="auto" hangingPunct="1">
              <a:spcAft>
                <a:spcPts val="0"/>
              </a:spcAft>
              <a:buSzPct val="100000"/>
              <a:buFont typeface="Times New Roman" panose="02020603050405020304" pitchFamily="18" charset="0"/>
              <a:buChar char="●"/>
              <a:defRPr/>
            </a:pPr>
            <a:r>
              <a:rPr lang="en-GB" altLang="en-US" sz="2600" dirty="0">
                <a:solidFill>
                  <a:schemeClr val="tx1"/>
                </a:solidFill>
              </a:rPr>
              <a:t>Explain how the D antigen was named </a:t>
            </a:r>
            <a:r>
              <a:rPr lang="en-GB" altLang="en-US" sz="2600" i="1" dirty="0">
                <a:solidFill>
                  <a:schemeClr val="tx1"/>
                </a:solidFill>
              </a:rPr>
              <a:t>Rh</a:t>
            </a:r>
            <a:endParaRPr lang="en-US" altLang="en-US" sz="2600" i="1" dirty="0">
              <a:solidFill>
                <a:schemeClr val="tx1"/>
              </a:solidFill>
            </a:endParaRPr>
          </a:p>
          <a:p>
            <a:pPr eaLnBrk="1" fontAlgn="auto" hangingPunct="1">
              <a:spcAft>
                <a:spcPts val="0"/>
              </a:spcAft>
              <a:buSzPct val="100000"/>
              <a:buFont typeface="Times New Roman" panose="02020603050405020304" pitchFamily="18" charset="0"/>
              <a:buChar char="●"/>
              <a:defRPr/>
            </a:pPr>
            <a:r>
              <a:rPr lang="en-GB" altLang="en-US" sz="2600" dirty="0">
                <a:solidFill>
                  <a:schemeClr val="tx1"/>
                </a:solidFill>
              </a:rPr>
              <a:t>Describe the current genetic theory of the inheritance of Rh system antigens</a:t>
            </a:r>
            <a:endParaRPr lang="en-US" altLang="en-US" sz="2600" dirty="0">
              <a:solidFill>
                <a:schemeClr val="tx1"/>
              </a:solidFill>
            </a:endParaRPr>
          </a:p>
          <a:p>
            <a:pPr eaLnBrk="1" fontAlgn="auto" hangingPunct="1">
              <a:spcAft>
                <a:spcPts val="0"/>
              </a:spcAft>
              <a:buSzPct val="100000"/>
              <a:buFont typeface="Times New Roman" panose="02020603050405020304" pitchFamily="18" charset="0"/>
              <a:buChar char="●"/>
              <a:defRPr/>
            </a:pPr>
            <a:r>
              <a:rPr lang="en-GB" altLang="en-US" sz="2600" dirty="0">
                <a:solidFill>
                  <a:schemeClr val="tx1"/>
                </a:solidFill>
              </a:rPr>
              <a:t>Discuss the biochemistry of the Rh system, including the gene products and antigen structures</a:t>
            </a:r>
            <a:endParaRPr lang="en-US" altLang="en-US" sz="2600" dirty="0">
              <a:solidFill>
                <a:schemeClr val="tx1"/>
              </a:solidFill>
            </a:endParaRPr>
          </a:p>
          <a:p>
            <a:pPr eaLnBrk="1" fontAlgn="auto" hangingPunct="1">
              <a:spcAft>
                <a:spcPts val="0"/>
              </a:spcAft>
              <a:buSzPct val="100000"/>
              <a:buFont typeface="Times New Roman" panose="02020603050405020304" pitchFamily="18" charset="0"/>
              <a:buChar char="●"/>
              <a:defRPr/>
            </a:pPr>
            <a:r>
              <a:rPr lang="en-GB" altLang="en-US" sz="2600" dirty="0">
                <a:solidFill>
                  <a:schemeClr val="tx1"/>
                </a:solidFill>
              </a:rPr>
              <a:t>Compare and contrast the genetic theories behind the Fisher-Race and Wiener terminologies and translate from one to the other</a:t>
            </a:r>
            <a:endParaRPr lang="en-US" altLang="en-US" sz="2600" dirty="0">
              <a:solidFill>
                <a:schemeClr val="tx1"/>
              </a:solidFill>
            </a:endParaRPr>
          </a:p>
          <a:p>
            <a:pPr eaLnBrk="1" fontAlgn="auto" hangingPunct="1">
              <a:spcAft>
                <a:spcPts val="0"/>
              </a:spcAft>
              <a:buFont typeface="Arial" panose="020B0604020202020204" pitchFamily="34" charset="0"/>
              <a:buChar char="•"/>
              <a:defRPr/>
            </a:pPr>
            <a:endParaRPr lang="en-US" altLang="en-US" sz="26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4"/>
          <p:cNvSpPr>
            <a:spLocks noGrp="1"/>
          </p:cNvSpPr>
          <p:nvPr>
            <p:ph type="title"/>
          </p:nvPr>
        </p:nvSpPr>
        <p:spPr/>
        <p:txBody>
          <a:bodyPr/>
          <a:lstStyle/>
          <a:p>
            <a:pPr eaLnBrk="1" hangingPunct="1"/>
            <a:r>
              <a:rPr lang="en-US" altLang="en-US" dirty="0">
                <a:solidFill>
                  <a:schemeClr val="tx1"/>
                </a:solidFill>
              </a:rPr>
              <a:t>Weak D Antigens</a:t>
            </a:r>
          </a:p>
        </p:txBody>
      </p:sp>
      <p:sp>
        <p:nvSpPr>
          <p:cNvPr id="54275" name="Content Placeholder 5"/>
          <p:cNvSpPr>
            <a:spLocks noGrp="1"/>
          </p:cNvSpPr>
          <p:nvPr>
            <p:ph sz="half" idx="1"/>
          </p:nvPr>
        </p:nvSpPr>
        <p:spPr>
          <a:xfrm>
            <a:off x="822960" y="1905000"/>
            <a:ext cx="3215640" cy="3964094"/>
          </a:xfrm>
        </p:spPr>
        <p:txBody>
          <a:bodyPr>
            <a:normAutofit lnSpcReduction="10000"/>
          </a:bodyPr>
          <a:lstStyle/>
          <a:p>
            <a:pPr eaLnBrk="1" hangingPunct="1"/>
            <a:r>
              <a:rPr lang="en-US" altLang="en-US" sz="2600" dirty="0">
                <a:solidFill>
                  <a:schemeClr val="tx1"/>
                </a:solidFill>
              </a:rPr>
              <a:t>RBCs that test positive </a:t>
            </a:r>
            <a:r>
              <a:rPr lang="en-US" altLang="en-US" sz="2600" i="1" dirty="0">
                <a:solidFill>
                  <a:schemeClr val="tx1"/>
                </a:solidFill>
              </a:rPr>
              <a:t>only</a:t>
            </a:r>
            <a:r>
              <a:rPr lang="en-US" altLang="en-US" sz="2600" dirty="0">
                <a:solidFill>
                  <a:schemeClr val="tx1"/>
                </a:solidFill>
              </a:rPr>
              <a:t> by the indirect </a:t>
            </a:r>
            <a:r>
              <a:rPr lang="en-US" altLang="en-US" sz="2600" dirty="0" err="1">
                <a:solidFill>
                  <a:schemeClr val="tx1"/>
                </a:solidFill>
              </a:rPr>
              <a:t>antiglobulin</a:t>
            </a:r>
            <a:r>
              <a:rPr lang="en-US" altLang="en-US" sz="2600" dirty="0">
                <a:solidFill>
                  <a:schemeClr val="tx1"/>
                </a:solidFill>
              </a:rPr>
              <a:t> test (IAT) are called </a:t>
            </a:r>
            <a:r>
              <a:rPr lang="en-US" altLang="en-US" sz="2600" b="1" dirty="0">
                <a:solidFill>
                  <a:schemeClr val="tx1"/>
                </a:solidFill>
              </a:rPr>
              <a:t>weak D antigens</a:t>
            </a:r>
            <a:endParaRPr lang="en-US" altLang="en-US" sz="2600" dirty="0">
              <a:solidFill>
                <a:schemeClr val="tx1"/>
              </a:solidFill>
            </a:endParaRPr>
          </a:p>
          <a:p>
            <a:pPr eaLnBrk="1" hangingPunct="1"/>
            <a:r>
              <a:rPr lang="en-US" altLang="en-US" sz="2600" dirty="0">
                <a:solidFill>
                  <a:schemeClr val="tx1"/>
                </a:solidFill>
              </a:rPr>
              <a:t>Newer monoclonal reagents have enhanced the detection of weak D antigens without the IAT</a:t>
            </a:r>
          </a:p>
        </p:txBody>
      </p:sp>
      <p:graphicFrame>
        <p:nvGraphicFramePr>
          <p:cNvPr id="2" name="Table 1" descr="Table with 5 rows and 4 columns describing Weak D test interpretation with control results" title="Table 6.6 Weak D Test: Interpretation with Control Results"/>
          <p:cNvGraphicFramePr>
            <a:graphicFrameLocks noGrp="1"/>
          </p:cNvGraphicFramePr>
          <p:nvPr>
            <p:extLst>
              <p:ext uri="{D42A27DB-BD31-4B8C-83A1-F6EECF244321}">
                <p14:modId xmlns:p14="http://schemas.microsoft.com/office/powerpoint/2010/main" val="1097727347"/>
              </p:ext>
            </p:extLst>
          </p:nvPr>
        </p:nvGraphicFramePr>
        <p:xfrm>
          <a:off x="4191001" y="2057399"/>
          <a:ext cx="4343400" cy="2424685"/>
        </p:xfrm>
        <a:graphic>
          <a:graphicData uri="http://schemas.openxmlformats.org/drawingml/2006/table">
            <a:tbl>
              <a:tblPr firstRow="1" firstCol="1" bandRow="1">
                <a:tableStyleId>{5C22544A-7EE6-4342-B048-85BDC9FD1C3A}</a:tableStyleId>
              </a:tblPr>
              <a:tblGrid>
                <a:gridCol w="762269">
                  <a:extLst>
                    <a:ext uri="{9D8B030D-6E8A-4147-A177-3AD203B41FA5}">
                      <a16:colId xmlns:a16="http://schemas.microsoft.com/office/drawing/2014/main" val="20000"/>
                    </a:ext>
                  </a:extLst>
                </a:gridCol>
                <a:gridCol w="620150">
                  <a:extLst>
                    <a:ext uri="{9D8B030D-6E8A-4147-A177-3AD203B41FA5}">
                      <a16:colId xmlns:a16="http://schemas.microsoft.com/office/drawing/2014/main" val="20001"/>
                    </a:ext>
                  </a:extLst>
                </a:gridCol>
                <a:gridCol w="732904">
                  <a:extLst>
                    <a:ext uri="{9D8B030D-6E8A-4147-A177-3AD203B41FA5}">
                      <a16:colId xmlns:a16="http://schemas.microsoft.com/office/drawing/2014/main" val="20002"/>
                    </a:ext>
                  </a:extLst>
                </a:gridCol>
                <a:gridCol w="2228077">
                  <a:extLst>
                    <a:ext uri="{9D8B030D-6E8A-4147-A177-3AD203B41FA5}">
                      <a16:colId xmlns:a16="http://schemas.microsoft.com/office/drawing/2014/main" val="20003"/>
                    </a:ext>
                  </a:extLst>
                </a:gridCol>
              </a:tblGrid>
              <a:tr h="217136">
                <a:tc gridSpan="4">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Table 6.6 Weak D Test: Interpretation with Control Results</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17136">
                <a:tc gridSpan="3">
                  <a:txBody>
                    <a:bodyPr/>
                    <a:lstStyle/>
                    <a:p>
                      <a:pPr marL="0" marR="0" algn="ctr">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Reaction with</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 </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4272">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Sample no.</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Anti-D</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Control</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Interpretation</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7136">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1</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0</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D-positive</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17136">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2</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0</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0</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D-negative</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17136">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3</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Unable to interpret</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904733">
                <a:tc gridSpan="4">
                  <a:txBody>
                    <a:bodyPr/>
                    <a:lstStyle/>
                    <a:p>
                      <a:pPr marL="0" marR="0">
                        <a:lnSpc>
                          <a:spcPct val="115000"/>
                        </a:lnSpc>
                        <a:spcBef>
                          <a:spcPts val="0"/>
                        </a:spcBef>
                        <a:spcAft>
                          <a:spcPts val="0"/>
                        </a:spcAft>
                      </a:pPr>
                      <a:r>
                        <a:rPr lang="en-US" sz="1000" b="0" dirty="0">
                          <a:solidFill>
                            <a:schemeClr val="tx1"/>
                          </a:solidFill>
                          <a:effectLst/>
                          <a:latin typeface="Arial" panose="020B0604020202020204" pitchFamily="34" charset="0"/>
                          <a:cs typeface="Arial" panose="020B0604020202020204" pitchFamily="34" charset="0"/>
                        </a:rPr>
                        <a:t>Note: The weak D test is an </a:t>
                      </a:r>
                      <a:r>
                        <a:rPr lang="en-US" sz="1000" b="0" dirty="0" err="1">
                          <a:solidFill>
                            <a:schemeClr val="tx1"/>
                          </a:solidFill>
                          <a:effectLst/>
                          <a:latin typeface="Arial" panose="020B0604020202020204" pitchFamily="34" charset="0"/>
                          <a:cs typeface="Arial" panose="020B0604020202020204" pitchFamily="34" charset="0"/>
                        </a:rPr>
                        <a:t>antiglobulin</a:t>
                      </a:r>
                      <a:r>
                        <a:rPr lang="en-US" sz="1000" b="0" dirty="0">
                          <a:solidFill>
                            <a:schemeClr val="tx1"/>
                          </a:solidFill>
                          <a:effectLst/>
                          <a:latin typeface="Arial" panose="020B0604020202020204" pitchFamily="34" charset="0"/>
                          <a:cs typeface="Arial" panose="020B0604020202020204" pitchFamily="34" charset="0"/>
                        </a:rPr>
                        <a:t> test used to detect the D antigen on the cell. Because the test uses anti-</a:t>
                      </a:r>
                      <a:r>
                        <a:rPr lang="en-US" sz="1000" b="0" dirty="0" err="1">
                          <a:solidFill>
                            <a:schemeClr val="tx1"/>
                          </a:solidFill>
                          <a:effectLst/>
                          <a:latin typeface="Arial" panose="020B0604020202020204" pitchFamily="34" charset="0"/>
                          <a:cs typeface="Arial" panose="020B0604020202020204" pitchFamily="34" charset="0"/>
                        </a:rPr>
                        <a:t>IgG</a:t>
                      </a:r>
                      <a:r>
                        <a:rPr lang="en-US" sz="1000" b="0" dirty="0">
                          <a:solidFill>
                            <a:schemeClr val="tx1"/>
                          </a:solidFill>
                          <a:effectLst/>
                          <a:latin typeface="Arial" panose="020B0604020202020204" pitchFamily="34" charset="0"/>
                          <a:cs typeface="Arial" panose="020B0604020202020204" pitchFamily="34" charset="0"/>
                        </a:rPr>
                        <a:t> to demonstrate the presence of the D antigen, preexisting </a:t>
                      </a:r>
                      <a:r>
                        <a:rPr lang="en-US" sz="1000" b="0" dirty="0" err="1">
                          <a:solidFill>
                            <a:schemeClr val="tx1"/>
                          </a:solidFill>
                          <a:effectLst/>
                          <a:latin typeface="Arial" panose="020B0604020202020204" pitchFamily="34" charset="0"/>
                          <a:cs typeface="Arial" panose="020B0604020202020204" pitchFamily="34" charset="0"/>
                        </a:rPr>
                        <a:t>IgG</a:t>
                      </a:r>
                      <a:r>
                        <a:rPr lang="en-US" sz="1000" b="0" dirty="0">
                          <a:solidFill>
                            <a:schemeClr val="tx1"/>
                          </a:solidFill>
                          <a:effectLst/>
                          <a:latin typeface="Arial" panose="020B0604020202020204" pitchFamily="34" charset="0"/>
                          <a:cs typeface="Arial" panose="020B0604020202020204" pitchFamily="34" charset="0"/>
                        </a:rPr>
                        <a:t> on the cell would cause a “false-positive” result, as in sample no. 3. The control must be negative for the presence of </a:t>
                      </a:r>
                      <a:r>
                        <a:rPr lang="en-US" sz="1000" b="0" dirty="0" err="1">
                          <a:solidFill>
                            <a:schemeClr val="tx1"/>
                          </a:solidFill>
                          <a:effectLst/>
                          <a:latin typeface="Arial" panose="020B0604020202020204" pitchFamily="34" charset="0"/>
                          <a:cs typeface="Arial" panose="020B0604020202020204" pitchFamily="34" charset="0"/>
                        </a:rPr>
                        <a:t>IgG</a:t>
                      </a:r>
                      <a:r>
                        <a:rPr lang="en-US" sz="1000" b="0" dirty="0">
                          <a:solidFill>
                            <a:schemeClr val="tx1"/>
                          </a:solidFill>
                          <a:effectLst/>
                          <a:latin typeface="Arial" panose="020B0604020202020204" pitchFamily="34" charset="0"/>
                          <a:cs typeface="Arial" panose="020B0604020202020204" pitchFamily="34" charset="0"/>
                        </a:rPr>
                        <a:t> for the weak D test to be valid as in samples 1 and 2.</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6"/>
          <p:cNvSpPr>
            <a:spLocks noGrp="1"/>
          </p:cNvSpPr>
          <p:nvPr>
            <p:ph type="title"/>
          </p:nvPr>
        </p:nvSpPr>
        <p:spPr/>
        <p:txBody>
          <a:bodyPr/>
          <a:lstStyle/>
          <a:p>
            <a:pPr eaLnBrk="1" hangingPunct="1"/>
            <a:r>
              <a:rPr lang="en-US" altLang="en-US" dirty="0">
                <a:solidFill>
                  <a:schemeClr val="tx1"/>
                </a:solidFill>
              </a:rPr>
              <a:t>Genetics of Weak D Antigens</a:t>
            </a:r>
          </a:p>
        </p:txBody>
      </p:sp>
      <p:sp>
        <p:nvSpPr>
          <p:cNvPr id="33795" name="Content Placeholder 9"/>
          <p:cNvSpPr>
            <a:spLocks noGrp="1"/>
          </p:cNvSpPr>
          <p:nvPr>
            <p:ph idx="1"/>
          </p:nvPr>
        </p:nvSpPr>
        <p:spPr/>
        <p:txBody>
          <a:bodyPr>
            <a:normAutofit/>
          </a:bodyPr>
          <a:lstStyle/>
          <a:p>
            <a:pPr eaLnBrk="1" hangingPunct="1">
              <a:lnSpc>
                <a:spcPct val="90000"/>
              </a:lnSpc>
              <a:buSzPct val="100000"/>
              <a:buFont typeface="Times New Roman" panose="02020603050405020304" pitchFamily="18" charset="0"/>
              <a:buChar char="●"/>
              <a:defRPr/>
            </a:pPr>
            <a:r>
              <a:rPr lang="en-US" altLang="en-US" sz="3000" dirty="0">
                <a:solidFill>
                  <a:schemeClr val="tx1"/>
                </a:solidFill>
              </a:rPr>
              <a:t>More common in the black population</a:t>
            </a:r>
          </a:p>
          <a:p>
            <a:pPr eaLnBrk="1" hangingPunct="1">
              <a:lnSpc>
                <a:spcPct val="90000"/>
              </a:lnSpc>
              <a:buSzPct val="100000"/>
              <a:buFont typeface="Times New Roman" panose="02020603050405020304" pitchFamily="18" charset="0"/>
              <a:buChar char="●"/>
              <a:defRPr/>
            </a:pPr>
            <a:r>
              <a:rPr lang="en-US" altLang="en-US" sz="3000" dirty="0">
                <a:solidFill>
                  <a:schemeClr val="tx1"/>
                </a:solidFill>
              </a:rPr>
              <a:t>Due to inheritance of a weaker form of the D antigen, often the </a:t>
            </a:r>
            <a:r>
              <a:rPr lang="en-US" altLang="en-US" sz="3000" i="1" dirty="0" err="1">
                <a:solidFill>
                  <a:schemeClr val="tx1"/>
                </a:solidFill>
              </a:rPr>
              <a:t>cDe</a:t>
            </a:r>
            <a:r>
              <a:rPr lang="en-US" altLang="en-US" sz="3000" i="1" dirty="0">
                <a:solidFill>
                  <a:schemeClr val="tx1"/>
                </a:solidFill>
              </a:rPr>
              <a:t> </a:t>
            </a:r>
            <a:r>
              <a:rPr lang="en-US" altLang="en-US" sz="3000" dirty="0">
                <a:solidFill>
                  <a:schemeClr val="tx1"/>
                </a:solidFill>
              </a:rPr>
              <a:t>haplotype</a:t>
            </a:r>
          </a:p>
          <a:p>
            <a:pPr eaLnBrk="1" hangingPunct="1">
              <a:lnSpc>
                <a:spcPct val="90000"/>
              </a:lnSpc>
              <a:buSzPct val="100000"/>
              <a:buFont typeface="Times New Roman" panose="02020603050405020304" pitchFamily="18" charset="0"/>
              <a:buChar char="●"/>
              <a:defRPr/>
            </a:pPr>
            <a:r>
              <a:rPr lang="en-US" altLang="en-US" sz="3000" dirty="0">
                <a:solidFill>
                  <a:schemeClr val="tx1"/>
                </a:solidFill>
              </a:rPr>
              <a:t>IAT is usually required to detect the weak antigen</a:t>
            </a:r>
          </a:p>
          <a:p>
            <a:pPr eaLnBrk="1" hangingPunct="1">
              <a:lnSpc>
                <a:spcPct val="90000"/>
              </a:lnSpc>
              <a:buSzPct val="100000"/>
              <a:buFont typeface="Times New Roman" panose="02020603050405020304" pitchFamily="18" charset="0"/>
              <a:buChar char="●"/>
              <a:defRPr/>
            </a:pPr>
            <a:r>
              <a:rPr lang="en-US" altLang="en-US" sz="3000" dirty="0">
                <a:solidFill>
                  <a:schemeClr val="tx1"/>
                </a:solidFill>
              </a:rPr>
              <a:t>Patients are considered weak D positive and are able to receive D-positive blood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normAutofit/>
          </a:bodyPr>
          <a:lstStyle/>
          <a:p>
            <a:pPr eaLnBrk="1" hangingPunct="1"/>
            <a:r>
              <a:rPr lang="en-US" altLang="en-US" sz="4000" dirty="0">
                <a:solidFill>
                  <a:schemeClr val="tx1"/>
                </a:solidFill>
              </a:rPr>
              <a:t>Position Effect of Weak D Antigens</a:t>
            </a:r>
          </a:p>
        </p:txBody>
      </p:sp>
      <p:sp>
        <p:nvSpPr>
          <p:cNvPr id="58371" name="Content Placeholder 3"/>
          <p:cNvSpPr>
            <a:spLocks noGrp="1"/>
          </p:cNvSpPr>
          <p:nvPr>
            <p:ph sz="half" idx="1"/>
          </p:nvPr>
        </p:nvSpPr>
        <p:spPr>
          <a:xfrm>
            <a:off x="457200" y="1981200"/>
            <a:ext cx="3810000" cy="4191000"/>
          </a:xfrm>
        </p:spPr>
        <p:txBody>
          <a:bodyPr>
            <a:normAutofit/>
          </a:bodyPr>
          <a:lstStyle/>
          <a:p>
            <a:pPr eaLnBrk="1" hangingPunct="1"/>
            <a:r>
              <a:rPr lang="en-US" altLang="en-US" sz="2400" dirty="0">
                <a:solidFill>
                  <a:schemeClr val="tx1"/>
                </a:solidFill>
              </a:rPr>
              <a:t>The D antigen may appear weak when the C antigen is inherited </a:t>
            </a:r>
            <a:r>
              <a:rPr lang="en-US" altLang="en-US" sz="2400" b="1" i="1" dirty="0">
                <a:solidFill>
                  <a:schemeClr val="tx1"/>
                </a:solidFill>
              </a:rPr>
              <a:t>trans</a:t>
            </a:r>
            <a:r>
              <a:rPr lang="en-US" altLang="en-US" sz="2400" dirty="0">
                <a:solidFill>
                  <a:schemeClr val="tx1"/>
                </a:solidFill>
              </a:rPr>
              <a:t> to D</a:t>
            </a:r>
            <a:endParaRPr lang="en-US" altLang="en-US" sz="2400" i="1" dirty="0">
              <a:solidFill>
                <a:schemeClr val="tx1"/>
              </a:solidFill>
            </a:endParaRPr>
          </a:p>
          <a:p>
            <a:r>
              <a:rPr lang="en-US" altLang="en-US" sz="2400" i="1" dirty="0" err="1">
                <a:solidFill>
                  <a:schemeClr val="tx1"/>
                </a:solidFill>
              </a:rPr>
              <a:t>Ce</a:t>
            </a:r>
            <a:r>
              <a:rPr lang="en-US" altLang="en-US" sz="2400" dirty="0">
                <a:solidFill>
                  <a:schemeClr val="tx1"/>
                </a:solidFill>
              </a:rPr>
              <a:t> (</a:t>
            </a:r>
            <a:r>
              <a:rPr lang="en-US" altLang="en-US" sz="2400" i="1" dirty="0">
                <a:solidFill>
                  <a:schemeClr val="tx1"/>
                </a:solidFill>
              </a:rPr>
              <a:t>r′</a:t>
            </a:r>
            <a:r>
              <a:rPr lang="en-US" altLang="en-US" sz="2400" dirty="0">
                <a:solidFill>
                  <a:schemeClr val="tx1"/>
                </a:solidFill>
              </a:rPr>
              <a:t>) gene is paired with either </a:t>
            </a:r>
            <a:r>
              <a:rPr lang="en-US" altLang="en-US" sz="2400" i="1" dirty="0" err="1">
                <a:solidFill>
                  <a:schemeClr val="tx1"/>
                </a:solidFill>
              </a:rPr>
              <a:t>Cde</a:t>
            </a:r>
            <a:r>
              <a:rPr lang="en-US" altLang="en-US" sz="2400" dirty="0">
                <a:solidFill>
                  <a:schemeClr val="tx1"/>
                </a:solidFill>
              </a:rPr>
              <a:t> (</a:t>
            </a:r>
            <a:r>
              <a:rPr lang="en-US" altLang="en-US" sz="2400" i="1" dirty="0">
                <a:solidFill>
                  <a:schemeClr val="tx1"/>
                </a:solidFill>
              </a:rPr>
              <a:t>R</a:t>
            </a:r>
            <a:r>
              <a:rPr lang="en-US" altLang="en-US" sz="2400" i="1" baseline="30000" dirty="0">
                <a:solidFill>
                  <a:schemeClr val="tx1"/>
                </a:solidFill>
              </a:rPr>
              <a:t>1</a:t>
            </a:r>
            <a:r>
              <a:rPr lang="en-US" altLang="en-US" sz="2400" dirty="0">
                <a:solidFill>
                  <a:schemeClr val="tx1"/>
                </a:solidFill>
              </a:rPr>
              <a:t>) or </a:t>
            </a:r>
            <a:r>
              <a:rPr lang="en-US" altLang="en-US" sz="2400" i="1" dirty="0" err="1">
                <a:solidFill>
                  <a:schemeClr val="tx1"/>
                </a:solidFill>
              </a:rPr>
              <a:t>cDe</a:t>
            </a:r>
            <a:r>
              <a:rPr lang="en-US" altLang="en-US" sz="2400" dirty="0">
                <a:solidFill>
                  <a:schemeClr val="tx1"/>
                </a:solidFill>
              </a:rPr>
              <a:t> (</a:t>
            </a:r>
            <a:r>
              <a:rPr lang="en-US" altLang="en-US" sz="2400" i="1" dirty="0">
                <a:solidFill>
                  <a:schemeClr val="tx1"/>
                </a:solidFill>
              </a:rPr>
              <a:t>R</a:t>
            </a:r>
            <a:r>
              <a:rPr lang="en-US" altLang="en-US" sz="2400" i="1" baseline="30000" dirty="0">
                <a:solidFill>
                  <a:schemeClr val="tx1"/>
                </a:solidFill>
              </a:rPr>
              <a:t>0</a:t>
            </a:r>
            <a:r>
              <a:rPr lang="en-US" altLang="en-US" sz="2400" dirty="0">
                <a:solidFill>
                  <a:schemeClr val="tx1"/>
                </a:solidFill>
              </a:rPr>
              <a:t>)</a:t>
            </a:r>
          </a:p>
          <a:p>
            <a:pPr eaLnBrk="1" hangingPunct="1"/>
            <a:r>
              <a:rPr lang="en-US" altLang="en-US" sz="2400" dirty="0">
                <a:solidFill>
                  <a:schemeClr val="tx1"/>
                </a:solidFill>
              </a:rPr>
              <a:t>Patients are considered weak D positive and are able to receive D-positive blood</a:t>
            </a:r>
          </a:p>
        </p:txBody>
      </p:sp>
      <p:pic>
        <p:nvPicPr>
          <p:cNvPr id="5" name="Picture 4" descr="Image illustrating weak D test procedure. The control could be albumin, saline or other material as defined by the product's manufacturer. Refer to the product insert for guidance" title="Fig. 6.6 Weak D test procedure. The control could be albumin, saline or other material as defined by the product's manufacturer. Refer to the product insert for guidance. (Modified from Immucor, Norcross, G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9476" y="1981200"/>
            <a:ext cx="3682122" cy="3890544"/>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altLang="en-US" dirty="0">
                <a:solidFill>
                  <a:schemeClr val="tx1"/>
                </a:solidFill>
              </a:rPr>
              <a:t>Weak D: Partial D Antigens</a:t>
            </a:r>
          </a:p>
        </p:txBody>
      </p:sp>
      <p:sp>
        <p:nvSpPr>
          <p:cNvPr id="60419" name="Content Placeholder 5"/>
          <p:cNvSpPr>
            <a:spLocks noGrp="1"/>
          </p:cNvSpPr>
          <p:nvPr>
            <p:ph idx="1"/>
          </p:nvPr>
        </p:nvSpPr>
        <p:spPr>
          <a:xfrm>
            <a:off x="457200" y="1905000"/>
            <a:ext cx="8229600" cy="4221163"/>
          </a:xfrm>
        </p:spPr>
        <p:txBody>
          <a:bodyPr>
            <a:noAutofit/>
          </a:bodyPr>
          <a:lstStyle/>
          <a:p>
            <a:pPr eaLnBrk="1" hangingPunct="1"/>
            <a:r>
              <a:rPr lang="en-US" altLang="en-US" dirty="0">
                <a:solidFill>
                  <a:schemeClr val="tx1"/>
                </a:solidFill>
              </a:rPr>
              <a:t>Individuals are D positive but are missing parts of the D antigen (</a:t>
            </a:r>
            <a:r>
              <a:rPr lang="en-US" altLang="en-US" b="1" dirty="0">
                <a:solidFill>
                  <a:schemeClr val="tx1"/>
                </a:solidFill>
              </a:rPr>
              <a:t>partial D antigen</a:t>
            </a:r>
            <a:r>
              <a:rPr lang="en-US" altLang="en-US" dirty="0">
                <a:solidFill>
                  <a:schemeClr val="tx1"/>
                </a:solidFill>
              </a:rPr>
              <a:t>)</a:t>
            </a:r>
          </a:p>
          <a:p>
            <a:pPr eaLnBrk="1" hangingPunct="1"/>
            <a:r>
              <a:rPr lang="en-US" altLang="en-US" dirty="0">
                <a:solidFill>
                  <a:schemeClr val="tx1"/>
                </a:solidFill>
              </a:rPr>
              <a:t>When exposed to the “whole D antigen,” individuals may produce anti-D toward the missing part</a:t>
            </a:r>
          </a:p>
          <a:p>
            <a:pPr eaLnBrk="1" hangingPunct="1"/>
            <a:r>
              <a:rPr lang="en-US" altLang="en-US" dirty="0">
                <a:solidFill>
                  <a:schemeClr val="tx1"/>
                </a:solidFill>
              </a:rPr>
              <a:t>Partial D antigen reacts strongly with monoclonal reagents</a:t>
            </a:r>
          </a:p>
          <a:p>
            <a:pPr eaLnBrk="1" hangingPunct="1"/>
            <a:r>
              <a:rPr lang="en-US" altLang="en-US" dirty="0">
                <a:solidFill>
                  <a:schemeClr val="tx1"/>
                </a:solidFill>
              </a:rPr>
              <a:t>Suspect partial D antigen when a D-positive individual makes anti-D and it does not react with his or her own RBCs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r>
              <a:rPr lang="en-US" altLang="en-US" dirty="0">
                <a:solidFill>
                  <a:schemeClr val="tx1"/>
                </a:solidFill>
              </a:rPr>
              <a:t>Significance</a:t>
            </a:r>
          </a:p>
        </p:txBody>
      </p:sp>
      <p:sp>
        <p:nvSpPr>
          <p:cNvPr id="62467" name="Content Placeholder 2"/>
          <p:cNvSpPr>
            <a:spLocks noGrp="1"/>
          </p:cNvSpPr>
          <p:nvPr>
            <p:ph idx="1"/>
          </p:nvPr>
        </p:nvSpPr>
        <p:spPr/>
        <p:txBody>
          <a:bodyPr/>
          <a:lstStyle/>
          <a:p>
            <a:pPr eaLnBrk="1" hangingPunct="1"/>
            <a:r>
              <a:rPr lang="en-US" altLang="en-US" dirty="0">
                <a:solidFill>
                  <a:schemeClr val="tx1"/>
                </a:solidFill>
              </a:rPr>
              <a:t>AABB requires that </a:t>
            </a:r>
            <a:r>
              <a:rPr lang="en-US" altLang="en-US" i="1" dirty="0">
                <a:solidFill>
                  <a:schemeClr val="tx1"/>
                </a:solidFill>
              </a:rPr>
              <a:t>all</a:t>
            </a:r>
            <a:r>
              <a:rPr lang="en-US" altLang="en-US" dirty="0">
                <a:solidFill>
                  <a:schemeClr val="tx1"/>
                </a:solidFill>
              </a:rPr>
              <a:t> </a:t>
            </a:r>
            <a:r>
              <a:rPr lang="en-US" altLang="en-US" i="1" dirty="0">
                <a:solidFill>
                  <a:schemeClr val="tx1"/>
                </a:solidFill>
              </a:rPr>
              <a:t>donor cells </a:t>
            </a:r>
            <a:r>
              <a:rPr lang="en-US" altLang="en-US" dirty="0">
                <a:solidFill>
                  <a:schemeClr val="tx1"/>
                </a:solidFill>
              </a:rPr>
              <a:t>be tested for weak D antigen if they are initially nonreactive</a:t>
            </a:r>
          </a:p>
          <a:p>
            <a:pPr eaLnBrk="1" hangingPunct="1"/>
            <a:r>
              <a:rPr lang="en-US" altLang="en-US" dirty="0">
                <a:solidFill>
                  <a:schemeClr val="tx1"/>
                </a:solidFill>
              </a:rPr>
              <a:t>Testing for weak D antigen on </a:t>
            </a:r>
            <a:r>
              <a:rPr lang="en-US" altLang="en-US" i="1" dirty="0">
                <a:solidFill>
                  <a:schemeClr val="tx1"/>
                </a:solidFill>
              </a:rPr>
              <a:t>recipient</a:t>
            </a:r>
            <a:r>
              <a:rPr lang="en-US" altLang="en-US" dirty="0">
                <a:solidFill>
                  <a:schemeClr val="tx1"/>
                </a:solidFill>
              </a:rPr>
              <a:t> samples is not required</a:t>
            </a:r>
          </a:p>
          <a:p>
            <a:pPr lvl="1" eaLnBrk="1" hangingPunct="1">
              <a:buFont typeface="Arial" panose="020B0604020202020204" pitchFamily="34" charset="0"/>
              <a:buChar char="–"/>
            </a:pPr>
            <a:r>
              <a:rPr lang="en-US" altLang="en-US" dirty="0">
                <a:solidFill>
                  <a:schemeClr val="tx1"/>
                </a:solidFill>
              </a:rPr>
              <a:t>Patients are classified as D-negative and transfused with D-negative blood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pPr eaLnBrk="1" hangingPunct="1"/>
            <a:r>
              <a:rPr lang="en-US" altLang="en-US" dirty="0">
                <a:solidFill>
                  <a:schemeClr val="tx1"/>
                </a:solidFill>
              </a:rPr>
              <a:t>Compound Antigens</a:t>
            </a:r>
          </a:p>
        </p:txBody>
      </p:sp>
      <p:sp>
        <p:nvSpPr>
          <p:cNvPr id="64515" name="Content Placeholder 2"/>
          <p:cNvSpPr>
            <a:spLocks noGrp="1"/>
          </p:cNvSpPr>
          <p:nvPr>
            <p:ph idx="1"/>
          </p:nvPr>
        </p:nvSpPr>
        <p:spPr/>
        <p:txBody>
          <a:bodyPr/>
          <a:lstStyle/>
          <a:p>
            <a:pPr eaLnBrk="1" hangingPunct="1"/>
            <a:r>
              <a:rPr lang="en-US" altLang="en-US" sz="2400" dirty="0">
                <a:solidFill>
                  <a:schemeClr val="tx1"/>
                </a:solidFill>
              </a:rPr>
              <a:t>Also called </a:t>
            </a:r>
            <a:r>
              <a:rPr lang="en-US" altLang="en-US" sz="2400" i="1" dirty="0" err="1">
                <a:solidFill>
                  <a:schemeClr val="tx1"/>
                </a:solidFill>
              </a:rPr>
              <a:t>cis</a:t>
            </a:r>
            <a:r>
              <a:rPr lang="en-US" altLang="en-US" sz="2400" dirty="0">
                <a:solidFill>
                  <a:schemeClr val="tx1"/>
                </a:solidFill>
              </a:rPr>
              <a:t>-product antigens</a:t>
            </a:r>
          </a:p>
          <a:p>
            <a:pPr eaLnBrk="1" hangingPunct="1"/>
            <a:r>
              <a:rPr lang="en-US" altLang="en-US" sz="2400" dirty="0">
                <a:solidFill>
                  <a:schemeClr val="tx1"/>
                </a:solidFill>
              </a:rPr>
              <a:t>Two genes inherited on the same chromosome may form additional antigen products</a:t>
            </a:r>
          </a:p>
          <a:p>
            <a:pPr eaLnBrk="1" hangingPunct="1"/>
            <a:r>
              <a:rPr lang="en-US" altLang="en-US" sz="2400" dirty="0">
                <a:solidFill>
                  <a:schemeClr val="tx1"/>
                </a:solidFill>
              </a:rPr>
              <a:t>Example: c and e antigens cause “f” to be inherited</a:t>
            </a:r>
          </a:p>
        </p:txBody>
      </p:sp>
      <p:pic>
        <p:nvPicPr>
          <p:cNvPr id="64518" name="Picture 1" descr="Image showing weak D position effect" title="Fig. 6.7 Weak D position effect. Weaker expression of the D antigen is present when the RHD gene is inherited in trans to an allele carrying the C antigen. Example: D antigen expression is weaker when the RHD and RHCe alleles are inherited on opposite chromosome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819400" y="3874770"/>
            <a:ext cx="2667000" cy="1913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4"/>
          <p:cNvSpPr>
            <a:spLocks noGrp="1"/>
          </p:cNvSpPr>
          <p:nvPr>
            <p:ph type="title"/>
          </p:nvPr>
        </p:nvSpPr>
        <p:spPr/>
        <p:txBody>
          <a:bodyPr/>
          <a:lstStyle/>
          <a:p>
            <a:pPr eaLnBrk="1" hangingPunct="1"/>
            <a:r>
              <a:rPr lang="en-US" altLang="en-US" dirty="0">
                <a:solidFill>
                  <a:schemeClr val="tx1"/>
                </a:solidFill>
              </a:rPr>
              <a:t>G Antigens</a:t>
            </a:r>
          </a:p>
        </p:txBody>
      </p:sp>
      <p:sp>
        <p:nvSpPr>
          <p:cNvPr id="66563" name="Content Placeholder 5"/>
          <p:cNvSpPr>
            <a:spLocks noGrp="1"/>
          </p:cNvSpPr>
          <p:nvPr>
            <p:ph idx="1"/>
          </p:nvPr>
        </p:nvSpPr>
        <p:spPr>
          <a:xfrm>
            <a:off x="457200" y="1905000"/>
            <a:ext cx="8153400" cy="3792538"/>
          </a:xfrm>
        </p:spPr>
        <p:txBody>
          <a:bodyPr/>
          <a:lstStyle/>
          <a:p>
            <a:pPr eaLnBrk="1" hangingPunct="1"/>
            <a:r>
              <a:rPr lang="en-US" altLang="en-US" sz="2400" dirty="0">
                <a:solidFill>
                  <a:schemeClr val="tx1"/>
                </a:solidFill>
              </a:rPr>
              <a:t>Almost all genes that code for the C or D antigen will code for the G antigen</a:t>
            </a:r>
          </a:p>
          <a:p>
            <a:pPr eaLnBrk="1" hangingPunct="1"/>
            <a:r>
              <a:rPr lang="en-US" altLang="en-US" sz="2400" dirty="0">
                <a:solidFill>
                  <a:schemeClr val="tx1"/>
                </a:solidFill>
              </a:rPr>
              <a:t>Anti-G antibody will mimic anti-D and anti-C antibodies</a:t>
            </a:r>
          </a:p>
          <a:p>
            <a:pPr lvl="1" eaLnBrk="1" hangingPunct="1">
              <a:buFont typeface="Arial" panose="020B0604020202020204" pitchFamily="34" charset="0"/>
              <a:buChar char="–"/>
            </a:pPr>
            <a:r>
              <a:rPr lang="en-US" altLang="en-US" sz="2200" dirty="0">
                <a:solidFill>
                  <a:schemeClr val="tx1"/>
                </a:solidFill>
              </a:rPr>
              <a:t>If an individual is negative for D and/or C and receives D-positive and/or C-positive blood, he or she may produce anti-G antibody (appears as anti-D or anti-C antibody)</a:t>
            </a:r>
          </a:p>
          <a:p>
            <a:pPr eaLnBrk="1" hangingPunct="1"/>
            <a:r>
              <a:rPr lang="en-US" altLang="en-US" sz="2400" dirty="0">
                <a:solidFill>
                  <a:schemeClr val="tx1"/>
                </a:solidFill>
              </a:rPr>
              <a:t>If anti-G antibody is present, give D-negative and C-negative blood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pPr eaLnBrk="1" hangingPunct="1"/>
            <a:r>
              <a:rPr lang="en-US" altLang="en-US" dirty="0">
                <a:solidFill>
                  <a:schemeClr val="tx1"/>
                </a:solidFill>
              </a:rPr>
              <a:t>Unusual Phenotypes</a:t>
            </a:r>
          </a:p>
        </p:txBody>
      </p:sp>
      <p:graphicFrame>
        <p:nvGraphicFramePr>
          <p:cNvPr id="4" name="Content Placeholder 3" descr="Image showing the unusual phenotypes"/>
          <p:cNvGraphicFramePr>
            <a:graphicFrameLocks noGrp="1"/>
          </p:cNvGraphicFramePr>
          <p:nvPr>
            <p:ph idx="1"/>
            <p:extLst>
              <p:ext uri="{D42A27DB-BD31-4B8C-83A1-F6EECF244321}">
                <p14:modId xmlns:p14="http://schemas.microsoft.com/office/powerpoint/2010/main" val="864593460"/>
              </p:ext>
            </p:extLst>
          </p:nvPr>
        </p:nvGraphicFramePr>
        <p:xfrm>
          <a:off x="582612" y="1757039"/>
          <a:ext cx="7924800" cy="43583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pPr eaLnBrk="1" hangingPunct="1"/>
            <a:r>
              <a:rPr lang="en-US" altLang="en-US" dirty="0">
                <a:solidFill>
                  <a:schemeClr val="tx1"/>
                </a:solidFill>
              </a:rPr>
              <a:t>Rh Antibody Facts (1 of 2)</a:t>
            </a:r>
          </a:p>
        </p:txBody>
      </p:sp>
      <p:sp>
        <p:nvSpPr>
          <p:cNvPr id="70659" name="Content Placeholder 2"/>
          <p:cNvSpPr>
            <a:spLocks noGrp="1"/>
          </p:cNvSpPr>
          <p:nvPr>
            <p:ph idx="1"/>
          </p:nvPr>
        </p:nvSpPr>
        <p:spPr>
          <a:xfrm>
            <a:off x="457200" y="2057401"/>
            <a:ext cx="8229600" cy="3886200"/>
          </a:xfrm>
        </p:spPr>
        <p:txBody>
          <a:bodyPr/>
          <a:lstStyle/>
          <a:p>
            <a:pPr eaLnBrk="1" hangingPunct="1">
              <a:lnSpc>
                <a:spcPct val="80000"/>
              </a:lnSpc>
            </a:pPr>
            <a:r>
              <a:rPr lang="en-US" altLang="en-US" sz="3000" dirty="0">
                <a:solidFill>
                  <a:schemeClr val="tx1"/>
                </a:solidFill>
              </a:rPr>
              <a:t>Usually RBC stimulated</a:t>
            </a:r>
          </a:p>
          <a:p>
            <a:pPr eaLnBrk="1" hangingPunct="1">
              <a:lnSpc>
                <a:spcPct val="80000"/>
              </a:lnSpc>
            </a:pPr>
            <a:r>
              <a:rPr lang="en-US" altLang="en-US" sz="3000" dirty="0">
                <a:solidFill>
                  <a:schemeClr val="tx1"/>
                </a:solidFill>
              </a:rPr>
              <a:t>Most are immunoglobulin G (IgG</a:t>
            </a:r>
            <a:r>
              <a:rPr lang="en-US" altLang="en-US" sz="3000" baseline="-25000" dirty="0">
                <a:solidFill>
                  <a:schemeClr val="tx1"/>
                </a:solidFill>
              </a:rPr>
              <a:t>1</a:t>
            </a:r>
            <a:r>
              <a:rPr lang="en-US" altLang="en-US" sz="3000" dirty="0">
                <a:solidFill>
                  <a:schemeClr val="tx1"/>
                </a:solidFill>
              </a:rPr>
              <a:t>)</a:t>
            </a:r>
          </a:p>
          <a:p>
            <a:pPr eaLnBrk="1" hangingPunct="1">
              <a:lnSpc>
                <a:spcPct val="80000"/>
              </a:lnSpc>
            </a:pPr>
            <a:r>
              <a:rPr lang="en-US" altLang="en-US" sz="3000" dirty="0">
                <a:solidFill>
                  <a:schemeClr val="tx1"/>
                </a:solidFill>
              </a:rPr>
              <a:t>Agglutination is best observed by the IAT</a:t>
            </a:r>
          </a:p>
          <a:p>
            <a:pPr eaLnBrk="1" hangingPunct="1">
              <a:lnSpc>
                <a:spcPct val="80000"/>
              </a:lnSpc>
            </a:pPr>
            <a:r>
              <a:rPr lang="en-US" altLang="en-US" sz="3000" b="1" dirty="0" err="1">
                <a:solidFill>
                  <a:schemeClr val="tx1"/>
                </a:solidFill>
              </a:rPr>
              <a:t>Potentiators</a:t>
            </a:r>
            <a:r>
              <a:rPr lang="en-US" altLang="en-US" sz="3000" dirty="0">
                <a:solidFill>
                  <a:schemeClr val="tx1"/>
                </a:solidFill>
              </a:rPr>
              <a:t> are useful for identification</a:t>
            </a:r>
          </a:p>
          <a:p>
            <a:pPr eaLnBrk="1" hangingPunct="1">
              <a:lnSpc>
                <a:spcPct val="80000"/>
              </a:lnSpc>
            </a:pPr>
            <a:r>
              <a:rPr lang="en-US" altLang="en-US" sz="3000" dirty="0">
                <a:solidFill>
                  <a:schemeClr val="tx1"/>
                </a:solidFill>
              </a:rPr>
              <a:t>Antibodies to C, c, E, and e react stronger to homozygous antigens (dosage)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pPr eaLnBrk="1" hangingPunct="1"/>
            <a:r>
              <a:rPr lang="en-US" altLang="en-US" dirty="0">
                <a:solidFill>
                  <a:schemeClr val="tx1"/>
                </a:solidFill>
              </a:rPr>
              <a:t>Rh Antibody Facts (2 of 2)</a:t>
            </a:r>
          </a:p>
        </p:txBody>
      </p:sp>
      <p:sp>
        <p:nvSpPr>
          <p:cNvPr id="72707" name="Content Placeholder 2"/>
          <p:cNvSpPr>
            <a:spLocks noGrp="1"/>
          </p:cNvSpPr>
          <p:nvPr>
            <p:ph idx="1"/>
          </p:nvPr>
        </p:nvSpPr>
        <p:spPr/>
        <p:txBody>
          <a:bodyPr/>
          <a:lstStyle/>
          <a:p>
            <a:pPr eaLnBrk="1" hangingPunct="1"/>
            <a:r>
              <a:rPr lang="en-US" altLang="en-US" dirty="0">
                <a:solidFill>
                  <a:schemeClr val="tx1"/>
                </a:solidFill>
              </a:rPr>
              <a:t>Do not activate complement</a:t>
            </a:r>
          </a:p>
          <a:p>
            <a:pPr eaLnBrk="1" hangingPunct="1"/>
            <a:r>
              <a:rPr lang="en-US" altLang="en-US" dirty="0">
                <a:solidFill>
                  <a:schemeClr val="tx1"/>
                </a:solidFill>
              </a:rPr>
              <a:t>E-negative and c-negative blood is sometimes given when anti-E antibody is identified (weak anti-c antibody is often seen with anti-E antibody)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dirty="0">
                <a:solidFill>
                  <a:schemeClr val="tx1"/>
                </a:solidFill>
              </a:rPr>
              <a:t>Objectives (2 of 4)</a:t>
            </a:r>
          </a:p>
        </p:txBody>
      </p:sp>
      <p:sp>
        <p:nvSpPr>
          <p:cNvPr id="19459" name="Content Placeholder 2"/>
          <p:cNvSpPr>
            <a:spLocks noGrp="1"/>
          </p:cNvSpPr>
          <p:nvPr>
            <p:ph idx="1"/>
          </p:nvPr>
        </p:nvSpPr>
        <p:spPr>
          <a:xfrm>
            <a:off x="457200" y="1981200"/>
            <a:ext cx="8229600" cy="3352800"/>
          </a:xfrm>
        </p:spPr>
        <p:txBody>
          <a:bodyPr>
            <a:noAutofit/>
          </a:bodyPr>
          <a:lstStyle/>
          <a:p>
            <a:pPr eaLnBrk="1" hangingPunct="1">
              <a:lnSpc>
                <a:spcPct val="90000"/>
              </a:lnSpc>
            </a:pPr>
            <a:r>
              <a:rPr lang="en-GB" altLang="en-US" dirty="0">
                <a:solidFill>
                  <a:schemeClr val="tx1"/>
                </a:solidFill>
              </a:rPr>
              <a:t>Compare the </a:t>
            </a:r>
            <a:r>
              <a:rPr lang="en-GB" altLang="en-US" dirty="0" err="1">
                <a:solidFill>
                  <a:schemeClr val="tx1"/>
                </a:solidFill>
              </a:rPr>
              <a:t>Rosenfield</a:t>
            </a:r>
            <a:r>
              <a:rPr lang="en-GB" altLang="en-US" dirty="0">
                <a:solidFill>
                  <a:schemeClr val="tx1"/>
                </a:solidFill>
              </a:rPr>
              <a:t> and International Society of Blood Transfusion (ISBT) terminologies with the Fisher-Race and Wiener terminologies, and discuss their uses</a:t>
            </a:r>
            <a:endParaRPr lang="en-GB" altLang="en-US" sz="2000" dirty="0">
              <a:solidFill>
                <a:schemeClr val="tx1"/>
              </a:solidFill>
            </a:endParaRPr>
          </a:p>
          <a:p>
            <a:pPr eaLnBrk="1" hangingPunct="1">
              <a:lnSpc>
                <a:spcPct val="90000"/>
              </a:lnSpc>
            </a:pPr>
            <a:r>
              <a:rPr lang="en-GB" altLang="en-US" dirty="0">
                <a:solidFill>
                  <a:schemeClr val="tx1"/>
                </a:solidFill>
              </a:rPr>
              <a:t>Predict the Rh genotype given a phenotype</a:t>
            </a:r>
            <a:endParaRPr lang="en-GB" altLang="en-US" sz="2000" dirty="0">
              <a:solidFill>
                <a:schemeClr val="tx1"/>
              </a:solidFill>
            </a:endParaRPr>
          </a:p>
          <a:p>
            <a:pPr eaLnBrk="1" hangingPunct="1">
              <a:lnSpc>
                <a:spcPct val="90000"/>
              </a:lnSpc>
            </a:pPr>
            <a:r>
              <a:rPr lang="en-GB" altLang="en-US" dirty="0">
                <a:solidFill>
                  <a:schemeClr val="tx1"/>
                </a:solidFill>
              </a:rPr>
              <a:t>Define weak D, and list the genetic circumstances that cause this phenotype</a:t>
            </a:r>
            <a:endParaRPr lang="en-GB" altLang="en-US" sz="2000" dirty="0">
              <a:solidFill>
                <a:schemeClr val="tx1"/>
              </a:solidFill>
            </a:endParaRPr>
          </a:p>
          <a:p>
            <a:pPr eaLnBrk="1" hangingPunct="1">
              <a:lnSpc>
                <a:spcPct val="90000"/>
              </a:lnSpc>
            </a:pPr>
            <a:r>
              <a:rPr lang="en-GB" altLang="en-US" dirty="0">
                <a:solidFill>
                  <a:schemeClr val="tx1"/>
                </a:solidFill>
              </a:rPr>
              <a:t>Explain the test for the weak D antigen and the importance of an appropriate control</a:t>
            </a:r>
            <a:endParaRPr lang="en-US" altLang="en-US" dirty="0">
              <a:solidFill>
                <a:schemeClr val="tx1"/>
              </a:solidFill>
            </a:endParaRPr>
          </a:p>
          <a:p>
            <a:pPr eaLnBrk="1" hangingPunct="1">
              <a:lnSpc>
                <a:spcPct val="90000"/>
              </a:lnSpc>
            </a:pPr>
            <a:endParaRPr lang="en-US" altLang="en-US" dirty="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pPr eaLnBrk="1" hangingPunct="1"/>
            <a:r>
              <a:rPr lang="en-US" altLang="en-US" dirty="0">
                <a:solidFill>
                  <a:schemeClr val="tx1"/>
                </a:solidFill>
              </a:rPr>
              <a:t>Clinical Considerations</a:t>
            </a:r>
          </a:p>
        </p:txBody>
      </p:sp>
      <p:sp>
        <p:nvSpPr>
          <p:cNvPr id="2" name="Content Placeholder 1"/>
          <p:cNvSpPr>
            <a:spLocks noGrp="1"/>
          </p:cNvSpPr>
          <p:nvPr>
            <p:ph idx="1"/>
          </p:nvPr>
        </p:nvSpPr>
        <p:spPr>
          <a:xfrm>
            <a:off x="457200" y="1905000"/>
            <a:ext cx="8229600" cy="4221163"/>
          </a:xfrm>
        </p:spPr>
        <p:txBody>
          <a:bodyPr>
            <a:normAutofit lnSpcReduction="10000"/>
          </a:bodyPr>
          <a:lstStyle/>
          <a:p>
            <a:pPr marL="0" indent="0">
              <a:buNone/>
            </a:pPr>
            <a:r>
              <a:rPr lang="en-US" altLang="en-US" sz="3300" dirty="0">
                <a:solidFill>
                  <a:schemeClr val="tx1"/>
                </a:solidFill>
              </a:rPr>
              <a:t>Transfusion reactions</a:t>
            </a:r>
          </a:p>
          <a:p>
            <a:r>
              <a:rPr lang="en-US" altLang="en-US" dirty="0">
                <a:solidFill>
                  <a:schemeClr val="tx1"/>
                </a:solidFill>
              </a:rPr>
              <a:t>Rh antibody levels may be undetectable for years but produce a rapid response upon exposure to the antigen</a:t>
            </a:r>
          </a:p>
          <a:p>
            <a:r>
              <a:rPr lang="en-US" altLang="en-US" dirty="0">
                <a:solidFill>
                  <a:schemeClr val="tx1"/>
                </a:solidFill>
              </a:rPr>
              <a:t>Antigen-negative RBCs should be transfused if Rh antibodies are identified</a:t>
            </a:r>
          </a:p>
          <a:p>
            <a:pPr marL="0" indent="0">
              <a:buNone/>
            </a:pPr>
            <a:r>
              <a:rPr lang="en-US" altLang="en-US" sz="3300" dirty="0">
                <a:solidFill>
                  <a:schemeClr val="tx1"/>
                </a:solidFill>
              </a:rPr>
              <a:t>Hemolytic disease of the fetus and newborn</a:t>
            </a:r>
          </a:p>
          <a:p>
            <a:r>
              <a:rPr lang="en-US" altLang="en-US" dirty="0">
                <a:solidFill>
                  <a:schemeClr val="tx1"/>
                </a:solidFill>
              </a:rPr>
              <a:t>HDFN </a:t>
            </a:r>
            <a:r>
              <a:rPr lang="en-US" altLang="en-US" i="1" dirty="0">
                <a:solidFill>
                  <a:schemeClr val="tx1"/>
                </a:solidFill>
              </a:rPr>
              <a:t>may</a:t>
            </a:r>
            <a:r>
              <a:rPr lang="en-US" altLang="en-US" dirty="0">
                <a:solidFill>
                  <a:schemeClr val="tx1"/>
                </a:solidFill>
              </a:rPr>
              <a:t> occur when a woman is Rh negative and the fetus/infant is Rh positive</a:t>
            </a:r>
          </a:p>
          <a:p>
            <a:r>
              <a:rPr lang="en-US" altLang="en-US" dirty="0">
                <a:solidFill>
                  <a:schemeClr val="tx1"/>
                </a:solidFill>
              </a:rPr>
              <a:t>Antibodies may form during the first pregnancy</a:t>
            </a:r>
          </a:p>
          <a:p>
            <a:r>
              <a:rPr lang="en-US" altLang="en-US" dirty="0">
                <a:solidFill>
                  <a:schemeClr val="tx1"/>
                </a:solidFill>
              </a:rPr>
              <a:t>Maternal antibody may destroy fetal RBCs in subsequent pregnancies </a:t>
            </a:r>
          </a:p>
          <a:p>
            <a:r>
              <a:rPr lang="en-US" altLang="en-US" b="1" dirty="0">
                <a:solidFill>
                  <a:schemeClr val="tx1"/>
                </a:solidFill>
              </a:rPr>
              <a:t>Rh immune globulin </a:t>
            </a:r>
            <a:r>
              <a:rPr lang="en-US" altLang="en-US" dirty="0">
                <a:solidFill>
                  <a:schemeClr val="tx1"/>
                </a:solidFill>
              </a:rPr>
              <a:t>will protect the mother from forming anti-D antibody</a:t>
            </a:r>
          </a:p>
          <a:p>
            <a:endParaRPr lang="en-US" altLang="en-US"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6"/>
          <p:cNvSpPr>
            <a:spLocks noGrp="1"/>
          </p:cNvSpPr>
          <p:nvPr>
            <p:ph type="title"/>
          </p:nvPr>
        </p:nvSpPr>
        <p:spPr/>
        <p:txBody>
          <a:bodyPr/>
          <a:lstStyle/>
          <a:p>
            <a:pPr eaLnBrk="1" hangingPunct="1"/>
            <a:r>
              <a:rPr lang="en-US" altLang="en-US" dirty="0">
                <a:solidFill>
                  <a:schemeClr val="tx1"/>
                </a:solidFill>
              </a:rPr>
              <a:t>LW Blood Group System</a:t>
            </a:r>
          </a:p>
        </p:txBody>
      </p:sp>
      <p:sp>
        <p:nvSpPr>
          <p:cNvPr id="76803" name="Content Placeholder 7"/>
          <p:cNvSpPr>
            <a:spLocks noGrp="1"/>
          </p:cNvSpPr>
          <p:nvPr>
            <p:ph idx="1"/>
          </p:nvPr>
        </p:nvSpPr>
        <p:spPr/>
        <p:txBody>
          <a:bodyPr/>
          <a:lstStyle/>
          <a:p>
            <a:pPr eaLnBrk="1" hangingPunct="1">
              <a:lnSpc>
                <a:spcPct val="90000"/>
              </a:lnSpc>
            </a:pPr>
            <a:r>
              <a:rPr lang="en-US" altLang="en-US" sz="3000" dirty="0">
                <a:solidFill>
                  <a:schemeClr val="tx1"/>
                </a:solidFill>
              </a:rPr>
              <a:t>LW antigens and antibodies are similar to Rh antigens but are not genetically related</a:t>
            </a:r>
          </a:p>
          <a:p>
            <a:pPr eaLnBrk="1" hangingPunct="1">
              <a:lnSpc>
                <a:spcPct val="90000"/>
              </a:lnSpc>
            </a:pPr>
            <a:r>
              <a:rPr lang="en-US" altLang="en-US" sz="3000" dirty="0">
                <a:solidFill>
                  <a:schemeClr val="tx1"/>
                </a:solidFill>
              </a:rPr>
              <a:t>Anti-LW antibody will react with D-positive (strong) and D-negative (weak) cells</a:t>
            </a:r>
          </a:p>
          <a:p>
            <a:pPr eaLnBrk="1" hangingPunct="1">
              <a:lnSpc>
                <a:spcPct val="90000"/>
              </a:lnSpc>
            </a:pPr>
            <a:r>
              <a:rPr lang="en-US" altLang="en-US" sz="3000" dirty="0">
                <a:solidFill>
                  <a:schemeClr val="tx1"/>
                </a:solidFill>
              </a:rPr>
              <a:t>Alleles include </a:t>
            </a:r>
            <a:r>
              <a:rPr lang="en-US" altLang="en-US" sz="3000" i="1" dirty="0" err="1">
                <a:solidFill>
                  <a:schemeClr val="tx1"/>
                </a:solidFill>
              </a:rPr>
              <a:t>Lw</a:t>
            </a:r>
            <a:r>
              <a:rPr lang="en-US" altLang="en-US" sz="3000" i="1" baseline="30000" dirty="0" err="1">
                <a:solidFill>
                  <a:schemeClr val="tx1"/>
                </a:solidFill>
              </a:rPr>
              <a:t>a</a:t>
            </a:r>
            <a:r>
              <a:rPr lang="en-US" altLang="en-US" sz="3000" i="1" dirty="0">
                <a:solidFill>
                  <a:schemeClr val="tx1"/>
                </a:solidFill>
              </a:rPr>
              <a:t>, </a:t>
            </a:r>
            <a:r>
              <a:rPr lang="en-US" altLang="en-US" sz="3000" i="1" dirty="0" err="1">
                <a:solidFill>
                  <a:schemeClr val="tx1"/>
                </a:solidFill>
              </a:rPr>
              <a:t>LW</a:t>
            </a:r>
            <a:r>
              <a:rPr lang="en-US" altLang="en-US" sz="3000" i="1" baseline="30000" dirty="0" err="1">
                <a:solidFill>
                  <a:schemeClr val="tx1"/>
                </a:solidFill>
              </a:rPr>
              <a:t>b</a:t>
            </a:r>
            <a:r>
              <a:rPr lang="en-US" altLang="en-US" sz="3000" i="1" dirty="0">
                <a:solidFill>
                  <a:schemeClr val="tx1"/>
                </a:solidFill>
              </a:rPr>
              <a:t>, </a:t>
            </a:r>
            <a:r>
              <a:rPr lang="en-US" altLang="en-US" sz="3000" dirty="0">
                <a:solidFill>
                  <a:schemeClr val="tx1"/>
                </a:solidFill>
              </a:rPr>
              <a:t>and </a:t>
            </a:r>
            <a:r>
              <a:rPr lang="en-US" altLang="en-US" sz="3000" i="1" dirty="0">
                <a:solidFill>
                  <a:schemeClr val="tx1"/>
                </a:solidFill>
              </a:rPr>
              <a:t>LW</a:t>
            </a:r>
          </a:p>
          <a:p>
            <a:pPr eaLnBrk="1" hangingPunct="1">
              <a:lnSpc>
                <a:spcPct val="90000"/>
              </a:lnSpc>
            </a:pPr>
            <a:r>
              <a:rPr lang="en-US" altLang="en-US" sz="3000" dirty="0">
                <a:solidFill>
                  <a:schemeClr val="tx1"/>
                </a:solidFill>
              </a:rPr>
              <a:t>The most common phenotype is LW(</a:t>
            </a:r>
            <a:r>
              <a:rPr lang="en-US" altLang="en-US" sz="3000" dirty="0" err="1">
                <a:solidFill>
                  <a:schemeClr val="tx1"/>
                </a:solidFill>
              </a:rPr>
              <a:t>a+b</a:t>
            </a:r>
            <a:r>
              <a:rPr lang="en-US" altLang="en-US" sz="3000" dirty="0">
                <a:solidFill>
                  <a:schemeClr val="tx1"/>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dirty="0">
                <a:solidFill>
                  <a:schemeClr val="tx1"/>
                </a:solidFill>
              </a:rPr>
              <a:t>Objectives (3 of 4)</a:t>
            </a:r>
          </a:p>
        </p:txBody>
      </p:sp>
      <p:sp>
        <p:nvSpPr>
          <p:cNvPr id="21507" name="Content Placeholder 2"/>
          <p:cNvSpPr>
            <a:spLocks noGrp="1"/>
          </p:cNvSpPr>
          <p:nvPr>
            <p:ph idx="1"/>
          </p:nvPr>
        </p:nvSpPr>
        <p:spPr/>
        <p:txBody>
          <a:bodyPr>
            <a:normAutofit/>
          </a:bodyPr>
          <a:lstStyle/>
          <a:p>
            <a:pPr eaLnBrk="1" hangingPunct="1"/>
            <a:r>
              <a:rPr lang="en-GB" altLang="en-US" dirty="0">
                <a:solidFill>
                  <a:schemeClr val="tx1"/>
                </a:solidFill>
              </a:rPr>
              <a:t>Discuss the significance of testing for weak D antigen</a:t>
            </a:r>
            <a:endParaRPr lang="en-US" altLang="en-US" dirty="0">
              <a:solidFill>
                <a:schemeClr val="tx1"/>
              </a:solidFill>
            </a:endParaRPr>
          </a:p>
          <a:p>
            <a:pPr eaLnBrk="1" hangingPunct="1"/>
            <a:r>
              <a:rPr lang="en-GB" altLang="en-US" dirty="0">
                <a:solidFill>
                  <a:schemeClr val="tx1"/>
                </a:solidFill>
              </a:rPr>
              <a:t>Define </a:t>
            </a:r>
            <a:r>
              <a:rPr lang="en-GB" altLang="en-US" i="1" dirty="0" err="1">
                <a:solidFill>
                  <a:schemeClr val="tx1"/>
                </a:solidFill>
              </a:rPr>
              <a:t>cis</a:t>
            </a:r>
            <a:r>
              <a:rPr lang="en-GB" altLang="en-US" i="1" dirty="0">
                <a:solidFill>
                  <a:schemeClr val="tx1"/>
                </a:solidFill>
              </a:rPr>
              <a:t>-product antigen</a:t>
            </a:r>
            <a:r>
              <a:rPr lang="en-GB" altLang="en-US" dirty="0">
                <a:solidFill>
                  <a:schemeClr val="tx1"/>
                </a:solidFill>
              </a:rPr>
              <a:t>s, and give two examples of this phenotype</a:t>
            </a:r>
            <a:endParaRPr lang="en-US" altLang="en-US" dirty="0">
              <a:solidFill>
                <a:schemeClr val="tx1"/>
              </a:solidFill>
            </a:endParaRPr>
          </a:p>
          <a:p>
            <a:pPr eaLnBrk="1" hangingPunct="1"/>
            <a:r>
              <a:rPr lang="en-GB" altLang="en-US" dirty="0">
                <a:solidFill>
                  <a:schemeClr val="tx1"/>
                </a:solidFill>
              </a:rPr>
              <a:t>Describe the inheritance and significance of the G antigen</a:t>
            </a:r>
            <a:endParaRPr lang="en-US" altLang="en-US" dirty="0">
              <a:solidFill>
                <a:schemeClr val="tx1"/>
              </a:solidFill>
            </a:endParaRPr>
          </a:p>
          <a:p>
            <a:pPr eaLnBrk="1" hangingPunct="1"/>
            <a:r>
              <a:rPr lang="en-GB" altLang="en-US" dirty="0">
                <a:solidFill>
                  <a:schemeClr val="tx1"/>
                </a:solidFill>
              </a:rPr>
              <a:t>Explain the significance of </a:t>
            </a:r>
            <a:r>
              <a:rPr lang="en-GB" altLang="en-US" dirty="0" err="1">
                <a:solidFill>
                  <a:schemeClr val="tx1"/>
                </a:solidFill>
              </a:rPr>
              <a:t>Rh</a:t>
            </a:r>
            <a:r>
              <a:rPr lang="en-GB" altLang="en-US" baseline="-25000" dirty="0" err="1">
                <a:solidFill>
                  <a:schemeClr val="tx1"/>
                </a:solidFill>
              </a:rPr>
              <a:t>null</a:t>
            </a:r>
            <a:r>
              <a:rPr lang="en-GB" altLang="en-US" dirty="0">
                <a:solidFill>
                  <a:schemeClr val="tx1"/>
                </a:solidFill>
              </a:rPr>
              <a:t>, </a:t>
            </a:r>
            <a:r>
              <a:rPr lang="en-GB" altLang="en-US" dirty="0" err="1">
                <a:solidFill>
                  <a:schemeClr val="tx1"/>
                </a:solidFill>
              </a:rPr>
              <a:t>Rh</a:t>
            </a:r>
            <a:r>
              <a:rPr lang="en-GB" altLang="en-US" baseline="-25000" dirty="0" err="1">
                <a:solidFill>
                  <a:schemeClr val="tx1"/>
                </a:solidFill>
              </a:rPr>
              <a:t>mod</a:t>
            </a:r>
            <a:r>
              <a:rPr lang="en-GB" altLang="en-US" dirty="0">
                <a:solidFill>
                  <a:schemeClr val="tx1"/>
                </a:solidFill>
              </a:rPr>
              <a:t>, and deletion phenotypes</a:t>
            </a:r>
            <a:endParaRPr lang="en-US" altLang="en-US" dirty="0">
              <a:solidFill>
                <a:schemeClr val="tx1"/>
              </a:solidFill>
            </a:endParaRPr>
          </a:p>
          <a:p>
            <a:pPr eaLnBrk="1" hangingPunct="1">
              <a:buFont typeface="Wingdings 2" pitchFamily="18" charset="2"/>
              <a:buNone/>
            </a:pPr>
            <a:endParaRPr lang="en-US" altLang="en-US"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dirty="0">
                <a:solidFill>
                  <a:schemeClr val="tx1"/>
                </a:solidFill>
              </a:rPr>
              <a:t>Objectives (4 of 4)</a:t>
            </a:r>
          </a:p>
        </p:txBody>
      </p:sp>
      <p:sp>
        <p:nvSpPr>
          <p:cNvPr id="17411" name="Content Placeholder 2"/>
          <p:cNvSpPr>
            <a:spLocks noGrp="1"/>
          </p:cNvSpPr>
          <p:nvPr>
            <p:ph idx="1"/>
          </p:nvPr>
        </p:nvSpPr>
        <p:spPr>
          <a:xfrm>
            <a:off x="822959" y="1981200"/>
            <a:ext cx="7543801" cy="3887894"/>
          </a:xfrm>
        </p:spPr>
        <p:txBody>
          <a:bodyPr rtlCol="0">
            <a:normAutofit/>
          </a:bodyPr>
          <a:lstStyle/>
          <a:p>
            <a:pPr eaLnBrk="1" fontAlgn="auto" hangingPunct="1">
              <a:spcAft>
                <a:spcPts val="0"/>
              </a:spcAft>
              <a:buSzPct val="100000"/>
              <a:buFont typeface="Times New Roman" panose="02020603050405020304" pitchFamily="18" charset="0"/>
              <a:buChar char="●"/>
              <a:defRPr/>
            </a:pPr>
            <a:r>
              <a:rPr lang="en-GB" altLang="en-US" dirty="0">
                <a:solidFill>
                  <a:schemeClr val="tx1"/>
                </a:solidFill>
              </a:rPr>
              <a:t>Describe the characteristics of the Rh system antibodies and their clinical significance with regard to transfusion and </a:t>
            </a:r>
            <a:r>
              <a:rPr lang="en-GB" altLang="en-US" dirty="0" err="1">
                <a:solidFill>
                  <a:schemeClr val="tx1"/>
                </a:solidFill>
              </a:rPr>
              <a:t>hemolytic</a:t>
            </a:r>
            <a:r>
              <a:rPr lang="en-GB" altLang="en-US" dirty="0">
                <a:solidFill>
                  <a:schemeClr val="tx1"/>
                </a:solidFill>
              </a:rPr>
              <a:t> disease of the </a:t>
            </a:r>
            <a:r>
              <a:rPr lang="en-GB" altLang="en-US" dirty="0" err="1">
                <a:solidFill>
                  <a:schemeClr val="tx1"/>
                </a:solidFill>
              </a:rPr>
              <a:t>fetus</a:t>
            </a:r>
            <a:r>
              <a:rPr lang="en-GB" altLang="en-US" dirty="0">
                <a:solidFill>
                  <a:schemeClr val="tx1"/>
                </a:solidFill>
              </a:rPr>
              <a:t> and </a:t>
            </a:r>
            <a:r>
              <a:rPr lang="en-GB" altLang="en-US" dirty="0" err="1">
                <a:solidFill>
                  <a:schemeClr val="tx1"/>
                </a:solidFill>
              </a:rPr>
              <a:t>newborn</a:t>
            </a:r>
            <a:r>
              <a:rPr lang="en-GB" altLang="en-US" dirty="0">
                <a:solidFill>
                  <a:schemeClr val="tx1"/>
                </a:solidFill>
              </a:rPr>
              <a:t> (HDFN)</a:t>
            </a:r>
            <a:endParaRPr lang="en-US" altLang="en-US" dirty="0">
              <a:solidFill>
                <a:schemeClr val="tx1"/>
              </a:solidFill>
            </a:endParaRPr>
          </a:p>
          <a:p>
            <a:pPr eaLnBrk="1" fontAlgn="auto" hangingPunct="1">
              <a:spcAft>
                <a:spcPts val="0"/>
              </a:spcAft>
              <a:buSzPct val="100000"/>
              <a:buFont typeface="Times New Roman" panose="02020603050405020304" pitchFamily="18" charset="0"/>
              <a:buChar char="●"/>
              <a:defRPr/>
            </a:pPr>
            <a:r>
              <a:rPr lang="en-GB" altLang="en-US" dirty="0">
                <a:solidFill>
                  <a:schemeClr val="tx1"/>
                </a:solidFill>
              </a:rPr>
              <a:t>Compare and contrast the LW blood group system with the Rh system</a:t>
            </a:r>
          </a:p>
          <a:p>
            <a:pPr eaLnBrk="1" fontAlgn="auto" hangingPunct="1">
              <a:spcAft>
                <a:spcPts val="0"/>
              </a:spcAft>
              <a:buSzPct val="100000"/>
              <a:buFont typeface="Times New Roman" panose="02020603050405020304" pitchFamily="18" charset="0"/>
              <a:buChar char="●"/>
              <a:defRPr/>
            </a:pPr>
            <a:r>
              <a:rPr lang="en-US" altLang="en-US" dirty="0">
                <a:solidFill>
                  <a:schemeClr val="tx1"/>
                </a:solidFill>
              </a:rPr>
              <a:t>Describe anti-LW in terms of recognition and clinical significance</a:t>
            </a:r>
          </a:p>
          <a:p>
            <a:pPr eaLnBrk="1" fontAlgn="auto" hangingPunct="1">
              <a:spcAft>
                <a:spcPts val="0"/>
              </a:spcAft>
              <a:buSzPct val="100000"/>
              <a:buFont typeface="Times New Roman" panose="02020603050405020304" pitchFamily="18" charset="0"/>
              <a:buChar char="●"/>
              <a:defRPr/>
            </a:pPr>
            <a:endParaRPr lang="en-US" alt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dirty="0">
                <a:solidFill>
                  <a:schemeClr val="tx1"/>
                </a:solidFill>
              </a:rPr>
              <a:t>History (1 of 2) </a:t>
            </a:r>
          </a:p>
        </p:txBody>
      </p:sp>
      <p:sp>
        <p:nvSpPr>
          <p:cNvPr id="25603" name="Rectangle 3"/>
          <p:cNvSpPr>
            <a:spLocks noGrp="1" noChangeArrowheads="1"/>
          </p:cNvSpPr>
          <p:nvPr>
            <p:ph idx="1"/>
          </p:nvPr>
        </p:nvSpPr>
        <p:spPr/>
        <p:txBody>
          <a:bodyPr/>
          <a:lstStyle/>
          <a:p>
            <a:pPr eaLnBrk="1" hangingPunct="1"/>
            <a:r>
              <a:rPr lang="en-US" altLang="en-US" dirty="0">
                <a:solidFill>
                  <a:schemeClr val="tx1"/>
                </a:solidFill>
              </a:rPr>
              <a:t>In 1940, Levine and Stetson linked the Rh system to HDFN</a:t>
            </a:r>
          </a:p>
          <a:p>
            <a:pPr eaLnBrk="1" hangingPunct="1"/>
            <a:r>
              <a:rPr lang="en-US" altLang="en-US" dirty="0">
                <a:solidFill>
                  <a:schemeClr val="tx1"/>
                </a:solidFill>
              </a:rPr>
              <a:t>Landsteiner and Wiener found that “anti-Rh”:</a:t>
            </a:r>
          </a:p>
          <a:p>
            <a:pPr lvl="1" eaLnBrk="1" hangingPunct="1">
              <a:buFont typeface="Arial" panose="020B0604020202020204" pitchFamily="34" charset="0"/>
              <a:buChar char="–"/>
            </a:pPr>
            <a:r>
              <a:rPr lang="en-US" altLang="en-US" dirty="0">
                <a:solidFill>
                  <a:schemeClr val="tx1"/>
                </a:solidFill>
              </a:rPr>
              <a:t>Agglutinated 85% of human red blood cells (RBCs)</a:t>
            </a:r>
          </a:p>
          <a:p>
            <a:pPr lvl="1" eaLnBrk="1" hangingPunct="1">
              <a:buFont typeface="Arial" panose="020B0604020202020204" pitchFamily="34" charset="0"/>
              <a:buChar char="–"/>
            </a:pPr>
            <a:r>
              <a:rPr lang="en-US" altLang="en-US" dirty="0">
                <a:solidFill>
                  <a:schemeClr val="tx1"/>
                </a:solidFill>
              </a:rPr>
              <a:t>15% of RBCs did not agglutinate</a:t>
            </a:r>
          </a:p>
          <a:p>
            <a:pPr lvl="1" eaLnBrk="1" hangingPunct="1"/>
            <a:endParaRPr lang="en-US" altLang="en-US"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dirty="0">
                <a:solidFill>
                  <a:schemeClr val="tx1"/>
                </a:solidFill>
              </a:rPr>
              <a:t>History (2 of 2) </a:t>
            </a:r>
          </a:p>
        </p:txBody>
      </p:sp>
      <p:sp>
        <p:nvSpPr>
          <p:cNvPr id="27651" name="Rectangle 3"/>
          <p:cNvSpPr>
            <a:spLocks noGrp="1" noChangeArrowheads="1"/>
          </p:cNvSpPr>
          <p:nvPr>
            <p:ph idx="1"/>
          </p:nvPr>
        </p:nvSpPr>
        <p:spPr/>
        <p:txBody>
          <a:bodyPr/>
          <a:lstStyle/>
          <a:p>
            <a:pPr eaLnBrk="1" hangingPunct="1">
              <a:lnSpc>
                <a:spcPct val="90000"/>
              </a:lnSpc>
            </a:pPr>
            <a:r>
              <a:rPr lang="en-US" altLang="en-US" dirty="0">
                <a:solidFill>
                  <a:schemeClr val="tx1"/>
                </a:solidFill>
              </a:rPr>
              <a:t>The human anti-Rh was similar to guinea pig and rabbit antibodies produced when stimulated with </a:t>
            </a:r>
            <a:r>
              <a:rPr lang="en-US" altLang="en-US" b="1" u="sng" dirty="0">
                <a:solidFill>
                  <a:schemeClr val="tx1"/>
                </a:solidFill>
              </a:rPr>
              <a:t>Rh</a:t>
            </a:r>
            <a:r>
              <a:rPr lang="en-US" altLang="en-US" dirty="0">
                <a:solidFill>
                  <a:schemeClr val="tx1"/>
                </a:solidFill>
              </a:rPr>
              <a:t>esus monkey RBCs</a:t>
            </a:r>
          </a:p>
          <a:p>
            <a:pPr lvl="1" eaLnBrk="1" hangingPunct="1">
              <a:lnSpc>
                <a:spcPct val="90000"/>
              </a:lnSpc>
              <a:buFont typeface="Arial" panose="020B0604020202020204" pitchFamily="34" charset="0"/>
              <a:buChar char="–"/>
            </a:pPr>
            <a:r>
              <a:rPr lang="en-US" altLang="en-US" dirty="0">
                <a:solidFill>
                  <a:schemeClr val="tx1"/>
                </a:solidFill>
              </a:rPr>
              <a:t>Both antibodies were later shown to be different, but the “Rh” name remained</a:t>
            </a:r>
          </a:p>
          <a:p>
            <a:pPr lvl="1" eaLnBrk="1" hangingPunct="1">
              <a:lnSpc>
                <a:spcPct val="90000"/>
              </a:lnSpc>
              <a:buFont typeface="Arial" panose="020B0604020202020204" pitchFamily="34" charset="0"/>
              <a:buChar char="–"/>
            </a:pPr>
            <a:r>
              <a:rPr lang="en-US" altLang="en-US" dirty="0">
                <a:solidFill>
                  <a:schemeClr val="tx1"/>
                </a:solidFill>
              </a:rPr>
              <a:t>The rhesus antibody produced by guinea pigs and rabbits was actually directed toward the LW antigen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a:bodyPr>
          <a:lstStyle/>
          <a:p>
            <a:pPr eaLnBrk="1" hangingPunct="1"/>
            <a:r>
              <a:rPr lang="en-US" altLang="en-US" sz="4000" dirty="0">
                <a:solidFill>
                  <a:schemeClr val="tx1"/>
                </a:solidFill>
              </a:rPr>
              <a:t>Genetics and Biochemistry (1 of 2)</a:t>
            </a:r>
          </a:p>
        </p:txBody>
      </p:sp>
      <p:sp>
        <p:nvSpPr>
          <p:cNvPr id="29699" name="Rectangle 4"/>
          <p:cNvSpPr>
            <a:spLocks noGrp="1" noChangeArrowheads="1"/>
          </p:cNvSpPr>
          <p:nvPr>
            <p:ph idx="1"/>
          </p:nvPr>
        </p:nvSpPr>
        <p:spPr/>
        <p:txBody>
          <a:bodyPr/>
          <a:lstStyle/>
          <a:p>
            <a:pPr eaLnBrk="1" hangingPunct="1"/>
            <a:r>
              <a:rPr lang="en-US" altLang="en-US" dirty="0">
                <a:solidFill>
                  <a:schemeClr val="tx1"/>
                </a:solidFill>
              </a:rPr>
              <a:t>Current theory: two closely linked genes control the expression of </a:t>
            </a:r>
            <a:r>
              <a:rPr lang="en-US" altLang="en-US" i="1" dirty="0">
                <a:solidFill>
                  <a:schemeClr val="tx1"/>
                </a:solidFill>
              </a:rPr>
              <a:t>all</a:t>
            </a:r>
            <a:r>
              <a:rPr lang="en-US" altLang="en-US" b="1" dirty="0">
                <a:solidFill>
                  <a:schemeClr val="tx1"/>
                </a:solidFill>
              </a:rPr>
              <a:t> </a:t>
            </a:r>
            <a:r>
              <a:rPr lang="en-US" altLang="en-US" dirty="0">
                <a:solidFill>
                  <a:schemeClr val="tx1"/>
                </a:solidFill>
              </a:rPr>
              <a:t>Rh antigens (</a:t>
            </a:r>
            <a:r>
              <a:rPr lang="en-US" altLang="en-US" dirty="0" err="1">
                <a:solidFill>
                  <a:schemeClr val="tx1"/>
                </a:solidFill>
              </a:rPr>
              <a:t>codominant</a:t>
            </a:r>
            <a:r>
              <a:rPr lang="en-US" altLang="en-US" dirty="0">
                <a:solidFill>
                  <a:schemeClr val="tx1"/>
                </a:solidFill>
              </a:rPr>
              <a:t> alleles)</a:t>
            </a:r>
          </a:p>
          <a:p>
            <a:pPr lvl="1" eaLnBrk="1" hangingPunct="1">
              <a:buFont typeface="Arial" panose="020B0604020202020204" pitchFamily="34" charset="0"/>
              <a:buChar char="–"/>
            </a:pPr>
            <a:r>
              <a:rPr lang="en-US" altLang="en-US" i="1" dirty="0">
                <a:solidFill>
                  <a:schemeClr val="tx1"/>
                </a:solidFill>
              </a:rPr>
              <a:t>RHD</a:t>
            </a:r>
            <a:r>
              <a:rPr lang="en-US" altLang="en-US" dirty="0">
                <a:solidFill>
                  <a:schemeClr val="tx1"/>
                </a:solidFill>
              </a:rPr>
              <a:t> gene: determines the expression of the D antigen</a:t>
            </a:r>
          </a:p>
          <a:p>
            <a:pPr lvl="1" eaLnBrk="1" hangingPunct="1">
              <a:buFont typeface="Arial" panose="020B0604020202020204" pitchFamily="34" charset="0"/>
              <a:buChar char="–"/>
            </a:pPr>
            <a:r>
              <a:rPr lang="en-US" altLang="en-US" i="1" dirty="0">
                <a:solidFill>
                  <a:schemeClr val="tx1"/>
                </a:solidFill>
              </a:rPr>
              <a:t>RHCE</a:t>
            </a:r>
            <a:r>
              <a:rPr lang="en-US" altLang="en-US" dirty="0">
                <a:solidFill>
                  <a:schemeClr val="tx1"/>
                </a:solidFill>
              </a:rPr>
              <a:t> gene: determines the expression of the C, c, E, and e antigens</a:t>
            </a:r>
          </a:p>
          <a:p>
            <a:pPr eaLnBrk="1" hangingPunct="1"/>
            <a:endParaRPr lang="en-US" altLang="en-US"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normAutofit/>
          </a:bodyPr>
          <a:lstStyle/>
          <a:p>
            <a:pPr eaLnBrk="1" hangingPunct="1"/>
            <a:r>
              <a:rPr lang="en-US" altLang="en-US" sz="4000" dirty="0">
                <a:solidFill>
                  <a:schemeClr val="tx1"/>
                </a:solidFill>
              </a:rPr>
              <a:t>Genetics and Biochemistry (2 of 2)</a:t>
            </a:r>
          </a:p>
        </p:txBody>
      </p:sp>
      <p:sp>
        <p:nvSpPr>
          <p:cNvPr id="31747" name="Content Placeholder 2"/>
          <p:cNvSpPr>
            <a:spLocks noGrp="1"/>
          </p:cNvSpPr>
          <p:nvPr>
            <p:ph sz="half" idx="1"/>
          </p:nvPr>
        </p:nvSpPr>
        <p:spPr>
          <a:xfrm>
            <a:off x="457200" y="1905000"/>
            <a:ext cx="3505200" cy="4221163"/>
          </a:xfrm>
        </p:spPr>
        <p:txBody>
          <a:bodyPr>
            <a:normAutofit/>
          </a:bodyPr>
          <a:lstStyle/>
          <a:p>
            <a:pPr eaLnBrk="1" hangingPunct="1"/>
            <a:r>
              <a:rPr lang="en-US" altLang="en-US" sz="2400" dirty="0">
                <a:solidFill>
                  <a:schemeClr val="tx1"/>
                </a:solidFill>
              </a:rPr>
              <a:t>Other genetic theories were postulated by:</a:t>
            </a:r>
          </a:p>
          <a:p>
            <a:pPr eaLnBrk="1" hangingPunct="1"/>
            <a:r>
              <a:rPr lang="en-US" altLang="en-US" sz="2400" dirty="0">
                <a:solidFill>
                  <a:schemeClr val="tx1"/>
                </a:solidFill>
              </a:rPr>
              <a:t>Fisher-Race</a:t>
            </a:r>
          </a:p>
          <a:p>
            <a:pPr lvl="1" eaLnBrk="1" hangingPunct="1">
              <a:buFont typeface="Arial" panose="020B0604020202020204" pitchFamily="34" charset="0"/>
              <a:buChar char="–"/>
            </a:pPr>
            <a:r>
              <a:rPr lang="en-US" altLang="en-US" sz="2200" dirty="0">
                <a:solidFill>
                  <a:schemeClr val="tx1"/>
                </a:solidFill>
              </a:rPr>
              <a:t>Rh antigens are controlled by 3 closely linked loci (</a:t>
            </a:r>
            <a:r>
              <a:rPr lang="en-US" altLang="en-US" sz="2200" i="1" dirty="0">
                <a:solidFill>
                  <a:schemeClr val="tx1"/>
                </a:solidFill>
              </a:rPr>
              <a:t>D/d</a:t>
            </a:r>
            <a:r>
              <a:rPr lang="en-US" altLang="en-US" sz="2200" dirty="0">
                <a:solidFill>
                  <a:schemeClr val="tx1"/>
                </a:solidFill>
              </a:rPr>
              <a:t>, </a:t>
            </a:r>
            <a:r>
              <a:rPr lang="en-US" altLang="en-US" sz="2200" i="1" dirty="0">
                <a:solidFill>
                  <a:schemeClr val="tx1"/>
                </a:solidFill>
              </a:rPr>
              <a:t>C/c</a:t>
            </a:r>
            <a:r>
              <a:rPr lang="en-US" altLang="en-US" sz="2200" dirty="0">
                <a:solidFill>
                  <a:schemeClr val="tx1"/>
                </a:solidFill>
              </a:rPr>
              <a:t>, </a:t>
            </a:r>
            <a:r>
              <a:rPr lang="en-US" altLang="en-US" sz="2200" i="1" dirty="0">
                <a:solidFill>
                  <a:schemeClr val="tx1"/>
                </a:solidFill>
              </a:rPr>
              <a:t>E/e</a:t>
            </a:r>
            <a:r>
              <a:rPr lang="en-US" altLang="en-US" sz="2200" dirty="0">
                <a:solidFill>
                  <a:schemeClr val="tx1"/>
                </a:solidFill>
              </a:rPr>
              <a:t>)</a:t>
            </a:r>
          </a:p>
          <a:p>
            <a:pPr eaLnBrk="1" hangingPunct="1"/>
            <a:r>
              <a:rPr lang="en-US" altLang="en-US" sz="2400" dirty="0">
                <a:solidFill>
                  <a:schemeClr val="tx1"/>
                </a:solidFill>
              </a:rPr>
              <a:t>Wiener</a:t>
            </a:r>
          </a:p>
          <a:p>
            <a:pPr lvl="1" eaLnBrk="1" hangingPunct="1">
              <a:buFont typeface="Arial" panose="020B0604020202020204" pitchFamily="34" charset="0"/>
              <a:buChar char="–"/>
            </a:pPr>
            <a:r>
              <a:rPr lang="en-US" altLang="en-US" sz="2200" dirty="0">
                <a:solidFill>
                  <a:schemeClr val="tx1"/>
                </a:solidFill>
              </a:rPr>
              <a:t>Rh antigens are controlled by alleles at one gene locus</a:t>
            </a:r>
          </a:p>
        </p:txBody>
      </p:sp>
      <p:pic>
        <p:nvPicPr>
          <p:cNvPr id="31750" name="Picture 1" descr="Image showing comparison of the three Rh genetic theories influencing the nomenclature of the Rh blood group system" title="Fig. 6.1 Comparison of the three Rh genetic theories influencing the nomenclature of the Rh blood group system. Modern molecular techniques established that the Rh blood group system antigens are determined by two genetic loci."/>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186365" y="3124200"/>
            <a:ext cx="44450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Theme1">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2588</TotalTime>
  <Words>2105</Words>
  <Application>Microsoft Office PowerPoint</Application>
  <PresentationFormat>On-screen Show (4:3)</PresentationFormat>
  <Paragraphs>470</Paragraphs>
  <Slides>31</Slides>
  <Notes>31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31</vt:i4>
      </vt:variant>
    </vt:vector>
  </HeadingPairs>
  <TitlesOfParts>
    <vt:vector size="40" baseType="lpstr">
      <vt:lpstr>Arial</vt:lpstr>
      <vt:lpstr>Calibri</vt:lpstr>
      <vt:lpstr>Calibri Light</vt:lpstr>
      <vt:lpstr>Times New Roman</vt:lpstr>
      <vt:lpstr>Wingdings</vt:lpstr>
      <vt:lpstr>Wingdings 2</vt:lpstr>
      <vt:lpstr>Wingdings 3</vt:lpstr>
      <vt:lpstr>1_Theme1</vt:lpstr>
      <vt:lpstr>Retrospect</vt:lpstr>
      <vt:lpstr>Chapter 6</vt:lpstr>
      <vt:lpstr>Objectives (1 of 4)</vt:lpstr>
      <vt:lpstr>Objectives (2 of 4)</vt:lpstr>
      <vt:lpstr>Objectives (3 of 4)</vt:lpstr>
      <vt:lpstr>Objectives (4 of 4)</vt:lpstr>
      <vt:lpstr>History (1 of 2) </vt:lpstr>
      <vt:lpstr>History (2 of 2) </vt:lpstr>
      <vt:lpstr>Genetics and Biochemistry (1 of 2)</vt:lpstr>
      <vt:lpstr>Genetics and Biochemistry (2 of 2)</vt:lpstr>
      <vt:lpstr>Common Rh Antigens</vt:lpstr>
      <vt:lpstr>Fisher-Race Terminology</vt:lpstr>
      <vt:lpstr>Wiener Terminology (1 of 2)</vt:lpstr>
      <vt:lpstr>Wiener Terminology (2 of 2)</vt:lpstr>
      <vt:lpstr>Rosenfield Terminology</vt:lpstr>
      <vt:lpstr>ISBT Terminology</vt:lpstr>
      <vt:lpstr>Genotype (1 of 2)</vt:lpstr>
      <vt:lpstr>Genotype (2 of 2)</vt:lpstr>
      <vt:lpstr>Rh Genotypes and Phenotypes</vt:lpstr>
      <vt:lpstr>D Antigen</vt:lpstr>
      <vt:lpstr>Weak D Antigens</vt:lpstr>
      <vt:lpstr>Genetics of Weak D Antigens</vt:lpstr>
      <vt:lpstr>Position Effect of Weak D Antigens</vt:lpstr>
      <vt:lpstr>Weak D: Partial D Antigens</vt:lpstr>
      <vt:lpstr>Significance</vt:lpstr>
      <vt:lpstr>Compound Antigens</vt:lpstr>
      <vt:lpstr>G Antigens</vt:lpstr>
      <vt:lpstr>Unusual Phenotypes</vt:lpstr>
      <vt:lpstr>Rh Antibody Facts (1 of 2)</vt:lpstr>
      <vt:lpstr>Rh Antibody Facts (2 of 2)</vt:lpstr>
      <vt:lpstr>Clinical Considerations</vt:lpstr>
      <vt:lpstr>LW Blood Group System</vt:lpstr>
    </vt:vector>
  </TitlesOfParts>
  <Company>University of Mississippi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RWilkins</dc:creator>
  <cp:lastModifiedBy>Docia D. Murphy-Johnson</cp:lastModifiedBy>
  <cp:revision>144</cp:revision>
  <dcterms:created xsi:type="dcterms:W3CDTF">2012-01-19T19:11:43Z</dcterms:created>
  <dcterms:modified xsi:type="dcterms:W3CDTF">2024-07-30T12:13:16Z</dcterms:modified>
</cp:coreProperties>
</file>