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53" r:id="rId1"/>
  </p:sldMasterIdLst>
  <p:notesMasterIdLst>
    <p:notesMasterId r:id="rId43"/>
  </p:notesMasterIdLst>
  <p:handoutMasterIdLst>
    <p:handoutMasterId r:id="rId44"/>
  </p:handoutMasterIdLst>
  <p:sldIdLst>
    <p:sldId id="256" r:id="rId2"/>
    <p:sldId id="257" r:id="rId3"/>
    <p:sldId id="287" r:id="rId4"/>
    <p:sldId id="259" r:id="rId5"/>
    <p:sldId id="260" r:id="rId6"/>
    <p:sldId id="261" r:id="rId7"/>
    <p:sldId id="262" r:id="rId8"/>
    <p:sldId id="263" r:id="rId9"/>
    <p:sldId id="264" r:id="rId10"/>
    <p:sldId id="265" r:id="rId11"/>
    <p:sldId id="266" r:id="rId12"/>
    <p:sldId id="267" r:id="rId13"/>
    <p:sldId id="268" r:id="rId14"/>
    <p:sldId id="269" r:id="rId15"/>
    <p:sldId id="270" r:id="rId16"/>
    <p:sldId id="288" r:id="rId17"/>
    <p:sldId id="271" r:id="rId18"/>
    <p:sldId id="272" r:id="rId19"/>
    <p:sldId id="273" r:id="rId20"/>
    <p:sldId id="274" r:id="rId21"/>
    <p:sldId id="275" r:id="rId22"/>
    <p:sldId id="276" r:id="rId23"/>
    <p:sldId id="258" r:id="rId24"/>
    <p:sldId id="277" r:id="rId25"/>
    <p:sldId id="278" r:id="rId26"/>
    <p:sldId id="279" r:id="rId27"/>
    <p:sldId id="280" r:id="rId28"/>
    <p:sldId id="281" r:id="rId29"/>
    <p:sldId id="282" r:id="rId30"/>
    <p:sldId id="283" r:id="rId31"/>
    <p:sldId id="284" r:id="rId32"/>
    <p:sldId id="285" r:id="rId33"/>
    <p:sldId id="286" r:id="rId34"/>
    <p:sldId id="289" r:id="rId35"/>
    <p:sldId id="290" r:id="rId36"/>
    <p:sldId id="291" r:id="rId37"/>
    <p:sldId id="292" r:id="rId38"/>
    <p:sldId id="293" r:id="rId39"/>
    <p:sldId id="294" r:id="rId40"/>
    <p:sldId id="295" r:id="rId41"/>
    <p:sldId id="296" r:id="rId42"/>
  </p:sldIdLst>
  <p:sldSz cx="9144000" cy="6858000" type="screen4x3"/>
  <p:notesSz cx="6858000" cy="9144000"/>
  <p:custDataLst>
    <p:tags r:id="rId4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203656" initials="203656" lastIdx="2" clrIdx="0">
    <p:extLst/>
  </p:cmAuthor>
  <p:cmAuthor id="2" name="PG3249" initials="CE" lastIdx="1" clrIdx="1">
    <p:extLst>
      <p:ext uri="{19B8F6BF-5375-455C-9EA6-DF929625EA0E}">
        <p15:presenceInfo xmlns:p15="http://schemas.microsoft.com/office/powerpoint/2012/main" userId="PG3249"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42" autoAdjust="0"/>
    <p:restoredTop sz="75583" autoAdjust="0"/>
  </p:normalViewPr>
  <p:slideViewPr>
    <p:cSldViewPr>
      <p:cViewPr varScale="1">
        <p:scale>
          <a:sx n="78" d="100"/>
          <a:sy n="78" d="100"/>
        </p:scale>
        <p:origin x="438" y="96"/>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1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27E651-8287-4D9B-BB83-0FAC3356C177}" type="doc">
      <dgm:prSet loTypeId="urn:microsoft.com/office/officeart/2005/8/layout/vList5" loCatId="list" qsTypeId="urn:microsoft.com/office/officeart/2005/8/quickstyle/simple1#1" qsCatId="simple" csTypeId="urn:microsoft.com/office/officeart/2005/8/colors/accent2_2" csCatId="accent2" phldr="1"/>
      <dgm:spPr/>
      <dgm:t>
        <a:bodyPr/>
        <a:lstStyle/>
        <a:p>
          <a:endParaRPr lang="en-US"/>
        </a:p>
      </dgm:t>
    </dgm:pt>
    <dgm:pt modelId="{3F22BDE8-862B-41E2-BF91-B658B35F51DA}">
      <dgm:prSet phldrT="[Text]" custT="1"/>
      <dgm:spPr/>
      <dgm:t>
        <a:bodyPr/>
        <a:lstStyle/>
        <a:p>
          <a:r>
            <a:rPr lang="en-US" sz="1600" b="1" dirty="0"/>
            <a:t>Anti-P</a:t>
          </a:r>
          <a:r>
            <a:rPr lang="en-US" sz="1600" b="1" baseline="0" dirty="0"/>
            <a:t>1</a:t>
          </a:r>
          <a:r>
            <a:rPr lang="en-US" sz="1600" b="1" baseline="-25000" dirty="0"/>
            <a:t>   </a:t>
          </a:r>
          <a:endParaRPr lang="en-US" sz="1600" b="1" dirty="0"/>
        </a:p>
      </dgm:t>
      <dgm:extLst/>
    </dgm:pt>
    <dgm:pt modelId="{5ACE5392-A410-4E75-B195-5708D8FC4425}" type="parTrans" cxnId="{2761E832-04C5-4E1F-BB95-CC20593A67A2}">
      <dgm:prSet/>
      <dgm:spPr/>
      <dgm:t>
        <a:bodyPr/>
        <a:lstStyle/>
        <a:p>
          <a:endParaRPr lang="en-US"/>
        </a:p>
      </dgm:t>
    </dgm:pt>
    <dgm:pt modelId="{7E50AA8C-F43B-4FD9-BB4D-F352759655AE}" type="sibTrans" cxnId="{2761E832-04C5-4E1F-BB95-CC20593A67A2}">
      <dgm:prSet/>
      <dgm:spPr/>
      <dgm:t>
        <a:bodyPr/>
        <a:lstStyle/>
        <a:p>
          <a:endParaRPr lang="en-US"/>
        </a:p>
      </dgm:t>
    </dgm:pt>
    <dgm:pt modelId="{2A62B7E9-4E38-4495-82EB-607383BDBBC5}">
      <dgm:prSet phldrT="[Text]" custT="1"/>
      <dgm:spPr/>
      <dgm:t>
        <a:bodyPr/>
        <a:lstStyle/>
        <a:p>
          <a:pPr>
            <a:lnSpc>
              <a:spcPct val="80000"/>
            </a:lnSpc>
          </a:pPr>
          <a:r>
            <a:rPr lang="en-US" sz="1600" dirty="0"/>
            <a:t>Found in P</a:t>
          </a:r>
          <a:r>
            <a:rPr lang="en-US" sz="1600" baseline="-25000" dirty="0"/>
            <a:t>2</a:t>
          </a:r>
          <a:r>
            <a:rPr lang="en-US" sz="1600" baseline="0" dirty="0"/>
            <a:t> individuals</a:t>
          </a:r>
          <a:endParaRPr lang="en-US" sz="1600" dirty="0"/>
        </a:p>
      </dgm:t>
    </dgm:pt>
    <dgm:pt modelId="{391FBA0A-5CD2-448F-8E98-80659EFD7FCA}" type="parTrans" cxnId="{9B0D33B1-B28F-45E1-A77B-E61758B9A7A6}">
      <dgm:prSet/>
      <dgm:spPr/>
      <dgm:t>
        <a:bodyPr/>
        <a:lstStyle/>
        <a:p>
          <a:endParaRPr lang="en-US"/>
        </a:p>
      </dgm:t>
    </dgm:pt>
    <dgm:pt modelId="{591280C2-6136-4FFB-9D6D-9F35371F8EC7}" type="sibTrans" cxnId="{9B0D33B1-B28F-45E1-A77B-E61758B9A7A6}">
      <dgm:prSet/>
      <dgm:spPr/>
      <dgm:t>
        <a:bodyPr/>
        <a:lstStyle/>
        <a:p>
          <a:endParaRPr lang="en-US"/>
        </a:p>
      </dgm:t>
    </dgm:pt>
    <dgm:pt modelId="{BF388F1D-1558-45FD-94EF-71A86FD03B49}">
      <dgm:prSet phldrT="[Text]" custT="1"/>
      <dgm:spPr/>
      <dgm:t>
        <a:bodyPr/>
        <a:lstStyle/>
        <a:p>
          <a:pPr>
            <a:lnSpc>
              <a:spcPct val="80000"/>
            </a:lnSpc>
          </a:pPr>
          <a:r>
            <a:rPr lang="en-US" sz="1600" dirty="0"/>
            <a:t>IgM; enhanced by enzymes</a:t>
          </a:r>
        </a:p>
      </dgm:t>
    </dgm:pt>
    <dgm:pt modelId="{3F2565FB-7885-455B-B205-DF394F94990D}" type="parTrans" cxnId="{0ACC8642-50BA-4E38-AB38-7F262EB85A12}">
      <dgm:prSet/>
      <dgm:spPr/>
      <dgm:t>
        <a:bodyPr/>
        <a:lstStyle/>
        <a:p>
          <a:endParaRPr lang="en-US"/>
        </a:p>
      </dgm:t>
    </dgm:pt>
    <dgm:pt modelId="{99ED9971-8743-4596-8F4B-A86D5F2E8014}" type="sibTrans" cxnId="{0ACC8642-50BA-4E38-AB38-7F262EB85A12}">
      <dgm:prSet/>
      <dgm:spPr/>
      <dgm:t>
        <a:bodyPr/>
        <a:lstStyle/>
        <a:p>
          <a:endParaRPr lang="en-US"/>
        </a:p>
      </dgm:t>
    </dgm:pt>
    <dgm:pt modelId="{59571CAB-281C-41CF-A408-6384EE71E042}">
      <dgm:prSet phldrT="[Text]" custT="1"/>
      <dgm:spPr/>
      <dgm:t>
        <a:bodyPr/>
        <a:lstStyle/>
        <a:p>
          <a:r>
            <a:rPr lang="en-US" sz="1600" b="1" dirty="0"/>
            <a:t>Autoanti-P</a:t>
          </a:r>
        </a:p>
      </dgm:t>
      <dgm:extLst>
        <a:ext uri="{E40237B7-FDA0-4F09-8148-C483321AD2D9}">
          <dgm14:cNvPr xmlns:dgm14="http://schemas.microsoft.com/office/drawing/2010/diagram" id="0" name="" descr="Image describing P antibodies"/>
        </a:ext>
      </dgm:extLst>
    </dgm:pt>
    <dgm:pt modelId="{11AF5E38-6962-4305-9A29-1F81A8793B2B}" type="parTrans" cxnId="{86075F7D-1B11-478A-B29A-63EE357A97C3}">
      <dgm:prSet/>
      <dgm:spPr/>
      <dgm:t>
        <a:bodyPr/>
        <a:lstStyle/>
        <a:p>
          <a:endParaRPr lang="en-US"/>
        </a:p>
      </dgm:t>
    </dgm:pt>
    <dgm:pt modelId="{4B2D0D98-8DAB-4090-9229-6FF727EB58A6}" type="sibTrans" cxnId="{86075F7D-1B11-478A-B29A-63EE357A97C3}">
      <dgm:prSet/>
      <dgm:spPr/>
      <dgm:t>
        <a:bodyPr/>
        <a:lstStyle/>
        <a:p>
          <a:endParaRPr lang="en-US"/>
        </a:p>
      </dgm:t>
    </dgm:pt>
    <dgm:pt modelId="{D18F0619-7DB5-46C4-B817-3484270EB5F3}">
      <dgm:prSet phldrT="[Text]" custT="1"/>
      <dgm:spPr/>
      <dgm:t>
        <a:bodyPr/>
        <a:lstStyle/>
        <a:p>
          <a:pPr>
            <a:lnSpc>
              <a:spcPct val="80000"/>
            </a:lnSpc>
          </a:pPr>
          <a:r>
            <a:rPr lang="en-US" sz="1600" dirty="0"/>
            <a:t>Associated with </a:t>
          </a:r>
          <a:r>
            <a:rPr lang="en-US" sz="1600" b="1" dirty="0">
              <a:solidFill>
                <a:srgbClr val="FF6600"/>
              </a:solidFill>
            </a:rPr>
            <a:t>cold paroxysmal hemoglobinuria</a:t>
          </a:r>
        </a:p>
      </dgm:t>
    </dgm:pt>
    <dgm:pt modelId="{88779935-8322-4502-8BC2-23DC188B99B8}" type="parTrans" cxnId="{12CB63E1-BD90-4012-A6F6-BB123369A4CD}">
      <dgm:prSet/>
      <dgm:spPr/>
      <dgm:t>
        <a:bodyPr/>
        <a:lstStyle/>
        <a:p>
          <a:endParaRPr lang="en-US"/>
        </a:p>
      </dgm:t>
    </dgm:pt>
    <dgm:pt modelId="{9F5CB580-6E66-4870-81E6-69574FDFC6F4}" type="sibTrans" cxnId="{12CB63E1-BD90-4012-A6F6-BB123369A4CD}">
      <dgm:prSet/>
      <dgm:spPr/>
      <dgm:t>
        <a:bodyPr/>
        <a:lstStyle/>
        <a:p>
          <a:endParaRPr lang="en-US"/>
        </a:p>
      </dgm:t>
    </dgm:pt>
    <dgm:pt modelId="{CA34B674-0866-4D84-83C4-24F4DB8050FB}">
      <dgm:prSet phldrT="[Text]" custT="1"/>
      <dgm:spPr/>
      <dgm:t>
        <a:bodyPr/>
        <a:lstStyle/>
        <a:p>
          <a:pPr>
            <a:lnSpc>
              <a:spcPct val="80000"/>
            </a:lnSpc>
          </a:pPr>
          <a:endParaRPr lang="en-US" sz="1600" dirty="0"/>
        </a:p>
      </dgm:t>
    </dgm:pt>
    <dgm:pt modelId="{0822F1F3-B7A6-49CD-A5F8-F2286451C646}" type="parTrans" cxnId="{79421247-505C-40BB-BEFD-99CCE6B8FFBD}">
      <dgm:prSet/>
      <dgm:spPr/>
      <dgm:t>
        <a:bodyPr/>
        <a:lstStyle/>
        <a:p>
          <a:endParaRPr lang="en-US"/>
        </a:p>
      </dgm:t>
    </dgm:pt>
    <dgm:pt modelId="{EDA8638A-0064-4A77-86C7-E6BD2FD17EA3}" type="sibTrans" cxnId="{79421247-505C-40BB-BEFD-99CCE6B8FFBD}">
      <dgm:prSet/>
      <dgm:spPr/>
      <dgm:t>
        <a:bodyPr/>
        <a:lstStyle/>
        <a:p>
          <a:endParaRPr lang="en-US"/>
        </a:p>
      </dgm:t>
    </dgm:pt>
    <dgm:pt modelId="{01099054-1807-4882-A9A8-36DA70503980}">
      <dgm:prSet phldrT="[Text]" custT="1"/>
      <dgm:spPr/>
      <dgm:t>
        <a:bodyPr/>
        <a:lstStyle/>
        <a:p>
          <a:r>
            <a:rPr lang="en-US" sz="1600" b="1" dirty="0"/>
            <a:t>Anti-PP1</a:t>
          </a:r>
          <a:r>
            <a:rPr lang="en-US" sz="1600" b="1" baseline="0" dirty="0"/>
            <a:t>P</a:t>
          </a:r>
          <a:r>
            <a:rPr lang="en-US" sz="1600" b="1" baseline="30000" dirty="0"/>
            <a:t>k</a:t>
          </a:r>
          <a:endParaRPr lang="en-US" sz="1600" b="1" dirty="0"/>
        </a:p>
      </dgm:t>
      <dgm:extLst>
        <a:ext uri="{E40237B7-FDA0-4F09-8148-C483321AD2D9}">
          <dgm14:cNvPr xmlns:dgm14="http://schemas.microsoft.com/office/drawing/2010/diagram" id="0" name="" descr="Image describing P antibodies"/>
        </a:ext>
      </dgm:extLst>
    </dgm:pt>
    <dgm:pt modelId="{B8B0820B-48DB-4588-8CAF-063E8D04DF11}" type="parTrans" cxnId="{DD6D2755-5528-4B3E-BF83-A16AD125424A}">
      <dgm:prSet/>
      <dgm:spPr/>
      <dgm:t>
        <a:bodyPr/>
        <a:lstStyle/>
        <a:p>
          <a:endParaRPr lang="en-US"/>
        </a:p>
      </dgm:t>
    </dgm:pt>
    <dgm:pt modelId="{15CDB505-69C6-4E55-AB25-57294ADC7753}" type="sibTrans" cxnId="{DD6D2755-5528-4B3E-BF83-A16AD125424A}">
      <dgm:prSet/>
      <dgm:spPr/>
      <dgm:t>
        <a:bodyPr/>
        <a:lstStyle/>
        <a:p>
          <a:endParaRPr lang="en-US"/>
        </a:p>
      </dgm:t>
    </dgm:pt>
    <dgm:pt modelId="{EF915B11-70AA-453E-BF8B-1324440316EA}">
      <dgm:prSet phldrT="[Text]" custT="1"/>
      <dgm:spPr/>
      <dgm:t>
        <a:bodyPr/>
        <a:lstStyle/>
        <a:p>
          <a:pPr>
            <a:lnSpc>
              <a:spcPct val="80000"/>
            </a:lnSpc>
          </a:pPr>
          <a:r>
            <a:rPr lang="en-US" sz="1600" dirty="0"/>
            <a:t>Occurs in individuals with the null phenotype</a:t>
          </a:r>
        </a:p>
      </dgm:t>
      <dgm:extLst>
        <a:ext uri="{E40237B7-FDA0-4F09-8148-C483321AD2D9}">
          <dgm14:cNvPr xmlns:dgm14="http://schemas.microsoft.com/office/drawing/2010/diagram" id="0" name="" descr="Image describing P antibodies"/>
        </a:ext>
      </dgm:extLst>
    </dgm:pt>
    <dgm:pt modelId="{339C9506-A838-4A64-846E-363B5E309FA4}" type="parTrans" cxnId="{78242A8D-A765-4DD1-AEB4-389BC7EF51DF}">
      <dgm:prSet/>
      <dgm:spPr/>
      <dgm:t>
        <a:bodyPr/>
        <a:lstStyle/>
        <a:p>
          <a:endParaRPr lang="en-US"/>
        </a:p>
      </dgm:t>
    </dgm:pt>
    <dgm:pt modelId="{402E41F2-AECA-4BDC-AC81-F49FAECD70C6}" type="sibTrans" cxnId="{78242A8D-A765-4DD1-AEB4-389BC7EF51DF}">
      <dgm:prSet/>
      <dgm:spPr/>
      <dgm:t>
        <a:bodyPr/>
        <a:lstStyle/>
        <a:p>
          <a:endParaRPr lang="en-US"/>
        </a:p>
      </dgm:t>
    </dgm:pt>
    <dgm:pt modelId="{B4CAA80F-AB66-43E2-B537-5E6CE6D92629}">
      <dgm:prSet phldrT="[Text]" custT="1"/>
      <dgm:spPr/>
      <dgm:t>
        <a:bodyPr/>
        <a:lstStyle/>
        <a:p>
          <a:pPr>
            <a:lnSpc>
              <a:spcPct val="80000"/>
            </a:lnSpc>
          </a:pPr>
          <a:r>
            <a:rPr lang="en-US" sz="1600" dirty="0"/>
            <a:t>Causes hemolysis </a:t>
          </a:r>
          <a:r>
            <a:rPr lang="en-US" sz="1600" i="0" dirty="0"/>
            <a:t>in vitro</a:t>
          </a:r>
        </a:p>
      </dgm:t>
    </dgm:pt>
    <dgm:pt modelId="{C93CB1CB-A91F-494E-A214-B949C72B37A8}" type="parTrans" cxnId="{EC47CCAC-6479-4903-B7A4-570C435D0653}">
      <dgm:prSet/>
      <dgm:spPr/>
      <dgm:t>
        <a:bodyPr/>
        <a:lstStyle/>
        <a:p>
          <a:endParaRPr lang="en-US"/>
        </a:p>
      </dgm:t>
    </dgm:pt>
    <dgm:pt modelId="{632DBE8E-07AA-4FD5-B4A9-6D1040E8A6AA}" type="sibTrans" cxnId="{EC47CCAC-6479-4903-B7A4-570C435D0653}">
      <dgm:prSet/>
      <dgm:spPr/>
      <dgm:t>
        <a:bodyPr/>
        <a:lstStyle/>
        <a:p>
          <a:endParaRPr lang="en-US"/>
        </a:p>
      </dgm:t>
    </dgm:pt>
    <dgm:pt modelId="{734D4918-F05D-4FD9-AA41-F4BDD553DDBD}">
      <dgm:prSet phldrT="[Text]" custT="1"/>
      <dgm:spPr/>
      <dgm:t>
        <a:bodyPr/>
        <a:lstStyle/>
        <a:p>
          <a:pPr>
            <a:lnSpc>
              <a:spcPct val="80000"/>
            </a:lnSpc>
          </a:pPr>
          <a:r>
            <a:rPr lang="en-US" sz="1600" dirty="0"/>
            <a:t>Non-RBC stimulated</a:t>
          </a:r>
        </a:p>
      </dgm:t>
    </dgm:pt>
    <dgm:pt modelId="{AA7FF1CD-D035-4A8E-B1A4-80EC09642669}" type="parTrans" cxnId="{C0A8DBC7-703B-4449-9384-C9A9485583F7}">
      <dgm:prSet/>
      <dgm:spPr/>
      <dgm:t>
        <a:bodyPr/>
        <a:lstStyle/>
        <a:p>
          <a:endParaRPr lang="en-US"/>
        </a:p>
      </dgm:t>
    </dgm:pt>
    <dgm:pt modelId="{84D14BC9-D4B1-433E-B761-A343FF813CBF}" type="sibTrans" cxnId="{C0A8DBC7-703B-4449-9384-C9A9485583F7}">
      <dgm:prSet/>
      <dgm:spPr/>
      <dgm:t>
        <a:bodyPr/>
        <a:lstStyle/>
        <a:p>
          <a:endParaRPr lang="en-US"/>
        </a:p>
      </dgm:t>
    </dgm:pt>
    <dgm:pt modelId="{E198056C-95C7-4A7D-AA31-84C21B23C942}">
      <dgm:prSet phldrT="[Text]" custT="1"/>
      <dgm:spPr/>
      <dgm:t>
        <a:bodyPr/>
        <a:lstStyle/>
        <a:p>
          <a:pPr>
            <a:lnSpc>
              <a:spcPct val="80000"/>
            </a:lnSpc>
          </a:pPr>
          <a:r>
            <a:rPr lang="en-US" sz="1600" dirty="0"/>
            <a:t>Can be neutralized by P1</a:t>
          </a:r>
          <a:r>
            <a:rPr lang="en-US" sz="1600" baseline="0" dirty="0"/>
            <a:t> substance</a:t>
          </a:r>
          <a:endParaRPr lang="en-US" sz="1600" dirty="0"/>
        </a:p>
      </dgm:t>
    </dgm:pt>
    <dgm:pt modelId="{FCD74DEB-0DE2-4AE6-A52C-FCF84FA4DFDF}" type="parTrans" cxnId="{68145B4B-6B8A-46FE-A897-F3B0211D7DDA}">
      <dgm:prSet/>
      <dgm:spPr/>
      <dgm:t>
        <a:bodyPr/>
        <a:lstStyle/>
        <a:p>
          <a:endParaRPr lang="en-US"/>
        </a:p>
      </dgm:t>
    </dgm:pt>
    <dgm:pt modelId="{E3793FB0-1FFB-46EA-9968-E3FBDF6E11BC}" type="sibTrans" cxnId="{68145B4B-6B8A-46FE-A897-F3B0211D7DDA}">
      <dgm:prSet/>
      <dgm:spPr/>
      <dgm:t>
        <a:bodyPr/>
        <a:lstStyle/>
        <a:p>
          <a:endParaRPr lang="en-US"/>
        </a:p>
      </dgm:t>
    </dgm:pt>
    <dgm:pt modelId="{457BB115-355E-41AD-BD97-F29EA7858355}">
      <dgm:prSet phldrT="[Text]" custT="1"/>
      <dgm:spPr/>
      <dgm:t>
        <a:bodyPr/>
        <a:lstStyle/>
        <a:p>
          <a:pPr>
            <a:lnSpc>
              <a:spcPct val="80000"/>
            </a:lnSpc>
          </a:pPr>
          <a:r>
            <a:rPr lang="en-US" sz="1600" dirty="0"/>
            <a:t>IgG (</a:t>
          </a:r>
          <a:r>
            <a:rPr lang="en-US" sz="1600" b="1" dirty="0"/>
            <a:t>Donath-Landsteiner antibody</a:t>
          </a:r>
          <a:r>
            <a:rPr lang="en-US" sz="1600" dirty="0"/>
            <a:t>); a biphasic hemolysin that binds with P</a:t>
          </a:r>
          <a:r>
            <a:rPr lang="en-US" sz="1600" baseline="-25000" dirty="0"/>
            <a:t>1</a:t>
          </a:r>
          <a:r>
            <a:rPr lang="en-US" sz="1600" baseline="0" dirty="0"/>
            <a:t> or P</a:t>
          </a:r>
          <a:r>
            <a:rPr lang="en-US" sz="1600" baseline="-25000" dirty="0"/>
            <a:t>2</a:t>
          </a:r>
          <a:r>
            <a:rPr lang="en-US" sz="1600" baseline="0" dirty="0"/>
            <a:t> cells</a:t>
          </a:r>
          <a:r>
            <a:rPr lang="en-US" sz="1600" dirty="0"/>
            <a:t> at low temperatures before the complement is activated</a:t>
          </a:r>
        </a:p>
      </dgm:t>
    </dgm:pt>
    <dgm:pt modelId="{EAA84E4F-B869-42F3-B3A6-5F4B04EE0A78}" type="parTrans" cxnId="{23D44046-7001-45C5-8719-56F67FBFA0EF}">
      <dgm:prSet/>
      <dgm:spPr/>
      <dgm:t>
        <a:bodyPr/>
        <a:lstStyle/>
        <a:p>
          <a:endParaRPr lang="en-US"/>
        </a:p>
      </dgm:t>
    </dgm:pt>
    <dgm:pt modelId="{52E4DD7D-223C-4D9E-A3E4-5AC04FA2B4CE}" type="sibTrans" cxnId="{23D44046-7001-45C5-8719-56F67FBFA0EF}">
      <dgm:prSet/>
      <dgm:spPr/>
      <dgm:t>
        <a:bodyPr/>
        <a:lstStyle/>
        <a:p>
          <a:endParaRPr lang="en-US"/>
        </a:p>
      </dgm:t>
    </dgm:pt>
    <dgm:pt modelId="{6DBC6290-2D04-41CA-BEA4-317B78315372}">
      <dgm:prSet phldrT="[Text]" custT="1"/>
      <dgm:spPr/>
      <dgm:t>
        <a:bodyPr/>
        <a:lstStyle/>
        <a:p>
          <a:pPr>
            <a:lnSpc>
              <a:spcPct val="80000"/>
            </a:lnSpc>
          </a:pPr>
          <a:r>
            <a:rPr lang="en-US" sz="1600" dirty="0"/>
            <a:t>May appear in children after viral infection</a:t>
          </a:r>
        </a:p>
      </dgm:t>
    </dgm:pt>
    <dgm:pt modelId="{00B8826A-9393-4365-93EA-74B4DDFBC769}" type="parTrans" cxnId="{4D0704A4-A980-4D15-A890-4DA2A4370A41}">
      <dgm:prSet/>
      <dgm:spPr/>
      <dgm:t>
        <a:bodyPr/>
        <a:lstStyle/>
        <a:p>
          <a:endParaRPr lang="en-US"/>
        </a:p>
      </dgm:t>
    </dgm:pt>
    <dgm:pt modelId="{5461726B-7113-44DC-90F2-FE487EDAD43D}" type="sibTrans" cxnId="{4D0704A4-A980-4D15-A890-4DA2A4370A41}">
      <dgm:prSet/>
      <dgm:spPr/>
      <dgm:t>
        <a:bodyPr/>
        <a:lstStyle/>
        <a:p>
          <a:endParaRPr lang="en-US"/>
        </a:p>
      </dgm:t>
    </dgm:pt>
    <dgm:pt modelId="{D76860B9-1210-45EF-B77D-272DEC338FE5}">
      <dgm:prSet phldrT="[Text]" custT="1"/>
      <dgm:spPr/>
      <dgm:t>
        <a:bodyPr/>
        <a:lstStyle/>
        <a:p>
          <a:pPr>
            <a:lnSpc>
              <a:spcPct val="80000"/>
            </a:lnSpc>
          </a:pPr>
          <a:r>
            <a:rPr lang="en-US" sz="1600" dirty="0"/>
            <a:t>Clinically significant</a:t>
          </a:r>
        </a:p>
      </dgm:t>
    </dgm:pt>
    <dgm:pt modelId="{10B02158-FE73-4E41-87D2-83806603D302}" type="parTrans" cxnId="{B3B716DF-5122-4982-8E92-A0C951057716}">
      <dgm:prSet/>
      <dgm:spPr/>
      <dgm:t>
        <a:bodyPr/>
        <a:lstStyle/>
        <a:p>
          <a:endParaRPr lang="en-US"/>
        </a:p>
      </dgm:t>
    </dgm:pt>
    <dgm:pt modelId="{BBB7BAF8-C3A0-4E48-8425-E04E5144F921}" type="sibTrans" cxnId="{B3B716DF-5122-4982-8E92-A0C951057716}">
      <dgm:prSet/>
      <dgm:spPr/>
      <dgm:t>
        <a:bodyPr/>
        <a:lstStyle/>
        <a:p>
          <a:endParaRPr lang="en-US"/>
        </a:p>
      </dgm:t>
    </dgm:pt>
    <dgm:pt modelId="{9A610B8B-6729-6844-8EEB-05DF463831FB}">
      <dgm:prSet phldrT="[Text]" custT="1"/>
      <dgm:spPr/>
      <dgm:t>
        <a:bodyPr/>
        <a:lstStyle/>
        <a:p>
          <a:pPr>
            <a:lnSpc>
              <a:spcPct val="80000"/>
            </a:lnSpc>
          </a:pPr>
          <a:endParaRPr lang="en-US" sz="1600" dirty="0"/>
        </a:p>
      </dgm:t>
      <dgm:extLst>
        <a:ext uri="{E40237B7-FDA0-4F09-8148-C483321AD2D9}">
          <dgm14:cNvPr xmlns:dgm14="http://schemas.microsoft.com/office/drawing/2010/diagram" id="0" name="" descr="Image describing P antibodies"/>
        </a:ext>
      </dgm:extLst>
    </dgm:pt>
    <dgm:pt modelId="{75CBC19E-BAA1-234E-8119-6FE84389672C}" type="parTrans" cxnId="{6F634656-7FDF-B247-939D-BD1CBDFD88DA}">
      <dgm:prSet/>
      <dgm:spPr/>
      <dgm:t>
        <a:bodyPr/>
        <a:lstStyle/>
        <a:p>
          <a:endParaRPr lang="en-US"/>
        </a:p>
      </dgm:t>
    </dgm:pt>
    <dgm:pt modelId="{0D0B3043-CF6F-A549-B73C-C10F8EDAA2E7}" type="sibTrans" cxnId="{6F634656-7FDF-B247-939D-BD1CBDFD88DA}">
      <dgm:prSet/>
      <dgm:spPr/>
      <dgm:t>
        <a:bodyPr/>
        <a:lstStyle/>
        <a:p>
          <a:endParaRPr lang="en-US"/>
        </a:p>
      </dgm:t>
    </dgm:pt>
    <dgm:pt modelId="{5FEC4F1C-A57D-41BE-8E4C-C2D485D7286F}" type="pres">
      <dgm:prSet presAssocID="{AB27E651-8287-4D9B-BB83-0FAC3356C177}" presName="Name0" presStyleCnt="0">
        <dgm:presLayoutVars>
          <dgm:dir/>
          <dgm:animLvl val="lvl"/>
          <dgm:resizeHandles val="exact"/>
        </dgm:presLayoutVars>
      </dgm:prSet>
      <dgm:spPr/>
      <dgm:t>
        <a:bodyPr/>
        <a:lstStyle/>
        <a:p>
          <a:endParaRPr lang="en-US"/>
        </a:p>
      </dgm:t>
    </dgm:pt>
    <dgm:pt modelId="{EDDAD092-D4E2-4272-B5A0-EC111324CED6}" type="pres">
      <dgm:prSet presAssocID="{3F22BDE8-862B-41E2-BF91-B658B35F51DA}" presName="linNode" presStyleCnt="0"/>
      <dgm:spPr/>
    </dgm:pt>
    <dgm:pt modelId="{8F5C8CE7-03C1-4A77-A3C2-955F15B8C55F}" type="pres">
      <dgm:prSet presAssocID="{3F22BDE8-862B-41E2-BF91-B658B35F51DA}" presName="parentText" presStyleLbl="node1" presStyleIdx="0" presStyleCnt="3" custScaleX="69823" custScaleY="97050" custLinFactNeighborX="647">
        <dgm:presLayoutVars>
          <dgm:chMax val="1"/>
          <dgm:bulletEnabled val="1"/>
        </dgm:presLayoutVars>
      </dgm:prSet>
      <dgm:spPr/>
      <dgm:t>
        <a:bodyPr/>
        <a:lstStyle/>
        <a:p>
          <a:endParaRPr lang="en-US"/>
        </a:p>
      </dgm:t>
    </dgm:pt>
    <dgm:pt modelId="{DB5CE290-E99B-4EEC-AAFF-48254C26E798}" type="pres">
      <dgm:prSet presAssocID="{3F22BDE8-862B-41E2-BF91-B658B35F51DA}" presName="descendantText" presStyleLbl="alignAccFollowNode1" presStyleIdx="0" presStyleCnt="3" custScaleX="115572" custLinFactNeighborX="1247">
        <dgm:presLayoutVars>
          <dgm:bulletEnabled val="1"/>
        </dgm:presLayoutVars>
      </dgm:prSet>
      <dgm:spPr/>
      <dgm:t>
        <a:bodyPr/>
        <a:lstStyle/>
        <a:p>
          <a:endParaRPr lang="en-US"/>
        </a:p>
      </dgm:t>
    </dgm:pt>
    <dgm:pt modelId="{03B23174-AB0B-4962-ADB7-4A412998521E}" type="pres">
      <dgm:prSet presAssocID="{7E50AA8C-F43B-4FD9-BB4D-F352759655AE}" presName="sp" presStyleCnt="0"/>
      <dgm:spPr/>
    </dgm:pt>
    <dgm:pt modelId="{8CC69844-A3BA-487D-8607-439D9B6AE28D}" type="pres">
      <dgm:prSet presAssocID="{59571CAB-281C-41CF-A408-6384EE71E042}" presName="linNode" presStyleCnt="0"/>
      <dgm:spPr/>
    </dgm:pt>
    <dgm:pt modelId="{30D16E66-383D-47D9-9A9C-758CF6CA7006}" type="pres">
      <dgm:prSet presAssocID="{59571CAB-281C-41CF-A408-6384EE71E042}" presName="parentText" presStyleLbl="node1" presStyleIdx="1" presStyleCnt="3" custScaleX="69823" custScaleY="97050" custLinFactNeighborX="647">
        <dgm:presLayoutVars>
          <dgm:chMax val="1"/>
          <dgm:bulletEnabled val="1"/>
        </dgm:presLayoutVars>
      </dgm:prSet>
      <dgm:spPr/>
      <dgm:t>
        <a:bodyPr/>
        <a:lstStyle/>
        <a:p>
          <a:endParaRPr lang="en-US"/>
        </a:p>
      </dgm:t>
    </dgm:pt>
    <dgm:pt modelId="{2F63C7C8-12F8-464B-AE33-53C3E0B1935A}" type="pres">
      <dgm:prSet presAssocID="{59571CAB-281C-41CF-A408-6384EE71E042}" presName="descendantText" presStyleLbl="alignAccFollowNode1" presStyleIdx="1" presStyleCnt="3" custScaleX="115572" custScaleY="121213" custLinFactNeighborX="348">
        <dgm:presLayoutVars>
          <dgm:bulletEnabled val="1"/>
        </dgm:presLayoutVars>
      </dgm:prSet>
      <dgm:spPr/>
      <dgm:t>
        <a:bodyPr/>
        <a:lstStyle/>
        <a:p>
          <a:endParaRPr lang="en-US"/>
        </a:p>
      </dgm:t>
    </dgm:pt>
    <dgm:pt modelId="{0EB0E123-2A05-4D38-86F0-388BB06AFF47}" type="pres">
      <dgm:prSet presAssocID="{4B2D0D98-8DAB-4090-9229-6FF727EB58A6}" presName="sp" presStyleCnt="0"/>
      <dgm:spPr/>
    </dgm:pt>
    <dgm:pt modelId="{977637DA-2455-4148-8568-B7DBB9B7BBE5}" type="pres">
      <dgm:prSet presAssocID="{01099054-1807-4882-A9A8-36DA70503980}" presName="linNode" presStyleCnt="0"/>
      <dgm:spPr/>
    </dgm:pt>
    <dgm:pt modelId="{F8BBF92F-EE5A-402B-B8E4-DF7B864E0487}" type="pres">
      <dgm:prSet presAssocID="{01099054-1807-4882-A9A8-36DA70503980}" presName="parentText" presStyleLbl="node1" presStyleIdx="2" presStyleCnt="3" custScaleX="69823" custScaleY="97050" custLinFactNeighborX="-9304">
        <dgm:presLayoutVars>
          <dgm:chMax val="1"/>
          <dgm:bulletEnabled val="1"/>
        </dgm:presLayoutVars>
      </dgm:prSet>
      <dgm:spPr/>
      <dgm:t>
        <a:bodyPr/>
        <a:lstStyle/>
        <a:p>
          <a:endParaRPr lang="en-US"/>
        </a:p>
      </dgm:t>
    </dgm:pt>
    <dgm:pt modelId="{4201DC30-71C2-4BCA-B111-CC4F4BAB0F21}" type="pres">
      <dgm:prSet presAssocID="{01099054-1807-4882-A9A8-36DA70503980}" presName="descendantText" presStyleLbl="alignAccFollowNode1" presStyleIdx="2" presStyleCnt="3" custScaleX="115572" custLinFactNeighborX="348">
        <dgm:presLayoutVars>
          <dgm:bulletEnabled val="1"/>
        </dgm:presLayoutVars>
      </dgm:prSet>
      <dgm:spPr/>
      <dgm:t>
        <a:bodyPr/>
        <a:lstStyle/>
        <a:p>
          <a:endParaRPr lang="en-US"/>
        </a:p>
      </dgm:t>
    </dgm:pt>
  </dgm:ptLst>
  <dgm:cxnLst>
    <dgm:cxn modelId="{68145B4B-6B8A-46FE-A897-F3B0211D7DDA}" srcId="{3F22BDE8-862B-41E2-BF91-B658B35F51DA}" destId="{E198056C-95C7-4A7D-AA31-84C21B23C942}" srcOrd="3" destOrd="0" parTransId="{FCD74DEB-0DE2-4AE6-A52C-FCF84FA4DFDF}" sibTransId="{E3793FB0-1FFB-46EA-9968-E3FBDF6E11BC}"/>
    <dgm:cxn modelId="{3A878B4A-F66C-470C-84E2-730D99001012}" type="presOf" srcId="{6DBC6290-2D04-41CA-BEA4-317B78315372}" destId="{2F63C7C8-12F8-464B-AE33-53C3E0B1935A}" srcOrd="0" destOrd="3" presId="urn:microsoft.com/office/officeart/2005/8/layout/vList5"/>
    <dgm:cxn modelId="{483219D5-B528-4DB6-9DDD-2B2C410A4385}" type="presOf" srcId="{CA34B674-0866-4D84-83C4-24F4DB8050FB}" destId="{2F63C7C8-12F8-464B-AE33-53C3E0B1935A}" srcOrd="0" destOrd="4" presId="urn:microsoft.com/office/officeart/2005/8/layout/vList5"/>
    <dgm:cxn modelId="{9B0D33B1-B28F-45E1-A77B-E61758B9A7A6}" srcId="{3F22BDE8-862B-41E2-BF91-B658B35F51DA}" destId="{2A62B7E9-4E38-4495-82EB-607383BDBBC5}" srcOrd="0" destOrd="0" parTransId="{391FBA0A-5CD2-448F-8E98-80659EFD7FCA}" sibTransId="{591280C2-6136-4FFB-9D6D-9F35371F8EC7}"/>
    <dgm:cxn modelId="{2761E832-04C5-4E1F-BB95-CC20593A67A2}" srcId="{AB27E651-8287-4D9B-BB83-0FAC3356C177}" destId="{3F22BDE8-862B-41E2-BF91-B658B35F51DA}" srcOrd="0" destOrd="0" parTransId="{5ACE5392-A410-4E75-B195-5708D8FC4425}" sibTransId="{7E50AA8C-F43B-4FD9-BB4D-F352759655AE}"/>
    <dgm:cxn modelId="{12CB63E1-BD90-4012-A6F6-BB123369A4CD}" srcId="{59571CAB-281C-41CF-A408-6384EE71E042}" destId="{D18F0619-7DB5-46C4-B817-3484270EB5F3}" srcOrd="1" destOrd="0" parTransId="{88779935-8322-4502-8BC2-23DC188B99B8}" sibTransId="{9F5CB580-6E66-4870-81E6-69574FDFC6F4}"/>
    <dgm:cxn modelId="{DD6D2755-5528-4B3E-BF83-A16AD125424A}" srcId="{AB27E651-8287-4D9B-BB83-0FAC3356C177}" destId="{01099054-1807-4882-A9A8-36DA70503980}" srcOrd="2" destOrd="0" parTransId="{B8B0820B-48DB-4588-8CAF-063E8D04DF11}" sibTransId="{15CDB505-69C6-4E55-AB25-57294ADC7753}"/>
    <dgm:cxn modelId="{86075F7D-1B11-478A-B29A-63EE357A97C3}" srcId="{AB27E651-8287-4D9B-BB83-0FAC3356C177}" destId="{59571CAB-281C-41CF-A408-6384EE71E042}" srcOrd="1" destOrd="0" parTransId="{11AF5E38-6962-4305-9A29-1F81A8793B2B}" sibTransId="{4B2D0D98-8DAB-4090-9229-6FF727EB58A6}"/>
    <dgm:cxn modelId="{EC47CCAC-6479-4903-B7A4-570C435D0653}" srcId="{01099054-1807-4882-A9A8-36DA70503980}" destId="{B4CAA80F-AB66-43E2-B537-5E6CE6D92629}" srcOrd="1" destOrd="0" parTransId="{C93CB1CB-A91F-494E-A214-B949C72B37A8}" sibTransId="{632DBE8E-07AA-4FD5-B4A9-6D1040E8A6AA}"/>
    <dgm:cxn modelId="{3D9FED7B-4BB3-4D08-9141-98F2DA5E8459}" type="presOf" srcId="{59571CAB-281C-41CF-A408-6384EE71E042}" destId="{30D16E66-383D-47D9-9A9C-758CF6CA7006}" srcOrd="0" destOrd="0" presId="urn:microsoft.com/office/officeart/2005/8/layout/vList5"/>
    <dgm:cxn modelId="{6F634656-7FDF-B247-939D-BD1CBDFD88DA}" srcId="{59571CAB-281C-41CF-A408-6384EE71E042}" destId="{9A610B8B-6729-6844-8EEB-05DF463831FB}" srcOrd="0" destOrd="0" parTransId="{75CBC19E-BAA1-234E-8119-6FE84389672C}" sibTransId="{0D0B3043-CF6F-A549-B73C-C10F8EDAA2E7}"/>
    <dgm:cxn modelId="{0C896D7B-CC33-448B-AE61-EB9955BC9BBB}" type="presOf" srcId="{EF915B11-70AA-453E-BF8B-1324440316EA}" destId="{4201DC30-71C2-4BCA-B111-CC4F4BAB0F21}" srcOrd="0" destOrd="0" presId="urn:microsoft.com/office/officeart/2005/8/layout/vList5"/>
    <dgm:cxn modelId="{C0A8DBC7-703B-4449-9384-C9A9485583F7}" srcId="{3F22BDE8-862B-41E2-BF91-B658B35F51DA}" destId="{734D4918-F05D-4FD9-AA41-F4BDD553DDBD}" srcOrd="2" destOrd="0" parTransId="{AA7FF1CD-D035-4A8E-B1A4-80EC09642669}" sibTransId="{84D14BC9-D4B1-433E-B761-A343FF813CBF}"/>
    <dgm:cxn modelId="{78242A8D-A765-4DD1-AEB4-389BC7EF51DF}" srcId="{01099054-1807-4882-A9A8-36DA70503980}" destId="{EF915B11-70AA-453E-BF8B-1324440316EA}" srcOrd="0" destOrd="0" parTransId="{339C9506-A838-4A64-846E-363B5E309FA4}" sibTransId="{402E41F2-AECA-4BDC-AC81-F49FAECD70C6}"/>
    <dgm:cxn modelId="{C5182619-4245-48D0-9314-057A9D965CB2}" type="presOf" srcId="{01099054-1807-4882-A9A8-36DA70503980}" destId="{F8BBF92F-EE5A-402B-B8E4-DF7B864E0487}" srcOrd="0" destOrd="0" presId="urn:microsoft.com/office/officeart/2005/8/layout/vList5"/>
    <dgm:cxn modelId="{0ACC8642-50BA-4E38-AB38-7F262EB85A12}" srcId="{3F22BDE8-862B-41E2-BF91-B658B35F51DA}" destId="{BF388F1D-1558-45FD-94EF-71A86FD03B49}" srcOrd="1" destOrd="0" parTransId="{3F2565FB-7885-455B-B205-DF394F94990D}" sibTransId="{99ED9971-8743-4596-8F4B-A86D5F2E8014}"/>
    <dgm:cxn modelId="{79421247-505C-40BB-BEFD-99CCE6B8FFBD}" srcId="{59571CAB-281C-41CF-A408-6384EE71E042}" destId="{CA34B674-0866-4D84-83C4-24F4DB8050FB}" srcOrd="4" destOrd="0" parTransId="{0822F1F3-B7A6-49CD-A5F8-F2286451C646}" sibTransId="{EDA8638A-0064-4A77-86C7-E6BD2FD17EA3}"/>
    <dgm:cxn modelId="{72A14F12-59CA-485A-B061-1B3062C2ACA0}" type="presOf" srcId="{D76860B9-1210-45EF-B77D-272DEC338FE5}" destId="{4201DC30-71C2-4BCA-B111-CC4F4BAB0F21}" srcOrd="0" destOrd="2" presId="urn:microsoft.com/office/officeart/2005/8/layout/vList5"/>
    <dgm:cxn modelId="{29AEF999-D0C5-4C99-9356-38FE43F98460}" type="presOf" srcId="{3F22BDE8-862B-41E2-BF91-B658B35F51DA}" destId="{8F5C8CE7-03C1-4A77-A3C2-955F15B8C55F}" srcOrd="0" destOrd="0" presId="urn:microsoft.com/office/officeart/2005/8/layout/vList5"/>
    <dgm:cxn modelId="{32DDD966-77AC-44F6-86FF-906468B0AA8B}" type="presOf" srcId="{BF388F1D-1558-45FD-94EF-71A86FD03B49}" destId="{DB5CE290-E99B-4EEC-AAFF-48254C26E798}" srcOrd="0" destOrd="1" presId="urn:microsoft.com/office/officeart/2005/8/layout/vList5"/>
    <dgm:cxn modelId="{1ADBD5A8-DC74-4494-A21E-3969C423DEC6}" type="presOf" srcId="{AB27E651-8287-4D9B-BB83-0FAC3356C177}" destId="{5FEC4F1C-A57D-41BE-8E4C-C2D485D7286F}" srcOrd="0" destOrd="0" presId="urn:microsoft.com/office/officeart/2005/8/layout/vList5"/>
    <dgm:cxn modelId="{ECA5CD72-49E9-4463-87BE-47248881333A}" type="presOf" srcId="{B4CAA80F-AB66-43E2-B537-5E6CE6D92629}" destId="{4201DC30-71C2-4BCA-B111-CC4F4BAB0F21}" srcOrd="0" destOrd="1" presId="urn:microsoft.com/office/officeart/2005/8/layout/vList5"/>
    <dgm:cxn modelId="{65E9735C-FE9F-4016-9D07-6607B08CA4D0}" type="presOf" srcId="{2A62B7E9-4E38-4495-82EB-607383BDBBC5}" destId="{DB5CE290-E99B-4EEC-AAFF-48254C26E798}" srcOrd="0" destOrd="0" presId="urn:microsoft.com/office/officeart/2005/8/layout/vList5"/>
    <dgm:cxn modelId="{CE0E5197-1850-4B71-A500-F458786A5F83}" type="presOf" srcId="{9A610B8B-6729-6844-8EEB-05DF463831FB}" destId="{2F63C7C8-12F8-464B-AE33-53C3E0B1935A}" srcOrd="0" destOrd="0" presId="urn:microsoft.com/office/officeart/2005/8/layout/vList5"/>
    <dgm:cxn modelId="{982CD273-27B9-4A9E-831C-D25633559F99}" type="presOf" srcId="{457BB115-355E-41AD-BD97-F29EA7858355}" destId="{2F63C7C8-12F8-464B-AE33-53C3E0B1935A}" srcOrd="0" destOrd="2" presId="urn:microsoft.com/office/officeart/2005/8/layout/vList5"/>
    <dgm:cxn modelId="{23D44046-7001-45C5-8719-56F67FBFA0EF}" srcId="{59571CAB-281C-41CF-A408-6384EE71E042}" destId="{457BB115-355E-41AD-BD97-F29EA7858355}" srcOrd="2" destOrd="0" parTransId="{EAA84E4F-B869-42F3-B3A6-5F4B04EE0A78}" sibTransId="{52E4DD7D-223C-4D9E-A3E4-5AC04FA2B4CE}"/>
    <dgm:cxn modelId="{603EBF4F-483D-4268-8034-74C471921598}" type="presOf" srcId="{E198056C-95C7-4A7D-AA31-84C21B23C942}" destId="{DB5CE290-E99B-4EEC-AAFF-48254C26E798}" srcOrd="0" destOrd="3" presId="urn:microsoft.com/office/officeart/2005/8/layout/vList5"/>
    <dgm:cxn modelId="{B3B716DF-5122-4982-8E92-A0C951057716}" srcId="{01099054-1807-4882-A9A8-36DA70503980}" destId="{D76860B9-1210-45EF-B77D-272DEC338FE5}" srcOrd="2" destOrd="0" parTransId="{10B02158-FE73-4E41-87D2-83806603D302}" sibTransId="{BBB7BAF8-C3A0-4E48-8425-E04E5144F921}"/>
    <dgm:cxn modelId="{1549AAFF-72C5-4E65-A921-B876E7D1F6F8}" type="presOf" srcId="{734D4918-F05D-4FD9-AA41-F4BDD553DDBD}" destId="{DB5CE290-E99B-4EEC-AAFF-48254C26E798}" srcOrd="0" destOrd="2" presId="urn:microsoft.com/office/officeart/2005/8/layout/vList5"/>
    <dgm:cxn modelId="{4D0704A4-A980-4D15-A890-4DA2A4370A41}" srcId="{59571CAB-281C-41CF-A408-6384EE71E042}" destId="{6DBC6290-2D04-41CA-BEA4-317B78315372}" srcOrd="3" destOrd="0" parTransId="{00B8826A-9393-4365-93EA-74B4DDFBC769}" sibTransId="{5461726B-7113-44DC-90F2-FE487EDAD43D}"/>
    <dgm:cxn modelId="{B17AFE66-309B-44FC-BAF6-A03078EB46F2}" type="presOf" srcId="{D18F0619-7DB5-46C4-B817-3484270EB5F3}" destId="{2F63C7C8-12F8-464B-AE33-53C3E0B1935A}" srcOrd="0" destOrd="1" presId="urn:microsoft.com/office/officeart/2005/8/layout/vList5"/>
    <dgm:cxn modelId="{D83BF31E-7057-4B80-9055-703C496FA588}" type="presParOf" srcId="{5FEC4F1C-A57D-41BE-8E4C-C2D485D7286F}" destId="{EDDAD092-D4E2-4272-B5A0-EC111324CED6}" srcOrd="0" destOrd="0" presId="urn:microsoft.com/office/officeart/2005/8/layout/vList5"/>
    <dgm:cxn modelId="{74B587BD-8163-4C3E-984D-D070FE9D5A23}" type="presParOf" srcId="{EDDAD092-D4E2-4272-B5A0-EC111324CED6}" destId="{8F5C8CE7-03C1-4A77-A3C2-955F15B8C55F}" srcOrd="0" destOrd="0" presId="urn:microsoft.com/office/officeart/2005/8/layout/vList5"/>
    <dgm:cxn modelId="{7A7A4CBA-63EF-48D8-B611-2180EC339AA0}" type="presParOf" srcId="{EDDAD092-D4E2-4272-B5A0-EC111324CED6}" destId="{DB5CE290-E99B-4EEC-AAFF-48254C26E798}" srcOrd="1" destOrd="0" presId="urn:microsoft.com/office/officeart/2005/8/layout/vList5"/>
    <dgm:cxn modelId="{A89E8143-C7CA-4887-91D3-6273FEA2509A}" type="presParOf" srcId="{5FEC4F1C-A57D-41BE-8E4C-C2D485D7286F}" destId="{03B23174-AB0B-4962-ADB7-4A412998521E}" srcOrd="1" destOrd="0" presId="urn:microsoft.com/office/officeart/2005/8/layout/vList5"/>
    <dgm:cxn modelId="{B9190EF0-956F-47C0-ABA0-3A72B7902895}" type="presParOf" srcId="{5FEC4F1C-A57D-41BE-8E4C-C2D485D7286F}" destId="{8CC69844-A3BA-487D-8607-439D9B6AE28D}" srcOrd="2" destOrd="0" presId="urn:microsoft.com/office/officeart/2005/8/layout/vList5"/>
    <dgm:cxn modelId="{167FC920-8115-4B24-8C3C-AF4475823302}" type="presParOf" srcId="{8CC69844-A3BA-487D-8607-439D9B6AE28D}" destId="{30D16E66-383D-47D9-9A9C-758CF6CA7006}" srcOrd="0" destOrd="0" presId="urn:microsoft.com/office/officeart/2005/8/layout/vList5"/>
    <dgm:cxn modelId="{682FECC0-4DA5-45F1-AFE3-20C3AE3F09E4}" type="presParOf" srcId="{8CC69844-A3BA-487D-8607-439D9B6AE28D}" destId="{2F63C7C8-12F8-464B-AE33-53C3E0B1935A}" srcOrd="1" destOrd="0" presId="urn:microsoft.com/office/officeart/2005/8/layout/vList5"/>
    <dgm:cxn modelId="{1EB33D90-98B7-41D4-B243-69B7AC84178C}" type="presParOf" srcId="{5FEC4F1C-A57D-41BE-8E4C-C2D485D7286F}" destId="{0EB0E123-2A05-4D38-86F0-388BB06AFF47}" srcOrd="3" destOrd="0" presId="urn:microsoft.com/office/officeart/2005/8/layout/vList5"/>
    <dgm:cxn modelId="{3E70C846-DD33-4C03-A2CF-96CCC33DAB12}" type="presParOf" srcId="{5FEC4F1C-A57D-41BE-8E4C-C2D485D7286F}" destId="{977637DA-2455-4148-8568-B7DBB9B7BBE5}" srcOrd="4" destOrd="0" presId="urn:microsoft.com/office/officeart/2005/8/layout/vList5"/>
    <dgm:cxn modelId="{86B9DC57-D5A7-4DDC-BAC1-BDB28435B61A}" type="presParOf" srcId="{977637DA-2455-4148-8568-B7DBB9B7BBE5}" destId="{F8BBF92F-EE5A-402B-B8E4-DF7B864E0487}" srcOrd="0" destOrd="0" presId="urn:microsoft.com/office/officeart/2005/8/layout/vList5"/>
    <dgm:cxn modelId="{950E70F8-7F44-4D5B-84DB-31C64C094BA6}" type="presParOf" srcId="{977637DA-2455-4148-8568-B7DBB9B7BBE5}" destId="{4201DC30-71C2-4BCA-B111-CC4F4BAB0F2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B79EC9-21E4-4868-BA7F-C0A05D7FABC2}" type="doc">
      <dgm:prSet loTypeId="urn:microsoft.com/office/officeart/2005/8/layout/rings+Icon" loCatId="relationship" qsTypeId="urn:microsoft.com/office/officeart/2005/8/quickstyle/simple1#2" qsCatId="simple" csTypeId="urn:microsoft.com/office/officeart/2005/8/colors/colorful2" csCatId="colorful" phldr="1"/>
      <dgm:spPr/>
    </dgm:pt>
    <dgm:pt modelId="{7E2EDB2C-F97E-4355-B803-407FFF97BB63}">
      <dgm:prSet phldrT="[Text]" custT="1"/>
      <dgm:spPr/>
      <dgm:t>
        <a:bodyPr/>
        <a:lstStyle/>
        <a:p>
          <a:r>
            <a:rPr lang="en-US" sz="1800" dirty="0"/>
            <a:t>Anti-M</a:t>
          </a:r>
        </a:p>
      </dgm:t>
      <dgm:extLst>
        <a:ext uri="{E40237B7-FDA0-4F09-8148-C483321AD2D9}">
          <dgm14:cNvPr xmlns:dgm14="http://schemas.microsoft.com/office/drawing/2010/diagram" id="0" name="" descr="Image describing MNS antibodies"/>
        </a:ext>
      </dgm:extLst>
    </dgm:pt>
    <dgm:pt modelId="{417762E2-68AB-4AC5-A992-1EDE9ED2BFBC}" type="parTrans" cxnId="{E4F5F11E-8C0C-4479-A49E-8ED0B44C5A49}">
      <dgm:prSet/>
      <dgm:spPr/>
      <dgm:t>
        <a:bodyPr/>
        <a:lstStyle/>
        <a:p>
          <a:endParaRPr lang="en-US"/>
        </a:p>
      </dgm:t>
    </dgm:pt>
    <dgm:pt modelId="{B12C5CFC-F314-432E-BBDC-AE7853486CDC}" type="sibTrans" cxnId="{E4F5F11E-8C0C-4479-A49E-8ED0B44C5A49}">
      <dgm:prSet/>
      <dgm:spPr/>
      <dgm:t>
        <a:bodyPr/>
        <a:lstStyle/>
        <a:p>
          <a:endParaRPr lang="en-US"/>
        </a:p>
      </dgm:t>
    </dgm:pt>
    <dgm:pt modelId="{F2D571CC-AC81-4072-82CF-D035F167BF85}">
      <dgm:prSet phldrT="[Text]" custT="1"/>
      <dgm:spPr/>
      <dgm:t>
        <a:bodyPr anchor="ctr" anchorCtr="1"/>
        <a:lstStyle/>
        <a:p>
          <a:endParaRPr lang="en-US" sz="1800" dirty="0"/>
        </a:p>
        <a:p>
          <a:r>
            <a:rPr lang="en-US" sz="1800" dirty="0"/>
            <a:t>Anti-S, anti-s, and </a:t>
          </a:r>
          <a:br>
            <a:rPr lang="en-US" sz="1800" dirty="0"/>
          </a:br>
          <a:r>
            <a:rPr lang="en-US" sz="1800" dirty="0"/>
            <a:t>anti-U</a:t>
          </a:r>
        </a:p>
      </dgm:t>
      <dgm:extLst/>
    </dgm:pt>
    <dgm:pt modelId="{4B280CEF-0EFD-43FF-B00C-2BE3E93B26DA}" type="parTrans" cxnId="{AAF36778-C9D6-4F6B-BAC5-9724A1A27BE3}">
      <dgm:prSet/>
      <dgm:spPr/>
      <dgm:t>
        <a:bodyPr/>
        <a:lstStyle/>
        <a:p>
          <a:endParaRPr lang="en-US"/>
        </a:p>
      </dgm:t>
    </dgm:pt>
    <dgm:pt modelId="{197ECB45-2AD4-4DBE-9056-76CB92B826DD}" type="sibTrans" cxnId="{AAF36778-C9D6-4F6B-BAC5-9724A1A27BE3}">
      <dgm:prSet/>
      <dgm:spPr/>
      <dgm:t>
        <a:bodyPr/>
        <a:lstStyle/>
        <a:p>
          <a:endParaRPr lang="en-US"/>
        </a:p>
      </dgm:t>
    </dgm:pt>
    <dgm:pt modelId="{1688C2FC-1187-4061-AA3B-440AA864FC81}">
      <dgm:prSet phldrT="[Text]" custT="1"/>
      <dgm:spPr/>
      <dgm:t>
        <a:bodyPr/>
        <a:lstStyle/>
        <a:p>
          <a:r>
            <a:rPr lang="en-US" sz="1800" dirty="0"/>
            <a:t>Anti-N</a:t>
          </a:r>
        </a:p>
      </dgm:t>
      <dgm:extLst>
        <a:ext uri="{E40237B7-FDA0-4F09-8148-C483321AD2D9}">
          <dgm14:cNvPr xmlns:dgm14="http://schemas.microsoft.com/office/drawing/2010/diagram" id="0" name="" descr="Image describing MNS antibodies"/>
        </a:ext>
      </dgm:extLst>
    </dgm:pt>
    <dgm:pt modelId="{EE969BB6-B705-43B2-87F6-9ED8D052D3B6}" type="parTrans" cxnId="{89B87315-071D-4A7A-9DF8-027039E6021B}">
      <dgm:prSet/>
      <dgm:spPr/>
      <dgm:t>
        <a:bodyPr/>
        <a:lstStyle/>
        <a:p>
          <a:endParaRPr lang="en-US"/>
        </a:p>
      </dgm:t>
    </dgm:pt>
    <dgm:pt modelId="{25531BD8-84B8-427C-8377-CBD796F96D93}" type="sibTrans" cxnId="{89B87315-071D-4A7A-9DF8-027039E6021B}">
      <dgm:prSet/>
      <dgm:spPr/>
      <dgm:t>
        <a:bodyPr/>
        <a:lstStyle/>
        <a:p>
          <a:endParaRPr lang="en-US"/>
        </a:p>
      </dgm:t>
    </dgm:pt>
    <dgm:pt modelId="{221CA01B-35F3-4A19-AC84-4D46EAAE9BC5}" type="pres">
      <dgm:prSet presAssocID="{56B79EC9-21E4-4868-BA7F-C0A05D7FABC2}" presName="Name0" presStyleCnt="0">
        <dgm:presLayoutVars>
          <dgm:chMax val="7"/>
          <dgm:dir/>
          <dgm:resizeHandles val="exact"/>
        </dgm:presLayoutVars>
      </dgm:prSet>
      <dgm:spPr/>
    </dgm:pt>
    <dgm:pt modelId="{C7D5BC3B-3E7A-435C-8E7B-CB5C040A97C6}" type="pres">
      <dgm:prSet presAssocID="{56B79EC9-21E4-4868-BA7F-C0A05D7FABC2}" presName="ellipse1" presStyleLbl="vennNode1" presStyleIdx="0" presStyleCnt="3">
        <dgm:presLayoutVars>
          <dgm:bulletEnabled val="1"/>
        </dgm:presLayoutVars>
      </dgm:prSet>
      <dgm:spPr/>
      <dgm:t>
        <a:bodyPr/>
        <a:lstStyle/>
        <a:p>
          <a:endParaRPr lang="en-US"/>
        </a:p>
      </dgm:t>
    </dgm:pt>
    <dgm:pt modelId="{E08E3885-1AF4-4CFA-A2A6-CA8F4A9ED6EF}" type="pres">
      <dgm:prSet presAssocID="{56B79EC9-21E4-4868-BA7F-C0A05D7FABC2}" presName="ellipse2" presStyleLbl="vennNode1" presStyleIdx="1" presStyleCnt="3" custLinFactNeighborY="5051">
        <dgm:presLayoutVars>
          <dgm:bulletEnabled val="1"/>
        </dgm:presLayoutVars>
      </dgm:prSet>
      <dgm:spPr/>
      <dgm:t>
        <a:bodyPr/>
        <a:lstStyle/>
        <a:p>
          <a:endParaRPr lang="en-US"/>
        </a:p>
      </dgm:t>
    </dgm:pt>
    <dgm:pt modelId="{8F7AF313-4237-4CAA-8541-B2A82883DD70}" type="pres">
      <dgm:prSet presAssocID="{56B79EC9-21E4-4868-BA7F-C0A05D7FABC2}" presName="ellipse3" presStyleLbl="vennNode1" presStyleIdx="2" presStyleCnt="3">
        <dgm:presLayoutVars>
          <dgm:bulletEnabled val="1"/>
        </dgm:presLayoutVars>
      </dgm:prSet>
      <dgm:spPr/>
      <dgm:t>
        <a:bodyPr/>
        <a:lstStyle/>
        <a:p>
          <a:endParaRPr lang="en-US"/>
        </a:p>
      </dgm:t>
    </dgm:pt>
  </dgm:ptLst>
  <dgm:cxnLst>
    <dgm:cxn modelId="{CA54E4EE-A7D7-4CE7-B1CD-2752AAEC8E49}" type="presOf" srcId="{1688C2FC-1187-4061-AA3B-440AA864FC81}" destId="{8F7AF313-4237-4CAA-8541-B2A82883DD70}" srcOrd="0" destOrd="0" presId="urn:microsoft.com/office/officeart/2005/8/layout/rings+Icon"/>
    <dgm:cxn modelId="{E4F5F11E-8C0C-4479-A49E-8ED0B44C5A49}" srcId="{56B79EC9-21E4-4868-BA7F-C0A05D7FABC2}" destId="{7E2EDB2C-F97E-4355-B803-407FFF97BB63}" srcOrd="0" destOrd="0" parTransId="{417762E2-68AB-4AC5-A992-1EDE9ED2BFBC}" sibTransId="{B12C5CFC-F314-432E-BBDC-AE7853486CDC}"/>
    <dgm:cxn modelId="{A73B3011-B750-4341-BB6E-ADF61C215CCB}" type="presOf" srcId="{7E2EDB2C-F97E-4355-B803-407FFF97BB63}" destId="{C7D5BC3B-3E7A-435C-8E7B-CB5C040A97C6}" srcOrd="0" destOrd="0" presId="urn:microsoft.com/office/officeart/2005/8/layout/rings+Icon"/>
    <dgm:cxn modelId="{3BC1E2F4-599A-4AAB-ACBB-6FB16CED0F78}" type="presOf" srcId="{F2D571CC-AC81-4072-82CF-D035F167BF85}" destId="{E08E3885-1AF4-4CFA-A2A6-CA8F4A9ED6EF}" srcOrd="0" destOrd="0" presId="urn:microsoft.com/office/officeart/2005/8/layout/rings+Icon"/>
    <dgm:cxn modelId="{1D453AF2-3E93-4CD2-B24D-6B911190E419}" type="presOf" srcId="{56B79EC9-21E4-4868-BA7F-C0A05D7FABC2}" destId="{221CA01B-35F3-4A19-AC84-4D46EAAE9BC5}" srcOrd="0" destOrd="0" presId="urn:microsoft.com/office/officeart/2005/8/layout/rings+Icon"/>
    <dgm:cxn modelId="{AAF36778-C9D6-4F6B-BAC5-9724A1A27BE3}" srcId="{56B79EC9-21E4-4868-BA7F-C0A05D7FABC2}" destId="{F2D571CC-AC81-4072-82CF-D035F167BF85}" srcOrd="1" destOrd="0" parTransId="{4B280CEF-0EFD-43FF-B00C-2BE3E93B26DA}" sibTransId="{197ECB45-2AD4-4DBE-9056-76CB92B826DD}"/>
    <dgm:cxn modelId="{89B87315-071D-4A7A-9DF8-027039E6021B}" srcId="{56B79EC9-21E4-4868-BA7F-C0A05D7FABC2}" destId="{1688C2FC-1187-4061-AA3B-440AA864FC81}" srcOrd="2" destOrd="0" parTransId="{EE969BB6-B705-43B2-87F6-9ED8D052D3B6}" sibTransId="{25531BD8-84B8-427C-8377-CBD796F96D93}"/>
    <dgm:cxn modelId="{18533B0B-ECDE-4693-B87B-2D303F4C2695}" type="presParOf" srcId="{221CA01B-35F3-4A19-AC84-4D46EAAE9BC5}" destId="{C7D5BC3B-3E7A-435C-8E7B-CB5C040A97C6}" srcOrd="0" destOrd="0" presId="urn:microsoft.com/office/officeart/2005/8/layout/rings+Icon"/>
    <dgm:cxn modelId="{9EB06E2D-39A3-4F05-96F0-8626E165D14F}" type="presParOf" srcId="{221CA01B-35F3-4A19-AC84-4D46EAAE9BC5}" destId="{E08E3885-1AF4-4CFA-A2A6-CA8F4A9ED6EF}" srcOrd="1" destOrd="0" presId="urn:microsoft.com/office/officeart/2005/8/layout/rings+Icon"/>
    <dgm:cxn modelId="{1304872B-B4EB-4189-AC63-42A82ED137B8}" type="presParOf" srcId="{221CA01B-35F3-4A19-AC84-4D46EAAE9BC5}" destId="{8F7AF313-4237-4CAA-8541-B2A82883DD70}" srcOrd="2" destOrd="0" presId="urn:microsoft.com/office/officeart/2005/8/layout/rings+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5CE290-E99B-4EEC-AAFF-48254C26E798}">
      <dsp:nvSpPr>
        <dsp:cNvPr id="0" name=""/>
        <dsp:cNvSpPr/>
      </dsp:nvSpPr>
      <dsp:spPr>
        <a:xfrm rot="5400000">
          <a:off x="4500033" y="-2271288"/>
          <a:ext cx="1179945" cy="5974388"/>
        </a:xfrm>
        <a:prstGeom prst="round2SameRect">
          <a:avLst/>
        </a:prstGeom>
        <a:solidFill>
          <a:schemeClr val="accent2">
            <a:alpha val="90000"/>
            <a:tint val="40000"/>
            <a:hueOff val="0"/>
            <a:satOff val="0"/>
            <a:lumOff val="0"/>
            <a:alphaOff val="0"/>
          </a:schemeClr>
        </a:solidFill>
        <a:ln w="1587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80000"/>
            </a:lnSpc>
            <a:spcBef>
              <a:spcPct val="0"/>
            </a:spcBef>
            <a:spcAft>
              <a:spcPct val="15000"/>
            </a:spcAft>
            <a:buChar char="••"/>
          </a:pPr>
          <a:r>
            <a:rPr lang="en-US" sz="1600" kern="1200" dirty="0"/>
            <a:t>Found in P</a:t>
          </a:r>
          <a:r>
            <a:rPr lang="en-US" sz="1600" kern="1200" baseline="-25000" dirty="0"/>
            <a:t>2</a:t>
          </a:r>
          <a:r>
            <a:rPr lang="en-US" sz="1600" kern="1200" baseline="0" dirty="0"/>
            <a:t> individuals</a:t>
          </a:r>
          <a:endParaRPr lang="en-US" sz="1600" kern="1200" dirty="0"/>
        </a:p>
        <a:p>
          <a:pPr marL="171450" lvl="1" indent="-171450" algn="l" defTabSz="711200">
            <a:lnSpc>
              <a:spcPct val="80000"/>
            </a:lnSpc>
            <a:spcBef>
              <a:spcPct val="0"/>
            </a:spcBef>
            <a:spcAft>
              <a:spcPct val="15000"/>
            </a:spcAft>
            <a:buChar char="••"/>
          </a:pPr>
          <a:r>
            <a:rPr lang="en-US" sz="1600" kern="1200" dirty="0"/>
            <a:t>IgM; enhanced by enzymes</a:t>
          </a:r>
        </a:p>
        <a:p>
          <a:pPr marL="171450" lvl="1" indent="-171450" algn="l" defTabSz="711200">
            <a:lnSpc>
              <a:spcPct val="80000"/>
            </a:lnSpc>
            <a:spcBef>
              <a:spcPct val="0"/>
            </a:spcBef>
            <a:spcAft>
              <a:spcPct val="15000"/>
            </a:spcAft>
            <a:buChar char="••"/>
          </a:pPr>
          <a:r>
            <a:rPr lang="en-US" sz="1600" kern="1200" dirty="0"/>
            <a:t>Non-RBC stimulated</a:t>
          </a:r>
        </a:p>
        <a:p>
          <a:pPr marL="171450" lvl="1" indent="-171450" algn="l" defTabSz="711200">
            <a:lnSpc>
              <a:spcPct val="80000"/>
            </a:lnSpc>
            <a:spcBef>
              <a:spcPct val="0"/>
            </a:spcBef>
            <a:spcAft>
              <a:spcPct val="15000"/>
            </a:spcAft>
            <a:buChar char="••"/>
          </a:pPr>
          <a:r>
            <a:rPr lang="en-US" sz="1600" kern="1200" dirty="0"/>
            <a:t>Can be neutralized by P1</a:t>
          </a:r>
          <a:r>
            <a:rPr lang="en-US" sz="1600" kern="1200" baseline="0" dirty="0"/>
            <a:t> substance</a:t>
          </a:r>
          <a:endParaRPr lang="en-US" sz="1600" kern="1200" dirty="0"/>
        </a:p>
      </dsp:txBody>
      <dsp:txXfrm rot="-5400000">
        <a:off x="2102812" y="183533"/>
        <a:ext cx="5916788" cy="1064745"/>
      </dsp:txXfrm>
    </dsp:sp>
    <dsp:sp modelId="{8F5C8CE7-03C1-4A77-A3C2-955F15B8C55F}">
      <dsp:nvSpPr>
        <dsp:cNvPr id="0" name=""/>
        <dsp:cNvSpPr/>
      </dsp:nvSpPr>
      <dsp:spPr>
        <a:xfrm>
          <a:off x="69698" y="195"/>
          <a:ext cx="2030307" cy="1431421"/>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dirty="0"/>
            <a:t>Anti-P</a:t>
          </a:r>
          <a:r>
            <a:rPr lang="en-US" sz="1600" b="1" kern="1200" baseline="0" dirty="0"/>
            <a:t>1</a:t>
          </a:r>
          <a:r>
            <a:rPr lang="en-US" sz="1600" b="1" kern="1200" baseline="-25000" dirty="0"/>
            <a:t>   </a:t>
          </a:r>
          <a:endParaRPr lang="en-US" sz="1600" b="1" kern="1200" dirty="0"/>
        </a:p>
      </dsp:txBody>
      <dsp:txXfrm>
        <a:off x="139574" y="70071"/>
        <a:ext cx="1890555" cy="1291669"/>
      </dsp:txXfrm>
    </dsp:sp>
    <dsp:sp modelId="{2F63C7C8-12F8-464B-AE33-53C3E0B1935A}">
      <dsp:nvSpPr>
        <dsp:cNvPr id="0" name=""/>
        <dsp:cNvSpPr/>
      </dsp:nvSpPr>
      <dsp:spPr>
        <a:xfrm rot="5400000">
          <a:off x="4348749" y="-766120"/>
          <a:ext cx="1430247" cy="5974388"/>
        </a:xfrm>
        <a:prstGeom prst="round2SameRect">
          <a:avLst/>
        </a:prstGeom>
        <a:solidFill>
          <a:schemeClr val="accent2">
            <a:alpha val="90000"/>
            <a:tint val="40000"/>
            <a:hueOff val="0"/>
            <a:satOff val="0"/>
            <a:lumOff val="0"/>
            <a:alphaOff val="0"/>
          </a:schemeClr>
        </a:solidFill>
        <a:ln w="1587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80000"/>
            </a:lnSpc>
            <a:spcBef>
              <a:spcPct val="0"/>
            </a:spcBef>
            <a:spcAft>
              <a:spcPct val="15000"/>
            </a:spcAft>
            <a:buChar char="••"/>
          </a:pPr>
          <a:endParaRPr lang="en-US" sz="1600" kern="1200" dirty="0"/>
        </a:p>
        <a:p>
          <a:pPr marL="171450" lvl="1" indent="-171450" algn="l" defTabSz="711200">
            <a:lnSpc>
              <a:spcPct val="80000"/>
            </a:lnSpc>
            <a:spcBef>
              <a:spcPct val="0"/>
            </a:spcBef>
            <a:spcAft>
              <a:spcPct val="15000"/>
            </a:spcAft>
            <a:buChar char="••"/>
          </a:pPr>
          <a:r>
            <a:rPr lang="en-US" sz="1600" kern="1200" dirty="0"/>
            <a:t>Associated with </a:t>
          </a:r>
          <a:r>
            <a:rPr lang="en-US" sz="1600" b="1" kern="1200" dirty="0">
              <a:solidFill>
                <a:srgbClr val="FF6600"/>
              </a:solidFill>
            </a:rPr>
            <a:t>cold paroxysmal hemoglobinuria</a:t>
          </a:r>
        </a:p>
        <a:p>
          <a:pPr marL="171450" lvl="1" indent="-171450" algn="l" defTabSz="711200">
            <a:lnSpc>
              <a:spcPct val="80000"/>
            </a:lnSpc>
            <a:spcBef>
              <a:spcPct val="0"/>
            </a:spcBef>
            <a:spcAft>
              <a:spcPct val="15000"/>
            </a:spcAft>
            <a:buChar char="••"/>
          </a:pPr>
          <a:r>
            <a:rPr lang="en-US" sz="1600" kern="1200" dirty="0"/>
            <a:t>IgG (</a:t>
          </a:r>
          <a:r>
            <a:rPr lang="en-US" sz="1600" b="1" kern="1200" dirty="0"/>
            <a:t>Donath-Landsteiner antibody</a:t>
          </a:r>
          <a:r>
            <a:rPr lang="en-US" sz="1600" kern="1200" dirty="0"/>
            <a:t>); a biphasic hemolysin that binds with P</a:t>
          </a:r>
          <a:r>
            <a:rPr lang="en-US" sz="1600" kern="1200" baseline="-25000" dirty="0"/>
            <a:t>1</a:t>
          </a:r>
          <a:r>
            <a:rPr lang="en-US" sz="1600" kern="1200" baseline="0" dirty="0"/>
            <a:t> or P</a:t>
          </a:r>
          <a:r>
            <a:rPr lang="en-US" sz="1600" kern="1200" baseline="-25000" dirty="0"/>
            <a:t>2</a:t>
          </a:r>
          <a:r>
            <a:rPr lang="en-US" sz="1600" kern="1200" baseline="0" dirty="0"/>
            <a:t> cells</a:t>
          </a:r>
          <a:r>
            <a:rPr lang="en-US" sz="1600" kern="1200" dirty="0"/>
            <a:t> at low temperatures before the complement is activated</a:t>
          </a:r>
        </a:p>
        <a:p>
          <a:pPr marL="171450" lvl="1" indent="-171450" algn="l" defTabSz="711200">
            <a:lnSpc>
              <a:spcPct val="80000"/>
            </a:lnSpc>
            <a:spcBef>
              <a:spcPct val="0"/>
            </a:spcBef>
            <a:spcAft>
              <a:spcPct val="15000"/>
            </a:spcAft>
            <a:buChar char="••"/>
          </a:pPr>
          <a:r>
            <a:rPr lang="en-US" sz="1600" kern="1200" dirty="0"/>
            <a:t>May appear in children after viral infection</a:t>
          </a:r>
        </a:p>
        <a:p>
          <a:pPr marL="171450" lvl="1" indent="-171450" algn="l" defTabSz="711200">
            <a:lnSpc>
              <a:spcPct val="80000"/>
            </a:lnSpc>
            <a:spcBef>
              <a:spcPct val="0"/>
            </a:spcBef>
            <a:spcAft>
              <a:spcPct val="15000"/>
            </a:spcAft>
            <a:buChar char="••"/>
          </a:pPr>
          <a:endParaRPr lang="en-US" sz="1600" kern="1200" dirty="0"/>
        </a:p>
      </dsp:txBody>
      <dsp:txXfrm rot="-5400000">
        <a:off x="2076679" y="1575769"/>
        <a:ext cx="5904569" cy="1290609"/>
      </dsp:txXfrm>
    </dsp:sp>
    <dsp:sp modelId="{30D16E66-383D-47D9-9A9C-758CF6CA7006}">
      <dsp:nvSpPr>
        <dsp:cNvPr id="0" name=""/>
        <dsp:cNvSpPr/>
      </dsp:nvSpPr>
      <dsp:spPr>
        <a:xfrm>
          <a:off x="69698" y="1505363"/>
          <a:ext cx="2030307" cy="1431421"/>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dirty="0"/>
            <a:t>Autoanti-P</a:t>
          </a:r>
        </a:p>
      </dsp:txBody>
      <dsp:txXfrm>
        <a:off x="139574" y="1575239"/>
        <a:ext cx="1890555" cy="1291669"/>
      </dsp:txXfrm>
    </dsp:sp>
    <dsp:sp modelId="{4201DC30-71C2-4BCA-B111-CC4F4BAB0F21}">
      <dsp:nvSpPr>
        <dsp:cNvPr id="0" name=""/>
        <dsp:cNvSpPr/>
      </dsp:nvSpPr>
      <dsp:spPr>
        <a:xfrm rot="5400000">
          <a:off x="4473900" y="739047"/>
          <a:ext cx="1179945" cy="5974388"/>
        </a:xfrm>
        <a:prstGeom prst="round2SameRect">
          <a:avLst/>
        </a:prstGeom>
        <a:solidFill>
          <a:schemeClr val="accent2">
            <a:alpha val="90000"/>
            <a:tint val="40000"/>
            <a:hueOff val="0"/>
            <a:satOff val="0"/>
            <a:lumOff val="0"/>
            <a:alphaOff val="0"/>
          </a:schemeClr>
        </a:solidFill>
        <a:ln w="1587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80000"/>
            </a:lnSpc>
            <a:spcBef>
              <a:spcPct val="0"/>
            </a:spcBef>
            <a:spcAft>
              <a:spcPct val="15000"/>
            </a:spcAft>
            <a:buChar char="••"/>
          </a:pPr>
          <a:r>
            <a:rPr lang="en-US" sz="1600" kern="1200" dirty="0"/>
            <a:t>Occurs in individuals with the null phenotype</a:t>
          </a:r>
        </a:p>
        <a:p>
          <a:pPr marL="171450" lvl="1" indent="-171450" algn="l" defTabSz="711200">
            <a:lnSpc>
              <a:spcPct val="80000"/>
            </a:lnSpc>
            <a:spcBef>
              <a:spcPct val="0"/>
            </a:spcBef>
            <a:spcAft>
              <a:spcPct val="15000"/>
            </a:spcAft>
            <a:buChar char="••"/>
          </a:pPr>
          <a:r>
            <a:rPr lang="en-US" sz="1600" kern="1200" dirty="0"/>
            <a:t>Causes hemolysis </a:t>
          </a:r>
          <a:r>
            <a:rPr lang="en-US" sz="1600" i="0" kern="1200" dirty="0"/>
            <a:t>in vitro</a:t>
          </a:r>
        </a:p>
        <a:p>
          <a:pPr marL="171450" lvl="1" indent="-171450" algn="l" defTabSz="711200">
            <a:lnSpc>
              <a:spcPct val="80000"/>
            </a:lnSpc>
            <a:spcBef>
              <a:spcPct val="0"/>
            </a:spcBef>
            <a:spcAft>
              <a:spcPct val="15000"/>
            </a:spcAft>
            <a:buChar char="••"/>
          </a:pPr>
          <a:r>
            <a:rPr lang="en-US" sz="1600" kern="1200" dirty="0"/>
            <a:t>Clinically significant</a:t>
          </a:r>
        </a:p>
      </dsp:txBody>
      <dsp:txXfrm rot="-5400000">
        <a:off x="2076679" y="3193868"/>
        <a:ext cx="5916788" cy="1064745"/>
      </dsp:txXfrm>
    </dsp:sp>
    <dsp:sp modelId="{F8BBF92F-EE5A-402B-B8E4-DF7B864E0487}">
      <dsp:nvSpPr>
        <dsp:cNvPr id="0" name=""/>
        <dsp:cNvSpPr/>
      </dsp:nvSpPr>
      <dsp:spPr>
        <a:xfrm>
          <a:off x="0" y="3010531"/>
          <a:ext cx="2030307" cy="1431421"/>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dirty="0"/>
            <a:t>Anti-PP1</a:t>
          </a:r>
          <a:r>
            <a:rPr lang="en-US" sz="1600" b="1" kern="1200" baseline="0" dirty="0"/>
            <a:t>P</a:t>
          </a:r>
          <a:r>
            <a:rPr lang="en-US" sz="1600" b="1" kern="1200" baseline="30000" dirty="0"/>
            <a:t>k</a:t>
          </a:r>
          <a:endParaRPr lang="en-US" sz="1600" b="1" kern="1200" dirty="0"/>
        </a:p>
      </dsp:txBody>
      <dsp:txXfrm>
        <a:off x="69876" y="3080407"/>
        <a:ext cx="1890555" cy="12916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D5BC3B-3E7A-435C-8E7B-CB5C040A97C6}">
      <dsp:nvSpPr>
        <dsp:cNvPr id="0" name=""/>
        <dsp:cNvSpPr/>
      </dsp:nvSpPr>
      <dsp:spPr>
        <a:xfrm>
          <a:off x="730925" y="0"/>
          <a:ext cx="1645669" cy="1645645"/>
        </a:xfrm>
        <a:prstGeom prst="ellipse">
          <a:avLst/>
        </a:prstGeom>
        <a:solidFill>
          <a:schemeClr val="accent2">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Anti-M</a:t>
          </a:r>
        </a:p>
      </dsp:txBody>
      <dsp:txXfrm>
        <a:off x="971928" y="240999"/>
        <a:ext cx="1163663" cy="1163647"/>
      </dsp:txXfrm>
    </dsp:sp>
    <dsp:sp modelId="{E08E3885-1AF4-4CFA-A2A6-CA8F4A9ED6EF}">
      <dsp:nvSpPr>
        <dsp:cNvPr id="0" name=""/>
        <dsp:cNvSpPr/>
      </dsp:nvSpPr>
      <dsp:spPr>
        <a:xfrm>
          <a:off x="1577966" y="1097554"/>
          <a:ext cx="1645669" cy="1645645"/>
        </a:xfrm>
        <a:prstGeom prst="ellipse">
          <a:avLst/>
        </a:prstGeom>
        <a:solidFill>
          <a:schemeClr val="accent2">
            <a:alpha val="50000"/>
            <a:hueOff val="953895"/>
            <a:satOff val="-21764"/>
            <a:lumOff val="803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68580" tIns="68580" rIns="68580" bIns="68580" numCol="1" spcCol="1270" anchor="ctr" anchorCtr="1">
          <a:noAutofit/>
        </a:bodyPr>
        <a:lstStyle/>
        <a:p>
          <a:pPr lvl="0" algn="ctr" defTabSz="800100">
            <a:lnSpc>
              <a:spcPct val="90000"/>
            </a:lnSpc>
            <a:spcBef>
              <a:spcPct val="0"/>
            </a:spcBef>
            <a:spcAft>
              <a:spcPct val="35000"/>
            </a:spcAft>
          </a:pPr>
          <a:endParaRPr lang="en-US" sz="1800" kern="1200" dirty="0"/>
        </a:p>
        <a:p>
          <a:pPr lvl="0" algn="ctr" defTabSz="800100">
            <a:lnSpc>
              <a:spcPct val="90000"/>
            </a:lnSpc>
            <a:spcBef>
              <a:spcPct val="0"/>
            </a:spcBef>
            <a:spcAft>
              <a:spcPct val="35000"/>
            </a:spcAft>
          </a:pPr>
          <a:r>
            <a:rPr lang="en-US" sz="1800" kern="1200" dirty="0"/>
            <a:t>Anti-S, anti-s, and </a:t>
          </a:r>
          <a:br>
            <a:rPr lang="en-US" sz="1800" kern="1200" dirty="0"/>
          </a:br>
          <a:r>
            <a:rPr lang="en-US" sz="1800" kern="1200" dirty="0"/>
            <a:t>anti-U</a:t>
          </a:r>
        </a:p>
      </dsp:txBody>
      <dsp:txXfrm>
        <a:off x="1818969" y="1338553"/>
        <a:ext cx="1163663" cy="1163647"/>
      </dsp:txXfrm>
    </dsp:sp>
    <dsp:sp modelId="{8F7AF313-4237-4CAA-8541-B2A82883DD70}">
      <dsp:nvSpPr>
        <dsp:cNvPr id="0" name=""/>
        <dsp:cNvSpPr/>
      </dsp:nvSpPr>
      <dsp:spPr>
        <a:xfrm>
          <a:off x="2424005" y="0"/>
          <a:ext cx="1645669" cy="1645645"/>
        </a:xfrm>
        <a:prstGeom prst="ellipse">
          <a:avLst/>
        </a:prstGeom>
        <a:solidFill>
          <a:schemeClr val="accent2">
            <a:alpha val="50000"/>
            <a:hueOff val="1907789"/>
            <a:satOff val="-43528"/>
            <a:lumOff val="1607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Anti-N</a:t>
          </a:r>
        </a:p>
      </dsp:txBody>
      <dsp:txXfrm>
        <a:off x="2665008" y="240999"/>
        <a:ext cx="1163663" cy="116364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4F6C529-A4C6-4C7E-97A4-16A1B77C860E}" type="datetimeFigureOut">
              <a:rPr lang="en-IN" smtClean="0"/>
              <a:t>29-07-2024</a:t>
            </a:fld>
            <a:endParaRPr lang="en-IN"/>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6A0BCB8-6031-4EA8-8AAF-051B8C73E5B9}" type="slidenum">
              <a:rPr lang="en-IN" smtClean="0"/>
              <a:t>‹#›</a:t>
            </a:fld>
            <a:endParaRPr lang="en-IN"/>
          </a:p>
        </p:txBody>
      </p:sp>
    </p:spTree>
    <p:extLst>
      <p:ext uri="{BB962C8B-B14F-4D97-AF65-F5344CB8AC3E}">
        <p14:creationId xmlns:p14="http://schemas.microsoft.com/office/powerpoint/2010/main" val="198349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82B7C306-2380-4E23-974D-BE0E1E0FB824}" type="datetimeFigureOut">
              <a:rPr lang="en-US"/>
              <a:pPr>
                <a:defRPr/>
              </a:pPr>
              <a:t>7/29/2024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8C968BA6-BCBB-48EB-A08E-EB8185F59309}" type="slidenum">
              <a:rPr lang="en-US" altLang="en-US"/>
              <a:pPr/>
              <a:t>‹#›</a:t>
            </a:fld>
            <a:endParaRPr lang="en-US" altLang="en-US"/>
          </a:p>
        </p:txBody>
      </p:sp>
    </p:spTree>
    <p:extLst>
      <p:ext uri="{BB962C8B-B14F-4D97-AF65-F5344CB8AC3E}">
        <p14:creationId xmlns:p14="http://schemas.microsoft.com/office/powerpoint/2010/main" val="21595746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1103524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40910223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1391849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14047576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1407316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4316241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3710020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8168161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38458867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5423094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1197913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33952178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296113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17102416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1630115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36685011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39815314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90989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507309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19463942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40503933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674992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5480333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28430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6228504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12148378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14592453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1030534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3080035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41354292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187697960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94446674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813963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6627122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4434873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41689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37EC2740-6DE1-4693-9D94-4A32CAD7CA53}" type="slidenum">
              <a:rPr lang="en-US" altLang="en-US">
                <a:latin typeface="Arial" charset="0"/>
              </a:rPr>
              <a:pPr>
                <a:spcBef>
                  <a:spcPct val="0"/>
                </a:spcBef>
              </a:pPr>
              <a:t>5</a:t>
            </a:fld>
            <a:endParaRPr lang="en-US" altLang="en-US">
              <a:latin typeface="Arial" charset="0"/>
            </a:endParaRPr>
          </a:p>
        </p:txBody>
      </p:sp>
      <p:sp>
        <p:nvSpPr>
          <p:cNvPr id="245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Kpa = Penney</a:t>
            </a:r>
          </a:p>
          <a:p>
            <a:pPr eaLnBrk="1" hangingPunct="1">
              <a:spcBef>
                <a:spcPct val="0"/>
              </a:spcBef>
            </a:pPr>
            <a:r>
              <a:rPr lang="en-US" altLang="en-US" smtClean="0"/>
              <a:t>Kpb = Rautenberg</a:t>
            </a:r>
          </a:p>
          <a:p>
            <a:pPr eaLnBrk="1" hangingPunct="1">
              <a:spcBef>
                <a:spcPct val="0"/>
              </a:spcBef>
            </a:pPr>
            <a:r>
              <a:rPr lang="en-US" altLang="en-US" smtClean="0"/>
              <a:t>Jsa = Sutter</a:t>
            </a:r>
          </a:p>
          <a:p>
            <a:pPr eaLnBrk="1" hangingPunct="1">
              <a:spcBef>
                <a:spcPct val="0"/>
              </a:spcBef>
            </a:pPr>
            <a:r>
              <a:rPr lang="en-US" altLang="en-US" smtClean="0"/>
              <a:t>Jsb = Matthews</a:t>
            </a:r>
          </a:p>
        </p:txBody>
      </p:sp>
    </p:spTree>
    <p:extLst>
      <p:ext uri="{BB962C8B-B14F-4D97-AF65-F5344CB8AC3E}">
        <p14:creationId xmlns:p14="http://schemas.microsoft.com/office/powerpoint/2010/main" val="2155807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3735522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957408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1452202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3344925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459F854-88EE-4A15-9CE8-BA3CCE837D11}" type="datetime1">
              <a:rPr lang="en-US" smtClean="0"/>
              <a:t>7/29/2024</a:t>
            </a:fld>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6E9FFE5B-D6D1-4689-B20E-9DCA82680D8A}" type="slidenum">
              <a:rPr lang="en-US" altLang="en-US" smtClean="0"/>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3816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A79624-01DF-4952-A6CC-5A2699030105}" type="datetime1">
              <a:rPr lang="en-US" smtClean="0"/>
              <a:t>7/29/2024</a:t>
            </a:fld>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17D05905-58AA-4C46-AD32-9797D9B94DC5}" type="slidenum">
              <a:rPr lang="en-US" altLang="en-US" smtClean="0"/>
              <a:pPr/>
              <a:t>‹#›</a:t>
            </a:fld>
            <a:endParaRPr lang="en-US" altLang="en-US"/>
          </a:p>
        </p:txBody>
      </p:sp>
    </p:spTree>
    <p:extLst>
      <p:ext uri="{BB962C8B-B14F-4D97-AF65-F5344CB8AC3E}">
        <p14:creationId xmlns:p14="http://schemas.microsoft.com/office/powerpoint/2010/main" val="1652748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F38501-3108-4860-A4FC-EEA74E25C9E8}" type="datetime1">
              <a:rPr lang="en-US" smtClean="0"/>
              <a:t>7/29/2024</a:t>
            </a:fld>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32869F3A-EAED-47D7-B82E-651A6971AA1E}" type="slidenum">
              <a:rPr lang="en-US" altLang="en-US" smtClean="0"/>
              <a:pPr/>
              <a:t>‹#›</a:t>
            </a:fld>
            <a:endParaRPr lang="en-US" altLang="en-US"/>
          </a:p>
        </p:txBody>
      </p:sp>
    </p:spTree>
    <p:extLst>
      <p:ext uri="{BB962C8B-B14F-4D97-AF65-F5344CB8AC3E}">
        <p14:creationId xmlns:p14="http://schemas.microsoft.com/office/powerpoint/2010/main" val="3254697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5D9CCA-2B2D-443F-A25F-F39CA40AFB4D}" type="datetime1">
              <a:rPr lang="en-US" smtClean="0"/>
              <a:t>7/29/2024</a:t>
            </a:fld>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0AB23330-A8A1-46C0-8273-632378A9245E}" type="slidenum">
              <a:rPr lang="en-US" altLang="en-US" smtClean="0"/>
              <a:pPr/>
              <a:t>‹#›</a:t>
            </a:fld>
            <a:endParaRPr lang="en-US" altLang="en-US"/>
          </a:p>
        </p:txBody>
      </p:sp>
      <p:pic>
        <p:nvPicPr>
          <p:cNvPr id="7" name="Picture 6"/>
          <p:cNvPicPr>
            <a:picLocks noChangeAspect="1"/>
          </p:cNvPicPr>
          <p:nvPr userDrawn="1"/>
        </p:nvPicPr>
        <p:blipFill>
          <a:blip r:embed="rId2"/>
          <a:stretch>
            <a:fillRect/>
          </a:stretch>
        </p:blipFill>
        <p:spPr>
          <a:xfrm>
            <a:off x="3327555" y="6448448"/>
            <a:ext cx="2488889" cy="190476"/>
          </a:xfrm>
          <a:prstGeom prst="rect">
            <a:avLst/>
          </a:prstGeom>
        </p:spPr>
      </p:pic>
    </p:spTree>
    <p:extLst>
      <p:ext uri="{BB962C8B-B14F-4D97-AF65-F5344CB8AC3E}">
        <p14:creationId xmlns:p14="http://schemas.microsoft.com/office/powerpoint/2010/main" val="3228314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0CBF820E-689E-4ADC-A2E6-A385D1FD79DE}" type="datetime1">
              <a:rPr lang="en-US" smtClean="0"/>
              <a:t>7/29/2024</a:t>
            </a:fld>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09B8A905-5FC0-4C08-8B15-23D7DD20520B}" type="slidenum">
              <a:rPr lang="en-US" altLang="en-US" smtClean="0"/>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0703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1BC3F7D-9EC5-448D-A7A6-59D077FA853B}" type="datetime1">
              <a:rPr lang="en-US" smtClean="0"/>
              <a:t>7/29/2024</a:t>
            </a:fld>
            <a:endParaRPr lang="en-US"/>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8113BA91-E37F-4B7D-8A17-8F3EB33E0C01}" type="slidenum">
              <a:rPr lang="en-US" altLang="en-US" smtClean="0"/>
              <a:pPr/>
              <a:t>‹#›</a:t>
            </a:fld>
            <a:endParaRPr lang="en-US" altLang="en-US"/>
          </a:p>
        </p:txBody>
      </p:sp>
      <p:pic>
        <p:nvPicPr>
          <p:cNvPr id="9" name="Picture 8"/>
          <p:cNvPicPr>
            <a:picLocks noChangeAspect="1"/>
          </p:cNvPicPr>
          <p:nvPr userDrawn="1"/>
        </p:nvPicPr>
        <p:blipFill>
          <a:blip r:embed="rId2"/>
          <a:stretch>
            <a:fillRect/>
          </a:stretch>
        </p:blipFill>
        <p:spPr>
          <a:xfrm>
            <a:off x="3327555" y="6448448"/>
            <a:ext cx="2488889" cy="190476"/>
          </a:xfrm>
          <a:prstGeom prst="rect">
            <a:avLst/>
          </a:prstGeom>
        </p:spPr>
      </p:pic>
    </p:spTree>
    <p:extLst>
      <p:ext uri="{BB962C8B-B14F-4D97-AF65-F5344CB8AC3E}">
        <p14:creationId xmlns:p14="http://schemas.microsoft.com/office/powerpoint/2010/main" val="3756138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A5FB90-97BA-4988-90E9-DF041DCF63D2}" type="datetime1">
              <a:rPr lang="en-US" smtClean="0"/>
              <a:t>7/29/2024</a:t>
            </a:fld>
            <a:endParaRPr lang="en-US"/>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fld id="{A7E53E6F-F4CF-482D-A0A8-30187A2E83BA}" type="slidenum">
              <a:rPr lang="en-US" altLang="en-US" smtClean="0"/>
              <a:pPr/>
              <a:t>‹#›</a:t>
            </a:fld>
            <a:endParaRPr lang="en-US" altLang="en-US"/>
          </a:p>
        </p:txBody>
      </p:sp>
      <p:pic>
        <p:nvPicPr>
          <p:cNvPr id="11" name="Picture 10"/>
          <p:cNvPicPr>
            <a:picLocks noChangeAspect="1"/>
          </p:cNvPicPr>
          <p:nvPr userDrawn="1"/>
        </p:nvPicPr>
        <p:blipFill>
          <a:blip r:embed="rId2"/>
          <a:stretch>
            <a:fillRect/>
          </a:stretch>
        </p:blipFill>
        <p:spPr>
          <a:xfrm>
            <a:off x="3327555" y="6448448"/>
            <a:ext cx="2488889" cy="190476"/>
          </a:xfrm>
          <a:prstGeom prst="rect">
            <a:avLst/>
          </a:prstGeom>
        </p:spPr>
      </p:pic>
    </p:spTree>
    <p:extLst>
      <p:ext uri="{BB962C8B-B14F-4D97-AF65-F5344CB8AC3E}">
        <p14:creationId xmlns:p14="http://schemas.microsoft.com/office/powerpoint/2010/main" val="4166566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62859536-A98B-4A05-92B6-2D73B49DE279}" type="datetime1">
              <a:rPr lang="en-US" smtClean="0"/>
              <a:t>7/29/2024</a:t>
            </a:fld>
            <a:endParaRPr lang="en-US"/>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648A25AE-9DA6-4918-A5AF-3E3B3A090724}" type="slidenum">
              <a:rPr lang="en-US" altLang="en-US" smtClean="0"/>
              <a:pPr/>
              <a:t>‹#›</a:t>
            </a:fld>
            <a:endParaRPr lang="en-US" altLang="en-US"/>
          </a:p>
        </p:txBody>
      </p:sp>
    </p:spTree>
    <p:extLst>
      <p:ext uri="{BB962C8B-B14F-4D97-AF65-F5344CB8AC3E}">
        <p14:creationId xmlns:p14="http://schemas.microsoft.com/office/powerpoint/2010/main" val="2937906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70F1E3C1-B660-4589-A15B-DE776C10778C}" type="datetime1">
              <a:rPr lang="en-US" smtClean="0"/>
              <a:t>7/29/2024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dirty="0"/>
          </a:p>
        </p:txBody>
      </p:sp>
      <p:sp>
        <p:nvSpPr>
          <p:cNvPr id="9" name="Slide Number Placeholder 8"/>
          <p:cNvSpPr>
            <a:spLocks noGrp="1"/>
          </p:cNvSpPr>
          <p:nvPr>
            <p:ph type="sldNum" sz="quarter" idx="12"/>
          </p:nvPr>
        </p:nvSpPr>
        <p:spPr/>
        <p:txBody>
          <a:bodyPr/>
          <a:lstStyle/>
          <a:p>
            <a:fld id="{754CB283-576A-4070-A6A5-F2E9A4781EA4}" type="slidenum">
              <a:rPr lang="en-US" altLang="en-US" smtClean="0"/>
              <a:pPr/>
              <a:t>‹#›</a:t>
            </a:fld>
            <a:endParaRPr lang="en-US" altLang="en-US"/>
          </a:p>
        </p:txBody>
      </p:sp>
    </p:spTree>
    <p:extLst>
      <p:ext uri="{BB962C8B-B14F-4D97-AF65-F5344CB8AC3E}">
        <p14:creationId xmlns:p14="http://schemas.microsoft.com/office/powerpoint/2010/main" val="754650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153A01FD-DB5E-4184-8E33-322CFF0DAB46}" type="datetime1">
              <a:rPr lang="en-US" smtClean="0"/>
              <a:t>7/29/2024</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826076E-3404-49DC-83E9-89DA1E9C8975}" type="slidenum">
              <a:rPr lang="en-US" altLang="en-US" smtClean="0"/>
              <a:pPr/>
              <a:t>‹#›</a:t>
            </a:fld>
            <a:endParaRPr lang="en-US" altLang="en-US"/>
          </a:p>
        </p:txBody>
      </p:sp>
    </p:spTree>
    <p:extLst>
      <p:ext uri="{BB962C8B-B14F-4D97-AF65-F5344CB8AC3E}">
        <p14:creationId xmlns:p14="http://schemas.microsoft.com/office/powerpoint/2010/main" val="3553667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EA44514-633B-4D1C-BABD-AD4DB915548F}" type="datetime1">
              <a:rPr lang="en-US" smtClean="0"/>
              <a:t>7/29/2024</a:t>
            </a:fld>
            <a:endParaRPr lang="en-US"/>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3BD89063-C83A-421F-818D-E3558330A9F3}" type="slidenum">
              <a:rPr lang="en-US" altLang="en-US" smtClean="0"/>
              <a:pPr/>
              <a:t>‹#›</a:t>
            </a:fld>
            <a:endParaRPr lang="en-US" altLang="en-US"/>
          </a:p>
        </p:txBody>
      </p:sp>
    </p:spTree>
    <p:extLst>
      <p:ext uri="{BB962C8B-B14F-4D97-AF65-F5344CB8AC3E}">
        <p14:creationId xmlns:p14="http://schemas.microsoft.com/office/powerpoint/2010/main" val="304856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13F1EA2A-DA4A-4D44-B684-D21952F3954D}" type="datetime1">
              <a:rPr lang="en-US" smtClean="0"/>
              <a:t>7/29/2024</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CCF051E5-1339-4CC4-8B28-0F6B0D9C6706}" type="slidenum">
              <a:rPr lang="en-US" altLang="en-US" smtClean="0"/>
              <a:pPr/>
              <a:t>‹#›</a:t>
            </a:fld>
            <a:endParaRPr lang="en-US"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3452626"/>
      </p:ext>
    </p:extLst>
  </p:cSld>
  <p:clrMap bg1="lt1" tx1="dk1" bg2="lt2" tx2="dk2" accent1="accent1" accent2="accent2" accent3="accent3" accent4="accent4" accent5="accent5" accent6="accent6" hlink="hlink" folHlink="folHlink"/>
  <p:sldLayoutIdLst>
    <p:sldLayoutId id="2147484054" r:id="rId1"/>
    <p:sldLayoutId id="2147484055" r:id="rId2"/>
    <p:sldLayoutId id="2147484056" r:id="rId3"/>
    <p:sldLayoutId id="2147484057" r:id="rId4"/>
    <p:sldLayoutId id="2147484058" r:id="rId5"/>
    <p:sldLayoutId id="2147484059" r:id="rId6"/>
    <p:sldLayoutId id="2147484060" r:id="rId7"/>
    <p:sldLayoutId id="2147484061" r:id="rId8"/>
    <p:sldLayoutId id="2147484062" r:id="rId9"/>
    <p:sldLayoutId id="2147484063" r:id="rId10"/>
    <p:sldLayoutId id="2147484064"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647700" y="533400"/>
            <a:ext cx="7772400" cy="1771650"/>
          </a:xfrm>
        </p:spPr>
        <p:txBody>
          <a:bodyPr/>
          <a:lstStyle/>
          <a:p>
            <a:pPr eaLnBrk="1" hangingPunct="1"/>
            <a:r>
              <a:rPr lang="en-US" altLang="en-US" dirty="0" smtClean="0"/>
              <a:t>Chapter 7</a:t>
            </a:r>
          </a:p>
        </p:txBody>
      </p:sp>
      <p:sp>
        <p:nvSpPr>
          <p:cNvPr id="15363" name="Subtitle 2"/>
          <p:cNvSpPr>
            <a:spLocks noGrp="1"/>
          </p:cNvSpPr>
          <p:nvPr>
            <p:ph type="subTitle" idx="1"/>
          </p:nvPr>
        </p:nvSpPr>
        <p:spPr>
          <a:xfrm>
            <a:off x="914400" y="2895600"/>
            <a:ext cx="6477000" cy="1600200"/>
          </a:xfrm>
        </p:spPr>
        <p:txBody>
          <a:bodyPr/>
          <a:lstStyle/>
          <a:p>
            <a:pPr>
              <a:lnSpc>
                <a:spcPct val="90000"/>
              </a:lnSpc>
              <a:spcBef>
                <a:spcPct val="0"/>
              </a:spcBef>
            </a:pPr>
            <a:r>
              <a:rPr lang="en-US" altLang="en-US" sz="3200" dirty="0" smtClean="0"/>
              <a:t>Other Blood Group Systems, </a:t>
            </a:r>
            <a:r>
              <a:rPr lang="en-IN" sz="3200" dirty="0"/>
              <a:t>Human Leukocyte Antigens, and Platelet Antigens</a:t>
            </a:r>
            <a:endParaRPr lang="en-US" altLang="en-US" sz="3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altLang="en-US" dirty="0" err="1" smtClean="0"/>
              <a:t>Kx</a:t>
            </a:r>
            <a:r>
              <a:rPr lang="en-US" altLang="en-US" dirty="0" smtClean="0"/>
              <a:t> Blood Group System</a:t>
            </a:r>
          </a:p>
        </p:txBody>
      </p:sp>
      <p:sp>
        <p:nvSpPr>
          <p:cNvPr id="33795" name="Content Placeholder 2"/>
          <p:cNvSpPr>
            <a:spLocks noGrp="1"/>
          </p:cNvSpPr>
          <p:nvPr>
            <p:ph sz="half" idx="1"/>
          </p:nvPr>
        </p:nvSpPr>
        <p:spPr>
          <a:xfrm>
            <a:off x="810986" y="1981200"/>
            <a:ext cx="3684814" cy="3967844"/>
          </a:xfrm>
        </p:spPr>
        <p:txBody>
          <a:bodyPr>
            <a:normAutofit/>
          </a:bodyPr>
          <a:lstStyle/>
          <a:p>
            <a:pPr eaLnBrk="1" hangingPunct="1"/>
            <a:r>
              <a:rPr lang="en-US" altLang="en-US" sz="2400" dirty="0" err="1" smtClean="0"/>
              <a:t>Kx</a:t>
            </a:r>
            <a:r>
              <a:rPr lang="en-US" altLang="en-US" sz="2400" dirty="0" smtClean="0"/>
              <a:t> antigen is phenotypically related to the </a:t>
            </a:r>
            <a:r>
              <a:rPr lang="en-US" altLang="en-US" sz="2400" dirty="0" err="1" smtClean="0"/>
              <a:t>Kell</a:t>
            </a:r>
            <a:r>
              <a:rPr lang="en-US" altLang="en-US" sz="2400" dirty="0" smtClean="0"/>
              <a:t> system but is not genetically similar</a:t>
            </a:r>
          </a:p>
          <a:p>
            <a:pPr eaLnBrk="1" hangingPunct="1"/>
            <a:r>
              <a:rPr lang="en-US" altLang="en-US" sz="2400" dirty="0" smtClean="0"/>
              <a:t>Individuals who lack </a:t>
            </a:r>
            <a:r>
              <a:rPr lang="en-US" altLang="en-US" sz="2400" dirty="0" err="1" smtClean="0"/>
              <a:t>Kx</a:t>
            </a:r>
            <a:r>
              <a:rPr lang="en-US" altLang="en-US" sz="2400" dirty="0" smtClean="0"/>
              <a:t> antigen may demonstrate RBC abnormalities (</a:t>
            </a:r>
            <a:r>
              <a:rPr lang="en-US" altLang="en-US" sz="2400" b="1" dirty="0" smtClean="0"/>
              <a:t>McLeod phenotype</a:t>
            </a:r>
            <a:r>
              <a:rPr lang="en-US" altLang="en-US" sz="2400" dirty="0" smtClean="0"/>
              <a:t>)</a:t>
            </a:r>
          </a:p>
          <a:p>
            <a:pPr eaLnBrk="1" hangingPunct="1"/>
            <a:r>
              <a:rPr lang="en-US" altLang="en-US" sz="2400" dirty="0" smtClean="0"/>
              <a:t>Seen in males because it is inherited on the X chromosome </a:t>
            </a:r>
          </a:p>
        </p:txBody>
      </p:sp>
      <p:pic>
        <p:nvPicPr>
          <p:cNvPr id="5" name="Picture 4" descr="Image showing McLeod phenotype has morphologic and functional red cell abnormalities. Individuals expressing the McLeod phenotype have decreased red cell survival with increased hematologic acanthocytosis (as seen in this figure) and reticulocytosis (iStock/Dr.Microbe)" title="Fig. 7.1 McLeod phenotype has morphologic and functional red cell abnormalities. Individuals expressing the McLeod phenotype have decreased red cell survival with increased hematologic acanthocytosis (as seen in this figure) and reticulocytosis (iStock/Dr.Microb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9586" y="2133600"/>
            <a:ext cx="3640954" cy="243944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4"/>
          <p:cNvSpPr>
            <a:spLocks noGrp="1"/>
          </p:cNvSpPr>
          <p:nvPr>
            <p:ph type="title"/>
          </p:nvPr>
        </p:nvSpPr>
        <p:spPr/>
        <p:txBody>
          <a:bodyPr/>
          <a:lstStyle/>
          <a:p>
            <a:pPr eaLnBrk="1" hangingPunct="1"/>
            <a:r>
              <a:rPr lang="en-US" altLang="en-US" dirty="0" smtClean="0"/>
              <a:t>McLeod Syndrome</a:t>
            </a:r>
          </a:p>
        </p:txBody>
      </p:sp>
      <p:sp>
        <p:nvSpPr>
          <p:cNvPr id="35843" name="Content Placeholder 5"/>
          <p:cNvSpPr>
            <a:spLocks noGrp="1"/>
          </p:cNvSpPr>
          <p:nvPr>
            <p:ph idx="1"/>
          </p:nvPr>
        </p:nvSpPr>
        <p:spPr>
          <a:xfrm>
            <a:off x="457200" y="1981200"/>
            <a:ext cx="8229600" cy="4144963"/>
          </a:xfrm>
        </p:spPr>
        <p:txBody>
          <a:bodyPr>
            <a:normAutofit/>
          </a:bodyPr>
          <a:lstStyle/>
          <a:p>
            <a:pPr eaLnBrk="1" hangingPunct="1"/>
            <a:r>
              <a:rPr lang="en-US" altLang="en-US" dirty="0" smtClean="0"/>
              <a:t>McLeod phenotype is attributed to McLeod syndrome</a:t>
            </a:r>
          </a:p>
          <a:p>
            <a:pPr eaLnBrk="1" hangingPunct="1"/>
            <a:r>
              <a:rPr lang="en-US" altLang="en-US" dirty="0" smtClean="0"/>
              <a:t>McLeod syndrome symptoms</a:t>
            </a:r>
          </a:p>
          <a:p>
            <a:pPr lvl="1" eaLnBrk="1" hangingPunct="1"/>
            <a:r>
              <a:rPr lang="en-US" altLang="en-US" dirty="0" smtClean="0"/>
              <a:t>RBC abnormalities</a:t>
            </a:r>
          </a:p>
          <a:p>
            <a:pPr lvl="1" eaLnBrk="1" hangingPunct="1"/>
            <a:r>
              <a:rPr lang="en-US" altLang="en-US" dirty="0" smtClean="0"/>
              <a:t>Muscular and neurologic defects</a:t>
            </a:r>
          </a:p>
          <a:p>
            <a:pPr lvl="1" eaLnBrk="1" hangingPunct="1"/>
            <a:r>
              <a:rPr lang="en-US" altLang="en-US" dirty="0" smtClean="0"/>
              <a:t>Increased </a:t>
            </a:r>
            <a:r>
              <a:rPr lang="en-US" altLang="en-US" dirty="0" err="1" smtClean="0"/>
              <a:t>creatine</a:t>
            </a:r>
            <a:r>
              <a:rPr lang="en-US" altLang="en-US" dirty="0" smtClean="0"/>
              <a:t> kinase</a:t>
            </a:r>
          </a:p>
          <a:p>
            <a:pPr eaLnBrk="1" hangingPunct="1"/>
            <a:r>
              <a:rPr lang="en-US" altLang="en-US" dirty="0" smtClean="0"/>
              <a:t>Associated with </a:t>
            </a:r>
            <a:r>
              <a:rPr lang="en-US" altLang="en-US" b="1" dirty="0" smtClean="0"/>
              <a:t>chronic granulomatous disease</a:t>
            </a:r>
          </a:p>
          <a:p>
            <a:pPr lvl="1" eaLnBrk="1" hangingPunct="1"/>
            <a:r>
              <a:rPr lang="en-US" altLang="en-US" dirty="0" smtClean="0"/>
              <a:t>Impaired phagocytosis (white blood cells [WBCs] engulf but cannot kill)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en-US" dirty="0" smtClean="0"/>
              <a:t>Duffy Blood Group System</a:t>
            </a:r>
          </a:p>
        </p:txBody>
      </p:sp>
      <p:sp>
        <p:nvSpPr>
          <p:cNvPr id="37891" name="Content Placeholder 2"/>
          <p:cNvSpPr>
            <a:spLocks noGrp="1"/>
          </p:cNvSpPr>
          <p:nvPr>
            <p:ph idx="1"/>
          </p:nvPr>
        </p:nvSpPr>
        <p:spPr/>
        <p:txBody>
          <a:bodyPr/>
          <a:lstStyle/>
          <a:p>
            <a:pPr eaLnBrk="1" hangingPunct="1"/>
            <a:r>
              <a:rPr lang="en-US" altLang="en-US" dirty="0" smtClean="0"/>
              <a:t>Antigens are well developed at birth</a:t>
            </a:r>
          </a:p>
          <a:p>
            <a:pPr eaLnBrk="1" hangingPunct="1"/>
            <a:r>
              <a:rPr lang="en-US" altLang="en-US" dirty="0" smtClean="0"/>
              <a:t>Destroyed by enzymes</a:t>
            </a:r>
          </a:p>
          <a:p>
            <a:pPr eaLnBrk="1" hangingPunct="1"/>
            <a:r>
              <a:rPr lang="en-US" altLang="en-US" dirty="0" err="1" smtClean="0"/>
              <a:t>Fy</a:t>
            </a:r>
            <a:r>
              <a:rPr lang="en-US" altLang="en-US" baseline="30000" dirty="0" err="1" smtClean="0"/>
              <a:t>a</a:t>
            </a:r>
            <a:r>
              <a:rPr lang="en-US" altLang="en-US" dirty="0" smtClean="0"/>
              <a:t> and </a:t>
            </a:r>
            <a:r>
              <a:rPr lang="en-US" altLang="en-US" dirty="0" err="1" smtClean="0"/>
              <a:t>Fy</a:t>
            </a:r>
            <a:r>
              <a:rPr lang="en-US" altLang="en-US" baseline="30000" dirty="0" err="1" smtClean="0"/>
              <a:t>b</a:t>
            </a:r>
            <a:endParaRPr lang="en-US" altLang="en-US" baseline="30000" dirty="0" smtClean="0"/>
          </a:p>
          <a:p>
            <a:pPr lvl="1" eaLnBrk="1" hangingPunct="1"/>
            <a:r>
              <a:rPr lang="en-US" altLang="en-US" dirty="0" err="1" smtClean="0"/>
              <a:t>Codominant</a:t>
            </a:r>
            <a:r>
              <a:rPr lang="en-US" altLang="en-US" dirty="0" smtClean="0"/>
              <a:t> alleles</a:t>
            </a:r>
          </a:p>
          <a:p>
            <a:pPr lvl="1" eaLnBrk="1" hangingPunct="1"/>
            <a:r>
              <a:rPr lang="en-US" altLang="en-US" dirty="0" smtClean="0"/>
              <a:t>Most important for transfusion purposes</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altLang="en-US" dirty="0" smtClean="0"/>
              <a:t>Duffy Antibodies</a:t>
            </a:r>
          </a:p>
        </p:txBody>
      </p:sp>
      <p:sp>
        <p:nvSpPr>
          <p:cNvPr id="39939" name="Content Placeholder 2"/>
          <p:cNvSpPr>
            <a:spLocks noGrp="1"/>
          </p:cNvSpPr>
          <p:nvPr>
            <p:ph idx="1"/>
          </p:nvPr>
        </p:nvSpPr>
        <p:spPr/>
        <p:txBody>
          <a:bodyPr/>
          <a:lstStyle/>
          <a:p>
            <a:pPr eaLnBrk="1" hangingPunct="1"/>
            <a:r>
              <a:rPr lang="en-US" altLang="en-US" dirty="0" smtClean="0"/>
              <a:t>Anti-</a:t>
            </a:r>
            <a:r>
              <a:rPr lang="en-US" altLang="en-US" dirty="0" err="1" smtClean="0"/>
              <a:t>Fy</a:t>
            </a:r>
            <a:r>
              <a:rPr lang="en-US" altLang="en-US" baseline="30000" dirty="0" err="1" smtClean="0"/>
              <a:t>a</a:t>
            </a:r>
            <a:r>
              <a:rPr lang="en-US" altLang="en-US" dirty="0" smtClean="0"/>
              <a:t> and anti-</a:t>
            </a:r>
            <a:r>
              <a:rPr lang="en-US" altLang="en-US" dirty="0" err="1" smtClean="0"/>
              <a:t>Fy</a:t>
            </a:r>
            <a:r>
              <a:rPr lang="en-US" altLang="en-US" baseline="30000" dirty="0" err="1" smtClean="0"/>
              <a:t>b</a:t>
            </a:r>
            <a:r>
              <a:rPr lang="en-US" altLang="en-US" baseline="30000" dirty="0" smtClean="0"/>
              <a:t> </a:t>
            </a:r>
            <a:r>
              <a:rPr lang="en-US" altLang="en-US" dirty="0" smtClean="0"/>
              <a:t>antibodies</a:t>
            </a:r>
          </a:p>
          <a:p>
            <a:pPr lvl="1" eaLnBrk="1" hangingPunct="1"/>
            <a:r>
              <a:rPr lang="en-US" altLang="en-US" dirty="0" err="1" smtClean="0"/>
              <a:t>IgG</a:t>
            </a:r>
            <a:endParaRPr lang="en-US" altLang="en-US" dirty="0" smtClean="0"/>
          </a:p>
          <a:p>
            <a:pPr lvl="1" eaLnBrk="1" hangingPunct="1"/>
            <a:r>
              <a:rPr lang="en-US" altLang="en-US" dirty="0" smtClean="0"/>
              <a:t>Do not bind complement</a:t>
            </a:r>
          </a:p>
          <a:p>
            <a:pPr lvl="1" eaLnBrk="1" hangingPunct="1"/>
            <a:r>
              <a:rPr lang="en-US" altLang="en-US" dirty="0" smtClean="0"/>
              <a:t>Stimulated by transfusion or pregnancy (not a common cause of HDFN)</a:t>
            </a:r>
          </a:p>
          <a:p>
            <a:pPr lvl="1" eaLnBrk="1" hangingPunct="1"/>
            <a:r>
              <a:rPr lang="en-US" altLang="en-US" dirty="0" smtClean="0"/>
              <a:t>Do not react with enzyme-treated RBCs</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altLang="en-US" dirty="0" smtClean="0"/>
              <a:t>Duffy System and Malaria</a:t>
            </a:r>
          </a:p>
        </p:txBody>
      </p:sp>
      <p:sp>
        <p:nvSpPr>
          <p:cNvPr id="41987" name="Content Placeholder 2"/>
          <p:cNvSpPr>
            <a:spLocks noGrp="1"/>
          </p:cNvSpPr>
          <p:nvPr>
            <p:ph idx="1"/>
          </p:nvPr>
        </p:nvSpPr>
        <p:spPr/>
        <p:txBody>
          <a:bodyPr/>
          <a:lstStyle/>
          <a:p>
            <a:pPr eaLnBrk="1" hangingPunct="1">
              <a:lnSpc>
                <a:spcPct val="90000"/>
              </a:lnSpc>
            </a:pPr>
            <a:r>
              <a:rPr lang="en-US" altLang="en-US" dirty="0" smtClean="0"/>
              <a:t>Most African Americans are </a:t>
            </a:r>
            <a:r>
              <a:rPr lang="en-US" altLang="en-US" dirty="0" err="1" smtClean="0"/>
              <a:t>Fy</a:t>
            </a:r>
            <a:r>
              <a:rPr lang="en-US" altLang="en-US" dirty="0" smtClean="0"/>
              <a:t>(a–b–)</a:t>
            </a:r>
          </a:p>
          <a:p>
            <a:pPr eaLnBrk="1" hangingPunct="1">
              <a:lnSpc>
                <a:spcPct val="90000"/>
              </a:lnSpc>
            </a:pPr>
            <a:r>
              <a:rPr lang="en-US" altLang="en-US" dirty="0" smtClean="0"/>
              <a:t>Certain malarial parasites </a:t>
            </a:r>
            <a:r>
              <a:rPr lang="en-US" altLang="en-US" i="1" dirty="0" smtClean="0"/>
              <a:t>(Plasmodium </a:t>
            </a:r>
            <a:r>
              <a:rPr lang="en-US" altLang="en-US" i="1" dirty="0" err="1" smtClean="0"/>
              <a:t>knowlesi</a:t>
            </a:r>
            <a:r>
              <a:rPr lang="en-US" altLang="en-US" dirty="0" smtClean="0"/>
              <a:t> and </a:t>
            </a:r>
            <a:r>
              <a:rPr lang="en-US" altLang="en-US" i="1" dirty="0" smtClean="0"/>
              <a:t>Plasmodium </a:t>
            </a:r>
            <a:r>
              <a:rPr lang="en-US" altLang="en-US" i="1" dirty="0" err="1" smtClean="0"/>
              <a:t>vivax</a:t>
            </a:r>
            <a:r>
              <a:rPr lang="en-US" altLang="en-US" i="1" dirty="0" smtClean="0"/>
              <a:t>)</a:t>
            </a:r>
            <a:r>
              <a:rPr lang="en-US" altLang="en-US" dirty="0" smtClean="0"/>
              <a:t> will not invade </a:t>
            </a:r>
            <a:r>
              <a:rPr lang="en-US" altLang="en-US" dirty="0" err="1" smtClean="0"/>
              <a:t>Fy</a:t>
            </a:r>
            <a:r>
              <a:rPr lang="en-US" altLang="en-US" dirty="0" smtClean="0"/>
              <a:t>(a</a:t>
            </a:r>
            <a:r>
              <a:rPr lang="en-US" altLang="en-US" b="1" dirty="0" smtClean="0"/>
              <a:t>–</a:t>
            </a:r>
            <a:r>
              <a:rPr lang="en-US" altLang="en-US" dirty="0" smtClean="0"/>
              <a:t>) and </a:t>
            </a:r>
            <a:r>
              <a:rPr lang="en-US" altLang="en-US" dirty="0" err="1" smtClean="0"/>
              <a:t>Fy</a:t>
            </a:r>
            <a:r>
              <a:rPr lang="en-US" altLang="en-US" dirty="0" smtClean="0"/>
              <a:t>(b</a:t>
            </a:r>
            <a:r>
              <a:rPr lang="en-US" altLang="en-US" b="1" dirty="0" smtClean="0"/>
              <a:t>–</a:t>
            </a:r>
            <a:r>
              <a:rPr lang="en-US" altLang="en-US" dirty="0" smtClean="0"/>
              <a:t>) negative cells</a:t>
            </a:r>
          </a:p>
          <a:p>
            <a:pPr eaLnBrk="1" hangingPunct="1">
              <a:lnSpc>
                <a:spcPct val="90000"/>
              </a:lnSpc>
            </a:pPr>
            <a:r>
              <a:rPr lang="en-US" altLang="en-US" dirty="0" err="1" smtClean="0"/>
              <a:t>Fy</a:t>
            </a:r>
            <a:r>
              <a:rPr lang="en-US" altLang="en-US" baseline="30000" dirty="0" err="1" smtClean="0"/>
              <a:t>a</a:t>
            </a:r>
            <a:r>
              <a:rPr lang="en-US" altLang="en-US" dirty="0" smtClean="0"/>
              <a:t> or </a:t>
            </a:r>
            <a:r>
              <a:rPr lang="en-US" altLang="en-US" dirty="0" err="1" smtClean="0"/>
              <a:t>Fy</a:t>
            </a:r>
            <a:r>
              <a:rPr lang="en-US" altLang="en-US" baseline="30000" dirty="0" err="1" smtClean="0"/>
              <a:t>b</a:t>
            </a:r>
            <a:r>
              <a:rPr lang="en-US" altLang="en-US" dirty="0" smtClean="0"/>
              <a:t> acts as a receptor for the </a:t>
            </a:r>
            <a:r>
              <a:rPr lang="en-US" altLang="en-US" dirty="0" err="1" smtClean="0"/>
              <a:t>merozoite</a:t>
            </a:r>
            <a:r>
              <a:rPr lang="en-US" altLang="en-US" dirty="0" smtClean="0"/>
              <a:t> to attach to the RBC</a:t>
            </a:r>
          </a:p>
          <a:p>
            <a:pPr eaLnBrk="1" hangingPunct="1">
              <a:lnSpc>
                <a:spcPct val="90000"/>
              </a:lnSpc>
            </a:pPr>
            <a:r>
              <a:rPr lang="en-US" altLang="en-US" dirty="0" smtClean="0"/>
              <a:t>The </a:t>
            </a:r>
            <a:r>
              <a:rPr lang="en-US" altLang="en-US" dirty="0" err="1" smtClean="0"/>
              <a:t>Fy</a:t>
            </a:r>
            <a:r>
              <a:rPr lang="en-US" altLang="en-US" dirty="0" smtClean="0"/>
              <a:t>(a–b–) phenotype is found frequently in people from west and central Africa, supporting the theory of selective evolution</a:t>
            </a:r>
          </a:p>
          <a:p>
            <a:pPr eaLnBrk="1" hangingPunct="1">
              <a:lnSpc>
                <a:spcPct val="90000"/>
              </a:lnSpc>
            </a:pPr>
            <a:endParaRPr lang="en-US" altLang="en-US" sz="2400" dirty="0" smtClean="0"/>
          </a:p>
        </p:txBody>
      </p:sp>
      <p:pic>
        <p:nvPicPr>
          <p:cNvPr id="41990" name="Picture 7" descr="Z:\Course-N\Construction\Blaney\PPT\Additional Figures\Mosquit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685800"/>
            <a:ext cx="7239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normAutofit/>
          </a:bodyPr>
          <a:lstStyle/>
          <a:p>
            <a:pPr eaLnBrk="1" hangingPunct="1"/>
            <a:r>
              <a:rPr lang="en-US" altLang="en-US" sz="4400" dirty="0" smtClean="0"/>
              <a:t>Kidd Blood Group System (1 of 2)</a:t>
            </a:r>
          </a:p>
        </p:txBody>
      </p:sp>
      <p:sp>
        <p:nvSpPr>
          <p:cNvPr id="44035" name="Content Placeholder 2"/>
          <p:cNvSpPr>
            <a:spLocks noGrp="1"/>
          </p:cNvSpPr>
          <p:nvPr>
            <p:ph idx="1"/>
          </p:nvPr>
        </p:nvSpPr>
        <p:spPr/>
        <p:txBody>
          <a:bodyPr>
            <a:normAutofit/>
          </a:bodyPr>
          <a:lstStyle/>
          <a:p>
            <a:pPr eaLnBrk="1" hangingPunct="1"/>
            <a:r>
              <a:rPr lang="en-US" altLang="en-US" dirty="0" smtClean="0"/>
              <a:t>3 antigens: </a:t>
            </a:r>
            <a:r>
              <a:rPr lang="en-US" altLang="en-US" dirty="0" err="1" smtClean="0"/>
              <a:t>Jk</a:t>
            </a:r>
            <a:r>
              <a:rPr lang="en-US" altLang="en-US" baseline="30000" dirty="0" err="1" smtClean="0"/>
              <a:t>a</a:t>
            </a:r>
            <a:r>
              <a:rPr lang="en-US" altLang="en-US" dirty="0" smtClean="0"/>
              <a:t>, </a:t>
            </a:r>
            <a:r>
              <a:rPr lang="en-US" altLang="en-US" dirty="0" err="1" smtClean="0"/>
              <a:t>Jk</a:t>
            </a:r>
            <a:r>
              <a:rPr lang="en-US" altLang="en-US" baseline="30000" dirty="0" err="1" smtClean="0"/>
              <a:t>b</a:t>
            </a:r>
            <a:r>
              <a:rPr lang="en-US" altLang="en-US" dirty="0" smtClean="0"/>
              <a:t>, and Jk3</a:t>
            </a:r>
          </a:p>
          <a:p>
            <a:pPr lvl="1" eaLnBrk="1" hangingPunct="1"/>
            <a:r>
              <a:rPr lang="en-US" altLang="en-US" dirty="0" smtClean="0"/>
              <a:t>In the United States, most blacks (51.1%) are </a:t>
            </a:r>
            <a:r>
              <a:rPr lang="en-US" altLang="en-US" dirty="0" err="1" smtClean="0"/>
              <a:t>Jk</a:t>
            </a:r>
            <a:r>
              <a:rPr lang="en-US" altLang="en-US" dirty="0" smtClean="0"/>
              <a:t>(</a:t>
            </a:r>
            <a:r>
              <a:rPr lang="en-US" altLang="en-US" dirty="0" err="1" smtClean="0"/>
              <a:t>a+b</a:t>
            </a:r>
            <a:r>
              <a:rPr lang="en-US" altLang="en-US" dirty="0" smtClean="0"/>
              <a:t>–)</a:t>
            </a:r>
          </a:p>
          <a:p>
            <a:pPr lvl="1" eaLnBrk="1" hangingPunct="1"/>
            <a:r>
              <a:rPr lang="en-US" altLang="en-US" dirty="0" smtClean="0"/>
              <a:t>In the United States, most Caucasians (50.3%) are </a:t>
            </a:r>
            <a:r>
              <a:rPr lang="en-US" altLang="en-US" dirty="0" err="1" smtClean="0"/>
              <a:t>Jk</a:t>
            </a:r>
            <a:r>
              <a:rPr lang="en-US" altLang="en-US" dirty="0" smtClean="0"/>
              <a:t>(</a:t>
            </a:r>
            <a:r>
              <a:rPr lang="en-US" altLang="en-US" dirty="0" err="1" smtClean="0"/>
              <a:t>a+b</a:t>
            </a:r>
            <a:r>
              <a:rPr lang="en-US" altLang="en-US" dirty="0" smtClean="0"/>
              <a:t>+)</a:t>
            </a:r>
          </a:p>
          <a:p>
            <a:pPr eaLnBrk="1" hangingPunct="1"/>
            <a:r>
              <a:rPr lang="en-US" altLang="en-US" dirty="0" smtClean="0"/>
              <a:t>Jk3 is present whenever </a:t>
            </a:r>
            <a:r>
              <a:rPr lang="en-US" altLang="en-US" dirty="0" err="1" smtClean="0"/>
              <a:t>Jk</a:t>
            </a:r>
            <a:r>
              <a:rPr lang="en-US" altLang="en-US" baseline="30000" dirty="0" err="1" smtClean="0"/>
              <a:t>a</a:t>
            </a:r>
            <a:r>
              <a:rPr lang="en-US" altLang="en-US" dirty="0" smtClean="0"/>
              <a:t> and </a:t>
            </a:r>
            <a:r>
              <a:rPr lang="en-US" altLang="en-US" dirty="0" err="1" smtClean="0"/>
              <a:t>Jk</a:t>
            </a:r>
            <a:r>
              <a:rPr lang="en-US" altLang="en-US" baseline="30000" dirty="0" err="1" smtClean="0"/>
              <a:t>b</a:t>
            </a:r>
            <a:r>
              <a:rPr lang="en-US" altLang="en-US" dirty="0" smtClean="0"/>
              <a:t> are present</a:t>
            </a:r>
          </a:p>
          <a:p>
            <a:pPr eaLnBrk="1" hangingPunct="1"/>
            <a:r>
              <a:rPr lang="en-US" altLang="en-US" dirty="0" smtClean="0"/>
              <a:t>Kidd null phenotypes: </a:t>
            </a:r>
            <a:r>
              <a:rPr lang="en-US" altLang="en-US" dirty="0" err="1" smtClean="0"/>
              <a:t>Jk</a:t>
            </a:r>
            <a:r>
              <a:rPr lang="en-US" altLang="en-US" dirty="0" smtClean="0"/>
              <a:t>(a–b–)</a:t>
            </a:r>
          </a:p>
          <a:p>
            <a:pPr lvl="1" eaLnBrk="1" hangingPunct="1"/>
            <a:r>
              <a:rPr lang="en-US" altLang="en-US" dirty="0" smtClean="0"/>
              <a:t>Usually seen in individuals from the Far East or Pacific Islands (rare)</a:t>
            </a:r>
          </a:p>
          <a:p>
            <a:pPr lvl="1" eaLnBrk="1" hangingPunct="1"/>
            <a:r>
              <a:rPr lang="en-US" altLang="en-US" dirty="0" smtClean="0"/>
              <a:t>May produce anti-Jk3 antibody</a:t>
            </a:r>
          </a:p>
          <a:p>
            <a:pPr lvl="1" eaLnBrk="1" hangingPunct="1"/>
            <a:r>
              <a:rPr lang="en-US" altLang="en-US" dirty="0" smtClean="0"/>
              <a:t>RBCs are resistant to 2M urea</a:t>
            </a:r>
          </a:p>
          <a:p>
            <a:pPr eaLnBrk="1" hangingPunct="1"/>
            <a:endParaRPr lang="en-US" altLang="en-US" sz="22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normAutofit/>
          </a:bodyPr>
          <a:lstStyle/>
          <a:p>
            <a:pPr eaLnBrk="1" hangingPunct="1"/>
            <a:r>
              <a:rPr lang="en-US" altLang="en-US" sz="4400" dirty="0" smtClean="0"/>
              <a:t>Kidd Blood Group System (2 of 2)</a:t>
            </a:r>
          </a:p>
        </p:txBody>
      </p:sp>
      <p:sp>
        <p:nvSpPr>
          <p:cNvPr id="46083" name="Content Placeholder 2"/>
          <p:cNvSpPr>
            <a:spLocks noGrp="1"/>
          </p:cNvSpPr>
          <p:nvPr>
            <p:ph idx="1"/>
          </p:nvPr>
        </p:nvSpPr>
        <p:spPr>
          <a:xfrm>
            <a:off x="457200" y="2057400"/>
            <a:ext cx="8229600" cy="4068763"/>
          </a:xfrm>
        </p:spPr>
        <p:txBody>
          <a:bodyPr/>
          <a:lstStyle/>
          <a:p>
            <a:pPr eaLnBrk="1" hangingPunct="1"/>
            <a:r>
              <a:rPr lang="en-US" altLang="en-US" dirty="0" smtClean="0"/>
              <a:t>Show dosage</a:t>
            </a:r>
          </a:p>
          <a:p>
            <a:pPr eaLnBrk="1" hangingPunct="1"/>
            <a:r>
              <a:rPr lang="en-US" altLang="en-US" dirty="0" smtClean="0"/>
              <a:t>Enhanced by enzymes</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n-US" altLang="en-US" smtClean="0"/>
              <a:t>Kidd Antibodies</a:t>
            </a:r>
          </a:p>
        </p:txBody>
      </p:sp>
      <p:sp>
        <p:nvSpPr>
          <p:cNvPr id="29699" name="Content Placeholder 2"/>
          <p:cNvSpPr>
            <a:spLocks noGrp="1"/>
          </p:cNvSpPr>
          <p:nvPr>
            <p:ph idx="1"/>
          </p:nvPr>
        </p:nvSpPr>
        <p:spPr/>
        <p:txBody>
          <a:bodyPr rtlCol="0">
            <a:normAutofit/>
          </a:bodyPr>
          <a:lstStyle/>
          <a:p>
            <a:pPr eaLnBrk="1" fontAlgn="auto" hangingPunct="1">
              <a:spcAft>
                <a:spcPts val="0"/>
              </a:spcAft>
              <a:buSzPct val="100000"/>
              <a:buFont typeface="Times New Roman" panose="02020603050405020304" pitchFamily="18" charset="0"/>
              <a:buChar char="●"/>
              <a:defRPr/>
            </a:pPr>
            <a:r>
              <a:rPr lang="en-US" altLang="en-US" dirty="0"/>
              <a:t>Anti-</a:t>
            </a:r>
            <a:r>
              <a:rPr lang="en-US" altLang="en-US" dirty="0" err="1"/>
              <a:t>Jk</a:t>
            </a:r>
            <a:r>
              <a:rPr lang="en-US" altLang="en-US" baseline="30000" dirty="0" err="1"/>
              <a:t>a</a:t>
            </a:r>
            <a:r>
              <a:rPr lang="en-US" altLang="en-US" dirty="0"/>
              <a:t> and anti-</a:t>
            </a:r>
            <a:r>
              <a:rPr lang="en-US" altLang="en-US" dirty="0" err="1"/>
              <a:t>Jk</a:t>
            </a:r>
            <a:r>
              <a:rPr lang="en-US" altLang="en-US" baseline="30000" dirty="0" err="1"/>
              <a:t>b</a:t>
            </a:r>
            <a:r>
              <a:rPr lang="en-US" altLang="en-US" baseline="30000" dirty="0"/>
              <a:t> </a:t>
            </a:r>
            <a:r>
              <a:rPr lang="en-US" altLang="en-US" dirty="0"/>
              <a:t>antibodies</a:t>
            </a:r>
          </a:p>
          <a:p>
            <a:pPr lvl="1" eaLnBrk="1" fontAlgn="auto" hangingPunct="1">
              <a:spcAft>
                <a:spcPts val="0"/>
              </a:spcAft>
              <a:buFont typeface="Arial" panose="020B0604020202020204" pitchFamily="34" charset="0"/>
              <a:buChar char="–"/>
              <a:defRPr/>
            </a:pPr>
            <a:r>
              <a:rPr lang="en-US" altLang="en-US" dirty="0" err="1"/>
              <a:t>IgG</a:t>
            </a:r>
            <a:endParaRPr lang="en-US" altLang="en-US" dirty="0"/>
          </a:p>
          <a:p>
            <a:pPr lvl="1" eaLnBrk="1" fontAlgn="auto" hangingPunct="1">
              <a:spcAft>
                <a:spcPts val="0"/>
              </a:spcAft>
              <a:buFont typeface="Arial" panose="020B0604020202020204" pitchFamily="34" charset="0"/>
              <a:buChar char="–"/>
              <a:defRPr/>
            </a:pPr>
            <a:r>
              <a:rPr lang="en-US" altLang="en-US" dirty="0"/>
              <a:t>Clinically significant</a:t>
            </a:r>
          </a:p>
          <a:p>
            <a:pPr lvl="1" eaLnBrk="1" fontAlgn="auto" hangingPunct="1">
              <a:spcAft>
                <a:spcPts val="0"/>
              </a:spcAft>
              <a:buFont typeface="Arial" panose="020B0604020202020204" pitchFamily="34" charset="0"/>
              <a:buChar char="–"/>
              <a:defRPr/>
            </a:pPr>
            <a:r>
              <a:rPr lang="en-US" altLang="en-US" dirty="0"/>
              <a:t>May bind complement</a:t>
            </a:r>
          </a:p>
          <a:p>
            <a:pPr lvl="1" eaLnBrk="1" fontAlgn="auto" hangingPunct="1">
              <a:spcAft>
                <a:spcPts val="0"/>
              </a:spcAft>
              <a:buFont typeface="Arial" panose="020B0604020202020204" pitchFamily="34" charset="0"/>
              <a:buChar char="–"/>
              <a:defRPr/>
            </a:pPr>
            <a:r>
              <a:rPr lang="en-US" altLang="en-US" dirty="0"/>
              <a:t>Implicated in HTRs and HDFN</a:t>
            </a:r>
          </a:p>
          <a:p>
            <a:pPr lvl="1" eaLnBrk="1" fontAlgn="auto" hangingPunct="1">
              <a:spcAft>
                <a:spcPts val="0"/>
              </a:spcAft>
              <a:buFont typeface="Arial" panose="020B0604020202020204" pitchFamily="34" charset="0"/>
              <a:buChar char="–"/>
              <a:defRPr/>
            </a:pPr>
            <a:r>
              <a:rPr lang="en-US" altLang="en-US" dirty="0"/>
              <a:t>Common cause of delayed HTRs</a:t>
            </a:r>
          </a:p>
          <a:p>
            <a:pPr lvl="1" eaLnBrk="1" fontAlgn="auto" hangingPunct="1">
              <a:spcAft>
                <a:spcPts val="0"/>
              </a:spcAft>
              <a:buFont typeface="Arial" panose="020B0604020202020204" pitchFamily="34" charset="0"/>
              <a:buChar char="–"/>
              <a:defRPr/>
            </a:pPr>
            <a:r>
              <a:rPr lang="en-US" altLang="en-US" dirty="0"/>
              <a:t>Usually appear with other antibodies when detected</a:t>
            </a:r>
          </a:p>
          <a:p>
            <a:pPr lvl="1" eaLnBrk="1" fontAlgn="auto" hangingPunct="1">
              <a:spcAft>
                <a:spcPts val="0"/>
              </a:spcAft>
              <a:buFont typeface="Arial" panose="020B0604020202020204" pitchFamily="34" charset="0"/>
              <a:buChar char="–"/>
              <a:defRPr/>
            </a:pPr>
            <a:r>
              <a:rPr lang="en-US" altLang="en-US" dirty="0"/>
              <a:t>Detection is aided by enzymes, low-ionic-strength solution (LISS), and polyethylene glycol (PEG)</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57200" y="152400"/>
            <a:ext cx="8229600" cy="1143000"/>
          </a:xfrm>
        </p:spPr>
        <p:txBody>
          <a:bodyPr/>
          <a:lstStyle/>
          <a:p>
            <a:pPr eaLnBrk="1" hangingPunct="1"/>
            <a:r>
              <a:rPr lang="en-US" altLang="en-US" dirty="0" smtClean="0"/>
              <a:t>Lutheran Blood Group System</a:t>
            </a:r>
          </a:p>
        </p:txBody>
      </p:sp>
      <p:sp>
        <p:nvSpPr>
          <p:cNvPr id="30723" name="Content Placeholder 2"/>
          <p:cNvSpPr>
            <a:spLocks noGrp="1"/>
          </p:cNvSpPr>
          <p:nvPr>
            <p:ph idx="1"/>
          </p:nvPr>
        </p:nvSpPr>
        <p:spPr>
          <a:xfrm>
            <a:off x="609600" y="1905000"/>
            <a:ext cx="8229600" cy="4068762"/>
          </a:xfrm>
        </p:spPr>
        <p:txBody>
          <a:bodyPr rtlCol="0">
            <a:noAutofit/>
          </a:bodyPr>
          <a:lstStyle/>
          <a:p>
            <a:pPr eaLnBrk="1" fontAlgn="auto" hangingPunct="1">
              <a:spcAft>
                <a:spcPts val="0"/>
              </a:spcAft>
              <a:buSzPct val="100000"/>
              <a:buFont typeface="Times New Roman" panose="02020603050405020304" pitchFamily="18" charset="0"/>
              <a:buChar char="●"/>
              <a:defRPr/>
            </a:pPr>
            <a:r>
              <a:rPr lang="en-US" altLang="en-US" dirty="0"/>
              <a:t>19 antigens exist (chromosome 19)</a:t>
            </a:r>
          </a:p>
          <a:p>
            <a:pPr eaLnBrk="1" fontAlgn="auto" hangingPunct="1">
              <a:spcAft>
                <a:spcPts val="0"/>
              </a:spcAft>
              <a:buSzPct val="100000"/>
              <a:buFont typeface="Times New Roman" panose="02020603050405020304" pitchFamily="18" charset="0"/>
              <a:buChar char="●"/>
              <a:defRPr/>
            </a:pPr>
            <a:r>
              <a:rPr lang="en-US" altLang="en-US" dirty="0" smtClean="0"/>
              <a:t>Weakly </a:t>
            </a:r>
            <a:r>
              <a:rPr lang="en-US" altLang="en-US" dirty="0"/>
              <a:t>expressed on cord blood cells</a:t>
            </a:r>
          </a:p>
          <a:p>
            <a:pPr eaLnBrk="1" fontAlgn="auto" hangingPunct="1">
              <a:spcAft>
                <a:spcPts val="0"/>
              </a:spcAft>
              <a:buSzPct val="100000"/>
              <a:buFont typeface="Times New Roman" panose="02020603050405020304" pitchFamily="18" charset="0"/>
              <a:buChar char="●"/>
              <a:defRPr/>
            </a:pPr>
            <a:r>
              <a:rPr lang="en-US" altLang="en-US" dirty="0" smtClean="0"/>
              <a:t>Most </a:t>
            </a:r>
            <a:r>
              <a:rPr lang="en-US" altLang="en-US" dirty="0"/>
              <a:t>are high-incidence antigens; antibodies are rare</a:t>
            </a:r>
          </a:p>
          <a:p>
            <a:pPr eaLnBrk="1" fontAlgn="auto" hangingPunct="1">
              <a:spcAft>
                <a:spcPts val="0"/>
              </a:spcAft>
              <a:buSzPct val="100000"/>
              <a:buFont typeface="Times New Roman" panose="02020603050405020304" pitchFamily="18" charset="0"/>
              <a:buChar char="●"/>
              <a:defRPr/>
            </a:pPr>
            <a:r>
              <a:rPr lang="en-US" altLang="en-US" dirty="0" smtClean="0"/>
              <a:t>Primary </a:t>
            </a:r>
            <a:r>
              <a:rPr lang="en-US" altLang="en-US" dirty="0"/>
              <a:t>antigens include </a:t>
            </a:r>
            <a:r>
              <a:rPr lang="en-US" altLang="en-US" dirty="0" err="1"/>
              <a:t>Lu</a:t>
            </a:r>
            <a:r>
              <a:rPr lang="en-US" altLang="en-US" baseline="30000" dirty="0" err="1"/>
              <a:t>a</a:t>
            </a:r>
            <a:r>
              <a:rPr lang="en-US" altLang="en-US" dirty="0"/>
              <a:t> and </a:t>
            </a:r>
            <a:r>
              <a:rPr lang="en-US" altLang="en-US" dirty="0" err="1"/>
              <a:t>Lu</a:t>
            </a:r>
            <a:r>
              <a:rPr lang="en-US" altLang="en-US" baseline="30000" dirty="0" err="1"/>
              <a:t>b</a:t>
            </a:r>
            <a:endParaRPr lang="en-US" altLang="en-US" baseline="30000" dirty="0"/>
          </a:p>
          <a:p>
            <a:pPr lvl="1" eaLnBrk="1" fontAlgn="auto" hangingPunct="1">
              <a:spcAft>
                <a:spcPts val="0"/>
              </a:spcAft>
              <a:buFont typeface="Arial" panose="020B0604020202020204" pitchFamily="34" charset="0"/>
              <a:buChar char="–"/>
              <a:defRPr/>
            </a:pPr>
            <a:r>
              <a:rPr lang="en-US" altLang="en-US" dirty="0"/>
              <a:t>92.4% Lu(a–b+)</a:t>
            </a:r>
          </a:p>
          <a:p>
            <a:pPr lvl="1" eaLnBrk="1" fontAlgn="auto" hangingPunct="1">
              <a:spcAft>
                <a:spcPts val="0"/>
              </a:spcAft>
              <a:buFont typeface="Arial" panose="020B0604020202020204" pitchFamily="34" charset="0"/>
              <a:buChar char="–"/>
              <a:defRPr/>
            </a:pPr>
            <a:r>
              <a:rPr lang="en-US" altLang="en-US" dirty="0"/>
              <a:t>7.4% Lu(</a:t>
            </a:r>
            <a:r>
              <a:rPr lang="en-US" altLang="en-US" dirty="0" err="1"/>
              <a:t>a+b</a:t>
            </a:r>
            <a:r>
              <a:rPr lang="en-US" altLang="en-US" dirty="0"/>
              <a:t>+)</a:t>
            </a:r>
          </a:p>
          <a:p>
            <a:pPr lvl="1" eaLnBrk="1" fontAlgn="auto" hangingPunct="1">
              <a:spcAft>
                <a:spcPts val="0"/>
              </a:spcAft>
              <a:buFont typeface="Arial" panose="020B0604020202020204" pitchFamily="34" charset="0"/>
              <a:buChar char="–"/>
              <a:defRPr/>
            </a:pPr>
            <a:r>
              <a:rPr lang="en-US" altLang="en-US" dirty="0"/>
              <a:t>0.2% Lu(</a:t>
            </a:r>
            <a:r>
              <a:rPr lang="en-US" altLang="en-US" dirty="0" err="1"/>
              <a:t>a+b</a:t>
            </a:r>
            <a:r>
              <a:rPr lang="en-US" altLang="en-US" dirty="0"/>
              <a:t>–)</a:t>
            </a:r>
          </a:p>
          <a:p>
            <a:pPr lvl="1" eaLnBrk="1" fontAlgn="auto" hangingPunct="1">
              <a:spcAft>
                <a:spcPts val="0"/>
              </a:spcAft>
              <a:buFont typeface="Arial" panose="020B0604020202020204" pitchFamily="34" charset="0"/>
              <a:buChar char="–"/>
              <a:defRPr/>
            </a:pPr>
            <a:r>
              <a:rPr lang="en-US" altLang="en-US" dirty="0" err="1"/>
              <a:t>Lu</a:t>
            </a:r>
            <a:r>
              <a:rPr lang="en-US" altLang="en-US" baseline="-25000" dirty="0" err="1"/>
              <a:t>null</a:t>
            </a:r>
            <a:r>
              <a:rPr lang="en-US" altLang="en-US" dirty="0"/>
              <a:t> phenotype is rare, inherited recessively</a:t>
            </a:r>
          </a:p>
          <a:p>
            <a:pPr eaLnBrk="1" fontAlgn="auto" hangingPunct="1">
              <a:spcAft>
                <a:spcPts val="0"/>
              </a:spcAft>
              <a:buSzPct val="100000"/>
              <a:buFont typeface="Times New Roman" panose="02020603050405020304" pitchFamily="18" charset="0"/>
              <a:buChar char="●"/>
              <a:defRPr/>
            </a:pPr>
            <a:r>
              <a:rPr lang="en-US" altLang="en-US" dirty="0" smtClean="0"/>
              <a:t>Not </a:t>
            </a:r>
            <a:r>
              <a:rPr lang="en-US" altLang="en-US" dirty="0"/>
              <a:t>affected by enzymes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US" altLang="en-US" dirty="0" smtClean="0"/>
              <a:t>Lutheran Antibodies</a:t>
            </a:r>
          </a:p>
        </p:txBody>
      </p:sp>
      <p:sp>
        <p:nvSpPr>
          <p:cNvPr id="52228" name="Content Placeholder 4"/>
          <p:cNvSpPr>
            <a:spLocks noGrp="1"/>
          </p:cNvSpPr>
          <p:nvPr>
            <p:ph sz="half" idx="2"/>
          </p:nvPr>
        </p:nvSpPr>
        <p:spPr>
          <a:xfrm>
            <a:off x="531812" y="1854994"/>
            <a:ext cx="4040188" cy="2400657"/>
          </a:xfrm>
        </p:spPr>
        <p:txBody>
          <a:bodyPr>
            <a:spAutoFit/>
          </a:bodyPr>
          <a:lstStyle/>
          <a:p>
            <a:pPr marL="0" indent="0">
              <a:buNone/>
            </a:pPr>
            <a:r>
              <a:rPr lang="en-US" altLang="en-US" dirty="0"/>
              <a:t>Anti-</a:t>
            </a:r>
            <a:r>
              <a:rPr lang="en-US" altLang="en-US" dirty="0" err="1"/>
              <a:t>Lu</a:t>
            </a:r>
            <a:r>
              <a:rPr lang="en-US" altLang="en-US" baseline="30000" dirty="0" err="1"/>
              <a:t>a</a:t>
            </a:r>
            <a:endParaRPr lang="en-US" altLang="en-US" baseline="30000" dirty="0"/>
          </a:p>
          <a:p>
            <a:pPr eaLnBrk="1" hangingPunct="1"/>
            <a:r>
              <a:rPr lang="en-US" altLang="en-US" sz="1800" dirty="0" smtClean="0"/>
              <a:t>May occur without RBC stimulation</a:t>
            </a:r>
          </a:p>
          <a:p>
            <a:pPr eaLnBrk="1" hangingPunct="1"/>
            <a:r>
              <a:rPr lang="en-US" altLang="en-US" sz="1800" dirty="0" smtClean="0"/>
              <a:t>Immunoglobulin M (</a:t>
            </a:r>
            <a:r>
              <a:rPr lang="en-US" altLang="en-US" sz="1800" dirty="0" err="1" smtClean="0"/>
              <a:t>IgM</a:t>
            </a:r>
            <a:r>
              <a:rPr lang="en-US" altLang="en-US" sz="1800" dirty="0" smtClean="0"/>
              <a:t>) and </a:t>
            </a:r>
            <a:r>
              <a:rPr lang="en-US" altLang="en-US" sz="1800" dirty="0" err="1" smtClean="0"/>
              <a:t>IgG</a:t>
            </a:r>
            <a:endParaRPr lang="en-US" altLang="en-US" sz="1800" dirty="0" smtClean="0"/>
          </a:p>
          <a:p>
            <a:pPr eaLnBrk="1" hangingPunct="1"/>
            <a:r>
              <a:rPr lang="en-US" altLang="en-US" sz="1800" dirty="0" smtClean="0"/>
              <a:t>Reacts best at room temperature</a:t>
            </a:r>
          </a:p>
          <a:p>
            <a:pPr eaLnBrk="1" hangingPunct="1"/>
            <a:r>
              <a:rPr lang="en-US" altLang="en-US" sz="1800" dirty="0" smtClean="0"/>
              <a:t>Shows mixed-field pattern</a:t>
            </a:r>
          </a:p>
          <a:p>
            <a:pPr eaLnBrk="1" hangingPunct="1"/>
            <a:r>
              <a:rPr lang="en-US" altLang="en-US" sz="1800" dirty="0" smtClean="0"/>
              <a:t>Not clinically significant</a:t>
            </a:r>
          </a:p>
        </p:txBody>
      </p:sp>
      <p:sp>
        <p:nvSpPr>
          <p:cNvPr id="52230" name="Content Placeholder 6"/>
          <p:cNvSpPr>
            <a:spLocks noGrp="1"/>
          </p:cNvSpPr>
          <p:nvPr>
            <p:ph sz="quarter" idx="4"/>
          </p:nvPr>
        </p:nvSpPr>
        <p:spPr>
          <a:xfrm>
            <a:off x="4645025" y="1854994"/>
            <a:ext cx="4041775" cy="2954655"/>
          </a:xfrm>
        </p:spPr>
        <p:txBody>
          <a:bodyPr>
            <a:spAutoFit/>
          </a:bodyPr>
          <a:lstStyle/>
          <a:p>
            <a:pPr marL="0" indent="0">
              <a:buNone/>
            </a:pPr>
            <a:r>
              <a:rPr lang="en-US" altLang="en-US" dirty="0"/>
              <a:t>Anti-</a:t>
            </a:r>
            <a:r>
              <a:rPr lang="en-US" altLang="en-US" dirty="0" err="1"/>
              <a:t>Lu</a:t>
            </a:r>
            <a:r>
              <a:rPr lang="en-US" altLang="en-US" baseline="30000" dirty="0" err="1"/>
              <a:t>b</a:t>
            </a:r>
            <a:endParaRPr lang="en-US" altLang="en-US" baseline="30000" dirty="0"/>
          </a:p>
          <a:p>
            <a:pPr eaLnBrk="1" hangingPunct="1"/>
            <a:r>
              <a:rPr lang="en-US" altLang="en-US" sz="1800" dirty="0" smtClean="0"/>
              <a:t>Rare due to high incidence of antigen</a:t>
            </a:r>
          </a:p>
          <a:p>
            <a:pPr eaLnBrk="1" hangingPunct="1"/>
            <a:r>
              <a:rPr lang="en-US" altLang="en-US" sz="1800" dirty="0" err="1" smtClean="0"/>
              <a:t>IgG</a:t>
            </a:r>
            <a:endParaRPr lang="en-US" altLang="en-US" sz="1800" dirty="0" smtClean="0"/>
          </a:p>
          <a:p>
            <a:pPr eaLnBrk="1" hangingPunct="1"/>
            <a:r>
              <a:rPr lang="en-US" altLang="en-US" sz="1800" dirty="0" smtClean="0"/>
              <a:t>Reacts best at antihuman globulin (AHG)</a:t>
            </a:r>
          </a:p>
          <a:p>
            <a:pPr eaLnBrk="1" hangingPunct="1"/>
            <a:r>
              <a:rPr lang="en-US" altLang="en-US" sz="1800" dirty="0" smtClean="0"/>
              <a:t>Shows mixed-field pattern</a:t>
            </a:r>
          </a:p>
          <a:p>
            <a:pPr eaLnBrk="1" hangingPunct="1"/>
            <a:r>
              <a:rPr lang="en-US" altLang="en-US" sz="1800" dirty="0" smtClean="0"/>
              <a:t>Associated with transfusion reactions (clinically significant)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lstStyle/>
          <a:p>
            <a:pPr eaLnBrk="1" hangingPunct="1"/>
            <a:r>
              <a:rPr lang="en-US" altLang="en-US" dirty="0" smtClean="0"/>
              <a:t>Objectives (1 of 2)</a:t>
            </a:r>
          </a:p>
        </p:txBody>
      </p:sp>
      <p:sp>
        <p:nvSpPr>
          <p:cNvPr id="14339" name="Content Placeholder 4"/>
          <p:cNvSpPr>
            <a:spLocks noGrp="1"/>
          </p:cNvSpPr>
          <p:nvPr>
            <p:ph idx="1"/>
          </p:nvPr>
        </p:nvSpPr>
        <p:spPr/>
        <p:txBody>
          <a:bodyPr rtlCol="0">
            <a:normAutofit/>
          </a:bodyPr>
          <a:lstStyle/>
          <a:p>
            <a:pPr eaLnBrk="1" fontAlgn="auto" hangingPunct="1">
              <a:spcAft>
                <a:spcPts val="0"/>
              </a:spcAft>
              <a:buSzPct val="100000"/>
              <a:buFont typeface="Times New Roman" panose="02020603050405020304" pitchFamily="18" charset="0"/>
              <a:buChar char="●"/>
              <a:defRPr/>
            </a:pPr>
            <a:r>
              <a:rPr lang="en-US" altLang="en-US" dirty="0"/>
              <a:t>Identify the major antigens within the other blood group systems</a:t>
            </a:r>
          </a:p>
          <a:p>
            <a:pPr eaLnBrk="1" fontAlgn="auto" hangingPunct="1">
              <a:spcAft>
                <a:spcPts val="0"/>
              </a:spcAft>
              <a:buSzPct val="100000"/>
              <a:buFont typeface="Times New Roman" panose="02020603050405020304" pitchFamily="18" charset="0"/>
              <a:buChar char="●"/>
              <a:defRPr/>
            </a:pPr>
            <a:r>
              <a:rPr lang="en-US" altLang="en-US" dirty="0" smtClean="0"/>
              <a:t>List </a:t>
            </a:r>
            <a:r>
              <a:rPr lang="en-US" altLang="en-US" dirty="0"/>
              <a:t>the frequencies of the observed phenotypes and the association of phenotypes with ethnic group diversity</a:t>
            </a:r>
          </a:p>
          <a:p>
            <a:pPr eaLnBrk="1" fontAlgn="auto" hangingPunct="1">
              <a:spcAft>
                <a:spcPts val="0"/>
              </a:spcAft>
              <a:buSzPct val="100000"/>
              <a:buFont typeface="Times New Roman" panose="02020603050405020304" pitchFamily="18" charset="0"/>
              <a:buChar char="●"/>
              <a:defRPr/>
            </a:pPr>
            <a:r>
              <a:rPr lang="en-US" altLang="en-US" dirty="0" smtClean="0"/>
              <a:t>Describe </a:t>
            </a:r>
            <a:r>
              <a:rPr lang="en-US" altLang="en-US" dirty="0"/>
              <a:t>the biochemical characteristics of antigens within each blood group system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6"/>
          <p:cNvSpPr>
            <a:spLocks noGrp="1"/>
          </p:cNvSpPr>
          <p:nvPr>
            <p:ph type="title"/>
          </p:nvPr>
        </p:nvSpPr>
        <p:spPr/>
        <p:txBody>
          <a:bodyPr/>
          <a:lstStyle/>
          <a:p>
            <a:pPr eaLnBrk="1" hangingPunct="1"/>
            <a:r>
              <a:rPr lang="en-US" altLang="en-US" smtClean="0"/>
              <a:t>Lewis Blood Group System</a:t>
            </a:r>
          </a:p>
        </p:txBody>
      </p:sp>
      <p:sp>
        <p:nvSpPr>
          <p:cNvPr id="54275" name="Content Placeholder 7"/>
          <p:cNvSpPr>
            <a:spLocks noGrp="1"/>
          </p:cNvSpPr>
          <p:nvPr>
            <p:ph idx="1"/>
          </p:nvPr>
        </p:nvSpPr>
        <p:spPr/>
        <p:txBody>
          <a:bodyPr/>
          <a:lstStyle/>
          <a:p>
            <a:pPr eaLnBrk="1" hangingPunct="1"/>
            <a:r>
              <a:rPr lang="en-US" altLang="en-US" dirty="0" smtClean="0"/>
              <a:t>Lewis antigens are found in secretions (glycoproteins) and plasma (glycolipids)</a:t>
            </a:r>
          </a:p>
          <a:p>
            <a:pPr eaLnBrk="1" hangingPunct="1"/>
            <a:r>
              <a:rPr lang="en-US" altLang="en-US" dirty="0" smtClean="0"/>
              <a:t>The glycolipids adsorb onto the RBC membrane</a:t>
            </a:r>
          </a:p>
          <a:p>
            <a:pPr eaLnBrk="1" hangingPunct="1"/>
            <a:endParaRPr lang="en-US" altLang="en-US" dirty="0" smtClean="0"/>
          </a:p>
        </p:txBody>
      </p:sp>
      <p:graphicFrame>
        <p:nvGraphicFramePr>
          <p:cNvPr id="2" name="Table 1" descr="Table with 6 rows and 5 columns describing Lewis blood group system" title="Lewis System Phenotypes and Frequencies"/>
          <p:cNvGraphicFramePr>
            <a:graphicFrameLocks noGrp="1"/>
          </p:cNvGraphicFramePr>
          <p:nvPr>
            <p:extLst>
              <p:ext uri="{D42A27DB-BD31-4B8C-83A1-F6EECF244321}">
                <p14:modId xmlns:p14="http://schemas.microsoft.com/office/powerpoint/2010/main" val="3114709357"/>
              </p:ext>
            </p:extLst>
          </p:nvPr>
        </p:nvGraphicFramePr>
        <p:xfrm>
          <a:off x="1066800" y="3581400"/>
          <a:ext cx="7010400" cy="2213384"/>
        </p:xfrm>
        <a:graphic>
          <a:graphicData uri="http://schemas.openxmlformats.org/drawingml/2006/table">
            <a:tbl>
              <a:tblPr firstRow="1" firstCol="1" bandRow="1">
                <a:tableStyleId>{5C22544A-7EE6-4342-B048-85BDC9FD1C3A}</a:tableStyleId>
              </a:tblPr>
              <a:tblGrid>
                <a:gridCol w="1328525">
                  <a:extLst>
                    <a:ext uri="{9D8B030D-6E8A-4147-A177-3AD203B41FA5}">
                      <a16:colId xmlns:a16="http://schemas.microsoft.com/office/drawing/2014/main" val="20000"/>
                    </a:ext>
                  </a:extLst>
                </a:gridCol>
                <a:gridCol w="1338384">
                  <a:extLst>
                    <a:ext uri="{9D8B030D-6E8A-4147-A177-3AD203B41FA5}">
                      <a16:colId xmlns:a16="http://schemas.microsoft.com/office/drawing/2014/main" val="20001"/>
                    </a:ext>
                  </a:extLst>
                </a:gridCol>
                <a:gridCol w="1822931">
                  <a:extLst>
                    <a:ext uri="{9D8B030D-6E8A-4147-A177-3AD203B41FA5}">
                      <a16:colId xmlns:a16="http://schemas.microsoft.com/office/drawing/2014/main" val="20002"/>
                    </a:ext>
                  </a:extLst>
                </a:gridCol>
                <a:gridCol w="1308052">
                  <a:extLst>
                    <a:ext uri="{9D8B030D-6E8A-4147-A177-3AD203B41FA5}">
                      <a16:colId xmlns:a16="http://schemas.microsoft.com/office/drawing/2014/main" val="20003"/>
                    </a:ext>
                  </a:extLst>
                </a:gridCol>
                <a:gridCol w="1212508">
                  <a:extLst>
                    <a:ext uri="{9D8B030D-6E8A-4147-A177-3AD203B41FA5}">
                      <a16:colId xmlns:a16="http://schemas.microsoft.com/office/drawing/2014/main" val="20004"/>
                    </a:ext>
                  </a:extLst>
                </a:gridCol>
              </a:tblGrid>
              <a:tr h="248230">
                <a:tc gridSpan="5">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Table 7.10 Lewis System Phenotypes and Frequencies</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48230">
                <a:tc gridSpan="3">
                  <a:txBody>
                    <a:bodyPr/>
                    <a:lstStyle/>
                    <a:p>
                      <a:pPr marL="0" marR="0" algn="ctr">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Phenotype</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Frequency (%)</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0001"/>
                  </a:ext>
                </a:extLst>
              </a:tr>
              <a:tr h="496460">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Reactions with anti-Le</a:t>
                      </a:r>
                      <a:r>
                        <a:rPr lang="en-US" sz="1200" b="0" baseline="30000" dirty="0">
                          <a:solidFill>
                            <a:schemeClr val="tx1"/>
                          </a:solidFill>
                          <a:effectLst/>
                          <a:latin typeface="Arial" panose="020B0604020202020204" pitchFamily="34" charset="0"/>
                          <a:cs typeface="Arial" panose="020B0604020202020204" pitchFamily="34" charset="0"/>
                        </a:rPr>
                        <a:t>a</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Reactions with anti-</a:t>
                      </a:r>
                      <a:r>
                        <a:rPr lang="en-US" sz="1200" b="0" dirty="0" err="1">
                          <a:solidFill>
                            <a:schemeClr val="tx1"/>
                          </a:solidFill>
                          <a:effectLst/>
                          <a:latin typeface="Arial" panose="020B0604020202020204" pitchFamily="34" charset="0"/>
                          <a:cs typeface="Arial" panose="020B0604020202020204" pitchFamily="34" charset="0"/>
                        </a:rPr>
                        <a:t>Le</a:t>
                      </a:r>
                      <a:r>
                        <a:rPr lang="en-US" sz="1200" b="0" baseline="30000" dirty="0" err="1">
                          <a:solidFill>
                            <a:schemeClr val="tx1"/>
                          </a:solidFill>
                          <a:effectLst/>
                          <a:latin typeface="Arial" panose="020B0604020202020204" pitchFamily="34" charset="0"/>
                          <a:cs typeface="Arial" panose="020B0604020202020204" pitchFamily="34" charset="0"/>
                        </a:rPr>
                        <a:t>b</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Interpretation</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Whites</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Blacks</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48230">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0</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Le(a+b–)</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22</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23</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48230">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0</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Le(a–b+)</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72</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55</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48230">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0</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0</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Le(a–b–)</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6</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22</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48230">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Le(</a:t>
                      </a:r>
                      <a:r>
                        <a:rPr lang="en-US" sz="1200" b="0" dirty="0" err="1">
                          <a:solidFill>
                            <a:schemeClr val="tx1"/>
                          </a:solidFill>
                          <a:effectLst/>
                          <a:latin typeface="Arial" panose="020B0604020202020204" pitchFamily="34" charset="0"/>
                          <a:cs typeface="Arial" panose="020B0604020202020204" pitchFamily="34" charset="0"/>
                        </a:rPr>
                        <a:t>a+b</a:t>
                      </a:r>
                      <a:r>
                        <a:rPr lang="en-US" sz="1200" b="0" dirty="0">
                          <a:solidFill>
                            <a:schemeClr val="tx1"/>
                          </a:solidFill>
                          <a:effectLst/>
                          <a:latin typeface="Arial" panose="020B0604020202020204" pitchFamily="34" charset="0"/>
                          <a:cs typeface="Arial" panose="020B0604020202020204" pitchFamily="34" charset="0"/>
                        </a:rPr>
                        <a:t>+)</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Rare</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Rare</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27544">
                <a:tc gridSpan="5">
                  <a:txBody>
                    <a:bodyPr/>
                    <a:lstStyle/>
                    <a:p>
                      <a:pPr marL="0" marR="0">
                        <a:lnSpc>
                          <a:spcPct val="115000"/>
                        </a:lnSpc>
                        <a:spcBef>
                          <a:spcPts val="0"/>
                        </a:spcBef>
                        <a:spcAft>
                          <a:spcPts val="0"/>
                        </a:spcAft>
                      </a:pPr>
                      <a:r>
                        <a:rPr lang="en-US" sz="1100" b="0" dirty="0">
                          <a:solidFill>
                            <a:schemeClr val="tx1"/>
                          </a:solidFill>
                          <a:effectLst/>
                          <a:latin typeface="Arial" panose="020B0604020202020204" pitchFamily="34" charset="0"/>
                          <a:cs typeface="Arial" panose="020B0604020202020204" pitchFamily="34" charset="0"/>
                        </a:rPr>
                        <a:t>From Fung MK: </a:t>
                      </a:r>
                      <a:r>
                        <a:rPr lang="en-US" sz="1100" b="0" i="1" dirty="0">
                          <a:solidFill>
                            <a:schemeClr val="tx1"/>
                          </a:solidFill>
                          <a:effectLst/>
                          <a:latin typeface="Arial" panose="020B0604020202020204" pitchFamily="34" charset="0"/>
                          <a:cs typeface="Arial" panose="020B0604020202020204" pitchFamily="34" charset="0"/>
                        </a:rPr>
                        <a:t>Technical manual</a:t>
                      </a:r>
                      <a:r>
                        <a:rPr lang="en-US" sz="1100" b="0" dirty="0">
                          <a:solidFill>
                            <a:schemeClr val="tx1"/>
                          </a:solidFill>
                          <a:effectLst/>
                          <a:latin typeface="Arial" panose="020B0604020202020204" pitchFamily="34" charset="0"/>
                          <a:cs typeface="Arial" panose="020B0604020202020204" pitchFamily="34" charset="0"/>
                        </a:rPr>
                        <a:t>, </a:t>
                      </a:r>
                      <a:r>
                        <a:rPr lang="en-US" sz="1100" b="0" dirty="0" err="1">
                          <a:solidFill>
                            <a:schemeClr val="tx1"/>
                          </a:solidFill>
                          <a:effectLst/>
                          <a:latin typeface="Arial" panose="020B0604020202020204" pitchFamily="34" charset="0"/>
                          <a:cs typeface="Arial" panose="020B0604020202020204" pitchFamily="34" charset="0"/>
                        </a:rPr>
                        <a:t>ed</a:t>
                      </a:r>
                      <a:r>
                        <a:rPr lang="en-US" sz="1100" b="0" dirty="0">
                          <a:solidFill>
                            <a:schemeClr val="tx1"/>
                          </a:solidFill>
                          <a:effectLst/>
                          <a:latin typeface="Arial" panose="020B0604020202020204" pitchFamily="34" charset="0"/>
                          <a:cs typeface="Arial" panose="020B0604020202020204" pitchFamily="34" charset="0"/>
                        </a:rPr>
                        <a:t> 18, Bethesda, MD, 2014, AABB.</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r>
              <a:rPr lang="en-US" altLang="en-US" smtClean="0"/>
              <a:t>Lewis Antigens</a:t>
            </a:r>
          </a:p>
        </p:txBody>
      </p:sp>
      <p:sp>
        <p:nvSpPr>
          <p:cNvPr id="56323" name="Content Placeholder 2"/>
          <p:cNvSpPr>
            <a:spLocks noGrp="1"/>
          </p:cNvSpPr>
          <p:nvPr>
            <p:ph idx="1"/>
          </p:nvPr>
        </p:nvSpPr>
        <p:spPr/>
        <p:txBody>
          <a:bodyPr>
            <a:normAutofit/>
          </a:bodyPr>
          <a:lstStyle/>
          <a:p>
            <a:pPr eaLnBrk="1" hangingPunct="1">
              <a:lnSpc>
                <a:spcPct val="90000"/>
              </a:lnSpc>
            </a:pPr>
            <a:r>
              <a:rPr lang="en-US" altLang="en-US" dirty="0" smtClean="0"/>
              <a:t>Le</a:t>
            </a:r>
            <a:r>
              <a:rPr lang="en-US" altLang="en-US" baseline="30000" dirty="0" smtClean="0"/>
              <a:t>a</a:t>
            </a:r>
            <a:r>
              <a:rPr lang="en-US" altLang="en-US" dirty="0" smtClean="0"/>
              <a:t> and </a:t>
            </a:r>
            <a:r>
              <a:rPr lang="en-US" altLang="en-US" dirty="0" err="1" smtClean="0"/>
              <a:t>Le</a:t>
            </a:r>
            <a:r>
              <a:rPr lang="en-US" altLang="en-US" baseline="30000" dirty="0" err="1" smtClean="0"/>
              <a:t>b</a:t>
            </a:r>
            <a:r>
              <a:rPr lang="en-US" altLang="en-US" dirty="0" smtClean="0"/>
              <a:t> are not alleles</a:t>
            </a:r>
          </a:p>
          <a:p>
            <a:pPr eaLnBrk="1" hangingPunct="1">
              <a:lnSpc>
                <a:spcPct val="90000"/>
              </a:lnSpc>
            </a:pPr>
            <a:r>
              <a:rPr lang="en-US" altLang="en-US" dirty="0" smtClean="0"/>
              <a:t>Lewis system depends on </a:t>
            </a:r>
            <a:r>
              <a:rPr lang="en-US" altLang="en-US" i="1" dirty="0" err="1" smtClean="0"/>
              <a:t>Hh</a:t>
            </a:r>
            <a:r>
              <a:rPr lang="en-US" altLang="en-US" dirty="0" smtClean="0"/>
              <a:t>, </a:t>
            </a:r>
            <a:r>
              <a:rPr lang="en-US" altLang="en-US" i="1" dirty="0" smtClean="0"/>
              <a:t>Se</a:t>
            </a:r>
            <a:r>
              <a:rPr lang="en-US" altLang="en-US" dirty="0" smtClean="0"/>
              <a:t>, and </a:t>
            </a:r>
            <a:r>
              <a:rPr lang="en-US" altLang="en-US" i="1" dirty="0" smtClean="0"/>
              <a:t>Le</a:t>
            </a:r>
            <a:r>
              <a:rPr lang="en-US" altLang="en-US" dirty="0" smtClean="0"/>
              <a:t> genes</a:t>
            </a:r>
          </a:p>
          <a:p>
            <a:pPr eaLnBrk="1" hangingPunct="1">
              <a:lnSpc>
                <a:spcPct val="90000"/>
              </a:lnSpc>
            </a:pPr>
            <a:r>
              <a:rPr lang="en-US" altLang="en-US" i="1" dirty="0" smtClean="0"/>
              <a:t>le</a:t>
            </a:r>
            <a:r>
              <a:rPr lang="en-US" altLang="en-US" dirty="0" smtClean="0"/>
              <a:t>, </a:t>
            </a:r>
            <a:r>
              <a:rPr lang="en-US" altLang="en-US" i="1" dirty="0" smtClean="0"/>
              <a:t>h</a:t>
            </a:r>
            <a:r>
              <a:rPr lang="en-US" altLang="en-US" dirty="0" smtClean="0"/>
              <a:t>, and </a:t>
            </a:r>
            <a:r>
              <a:rPr lang="en-US" altLang="en-US" i="1" dirty="0" smtClean="0"/>
              <a:t>se do not </a:t>
            </a:r>
            <a:r>
              <a:rPr lang="en-US" altLang="en-US" dirty="0" smtClean="0"/>
              <a:t>produce products</a:t>
            </a:r>
          </a:p>
          <a:p>
            <a:pPr eaLnBrk="1" hangingPunct="1">
              <a:lnSpc>
                <a:spcPct val="90000"/>
              </a:lnSpc>
            </a:pPr>
            <a:r>
              <a:rPr lang="en-US" altLang="en-US" dirty="0" smtClean="0"/>
              <a:t>If the </a:t>
            </a:r>
            <a:r>
              <a:rPr lang="en-US" altLang="en-US" i="1" dirty="0" smtClean="0"/>
              <a:t>Le</a:t>
            </a:r>
            <a:r>
              <a:rPr lang="en-US" altLang="en-US" dirty="0" smtClean="0"/>
              <a:t> gene is inherited, Le</a:t>
            </a:r>
            <a:r>
              <a:rPr lang="en-US" altLang="en-US" baseline="30000" dirty="0" smtClean="0"/>
              <a:t>a</a:t>
            </a:r>
            <a:r>
              <a:rPr lang="en-US" altLang="en-US" dirty="0" smtClean="0"/>
              <a:t> substance is produced</a:t>
            </a:r>
          </a:p>
          <a:p>
            <a:pPr eaLnBrk="1" hangingPunct="1">
              <a:lnSpc>
                <a:spcPct val="90000"/>
              </a:lnSpc>
            </a:pPr>
            <a:r>
              <a:rPr lang="en-US" altLang="en-US" i="1" dirty="0" smtClean="0"/>
              <a:t>Le</a:t>
            </a:r>
            <a:r>
              <a:rPr lang="en-US" altLang="en-US" dirty="0" smtClean="0"/>
              <a:t>, </a:t>
            </a:r>
            <a:r>
              <a:rPr lang="en-US" altLang="en-US" i="1" dirty="0" smtClean="0"/>
              <a:t>H</a:t>
            </a:r>
            <a:r>
              <a:rPr lang="en-US" altLang="en-US" dirty="0" smtClean="0"/>
              <a:t>, and </a:t>
            </a:r>
            <a:r>
              <a:rPr lang="en-US" altLang="en-US" i="1" dirty="0" smtClean="0"/>
              <a:t>Se</a:t>
            </a:r>
            <a:r>
              <a:rPr lang="en-US" altLang="en-US" dirty="0" smtClean="0"/>
              <a:t> genes must </a:t>
            </a:r>
            <a:r>
              <a:rPr lang="en-US" altLang="en-US" i="1" dirty="0" smtClean="0"/>
              <a:t>all</a:t>
            </a:r>
            <a:r>
              <a:rPr lang="en-US" altLang="en-US" dirty="0" smtClean="0"/>
              <a:t> be inherited to convert Le</a:t>
            </a:r>
            <a:r>
              <a:rPr lang="en-US" altLang="en-US" baseline="30000" dirty="0" smtClean="0"/>
              <a:t>a</a:t>
            </a:r>
            <a:r>
              <a:rPr lang="en-US" altLang="en-US" dirty="0" smtClean="0"/>
              <a:t> to </a:t>
            </a:r>
            <a:r>
              <a:rPr lang="en-US" altLang="en-US" dirty="0" err="1" smtClean="0"/>
              <a:t>Le</a:t>
            </a:r>
            <a:r>
              <a:rPr lang="en-US" altLang="en-US" baseline="30000" dirty="0" err="1" smtClean="0"/>
              <a:t>b</a:t>
            </a:r>
            <a:endParaRPr lang="en-US" altLang="en-US" dirty="0" smtClean="0"/>
          </a:p>
          <a:p>
            <a:pPr eaLnBrk="1" hangingPunct="1">
              <a:lnSpc>
                <a:spcPct val="90000"/>
              </a:lnSpc>
            </a:pPr>
            <a:r>
              <a:rPr lang="en-US" altLang="en-US" dirty="0" smtClean="0"/>
              <a:t>Le(</a:t>
            </a:r>
            <a:r>
              <a:rPr lang="en-US" altLang="en-US" dirty="0" err="1" smtClean="0"/>
              <a:t>a+b</a:t>
            </a:r>
            <a:r>
              <a:rPr lang="en-US" altLang="en-US" dirty="0" smtClean="0"/>
              <a:t>+) RBCs are rare</a:t>
            </a:r>
          </a:p>
          <a:p>
            <a:pPr eaLnBrk="1" hangingPunct="1">
              <a:lnSpc>
                <a:spcPct val="90000"/>
              </a:lnSpc>
            </a:pPr>
            <a:endParaRPr lang="en-US" altLang="en-US" sz="2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3"/>
          <p:cNvSpPr>
            <a:spLocks noGrp="1"/>
          </p:cNvSpPr>
          <p:nvPr>
            <p:ph type="title"/>
          </p:nvPr>
        </p:nvSpPr>
        <p:spPr/>
        <p:txBody>
          <a:bodyPr/>
          <a:lstStyle/>
          <a:p>
            <a:pPr eaLnBrk="1" hangingPunct="1"/>
            <a:r>
              <a:rPr lang="en-US" altLang="en-US" smtClean="0"/>
              <a:t>Lewis Genes</a:t>
            </a:r>
          </a:p>
        </p:txBody>
      </p:sp>
      <p:graphicFrame>
        <p:nvGraphicFramePr>
          <p:cNvPr id="2" name="Table 1" descr="Table with 9 rows and 3 columns describing Lewis genes&#10;" title="Lewis Genes and Red Cell Phenotypes"/>
          <p:cNvGraphicFramePr>
            <a:graphicFrameLocks noGrp="1"/>
          </p:cNvGraphicFramePr>
          <p:nvPr>
            <p:extLst>
              <p:ext uri="{D42A27DB-BD31-4B8C-83A1-F6EECF244321}">
                <p14:modId xmlns:p14="http://schemas.microsoft.com/office/powerpoint/2010/main" val="4014846396"/>
              </p:ext>
            </p:extLst>
          </p:nvPr>
        </p:nvGraphicFramePr>
        <p:xfrm>
          <a:off x="466165" y="1885395"/>
          <a:ext cx="8229600" cy="4341669"/>
        </p:xfrm>
        <a:graphic>
          <a:graphicData uri="http://schemas.openxmlformats.org/drawingml/2006/table">
            <a:tbl>
              <a:tblPr firstRow="1" firstCol="1" bandRow="1">
                <a:tableStyleId>{5C22544A-7EE6-4342-B048-85BDC9FD1C3A}</a:tableStyleId>
              </a:tblPr>
              <a:tblGrid>
                <a:gridCol w="1959049">
                  <a:extLst>
                    <a:ext uri="{9D8B030D-6E8A-4147-A177-3AD203B41FA5}">
                      <a16:colId xmlns:a16="http://schemas.microsoft.com/office/drawing/2014/main" val="20000"/>
                    </a:ext>
                  </a:extLst>
                </a:gridCol>
                <a:gridCol w="2921295">
                  <a:extLst>
                    <a:ext uri="{9D8B030D-6E8A-4147-A177-3AD203B41FA5}">
                      <a16:colId xmlns:a16="http://schemas.microsoft.com/office/drawing/2014/main" val="20001"/>
                    </a:ext>
                  </a:extLst>
                </a:gridCol>
                <a:gridCol w="3349256">
                  <a:extLst>
                    <a:ext uri="{9D8B030D-6E8A-4147-A177-3AD203B41FA5}">
                      <a16:colId xmlns:a16="http://schemas.microsoft.com/office/drawing/2014/main" val="20002"/>
                    </a:ext>
                  </a:extLst>
                </a:gridCol>
              </a:tblGrid>
              <a:tr h="392915">
                <a:tc gridSpan="3">
                  <a:txBody>
                    <a:bodyPr/>
                    <a:lstStyle/>
                    <a:p>
                      <a:pPr marL="0" marR="0">
                        <a:lnSpc>
                          <a:spcPct val="115000"/>
                        </a:lnSpc>
                        <a:spcBef>
                          <a:spcPts val="0"/>
                        </a:spcBef>
                        <a:spcAft>
                          <a:spcPts val="0"/>
                        </a:spcAft>
                      </a:pPr>
                      <a:r>
                        <a:rPr lang="en-US" sz="2400" b="0" dirty="0">
                          <a:solidFill>
                            <a:schemeClr val="tx1"/>
                          </a:solidFill>
                          <a:effectLst/>
                          <a:latin typeface="Arial" panose="020B0604020202020204" pitchFamily="34" charset="0"/>
                          <a:cs typeface="Arial" panose="020B0604020202020204" pitchFamily="34" charset="0"/>
                        </a:rPr>
                        <a:t>Table 7.12 Lewis Genes and Red Cell Phenotypes</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85830">
                <a:tc>
                  <a:txBody>
                    <a:bodyPr/>
                    <a:lstStyle/>
                    <a:p>
                      <a:pPr marL="0" marR="0">
                        <a:lnSpc>
                          <a:spcPct val="115000"/>
                        </a:lnSpc>
                        <a:spcBef>
                          <a:spcPts val="0"/>
                        </a:spcBef>
                        <a:spcAft>
                          <a:spcPts val="0"/>
                        </a:spcAft>
                      </a:pPr>
                      <a:r>
                        <a:rPr lang="en-US" sz="2400" b="0" dirty="0">
                          <a:solidFill>
                            <a:schemeClr val="tx1"/>
                          </a:solidFill>
                          <a:effectLst/>
                          <a:latin typeface="Arial" panose="020B0604020202020204" pitchFamily="34" charset="0"/>
                          <a:cs typeface="Arial" panose="020B0604020202020204" pitchFamily="34" charset="0"/>
                        </a:rPr>
                        <a:t>Genes present</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a:solidFill>
                            <a:schemeClr val="tx1"/>
                          </a:solidFill>
                          <a:effectLst/>
                          <a:latin typeface="Arial" panose="020B0604020202020204" pitchFamily="34" charset="0"/>
                          <a:cs typeface="Arial" panose="020B0604020202020204" pitchFamily="34" charset="0"/>
                        </a:rPr>
                        <a:t>Antigens in secretions</a:t>
                      </a:r>
                      <a:endParaRPr lang="en-US" sz="2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a:solidFill>
                            <a:schemeClr val="tx1"/>
                          </a:solidFill>
                          <a:effectLst/>
                          <a:latin typeface="Arial" panose="020B0604020202020204" pitchFamily="34" charset="0"/>
                          <a:cs typeface="Arial" panose="020B0604020202020204" pitchFamily="34" charset="0"/>
                        </a:rPr>
                        <a:t>Red cell phenotype</a:t>
                      </a:r>
                      <a:endParaRPr lang="en-US" sz="2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92915">
                <a:tc>
                  <a:txBody>
                    <a:bodyPr/>
                    <a:lstStyle/>
                    <a:p>
                      <a:pPr marL="0" marR="0">
                        <a:lnSpc>
                          <a:spcPct val="115000"/>
                        </a:lnSpc>
                        <a:spcBef>
                          <a:spcPts val="0"/>
                        </a:spcBef>
                        <a:spcAft>
                          <a:spcPts val="0"/>
                        </a:spcAft>
                      </a:pPr>
                      <a:r>
                        <a:rPr lang="en-US" sz="2400" b="0" i="1" dirty="0">
                          <a:solidFill>
                            <a:schemeClr val="tx1"/>
                          </a:solidFill>
                          <a:effectLst/>
                          <a:latin typeface="Arial" panose="020B0604020202020204" pitchFamily="34" charset="0"/>
                          <a:cs typeface="Arial" panose="020B0604020202020204" pitchFamily="34" charset="0"/>
                        </a:rPr>
                        <a:t>Le </a:t>
                      </a:r>
                      <a:r>
                        <a:rPr lang="en-US" sz="2400" b="0" i="1" dirty="0" err="1">
                          <a:solidFill>
                            <a:schemeClr val="tx1"/>
                          </a:solidFill>
                          <a:effectLst/>
                          <a:latin typeface="Arial" panose="020B0604020202020204" pitchFamily="34" charset="0"/>
                          <a:cs typeface="Arial" panose="020B0604020202020204" pitchFamily="34" charset="0"/>
                        </a:rPr>
                        <a:t>sese</a:t>
                      </a:r>
                      <a:r>
                        <a:rPr lang="en-US" sz="2400" b="0" i="1" dirty="0">
                          <a:solidFill>
                            <a:schemeClr val="tx1"/>
                          </a:solidFill>
                          <a:effectLst/>
                          <a:latin typeface="Arial" panose="020B0604020202020204" pitchFamily="34" charset="0"/>
                          <a:cs typeface="Arial" panose="020B0604020202020204" pitchFamily="34" charset="0"/>
                        </a:rPr>
                        <a:t> H</a:t>
                      </a:r>
                      <a:endParaRPr lang="en-US" sz="2000" b="0" i="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a:solidFill>
                            <a:schemeClr val="tx1"/>
                          </a:solidFill>
                          <a:effectLst/>
                          <a:latin typeface="Arial" panose="020B0604020202020204" pitchFamily="34" charset="0"/>
                          <a:cs typeface="Arial" panose="020B0604020202020204" pitchFamily="34" charset="0"/>
                        </a:rPr>
                        <a:t>Le</a:t>
                      </a:r>
                      <a:r>
                        <a:rPr lang="en-US" sz="2400" b="0" baseline="30000">
                          <a:solidFill>
                            <a:schemeClr val="tx1"/>
                          </a:solidFill>
                          <a:effectLst/>
                          <a:latin typeface="Arial" panose="020B0604020202020204" pitchFamily="34" charset="0"/>
                          <a:cs typeface="Arial" panose="020B0604020202020204" pitchFamily="34" charset="0"/>
                        </a:rPr>
                        <a:t>a</a:t>
                      </a:r>
                      <a:endParaRPr lang="en-US" sz="2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a:solidFill>
                            <a:schemeClr val="tx1"/>
                          </a:solidFill>
                          <a:effectLst/>
                          <a:latin typeface="Arial" panose="020B0604020202020204" pitchFamily="34" charset="0"/>
                          <a:cs typeface="Arial" panose="020B0604020202020204" pitchFamily="34" charset="0"/>
                        </a:rPr>
                        <a:t>Le(a+b–)</a:t>
                      </a:r>
                      <a:endParaRPr lang="en-US" sz="2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92915">
                <a:tc>
                  <a:txBody>
                    <a:bodyPr/>
                    <a:lstStyle/>
                    <a:p>
                      <a:pPr marL="0" marR="0">
                        <a:lnSpc>
                          <a:spcPct val="115000"/>
                        </a:lnSpc>
                        <a:spcBef>
                          <a:spcPts val="0"/>
                        </a:spcBef>
                        <a:spcAft>
                          <a:spcPts val="0"/>
                        </a:spcAft>
                      </a:pPr>
                      <a:r>
                        <a:rPr lang="en-US" sz="2400" b="0" i="1" dirty="0">
                          <a:solidFill>
                            <a:schemeClr val="tx1"/>
                          </a:solidFill>
                          <a:effectLst/>
                          <a:latin typeface="Arial" panose="020B0604020202020204" pitchFamily="34" charset="0"/>
                          <a:cs typeface="Arial" panose="020B0604020202020204" pitchFamily="34" charset="0"/>
                        </a:rPr>
                        <a:t>Le Se H</a:t>
                      </a:r>
                      <a:endParaRPr lang="en-US" sz="2000" b="0" i="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dirty="0">
                          <a:solidFill>
                            <a:schemeClr val="tx1"/>
                          </a:solidFill>
                          <a:effectLst/>
                          <a:latin typeface="Arial" panose="020B0604020202020204" pitchFamily="34" charset="0"/>
                          <a:cs typeface="Arial" panose="020B0604020202020204" pitchFamily="34" charset="0"/>
                        </a:rPr>
                        <a:t>Le</a:t>
                      </a:r>
                      <a:r>
                        <a:rPr lang="en-US" sz="2400" b="0" baseline="30000" dirty="0">
                          <a:solidFill>
                            <a:schemeClr val="tx1"/>
                          </a:solidFill>
                          <a:effectLst/>
                          <a:latin typeface="Arial" panose="020B0604020202020204" pitchFamily="34" charset="0"/>
                          <a:cs typeface="Arial" panose="020B0604020202020204" pitchFamily="34" charset="0"/>
                        </a:rPr>
                        <a:t>a</a:t>
                      </a:r>
                      <a:r>
                        <a:rPr lang="en-US" sz="2400" b="0" dirty="0">
                          <a:solidFill>
                            <a:schemeClr val="tx1"/>
                          </a:solidFill>
                          <a:effectLst/>
                          <a:latin typeface="Arial" panose="020B0604020202020204" pitchFamily="34" charset="0"/>
                          <a:cs typeface="Arial" panose="020B0604020202020204" pitchFamily="34" charset="0"/>
                        </a:rPr>
                        <a:t> </a:t>
                      </a:r>
                      <a:r>
                        <a:rPr lang="en-US" sz="2400" b="0" dirty="0" err="1">
                          <a:solidFill>
                            <a:schemeClr val="tx1"/>
                          </a:solidFill>
                          <a:effectLst/>
                          <a:latin typeface="Arial" panose="020B0604020202020204" pitchFamily="34" charset="0"/>
                          <a:cs typeface="Arial" panose="020B0604020202020204" pitchFamily="34" charset="0"/>
                        </a:rPr>
                        <a:t>Le</a:t>
                      </a:r>
                      <a:r>
                        <a:rPr lang="en-US" sz="2400" b="0" baseline="30000" dirty="0" err="1">
                          <a:solidFill>
                            <a:schemeClr val="tx1"/>
                          </a:solidFill>
                          <a:effectLst/>
                          <a:latin typeface="Arial" panose="020B0604020202020204" pitchFamily="34" charset="0"/>
                          <a:cs typeface="Arial" panose="020B0604020202020204" pitchFamily="34" charset="0"/>
                        </a:rPr>
                        <a:t>b</a:t>
                      </a:r>
                      <a:r>
                        <a:rPr lang="en-US" sz="2400" b="0" dirty="0">
                          <a:solidFill>
                            <a:schemeClr val="tx1"/>
                          </a:solidFill>
                          <a:effectLst/>
                          <a:latin typeface="Arial" panose="020B0604020202020204" pitchFamily="34" charset="0"/>
                          <a:cs typeface="Arial" panose="020B0604020202020204" pitchFamily="34" charset="0"/>
                        </a:rPr>
                        <a:t> H</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dirty="0">
                          <a:solidFill>
                            <a:schemeClr val="tx1"/>
                          </a:solidFill>
                          <a:effectLst/>
                          <a:latin typeface="Arial" panose="020B0604020202020204" pitchFamily="34" charset="0"/>
                          <a:cs typeface="Arial" panose="020B0604020202020204" pitchFamily="34" charset="0"/>
                        </a:rPr>
                        <a:t>Le(a–b+)</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92915">
                <a:tc>
                  <a:txBody>
                    <a:bodyPr/>
                    <a:lstStyle/>
                    <a:p>
                      <a:pPr marL="0" marR="0">
                        <a:lnSpc>
                          <a:spcPct val="115000"/>
                        </a:lnSpc>
                        <a:spcBef>
                          <a:spcPts val="0"/>
                        </a:spcBef>
                        <a:spcAft>
                          <a:spcPts val="0"/>
                        </a:spcAft>
                      </a:pPr>
                      <a:r>
                        <a:rPr lang="en-US" sz="2400" b="0" i="1" dirty="0" err="1">
                          <a:solidFill>
                            <a:schemeClr val="tx1"/>
                          </a:solidFill>
                          <a:effectLst/>
                          <a:latin typeface="Arial" panose="020B0604020202020204" pitchFamily="34" charset="0"/>
                          <a:cs typeface="Arial" panose="020B0604020202020204" pitchFamily="34" charset="0"/>
                        </a:rPr>
                        <a:t>lele</a:t>
                      </a:r>
                      <a:r>
                        <a:rPr lang="en-US" sz="2400" b="0" i="1" dirty="0">
                          <a:solidFill>
                            <a:schemeClr val="tx1"/>
                          </a:solidFill>
                          <a:effectLst/>
                          <a:latin typeface="Arial" panose="020B0604020202020204" pitchFamily="34" charset="0"/>
                          <a:cs typeface="Arial" panose="020B0604020202020204" pitchFamily="34" charset="0"/>
                        </a:rPr>
                        <a:t> </a:t>
                      </a:r>
                      <a:r>
                        <a:rPr lang="en-US" sz="2400" b="0" i="1" dirty="0" err="1">
                          <a:solidFill>
                            <a:schemeClr val="tx1"/>
                          </a:solidFill>
                          <a:effectLst/>
                          <a:latin typeface="Arial" panose="020B0604020202020204" pitchFamily="34" charset="0"/>
                          <a:cs typeface="Arial" panose="020B0604020202020204" pitchFamily="34" charset="0"/>
                        </a:rPr>
                        <a:t>sese</a:t>
                      </a:r>
                      <a:r>
                        <a:rPr lang="en-US" sz="2400" b="0" i="1" dirty="0">
                          <a:solidFill>
                            <a:schemeClr val="tx1"/>
                          </a:solidFill>
                          <a:effectLst/>
                          <a:latin typeface="Arial" panose="020B0604020202020204" pitchFamily="34" charset="0"/>
                          <a:cs typeface="Arial" panose="020B0604020202020204" pitchFamily="34" charset="0"/>
                        </a:rPr>
                        <a:t> H</a:t>
                      </a:r>
                      <a:endParaRPr lang="en-US" sz="2000" b="0" i="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a:solidFill>
                            <a:schemeClr val="tx1"/>
                          </a:solidFill>
                          <a:effectLst/>
                          <a:latin typeface="Arial" panose="020B0604020202020204" pitchFamily="34" charset="0"/>
                          <a:cs typeface="Arial" panose="020B0604020202020204" pitchFamily="34" charset="0"/>
                        </a:rPr>
                        <a:t>None</a:t>
                      </a:r>
                      <a:endParaRPr lang="en-US" sz="2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a:solidFill>
                            <a:schemeClr val="tx1"/>
                          </a:solidFill>
                          <a:effectLst/>
                          <a:latin typeface="Arial" panose="020B0604020202020204" pitchFamily="34" charset="0"/>
                          <a:cs typeface="Arial" panose="020B0604020202020204" pitchFamily="34" charset="0"/>
                        </a:rPr>
                        <a:t>Le(a–b–)</a:t>
                      </a:r>
                      <a:endParaRPr lang="en-US" sz="2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92915">
                <a:tc>
                  <a:txBody>
                    <a:bodyPr/>
                    <a:lstStyle/>
                    <a:p>
                      <a:pPr marL="0" marR="0">
                        <a:lnSpc>
                          <a:spcPct val="115000"/>
                        </a:lnSpc>
                        <a:spcBef>
                          <a:spcPts val="0"/>
                        </a:spcBef>
                        <a:spcAft>
                          <a:spcPts val="0"/>
                        </a:spcAft>
                      </a:pPr>
                      <a:r>
                        <a:rPr lang="en-US" sz="2400" b="0" i="1" dirty="0" err="1">
                          <a:solidFill>
                            <a:schemeClr val="tx1"/>
                          </a:solidFill>
                          <a:effectLst/>
                          <a:latin typeface="Arial" panose="020B0604020202020204" pitchFamily="34" charset="0"/>
                          <a:cs typeface="Arial" panose="020B0604020202020204" pitchFamily="34" charset="0"/>
                        </a:rPr>
                        <a:t>lele</a:t>
                      </a:r>
                      <a:r>
                        <a:rPr lang="en-US" sz="2400" b="0" i="1" dirty="0">
                          <a:solidFill>
                            <a:schemeClr val="tx1"/>
                          </a:solidFill>
                          <a:effectLst/>
                          <a:latin typeface="Arial" panose="020B0604020202020204" pitchFamily="34" charset="0"/>
                          <a:cs typeface="Arial" panose="020B0604020202020204" pitchFamily="34" charset="0"/>
                        </a:rPr>
                        <a:t> Se H</a:t>
                      </a:r>
                      <a:endParaRPr lang="en-US" sz="2000" b="0" i="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dirty="0">
                          <a:solidFill>
                            <a:schemeClr val="tx1"/>
                          </a:solidFill>
                          <a:effectLst/>
                          <a:latin typeface="Arial" panose="020B0604020202020204" pitchFamily="34" charset="0"/>
                          <a:cs typeface="Arial" panose="020B0604020202020204" pitchFamily="34" charset="0"/>
                        </a:rPr>
                        <a:t>H</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a:solidFill>
                            <a:schemeClr val="tx1"/>
                          </a:solidFill>
                          <a:effectLst/>
                          <a:latin typeface="Arial" panose="020B0604020202020204" pitchFamily="34" charset="0"/>
                          <a:cs typeface="Arial" panose="020B0604020202020204" pitchFamily="34" charset="0"/>
                        </a:rPr>
                        <a:t>Le(a–b–)</a:t>
                      </a:r>
                      <a:endParaRPr lang="en-US" sz="2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92915">
                <a:tc>
                  <a:txBody>
                    <a:bodyPr/>
                    <a:lstStyle/>
                    <a:p>
                      <a:pPr marL="0" marR="0">
                        <a:lnSpc>
                          <a:spcPct val="115000"/>
                        </a:lnSpc>
                        <a:spcBef>
                          <a:spcPts val="0"/>
                        </a:spcBef>
                        <a:spcAft>
                          <a:spcPts val="0"/>
                        </a:spcAft>
                      </a:pPr>
                      <a:r>
                        <a:rPr lang="en-US" sz="2400" b="0" i="1" dirty="0">
                          <a:solidFill>
                            <a:schemeClr val="tx1"/>
                          </a:solidFill>
                          <a:effectLst/>
                          <a:latin typeface="Arial" panose="020B0604020202020204" pitchFamily="34" charset="0"/>
                          <a:cs typeface="Arial" panose="020B0604020202020204" pitchFamily="34" charset="0"/>
                        </a:rPr>
                        <a:t>Le </a:t>
                      </a:r>
                      <a:r>
                        <a:rPr lang="en-US" sz="2400" b="0" i="1" dirty="0" err="1">
                          <a:solidFill>
                            <a:schemeClr val="tx1"/>
                          </a:solidFill>
                          <a:effectLst/>
                          <a:latin typeface="Arial" panose="020B0604020202020204" pitchFamily="34" charset="0"/>
                          <a:cs typeface="Arial" panose="020B0604020202020204" pitchFamily="34" charset="0"/>
                        </a:rPr>
                        <a:t>sese</a:t>
                      </a:r>
                      <a:r>
                        <a:rPr lang="en-US" sz="2400" b="0" i="1" dirty="0">
                          <a:solidFill>
                            <a:schemeClr val="tx1"/>
                          </a:solidFill>
                          <a:effectLst/>
                          <a:latin typeface="Arial" panose="020B0604020202020204" pitchFamily="34" charset="0"/>
                          <a:cs typeface="Arial" panose="020B0604020202020204" pitchFamily="34" charset="0"/>
                        </a:rPr>
                        <a:t> </a:t>
                      </a:r>
                      <a:r>
                        <a:rPr lang="en-US" sz="2400" b="0" i="1" dirty="0" err="1">
                          <a:solidFill>
                            <a:schemeClr val="tx1"/>
                          </a:solidFill>
                          <a:effectLst/>
                          <a:latin typeface="Arial" panose="020B0604020202020204" pitchFamily="34" charset="0"/>
                          <a:cs typeface="Arial" panose="020B0604020202020204" pitchFamily="34" charset="0"/>
                        </a:rPr>
                        <a:t>hh</a:t>
                      </a:r>
                      <a:endParaRPr lang="en-US" sz="2000" b="0" i="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a:solidFill>
                            <a:schemeClr val="tx1"/>
                          </a:solidFill>
                          <a:effectLst/>
                          <a:latin typeface="Arial" panose="020B0604020202020204" pitchFamily="34" charset="0"/>
                          <a:cs typeface="Arial" panose="020B0604020202020204" pitchFamily="34" charset="0"/>
                        </a:rPr>
                        <a:t>Le</a:t>
                      </a:r>
                      <a:r>
                        <a:rPr lang="en-US" sz="2400" b="0" baseline="30000">
                          <a:solidFill>
                            <a:schemeClr val="tx1"/>
                          </a:solidFill>
                          <a:effectLst/>
                          <a:latin typeface="Arial" panose="020B0604020202020204" pitchFamily="34" charset="0"/>
                          <a:cs typeface="Arial" panose="020B0604020202020204" pitchFamily="34" charset="0"/>
                        </a:rPr>
                        <a:t>a</a:t>
                      </a:r>
                      <a:endParaRPr lang="en-US" sz="2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a:solidFill>
                            <a:schemeClr val="tx1"/>
                          </a:solidFill>
                          <a:effectLst/>
                          <a:latin typeface="Arial" panose="020B0604020202020204" pitchFamily="34" charset="0"/>
                          <a:cs typeface="Arial" panose="020B0604020202020204" pitchFamily="34" charset="0"/>
                        </a:rPr>
                        <a:t>Le(a+b–)</a:t>
                      </a:r>
                      <a:endParaRPr lang="en-US" sz="2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92915">
                <a:tc>
                  <a:txBody>
                    <a:bodyPr/>
                    <a:lstStyle/>
                    <a:p>
                      <a:pPr marL="0" marR="0">
                        <a:lnSpc>
                          <a:spcPct val="115000"/>
                        </a:lnSpc>
                        <a:spcBef>
                          <a:spcPts val="0"/>
                        </a:spcBef>
                        <a:spcAft>
                          <a:spcPts val="0"/>
                        </a:spcAft>
                      </a:pPr>
                      <a:r>
                        <a:rPr lang="en-US" sz="2400" b="0" i="1" dirty="0">
                          <a:solidFill>
                            <a:schemeClr val="tx1"/>
                          </a:solidFill>
                          <a:effectLst/>
                          <a:latin typeface="Arial" panose="020B0604020202020204" pitchFamily="34" charset="0"/>
                          <a:cs typeface="Arial" panose="020B0604020202020204" pitchFamily="34" charset="0"/>
                        </a:rPr>
                        <a:t>Le Se </a:t>
                      </a:r>
                      <a:r>
                        <a:rPr lang="en-US" sz="2400" b="0" i="1" dirty="0" err="1">
                          <a:solidFill>
                            <a:schemeClr val="tx1"/>
                          </a:solidFill>
                          <a:effectLst/>
                          <a:latin typeface="Arial" panose="020B0604020202020204" pitchFamily="34" charset="0"/>
                          <a:cs typeface="Arial" panose="020B0604020202020204" pitchFamily="34" charset="0"/>
                        </a:rPr>
                        <a:t>hh</a:t>
                      </a:r>
                      <a:endParaRPr lang="en-US" sz="2000" b="0" i="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a:solidFill>
                            <a:schemeClr val="tx1"/>
                          </a:solidFill>
                          <a:effectLst/>
                          <a:latin typeface="Arial" panose="020B0604020202020204" pitchFamily="34" charset="0"/>
                          <a:cs typeface="Arial" panose="020B0604020202020204" pitchFamily="34" charset="0"/>
                        </a:rPr>
                        <a:t>Le</a:t>
                      </a:r>
                      <a:r>
                        <a:rPr lang="en-US" sz="2400" b="0" baseline="30000">
                          <a:solidFill>
                            <a:schemeClr val="tx1"/>
                          </a:solidFill>
                          <a:effectLst/>
                          <a:latin typeface="Arial" panose="020B0604020202020204" pitchFamily="34" charset="0"/>
                          <a:cs typeface="Arial" panose="020B0604020202020204" pitchFamily="34" charset="0"/>
                        </a:rPr>
                        <a:t>a</a:t>
                      </a:r>
                      <a:endParaRPr lang="en-US" sz="2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a:solidFill>
                            <a:schemeClr val="tx1"/>
                          </a:solidFill>
                          <a:effectLst/>
                          <a:latin typeface="Arial" panose="020B0604020202020204" pitchFamily="34" charset="0"/>
                          <a:cs typeface="Arial" panose="020B0604020202020204" pitchFamily="34" charset="0"/>
                        </a:rPr>
                        <a:t>Le(a+b–)</a:t>
                      </a:r>
                      <a:endParaRPr lang="en-US" sz="2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92915">
                <a:tc>
                  <a:txBody>
                    <a:bodyPr/>
                    <a:lstStyle/>
                    <a:p>
                      <a:pPr marL="0" marR="0">
                        <a:lnSpc>
                          <a:spcPct val="115000"/>
                        </a:lnSpc>
                        <a:spcBef>
                          <a:spcPts val="0"/>
                        </a:spcBef>
                        <a:spcAft>
                          <a:spcPts val="0"/>
                        </a:spcAft>
                      </a:pPr>
                      <a:r>
                        <a:rPr lang="en-US" sz="2400" b="0" i="1" dirty="0" err="1">
                          <a:solidFill>
                            <a:schemeClr val="tx1"/>
                          </a:solidFill>
                          <a:effectLst/>
                          <a:latin typeface="Arial" panose="020B0604020202020204" pitchFamily="34" charset="0"/>
                          <a:cs typeface="Arial" panose="020B0604020202020204" pitchFamily="34" charset="0"/>
                        </a:rPr>
                        <a:t>lele</a:t>
                      </a:r>
                      <a:r>
                        <a:rPr lang="en-US" sz="2400" b="0" i="1" dirty="0">
                          <a:solidFill>
                            <a:schemeClr val="tx1"/>
                          </a:solidFill>
                          <a:effectLst/>
                          <a:latin typeface="Arial" panose="020B0604020202020204" pitchFamily="34" charset="0"/>
                          <a:cs typeface="Arial" panose="020B0604020202020204" pitchFamily="34" charset="0"/>
                        </a:rPr>
                        <a:t> </a:t>
                      </a:r>
                      <a:r>
                        <a:rPr lang="en-US" sz="2400" b="0" i="1" dirty="0" err="1">
                          <a:solidFill>
                            <a:schemeClr val="tx1"/>
                          </a:solidFill>
                          <a:effectLst/>
                          <a:latin typeface="Arial" panose="020B0604020202020204" pitchFamily="34" charset="0"/>
                          <a:cs typeface="Arial" panose="020B0604020202020204" pitchFamily="34" charset="0"/>
                        </a:rPr>
                        <a:t>sese</a:t>
                      </a:r>
                      <a:r>
                        <a:rPr lang="en-US" sz="2400" b="0" i="1" dirty="0">
                          <a:solidFill>
                            <a:schemeClr val="tx1"/>
                          </a:solidFill>
                          <a:effectLst/>
                          <a:latin typeface="Arial" panose="020B0604020202020204" pitchFamily="34" charset="0"/>
                          <a:cs typeface="Arial" panose="020B0604020202020204" pitchFamily="34" charset="0"/>
                        </a:rPr>
                        <a:t> </a:t>
                      </a:r>
                      <a:r>
                        <a:rPr lang="en-US" sz="2400" b="0" i="1" dirty="0" err="1">
                          <a:solidFill>
                            <a:schemeClr val="tx1"/>
                          </a:solidFill>
                          <a:effectLst/>
                          <a:latin typeface="Arial" panose="020B0604020202020204" pitchFamily="34" charset="0"/>
                          <a:cs typeface="Arial" panose="020B0604020202020204" pitchFamily="34" charset="0"/>
                        </a:rPr>
                        <a:t>hh</a:t>
                      </a:r>
                      <a:endParaRPr lang="en-US" sz="2000" b="0" i="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a:solidFill>
                            <a:schemeClr val="tx1"/>
                          </a:solidFill>
                          <a:effectLst/>
                          <a:latin typeface="Arial" panose="020B0604020202020204" pitchFamily="34" charset="0"/>
                          <a:cs typeface="Arial" panose="020B0604020202020204" pitchFamily="34" charset="0"/>
                        </a:rPr>
                        <a:t>None</a:t>
                      </a:r>
                      <a:endParaRPr lang="en-US" sz="2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a:solidFill>
                            <a:schemeClr val="tx1"/>
                          </a:solidFill>
                          <a:effectLst/>
                          <a:latin typeface="Arial" panose="020B0604020202020204" pitchFamily="34" charset="0"/>
                          <a:cs typeface="Arial" panose="020B0604020202020204" pitchFamily="34" charset="0"/>
                        </a:rPr>
                        <a:t>Le(a–b–)</a:t>
                      </a:r>
                      <a:endParaRPr lang="en-US" sz="2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92915">
                <a:tc>
                  <a:txBody>
                    <a:bodyPr/>
                    <a:lstStyle/>
                    <a:p>
                      <a:pPr marL="0" marR="0">
                        <a:lnSpc>
                          <a:spcPct val="115000"/>
                        </a:lnSpc>
                        <a:spcBef>
                          <a:spcPts val="0"/>
                        </a:spcBef>
                        <a:spcAft>
                          <a:spcPts val="0"/>
                        </a:spcAft>
                      </a:pPr>
                      <a:r>
                        <a:rPr lang="en-US" sz="2400" b="0" i="1" dirty="0" err="1">
                          <a:solidFill>
                            <a:schemeClr val="tx1"/>
                          </a:solidFill>
                          <a:effectLst/>
                          <a:latin typeface="Arial" panose="020B0604020202020204" pitchFamily="34" charset="0"/>
                          <a:cs typeface="Arial" panose="020B0604020202020204" pitchFamily="34" charset="0"/>
                        </a:rPr>
                        <a:t>lele</a:t>
                      </a:r>
                      <a:r>
                        <a:rPr lang="en-US" sz="2400" b="0" i="1" dirty="0">
                          <a:solidFill>
                            <a:schemeClr val="tx1"/>
                          </a:solidFill>
                          <a:effectLst/>
                          <a:latin typeface="Arial" panose="020B0604020202020204" pitchFamily="34" charset="0"/>
                          <a:cs typeface="Arial" panose="020B0604020202020204" pitchFamily="34" charset="0"/>
                        </a:rPr>
                        <a:t> Se </a:t>
                      </a:r>
                      <a:r>
                        <a:rPr lang="en-US" sz="2400" b="0" i="1" dirty="0" err="1">
                          <a:solidFill>
                            <a:schemeClr val="tx1"/>
                          </a:solidFill>
                          <a:effectLst/>
                          <a:latin typeface="Arial" panose="020B0604020202020204" pitchFamily="34" charset="0"/>
                          <a:cs typeface="Arial" panose="020B0604020202020204" pitchFamily="34" charset="0"/>
                        </a:rPr>
                        <a:t>hh</a:t>
                      </a:r>
                      <a:endParaRPr lang="en-US" sz="2000" b="0" i="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a:solidFill>
                            <a:schemeClr val="tx1"/>
                          </a:solidFill>
                          <a:effectLst/>
                          <a:latin typeface="Arial" panose="020B0604020202020204" pitchFamily="34" charset="0"/>
                          <a:cs typeface="Arial" panose="020B0604020202020204" pitchFamily="34" charset="0"/>
                        </a:rPr>
                        <a:t>None</a:t>
                      </a:r>
                      <a:endParaRPr lang="en-US" sz="20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400" b="0" dirty="0">
                          <a:solidFill>
                            <a:schemeClr val="tx1"/>
                          </a:solidFill>
                          <a:effectLst/>
                          <a:latin typeface="Arial" panose="020B0604020202020204" pitchFamily="34" charset="0"/>
                          <a:cs typeface="Arial" panose="020B0604020202020204" pitchFamily="34" charset="0"/>
                        </a:rPr>
                        <a:t>Le(a–b–)</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266" marR="682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eaLnBrk="1" hangingPunct="1"/>
            <a:r>
              <a:rPr lang="en-US" altLang="en-US" dirty="0" smtClean="0"/>
              <a:t>Lewis Antibodies</a:t>
            </a:r>
          </a:p>
        </p:txBody>
      </p:sp>
      <p:sp>
        <p:nvSpPr>
          <p:cNvPr id="35843" name="Content Placeholder 2"/>
          <p:cNvSpPr>
            <a:spLocks noGrp="1"/>
          </p:cNvSpPr>
          <p:nvPr>
            <p:ph idx="1"/>
          </p:nvPr>
        </p:nvSpPr>
        <p:spPr>
          <a:xfrm>
            <a:off x="522514" y="1981200"/>
            <a:ext cx="8229600" cy="3962401"/>
          </a:xfrm>
        </p:spPr>
        <p:txBody>
          <a:bodyPr rtlCol="0">
            <a:normAutofit/>
          </a:bodyPr>
          <a:lstStyle/>
          <a:p>
            <a:pPr eaLnBrk="1" fontAlgn="auto" hangingPunct="1">
              <a:spcAft>
                <a:spcPts val="0"/>
              </a:spcAft>
              <a:buSzPct val="100000"/>
              <a:buFont typeface="Times New Roman" panose="02020603050405020304" pitchFamily="18" charset="0"/>
              <a:buChar char="●"/>
              <a:defRPr/>
            </a:pPr>
            <a:r>
              <a:rPr lang="en-US" altLang="en-US" dirty="0"/>
              <a:t>Lewis antibodies are produced by Le(a–b–)</a:t>
            </a:r>
          </a:p>
          <a:p>
            <a:pPr eaLnBrk="1" fontAlgn="auto" hangingPunct="1">
              <a:spcAft>
                <a:spcPts val="0"/>
              </a:spcAft>
              <a:buSzPct val="100000"/>
              <a:buFont typeface="Times New Roman" panose="02020603050405020304" pitchFamily="18" charset="0"/>
              <a:buChar char="●"/>
              <a:defRPr/>
            </a:pPr>
            <a:r>
              <a:rPr lang="en-US" altLang="en-US" dirty="0" err="1" smtClean="0"/>
              <a:t>IgM</a:t>
            </a:r>
            <a:endParaRPr lang="en-US" altLang="en-US" dirty="0"/>
          </a:p>
          <a:p>
            <a:pPr eaLnBrk="1" fontAlgn="auto" hangingPunct="1">
              <a:spcAft>
                <a:spcPts val="0"/>
              </a:spcAft>
              <a:buSzPct val="100000"/>
              <a:buFont typeface="Times New Roman" panose="02020603050405020304" pitchFamily="18" charset="0"/>
              <a:buChar char="●"/>
              <a:defRPr/>
            </a:pPr>
            <a:r>
              <a:rPr lang="en-US" altLang="en-US" dirty="0" smtClean="0"/>
              <a:t>Not </a:t>
            </a:r>
            <a:r>
              <a:rPr lang="en-US" altLang="en-US" dirty="0"/>
              <a:t>clinically significant</a:t>
            </a:r>
          </a:p>
          <a:p>
            <a:pPr eaLnBrk="1" fontAlgn="auto" hangingPunct="1">
              <a:spcAft>
                <a:spcPts val="0"/>
              </a:spcAft>
              <a:buSzPct val="100000"/>
              <a:buFont typeface="Times New Roman" panose="02020603050405020304" pitchFamily="18" charset="0"/>
              <a:buChar char="●"/>
              <a:defRPr/>
            </a:pPr>
            <a:r>
              <a:rPr lang="en-US" altLang="en-US" dirty="0" smtClean="0"/>
              <a:t>Agglutination </a:t>
            </a:r>
            <a:r>
              <a:rPr lang="en-US" altLang="en-US" dirty="0"/>
              <a:t>can occur at immediate-spin (IS), </a:t>
            </a:r>
            <a:r>
              <a:rPr lang="en-US" altLang="en-US" dirty="0" smtClean="0"/>
              <a:t>37°C</a:t>
            </a:r>
            <a:r>
              <a:rPr lang="en-US" altLang="en-US" dirty="0"/>
              <a:t>, and AHG</a:t>
            </a:r>
          </a:p>
          <a:p>
            <a:pPr eaLnBrk="1" fontAlgn="auto" hangingPunct="1">
              <a:spcAft>
                <a:spcPts val="0"/>
              </a:spcAft>
              <a:buSzPct val="100000"/>
              <a:buFont typeface="Times New Roman" panose="02020603050405020304" pitchFamily="18" charset="0"/>
              <a:buChar char="●"/>
              <a:defRPr/>
            </a:pPr>
            <a:r>
              <a:rPr lang="en-US" altLang="en-US" dirty="0" smtClean="0"/>
              <a:t>Enzymes </a:t>
            </a:r>
            <a:r>
              <a:rPr lang="en-US" altLang="en-US" dirty="0"/>
              <a:t>enhance anti-</a:t>
            </a:r>
            <a:r>
              <a:rPr lang="en-US" altLang="en-US" dirty="0" err="1"/>
              <a:t>Le</a:t>
            </a:r>
            <a:r>
              <a:rPr lang="en-US" altLang="en-US" baseline="30000" dirty="0" err="1"/>
              <a:t>b</a:t>
            </a:r>
            <a:r>
              <a:rPr lang="en-US" altLang="en-US" dirty="0"/>
              <a:t> reactivity</a:t>
            </a:r>
          </a:p>
          <a:p>
            <a:pPr eaLnBrk="1" fontAlgn="auto" hangingPunct="1">
              <a:spcAft>
                <a:spcPts val="0"/>
              </a:spcAft>
              <a:buSzPct val="100000"/>
              <a:buFont typeface="Times New Roman" panose="02020603050405020304" pitchFamily="18" charset="0"/>
              <a:buChar char="●"/>
              <a:defRPr/>
            </a:pPr>
            <a:r>
              <a:rPr lang="en-US" altLang="en-US" dirty="0" smtClean="0"/>
              <a:t>Anti-Le</a:t>
            </a:r>
            <a:r>
              <a:rPr lang="en-US" altLang="en-US" baseline="30000" dirty="0" smtClean="0"/>
              <a:t>a</a:t>
            </a:r>
            <a:r>
              <a:rPr lang="en-US" altLang="en-US" dirty="0" smtClean="0"/>
              <a:t> </a:t>
            </a:r>
            <a:r>
              <a:rPr lang="en-US" altLang="en-US" dirty="0"/>
              <a:t>binds complement; may cause hemolysis in vitro</a:t>
            </a:r>
          </a:p>
          <a:p>
            <a:pPr eaLnBrk="1" fontAlgn="auto" hangingPunct="1">
              <a:spcAft>
                <a:spcPts val="0"/>
              </a:spcAft>
              <a:buSzPct val="100000"/>
              <a:buFont typeface="Times New Roman" panose="02020603050405020304" pitchFamily="18" charset="0"/>
              <a:buChar char="●"/>
              <a:defRPr/>
            </a:pPr>
            <a:r>
              <a:rPr lang="en-US" altLang="en-US" dirty="0" smtClean="0"/>
              <a:t>Neutralization </a:t>
            </a:r>
            <a:r>
              <a:rPr lang="en-US" altLang="en-US" dirty="0"/>
              <a:t>can confirm the presence or eliminate reactions with Lewis antibody</a:t>
            </a:r>
          </a:p>
          <a:p>
            <a:pPr eaLnBrk="1" fontAlgn="auto" hangingPunct="1">
              <a:spcAft>
                <a:spcPts val="0"/>
              </a:spcAft>
              <a:buFont typeface="Arial" panose="020B0604020202020204" pitchFamily="34" charset="0"/>
              <a:buChar char="•"/>
              <a:defRPr/>
            </a:pPr>
            <a:endParaRPr lang="en-US" altLang="en-US"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pPr eaLnBrk="1" hangingPunct="1"/>
            <a:r>
              <a:rPr lang="en-US" altLang="en-US" smtClean="0"/>
              <a:t>I Blood Group System i Antigen</a:t>
            </a:r>
          </a:p>
        </p:txBody>
      </p:sp>
      <p:sp>
        <p:nvSpPr>
          <p:cNvPr id="62467" name="Content Placeholder 2"/>
          <p:cNvSpPr>
            <a:spLocks noGrp="1"/>
          </p:cNvSpPr>
          <p:nvPr>
            <p:ph idx="1"/>
          </p:nvPr>
        </p:nvSpPr>
        <p:spPr/>
        <p:txBody>
          <a:bodyPr>
            <a:normAutofit/>
          </a:bodyPr>
          <a:lstStyle/>
          <a:p>
            <a:pPr eaLnBrk="1" hangingPunct="1">
              <a:lnSpc>
                <a:spcPct val="90000"/>
              </a:lnSpc>
            </a:pPr>
            <a:r>
              <a:rPr lang="en-US" altLang="en-US" dirty="0" smtClean="0"/>
              <a:t>I and </a:t>
            </a:r>
            <a:r>
              <a:rPr lang="en-US" altLang="en-US" dirty="0" err="1" smtClean="0"/>
              <a:t>i</a:t>
            </a:r>
            <a:r>
              <a:rPr lang="en-US" altLang="en-US" dirty="0" smtClean="0"/>
              <a:t> antigens are not antithetical antigens</a:t>
            </a:r>
          </a:p>
          <a:p>
            <a:pPr eaLnBrk="1" hangingPunct="1">
              <a:lnSpc>
                <a:spcPct val="90000"/>
              </a:lnSpc>
            </a:pPr>
            <a:r>
              <a:rPr lang="en-US" altLang="en-US" dirty="0" smtClean="0"/>
              <a:t>They form on the precursor A, B, and H chains of RBCs</a:t>
            </a:r>
          </a:p>
          <a:p>
            <a:pPr eaLnBrk="1" hangingPunct="1">
              <a:lnSpc>
                <a:spcPct val="90000"/>
              </a:lnSpc>
            </a:pPr>
            <a:r>
              <a:rPr lang="en-US" altLang="en-US" dirty="0" smtClean="0"/>
              <a:t>Newborns have </a:t>
            </a:r>
            <a:r>
              <a:rPr lang="en-US" altLang="en-US" dirty="0" err="1" smtClean="0"/>
              <a:t>i</a:t>
            </a:r>
            <a:r>
              <a:rPr lang="en-US" altLang="en-US" dirty="0" smtClean="0"/>
              <a:t> antigen</a:t>
            </a:r>
          </a:p>
          <a:p>
            <a:pPr eaLnBrk="1" hangingPunct="1">
              <a:lnSpc>
                <a:spcPct val="90000"/>
              </a:lnSpc>
            </a:pPr>
            <a:r>
              <a:rPr lang="en-US" altLang="en-US" dirty="0" smtClean="0"/>
              <a:t>Adults have I antigen</a:t>
            </a:r>
          </a:p>
          <a:p>
            <a:pPr eaLnBrk="1" hangingPunct="1">
              <a:lnSpc>
                <a:spcPct val="90000"/>
              </a:lnSpc>
            </a:pPr>
            <a:r>
              <a:rPr lang="en-US" altLang="en-US" dirty="0" err="1" smtClean="0"/>
              <a:t>i</a:t>
            </a:r>
            <a:r>
              <a:rPr lang="en-US" altLang="en-US" dirty="0" smtClean="0"/>
              <a:t> antigen (linear) converts to I antigen (branched) as a child matures (about 2 years of age)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pPr eaLnBrk="1" hangingPunct="1"/>
            <a:r>
              <a:rPr lang="en-US" altLang="en-US" smtClean="0"/>
              <a:t>I Antibodies</a:t>
            </a:r>
          </a:p>
        </p:txBody>
      </p:sp>
      <p:sp>
        <p:nvSpPr>
          <p:cNvPr id="37891" name="Content Placeholder 2"/>
          <p:cNvSpPr>
            <a:spLocks noGrp="1"/>
          </p:cNvSpPr>
          <p:nvPr>
            <p:ph idx="1"/>
          </p:nvPr>
        </p:nvSpPr>
        <p:spPr/>
        <p:txBody>
          <a:bodyPr rtlCol="0">
            <a:normAutofit/>
          </a:bodyPr>
          <a:lstStyle/>
          <a:p>
            <a:pPr eaLnBrk="1" fontAlgn="auto" hangingPunct="1">
              <a:spcAft>
                <a:spcPts val="0"/>
              </a:spcAft>
              <a:buSzPct val="100000"/>
              <a:buFont typeface="Times New Roman" panose="02020603050405020304" pitchFamily="18" charset="0"/>
              <a:buChar char="●"/>
              <a:defRPr/>
            </a:pPr>
            <a:r>
              <a:rPr lang="en-US" altLang="en-US" dirty="0"/>
              <a:t>Cold-reacting, IgM, bind complement</a:t>
            </a:r>
          </a:p>
          <a:p>
            <a:pPr eaLnBrk="1" fontAlgn="auto" hangingPunct="1">
              <a:spcAft>
                <a:spcPts val="0"/>
              </a:spcAft>
              <a:buSzPct val="100000"/>
              <a:buFont typeface="Times New Roman" panose="02020603050405020304" pitchFamily="18" charset="0"/>
              <a:buChar char="●"/>
              <a:defRPr/>
            </a:pPr>
            <a:r>
              <a:rPr lang="en-US" altLang="en-US" dirty="0" smtClean="0"/>
              <a:t>Not </a:t>
            </a:r>
            <a:r>
              <a:rPr lang="en-US" altLang="en-US" dirty="0"/>
              <a:t>clinically significant</a:t>
            </a:r>
          </a:p>
          <a:p>
            <a:pPr eaLnBrk="1" fontAlgn="auto" hangingPunct="1">
              <a:spcAft>
                <a:spcPts val="0"/>
              </a:spcAft>
              <a:buSzPct val="100000"/>
              <a:buFont typeface="Times New Roman" panose="02020603050405020304" pitchFamily="18" charset="0"/>
              <a:buChar char="●"/>
              <a:defRPr/>
            </a:pPr>
            <a:r>
              <a:rPr lang="en-US" altLang="en-US" dirty="0" smtClean="0"/>
              <a:t>Usually </a:t>
            </a:r>
            <a:r>
              <a:rPr lang="en-US" altLang="en-US" dirty="0"/>
              <a:t>autoantibody (</a:t>
            </a:r>
            <a:r>
              <a:rPr lang="en-US" altLang="en-US" dirty="0" err="1"/>
              <a:t>autoanti</a:t>
            </a:r>
            <a:r>
              <a:rPr lang="en-US" altLang="en-US" dirty="0"/>
              <a:t>-I)</a:t>
            </a:r>
          </a:p>
          <a:p>
            <a:pPr eaLnBrk="1" fontAlgn="auto" hangingPunct="1">
              <a:spcAft>
                <a:spcPts val="0"/>
              </a:spcAft>
              <a:buSzPct val="100000"/>
              <a:buFont typeface="Times New Roman" panose="02020603050405020304" pitchFamily="18" charset="0"/>
              <a:buChar char="●"/>
              <a:defRPr/>
            </a:pPr>
            <a:r>
              <a:rPr lang="en-US" altLang="en-US" dirty="0" err="1" smtClean="0"/>
              <a:t>Alloanti</a:t>
            </a:r>
            <a:r>
              <a:rPr lang="en-US" altLang="en-US" dirty="0" smtClean="0"/>
              <a:t>-I </a:t>
            </a:r>
            <a:r>
              <a:rPr lang="en-US" altLang="en-US" dirty="0"/>
              <a:t>is rare</a:t>
            </a:r>
          </a:p>
          <a:p>
            <a:pPr eaLnBrk="1" fontAlgn="auto" hangingPunct="1">
              <a:spcAft>
                <a:spcPts val="0"/>
              </a:spcAft>
              <a:buSzPct val="100000"/>
              <a:buFont typeface="Times New Roman" panose="02020603050405020304" pitchFamily="18" charset="0"/>
              <a:buChar char="●"/>
              <a:defRPr/>
            </a:pPr>
            <a:r>
              <a:rPr lang="en-US" altLang="en-US" dirty="0" smtClean="0"/>
              <a:t>Reactions </a:t>
            </a:r>
            <a:r>
              <a:rPr lang="en-US" altLang="en-US" dirty="0"/>
              <a:t>are avoided by </a:t>
            </a:r>
            <a:r>
              <a:rPr lang="en-US" altLang="en-US" b="1" dirty="0" err="1"/>
              <a:t>prewarming</a:t>
            </a:r>
            <a:endParaRPr lang="en-US" altLang="en-US" b="1" dirty="0"/>
          </a:p>
          <a:p>
            <a:pPr eaLnBrk="1" fontAlgn="auto" hangingPunct="1">
              <a:spcAft>
                <a:spcPts val="0"/>
              </a:spcAft>
              <a:buSzPct val="100000"/>
              <a:buFont typeface="Times New Roman" panose="02020603050405020304" pitchFamily="18" charset="0"/>
              <a:buChar char="●"/>
              <a:defRPr/>
            </a:pPr>
            <a:r>
              <a:rPr lang="en-US" altLang="en-US" dirty="0" smtClean="0"/>
              <a:t>Reacts </a:t>
            </a:r>
            <a:r>
              <a:rPr lang="en-US" altLang="en-US" dirty="0"/>
              <a:t>as compound antibody</a:t>
            </a:r>
          </a:p>
          <a:p>
            <a:pPr lvl="1" eaLnBrk="1" fontAlgn="auto" hangingPunct="1">
              <a:spcAft>
                <a:spcPts val="0"/>
              </a:spcAft>
              <a:buFont typeface="Arial" panose="020B0604020202020204" pitchFamily="34" charset="0"/>
              <a:buChar char="–"/>
              <a:defRPr/>
            </a:pPr>
            <a:r>
              <a:rPr lang="en-US" altLang="en-US" dirty="0"/>
              <a:t>Often found as an anti-IH</a:t>
            </a:r>
          </a:p>
          <a:p>
            <a:pPr lvl="1" eaLnBrk="1" fontAlgn="auto" hangingPunct="1">
              <a:spcAft>
                <a:spcPts val="0"/>
              </a:spcAft>
              <a:buFont typeface="Arial" panose="020B0604020202020204" pitchFamily="34" charset="0"/>
              <a:buChar char="–"/>
              <a:defRPr/>
            </a:pPr>
            <a:r>
              <a:rPr lang="en-US" altLang="en-US" dirty="0"/>
              <a:t>Stronger agglutination with RBCs having many H sites (O and A</a:t>
            </a:r>
            <a:r>
              <a:rPr lang="en-US" altLang="en-US" baseline="-25000" dirty="0"/>
              <a:t>2</a:t>
            </a:r>
            <a:r>
              <a:rPr lang="en-US" altLang="en-US" dirty="0"/>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pPr eaLnBrk="1" hangingPunct="1"/>
            <a:r>
              <a:rPr lang="en-US" altLang="en-US" dirty="0" smtClean="0"/>
              <a:t>Disease Association</a:t>
            </a:r>
          </a:p>
        </p:txBody>
      </p:sp>
      <p:sp>
        <p:nvSpPr>
          <p:cNvPr id="66564" name="Content Placeholder 4"/>
          <p:cNvSpPr>
            <a:spLocks noGrp="1"/>
          </p:cNvSpPr>
          <p:nvPr>
            <p:ph sz="half" idx="2"/>
          </p:nvPr>
        </p:nvSpPr>
        <p:spPr>
          <a:xfrm>
            <a:off x="609600" y="1981199"/>
            <a:ext cx="3886200" cy="4144963"/>
          </a:xfrm>
        </p:spPr>
        <p:txBody>
          <a:bodyPr/>
          <a:lstStyle/>
          <a:p>
            <a:pPr marL="0" indent="0">
              <a:buNone/>
            </a:pPr>
            <a:r>
              <a:rPr lang="en-US" altLang="en-US" sz="2800" dirty="0" err="1"/>
              <a:t>Autoanti</a:t>
            </a:r>
            <a:r>
              <a:rPr lang="en-US" altLang="en-US" sz="2800" dirty="0"/>
              <a:t>-I</a:t>
            </a:r>
          </a:p>
          <a:p>
            <a:pPr eaLnBrk="1" hangingPunct="1"/>
            <a:r>
              <a:rPr lang="en-US" altLang="en-US" i="1" dirty="0" smtClean="0"/>
              <a:t>Mycoplasma </a:t>
            </a:r>
            <a:r>
              <a:rPr lang="en-US" altLang="en-US" i="1" dirty="0" err="1" smtClean="0"/>
              <a:t>pneumoniae</a:t>
            </a:r>
            <a:endParaRPr lang="en-US" altLang="en-US" i="1" dirty="0" smtClean="0"/>
          </a:p>
          <a:p>
            <a:pPr eaLnBrk="1" hangingPunct="1"/>
            <a:r>
              <a:rPr lang="en-US" altLang="en-US" dirty="0" smtClean="0"/>
              <a:t>Cold </a:t>
            </a:r>
            <a:r>
              <a:rPr lang="en-US" altLang="en-US" dirty="0" err="1" smtClean="0"/>
              <a:t>hemagglutinin</a:t>
            </a:r>
            <a:r>
              <a:rPr lang="en-US" altLang="en-US" dirty="0" smtClean="0"/>
              <a:t> disease</a:t>
            </a:r>
          </a:p>
        </p:txBody>
      </p:sp>
      <p:sp>
        <p:nvSpPr>
          <p:cNvPr id="66566" name="Content Placeholder 6"/>
          <p:cNvSpPr>
            <a:spLocks noGrp="1"/>
          </p:cNvSpPr>
          <p:nvPr>
            <p:ph sz="quarter" idx="4"/>
          </p:nvPr>
        </p:nvSpPr>
        <p:spPr>
          <a:xfrm>
            <a:off x="4495800" y="1972959"/>
            <a:ext cx="3889375" cy="4144964"/>
          </a:xfrm>
        </p:spPr>
        <p:txBody>
          <a:bodyPr/>
          <a:lstStyle/>
          <a:p>
            <a:pPr marL="0" indent="0">
              <a:buNone/>
            </a:pPr>
            <a:r>
              <a:rPr lang="en-US" altLang="en-US" sz="2800" dirty="0"/>
              <a:t>Anti-</a:t>
            </a:r>
            <a:r>
              <a:rPr lang="en-US" altLang="en-US" sz="2800" dirty="0" err="1"/>
              <a:t>i</a:t>
            </a:r>
            <a:endParaRPr lang="en-US" altLang="en-US" sz="2800" dirty="0"/>
          </a:p>
          <a:p>
            <a:pPr eaLnBrk="1" hangingPunct="1"/>
            <a:r>
              <a:rPr lang="en-US" altLang="en-US" dirty="0" smtClean="0"/>
              <a:t>Infectious mononucleosis</a:t>
            </a:r>
          </a:p>
          <a:p>
            <a:pPr eaLnBrk="1" hangingPunct="1"/>
            <a:r>
              <a:rPr lang="en-US" altLang="en-US" dirty="0" err="1" smtClean="0"/>
              <a:t>Lymphoproliferative</a:t>
            </a:r>
            <a:r>
              <a:rPr lang="en-US" altLang="en-US" dirty="0" smtClean="0"/>
              <a:t> disease</a:t>
            </a:r>
          </a:p>
          <a:p>
            <a:pPr eaLnBrk="1" hangingPunct="1"/>
            <a:r>
              <a:rPr lang="en-US" altLang="en-US" dirty="0" smtClean="0"/>
              <a:t>Cold </a:t>
            </a:r>
            <a:r>
              <a:rPr lang="en-US" altLang="en-US" dirty="0" err="1" smtClean="0"/>
              <a:t>hemagglutinin</a:t>
            </a:r>
            <a:r>
              <a:rPr lang="en-US" altLang="en-US" dirty="0" smtClean="0"/>
              <a:t> disease (occasionally)</a:t>
            </a:r>
          </a:p>
        </p:txBody>
      </p:sp>
      <p:pic>
        <p:nvPicPr>
          <p:cNvPr id="66569" name="Picture 10" descr="Image showing cold hemagglutinin disea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2538" y="3948113"/>
            <a:ext cx="2252662" cy="184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6"/>
          <p:cNvSpPr>
            <a:spLocks noGrp="1"/>
          </p:cNvSpPr>
          <p:nvPr>
            <p:ph type="title"/>
          </p:nvPr>
        </p:nvSpPr>
        <p:spPr/>
        <p:txBody>
          <a:bodyPr/>
          <a:lstStyle/>
          <a:p>
            <a:pPr eaLnBrk="1" hangingPunct="1"/>
            <a:r>
              <a:rPr lang="en-US" altLang="en-US" smtClean="0"/>
              <a:t>P1PK Blood Group System</a:t>
            </a:r>
          </a:p>
        </p:txBody>
      </p:sp>
      <p:sp>
        <p:nvSpPr>
          <p:cNvPr id="68611" name="Content Placeholder 7"/>
          <p:cNvSpPr>
            <a:spLocks noGrp="1"/>
          </p:cNvSpPr>
          <p:nvPr>
            <p:ph idx="1"/>
          </p:nvPr>
        </p:nvSpPr>
        <p:spPr/>
        <p:txBody>
          <a:bodyPr>
            <a:normAutofit/>
          </a:bodyPr>
          <a:lstStyle/>
          <a:p>
            <a:pPr eaLnBrk="1" hangingPunct="1"/>
            <a:r>
              <a:rPr lang="en-US" altLang="en-US" dirty="0" smtClean="0"/>
              <a:t>P1PK blood group system: P1 and </a:t>
            </a:r>
            <a:r>
              <a:rPr lang="en-US" altLang="en-US" dirty="0" err="1" smtClean="0"/>
              <a:t>P</a:t>
            </a:r>
            <a:r>
              <a:rPr lang="en-US" altLang="en-US" baseline="30000" dirty="0" err="1" smtClean="0"/>
              <a:t>k</a:t>
            </a:r>
            <a:endParaRPr lang="en-US" altLang="en-US" dirty="0" smtClean="0"/>
          </a:p>
          <a:p>
            <a:pPr lvl="1" eaLnBrk="1" hangingPunct="1"/>
            <a:r>
              <a:rPr lang="en-US" altLang="en-US" dirty="0" smtClean="0"/>
              <a:t>P1 antigen is detected in plasma and </a:t>
            </a:r>
            <a:r>
              <a:rPr lang="en-US" altLang="en-US" b="1" dirty="0" err="1" smtClean="0"/>
              <a:t>hydatid</a:t>
            </a:r>
            <a:r>
              <a:rPr lang="en-US" altLang="en-US" b="1" dirty="0" smtClean="0"/>
              <a:t> cyst fluid</a:t>
            </a:r>
          </a:p>
          <a:p>
            <a:pPr eaLnBrk="1" hangingPunct="1"/>
            <a:r>
              <a:rPr lang="en-US" altLang="en-US" dirty="0" err="1" smtClean="0"/>
              <a:t>Globoside</a:t>
            </a:r>
            <a:r>
              <a:rPr lang="en-US" altLang="en-US" dirty="0" smtClean="0"/>
              <a:t> blood group system: P antigen</a:t>
            </a:r>
          </a:p>
          <a:p>
            <a:pPr eaLnBrk="1" hangingPunct="1"/>
            <a:r>
              <a:rPr lang="en-US" altLang="en-US" dirty="0" err="1" smtClean="0"/>
              <a:t>Globoside</a:t>
            </a:r>
            <a:r>
              <a:rPr lang="en-US" altLang="en-US" dirty="0" smtClean="0"/>
              <a:t> blood group collection: Luke (LKE) and PX2 antigens</a:t>
            </a:r>
          </a:p>
          <a:p>
            <a:pPr eaLnBrk="1" hangingPunct="1"/>
            <a:r>
              <a:rPr lang="en-US" altLang="en-US" dirty="0" smtClean="0"/>
              <a:t>P, </a:t>
            </a:r>
            <a:r>
              <a:rPr lang="en-US" altLang="en-US" dirty="0" err="1" smtClean="0"/>
              <a:t>P</a:t>
            </a:r>
            <a:r>
              <a:rPr lang="en-US" altLang="en-US" baseline="30000" dirty="0" err="1" smtClean="0"/>
              <a:t>k</a:t>
            </a:r>
            <a:r>
              <a:rPr lang="en-US" altLang="en-US" dirty="0" smtClean="0"/>
              <a:t>, and LKE antigens are high-frequency antigens</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pPr eaLnBrk="1" hangingPunct="1"/>
            <a:r>
              <a:rPr lang="en-US" altLang="en-US" dirty="0" smtClean="0"/>
              <a:t>P Antigens and Antibodies</a:t>
            </a:r>
          </a:p>
        </p:txBody>
      </p:sp>
      <p:graphicFrame>
        <p:nvGraphicFramePr>
          <p:cNvPr id="2" name="Table 1" descr="Table with 7 rows and 4 columns describing P antigens and antibodies " title="Table 7.14 P1PK and GLOB Blood Group Systems Antigen and Antibody Characteristics"/>
          <p:cNvGraphicFramePr>
            <a:graphicFrameLocks noGrp="1"/>
          </p:cNvGraphicFramePr>
          <p:nvPr>
            <p:extLst>
              <p:ext uri="{D42A27DB-BD31-4B8C-83A1-F6EECF244321}">
                <p14:modId xmlns:p14="http://schemas.microsoft.com/office/powerpoint/2010/main" val="432918143"/>
              </p:ext>
            </p:extLst>
          </p:nvPr>
        </p:nvGraphicFramePr>
        <p:xfrm>
          <a:off x="480060" y="1828800"/>
          <a:ext cx="8229599" cy="4446842"/>
        </p:xfrm>
        <a:graphic>
          <a:graphicData uri="http://schemas.openxmlformats.org/drawingml/2006/table">
            <a:tbl>
              <a:tblPr firstRow="1" firstCol="1" bandRow="1">
                <a:tableStyleId>{5C22544A-7EE6-4342-B048-85BDC9FD1C3A}</a:tableStyleId>
              </a:tblPr>
              <a:tblGrid>
                <a:gridCol w="1038687">
                  <a:extLst>
                    <a:ext uri="{9D8B030D-6E8A-4147-A177-3AD203B41FA5}">
                      <a16:colId xmlns:a16="http://schemas.microsoft.com/office/drawing/2014/main" val="20000"/>
                    </a:ext>
                  </a:extLst>
                </a:gridCol>
                <a:gridCol w="3203999">
                  <a:extLst>
                    <a:ext uri="{9D8B030D-6E8A-4147-A177-3AD203B41FA5}">
                      <a16:colId xmlns:a16="http://schemas.microsoft.com/office/drawing/2014/main" val="20001"/>
                    </a:ext>
                  </a:extLst>
                </a:gridCol>
                <a:gridCol w="1015113">
                  <a:extLst>
                    <a:ext uri="{9D8B030D-6E8A-4147-A177-3AD203B41FA5}">
                      <a16:colId xmlns:a16="http://schemas.microsoft.com/office/drawing/2014/main" val="20002"/>
                    </a:ext>
                  </a:extLst>
                </a:gridCol>
                <a:gridCol w="2971800">
                  <a:extLst>
                    <a:ext uri="{9D8B030D-6E8A-4147-A177-3AD203B41FA5}">
                      <a16:colId xmlns:a16="http://schemas.microsoft.com/office/drawing/2014/main" val="20003"/>
                    </a:ext>
                  </a:extLst>
                </a:gridCol>
              </a:tblGrid>
              <a:tr h="303729">
                <a:tc gridSpan="4">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Table 7.14 P1PK and GLOB Blood Group Systems Antigen and Antibody Characteristics</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32816">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Phenotype</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Antigen characteristics</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Possible antibodies</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Alloantibody Characteristics</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082040">
                <a:tc>
                  <a:txBody>
                    <a:bodyPr/>
                    <a:lstStyle/>
                    <a:p>
                      <a:pPr marL="228600" marR="0" indent="-22860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P</a:t>
                      </a:r>
                      <a:r>
                        <a:rPr lang="en-US" sz="1400" b="0" baseline="-25000" dirty="0">
                          <a:solidFill>
                            <a:schemeClr val="tx1"/>
                          </a:solidFill>
                          <a:effectLst/>
                          <a:latin typeface="Arial" panose="020B0604020202020204" pitchFamily="34" charset="0"/>
                          <a:cs typeface="Arial" panose="020B0604020202020204" pitchFamily="34" charset="0"/>
                        </a:rPr>
                        <a:t>1</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28600" marR="0" indent="-22860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Red cells express P, P1, and </a:t>
                      </a:r>
                      <a:r>
                        <a:rPr lang="en-US" sz="1400" b="0" dirty="0" err="1">
                          <a:solidFill>
                            <a:schemeClr val="tx1"/>
                          </a:solidFill>
                          <a:effectLst/>
                          <a:latin typeface="Arial" panose="020B0604020202020204" pitchFamily="34" charset="0"/>
                          <a:cs typeface="Arial" panose="020B0604020202020204" pitchFamily="34" charset="0"/>
                        </a:rPr>
                        <a:t>P</a:t>
                      </a:r>
                      <a:r>
                        <a:rPr lang="en-US" sz="1400" b="0" baseline="30000" dirty="0" err="1">
                          <a:solidFill>
                            <a:schemeClr val="tx1"/>
                          </a:solidFill>
                          <a:effectLst/>
                          <a:latin typeface="Arial" panose="020B0604020202020204" pitchFamily="34" charset="0"/>
                          <a:cs typeface="Arial" panose="020B0604020202020204" pitchFamily="34" charset="0"/>
                        </a:rPr>
                        <a:t>k</a:t>
                      </a:r>
                      <a:r>
                        <a:rPr lang="en-US" sz="1400" b="0" dirty="0">
                          <a:solidFill>
                            <a:schemeClr val="tx1"/>
                          </a:solidFill>
                          <a:effectLst/>
                          <a:latin typeface="Arial" panose="020B0604020202020204" pitchFamily="34" charset="0"/>
                          <a:cs typeface="Arial" panose="020B0604020202020204" pitchFamily="34" charset="0"/>
                        </a:rPr>
                        <a:t> antigens</a:t>
                      </a:r>
                      <a:endParaRPr lang="en-US" sz="1200" b="0" dirty="0">
                        <a:solidFill>
                          <a:schemeClr val="tx1"/>
                        </a:solidFill>
                        <a:effectLst/>
                        <a:latin typeface="Arial" panose="020B0604020202020204" pitchFamily="34" charset="0"/>
                        <a:cs typeface="Arial" panose="020B0604020202020204" pitchFamily="34" charset="0"/>
                      </a:endParaRPr>
                    </a:p>
                    <a:p>
                      <a:pPr marL="228600" marR="0" indent="-22860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P1 antigen is not well developed at birth</a:t>
                      </a:r>
                      <a:endParaRPr lang="en-US" sz="1200" b="0" dirty="0">
                        <a:solidFill>
                          <a:schemeClr val="tx1"/>
                        </a:solidFill>
                        <a:effectLst/>
                        <a:latin typeface="Arial" panose="020B0604020202020204" pitchFamily="34" charset="0"/>
                        <a:cs typeface="Arial" panose="020B0604020202020204" pitchFamily="34" charset="0"/>
                      </a:endParaRPr>
                    </a:p>
                    <a:p>
                      <a:pPr marL="228600" marR="0" indent="-22860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Most common phenotype</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28600" marR="0" indent="-22860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None</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28600" marR="0" indent="-22860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Not applicable</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432816">
                <a:tc rowSpan="2">
                  <a:txBody>
                    <a:bodyPr/>
                    <a:lstStyle/>
                    <a:p>
                      <a:pPr marL="228600" marR="0" indent="-22860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P</a:t>
                      </a:r>
                      <a:r>
                        <a:rPr lang="en-US" sz="1400" b="0" baseline="-25000">
                          <a:solidFill>
                            <a:schemeClr val="tx1"/>
                          </a:solidFill>
                          <a:effectLst/>
                          <a:latin typeface="Arial" panose="020B0604020202020204" pitchFamily="34" charset="0"/>
                          <a:cs typeface="Arial" panose="020B0604020202020204" pitchFamily="34" charset="0"/>
                        </a:rPr>
                        <a:t>2</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228600" marR="0" indent="-22860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Lacks P1 antigen but expresses P and </a:t>
                      </a:r>
                      <a:r>
                        <a:rPr lang="en-US" sz="1400" b="0" dirty="0" err="1">
                          <a:solidFill>
                            <a:schemeClr val="tx1"/>
                          </a:solidFill>
                          <a:effectLst/>
                          <a:latin typeface="Arial" panose="020B0604020202020204" pitchFamily="34" charset="0"/>
                          <a:cs typeface="Arial" panose="020B0604020202020204" pitchFamily="34" charset="0"/>
                        </a:rPr>
                        <a:t>P</a:t>
                      </a:r>
                      <a:r>
                        <a:rPr lang="en-US" sz="1400" b="0" baseline="30000" dirty="0" err="1">
                          <a:solidFill>
                            <a:schemeClr val="tx1"/>
                          </a:solidFill>
                          <a:effectLst/>
                          <a:latin typeface="Arial" panose="020B0604020202020204" pitchFamily="34" charset="0"/>
                          <a:cs typeface="Arial" panose="020B0604020202020204" pitchFamily="34" charset="0"/>
                        </a:rPr>
                        <a:t>k</a:t>
                      </a:r>
                      <a:r>
                        <a:rPr lang="en-US" sz="1400" b="0" dirty="0">
                          <a:solidFill>
                            <a:schemeClr val="tx1"/>
                          </a:solidFill>
                          <a:effectLst/>
                          <a:latin typeface="Arial" panose="020B0604020202020204" pitchFamily="34" charset="0"/>
                          <a:cs typeface="Arial" panose="020B0604020202020204" pitchFamily="34" charset="0"/>
                        </a:rPr>
                        <a:t> antigens</a:t>
                      </a:r>
                      <a:endParaRPr lang="en-US" sz="1200" b="0" dirty="0">
                        <a:solidFill>
                          <a:schemeClr val="tx1"/>
                        </a:solidFill>
                        <a:effectLst/>
                        <a:latin typeface="Arial" panose="020B0604020202020204" pitchFamily="34" charset="0"/>
                        <a:cs typeface="Arial" panose="020B0604020202020204" pitchFamily="34" charset="0"/>
                      </a:endParaRPr>
                    </a:p>
                    <a:p>
                      <a:pPr marL="228600" marR="0" indent="-22860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Second most common phenotype</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228600" marR="0" indent="-22860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Anti-P1</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28600" marR="0" indent="-22860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IgM; room temperature; not clinically significant</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8030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228600" marR="0" indent="-22860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Variable reactions with adult cells</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67263">
                <a:tc rowSpan="2">
                  <a:txBody>
                    <a:bodyPr/>
                    <a:lstStyle/>
                    <a:p>
                      <a:pPr marL="228600" marR="0" indent="-22860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P</a:t>
                      </a:r>
                      <a:r>
                        <a:rPr lang="en-US" sz="1400" b="0" baseline="-25000">
                          <a:solidFill>
                            <a:schemeClr val="tx1"/>
                          </a:solidFill>
                          <a:effectLst/>
                          <a:latin typeface="Arial" panose="020B0604020202020204" pitchFamily="34" charset="0"/>
                          <a:cs typeface="Arial" panose="020B0604020202020204" pitchFamily="34" charset="0"/>
                        </a:rPr>
                        <a:t>1</a:t>
                      </a:r>
                      <a:r>
                        <a:rPr lang="en-US" sz="1400" b="0" baseline="30000">
                          <a:solidFill>
                            <a:schemeClr val="tx1"/>
                          </a:solidFill>
                          <a:effectLst/>
                          <a:latin typeface="Arial" panose="020B0604020202020204" pitchFamily="34" charset="0"/>
                          <a:cs typeface="Arial" panose="020B0604020202020204" pitchFamily="34" charset="0"/>
                        </a:rPr>
                        <a:t>k</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28600" marR="0" indent="-22860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Red cells express P1 and P</a:t>
                      </a:r>
                      <a:r>
                        <a:rPr lang="en-US" sz="1400" b="0" baseline="30000">
                          <a:solidFill>
                            <a:schemeClr val="tx1"/>
                          </a:solidFill>
                          <a:effectLst/>
                          <a:latin typeface="Arial" panose="020B0604020202020204" pitchFamily="34" charset="0"/>
                          <a:cs typeface="Arial" panose="020B0604020202020204" pitchFamily="34" charset="0"/>
                        </a:rPr>
                        <a:t>k</a:t>
                      </a:r>
                      <a:r>
                        <a:rPr lang="en-US" sz="1400" b="0">
                          <a:solidFill>
                            <a:schemeClr val="tx1"/>
                          </a:solidFill>
                          <a:effectLst/>
                          <a:latin typeface="Arial" panose="020B0604020202020204" pitchFamily="34" charset="0"/>
                          <a:cs typeface="Arial" panose="020B0604020202020204" pitchFamily="34" charset="0"/>
                        </a:rPr>
                        <a:t> antigens</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228600" marR="0" indent="-22860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Anti-P</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228600" marR="0" indent="-22860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Clinically significant; associated with spontaneous abortions (rare)</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62797">
                <a:tc vMerge="1">
                  <a:txBody>
                    <a:bodyPr/>
                    <a:lstStyle/>
                    <a:p>
                      <a:endParaRPr lang="en-US"/>
                    </a:p>
                  </a:txBody>
                  <a:tcPr/>
                </a:tc>
                <a:tc>
                  <a:txBody>
                    <a:bodyPr/>
                    <a:lstStyle/>
                    <a:p>
                      <a:pPr marL="228600" marR="0" indent="-22860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Very rare phenotype</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432816">
                <a:tc>
                  <a:txBody>
                    <a:bodyPr/>
                    <a:lstStyle/>
                    <a:p>
                      <a:pPr marL="228600" marR="0" indent="-22860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P</a:t>
                      </a:r>
                      <a:r>
                        <a:rPr lang="en-US" sz="1400" b="0" baseline="-25000">
                          <a:solidFill>
                            <a:schemeClr val="tx1"/>
                          </a:solidFill>
                          <a:effectLst/>
                          <a:latin typeface="Arial" panose="020B0604020202020204" pitchFamily="34" charset="0"/>
                          <a:cs typeface="Arial" panose="020B0604020202020204" pitchFamily="34" charset="0"/>
                        </a:rPr>
                        <a:t>2</a:t>
                      </a:r>
                      <a:r>
                        <a:rPr lang="en-US" sz="1400" b="0" baseline="30000">
                          <a:solidFill>
                            <a:schemeClr val="tx1"/>
                          </a:solidFill>
                          <a:effectLst/>
                          <a:latin typeface="Arial" panose="020B0604020202020204" pitchFamily="34" charset="0"/>
                          <a:cs typeface="Arial" panose="020B0604020202020204" pitchFamily="34" charset="0"/>
                        </a:rPr>
                        <a:t>k</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28600" marR="0" indent="-22860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Red cells express only P</a:t>
                      </a:r>
                      <a:r>
                        <a:rPr lang="en-US" sz="1400" b="0" baseline="30000">
                          <a:solidFill>
                            <a:schemeClr val="tx1"/>
                          </a:solidFill>
                          <a:effectLst/>
                          <a:latin typeface="Arial" panose="020B0604020202020204" pitchFamily="34" charset="0"/>
                          <a:cs typeface="Arial" panose="020B0604020202020204" pitchFamily="34" charset="0"/>
                        </a:rPr>
                        <a:t>k</a:t>
                      </a:r>
                      <a:r>
                        <a:rPr lang="en-US" sz="1400" b="0">
                          <a:solidFill>
                            <a:schemeClr val="tx1"/>
                          </a:solidFill>
                          <a:effectLst/>
                          <a:latin typeface="Arial" panose="020B0604020202020204" pitchFamily="34" charset="0"/>
                          <a:cs typeface="Arial" panose="020B0604020202020204" pitchFamily="34" charset="0"/>
                        </a:rPr>
                        <a:t> antigens</a:t>
                      </a:r>
                      <a:endParaRPr lang="en-US" sz="1200" b="0">
                        <a:solidFill>
                          <a:schemeClr val="tx1"/>
                        </a:solidFill>
                        <a:effectLst/>
                        <a:latin typeface="Arial" panose="020B0604020202020204" pitchFamily="34" charset="0"/>
                        <a:cs typeface="Arial" panose="020B0604020202020204" pitchFamily="34" charset="0"/>
                      </a:endParaRPr>
                    </a:p>
                    <a:p>
                      <a:pPr marL="228600" marR="0" indent="-22860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Very rare phenotype</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28600" marR="0" indent="-22860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Anti-P and anti-P1</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28600" marR="0" indent="-22860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Anti-P and anti-P1 characteristics</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717311">
                <a:tc>
                  <a:txBody>
                    <a:bodyPr/>
                    <a:lstStyle/>
                    <a:p>
                      <a:pPr marL="228600" marR="0" indent="-228600">
                        <a:lnSpc>
                          <a:spcPct val="115000"/>
                        </a:lnSpc>
                        <a:spcBef>
                          <a:spcPts val="0"/>
                        </a:spcBef>
                        <a:spcAft>
                          <a:spcPts val="0"/>
                        </a:spcAft>
                      </a:pPr>
                      <a:r>
                        <a:rPr lang="en-US" sz="1400" b="0">
                          <a:solidFill>
                            <a:schemeClr val="tx1"/>
                          </a:solidFill>
                          <a:effectLst/>
                          <a:latin typeface="Arial" panose="020B0604020202020204" pitchFamily="34" charset="0"/>
                          <a:cs typeface="Arial" panose="020B0604020202020204" pitchFamily="34" charset="0"/>
                        </a:rPr>
                        <a:t>p</a:t>
                      </a:r>
                      <a:endParaRPr lang="en-US" sz="12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28600" marR="0" indent="-22860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Null phenotype of system</a:t>
                      </a:r>
                      <a:endParaRPr lang="en-US" sz="1200" b="0" dirty="0">
                        <a:solidFill>
                          <a:schemeClr val="tx1"/>
                        </a:solidFill>
                        <a:effectLst/>
                        <a:latin typeface="Arial" panose="020B0604020202020204" pitchFamily="34" charset="0"/>
                        <a:cs typeface="Arial" panose="020B0604020202020204" pitchFamily="34" charset="0"/>
                      </a:endParaRPr>
                    </a:p>
                    <a:p>
                      <a:pPr marL="228600" marR="0" indent="-22860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Negative for P, P1, and </a:t>
                      </a:r>
                      <a:r>
                        <a:rPr lang="en-US" sz="1400" b="0" dirty="0" err="1">
                          <a:solidFill>
                            <a:schemeClr val="tx1"/>
                          </a:solidFill>
                          <a:effectLst/>
                          <a:latin typeface="Arial" panose="020B0604020202020204" pitchFamily="34" charset="0"/>
                          <a:cs typeface="Arial" panose="020B0604020202020204" pitchFamily="34" charset="0"/>
                        </a:rPr>
                        <a:t>P</a:t>
                      </a:r>
                      <a:r>
                        <a:rPr lang="en-US" sz="1400" b="0" baseline="30000" dirty="0" err="1">
                          <a:solidFill>
                            <a:schemeClr val="tx1"/>
                          </a:solidFill>
                          <a:effectLst/>
                          <a:latin typeface="Arial" panose="020B0604020202020204" pitchFamily="34" charset="0"/>
                          <a:cs typeface="Arial" panose="020B0604020202020204" pitchFamily="34" charset="0"/>
                        </a:rPr>
                        <a:t>k</a:t>
                      </a:r>
                      <a:r>
                        <a:rPr lang="en-US" sz="1400" b="0" dirty="0">
                          <a:solidFill>
                            <a:schemeClr val="tx1"/>
                          </a:solidFill>
                          <a:effectLst/>
                          <a:latin typeface="Arial" panose="020B0604020202020204" pitchFamily="34" charset="0"/>
                          <a:cs typeface="Arial" panose="020B0604020202020204" pitchFamily="34" charset="0"/>
                        </a:rPr>
                        <a:t> antigens</a:t>
                      </a:r>
                      <a:endParaRPr lang="en-US" sz="1200" b="0" dirty="0">
                        <a:solidFill>
                          <a:schemeClr val="tx1"/>
                        </a:solidFill>
                        <a:effectLst/>
                        <a:latin typeface="Arial" panose="020B0604020202020204" pitchFamily="34" charset="0"/>
                        <a:cs typeface="Arial" panose="020B0604020202020204" pitchFamily="34" charset="0"/>
                      </a:endParaRPr>
                    </a:p>
                    <a:p>
                      <a:pPr marL="228600" marR="0" indent="-22860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Very rare phenotype</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28600" marR="0" indent="-22860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Anti-PP1P</a:t>
                      </a:r>
                      <a:r>
                        <a:rPr lang="en-US" sz="1400" b="0" baseline="30000" dirty="0">
                          <a:solidFill>
                            <a:schemeClr val="tx1"/>
                          </a:solidFill>
                          <a:effectLst/>
                          <a:latin typeface="Arial" panose="020B0604020202020204" pitchFamily="34" charset="0"/>
                          <a:cs typeface="Arial" panose="020B0604020202020204" pitchFamily="34" charset="0"/>
                        </a:rPr>
                        <a:t>k</a:t>
                      </a:r>
                      <a:r>
                        <a:rPr lang="en-US" sz="1400" b="0" dirty="0">
                          <a:solidFill>
                            <a:schemeClr val="tx1"/>
                          </a:solidFill>
                          <a:effectLst/>
                          <a:latin typeface="Arial" panose="020B0604020202020204" pitchFamily="34" charset="0"/>
                          <a:cs typeface="Arial" panose="020B0604020202020204" pitchFamily="34" charset="0"/>
                        </a:rPr>
                        <a:t> (</a:t>
                      </a:r>
                      <a:r>
                        <a:rPr lang="en-US" sz="1400" b="0" dirty="0" err="1">
                          <a:solidFill>
                            <a:schemeClr val="tx1"/>
                          </a:solidFill>
                          <a:effectLst/>
                          <a:latin typeface="Arial" panose="020B0604020202020204" pitchFamily="34" charset="0"/>
                          <a:cs typeface="Arial" panose="020B0604020202020204" pitchFamily="34" charset="0"/>
                        </a:rPr>
                        <a:t>Tj</a:t>
                      </a:r>
                      <a:r>
                        <a:rPr lang="en-US" sz="1400" b="0" baseline="30000" dirty="0" err="1">
                          <a:solidFill>
                            <a:schemeClr val="tx1"/>
                          </a:solidFill>
                          <a:effectLst/>
                          <a:latin typeface="Arial" panose="020B0604020202020204" pitchFamily="34" charset="0"/>
                          <a:cs typeface="Arial" panose="020B0604020202020204" pitchFamily="34" charset="0"/>
                        </a:rPr>
                        <a:t>a</a:t>
                      </a:r>
                      <a:r>
                        <a:rPr lang="en-US" sz="1400" b="0" dirty="0">
                          <a:solidFill>
                            <a:schemeClr val="tx1"/>
                          </a:solidFill>
                          <a:effectLst/>
                          <a:latin typeface="Arial" panose="020B0604020202020204" pitchFamily="34" charset="0"/>
                          <a:cs typeface="Arial" panose="020B0604020202020204" pitchFamily="34" charset="0"/>
                        </a:rPr>
                        <a:t>)</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28600" marR="0" indent="-22860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Hemolytic; clinically significant; can be separated into three specificities</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61" marR="546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pPr eaLnBrk="1" hangingPunct="1"/>
            <a:r>
              <a:rPr lang="en-US" altLang="en-US" smtClean="0"/>
              <a:t>P Antibodies</a:t>
            </a:r>
          </a:p>
        </p:txBody>
      </p:sp>
      <p:graphicFrame>
        <p:nvGraphicFramePr>
          <p:cNvPr id="4" name="Content Placeholder 3" descr="Image describing P antibodies"/>
          <p:cNvGraphicFramePr>
            <a:graphicFrameLocks noGrp="1"/>
          </p:cNvGraphicFramePr>
          <p:nvPr>
            <p:ph idx="1"/>
            <p:extLst>
              <p:ext uri="{D42A27DB-BD31-4B8C-83A1-F6EECF244321}">
                <p14:modId xmlns:p14="http://schemas.microsoft.com/office/powerpoint/2010/main" val="1383781929"/>
              </p:ext>
            </p:extLst>
          </p:nvPr>
        </p:nvGraphicFramePr>
        <p:xfrm>
          <a:off x="556260" y="1806560"/>
          <a:ext cx="8077200" cy="44421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p:txBody>
          <a:bodyPr/>
          <a:lstStyle/>
          <a:p>
            <a:pPr eaLnBrk="1" hangingPunct="1"/>
            <a:r>
              <a:rPr lang="en-US" altLang="en-US" dirty="0" smtClean="0"/>
              <a:t>Objectives (2 of 2) </a:t>
            </a:r>
          </a:p>
        </p:txBody>
      </p:sp>
      <p:sp>
        <p:nvSpPr>
          <p:cNvPr id="19459" name="Content Placeholder 4"/>
          <p:cNvSpPr>
            <a:spLocks noGrp="1"/>
          </p:cNvSpPr>
          <p:nvPr>
            <p:ph idx="1"/>
          </p:nvPr>
        </p:nvSpPr>
        <p:spPr/>
        <p:txBody>
          <a:bodyPr>
            <a:normAutofit/>
          </a:bodyPr>
          <a:lstStyle/>
          <a:p>
            <a:pPr eaLnBrk="1" hangingPunct="1"/>
            <a:r>
              <a:rPr lang="en-US" altLang="en-US" dirty="0" smtClean="0"/>
              <a:t>Describe the genetic mechanisms for antigens within each blood group system</a:t>
            </a:r>
          </a:p>
          <a:p>
            <a:pPr eaLnBrk="1" hangingPunct="1"/>
            <a:r>
              <a:rPr lang="en-US" altLang="en-US" dirty="0" smtClean="0"/>
              <a:t>Compare and contrast the serologic characteristics and clinical relevance of the antibodies associated with each blood group system</a:t>
            </a:r>
          </a:p>
          <a:p>
            <a:pPr eaLnBrk="1" hangingPunct="1"/>
            <a:r>
              <a:rPr lang="en-US" altLang="en-US" dirty="0" smtClean="0"/>
              <a:t>Identify unique characteristics of selected blood group systems regarding disease association and biologic functions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pPr eaLnBrk="1" hangingPunct="1"/>
            <a:r>
              <a:rPr lang="en-US" altLang="en-US" smtClean="0"/>
              <a:t>MNS Blood Group System</a:t>
            </a:r>
          </a:p>
        </p:txBody>
      </p:sp>
      <p:sp>
        <p:nvSpPr>
          <p:cNvPr id="74756" name="Content Placeholder 4"/>
          <p:cNvSpPr>
            <a:spLocks noGrp="1"/>
          </p:cNvSpPr>
          <p:nvPr>
            <p:ph sz="half" idx="2"/>
          </p:nvPr>
        </p:nvSpPr>
        <p:spPr>
          <a:xfrm>
            <a:off x="632460" y="1919416"/>
            <a:ext cx="3962400" cy="4322763"/>
          </a:xfrm>
        </p:spPr>
        <p:txBody>
          <a:bodyPr/>
          <a:lstStyle/>
          <a:p>
            <a:pPr marL="0" indent="0">
              <a:buNone/>
            </a:pPr>
            <a:r>
              <a:rPr lang="en-US" altLang="en-US" sz="2000" dirty="0"/>
              <a:t>M and N</a:t>
            </a:r>
          </a:p>
          <a:p>
            <a:pPr eaLnBrk="1" hangingPunct="1"/>
            <a:r>
              <a:rPr lang="en-US" altLang="en-US" sz="1800" dirty="0" smtClean="0"/>
              <a:t>Coded by </a:t>
            </a:r>
            <a:r>
              <a:rPr lang="en-US" altLang="en-US" sz="1800" dirty="0" err="1" smtClean="0"/>
              <a:t>glycophorin</a:t>
            </a:r>
            <a:r>
              <a:rPr lang="en-US" altLang="en-US" sz="1800" dirty="0" smtClean="0"/>
              <a:t> A</a:t>
            </a:r>
          </a:p>
          <a:p>
            <a:pPr lvl="1" eaLnBrk="1" hangingPunct="1"/>
            <a:r>
              <a:rPr lang="en-US" altLang="en-US" sz="1600" dirty="0" smtClean="0"/>
              <a:t>Membrane structure is called </a:t>
            </a:r>
            <a:r>
              <a:rPr lang="en-US" altLang="en-US" sz="1600" dirty="0" err="1" smtClean="0"/>
              <a:t>sialoglycophorin</a:t>
            </a:r>
            <a:r>
              <a:rPr lang="en-US" altLang="en-US" sz="1600" dirty="0" smtClean="0"/>
              <a:t> A</a:t>
            </a:r>
          </a:p>
          <a:p>
            <a:pPr lvl="1" eaLnBrk="1" hangingPunct="1"/>
            <a:r>
              <a:rPr lang="en-US" altLang="en-US" sz="1600" dirty="0" smtClean="0"/>
              <a:t>Consists of 131 amino acids</a:t>
            </a:r>
          </a:p>
          <a:p>
            <a:pPr eaLnBrk="1" hangingPunct="1"/>
            <a:r>
              <a:rPr lang="en-US" altLang="en-US" sz="1800" dirty="0" smtClean="0"/>
              <a:t>M and N differ at positions 1 and 5 on </a:t>
            </a:r>
            <a:r>
              <a:rPr lang="en-US" altLang="en-US" sz="1800" dirty="0" err="1" smtClean="0"/>
              <a:t>glycophorin</a:t>
            </a:r>
            <a:r>
              <a:rPr lang="en-US" altLang="en-US" sz="1800" dirty="0" smtClean="0"/>
              <a:t> A (GPA)</a:t>
            </a:r>
          </a:p>
          <a:p>
            <a:pPr eaLnBrk="1" hangingPunct="1"/>
            <a:r>
              <a:rPr lang="en-US" altLang="en-US" sz="1800" dirty="0" smtClean="0"/>
              <a:t>Show dosage</a:t>
            </a:r>
          </a:p>
          <a:p>
            <a:pPr lvl="1" eaLnBrk="1" hangingPunct="1"/>
            <a:r>
              <a:rPr lang="en-US" altLang="en-US" sz="1600" dirty="0" smtClean="0"/>
              <a:t>Homozygous inheritance enhances agglutination </a:t>
            </a:r>
            <a:br>
              <a:rPr lang="en-US" altLang="en-US" sz="1600" dirty="0" smtClean="0"/>
            </a:br>
            <a:r>
              <a:rPr lang="en-US" altLang="en-US" sz="1600" dirty="0" smtClean="0"/>
              <a:t>[(M+N–) or (M–N+)]</a:t>
            </a:r>
          </a:p>
          <a:p>
            <a:pPr eaLnBrk="1" hangingPunct="1"/>
            <a:endParaRPr lang="en-US" altLang="en-US" sz="1800" dirty="0" smtClean="0"/>
          </a:p>
        </p:txBody>
      </p:sp>
      <p:sp>
        <p:nvSpPr>
          <p:cNvPr id="74758" name="Content Placeholder 6"/>
          <p:cNvSpPr>
            <a:spLocks noGrp="1"/>
          </p:cNvSpPr>
          <p:nvPr>
            <p:ph sz="quarter" idx="4"/>
          </p:nvPr>
        </p:nvSpPr>
        <p:spPr>
          <a:xfrm>
            <a:off x="4645025" y="1905000"/>
            <a:ext cx="4041775" cy="4322763"/>
          </a:xfrm>
        </p:spPr>
        <p:txBody>
          <a:bodyPr/>
          <a:lstStyle/>
          <a:p>
            <a:pPr marL="0" indent="0">
              <a:buNone/>
            </a:pPr>
            <a:r>
              <a:rPr lang="en-US" altLang="en-US" sz="2000" dirty="0"/>
              <a:t>S, s, and U</a:t>
            </a:r>
          </a:p>
          <a:p>
            <a:pPr eaLnBrk="1" hangingPunct="1"/>
            <a:r>
              <a:rPr lang="en-US" altLang="en-US" sz="1800" dirty="0" smtClean="0"/>
              <a:t>Coded by </a:t>
            </a:r>
            <a:r>
              <a:rPr lang="en-US" altLang="en-US" sz="1800" dirty="0" err="1" smtClean="0"/>
              <a:t>glycophorin</a:t>
            </a:r>
            <a:r>
              <a:rPr lang="en-US" altLang="en-US" sz="1800" dirty="0" smtClean="0"/>
              <a:t> B</a:t>
            </a:r>
          </a:p>
          <a:p>
            <a:pPr lvl="1" eaLnBrk="1" hangingPunct="1"/>
            <a:r>
              <a:rPr lang="en-US" altLang="en-US" sz="1600" dirty="0" smtClean="0"/>
              <a:t>Membrane structure is called </a:t>
            </a:r>
            <a:r>
              <a:rPr lang="en-US" altLang="en-US" sz="1600" dirty="0" err="1" smtClean="0"/>
              <a:t>sialoglycophorin</a:t>
            </a:r>
            <a:r>
              <a:rPr lang="en-US" altLang="en-US" sz="1600" dirty="0" smtClean="0"/>
              <a:t> B</a:t>
            </a:r>
          </a:p>
          <a:p>
            <a:pPr lvl="1" eaLnBrk="1" hangingPunct="1"/>
            <a:r>
              <a:rPr lang="en-US" altLang="en-US" sz="1600" dirty="0" smtClean="0"/>
              <a:t>Consists of 72 amino acids</a:t>
            </a:r>
          </a:p>
          <a:p>
            <a:pPr eaLnBrk="1" hangingPunct="1"/>
            <a:r>
              <a:rPr lang="en-US" altLang="en-US" sz="1800" dirty="0" smtClean="0"/>
              <a:t>S and s differ at position 29</a:t>
            </a:r>
          </a:p>
          <a:p>
            <a:pPr lvl="1" eaLnBrk="1" hangingPunct="1"/>
            <a:r>
              <a:rPr lang="en-US" altLang="en-US" sz="1600" dirty="0" smtClean="0"/>
              <a:t>S has methionine; s has threonine</a:t>
            </a:r>
          </a:p>
          <a:p>
            <a:pPr eaLnBrk="1" hangingPunct="1"/>
            <a:r>
              <a:rPr lang="en-US" altLang="en-US" sz="1800" dirty="0" smtClean="0"/>
              <a:t>U antigen</a:t>
            </a:r>
          </a:p>
          <a:p>
            <a:pPr lvl="1" eaLnBrk="1" hangingPunct="1"/>
            <a:r>
              <a:rPr lang="en-US" altLang="en-US" sz="1600" dirty="0" smtClean="0"/>
              <a:t>Located near membrane</a:t>
            </a:r>
          </a:p>
          <a:p>
            <a:pPr lvl="1" eaLnBrk="1" hangingPunct="1"/>
            <a:r>
              <a:rPr lang="en-US" altLang="en-US" sz="1600" dirty="0" smtClean="0"/>
              <a:t>Present when S or s is inherited</a:t>
            </a:r>
          </a:p>
          <a:p>
            <a:pPr eaLnBrk="1" hangingPunct="1"/>
            <a:r>
              <a:rPr lang="en-US" altLang="en-US" sz="1800" dirty="0" smtClean="0"/>
              <a:t>Absence of </a:t>
            </a:r>
            <a:r>
              <a:rPr lang="en-US" altLang="en-US" sz="1800" dirty="0" err="1" smtClean="0"/>
              <a:t>glycophorin</a:t>
            </a:r>
            <a:r>
              <a:rPr lang="en-US" altLang="en-US" sz="1800" dirty="0" smtClean="0"/>
              <a:t> B (GPB) would result in S–s–U–</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6"/>
          <p:cNvSpPr>
            <a:spLocks noGrp="1"/>
          </p:cNvSpPr>
          <p:nvPr>
            <p:ph type="title"/>
          </p:nvPr>
        </p:nvSpPr>
        <p:spPr/>
        <p:txBody>
          <a:bodyPr/>
          <a:lstStyle/>
          <a:p>
            <a:pPr eaLnBrk="1" hangingPunct="1"/>
            <a:r>
              <a:rPr lang="en-US" altLang="en-US" smtClean="0"/>
              <a:t>MNS Antibodies</a:t>
            </a:r>
          </a:p>
        </p:txBody>
      </p:sp>
      <p:graphicFrame>
        <p:nvGraphicFramePr>
          <p:cNvPr id="9" name="Content Placeholder 8" descr="Image describing MNS antibodies"/>
          <p:cNvGraphicFramePr>
            <a:graphicFrameLocks noGrp="1"/>
          </p:cNvGraphicFramePr>
          <p:nvPr>
            <p:ph idx="1"/>
            <p:extLst>
              <p:ext uri="{D42A27DB-BD31-4B8C-83A1-F6EECF244321}">
                <p14:modId xmlns:p14="http://schemas.microsoft.com/office/powerpoint/2010/main" val="1496882527"/>
              </p:ext>
            </p:extLst>
          </p:nvPr>
        </p:nvGraphicFramePr>
        <p:xfrm>
          <a:off x="2019300" y="2471052"/>
          <a:ext cx="4800600" cy="274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p:cNvSpPr txBox="1"/>
          <p:nvPr/>
        </p:nvSpPr>
        <p:spPr>
          <a:xfrm>
            <a:off x="508665" y="1911532"/>
            <a:ext cx="2514600" cy="1754188"/>
          </a:xfrm>
          <a:prstGeom prst="rect">
            <a:avLst/>
          </a:prstGeom>
          <a:noFill/>
        </p:spPr>
        <p:txBody>
          <a:bodyPr>
            <a:spAutoFit/>
          </a:bodyPr>
          <a:lstStyle/>
          <a:p>
            <a:pPr marL="285750" indent="-285750" eaLnBrk="1" fontAlgn="auto" hangingPunct="1">
              <a:spcBef>
                <a:spcPts val="0"/>
              </a:spcBef>
              <a:spcAft>
                <a:spcPts val="0"/>
              </a:spcAft>
              <a:buFont typeface="Arial" pitchFamily="34" charset="0"/>
              <a:buChar char="•"/>
              <a:defRPr/>
            </a:pPr>
            <a:r>
              <a:rPr lang="en-US" dirty="0">
                <a:latin typeface="+mn-lt"/>
                <a:cs typeface="+mn-cs"/>
              </a:rPr>
              <a:t>IgM and IgG</a:t>
            </a:r>
          </a:p>
          <a:p>
            <a:pPr marL="285750" indent="-285750" eaLnBrk="1" fontAlgn="auto" hangingPunct="1">
              <a:spcBef>
                <a:spcPts val="0"/>
              </a:spcBef>
              <a:spcAft>
                <a:spcPts val="0"/>
              </a:spcAft>
              <a:buFont typeface="Arial" pitchFamily="34" charset="0"/>
              <a:buChar char="•"/>
              <a:defRPr/>
            </a:pPr>
            <a:r>
              <a:rPr lang="en-US" dirty="0">
                <a:latin typeface="+mn-lt"/>
                <a:cs typeface="+mn-cs"/>
              </a:rPr>
              <a:t>Rarely encountered in HDFN</a:t>
            </a:r>
          </a:p>
          <a:p>
            <a:pPr marL="285750" indent="-285750" eaLnBrk="1" fontAlgn="auto" hangingPunct="1">
              <a:spcBef>
                <a:spcPts val="0"/>
              </a:spcBef>
              <a:spcAft>
                <a:spcPts val="0"/>
              </a:spcAft>
              <a:buFont typeface="Arial" pitchFamily="34" charset="0"/>
              <a:buChar char="•"/>
              <a:defRPr/>
            </a:pPr>
            <a:r>
              <a:rPr lang="en-US" dirty="0">
                <a:latin typeface="+mn-lt"/>
                <a:cs typeface="+mn-cs"/>
              </a:rPr>
              <a:t>Variable reactions depend on reagent pH</a:t>
            </a:r>
          </a:p>
        </p:txBody>
      </p:sp>
      <p:sp>
        <p:nvSpPr>
          <p:cNvPr id="11" name="TextBox 10"/>
          <p:cNvSpPr txBox="1"/>
          <p:nvPr/>
        </p:nvSpPr>
        <p:spPr>
          <a:xfrm>
            <a:off x="6122999" y="1983689"/>
            <a:ext cx="2667000" cy="1476375"/>
          </a:xfrm>
          <a:prstGeom prst="rect">
            <a:avLst/>
          </a:prstGeom>
          <a:noFill/>
        </p:spPr>
        <p:txBody>
          <a:bodyPr>
            <a:spAutoFit/>
          </a:bodyPr>
          <a:lstStyle/>
          <a:p>
            <a:pPr marL="285750" indent="-285750" eaLnBrk="1" fontAlgn="auto" hangingPunct="1">
              <a:spcBef>
                <a:spcPts val="0"/>
              </a:spcBef>
              <a:spcAft>
                <a:spcPts val="0"/>
              </a:spcAft>
              <a:buFont typeface="Arial" pitchFamily="34" charset="0"/>
              <a:buChar char="•"/>
              <a:defRPr/>
            </a:pPr>
            <a:r>
              <a:rPr lang="en-US" dirty="0">
                <a:latin typeface="+mn-lt"/>
                <a:cs typeface="+mn-cs"/>
              </a:rPr>
              <a:t>Rare IgM</a:t>
            </a:r>
          </a:p>
          <a:p>
            <a:pPr marL="285750" indent="-285750" eaLnBrk="1" fontAlgn="auto" hangingPunct="1">
              <a:spcBef>
                <a:spcPts val="0"/>
              </a:spcBef>
              <a:spcAft>
                <a:spcPts val="0"/>
              </a:spcAft>
              <a:buFont typeface="Arial" pitchFamily="34" charset="0"/>
              <a:buChar char="•"/>
              <a:defRPr/>
            </a:pPr>
            <a:r>
              <a:rPr lang="en-US" dirty="0">
                <a:latin typeface="+mn-lt"/>
                <a:cs typeface="+mn-cs"/>
              </a:rPr>
              <a:t>N-like antibodies found in dialysis patients from formaldehyde-sterilized instruments</a:t>
            </a:r>
          </a:p>
        </p:txBody>
      </p:sp>
      <p:sp>
        <p:nvSpPr>
          <p:cNvPr id="12" name="TextBox 11"/>
          <p:cNvSpPr txBox="1"/>
          <p:nvPr/>
        </p:nvSpPr>
        <p:spPr>
          <a:xfrm>
            <a:off x="914400" y="5388423"/>
            <a:ext cx="7540171" cy="646113"/>
          </a:xfrm>
          <a:prstGeom prst="rect">
            <a:avLst/>
          </a:prstGeom>
          <a:noFill/>
        </p:spPr>
        <p:txBody>
          <a:bodyPr wrap="square">
            <a:spAutoFit/>
          </a:bodyPr>
          <a:lstStyle/>
          <a:p>
            <a:pPr marL="285750" indent="-285750" eaLnBrk="1" fontAlgn="auto" hangingPunct="1">
              <a:spcBef>
                <a:spcPts val="0"/>
              </a:spcBef>
              <a:spcAft>
                <a:spcPts val="0"/>
              </a:spcAft>
              <a:buFont typeface="Arial" pitchFamily="34" charset="0"/>
              <a:buChar char="•"/>
              <a:defRPr/>
            </a:pPr>
            <a:r>
              <a:rPr lang="en-US" dirty="0">
                <a:latin typeface="+mn-lt"/>
                <a:cs typeface="+mn-cs"/>
              </a:rPr>
              <a:t>Clinically significant IgG</a:t>
            </a:r>
          </a:p>
          <a:p>
            <a:pPr marL="285750" indent="-285750" eaLnBrk="1" fontAlgn="auto" hangingPunct="1">
              <a:spcBef>
                <a:spcPts val="0"/>
              </a:spcBef>
              <a:spcAft>
                <a:spcPts val="0"/>
              </a:spcAft>
              <a:buFont typeface="Arial" pitchFamily="34" charset="0"/>
              <a:buChar char="•"/>
              <a:defRPr/>
            </a:pPr>
            <a:r>
              <a:rPr lang="en-US" dirty="0">
                <a:latin typeface="+mn-lt"/>
                <a:cs typeface="+mn-cs"/>
              </a:rPr>
              <a:t>Anti-U is rare but can be found in S</a:t>
            </a:r>
            <a:r>
              <a:rPr lang="en-US" dirty="0">
                <a:latin typeface="Calibri"/>
                <a:cs typeface="+mn-cs"/>
              </a:rPr>
              <a:t>–</a:t>
            </a:r>
            <a:r>
              <a:rPr lang="en-US" dirty="0">
                <a:latin typeface="+mn-lt"/>
                <a:cs typeface="+mn-cs"/>
              </a:rPr>
              <a:t>s</a:t>
            </a:r>
            <a:r>
              <a:rPr lang="en-US" dirty="0">
                <a:latin typeface="Calibri"/>
                <a:cs typeface="+mn-cs"/>
              </a:rPr>
              <a:t>–</a:t>
            </a:r>
            <a:r>
              <a:rPr lang="en-US" dirty="0">
                <a:latin typeface="+mn-lt"/>
                <a:cs typeface="+mn-cs"/>
              </a:rPr>
              <a:t> persons (black population)</a:t>
            </a:r>
          </a:p>
        </p:txBody>
      </p:sp>
      <p:sp>
        <p:nvSpPr>
          <p:cNvPr id="13" name="Isosceles Triangle 12"/>
          <p:cNvSpPr/>
          <p:nvPr/>
        </p:nvSpPr>
        <p:spPr>
          <a:xfrm rot="18610001">
            <a:off x="2806700" y="2466290"/>
            <a:ext cx="152400" cy="304800"/>
          </a:xfrm>
          <a:prstGeom prst="triangle">
            <a:avLst/>
          </a:prstGeom>
          <a:effectLst/>
        </p:spPr>
        <p:style>
          <a:lnRef idx="3">
            <a:schemeClr val="lt1"/>
          </a:lnRef>
          <a:fillRef idx="1">
            <a:schemeClr val="accent2"/>
          </a:fillRef>
          <a:effectRef idx="1">
            <a:schemeClr val="accent2"/>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4" name="Isosceles Triangle 13"/>
          <p:cNvSpPr/>
          <p:nvPr/>
        </p:nvSpPr>
        <p:spPr>
          <a:xfrm rot="2914438">
            <a:off x="5930900" y="2477402"/>
            <a:ext cx="152400" cy="304800"/>
          </a:xfrm>
          <a:prstGeom prst="triangle">
            <a:avLst/>
          </a:prstGeom>
          <a:effectLst/>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5" name="Isosceles Triangle 14"/>
          <p:cNvSpPr/>
          <p:nvPr/>
        </p:nvSpPr>
        <p:spPr>
          <a:xfrm rot="10800000">
            <a:off x="4343400" y="5214252"/>
            <a:ext cx="152400" cy="304800"/>
          </a:xfrm>
          <a:prstGeom prst="triangle">
            <a:avLst/>
          </a:prstGeom>
        </p:spPr>
        <p:style>
          <a:lnRef idx="3">
            <a:schemeClr val="lt1"/>
          </a:lnRef>
          <a:fillRef idx="1">
            <a:schemeClr val="accent6"/>
          </a:fillRef>
          <a:effectRef idx="1">
            <a:schemeClr val="accent6"/>
          </a:effectRef>
          <a:fontRef idx="minor">
            <a:schemeClr val="lt1"/>
          </a:fontRef>
        </p:style>
        <p:txBody>
          <a:bodyPr anchor="ctr"/>
          <a:lstStyle/>
          <a:p>
            <a:pPr algn="ctr" eaLnBrk="1" fontAlgn="auto" hangingPunct="1">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pPr eaLnBrk="1" hangingPunct="1"/>
            <a:r>
              <a:rPr lang="en-US" altLang="en-US" dirty="0" smtClean="0"/>
              <a:t>MNS System Frequencies</a:t>
            </a:r>
          </a:p>
        </p:txBody>
      </p:sp>
      <p:graphicFrame>
        <p:nvGraphicFramePr>
          <p:cNvPr id="2" name="Table 1" descr="Table with 7 rows and 3 columns describing MNS system frequencies" title="Table 7.16 Phenotype Frequencies in MNS System"/>
          <p:cNvGraphicFramePr>
            <a:graphicFrameLocks noGrp="1"/>
          </p:cNvGraphicFramePr>
          <p:nvPr>
            <p:extLst>
              <p:ext uri="{D42A27DB-BD31-4B8C-83A1-F6EECF244321}">
                <p14:modId xmlns:p14="http://schemas.microsoft.com/office/powerpoint/2010/main" val="1940488201"/>
              </p:ext>
            </p:extLst>
          </p:nvPr>
        </p:nvGraphicFramePr>
        <p:xfrm>
          <a:off x="914400" y="2133602"/>
          <a:ext cx="7239001" cy="3294888"/>
        </p:xfrm>
        <a:graphic>
          <a:graphicData uri="http://schemas.openxmlformats.org/drawingml/2006/table">
            <a:tbl>
              <a:tblPr firstRow="1" firstCol="1" bandRow="1">
                <a:tableStyleId>{5C22544A-7EE6-4342-B048-85BDC9FD1C3A}</a:tableStyleId>
              </a:tblPr>
              <a:tblGrid>
                <a:gridCol w="1278409">
                  <a:extLst>
                    <a:ext uri="{9D8B030D-6E8A-4147-A177-3AD203B41FA5}">
                      <a16:colId xmlns:a16="http://schemas.microsoft.com/office/drawing/2014/main" val="20000"/>
                    </a:ext>
                  </a:extLst>
                </a:gridCol>
                <a:gridCol w="2980296">
                  <a:extLst>
                    <a:ext uri="{9D8B030D-6E8A-4147-A177-3AD203B41FA5}">
                      <a16:colId xmlns:a16="http://schemas.microsoft.com/office/drawing/2014/main" val="20001"/>
                    </a:ext>
                  </a:extLst>
                </a:gridCol>
                <a:gridCol w="2980296">
                  <a:extLst>
                    <a:ext uri="{9D8B030D-6E8A-4147-A177-3AD203B41FA5}">
                      <a16:colId xmlns:a16="http://schemas.microsoft.com/office/drawing/2014/main" val="20002"/>
                    </a:ext>
                  </a:extLst>
                </a:gridCol>
              </a:tblGrid>
              <a:tr h="336430">
                <a:tc gridSpan="3">
                  <a:txBody>
                    <a:bodyPr/>
                    <a:lstStyle/>
                    <a:p>
                      <a:pPr marL="0" marR="0">
                        <a:lnSpc>
                          <a:spcPct val="115000"/>
                        </a:lnSpc>
                        <a:spcBef>
                          <a:spcPts val="0"/>
                        </a:spcBef>
                        <a:spcAft>
                          <a:spcPts val="0"/>
                        </a:spcAft>
                      </a:pPr>
                      <a:r>
                        <a:rPr lang="en-US" sz="2000" b="0" dirty="0">
                          <a:solidFill>
                            <a:schemeClr val="tx1"/>
                          </a:solidFill>
                          <a:effectLst/>
                          <a:latin typeface="Arial" panose="020B0604020202020204" pitchFamily="34" charset="0"/>
                          <a:cs typeface="Arial" panose="020B0604020202020204" pitchFamily="34" charset="0"/>
                        </a:rPr>
                        <a:t>Table 7.16 Phenotype Frequencies in MNS System</a:t>
                      </a:r>
                      <a:endPar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6430">
                <a:tc rowSpan="2">
                  <a:txBody>
                    <a:bodyPr/>
                    <a:lstStyle/>
                    <a:p>
                      <a:pPr marL="0" marR="0">
                        <a:lnSpc>
                          <a:spcPct val="115000"/>
                        </a:lnSpc>
                        <a:spcBef>
                          <a:spcPts val="0"/>
                        </a:spcBef>
                        <a:spcAft>
                          <a:spcPts val="0"/>
                        </a:spcAft>
                      </a:pPr>
                      <a:r>
                        <a:rPr lang="en-US" sz="2000" b="0" dirty="0">
                          <a:solidFill>
                            <a:schemeClr val="tx1"/>
                          </a:solidFill>
                          <a:effectLst/>
                          <a:latin typeface="Arial" panose="020B0604020202020204" pitchFamily="34" charset="0"/>
                          <a:cs typeface="Arial" panose="020B0604020202020204" pitchFamily="34" charset="0"/>
                        </a:rPr>
                        <a:t>Antigen</a:t>
                      </a:r>
                      <a:endPar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algn="ctr">
                        <a:lnSpc>
                          <a:spcPct val="115000"/>
                        </a:lnSpc>
                        <a:spcBef>
                          <a:spcPts val="0"/>
                        </a:spcBef>
                        <a:spcAft>
                          <a:spcPts val="0"/>
                        </a:spcAft>
                      </a:pPr>
                      <a:r>
                        <a:rPr lang="en-US" sz="2000" b="0">
                          <a:solidFill>
                            <a:schemeClr val="tx1"/>
                          </a:solidFill>
                          <a:effectLst/>
                          <a:latin typeface="Arial" panose="020B0604020202020204" pitchFamily="34" charset="0"/>
                          <a:cs typeface="Arial" panose="020B0604020202020204" pitchFamily="34" charset="0"/>
                        </a:rPr>
                        <a:t>Phenotype frequencies (%)</a:t>
                      </a:r>
                      <a:endParaRPr lang="en-US"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0001"/>
                  </a:ext>
                </a:extLst>
              </a:tr>
              <a:tr h="336430">
                <a:tc vMerge="1">
                  <a:txBody>
                    <a:bodyPr/>
                    <a:lstStyle/>
                    <a:p>
                      <a:endParaRPr lang="en-US"/>
                    </a:p>
                  </a:txBody>
                  <a:tcPr/>
                </a:tc>
                <a:tc>
                  <a:txBody>
                    <a:bodyPr/>
                    <a:lstStyle/>
                    <a:p>
                      <a:pPr marL="0" marR="0">
                        <a:lnSpc>
                          <a:spcPct val="115000"/>
                        </a:lnSpc>
                        <a:spcBef>
                          <a:spcPts val="0"/>
                        </a:spcBef>
                        <a:spcAft>
                          <a:spcPts val="0"/>
                        </a:spcAft>
                      </a:pPr>
                      <a:r>
                        <a:rPr lang="en-US" sz="2000" b="0">
                          <a:solidFill>
                            <a:schemeClr val="tx1"/>
                          </a:solidFill>
                          <a:effectLst/>
                          <a:latin typeface="Arial" panose="020B0604020202020204" pitchFamily="34" charset="0"/>
                          <a:cs typeface="Arial" panose="020B0604020202020204" pitchFamily="34" charset="0"/>
                        </a:rPr>
                        <a:t>Whites</a:t>
                      </a:r>
                      <a:endParaRPr lang="en-US"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b="0" dirty="0">
                          <a:solidFill>
                            <a:schemeClr val="tx1"/>
                          </a:solidFill>
                          <a:effectLst/>
                          <a:latin typeface="Arial" panose="020B0604020202020204" pitchFamily="34" charset="0"/>
                          <a:cs typeface="Arial" panose="020B0604020202020204" pitchFamily="34" charset="0"/>
                        </a:rPr>
                        <a:t>Blacks</a:t>
                      </a:r>
                      <a:endPar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36430">
                <a:tc>
                  <a:txBody>
                    <a:bodyPr/>
                    <a:lstStyle/>
                    <a:p>
                      <a:pPr marL="0" marR="0">
                        <a:lnSpc>
                          <a:spcPct val="115000"/>
                        </a:lnSpc>
                        <a:spcBef>
                          <a:spcPts val="0"/>
                        </a:spcBef>
                        <a:spcAft>
                          <a:spcPts val="0"/>
                        </a:spcAft>
                      </a:pPr>
                      <a:r>
                        <a:rPr lang="en-US" sz="2000" b="0">
                          <a:solidFill>
                            <a:schemeClr val="tx1"/>
                          </a:solidFill>
                          <a:effectLst/>
                          <a:latin typeface="Arial" panose="020B0604020202020204" pitchFamily="34" charset="0"/>
                          <a:cs typeface="Arial" panose="020B0604020202020204" pitchFamily="34" charset="0"/>
                        </a:rPr>
                        <a:t>M+</a:t>
                      </a:r>
                      <a:endParaRPr lang="en-US"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b="0">
                          <a:solidFill>
                            <a:schemeClr val="tx1"/>
                          </a:solidFill>
                          <a:effectLst/>
                          <a:latin typeface="Arial" panose="020B0604020202020204" pitchFamily="34" charset="0"/>
                          <a:cs typeface="Arial" panose="020B0604020202020204" pitchFamily="34" charset="0"/>
                        </a:rPr>
                        <a:t>78</a:t>
                      </a:r>
                      <a:endParaRPr lang="en-US"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b="0">
                          <a:solidFill>
                            <a:schemeClr val="tx1"/>
                          </a:solidFill>
                          <a:effectLst/>
                          <a:latin typeface="Arial" panose="020B0604020202020204" pitchFamily="34" charset="0"/>
                          <a:cs typeface="Arial" panose="020B0604020202020204" pitchFamily="34" charset="0"/>
                        </a:rPr>
                        <a:t>74</a:t>
                      </a:r>
                      <a:endParaRPr lang="en-US"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6430">
                <a:tc>
                  <a:txBody>
                    <a:bodyPr/>
                    <a:lstStyle/>
                    <a:p>
                      <a:pPr marL="0" marR="0">
                        <a:lnSpc>
                          <a:spcPct val="115000"/>
                        </a:lnSpc>
                        <a:spcBef>
                          <a:spcPts val="0"/>
                        </a:spcBef>
                        <a:spcAft>
                          <a:spcPts val="0"/>
                        </a:spcAft>
                      </a:pPr>
                      <a:r>
                        <a:rPr lang="en-US" sz="2000" b="0">
                          <a:solidFill>
                            <a:schemeClr val="tx1"/>
                          </a:solidFill>
                          <a:effectLst/>
                          <a:latin typeface="Arial" panose="020B0604020202020204" pitchFamily="34" charset="0"/>
                          <a:cs typeface="Arial" panose="020B0604020202020204" pitchFamily="34" charset="0"/>
                        </a:rPr>
                        <a:t>N+</a:t>
                      </a:r>
                      <a:endParaRPr lang="en-US"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b="0">
                          <a:solidFill>
                            <a:schemeClr val="tx1"/>
                          </a:solidFill>
                          <a:effectLst/>
                          <a:latin typeface="Arial" panose="020B0604020202020204" pitchFamily="34" charset="0"/>
                          <a:cs typeface="Arial" panose="020B0604020202020204" pitchFamily="34" charset="0"/>
                        </a:rPr>
                        <a:t>72</a:t>
                      </a:r>
                      <a:endParaRPr lang="en-US"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b="0">
                          <a:solidFill>
                            <a:schemeClr val="tx1"/>
                          </a:solidFill>
                          <a:effectLst/>
                          <a:latin typeface="Arial" panose="020B0604020202020204" pitchFamily="34" charset="0"/>
                          <a:cs typeface="Arial" panose="020B0604020202020204" pitchFamily="34" charset="0"/>
                        </a:rPr>
                        <a:t>75</a:t>
                      </a:r>
                      <a:endParaRPr lang="en-US"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36430">
                <a:tc>
                  <a:txBody>
                    <a:bodyPr/>
                    <a:lstStyle/>
                    <a:p>
                      <a:pPr marL="0" marR="0">
                        <a:lnSpc>
                          <a:spcPct val="115000"/>
                        </a:lnSpc>
                        <a:spcBef>
                          <a:spcPts val="0"/>
                        </a:spcBef>
                        <a:spcAft>
                          <a:spcPts val="0"/>
                        </a:spcAft>
                      </a:pPr>
                      <a:r>
                        <a:rPr lang="en-US" sz="2000" b="0">
                          <a:solidFill>
                            <a:schemeClr val="tx1"/>
                          </a:solidFill>
                          <a:effectLst/>
                          <a:latin typeface="Arial" panose="020B0604020202020204" pitchFamily="34" charset="0"/>
                          <a:cs typeface="Arial" panose="020B0604020202020204" pitchFamily="34" charset="0"/>
                        </a:rPr>
                        <a:t>S+</a:t>
                      </a:r>
                      <a:endParaRPr lang="en-US"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b="0" dirty="0">
                          <a:solidFill>
                            <a:schemeClr val="tx1"/>
                          </a:solidFill>
                          <a:effectLst/>
                          <a:latin typeface="Arial" panose="020B0604020202020204" pitchFamily="34" charset="0"/>
                          <a:cs typeface="Arial" panose="020B0604020202020204" pitchFamily="34" charset="0"/>
                        </a:rPr>
                        <a:t>55</a:t>
                      </a:r>
                      <a:endPar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b="0">
                          <a:solidFill>
                            <a:schemeClr val="tx1"/>
                          </a:solidFill>
                          <a:effectLst/>
                          <a:latin typeface="Arial" panose="020B0604020202020204" pitchFamily="34" charset="0"/>
                          <a:cs typeface="Arial" panose="020B0604020202020204" pitchFamily="34" charset="0"/>
                        </a:rPr>
                        <a:t>31</a:t>
                      </a:r>
                      <a:endParaRPr lang="en-US"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36430">
                <a:tc>
                  <a:txBody>
                    <a:bodyPr/>
                    <a:lstStyle/>
                    <a:p>
                      <a:pPr marL="0" marR="0">
                        <a:lnSpc>
                          <a:spcPct val="115000"/>
                        </a:lnSpc>
                        <a:spcBef>
                          <a:spcPts val="0"/>
                        </a:spcBef>
                        <a:spcAft>
                          <a:spcPts val="0"/>
                        </a:spcAft>
                      </a:pPr>
                      <a:r>
                        <a:rPr lang="en-US" sz="2000" b="0">
                          <a:solidFill>
                            <a:schemeClr val="tx1"/>
                          </a:solidFill>
                          <a:effectLst/>
                          <a:latin typeface="Arial" panose="020B0604020202020204" pitchFamily="34" charset="0"/>
                          <a:cs typeface="Arial" panose="020B0604020202020204" pitchFamily="34" charset="0"/>
                        </a:rPr>
                        <a:t>s+</a:t>
                      </a:r>
                      <a:endParaRPr lang="en-US"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b="0">
                          <a:solidFill>
                            <a:schemeClr val="tx1"/>
                          </a:solidFill>
                          <a:effectLst/>
                          <a:latin typeface="Arial" panose="020B0604020202020204" pitchFamily="34" charset="0"/>
                          <a:cs typeface="Arial" panose="020B0604020202020204" pitchFamily="34" charset="0"/>
                        </a:rPr>
                        <a:t>89</a:t>
                      </a:r>
                      <a:endParaRPr lang="en-US"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b="0">
                          <a:solidFill>
                            <a:schemeClr val="tx1"/>
                          </a:solidFill>
                          <a:effectLst/>
                          <a:latin typeface="Arial" panose="020B0604020202020204" pitchFamily="34" charset="0"/>
                          <a:cs typeface="Arial" panose="020B0604020202020204" pitchFamily="34" charset="0"/>
                        </a:rPr>
                        <a:t>93</a:t>
                      </a:r>
                      <a:endParaRPr lang="en-US"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36430">
                <a:tc>
                  <a:txBody>
                    <a:bodyPr/>
                    <a:lstStyle/>
                    <a:p>
                      <a:pPr marL="0" marR="0">
                        <a:lnSpc>
                          <a:spcPct val="115000"/>
                        </a:lnSpc>
                        <a:spcBef>
                          <a:spcPts val="0"/>
                        </a:spcBef>
                        <a:spcAft>
                          <a:spcPts val="0"/>
                        </a:spcAft>
                      </a:pPr>
                      <a:r>
                        <a:rPr lang="en-US" sz="2000" b="0">
                          <a:solidFill>
                            <a:schemeClr val="tx1"/>
                          </a:solidFill>
                          <a:effectLst/>
                          <a:latin typeface="Arial" panose="020B0604020202020204" pitchFamily="34" charset="0"/>
                          <a:cs typeface="Arial" panose="020B0604020202020204" pitchFamily="34" charset="0"/>
                        </a:rPr>
                        <a:t>U+</a:t>
                      </a:r>
                      <a:endParaRPr lang="en-US"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b="0" dirty="0">
                          <a:solidFill>
                            <a:schemeClr val="tx1"/>
                          </a:solidFill>
                          <a:effectLst/>
                          <a:latin typeface="Arial" panose="020B0604020202020204" pitchFamily="34" charset="0"/>
                          <a:cs typeface="Arial" panose="020B0604020202020204" pitchFamily="34" charset="0"/>
                        </a:rPr>
                        <a:t>99.9</a:t>
                      </a:r>
                      <a:endPar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b="0">
                          <a:solidFill>
                            <a:schemeClr val="tx1"/>
                          </a:solidFill>
                          <a:effectLst/>
                          <a:latin typeface="Arial" panose="020B0604020202020204" pitchFamily="34" charset="0"/>
                          <a:cs typeface="Arial" panose="020B0604020202020204" pitchFamily="34" charset="0"/>
                        </a:rPr>
                        <a:t>99</a:t>
                      </a:r>
                      <a:endParaRPr lang="en-US"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80358">
                <a:tc gridSpan="3">
                  <a:txBody>
                    <a:bodyPr/>
                    <a:lstStyle/>
                    <a:p>
                      <a:pPr marL="0" marR="0">
                        <a:lnSpc>
                          <a:spcPct val="115000"/>
                        </a:lnSpc>
                        <a:spcBef>
                          <a:spcPts val="0"/>
                        </a:spcBef>
                        <a:spcAft>
                          <a:spcPts val="0"/>
                        </a:spcAft>
                      </a:pPr>
                      <a:r>
                        <a:rPr lang="en-US" sz="1400" b="0" dirty="0">
                          <a:solidFill>
                            <a:schemeClr val="tx1"/>
                          </a:solidFill>
                          <a:effectLst/>
                          <a:latin typeface="Arial" panose="020B0604020202020204" pitchFamily="34" charset="0"/>
                          <a:cs typeface="Arial" panose="020B0604020202020204" pitchFamily="34" charset="0"/>
                        </a:rPr>
                        <a:t>From Reid ME, Lomas-Francis C, Olsson ML: The blood group antigen facts book, </a:t>
                      </a:r>
                      <a:r>
                        <a:rPr lang="en-US" sz="1400" b="0" dirty="0" err="1">
                          <a:solidFill>
                            <a:schemeClr val="tx1"/>
                          </a:solidFill>
                          <a:effectLst/>
                          <a:latin typeface="Arial" panose="020B0604020202020204" pitchFamily="34" charset="0"/>
                          <a:cs typeface="Arial" panose="020B0604020202020204" pitchFamily="34" charset="0"/>
                        </a:rPr>
                        <a:t>ed</a:t>
                      </a:r>
                      <a:r>
                        <a:rPr lang="en-US" sz="1400" b="0" dirty="0">
                          <a:solidFill>
                            <a:schemeClr val="tx1"/>
                          </a:solidFill>
                          <a:effectLst/>
                          <a:latin typeface="Arial" panose="020B0604020202020204" pitchFamily="34" charset="0"/>
                          <a:cs typeface="Arial" panose="020B0604020202020204" pitchFamily="34" charset="0"/>
                        </a:rPr>
                        <a:t> 3, San Diego, CA, 2012, Academic Press.</a:t>
                      </a:r>
                      <a:endParaRPr lang="en-US"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673443" y="304800"/>
            <a:ext cx="8229600" cy="1143000"/>
          </a:xfrm>
        </p:spPr>
        <p:txBody>
          <a:bodyPr/>
          <a:lstStyle/>
          <a:p>
            <a:pPr eaLnBrk="1" hangingPunct="1"/>
            <a:r>
              <a:rPr lang="en-US" altLang="en-US" dirty="0" smtClean="0"/>
              <a:t>Miscellaneous Systems</a:t>
            </a:r>
          </a:p>
        </p:txBody>
      </p:sp>
      <p:graphicFrame>
        <p:nvGraphicFramePr>
          <p:cNvPr id="2" name="Table 1" descr="Table with 15 rows and 5 columns describing miscellaneous blood group systems" title="Table 7.17 Miscellaneous Blood Groups and Antigens"/>
          <p:cNvGraphicFramePr>
            <a:graphicFrameLocks noGrp="1"/>
          </p:cNvGraphicFramePr>
          <p:nvPr>
            <p:extLst>
              <p:ext uri="{D42A27DB-BD31-4B8C-83A1-F6EECF244321}">
                <p14:modId xmlns:p14="http://schemas.microsoft.com/office/powerpoint/2010/main" val="1644547919"/>
              </p:ext>
            </p:extLst>
          </p:nvPr>
        </p:nvGraphicFramePr>
        <p:xfrm>
          <a:off x="685800" y="1600200"/>
          <a:ext cx="8229600" cy="4582974"/>
        </p:xfrm>
        <a:graphic>
          <a:graphicData uri="http://schemas.openxmlformats.org/drawingml/2006/table">
            <a:tbl>
              <a:tblPr firstRow="1" firstCol="1" bandRow="1">
                <a:tableStyleId>{5C22544A-7EE6-4342-B048-85BDC9FD1C3A}</a:tableStyleId>
              </a:tblPr>
              <a:tblGrid>
                <a:gridCol w="83820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5029200">
                  <a:extLst>
                    <a:ext uri="{9D8B030D-6E8A-4147-A177-3AD203B41FA5}">
                      <a16:colId xmlns:a16="http://schemas.microsoft.com/office/drawing/2014/main" val="20004"/>
                    </a:ext>
                  </a:extLst>
                </a:gridCol>
              </a:tblGrid>
              <a:tr h="145763">
                <a:tc gridSpan="5">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Table 7.17 Miscellaneous Blood Groups and Antigens</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86267">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Name</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Antigen Symbol</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ISBT NO.</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Antigens</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Characteristics</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69116">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Diego</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Di. Wr</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010</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err="1">
                          <a:solidFill>
                            <a:schemeClr val="tx1"/>
                          </a:solidFill>
                          <a:effectLst/>
                          <a:latin typeface="Arial" panose="020B0604020202020204" pitchFamily="34" charset="0"/>
                          <a:cs typeface="Arial" panose="020B0604020202020204" pitchFamily="34" charset="0"/>
                        </a:rPr>
                        <a:t>Di</a:t>
                      </a:r>
                      <a:r>
                        <a:rPr lang="en-US" sz="900" b="0" baseline="30000" dirty="0" err="1">
                          <a:solidFill>
                            <a:schemeClr val="tx1"/>
                          </a:solidFill>
                          <a:effectLst/>
                          <a:latin typeface="Arial" panose="020B0604020202020204" pitchFamily="34" charset="0"/>
                          <a:cs typeface="Arial" panose="020B0604020202020204" pitchFamily="34" charset="0"/>
                        </a:rPr>
                        <a:t>a</a:t>
                      </a:r>
                      <a:r>
                        <a:rPr lang="en-US" sz="900" b="0" dirty="0">
                          <a:solidFill>
                            <a:schemeClr val="tx1"/>
                          </a:solidFill>
                          <a:effectLst/>
                          <a:latin typeface="Arial" panose="020B0604020202020204" pitchFamily="34" charset="0"/>
                          <a:cs typeface="Arial" panose="020B0604020202020204" pitchFamily="34" charset="0"/>
                        </a:rPr>
                        <a:t> </a:t>
                      </a:r>
                      <a:r>
                        <a:rPr lang="en-US" sz="900" b="1" dirty="0" smtClean="0">
                          <a:solidFill>
                            <a:schemeClr val="tx1"/>
                          </a:solidFill>
                          <a:effectLst/>
                          <a:latin typeface="Arial" panose="020B0604020202020204" pitchFamily="34" charset="0"/>
                          <a:cs typeface="Arial" panose="020B0604020202020204" pitchFamily="34" charset="0"/>
                        </a:rPr>
                        <a:t>Di</a:t>
                      </a:r>
                      <a:r>
                        <a:rPr lang="en-US" sz="900" b="1" baseline="30000" dirty="0" smtClean="0">
                          <a:solidFill>
                            <a:schemeClr val="tx1"/>
                          </a:solidFill>
                          <a:effectLst/>
                          <a:latin typeface="Arial" panose="020B0604020202020204" pitchFamily="34" charset="0"/>
                          <a:cs typeface="Arial" panose="020B0604020202020204" pitchFamily="34" charset="0"/>
                        </a:rPr>
                        <a:t>b</a:t>
                      </a:r>
                      <a:r>
                        <a:rPr lang="en-US" sz="900" b="0" dirty="0" smtClean="0">
                          <a:solidFill>
                            <a:schemeClr val="tx1"/>
                          </a:solidFill>
                          <a:effectLst/>
                          <a:latin typeface="Arial" panose="020B0604020202020204" pitchFamily="34" charset="0"/>
                          <a:cs typeface="Arial" panose="020B0604020202020204" pitchFamily="34" charset="0"/>
                        </a:rPr>
                        <a:t> </a:t>
                      </a:r>
                      <a:r>
                        <a:rPr lang="en-US" sz="900" b="0" dirty="0" err="1" smtClean="0">
                          <a:solidFill>
                            <a:schemeClr val="tx1"/>
                          </a:solidFill>
                          <a:effectLst/>
                          <a:latin typeface="Arial" panose="020B0604020202020204" pitchFamily="34" charset="0"/>
                          <a:cs typeface="Arial" panose="020B0604020202020204" pitchFamily="34" charset="0"/>
                        </a:rPr>
                        <a:t>Wr</a:t>
                      </a:r>
                      <a:r>
                        <a:rPr lang="en-US" sz="900" b="0" baseline="30000" dirty="0" err="1" smtClean="0">
                          <a:solidFill>
                            <a:schemeClr val="tx1"/>
                          </a:solidFill>
                          <a:effectLst/>
                          <a:latin typeface="Arial" panose="020B0604020202020204" pitchFamily="34" charset="0"/>
                          <a:cs typeface="Arial" panose="020B0604020202020204" pitchFamily="34" charset="0"/>
                        </a:rPr>
                        <a:t>a</a:t>
                      </a:r>
                      <a:r>
                        <a:rPr lang="en-US" sz="900" b="0" dirty="0" smtClean="0">
                          <a:solidFill>
                            <a:schemeClr val="tx1"/>
                          </a:solidFill>
                          <a:effectLst/>
                          <a:latin typeface="Arial" panose="020B0604020202020204" pitchFamily="34" charset="0"/>
                          <a:cs typeface="Arial" panose="020B0604020202020204" pitchFamily="34" charset="0"/>
                        </a:rPr>
                        <a:t> </a:t>
                      </a:r>
                      <a:r>
                        <a:rPr lang="en-US" sz="900" b="1" dirty="0" err="1">
                          <a:solidFill>
                            <a:schemeClr val="tx1"/>
                          </a:solidFill>
                          <a:effectLst/>
                          <a:latin typeface="Arial" panose="020B0604020202020204" pitchFamily="34" charset="0"/>
                          <a:cs typeface="Arial" panose="020B0604020202020204" pitchFamily="34" charset="0"/>
                        </a:rPr>
                        <a:t>Wr</a:t>
                      </a:r>
                      <a:r>
                        <a:rPr lang="en-US" sz="900" b="1" baseline="30000" dirty="0" err="1">
                          <a:solidFill>
                            <a:schemeClr val="tx1"/>
                          </a:solidFill>
                          <a:effectLst/>
                          <a:latin typeface="Arial" panose="020B0604020202020204" pitchFamily="34" charset="0"/>
                          <a:cs typeface="Arial" panose="020B0604020202020204" pitchFamily="34" charset="0"/>
                        </a:rPr>
                        <a:t>b</a:t>
                      </a:r>
                      <a:endParaRPr lang="en-US"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err="1">
                          <a:solidFill>
                            <a:schemeClr val="tx1"/>
                          </a:solidFill>
                          <a:effectLst/>
                          <a:latin typeface="Arial" panose="020B0604020202020204" pitchFamily="34" charset="0"/>
                          <a:cs typeface="Arial" panose="020B0604020202020204" pitchFamily="34" charset="0"/>
                        </a:rPr>
                        <a:t>Di</a:t>
                      </a:r>
                      <a:r>
                        <a:rPr lang="en-US" sz="900" b="0" baseline="30000" dirty="0" err="1">
                          <a:solidFill>
                            <a:schemeClr val="tx1"/>
                          </a:solidFill>
                          <a:effectLst/>
                          <a:latin typeface="Arial" panose="020B0604020202020204" pitchFamily="34" charset="0"/>
                          <a:cs typeface="Arial" panose="020B0604020202020204" pitchFamily="34" charset="0"/>
                        </a:rPr>
                        <a:t>a</a:t>
                      </a:r>
                      <a:r>
                        <a:rPr lang="en-US" sz="900" b="0" dirty="0">
                          <a:solidFill>
                            <a:schemeClr val="tx1"/>
                          </a:solidFill>
                          <a:effectLst/>
                          <a:latin typeface="Arial" panose="020B0604020202020204" pitchFamily="34" charset="0"/>
                          <a:cs typeface="Arial" panose="020B0604020202020204" pitchFamily="34" charset="0"/>
                        </a:rPr>
                        <a:t> is more common in South American Indians anti-</a:t>
                      </a:r>
                      <a:r>
                        <a:rPr lang="en-US" sz="900" b="0" dirty="0" err="1">
                          <a:solidFill>
                            <a:schemeClr val="tx1"/>
                          </a:solidFill>
                          <a:effectLst/>
                          <a:latin typeface="Arial" panose="020B0604020202020204" pitchFamily="34" charset="0"/>
                          <a:cs typeface="Arial" panose="020B0604020202020204" pitchFamily="34" charset="0"/>
                        </a:rPr>
                        <a:t>Wr</a:t>
                      </a:r>
                      <a:r>
                        <a:rPr lang="en-US" sz="900" b="0" baseline="30000" dirty="0" err="1">
                          <a:solidFill>
                            <a:schemeClr val="tx1"/>
                          </a:solidFill>
                          <a:effectLst/>
                          <a:latin typeface="Arial" panose="020B0604020202020204" pitchFamily="34" charset="0"/>
                          <a:cs typeface="Arial" panose="020B0604020202020204" pitchFamily="34" charset="0"/>
                        </a:rPr>
                        <a:t>a</a:t>
                      </a:r>
                      <a:r>
                        <a:rPr lang="en-US" sz="900" b="0" dirty="0">
                          <a:solidFill>
                            <a:schemeClr val="tx1"/>
                          </a:solidFill>
                          <a:effectLst/>
                          <a:latin typeface="Arial" panose="020B0604020202020204" pitchFamily="34" charset="0"/>
                          <a:cs typeface="Arial" panose="020B0604020202020204" pitchFamily="34" charset="0"/>
                        </a:rPr>
                        <a:t> is commonly found with other antibodies</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3716">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Cartwright</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Yt</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011</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1" dirty="0" err="1">
                          <a:solidFill>
                            <a:schemeClr val="tx1"/>
                          </a:solidFill>
                          <a:effectLst/>
                          <a:latin typeface="Arial" panose="020B0604020202020204" pitchFamily="34" charset="0"/>
                          <a:cs typeface="Arial" panose="020B0604020202020204" pitchFamily="34" charset="0"/>
                        </a:rPr>
                        <a:t>Yt</a:t>
                      </a:r>
                      <a:r>
                        <a:rPr lang="en-US" sz="900" b="0" baseline="30000" dirty="0" err="1">
                          <a:solidFill>
                            <a:schemeClr val="tx1"/>
                          </a:solidFill>
                          <a:effectLst/>
                          <a:latin typeface="Arial" panose="020B0604020202020204" pitchFamily="34" charset="0"/>
                          <a:cs typeface="Arial" panose="020B0604020202020204" pitchFamily="34" charset="0"/>
                        </a:rPr>
                        <a:t>a</a:t>
                      </a:r>
                      <a:r>
                        <a:rPr lang="en-US" sz="900" b="0" dirty="0">
                          <a:solidFill>
                            <a:schemeClr val="tx1"/>
                          </a:solidFill>
                          <a:effectLst/>
                          <a:latin typeface="Arial" panose="020B0604020202020204" pitchFamily="34" charset="0"/>
                          <a:cs typeface="Arial" panose="020B0604020202020204" pitchFamily="34" charset="0"/>
                        </a:rPr>
                        <a:t> </a:t>
                      </a:r>
                      <a:r>
                        <a:rPr lang="en-US" sz="900" b="0" dirty="0" err="1">
                          <a:solidFill>
                            <a:schemeClr val="tx1"/>
                          </a:solidFill>
                          <a:effectLst/>
                          <a:latin typeface="Arial" panose="020B0604020202020204" pitchFamily="34" charset="0"/>
                          <a:cs typeface="Arial" panose="020B0604020202020204" pitchFamily="34" charset="0"/>
                        </a:rPr>
                        <a:t>Yt</a:t>
                      </a:r>
                      <a:r>
                        <a:rPr lang="en-US" sz="900" b="0" baseline="30000" dirty="0" err="1">
                          <a:solidFill>
                            <a:schemeClr val="tx1"/>
                          </a:solidFill>
                          <a:effectLst/>
                          <a:latin typeface="Arial" panose="020B0604020202020204" pitchFamily="34" charset="0"/>
                          <a:cs typeface="Arial" panose="020B0604020202020204" pitchFamily="34" charset="0"/>
                        </a:rPr>
                        <a:t>b</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Variably sensitive to enzymes; sensitive to DTT</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2550">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Xg</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Xg</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012</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err="1">
                          <a:solidFill>
                            <a:schemeClr val="tx1"/>
                          </a:solidFill>
                          <a:effectLst/>
                          <a:latin typeface="Arial" panose="020B0604020202020204" pitchFamily="34" charset="0"/>
                          <a:cs typeface="Arial" panose="020B0604020202020204" pitchFamily="34" charset="0"/>
                        </a:rPr>
                        <a:t>Xg</a:t>
                      </a:r>
                      <a:r>
                        <a:rPr lang="en-US" sz="900" b="0" baseline="30000" dirty="0" err="1">
                          <a:solidFill>
                            <a:schemeClr val="tx1"/>
                          </a:solidFill>
                          <a:effectLst/>
                          <a:latin typeface="Arial" panose="020B0604020202020204" pitchFamily="34" charset="0"/>
                          <a:cs typeface="Arial" panose="020B0604020202020204" pitchFamily="34" charset="0"/>
                        </a:rPr>
                        <a:t>a</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Inherited on X chromosome; frequency varies with sex</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45763">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Scianna</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SC</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013</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1" dirty="0">
                          <a:solidFill>
                            <a:schemeClr val="tx1"/>
                          </a:solidFill>
                          <a:effectLst/>
                          <a:latin typeface="Arial" panose="020B0604020202020204" pitchFamily="34" charset="0"/>
                          <a:cs typeface="Arial" panose="020B0604020202020204" pitchFamily="34" charset="0"/>
                        </a:rPr>
                        <a:t>SC:1</a:t>
                      </a:r>
                      <a:r>
                        <a:rPr lang="en-US" sz="900" b="0" dirty="0">
                          <a:solidFill>
                            <a:schemeClr val="tx1"/>
                          </a:solidFill>
                          <a:effectLst/>
                          <a:latin typeface="Arial" panose="020B0604020202020204" pitchFamily="34" charset="0"/>
                          <a:cs typeface="Arial" panose="020B0604020202020204" pitchFamily="34" charset="0"/>
                        </a:rPr>
                        <a:t> SC:2 </a:t>
                      </a:r>
                      <a:r>
                        <a:rPr lang="en-US" sz="900" b="1" dirty="0">
                          <a:solidFill>
                            <a:schemeClr val="tx1"/>
                          </a:solidFill>
                          <a:effectLst/>
                          <a:latin typeface="Arial" panose="020B0604020202020204" pitchFamily="34" charset="0"/>
                          <a:cs typeface="Arial" panose="020B0604020202020204" pitchFamily="34" charset="0"/>
                        </a:rPr>
                        <a:t>SC:3</a:t>
                      </a:r>
                      <a:endParaRPr lang="en-US"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 </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58360">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Dombrock</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Do</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014</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err="1">
                          <a:solidFill>
                            <a:schemeClr val="tx1"/>
                          </a:solidFill>
                          <a:effectLst/>
                          <a:latin typeface="Arial" panose="020B0604020202020204" pitchFamily="34" charset="0"/>
                          <a:cs typeface="Arial" panose="020B0604020202020204" pitchFamily="34" charset="0"/>
                        </a:rPr>
                        <a:t>Do</a:t>
                      </a:r>
                      <a:r>
                        <a:rPr lang="en-US" sz="900" b="0" baseline="30000" dirty="0" err="1">
                          <a:solidFill>
                            <a:schemeClr val="tx1"/>
                          </a:solidFill>
                          <a:effectLst/>
                          <a:latin typeface="Arial" panose="020B0604020202020204" pitchFamily="34" charset="0"/>
                          <a:cs typeface="Arial" panose="020B0604020202020204" pitchFamily="34" charset="0"/>
                        </a:rPr>
                        <a:t>a</a:t>
                      </a:r>
                      <a:r>
                        <a:rPr lang="en-US" sz="900" b="0" dirty="0">
                          <a:solidFill>
                            <a:schemeClr val="tx1"/>
                          </a:solidFill>
                          <a:effectLst/>
                          <a:latin typeface="Arial" panose="020B0604020202020204" pitchFamily="34" charset="0"/>
                          <a:cs typeface="Arial" panose="020B0604020202020204" pitchFamily="34" charset="0"/>
                        </a:rPr>
                        <a:t> Do</a:t>
                      </a:r>
                      <a:r>
                        <a:rPr lang="en-US" sz="900" b="0" baseline="30000" dirty="0">
                          <a:solidFill>
                            <a:schemeClr val="tx1"/>
                          </a:solidFill>
                          <a:effectLst/>
                          <a:latin typeface="Arial" panose="020B0604020202020204" pitchFamily="34" charset="0"/>
                          <a:cs typeface="Arial" panose="020B0604020202020204" pitchFamily="34" charset="0"/>
                        </a:rPr>
                        <a:t>b</a:t>
                      </a:r>
                      <a:r>
                        <a:rPr lang="en-US" sz="900" b="0" dirty="0">
                          <a:solidFill>
                            <a:schemeClr val="tx1"/>
                          </a:solidFill>
                          <a:effectLst/>
                          <a:latin typeface="Arial" panose="020B0604020202020204" pitchFamily="34" charset="0"/>
                          <a:cs typeface="Arial" panose="020B0604020202020204" pitchFamily="34" charset="0"/>
                        </a:rPr>
                        <a:t> </a:t>
                      </a:r>
                      <a:r>
                        <a:rPr lang="en-US" sz="900" b="1" dirty="0" err="1">
                          <a:solidFill>
                            <a:schemeClr val="tx1"/>
                          </a:solidFill>
                          <a:effectLst/>
                          <a:latin typeface="Arial" panose="020B0604020202020204" pitchFamily="34" charset="0"/>
                          <a:cs typeface="Arial" panose="020B0604020202020204" pitchFamily="34" charset="0"/>
                        </a:rPr>
                        <a:t>Gy</a:t>
                      </a:r>
                      <a:r>
                        <a:rPr lang="en-US" sz="900" b="1" baseline="30000" dirty="0" err="1">
                          <a:solidFill>
                            <a:schemeClr val="tx1"/>
                          </a:solidFill>
                          <a:effectLst/>
                          <a:latin typeface="Arial" panose="020B0604020202020204" pitchFamily="34" charset="0"/>
                          <a:cs typeface="Arial" panose="020B0604020202020204" pitchFamily="34" charset="0"/>
                        </a:rPr>
                        <a:t>a</a:t>
                      </a:r>
                      <a:r>
                        <a:rPr lang="en-US" sz="900" b="1" dirty="0">
                          <a:solidFill>
                            <a:schemeClr val="tx1"/>
                          </a:solidFill>
                          <a:effectLst/>
                          <a:latin typeface="Arial" panose="020B0604020202020204" pitchFamily="34" charset="0"/>
                          <a:cs typeface="Arial" panose="020B0604020202020204" pitchFamily="34" charset="0"/>
                        </a:rPr>
                        <a:t> </a:t>
                      </a:r>
                      <a:r>
                        <a:rPr lang="en-US" sz="900" b="1" dirty="0" err="1">
                          <a:solidFill>
                            <a:schemeClr val="tx1"/>
                          </a:solidFill>
                          <a:effectLst/>
                          <a:latin typeface="Arial" panose="020B0604020202020204" pitchFamily="34" charset="0"/>
                          <a:cs typeface="Arial" panose="020B0604020202020204" pitchFamily="34" charset="0"/>
                        </a:rPr>
                        <a:t>Hy</a:t>
                      </a:r>
                      <a:r>
                        <a:rPr lang="en-US" sz="900" b="1" dirty="0">
                          <a:solidFill>
                            <a:schemeClr val="tx1"/>
                          </a:solidFill>
                          <a:effectLst/>
                          <a:latin typeface="Arial" panose="020B0604020202020204" pitchFamily="34" charset="0"/>
                          <a:cs typeface="Arial" panose="020B0604020202020204" pitchFamily="34" charset="0"/>
                        </a:rPr>
                        <a:t> </a:t>
                      </a:r>
                      <a:r>
                        <a:rPr lang="en-US" sz="900" b="1" dirty="0" err="1">
                          <a:solidFill>
                            <a:schemeClr val="tx1"/>
                          </a:solidFill>
                          <a:effectLst/>
                          <a:latin typeface="Arial" panose="020B0604020202020204" pitchFamily="34" charset="0"/>
                          <a:cs typeface="Arial" panose="020B0604020202020204" pitchFamily="34" charset="0"/>
                        </a:rPr>
                        <a:t>Jo</a:t>
                      </a:r>
                      <a:r>
                        <a:rPr lang="en-US" sz="900" b="1" baseline="30000" dirty="0" err="1">
                          <a:solidFill>
                            <a:schemeClr val="tx1"/>
                          </a:solidFill>
                          <a:effectLst/>
                          <a:latin typeface="Arial" panose="020B0604020202020204" pitchFamily="34" charset="0"/>
                          <a:cs typeface="Arial" panose="020B0604020202020204" pitchFamily="34" charset="0"/>
                        </a:rPr>
                        <a:t>a</a:t>
                      </a:r>
                      <a:endParaRPr lang="en-US"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err="1">
                          <a:solidFill>
                            <a:schemeClr val="tx1"/>
                          </a:solidFill>
                          <a:effectLst/>
                          <a:latin typeface="Arial" panose="020B0604020202020204" pitchFamily="34" charset="0"/>
                          <a:cs typeface="Arial" panose="020B0604020202020204" pitchFamily="34" charset="0"/>
                        </a:rPr>
                        <a:t>Hy</a:t>
                      </a:r>
                      <a:r>
                        <a:rPr lang="en-US" sz="900" b="0" dirty="0">
                          <a:solidFill>
                            <a:schemeClr val="tx1"/>
                          </a:solidFill>
                          <a:effectLst/>
                          <a:latin typeface="Arial" panose="020B0604020202020204" pitchFamily="34" charset="0"/>
                          <a:cs typeface="Arial" panose="020B0604020202020204" pitchFamily="34" charset="0"/>
                        </a:rPr>
                        <a:t> phenotype is found only in blacks; anti-</a:t>
                      </a:r>
                      <a:r>
                        <a:rPr lang="en-US" sz="900" b="0" dirty="0" err="1">
                          <a:solidFill>
                            <a:schemeClr val="tx1"/>
                          </a:solidFill>
                          <a:effectLst/>
                          <a:latin typeface="Arial" panose="020B0604020202020204" pitchFamily="34" charset="0"/>
                          <a:cs typeface="Arial" panose="020B0604020202020204" pitchFamily="34" charset="0"/>
                        </a:rPr>
                        <a:t>Do</a:t>
                      </a:r>
                      <a:r>
                        <a:rPr lang="en-US" sz="900" b="0" baseline="30000" dirty="0" err="1">
                          <a:solidFill>
                            <a:schemeClr val="tx1"/>
                          </a:solidFill>
                          <a:effectLst/>
                          <a:latin typeface="Arial" panose="020B0604020202020204" pitchFamily="34" charset="0"/>
                          <a:cs typeface="Arial" panose="020B0604020202020204" pitchFamily="34" charset="0"/>
                        </a:rPr>
                        <a:t>a</a:t>
                      </a:r>
                      <a:r>
                        <a:rPr lang="en-US" sz="900" b="0" dirty="0">
                          <a:solidFill>
                            <a:schemeClr val="tx1"/>
                          </a:solidFill>
                          <a:effectLst/>
                          <a:latin typeface="Arial" panose="020B0604020202020204" pitchFamily="34" charset="0"/>
                          <a:cs typeface="Arial" panose="020B0604020202020204" pitchFamily="34" charset="0"/>
                        </a:rPr>
                        <a:t> and anti-Do</a:t>
                      </a:r>
                      <a:r>
                        <a:rPr lang="en-US" sz="900" b="0" baseline="30000" dirty="0">
                          <a:solidFill>
                            <a:schemeClr val="tx1"/>
                          </a:solidFill>
                          <a:effectLst/>
                          <a:latin typeface="Arial" panose="020B0604020202020204" pitchFamily="34" charset="0"/>
                          <a:cs typeface="Arial" panose="020B0604020202020204" pitchFamily="34" charset="0"/>
                        </a:rPr>
                        <a:t>b</a:t>
                      </a:r>
                      <a:r>
                        <a:rPr lang="en-US" sz="900" b="0" dirty="0">
                          <a:solidFill>
                            <a:schemeClr val="tx1"/>
                          </a:solidFill>
                          <a:effectLst/>
                          <a:latin typeface="Arial" panose="020B0604020202020204" pitchFamily="34" charset="0"/>
                          <a:cs typeface="Arial" panose="020B0604020202020204" pitchFamily="34" charset="0"/>
                        </a:rPr>
                        <a:t> antibodies are rarely found as a single specificity</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07440">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Colton</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Co</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015</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err="1">
                          <a:solidFill>
                            <a:schemeClr val="tx1"/>
                          </a:solidFill>
                          <a:effectLst/>
                          <a:latin typeface="Arial" panose="020B0604020202020204" pitchFamily="34" charset="0"/>
                          <a:cs typeface="Arial" panose="020B0604020202020204" pitchFamily="34" charset="0"/>
                        </a:rPr>
                        <a:t>Co</a:t>
                      </a:r>
                      <a:r>
                        <a:rPr lang="en-US" sz="900" b="0" baseline="30000" dirty="0" err="1">
                          <a:solidFill>
                            <a:schemeClr val="tx1"/>
                          </a:solidFill>
                          <a:effectLst/>
                          <a:latin typeface="Arial" panose="020B0604020202020204" pitchFamily="34" charset="0"/>
                          <a:cs typeface="Arial" panose="020B0604020202020204" pitchFamily="34" charset="0"/>
                        </a:rPr>
                        <a:t>a</a:t>
                      </a:r>
                      <a:r>
                        <a:rPr lang="en-US" sz="900" b="0" dirty="0">
                          <a:solidFill>
                            <a:schemeClr val="tx1"/>
                          </a:solidFill>
                          <a:effectLst/>
                          <a:latin typeface="Arial" panose="020B0604020202020204" pitchFamily="34" charset="0"/>
                          <a:cs typeface="Arial" panose="020B0604020202020204" pitchFamily="34" charset="0"/>
                        </a:rPr>
                        <a:t> Co</a:t>
                      </a:r>
                      <a:r>
                        <a:rPr lang="en-US" sz="900" b="0" baseline="30000" dirty="0">
                          <a:solidFill>
                            <a:schemeClr val="tx1"/>
                          </a:solidFill>
                          <a:effectLst/>
                          <a:latin typeface="Arial" panose="020B0604020202020204" pitchFamily="34" charset="0"/>
                          <a:cs typeface="Arial" panose="020B0604020202020204" pitchFamily="34" charset="0"/>
                        </a:rPr>
                        <a:t>b</a:t>
                      </a:r>
                      <a:r>
                        <a:rPr lang="en-US" sz="900" b="0" dirty="0">
                          <a:solidFill>
                            <a:schemeClr val="tx1"/>
                          </a:solidFill>
                          <a:effectLst/>
                          <a:latin typeface="Arial" panose="020B0604020202020204" pitchFamily="34" charset="0"/>
                          <a:cs typeface="Arial" panose="020B0604020202020204" pitchFamily="34" charset="0"/>
                        </a:rPr>
                        <a:t> Co3</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Anti-Co</a:t>
                      </a:r>
                      <a:r>
                        <a:rPr lang="en-US" sz="900" b="0" baseline="30000" dirty="0">
                          <a:solidFill>
                            <a:schemeClr val="tx1"/>
                          </a:solidFill>
                          <a:effectLst/>
                          <a:latin typeface="Arial" panose="020B0604020202020204" pitchFamily="34" charset="0"/>
                          <a:cs typeface="Arial" panose="020B0604020202020204" pitchFamily="34" charset="0"/>
                        </a:rPr>
                        <a:t>b</a:t>
                      </a:r>
                      <a:r>
                        <a:rPr lang="en-US" sz="900" b="0" dirty="0">
                          <a:solidFill>
                            <a:schemeClr val="tx1"/>
                          </a:solidFill>
                          <a:effectLst/>
                          <a:latin typeface="Arial" panose="020B0604020202020204" pitchFamily="34" charset="0"/>
                          <a:cs typeface="Arial" panose="020B0604020202020204" pitchFamily="34" charset="0"/>
                        </a:rPr>
                        <a:t> is rarely found as a single specificity</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11380">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Chido/Rodgers</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Ch/Rg</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017</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1" dirty="0" err="1">
                          <a:solidFill>
                            <a:schemeClr val="tx1"/>
                          </a:solidFill>
                          <a:effectLst/>
                          <a:latin typeface="Arial" panose="020B0604020202020204" pitchFamily="34" charset="0"/>
                          <a:cs typeface="Arial" panose="020B0604020202020204" pitchFamily="34" charset="0"/>
                        </a:rPr>
                        <a:t>Ch</a:t>
                      </a:r>
                      <a:r>
                        <a:rPr lang="en-US" sz="900" b="1" dirty="0">
                          <a:solidFill>
                            <a:schemeClr val="tx1"/>
                          </a:solidFill>
                          <a:effectLst/>
                          <a:latin typeface="Arial" panose="020B0604020202020204" pitchFamily="34" charset="0"/>
                          <a:cs typeface="Arial" panose="020B0604020202020204" pitchFamily="34" charset="0"/>
                        </a:rPr>
                        <a:t> </a:t>
                      </a:r>
                      <a:r>
                        <a:rPr lang="en-US" sz="900" b="1" dirty="0" err="1">
                          <a:solidFill>
                            <a:schemeClr val="tx1"/>
                          </a:solidFill>
                          <a:effectLst/>
                          <a:latin typeface="Arial" panose="020B0604020202020204" pitchFamily="34" charset="0"/>
                          <a:cs typeface="Arial" panose="020B0604020202020204" pitchFamily="34" charset="0"/>
                        </a:rPr>
                        <a:t>Rg</a:t>
                      </a:r>
                      <a:endParaRPr lang="en-US"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Antigens are sensitive to enzymes and found in plasma; antibodies have HTLA characteristics</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00622">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Gerbich</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Ge</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020</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1" dirty="0">
                          <a:solidFill>
                            <a:schemeClr val="tx1"/>
                          </a:solidFill>
                          <a:effectLst/>
                          <a:latin typeface="Arial" panose="020B0604020202020204" pitchFamily="34" charset="0"/>
                          <a:cs typeface="Arial" panose="020B0604020202020204" pitchFamily="34" charset="0"/>
                        </a:rPr>
                        <a:t>Ge2 Ge3 Ge4</a:t>
                      </a:r>
                      <a:r>
                        <a:rPr lang="en-US" sz="900" b="0" dirty="0">
                          <a:solidFill>
                            <a:schemeClr val="tx1"/>
                          </a:solidFill>
                          <a:effectLst/>
                          <a:latin typeface="Arial" panose="020B0604020202020204" pitchFamily="34" charset="0"/>
                          <a:cs typeface="Arial" panose="020B0604020202020204" pitchFamily="34" charset="0"/>
                        </a:rPr>
                        <a:t> </a:t>
                      </a:r>
                      <a:r>
                        <a:rPr lang="en-US" sz="900" b="0" dirty="0" err="1">
                          <a:solidFill>
                            <a:schemeClr val="tx1"/>
                          </a:solidFill>
                          <a:effectLst/>
                          <a:latin typeface="Arial" panose="020B0604020202020204" pitchFamily="34" charset="0"/>
                          <a:cs typeface="Arial" panose="020B0604020202020204" pitchFamily="34" charset="0"/>
                        </a:rPr>
                        <a:t>Wb</a:t>
                      </a:r>
                      <a:r>
                        <a:rPr lang="en-US" sz="900" b="0" dirty="0">
                          <a:solidFill>
                            <a:schemeClr val="tx1"/>
                          </a:solidFill>
                          <a:effectLst/>
                          <a:latin typeface="Arial" panose="020B0604020202020204" pitchFamily="34" charset="0"/>
                          <a:cs typeface="Arial" panose="020B0604020202020204" pitchFamily="34" charset="0"/>
                        </a:rPr>
                        <a:t> </a:t>
                      </a:r>
                      <a:r>
                        <a:rPr lang="en-US" sz="900" b="0" dirty="0" err="1">
                          <a:solidFill>
                            <a:schemeClr val="tx1"/>
                          </a:solidFill>
                          <a:effectLst/>
                          <a:latin typeface="Arial" panose="020B0604020202020204" pitchFamily="34" charset="0"/>
                          <a:cs typeface="Arial" panose="020B0604020202020204" pitchFamily="34" charset="0"/>
                        </a:rPr>
                        <a:t>Ls</a:t>
                      </a:r>
                      <a:r>
                        <a:rPr lang="en-US" sz="900" b="0" baseline="30000" dirty="0" err="1">
                          <a:solidFill>
                            <a:schemeClr val="tx1"/>
                          </a:solidFill>
                          <a:effectLst/>
                          <a:latin typeface="Arial" panose="020B0604020202020204" pitchFamily="34" charset="0"/>
                          <a:cs typeface="Arial" panose="020B0604020202020204" pitchFamily="34" charset="0"/>
                        </a:rPr>
                        <a:t>a</a:t>
                      </a:r>
                      <a:r>
                        <a:rPr lang="en-US" sz="900" b="0" dirty="0">
                          <a:solidFill>
                            <a:schemeClr val="tx1"/>
                          </a:solidFill>
                          <a:effectLst/>
                          <a:latin typeface="Arial" panose="020B0604020202020204" pitchFamily="34" charset="0"/>
                          <a:cs typeface="Arial" panose="020B0604020202020204" pitchFamily="34" charset="0"/>
                        </a:rPr>
                        <a:t> An</a:t>
                      </a:r>
                      <a:r>
                        <a:rPr lang="en-US" sz="900" b="0" baseline="30000" dirty="0">
                          <a:solidFill>
                            <a:schemeClr val="tx1"/>
                          </a:solidFill>
                          <a:effectLst/>
                          <a:latin typeface="Arial" panose="020B0604020202020204" pitchFamily="34" charset="0"/>
                          <a:cs typeface="Arial" panose="020B0604020202020204" pitchFamily="34" charset="0"/>
                        </a:rPr>
                        <a:t>a</a:t>
                      </a:r>
                      <a:r>
                        <a:rPr lang="en-US" sz="900" b="0" dirty="0">
                          <a:solidFill>
                            <a:schemeClr val="tx1"/>
                          </a:solidFill>
                          <a:effectLst/>
                          <a:latin typeface="Arial" panose="020B0604020202020204" pitchFamily="34" charset="0"/>
                          <a:cs typeface="Arial" panose="020B0604020202020204" pitchFamily="34" charset="0"/>
                        </a:rPr>
                        <a:t> Dah</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All antigens except for Ge4 are sensitive to enzymes</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13580">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Cromer</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Cr</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021</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1" dirty="0" err="1">
                          <a:solidFill>
                            <a:schemeClr val="tx1"/>
                          </a:solidFill>
                          <a:effectLst/>
                          <a:latin typeface="Arial" panose="020B0604020202020204" pitchFamily="34" charset="0"/>
                          <a:cs typeface="Arial" panose="020B0604020202020204" pitchFamily="34" charset="0"/>
                        </a:rPr>
                        <a:t>Cr</a:t>
                      </a:r>
                      <a:r>
                        <a:rPr lang="en-US" sz="900" b="1" baseline="30000" dirty="0" err="1">
                          <a:solidFill>
                            <a:schemeClr val="tx1"/>
                          </a:solidFill>
                          <a:effectLst/>
                          <a:latin typeface="Arial" panose="020B0604020202020204" pitchFamily="34" charset="0"/>
                          <a:cs typeface="Arial" panose="020B0604020202020204" pitchFamily="34" charset="0"/>
                        </a:rPr>
                        <a:t>a</a:t>
                      </a:r>
                      <a:r>
                        <a:rPr lang="en-US" sz="900" b="1" dirty="0">
                          <a:solidFill>
                            <a:schemeClr val="tx1"/>
                          </a:solidFill>
                          <a:effectLst/>
                          <a:latin typeface="Arial" panose="020B0604020202020204" pitchFamily="34" charset="0"/>
                          <a:cs typeface="Arial" panose="020B0604020202020204" pitchFamily="34" charset="0"/>
                        </a:rPr>
                        <a:t> </a:t>
                      </a:r>
                      <a:r>
                        <a:rPr lang="en-US" sz="900" b="1" dirty="0" err="1">
                          <a:solidFill>
                            <a:schemeClr val="tx1"/>
                          </a:solidFill>
                          <a:effectLst/>
                          <a:latin typeface="Arial" panose="020B0604020202020204" pitchFamily="34" charset="0"/>
                          <a:cs typeface="Arial" panose="020B0604020202020204" pitchFamily="34" charset="0"/>
                        </a:rPr>
                        <a:t>Tc</a:t>
                      </a:r>
                      <a:r>
                        <a:rPr lang="en-US" sz="900" b="1" baseline="30000" dirty="0" err="1">
                          <a:solidFill>
                            <a:schemeClr val="tx1"/>
                          </a:solidFill>
                          <a:effectLst/>
                          <a:latin typeface="Arial" panose="020B0604020202020204" pitchFamily="34" charset="0"/>
                          <a:cs typeface="Arial" panose="020B0604020202020204" pitchFamily="34" charset="0"/>
                        </a:rPr>
                        <a:t>a</a:t>
                      </a:r>
                      <a:r>
                        <a:rPr lang="en-US" sz="900" b="0" dirty="0">
                          <a:solidFill>
                            <a:schemeClr val="tx1"/>
                          </a:solidFill>
                          <a:effectLst/>
                          <a:latin typeface="Arial" panose="020B0604020202020204" pitchFamily="34" charset="0"/>
                          <a:cs typeface="Arial" panose="020B0604020202020204" pitchFamily="34" charset="0"/>
                        </a:rPr>
                        <a:t> </a:t>
                      </a:r>
                      <a:r>
                        <a:rPr lang="en-US" sz="900" b="0" dirty="0" err="1">
                          <a:solidFill>
                            <a:schemeClr val="tx1"/>
                          </a:solidFill>
                          <a:effectLst/>
                          <a:latin typeface="Arial" panose="020B0604020202020204" pitchFamily="34" charset="0"/>
                          <a:cs typeface="Arial" panose="020B0604020202020204" pitchFamily="34" charset="0"/>
                        </a:rPr>
                        <a:t>Tc</a:t>
                      </a:r>
                      <a:r>
                        <a:rPr lang="en-US" sz="900" b="0" baseline="30000" dirty="0" err="1">
                          <a:solidFill>
                            <a:schemeClr val="tx1"/>
                          </a:solidFill>
                          <a:effectLst/>
                          <a:latin typeface="Arial" panose="020B0604020202020204" pitchFamily="34" charset="0"/>
                          <a:cs typeface="Arial" panose="020B0604020202020204" pitchFamily="34" charset="0"/>
                        </a:rPr>
                        <a:t>b</a:t>
                      </a:r>
                      <a:r>
                        <a:rPr lang="en-US" sz="900" b="0" dirty="0">
                          <a:solidFill>
                            <a:schemeClr val="tx1"/>
                          </a:solidFill>
                          <a:effectLst/>
                          <a:latin typeface="Arial" panose="020B0604020202020204" pitchFamily="34" charset="0"/>
                          <a:cs typeface="Arial" panose="020B0604020202020204" pitchFamily="34" charset="0"/>
                        </a:rPr>
                        <a:t> </a:t>
                      </a:r>
                      <a:r>
                        <a:rPr lang="en-US" sz="900" b="0" dirty="0" err="1">
                          <a:solidFill>
                            <a:schemeClr val="tx1"/>
                          </a:solidFill>
                          <a:effectLst/>
                          <a:latin typeface="Arial" panose="020B0604020202020204" pitchFamily="34" charset="0"/>
                          <a:cs typeface="Arial" panose="020B0604020202020204" pitchFamily="34" charset="0"/>
                        </a:rPr>
                        <a:t>Tc</a:t>
                      </a:r>
                      <a:r>
                        <a:rPr lang="en-US" sz="900" b="0" baseline="30000" dirty="0" err="1">
                          <a:solidFill>
                            <a:schemeClr val="tx1"/>
                          </a:solidFill>
                          <a:effectLst/>
                          <a:latin typeface="Arial" panose="020B0604020202020204" pitchFamily="34" charset="0"/>
                          <a:cs typeface="Arial" panose="020B0604020202020204" pitchFamily="34" charset="0"/>
                        </a:rPr>
                        <a:t>c</a:t>
                      </a:r>
                      <a:r>
                        <a:rPr lang="en-US" sz="900" b="0" dirty="0">
                          <a:solidFill>
                            <a:schemeClr val="tx1"/>
                          </a:solidFill>
                          <a:effectLst/>
                          <a:latin typeface="Arial" panose="020B0604020202020204" pitchFamily="34" charset="0"/>
                          <a:cs typeface="Arial" panose="020B0604020202020204" pitchFamily="34" charset="0"/>
                        </a:rPr>
                        <a:t> </a:t>
                      </a:r>
                      <a:r>
                        <a:rPr lang="en-US" sz="900" b="1" dirty="0" err="1">
                          <a:solidFill>
                            <a:schemeClr val="tx1"/>
                          </a:solidFill>
                          <a:effectLst/>
                          <a:latin typeface="Arial" panose="020B0604020202020204" pitchFamily="34" charset="0"/>
                          <a:cs typeface="Arial" panose="020B0604020202020204" pitchFamily="34" charset="0"/>
                        </a:rPr>
                        <a:t>Dr</a:t>
                      </a:r>
                      <a:r>
                        <a:rPr lang="en-US" sz="900" b="1" baseline="30000" dirty="0" err="1">
                          <a:solidFill>
                            <a:schemeClr val="tx1"/>
                          </a:solidFill>
                          <a:effectLst/>
                          <a:latin typeface="Arial" panose="020B0604020202020204" pitchFamily="34" charset="0"/>
                          <a:cs typeface="Arial" panose="020B0604020202020204" pitchFamily="34" charset="0"/>
                        </a:rPr>
                        <a:t>a</a:t>
                      </a:r>
                      <a:r>
                        <a:rPr lang="en-US" sz="900" b="1" dirty="0">
                          <a:solidFill>
                            <a:schemeClr val="tx1"/>
                          </a:solidFill>
                          <a:effectLst/>
                          <a:latin typeface="Arial" panose="020B0604020202020204" pitchFamily="34" charset="0"/>
                          <a:cs typeface="Arial" panose="020B0604020202020204" pitchFamily="34" charset="0"/>
                        </a:rPr>
                        <a:t> </a:t>
                      </a:r>
                      <a:r>
                        <a:rPr lang="en-US" sz="900" b="1" dirty="0" err="1">
                          <a:solidFill>
                            <a:schemeClr val="tx1"/>
                          </a:solidFill>
                          <a:effectLst/>
                          <a:latin typeface="Arial" panose="020B0604020202020204" pitchFamily="34" charset="0"/>
                          <a:cs typeface="Arial" panose="020B0604020202020204" pitchFamily="34" charset="0"/>
                        </a:rPr>
                        <a:t>Es</a:t>
                      </a:r>
                      <a:r>
                        <a:rPr lang="en-US" sz="900" b="1" baseline="30000" dirty="0" err="1">
                          <a:solidFill>
                            <a:schemeClr val="tx1"/>
                          </a:solidFill>
                          <a:effectLst/>
                          <a:latin typeface="Arial" panose="020B0604020202020204" pitchFamily="34" charset="0"/>
                          <a:cs typeface="Arial" panose="020B0604020202020204" pitchFamily="34" charset="0"/>
                        </a:rPr>
                        <a:t>a</a:t>
                      </a:r>
                      <a:r>
                        <a:rPr lang="en-US" sz="900" b="1" dirty="0">
                          <a:solidFill>
                            <a:schemeClr val="tx1"/>
                          </a:solidFill>
                          <a:effectLst/>
                          <a:latin typeface="Arial" panose="020B0604020202020204" pitchFamily="34" charset="0"/>
                          <a:cs typeface="Arial" panose="020B0604020202020204" pitchFamily="34" charset="0"/>
                        </a:rPr>
                        <a:t> IFC </a:t>
                      </a:r>
                      <a:r>
                        <a:rPr lang="en-US" sz="900" b="1" dirty="0" err="1">
                          <a:solidFill>
                            <a:schemeClr val="tx1"/>
                          </a:solidFill>
                          <a:effectLst/>
                          <a:latin typeface="Arial" panose="020B0604020202020204" pitchFamily="34" charset="0"/>
                          <a:cs typeface="Arial" panose="020B0604020202020204" pitchFamily="34" charset="0"/>
                        </a:rPr>
                        <a:t>WES</a:t>
                      </a:r>
                      <a:r>
                        <a:rPr lang="en-US" sz="900" b="1" baseline="30000" dirty="0" err="1">
                          <a:solidFill>
                            <a:schemeClr val="tx1"/>
                          </a:solidFill>
                          <a:effectLst/>
                          <a:latin typeface="Arial" panose="020B0604020202020204" pitchFamily="34" charset="0"/>
                          <a:cs typeface="Arial" panose="020B0604020202020204" pitchFamily="34" charset="0"/>
                        </a:rPr>
                        <a:t>a</a:t>
                      </a:r>
                      <a:r>
                        <a:rPr lang="en-US" sz="900" b="1" dirty="0">
                          <a:solidFill>
                            <a:schemeClr val="tx1"/>
                          </a:solidFill>
                          <a:effectLst/>
                          <a:latin typeface="Arial" panose="020B0604020202020204" pitchFamily="34" charset="0"/>
                          <a:cs typeface="Arial" panose="020B0604020202020204" pitchFamily="34" charset="0"/>
                        </a:rPr>
                        <a:t> </a:t>
                      </a:r>
                      <a:r>
                        <a:rPr lang="en-US" sz="900" b="0" dirty="0" err="1">
                          <a:solidFill>
                            <a:schemeClr val="tx1"/>
                          </a:solidFill>
                          <a:effectLst/>
                          <a:latin typeface="Arial" panose="020B0604020202020204" pitchFamily="34" charset="0"/>
                          <a:cs typeface="Arial" panose="020B0604020202020204" pitchFamily="34" charset="0"/>
                        </a:rPr>
                        <a:t>WES</a:t>
                      </a:r>
                      <a:r>
                        <a:rPr lang="en-US" sz="900" b="0" baseline="30000" dirty="0" err="1">
                          <a:solidFill>
                            <a:schemeClr val="tx1"/>
                          </a:solidFill>
                          <a:effectLst/>
                          <a:latin typeface="Arial" panose="020B0604020202020204" pitchFamily="34" charset="0"/>
                          <a:cs typeface="Arial" panose="020B0604020202020204" pitchFamily="34" charset="0"/>
                        </a:rPr>
                        <a:t>b</a:t>
                      </a:r>
                      <a:r>
                        <a:rPr lang="en-US" sz="900" b="1" dirty="0">
                          <a:solidFill>
                            <a:schemeClr val="tx1"/>
                          </a:solidFill>
                          <a:effectLst/>
                          <a:latin typeface="Arial" panose="020B0604020202020204" pitchFamily="34" charset="0"/>
                          <a:cs typeface="Arial" panose="020B0604020202020204" pitchFamily="34" charset="0"/>
                        </a:rPr>
                        <a:t> UMC</a:t>
                      </a:r>
                      <a:endParaRPr lang="en-US"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Antigen is also found in plasma; located on decay-accelerating factor</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31904">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Knops</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Kn</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022</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1" dirty="0" err="1">
                          <a:solidFill>
                            <a:schemeClr val="tx1"/>
                          </a:solidFill>
                          <a:effectLst/>
                          <a:latin typeface="Arial" panose="020B0604020202020204" pitchFamily="34" charset="0"/>
                          <a:cs typeface="Arial" panose="020B0604020202020204" pitchFamily="34" charset="0"/>
                        </a:rPr>
                        <a:t>Kn</a:t>
                      </a:r>
                      <a:r>
                        <a:rPr lang="en-US" sz="900" b="1" baseline="30000" dirty="0" err="1">
                          <a:solidFill>
                            <a:schemeClr val="tx1"/>
                          </a:solidFill>
                          <a:effectLst/>
                          <a:latin typeface="Arial" panose="020B0604020202020204" pitchFamily="34" charset="0"/>
                          <a:cs typeface="Arial" panose="020B0604020202020204" pitchFamily="34" charset="0"/>
                        </a:rPr>
                        <a:t>a</a:t>
                      </a:r>
                      <a:r>
                        <a:rPr lang="en-US" sz="900" b="0" dirty="0">
                          <a:solidFill>
                            <a:schemeClr val="tx1"/>
                          </a:solidFill>
                          <a:effectLst/>
                          <a:latin typeface="Arial" panose="020B0604020202020204" pitchFamily="34" charset="0"/>
                          <a:cs typeface="Arial" panose="020B0604020202020204" pitchFamily="34" charset="0"/>
                        </a:rPr>
                        <a:t> </a:t>
                      </a:r>
                      <a:r>
                        <a:rPr lang="en-US" sz="900" b="0" dirty="0" err="1">
                          <a:solidFill>
                            <a:schemeClr val="tx1"/>
                          </a:solidFill>
                          <a:effectLst/>
                          <a:latin typeface="Arial" panose="020B0604020202020204" pitchFamily="34" charset="0"/>
                          <a:cs typeface="Arial" panose="020B0604020202020204" pitchFamily="34" charset="0"/>
                        </a:rPr>
                        <a:t>Kn</a:t>
                      </a:r>
                      <a:r>
                        <a:rPr lang="en-US" sz="900" b="0" baseline="30000" dirty="0" err="1">
                          <a:solidFill>
                            <a:schemeClr val="tx1"/>
                          </a:solidFill>
                          <a:effectLst/>
                          <a:latin typeface="Arial" panose="020B0604020202020204" pitchFamily="34" charset="0"/>
                          <a:cs typeface="Arial" panose="020B0604020202020204" pitchFamily="34" charset="0"/>
                        </a:rPr>
                        <a:t>b</a:t>
                      </a:r>
                      <a:r>
                        <a:rPr lang="en-US" sz="900" b="0" dirty="0">
                          <a:solidFill>
                            <a:schemeClr val="tx1"/>
                          </a:solidFill>
                          <a:effectLst/>
                          <a:latin typeface="Arial" panose="020B0604020202020204" pitchFamily="34" charset="0"/>
                          <a:cs typeface="Arial" panose="020B0604020202020204" pitchFamily="34" charset="0"/>
                        </a:rPr>
                        <a:t> </a:t>
                      </a:r>
                      <a:r>
                        <a:rPr lang="en-US" sz="900" b="1" dirty="0" err="1">
                          <a:solidFill>
                            <a:schemeClr val="tx1"/>
                          </a:solidFill>
                          <a:effectLst/>
                          <a:latin typeface="Arial" panose="020B0604020202020204" pitchFamily="34" charset="0"/>
                          <a:cs typeface="Arial" panose="020B0604020202020204" pitchFamily="34" charset="0"/>
                        </a:rPr>
                        <a:t>McC</a:t>
                      </a:r>
                      <a:r>
                        <a:rPr lang="en-US" sz="900" b="1" baseline="30000" dirty="0" err="1">
                          <a:solidFill>
                            <a:schemeClr val="tx1"/>
                          </a:solidFill>
                          <a:effectLst/>
                          <a:latin typeface="Arial" panose="020B0604020202020204" pitchFamily="34" charset="0"/>
                          <a:cs typeface="Arial" panose="020B0604020202020204" pitchFamily="34" charset="0"/>
                        </a:rPr>
                        <a:t>a</a:t>
                      </a:r>
                      <a:r>
                        <a:rPr lang="en-US" sz="900" b="1" dirty="0">
                          <a:solidFill>
                            <a:schemeClr val="tx1"/>
                          </a:solidFill>
                          <a:effectLst/>
                          <a:latin typeface="Arial" panose="020B0604020202020204" pitchFamily="34" charset="0"/>
                          <a:cs typeface="Arial" panose="020B0604020202020204" pitchFamily="34" charset="0"/>
                        </a:rPr>
                        <a:t> </a:t>
                      </a:r>
                      <a:r>
                        <a:rPr lang="en-US" sz="900" b="1" dirty="0" err="1">
                          <a:solidFill>
                            <a:schemeClr val="tx1"/>
                          </a:solidFill>
                          <a:effectLst/>
                          <a:latin typeface="Arial" panose="020B0604020202020204" pitchFamily="34" charset="0"/>
                          <a:cs typeface="Arial" panose="020B0604020202020204" pitchFamily="34" charset="0"/>
                        </a:rPr>
                        <a:t>SI</a:t>
                      </a:r>
                      <a:r>
                        <a:rPr lang="en-US" sz="900" b="1" baseline="30000" dirty="0" err="1">
                          <a:solidFill>
                            <a:schemeClr val="tx1"/>
                          </a:solidFill>
                          <a:effectLst/>
                          <a:latin typeface="Arial" panose="020B0604020202020204" pitchFamily="34" charset="0"/>
                          <a:cs typeface="Arial" panose="020B0604020202020204" pitchFamily="34" charset="0"/>
                        </a:rPr>
                        <a:t>a</a:t>
                      </a:r>
                      <a:r>
                        <a:rPr lang="en-US" sz="900" b="1" dirty="0">
                          <a:solidFill>
                            <a:schemeClr val="tx1"/>
                          </a:solidFill>
                          <a:effectLst/>
                          <a:latin typeface="Arial" panose="020B0604020202020204" pitchFamily="34" charset="0"/>
                          <a:cs typeface="Arial" panose="020B0604020202020204" pitchFamily="34" charset="0"/>
                        </a:rPr>
                        <a:t> </a:t>
                      </a:r>
                      <a:r>
                        <a:rPr lang="en-US" sz="900" b="1" dirty="0" err="1">
                          <a:solidFill>
                            <a:schemeClr val="tx1"/>
                          </a:solidFill>
                          <a:effectLst/>
                          <a:latin typeface="Arial" panose="020B0604020202020204" pitchFamily="34" charset="0"/>
                          <a:cs typeface="Arial" panose="020B0604020202020204" pitchFamily="34" charset="0"/>
                        </a:rPr>
                        <a:t>Yk</a:t>
                      </a:r>
                      <a:r>
                        <a:rPr lang="en-US" sz="900" b="1" baseline="30000" dirty="0" err="1">
                          <a:solidFill>
                            <a:schemeClr val="tx1"/>
                          </a:solidFill>
                          <a:effectLst/>
                          <a:latin typeface="Arial" panose="020B0604020202020204" pitchFamily="34" charset="0"/>
                          <a:cs typeface="Arial" panose="020B0604020202020204" pitchFamily="34" charset="0"/>
                        </a:rPr>
                        <a:t>a</a:t>
                      </a:r>
                      <a:endParaRPr lang="en-US"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Antigen depression in SLE, PNH, and AIDS; antigens are weakened by </a:t>
                      </a:r>
                      <a:r>
                        <a:rPr lang="en-US" sz="900" b="0" dirty="0" err="1">
                          <a:solidFill>
                            <a:schemeClr val="tx1"/>
                          </a:solidFill>
                          <a:effectLst/>
                          <a:latin typeface="Arial" panose="020B0604020202020204" pitchFamily="34" charset="0"/>
                          <a:cs typeface="Arial" panose="020B0604020202020204" pitchFamily="34" charset="0"/>
                        </a:rPr>
                        <a:t>ficin</a:t>
                      </a:r>
                      <a:r>
                        <a:rPr lang="en-US" sz="900" b="0" dirty="0">
                          <a:solidFill>
                            <a:schemeClr val="tx1"/>
                          </a:solidFill>
                          <a:effectLst/>
                          <a:latin typeface="Arial" panose="020B0604020202020204" pitchFamily="34" charset="0"/>
                          <a:cs typeface="Arial" panose="020B0604020202020204" pitchFamily="34" charset="0"/>
                        </a:rPr>
                        <a:t> treatment; antibodies have HTLA characteristics</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207440">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Cost</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Cs</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205</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1" dirty="0" err="1">
                          <a:solidFill>
                            <a:schemeClr val="tx1"/>
                          </a:solidFill>
                          <a:effectLst/>
                          <a:latin typeface="Arial" panose="020B0604020202020204" pitchFamily="34" charset="0"/>
                          <a:cs typeface="Arial" panose="020B0604020202020204" pitchFamily="34" charset="0"/>
                        </a:rPr>
                        <a:t>Cs</a:t>
                      </a:r>
                      <a:r>
                        <a:rPr lang="en-US" sz="900" b="1" baseline="30000" dirty="0" err="1">
                          <a:solidFill>
                            <a:schemeClr val="tx1"/>
                          </a:solidFill>
                          <a:effectLst/>
                          <a:latin typeface="Arial" panose="020B0604020202020204" pitchFamily="34" charset="0"/>
                          <a:cs typeface="Arial" panose="020B0604020202020204" pitchFamily="34" charset="0"/>
                        </a:rPr>
                        <a:t>a</a:t>
                      </a:r>
                      <a:r>
                        <a:rPr lang="en-US" sz="900" b="0" dirty="0">
                          <a:solidFill>
                            <a:schemeClr val="tx1"/>
                          </a:solidFill>
                          <a:effectLst/>
                          <a:latin typeface="Arial" panose="020B0604020202020204" pitchFamily="34" charset="0"/>
                          <a:cs typeface="Arial" panose="020B0604020202020204" pitchFamily="34" charset="0"/>
                        </a:rPr>
                        <a:t> </a:t>
                      </a:r>
                      <a:r>
                        <a:rPr lang="en-US" sz="900" b="0" dirty="0" err="1">
                          <a:solidFill>
                            <a:schemeClr val="tx1"/>
                          </a:solidFill>
                          <a:effectLst/>
                          <a:latin typeface="Arial" panose="020B0604020202020204" pitchFamily="34" charset="0"/>
                          <a:cs typeface="Arial" panose="020B0604020202020204" pitchFamily="34" charset="0"/>
                        </a:rPr>
                        <a:t>Cs</a:t>
                      </a:r>
                      <a:r>
                        <a:rPr lang="en-US" sz="900" b="0" baseline="30000" dirty="0" err="1">
                          <a:solidFill>
                            <a:schemeClr val="tx1"/>
                          </a:solidFill>
                          <a:effectLst/>
                          <a:latin typeface="Arial" panose="020B0604020202020204" pitchFamily="34" charset="0"/>
                          <a:cs typeface="Arial" panose="020B0604020202020204" pitchFamily="34" charset="0"/>
                        </a:rPr>
                        <a:t>b</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Part of a blood group collection rather than a system</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298533">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VEL</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Vel</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034</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1" dirty="0" err="1">
                          <a:solidFill>
                            <a:schemeClr val="tx1"/>
                          </a:solidFill>
                          <a:effectLst/>
                          <a:latin typeface="Arial" panose="020B0604020202020204" pitchFamily="34" charset="0"/>
                          <a:cs typeface="Arial" panose="020B0604020202020204" pitchFamily="34" charset="0"/>
                        </a:rPr>
                        <a:t>Vel</a:t>
                      </a:r>
                      <a:endParaRPr lang="en-US"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Variable antigen expression on red cells both </a:t>
                      </a:r>
                      <a:r>
                        <a:rPr lang="en-US" sz="900" b="0" dirty="0" err="1">
                          <a:solidFill>
                            <a:schemeClr val="tx1"/>
                          </a:solidFill>
                          <a:effectLst/>
                          <a:latin typeface="Arial" panose="020B0604020202020204" pitchFamily="34" charset="0"/>
                          <a:cs typeface="Arial" panose="020B0604020202020204" pitchFamily="34" charset="0"/>
                        </a:rPr>
                        <a:t>IgG</a:t>
                      </a:r>
                      <a:r>
                        <a:rPr lang="en-US" sz="900" b="0" dirty="0">
                          <a:solidFill>
                            <a:schemeClr val="tx1"/>
                          </a:solidFill>
                          <a:effectLst/>
                          <a:latin typeface="Arial" panose="020B0604020202020204" pitchFamily="34" charset="0"/>
                          <a:cs typeface="Arial" panose="020B0604020202020204" pitchFamily="34" charset="0"/>
                        </a:rPr>
                        <a:t> and </a:t>
                      </a:r>
                      <a:r>
                        <a:rPr lang="en-US" sz="900" b="0" dirty="0" err="1">
                          <a:solidFill>
                            <a:schemeClr val="tx1"/>
                          </a:solidFill>
                          <a:effectLst/>
                          <a:latin typeface="Arial" panose="020B0604020202020204" pitchFamily="34" charset="0"/>
                          <a:cs typeface="Arial" panose="020B0604020202020204" pitchFamily="34" charset="0"/>
                        </a:rPr>
                        <a:t>IgM</a:t>
                      </a:r>
                      <a:r>
                        <a:rPr lang="en-US" sz="900" b="0" dirty="0">
                          <a:solidFill>
                            <a:schemeClr val="tx1"/>
                          </a:solidFill>
                          <a:effectLst/>
                          <a:latin typeface="Arial" panose="020B0604020202020204" pitchFamily="34" charset="0"/>
                          <a:cs typeface="Arial" panose="020B0604020202020204" pitchFamily="34" charset="0"/>
                        </a:rPr>
                        <a:t> antibodies are associated with hemolytic reactions; antibodies react best with enzyme-treated red cells</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345733">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JMH</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JMH</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026</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1" dirty="0">
                          <a:solidFill>
                            <a:schemeClr val="tx1"/>
                          </a:solidFill>
                          <a:effectLst/>
                          <a:latin typeface="Arial" panose="020B0604020202020204" pitchFamily="34" charset="0"/>
                          <a:cs typeface="Arial" panose="020B0604020202020204" pitchFamily="34" charset="0"/>
                        </a:rPr>
                        <a:t>JMH</a:t>
                      </a:r>
                      <a:endParaRPr lang="en-US"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err="1">
                          <a:solidFill>
                            <a:schemeClr val="tx1"/>
                          </a:solidFill>
                          <a:effectLst/>
                          <a:latin typeface="Arial" panose="020B0604020202020204" pitchFamily="34" charset="0"/>
                          <a:cs typeface="Arial" panose="020B0604020202020204" pitchFamily="34" charset="0"/>
                        </a:rPr>
                        <a:t>Autoanti</a:t>
                      </a:r>
                      <a:r>
                        <a:rPr lang="en-US" sz="900" b="0" dirty="0">
                          <a:solidFill>
                            <a:schemeClr val="tx1"/>
                          </a:solidFill>
                          <a:effectLst/>
                          <a:latin typeface="Arial" panose="020B0604020202020204" pitchFamily="34" charset="0"/>
                          <a:cs typeface="Arial" panose="020B0604020202020204" pitchFamily="34" charset="0"/>
                        </a:rPr>
                        <a:t>-JMH is often found in elderly patients with absent or weak antigen expression; antibodies have HTLA characteristics; antigens are sensitive to enzymes and DTT</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345733">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Sd</a:t>
                      </a:r>
                      <a:r>
                        <a:rPr lang="en-US" sz="900" b="0" baseline="30000">
                          <a:solidFill>
                            <a:schemeClr val="tx1"/>
                          </a:solidFill>
                          <a:effectLst/>
                          <a:latin typeface="Arial" panose="020B0604020202020204" pitchFamily="34" charset="0"/>
                          <a:cs typeface="Arial" panose="020B0604020202020204" pitchFamily="34" charset="0"/>
                        </a:rPr>
                        <a:t>a</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Sd</a:t>
                      </a:r>
                      <a:r>
                        <a:rPr lang="en-US" sz="900" b="0" baseline="30000">
                          <a:solidFill>
                            <a:schemeClr val="tx1"/>
                          </a:solidFill>
                          <a:effectLst/>
                          <a:latin typeface="Arial" panose="020B0604020202020204" pitchFamily="34" charset="0"/>
                          <a:cs typeface="Arial" panose="020B0604020202020204" pitchFamily="34" charset="0"/>
                        </a:rPr>
                        <a:t>a</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a:solidFill>
                            <a:schemeClr val="tx1"/>
                          </a:solidFill>
                          <a:effectLst/>
                          <a:latin typeface="Arial" panose="020B0604020202020204" pitchFamily="34" charset="0"/>
                          <a:cs typeface="Arial" panose="020B0604020202020204" pitchFamily="34" charset="0"/>
                        </a:rPr>
                        <a:t>901.012</a:t>
                      </a:r>
                      <a:endParaRPr lang="en-US" sz="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1" dirty="0" err="1">
                          <a:solidFill>
                            <a:schemeClr val="tx1"/>
                          </a:solidFill>
                          <a:effectLst/>
                          <a:latin typeface="Arial" panose="020B0604020202020204" pitchFamily="34" charset="0"/>
                          <a:cs typeface="Arial" panose="020B0604020202020204" pitchFamily="34" charset="0"/>
                        </a:rPr>
                        <a:t>Sd</a:t>
                      </a:r>
                      <a:r>
                        <a:rPr lang="en-US" sz="900" b="1" baseline="30000" dirty="0" err="1">
                          <a:solidFill>
                            <a:schemeClr val="tx1"/>
                          </a:solidFill>
                          <a:effectLst/>
                          <a:latin typeface="Arial" panose="020B0604020202020204" pitchFamily="34" charset="0"/>
                          <a:cs typeface="Arial" panose="020B0604020202020204" pitchFamily="34" charset="0"/>
                        </a:rPr>
                        <a:t>a</a:t>
                      </a:r>
                      <a:endParaRPr lang="en-US"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900" b="0" dirty="0">
                          <a:solidFill>
                            <a:schemeClr val="tx1"/>
                          </a:solidFill>
                          <a:effectLst/>
                          <a:latin typeface="Arial" panose="020B0604020202020204" pitchFamily="34" charset="0"/>
                          <a:cs typeface="Arial" panose="020B0604020202020204" pitchFamily="34" charset="0"/>
                        </a:rPr>
                        <a:t>Antigen found in guinea pig and human urine; antibodies are typically weak and agglutination is mixed field; reduction of </a:t>
                      </a:r>
                      <a:r>
                        <a:rPr lang="en-US" sz="900" b="0" dirty="0" err="1">
                          <a:solidFill>
                            <a:schemeClr val="tx1"/>
                          </a:solidFill>
                          <a:effectLst/>
                          <a:latin typeface="Arial" panose="020B0604020202020204" pitchFamily="34" charset="0"/>
                          <a:cs typeface="Arial" panose="020B0604020202020204" pitchFamily="34" charset="0"/>
                        </a:rPr>
                        <a:t>Sd</a:t>
                      </a:r>
                      <a:r>
                        <a:rPr lang="en-US" sz="900" b="0" baseline="30000" dirty="0" err="1">
                          <a:solidFill>
                            <a:schemeClr val="tx1"/>
                          </a:solidFill>
                          <a:effectLst/>
                          <a:latin typeface="Arial" panose="020B0604020202020204" pitchFamily="34" charset="0"/>
                          <a:cs typeface="Arial" panose="020B0604020202020204" pitchFamily="34" charset="0"/>
                        </a:rPr>
                        <a:t>a</a:t>
                      </a:r>
                      <a:r>
                        <a:rPr lang="en-US" sz="900" b="0" dirty="0">
                          <a:solidFill>
                            <a:schemeClr val="tx1"/>
                          </a:solidFill>
                          <a:effectLst/>
                          <a:latin typeface="Arial" panose="020B0604020202020204" pitchFamily="34" charset="0"/>
                          <a:cs typeface="Arial" panose="020B0604020202020204" pitchFamily="34" charset="0"/>
                        </a:rPr>
                        <a:t> expression during pregnancy</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254460">
                <a:tc gridSpan="5">
                  <a:txBody>
                    <a:bodyPr/>
                    <a:lstStyle/>
                    <a:p>
                      <a:pPr marL="0" marR="0">
                        <a:lnSpc>
                          <a:spcPct val="115000"/>
                        </a:lnSpc>
                        <a:spcBef>
                          <a:spcPts val="0"/>
                        </a:spcBef>
                        <a:spcAft>
                          <a:spcPts val="0"/>
                        </a:spcAft>
                      </a:pPr>
                      <a:r>
                        <a:rPr lang="en-US" sz="800" b="0" dirty="0">
                          <a:solidFill>
                            <a:schemeClr val="tx1"/>
                          </a:solidFill>
                          <a:effectLst/>
                          <a:latin typeface="Arial" panose="020B0604020202020204" pitchFamily="34" charset="0"/>
                          <a:cs typeface="Arial" panose="020B0604020202020204" pitchFamily="34" charset="0"/>
                        </a:rPr>
                        <a:t>Note: Items in boldface indicate antigens of high incidence.</a:t>
                      </a:r>
                    </a:p>
                    <a:p>
                      <a:pPr marL="0" marR="0">
                        <a:lnSpc>
                          <a:spcPct val="115000"/>
                        </a:lnSpc>
                        <a:spcBef>
                          <a:spcPts val="0"/>
                        </a:spcBef>
                        <a:spcAft>
                          <a:spcPts val="0"/>
                        </a:spcAft>
                      </a:pPr>
                      <a:r>
                        <a:rPr lang="en-US" sz="800" b="0" dirty="0">
                          <a:solidFill>
                            <a:schemeClr val="tx1"/>
                          </a:solidFill>
                          <a:effectLst/>
                          <a:latin typeface="Arial" panose="020B0604020202020204" pitchFamily="34" charset="0"/>
                          <a:cs typeface="Arial" panose="020B0604020202020204" pitchFamily="34" charset="0"/>
                        </a:rPr>
                        <a:t>AIDS, Acquired immunodeficiency syndrome; DTT, </a:t>
                      </a:r>
                      <a:r>
                        <a:rPr lang="en-US" sz="800" b="0" dirty="0" err="1">
                          <a:solidFill>
                            <a:schemeClr val="tx1"/>
                          </a:solidFill>
                          <a:effectLst/>
                          <a:latin typeface="Arial" panose="020B0604020202020204" pitchFamily="34" charset="0"/>
                          <a:cs typeface="Arial" panose="020B0604020202020204" pitchFamily="34" charset="0"/>
                        </a:rPr>
                        <a:t>dithiothreitol</a:t>
                      </a:r>
                      <a:r>
                        <a:rPr lang="en-US" sz="800" b="0" dirty="0">
                          <a:solidFill>
                            <a:schemeClr val="tx1"/>
                          </a:solidFill>
                          <a:effectLst/>
                          <a:latin typeface="Arial" panose="020B0604020202020204" pitchFamily="34" charset="0"/>
                          <a:cs typeface="Arial" panose="020B0604020202020204" pitchFamily="34" charset="0"/>
                        </a:rPr>
                        <a:t>; HTLA, high-titer, low-avidity; PNH, paroxysmal nocturnal </a:t>
                      </a:r>
                      <a:r>
                        <a:rPr lang="en-US" sz="800" b="0" dirty="0" err="1">
                          <a:solidFill>
                            <a:schemeClr val="tx1"/>
                          </a:solidFill>
                          <a:effectLst/>
                          <a:latin typeface="Arial" panose="020B0604020202020204" pitchFamily="34" charset="0"/>
                          <a:cs typeface="Arial" panose="020B0604020202020204" pitchFamily="34" charset="0"/>
                        </a:rPr>
                        <a:t>hemoglobinuria</a:t>
                      </a:r>
                      <a:r>
                        <a:rPr lang="en-US" sz="800" b="0" dirty="0">
                          <a:solidFill>
                            <a:schemeClr val="tx1"/>
                          </a:solidFill>
                          <a:effectLst/>
                          <a:latin typeface="Arial" panose="020B0604020202020204" pitchFamily="34" charset="0"/>
                          <a:cs typeface="Arial" panose="020B0604020202020204" pitchFamily="34" charset="0"/>
                        </a:rPr>
                        <a:t>; SLE, systemic lupus </a:t>
                      </a:r>
                      <a:r>
                        <a:rPr lang="en-US" sz="800" b="0" dirty="0" err="1">
                          <a:solidFill>
                            <a:schemeClr val="tx1"/>
                          </a:solidFill>
                          <a:effectLst/>
                          <a:latin typeface="Arial" panose="020B0604020202020204" pitchFamily="34" charset="0"/>
                          <a:cs typeface="Arial" panose="020B0604020202020204" pitchFamily="34" charset="0"/>
                        </a:rPr>
                        <a:t>erythematosus</a:t>
                      </a:r>
                      <a:r>
                        <a:rPr lang="en-US" sz="800" b="0" dirty="0">
                          <a:solidFill>
                            <a:schemeClr val="tx1"/>
                          </a:solidFill>
                          <a:effectLst/>
                          <a:latin typeface="Arial" panose="020B0604020202020204" pitchFamily="34" charset="0"/>
                          <a:cs typeface="Arial" panose="020B0604020202020204" pitchFamily="34" charset="0"/>
                        </a:rPr>
                        <a:t>.</a:t>
                      </a:r>
                      <a:endParaRPr lang="en-US"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20427" marR="204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6"/>
                  </a:ext>
                </a:extLst>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p:txBody>
          <a:bodyPr/>
          <a:lstStyle/>
          <a:p>
            <a:pPr eaLnBrk="1" hangingPunct="1"/>
            <a:r>
              <a:rPr lang="en-US" altLang="en-US" smtClean="0"/>
              <a:t>HLAs</a:t>
            </a:r>
          </a:p>
        </p:txBody>
      </p:sp>
      <p:sp>
        <p:nvSpPr>
          <p:cNvPr id="47107" name="Content Placeholder 2"/>
          <p:cNvSpPr>
            <a:spLocks noGrp="1"/>
          </p:cNvSpPr>
          <p:nvPr>
            <p:ph idx="1"/>
          </p:nvPr>
        </p:nvSpPr>
        <p:spPr/>
        <p:txBody>
          <a:bodyPr rtlCol="0">
            <a:normAutofit/>
          </a:bodyPr>
          <a:lstStyle/>
          <a:p>
            <a:pPr eaLnBrk="1" fontAlgn="auto" hangingPunct="1">
              <a:spcAft>
                <a:spcPts val="0"/>
              </a:spcAft>
              <a:buSzPct val="100000"/>
              <a:buFont typeface="Times New Roman" panose="02020603050405020304" pitchFamily="18" charset="0"/>
              <a:buChar char="●"/>
              <a:defRPr/>
            </a:pPr>
            <a:r>
              <a:rPr lang="en-US" altLang="en-US" dirty="0"/>
              <a:t>HLAs are found on leukocytes and tissue cells</a:t>
            </a:r>
          </a:p>
          <a:p>
            <a:pPr eaLnBrk="1" fontAlgn="auto" hangingPunct="1">
              <a:spcAft>
                <a:spcPts val="0"/>
              </a:spcAft>
              <a:buSzPct val="100000"/>
              <a:buFont typeface="Times New Roman" panose="02020603050405020304" pitchFamily="18" charset="0"/>
              <a:buChar char="●"/>
              <a:defRPr/>
            </a:pPr>
            <a:r>
              <a:rPr lang="en-US" altLang="en-US" dirty="0" smtClean="0"/>
              <a:t>HLA </a:t>
            </a:r>
            <a:r>
              <a:rPr lang="en-US" altLang="en-US" dirty="0"/>
              <a:t>antibodies are produced as a result of transfusion and/or pregnancy</a:t>
            </a:r>
          </a:p>
          <a:p>
            <a:pPr eaLnBrk="1" fontAlgn="auto" hangingPunct="1">
              <a:spcAft>
                <a:spcPts val="0"/>
              </a:spcAft>
              <a:buSzPct val="100000"/>
              <a:buFont typeface="Times New Roman" panose="02020603050405020304" pitchFamily="18" charset="0"/>
              <a:buChar char="●"/>
              <a:defRPr/>
            </a:pPr>
            <a:r>
              <a:rPr lang="en-US" altLang="en-US" dirty="0" smtClean="0"/>
              <a:t>Antibodies </a:t>
            </a:r>
            <a:r>
              <a:rPr lang="en-US" altLang="en-US" dirty="0"/>
              <a:t>have been associated with </a:t>
            </a:r>
            <a:r>
              <a:rPr lang="en-US" altLang="en-US" b="1" dirty="0"/>
              <a:t>refractoriness</a:t>
            </a:r>
            <a:r>
              <a:rPr lang="en-US" altLang="en-US" dirty="0"/>
              <a:t> and transfusion reactions</a:t>
            </a:r>
          </a:p>
          <a:p>
            <a:pPr eaLnBrk="1" fontAlgn="auto" hangingPunct="1">
              <a:spcAft>
                <a:spcPts val="0"/>
              </a:spcAft>
              <a:buSzPct val="100000"/>
              <a:buFont typeface="Times New Roman" panose="02020603050405020304" pitchFamily="18" charset="0"/>
              <a:buChar char="●"/>
              <a:defRPr/>
            </a:pPr>
            <a:r>
              <a:rPr lang="en-US" altLang="en-US" dirty="0" smtClean="0"/>
              <a:t>HLA </a:t>
            </a:r>
            <a:r>
              <a:rPr lang="en-US" altLang="en-US" dirty="0"/>
              <a:t>testing is used to assess risk factors for disease susceptibility </a:t>
            </a:r>
          </a:p>
          <a:p>
            <a:pPr eaLnBrk="1" fontAlgn="auto" hangingPunct="1">
              <a:spcAft>
                <a:spcPts val="0"/>
              </a:spcAft>
              <a:buSzPct val="100000"/>
              <a:buFont typeface="Times New Roman" panose="02020603050405020304" pitchFamily="18" charset="0"/>
              <a:buChar char="●"/>
              <a:defRPr/>
            </a:pPr>
            <a:r>
              <a:rPr lang="en-US" altLang="en-US" dirty="0" smtClean="0"/>
              <a:t>Matching </a:t>
            </a:r>
            <a:r>
              <a:rPr lang="en-US" altLang="en-US" dirty="0"/>
              <a:t>for organ and HPC transplants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p:txBody>
          <a:bodyPr/>
          <a:lstStyle/>
          <a:p>
            <a:pPr eaLnBrk="1" hangingPunct="1"/>
            <a:r>
              <a:rPr lang="en-US" altLang="en-US" smtClean="0"/>
              <a:t>Inheritance of HLAs</a:t>
            </a:r>
          </a:p>
        </p:txBody>
      </p:sp>
      <p:sp>
        <p:nvSpPr>
          <p:cNvPr id="48131" name="Content Placeholder 2"/>
          <p:cNvSpPr>
            <a:spLocks noGrp="1"/>
          </p:cNvSpPr>
          <p:nvPr>
            <p:ph idx="1"/>
          </p:nvPr>
        </p:nvSpPr>
        <p:spPr/>
        <p:txBody>
          <a:bodyPr rtlCol="0">
            <a:normAutofit/>
          </a:bodyPr>
          <a:lstStyle/>
          <a:p>
            <a:pPr eaLnBrk="1" fontAlgn="auto" hangingPunct="1">
              <a:spcAft>
                <a:spcPts val="0"/>
              </a:spcAft>
              <a:buSzPct val="100000"/>
              <a:buFont typeface="Times New Roman" panose="02020603050405020304" pitchFamily="18" charset="0"/>
              <a:buChar char="●"/>
              <a:defRPr/>
            </a:pPr>
            <a:r>
              <a:rPr lang="en-US" altLang="en-US" sz="2400" dirty="0"/>
              <a:t>Genes that code for HLA are part of the MHC</a:t>
            </a:r>
          </a:p>
          <a:p>
            <a:pPr eaLnBrk="1" fontAlgn="auto" hangingPunct="1">
              <a:spcAft>
                <a:spcPts val="0"/>
              </a:spcAft>
              <a:buSzPct val="100000"/>
              <a:buFont typeface="Times New Roman" panose="02020603050405020304" pitchFamily="18" charset="0"/>
              <a:buChar char="●"/>
              <a:defRPr/>
            </a:pPr>
            <a:r>
              <a:rPr lang="en-US" altLang="en-US" sz="2400" dirty="0" smtClean="0"/>
              <a:t>MHC </a:t>
            </a:r>
            <a:r>
              <a:rPr lang="en-US" altLang="en-US" sz="2400" dirty="0"/>
              <a:t>genes are divided into 3 classes</a:t>
            </a:r>
          </a:p>
          <a:p>
            <a:pPr lvl="1" eaLnBrk="1" fontAlgn="auto" hangingPunct="1">
              <a:spcAft>
                <a:spcPts val="0"/>
              </a:spcAft>
              <a:buFont typeface="Arial" panose="020B0604020202020204" pitchFamily="34" charset="0"/>
              <a:buChar char="–"/>
              <a:defRPr/>
            </a:pPr>
            <a:r>
              <a:rPr lang="en-US" altLang="en-US" sz="2000" dirty="0"/>
              <a:t>Class I: platelets, leukocytes, nucleated cells</a:t>
            </a:r>
          </a:p>
          <a:p>
            <a:pPr lvl="1" eaLnBrk="1" fontAlgn="auto" hangingPunct="1">
              <a:spcAft>
                <a:spcPts val="0"/>
              </a:spcAft>
              <a:buFont typeface="Arial" panose="020B0604020202020204" pitchFamily="34" charset="0"/>
              <a:buChar char="–"/>
              <a:defRPr/>
            </a:pPr>
            <a:r>
              <a:rPr lang="en-US" altLang="en-US" sz="2000" dirty="0"/>
              <a:t>Class II: macrophages, dendritic cells, B cells</a:t>
            </a:r>
          </a:p>
          <a:p>
            <a:pPr lvl="1" eaLnBrk="1" fontAlgn="auto" hangingPunct="1">
              <a:spcAft>
                <a:spcPts val="0"/>
              </a:spcAft>
              <a:buFont typeface="Arial" panose="020B0604020202020204" pitchFamily="34" charset="0"/>
              <a:buChar char="–"/>
              <a:defRPr/>
            </a:pPr>
            <a:r>
              <a:rPr lang="en-US" altLang="en-US" sz="2000" dirty="0"/>
              <a:t>Class III: code for complement and </a:t>
            </a:r>
            <a:r>
              <a:rPr lang="en-US" altLang="en-US" sz="2000" b="1" dirty="0"/>
              <a:t>cytokines</a:t>
            </a:r>
          </a:p>
          <a:p>
            <a:pPr eaLnBrk="1" fontAlgn="auto" hangingPunct="1">
              <a:spcAft>
                <a:spcPts val="0"/>
              </a:spcAft>
              <a:buSzPct val="100000"/>
              <a:buFont typeface="Times New Roman" panose="02020603050405020304" pitchFamily="18" charset="0"/>
              <a:buChar char="●"/>
              <a:defRPr/>
            </a:pPr>
            <a:r>
              <a:rPr lang="en-US" altLang="en-US" sz="2400" dirty="0" smtClean="0"/>
              <a:t>Individuals </a:t>
            </a:r>
            <a:r>
              <a:rPr lang="en-US" altLang="en-US" sz="2400" dirty="0"/>
              <a:t>inherit one </a:t>
            </a:r>
            <a:r>
              <a:rPr lang="en-US" altLang="en-US" sz="2400" b="1" dirty="0"/>
              <a:t>haplotype</a:t>
            </a:r>
            <a:r>
              <a:rPr lang="en-US" altLang="en-US" sz="2400" dirty="0"/>
              <a:t> (closely linked genes) from each parent</a:t>
            </a:r>
          </a:p>
          <a:p>
            <a:pPr eaLnBrk="1" fontAlgn="auto" hangingPunct="1">
              <a:spcAft>
                <a:spcPts val="0"/>
              </a:spcAft>
              <a:buSzPct val="100000"/>
              <a:buFont typeface="Times New Roman" panose="02020603050405020304" pitchFamily="18" charset="0"/>
              <a:buChar char="●"/>
              <a:defRPr/>
            </a:pPr>
            <a:r>
              <a:rPr lang="en-US" altLang="en-US" sz="2400" dirty="0" smtClean="0"/>
              <a:t>Antigens </a:t>
            </a:r>
            <a:r>
              <a:rPr lang="en-US" altLang="en-US" sz="2400" dirty="0"/>
              <a:t>are named with a letter followed by a number (e.g., A2)</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p:txBody>
          <a:bodyPr/>
          <a:lstStyle/>
          <a:p>
            <a:pPr eaLnBrk="1" hangingPunct="1"/>
            <a:r>
              <a:rPr lang="en-US" altLang="en-US" smtClean="0"/>
              <a:t>MHCs</a:t>
            </a:r>
          </a:p>
        </p:txBody>
      </p:sp>
      <p:pic>
        <p:nvPicPr>
          <p:cNvPr id="87045" name="Picture 1" descr="Image describing major histocompatibility complex (MHC) located on chromosome 6" title="Fig. 7.7 Major histocompatibility complex (MHC) located on chromosome 6. There are three class I α-chain genes in humans, called HLA-A, -B, and -C. There are also three pairs of MHC class II α- and β-chain genes, called HLA-DR, -DP, and -DQ. However, in many cases, the HLA-DR cluster contains an extra β-chain gene whose product can pair with the DRα chain. This means that the three sets of genes can give rise to four types of MHC class II molecule.48LT, Lymphotoxin; TNF-α, tumor necrosis factor α."/>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3260" y="2209800"/>
            <a:ext cx="7823200" cy="3334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t>Class I and II </a:t>
            </a:r>
            <a:br>
              <a:rPr lang="en-US" dirty="0" smtClean="0"/>
            </a:br>
            <a:r>
              <a:rPr lang="en-US" dirty="0" smtClean="0"/>
              <a:t>HLA Inheritance: Example</a:t>
            </a:r>
            <a:endParaRPr lang="en-US" dirty="0"/>
          </a:p>
        </p:txBody>
      </p:sp>
      <p:pic>
        <p:nvPicPr>
          <p:cNvPr id="89093" name="Picture 2" descr="Image describing example of the inheritance pattern of class I and class II HLA antigens" title="Fig. 7.8 Example of the inheritance pattern of class I and class II HLA antigens. Each child inherits a complete set of HLA alleles as a unit from each parent's chromosome. There is a 25% chance that two children in a family will inherit the same sets and have identical HLA typing."/>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06080" y="2057400"/>
            <a:ext cx="817756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p:txBody>
          <a:bodyPr/>
          <a:lstStyle/>
          <a:p>
            <a:pPr eaLnBrk="1" hangingPunct="1"/>
            <a:r>
              <a:rPr lang="en-US" altLang="en-US" dirty="0" smtClean="0"/>
              <a:t>HLA Testing</a:t>
            </a:r>
          </a:p>
        </p:txBody>
      </p:sp>
      <p:sp>
        <p:nvSpPr>
          <p:cNvPr id="91139" name="Content Placeholder 2"/>
          <p:cNvSpPr>
            <a:spLocks noGrp="1"/>
          </p:cNvSpPr>
          <p:nvPr>
            <p:ph idx="1"/>
          </p:nvPr>
        </p:nvSpPr>
        <p:spPr/>
        <p:txBody>
          <a:bodyPr/>
          <a:lstStyle/>
          <a:p>
            <a:pPr eaLnBrk="1" hangingPunct="1"/>
            <a:r>
              <a:rPr lang="en-US" altLang="en-US" dirty="0" smtClean="0"/>
              <a:t>Serologic identification requires the </a:t>
            </a:r>
            <a:r>
              <a:rPr lang="en-US" altLang="en-US" dirty="0" err="1" smtClean="0"/>
              <a:t>lymphocytotoxicity</a:t>
            </a:r>
            <a:r>
              <a:rPr lang="en-US" altLang="en-US" dirty="0" smtClean="0"/>
              <a:t> test method</a:t>
            </a:r>
          </a:p>
          <a:p>
            <a:pPr lvl="1" eaLnBrk="1" hangingPunct="1"/>
            <a:r>
              <a:rPr lang="en-US" altLang="en-US" dirty="0" smtClean="0"/>
              <a:t>Complement and dye are used to determine whether there is antigen–antibody recognition</a:t>
            </a:r>
          </a:p>
        </p:txBody>
      </p:sp>
      <p:pic>
        <p:nvPicPr>
          <p:cNvPr id="91142" name="Picture 1" descr="Image showing lymphocytotoxicity test for identification of HLA antigens" title="Fig. 7.9 Lymphocytotoxicity test for identification of HLA antigens. Complement and a dye combine to determine whether there is antigen-antibody recognition. Complement-mediated cell membrane damage occurs if the antigen and antibody form a complex. The damaged membrane becomes permeable to the dye, which enters the cell, creating a positive reaction. Dye exclusion is a negative reaction."/>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566930" y="3962400"/>
            <a:ext cx="601014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65113"/>
            <a:ext cx="8458200" cy="1143000"/>
          </a:xfrm>
        </p:spPr>
        <p:txBody>
          <a:bodyPr rtlCol="0">
            <a:normAutofit fontScale="90000"/>
          </a:bodyPr>
          <a:lstStyle/>
          <a:p>
            <a:pPr eaLnBrk="1" fontAlgn="auto" hangingPunct="1">
              <a:spcAft>
                <a:spcPts val="0"/>
              </a:spcAft>
              <a:defRPr/>
            </a:pPr>
            <a:r>
              <a:rPr lang="en-US" dirty="0"/>
              <a:t>Antibody Detection and Identification</a:t>
            </a:r>
          </a:p>
        </p:txBody>
      </p:sp>
      <p:sp>
        <p:nvSpPr>
          <p:cNvPr id="93187" name="Content Placeholder 2"/>
          <p:cNvSpPr>
            <a:spLocks noGrp="1"/>
          </p:cNvSpPr>
          <p:nvPr>
            <p:ph idx="1"/>
          </p:nvPr>
        </p:nvSpPr>
        <p:spPr/>
        <p:txBody>
          <a:bodyPr/>
          <a:lstStyle/>
          <a:p>
            <a:pPr eaLnBrk="1" hangingPunct="1"/>
            <a:r>
              <a:rPr lang="en-US" altLang="en-US" dirty="0" smtClean="0"/>
              <a:t>Matching HLAs in patients with existing antibodies is important for graft survival</a:t>
            </a:r>
          </a:p>
          <a:p>
            <a:pPr eaLnBrk="1" hangingPunct="1"/>
            <a:r>
              <a:rPr lang="en-US" altLang="en-US" dirty="0" smtClean="0"/>
              <a:t>Patients may become sensitized to HLAs by the following exposures:</a:t>
            </a:r>
          </a:p>
          <a:p>
            <a:pPr lvl="1" eaLnBrk="1" hangingPunct="1"/>
            <a:r>
              <a:rPr lang="en-US" altLang="en-US" dirty="0" smtClean="0"/>
              <a:t>Pregnancy</a:t>
            </a:r>
          </a:p>
          <a:p>
            <a:pPr lvl="1" eaLnBrk="1" hangingPunct="1"/>
            <a:r>
              <a:rPr lang="en-US" altLang="en-US" dirty="0" smtClean="0"/>
              <a:t>Blood transfusions</a:t>
            </a:r>
          </a:p>
          <a:p>
            <a:pPr lvl="1" eaLnBrk="1" hangingPunct="1"/>
            <a:r>
              <a:rPr lang="en-US" altLang="en-US" dirty="0" smtClean="0"/>
              <a:t>Previous transplant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Kell Blood Group System</a:t>
            </a:r>
          </a:p>
        </p:txBody>
      </p:sp>
      <p:sp>
        <p:nvSpPr>
          <p:cNvPr id="16387" name="Rectangle 3"/>
          <p:cNvSpPr>
            <a:spLocks noGrp="1" noChangeArrowheads="1"/>
          </p:cNvSpPr>
          <p:nvPr>
            <p:ph idx="1"/>
          </p:nvPr>
        </p:nvSpPr>
        <p:spPr/>
        <p:txBody>
          <a:bodyPr rtlCol="0">
            <a:normAutofit/>
          </a:bodyPr>
          <a:lstStyle/>
          <a:p>
            <a:pPr eaLnBrk="1" fontAlgn="auto" hangingPunct="1">
              <a:spcAft>
                <a:spcPts val="0"/>
              </a:spcAft>
              <a:buSzPct val="100000"/>
              <a:buFont typeface="Times New Roman" panose="02020603050405020304" pitchFamily="18" charset="0"/>
              <a:buChar char="●"/>
              <a:defRPr/>
            </a:pPr>
            <a:r>
              <a:rPr lang="en-US" altLang="en-US" dirty="0"/>
              <a:t>Similar to the Rh system</a:t>
            </a:r>
          </a:p>
          <a:p>
            <a:pPr eaLnBrk="1" fontAlgn="auto" hangingPunct="1">
              <a:spcAft>
                <a:spcPts val="0"/>
              </a:spcAft>
              <a:buSzPct val="100000"/>
              <a:buFont typeface="Times New Roman" panose="02020603050405020304" pitchFamily="18" charset="0"/>
              <a:buChar char="●"/>
              <a:defRPr/>
            </a:pPr>
            <a:r>
              <a:rPr lang="en-US" altLang="en-US" dirty="0" smtClean="0"/>
              <a:t>2 </a:t>
            </a:r>
            <a:r>
              <a:rPr lang="en-US" altLang="en-US" dirty="0"/>
              <a:t>major antigens </a:t>
            </a:r>
          </a:p>
          <a:p>
            <a:pPr lvl="1" eaLnBrk="1" fontAlgn="auto" hangingPunct="1">
              <a:spcAft>
                <a:spcPts val="0"/>
              </a:spcAft>
              <a:buFont typeface="Arial" panose="020B0604020202020204" pitchFamily="34" charset="0"/>
              <a:buChar char="–"/>
              <a:defRPr/>
            </a:pPr>
            <a:r>
              <a:rPr lang="en-US" altLang="en-US" dirty="0"/>
              <a:t>K (K1): less than 9% of the population</a:t>
            </a:r>
          </a:p>
          <a:p>
            <a:pPr lvl="1" eaLnBrk="1" fontAlgn="auto" hangingPunct="1">
              <a:spcAft>
                <a:spcPts val="0"/>
              </a:spcAft>
              <a:buFont typeface="Arial" panose="020B0604020202020204" pitchFamily="34" charset="0"/>
              <a:buChar char="–"/>
              <a:defRPr/>
            </a:pPr>
            <a:r>
              <a:rPr lang="en-US" altLang="en-US" dirty="0"/>
              <a:t>k (K2/</a:t>
            </a:r>
            <a:r>
              <a:rPr lang="en-US" altLang="en-US" dirty="0" err="1"/>
              <a:t>cellano</a:t>
            </a:r>
            <a:r>
              <a:rPr lang="en-US" altLang="en-US" dirty="0"/>
              <a:t>): more than 90% of the population </a:t>
            </a:r>
          </a:p>
          <a:p>
            <a:pPr eaLnBrk="1" fontAlgn="auto" hangingPunct="1">
              <a:spcAft>
                <a:spcPts val="0"/>
              </a:spcAft>
              <a:buSzPct val="100000"/>
              <a:buFont typeface="Times New Roman" panose="02020603050405020304" pitchFamily="18" charset="0"/>
              <a:buChar char="●"/>
              <a:defRPr/>
            </a:pPr>
            <a:r>
              <a:rPr lang="en-US" altLang="en-US" dirty="0" smtClean="0"/>
              <a:t>The </a:t>
            </a:r>
            <a:r>
              <a:rPr lang="en-US" altLang="en-US" dirty="0"/>
              <a:t>K and k antigens are antithetical</a:t>
            </a:r>
          </a:p>
          <a:p>
            <a:pPr eaLnBrk="1" fontAlgn="auto" hangingPunct="1">
              <a:spcAft>
                <a:spcPts val="0"/>
              </a:spcAft>
              <a:buSzPct val="100000"/>
              <a:buFont typeface="Times New Roman" panose="02020603050405020304" pitchFamily="18" charset="0"/>
              <a:buChar char="●"/>
              <a:defRPr/>
            </a:pPr>
            <a:r>
              <a:rPr lang="en-US" altLang="en-US" dirty="0" smtClean="0"/>
              <a:t>Well </a:t>
            </a:r>
            <a:r>
              <a:rPr lang="en-US" altLang="en-US" dirty="0"/>
              <a:t>developed at birth</a:t>
            </a:r>
          </a:p>
          <a:p>
            <a:pPr eaLnBrk="1" fontAlgn="auto" hangingPunct="1">
              <a:spcAft>
                <a:spcPts val="0"/>
              </a:spcAft>
              <a:buSzPct val="100000"/>
              <a:buFont typeface="Times New Roman" panose="02020603050405020304" pitchFamily="18" charset="0"/>
              <a:buChar char="●"/>
              <a:defRPr/>
            </a:pPr>
            <a:r>
              <a:rPr lang="en-US" altLang="en-US" dirty="0" smtClean="0"/>
              <a:t>The </a:t>
            </a:r>
            <a:r>
              <a:rPr lang="en-US" altLang="en-US" dirty="0"/>
              <a:t>K (K1) antigen is very immunogenic (second to the D antigen) in stimulating antibody production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pPr eaLnBrk="1" hangingPunct="1"/>
            <a:r>
              <a:rPr lang="en-US" altLang="en-US" smtClean="0"/>
              <a:t>HPC Transplants</a:t>
            </a:r>
          </a:p>
        </p:txBody>
      </p:sp>
      <p:sp>
        <p:nvSpPr>
          <p:cNvPr id="53251" name="Content Placeholder 2"/>
          <p:cNvSpPr>
            <a:spLocks noGrp="1"/>
          </p:cNvSpPr>
          <p:nvPr>
            <p:ph idx="1"/>
          </p:nvPr>
        </p:nvSpPr>
        <p:spPr/>
        <p:txBody>
          <a:bodyPr rtlCol="0">
            <a:normAutofit/>
          </a:bodyPr>
          <a:lstStyle/>
          <a:p>
            <a:pPr eaLnBrk="1" fontAlgn="auto" hangingPunct="1">
              <a:spcAft>
                <a:spcPts val="0"/>
              </a:spcAft>
              <a:buSzPct val="100000"/>
              <a:buFont typeface="Times New Roman" panose="02020603050405020304" pitchFamily="18" charset="0"/>
              <a:buChar char="●"/>
              <a:defRPr/>
            </a:pPr>
            <a:r>
              <a:rPr lang="en-US" altLang="en-US" dirty="0"/>
              <a:t>HPCs can be obtained from bone marrow, peripheral blood, and cord blood</a:t>
            </a:r>
          </a:p>
          <a:p>
            <a:pPr eaLnBrk="1" fontAlgn="auto" hangingPunct="1">
              <a:spcAft>
                <a:spcPts val="0"/>
              </a:spcAft>
              <a:buSzPct val="100000"/>
              <a:buFont typeface="Times New Roman" panose="02020603050405020304" pitchFamily="18" charset="0"/>
              <a:buChar char="●"/>
              <a:defRPr/>
            </a:pPr>
            <a:r>
              <a:rPr lang="en-US" altLang="en-US" dirty="0" smtClean="0"/>
              <a:t>HPCs </a:t>
            </a:r>
            <a:r>
              <a:rPr lang="en-US" altLang="en-US" dirty="0"/>
              <a:t>can be used to treat diseases such as aplastic anemia, leukemia, lymphoma, and Hodgkin’s disease</a:t>
            </a:r>
          </a:p>
          <a:p>
            <a:pPr eaLnBrk="1" fontAlgn="auto" hangingPunct="1">
              <a:spcAft>
                <a:spcPts val="0"/>
              </a:spcAft>
              <a:buSzPct val="100000"/>
              <a:buFont typeface="Times New Roman" panose="02020603050405020304" pitchFamily="18" charset="0"/>
              <a:buChar char="●"/>
              <a:defRPr/>
            </a:pPr>
            <a:r>
              <a:rPr lang="en-US" altLang="en-US" dirty="0" smtClean="0"/>
              <a:t>HLA </a:t>
            </a:r>
            <a:r>
              <a:rPr lang="en-US" altLang="en-US" dirty="0"/>
              <a:t>matching at the allelic level is important to avoid rejection and GVH disease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pPr marL="53975" eaLnBrk="1" hangingPunct="1"/>
            <a:r>
              <a:rPr lang="en-US" altLang="en-US" smtClean="0"/>
              <a:t>Platelet Antigens</a:t>
            </a:r>
          </a:p>
        </p:txBody>
      </p:sp>
      <p:sp>
        <p:nvSpPr>
          <p:cNvPr id="3" name="Content Placeholder 2"/>
          <p:cNvSpPr>
            <a:spLocks noGrp="1"/>
          </p:cNvSpPr>
          <p:nvPr>
            <p:ph idx="1"/>
          </p:nvPr>
        </p:nvSpPr>
        <p:spPr/>
        <p:txBody>
          <a:bodyPr rtlCol="0">
            <a:normAutofit/>
          </a:bodyPr>
          <a:lstStyle/>
          <a:p>
            <a:pPr eaLnBrk="1" fontAlgn="auto" hangingPunct="1">
              <a:spcBef>
                <a:spcPts val="0"/>
              </a:spcBef>
              <a:spcAft>
                <a:spcPts val="0"/>
              </a:spcAft>
              <a:buSzPct val="100000"/>
              <a:buFont typeface="Times New Roman" panose="02020603050405020304" pitchFamily="18" charset="0"/>
              <a:buChar char="●"/>
              <a:defRPr/>
            </a:pPr>
            <a:r>
              <a:rPr lang="en-US" dirty="0"/>
              <a:t>Platelet proteins can elicit immune responses</a:t>
            </a:r>
          </a:p>
          <a:p>
            <a:pPr eaLnBrk="1" fontAlgn="auto" hangingPunct="1">
              <a:spcBef>
                <a:spcPts val="0"/>
              </a:spcBef>
              <a:spcAft>
                <a:spcPts val="0"/>
              </a:spcAft>
              <a:buSzPct val="100000"/>
              <a:buFont typeface="Times New Roman" panose="02020603050405020304" pitchFamily="18" charset="0"/>
              <a:buChar char="●"/>
              <a:defRPr/>
            </a:pPr>
            <a:r>
              <a:rPr lang="en-US" dirty="0" smtClean="0"/>
              <a:t>Antibodies </a:t>
            </a:r>
            <a:r>
              <a:rPr lang="en-US" dirty="0"/>
              <a:t>to platelets may cause</a:t>
            </a:r>
          </a:p>
          <a:p>
            <a:pPr marL="811530" lvl="1" indent="-457200" eaLnBrk="1" fontAlgn="auto" hangingPunct="1">
              <a:spcAft>
                <a:spcPts val="0"/>
              </a:spcAft>
              <a:defRPr/>
            </a:pPr>
            <a:r>
              <a:rPr lang="en-US" i="1" dirty="0"/>
              <a:t>Neonatal </a:t>
            </a:r>
            <a:r>
              <a:rPr lang="en-US" i="1" dirty="0" err="1"/>
              <a:t>alloimmune</a:t>
            </a:r>
            <a:r>
              <a:rPr lang="en-US" i="1" dirty="0"/>
              <a:t> thrombocytopenia (NAIT)</a:t>
            </a:r>
            <a:r>
              <a:rPr lang="en-US" dirty="0"/>
              <a:t>: destruction of newborn platelets by maternal antibody</a:t>
            </a:r>
          </a:p>
          <a:p>
            <a:pPr marL="811530" lvl="1" indent="-457200" eaLnBrk="1" fontAlgn="auto" hangingPunct="1">
              <a:spcAft>
                <a:spcPts val="0"/>
              </a:spcAft>
              <a:defRPr/>
            </a:pPr>
            <a:r>
              <a:rPr lang="en-US" i="1" dirty="0" err="1"/>
              <a:t>Posttransfusion</a:t>
            </a:r>
            <a:r>
              <a:rPr lang="en-US" i="1" dirty="0"/>
              <a:t> </a:t>
            </a:r>
            <a:r>
              <a:rPr lang="en-US" i="1" dirty="0" err="1"/>
              <a:t>purpura</a:t>
            </a:r>
            <a:r>
              <a:rPr lang="en-US" i="1" dirty="0"/>
              <a:t> (PTP)</a:t>
            </a:r>
            <a:r>
              <a:rPr lang="en-US" dirty="0"/>
              <a:t>: destruction of platelets after transfusion</a:t>
            </a:r>
          </a:p>
          <a:p>
            <a:pPr eaLnBrk="1" fontAlgn="auto" hangingPunct="1">
              <a:spcBef>
                <a:spcPts val="0"/>
              </a:spcBef>
              <a:spcAft>
                <a:spcPts val="0"/>
              </a:spcAft>
              <a:buSzPct val="100000"/>
              <a:buFont typeface="Times New Roman" panose="02020603050405020304" pitchFamily="18" charset="0"/>
              <a:buChar char="●"/>
              <a:defRPr/>
            </a:pPr>
            <a:r>
              <a:rPr lang="en-US" dirty="0" smtClean="0"/>
              <a:t>The </a:t>
            </a:r>
            <a:r>
              <a:rPr lang="en-US" dirty="0"/>
              <a:t>most common platelet antibody is directed against HPA-1a (or P1</a:t>
            </a:r>
            <a:r>
              <a:rPr lang="en-US" baseline="30000" dirty="0"/>
              <a:t>A1</a:t>
            </a:r>
            <a:r>
              <a:rPr lang="en-US" dirty="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t>Other Kell Antigens</a:t>
            </a:r>
          </a:p>
        </p:txBody>
      </p:sp>
      <p:sp>
        <p:nvSpPr>
          <p:cNvPr id="23555" name="Rectangle 3"/>
          <p:cNvSpPr>
            <a:spLocks noGrp="1" noChangeArrowheads="1"/>
          </p:cNvSpPr>
          <p:nvPr>
            <p:ph idx="1"/>
          </p:nvPr>
        </p:nvSpPr>
        <p:spPr/>
        <p:txBody>
          <a:bodyPr>
            <a:normAutofit/>
          </a:bodyPr>
          <a:lstStyle/>
          <a:p>
            <a:pPr eaLnBrk="1" hangingPunct="1">
              <a:lnSpc>
                <a:spcPct val="90000"/>
              </a:lnSpc>
            </a:pPr>
            <a:r>
              <a:rPr lang="en-US" altLang="en-US" dirty="0" smtClean="0"/>
              <a:t>Other antithetical antigens also exist in the </a:t>
            </a:r>
            <a:r>
              <a:rPr lang="en-US" altLang="en-US" dirty="0" err="1" smtClean="0"/>
              <a:t>Kell</a:t>
            </a:r>
            <a:r>
              <a:rPr lang="en-US" altLang="en-US" dirty="0" smtClean="0"/>
              <a:t> system</a:t>
            </a:r>
          </a:p>
          <a:p>
            <a:pPr eaLnBrk="1" hangingPunct="1">
              <a:lnSpc>
                <a:spcPct val="90000"/>
              </a:lnSpc>
            </a:pPr>
            <a:r>
              <a:rPr lang="en-US" altLang="en-US" dirty="0" smtClean="0"/>
              <a:t>Analogous to the Rh system: </a:t>
            </a:r>
            <a:r>
              <a:rPr lang="en-US" altLang="en-US" i="1" dirty="0" smtClean="0"/>
              <a:t>C/c</a:t>
            </a:r>
            <a:r>
              <a:rPr lang="en-US" altLang="en-US" dirty="0" smtClean="0"/>
              <a:t> and </a:t>
            </a:r>
            <a:r>
              <a:rPr lang="en-US" altLang="en-US" i="1" dirty="0" smtClean="0"/>
              <a:t>E/e</a:t>
            </a:r>
            <a:endParaRPr lang="en-US" altLang="en-US" dirty="0" smtClean="0"/>
          </a:p>
          <a:p>
            <a:pPr eaLnBrk="1" hangingPunct="1">
              <a:lnSpc>
                <a:spcPct val="90000"/>
              </a:lnSpc>
            </a:pPr>
            <a:r>
              <a:rPr lang="en-US" altLang="en-US" dirty="0" err="1" smtClean="0"/>
              <a:t>Kp</a:t>
            </a:r>
            <a:r>
              <a:rPr lang="en-US" altLang="en-US" dirty="0" smtClean="0"/>
              <a:t> antigens</a:t>
            </a:r>
          </a:p>
          <a:p>
            <a:pPr lvl="1" eaLnBrk="1" hangingPunct="1">
              <a:lnSpc>
                <a:spcPct val="90000"/>
              </a:lnSpc>
            </a:pPr>
            <a:r>
              <a:rPr lang="en-US" altLang="en-US" dirty="0" err="1" smtClean="0"/>
              <a:t>Kp</a:t>
            </a:r>
            <a:r>
              <a:rPr lang="en-US" altLang="en-US" baseline="30000" dirty="0" err="1" smtClean="0"/>
              <a:t>a</a:t>
            </a:r>
            <a:r>
              <a:rPr lang="en-US" altLang="en-US" dirty="0" smtClean="0"/>
              <a:t> is a low-frequency antigen (only 2%)</a:t>
            </a:r>
          </a:p>
          <a:p>
            <a:pPr lvl="1" eaLnBrk="1" hangingPunct="1">
              <a:lnSpc>
                <a:spcPct val="90000"/>
              </a:lnSpc>
            </a:pPr>
            <a:r>
              <a:rPr lang="en-US" altLang="en-US" dirty="0" err="1" smtClean="0"/>
              <a:t>Kp</a:t>
            </a:r>
            <a:r>
              <a:rPr lang="en-US" altLang="en-US" baseline="30000" dirty="0" err="1" smtClean="0"/>
              <a:t>b</a:t>
            </a:r>
            <a:r>
              <a:rPr lang="en-US" altLang="en-US" dirty="0" smtClean="0"/>
              <a:t> is a high-frequency antigen (99.9%)</a:t>
            </a:r>
          </a:p>
          <a:p>
            <a:pPr eaLnBrk="1" hangingPunct="1">
              <a:lnSpc>
                <a:spcPct val="90000"/>
              </a:lnSpc>
            </a:pPr>
            <a:r>
              <a:rPr lang="en-US" altLang="en-US" dirty="0" err="1" smtClean="0"/>
              <a:t>Js</a:t>
            </a:r>
            <a:r>
              <a:rPr lang="en-US" altLang="en-US" dirty="0" smtClean="0"/>
              <a:t> antigens</a:t>
            </a:r>
          </a:p>
          <a:p>
            <a:pPr lvl="1" eaLnBrk="1" hangingPunct="1">
              <a:lnSpc>
                <a:spcPct val="90000"/>
              </a:lnSpc>
            </a:pPr>
            <a:r>
              <a:rPr lang="en-US" altLang="en-US" dirty="0" err="1" smtClean="0"/>
              <a:t>Js</a:t>
            </a:r>
            <a:r>
              <a:rPr lang="en-US" altLang="en-US" baseline="30000" dirty="0" err="1" smtClean="0"/>
              <a:t>a</a:t>
            </a:r>
            <a:r>
              <a:rPr lang="en-US" altLang="en-US" dirty="0" smtClean="0"/>
              <a:t> (20% in blacks, 0.1% in Caucasians)</a:t>
            </a:r>
          </a:p>
          <a:p>
            <a:pPr lvl="1" eaLnBrk="1" hangingPunct="1">
              <a:lnSpc>
                <a:spcPct val="90000"/>
              </a:lnSpc>
            </a:pPr>
            <a:r>
              <a:rPr lang="en-US" altLang="en-US" dirty="0" err="1" smtClean="0"/>
              <a:t>Js</a:t>
            </a:r>
            <a:r>
              <a:rPr lang="en-US" altLang="en-US" baseline="30000" dirty="0" err="1" smtClean="0"/>
              <a:t>b</a:t>
            </a:r>
            <a:r>
              <a:rPr lang="en-US" altLang="en-US" dirty="0" smtClean="0"/>
              <a:t> is a high-frequency antigen (80% to 100%)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Kell Antigens</a:t>
            </a:r>
          </a:p>
        </p:txBody>
      </p:sp>
      <p:sp>
        <p:nvSpPr>
          <p:cNvPr id="25603" name="Rectangle 3"/>
          <p:cNvSpPr>
            <a:spLocks noGrp="1" noChangeArrowheads="1"/>
          </p:cNvSpPr>
          <p:nvPr>
            <p:ph idx="1"/>
          </p:nvPr>
        </p:nvSpPr>
        <p:spPr/>
        <p:txBody>
          <a:bodyPr/>
          <a:lstStyle/>
          <a:p>
            <a:pPr eaLnBrk="1" hangingPunct="1"/>
            <a:r>
              <a:rPr lang="en-US" altLang="en-US" dirty="0" err="1" smtClean="0"/>
              <a:t>Kell</a:t>
            </a:r>
            <a:r>
              <a:rPr lang="en-US" altLang="en-US" dirty="0" smtClean="0"/>
              <a:t> antigens have disulfide-bonded regions on the glycoproteins</a:t>
            </a:r>
          </a:p>
          <a:p>
            <a:pPr eaLnBrk="1" hangingPunct="1"/>
            <a:r>
              <a:rPr lang="en-US" altLang="en-US" dirty="0" smtClean="0"/>
              <a:t>This makes them sensitive to </a:t>
            </a:r>
            <a:r>
              <a:rPr lang="en-US" altLang="en-US" b="1" dirty="0" smtClean="0"/>
              <a:t>sulfhydryl reagents</a:t>
            </a:r>
            <a:endParaRPr lang="en-US" altLang="en-US" dirty="0" smtClean="0"/>
          </a:p>
          <a:p>
            <a:pPr lvl="1" eaLnBrk="1" hangingPunct="1"/>
            <a:r>
              <a:rPr lang="en-US" altLang="en-US" dirty="0" smtClean="0"/>
              <a:t>2-mercaptoethanol (2-ME)</a:t>
            </a:r>
          </a:p>
          <a:p>
            <a:pPr lvl="1" eaLnBrk="1" hangingPunct="1"/>
            <a:r>
              <a:rPr lang="en-US" altLang="en-US" dirty="0" err="1" smtClean="0"/>
              <a:t>Dithiothreitol</a:t>
            </a:r>
            <a:r>
              <a:rPr lang="en-US" altLang="en-US" dirty="0" smtClean="0"/>
              <a:t> (DTT)</a:t>
            </a:r>
          </a:p>
          <a:p>
            <a:pPr lvl="1" eaLnBrk="1" hangingPunct="1"/>
            <a:r>
              <a:rPr lang="en-US" altLang="en-US" dirty="0" smtClean="0"/>
              <a:t>2-aminoethylisothiouronium bromide (AET)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dirty="0" smtClean="0"/>
              <a:t>K</a:t>
            </a:r>
            <a:r>
              <a:rPr lang="en-US" altLang="en-US" baseline="-25000" dirty="0" smtClean="0"/>
              <a:t>0</a:t>
            </a:r>
            <a:r>
              <a:rPr lang="en-US" altLang="en-US" dirty="0" smtClean="0"/>
              <a:t> or </a:t>
            </a:r>
            <a:r>
              <a:rPr lang="en-US" altLang="en-US" dirty="0" err="1" smtClean="0"/>
              <a:t>Kell</a:t>
            </a:r>
            <a:r>
              <a:rPr lang="en-US" altLang="en-US" baseline="-25000" dirty="0" err="1" smtClean="0"/>
              <a:t>null</a:t>
            </a:r>
            <a:r>
              <a:rPr lang="en-US" altLang="en-US" dirty="0" smtClean="0"/>
              <a:t> Phenotype</a:t>
            </a:r>
          </a:p>
        </p:txBody>
      </p:sp>
      <p:sp>
        <p:nvSpPr>
          <p:cNvPr id="27651" name="Content Placeholder 2"/>
          <p:cNvSpPr>
            <a:spLocks noGrp="1"/>
          </p:cNvSpPr>
          <p:nvPr>
            <p:ph idx="1"/>
          </p:nvPr>
        </p:nvSpPr>
        <p:spPr/>
        <p:txBody>
          <a:bodyPr/>
          <a:lstStyle/>
          <a:p>
            <a:pPr eaLnBrk="1" hangingPunct="1"/>
            <a:r>
              <a:rPr lang="en-US" altLang="en-US" dirty="0" smtClean="0"/>
              <a:t>Lacks all </a:t>
            </a:r>
            <a:r>
              <a:rPr lang="en-US" altLang="en-US" dirty="0" err="1" smtClean="0"/>
              <a:t>Kell</a:t>
            </a:r>
            <a:r>
              <a:rPr lang="en-US" altLang="en-US" dirty="0" smtClean="0"/>
              <a:t> system antigens (</a:t>
            </a:r>
            <a:r>
              <a:rPr lang="en-US" altLang="en-US" i="1" dirty="0" smtClean="0"/>
              <a:t>K</a:t>
            </a:r>
            <a:r>
              <a:rPr lang="en-US" altLang="en-US" i="1" baseline="-25000" dirty="0" smtClean="0"/>
              <a:t>0</a:t>
            </a:r>
            <a:r>
              <a:rPr lang="en-US" altLang="en-US" i="1" dirty="0" smtClean="0"/>
              <a:t>K</a:t>
            </a:r>
            <a:r>
              <a:rPr lang="en-US" altLang="en-US" i="1" baseline="-25000" dirty="0" smtClean="0"/>
              <a:t>0</a:t>
            </a:r>
            <a:r>
              <a:rPr lang="en-US" altLang="en-US" dirty="0" smtClean="0"/>
              <a:t>)</a:t>
            </a:r>
          </a:p>
          <a:p>
            <a:pPr eaLnBrk="1" hangingPunct="1"/>
            <a:r>
              <a:rPr lang="en-US" altLang="en-US" dirty="0" smtClean="0"/>
              <a:t>Expresses related </a:t>
            </a:r>
            <a:r>
              <a:rPr lang="en-US" altLang="en-US" dirty="0" err="1" smtClean="0"/>
              <a:t>Kx</a:t>
            </a:r>
            <a:r>
              <a:rPr lang="en-US" altLang="en-US" dirty="0" smtClean="0"/>
              <a:t> antigen</a:t>
            </a:r>
          </a:p>
          <a:p>
            <a:pPr eaLnBrk="1" hangingPunct="1"/>
            <a:r>
              <a:rPr lang="en-US" altLang="en-US" dirty="0" smtClean="0"/>
              <a:t>As a result of red blood cell (RBC) immune stimulation, K</a:t>
            </a:r>
            <a:r>
              <a:rPr lang="en-US" altLang="en-US" baseline="-25000" dirty="0" smtClean="0"/>
              <a:t>0</a:t>
            </a:r>
            <a:r>
              <a:rPr lang="en-US" altLang="en-US" dirty="0" smtClean="0"/>
              <a:t> individuals can develop anti-Ku (Ku is on RBCs that have </a:t>
            </a:r>
            <a:r>
              <a:rPr lang="en-US" altLang="en-US" dirty="0" err="1" smtClean="0"/>
              <a:t>Kell</a:t>
            </a:r>
            <a:r>
              <a:rPr lang="en-US" altLang="en-US" dirty="0" smtClean="0"/>
              <a:t> antigens)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dirty="0" err="1" smtClean="0"/>
              <a:t>Kell</a:t>
            </a:r>
            <a:r>
              <a:rPr lang="en-US" altLang="en-US" dirty="0" smtClean="0"/>
              <a:t> Genetics</a:t>
            </a:r>
          </a:p>
        </p:txBody>
      </p:sp>
      <p:sp>
        <p:nvSpPr>
          <p:cNvPr id="20483" name="Content Placeholder 3"/>
          <p:cNvSpPr>
            <a:spLocks noGrp="1"/>
          </p:cNvSpPr>
          <p:nvPr>
            <p:ph sz="half" idx="1"/>
          </p:nvPr>
        </p:nvSpPr>
        <p:spPr/>
        <p:txBody>
          <a:bodyPr rtlCol="0">
            <a:normAutofit/>
          </a:bodyPr>
          <a:lstStyle/>
          <a:p>
            <a:pPr eaLnBrk="1" fontAlgn="auto" hangingPunct="1">
              <a:spcAft>
                <a:spcPts val="0"/>
              </a:spcAft>
              <a:buSzPct val="100000"/>
              <a:buFont typeface="Times New Roman" panose="02020603050405020304" pitchFamily="18" charset="0"/>
              <a:buChar char="●"/>
              <a:defRPr/>
            </a:pPr>
            <a:r>
              <a:rPr lang="en-US" altLang="en-US" sz="2400" dirty="0"/>
              <a:t>Sets of alleles include</a:t>
            </a:r>
          </a:p>
          <a:p>
            <a:pPr lvl="1" eaLnBrk="1" fontAlgn="auto" hangingPunct="1">
              <a:spcAft>
                <a:spcPts val="0"/>
              </a:spcAft>
              <a:buFont typeface="Arial" panose="020B0604020202020204" pitchFamily="34" charset="0"/>
              <a:buChar char="–"/>
              <a:defRPr/>
            </a:pPr>
            <a:r>
              <a:rPr lang="en-US" altLang="en-US" sz="2000" i="1" dirty="0"/>
              <a:t>K</a:t>
            </a:r>
            <a:r>
              <a:rPr lang="en-US" altLang="en-US" sz="2000" dirty="0"/>
              <a:t> and </a:t>
            </a:r>
            <a:r>
              <a:rPr lang="en-US" altLang="en-US" sz="2000" i="1" dirty="0"/>
              <a:t>k</a:t>
            </a:r>
          </a:p>
          <a:p>
            <a:pPr lvl="1" eaLnBrk="1" fontAlgn="auto" hangingPunct="1">
              <a:spcAft>
                <a:spcPts val="0"/>
              </a:spcAft>
              <a:buFont typeface="Arial" panose="020B0604020202020204" pitchFamily="34" charset="0"/>
              <a:buChar char="–"/>
              <a:defRPr/>
            </a:pPr>
            <a:r>
              <a:rPr lang="en-US" altLang="en-US" sz="2000" i="1" dirty="0" err="1"/>
              <a:t>Kp</a:t>
            </a:r>
            <a:r>
              <a:rPr lang="en-US" altLang="en-US" sz="2000" i="1" baseline="30000" dirty="0" err="1"/>
              <a:t>a</a:t>
            </a:r>
            <a:r>
              <a:rPr lang="en-US" altLang="en-US" sz="2000" dirty="0"/>
              <a:t> and </a:t>
            </a:r>
            <a:r>
              <a:rPr lang="en-US" altLang="en-US" sz="2000" i="1" dirty="0" err="1"/>
              <a:t>Kp</a:t>
            </a:r>
            <a:r>
              <a:rPr lang="en-US" altLang="en-US" sz="2000" i="1" baseline="30000" dirty="0" err="1"/>
              <a:t>b</a:t>
            </a:r>
            <a:endParaRPr lang="en-US" altLang="en-US" sz="2000" i="1" baseline="30000" dirty="0"/>
          </a:p>
          <a:p>
            <a:pPr lvl="1" eaLnBrk="1" fontAlgn="auto" hangingPunct="1">
              <a:spcAft>
                <a:spcPts val="0"/>
              </a:spcAft>
              <a:buFont typeface="Arial" panose="020B0604020202020204" pitchFamily="34" charset="0"/>
              <a:buChar char="–"/>
              <a:defRPr/>
            </a:pPr>
            <a:r>
              <a:rPr lang="en-US" altLang="en-US" sz="2000" i="1" dirty="0" err="1"/>
              <a:t>Js</a:t>
            </a:r>
            <a:r>
              <a:rPr lang="en-US" altLang="en-US" sz="2000" i="1" baseline="30000" dirty="0" err="1"/>
              <a:t>a</a:t>
            </a:r>
            <a:r>
              <a:rPr lang="en-US" altLang="en-US" sz="2000" dirty="0"/>
              <a:t> and </a:t>
            </a:r>
            <a:r>
              <a:rPr lang="en-US" altLang="en-US" sz="2000" i="1" dirty="0" err="1"/>
              <a:t>Js</a:t>
            </a:r>
            <a:r>
              <a:rPr lang="en-US" altLang="en-US" sz="2000" i="1" baseline="30000" dirty="0" err="1"/>
              <a:t>b</a:t>
            </a:r>
            <a:endParaRPr lang="en-US" altLang="en-US" sz="2000" i="1" baseline="30000" dirty="0"/>
          </a:p>
          <a:p>
            <a:pPr lvl="1" eaLnBrk="1" fontAlgn="auto" hangingPunct="1">
              <a:spcAft>
                <a:spcPts val="0"/>
              </a:spcAft>
              <a:buFont typeface="Arial" panose="020B0604020202020204" pitchFamily="34" charset="0"/>
              <a:buChar char="–"/>
              <a:defRPr/>
            </a:pPr>
            <a:r>
              <a:rPr lang="en-US" altLang="en-US" sz="2000" i="1" dirty="0"/>
              <a:t>KEL11</a:t>
            </a:r>
            <a:r>
              <a:rPr lang="en-US" altLang="en-US" sz="2000" dirty="0"/>
              <a:t> and </a:t>
            </a:r>
            <a:r>
              <a:rPr lang="en-US" altLang="en-US" sz="2000" i="1" dirty="0"/>
              <a:t>KEL17</a:t>
            </a:r>
            <a:r>
              <a:rPr lang="en-US" altLang="en-US" sz="2000" dirty="0"/>
              <a:t> </a:t>
            </a:r>
            <a:r>
              <a:rPr lang="en-US" altLang="en-US" sz="2000" i="1" dirty="0"/>
              <a:t>(</a:t>
            </a:r>
            <a:r>
              <a:rPr lang="en-US" altLang="en-US" sz="2000" i="1" dirty="0" err="1"/>
              <a:t>Wk</a:t>
            </a:r>
            <a:r>
              <a:rPr lang="en-US" altLang="en-US" sz="2000" i="1" baseline="30000" dirty="0" err="1"/>
              <a:t>a</a:t>
            </a:r>
            <a:r>
              <a:rPr lang="en-US" altLang="en-US" sz="2000" i="1" dirty="0"/>
              <a:t>)</a:t>
            </a:r>
          </a:p>
          <a:p>
            <a:pPr eaLnBrk="1" fontAlgn="auto" hangingPunct="1">
              <a:spcAft>
                <a:spcPts val="0"/>
              </a:spcAft>
              <a:buSzPct val="100000"/>
              <a:buFont typeface="Times New Roman" panose="02020603050405020304" pitchFamily="18" charset="0"/>
              <a:buChar char="●"/>
              <a:defRPr/>
            </a:pPr>
            <a:r>
              <a:rPr lang="en-US" altLang="en-US" sz="2400" dirty="0" smtClean="0"/>
              <a:t>High-incidence </a:t>
            </a:r>
            <a:r>
              <a:rPr lang="en-US" altLang="en-US" sz="2400" dirty="0"/>
              <a:t>alleles</a:t>
            </a:r>
          </a:p>
          <a:p>
            <a:pPr lvl="1" eaLnBrk="1" fontAlgn="auto" hangingPunct="1">
              <a:spcAft>
                <a:spcPts val="0"/>
              </a:spcAft>
              <a:buFont typeface="Arial" panose="020B0604020202020204" pitchFamily="34" charset="0"/>
              <a:buChar char="–"/>
              <a:defRPr/>
            </a:pPr>
            <a:r>
              <a:rPr lang="en-US" altLang="en-US" sz="2000" i="1" dirty="0"/>
              <a:t>k, </a:t>
            </a:r>
            <a:r>
              <a:rPr lang="en-US" altLang="en-US" sz="2000" i="1" dirty="0" err="1"/>
              <a:t>Kp</a:t>
            </a:r>
            <a:r>
              <a:rPr lang="en-US" altLang="en-US" sz="2000" i="1" baseline="30000" dirty="0" err="1"/>
              <a:t>b</a:t>
            </a:r>
            <a:r>
              <a:rPr lang="en-US" altLang="en-US" sz="2000" i="1" dirty="0"/>
              <a:t>, </a:t>
            </a:r>
            <a:r>
              <a:rPr lang="en-US" altLang="en-US" sz="2000" i="1" dirty="0" err="1"/>
              <a:t>Js</a:t>
            </a:r>
            <a:r>
              <a:rPr lang="en-US" altLang="en-US" sz="2000" i="1" baseline="30000" dirty="0" err="1"/>
              <a:t>b</a:t>
            </a:r>
            <a:r>
              <a:rPr lang="en-US" altLang="en-US" sz="2000" dirty="0"/>
              <a:t>, and </a:t>
            </a:r>
            <a:r>
              <a:rPr lang="en-US" altLang="en-US" sz="2000" i="1" dirty="0"/>
              <a:t>KEL11</a:t>
            </a:r>
          </a:p>
          <a:p>
            <a:pPr eaLnBrk="1" fontAlgn="auto" hangingPunct="1">
              <a:spcAft>
                <a:spcPts val="0"/>
              </a:spcAft>
              <a:buSzPct val="100000"/>
              <a:buFont typeface="Times New Roman" panose="02020603050405020304" pitchFamily="18" charset="0"/>
              <a:buChar char="●"/>
              <a:defRPr/>
            </a:pPr>
            <a:r>
              <a:rPr lang="en-US" altLang="en-US" sz="2400" dirty="0" smtClean="0"/>
              <a:t>Low-incidence </a:t>
            </a:r>
            <a:r>
              <a:rPr lang="en-US" altLang="en-US" sz="2400" dirty="0"/>
              <a:t>alleles</a:t>
            </a:r>
          </a:p>
          <a:p>
            <a:pPr lvl="1" eaLnBrk="1" fontAlgn="auto" hangingPunct="1">
              <a:spcAft>
                <a:spcPts val="0"/>
              </a:spcAft>
              <a:buFont typeface="Arial" panose="020B0604020202020204" pitchFamily="34" charset="0"/>
              <a:buChar char="–"/>
              <a:defRPr/>
            </a:pPr>
            <a:r>
              <a:rPr lang="en-US" altLang="en-US" sz="2000" i="1" dirty="0"/>
              <a:t>K, </a:t>
            </a:r>
            <a:r>
              <a:rPr lang="en-US" altLang="en-US" sz="2000" i="1" dirty="0" err="1"/>
              <a:t>Kp</a:t>
            </a:r>
            <a:r>
              <a:rPr lang="en-US" altLang="en-US" sz="2000" i="1" baseline="30000" dirty="0" err="1"/>
              <a:t>a</a:t>
            </a:r>
            <a:r>
              <a:rPr lang="en-US" altLang="en-US" sz="2000" i="1" dirty="0"/>
              <a:t>, </a:t>
            </a:r>
            <a:r>
              <a:rPr lang="en-US" altLang="en-US" sz="2000" i="1" dirty="0" err="1"/>
              <a:t>Js</a:t>
            </a:r>
            <a:r>
              <a:rPr lang="en-US" altLang="en-US" sz="2000" i="1" baseline="30000" dirty="0" err="1"/>
              <a:t>a</a:t>
            </a:r>
            <a:r>
              <a:rPr lang="en-US" altLang="en-US" sz="2000" i="1" dirty="0"/>
              <a:t>, KEL17</a:t>
            </a:r>
          </a:p>
        </p:txBody>
      </p:sp>
      <p:graphicFrame>
        <p:nvGraphicFramePr>
          <p:cNvPr id="2" name="Table 1" descr="Table with 11 rows and 3 columns describing Kell genetics&#10;" title="Common Phenotypes and Frequencies in the Kell Blood Group System"/>
          <p:cNvGraphicFramePr>
            <a:graphicFrameLocks noGrp="1"/>
          </p:cNvGraphicFramePr>
          <p:nvPr>
            <p:extLst>
              <p:ext uri="{D42A27DB-BD31-4B8C-83A1-F6EECF244321}">
                <p14:modId xmlns:p14="http://schemas.microsoft.com/office/powerpoint/2010/main" val="1822339017"/>
              </p:ext>
            </p:extLst>
          </p:nvPr>
        </p:nvGraphicFramePr>
        <p:xfrm>
          <a:off x="4267200" y="2133600"/>
          <a:ext cx="4495800" cy="3119628"/>
        </p:xfrm>
        <a:graphic>
          <a:graphicData uri="http://schemas.openxmlformats.org/drawingml/2006/table">
            <a:tbl>
              <a:tblPr firstRow="1" firstCol="1" bandRow="1">
                <a:tableStyleId>{5C22544A-7EE6-4342-B048-85BDC9FD1C3A}</a:tableStyleId>
              </a:tblPr>
              <a:tblGrid>
                <a:gridCol w="1808995">
                  <a:extLst>
                    <a:ext uri="{9D8B030D-6E8A-4147-A177-3AD203B41FA5}">
                      <a16:colId xmlns:a16="http://schemas.microsoft.com/office/drawing/2014/main" val="20000"/>
                    </a:ext>
                  </a:extLst>
                </a:gridCol>
                <a:gridCol w="1349305">
                  <a:extLst>
                    <a:ext uri="{9D8B030D-6E8A-4147-A177-3AD203B41FA5}">
                      <a16:colId xmlns:a16="http://schemas.microsoft.com/office/drawing/2014/main" val="20001"/>
                    </a:ext>
                  </a:extLst>
                </a:gridCol>
                <a:gridCol w="1337500">
                  <a:extLst>
                    <a:ext uri="{9D8B030D-6E8A-4147-A177-3AD203B41FA5}">
                      <a16:colId xmlns:a16="http://schemas.microsoft.com/office/drawing/2014/main" val="20002"/>
                    </a:ext>
                  </a:extLst>
                </a:gridCol>
              </a:tblGrid>
              <a:tr h="0">
                <a:tc gridSpan="3">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Table 7.3 Common Phenotypes and Frequencies in the </a:t>
                      </a:r>
                      <a:r>
                        <a:rPr lang="en-US" sz="1200" b="0" dirty="0" err="1">
                          <a:solidFill>
                            <a:schemeClr val="tx1"/>
                          </a:solidFill>
                          <a:effectLst/>
                          <a:latin typeface="Arial" panose="020B0604020202020204" pitchFamily="34" charset="0"/>
                          <a:cs typeface="Arial" panose="020B0604020202020204" pitchFamily="34" charset="0"/>
                        </a:rPr>
                        <a:t>Kell</a:t>
                      </a:r>
                      <a:r>
                        <a:rPr lang="en-US" sz="1200" b="0" dirty="0">
                          <a:solidFill>
                            <a:schemeClr val="tx1"/>
                          </a:solidFill>
                          <a:effectLst/>
                          <a:latin typeface="Arial" panose="020B0604020202020204" pitchFamily="34" charset="0"/>
                          <a:cs typeface="Arial" panose="020B0604020202020204" pitchFamily="34" charset="0"/>
                        </a:rPr>
                        <a:t> Blood Group System</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 </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algn="ctr">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Frequency (%)</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0001"/>
                  </a:ext>
                </a:extLst>
              </a:tr>
              <a:tr h="0">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Phenotype</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White</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Black</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K–k+</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91</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98</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marL="0" marR="0">
                        <a:lnSpc>
                          <a:spcPct val="115000"/>
                        </a:lnSpc>
                        <a:spcBef>
                          <a:spcPts val="0"/>
                        </a:spcBef>
                        <a:spcAft>
                          <a:spcPts val="0"/>
                        </a:spcAft>
                      </a:pPr>
                      <a:r>
                        <a:rPr lang="en-US" sz="1200" b="0" dirty="0" err="1">
                          <a:solidFill>
                            <a:schemeClr val="tx1"/>
                          </a:solidFill>
                          <a:effectLst/>
                          <a:latin typeface="Arial" panose="020B0604020202020204" pitchFamily="34" charset="0"/>
                          <a:cs typeface="Arial" panose="020B0604020202020204" pitchFamily="34" charset="0"/>
                        </a:rPr>
                        <a:t>K+k</a:t>
                      </a:r>
                      <a:r>
                        <a:rPr lang="en-US" sz="1200" b="0" dirty="0">
                          <a:solidFill>
                            <a:schemeClr val="tx1"/>
                          </a:solidFill>
                          <a:effectLst/>
                          <a:latin typeface="Arial" panose="020B0604020202020204" pitchFamily="34" charset="0"/>
                          <a:cs typeface="Arial" panose="020B0604020202020204" pitchFamily="34" charset="0"/>
                        </a:rPr>
                        <a:t>–</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0.2</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Rare</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0">
                <a:tc>
                  <a:txBody>
                    <a:bodyPr/>
                    <a:lstStyle/>
                    <a:p>
                      <a:pPr marL="0" marR="0">
                        <a:lnSpc>
                          <a:spcPct val="115000"/>
                        </a:lnSpc>
                        <a:spcBef>
                          <a:spcPts val="0"/>
                        </a:spcBef>
                        <a:spcAft>
                          <a:spcPts val="0"/>
                        </a:spcAft>
                      </a:pPr>
                      <a:r>
                        <a:rPr lang="en-US" sz="1200" b="0" dirty="0" err="1">
                          <a:solidFill>
                            <a:schemeClr val="tx1"/>
                          </a:solidFill>
                          <a:effectLst/>
                          <a:latin typeface="Arial" panose="020B0604020202020204" pitchFamily="34" charset="0"/>
                          <a:cs typeface="Arial" panose="020B0604020202020204" pitchFamily="34" charset="0"/>
                        </a:rPr>
                        <a:t>K+k</a:t>
                      </a:r>
                      <a:r>
                        <a:rPr lang="en-US" sz="1200" b="0" dirty="0">
                          <a:solidFill>
                            <a:schemeClr val="tx1"/>
                          </a:solidFill>
                          <a:effectLst/>
                          <a:latin typeface="Arial" panose="020B0604020202020204" pitchFamily="34" charset="0"/>
                          <a:cs typeface="Arial" panose="020B0604020202020204" pitchFamily="34" charset="0"/>
                        </a:rPr>
                        <a:t>+</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8.8</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2</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0">
                <a:tc>
                  <a:txBody>
                    <a:bodyPr/>
                    <a:lstStyle/>
                    <a:p>
                      <a:pPr marL="0" marR="0">
                        <a:lnSpc>
                          <a:spcPct val="115000"/>
                        </a:lnSpc>
                        <a:spcBef>
                          <a:spcPts val="0"/>
                        </a:spcBef>
                        <a:spcAft>
                          <a:spcPts val="0"/>
                        </a:spcAft>
                      </a:pPr>
                      <a:r>
                        <a:rPr lang="en-US" sz="1200" b="0" dirty="0" err="1">
                          <a:solidFill>
                            <a:schemeClr val="tx1"/>
                          </a:solidFill>
                          <a:effectLst/>
                          <a:latin typeface="Arial" panose="020B0604020202020204" pitchFamily="34" charset="0"/>
                          <a:cs typeface="Arial" panose="020B0604020202020204" pitchFamily="34" charset="0"/>
                        </a:rPr>
                        <a:t>Kp</a:t>
                      </a:r>
                      <a:r>
                        <a:rPr lang="en-US" sz="1200" b="0" dirty="0">
                          <a:solidFill>
                            <a:schemeClr val="tx1"/>
                          </a:solidFill>
                          <a:effectLst/>
                          <a:latin typeface="Arial" panose="020B0604020202020204" pitchFamily="34" charset="0"/>
                          <a:cs typeface="Arial" panose="020B0604020202020204" pitchFamily="34" charset="0"/>
                        </a:rPr>
                        <a:t>(</a:t>
                      </a:r>
                      <a:r>
                        <a:rPr lang="en-US" sz="1200" b="0" dirty="0" err="1">
                          <a:solidFill>
                            <a:schemeClr val="tx1"/>
                          </a:solidFill>
                          <a:effectLst/>
                          <a:latin typeface="Arial" panose="020B0604020202020204" pitchFamily="34" charset="0"/>
                          <a:cs typeface="Arial" panose="020B0604020202020204" pitchFamily="34" charset="0"/>
                        </a:rPr>
                        <a:t>a+b</a:t>
                      </a:r>
                      <a:r>
                        <a:rPr lang="en-US" sz="1200" b="0" dirty="0">
                          <a:solidFill>
                            <a:schemeClr val="tx1"/>
                          </a:solidFill>
                          <a:effectLst/>
                          <a:latin typeface="Arial" panose="020B0604020202020204" pitchFamily="34" charset="0"/>
                          <a:cs typeface="Arial" panose="020B0604020202020204" pitchFamily="34" charset="0"/>
                        </a:rPr>
                        <a:t>–)</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Rare</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0</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0">
                <a:tc>
                  <a:txBody>
                    <a:bodyPr/>
                    <a:lstStyle/>
                    <a:p>
                      <a:pPr marL="0" marR="0">
                        <a:lnSpc>
                          <a:spcPct val="115000"/>
                        </a:lnSpc>
                        <a:spcBef>
                          <a:spcPts val="0"/>
                        </a:spcBef>
                        <a:spcAft>
                          <a:spcPts val="0"/>
                        </a:spcAft>
                      </a:pPr>
                      <a:r>
                        <a:rPr lang="en-US" sz="1200" b="0" dirty="0" err="1">
                          <a:solidFill>
                            <a:schemeClr val="tx1"/>
                          </a:solidFill>
                          <a:effectLst/>
                          <a:latin typeface="Arial" panose="020B0604020202020204" pitchFamily="34" charset="0"/>
                          <a:cs typeface="Arial" panose="020B0604020202020204" pitchFamily="34" charset="0"/>
                        </a:rPr>
                        <a:t>Kp</a:t>
                      </a:r>
                      <a:r>
                        <a:rPr lang="en-US" sz="1200" b="0" dirty="0">
                          <a:solidFill>
                            <a:schemeClr val="tx1"/>
                          </a:solidFill>
                          <a:effectLst/>
                          <a:latin typeface="Arial" panose="020B0604020202020204" pitchFamily="34" charset="0"/>
                          <a:cs typeface="Arial" panose="020B0604020202020204" pitchFamily="34" charset="0"/>
                        </a:rPr>
                        <a:t>(a–b+)</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97.7</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100</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0">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Kp(a+b+)</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2.3</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Rare</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0">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Js(a+b–)</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0</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1</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0">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Js(a–b+)</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100</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80</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0">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Js(a+b+)</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dirty="0">
                          <a:solidFill>
                            <a:schemeClr val="tx1"/>
                          </a:solidFill>
                          <a:effectLst/>
                          <a:latin typeface="Arial" panose="020B0604020202020204" pitchFamily="34" charset="0"/>
                          <a:cs typeface="Arial" panose="020B0604020202020204" pitchFamily="34" charset="0"/>
                        </a:rPr>
                        <a:t>Rare</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200" b="0">
                          <a:solidFill>
                            <a:schemeClr val="tx1"/>
                          </a:solidFill>
                          <a:effectLst/>
                          <a:latin typeface="Arial" panose="020B0604020202020204" pitchFamily="34" charset="0"/>
                          <a:cs typeface="Arial" panose="020B0604020202020204" pitchFamily="34" charset="0"/>
                        </a:rPr>
                        <a:t>19</a:t>
                      </a:r>
                      <a:endParaRPr lang="en-US" sz="11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0">
                <a:tc gridSpan="3">
                  <a:txBody>
                    <a:bodyPr/>
                    <a:lstStyle/>
                    <a:p>
                      <a:pPr marL="0" marR="0">
                        <a:lnSpc>
                          <a:spcPct val="115000"/>
                        </a:lnSpc>
                        <a:spcBef>
                          <a:spcPts val="0"/>
                        </a:spcBef>
                        <a:spcAft>
                          <a:spcPts val="0"/>
                        </a:spcAft>
                      </a:pPr>
                      <a:r>
                        <a:rPr lang="en-US" sz="1100" b="0" dirty="0">
                          <a:solidFill>
                            <a:schemeClr val="tx1"/>
                          </a:solidFill>
                          <a:effectLst/>
                          <a:latin typeface="Arial" panose="020B0604020202020204" pitchFamily="34" charset="0"/>
                          <a:cs typeface="Arial" panose="020B0604020202020204" pitchFamily="34" charset="0"/>
                        </a:rPr>
                        <a:t>From Reid ME, Lomas-Francis C, Olsson Ml: The blood group antigen facts book, </a:t>
                      </a:r>
                      <a:r>
                        <a:rPr lang="en-US" sz="1100" b="0" dirty="0" err="1">
                          <a:solidFill>
                            <a:schemeClr val="tx1"/>
                          </a:solidFill>
                          <a:effectLst/>
                          <a:latin typeface="Arial" panose="020B0604020202020204" pitchFamily="34" charset="0"/>
                          <a:cs typeface="Arial" panose="020B0604020202020204" pitchFamily="34" charset="0"/>
                        </a:rPr>
                        <a:t>ed</a:t>
                      </a:r>
                      <a:r>
                        <a:rPr lang="en-US" sz="1100" b="0" dirty="0">
                          <a:solidFill>
                            <a:schemeClr val="tx1"/>
                          </a:solidFill>
                          <a:effectLst/>
                          <a:latin typeface="Arial" panose="020B0604020202020204" pitchFamily="34" charset="0"/>
                          <a:cs typeface="Arial" panose="020B0604020202020204" pitchFamily="34" charset="0"/>
                        </a:rPr>
                        <a:t> 3, San Diego, CA, 2012, Academic Press.</a:t>
                      </a:r>
                      <a:endParaRPr lang="en-US" sz="11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2"/>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4"/>
          <p:cNvSpPr>
            <a:spLocks noGrp="1"/>
          </p:cNvSpPr>
          <p:nvPr>
            <p:ph type="title"/>
          </p:nvPr>
        </p:nvSpPr>
        <p:spPr/>
        <p:txBody>
          <a:bodyPr/>
          <a:lstStyle/>
          <a:p>
            <a:pPr eaLnBrk="1" hangingPunct="1"/>
            <a:r>
              <a:rPr lang="en-US" altLang="en-US" dirty="0" err="1" smtClean="0"/>
              <a:t>Kell</a:t>
            </a:r>
            <a:r>
              <a:rPr lang="en-US" altLang="en-US" dirty="0" smtClean="0"/>
              <a:t> Antibodies</a:t>
            </a:r>
          </a:p>
        </p:txBody>
      </p:sp>
      <p:sp>
        <p:nvSpPr>
          <p:cNvPr id="21507" name="Content Placeholder 5"/>
          <p:cNvSpPr>
            <a:spLocks noGrp="1"/>
          </p:cNvSpPr>
          <p:nvPr>
            <p:ph idx="1"/>
          </p:nvPr>
        </p:nvSpPr>
        <p:spPr>
          <a:xfrm>
            <a:off x="533400" y="1929340"/>
            <a:ext cx="8153400" cy="4273024"/>
          </a:xfrm>
        </p:spPr>
        <p:txBody>
          <a:bodyPr rtlCol="0">
            <a:normAutofit/>
          </a:bodyPr>
          <a:lstStyle/>
          <a:p>
            <a:pPr eaLnBrk="1" fontAlgn="auto" hangingPunct="1">
              <a:spcAft>
                <a:spcPts val="0"/>
              </a:spcAft>
              <a:buSzPct val="100000"/>
              <a:buFont typeface="Times New Roman" panose="02020603050405020304" pitchFamily="18" charset="0"/>
              <a:buChar char="●"/>
              <a:defRPr/>
            </a:pPr>
            <a:r>
              <a:rPr lang="en-US" altLang="en-US" sz="2400" dirty="0"/>
              <a:t>Immunoglobulin G (IgG)</a:t>
            </a:r>
          </a:p>
          <a:p>
            <a:pPr eaLnBrk="1" fontAlgn="auto" hangingPunct="1">
              <a:spcAft>
                <a:spcPts val="0"/>
              </a:spcAft>
              <a:buSzPct val="100000"/>
              <a:buFont typeface="Times New Roman" panose="02020603050405020304" pitchFamily="18" charset="0"/>
              <a:buChar char="●"/>
              <a:defRPr/>
            </a:pPr>
            <a:r>
              <a:rPr lang="en-US" altLang="en-US" sz="2400" dirty="0" smtClean="0"/>
              <a:t>RBC </a:t>
            </a:r>
            <a:r>
              <a:rPr lang="en-US" altLang="en-US" sz="2400" dirty="0"/>
              <a:t>stimulated (transfusion or pregnancy)</a:t>
            </a:r>
          </a:p>
          <a:p>
            <a:pPr eaLnBrk="1" fontAlgn="auto" hangingPunct="1">
              <a:spcAft>
                <a:spcPts val="0"/>
              </a:spcAft>
              <a:buSzPct val="100000"/>
              <a:buFont typeface="Times New Roman" panose="02020603050405020304" pitchFamily="18" charset="0"/>
              <a:buChar char="●"/>
              <a:defRPr/>
            </a:pPr>
            <a:r>
              <a:rPr lang="en-US" altLang="en-US" sz="2400" dirty="0" smtClean="0"/>
              <a:t>Agglutinate </a:t>
            </a:r>
            <a:r>
              <a:rPr lang="en-US" altLang="en-US" sz="2400" dirty="0"/>
              <a:t>best in the indirect </a:t>
            </a:r>
            <a:r>
              <a:rPr lang="en-US" altLang="en-US" sz="2400" dirty="0" err="1"/>
              <a:t>antiglobulin</a:t>
            </a:r>
            <a:r>
              <a:rPr lang="en-US" altLang="en-US" sz="2400" dirty="0"/>
              <a:t> test (IAT)</a:t>
            </a:r>
          </a:p>
          <a:p>
            <a:pPr eaLnBrk="1" fontAlgn="auto" hangingPunct="1">
              <a:spcAft>
                <a:spcPts val="0"/>
              </a:spcAft>
              <a:buSzPct val="100000"/>
              <a:buFont typeface="Times New Roman" panose="02020603050405020304" pitchFamily="18" charset="0"/>
              <a:buChar char="●"/>
              <a:defRPr/>
            </a:pPr>
            <a:r>
              <a:rPr lang="en-US" altLang="en-US" sz="2400" dirty="0" smtClean="0"/>
              <a:t>Usually </a:t>
            </a:r>
            <a:r>
              <a:rPr lang="en-US" altLang="en-US" sz="2400" dirty="0"/>
              <a:t>do not bind complement</a:t>
            </a:r>
          </a:p>
          <a:p>
            <a:pPr eaLnBrk="1" fontAlgn="auto" hangingPunct="1">
              <a:spcAft>
                <a:spcPts val="0"/>
              </a:spcAft>
              <a:buSzPct val="100000"/>
              <a:buFont typeface="Times New Roman" panose="02020603050405020304" pitchFamily="18" charset="0"/>
              <a:buChar char="●"/>
              <a:defRPr/>
            </a:pPr>
            <a:r>
              <a:rPr lang="en-US" altLang="en-US" sz="2400" dirty="0" smtClean="0"/>
              <a:t>Associated </a:t>
            </a:r>
            <a:r>
              <a:rPr lang="en-US" altLang="en-US" sz="2400" dirty="0"/>
              <a:t>with hemolytic transfusion reactions (HTRs) and hemolytic disease of the fetus and newborn (HDFN)</a:t>
            </a:r>
          </a:p>
          <a:p>
            <a:pPr eaLnBrk="1" fontAlgn="auto" hangingPunct="1">
              <a:spcAft>
                <a:spcPts val="0"/>
              </a:spcAft>
              <a:buSzPct val="100000"/>
              <a:buFont typeface="Times New Roman" panose="02020603050405020304" pitchFamily="18" charset="0"/>
              <a:buChar char="●"/>
              <a:defRPr/>
            </a:pPr>
            <a:r>
              <a:rPr lang="en-US" altLang="en-US" sz="2400" dirty="0" smtClean="0"/>
              <a:t>No </a:t>
            </a:r>
            <a:r>
              <a:rPr lang="en-US" altLang="en-US" sz="2400" dirty="0"/>
              <a:t>effect when treated with enzymes</a:t>
            </a:r>
          </a:p>
          <a:p>
            <a:pPr eaLnBrk="1" fontAlgn="auto" hangingPunct="1">
              <a:spcAft>
                <a:spcPts val="0"/>
              </a:spcAft>
              <a:buSzPct val="100000"/>
              <a:buFont typeface="Times New Roman" panose="02020603050405020304" pitchFamily="18" charset="0"/>
              <a:buChar char="●"/>
              <a:defRPr/>
            </a:pPr>
            <a:r>
              <a:rPr lang="en-US" altLang="en-US" sz="2400" dirty="0" smtClean="0"/>
              <a:t>Anti-K </a:t>
            </a:r>
            <a:r>
              <a:rPr lang="en-US" altLang="en-US" sz="2400" dirty="0"/>
              <a:t>(K1) is the most common</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2575</TotalTime>
  <Words>2474</Words>
  <Application>Microsoft Office PowerPoint</Application>
  <PresentationFormat>On-screen Show (4:3)</PresentationFormat>
  <Paragraphs>486</Paragraphs>
  <Slides>41</Slides>
  <Notes>41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Calibri Light</vt:lpstr>
      <vt:lpstr>Times New Roman</vt:lpstr>
      <vt:lpstr>Retrospect</vt:lpstr>
      <vt:lpstr>Chapter 7</vt:lpstr>
      <vt:lpstr>Objectives (1 of 2)</vt:lpstr>
      <vt:lpstr>Objectives (2 of 2) </vt:lpstr>
      <vt:lpstr>Kell Blood Group System</vt:lpstr>
      <vt:lpstr>Other Kell Antigens</vt:lpstr>
      <vt:lpstr>Kell Antigens</vt:lpstr>
      <vt:lpstr>K0 or Kellnull Phenotype</vt:lpstr>
      <vt:lpstr>Kell Genetics</vt:lpstr>
      <vt:lpstr>Kell Antibodies</vt:lpstr>
      <vt:lpstr>Kx Blood Group System</vt:lpstr>
      <vt:lpstr>McLeod Syndrome</vt:lpstr>
      <vt:lpstr>Duffy Blood Group System</vt:lpstr>
      <vt:lpstr>Duffy Antibodies</vt:lpstr>
      <vt:lpstr>Duffy System and Malaria</vt:lpstr>
      <vt:lpstr>Kidd Blood Group System (1 of 2)</vt:lpstr>
      <vt:lpstr>Kidd Blood Group System (2 of 2)</vt:lpstr>
      <vt:lpstr>Kidd Antibodies</vt:lpstr>
      <vt:lpstr>Lutheran Blood Group System</vt:lpstr>
      <vt:lpstr>Lutheran Antibodies</vt:lpstr>
      <vt:lpstr>Lewis Blood Group System</vt:lpstr>
      <vt:lpstr>Lewis Antigens</vt:lpstr>
      <vt:lpstr>Lewis Genes</vt:lpstr>
      <vt:lpstr>Lewis Antibodies</vt:lpstr>
      <vt:lpstr>I Blood Group System i Antigen</vt:lpstr>
      <vt:lpstr>I Antibodies</vt:lpstr>
      <vt:lpstr>Disease Association</vt:lpstr>
      <vt:lpstr>P1PK Blood Group System</vt:lpstr>
      <vt:lpstr>P Antigens and Antibodies</vt:lpstr>
      <vt:lpstr>P Antibodies</vt:lpstr>
      <vt:lpstr>MNS Blood Group System</vt:lpstr>
      <vt:lpstr>MNS Antibodies</vt:lpstr>
      <vt:lpstr>MNS System Frequencies</vt:lpstr>
      <vt:lpstr>Miscellaneous Systems</vt:lpstr>
      <vt:lpstr>HLAs</vt:lpstr>
      <vt:lpstr>Inheritance of HLAs</vt:lpstr>
      <vt:lpstr>MHCs</vt:lpstr>
      <vt:lpstr>Class I and II  HLA Inheritance: Example</vt:lpstr>
      <vt:lpstr>HLA Testing</vt:lpstr>
      <vt:lpstr>Antibody Detection and Identification</vt:lpstr>
      <vt:lpstr>HPC Transplants</vt:lpstr>
      <vt:lpstr>Platelet Antigens</vt:lpstr>
    </vt:vector>
  </TitlesOfParts>
  <Company>University of Mississippi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dc:title>
  <dc:creator>RWilkins</dc:creator>
  <cp:lastModifiedBy>Docia D. Murphy-Johnson</cp:lastModifiedBy>
  <cp:revision>199</cp:revision>
  <dcterms:created xsi:type="dcterms:W3CDTF">2012-01-27T21:04:48Z</dcterms:created>
  <dcterms:modified xsi:type="dcterms:W3CDTF">2024-07-30T12:21:45Z</dcterms:modified>
</cp:coreProperties>
</file>