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4" r:id="rId1"/>
  </p:sldMasterIdLst>
  <p:notesMasterIdLst>
    <p:notesMasterId r:id="rId53"/>
  </p:notesMasterIdLst>
  <p:sldIdLst>
    <p:sldId id="256" r:id="rId2"/>
    <p:sldId id="257" r:id="rId3"/>
    <p:sldId id="258" r:id="rId4"/>
    <p:sldId id="307" r:id="rId5"/>
    <p:sldId id="308" r:id="rId6"/>
    <p:sldId id="309" r:id="rId7"/>
    <p:sldId id="310" r:id="rId8"/>
    <p:sldId id="260" r:id="rId9"/>
    <p:sldId id="261" r:id="rId10"/>
    <p:sldId id="262" r:id="rId11"/>
    <p:sldId id="263" r:id="rId12"/>
    <p:sldId id="264" r:id="rId13"/>
    <p:sldId id="265" r:id="rId14"/>
    <p:sldId id="266" r:id="rId15"/>
    <p:sldId id="268" r:id="rId16"/>
    <p:sldId id="269" r:id="rId17"/>
    <p:sldId id="270" r:id="rId18"/>
    <p:sldId id="271" r:id="rId19"/>
    <p:sldId id="311" r:id="rId20"/>
    <p:sldId id="274"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rathy, Balan" initials="BB" lastIdx="2" clrIdx="0">
    <p:extLst>
      <p:ext uri="{19B8F6BF-5375-455C-9EA6-DF929625EA0E}">
        <p15:presenceInfo xmlns:p15="http://schemas.microsoft.com/office/powerpoint/2012/main" userId="Bharathy, Ba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98989"/>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9" autoAdjust="0"/>
    <p:restoredTop sz="80723" autoAdjust="0"/>
  </p:normalViewPr>
  <p:slideViewPr>
    <p:cSldViewPr>
      <p:cViewPr varScale="1">
        <p:scale>
          <a:sx n="84" d="100"/>
          <a:sy n="84" d="100"/>
        </p:scale>
        <p:origin x="228" y="78"/>
      </p:cViewPr>
      <p:guideLst>
        <p:guide orient="horz" pos="2160"/>
        <p:guide pos="2880"/>
      </p:guideLst>
    </p:cSldViewPr>
  </p:slideViewPr>
  <p:notesTextViewPr>
    <p:cViewPr>
      <p:scale>
        <a:sx n="1" d="1"/>
        <a:sy n="1" d="1"/>
      </p:scale>
      <p:origin x="0" y="0"/>
    </p:cViewPr>
  </p:notesTextViewPr>
  <p:notesViewPr>
    <p:cSldViewPr>
      <p:cViewPr varScale="1">
        <p:scale>
          <a:sx n="43" d="100"/>
          <a:sy n="43" d="100"/>
        </p:scale>
        <p:origin x="-14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fld id="{2FBE50D0-8B19-4984-AE45-E9B57DC20748}" type="datetimeFigureOut">
              <a:rPr lang="en-US"/>
              <a:pPr>
                <a:defRPr/>
              </a:pPr>
              <a:t>7/29/2024</a:t>
            </a:fld>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0DE3097B-5EAE-4FAA-9FC8-353C4BE8761C}" type="slidenum">
              <a:rPr lang="en-US" altLang="en-US"/>
              <a:pPr>
                <a:defRPr/>
              </a:pPr>
              <a:t>‹#›</a:t>
            </a:fld>
            <a:endParaRPr lang="en-US" altLang="en-US"/>
          </a:p>
        </p:txBody>
      </p:sp>
    </p:spTree>
    <p:extLst>
      <p:ext uri="{BB962C8B-B14F-4D97-AF65-F5344CB8AC3E}">
        <p14:creationId xmlns:p14="http://schemas.microsoft.com/office/powerpoint/2010/main" val="216849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9191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941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22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800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065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0539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053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6922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9745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7226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9493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714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014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615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7627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6227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7177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58048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4972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73159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091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0588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838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2053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30192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88761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75603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66484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62832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7014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1423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709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5093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9907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94965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96146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82614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67692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68896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36142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9927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61026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5296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5261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0717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49535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989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403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9541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4000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8670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B639123-0055-45CD-95B5-64866629C7C1}"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A8C3AD-63B5-4732-9A4D-44A9DA2A0010}"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3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4F2DCDB-DBF9-46B5-9AA8-B0C982DDF7B0}"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05B59DD-9E61-4DB0-8460-DAA29A07F508}" type="slidenum">
              <a:rPr lang="en-US" altLang="en-US" smtClean="0"/>
              <a:pPr>
                <a:defRPr/>
              </a:pPr>
              <a:t>‹#›</a:t>
            </a:fld>
            <a:endParaRPr lang="en-US" altLang="en-US"/>
          </a:p>
        </p:txBody>
      </p:sp>
    </p:spTree>
    <p:extLst>
      <p:ext uri="{BB962C8B-B14F-4D97-AF65-F5344CB8AC3E}">
        <p14:creationId xmlns:p14="http://schemas.microsoft.com/office/powerpoint/2010/main" val="18859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579230D-BCD8-4983-9C00-F6EE58F3B22C}"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09ED957-E149-4830-BE7B-287453735D29}" type="slidenum">
              <a:rPr lang="en-US" altLang="en-US" smtClean="0"/>
              <a:pPr>
                <a:defRPr/>
              </a:pPr>
              <a:t>‹#›</a:t>
            </a:fld>
            <a:endParaRPr lang="en-US" altLang="en-US"/>
          </a:p>
        </p:txBody>
      </p:sp>
    </p:spTree>
    <p:extLst>
      <p:ext uri="{BB962C8B-B14F-4D97-AF65-F5344CB8AC3E}">
        <p14:creationId xmlns:p14="http://schemas.microsoft.com/office/powerpoint/2010/main" val="367097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9" name="Content Placeholder 2"/>
          <p:cNvSpPr>
            <a:spLocks noGrp="1"/>
          </p:cNvSpPr>
          <p:nvPr>
            <p:ph idx="1"/>
          </p:nvPr>
        </p:nvSpPr>
        <p:spPr>
          <a:xfrm>
            <a:off x="457200" y="1646238"/>
            <a:ext cx="8229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E4DE065D-46F5-48A0-96EC-57314C6A1DD6}" type="slidenum">
              <a:rPr lang="en-US" altLang="en-US"/>
              <a:pPr>
                <a:defRPr/>
              </a:pPr>
              <a:t>‹#›</a:t>
            </a:fld>
            <a:endParaRPr lang="en-US" altLang="en-US"/>
          </a:p>
        </p:txBody>
      </p:sp>
      <p:sp>
        <p:nvSpPr>
          <p:cNvPr id="6" name="Footer Placeholder 7"/>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00890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457200" y="1646238"/>
            <a:ext cx="8229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A2E4A04C-FF7A-435B-B41E-433FC072C58A}" type="slidenum">
              <a:rPr lang="en-US" altLang="en-US"/>
              <a:pPr>
                <a:defRPr/>
              </a:pPr>
              <a:t>‹#›</a:t>
            </a:fld>
            <a:endParaRPr lang="en-US" altLang="en-US"/>
          </a:p>
        </p:txBody>
      </p:sp>
    </p:spTree>
    <p:extLst>
      <p:ext uri="{BB962C8B-B14F-4D97-AF65-F5344CB8AC3E}">
        <p14:creationId xmlns:p14="http://schemas.microsoft.com/office/powerpoint/2010/main" val="38249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FC8596-EAD2-445E-B7B0-617243F33044}"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BDACDD0-189F-4731-A978-616603F3DDA7}" type="slidenum">
              <a:rPr lang="en-US" altLang="en-US" smtClean="0"/>
              <a:pPr>
                <a:defRPr/>
              </a:pPr>
              <a:t>‹#›</a:t>
            </a:fld>
            <a:endParaRPr lang="en-US" altLang="en-US"/>
          </a:p>
        </p:txBody>
      </p:sp>
      <p:pic>
        <p:nvPicPr>
          <p:cNvPr id="7" name="Picture 6"/>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224487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CC51F52B-D310-4183-B44C-3DF442733CC5}"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C304089-EECC-4DAB-9910-A909086B52C9}"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BC21C74-0579-4565-B58F-B7E4B778E33F}" type="datetime1">
              <a:rPr lang="en-US" smtClean="0"/>
              <a:t>7/29/2024</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4AD3A90-2284-44F8-89E1-6DC5337D4215}" type="slidenum">
              <a:rPr lang="en-US" altLang="en-US" smtClean="0"/>
              <a:pPr>
                <a:defRPr/>
              </a:pPr>
              <a:t>‹#›</a:t>
            </a:fld>
            <a:endParaRPr lang="en-US" altLang="en-US"/>
          </a:p>
        </p:txBody>
      </p:sp>
      <p:pic>
        <p:nvPicPr>
          <p:cNvPr id="9" name="Picture 8"/>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195667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17FE5D8-D420-420F-A1DF-D7FDA445F956}" type="datetime1">
              <a:rPr lang="en-US" smtClean="0"/>
              <a:t>7/29/2024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FCF260C-3737-41D2-9C40-4556D73AED8C}" type="slidenum">
              <a:rPr lang="en-US" altLang="en-US" smtClean="0"/>
              <a:pPr>
                <a:defRPr/>
              </a:pPr>
              <a:t>‹#›</a:t>
            </a:fld>
            <a:endParaRPr lang="en-US" altLang="en-US"/>
          </a:p>
        </p:txBody>
      </p:sp>
    </p:spTree>
    <p:extLst>
      <p:ext uri="{BB962C8B-B14F-4D97-AF65-F5344CB8AC3E}">
        <p14:creationId xmlns:p14="http://schemas.microsoft.com/office/powerpoint/2010/main" val="42775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31436D5-029D-4E14-BB32-F763D8A0646F}" type="datetime1">
              <a:rPr lang="en-US" smtClean="0"/>
              <a:t>7/29/2024</a:t>
            </a:fld>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39AB449-B28B-40FD-9C94-D3D62CC34360}" type="slidenum">
              <a:rPr lang="en-US" altLang="en-US" smtClean="0"/>
              <a:pPr>
                <a:defRPr/>
              </a:pPr>
              <a:t>‹#›</a:t>
            </a:fld>
            <a:endParaRPr lang="en-US" altLang="en-US"/>
          </a:p>
        </p:txBody>
      </p:sp>
    </p:spTree>
    <p:extLst>
      <p:ext uri="{BB962C8B-B14F-4D97-AF65-F5344CB8AC3E}">
        <p14:creationId xmlns:p14="http://schemas.microsoft.com/office/powerpoint/2010/main" val="198401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D9745BDC-B590-43F7-AC04-74F5CE31A6FB}" type="datetime1">
              <a:rPr lang="en-US" smtClean="0"/>
              <a:t>7/29/2024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F6AD530-3217-4B22-8ED5-777586B585A3}" type="slidenum">
              <a:rPr lang="en-US" altLang="en-US" smtClean="0"/>
              <a:pPr>
                <a:defRPr/>
              </a:pPr>
              <a:t>‹#›</a:t>
            </a:fld>
            <a:endParaRPr lang="en-US" altLang="en-US"/>
          </a:p>
        </p:txBody>
      </p:sp>
    </p:spTree>
    <p:extLst>
      <p:ext uri="{BB962C8B-B14F-4D97-AF65-F5344CB8AC3E}">
        <p14:creationId xmlns:p14="http://schemas.microsoft.com/office/powerpoint/2010/main" val="391622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2057E979-44CE-48D6-BB87-A379D9ED6462}" type="datetime1">
              <a:rPr lang="en-US" smtClean="0"/>
              <a:t>7/29/2024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66F581B-707E-405E-B9A9-7EA3512F6DB7}" type="slidenum">
              <a:rPr lang="en-US" altLang="en-US" smtClean="0"/>
              <a:pPr>
                <a:defRPr/>
              </a:pPr>
              <a:t>‹#›</a:t>
            </a:fld>
            <a:endParaRPr lang="en-US" altLang="en-US"/>
          </a:p>
        </p:txBody>
      </p:sp>
    </p:spTree>
    <p:extLst>
      <p:ext uri="{BB962C8B-B14F-4D97-AF65-F5344CB8AC3E}">
        <p14:creationId xmlns:p14="http://schemas.microsoft.com/office/powerpoint/2010/main" val="22810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4A9C3CB-63C8-4DD1-AEA1-654EFDF103B9}" type="datetime1">
              <a:rPr lang="en-US" smtClean="0"/>
              <a:t>7/29/2024</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AC3DB0B-4705-48E4-B54E-12B668141E8C}" type="slidenum">
              <a:rPr lang="en-US" altLang="en-US" smtClean="0"/>
              <a:pPr>
                <a:defRPr/>
              </a:pPr>
              <a:t>‹#›</a:t>
            </a:fld>
            <a:endParaRPr lang="en-US" altLang="en-US"/>
          </a:p>
        </p:txBody>
      </p:sp>
    </p:spTree>
    <p:extLst>
      <p:ext uri="{BB962C8B-B14F-4D97-AF65-F5344CB8AC3E}">
        <p14:creationId xmlns:p14="http://schemas.microsoft.com/office/powerpoint/2010/main" val="385079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BCB0DA03-AED1-45DD-8527-9386B78F2816}" type="datetime1">
              <a:rPr lang="en-US" smtClean="0"/>
              <a:t>7/29/2024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C3779213-0BB8-4D9A-BBF3-F367E3EFBBD2}" type="slidenum">
              <a:rPr lang="en-US" altLang="en-US" smtClean="0"/>
              <a:pPr>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03204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888" r:id="rId12"/>
    <p:sldLayoutId id="2147483889"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ctrTitle"/>
          </p:nvPr>
        </p:nvSpPr>
        <p:spPr>
          <a:xfrm>
            <a:off x="1143000" y="1122363"/>
            <a:ext cx="6858000" cy="1087437"/>
          </a:xfrm>
        </p:spPr>
        <p:txBody>
          <a:bodyPr>
            <a:normAutofit fontScale="90000"/>
          </a:bodyPr>
          <a:lstStyle/>
          <a:p>
            <a:r>
              <a:rPr lang="en-US" altLang="en-US" dirty="0" smtClean="0">
                <a:latin typeface="Arial" charset="0"/>
                <a:cs typeface="Arial" charset="0"/>
              </a:rPr>
              <a:t>Chapter 8</a:t>
            </a:r>
          </a:p>
        </p:txBody>
      </p:sp>
      <p:sp>
        <p:nvSpPr>
          <p:cNvPr id="5123" name="Subtitle 9"/>
          <p:cNvSpPr>
            <a:spLocks noGrp="1"/>
          </p:cNvSpPr>
          <p:nvPr>
            <p:ph type="subTitle" idx="1"/>
          </p:nvPr>
        </p:nvSpPr>
        <p:spPr>
          <a:xfrm>
            <a:off x="914400" y="2667000"/>
            <a:ext cx="6858000" cy="1655762"/>
          </a:xfrm>
        </p:spPr>
        <p:txBody>
          <a:bodyPr/>
          <a:lstStyle/>
          <a:p>
            <a:pPr>
              <a:spcBef>
                <a:spcPct val="0"/>
              </a:spcBef>
            </a:pPr>
            <a:endParaRPr lang="en-US" altLang="en-US" sz="3200" dirty="0" smtClean="0">
              <a:latin typeface="Arial" charset="0"/>
              <a:cs typeface="Arial" charset="0"/>
            </a:endParaRPr>
          </a:p>
          <a:p>
            <a:pPr>
              <a:spcBef>
                <a:spcPct val="0"/>
              </a:spcBef>
            </a:pPr>
            <a:r>
              <a:rPr lang="en-US" altLang="en-US" sz="3200" dirty="0" smtClean="0">
                <a:latin typeface="Arial" charset="0"/>
                <a:cs typeface="Arial" charset="0"/>
              </a:rPr>
              <a:t>Antibody Detection and </a:t>
            </a:r>
          </a:p>
          <a:p>
            <a:pPr>
              <a:spcBef>
                <a:spcPct val="0"/>
              </a:spcBef>
            </a:pPr>
            <a:r>
              <a:rPr lang="en-US" altLang="en-US" sz="3200" dirty="0" smtClean="0">
                <a:latin typeface="Arial" charset="0"/>
                <a:cs typeface="Arial" charset="0"/>
              </a:rPr>
              <a:t>Identification</a:t>
            </a:r>
          </a:p>
          <a:p>
            <a:pPr>
              <a:spcBef>
                <a:spcPct val="0"/>
              </a:spcBef>
            </a:pPr>
            <a:endParaRPr lang="en-US" altLang="en-US" sz="3200" dirty="0" smtClean="0">
              <a:latin typeface="Arial" charset="0"/>
              <a:cs typeface="Arial" charset="0"/>
            </a:endParaRPr>
          </a:p>
          <a:p>
            <a:pPr>
              <a:spcBef>
                <a:spcPct val="0"/>
              </a:spcBef>
            </a:pPr>
            <a:endParaRPr lang="en-US" altLang="en-US" sz="3200" dirty="0" smtClean="0">
              <a:latin typeface="Arial" charset="0"/>
              <a:cs typeface="Arial" charset="0"/>
            </a:endParaRPr>
          </a:p>
          <a:p>
            <a:pPr>
              <a:spcBef>
                <a:spcPct val="0"/>
              </a:spcBef>
            </a:pPr>
            <a:endParaRPr lang="en-US" altLang="en-US" sz="1200" dirty="0" smtClean="0">
              <a:latin typeface="Arial" charset="0"/>
              <a:cs typeface="Arial" charset="0"/>
            </a:endParaRPr>
          </a:p>
          <a:p>
            <a:pPr>
              <a:spcBef>
                <a:spcPct val="0"/>
              </a:spcBef>
            </a:pPr>
            <a:endParaRPr lang="en-US" altLang="en-US" sz="1200" dirty="0" smtClean="0">
              <a:latin typeface="Arial" charset="0"/>
              <a:cs typeface="Arial" charset="0"/>
            </a:endParaRPr>
          </a:p>
          <a:p>
            <a:pPr>
              <a:spcBef>
                <a:spcPct val="0"/>
              </a:spcBef>
            </a:pPr>
            <a:endParaRPr lang="en-US" altLang="en-US" sz="1200" dirty="0" smtClean="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a:bodyPr>
          <a:lstStyle/>
          <a:p>
            <a:r>
              <a:rPr lang="en-US" altLang="en-US" sz="4000" dirty="0" smtClean="0">
                <a:latin typeface="Arial" charset="0"/>
                <a:cs typeface="Arial" charset="0"/>
              </a:rPr>
              <a:t>Clinically Significant Antibodies</a:t>
            </a:r>
          </a:p>
        </p:txBody>
      </p:sp>
      <p:sp>
        <p:nvSpPr>
          <p:cNvPr id="14339" name="Rectangle 3"/>
          <p:cNvSpPr>
            <a:spLocks noGrp="1" noChangeArrowheads="1"/>
          </p:cNvSpPr>
          <p:nvPr>
            <p:ph idx="1"/>
          </p:nvPr>
        </p:nvSpPr>
        <p:spPr/>
        <p:txBody>
          <a:bodyPr/>
          <a:lstStyle/>
          <a:p>
            <a:r>
              <a:rPr lang="en-US" altLang="en-US" dirty="0" smtClean="0">
                <a:latin typeface="Arial" charset="0"/>
                <a:cs typeface="Arial" charset="0"/>
              </a:rPr>
              <a:t>Usually </a:t>
            </a:r>
            <a:r>
              <a:rPr lang="en-US" altLang="en-US" dirty="0" err="1" smtClean="0">
                <a:latin typeface="Arial" charset="0"/>
                <a:cs typeface="Arial" charset="0"/>
              </a:rPr>
              <a:t>IgG</a:t>
            </a:r>
            <a:endParaRPr lang="en-US" altLang="en-US" dirty="0" smtClean="0">
              <a:latin typeface="Arial" charset="0"/>
              <a:cs typeface="Arial" charset="0"/>
            </a:endParaRPr>
          </a:p>
          <a:p>
            <a:r>
              <a:rPr lang="en-US" altLang="en-US" dirty="0" smtClean="0">
                <a:latin typeface="Arial" charset="0"/>
                <a:cs typeface="Arial" charset="0"/>
              </a:rPr>
              <a:t>React best at 37° C and during the antihuman globulin (AHG) phase (indirect </a:t>
            </a:r>
            <a:r>
              <a:rPr lang="en-US" altLang="en-US" dirty="0" err="1" smtClean="0">
                <a:latin typeface="Arial" charset="0"/>
                <a:cs typeface="Arial" charset="0"/>
              </a:rPr>
              <a:t>antiglobulin</a:t>
            </a:r>
            <a:r>
              <a:rPr lang="en-US" altLang="en-US" dirty="0" smtClean="0">
                <a:latin typeface="Arial" charset="0"/>
                <a:cs typeface="Arial" charset="0"/>
              </a:rPr>
              <a:t> test [IAT])</a:t>
            </a:r>
          </a:p>
          <a:p>
            <a:r>
              <a:rPr lang="en-US" altLang="en-US" dirty="0" smtClean="0">
                <a:latin typeface="Arial" charset="0"/>
                <a:cs typeface="Arial" charset="0"/>
              </a:rPr>
              <a:t>Clinically significant antibodies are associated with hemolytic transfusion reactions (HTRs) and HDFN</a:t>
            </a:r>
          </a:p>
          <a:p>
            <a:endParaRPr lang="en-US" altLang="en-US" dirty="0" smtClean="0">
              <a:latin typeface="Arial" charset="0"/>
              <a:cs typeface="Arial" charset="0"/>
            </a:endParaRPr>
          </a:p>
          <a:p>
            <a:endParaRPr lang="en-US" altLang="en-US" dirty="0" smtClean="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a:bodyPr>
          <a:lstStyle/>
          <a:p>
            <a:r>
              <a:rPr lang="en-US" altLang="en-US" sz="4000" dirty="0" smtClean="0">
                <a:latin typeface="Arial" charset="0"/>
                <a:cs typeface="Arial" charset="0"/>
              </a:rPr>
              <a:t>Performing an Antibody Screen</a:t>
            </a:r>
          </a:p>
        </p:txBody>
      </p:sp>
      <p:sp>
        <p:nvSpPr>
          <p:cNvPr id="15363" name="Content Placeholder 8"/>
          <p:cNvSpPr>
            <a:spLocks noGrp="1"/>
          </p:cNvSpPr>
          <p:nvPr>
            <p:ph idx="1"/>
          </p:nvPr>
        </p:nvSpPr>
        <p:spPr/>
        <p:txBody>
          <a:bodyPr/>
          <a:lstStyle/>
          <a:p>
            <a:r>
              <a:rPr lang="en-US" altLang="en-US" dirty="0" smtClean="0">
                <a:latin typeface="Arial" charset="0"/>
                <a:cs typeface="Arial" charset="0"/>
              </a:rPr>
              <a:t>Patient’s plasma or serum is incubated with screening cells </a:t>
            </a:r>
          </a:p>
          <a:p>
            <a:r>
              <a:rPr lang="en-US" altLang="en-US" dirty="0" smtClean="0">
                <a:latin typeface="Arial" charset="0"/>
                <a:cs typeface="Arial" charset="0"/>
              </a:rPr>
              <a:t>After incubation, an IAT is performed using AHG reagent</a:t>
            </a:r>
          </a:p>
          <a:p>
            <a:r>
              <a:rPr lang="en-US" altLang="en-US" dirty="0" smtClean="0">
                <a:latin typeface="Arial" charset="0"/>
                <a:cs typeface="Arial" charset="0"/>
              </a:rPr>
              <a:t>Want to detect any </a:t>
            </a:r>
            <a:r>
              <a:rPr lang="en-US" altLang="en-US" dirty="0" err="1" smtClean="0">
                <a:latin typeface="Arial" charset="0"/>
                <a:cs typeface="Arial" charset="0"/>
              </a:rPr>
              <a:t>IgG</a:t>
            </a:r>
            <a:r>
              <a:rPr lang="en-US" altLang="en-US" dirty="0" smtClean="0">
                <a:latin typeface="Arial" charset="0"/>
                <a:cs typeface="Arial" charset="0"/>
              </a:rPr>
              <a:t> antibodies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ltLang="en-US" smtClean="0">
                <a:latin typeface="Arial" charset="0"/>
                <a:cs typeface="Arial" charset="0"/>
              </a:rPr>
              <a:t>Screening Cells (1 of 2)</a:t>
            </a:r>
          </a:p>
        </p:txBody>
      </p:sp>
      <p:sp>
        <p:nvSpPr>
          <p:cNvPr id="19459" name="Content Placeholder 8"/>
          <p:cNvSpPr>
            <a:spLocks noGrp="1"/>
          </p:cNvSpPr>
          <p:nvPr>
            <p:ph idx="1"/>
          </p:nvPr>
        </p:nvSpPr>
        <p:spPr/>
        <p:txBody>
          <a:bodyPr rtlCol="0">
            <a:normAutofit/>
          </a:bodyPr>
          <a:lstStyle/>
          <a:p>
            <a:pPr fontAlgn="auto">
              <a:spcAft>
                <a:spcPts val="0"/>
              </a:spcAft>
              <a:buSzPct val="100000"/>
              <a:buFont typeface="Times New Roman" panose="02020603050405020304" pitchFamily="18" charset="0"/>
              <a:buChar char="●"/>
              <a:defRPr/>
            </a:pPr>
            <a:r>
              <a:rPr lang="en-US" altLang="en-US" sz="2400" b="1" dirty="0"/>
              <a:t>Screening cells</a:t>
            </a:r>
            <a:r>
              <a:rPr lang="en-US" altLang="en-US" sz="2400" dirty="0"/>
              <a:t> are single or pooled donor group O cells; however, single-donor vials offer increased sensitivity</a:t>
            </a:r>
          </a:p>
          <a:p>
            <a:pPr fontAlgn="auto">
              <a:spcAft>
                <a:spcPts val="0"/>
              </a:spcAft>
              <a:buSzPct val="100000"/>
              <a:buFont typeface="Times New Roman" panose="02020603050405020304" pitchFamily="18" charset="0"/>
              <a:buChar char="●"/>
              <a:defRPr/>
            </a:pPr>
            <a:r>
              <a:rPr lang="en-US" altLang="en-US" sz="2400" dirty="0" smtClean="0"/>
              <a:t>Group </a:t>
            </a:r>
            <a:r>
              <a:rPr lang="en-US" altLang="en-US" sz="2400" dirty="0"/>
              <a:t>O cells are used so that anti-A and anti-B antibodies will not react</a:t>
            </a:r>
          </a:p>
          <a:p>
            <a:pPr fontAlgn="auto">
              <a:spcAft>
                <a:spcPts val="0"/>
              </a:spcAft>
              <a:buSzPct val="100000"/>
              <a:buFont typeface="Times New Roman" panose="02020603050405020304" pitchFamily="18" charset="0"/>
              <a:buChar char="●"/>
              <a:defRPr/>
            </a:pPr>
            <a:r>
              <a:rPr lang="en-US" altLang="en-US" sz="2400" dirty="0" smtClean="0"/>
              <a:t>Screening </a:t>
            </a:r>
            <a:r>
              <a:rPr lang="en-US" altLang="en-US" sz="2400" dirty="0"/>
              <a:t>cells come in sets of 2 or 3 vials each</a:t>
            </a:r>
          </a:p>
          <a:p>
            <a:pPr fontAlgn="auto">
              <a:spcAft>
                <a:spcPts val="0"/>
              </a:spcAft>
              <a:buSzPct val="100000"/>
              <a:buFont typeface="Times New Roman" panose="02020603050405020304" pitchFamily="18" charset="0"/>
              <a:buChar char="●"/>
              <a:defRPr/>
            </a:pPr>
            <a:r>
              <a:rPr lang="en-US" altLang="en-US" sz="2400" dirty="0" smtClean="0"/>
              <a:t>Each </a:t>
            </a:r>
            <a:r>
              <a:rPr lang="en-US" altLang="en-US" sz="2400" dirty="0"/>
              <a:t>vial (donor) has been </a:t>
            </a:r>
            <a:r>
              <a:rPr lang="en-US" altLang="en-US" sz="2400" dirty="0" err="1"/>
              <a:t>phenotyped</a:t>
            </a:r>
            <a:r>
              <a:rPr lang="en-US" altLang="en-US" sz="2400" dirty="0"/>
              <a:t> for each antigen</a:t>
            </a:r>
          </a:p>
          <a:p>
            <a:pPr fontAlgn="auto">
              <a:spcAft>
                <a:spcPts val="0"/>
              </a:spcAft>
              <a:buSzPct val="100000"/>
              <a:buFont typeface="Times New Roman" panose="02020603050405020304" pitchFamily="18" charset="0"/>
              <a:buChar char="●"/>
              <a:defRPr/>
            </a:pPr>
            <a:r>
              <a:rPr lang="en-US" altLang="en-US" sz="2400" dirty="0" smtClean="0"/>
              <a:t>18 </a:t>
            </a:r>
            <a:r>
              <a:rPr lang="en-US" altLang="en-US" sz="2400" dirty="0"/>
              <a:t>antigens are required on at least one of the vials: D, C, E, c, e, M, N, S, s, P</a:t>
            </a:r>
            <a:r>
              <a:rPr lang="en-US" altLang="en-US" sz="2400" baseline="-25000" dirty="0"/>
              <a:t>1</a:t>
            </a:r>
            <a:r>
              <a:rPr lang="en-US" altLang="en-US" sz="2400" dirty="0"/>
              <a:t>, Le</a:t>
            </a:r>
            <a:r>
              <a:rPr lang="en-US" altLang="en-US" sz="2400" baseline="30000" dirty="0"/>
              <a:t>a</a:t>
            </a:r>
            <a:r>
              <a:rPr lang="en-US" altLang="en-US" sz="2400" dirty="0"/>
              <a:t>, </a:t>
            </a:r>
            <a:r>
              <a:rPr lang="en-US" altLang="en-US" sz="2400" dirty="0" err="1"/>
              <a:t>Le</a:t>
            </a:r>
            <a:r>
              <a:rPr lang="en-US" altLang="en-US" sz="2400" baseline="30000" dirty="0" err="1"/>
              <a:t>b</a:t>
            </a:r>
            <a:r>
              <a:rPr lang="en-US" altLang="en-US" sz="2400" dirty="0"/>
              <a:t>, K, k, </a:t>
            </a:r>
            <a:r>
              <a:rPr lang="en-US" altLang="en-US" sz="2400" dirty="0" err="1"/>
              <a:t>Jk</a:t>
            </a:r>
            <a:r>
              <a:rPr lang="en-US" altLang="en-US" sz="2400" baseline="30000" dirty="0" err="1"/>
              <a:t>a</a:t>
            </a:r>
            <a:r>
              <a:rPr lang="en-US" altLang="en-US" sz="2400" dirty="0"/>
              <a:t>, </a:t>
            </a:r>
            <a:r>
              <a:rPr lang="en-US" altLang="en-US" sz="2400" dirty="0" err="1"/>
              <a:t>Jk</a:t>
            </a:r>
            <a:r>
              <a:rPr lang="en-US" altLang="en-US" sz="2400" baseline="30000" dirty="0" err="1"/>
              <a:t>b</a:t>
            </a:r>
            <a:r>
              <a:rPr lang="en-US" altLang="en-US" sz="2400" dirty="0"/>
              <a:t>, </a:t>
            </a:r>
            <a:r>
              <a:rPr lang="en-US" altLang="en-US" sz="2400" dirty="0" err="1"/>
              <a:t>Fy</a:t>
            </a:r>
            <a:r>
              <a:rPr lang="en-US" altLang="en-US" sz="2400" baseline="30000" dirty="0" err="1"/>
              <a:t>a</a:t>
            </a:r>
            <a:r>
              <a:rPr lang="en-US" altLang="en-US" sz="2400" dirty="0"/>
              <a:t>, </a:t>
            </a:r>
            <a:r>
              <a:rPr lang="en-US" altLang="en-US" sz="2400" dirty="0" err="1"/>
              <a:t>Fy</a:t>
            </a:r>
            <a:r>
              <a:rPr lang="en-US" altLang="en-US" sz="2400" baseline="30000" dirty="0" err="1"/>
              <a:t>b</a:t>
            </a: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ltLang="en-US" smtClean="0">
                <a:latin typeface="Arial" charset="0"/>
                <a:cs typeface="Arial" charset="0"/>
              </a:rPr>
              <a:t>Screening Cells (2 of 2)</a:t>
            </a:r>
          </a:p>
        </p:txBody>
      </p:sp>
      <p:sp>
        <p:nvSpPr>
          <p:cNvPr id="17411" name="Content Placeholder 8"/>
          <p:cNvSpPr>
            <a:spLocks noGrp="1"/>
          </p:cNvSpPr>
          <p:nvPr>
            <p:ph idx="1"/>
          </p:nvPr>
        </p:nvSpPr>
        <p:spPr/>
        <p:txBody>
          <a:bodyPr/>
          <a:lstStyle/>
          <a:p>
            <a:r>
              <a:rPr lang="en-US" altLang="en-US" dirty="0" smtClean="0">
                <a:latin typeface="Arial" charset="0"/>
                <a:cs typeface="Arial" charset="0"/>
              </a:rPr>
              <a:t>Screening cells come with a sheet of paper called an </a:t>
            </a:r>
            <a:r>
              <a:rPr lang="en-US" altLang="en-US" b="1" dirty="0" err="1" smtClean="0">
                <a:latin typeface="Arial" charset="0"/>
                <a:cs typeface="Arial" charset="0"/>
              </a:rPr>
              <a:t>antigram</a:t>
            </a:r>
            <a:endParaRPr lang="en-US" altLang="en-US" b="1" dirty="0" smtClean="0">
              <a:latin typeface="Arial" charset="0"/>
              <a:cs typeface="Arial" charset="0"/>
            </a:endParaRPr>
          </a:p>
          <a:p>
            <a:r>
              <a:rPr lang="en-US" altLang="en-US" dirty="0" smtClean="0">
                <a:latin typeface="Arial" charset="0"/>
                <a:cs typeface="Arial" charset="0"/>
              </a:rPr>
              <a:t>An </a:t>
            </a:r>
            <a:r>
              <a:rPr lang="en-US" altLang="en-US" dirty="0" err="1" smtClean="0">
                <a:latin typeface="Arial" charset="0"/>
                <a:cs typeface="Arial" charset="0"/>
              </a:rPr>
              <a:t>antigram</a:t>
            </a:r>
            <a:r>
              <a:rPr lang="en-US" altLang="en-US" dirty="0" smtClean="0">
                <a:latin typeface="Arial" charset="0"/>
                <a:cs typeface="Arial" charset="0"/>
              </a:rPr>
              <a:t> (2 or 3 cells) will list the antigens present in each vial </a:t>
            </a:r>
          </a:p>
          <a:p>
            <a:r>
              <a:rPr lang="en-US" altLang="en-US" dirty="0" smtClean="0">
                <a:latin typeface="Arial" charset="0"/>
                <a:cs typeface="Arial" charset="0"/>
              </a:rPr>
              <a:t>A reaction to one or more cells indicates the presence of an atypical antibody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latin typeface="Arial" charset="0"/>
                <a:cs typeface="Arial" charset="0"/>
              </a:rPr>
              <a:t>Antigram</a:t>
            </a:r>
          </a:p>
        </p:txBody>
      </p:sp>
      <p:pic>
        <p:nvPicPr>
          <p:cNvPr id="18437" name="Picture 1" descr="Image showing antibody screen red cell antigram. Screening cells licensed by the US Food and Drug Administration require an antigenic profile capable of detecting most clinically significant red cell antibodies. Blood group antigens required on the screening cells include D, C, E, c, e, M, N, S, s, P1, Lea, Leb, K, k, Fya, Fyb, Jka, and Jkb. +, Antigen is present; 0, antigen is absent" title="Fig. 8.1 Antibody screen red cell antigram. Screening cells licensed by the US Food and Drug Administration require an antigenic profile capable of detecting most clinically significant red cell antibodies. Blood group antigens required on the screening cells include D, C, E, c, e, M, N, S, s, P1, Lea, Leb, K, k, Fya, Fyb, Jka, and Jkb. +, Antigen is present; 0, antigen is absen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 y="3048000"/>
            <a:ext cx="7315200" cy="9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ltLang="en-US" smtClean="0">
                <a:latin typeface="Arial" charset="0"/>
                <a:cs typeface="Arial" charset="0"/>
              </a:rPr>
              <a:t>Autocontrol</a:t>
            </a:r>
          </a:p>
        </p:txBody>
      </p:sp>
      <p:sp>
        <p:nvSpPr>
          <p:cNvPr id="19459" name="Rectangle 3"/>
          <p:cNvSpPr>
            <a:spLocks noGrp="1" noChangeArrowheads="1"/>
          </p:cNvSpPr>
          <p:nvPr>
            <p:ph idx="1"/>
          </p:nvPr>
        </p:nvSpPr>
        <p:spPr/>
        <p:txBody>
          <a:bodyPr>
            <a:normAutofit/>
          </a:bodyPr>
          <a:lstStyle/>
          <a:p>
            <a:pPr>
              <a:lnSpc>
                <a:spcPct val="80000"/>
              </a:lnSpc>
            </a:pPr>
            <a:r>
              <a:rPr lang="en-US" altLang="en-US" dirty="0" smtClean="0">
                <a:latin typeface="Arial" charset="0"/>
                <a:cs typeface="Arial" charset="0"/>
              </a:rPr>
              <a:t>Tests a patient’s serum with his or her own RBCs</a:t>
            </a:r>
          </a:p>
          <a:p>
            <a:pPr>
              <a:lnSpc>
                <a:spcPct val="80000"/>
              </a:lnSpc>
            </a:pPr>
            <a:r>
              <a:rPr lang="en-US" altLang="en-US" dirty="0" err="1" smtClean="0">
                <a:latin typeface="Arial" charset="0"/>
                <a:cs typeface="Arial" charset="0"/>
              </a:rPr>
              <a:t>Autocontrol</a:t>
            </a:r>
            <a:r>
              <a:rPr lang="en-US" altLang="en-US" dirty="0" smtClean="0">
                <a:latin typeface="Arial" charset="0"/>
                <a:cs typeface="Arial" charset="0"/>
              </a:rPr>
              <a:t> is incubated with the antibody screen (or antibody panel)</a:t>
            </a:r>
          </a:p>
          <a:p>
            <a:pPr>
              <a:lnSpc>
                <a:spcPct val="80000"/>
              </a:lnSpc>
            </a:pPr>
            <a:r>
              <a:rPr lang="en-US" altLang="en-US" dirty="0" smtClean="0">
                <a:latin typeface="Arial" charset="0"/>
                <a:cs typeface="Arial" charset="0"/>
              </a:rPr>
              <a:t>If a laboratory technician uses an </a:t>
            </a:r>
            <a:r>
              <a:rPr lang="en-US" altLang="en-US" dirty="0" err="1" smtClean="0">
                <a:latin typeface="Arial" charset="0"/>
                <a:cs typeface="Arial" charset="0"/>
              </a:rPr>
              <a:t>autocontrol</a:t>
            </a:r>
            <a:r>
              <a:rPr lang="en-US" altLang="en-US" dirty="0" smtClean="0">
                <a:latin typeface="Arial" charset="0"/>
                <a:cs typeface="Arial" charset="0"/>
              </a:rPr>
              <a:t> with a screen and it is positive, the technician may run a DAT (patient cells plus AHG) to detect in vivo coating</a:t>
            </a:r>
          </a:p>
          <a:p>
            <a:pPr>
              <a:lnSpc>
                <a:spcPct val="80000"/>
              </a:lnSpc>
            </a:pPr>
            <a:r>
              <a:rPr lang="en-US" altLang="en-US" dirty="0" smtClean="0">
                <a:latin typeface="Arial" charset="0"/>
                <a:cs typeface="Arial" charset="0"/>
              </a:rPr>
              <a:t>The </a:t>
            </a:r>
            <a:r>
              <a:rPr lang="en-US" altLang="en-US" b="1" dirty="0" smtClean="0">
                <a:latin typeface="Arial" charset="0"/>
                <a:cs typeface="Arial" charset="0"/>
              </a:rPr>
              <a:t>AC </a:t>
            </a:r>
            <a:r>
              <a:rPr lang="en-US" altLang="en-US" dirty="0" smtClean="0">
                <a:latin typeface="Arial" charset="0"/>
                <a:cs typeface="Arial" charset="0"/>
              </a:rPr>
              <a:t>and</a:t>
            </a:r>
            <a:r>
              <a:rPr lang="en-US" altLang="en-US" b="1" dirty="0" smtClean="0">
                <a:latin typeface="Arial" charset="0"/>
                <a:cs typeface="Arial" charset="0"/>
              </a:rPr>
              <a:t> DAT</a:t>
            </a:r>
            <a:r>
              <a:rPr lang="en-US" altLang="en-US" dirty="0" smtClean="0">
                <a:latin typeface="Arial" charset="0"/>
                <a:cs typeface="Arial" charset="0"/>
              </a:rPr>
              <a:t> can help in determine if the antibodies are directed </a:t>
            </a:r>
            <a:r>
              <a:rPr lang="en-US" altLang="en-US" b="1" dirty="0" smtClean="0">
                <a:latin typeface="Arial" charset="0"/>
                <a:cs typeface="Arial" charset="0"/>
              </a:rPr>
              <a:t>against the patient’s cells or transfused cells</a:t>
            </a:r>
            <a:r>
              <a:rPr lang="en-US" altLang="en-US" dirty="0" smtClean="0">
                <a:latin typeface="Arial" charset="0"/>
                <a:cs typeface="Arial" charset="0"/>
              </a:rPr>
              <a:t> (</a:t>
            </a:r>
            <a:r>
              <a:rPr lang="en-US" altLang="en-US" dirty="0" err="1" smtClean="0">
                <a:latin typeface="Arial" charset="0"/>
                <a:cs typeface="Arial" charset="0"/>
              </a:rPr>
              <a:t>allo</a:t>
            </a:r>
            <a:r>
              <a:rPr lang="en-US" altLang="en-US" dirty="0" smtClean="0">
                <a:latin typeface="Arial" charset="0"/>
                <a:cs typeface="Arial" charset="0"/>
              </a:rPr>
              <a:t>- or autoantibody)</a:t>
            </a:r>
            <a:endParaRPr lang="en-US" altLang="en-US" b="1" dirty="0" smtClean="0">
              <a:latin typeface="Arial" charset="0"/>
              <a:cs typeface="Arial" charset="0"/>
            </a:endParaRPr>
          </a:p>
          <a:p>
            <a:pPr>
              <a:lnSpc>
                <a:spcPct val="80000"/>
              </a:lnSpc>
              <a:buFont typeface="Wingdings 2" pitchFamily="18" charset="2"/>
              <a:buNone/>
            </a:pPr>
            <a:endParaRPr lang="en-US" altLang="en-US" dirty="0" smtClean="0">
              <a:latin typeface="Arial" charset="0"/>
              <a:cs typeface="Arial" charset="0"/>
            </a:endParaRPr>
          </a:p>
          <a:p>
            <a:pPr>
              <a:lnSpc>
                <a:spcPct val="80000"/>
              </a:lnSpc>
              <a:buFont typeface="Arial" charset="0"/>
              <a:buNone/>
            </a:pPr>
            <a:endParaRPr lang="en-US" altLang="en-US" dirty="0" smtClean="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ltLang="en-US" smtClean="0">
                <a:latin typeface="Arial" charset="0"/>
                <a:cs typeface="Arial" charset="0"/>
              </a:rPr>
              <a:t>Potentiators (1 of 2)</a:t>
            </a:r>
          </a:p>
        </p:txBody>
      </p:sp>
      <p:sp>
        <p:nvSpPr>
          <p:cNvPr id="20483" name="Content Placeholder 8"/>
          <p:cNvSpPr>
            <a:spLocks noGrp="1"/>
          </p:cNvSpPr>
          <p:nvPr>
            <p:ph idx="1"/>
          </p:nvPr>
        </p:nvSpPr>
        <p:spPr/>
        <p:txBody>
          <a:bodyPr/>
          <a:lstStyle/>
          <a:p>
            <a:r>
              <a:rPr lang="en-US" altLang="en-US" dirty="0" smtClean="0">
                <a:latin typeface="Arial" charset="0"/>
                <a:cs typeface="Arial" charset="0"/>
              </a:rPr>
              <a:t>Used in antibody detection and identification to enhance an antigen–antibody reaction</a:t>
            </a:r>
          </a:p>
          <a:p>
            <a:pPr lvl="1">
              <a:buFont typeface="Times New Roman" panose="02020603050405020304" pitchFamily="18" charset="0"/>
              <a:buChar char="–"/>
            </a:pPr>
            <a:r>
              <a:rPr lang="en-US" altLang="en-US" dirty="0" smtClean="0">
                <a:latin typeface="Arial" charset="0"/>
                <a:cs typeface="Arial" charset="0"/>
              </a:rPr>
              <a:t>Saline (may only enhance if incubated for a long time)</a:t>
            </a:r>
          </a:p>
          <a:p>
            <a:pPr lvl="1">
              <a:buFont typeface="Times New Roman" panose="02020603050405020304" pitchFamily="18" charset="0"/>
              <a:buChar char="–"/>
            </a:pPr>
            <a:r>
              <a:rPr lang="en-US" altLang="en-US" dirty="0" smtClean="0">
                <a:latin typeface="Arial" charset="0"/>
                <a:cs typeface="Arial" charset="0"/>
              </a:rPr>
              <a:t>Low-ionic-strength solution (LISS): common</a:t>
            </a:r>
            <a:endParaRPr lang="en-US" altLang="en-US" b="1" dirty="0" smtClean="0">
              <a:latin typeface="Arial" charset="0"/>
              <a:cs typeface="Arial" charset="0"/>
            </a:endParaRPr>
          </a:p>
          <a:p>
            <a:pPr lvl="1">
              <a:buFont typeface="Times New Roman" panose="02020603050405020304" pitchFamily="18" charset="0"/>
              <a:buChar char="–"/>
            </a:pPr>
            <a:r>
              <a:rPr lang="en-US" altLang="en-US" dirty="0" smtClean="0">
                <a:latin typeface="Arial" charset="0"/>
                <a:cs typeface="Arial" charset="0"/>
              </a:rPr>
              <a:t>Bovine serum albumin (BSA)</a:t>
            </a:r>
          </a:p>
          <a:p>
            <a:pPr lvl="1">
              <a:buFont typeface="Times New Roman" panose="02020603050405020304" pitchFamily="18" charset="0"/>
              <a:buChar char="–"/>
            </a:pPr>
            <a:r>
              <a:rPr lang="en-US" altLang="en-US" dirty="0" smtClean="0">
                <a:latin typeface="Arial" charset="0"/>
                <a:cs typeface="Arial" charset="0"/>
              </a:rPr>
              <a:t>Polyethylene glycol (PEG)</a:t>
            </a:r>
          </a:p>
          <a:p>
            <a:pPr lvl="1">
              <a:buFont typeface="Times New Roman" panose="02020603050405020304" pitchFamily="18" charset="0"/>
              <a:buChar char="–"/>
            </a:pPr>
            <a:r>
              <a:rPr lang="en-US" altLang="en-US" dirty="0" err="1" smtClean="0">
                <a:latin typeface="Arial" charset="0"/>
                <a:cs typeface="Arial" charset="0"/>
              </a:rPr>
              <a:t>Proteolytic</a:t>
            </a:r>
            <a:r>
              <a:rPr lang="en-US" altLang="en-US" dirty="0" smtClean="0">
                <a:latin typeface="Arial" charset="0"/>
                <a:cs typeface="Arial" charset="0"/>
              </a:rPr>
              <a:t> enzymes (can destroy some antigens)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latin typeface="Arial" charset="0"/>
                <a:cs typeface="Arial" charset="0"/>
              </a:rPr>
              <a:t>Potentiators (2 of 2)</a:t>
            </a:r>
          </a:p>
        </p:txBody>
      </p:sp>
      <p:graphicFrame>
        <p:nvGraphicFramePr>
          <p:cNvPr id="2" name="Table 1" descr="Table with 3 columns and 6 rows describing comparison of potentiators and methods&#10;" title="Table 8.1 Comparison of Potentiators and Methods"/>
          <p:cNvGraphicFramePr>
            <a:graphicFrameLocks noGrp="1"/>
          </p:cNvGraphicFramePr>
          <p:nvPr>
            <p:extLst>
              <p:ext uri="{D42A27DB-BD31-4B8C-83A1-F6EECF244321}">
                <p14:modId xmlns:p14="http://schemas.microsoft.com/office/powerpoint/2010/main" val="1056946895"/>
              </p:ext>
            </p:extLst>
          </p:nvPr>
        </p:nvGraphicFramePr>
        <p:xfrm>
          <a:off x="609600" y="1737363"/>
          <a:ext cx="8001001" cy="4462962"/>
        </p:xfrm>
        <a:graphic>
          <a:graphicData uri="http://schemas.openxmlformats.org/drawingml/2006/table">
            <a:tbl>
              <a:tblPr firstRow="1" firstCol="1" bandRow="1">
                <a:tableStyleId>{5C22544A-7EE6-4342-B048-85BDC9FD1C3A}</a:tableStyleId>
              </a:tblPr>
              <a:tblGrid>
                <a:gridCol w="1882588">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451413">
                  <a:extLst>
                    <a:ext uri="{9D8B030D-6E8A-4147-A177-3AD203B41FA5}">
                      <a16:colId xmlns:a16="http://schemas.microsoft.com/office/drawing/2014/main" val="20002"/>
                    </a:ext>
                  </a:extLst>
                </a:gridCol>
              </a:tblGrid>
              <a:tr h="151863">
                <a:tc gridSpan="3">
                  <a:txBody>
                    <a:bodyPr/>
                    <a:lstStyle/>
                    <a:p>
                      <a:pPr>
                        <a:lnSpc>
                          <a:spcPct val="115000"/>
                        </a:lnSpc>
                        <a:spcAft>
                          <a:spcPts val="0"/>
                        </a:spcAft>
                      </a:pPr>
                      <a:r>
                        <a:rPr lang="en-US" sz="900" b="0" dirty="0">
                          <a:solidFill>
                            <a:schemeClr val="tx1"/>
                          </a:solidFill>
                          <a:effectLst/>
                        </a:rPr>
                        <a:t>Table 8.1 Comparison of </a:t>
                      </a:r>
                      <a:r>
                        <a:rPr lang="en-US" sz="900" b="0" dirty="0" err="1">
                          <a:solidFill>
                            <a:schemeClr val="tx1"/>
                          </a:solidFill>
                          <a:effectLst/>
                        </a:rPr>
                        <a:t>Potentiators</a:t>
                      </a:r>
                      <a:r>
                        <a:rPr lang="en-US" sz="900" b="0" dirty="0">
                          <a:solidFill>
                            <a:schemeClr val="tx1"/>
                          </a:solidFill>
                          <a:effectLst/>
                        </a:rPr>
                        <a:t> and Methods</a:t>
                      </a:r>
                      <a:endParaRPr lang="en-US" sz="900" b="0" dirty="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1863">
                <a:tc>
                  <a:txBody>
                    <a:bodyPr/>
                    <a:lstStyle/>
                    <a:p>
                      <a:pPr>
                        <a:lnSpc>
                          <a:spcPct val="115000"/>
                        </a:lnSpc>
                        <a:spcAft>
                          <a:spcPts val="0"/>
                        </a:spcAft>
                      </a:pPr>
                      <a:r>
                        <a:rPr lang="en-US" sz="900" b="0">
                          <a:solidFill>
                            <a:schemeClr val="tx1"/>
                          </a:solidFill>
                          <a:effectLst/>
                        </a:rPr>
                        <a:t>Potentiator</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900" b="0">
                          <a:solidFill>
                            <a:schemeClr val="tx1"/>
                          </a:solidFill>
                          <a:effectLst/>
                        </a:rPr>
                        <a:t>Use</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900" b="0">
                          <a:solidFill>
                            <a:schemeClr val="tx1"/>
                          </a:solidFill>
                          <a:effectLst/>
                        </a:rPr>
                        <a:t>Limitations</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95701">
                <a:tc>
                  <a:txBody>
                    <a:bodyPr/>
                    <a:lstStyle/>
                    <a:p>
                      <a:pPr marL="228600" indent="-228600">
                        <a:lnSpc>
                          <a:spcPct val="115000"/>
                        </a:lnSpc>
                        <a:spcAft>
                          <a:spcPts val="0"/>
                        </a:spcAft>
                      </a:pPr>
                      <a:r>
                        <a:rPr lang="en-US" sz="900" b="0">
                          <a:solidFill>
                            <a:schemeClr val="tx1"/>
                          </a:solidFill>
                          <a:effectLst/>
                        </a:rPr>
                        <a:t>Low-ionic-strength saline (LISS)</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Sensitive. economical,. and allows for shorter incubation time</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dirty="0">
                          <a:solidFill>
                            <a:schemeClr val="tx1"/>
                          </a:solidFill>
                          <a:effectLst/>
                        </a:rPr>
                        <a:t>Enhances cold autoantibodies</a:t>
                      </a:r>
                    </a:p>
                    <a:p>
                      <a:pPr marL="228600" indent="-228600">
                        <a:lnSpc>
                          <a:spcPct val="115000"/>
                        </a:lnSpc>
                        <a:spcAft>
                          <a:spcPts val="0"/>
                        </a:spcAft>
                      </a:pPr>
                      <a:r>
                        <a:rPr lang="en-US" sz="900" b="0" dirty="0">
                          <a:solidFill>
                            <a:schemeClr val="tx1"/>
                          </a:solidFill>
                          <a:effectLst/>
                        </a:rPr>
                        <a:t>Some weak anti-K antibodies may be missed</a:t>
                      </a:r>
                    </a:p>
                    <a:p>
                      <a:pPr marL="228600" indent="-228600">
                        <a:lnSpc>
                          <a:spcPct val="115000"/>
                        </a:lnSpc>
                        <a:spcAft>
                          <a:spcPts val="0"/>
                        </a:spcAft>
                      </a:pPr>
                      <a:r>
                        <a:rPr lang="en-US" sz="900" b="0" dirty="0">
                          <a:solidFill>
                            <a:schemeClr val="tx1"/>
                          </a:solidFill>
                          <a:effectLst/>
                        </a:rPr>
                        <a:t>Equal pans of plasma/serum and LISS are important</a:t>
                      </a:r>
                    </a:p>
                    <a:p>
                      <a:pPr marL="228600" indent="-228600">
                        <a:lnSpc>
                          <a:spcPct val="115000"/>
                        </a:lnSpc>
                        <a:spcAft>
                          <a:spcPts val="0"/>
                        </a:spcAft>
                      </a:pPr>
                      <a:r>
                        <a:rPr lang="en-US" sz="900" b="0" dirty="0">
                          <a:solidFill>
                            <a:schemeClr val="tx1"/>
                          </a:solidFill>
                          <a:effectLst/>
                        </a:rPr>
                        <a:t>If the ionic strength of a LISS procedure is altered, there is a decreasing sensitivity of the test system.</a:t>
                      </a:r>
                      <a:endParaRPr lang="en-US" sz="900" b="0" dirty="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4668">
                <a:tc>
                  <a:txBody>
                    <a:bodyPr/>
                    <a:lstStyle/>
                    <a:p>
                      <a:pPr marL="228600" indent="-228600">
                        <a:lnSpc>
                          <a:spcPct val="115000"/>
                        </a:lnSpc>
                        <a:spcAft>
                          <a:spcPts val="0"/>
                        </a:spcAft>
                      </a:pPr>
                      <a:r>
                        <a:rPr lang="en-US" sz="900" b="0">
                          <a:solidFill>
                            <a:schemeClr val="tx1"/>
                          </a:solidFill>
                          <a:effectLst/>
                        </a:rPr>
                        <a:t>Bovine serum albumin (BSA)</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dirty="0">
                          <a:solidFill>
                            <a:schemeClr val="tx1"/>
                          </a:solidFill>
                          <a:effectLst/>
                        </a:rPr>
                        <a:t>Affects second stage of agglutination</a:t>
                      </a:r>
                    </a:p>
                    <a:p>
                      <a:pPr marL="228600" indent="-228600">
                        <a:lnSpc>
                          <a:spcPct val="115000"/>
                        </a:lnSpc>
                        <a:spcAft>
                          <a:spcPts val="0"/>
                        </a:spcAft>
                      </a:pPr>
                      <a:r>
                        <a:rPr lang="en-US" sz="900" b="0" dirty="0">
                          <a:solidFill>
                            <a:schemeClr val="tx1"/>
                          </a:solidFill>
                          <a:effectLst/>
                        </a:rPr>
                        <a:t>Reduces the repulsion between red cells but does not shorten the incubation time</a:t>
                      </a:r>
                    </a:p>
                    <a:p>
                      <a:pPr marL="228600" indent="-228600">
                        <a:lnSpc>
                          <a:spcPct val="115000"/>
                        </a:lnSpc>
                        <a:spcAft>
                          <a:spcPts val="0"/>
                        </a:spcAft>
                      </a:pPr>
                      <a:r>
                        <a:rPr lang="en-US" sz="900" b="0" dirty="0">
                          <a:solidFill>
                            <a:schemeClr val="tx1"/>
                          </a:solidFill>
                          <a:effectLst/>
                        </a:rPr>
                        <a:t>Does not enhance warm autoantibodies</a:t>
                      </a:r>
                      <a:endParaRPr lang="en-US" sz="900" b="0" dirty="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dirty="0">
                          <a:solidFill>
                            <a:schemeClr val="tx1"/>
                          </a:solidFill>
                          <a:effectLst/>
                        </a:rPr>
                        <a:t>Needs longer incubation time</a:t>
                      </a:r>
                    </a:p>
                    <a:p>
                      <a:pPr marL="228600" indent="-228600">
                        <a:lnSpc>
                          <a:spcPct val="115000"/>
                        </a:lnSpc>
                        <a:spcAft>
                          <a:spcPts val="0"/>
                        </a:spcAft>
                      </a:pPr>
                      <a:r>
                        <a:rPr lang="en-US" sz="900" b="0" dirty="0">
                          <a:solidFill>
                            <a:schemeClr val="tx1"/>
                          </a:solidFill>
                          <a:effectLst/>
                        </a:rPr>
                        <a:t>Not sensitive for most antibodies except in Rh blood group system</a:t>
                      </a:r>
                      <a:endParaRPr lang="en-US" sz="900" b="0" dirty="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00007">
                <a:tc>
                  <a:txBody>
                    <a:bodyPr/>
                    <a:lstStyle/>
                    <a:p>
                      <a:pPr marL="228600" indent="-228600">
                        <a:lnSpc>
                          <a:spcPct val="115000"/>
                        </a:lnSpc>
                        <a:spcAft>
                          <a:spcPts val="0"/>
                        </a:spcAft>
                      </a:pPr>
                      <a:r>
                        <a:rPr lang="en-US" sz="900" b="0">
                          <a:solidFill>
                            <a:schemeClr val="tx1"/>
                          </a:solidFill>
                          <a:effectLst/>
                        </a:rPr>
                        <a:t>Polyethylene glycol (PEG)</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Shows increased sensitivity</a:t>
                      </a:r>
                    </a:p>
                    <a:p>
                      <a:pPr marL="228600" indent="-228600">
                        <a:lnSpc>
                          <a:spcPct val="115000"/>
                        </a:lnSpc>
                        <a:spcAft>
                          <a:spcPts val="0"/>
                        </a:spcAft>
                      </a:pPr>
                      <a:r>
                        <a:rPr lang="en-US" sz="900" b="0">
                          <a:solidFill>
                            <a:schemeClr val="tx1"/>
                          </a:solidFill>
                          <a:effectLst/>
                        </a:rPr>
                        <a:t>Often detects the presence of antibodies not found with BSA or LISS</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Enhances warm autoantibodies</a:t>
                      </a:r>
                    </a:p>
                    <a:p>
                      <a:pPr marL="228600" indent="-228600">
                        <a:lnSpc>
                          <a:spcPct val="115000"/>
                        </a:lnSpc>
                        <a:spcAft>
                          <a:spcPts val="0"/>
                        </a:spcAft>
                      </a:pPr>
                      <a:r>
                        <a:rPr lang="en-US" sz="900" b="0">
                          <a:solidFill>
                            <a:schemeClr val="tx1"/>
                          </a:solidFill>
                          <a:effectLst/>
                        </a:rPr>
                        <a:t>IgM antibodies do not react well or at all with this potentiator</a:t>
                      </a:r>
                    </a:p>
                    <a:p>
                      <a:pPr marL="228600" indent="-228600">
                        <a:lnSpc>
                          <a:spcPct val="115000"/>
                        </a:lnSpc>
                        <a:spcAft>
                          <a:spcPts val="0"/>
                        </a:spcAft>
                      </a:pPr>
                      <a:r>
                        <a:rPr lang="en-US" sz="900" b="0">
                          <a:solidFill>
                            <a:schemeClr val="tx1"/>
                          </a:solidFill>
                          <a:effectLst/>
                        </a:rPr>
                        <a:t>Recommend using anti-IgG AHG, not anti-IgG, -C3d AHG</a:t>
                      </a:r>
                    </a:p>
                    <a:p>
                      <a:pPr marL="228600" indent="-228600">
                        <a:lnSpc>
                          <a:spcPct val="115000"/>
                        </a:lnSpc>
                        <a:spcAft>
                          <a:spcPts val="0"/>
                        </a:spcAft>
                      </a:pPr>
                      <a:r>
                        <a:rPr lang="en-US" sz="900" b="0">
                          <a:solidFill>
                            <a:schemeClr val="tx1"/>
                          </a:solidFill>
                          <a:effectLst/>
                        </a:rPr>
                        <a:t>No 37° C readings</a:t>
                      </a:r>
                    </a:p>
                    <a:p>
                      <a:pPr marL="228600" indent="-228600">
                        <a:lnSpc>
                          <a:spcPct val="115000"/>
                        </a:lnSpc>
                        <a:spcAft>
                          <a:spcPts val="0"/>
                        </a:spcAft>
                      </a:pPr>
                      <a:r>
                        <a:rPr lang="en-US" sz="900" b="0">
                          <a:solidFill>
                            <a:schemeClr val="tx1"/>
                          </a:solidFill>
                          <a:effectLst/>
                        </a:rPr>
                        <a:t>May require extra wash</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95701">
                <a:tc>
                  <a:txBody>
                    <a:bodyPr/>
                    <a:lstStyle/>
                    <a:p>
                      <a:pPr marL="228600" indent="-228600">
                        <a:lnSpc>
                          <a:spcPct val="115000"/>
                        </a:lnSpc>
                        <a:spcAft>
                          <a:spcPts val="0"/>
                        </a:spcAft>
                      </a:pPr>
                      <a:r>
                        <a:rPr lang="en-US" sz="900" b="0">
                          <a:solidFill>
                            <a:schemeClr val="tx1"/>
                          </a:solidFill>
                          <a:effectLst/>
                        </a:rPr>
                        <a:t>Enzymes: ficin, papain</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Eliminates presence of Fy</a:t>
                      </a:r>
                      <a:r>
                        <a:rPr lang="en-US" sz="900" b="0" baseline="30000">
                          <a:solidFill>
                            <a:schemeClr val="tx1"/>
                          </a:solidFill>
                          <a:effectLst/>
                        </a:rPr>
                        <a:t>a</a:t>
                      </a:r>
                      <a:r>
                        <a:rPr lang="en-US" sz="900" b="0">
                          <a:solidFill>
                            <a:schemeClr val="tx1"/>
                          </a:solidFill>
                          <a:effectLst/>
                        </a:rPr>
                        <a:t>, Fy</a:t>
                      </a:r>
                      <a:r>
                        <a:rPr lang="en-US" sz="900" b="0" baseline="30000">
                          <a:solidFill>
                            <a:schemeClr val="tx1"/>
                          </a:solidFill>
                          <a:effectLst/>
                        </a:rPr>
                        <a:t>b,</a:t>
                      </a:r>
                      <a:r>
                        <a:rPr lang="en-US" sz="900" b="0">
                          <a:solidFill>
                            <a:schemeClr val="tx1"/>
                          </a:solidFill>
                          <a:effectLst/>
                        </a:rPr>
                        <a:t> M, and N antigens; S and s antigens are variably affected</a:t>
                      </a:r>
                    </a:p>
                    <a:p>
                      <a:pPr marL="228600" indent="-228600">
                        <a:lnSpc>
                          <a:spcPct val="115000"/>
                        </a:lnSpc>
                        <a:spcAft>
                          <a:spcPts val="0"/>
                        </a:spcAft>
                      </a:pPr>
                      <a:r>
                        <a:rPr lang="en-US" sz="900" b="0">
                          <a:solidFill>
                            <a:schemeClr val="tx1"/>
                          </a:solidFill>
                          <a:effectLst/>
                        </a:rPr>
                        <a:t>Loss of reactivity in the panel for any antibodies present to the antigens stated earlier</a:t>
                      </a:r>
                    </a:p>
                    <a:p>
                      <a:pPr marL="228600" indent="-228600">
                        <a:lnSpc>
                          <a:spcPct val="115000"/>
                        </a:lnSpc>
                        <a:spcAft>
                          <a:spcPts val="0"/>
                        </a:spcAft>
                      </a:pPr>
                      <a:r>
                        <a:rPr lang="en-US" sz="900" b="0">
                          <a:solidFill>
                            <a:schemeClr val="tx1"/>
                          </a:solidFill>
                          <a:effectLst/>
                        </a:rPr>
                        <a:t>Enhances Rh, JK, LE, P1 antibodies</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Enhance cold and warm autoantibodies</a:t>
                      </a:r>
                    </a:p>
                    <a:p>
                      <a:pPr marL="228600" indent="-228600">
                        <a:lnSpc>
                          <a:spcPct val="115000"/>
                        </a:lnSpc>
                        <a:spcAft>
                          <a:spcPts val="0"/>
                        </a:spcAft>
                      </a:pPr>
                      <a:r>
                        <a:rPr lang="en-US" sz="900" b="0">
                          <a:solidFill>
                            <a:schemeClr val="tx1"/>
                          </a:solidFill>
                          <a:effectLst/>
                        </a:rPr>
                        <a:t>Can be used as additional tools for investigating complex antibody problems but should not be used as the only method</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7661">
                <a:tc>
                  <a:txBody>
                    <a:bodyPr/>
                    <a:lstStyle/>
                    <a:p>
                      <a:pPr marL="228600" indent="-228600">
                        <a:lnSpc>
                          <a:spcPct val="115000"/>
                        </a:lnSpc>
                        <a:spcAft>
                          <a:spcPts val="0"/>
                        </a:spcAft>
                      </a:pPr>
                      <a:r>
                        <a:rPr lang="en-US" sz="900" b="0">
                          <a:solidFill>
                            <a:schemeClr val="tx1"/>
                          </a:solidFill>
                          <a:effectLst/>
                        </a:rPr>
                        <a:t>Gel technology</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Avoids cold reactive antibodies</a:t>
                      </a:r>
                    </a:p>
                    <a:p>
                      <a:pPr marL="228600" indent="-228600">
                        <a:lnSpc>
                          <a:spcPct val="115000"/>
                        </a:lnSpc>
                        <a:spcAft>
                          <a:spcPts val="0"/>
                        </a:spcAft>
                      </a:pPr>
                      <a:r>
                        <a:rPr lang="en-US" sz="900" b="0">
                          <a:solidFill>
                            <a:schemeClr val="tx1"/>
                          </a:solidFill>
                          <a:effectLst/>
                        </a:rPr>
                        <a:t>Shows increased sensitivity</a:t>
                      </a:r>
                    </a:p>
                    <a:p>
                      <a:pPr marL="228600" indent="-228600">
                        <a:lnSpc>
                          <a:spcPct val="115000"/>
                        </a:lnSpc>
                        <a:spcAft>
                          <a:spcPts val="0"/>
                        </a:spcAft>
                      </a:pPr>
                      <a:r>
                        <a:rPr lang="en-US" sz="900" b="0">
                          <a:solidFill>
                            <a:schemeClr val="tx1"/>
                          </a:solidFill>
                          <a:effectLst/>
                        </a:rPr>
                        <a:t>Can be automated</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Enhances warm autoantibodies</a:t>
                      </a:r>
                    </a:p>
                    <a:p>
                      <a:pPr marL="228600" indent="-228600">
                        <a:lnSpc>
                          <a:spcPct val="115000"/>
                        </a:lnSpc>
                        <a:spcAft>
                          <a:spcPts val="0"/>
                        </a:spcAft>
                      </a:pPr>
                      <a:r>
                        <a:rPr lang="en-US" sz="900" b="0">
                          <a:solidFill>
                            <a:schemeClr val="tx1"/>
                          </a:solidFill>
                          <a:effectLst/>
                        </a:rPr>
                        <a:t>Weak anti-K and some anti-E may be missed due to LISS-suspended red cells</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73635">
                <a:tc>
                  <a:txBody>
                    <a:bodyPr/>
                    <a:lstStyle/>
                    <a:p>
                      <a:pPr marL="228600" indent="-228600">
                        <a:lnSpc>
                          <a:spcPct val="115000"/>
                        </a:lnSpc>
                        <a:spcAft>
                          <a:spcPts val="0"/>
                        </a:spcAft>
                      </a:pPr>
                      <a:r>
                        <a:rPr lang="en-US" sz="900" b="0">
                          <a:solidFill>
                            <a:schemeClr val="tx1"/>
                          </a:solidFill>
                          <a:effectLst/>
                        </a:rPr>
                        <a:t>Solid phase (SPRCA)</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Avoids cold reactive antibodies</a:t>
                      </a:r>
                    </a:p>
                    <a:p>
                      <a:pPr marL="228600" indent="-228600">
                        <a:lnSpc>
                          <a:spcPct val="115000"/>
                        </a:lnSpc>
                        <a:spcAft>
                          <a:spcPts val="0"/>
                        </a:spcAft>
                      </a:pPr>
                      <a:r>
                        <a:rPr lang="en-US" sz="900" b="0">
                          <a:solidFill>
                            <a:schemeClr val="tx1"/>
                          </a:solidFill>
                          <a:effectLst/>
                        </a:rPr>
                        <a:t>Shows increased sensitivity</a:t>
                      </a:r>
                    </a:p>
                    <a:p>
                      <a:pPr marL="228600" indent="-228600">
                        <a:lnSpc>
                          <a:spcPct val="115000"/>
                        </a:lnSpc>
                        <a:spcAft>
                          <a:spcPts val="0"/>
                        </a:spcAft>
                      </a:pPr>
                      <a:r>
                        <a:rPr lang="en-US" sz="900" b="0">
                          <a:solidFill>
                            <a:schemeClr val="tx1"/>
                          </a:solidFill>
                          <a:effectLst/>
                        </a:rPr>
                        <a:t>Can be automated</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900" b="0">
                          <a:solidFill>
                            <a:schemeClr val="tx1"/>
                          </a:solidFill>
                          <a:effectLst/>
                        </a:rPr>
                        <a:t>Enhances warm autoantibodies</a:t>
                      </a:r>
                    </a:p>
                    <a:p>
                      <a:pPr marL="228600" indent="-228600">
                        <a:lnSpc>
                          <a:spcPct val="115000"/>
                        </a:lnSpc>
                        <a:spcAft>
                          <a:spcPts val="0"/>
                        </a:spcAft>
                      </a:pPr>
                      <a:r>
                        <a:rPr lang="en-US" sz="900" b="0">
                          <a:solidFill>
                            <a:schemeClr val="tx1"/>
                          </a:solidFill>
                          <a:effectLst/>
                        </a:rPr>
                        <a:t>Weak anti-K may be missed due to LISS potentiators</a:t>
                      </a:r>
                    </a:p>
                    <a:p>
                      <a:pPr marL="228600" indent="-228600">
                        <a:lnSpc>
                          <a:spcPct val="115000"/>
                        </a:lnSpc>
                        <a:spcAft>
                          <a:spcPts val="0"/>
                        </a:spcAft>
                      </a:pPr>
                      <a:r>
                        <a:rPr lang="en-US" sz="900" b="0">
                          <a:solidFill>
                            <a:schemeClr val="tx1"/>
                          </a:solidFill>
                          <a:effectLst/>
                        </a:rPr>
                        <a:t>Manual method may be difficult to read</a:t>
                      </a:r>
                      <a:endParaRPr lang="en-US" sz="900" b="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51863">
                <a:tc gridSpan="3">
                  <a:txBody>
                    <a:bodyPr/>
                    <a:lstStyle/>
                    <a:p>
                      <a:pPr marL="228600" indent="-228600">
                        <a:lnSpc>
                          <a:spcPct val="115000"/>
                        </a:lnSpc>
                        <a:spcAft>
                          <a:spcPts val="0"/>
                        </a:spcAft>
                      </a:pPr>
                      <a:r>
                        <a:rPr lang="en-US" sz="900" b="0" dirty="0">
                          <a:solidFill>
                            <a:schemeClr val="tx1"/>
                          </a:solidFill>
                          <a:effectLst/>
                        </a:rPr>
                        <a:t>AHG, Antihuman globulin.</a:t>
                      </a:r>
                      <a:endParaRPr lang="en-US" sz="900" b="0" dirty="0">
                        <a:solidFill>
                          <a:schemeClr val="tx1"/>
                        </a:solidFill>
                        <a:effectLst/>
                        <a:latin typeface="Calibri"/>
                        <a:ea typeface="Calibri"/>
                        <a:cs typeface="Times New Roman"/>
                      </a:endParaRPr>
                    </a:p>
                  </a:txBody>
                  <a:tcPr marL="28382" marR="283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Arial" charset="0"/>
                <a:cs typeface="Arial" charset="0"/>
              </a:rPr>
              <a:t>Patient History</a:t>
            </a:r>
          </a:p>
        </p:txBody>
      </p:sp>
      <p:sp>
        <p:nvSpPr>
          <p:cNvPr id="22531" name="Content Placeholder 8"/>
          <p:cNvSpPr>
            <a:spLocks noGrp="1"/>
          </p:cNvSpPr>
          <p:nvPr>
            <p:ph idx="1"/>
          </p:nvPr>
        </p:nvSpPr>
        <p:spPr/>
        <p:txBody>
          <a:bodyPr/>
          <a:lstStyle/>
          <a:p>
            <a:r>
              <a:rPr lang="en-US" altLang="en-US" smtClean="0">
                <a:latin typeface="Arial" charset="0"/>
                <a:cs typeface="Arial" charset="0"/>
              </a:rPr>
              <a:t>GET THE HISTORY!</a:t>
            </a:r>
          </a:p>
          <a:p>
            <a:pPr lvl="1">
              <a:buFont typeface="Times New Roman" panose="02020603050405020304" pitchFamily="18" charset="0"/>
              <a:buChar char="–"/>
            </a:pPr>
            <a:r>
              <a:rPr lang="en-US" altLang="en-US" smtClean="0">
                <a:latin typeface="Arial" charset="0"/>
                <a:cs typeface="Arial" charset="0"/>
              </a:rPr>
              <a:t>Mixed RBC populations from a previous transfusion can remain for up to 3 months</a:t>
            </a:r>
          </a:p>
          <a:p>
            <a:pPr lvl="1">
              <a:buFont typeface="Times New Roman" panose="02020603050405020304" pitchFamily="18" charset="0"/>
              <a:buChar char="–"/>
            </a:pPr>
            <a:r>
              <a:rPr lang="en-US" altLang="en-US" smtClean="0">
                <a:latin typeface="Arial" charset="0"/>
                <a:cs typeface="Arial" charset="0"/>
              </a:rPr>
              <a:t>Patient may have come from another hospital</a:t>
            </a:r>
          </a:p>
          <a:p>
            <a:pPr lvl="1">
              <a:buFont typeface="Times New Roman" panose="02020603050405020304" pitchFamily="18" charset="0"/>
              <a:buChar char="–"/>
            </a:pPr>
            <a:r>
              <a:rPr lang="en-US" altLang="en-US" smtClean="0">
                <a:latin typeface="Arial" charset="0"/>
                <a:cs typeface="Arial" charset="0"/>
              </a:rPr>
              <a:t>Some diseases are associated with antibodies</a:t>
            </a:r>
          </a:p>
          <a:p>
            <a:pPr lvl="1">
              <a:buFont typeface="Times New Roman" panose="02020603050405020304" pitchFamily="18" charset="0"/>
              <a:buChar char="–"/>
            </a:pPr>
            <a:r>
              <a:rPr lang="en-US" altLang="en-US" smtClean="0">
                <a:latin typeface="Arial" charset="0"/>
                <a:cs typeface="Arial" charset="0"/>
              </a:rPr>
              <a:t>Some antibodies occur at a higher frequency in some races</a:t>
            </a:r>
          </a:p>
          <a:p>
            <a:pPr lvl="1">
              <a:buFont typeface="Times New Roman" panose="02020603050405020304" pitchFamily="18" charset="0"/>
              <a:buChar char="–"/>
            </a:pPr>
            <a:r>
              <a:rPr lang="en-US" altLang="en-US" smtClean="0">
                <a:latin typeface="Arial" charset="0"/>
                <a:cs typeface="Arial" charset="0"/>
              </a:rPr>
              <a:t>Learn about the diagnosis, age, and race of the patient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latin typeface="Arial" charset="0"/>
                <a:cs typeface="Arial" charset="0"/>
              </a:rPr>
              <a:t>Antibody Identification</a:t>
            </a:r>
          </a:p>
        </p:txBody>
      </p:sp>
      <p:pic>
        <p:nvPicPr>
          <p:cNvPr id="23557" name="Picture 6" descr="Image illustrating iden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1752600"/>
            <a:ext cx="3933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altLang="en-US" dirty="0" smtClean="0">
                <a:latin typeface="Arial" charset="0"/>
                <a:cs typeface="Arial" charset="0"/>
              </a:rPr>
              <a:t>Objectives (1 of 5)</a:t>
            </a:r>
          </a:p>
        </p:txBody>
      </p:sp>
      <p:sp>
        <p:nvSpPr>
          <p:cNvPr id="6147" name="Content Placeholder 13"/>
          <p:cNvSpPr>
            <a:spLocks noGrp="1"/>
          </p:cNvSpPr>
          <p:nvPr>
            <p:ph idx="1"/>
          </p:nvPr>
        </p:nvSpPr>
        <p:spPr/>
        <p:txBody>
          <a:bodyPr/>
          <a:lstStyle/>
          <a:p>
            <a:r>
              <a:rPr lang="en-US" altLang="en-US" dirty="0" smtClean="0">
                <a:latin typeface="Arial" charset="0"/>
                <a:cs typeface="Arial" charset="0"/>
              </a:rPr>
              <a:t>Define </a:t>
            </a:r>
            <a:r>
              <a:rPr lang="en-US" altLang="en-US" i="1" dirty="0" smtClean="0">
                <a:latin typeface="Arial" charset="0"/>
                <a:cs typeface="Arial" charset="0"/>
              </a:rPr>
              <a:t>atypical</a:t>
            </a:r>
            <a:r>
              <a:rPr lang="en-US" altLang="en-US" dirty="0" smtClean="0">
                <a:latin typeface="Arial" charset="0"/>
                <a:cs typeface="Arial" charset="0"/>
              </a:rPr>
              <a:t> or </a:t>
            </a:r>
            <a:r>
              <a:rPr lang="en-US" altLang="en-US" i="1" dirty="0" smtClean="0">
                <a:latin typeface="Arial" charset="0"/>
                <a:cs typeface="Arial" charset="0"/>
              </a:rPr>
              <a:t>unexpected antibodies,</a:t>
            </a:r>
            <a:r>
              <a:rPr lang="en-US" altLang="en-US" dirty="0" smtClean="0">
                <a:latin typeface="Arial" charset="0"/>
                <a:cs typeface="Arial" charset="0"/>
              </a:rPr>
              <a:t> and explain how they are formed</a:t>
            </a:r>
          </a:p>
          <a:p>
            <a:r>
              <a:rPr lang="en-US" altLang="en-US" dirty="0" smtClean="0">
                <a:latin typeface="Arial" charset="0"/>
                <a:cs typeface="Arial" charset="0"/>
              </a:rPr>
              <a:t>Discuss the purpose of the antibody screen and how positive results contribute to the identification process</a:t>
            </a:r>
          </a:p>
          <a:p>
            <a:r>
              <a:rPr lang="en-US" altLang="en-US" dirty="0" smtClean="0">
                <a:latin typeface="Arial" charset="0"/>
                <a:cs typeface="Arial" charset="0"/>
              </a:rPr>
              <a:t>Compare and contrast the </a:t>
            </a:r>
            <a:r>
              <a:rPr lang="en-US" altLang="en-US" dirty="0" err="1" smtClean="0">
                <a:latin typeface="Arial" charset="0"/>
                <a:cs typeface="Arial" charset="0"/>
              </a:rPr>
              <a:t>autocontrol</a:t>
            </a:r>
            <a:r>
              <a:rPr lang="en-US" altLang="en-US" dirty="0" smtClean="0">
                <a:latin typeface="Arial" charset="0"/>
                <a:cs typeface="Arial" charset="0"/>
              </a:rPr>
              <a:t> and direct </a:t>
            </a:r>
            <a:r>
              <a:rPr lang="en-US" altLang="en-US" dirty="0" err="1" smtClean="0">
                <a:latin typeface="Arial" charset="0"/>
                <a:cs typeface="Arial" charset="0"/>
              </a:rPr>
              <a:t>antiglobulin</a:t>
            </a:r>
            <a:r>
              <a:rPr lang="en-US" altLang="en-US" dirty="0" smtClean="0">
                <a:latin typeface="Arial" charset="0"/>
                <a:cs typeface="Arial" charset="0"/>
              </a:rPr>
              <a:t> test (DAT)</a:t>
            </a:r>
          </a:p>
          <a:p>
            <a:pPr>
              <a:buFont typeface="Wingdings 2" pitchFamily="18" charset="2"/>
              <a:buNone/>
            </a:pPr>
            <a:endParaRPr lang="en-US" altLang="en-US" dirty="0" smtClean="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altLang="en-US" smtClean="0">
                <a:latin typeface="Arial" charset="0"/>
                <a:cs typeface="Arial" charset="0"/>
              </a:rPr>
              <a:t>Initial Panel</a:t>
            </a:r>
          </a:p>
        </p:txBody>
      </p:sp>
      <p:sp>
        <p:nvSpPr>
          <p:cNvPr id="24579" name="Content Placeholder 14"/>
          <p:cNvSpPr>
            <a:spLocks noGrp="1"/>
          </p:cNvSpPr>
          <p:nvPr>
            <p:ph idx="1"/>
          </p:nvPr>
        </p:nvSpPr>
        <p:spPr/>
        <p:txBody>
          <a:bodyPr>
            <a:normAutofit lnSpcReduction="10000"/>
          </a:bodyPr>
          <a:lstStyle/>
          <a:p>
            <a:r>
              <a:rPr lang="en-US" altLang="en-US" sz="3200" smtClean="0">
                <a:latin typeface="Arial" charset="0"/>
                <a:cs typeface="Arial" charset="0"/>
              </a:rPr>
              <a:t>An antibody panel is just an extended version of an antibody screen (10 to 20 cells)</a:t>
            </a:r>
          </a:p>
          <a:p>
            <a:r>
              <a:rPr lang="en-US" altLang="en-US" sz="3200" smtClean="0">
                <a:latin typeface="Arial" charset="0"/>
                <a:cs typeface="Arial" charset="0"/>
              </a:rPr>
              <a:t>Group O cells</a:t>
            </a:r>
          </a:p>
          <a:p>
            <a:r>
              <a:rPr lang="en-US" altLang="en-US" sz="3200" smtClean="0">
                <a:latin typeface="Arial" charset="0"/>
                <a:cs typeface="Arial" charset="0"/>
              </a:rPr>
              <a:t>Each panel cell is antigen typed</a:t>
            </a:r>
          </a:p>
          <a:p>
            <a:r>
              <a:rPr lang="en-US" altLang="en-US" sz="3200" smtClean="0">
                <a:latin typeface="Arial" charset="0"/>
                <a:cs typeface="Arial" charset="0"/>
              </a:rPr>
              <a:t>The antigram lists the phenotypes of each panel cell and is used to record and interpret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latin typeface="Arial" charset="0"/>
                <a:cs typeface="Arial" charset="0"/>
              </a:rPr>
              <a:t>Interpretation Guidelines</a:t>
            </a:r>
          </a:p>
        </p:txBody>
      </p:sp>
      <p:sp>
        <p:nvSpPr>
          <p:cNvPr id="28675" name="Content Placeholder 8"/>
          <p:cNvSpPr>
            <a:spLocks noGrp="1"/>
          </p:cNvSpPr>
          <p:nvPr>
            <p:ph idx="1"/>
          </p:nvPr>
        </p:nvSpPr>
        <p:spPr/>
        <p:txBody>
          <a:bodyPr rtlCol="0">
            <a:normAutofit lnSpcReduction="10000"/>
          </a:bodyPr>
          <a:lstStyle/>
          <a:p>
            <a:pPr marL="0" indent="0" fontAlgn="auto">
              <a:spcAft>
                <a:spcPts val="0"/>
              </a:spcAft>
              <a:buNone/>
              <a:defRPr/>
            </a:pPr>
            <a:r>
              <a:rPr lang="en-US" altLang="en-US" sz="2600" dirty="0" err="1"/>
              <a:t>Autocontrol</a:t>
            </a:r>
            <a:endParaRPr lang="en-US" altLang="en-US" sz="2600" dirty="0"/>
          </a:p>
          <a:p>
            <a:pPr lvl="1" fontAlgn="auto">
              <a:spcAft>
                <a:spcPts val="0"/>
              </a:spcAft>
              <a:buFont typeface="Arial" panose="020B0604020202020204" pitchFamily="34" charset="0"/>
              <a:buChar char="•"/>
              <a:defRPr/>
            </a:pPr>
            <a:r>
              <a:rPr lang="en-US" altLang="en-US" sz="2200" dirty="0"/>
              <a:t>Positive </a:t>
            </a:r>
            <a:r>
              <a:rPr lang="en-US" altLang="en-US" sz="2200" dirty="0" err="1"/>
              <a:t>autocontrol</a:t>
            </a:r>
            <a:r>
              <a:rPr lang="en-US" altLang="en-US" sz="2200" dirty="0"/>
              <a:t> or DAT indicates that autoantibody or alloantibody is present to recently transfused cells</a:t>
            </a:r>
          </a:p>
          <a:p>
            <a:pPr lvl="1" fontAlgn="auto">
              <a:spcAft>
                <a:spcPts val="0"/>
              </a:spcAft>
              <a:buFont typeface="Arial" panose="020B0604020202020204" pitchFamily="34" charset="0"/>
              <a:buChar char="•"/>
              <a:defRPr/>
            </a:pPr>
            <a:r>
              <a:rPr lang="en-US" altLang="en-US" sz="2200" dirty="0"/>
              <a:t>Negative </a:t>
            </a:r>
            <a:r>
              <a:rPr lang="en-US" altLang="en-US" sz="2200" dirty="0" err="1"/>
              <a:t>autocontrol</a:t>
            </a:r>
            <a:r>
              <a:rPr lang="en-US" altLang="en-US" sz="2200" dirty="0"/>
              <a:t> indicates alloantibody</a:t>
            </a:r>
          </a:p>
          <a:p>
            <a:pPr lvl="1" fontAlgn="auto">
              <a:spcAft>
                <a:spcPts val="0"/>
              </a:spcAft>
              <a:buFont typeface="Arial" panose="020B0604020202020204" pitchFamily="34" charset="0"/>
              <a:buChar char="•"/>
              <a:defRPr/>
            </a:pPr>
            <a:r>
              <a:rPr lang="en-US" altLang="en-US" sz="2200" dirty="0"/>
              <a:t>Positive </a:t>
            </a:r>
            <a:r>
              <a:rPr lang="en-US" altLang="en-US" sz="2200" dirty="0" err="1"/>
              <a:t>autocontrol</a:t>
            </a:r>
            <a:r>
              <a:rPr lang="en-US" altLang="en-US" sz="2200" dirty="0"/>
              <a:t> plus negative DAT indicates that the test is false positive</a:t>
            </a:r>
          </a:p>
          <a:p>
            <a:pPr marL="0" indent="0" fontAlgn="auto">
              <a:spcAft>
                <a:spcPts val="0"/>
              </a:spcAft>
              <a:buNone/>
              <a:defRPr/>
            </a:pPr>
            <a:r>
              <a:rPr lang="en-US" altLang="en-US" sz="2600" smtClean="0"/>
              <a:t>Phases</a:t>
            </a:r>
            <a:endParaRPr lang="en-US" altLang="en-US" sz="2600" dirty="0"/>
          </a:p>
          <a:p>
            <a:pPr lvl="1" fontAlgn="auto">
              <a:spcAft>
                <a:spcPts val="0"/>
              </a:spcAft>
              <a:buFont typeface="Arial" panose="020B0604020202020204" pitchFamily="34" charset="0"/>
              <a:buChar char="•"/>
              <a:defRPr/>
            </a:pPr>
            <a:r>
              <a:rPr lang="en-US" altLang="en-US" sz="2200" dirty="0"/>
              <a:t>IgM antibodies react at room temperature or during immediate-spin (IS) </a:t>
            </a:r>
            <a:r>
              <a:rPr lang="en-US" altLang="en-US" sz="2200" dirty="0" err="1"/>
              <a:t>crossmatching</a:t>
            </a:r>
            <a:r>
              <a:rPr lang="en-US" altLang="en-US" sz="2200" dirty="0"/>
              <a:t>; anti-Le</a:t>
            </a:r>
            <a:r>
              <a:rPr lang="en-US" altLang="en-US" sz="2200" baseline="30000" dirty="0"/>
              <a:t>a</a:t>
            </a:r>
            <a:r>
              <a:rPr lang="en-US" altLang="en-US" sz="2200" dirty="0"/>
              <a:t>, anti-</a:t>
            </a:r>
            <a:r>
              <a:rPr lang="en-US" altLang="en-US" sz="2200" dirty="0" err="1"/>
              <a:t>Le</a:t>
            </a:r>
            <a:r>
              <a:rPr lang="en-US" altLang="en-US" sz="2200" baseline="30000" dirty="0" err="1"/>
              <a:t>b</a:t>
            </a:r>
            <a:r>
              <a:rPr lang="en-US" altLang="en-US" sz="2200" dirty="0"/>
              <a:t>, anti-M, anti-N, anti-I, anti-P1</a:t>
            </a:r>
            <a:r>
              <a:rPr lang="en-US" altLang="en-US" sz="2200" baseline="-25000" dirty="0"/>
              <a:t> </a:t>
            </a:r>
            <a:r>
              <a:rPr lang="en-US" altLang="en-US" sz="2200" dirty="0"/>
              <a:t>antibodies</a:t>
            </a:r>
          </a:p>
          <a:p>
            <a:pPr lvl="1" fontAlgn="auto">
              <a:spcAft>
                <a:spcPts val="0"/>
              </a:spcAft>
              <a:buFont typeface="Arial" panose="020B0604020202020204" pitchFamily="34" charset="0"/>
              <a:buChar char="•"/>
              <a:defRPr/>
            </a:pPr>
            <a:r>
              <a:rPr lang="en-US" altLang="en-US" sz="2200" dirty="0"/>
              <a:t>IgG antibodies usually react at 37° C or with AHG</a:t>
            </a:r>
          </a:p>
          <a:p>
            <a:pPr lvl="1" fontAlgn="auto">
              <a:spcAft>
                <a:spcPts val="0"/>
              </a:spcAft>
              <a:buFont typeface="Arial" panose="020B0604020202020204" pitchFamily="34" charset="0"/>
              <a:buChar char="•"/>
              <a:defRPr/>
            </a:pPr>
            <a:r>
              <a:rPr lang="en-US" altLang="en-US" sz="2200" dirty="0"/>
              <a:t>Reactions at different phases may indicate IgM and IgG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normAutofit fontScale="90000"/>
          </a:bodyPr>
          <a:lstStyle/>
          <a:p>
            <a:r>
              <a:rPr lang="en-US" altLang="en-US" smtClean="0">
                <a:latin typeface="Arial" charset="0"/>
                <a:cs typeface="Arial" charset="0"/>
              </a:rPr>
              <a:t>Example with Negative Autocontrol and IgG Antibody</a:t>
            </a:r>
          </a:p>
        </p:txBody>
      </p:sp>
      <p:pic>
        <p:nvPicPr>
          <p:cNvPr id="26629" name="Picture 1" descr="Panel showing single antibody specific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2203" y="1752600"/>
            <a:ext cx="7968494"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sz="4000" dirty="0" smtClean="0">
                <a:latin typeface="Arial" charset="0"/>
                <a:cs typeface="Arial" charset="0"/>
              </a:rPr>
              <a:t>Interpretation Guidelines (1 of 2)</a:t>
            </a:r>
          </a:p>
        </p:txBody>
      </p:sp>
      <p:sp>
        <p:nvSpPr>
          <p:cNvPr id="27651" name="Content Placeholder 8"/>
          <p:cNvSpPr>
            <a:spLocks noGrp="1"/>
          </p:cNvSpPr>
          <p:nvPr>
            <p:ph idx="1"/>
          </p:nvPr>
        </p:nvSpPr>
        <p:spPr/>
        <p:txBody>
          <a:bodyPr>
            <a:normAutofit lnSpcReduction="10000"/>
          </a:bodyPr>
          <a:lstStyle/>
          <a:p>
            <a:r>
              <a:rPr lang="en-US" altLang="en-US" sz="2600" smtClean="0">
                <a:latin typeface="Arial" charset="0"/>
                <a:cs typeface="Arial" charset="0"/>
              </a:rPr>
              <a:t>Reaction strength</a:t>
            </a:r>
          </a:p>
          <a:p>
            <a:pPr lvl="1">
              <a:buFont typeface="Times New Roman" panose="02020603050405020304" pitchFamily="18" charset="0"/>
              <a:buChar char="–"/>
            </a:pPr>
            <a:r>
              <a:rPr lang="en-US" altLang="en-US" sz="2200" smtClean="0">
                <a:latin typeface="Arial" charset="0"/>
                <a:cs typeface="Arial" charset="0"/>
              </a:rPr>
              <a:t>Reactions with varying strengths indicate multiple antibodies</a:t>
            </a:r>
          </a:p>
          <a:p>
            <a:pPr lvl="1">
              <a:buFont typeface="Times New Roman" panose="02020603050405020304" pitchFamily="18" charset="0"/>
              <a:buChar char="–"/>
            </a:pPr>
            <a:r>
              <a:rPr lang="en-US" altLang="en-US" sz="2200" smtClean="0">
                <a:latin typeface="Arial" charset="0"/>
                <a:cs typeface="Arial" charset="0"/>
              </a:rPr>
              <a:t>Strength is also affected by dosage</a:t>
            </a:r>
          </a:p>
          <a:p>
            <a:r>
              <a:rPr lang="en-US" altLang="en-US" sz="2600" smtClean="0">
                <a:latin typeface="Arial" charset="0"/>
                <a:cs typeface="Arial" charset="0"/>
              </a:rPr>
              <a:t>Ruling out antibodies</a:t>
            </a:r>
          </a:p>
          <a:p>
            <a:pPr lvl="1">
              <a:buFont typeface="Times New Roman" panose="02020603050405020304" pitchFamily="18" charset="0"/>
              <a:buChar char="–"/>
            </a:pPr>
            <a:r>
              <a:rPr lang="en-US" altLang="en-US" sz="2200" smtClean="0">
                <a:latin typeface="Arial" charset="0"/>
                <a:cs typeface="Arial" charset="0"/>
              </a:rPr>
              <a:t>Panel cells that are negative in </a:t>
            </a:r>
            <a:r>
              <a:rPr lang="en-US" altLang="en-US" sz="2200" i="1" smtClean="0">
                <a:latin typeface="Arial" charset="0"/>
                <a:cs typeface="Arial" charset="0"/>
              </a:rPr>
              <a:t>all </a:t>
            </a:r>
            <a:r>
              <a:rPr lang="en-US" altLang="en-US" sz="2200" smtClean="0">
                <a:latin typeface="Arial" charset="0"/>
                <a:cs typeface="Arial" charset="0"/>
              </a:rPr>
              <a:t>phases can be used to </a:t>
            </a:r>
            <a:r>
              <a:rPr lang="en-US" altLang="en-US" sz="2200" b="1" smtClean="0">
                <a:latin typeface="Arial" charset="0"/>
                <a:cs typeface="Arial" charset="0"/>
              </a:rPr>
              <a:t>rule out</a:t>
            </a:r>
            <a:r>
              <a:rPr lang="en-US" altLang="en-US" sz="2200" smtClean="0">
                <a:latin typeface="Arial" charset="0"/>
                <a:cs typeface="Arial" charset="0"/>
              </a:rPr>
              <a:t> antibodies</a:t>
            </a:r>
          </a:p>
          <a:p>
            <a:pPr lvl="1">
              <a:buFont typeface="Times New Roman" panose="02020603050405020304" pitchFamily="18" charset="0"/>
              <a:buChar char="–"/>
            </a:pPr>
            <a:r>
              <a:rPr lang="en-US" altLang="en-US" sz="2200" smtClean="0">
                <a:latin typeface="Arial" charset="0"/>
                <a:cs typeface="Arial" charset="0"/>
              </a:rPr>
              <a:t>Begin with the first panel cell that is negative in all phases and cross out any antigens present</a:t>
            </a:r>
          </a:p>
          <a:p>
            <a:pPr lvl="1">
              <a:buFont typeface="Times New Roman" panose="02020603050405020304" pitchFamily="18" charset="0"/>
              <a:buChar char="–"/>
            </a:pPr>
            <a:r>
              <a:rPr lang="en-US" altLang="en-US" sz="2200" smtClean="0">
                <a:latin typeface="Arial" charset="0"/>
                <a:cs typeface="Arial" charset="0"/>
              </a:rPr>
              <a:t>Panel cells that are heterozygous should not be crossed out, because the antibody may be too weak to react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sz="4000" dirty="0" smtClean="0">
                <a:latin typeface="Arial" charset="0"/>
                <a:cs typeface="Arial" charset="0"/>
              </a:rPr>
              <a:t>Interpretation Guidelines (2 of 2)</a:t>
            </a:r>
          </a:p>
        </p:txBody>
      </p:sp>
      <p:sp>
        <p:nvSpPr>
          <p:cNvPr id="28675" name="Content Placeholder 8"/>
          <p:cNvSpPr>
            <a:spLocks noGrp="1"/>
          </p:cNvSpPr>
          <p:nvPr>
            <p:ph idx="1"/>
          </p:nvPr>
        </p:nvSpPr>
        <p:spPr/>
        <p:txBody>
          <a:bodyPr>
            <a:normAutofit/>
          </a:bodyPr>
          <a:lstStyle/>
          <a:p>
            <a:pPr>
              <a:spcBef>
                <a:spcPct val="0"/>
              </a:spcBef>
            </a:pPr>
            <a:r>
              <a:rPr lang="en-US" altLang="en-US" smtClean="0">
                <a:latin typeface="Arial" charset="0"/>
                <a:cs typeface="Arial" charset="0"/>
              </a:rPr>
              <a:t> Matching the pattern</a:t>
            </a:r>
          </a:p>
          <a:p>
            <a:pPr marL="696913" lvl="1" indent="-342900">
              <a:buFont typeface="Times New Roman" panose="02020603050405020304" pitchFamily="18" charset="0"/>
              <a:buChar char="–"/>
            </a:pPr>
            <a:r>
              <a:rPr lang="en-US" altLang="en-US" smtClean="0">
                <a:latin typeface="Arial" charset="0"/>
                <a:cs typeface="Arial" charset="0"/>
              </a:rPr>
              <a:t>The pattern of reactions matches one of the antigen columns when a single antibody is present</a:t>
            </a:r>
          </a:p>
          <a:p>
            <a:pPr marL="696913" lvl="1" indent="-342900">
              <a:buFont typeface="Times New Roman" panose="02020603050405020304" pitchFamily="18" charset="0"/>
              <a:buChar char="–"/>
            </a:pPr>
            <a:r>
              <a:rPr lang="en-US" altLang="en-US" smtClean="0">
                <a:latin typeface="Arial" charset="0"/>
                <a:cs typeface="Arial" charset="0"/>
              </a:rPr>
              <a:t>Multiple antibodies show varying patterns</a:t>
            </a:r>
          </a:p>
          <a:p>
            <a:pPr>
              <a:spcBef>
                <a:spcPct val="0"/>
              </a:spcBef>
            </a:pPr>
            <a:r>
              <a:rPr lang="en-US" altLang="en-US" b="1" smtClean="0">
                <a:latin typeface="Arial" charset="0"/>
                <a:cs typeface="Arial" charset="0"/>
              </a:rPr>
              <a:t> </a:t>
            </a:r>
            <a:r>
              <a:rPr lang="en-US" altLang="en-US" smtClean="0">
                <a:latin typeface="Arial" charset="0"/>
                <a:cs typeface="Arial" charset="0"/>
              </a:rPr>
              <a:t>Rule of three</a:t>
            </a:r>
          </a:p>
          <a:p>
            <a:pPr marL="696913" lvl="1" indent="-342900">
              <a:buFont typeface="Times New Roman" panose="02020603050405020304" pitchFamily="18" charset="0"/>
              <a:buChar char="–"/>
            </a:pPr>
            <a:r>
              <a:rPr lang="en-US" altLang="en-US" smtClean="0">
                <a:latin typeface="Arial" charset="0"/>
                <a:cs typeface="Arial" charset="0"/>
              </a:rPr>
              <a:t>To ensure valid results, 3 antigen-positive cells must react and 3 antigen-negative cells must not react with the patient’s serum or plasma</a:t>
            </a:r>
          </a:p>
          <a:p>
            <a:pPr marL="696913" lvl="1" indent="-342900">
              <a:buFont typeface="Times New Roman" panose="02020603050405020304" pitchFamily="18" charset="0"/>
              <a:buChar char="–"/>
            </a:pPr>
            <a:r>
              <a:rPr lang="en-US" altLang="en-US" smtClean="0">
                <a:latin typeface="Arial" charset="0"/>
                <a:cs typeface="Arial" charset="0"/>
              </a:rPr>
              <a:t>If this does not occur, additional panel cells (</a:t>
            </a:r>
            <a:r>
              <a:rPr lang="en-US" altLang="en-US" b="1" smtClean="0">
                <a:latin typeface="Arial" charset="0"/>
                <a:cs typeface="Arial" charset="0"/>
              </a:rPr>
              <a:t>selected cells</a:t>
            </a:r>
            <a:r>
              <a:rPr lang="en-US" altLang="en-US" smtClean="0">
                <a:latin typeface="Arial" charset="0"/>
                <a:cs typeface="Arial" charset="0"/>
              </a:rPr>
              <a:t>) are used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altLang="en-US" sz="4000" dirty="0" smtClean="0">
                <a:latin typeface="Arial" charset="0"/>
                <a:cs typeface="Arial" charset="0"/>
              </a:rPr>
              <a:t>Example of Ruling Out </a:t>
            </a:r>
            <a:r>
              <a:rPr lang="en-US" altLang="en-US" sz="4000" dirty="0" smtClean="0">
                <a:latin typeface="Arial" charset="0"/>
                <a:cs typeface="Arial" charset="0"/>
              </a:rPr>
              <a:t>and Matching the </a:t>
            </a:r>
            <a:r>
              <a:rPr lang="en-US" altLang="en-US" sz="4000" dirty="0" smtClean="0">
                <a:latin typeface="Arial" charset="0"/>
                <a:cs typeface="Arial" charset="0"/>
              </a:rPr>
              <a:t>Pattern</a:t>
            </a:r>
          </a:p>
        </p:txBody>
      </p:sp>
      <p:pic>
        <p:nvPicPr>
          <p:cNvPr id="29701" name="Picture 1" descr="Panel showing ruling out and determining a specific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81025" y="1887582"/>
            <a:ext cx="7981950" cy="420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Arial" charset="0"/>
                <a:cs typeface="Arial" charset="0"/>
              </a:rPr>
              <a:t>Interpretation Guidelines</a:t>
            </a:r>
          </a:p>
        </p:txBody>
      </p:sp>
      <p:sp>
        <p:nvSpPr>
          <p:cNvPr id="30723" name="Content Placeholder 8"/>
          <p:cNvSpPr>
            <a:spLocks noGrp="1"/>
          </p:cNvSpPr>
          <p:nvPr>
            <p:ph idx="1"/>
          </p:nvPr>
        </p:nvSpPr>
        <p:spPr/>
        <p:txBody>
          <a:bodyPr/>
          <a:lstStyle/>
          <a:p>
            <a:pPr>
              <a:spcBef>
                <a:spcPct val="0"/>
              </a:spcBef>
            </a:pPr>
            <a:r>
              <a:rPr lang="en-US" altLang="en-US" smtClean="0">
                <a:latin typeface="Arial" charset="0"/>
                <a:cs typeface="Arial" charset="0"/>
              </a:rPr>
              <a:t>Phenotyping the patient</a:t>
            </a:r>
          </a:p>
          <a:p>
            <a:pPr marL="696913" lvl="1" indent="-342900">
              <a:buFont typeface="Times New Roman" panose="02020603050405020304" pitchFamily="18" charset="0"/>
              <a:buChar char="–"/>
            </a:pPr>
            <a:r>
              <a:rPr lang="en-US" altLang="en-US" smtClean="0">
                <a:latin typeface="Arial" charset="0"/>
                <a:cs typeface="Arial" charset="0"/>
              </a:rPr>
              <a:t>Another way to confirm the presence of antibody is to determine the patient’s phenotype for antigen</a:t>
            </a:r>
          </a:p>
          <a:p>
            <a:pPr marL="696913" lvl="1" indent="-342900">
              <a:buFont typeface="Times New Roman" panose="02020603050405020304" pitchFamily="18" charset="0"/>
              <a:buChar char="–"/>
            </a:pPr>
            <a:r>
              <a:rPr lang="en-US" altLang="en-US" smtClean="0">
                <a:latin typeface="Arial" charset="0"/>
                <a:cs typeface="Arial" charset="0"/>
              </a:rPr>
              <a:t>Individuals do </a:t>
            </a:r>
            <a:r>
              <a:rPr lang="en-US" altLang="en-US" i="1" smtClean="0">
                <a:latin typeface="Arial" charset="0"/>
                <a:cs typeface="Arial" charset="0"/>
              </a:rPr>
              <a:t>not</a:t>
            </a:r>
            <a:r>
              <a:rPr lang="en-US" altLang="en-US" smtClean="0">
                <a:latin typeface="Arial" charset="0"/>
                <a:cs typeface="Arial" charset="0"/>
              </a:rPr>
              <a:t> make alloantibodies toward antigens on their own RBCs</a:t>
            </a:r>
          </a:p>
          <a:p>
            <a:pPr marL="696913" lvl="1" indent="-342900">
              <a:buFont typeface="Times New Roman" panose="02020603050405020304" pitchFamily="18" charset="0"/>
              <a:buChar char="–"/>
            </a:pPr>
            <a:r>
              <a:rPr lang="en-US" altLang="en-US" smtClean="0">
                <a:latin typeface="Arial" charset="0"/>
                <a:cs typeface="Arial" charset="0"/>
              </a:rPr>
              <a:t>If the patient has recently been transfused, </a:t>
            </a:r>
            <a:r>
              <a:rPr lang="en-US" altLang="en-US" b="1" smtClean="0">
                <a:latin typeface="Arial" charset="0"/>
                <a:cs typeface="Arial" charset="0"/>
              </a:rPr>
              <a:t>RBC separation</a:t>
            </a:r>
            <a:r>
              <a:rPr lang="en-US" altLang="en-US" smtClean="0">
                <a:latin typeface="Arial" charset="0"/>
                <a:cs typeface="Arial" charset="0"/>
              </a:rPr>
              <a:t> </a:t>
            </a:r>
            <a:r>
              <a:rPr lang="en-US" altLang="en-US" b="1" smtClean="0">
                <a:latin typeface="Arial" charset="0"/>
                <a:cs typeface="Arial" charset="0"/>
              </a:rPr>
              <a:t>techniques </a:t>
            </a:r>
            <a:r>
              <a:rPr lang="en-US" altLang="en-US" smtClean="0">
                <a:latin typeface="Arial" charset="0"/>
                <a:cs typeface="Arial" charset="0"/>
              </a:rPr>
              <a:t>should be used before phenotyping is done</a:t>
            </a:r>
            <a:endParaRPr lang="en-US" altLang="en-US" b="1" smtClean="0">
              <a:solidFill>
                <a:srgbClr val="FFD966"/>
              </a:solidFill>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Arial" charset="0"/>
                <a:cs typeface="Arial" charset="0"/>
              </a:rPr>
              <a:t>Multiple Antibodies</a:t>
            </a:r>
          </a:p>
        </p:txBody>
      </p:sp>
      <p:sp>
        <p:nvSpPr>
          <p:cNvPr id="31747" name="Content Placeholder 9"/>
          <p:cNvSpPr>
            <a:spLocks noGrp="1"/>
          </p:cNvSpPr>
          <p:nvPr>
            <p:ph idx="1"/>
          </p:nvPr>
        </p:nvSpPr>
        <p:spPr/>
        <p:txBody>
          <a:bodyPr/>
          <a:lstStyle/>
          <a:p>
            <a:pPr>
              <a:spcBef>
                <a:spcPct val="0"/>
              </a:spcBef>
            </a:pPr>
            <a:r>
              <a:rPr lang="en-US" altLang="en-US" sz="2600" smtClean="0">
                <a:latin typeface="Arial" charset="0"/>
                <a:cs typeface="Arial" charset="0"/>
              </a:rPr>
              <a:t>Matching the pattern is more difficult when     multiple antibodies are present</a:t>
            </a:r>
          </a:p>
          <a:p>
            <a:pPr>
              <a:spcBef>
                <a:spcPct val="0"/>
              </a:spcBef>
            </a:pPr>
            <a:r>
              <a:rPr lang="en-US" altLang="en-US" sz="2600" smtClean="0">
                <a:latin typeface="Arial" charset="0"/>
                <a:cs typeface="Arial" charset="0"/>
              </a:rPr>
              <a:t>Varying reactions may also be observed</a:t>
            </a:r>
          </a:p>
          <a:p>
            <a:pPr>
              <a:spcBef>
                <a:spcPct val="0"/>
              </a:spcBef>
            </a:pPr>
            <a:r>
              <a:rPr lang="en-US" altLang="en-US" sz="2600" smtClean="0">
                <a:latin typeface="Arial" charset="0"/>
                <a:cs typeface="Arial" charset="0"/>
              </a:rPr>
              <a:t>Special techniques can be used to help identify multiple antibodies</a:t>
            </a:r>
          </a:p>
          <a:p>
            <a:pPr marL="696913" lvl="1" indent="-342900">
              <a:buFont typeface="Times New Roman" panose="02020603050405020304" pitchFamily="18" charset="0"/>
              <a:buChar char="–"/>
            </a:pPr>
            <a:r>
              <a:rPr lang="en-US" altLang="en-US" sz="2200" smtClean="0">
                <a:latin typeface="Arial" charset="0"/>
                <a:cs typeface="Arial" charset="0"/>
              </a:rPr>
              <a:t>Selected cells</a:t>
            </a:r>
          </a:p>
          <a:p>
            <a:pPr marL="696913" lvl="1" indent="-342900">
              <a:buFont typeface="Times New Roman" panose="02020603050405020304" pitchFamily="18" charset="0"/>
              <a:buChar char="–"/>
            </a:pPr>
            <a:r>
              <a:rPr lang="en-US" altLang="en-US" sz="2200" smtClean="0">
                <a:latin typeface="Arial" charset="0"/>
                <a:cs typeface="Arial" charset="0"/>
              </a:rPr>
              <a:t>Proteolytic enzymes</a:t>
            </a:r>
          </a:p>
          <a:p>
            <a:pPr marL="696913" lvl="1" indent="-342900">
              <a:buFont typeface="Times New Roman" panose="02020603050405020304" pitchFamily="18" charset="0"/>
              <a:buChar char="–"/>
            </a:pPr>
            <a:r>
              <a:rPr lang="en-US" altLang="en-US" sz="2200" smtClean="0">
                <a:latin typeface="Arial" charset="0"/>
                <a:cs typeface="Arial" charset="0"/>
              </a:rPr>
              <a:t>Other chemicals (e.g., dithiothreitol)</a:t>
            </a:r>
          </a:p>
          <a:p>
            <a:pPr marL="822325" lvl="2" indent="-190500">
              <a:buClr>
                <a:srgbClr val="A5A5A5"/>
              </a:buClr>
              <a:buFont typeface="Wingdings 2" pitchFamily="18" charset="2"/>
              <a:buChar char=""/>
            </a:pPr>
            <a:r>
              <a:rPr lang="en-US" altLang="en-US" sz="2200" smtClean="0">
                <a:latin typeface="Arial" charset="0"/>
                <a:cs typeface="Arial" charset="0"/>
              </a:rPr>
              <a:t>Dithiothreitol is often used to denature Kell antigens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latin typeface="Arial" charset="0"/>
                <a:cs typeface="Arial" charset="0"/>
              </a:rPr>
              <a:t>Proteolytic Enzymes</a:t>
            </a:r>
          </a:p>
        </p:txBody>
      </p:sp>
      <p:sp>
        <p:nvSpPr>
          <p:cNvPr id="32771" name="Content Placeholder 10"/>
          <p:cNvSpPr>
            <a:spLocks noGrp="1"/>
          </p:cNvSpPr>
          <p:nvPr>
            <p:ph idx="1"/>
          </p:nvPr>
        </p:nvSpPr>
        <p:spPr/>
        <p:txBody>
          <a:bodyPr>
            <a:normAutofit/>
          </a:bodyPr>
          <a:lstStyle/>
          <a:p>
            <a:r>
              <a:rPr lang="en-US" altLang="en-US" smtClean="0">
                <a:latin typeface="Arial" charset="0"/>
                <a:cs typeface="Arial" charset="0"/>
              </a:rPr>
              <a:t>Enzymes are used to eliminate or enhance antibody activity</a:t>
            </a:r>
          </a:p>
          <a:p>
            <a:pPr lvl="1">
              <a:buFont typeface="Times New Roman" panose="02020603050405020304" pitchFamily="18" charset="0"/>
              <a:buChar char="–"/>
            </a:pPr>
            <a:r>
              <a:rPr lang="en-US" altLang="en-US" smtClean="0">
                <a:latin typeface="Arial" charset="0"/>
                <a:cs typeface="Arial" charset="0"/>
              </a:rPr>
              <a:t>Duffy and MNS antigens are destroyed </a:t>
            </a:r>
          </a:p>
          <a:p>
            <a:pPr lvl="1">
              <a:buFont typeface="Times New Roman" panose="02020603050405020304" pitchFamily="18" charset="0"/>
              <a:buChar char="–"/>
            </a:pPr>
            <a:r>
              <a:rPr lang="en-US" altLang="en-US" smtClean="0">
                <a:latin typeface="Arial" charset="0"/>
                <a:cs typeface="Arial" charset="0"/>
              </a:rPr>
              <a:t>Rh, Kidd, and Lewis antigens are enhanced </a:t>
            </a:r>
          </a:p>
          <a:p>
            <a:r>
              <a:rPr lang="en-US" altLang="en-US" smtClean="0">
                <a:latin typeface="Arial" charset="0"/>
                <a:cs typeface="Arial" charset="0"/>
              </a:rPr>
              <a:t>One-stage test</a:t>
            </a:r>
          </a:p>
          <a:p>
            <a:pPr lvl="1">
              <a:buFont typeface="Times New Roman" panose="02020603050405020304" pitchFamily="18" charset="0"/>
              <a:buChar char="–"/>
            </a:pPr>
            <a:r>
              <a:rPr lang="en-US" altLang="en-US" smtClean="0">
                <a:latin typeface="Arial" charset="0"/>
                <a:cs typeface="Arial" charset="0"/>
              </a:rPr>
              <a:t>Enzymes, RBCs, and serum are simultaneously incubated</a:t>
            </a:r>
          </a:p>
          <a:p>
            <a:r>
              <a:rPr lang="en-US" altLang="en-US" smtClean="0">
                <a:latin typeface="Arial" charset="0"/>
                <a:cs typeface="Arial" charset="0"/>
              </a:rPr>
              <a:t>Two-stage test</a:t>
            </a:r>
          </a:p>
          <a:p>
            <a:pPr lvl="1">
              <a:buFont typeface="Times New Roman" panose="02020603050405020304" pitchFamily="18" charset="0"/>
              <a:buChar char="–"/>
            </a:pPr>
            <a:r>
              <a:rPr lang="en-US" altLang="en-US" smtClean="0">
                <a:latin typeface="Arial" charset="0"/>
                <a:cs typeface="Arial" charset="0"/>
              </a:rPr>
              <a:t>Panel cells are pretreated with enzymes, washed, and then used as usual</a:t>
            </a:r>
          </a:p>
        </p:txBody>
      </p:sp>
      <p:sp>
        <p:nvSpPr>
          <p:cNvPr id="4" name="Down Arrow 3"/>
          <p:cNvSpPr/>
          <p:nvPr/>
        </p:nvSpPr>
        <p:spPr>
          <a:xfrm>
            <a:off x="4876800" y="2133600"/>
            <a:ext cx="228600" cy="30480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Down Arrow 4"/>
          <p:cNvSpPr/>
          <p:nvPr/>
        </p:nvSpPr>
        <p:spPr>
          <a:xfrm rot="10800000">
            <a:off x="5257800" y="2438400"/>
            <a:ext cx="228600" cy="304800"/>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latin typeface="Arial" charset="0"/>
                <a:cs typeface="Arial" charset="0"/>
              </a:rPr>
              <a:t>Example</a:t>
            </a:r>
          </a:p>
        </p:txBody>
      </p:sp>
      <p:pic>
        <p:nvPicPr>
          <p:cNvPr id="33797" name="Picture 1" descr="Panel showing the Ficin-treated pan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1828800"/>
            <a:ext cx="8677275" cy="418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smtClean="0">
                <a:latin typeface="Arial" charset="0"/>
                <a:cs typeface="Arial" charset="0"/>
              </a:rPr>
              <a:t>Objectives (2 of 5)</a:t>
            </a:r>
          </a:p>
        </p:txBody>
      </p:sp>
      <p:sp>
        <p:nvSpPr>
          <p:cNvPr id="7171" name="Content Placeholder 9"/>
          <p:cNvSpPr>
            <a:spLocks noGrp="1"/>
          </p:cNvSpPr>
          <p:nvPr>
            <p:ph idx="1"/>
          </p:nvPr>
        </p:nvSpPr>
        <p:spPr/>
        <p:txBody>
          <a:bodyPr>
            <a:normAutofit/>
          </a:bodyPr>
          <a:lstStyle/>
          <a:p>
            <a:r>
              <a:rPr lang="en-US" altLang="en-US" dirty="0" smtClean="0">
                <a:latin typeface="Arial" charset="0"/>
                <a:cs typeface="Arial" charset="0"/>
              </a:rPr>
              <a:t>Explain why patient information regarding transfusion or pregnancy history, age, race, and diagnosis helps in the process of antibody identification</a:t>
            </a:r>
          </a:p>
          <a:p>
            <a:r>
              <a:rPr lang="en-US" altLang="en-US" dirty="0" smtClean="0">
                <a:latin typeface="Arial" charset="0"/>
                <a:cs typeface="Arial" charset="0"/>
              </a:rPr>
              <a:t>Describe the reagent red blood cell (RBC) panel and </a:t>
            </a:r>
            <a:r>
              <a:rPr lang="en-US" altLang="en-US" dirty="0" err="1" smtClean="0">
                <a:latin typeface="Arial" charset="0"/>
                <a:cs typeface="Arial" charset="0"/>
              </a:rPr>
              <a:t>antigram</a:t>
            </a:r>
            <a:r>
              <a:rPr lang="en-US" altLang="en-US" dirty="0" smtClean="0">
                <a:latin typeface="Arial" charset="0"/>
                <a:cs typeface="Arial" charset="0"/>
              </a:rPr>
              <a:t> with regard to antigen configuration and ABO type</a:t>
            </a:r>
          </a:p>
          <a:p>
            <a:r>
              <a:rPr lang="en-US" altLang="en-US" dirty="0" smtClean="0">
                <a:latin typeface="Arial" charset="0"/>
                <a:cs typeface="Arial" charset="0"/>
              </a:rPr>
              <a:t>Define </a:t>
            </a:r>
            <a:r>
              <a:rPr lang="en-US" altLang="en-US" i="1" dirty="0" smtClean="0">
                <a:latin typeface="Arial" charset="0"/>
                <a:cs typeface="Arial" charset="0"/>
              </a:rPr>
              <a:t>phase of reactions</a:t>
            </a:r>
            <a:r>
              <a:rPr lang="en-US" altLang="en-US" dirty="0" smtClean="0">
                <a:latin typeface="Arial" charset="0"/>
                <a:cs typeface="Arial" charset="0"/>
              </a:rPr>
              <a:t> and its significance</a:t>
            </a:r>
          </a:p>
          <a:p>
            <a:endParaRPr lang="en-US" altLang="en-US" dirty="0" smtClean="0">
              <a:latin typeface="Arial" charset="0"/>
              <a:cs typeface="Arial" charset="0"/>
            </a:endParaRPr>
          </a:p>
          <a:p>
            <a:endParaRPr lang="en-US" altLang="en-US" dirty="0" smtClean="0">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US" altLang="en-US" smtClean="0">
                <a:latin typeface="Arial" charset="0"/>
                <a:cs typeface="Arial" charset="0"/>
              </a:rPr>
              <a:t>Antibodies to </a:t>
            </a:r>
            <a:br>
              <a:rPr lang="en-US" altLang="en-US" smtClean="0">
                <a:latin typeface="Arial" charset="0"/>
                <a:cs typeface="Arial" charset="0"/>
              </a:rPr>
            </a:br>
            <a:r>
              <a:rPr lang="en-US" altLang="en-US" smtClean="0">
                <a:latin typeface="Arial" charset="0"/>
                <a:cs typeface="Arial" charset="0"/>
              </a:rPr>
              <a:t>High-Frequency Antigens</a:t>
            </a:r>
          </a:p>
        </p:txBody>
      </p:sp>
      <p:sp>
        <p:nvSpPr>
          <p:cNvPr id="34819" name="Content Placeholder 8"/>
          <p:cNvSpPr>
            <a:spLocks noGrp="1"/>
          </p:cNvSpPr>
          <p:nvPr>
            <p:ph idx="1"/>
          </p:nvPr>
        </p:nvSpPr>
        <p:spPr/>
        <p:txBody>
          <a:bodyPr>
            <a:normAutofit/>
          </a:bodyPr>
          <a:lstStyle/>
          <a:p>
            <a:r>
              <a:rPr lang="en-US" altLang="en-US" smtClean="0">
                <a:latin typeface="Arial" charset="0"/>
                <a:cs typeface="Arial" charset="0"/>
              </a:rPr>
              <a:t>High-frequency antigens occur in the population at a frequency of 98% or higher</a:t>
            </a:r>
          </a:p>
          <a:p>
            <a:r>
              <a:rPr lang="en-US" altLang="en-US" smtClean="0">
                <a:latin typeface="Arial" charset="0"/>
                <a:cs typeface="Arial" charset="0"/>
              </a:rPr>
              <a:t>Suspect an alloantibody to a high-frequency antigen if most panel cells are positive</a:t>
            </a:r>
          </a:p>
          <a:p>
            <a:r>
              <a:rPr lang="en-US" altLang="en-US" smtClean="0">
                <a:latin typeface="Arial" charset="0"/>
                <a:cs typeface="Arial" charset="0"/>
              </a:rPr>
              <a:t>Additional testing may be needed to confirm the presence of the antibody</a:t>
            </a:r>
          </a:p>
          <a:p>
            <a:pPr lvl="1">
              <a:buFont typeface="Times New Roman" panose="02020603050405020304" pitchFamily="18" charset="0"/>
              <a:buChar char="–"/>
            </a:pPr>
            <a:r>
              <a:rPr lang="en-US" altLang="en-US" smtClean="0">
                <a:latin typeface="Arial" charset="0"/>
                <a:cs typeface="Arial" charset="0"/>
              </a:rPr>
              <a:t>Enzymes to enhance or destroy antigens</a:t>
            </a:r>
          </a:p>
          <a:p>
            <a:pPr lvl="1">
              <a:buFont typeface="Times New Roman" panose="02020603050405020304" pitchFamily="18" charset="0"/>
              <a:buChar char="–"/>
            </a:pPr>
            <a:r>
              <a:rPr lang="en-US" altLang="en-US" smtClean="0">
                <a:latin typeface="Arial" charset="0"/>
                <a:cs typeface="Arial" charset="0"/>
              </a:rPr>
              <a:t>Dithiothreitol to destroy Kell antigens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22960" y="286605"/>
            <a:ext cx="7543800" cy="1084996"/>
          </a:xfrm>
        </p:spPr>
        <p:txBody>
          <a:bodyPr/>
          <a:lstStyle/>
          <a:p>
            <a:r>
              <a:rPr lang="en-US" altLang="en-US" dirty="0" smtClean="0">
                <a:latin typeface="Arial" charset="0"/>
                <a:cs typeface="Arial" charset="0"/>
              </a:rPr>
              <a:t>High-Frequency Antibodies</a:t>
            </a:r>
          </a:p>
        </p:txBody>
      </p:sp>
      <p:graphicFrame>
        <p:nvGraphicFramePr>
          <p:cNvPr id="2" name="Table 1" descr="Table with 2 columns and 13 rows describing clues for identifying high-frequency antibodies&#10;" title="Table 8.5 Clues for Identifying High-Frequency Antibodies"/>
          <p:cNvGraphicFramePr>
            <a:graphicFrameLocks noGrp="1"/>
          </p:cNvGraphicFramePr>
          <p:nvPr>
            <p:extLst>
              <p:ext uri="{D42A27DB-BD31-4B8C-83A1-F6EECF244321}">
                <p14:modId xmlns:p14="http://schemas.microsoft.com/office/powerpoint/2010/main" val="2025224788"/>
              </p:ext>
            </p:extLst>
          </p:nvPr>
        </p:nvGraphicFramePr>
        <p:xfrm>
          <a:off x="838200" y="1737360"/>
          <a:ext cx="7543800" cy="4477506"/>
        </p:xfrm>
        <a:graphic>
          <a:graphicData uri="http://schemas.openxmlformats.org/drawingml/2006/table">
            <a:tbl>
              <a:tblPr firstRow="1" firstCol="1" bandRow="1">
                <a:tableStyleId>{5C22544A-7EE6-4342-B048-85BDC9FD1C3A}</a:tableStyleId>
              </a:tblPr>
              <a:tblGrid>
                <a:gridCol w="3771492">
                  <a:extLst>
                    <a:ext uri="{9D8B030D-6E8A-4147-A177-3AD203B41FA5}">
                      <a16:colId xmlns:a16="http://schemas.microsoft.com/office/drawing/2014/main" val="20000"/>
                    </a:ext>
                  </a:extLst>
                </a:gridCol>
                <a:gridCol w="3772308">
                  <a:extLst>
                    <a:ext uri="{9D8B030D-6E8A-4147-A177-3AD203B41FA5}">
                      <a16:colId xmlns:a16="http://schemas.microsoft.com/office/drawing/2014/main" val="20001"/>
                    </a:ext>
                  </a:extLst>
                </a:gridCol>
              </a:tblGrid>
              <a:tr h="262417">
                <a:tc gridSpan="2">
                  <a:txBody>
                    <a:bodyPr/>
                    <a:lstStyle/>
                    <a:p>
                      <a:pPr>
                        <a:lnSpc>
                          <a:spcPct val="115000"/>
                        </a:lnSpc>
                        <a:spcAft>
                          <a:spcPts val="0"/>
                        </a:spcAft>
                      </a:pPr>
                      <a:r>
                        <a:rPr lang="en-US" sz="1400" b="0" dirty="0">
                          <a:solidFill>
                            <a:schemeClr val="tx1"/>
                          </a:solidFill>
                          <a:effectLst/>
                        </a:rPr>
                        <a:t>Table 8.5 Clues for Identifying High-Frequency Antibodies</a:t>
                      </a:r>
                      <a:endParaRPr lang="en-US" sz="14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262417">
                <a:tc>
                  <a:txBody>
                    <a:bodyPr/>
                    <a:lstStyle/>
                    <a:p>
                      <a:pPr>
                        <a:lnSpc>
                          <a:spcPct val="115000"/>
                        </a:lnSpc>
                        <a:spcAft>
                          <a:spcPts val="0"/>
                        </a:spcAft>
                      </a:pPr>
                      <a:r>
                        <a:rPr lang="en-US" sz="1400" b="0">
                          <a:solidFill>
                            <a:schemeClr val="tx1"/>
                          </a:solidFill>
                          <a:effectLst/>
                        </a:rPr>
                        <a:t>Clue</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Antibodies affected</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2417">
                <a:tc>
                  <a:txBody>
                    <a:bodyPr/>
                    <a:lstStyle/>
                    <a:p>
                      <a:pPr>
                        <a:lnSpc>
                          <a:spcPct val="115000"/>
                        </a:lnSpc>
                        <a:spcAft>
                          <a:spcPts val="0"/>
                        </a:spcAft>
                      </a:pPr>
                      <a:r>
                        <a:rPr lang="en-US" sz="1400" b="0">
                          <a:solidFill>
                            <a:schemeClr val="tx1"/>
                          </a:solidFill>
                          <a:effectLst/>
                        </a:rPr>
                        <a:t>Room temperature reactions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I, H, P, P1,PP1P</a:t>
                      </a:r>
                      <a:r>
                        <a:rPr lang="en-US" sz="1400" b="0" baseline="30000">
                          <a:solidFill>
                            <a:schemeClr val="tx1"/>
                          </a:solidFill>
                          <a:effectLst/>
                        </a:rPr>
                        <a:t>k</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2417">
                <a:tc>
                  <a:txBody>
                    <a:bodyPr/>
                    <a:lstStyle/>
                    <a:p>
                      <a:pPr>
                        <a:lnSpc>
                          <a:spcPct val="115000"/>
                        </a:lnSpc>
                        <a:spcAft>
                          <a:spcPts val="0"/>
                        </a:spcAft>
                      </a:pPr>
                      <a:r>
                        <a:rPr lang="en-US" sz="1400" b="0">
                          <a:solidFill>
                            <a:schemeClr val="tx1"/>
                          </a:solidFill>
                          <a:effectLst/>
                        </a:rPr>
                        <a:t>Negative with ficin-treated cells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Ch, Rg, JMH</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2417">
                <a:tc>
                  <a:txBody>
                    <a:bodyPr/>
                    <a:lstStyle/>
                    <a:p>
                      <a:pPr>
                        <a:lnSpc>
                          <a:spcPct val="115000"/>
                        </a:lnSpc>
                        <a:spcAft>
                          <a:spcPts val="0"/>
                        </a:spcAft>
                      </a:pPr>
                      <a:r>
                        <a:rPr lang="en-US" sz="1400" b="0">
                          <a:solidFill>
                            <a:schemeClr val="tx1"/>
                          </a:solidFill>
                          <a:effectLst/>
                        </a:rPr>
                        <a:t>Negative with DTT-treated cells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JMH, Yt</a:t>
                      </a:r>
                      <a:r>
                        <a:rPr lang="en-US" sz="1400" b="0" baseline="30000">
                          <a:solidFill>
                            <a:schemeClr val="tx1"/>
                          </a:solidFill>
                          <a:effectLst/>
                        </a:rPr>
                        <a:t>a</a:t>
                      </a:r>
                      <a:r>
                        <a:rPr lang="en-US" sz="1400" b="0">
                          <a:solidFill>
                            <a:schemeClr val="tx1"/>
                          </a:solidFill>
                          <a:effectLst/>
                        </a:rPr>
                        <a:t>, Js</a:t>
                      </a:r>
                      <a:r>
                        <a:rPr lang="en-US" sz="1400" b="0" baseline="30000">
                          <a:solidFill>
                            <a:schemeClr val="tx1"/>
                          </a:solidFill>
                          <a:effectLst/>
                        </a:rPr>
                        <a:t>b</a:t>
                      </a:r>
                      <a:r>
                        <a:rPr lang="en-US" sz="1400" b="0">
                          <a:solidFill>
                            <a:schemeClr val="tx1"/>
                          </a:solidFill>
                          <a:effectLst/>
                        </a:rPr>
                        <a:t>, Kp</a:t>
                      </a:r>
                      <a:r>
                        <a:rPr lang="en-US" sz="1400" b="0" baseline="30000">
                          <a:solidFill>
                            <a:schemeClr val="tx1"/>
                          </a:solidFill>
                          <a:effectLst/>
                        </a:rPr>
                        <a:t>b</a:t>
                      </a:r>
                      <a:r>
                        <a:rPr lang="en-US" sz="1400" b="0">
                          <a:solidFill>
                            <a:schemeClr val="tx1"/>
                          </a:solidFill>
                          <a:effectLst/>
                        </a:rPr>
                        <a:t>, k, LW</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2417">
                <a:tc>
                  <a:txBody>
                    <a:bodyPr/>
                    <a:lstStyle/>
                    <a:p>
                      <a:pPr>
                        <a:lnSpc>
                          <a:spcPct val="115000"/>
                        </a:lnSpc>
                        <a:spcAft>
                          <a:spcPts val="0"/>
                        </a:spcAft>
                      </a:pPr>
                      <a:r>
                        <a:rPr lang="en-US" sz="1400" b="0">
                          <a:solidFill>
                            <a:schemeClr val="tx1"/>
                          </a:solidFill>
                          <a:effectLst/>
                        </a:rPr>
                        <a:t>Weakened with DTT-treated cells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Lu</a:t>
                      </a:r>
                      <a:r>
                        <a:rPr lang="en-US" sz="1400" b="0" baseline="30000">
                          <a:solidFill>
                            <a:schemeClr val="tx1"/>
                          </a:solidFill>
                          <a:effectLst/>
                        </a:rPr>
                        <a:t>b</a:t>
                      </a:r>
                      <a:r>
                        <a:rPr lang="en-US" sz="1400" b="0">
                          <a:solidFill>
                            <a:schemeClr val="tx1"/>
                          </a:solidFill>
                          <a:effectLst/>
                        </a:rPr>
                        <a:t>, Do</a:t>
                      </a:r>
                      <a:r>
                        <a:rPr lang="en-US" sz="1400" b="0" baseline="30000">
                          <a:solidFill>
                            <a:schemeClr val="tx1"/>
                          </a:solidFill>
                          <a:effectLst/>
                        </a:rPr>
                        <a:t>b</a:t>
                      </a:r>
                      <a:r>
                        <a:rPr lang="en-US" sz="1400" b="0">
                          <a:solidFill>
                            <a:schemeClr val="tx1"/>
                          </a:solidFill>
                          <a:effectLst/>
                        </a:rPr>
                        <a:t>, Kn</a:t>
                      </a:r>
                      <a:r>
                        <a:rPr lang="en-US" sz="1400" b="0" baseline="30000">
                          <a:solidFill>
                            <a:schemeClr val="tx1"/>
                          </a:solidFill>
                          <a:effectLst/>
                        </a:rPr>
                        <a:t>a</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2417">
                <a:tc>
                  <a:txBody>
                    <a:bodyPr/>
                    <a:lstStyle/>
                    <a:p>
                      <a:pPr>
                        <a:lnSpc>
                          <a:spcPct val="115000"/>
                        </a:lnSpc>
                        <a:spcAft>
                          <a:spcPts val="0"/>
                        </a:spcAft>
                      </a:pPr>
                      <a:r>
                        <a:rPr lang="en-US" sz="1400" b="0">
                          <a:solidFill>
                            <a:schemeClr val="tx1"/>
                          </a:solidFill>
                          <a:effectLst/>
                        </a:rPr>
                        <a:t>Weak reactions at AHG</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Lu</a:t>
                      </a:r>
                      <a:r>
                        <a:rPr lang="en-US" sz="1400" b="0" baseline="30000">
                          <a:solidFill>
                            <a:schemeClr val="tx1"/>
                          </a:solidFill>
                          <a:effectLst/>
                        </a:rPr>
                        <a:t>b</a:t>
                      </a:r>
                      <a:r>
                        <a:rPr lang="en-US" sz="1400" b="0">
                          <a:solidFill>
                            <a:schemeClr val="tx1"/>
                          </a:solidFill>
                          <a:effectLst/>
                        </a:rPr>
                        <a:t>, Ch, Rg, Cs</a:t>
                      </a:r>
                      <a:r>
                        <a:rPr lang="en-US" sz="1400" b="0" baseline="30000">
                          <a:solidFill>
                            <a:schemeClr val="tx1"/>
                          </a:solidFill>
                          <a:effectLst/>
                        </a:rPr>
                        <a:t>a</a:t>
                      </a:r>
                      <a:r>
                        <a:rPr lang="en-US" sz="1400" b="0">
                          <a:solidFill>
                            <a:schemeClr val="tx1"/>
                          </a:solidFill>
                          <a:effectLst/>
                        </a:rPr>
                        <a:t>, Kn</a:t>
                      </a:r>
                      <a:r>
                        <a:rPr lang="en-US" sz="1400" b="0" baseline="30000">
                          <a:solidFill>
                            <a:schemeClr val="tx1"/>
                          </a:solidFill>
                          <a:effectLst/>
                        </a:rPr>
                        <a:t>a</a:t>
                      </a:r>
                      <a:r>
                        <a:rPr lang="en-US" sz="1400" b="0">
                          <a:solidFill>
                            <a:schemeClr val="tx1"/>
                          </a:solidFill>
                          <a:effectLst/>
                        </a:rPr>
                        <a:t>, McC</a:t>
                      </a:r>
                      <a:r>
                        <a:rPr lang="en-US" sz="1400" b="0" baseline="30000">
                          <a:solidFill>
                            <a:schemeClr val="tx1"/>
                          </a:solidFill>
                          <a:effectLst/>
                        </a:rPr>
                        <a:t>a</a:t>
                      </a:r>
                      <a:r>
                        <a:rPr lang="en-US" sz="1400" b="0">
                          <a:solidFill>
                            <a:schemeClr val="tx1"/>
                          </a:solidFill>
                          <a:effectLst/>
                        </a:rPr>
                        <a:t>, Sl</a:t>
                      </a:r>
                      <a:r>
                        <a:rPr lang="en-US" sz="1400" b="0" baseline="30000">
                          <a:solidFill>
                            <a:schemeClr val="tx1"/>
                          </a:solidFill>
                          <a:effectLst/>
                        </a:rPr>
                        <a:t>a</a:t>
                      </a:r>
                      <a:r>
                        <a:rPr lang="en-US" sz="1400" b="0">
                          <a:solidFill>
                            <a:schemeClr val="tx1"/>
                          </a:solidFill>
                          <a:effectLst/>
                        </a:rPr>
                        <a:t>, JMH, Sd</a:t>
                      </a:r>
                      <a:r>
                        <a:rPr lang="en-US" sz="1400" b="0" baseline="30000">
                          <a:solidFill>
                            <a:schemeClr val="tx1"/>
                          </a:solidFill>
                          <a:effectLst/>
                        </a:rPr>
                        <a:t>a</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2417">
                <a:tc>
                  <a:txBody>
                    <a:bodyPr/>
                    <a:lstStyle/>
                    <a:p>
                      <a:pPr>
                        <a:lnSpc>
                          <a:spcPct val="115000"/>
                        </a:lnSpc>
                        <a:spcAft>
                          <a:spcPts val="0"/>
                        </a:spcAft>
                      </a:pPr>
                      <a:r>
                        <a:rPr lang="en-US" sz="1400" b="0">
                          <a:solidFill>
                            <a:schemeClr val="tx1"/>
                          </a:solidFill>
                          <a:effectLst/>
                        </a:rPr>
                        <a:t>Negative or weak on cord blood cells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Sd</a:t>
                      </a:r>
                      <a:r>
                        <a:rPr lang="en-US" sz="1400" b="0" baseline="30000">
                          <a:solidFill>
                            <a:schemeClr val="tx1"/>
                          </a:solidFill>
                          <a:effectLst/>
                        </a:rPr>
                        <a:t>a</a:t>
                      </a:r>
                      <a:r>
                        <a:rPr lang="en-US" sz="1400" b="0">
                          <a:solidFill>
                            <a:schemeClr val="tx1"/>
                          </a:solidFill>
                          <a:effectLst/>
                        </a:rPr>
                        <a:t>, Ch, Rg, Lu</a:t>
                      </a:r>
                      <a:r>
                        <a:rPr lang="en-US" sz="1400" b="0" baseline="30000">
                          <a:solidFill>
                            <a:schemeClr val="tx1"/>
                          </a:solidFill>
                          <a:effectLst/>
                        </a:rPr>
                        <a:t>b</a:t>
                      </a:r>
                      <a:r>
                        <a:rPr lang="en-US" sz="1400" b="0">
                          <a:solidFill>
                            <a:schemeClr val="tx1"/>
                          </a:solidFill>
                          <a:effectLst/>
                        </a:rPr>
                        <a:t>, I, Vel, Le</a:t>
                      </a:r>
                      <a:r>
                        <a:rPr lang="en-US" sz="1400" b="0" baseline="30000">
                          <a:solidFill>
                            <a:schemeClr val="tx1"/>
                          </a:solidFill>
                          <a:effectLst/>
                        </a:rPr>
                        <a:t>a</a:t>
                      </a:r>
                      <a:r>
                        <a:rPr lang="en-US" sz="1400" b="0">
                          <a:solidFill>
                            <a:schemeClr val="tx1"/>
                          </a:solidFill>
                          <a:effectLst/>
                        </a:rPr>
                        <a:t>, Le</a:t>
                      </a:r>
                      <a:r>
                        <a:rPr lang="en-US" sz="1400" b="0" baseline="30000">
                          <a:solidFill>
                            <a:schemeClr val="tx1"/>
                          </a:solidFill>
                          <a:effectLst/>
                        </a:rPr>
                        <a:t>b</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2417">
                <a:tc>
                  <a:txBody>
                    <a:bodyPr/>
                    <a:lstStyle/>
                    <a:p>
                      <a:pPr>
                        <a:lnSpc>
                          <a:spcPct val="115000"/>
                        </a:lnSpc>
                        <a:spcAft>
                          <a:spcPts val="0"/>
                        </a:spcAft>
                      </a:pPr>
                      <a:r>
                        <a:rPr lang="en-US" sz="1400" b="0">
                          <a:solidFill>
                            <a:schemeClr val="tx1"/>
                          </a:solidFill>
                          <a:effectLst/>
                        </a:rPr>
                        <a:t>Stronger on cord blood cells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i, LW</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41251">
                <a:tc>
                  <a:txBody>
                    <a:bodyPr/>
                    <a:lstStyle/>
                    <a:p>
                      <a:pPr>
                        <a:lnSpc>
                          <a:spcPct val="115000"/>
                        </a:lnSpc>
                        <a:spcAft>
                          <a:spcPts val="0"/>
                        </a:spcAft>
                      </a:pPr>
                      <a:r>
                        <a:rPr lang="en-US" sz="1400" b="0">
                          <a:solidFill>
                            <a:schemeClr val="tx1"/>
                          </a:solidFill>
                          <a:effectLst/>
                        </a:rPr>
                        <a:t>Variable expression on RBCs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Lu</a:t>
                      </a:r>
                      <a:r>
                        <a:rPr lang="en-US" sz="1400" b="0" baseline="30000">
                          <a:solidFill>
                            <a:schemeClr val="tx1"/>
                          </a:solidFill>
                          <a:effectLst/>
                        </a:rPr>
                        <a:t>b</a:t>
                      </a:r>
                      <a:r>
                        <a:rPr lang="en-US" sz="1400" b="0">
                          <a:solidFill>
                            <a:schemeClr val="tx1"/>
                          </a:solidFill>
                          <a:effectLst/>
                        </a:rPr>
                        <a:t>, Kn</a:t>
                      </a:r>
                      <a:r>
                        <a:rPr lang="en-US" sz="1400" b="0" baseline="30000">
                          <a:solidFill>
                            <a:schemeClr val="tx1"/>
                          </a:solidFill>
                          <a:effectLst/>
                        </a:rPr>
                        <a:t>a</a:t>
                      </a:r>
                      <a:r>
                        <a:rPr lang="en-US" sz="1400" b="0">
                          <a:solidFill>
                            <a:schemeClr val="tx1"/>
                          </a:solidFill>
                          <a:effectLst/>
                        </a:rPr>
                        <a:t>, Sl</a:t>
                      </a:r>
                      <a:r>
                        <a:rPr lang="en-US" sz="1400" b="0" baseline="30000">
                          <a:solidFill>
                            <a:schemeClr val="tx1"/>
                          </a:solidFill>
                          <a:effectLst/>
                        </a:rPr>
                        <a:t>a</a:t>
                      </a:r>
                      <a:r>
                        <a:rPr lang="en-US" sz="1400" b="0">
                          <a:solidFill>
                            <a:schemeClr val="tx1"/>
                          </a:solidFill>
                          <a:effectLst/>
                        </a:rPr>
                        <a:t>, I, P1, Sd</a:t>
                      </a:r>
                      <a:r>
                        <a:rPr lang="en-US" sz="1400" b="0" baseline="30000">
                          <a:solidFill>
                            <a:schemeClr val="tx1"/>
                          </a:solidFill>
                          <a:effectLst/>
                        </a:rPr>
                        <a:t>a</a:t>
                      </a:r>
                      <a:r>
                        <a:rPr lang="en-US" sz="1400" b="0">
                          <a:solidFill>
                            <a:schemeClr val="tx1"/>
                          </a:solidFill>
                          <a:effectLst/>
                        </a:rPr>
                        <a:t>, Ch, Rg, McC</a:t>
                      </a:r>
                      <a:r>
                        <a:rPr lang="en-US" sz="1400" b="0" baseline="30000">
                          <a:solidFill>
                            <a:schemeClr val="tx1"/>
                          </a:solidFill>
                          <a:effectLst/>
                        </a:rPr>
                        <a:t>a</a:t>
                      </a:r>
                      <a:r>
                        <a:rPr lang="en-US" sz="1400" b="0">
                          <a:solidFill>
                            <a:schemeClr val="tx1"/>
                          </a:solidFill>
                          <a:effectLst/>
                        </a:rPr>
                        <a:t>, JMH, Vel</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2417">
                <a:tc>
                  <a:txBody>
                    <a:bodyPr/>
                    <a:lstStyle/>
                    <a:p>
                      <a:pPr>
                        <a:lnSpc>
                          <a:spcPct val="115000"/>
                        </a:lnSpc>
                        <a:spcAft>
                          <a:spcPts val="0"/>
                        </a:spcAft>
                      </a:pPr>
                      <a:r>
                        <a:rPr lang="en-US" sz="1400" b="0">
                          <a:solidFill>
                            <a:schemeClr val="tx1"/>
                          </a:solidFill>
                          <a:effectLst/>
                        </a:rPr>
                        <a:t>Race association: black</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U, Js</a:t>
                      </a:r>
                      <a:r>
                        <a:rPr lang="en-US" sz="1400" b="0" baseline="30000">
                          <a:solidFill>
                            <a:schemeClr val="tx1"/>
                          </a:solidFill>
                          <a:effectLst/>
                        </a:rPr>
                        <a:t>b</a:t>
                      </a:r>
                      <a:r>
                        <a:rPr lang="en-US" sz="1400" b="0">
                          <a:solidFill>
                            <a:schemeClr val="tx1"/>
                          </a:solidFill>
                          <a:effectLst/>
                        </a:rPr>
                        <a:t>, Sl</a:t>
                      </a:r>
                      <a:r>
                        <a:rPr lang="en-US" sz="1400" b="0" baseline="30000">
                          <a:solidFill>
                            <a:schemeClr val="tx1"/>
                          </a:solidFill>
                          <a:effectLst/>
                        </a:rPr>
                        <a:t>a</a:t>
                      </a:r>
                      <a:r>
                        <a:rPr lang="en-US" sz="1400" b="0">
                          <a:solidFill>
                            <a:schemeClr val="tx1"/>
                          </a:solidFill>
                          <a:effectLst/>
                        </a:rPr>
                        <a:t>, At</a:t>
                      </a:r>
                      <a:r>
                        <a:rPr lang="en-US" sz="1400" b="0" baseline="30000">
                          <a:solidFill>
                            <a:schemeClr val="tx1"/>
                          </a:solidFill>
                          <a:effectLst/>
                        </a:rPr>
                        <a:t>a</a:t>
                      </a:r>
                      <a:r>
                        <a:rPr lang="en-US" sz="1400" b="0">
                          <a:solidFill>
                            <a:schemeClr val="tx1"/>
                          </a:solidFill>
                          <a:effectLst/>
                        </a:rPr>
                        <a:t>, Hy, Tc</a:t>
                      </a:r>
                      <a:r>
                        <a:rPr lang="en-US" sz="1400" b="0" baseline="30000">
                          <a:solidFill>
                            <a:schemeClr val="tx1"/>
                          </a:solidFill>
                          <a:effectLst/>
                        </a:rPr>
                        <a:t>a</a:t>
                      </a:r>
                      <a:r>
                        <a:rPr lang="en-US" sz="1400" b="0">
                          <a:solidFill>
                            <a:schemeClr val="tx1"/>
                          </a:solidFill>
                          <a:effectLst/>
                        </a:rPr>
                        <a:t>, Cr</a:t>
                      </a:r>
                      <a:r>
                        <a:rPr lang="en-US" sz="1400" b="0" baseline="30000">
                          <a:solidFill>
                            <a:schemeClr val="tx1"/>
                          </a:solidFill>
                          <a:effectLst/>
                        </a:rPr>
                        <a:t>a</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2417">
                <a:tc>
                  <a:txBody>
                    <a:bodyPr/>
                    <a:lstStyle/>
                    <a:p>
                      <a:pPr>
                        <a:lnSpc>
                          <a:spcPct val="115000"/>
                        </a:lnSpc>
                        <a:spcAft>
                          <a:spcPts val="0"/>
                        </a:spcAft>
                      </a:pPr>
                      <a:r>
                        <a:rPr lang="en-US" sz="1400" b="0">
                          <a:solidFill>
                            <a:schemeClr val="tx1"/>
                          </a:solidFill>
                          <a:effectLst/>
                        </a:rPr>
                        <a:t>Race association: white</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Kp</a:t>
                      </a:r>
                      <a:r>
                        <a:rPr lang="en-US" sz="1400" b="0" baseline="30000">
                          <a:solidFill>
                            <a:schemeClr val="tx1"/>
                          </a:solidFill>
                          <a:effectLst/>
                        </a:rPr>
                        <a:t>b</a:t>
                      </a:r>
                      <a:r>
                        <a:rPr lang="en-US" sz="1400" b="0">
                          <a:solidFill>
                            <a:schemeClr val="tx1"/>
                          </a:solidFill>
                          <a:effectLst/>
                        </a:rPr>
                        <a:t>, Lan</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2417">
                <a:tc>
                  <a:txBody>
                    <a:bodyPr/>
                    <a:lstStyle/>
                    <a:p>
                      <a:pPr>
                        <a:lnSpc>
                          <a:spcPct val="115000"/>
                        </a:lnSpc>
                        <a:spcAft>
                          <a:spcPts val="0"/>
                        </a:spcAft>
                      </a:pPr>
                      <a:r>
                        <a:rPr lang="en-US" sz="1400" b="0">
                          <a:solidFill>
                            <a:schemeClr val="tx1"/>
                          </a:solidFill>
                          <a:effectLst/>
                        </a:rPr>
                        <a:t>Mixed field and refractile microscopically</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Sd</a:t>
                      </a:r>
                      <a:r>
                        <a:rPr lang="en-US" sz="1400" b="0" baseline="30000">
                          <a:solidFill>
                            <a:schemeClr val="tx1"/>
                          </a:solidFill>
                          <a:effectLst/>
                        </a:rPr>
                        <a:t>a</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2417">
                <a:tc>
                  <a:txBody>
                    <a:bodyPr/>
                    <a:lstStyle/>
                    <a:p>
                      <a:pPr>
                        <a:lnSpc>
                          <a:spcPct val="115000"/>
                        </a:lnSpc>
                        <a:spcAft>
                          <a:spcPts val="0"/>
                        </a:spcAft>
                      </a:pPr>
                      <a:r>
                        <a:rPr lang="en-US" sz="1400" b="0">
                          <a:solidFill>
                            <a:schemeClr val="tx1"/>
                          </a:solidFill>
                          <a:effectLst/>
                        </a:rPr>
                        <a:t>High-titer, low-avidity antibodies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rPr>
                        <a:t>Ch, Rg, Yk</a:t>
                      </a:r>
                      <a:r>
                        <a:rPr lang="en-US" sz="1400" b="0" baseline="30000">
                          <a:solidFill>
                            <a:schemeClr val="tx1"/>
                          </a:solidFill>
                          <a:effectLst/>
                        </a:rPr>
                        <a:t>a</a:t>
                      </a:r>
                      <a:r>
                        <a:rPr lang="en-US" sz="1400" b="0">
                          <a:solidFill>
                            <a:schemeClr val="tx1"/>
                          </a:solidFill>
                          <a:effectLst/>
                        </a:rPr>
                        <a:t>, Cs</a:t>
                      </a:r>
                      <a:r>
                        <a:rPr lang="en-US" sz="1400" b="0" baseline="30000">
                          <a:solidFill>
                            <a:schemeClr val="tx1"/>
                          </a:solidFill>
                          <a:effectLst/>
                        </a:rPr>
                        <a:t>a</a:t>
                      </a:r>
                      <a:r>
                        <a:rPr lang="en-US" sz="1400" b="0">
                          <a:solidFill>
                            <a:schemeClr val="tx1"/>
                          </a:solidFill>
                          <a:effectLst/>
                        </a:rPr>
                        <a:t>, JMH,* Kn</a:t>
                      </a:r>
                      <a:r>
                        <a:rPr lang="en-US" sz="1400" b="0" baseline="30000">
                          <a:solidFill>
                            <a:schemeClr val="tx1"/>
                          </a:solidFill>
                          <a:effectLst/>
                        </a:rPr>
                        <a:t>a</a:t>
                      </a:r>
                      <a:r>
                        <a:rPr lang="en-US" sz="1400" b="0">
                          <a:solidFill>
                            <a:schemeClr val="tx1"/>
                          </a:solidFill>
                          <a:effectLst/>
                        </a:rPr>
                        <a:t>, McC</a:t>
                      </a:r>
                      <a:r>
                        <a:rPr lang="en-US" sz="1400" b="0" baseline="30000">
                          <a:solidFill>
                            <a:schemeClr val="tx1"/>
                          </a:solidFill>
                          <a:effectLst/>
                        </a:rPr>
                        <a:t>a</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2417">
                <a:tc gridSpan="2">
                  <a:txBody>
                    <a:bodyPr/>
                    <a:lstStyle/>
                    <a:p>
                      <a:pPr>
                        <a:lnSpc>
                          <a:spcPct val="115000"/>
                        </a:lnSpc>
                        <a:spcAft>
                          <a:spcPts val="0"/>
                        </a:spcAft>
                      </a:pPr>
                      <a:r>
                        <a:rPr lang="en-US" sz="1400" b="0">
                          <a:solidFill>
                            <a:schemeClr val="tx1"/>
                          </a:solidFill>
                          <a:effectLst/>
                        </a:rPr>
                        <a:t>DTT, Dithiothreitol; AHG, antihuman globulin; RBCs, red blood cells.</a:t>
                      </a:r>
                      <a:endParaRPr lang="en-US" sz="14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4"/>
                  </a:ext>
                </a:extLst>
              </a:tr>
              <a:tr h="262417">
                <a:tc gridSpan="2">
                  <a:txBody>
                    <a:bodyPr/>
                    <a:lstStyle/>
                    <a:p>
                      <a:pPr>
                        <a:lnSpc>
                          <a:spcPct val="115000"/>
                        </a:lnSpc>
                        <a:spcAft>
                          <a:spcPts val="0"/>
                        </a:spcAft>
                      </a:pPr>
                      <a:r>
                        <a:rPr lang="en-US" sz="1400" b="0" dirty="0">
                          <a:solidFill>
                            <a:schemeClr val="tx1"/>
                          </a:solidFill>
                          <a:effectLst/>
                        </a:rPr>
                        <a:t>*JMH can be an autoantibody; occurs in older patients.</a:t>
                      </a:r>
                      <a:endParaRPr lang="en-US" sz="14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28650" y="457200"/>
            <a:ext cx="7886700" cy="776288"/>
          </a:xfrm>
        </p:spPr>
        <p:txBody>
          <a:bodyPr/>
          <a:lstStyle/>
          <a:p>
            <a:r>
              <a:rPr lang="en-US" altLang="en-US" smtClean="0">
                <a:latin typeface="Arial" charset="0"/>
                <a:cs typeface="Arial" charset="0"/>
              </a:rPr>
              <a:t>Example</a:t>
            </a:r>
          </a:p>
        </p:txBody>
      </p:sp>
      <p:pic>
        <p:nvPicPr>
          <p:cNvPr id="36869" name="Picture 1" descr="Panel showing antibody to a high-frequency anti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3225" y="1692412"/>
            <a:ext cx="8337550" cy="409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latin typeface="Arial" charset="0"/>
                <a:cs typeface="Arial" charset="0"/>
              </a:rPr>
              <a:t>High-Titer, Low-Avidity Antibodies</a:t>
            </a:r>
          </a:p>
        </p:txBody>
      </p:sp>
      <p:sp>
        <p:nvSpPr>
          <p:cNvPr id="37891" name="Content Placeholder 2"/>
          <p:cNvSpPr>
            <a:spLocks noGrp="1"/>
          </p:cNvSpPr>
          <p:nvPr>
            <p:ph sz="half" idx="1"/>
          </p:nvPr>
        </p:nvSpPr>
        <p:spPr/>
        <p:txBody>
          <a:bodyPr/>
          <a:lstStyle/>
          <a:p>
            <a:r>
              <a:rPr lang="en-US" altLang="en-US" smtClean="0">
                <a:latin typeface="Arial" charset="0"/>
                <a:cs typeface="Arial" charset="0"/>
              </a:rPr>
              <a:t>Antibodies to high-frequency antigens that react weakly</a:t>
            </a:r>
          </a:p>
          <a:p>
            <a:r>
              <a:rPr lang="en-US" altLang="en-US" smtClean="0">
                <a:latin typeface="Arial" charset="0"/>
                <a:cs typeface="Arial" charset="0"/>
              </a:rPr>
              <a:t>React at AHG phase</a:t>
            </a:r>
          </a:p>
          <a:p>
            <a:r>
              <a:rPr lang="en-US" altLang="en-US" smtClean="0">
                <a:latin typeface="Arial" charset="0"/>
                <a:cs typeface="Arial" charset="0"/>
              </a:rPr>
              <a:t>Not implicated in transfusion reactions or HDFN</a:t>
            </a:r>
          </a:p>
        </p:txBody>
      </p:sp>
      <p:graphicFrame>
        <p:nvGraphicFramePr>
          <p:cNvPr id="2" name="Table 1" descr="Table with 1 column and 9 rows describing characteristics of high-titer, low-avidity antibodies&#10;" title="Table 8.6 Characteristics of High-Titer, Low-Avidity Antibodies"/>
          <p:cNvGraphicFramePr>
            <a:graphicFrameLocks noGrp="1"/>
          </p:cNvGraphicFramePr>
          <p:nvPr>
            <p:extLst>
              <p:ext uri="{D42A27DB-BD31-4B8C-83A1-F6EECF244321}">
                <p14:modId xmlns:p14="http://schemas.microsoft.com/office/powerpoint/2010/main" val="907872671"/>
              </p:ext>
            </p:extLst>
          </p:nvPr>
        </p:nvGraphicFramePr>
        <p:xfrm>
          <a:off x="4343400" y="1905000"/>
          <a:ext cx="4267201" cy="3762317"/>
        </p:xfrm>
        <a:graphic>
          <a:graphicData uri="http://schemas.openxmlformats.org/drawingml/2006/table">
            <a:tbl>
              <a:tblPr firstRow="1" firstCol="1" bandRow="1">
                <a:tableStyleId>{5C22544A-7EE6-4342-B048-85BDC9FD1C3A}</a:tableStyleId>
              </a:tblPr>
              <a:tblGrid>
                <a:gridCol w="4267201">
                  <a:extLst>
                    <a:ext uri="{9D8B030D-6E8A-4147-A177-3AD203B41FA5}">
                      <a16:colId xmlns:a16="http://schemas.microsoft.com/office/drawing/2014/main" val="20000"/>
                    </a:ext>
                  </a:extLst>
                </a:gridCol>
              </a:tblGrid>
              <a:tr h="309811">
                <a:tc>
                  <a:txBody>
                    <a:bodyPr/>
                    <a:lstStyle/>
                    <a:p>
                      <a:pPr>
                        <a:lnSpc>
                          <a:spcPct val="115000"/>
                        </a:lnSpc>
                        <a:spcAft>
                          <a:spcPts val="0"/>
                        </a:spcAft>
                      </a:pPr>
                      <a:r>
                        <a:rPr lang="en-US" sz="1400" b="0" dirty="0">
                          <a:solidFill>
                            <a:schemeClr val="tx1"/>
                          </a:solidFill>
                          <a:effectLst/>
                        </a:rPr>
                        <a:t>Table 8.6 Characteristics of High-Titer, Low-Avidity Antibodies</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71589">
                <a:tc>
                  <a:txBody>
                    <a:bodyPr/>
                    <a:lstStyle/>
                    <a:p>
                      <a:pPr marL="228600" indent="-228600">
                        <a:lnSpc>
                          <a:spcPct val="115000"/>
                        </a:lnSpc>
                        <a:spcAft>
                          <a:spcPts val="0"/>
                        </a:spcAft>
                      </a:pPr>
                      <a:r>
                        <a:rPr lang="en-US" sz="1400" b="0" dirty="0">
                          <a:solidFill>
                            <a:schemeClr val="tx1"/>
                          </a:solidFill>
                          <a:effectLst/>
                        </a:rPr>
                        <a:t>Inconsistent reactions that arc sometimes not reproducible</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Usually not clinically significant</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Often found with other antibodies</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Variable reactions among panel cells</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Not usually enhanced with polyethylene glycol, low-ionic-strength saline, or enzymes</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Nonreactive with autologous cells</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Weak reactions at </a:t>
                      </a:r>
                      <a:r>
                        <a:rPr lang="en-US" sz="1400" b="0" dirty="0" err="1">
                          <a:solidFill>
                            <a:schemeClr val="tx1"/>
                          </a:solidFill>
                          <a:effectLst/>
                        </a:rPr>
                        <a:t>antiglobulin</a:t>
                      </a:r>
                      <a:r>
                        <a:rPr lang="en-US" sz="1400" b="0" dirty="0">
                          <a:solidFill>
                            <a:schemeClr val="tx1"/>
                          </a:solidFill>
                          <a:effectLst/>
                        </a:rPr>
                        <a:t> phase often only microscopic</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Reactions may be weaker on older red cells</a:t>
                      </a:r>
                      <a:endParaRPr lang="en-US" sz="1200" b="0" dirty="0">
                        <a:solidFill>
                          <a:schemeClr val="tx1"/>
                        </a:solidFill>
                        <a:effectLst/>
                      </a:endParaRPr>
                    </a:p>
                    <a:p>
                      <a:pPr marL="228600" indent="-228600">
                        <a:lnSpc>
                          <a:spcPct val="115000"/>
                        </a:lnSpc>
                        <a:spcAft>
                          <a:spcPts val="0"/>
                        </a:spcAft>
                      </a:pPr>
                      <a:r>
                        <a:rPr lang="en-US" sz="1400" b="0" dirty="0">
                          <a:solidFill>
                            <a:schemeClr val="tx1"/>
                          </a:solidFill>
                          <a:effectLst/>
                        </a:rPr>
                        <a:t>Titration and inhibition may be useful techniques in classification and identification of these antibodies</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normAutofit/>
          </a:bodyPr>
          <a:lstStyle/>
          <a:p>
            <a:r>
              <a:rPr lang="en-US" altLang="en-US" smtClean="0">
                <a:latin typeface="Arial" charset="0"/>
                <a:cs typeface="Arial" charset="0"/>
              </a:rPr>
              <a:t>Antibodies to </a:t>
            </a:r>
            <a:br>
              <a:rPr lang="en-US" altLang="en-US" smtClean="0">
                <a:latin typeface="Arial" charset="0"/>
                <a:cs typeface="Arial" charset="0"/>
              </a:rPr>
            </a:br>
            <a:r>
              <a:rPr lang="en-US" altLang="en-US" smtClean="0">
                <a:latin typeface="Arial" charset="0"/>
                <a:cs typeface="Arial" charset="0"/>
              </a:rPr>
              <a:t>Low-Frequency Antigens</a:t>
            </a:r>
          </a:p>
        </p:txBody>
      </p:sp>
      <p:sp>
        <p:nvSpPr>
          <p:cNvPr id="38915" name="Content Placeholder 9"/>
          <p:cNvSpPr>
            <a:spLocks noGrp="1"/>
          </p:cNvSpPr>
          <p:nvPr>
            <p:ph idx="1"/>
          </p:nvPr>
        </p:nvSpPr>
        <p:spPr/>
        <p:txBody>
          <a:bodyPr>
            <a:normAutofit/>
          </a:bodyPr>
          <a:lstStyle/>
          <a:p>
            <a:r>
              <a:rPr lang="en-US" altLang="en-US" smtClean="0">
                <a:latin typeface="Arial" charset="0"/>
                <a:cs typeface="Arial" charset="0"/>
              </a:rPr>
              <a:t>May occur alone or are suspected when the screen is negative and </a:t>
            </a:r>
            <a:r>
              <a:rPr lang="en-US" altLang="en-US" b="1" smtClean="0">
                <a:latin typeface="Arial" charset="0"/>
                <a:cs typeface="Arial" charset="0"/>
              </a:rPr>
              <a:t>crossmatching</a:t>
            </a:r>
            <a:r>
              <a:rPr lang="en-US" altLang="en-US" smtClean="0">
                <a:latin typeface="Arial" charset="0"/>
                <a:cs typeface="Arial" charset="0"/>
              </a:rPr>
              <a:t> is positive</a:t>
            </a:r>
          </a:p>
          <a:p>
            <a:r>
              <a:rPr lang="en-US" altLang="en-US" smtClean="0">
                <a:latin typeface="Arial" charset="0"/>
                <a:cs typeface="Arial" charset="0"/>
              </a:rPr>
              <a:t>Only one reactive cell suggests this type of antibody</a:t>
            </a:r>
          </a:p>
          <a:p>
            <a:r>
              <a:rPr lang="en-US" altLang="en-US" smtClean="0">
                <a:latin typeface="Arial" charset="0"/>
                <a:cs typeface="Arial" charset="0"/>
              </a:rPr>
              <a:t>Common antibodies include</a:t>
            </a:r>
          </a:p>
          <a:p>
            <a:pPr lvl="1">
              <a:buFont typeface="Times New Roman" panose="02020603050405020304" pitchFamily="18" charset="0"/>
              <a:buChar char="–"/>
            </a:pPr>
            <a:r>
              <a:rPr lang="en-US" altLang="en-US" smtClean="0">
                <a:latin typeface="Arial" charset="0"/>
                <a:cs typeface="Arial" charset="0"/>
              </a:rPr>
              <a:t>Anti-C</a:t>
            </a:r>
            <a:r>
              <a:rPr lang="en-US" altLang="en-US" baseline="30000" smtClean="0">
                <a:latin typeface="Arial" charset="0"/>
                <a:cs typeface="Arial" charset="0"/>
              </a:rPr>
              <a:t>w</a:t>
            </a:r>
            <a:r>
              <a:rPr lang="en-US" altLang="en-US" smtClean="0">
                <a:latin typeface="Arial" charset="0"/>
                <a:cs typeface="Arial" charset="0"/>
              </a:rPr>
              <a:t>, anti-Wr</a:t>
            </a:r>
            <a:r>
              <a:rPr lang="en-US" altLang="en-US" baseline="30000" smtClean="0">
                <a:latin typeface="Arial" charset="0"/>
                <a:cs typeface="Arial" charset="0"/>
              </a:rPr>
              <a:t>a</a:t>
            </a:r>
            <a:r>
              <a:rPr lang="en-US" altLang="en-US" smtClean="0">
                <a:latin typeface="Arial" charset="0"/>
                <a:cs typeface="Arial" charset="0"/>
              </a:rPr>
              <a:t>, anti-V, anti-Co</a:t>
            </a:r>
            <a:r>
              <a:rPr lang="en-US" altLang="en-US" baseline="30000" smtClean="0">
                <a:latin typeface="Arial" charset="0"/>
                <a:cs typeface="Arial" charset="0"/>
              </a:rPr>
              <a:t>b</a:t>
            </a:r>
            <a:r>
              <a:rPr lang="en-US" altLang="en-US" smtClean="0">
                <a:latin typeface="Arial" charset="0"/>
                <a:cs typeface="Arial" charset="0"/>
              </a:rPr>
              <a:t>, anti-Bg</a:t>
            </a:r>
            <a:r>
              <a:rPr lang="en-US" altLang="en-US" baseline="30000" smtClean="0">
                <a:latin typeface="Arial" charset="0"/>
                <a:cs typeface="Arial" charset="0"/>
              </a:rPr>
              <a:t>a</a:t>
            </a:r>
            <a:r>
              <a:rPr lang="en-US" altLang="en-US" smtClean="0">
                <a:latin typeface="Arial" charset="0"/>
                <a:cs typeface="Arial" charset="0"/>
              </a:rPr>
              <a:t>, anti-Kp</a:t>
            </a:r>
            <a:r>
              <a:rPr lang="en-US" altLang="en-US" baseline="30000" smtClean="0">
                <a:latin typeface="Arial" charset="0"/>
                <a:cs typeface="Arial" charset="0"/>
              </a:rPr>
              <a:t>a</a:t>
            </a:r>
            <a:r>
              <a:rPr lang="en-US" altLang="en-US" smtClean="0">
                <a:latin typeface="Arial" charset="0"/>
                <a:cs typeface="Arial" charset="0"/>
              </a:rPr>
              <a:t>, and anti-Lu</a:t>
            </a:r>
            <a:r>
              <a:rPr lang="en-US" altLang="en-US" baseline="30000" smtClean="0">
                <a:latin typeface="Arial" charset="0"/>
                <a:cs typeface="Arial" charset="0"/>
              </a:rPr>
              <a:t>a </a:t>
            </a:r>
            <a:r>
              <a:rPr lang="en-US" altLang="en-US" smtClean="0">
                <a:latin typeface="Arial" charset="0"/>
                <a:cs typeface="Arial" charset="0"/>
              </a:rPr>
              <a:t>antibodies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Arial" charset="0"/>
                <a:cs typeface="Arial" charset="0"/>
              </a:rPr>
              <a:t>Enhancing Weak IgG Antibodies</a:t>
            </a:r>
          </a:p>
        </p:txBody>
      </p:sp>
      <p:pic>
        <p:nvPicPr>
          <p:cNvPr id="3" name="Picture 2" descr="Image illustrating strategies for a weak antibody or one that does not fit a pattern. PEG, Polyethylene glycol." title="Fig. 8.3 Strategies for a weak antibody or one that does not fit a pattern. PEG, Polyethylene gly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28800"/>
            <a:ext cx="4419600" cy="444793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Arial" charset="0"/>
                <a:cs typeface="Arial" charset="0"/>
              </a:rPr>
              <a:t>Cold Alloantibodies</a:t>
            </a:r>
          </a:p>
        </p:txBody>
      </p:sp>
      <p:sp>
        <p:nvSpPr>
          <p:cNvPr id="40963" name="Content Placeholder 8"/>
          <p:cNvSpPr>
            <a:spLocks noGrp="1"/>
          </p:cNvSpPr>
          <p:nvPr>
            <p:ph idx="1"/>
          </p:nvPr>
        </p:nvSpPr>
        <p:spPr/>
        <p:txBody>
          <a:bodyPr>
            <a:normAutofit/>
          </a:bodyPr>
          <a:lstStyle/>
          <a:p>
            <a:r>
              <a:rPr lang="en-US" altLang="en-US" sz="2400" smtClean="0">
                <a:latin typeface="Arial" charset="0"/>
                <a:cs typeface="Arial" charset="0"/>
              </a:rPr>
              <a:t>IgM antibodies that react during IS crossmatching and sometimes at 37° C</a:t>
            </a:r>
          </a:p>
          <a:p>
            <a:r>
              <a:rPr lang="en-US" altLang="en-US" sz="2400" smtClean="0">
                <a:latin typeface="Arial" charset="0"/>
                <a:cs typeface="Arial" charset="0"/>
              </a:rPr>
              <a:t>Not clinically significant</a:t>
            </a:r>
          </a:p>
          <a:p>
            <a:r>
              <a:rPr lang="en-US" altLang="en-US" sz="2400" smtClean="0">
                <a:latin typeface="Arial" charset="0"/>
                <a:cs typeface="Arial" charset="0"/>
              </a:rPr>
              <a:t>Anti-P1, anti-M, and anti-N antibodies have variable reactions</a:t>
            </a:r>
          </a:p>
          <a:p>
            <a:r>
              <a:rPr lang="en-US" altLang="en-US" sz="2400" smtClean="0">
                <a:latin typeface="Arial" charset="0"/>
                <a:cs typeface="Arial" charset="0"/>
              </a:rPr>
              <a:t>To enhance reactions, incubate below room temperature</a:t>
            </a:r>
          </a:p>
          <a:p>
            <a:r>
              <a:rPr lang="en-US" altLang="en-US" sz="2400" smtClean="0">
                <a:latin typeface="Arial" charset="0"/>
                <a:cs typeface="Arial" charset="0"/>
              </a:rPr>
              <a:t>To avoid reactions, neutralization can be performed so that clinically significant antibodies may be detected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latin typeface="Arial" charset="0"/>
                <a:cs typeface="Arial" charset="0"/>
              </a:rPr>
              <a:t>Example</a:t>
            </a:r>
          </a:p>
        </p:txBody>
      </p:sp>
      <p:pic>
        <p:nvPicPr>
          <p:cNvPr id="41989" name="Picture 1" descr="Panel showing cold-reacting alloantibod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3888" y="1768766"/>
            <a:ext cx="7896225" cy="402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latin typeface="Arial" charset="0"/>
                <a:cs typeface="Arial" charset="0"/>
              </a:rPr>
              <a:t>Autoantibodies</a:t>
            </a:r>
          </a:p>
        </p:txBody>
      </p:sp>
      <p:sp>
        <p:nvSpPr>
          <p:cNvPr id="43011" name="Content Placeholder 12"/>
          <p:cNvSpPr>
            <a:spLocks noGrp="1"/>
          </p:cNvSpPr>
          <p:nvPr>
            <p:ph idx="1"/>
          </p:nvPr>
        </p:nvSpPr>
        <p:spPr/>
        <p:txBody>
          <a:bodyPr>
            <a:normAutofit/>
          </a:bodyPr>
          <a:lstStyle/>
          <a:p>
            <a:r>
              <a:rPr lang="en-US" altLang="en-US" dirty="0" smtClean="0">
                <a:latin typeface="Arial" charset="0"/>
                <a:cs typeface="Arial" charset="0"/>
              </a:rPr>
              <a:t>Autoantibodies usually react with all reagents and self and donor RBCs, regardless of the antigens present</a:t>
            </a:r>
          </a:p>
          <a:p>
            <a:r>
              <a:rPr lang="en-US" altLang="en-US" dirty="0" smtClean="0">
                <a:latin typeface="Arial" charset="0"/>
                <a:cs typeface="Arial" charset="0"/>
              </a:rPr>
              <a:t>The </a:t>
            </a:r>
            <a:r>
              <a:rPr lang="en-US" altLang="en-US" dirty="0" err="1" smtClean="0">
                <a:latin typeface="Arial" charset="0"/>
                <a:cs typeface="Arial" charset="0"/>
              </a:rPr>
              <a:t>autocontrol</a:t>
            </a:r>
            <a:r>
              <a:rPr lang="en-US" altLang="en-US" dirty="0" smtClean="0">
                <a:latin typeface="Arial" charset="0"/>
                <a:cs typeface="Arial" charset="0"/>
              </a:rPr>
              <a:t> and DAT are also positive</a:t>
            </a:r>
          </a:p>
          <a:p>
            <a:r>
              <a:rPr lang="en-US" altLang="en-US" dirty="0" smtClean="0">
                <a:latin typeface="Arial" charset="0"/>
                <a:cs typeface="Arial" charset="0"/>
              </a:rPr>
              <a:t>It is important to identify underlying alloantibodies when an autoantibody is encountered</a:t>
            </a:r>
          </a:p>
          <a:p>
            <a:r>
              <a:rPr lang="en-US" altLang="en-US" b="1" dirty="0" smtClean="0">
                <a:latin typeface="Arial" charset="0"/>
                <a:cs typeface="Arial" charset="0"/>
              </a:rPr>
              <a:t>Adsorption</a:t>
            </a:r>
            <a:r>
              <a:rPr lang="en-US" altLang="en-US" dirty="0" smtClean="0">
                <a:latin typeface="Arial" charset="0"/>
                <a:cs typeface="Arial" charset="0"/>
              </a:rPr>
              <a:t> techniques are usually performed to remove autoantibodies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latin typeface="Arial" charset="0"/>
                <a:cs typeface="Arial" charset="0"/>
              </a:rPr>
              <a:t>Cold Autoantibodies</a:t>
            </a:r>
          </a:p>
        </p:txBody>
      </p:sp>
      <p:sp>
        <p:nvSpPr>
          <p:cNvPr id="44035" name="Content Placeholder 12"/>
          <p:cNvSpPr>
            <a:spLocks noGrp="1"/>
          </p:cNvSpPr>
          <p:nvPr>
            <p:ph idx="1"/>
          </p:nvPr>
        </p:nvSpPr>
        <p:spPr/>
        <p:txBody>
          <a:bodyPr>
            <a:normAutofit/>
          </a:bodyPr>
          <a:lstStyle/>
          <a:p>
            <a:r>
              <a:rPr lang="en-US" altLang="en-US" smtClean="0">
                <a:latin typeface="Arial" charset="0"/>
                <a:cs typeface="Arial" charset="0"/>
              </a:rPr>
              <a:t>Typical cold autoantibodies react during IS crossmatching and have a positive autocontrol and DAT (to C3)</a:t>
            </a:r>
          </a:p>
          <a:p>
            <a:r>
              <a:rPr lang="en-US" altLang="en-US" smtClean="0">
                <a:latin typeface="Arial" charset="0"/>
                <a:cs typeface="Arial" charset="0"/>
              </a:rPr>
              <a:t>Cold autoantibodies may occur in individuals with a history of mild anemia, </a:t>
            </a:r>
            <a:r>
              <a:rPr lang="en-US" altLang="en-US" i="1" smtClean="0">
                <a:latin typeface="Arial" charset="0"/>
                <a:cs typeface="Arial" charset="0"/>
              </a:rPr>
              <a:t>Mycoplasma pneumoniae</a:t>
            </a:r>
            <a:r>
              <a:rPr lang="en-US" altLang="en-US" smtClean="0">
                <a:latin typeface="Arial" charset="0"/>
                <a:cs typeface="Arial" charset="0"/>
              </a:rPr>
              <a:t> infection, or infectious mononucleosis</a:t>
            </a:r>
          </a:p>
          <a:p>
            <a:r>
              <a:rPr lang="en-US" altLang="en-US" smtClean="0">
                <a:latin typeface="Arial" charset="0"/>
                <a:cs typeface="Arial" charset="0"/>
              </a:rPr>
              <a:t>Most cold autoantibodies are anti-I, anti-H, and anti-IH; “cold panels” can aid in identifying them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Arial" charset="0"/>
                <a:cs typeface="Arial" charset="0"/>
              </a:rPr>
              <a:t>Objectives (3 of 5)</a:t>
            </a:r>
          </a:p>
        </p:txBody>
      </p:sp>
      <p:sp>
        <p:nvSpPr>
          <p:cNvPr id="11267" name="Content Placeholder 8"/>
          <p:cNvSpPr>
            <a:spLocks noGrp="1"/>
          </p:cNvSpPr>
          <p:nvPr>
            <p:ph idx="1"/>
          </p:nvPr>
        </p:nvSpPr>
        <p:spPr/>
        <p:txBody>
          <a:bodyPr rtlCol="0">
            <a:normAutofit/>
          </a:bodyPr>
          <a:lstStyle/>
          <a:p>
            <a:pPr fontAlgn="auto">
              <a:spcAft>
                <a:spcPts val="0"/>
              </a:spcAft>
              <a:buSzPct val="100000"/>
              <a:buFont typeface="Arial" panose="020B0604020202020204" pitchFamily="34" charset="0"/>
              <a:buChar char="●"/>
              <a:defRPr/>
            </a:pPr>
            <a:r>
              <a:rPr lang="en-US" altLang="en-US" sz="2600"/>
              <a:t>Discuss how the reaction strength contributes to antibody resolution</a:t>
            </a:r>
          </a:p>
          <a:p>
            <a:pPr fontAlgn="auto">
              <a:spcAft>
                <a:spcPts val="0"/>
              </a:spcAft>
              <a:buSzPct val="100000"/>
              <a:buFont typeface="Arial" panose="020B0604020202020204" pitchFamily="34" charset="0"/>
              <a:buChar char="●"/>
              <a:defRPr/>
            </a:pPr>
            <a:r>
              <a:rPr lang="en-US" altLang="en-US" sz="2600" smtClean="0"/>
              <a:t>Describe </a:t>
            </a:r>
            <a:r>
              <a:rPr lang="en-US" altLang="en-US" sz="2600"/>
              <a:t>the process of ruling out antibodies on a panel</a:t>
            </a:r>
          </a:p>
          <a:p>
            <a:pPr fontAlgn="auto">
              <a:spcAft>
                <a:spcPts val="0"/>
              </a:spcAft>
              <a:buSzPct val="100000"/>
              <a:buFont typeface="Arial" panose="020B0604020202020204" pitchFamily="34" charset="0"/>
              <a:buChar char="●"/>
              <a:defRPr/>
            </a:pPr>
            <a:r>
              <a:rPr lang="en-US" altLang="en-US" sz="2600" smtClean="0"/>
              <a:t>Explain </a:t>
            </a:r>
            <a:r>
              <a:rPr lang="en-US" altLang="en-US" sz="2600"/>
              <a:t>the rule of three with regard to antibody identification</a:t>
            </a:r>
          </a:p>
          <a:p>
            <a:pPr fontAlgn="auto">
              <a:spcAft>
                <a:spcPts val="0"/>
              </a:spcAft>
              <a:buSzPct val="100000"/>
              <a:buFont typeface="Arial" panose="020B0604020202020204" pitchFamily="34" charset="0"/>
              <a:buChar char="●"/>
              <a:defRPr/>
            </a:pPr>
            <a:r>
              <a:rPr lang="en-US" altLang="en-US" sz="2600" smtClean="0"/>
              <a:t>List </a:t>
            </a:r>
            <a:r>
              <a:rPr lang="en-US" altLang="en-US" sz="2600"/>
              <a:t>methods that can be used when working with a multiple-frequency or high-frequency antibody or antibodies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latin typeface="Arial" charset="0"/>
                <a:cs typeface="Arial" charset="0"/>
              </a:rPr>
              <a:t>Example</a:t>
            </a:r>
          </a:p>
        </p:txBody>
      </p:sp>
      <p:pic>
        <p:nvPicPr>
          <p:cNvPr id="45061" name="Picture 1" descr="Panel showing cold autoantibod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0497" y="1905000"/>
            <a:ext cx="8848725" cy="419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altLang="en-US" sz="4000" dirty="0" smtClean="0">
                <a:latin typeface="Arial" charset="0"/>
                <a:cs typeface="Arial" charset="0"/>
              </a:rPr>
              <a:t>Avoiding Cold Autoantibody  </a:t>
            </a:r>
            <a:br>
              <a:rPr lang="en-US" altLang="en-US" sz="4000" dirty="0" smtClean="0">
                <a:latin typeface="Arial" charset="0"/>
                <a:cs typeface="Arial" charset="0"/>
              </a:rPr>
            </a:br>
            <a:r>
              <a:rPr lang="en-US" altLang="en-US" sz="4000" dirty="0" smtClean="0">
                <a:latin typeface="Arial" charset="0"/>
                <a:cs typeface="Arial" charset="0"/>
              </a:rPr>
              <a:t>Reactions</a:t>
            </a:r>
          </a:p>
        </p:txBody>
      </p:sp>
      <p:sp>
        <p:nvSpPr>
          <p:cNvPr id="46083" name="Content Placeholder 8"/>
          <p:cNvSpPr>
            <a:spLocks noGrp="1"/>
          </p:cNvSpPr>
          <p:nvPr>
            <p:ph idx="1"/>
          </p:nvPr>
        </p:nvSpPr>
        <p:spPr/>
        <p:txBody>
          <a:bodyPr>
            <a:normAutofit/>
          </a:bodyPr>
          <a:lstStyle/>
          <a:p>
            <a:pPr>
              <a:lnSpc>
                <a:spcPct val="80000"/>
              </a:lnSpc>
            </a:pPr>
            <a:r>
              <a:rPr lang="en-US" altLang="en-US" sz="2400" dirty="0" smtClean="0">
                <a:latin typeface="Arial" charset="0"/>
                <a:cs typeface="Arial" charset="0"/>
              </a:rPr>
              <a:t>Use a monospecific IgG AHG reagent rather than a </a:t>
            </a:r>
            <a:r>
              <a:rPr lang="en-US" altLang="en-US" sz="2400" dirty="0" err="1" smtClean="0">
                <a:latin typeface="Arial" charset="0"/>
                <a:cs typeface="Arial" charset="0"/>
              </a:rPr>
              <a:t>polyspecific</a:t>
            </a:r>
            <a:r>
              <a:rPr lang="en-US" altLang="en-US" sz="2400" dirty="0" smtClean="0">
                <a:latin typeface="Arial" charset="0"/>
                <a:cs typeface="Arial" charset="0"/>
              </a:rPr>
              <a:t> reagent</a:t>
            </a:r>
          </a:p>
          <a:p>
            <a:pPr>
              <a:lnSpc>
                <a:spcPct val="80000"/>
              </a:lnSpc>
            </a:pPr>
            <a:r>
              <a:rPr lang="en-US" altLang="en-US" sz="2400" dirty="0" smtClean="0">
                <a:latin typeface="Arial" charset="0"/>
                <a:cs typeface="Arial" charset="0"/>
              </a:rPr>
              <a:t>Skip IS </a:t>
            </a:r>
            <a:r>
              <a:rPr lang="en-US" altLang="en-US" sz="2400" dirty="0" err="1" smtClean="0">
                <a:latin typeface="Arial" charset="0"/>
                <a:cs typeface="Arial" charset="0"/>
              </a:rPr>
              <a:t>crossmatching</a:t>
            </a:r>
            <a:r>
              <a:rPr lang="en-US" altLang="en-US" sz="2400" dirty="0" smtClean="0">
                <a:latin typeface="Arial" charset="0"/>
                <a:cs typeface="Arial" charset="0"/>
              </a:rPr>
              <a:t> and testing at 37° C</a:t>
            </a:r>
          </a:p>
          <a:p>
            <a:pPr>
              <a:lnSpc>
                <a:spcPct val="80000"/>
              </a:lnSpc>
            </a:pPr>
            <a:r>
              <a:rPr lang="en-US" altLang="en-US" sz="2400" dirty="0" smtClean="0">
                <a:latin typeface="Arial" charset="0"/>
                <a:cs typeface="Arial" charset="0"/>
              </a:rPr>
              <a:t>Use 22% bovine serum albumin instead of LISS</a:t>
            </a:r>
          </a:p>
          <a:p>
            <a:pPr>
              <a:lnSpc>
                <a:spcPct val="80000"/>
              </a:lnSpc>
            </a:pPr>
            <a:r>
              <a:rPr lang="en-US" altLang="en-US" sz="2400" dirty="0" err="1" smtClean="0">
                <a:latin typeface="Arial" charset="0"/>
                <a:cs typeface="Arial" charset="0"/>
              </a:rPr>
              <a:t>Prewarming</a:t>
            </a:r>
            <a:r>
              <a:rPr lang="en-US" altLang="en-US" sz="2400" dirty="0" smtClean="0">
                <a:latin typeface="Arial" charset="0"/>
                <a:cs typeface="Arial" charset="0"/>
              </a:rPr>
              <a:t> all tubes to 37° C will avoid reactivity</a:t>
            </a:r>
          </a:p>
          <a:p>
            <a:pPr lvl="1">
              <a:lnSpc>
                <a:spcPct val="80000"/>
              </a:lnSpc>
              <a:buFont typeface="Times New Roman" panose="02020603050405020304" pitchFamily="18" charset="0"/>
              <a:buChar char="–"/>
            </a:pPr>
            <a:r>
              <a:rPr lang="en-US" altLang="en-US" sz="2400" b="1" dirty="0" smtClean="0">
                <a:latin typeface="Arial" charset="0"/>
                <a:cs typeface="Arial" charset="0"/>
              </a:rPr>
              <a:t>Note</a:t>
            </a:r>
            <a:r>
              <a:rPr lang="en-US" altLang="en-US" sz="2400" dirty="0" smtClean="0">
                <a:latin typeface="Arial" charset="0"/>
                <a:cs typeface="Arial" charset="0"/>
              </a:rPr>
              <a:t>: washing with warm saline is not advised when </a:t>
            </a:r>
            <a:r>
              <a:rPr lang="en-US" altLang="en-US" sz="2400" dirty="0" err="1" smtClean="0">
                <a:latin typeface="Arial" charset="0"/>
                <a:cs typeface="Arial" charset="0"/>
              </a:rPr>
              <a:t>prewarming</a:t>
            </a:r>
            <a:r>
              <a:rPr lang="en-US" altLang="en-US" sz="2400" dirty="0" smtClean="0">
                <a:latin typeface="Arial" charset="0"/>
                <a:cs typeface="Arial" charset="0"/>
              </a:rPr>
              <a:t> the tubes</a:t>
            </a:r>
          </a:p>
          <a:p>
            <a:pPr>
              <a:lnSpc>
                <a:spcPct val="80000"/>
              </a:lnSpc>
            </a:pPr>
            <a:r>
              <a:rPr lang="en-US" altLang="en-US" sz="2400" dirty="0" smtClean="0">
                <a:latin typeface="Arial" charset="0"/>
                <a:cs typeface="Arial" charset="0"/>
              </a:rPr>
              <a:t>Use adsorption techniques if all else fails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latin typeface="Arial" charset="0"/>
                <a:cs typeface="Arial" charset="0"/>
              </a:rPr>
              <a:t>Prewarming</a:t>
            </a:r>
          </a:p>
        </p:txBody>
      </p:sp>
      <p:pic>
        <p:nvPicPr>
          <p:cNvPr id="2" name="Picture 1" descr="Image illustrating prewarm procedure from AABB Technical Manual. Use this technique with caution. The prewarm technique can reduce a clincially significant antibody's reactivity" title="Fig. 8.5 Prewarm procedure from AABB Technical Manual. Use this technique with caution. The prewarm technique can reduce a clincially significant antibody's reactiv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28800"/>
            <a:ext cx="6248399" cy="449884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latin typeface="Arial" charset="0"/>
                <a:cs typeface="Arial" charset="0"/>
              </a:rPr>
              <a:t>Adsorption</a:t>
            </a:r>
          </a:p>
        </p:txBody>
      </p:sp>
      <p:graphicFrame>
        <p:nvGraphicFramePr>
          <p:cNvPr id="2" name="Table 1" descr="Table with 3 columns and 5 rows describing adsorption techniques&#10;" title="Table 8.9 Adsorption Techniques"/>
          <p:cNvGraphicFramePr>
            <a:graphicFrameLocks noGrp="1"/>
          </p:cNvGraphicFramePr>
          <p:nvPr>
            <p:extLst>
              <p:ext uri="{D42A27DB-BD31-4B8C-83A1-F6EECF244321}">
                <p14:modId xmlns:p14="http://schemas.microsoft.com/office/powerpoint/2010/main" val="1320696507"/>
              </p:ext>
            </p:extLst>
          </p:nvPr>
        </p:nvGraphicFramePr>
        <p:xfrm>
          <a:off x="685800" y="1905000"/>
          <a:ext cx="7467601" cy="4174539"/>
        </p:xfrm>
        <a:graphic>
          <a:graphicData uri="http://schemas.openxmlformats.org/drawingml/2006/table">
            <a:tbl>
              <a:tblPr firstRow="1" firstCol="1" bandRow="1">
                <a:tableStyleId>{5C22544A-7EE6-4342-B048-85BDC9FD1C3A}</a:tableStyleId>
              </a:tblPr>
              <a:tblGrid>
                <a:gridCol w="1667524">
                  <a:extLst>
                    <a:ext uri="{9D8B030D-6E8A-4147-A177-3AD203B41FA5}">
                      <a16:colId xmlns:a16="http://schemas.microsoft.com/office/drawing/2014/main" val="20000"/>
                    </a:ext>
                  </a:extLst>
                </a:gridCol>
                <a:gridCol w="3625049">
                  <a:extLst>
                    <a:ext uri="{9D8B030D-6E8A-4147-A177-3AD203B41FA5}">
                      <a16:colId xmlns:a16="http://schemas.microsoft.com/office/drawing/2014/main" val="20001"/>
                    </a:ext>
                  </a:extLst>
                </a:gridCol>
                <a:gridCol w="2175028">
                  <a:extLst>
                    <a:ext uri="{9D8B030D-6E8A-4147-A177-3AD203B41FA5}">
                      <a16:colId xmlns:a16="http://schemas.microsoft.com/office/drawing/2014/main" val="20002"/>
                    </a:ext>
                  </a:extLst>
                </a:gridCol>
              </a:tblGrid>
              <a:tr h="246958">
                <a:tc gridSpan="3">
                  <a:txBody>
                    <a:bodyPr/>
                    <a:lstStyle/>
                    <a:p>
                      <a:pPr>
                        <a:lnSpc>
                          <a:spcPct val="115000"/>
                        </a:lnSpc>
                        <a:spcAft>
                          <a:spcPts val="0"/>
                        </a:spcAft>
                      </a:pPr>
                      <a:r>
                        <a:rPr lang="en-US" sz="1400" b="0" dirty="0">
                          <a:solidFill>
                            <a:schemeClr val="tx1"/>
                          </a:solidFill>
                          <a:effectLst/>
                        </a:rPr>
                        <a:t>Table 8.9 Adsorption Techniques</a:t>
                      </a:r>
                      <a:endParaRPr lang="en-US" sz="1400" b="0" dirty="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3917">
                <a:tc>
                  <a:txBody>
                    <a:bodyPr/>
                    <a:lstStyle/>
                    <a:p>
                      <a:pPr>
                        <a:lnSpc>
                          <a:spcPct val="115000"/>
                        </a:lnSpc>
                        <a:spcAft>
                          <a:spcPts val="0"/>
                        </a:spcAft>
                      </a:pPr>
                      <a:r>
                        <a:rPr lang="en-US" sz="1400" b="0">
                          <a:solidFill>
                            <a:schemeClr val="tx1"/>
                          </a:solidFill>
                          <a:effectLst/>
                        </a:rPr>
                        <a:t>Adsorption technique</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400" b="0">
                          <a:solidFill>
                            <a:schemeClr val="tx1"/>
                          </a:solidFill>
                          <a:effectLst/>
                        </a:rPr>
                        <a:t>Description</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400" b="0">
                          <a:solidFill>
                            <a:schemeClr val="tx1"/>
                          </a:solidFill>
                          <a:effectLst/>
                        </a:rPr>
                        <a:t>Limitations</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5050">
                <a:tc>
                  <a:txBody>
                    <a:bodyPr/>
                    <a:lstStyle/>
                    <a:p>
                      <a:pPr marL="228600" indent="-228600">
                        <a:lnSpc>
                          <a:spcPct val="115000"/>
                        </a:lnSpc>
                        <a:spcAft>
                          <a:spcPts val="0"/>
                        </a:spcAft>
                      </a:pPr>
                      <a:r>
                        <a:rPr lang="en-US" sz="1400" b="0">
                          <a:solidFill>
                            <a:schemeClr val="tx1"/>
                          </a:solidFill>
                          <a:effectLst/>
                        </a:rPr>
                        <a:t>Rabbit erythrocyte stroma (RESt)</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a:solidFill>
                            <a:schemeClr val="tx1"/>
                          </a:solidFill>
                          <a:effectLst/>
                        </a:rPr>
                        <a:t>Removes cold (IgM) antibodies, particularly anti-I specificities</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a:solidFill>
                            <a:schemeClr val="tx1"/>
                          </a:solidFill>
                          <a:effectLst/>
                        </a:rPr>
                        <a:t>May adsorb anti-B and other IgM antibodies</a:t>
                      </a:r>
                      <a:r>
                        <a:rPr lang="en-US" sz="1400" b="0" baseline="30000">
                          <a:solidFill>
                            <a:schemeClr val="tx1"/>
                          </a:solidFill>
                          <a:effectLst/>
                        </a:rPr>
                        <a:t>15</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58416">
                <a:tc>
                  <a:txBody>
                    <a:bodyPr/>
                    <a:lstStyle/>
                    <a:p>
                      <a:pPr marL="228600" indent="-228600">
                        <a:lnSpc>
                          <a:spcPct val="115000"/>
                        </a:lnSpc>
                        <a:spcAft>
                          <a:spcPts val="0"/>
                        </a:spcAft>
                      </a:pPr>
                      <a:r>
                        <a:rPr lang="en-US" sz="1400" b="0" dirty="0">
                          <a:solidFill>
                            <a:schemeClr val="tx1"/>
                          </a:solidFill>
                          <a:effectLst/>
                        </a:rPr>
                        <a:t>Cold </a:t>
                      </a:r>
                      <a:r>
                        <a:rPr lang="en-US" sz="1400" b="0" dirty="0" err="1">
                          <a:solidFill>
                            <a:schemeClr val="tx1"/>
                          </a:solidFill>
                          <a:effectLst/>
                        </a:rPr>
                        <a:t>autoadsorption</a:t>
                      </a:r>
                      <a:endParaRPr lang="en-US" sz="1400" b="0" dirty="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a:solidFill>
                            <a:schemeClr val="tx1"/>
                          </a:solidFill>
                          <a:effectLst/>
                        </a:rPr>
                        <a:t>Patient red cells are used to remove cold autoantibodies to determine whether alloantibodies are present</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a:solidFill>
                            <a:schemeClr val="tx1"/>
                          </a:solidFill>
                          <a:effectLst/>
                        </a:rPr>
                        <a:t>Do not use if recently transfused</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8416">
                <a:tc>
                  <a:txBody>
                    <a:bodyPr/>
                    <a:lstStyle/>
                    <a:p>
                      <a:pPr marL="228600" indent="-228600">
                        <a:lnSpc>
                          <a:spcPct val="115000"/>
                        </a:lnSpc>
                        <a:spcAft>
                          <a:spcPts val="0"/>
                        </a:spcAft>
                      </a:pPr>
                      <a:r>
                        <a:rPr lang="en-US" sz="1400" b="0">
                          <a:solidFill>
                            <a:schemeClr val="tx1"/>
                          </a:solidFill>
                          <a:effectLst/>
                        </a:rPr>
                        <a:t>Warm autoadsorption</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dirty="0">
                          <a:solidFill>
                            <a:schemeClr val="tx1"/>
                          </a:solidFill>
                          <a:effectLst/>
                        </a:rPr>
                        <a:t>Patient red cells are used to remove warm autoantibodies to determine whether alloantibodies are present</a:t>
                      </a:r>
                      <a:endParaRPr lang="en-US" sz="1400" b="0" dirty="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a:solidFill>
                            <a:schemeClr val="tx1"/>
                          </a:solidFill>
                          <a:effectLst/>
                        </a:rPr>
                        <a:t>Do not use if recently transfused</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01782">
                <a:tc>
                  <a:txBody>
                    <a:bodyPr/>
                    <a:lstStyle/>
                    <a:p>
                      <a:pPr marL="228600" indent="-228600">
                        <a:lnSpc>
                          <a:spcPct val="115000"/>
                        </a:lnSpc>
                        <a:spcAft>
                          <a:spcPts val="0"/>
                        </a:spcAft>
                      </a:pPr>
                      <a:r>
                        <a:rPr lang="en-US" sz="1400" b="0">
                          <a:solidFill>
                            <a:schemeClr val="tx1"/>
                          </a:solidFill>
                          <a:effectLst/>
                        </a:rPr>
                        <a:t>Differential (allogeneic) adsorption</a:t>
                      </a:r>
                      <a:endParaRPr lang="en-US" sz="1400" b="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dirty="0">
                          <a:solidFill>
                            <a:schemeClr val="tx1"/>
                          </a:solidFill>
                          <a:effectLst/>
                        </a:rPr>
                        <a:t>Uses known </a:t>
                      </a:r>
                      <a:r>
                        <a:rPr lang="en-US" sz="1400" b="0" dirty="0" err="1">
                          <a:solidFill>
                            <a:schemeClr val="tx1"/>
                          </a:solidFill>
                          <a:effectLst/>
                        </a:rPr>
                        <a:t>phenotyped</a:t>
                      </a:r>
                      <a:r>
                        <a:rPr lang="en-US" sz="1400" b="0" dirty="0">
                          <a:solidFill>
                            <a:schemeClr val="tx1"/>
                          </a:solidFill>
                          <a:effectLst/>
                        </a:rPr>
                        <a:t> red cells to separate specificities:</a:t>
                      </a:r>
                    </a:p>
                    <a:p>
                      <a:pPr marL="228600" indent="-228600">
                        <a:lnSpc>
                          <a:spcPct val="115000"/>
                        </a:lnSpc>
                        <a:spcAft>
                          <a:spcPts val="0"/>
                        </a:spcAft>
                        <a:tabLst>
                          <a:tab pos="228600" algn="l"/>
                        </a:tabLst>
                      </a:pPr>
                      <a:r>
                        <a:rPr lang="en-US" sz="1400" b="0" dirty="0">
                          <a:solidFill>
                            <a:schemeClr val="tx1"/>
                          </a:solidFill>
                          <a:effectLst/>
                        </a:rPr>
                        <a:t>●	Warm autoantibodies from alloantibodies</a:t>
                      </a:r>
                    </a:p>
                    <a:p>
                      <a:pPr marL="228600" indent="-228600">
                        <a:lnSpc>
                          <a:spcPct val="115000"/>
                        </a:lnSpc>
                        <a:spcAft>
                          <a:spcPts val="0"/>
                        </a:spcAft>
                        <a:tabLst>
                          <a:tab pos="228600" algn="l"/>
                        </a:tabLst>
                      </a:pPr>
                      <a:r>
                        <a:rPr lang="en-US" sz="1400" b="0" dirty="0">
                          <a:solidFill>
                            <a:schemeClr val="tx1"/>
                          </a:solidFill>
                          <a:effectLst/>
                        </a:rPr>
                        <a:t>●	Alloantibodies with several specificities</a:t>
                      </a:r>
                      <a:endParaRPr lang="en-US" sz="1400" b="0" dirty="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400" b="0" dirty="0">
                          <a:solidFill>
                            <a:schemeClr val="tx1"/>
                          </a:solidFill>
                          <a:effectLst/>
                        </a:rPr>
                        <a:t>May adsorb alloantibody to a high-frequency antigen</a:t>
                      </a:r>
                      <a:endParaRPr lang="en-US" sz="1400" b="0" dirty="0">
                        <a:solidFill>
                          <a:schemeClr val="tx1"/>
                        </a:solidFill>
                        <a:effectLst/>
                        <a:latin typeface="Calibri"/>
                        <a:ea typeface="Calibri"/>
                        <a:cs typeface="Times New Roman"/>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latin typeface="Arial" charset="0"/>
                <a:cs typeface="Arial" charset="0"/>
              </a:rPr>
              <a:t>Warm Autoantibodies</a:t>
            </a:r>
          </a:p>
        </p:txBody>
      </p:sp>
      <p:sp>
        <p:nvSpPr>
          <p:cNvPr id="52227" name="Content Placeholder 8"/>
          <p:cNvSpPr>
            <a:spLocks noGrp="1"/>
          </p:cNvSpPr>
          <p:nvPr>
            <p:ph idx="1"/>
          </p:nvPr>
        </p:nvSpPr>
        <p:spPr/>
        <p:txBody>
          <a:bodyPr rtlCol="0">
            <a:normAutofit/>
          </a:bodyPr>
          <a:lstStyle/>
          <a:p>
            <a:pPr fontAlgn="auto">
              <a:spcAft>
                <a:spcPts val="0"/>
              </a:spcAft>
              <a:buSzPct val="100000"/>
              <a:buFont typeface="Arial" panose="020B0604020202020204" pitchFamily="34" charset="0"/>
              <a:buChar char="●"/>
              <a:defRPr/>
            </a:pPr>
            <a:r>
              <a:rPr lang="en-US" altLang="en-US"/>
              <a:t>More common than cold autoantibodies</a:t>
            </a:r>
          </a:p>
          <a:p>
            <a:pPr fontAlgn="auto">
              <a:spcAft>
                <a:spcPts val="0"/>
              </a:spcAft>
              <a:buSzPct val="100000"/>
              <a:buFont typeface="Arial" panose="020B0604020202020204" pitchFamily="34" charset="0"/>
              <a:buChar char="●"/>
              <a:defRPr/>
            </a:pPr>
            <a:r>
              <a:rPr lang="en-US" altLang="en-US" smtClean="0"/>
              <a:t>Warm </a:t>
            </a:r>
            <a:r>
              <a:rPr lang="en-US" altLang="en-US"/>
              <a:t>autoimmune hemolytic anemia may be idiopathic or the result of a disease or drug</a:t>
            </a:r>
          </a:p>
          <a:p>
            <a:pPr fontAlgn="auto">
              <a:spcAft>
                <a:spcPts val="0"/>
              </a:spcAft>
              <a:buSzPct val="100000"/>
              <a:buFont typeface="Arial" panose="020B0604020202020204" pitchFamily="34" charset="0"/>
              <a:buChar char="●"/>
              <a:defRPr/>
            </a:pPr>
            <a:r>
              <a:rPr lang="en-US" altLang="en-US" smtClean="0"/>
              <a:t>Most </a:t>
            </a:r>
            <a:r>
              <a:rPr lang="en-US" altLang="en-US"/>
              <a:t>panel cells and the autocontrol are positive</a:t>
            </a:r>
          </a:p>
          <a:p>
            <a:pPr fontAlgn="auto">
              <a:spcAft>
                <a:spcPts val="0"/>
              </a:spcAft>
              <a:buSzPct val="100000"/>
              <a:buFont typeface="Arial" panose="020B0604020202020204" pitchFamily="34" charset="0"/>
              <a:buChar char="●"/>
              <a:defRPr/>
            </a:pPr>
            <a:r>
              <a:rPr lang="en-US" altLang="en-US" smtClean="0"/>
              <a:t>Using </a:t>
            </a:r>
            <a:r>
              <a:rPr lang="en-US" altLang="en-US"/>
              <a:t>22% albumin decreases reactivity</a:t>
            </a:r>
          </a:p>
          <a:p>
            <a:pPr fontAlgn="auto">
              <a:spcAft>
                <a:spcPts val="0"/>
              </a:spcAft>
              <a:buSzPct val="100000"/>
              <a:buFont typeface="Arial" panose="020B0604020202020204" pitchFamily="34" charset="0"/>
              <a:buChar char="●"/>
              <a:defRPr/>
            </a:pPr>
            <a:r>
              <a:rPr lang="en-US" altLang="en-US" smtClean="0"/>
              <a:t>It </a:t>
            </a:r>
            <a:r>
              <a:rPr lang="en-US" altLang="en-US"/>
              <a:t>is important to determine if underlying alloantibodies exist in these cases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latin typeface="Arial" charset="0"/>
                <a:cs typeface="Arial" charset="0"/>
              </a:rPr>
              <a:t>Specificity</a:t>
            </a:r>
          </a:p>
        </p:txBody>
      </p:sp>
      <p:sp>
        <p:nvSpPr>
          <p:cNvPr id="50179" name="Content Placeholder 8"/>
          <p:cNvSpPr>
            <a:spLocks noGrp="1"/>
          </p:cNvSpPr>
          <p:nvPr>
            <p:ph idx="1"/>
          </p:nvPr>
        </p:nvSpPr>
        <p:spPr/>
        <p:txBody>
          <a:bodyPr/>
          <a:lstStyle/>
          <a:p>
            <a:r>
              <a:rPr lang="en-US" altLang="en-US" smtClean="0">
                <a:latin typeface="Arial" charset="0"/>
                <a:cs typeface="Arial" charset="0"/>
              </a:rPr>
              <a:t>Most warm autoantibodies are directed to the Rh system, especially the e antigen</a:t>
            </a:r>
          </a:p>
          <a:p>
            <a:pPr lvl="1">
              <a:buFont typeface="Times New Roman" panose="02020603050405020304" pitchFamily="18" charset="0"/>
              <a:buChar char="–"/>
            </a:pPr>
            <a:r>
              <a:rPr lang="en-US" altLang="en-US" smtClean="0">
                <a:latin typeface="Arial" charset="0"/>
                <a:cs typeface="Arial" charset="0"/>
              </a:rPr>
              <a:t>Patient will have anti-e antibody and the e antigen</a:t>
            </a:r>
          </a:p>
          <a:p>
            <a:pPr lvl="1">
              <a:buFont typeface="Times New Roman" panose="02020603050405020304" pitchFamily="18" charset="0"/>
              <a:buChar char="–"/>
            </a:pPr>
            <a:r>
              <a:rPr lang="en-US" altLang="en-US" smtClean="0">
                <a:latin typeface="Arial" charset="0"/>
                <a:cs typeface="Arial" charset="0"/>
              </a:rPr>
              <a:t>Positive DAT</a:t>
            </a:r>
          </a:p>
          <a:p>
            <a:pPr lvl="1">
              <a:buFont typeface="Times New Roman" panose="02020603050405020304" pitchFamily="18" charset="0"/>
              <a:buChar char="–"/>
            </a:pPr>
            <a:r>
              <a:rPr lang="en-US" altLang="en-US" smtClean="0">
                <a:latin typeface="Arial" charset="0"/>
                <a:cs typeface="Arial" charset="0"/>
              </a:rPr>
              <a:t>Providing e-negative blood may increase RBC survival in chronic hemolytic situations</a:t>
            </a:r>
          </a:p>
          <a:p>
            <a:r>
              <a:rPr lang="en-US" altLang="en-US" smtClean="0">
                <a:latin typeface="Arial" charset="0"/>
                <a:cs typeface="Arial" charset="0"/>
              </a:rPr>
              <a:t>Medications can also cause formation of warm autoantibodies</a:t>
            </a:r>
          </a:p>
          <a:p>
            <a:endParaRPr lang="en-US" altLang="en-US" smtClean="0">
              <a:latin typeface="Arial"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latin typeface="Arial" charset="0"/>
                <a:cs typeface="Arial" charset="0"/>
              </a:rPr>
              <a:t>Drug Mechanisms</a:t>
            </a:r>
          </a:p>
        </p:txBody>
      </p:sp>
      <p:graphicFrame>
        <p:nvGraphicFramePr>
          <p:cNvPr id="2" name="Table 1" descr="Table with 4 columns and 4 rows describing drug mechanisms associated with a positive direct antiglobulin test&#10;" title="Table 8.12 Drug Mechanisms Associated with a Positive Direct Antiglobulin Test"/>
          <p:cNvGraphicFramePr>
            <a:graphicFrameLocks noGrp="1"/>
          </p:cNvGraphicFramePr>
          <p:nvPr>
            <p:extLst>
              <p:ext uri="{D42A27DB-BD31-4B8C-83A1-F6EECF244321}">
                <p14:modId xmlns:p14="http://schemas.microsoft.com/office/powerpoint/2010/main" val="1591576914"/>
              </p:ext>
            </p:extLst>
          </p:nvPr>
        </p:nvGraphicFramePr>
        <p:xfrm>
          <a:off x="685800" y="1719326"/>
          <a:ext cx="7840434" cy="4248912"/>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717733">
                  <a:extLst>
                    <a:ext uri="{9D8B030D-6E8A-4147-A177-3AD203B41FA5}">
                      <a16:colId xmlns:a16="http://schemas.microsoft.com/office/drawing/2014/main" val="20002"/>
                    </a:ext>
                  </a:extLst>
                </a:gridCol>
                <a:gridCol w="1769901">
                  <a:extLst>
                    <a:ext uri="{9D8B030D-6E8A-4147-A177-3AD203B41FA5}">
                      <a16:colId xmlns:a16="http://schemas.microsoft.com/office/drawing/2014/main" val="20003"/>
                    </a:ext>
                  </a:extLst>
                </a:gridCol>
              </a:tblGrid>
              <a:tr h="195365">
                <a:tc gridSpan="4">
                  <a:txBody>
                    <a:bodyPr/>
                    <a:lstStyle/>
                    <a:p>
                      <a:pPr>
                        <a:lnSpc>
                          <a:spcPct val="115000"/>
                        </a:lnSpc>
                        <a:spcAft>
                          <a:spcPts val="0"/>
                        </a:spcAft>
                      </a:pPr>
                      <a:r>
                        <a:rPr lang="en-US" sz="1200" b="0" dirty="0" smtClean="0">
                          <a:solidFill>
                            <a:schemeClr val="tx1"/>
                          </a:solidFill>
                          <a:effectLst/>
                        </a:rPr>
                        <a:t>Table 8.12 </a:t>
                      </a:r>
                      <a:r>
                        <a:rPr lang="en-US" sz="1200" b="0" dirty="0">
                          <a:solidFill>
                            <a:schemeClr val="tx1"/>
                          </a:solidFill>
                          <a:effectLst/>
                        </a:rPr>
                        <a:t>Drug Mechanisms Associated with a Positive Direct </a:t>
                      </a:r>
                      <a:r>
                        <a:rPr lang="en-US" sz="1200" b="0" dirty="0" err="1">
                          <a:solidFill>
                            <a:schemeClr val="tx1"/>
                          </a:solidFill>
                          <a:effectLst/>
                        </a:rPr>
                        <a:t>Antiglobulin</a:t>
                      </a:r>
                      <a:r>
                        <a:rPr lang="en-US" sz="1200" b="0" dirty="0">
                          <a:solidFill>
                            <a:schemeClr val="tx1"/>
                          </a:solidFill>
                          <a:effectLst/>
                        </a:rPr>
                        <a:t> Test</a:t>
                      </a:r>
                      <a:endParaRPr lang="en-US" sz="1050" b="0" dirty="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5365">
                <a:tc>
                  <a:txBody>
                    <a:bodyPr/>
                    <a:lstStyle/>
                    <a:p>
                      <a:pPr>
                        <a:lnSpc>
                          <a:spcPct val="115000"/>
                        </a:lnSpc>
                        <a:spcAft>
                          <a:spcPts val="0"/>
                        </a:spcAft>
                      </a:pPr>
                      <a:r>
                        <a:rPr lang="en-US" sz="1200" b="0">
                          <a:solidFill>
                            <a:schemeClr val="tx1"/>
                          </a:solidFill>
                          <a:effectLst/>
                        </a:rPr>
                        <a:t>Category</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rPr>
                        <a:t>Mechanism</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rPr>
                        <a:t>Description</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rPr>
                        <a:t>Associated drugs</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57070">
                <a:tc>
                  <a:txBody>
                    <a:bodyPr/>
                    <a:lstStyle/>
                    <a:p>
                      <a:pPr marL="228600" indent="-228600">
                        <a:lnSpc>
                          <a:spcPct val="115000"/>
                        </a:lnSpc>
                        <a:spcAft>
                          <a:spcPts val="0"/>
                        </a:spcAft>
                      </a:pPr>
                      <a:r>
                        <a:rPr lang="en-US" sz="1200" b="0">
                          <a:solidFill>
                            <a:schemeClr val="tx1"/>
                          </a:solidFill>
                          <a:effectLst/>
                        </a:rPr>
                        <a:t>Drug-independent</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rPr>
                        <a:t>Unknown</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rPr>
                        <a:t>Drug causes autoimmune process that resolves itself when the drug is discontinued</a:t>
                      </a:r>
                      <a:endParaRPr lang="en-US" sz="1050" b="0">
                        <a:solidFill>
                          <a:schemeClr val="tx1"/>
                        </a:solidFill>
                        <a:effectLst/>
                      </a:endParaRPr>
                    </a:p>
                    <a:p>
                      <a:pPr marL="228600" indent="-228600">
                        <a:lnSpc>
                          <a:spcPct val="115000"/>
                        </a:lnSpc>
                        <a:spcAft>
                          <a:spcPts val="0"/>
                        </a:spcAft>
                      </a:pPr>
                      <a:r>
                        <a:rPr lang="en-US" sz="1200" b="0">
                          <a:solidFill>
                            <a:schemeClr val="tx1"/>
                          </a:solidFill>
                          <a:effectLst/>
                        </a:rPr>
                        <a:t>Appears serologically like a warm autoantibody</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rPr>
                        <a:t>Fludarabine, methyldopa</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8635">
                <a:tc rowSpan="2">
                  <a:txBody>
                    <a:bodyPr/>
                    <a:lstStyle/>
                    <a:p>
                      <a:pPr marL="228600" indent="-228600">
                        <a:lnSpc>
                          <a:spcPct val="115000"/>
                        </a:lnSpc>
                        <a:spcAft>
                          <a:spcPts val="0"/>
                        </a:spcAft>
                      </a:pPr>
                      <a:r>
                        <a:rPr lang="en-US" sz="1200" b="0">
                          <a:solidFill>
                            <a:schemeClr val="tx1"/>
                          </a:solidFill>
                          <a:effectLst/>
                        </a:rPr>
                        <a:t>Drug-dependent</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rPr>
                        <a:t>Nonimmune protein adsorption</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rPr>
                        <a:t>Drug causes modification of red cell membrane, causing proteins to attach</a:t>
                      </a:r>
                      <a:endParaRPr lang="en-US" sz="1050" b="0">
                        <a:solidFill>
                          <a:schemeClr val="tx1"/>
                        </a:solidFill>
                        <a:effectLst/>
                      </a:endParaRPr>
                    </a:p>
                    <a:p>
                      <a:pPr marL="228600" indent="-228600">
                        <a:lnSpc>
                          <a:spcPct val="115000"/>
                        </a:lnSpc>
                        <a:spcAft>
                          <a:spcPts val="0"/>
                        </a:spcAft>
                      </a:pPr>
                      <a:r>
                        <a:rPr lang="en-US" sz="1200" b="0">
                          <a:solidFill>
                            <a:schemeClr val="tx1"/>
                          </a:solidFill>
                          <a:effectLst/>
                        </a:rPr>
                        <a:t>Demonstrated by antibodies that react in the presence of the drug</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rPr>
                        <a:t>Cephalosporin, cefotetan, ceftriaxone, nonsteroidal antiinflammatory drugs</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82271">
                <a:tc vMerge="1">
                  <a:txBody>
                    <a:bodyPr/>
                    <a:lstStyle/>
                    <a:p>
                      <a:endParaRPr lang="en-US"/>
                    </a:p>
                  </a:txBody>
                  <a:tcPr/>
                </a:tc>
                <a:tc>
                  <a:txBody>
                    <a:bodyPr/>
                    <a:lstStyle/>
                    <a:p>
                      <a:pPr marL="228600" indent="-228600">
                        <a:lnSpc>
                          <a:spcPct val="115000"/>
                        </a:lnSpc>
                        <a:spcAft>
                          <a:spcPts val="0"/>
                        </a:spcAft>
                      </a:pPr>
                      <a:r>
                        <a:rPr lang="en-US" sz="1200" b="0" dirty="0">
                          <a:solidFill>
                            <a:schemeClr val="tx1"/>
                          </a:solidFill>
                          <a:effectLst/>
                        </a:rPr>
                        <a:t>Covalently binds to RBC membrane proteins</a:t>
                      </a:r>
                      <a:endParaRPr lang="en-US" sz="1050" b="0" dirty="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rPr>
                        <a:t>Drug attaches to red cell membrane; antibody to the drug causes red cell clearance by macrophages</a:t>
                      </a:r>
                      <a:endParaRPr lang="en-US" sz="1050" b="0">
                        <a:solidFill>
                          <a:schemeClr val="tx1"/>
                        </a:solidFill>
                        <a:effectLst/>
                      </a:endParaRPr>
                    </a:p>
                    <a:p>
                      <a:pPr marL="228600" indent="-228600">
                        <a:lnSpc>
                          <a:spcPct val="115000"/>
                        </a:lnSpc>
                        <a:spcAft>
                          <a:spcPts val="0"/>
                        </a:spcAft>
                      </a:pPr>
                      <a:r>
                        <a:rPr lang="en-US" sz="1200" b="0">
                          <a:solidFill>
                            <a:schemeClr val="tx1"/>
                          </a:solidFill>
                          <a:effectLst/>
                        </a:rPr>
                        <a:t>Demonstrated by treating cells with drug in vitro</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rPr>
                        <a:t>Penicillin, cefotetan</a:t>
                      </a:r>
                      <a:endParaRPr lang="en-US" sz="1050" b="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5365">
                <a:tc gridSpan="4">
                  <a:txBody>
                    <a:bodyPr/>
                    <a:lstStyle/>
                    <a:p>
                      <a:pPr>
                        <a:lnSpc>
                          <a:spcPct val="115000"/>
                        </a:lnSpc>
                        <a:spcAft>
                          <a:spcPts val="0"/>
                        </a:spcAft>
                      </a:pPr>
                      <a:r>
                        <a:rPr lang="en-US" sz="1200" b="0" i="1" dirty="0">
                          <a:solidFill>
                            <a:schemeClr val="tx1"/>
                          </a:solidFill>
                          <a:effectLst/>
                        </a:rPr>
                        <a:t>RBC</a:t>
                      </a:r>
                      <a:r>
                        <a:rPr lang="en-US" sz="1200" b="0" dirty="0">
                          <a:solidFill>
                            <a:schemeClr val="tx1"/>
                          </a:solidFill>
                          <a:effectLst/>
                        </a:rPr>
                        <a:t>, Red blood cell.</a:t>
                      </a:r>
                      <a:endParaRPr lang="en-US" sz="1050" b="0" dirty="0">
                        <a:solidFill>
                          <a:schemeClr val="tx1"/>
                        </a:solidFill>
                        <a:effectLst/>
                        <a:latin typeface="Calibri"/>
                        <a:ea typeface="Calibri"/>
                        <a:cs typeface="Times New Roman"/>
                      </a:endParaRPr>
                    </a:p>
                  </a:txBody>
                  <a:tcPr marL="63706" marR="637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381000"/>
            <a:ext cx="7886700" cy="1325563"/>
          </a:xfrm>
        </p:spPr>
        <p:txBody>
          <a:bodyPr/>
          <a:lstStyle/>
          <a:p>
            <a:r>
              <a:rPr lang="en-US" altLang="en-US" smtClean="0">
                <a:latin typeface="Arial" charset="0"/>
                <a:cs typeface="Arial" charset="0"/>
              </a:rPr>
              <a:t>Elution (1 of 2)</a:t>
            </a:r>
          </a:p>
        </p:txBody>
      </p:sp>
      <p:sp>
        <p:nvSpPr>
          <p:cNvPr id="52227" name="Content Placeholder 8"/>
          <p:cNvSpPr>
            <a:spLocks noGrp="1"/>
          </p:cNvSpPr>
          <p:nvPr>
            <p:ph idx="1"/>
          </p:nvPr>
        </p:nvSpPr>
        <p:spPr/>
        <p:txBody>
          <a:bodyPr>
            <a:normAutofit/>
          </a:bodyPr>
          <a:lstStyle/>
          <a:p>
            <a:r>
              <a:rPr lang="en-US" altLang="en-US" smtClean="0">
                <a:latin typeface="Arial" charset="0"/>
                <a:cs typeface="Arial" charset="0"/>
              </a:rPr>
              <a:t>To identify antibodies when the DAT is positive, the IgG must be detached by using the </a:t>
            </a:r>
            <a:r>
              <a:rPr lang="en-US" altLang="en-US" b="1" smtClean="0">
                <a:latin typeface="Arial" charset="0"/>
                <a:cs typeface="Arial" charset="0"/>
              </a:rPr>
              <a:t>elution technique</a:t>
            </a:r>
          </a:p>
          <a:p>
            <a:r>
              <a:rPr lang="en-US" altLang="en-US" smtClean="0">
                <a:latin typeface="Arial" charset="0"/>
                <a:cs typeface="Arial" charset="0"/>
              </a:rPr>
              <a:t>The recovered antibody is called the </a:t>
            </a:r>
            <a:r>
              <a:rPr lang="en-US" altLang="en-US" b="1" smtClean="0">
                <a:latin typeface="Arial" charset="0"/>
                <a:cs typeface="Arial" charset="0"/>
              </a:rPr>
              <a:t>eluate</a:t>
            </a:r>
          </a:p>
          <a:p>
            <a:r>
              <a:rPr lang="en-US" altLang="en-US" smtClean="0">
                <a:latin typeface="Arial" charset="0"/>
                <a:cs typeface="Arial" charset="0"/>
              </a:rPr>
              <a:t>Eluate is used in an antibody panel to identify antibody</a:t>
            </a:r>
          </a:p>
          <a:p>
            <a:r>
              <a:rPr lang="en-US" altLang="en-US" smtClean="0">
                <a:latin typeface="Arial" charset="0"/>
                <a:cs typeface="Arial" charset="0"/>
              </a:rPr>
              <a:t>Elution is performed in suspected cases of HDFN and may not be reactive in all cases of warm autoantibodies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latin typeface="Arial" charset="0"/>
                <a:cs typeface="Arial" charset="0"/>
              </a:rPr>
              <a:t>Elution (2 of 2)</a:t>
            </a:r>
          </a:p>
        </p:txBody>
      </p:sp>
      <p:graphicFrame>
        <p:nvGraphicFramePr>
          <p:cNvPr id="2" name="Table 1" descr="Table with 4 columns and 4 rows describing elution methods&#10;" title="Table 8.11 Elution Methods"/>
          <p:cNvGraphicFramePr>
            <a:graphicFrameLocks noGrp="1"/>
          </p:cNvGraphicFramePr>
          <p:nvPr>
            <p:extLst>
              <p:ext uri="{D42A27DB-BD31-4B8C-83A1-F6EECF244321}">
                <p14:modId xmlns:p14="http://schemas.microsoft.com/office/powerpoint/2010/main" val="1219329956"/>
              </p:ext>
            </p:extLst>
          </p:nvPr>
        </p:nvGraphicFramePr>
        <p:xfrm>
          <a:off x="685800" y="1905000"/>
          <a:ext cx="7848600" cy="3785616"/>
        </p:xfrm>
        <a:graphic>
          <a:graphicData uri="http://schemas.openxmlformats.org/drawingml/2006/table">
            <a:tbl>
              <a:tblPr firstRow="1" firstCol="1" bandRow="1">
                <a:tableStyleId>{5C22544A-7EE6-4342-B048-85BDC9FD1C3A}</a:tableStyleId>
              </a:tblPr>
              <a:tblGrid>
                <a:gridCol w="1961938">
                  <a:extLst>
                    <a:ext uri="{9D8B030D-6E8A-4147-A177-3AD203B41FA5}">
                      <a16:colId xmlns:a16="http://schemas.microsoft.com/office/drawing/2014/main" val="20000"/>
                    </a:ext>
                  </a:extLst>
                </a:gridCol>
                <a:gridCol w="1619462">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gridSpan="4">
                  <a:txBody>
                    <a:bodyPr/>
                    <a:lstStyle/>
                    <a:p>
                      <a:pPr>
                        <a:lnSpc>
                          <a:spcPct val="115000"/>
                        </a:lnSpc>
                        <a:spcAft>
                          <a:spcPts val="0"/>
                        </a:spcAft>
                      </a:pPr>
                      <a:r>
                        <a:rPr lang="en-US" sz="1800" b="0" dirty="0">
                          <a:solidFill>
                            <a:schemeClr val="tx1"/>
                          </a:solidFill>
                          <a:effectLst/>
                        </a:rPr>
                        <a:t>Table 8.11 Elution Methods</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nSpc>
                          <a:spcPct val="115000"/>
                        </a:lnSpc>
                        <a:spcAft>
                          <a:spcPts val="0"/>
                        </a:spcAft>
                      </a:pPr>
                      <a:r>
                        <a:rPr lang="en-US" sz="1800" b="0">
                          <a:solidFill>
                            <a:schemeClr val="tx1"/>
                          </a:solidFill>
                          <a:effectLst/>
                        </a:rPr>
                        <a:t>Method</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800" b="0">
                          <a:solidFill>
                            <a:schemeClr val="tx1"/>
                          </a:solidFill>
                          <a:effectLst/>
                        </a:rPr>
                        <a:t>Antibody removal</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800" b="0">
                          <a:solidFill>
                            <a:schemeClr val="tx1"/>
                          </a:solidFill>
                          <a:effectLst/>
                        </a:rPr>
                        <a:t>Benefits</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800" b="0">
                          <a:solidFill>
                            <a:schemeClr val="tx1"/>
                          </a:solidFill>
                          <a:effectLst/>
                        </a:rPr>
                        <a:t>Limitations</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228600" indent="-228600">
                        <a:lnSpc>
                          <a:spcPct val="115000"/>
                        </a:lnSpc>
                        <a:spcAft>
                          <a:spcPts val="0"/>
                        </a:spcAft>
                      </a:pPr>
                      <a:r>
                        <a:rPr lang="en-US" sz="1800" b="0">
                          <a:solidFill>
                            <a:schemeClr val="tx1"/>
                          </a:solidFill>
                          <a:effectLst/>
                        </a:rPr>
                        <a:t>Glycine acid</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Lower pH</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Rapid and sensitive; commercially available</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 </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228600" indent="-228600">
                        <a:lnSpc>
                          <a:spcPct val="115000"/>
                        </a:lnSpc>
                        <a:spcAft>
                          <a:spcPts val="0"/>
                        </a:spcAft>
                      </a:pPr>
                      <a:r>
                        <a:rPr lang="en-US" sz="1800" b="0">
                          <a:solidFill>
                            <a:schemeClr val="tx1"/>
                          </a:solidFill>
                          <a:effectLst/>
                        </a:rPr>
                        <a:t>Heat</a:t>
                      </a:r>
                      <a:endParaRPr lang="en-US" sz="1600" b="0">
                        <a:solidFill>
                          <a:schemeClr val="tx1"/>
                        </a:solidFill>
                        <a:effectLst/>
                      </a:endParaRPr>
                    </a:p>
                    <a:p>
                      <a:pPr marL="228600" indent="-228600">
                        <a:lnSpc>
                          <a:spcPct val="115000"/>
                        </a:lnSpc>
                        <a:spcAft>
                          <a:spcPts val="0"/>
                        </a:spcAft>
                      </a:pPr>
                      <a:r>
                        <a:rPr lang="en-US" sz="1800" b="0">
                          <a:solidFill>
                            <a:schemeClr val="tx1"/>
                          </a:solidFill>
                          <a:effectLst/>
                        </a:rPr>
                        <a:t>Freeze-thaw</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Physical</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Rapid; effective for ABO antibodies; inexpensive</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Not sensitive for antibodies other than ABO</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228600" indent="-228600">
                        <a:lnSpc>
                          <a:spcPct val="115000"/>
                        </a:lnSpc>
                        <a:spcAft>
                          <a:spcPts val="0"/>
                        </a:spcAft>
                      </a:pPr>
                      <a:r>
                        <a:rPr lang="en-US" sz="1800" b="0">
                          <a:solidFill>
                            <a:schemeClr val="tx1"/>
                          </a:solidFill>
                          <a:effectLst/>
                        </a:rPr>
                        <a:t>Ether</a:t>
                      </a:r>
                      <a:endParaRPr lang="en-US" sz="1600" b="0">
                        <a:solidFill>
                          <a:schemeClr val="tx1"/>
                        </a:solidFill>
                        <a:effectLst/>
                      </a:endParaRPr>
                    </a:p>
                    <a:p>
                      <a:pPr marL="228600" indent="-228600">
                        <a:lnSpc>
                          <a:spcPct val="115000"/>
                        </a:lnSpc>
                        <a:spcAft>
                          <a:spcPts val="0"/>
                        </a:spcAft>
                      </a:pPr>
                      <a:r>
                        <a:rPr lang="en-US" sz="1800" b="0">
                          <a:solidFill>
                            <a:schemeClr val="tx1"/>
                          </a:solidFill>
                          <a:effectLst/>
                        </a:rPr>
                        <a:t>Methylene chloride</a:t>
                      </a:r>
                      <a:endParaRPr lang="en-US" sz="1600" b="0">
                        <a:solidFill>
                          <a:schemeClr val="tx1"/>
                        </a:solidFill>
                        <a:effectLst/>
                      </a:endParaRPr>
                    </a:p>
                    <a:p>
                      <a:pPr marL="228600" indent="-228600">
                        <a:lnSpc>
                          <a:spcPct val="115000"/>
                        </a:lnSpc>
                        <a:spcAft>
                          <a:spcPts val="0"/>
                        </a:spcAft>
                      </a:pPr>
                      <a:r>
                        <a:rPr lang="en-US" sz="1800" b="0">
                          <a:solidFill>
                            <a:schemeClr val="tx1"/>
                          </a:solidFill>
                          <a:effectLst/>
                        </a:rPr>
                        <a:t>Chloroform</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Organic solvent</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a:solidFill>
                            <a:schemeClr val="tx1"/>
                          </a:solidFill>
                          <a:effectLst/>
                        </a:rPr>
                        <a:t>Sensitive; inexpensive</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800" b="0" dirty="0">
                          <a:solidFill>
                            <a:schemeClr val="tx1"/>
                          </a:solidFill>
                          <a:effectLst/>
                        </a:rPr>
                        <a:t>Hazardous, carcinogenic, or flammable</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latin typeface="Arial" charset="0"/>
                <a:cs typeface="Arial" charset="0"/>
              </a:rPr>
              <a:t>Adsorption (1 of 2)</a:t>
            </a:r>
          </a:p>
        </p:txBody>
      </p:sp>
      <p:sp>
        <p:nvSpPr>
          <p:cNvPr id="54275" name="Content Placeholder 8"/>
          <p:cNvSpPr>
            <a:spLocks noGrp="1"/>
          </p:cNvSpPr>
          <p:nvPr>
            <p:ph idx="1"/>
          </p:nvPr>
        </p:nvSpPr>
        <p:spPr/>
        <p:txBody>
          <a:bodyPr>
            <a:normAutofit/>
          </a:bodyPr>
          <a:lstStyle/>
          <a:p>
            <a:r>
              <a:rPr lang="en-US" altLang="en-US" sz="3200" smtClean="0">
                <a:latin typeface="Arial" charset="0"/>
                <a:cs typeface="Arial" charset="0"/>
              </a:rPr>
              <a:t>Warm autoantibodies may need to be removed to test for underlying alloantibodies</a:t>
            </a:r>
          </a:p>
          <a:p>
            <a:r>
              <a:rPr lang="en-US" altLang="en-US" sz="3200" smtClean="0">
                <a:latin typeface="Arial" charset="0"/>
                <a:cs typeface="Arial" charset="0"/>
              </a:rPr>
              <a:t>Cells can be pretreated with dithiothreitol or a combination of enzymes and dithiothreitol (ZZAP) to remove any in vivo attached antibodies</a:t>
            </a:r>
          </a:p>
          <a:p>
            <a:endParaRPr lang="en-US" altLang="en-US" sz="3200" smtClean="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Arial" charset="0"/>
                <a:cs typeface="Arial" charset="0"/>
              </a:rPr>
              <a:t>Objectives (4 of 5)</a:t>
            </a:r>
          </a:p>
        </p:txBody>
      </p:sp>
      <p:sp>
        <p:nvSpPr>
          <p:cNvPr id="9219" name="Content Placeholder 8"/>
          <p:cNvSpPr>
            <a:spLocks noGrp="1"/>
          </p:cNvSpPr>
          <p:nvPr>
            <p:ph idx="1"/>
          </p:nvPr>
        </p:nvSpPr>
        <p:spPr/>
        <p:txBody>
          <a:bodyPr>
            <a:normAutofit/>
          </a:bodyPr>
          <a:lstStyle/>
          <a:p>
            <a:r>
              <a:rPr lang="en-US" altLang="en-US" dirty="0" smtClean="0">
                <a:latin typeface="Arial" charset="0"/>
                <a:cs typeface="Arial" charset="0"/>
              </a:rPr>
              <a:t>Describe the properties of a high-titer, low-avidity antibody and techniques for identifying or avoiding reactivity</a:t>
            </a:r>
          </a:p>
          <a:p>
            <a:r>
              <a:rPr lang="en-US" altLang="en-US" dirty="0" smtClean="0">
                <a:latin typeface="Arial" charset="0"/>
                <a:cs typeface="Arial" charset="0"/>
              </a:rPr>
              <a:t>Explain the importance of a control when performing antibody neutralization</a:t>
            </a:r>
          </a:p>
          <a:p>
            <a:r>
              <a:rPr lang="en-US" altLang="en-US" dirty="0" smtClean="0">
                <a:latin typeface="Arial" charset="0"/>
                <a:cs typeface="Arial" charset="0"/>
              </a:rPr>
              <a:t>Discuss the use of and potential problems with the </a:t>
            </a:r>
            <a:r>
              <a:rPr lang="en-US" altLang="en-US" dirty="0" err="1" smtClean="0">
                <a:latin typeface="Arial" charset="0"/>
                <a:cs typeface="Arial" charset="0"/>
              </a:rPr>
              <a:t>prewarming</a:t>
            </a:r>
            <a:r>
              <a:rPr lang="en-US" altLang="en-US" dirty="0" smtClean="0">
                <a:latin typeface="Arial" charset="0"/>
                <a:cs typeface="Arial" charset="0"/>
              </a:rPr>
              <a:t> procedure</a:t>
            </a:r>
          </a:p>
          <a:p>
            <a:r>
              <a:rPr lang="en-US" altLang="en-US" dirty="0" smtClean="0">
                <a:latin typeface="Arial" charset="0"/>
                <a:cs typeface="Arial" charset="0"/>
              </a:rPr>
              <a:t>List methods of enhancing weak immunoglobulin G (</a:t>
            </a:r>
            <a:r>
              <a:rPr lang="en-US" altLang="en-US" dirty="0" err="1" smtClean="0">
                <a:latin typeface="Arial" charset="0"/>
                <a:cs typeface="Arial" charset="0"/>
              </a:rPr>
              <a:t>IgG</a:t>
            </a:r>
            <a:r>
              <a:rPr lang="en-US" altLang="en-US" dirty="0" smtClean="0">
                <a:latin typeface="Arial" charset="0"/>
                <a:cs typeface="Arial" charset="0"/>
              </a:rPr>
              <a:t>) antibodies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57200"/>
            <a:ext cx="8229600" cy="1143000"/>
          </a:xfrm>
        </p:spPr>
        <p:txBody>
          <a:bodyPr/>
          <a:lstStyle/>
          <a:p>
            <a:r>
              <a:rPr lang="en-US" altLang="en-US" dirty="0" smtClean="0">
                <a:latin typeface="Arial" charset="0"/>
                <a:cs typeface="Arial" charset="0"/>
              </a:rPr>
              <a:t>Adsorption (2 of 2)</a:t>
            </a:r>
          </a:p>
        </p:txBody>
      </p:sp>
      <p:pic>
        <p:nvPicPr>
          <p:cNvPr id="2" name="Picture 1" descr="Image showing comparison of autologous and allogeneic adsorption procedures. A, Autoadsorption. B, Allogeneic adsorption. In an allogeneic adsorption procedure, the red cell phenotypic requirements are dependent upon the red cell treatment used." title="Fig. 8.8 Comparison of autologous and allogeneic adsorption procedures. A, Autoadsorption. B, Allogeneic adsorption. In an allogeneic adsorption procedure, the red cell phenotypic requirements are dependent upon the red cell treatment u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590" y="1905000"/>
            <a:ext cx="4154168" cy="1620126"/>
          </a:xfrm>
          <a:prstGeom prst="rect">
            <a:avLst/>
          </a:prstGeom>
        </p:spPr>
      </p:pic>
      <p:pic>
        <p:nvPicPr>
          <p:cNvPr id="3" name="Picture 2" descr="Image showing comparison of autologous and allogeneic adsorption procedures. A, Autoadsorption. B, Allogeneic adsorption. In an allogeneic adsorption procedure, the red cell phenotypic requirements are dependent upon the red cell treatment used." title="Fig. 8.8 Comparison of autologous and allogeneic adsorption procedures. A, Autoadsorption. B, Allogeneic adsorption. In an allogeneic adsorption procedure, the red cell phenotypic requirements are dependent upon the red cell treatment u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432" y="3657600"/>
            <a:ext cx="3928485" cy="255351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latin typeface="Arial" charset="0"/>
                <a:cs typeface="Arial" charset="0"/>
              </a:rPr>
              <a:t>Other Problems</a:t>
            </a:r>
          </a:p>
        </p:txBody>
      </p:sp>
      <p:sp>
        <p:nvSpPr>
          <p:cNvPr id="56323" name="Content Placeholder 8"/>
          <p:cNvSpPr>
            <a:spLocks noGrp="1"/>
          </p:cNvSpPr>
          <p:nvPr>
            <p:ph idx="1"/>
          </p:nvPr>
        </p:nvSpPr>
        <p:spPr/>
        <p:txBody>
          <a:bodyPr>
            <a:normAutofit/>
          </a:bodyPr>
          <a:lstStyle/>
          <a:p>
            <a:r>
              <a:rPr lang="en-US" altLang="en-US" sz="3200" smtClean="0">
                <a:latin typeface="Arial" charset="0"/>
                <a:cs typeface="Arial" charset="0"/>
              </a:rPr>
              <a:t>Phenotyping RBCs coated with IgG can be a challenge</a:t>
            </a:r>
          </a:p>
          <a:p>
            <a:r>
              <a:rPr lang="en-US" altLang="en-US" sz="3200" smtClean="0">
                <a:latin typeface="Arial" charset="0"/>
                <a:cs typeface="Arial" charset="0"/>
              </a:rPr>
              <a:t>Treating cells with chloroquine diphosphate will disassociate the IgG from the RBCs without harming the antigens</a:t>
            </a:r>
          </a:p>
          <a:p>
            <a:pPr>
              <a:buFont typeface="Wingdings 2" pitchFamily="18" charset="2"/>
              <a:buNone/>
            </a:pPr>
            <a:endParaRPr lang="en-US" altLang="en-US" sz="3200" smtClean="0">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charset="0"/>
                <a:cs typeface="Arial" charset="0"/>
              </a:rPr>
              <a:t>Objectives (5 of 5)</a:t>
            </a:r>
          </a:p>
        </p:txBody>
      </p:sp>
      <p:sp>
        <p:nvSpPr>
          <p:cNvPr id="10243" name="Content Placeholder 8"/>
          <p:cNvSpPr>
            <a:spLocks noGrp="1"/>
          </p:cNvSpPr>
          <p:nvPr>
            <p:ph idx="1"/>
          </p:nvPr>
        </p:nvSpPr>
        <p:spPr/>
        <p:txBody>
          <a:bodyPr>
            <a:normAutofit/>
          </a:bodyPr>
          <a:lstStyle/>
          <a:p>
            <a:r>
              <a:rPr lang="en-US" altLang="en-US" dirty="0" smtClean="0">
                <a:latin typeface="Arial" charset="0"/>
                <a:cs typeface="Arial" charset="0"/>
              </a:rPr>
              <a:t>Explain the process of identifying the specificity of a cold autoantibody and techniques to avoid cold autoantibody reactivity</a:t>
            </a:r>
          </a:p>
          <a:p>
            <a:r>
              <a:rPr lang="en-US" altLang="en-US" dirty="0" smtClean="0">
                <a:latin typeface="Arial" charset="0"/>
                <a:cs typeface="Arial" charset="0"/>
              </a:rPr>
              <a:t>Describe the process and limitations of adsorption techniques as they apply to warm and cold autoantibodies</a:t>
            </a:r>
          </a:p>
          <a:p>
            <a:r>
              <a:rPr lang="en-US" altLang="en-US" dirty="0" smtClean="0">
                <a:latin typeface="Arial" charset="0"/>
                <a:cs typeface="Arial" charset="0"/>
              </a:rPr>
              <a:t>Define the </a:t>
            </a:r>
            <a:r>
              <a:rPr lang="en-US" altLang="en-US" i="1" dirty="0" smtClean="0">
                <a:latin typeface="Arial" charset="0"/>
                <a:cs typeface="Arial" charset="0"/>
              </a:rPr>
              <a:t>elution procedure,</a:t>
            </a:r>
            <a:r>
              <a:rPr lang="en-US" altLang="en-US" dirty="0" smtClean="0">
                <a:latin typeface="Arial" charset="0"/>
                <a:cs typeface="Arial" charset="0"/>
              </a:rPr>
              <a:t> and list the methods and purposes of this test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charset="0"/>
                <a:cs typeface="Arial" charset="0"/>
              </a:rPr>
              <a:t>Antibody Detection</a:t>
            </a:r>
          </a:p>
        </p:txBody>
      </p:sp>
      <p:pic>
        <p:nvPicPr>
          <p:cNvPr id="11269" name="Picture 6" descr="Image showing antibody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2005013"/>
            <a:ext cx="554672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ltLang="en-US" smtClean="0">
                <a:latin typeface="Arial" charset="0"/>
                <a:cs typeface="Arial" charset="0"/>
              </a:rPr>
              <a:t>Antibody Screen (1 of 2)</a:t>
            </a:r>
          </a:p>
        </p:txBody>
      </p:sp>
      <p:sp>
        <p:nvSpPr>
          <p:cNvPr id="12291" name="Content Placeholder 8"/>
          <p:cNvSpPr>
            <a:spLocks noGrp="1"/>
          </p:cNvSpPr>
          <p:nvPr>
            <p:ph idx="1"/>
          </p:nvPr>
        </p:nvSpPr>
        <p:spPr/>
        <p:txBody>
          <a:bodyPr/>
          <a:lstStyle/>
          <a:p>
            <a:r>
              <a:rPr lang="en-US" altLang="en-US" dirty="0" smtClean="0">
                <a:latin typeface="Arial" charset="0"/>
                <a:cs typeface="Arial" charset="0"/>
              </a:rPr>
              <a:t>The test used to detect antibodies is called an </a:t>
            </a:r>
            <a:r>
              <a:rPr lang="en-US" altLang="en-US" b="1" dirty="0" smtClean="0">
                <a:latin typeface="Arial" charset="0"/>
                <a:cs typeface="Arial" charset="0"/>
              </a:rPr>
              <a:t>antibody screen</a:t>
            </a:r>
            <a:endParaRPr lang="en-US" altLang="en-US" dirty="0" smtClean="0">
              <a:latin typeface="Arial" charset="0"/>
              <a:cs typeface="Arial" charset="0"/>
            </a:endParaRPr>
          </a:p>
          <a:p>
            <a:r>
              <a:rPr lang="en-US" altLang="en-US" dirty="0" smtClean="0">
                <a:latin typeface="Arial" charset="0"/>
                <a:cs typeface="Arial" charset="0"/>
              </a:rPr>
              <a:t>Antibody screens are used for</a:t>
            </a:r>
          </a:p>
          <a:p>
            <a:pPr lvl="1">
              <a:buFont typeface="Times New Roman" panose="02020603050405020304" pitchFamily="18" charset="0"/>
              <a:buChar char="–"/>
            </a:pPr>
            <a:r>
              <a:rPr lang="en-US" altLang="en-US" dirty="0" smtClean="0">
                <a:latin typeface="Arial" charset="0"/>
                <a:cs typeface="Arial" charset="0"/>
              </a:rPr>
              <a:t>Patients needing a transfusion</a:t>
            </a:r>
          </a:p>
          <a:p>
            <a:pPr lvl="1">
              <a:buFont typeface="Times New Roman" panose="02020603050405020304" pitchFamily="18" charset="0"/>
              <a:buChar char="–"/>
            </a:pPr>
            <a:r>
              <a:rPr lang="en-US" altLang="en-US" dirty="0" smtClean="0">
                <a:latin typeface="Arial" charset="0"/>
                <a:cs typeface="Arial" charset="0"/>
              </a:rPr>
              <a:t>Pregnant women</a:t>
            </a:r>
          </a:p>
          <a:p>
            <a:pPr lvl="1">
              <a:buFont typeface="Times New Roman" panose="02020603050405020304" pitchFamily="18" charset="0"/>
              <a:buChar char="–"/>
            </a:pPr>
            <a:r>
              <a:rPr lang="en-US" altLang="en-US" dirty="0" smtClean="0">
                <a:latin typeface="Arial" charset="0"/>
                <a:cs typeface="Arial" charset="0"/>
              </a:rPr>
              <a:t>Patients who have had transfusion reactions</a:t>
            </a:r>
          </a:p>
          <a:p>
            <a:pPr lvl="1">
              <a:buFont typeface="Times New Roman" panose="02020603050405020304" pitchFamily="18" charset="0"/>
              <a:buChar char="–"/>
            </a:pPr>
            <a:r>
              <a:rPr lang="en-US" altLang="en-US" dirty="0" smtClean="0">
                <a:latin typeface="Arial" charset="0"/>
                <a:cs typeface="Arial" charset="0"/>
              </a:rPr>
              <a:t>Blood and plasma donors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altLang="en-US" smtClean="0">
                <a:latin typeface="Arial" charset="0"/>
                <a:cs typeface="Arial" charset="0"/>
              </a:rPr>
              <a:t>Antibody Screen (2 of 2)</a:t>
            </a:r>
          </a:p>
        </p:txBody>
      </p:sp>
      <p:sp>
        <p:nvSpPr>
          <p:cNvPr id="13315" name="Content Placeholder 8"/>
          <p:cNvSpPr>
            <a:spLocks noGrp="1"/>
          </p:cNvSpPr>
          <p:nvPr>
            <p:ph idx="1"/>
          </p:nvPr>
        </p:nvSpPr>
        <p:spPr/>
        <p:txBody>
          <a:bodyPr>
            <a:normAutofit/>
          </a:bodyPr>
          <a:lstStyle/>
          <a:p>
            <a:r>
              <a:rPr lang="en-US" altLang="en-US" sz="2200" dirty="0" smtClean="0">
                <a:latin typeface="Arial" charset="0"/>
                <a:cs typeface="Arial" charset="0"/>
              </a:rPr>
              <a:t>Uses the patient’s plasma or serum against reagent RBCs to detect unexpected antibodies</a:t>
            </a:r>
          </a:p>
          <a:p>
            <a:r>
              <a:rPr lang="en-US" altLang="en-US" sz="2200" dirty="0" smtClean="0">
                <a:latin typeface="Arial" charset="0"/>
                <a:cs typeface="Arial" charset="0"/>
              </a:rPr>
              <a:t>Unexpected antibodies are found in addition to the expected anti-A  or anti-B antibodies</a:t>
            </a:r>
          </a:p>
          <a:p>
            <a:r>
              <a:rPr lang="en-US" altLang="en-US" sz="2200" dirty="0" smtClean="0">
                <a:latin typeface="Arial" charset="0"/>
                <a:cs typeface="Arial" charset="0"/>
              </a:rPr>
              <a:t>Unexpected antibodies are a result of RBC stimulation (transfusion, hemolytic disease of the fetus and newborn [HDFN])</a:t>
            </a:r>
          </a:p>
          <a:p>
            <a:r>
              <a:rPr lang="en-US" altLang="en-US" sz="2200" dirty="0" smtClean="0">
                <a:latin typeface="Arial" charset="0"/>
                <a:cs typeface="Arial" charset="0"/>
              </a:rPr>
              <a:t>Unexpected antibodies may be</a:t>
            </a:r>
          </a:p>
          <a:p>
            <a:pPr lvl="1">
              <a:buFont typeface="Times New Roman" panose="02020603050405020304" pitchFamily="18" charset="0"/>
              <a:buChar char="–"/>
            </a:pPr>
            <a:r>
              <a:rPr lang="en-US" altLang="en-US" sz="1900" dirty="0" smtClean="0">
                <a:latin typeface="Arial" charset="0"/>
                <a:cs typeface="Arial" charset="0"/>
              </a:rPr>
              <a:t>Clinically significant (</a:t>
            </a:r>
            <a:r>
              <a:rPr lang="en-US" altLang="en-US" sz="1900" dirty="0" err="1" smtClean="0">
                <a:latin typeface="Arial" charset="0"/>
                <a:cs typeface="Arial" charset="0"/>
              </a:rPr>
              <a:t>IgG</a:t>
            </a:r>
            <a:r>
              <a:rPr lang="en-US" altLang="en-US" sz="1900" dirty="0" smtClean="0">
                <a:latin typeface="Arial" charset="0"/>
                <a:cs typeface="Arial" charset="0"/>
              </a:rPr>
              <a:t>) </a:t>
            </a:r>
          </a:p>
          <a:p>
            <a:pPr lvl="1">
              <a:buFont typeface="Times New Roman" panose="02020603050405020304" pitchFamily="18" charset="0"/>
              <a:buChar char="–"/>
            </a:pPr>
            <a:r>
              <a:rPr lang="en-US" altLang="en-US" sz="1900" dirty="0" smtClean="0">
                <a:latin typeface="Arial" charset="0"/>
                <a:cs typeface="Arial" charset="0"/>
              </a:rPr>
              <a:t>Not clinically significant (immunoglobulin M [</a:t>
            </a:r>
            <a:r>
              <a:rPr lang="en-US" altLang="en-US" sz="1900" dirty="0" err="1" smtClean="0">
                <a:latin typeface="Arial" charset="0"/>
                <a:cs typeface="Arial" charset="0"/>
              </a:rPr>
              <a:t>IgM</a:t>
            </a:r>
            <a:r>
              <a:rPr lang="en-US" altLang="en-US" sz="1900" dirty="0" smtClean="0">
                <a:latin typeface="Arial" charset="0"/>
                <a:cs typeface="Arial" charset="0"/>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2094</TotalTime>
  <Words>2702</Words>
  <Application>Microsoft Office PowerPoint</Application>
  <PresentationFormat>On-screen Show (4:3)</PresentationFormat>
  <Paragraphs>348</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 2</vt:lpstr>
      <vt:lpstr>Retrospect</vt:lpstr>
      <vt:lpstr>Chapter 8</vt:lpstr>
      <vt:lpstr>Objectives (1 of 5)</vt:lpstr>
      <vt:lpstr>Objectives (2 of 5)</vt:lpstr>
      <vt:lpstr>Objectives (3 of 5)</vt:lpstr>
      <vt:lpstr>Objectives (4 of 5)</vt:lpstr>
      <vt:lpstr>Objectives (5 of 5)</vt:lpstr>
      <vt:lpstr>Antibody Detection</vt:lpstr>
      <vt:lpstr>Antibody Screen (1 of 2)</vt:lpstr>
      <vt:lpstr>Antibody Screen (2 of 2)</vt:lpstr>
      <vt:lpstr>Clinically Significant Antibodies</vt:lpstr>
      <vt:lpstr>Performing an Antibody Screen</vt:lpstr>
      <vt:lpstr>Screening Cells (1 of 2)</vt:lpstr>
      <vt:lpstr>Screening Cells (2 of 2)</vt:lpstr>
      <vt:lpstr>Antigram</vt:lpstr>
      <vt:lpstr>Autocontrol</vt:lpstr>
      <vt:lpstr>Potentiators (1 of 2)</vt:lpstr>
      <vt:lpstr>Potentiators (2 of 2)</vt:lpstr>
      <vt:lpstr>Patient History</vt:lpstr>
      <vt:lpstr>Antibody Identification</vt:lpstr>
      <vt:lpstr>Initial Panel</vt:lpstr>
      <vt:lpstr>Interpretation Guidelines</vt:lpstr>
      <vt:lpstr>Example with Negative Autocontrol and IgG Antibody</vt:lpstr>
      <vt:lpstr>Interpretation Guidelines (1 of 2)</vt:lpstr>
      <vt:lpstr>Interpretation Guidelines (2 of 2)</vt:lpstr>
      <vt:lpstr>Example of Ruling Out and Matching the Pattern</vt:lpstr>
      <vt:lpstr>Interpretation Guidelines</vt:lpstr>
      <vt:lpstr>Multiple Antibodies</vt:lpstr>
      <vt:lpstr>Proteolytic Enzymes</vt:lpstr>
      <vt:lpstr>Example</vt:lpstr>
      <vt:lpstr>Antibodies to  High-Frequency Antigens</vt:lpstr>
      <vt:lpstr>High-Frequency Antibodies</vt:lpstr>
      <vt:lpstr>Example</vt:lpstr>
      <vt:lpstr>High-Titer, Low-Avidity Antibodies</vt:lpstr>
      <vt:lpstr>Antibodies to  Low-Frequency Antigens</vt:lpstr>
      <vt:lpstr>Enhancing Weak IgG Antibodies</vt:lpstr>
      <vt:lpstr>Cold Alloantibodies</vt:lpstr>
      <vt:lpstr>Example</vt:lpstr>
      <vt:lpstr>Autoantibodies</vt:lpstr>
      <vt:lpstr>Cold Autoantibodies</vt:lpstr>
      <vt:lpstr>Example</vt:lpstr>
      <vt:lpstr>Avoiding Cold Autoantibody   Reactions</vt:lpstr>
      <vt:lpstr>Prewarming</vt:lpstr>
      <vt:lpstr>Adsorption</vt:lpstr>
      <vt:lpstr>Warm Autoantibodies</vt:lpstr>
      <vt:lpstr>Specificity</vt:lpstr>
      <vt:lpstr>Drug Mechanisms</vt:lpstr>
      <vt:lpstr>Elution (1 of 2)</vt:lpstr>
      <vt:lpstr>Elution (2 of 2)</vt:lpstr>
      <vt:lpstr>Adsorption (1 of 2)</vt:lpstr>
      <vt:lpstr>Adsorption (2 of 2)</vt:lpstr>
      <vt:lpstr>Other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Renee N Wilkins</dc:creator>
  <cp:lastModifiedBy>Docia D. Murphy-Johnson</cp:lastModifiedBy>
  <cp:revision>134</cp:revision>
  <dcterms:created xsi:type="dcterms:W3CDTF">2012-02-18T18:27:54Z</dcterms:created>
  <dcterms:modified xsi:type="dcterms:W3CDTF">2024-07-30T12:28:34Z</dcterms:modified>
</cp:coreProperties>
</file>