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35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58" r:id="rId4"/>
    <p:sldId id="280" r:id="rId5"/>
    <p:sldId id="281" r:id="rId6"/>
    <p:sldId id="259" r:id="rId7"/>
    <p:sldId id="260" r:id="rId8"/>
    <p:sldId id="282" r:id="rId9"/>
    <p:sldId id="283" r:id="rId10"/>
    <p:sldId id="263" r:id="rId11"/>
    <p:sldId id="265" r:id="rId12"/>
    <p:sldId id="266" r:id="rId13"/>
    <p:sldId id="267" r:id="rId14"/>
    <p:sldId id="268" r:id="rId15"/>
    <p:sldId id="284" r:id="rId16"/>
    <p:sldId id="271" r:id="rId17"/>
    <p:sldId id="285" r:id="rId18"/>
    <p:sldId id="272" r:id="rId19"/>
    <p:sldId id="273" r:id="rId20"/>
    <p:sldId id="274" r:id="rId21"/>
    <p:sldId id="275" r:id="rId22"/>
    <p:sldId id="276" r:id="rId23"/>
    <p:sldId id="277" r:id="rId24"/>
    <p:sldId id="286" r:id="rId25"/>
    <p:sldId id="279" r:id="rId26"/>
  </p:sldIdLst>
  <p:sldSz cx="9144000" cy="6858000" type="screen4x3"/>
  <p:notesSz cx="6858000" cy="9144000"/>
  <p:custDataLst>
    <p:tags r:id="rId29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203656" initials="203656" lastIdx="1" clrIdx="0">
    <p:extLst>
      <p:ext uri="{19B8F6BF-5375-455C-9EA6-DF929625EA0E}">
        <p15:presenceInfo xmlns:p15="http://schemas.microsoft.com/office/powerpoint/2012/main" userId="203656" providerId="None"/>
      </p:ext>
    </p:extLst>
  </p:cmAuthor>
  <p:cmAuthor id="2" name="Bharathy, Balan" initials="BB" lastIdx="2" clrIdx="1">
    <p:extLst>
      <p:ext uri="{19B8F6BF-5375-455C-9EA6-DF929625EA0E}">
        <p15:presenceInfo xmlns:p15="http://schemas.microsoft.com/office/powerpoint/2012/main" userId="Bharathy, Bala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00"/>
    <a:srgbClr val="898989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84" autoAdjust="0"/>
    <p:restoredTop sz="77199" autoAdjust="0"/>
  </p:normalViewPr>
  <p:slideViewPr>
    <p:cSldViewPr>
      <p:cViewPr varScale="1">
        <p:scale>
          <a:sx n="80" d="100"/>
          <a:sy n="80" d="100"/>
        </p:scale>
        <p:origin x="36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0028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000FCC0-D492-41EC-878C-106C50C2B9A8}" type="datetimeFigureOut">
              <a:rPr lang="en-US" altLang="en-US"/>
              <a:pPr>
                <a:defRPr/>
              </a:pPr>
              <a:t>7/29/2024</a:t>
            </a:fld>
            <a:endParaRPr lang="en-US" altLang="en-US"/>
          </a:p>
        </p:txBody>
      </p:sp>
      <p:sp>
        <p:nvSpPr>
          <p:cNvPr id="737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37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7676C31F-4AD3-4D18-8014-22FD5B0CCA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16986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5F74C32-0A87-4336-ABCB-955D3BFAD35B}" type="datetimeFigureOut">
              <a:rPr lang="en-US"/>
              <a:pPr>
                <a:defRPr/>
              </a:pPr>
              <a:t>7/29/2024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257060BA-F660-4224-9571-697469DEA81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38864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8412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386321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469213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032556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568395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963563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7090191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384119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7994229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5491425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998440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4059806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7793735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3697389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6749471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3223047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9967151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489126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640982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222992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015513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669513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657925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44830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500433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0C90E81-CE9B-48CC-8223-FBBD69C45E4D}" type="datetime1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52524-26C5-465B-92B5-6942AECCB100}" type="slidenum">
              <a:rPr lang="en-US" altLang="en-US" smtClean="0"/>
              <a:pPr/>
              <a:t>‹#›</a:t>
            </a:fld>
            <a:endParaRPr lang="en-US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5268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1592E7-2998-4031-B870-23FB3E826D5C}" type="datetime1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A1F57-88A6-4270-A713-A063588072AE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201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DD2AEB-C9FF-4433-9CF1-5AC70CCBE9B2}" type="datetime1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41D2-4EB8-4B97-8269-66795E9221D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82145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ACD552-B28B-4057-B2C8-CB83EE52C16C}" type="datetime1">
              <a:rPr lang="en-US" smtClean="0"/>
              <a:t>7/30/2024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125DD-1FF8-405F-858B-98BFA67D5959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27555" y="6448448"/>
            <a:ext cx="2488889" cy="19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9468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A76E76F-784A-4B02-A5AD-7CD571081B1F}" type="datetime1">
              <a:rPr lang="en-US" smtClean="0"/>
              <a:t>7/30/2024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109AB-974D-45E0-B62B-EAC404D769DD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27555" y="6448448"/>
            <a:ext cx="2488889" cy="19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18971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ACD552-B28B-4057-B2C8-CB83EE52C16C}" type="datetime1">
              <a:rPr lang="en-US" smtClean="0"/>
              <a:t>7/30/2024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125DD-1FF8-405F-858B-98BFA67D5959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27555" y="6448448"/>
            <a:ext cx="2488889" cy="19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3520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ACD552-B28B-4057-B2C8-CB83EE52C16C}" type="datetime1">
              <a:rPr lang="en-US" smtClean="0"/>
              <a:t>7/30/2024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125DD-1FF8-405F-858B-98BFA67D5959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27555" y="6448448"/>
            <a:ext cx="2488889" cy="19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86394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ACD552-B28B-4057-B2C8-CB83EE52C16C}" type="datetime1">
              <a:rPr lang="en-US" smtClean="0"/>
              <a:t>7/30/2024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125DD-1FF8-405F-858B-98BFA67D5959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27555" y="6448448"/>
            <a:ext cx="2488889" cy="19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66087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ACD552-B28B-4057-B2C8-CB83EE52C16C}" type="datetime1">
              <a:rPr lang="en-US" smtClean="0"/>
              <a:t>7/30/2024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125DD-1FF8-405F-858B-98BFA67D5959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27555" y="6448448"/>
            <a:ext cx="2488889" cy="19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61459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ACD552-B28B-4057-B2C8-CB83EE52C16C}" type="datetime1">
              <a:rPr lang="en-US" smtClean="0"/>
              <a:t>7/30/2024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125DD-1FF8-405F-858B-98BFA67D5959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27555" y="6448448"/>
            <a:ext cx="2488889" cy="19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4124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ACD552-B28B-4057-B2C8-CB83EE52C16C}" type="datetime1">
              <a:rPr lang="en-US" smtClean="0"/>
              <a:t>7/30/2024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125DD-1FF8-405F-858B-98BFA67D5959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27555" y="6448448"/>
            <a:ext cx="2488889" cy="19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1389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2B60CE-3DDC-4489-A12E-2D279CBC2AF3}" type="datetime1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7F676-5D2B-45CC-B048-77369B75729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4988893"/>
      </p:ext>
    </p:extLst>
  </p:cSld>
  <p:clrMapOvr>
    <a:masterClrMapping/>
  </p:clrMapOvr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ACD552-B28B-4057-B2C8-CB83EE52C16C}" type="datetime1">
              <a:rPr lang="en-US" smtClean="0"/>
              <a:t>7/30/2024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125DD-1FF8-405F-858B-98BFA67D5959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27555" y="6448448"/>
            <a:ext cx="2488889" cy="19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8128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ACD552-B28B-4057-B2C8-CB83EE52C16C}" type="datetime1">
              <a:rPr lang="en-US" smtClean="0"/>
              <a:t>7/30/2024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125DD-1FF8-405F-858B-98BFA67D5959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27555" y="6448448"/>
            <a:ext cx="2488889" cy="19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9190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ACD552-B28B-4057-B2C8-CB83EE52C16C}" type="datetime1">
              <a:rPr lang="en-US" smtClean="0"/>
              <a:t>7/30/2024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125DD-1FF8-405F-858B-98BFA67D5959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27555" y="6448448"/>
            <a:ext cx="2488889" cy="19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86322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ACD552-B28B-4057-B2C8-CB83EE52C16C}" type="datetime1">
              <a:rPr lang="en-US" smtClean="0"/>
              <a:t>7/30/2024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125DD-1FF8-405F-858B-98BFA67D5959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27555" y="6448448"/>
            <a:ext cx="2488889" cy="19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605147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ACD552-B28B-4057-B2C8-CB83EE52C16C}" type="datetime1">
              <a:rPr lang="en-US" smtClean="0"/>
              <a:t>7/30/2024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125DD-1FF8-405F-858B-98BFA67D5959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27555" y="6448448"/>
            <a:ext cx="2488889" cy="19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234708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ACD552-B28B-4057-B2C8-CB83EE52C16C}" type="datetime1">
              <a:rPr lang="en-US" smtClean="0"/>
              <a:t>7/30/2024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125DD-1FF8-405F-858B-98BFA67D5959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27555" y="6448448"/>
            <a:ext cx="2488889" cy="19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748331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ACD552-B28B-4057-B2C8-CB83EE52C16C}" type="datetime1">
              <a:rPr lang="en-US" smtClean="0"/>
              <a:t>7/30/2024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125DD-1FF8-405F-858B-98BFA67D5959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27555" y="6448448"/>
            <a:ext cx="2488889" cy="19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60368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ACD552-B28B-4057-B2C8-CB83EE52C16C}" type="datetime1">
              <a:rPr lang="en-US" smtClean="0"/>
              <a:t>7/30/2024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125DD-1FF8-405F-858B-98BFA67D5959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27555" y="6448448"/>
            <a:ext cx="2488889" cy="19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439131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ACD552-B28B-4057-B2C8-CB83EE52C16C}" type="datetime1">
              <a:rPr lang="en-US" smtClean="0"/>
              <a:t>7/30/2024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125DD-1FF8-405F-858B-98BFA67D5959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27555" y="6448448"/>
            <a:ext cx="2488889" cy="19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65516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ACD552-B28B-4057-B2C8-CB83EE52C16C}" type="datetime1">
              <a:rPr lang="en-US" smtClean="0"/>
              <a:t>7/30/2024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125DD-1FF8-405F-858B-98BFA67D5959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27555" y="6448448"/>
            <a:ext cx="2488889" cy="19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8133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0EF2220-F004-4BD1-9B40-1FA434485A54}" type="datetime1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F2E5-73EB-40D3-B4DC-F277EEC1B77C}" type="slidenum">
              <a:rPr lang="en-US" altLang="en-US" smtClean="0"/>
              <a:pPr/>
              <a:t>‹#›</a:t>
            </a:fld>
            <a:endParaRPr lang="en-US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318107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ACD552-B28B-4057-B2C8-CB83EE52C16C}" type="datetime1">
              <a:rPr lang="en-US" smtClean="0"/>
              <a:t>7/30/2024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125DD-1FF8-405F-858B-98BFA67D5959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27555" y="6448448"/>
            <a:ext cx="2488889" cy="19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307986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ACD552-B28B-4057-B2C8-CB83EE52C16C}" type="datetime1">
              <a:rPr lang="en-US" smtClean="0"/>
              <a:t>7/30/2024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125DD-1FF8-405F-858B-98BFA67D5959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27555" y="6448448"/>
            <a:ext cx="2488889" cy="19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597709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ACD552-B28B-4057-B2C8-CB83EE52C16C}" type="datetime1">
              <a:rPr lang="en-US" smtClean="0"/>
              <a:t>7/30/2024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125DD-1FF8-405F-858B-98BFA67D5959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27555" y="6448448"/>
            <a:ext cx="2488889" cy="19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885192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ACD552-B28B-4057-B2C8-CB83EE52C16C}" type="datetime1">
              <a:rPr lang="en-US" smtClean="0"/>
              <a:t>7/30/2024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125DD-1FF8-405F-858B-98BFA67D5959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27555" y="6448448"/>
            <a:ext cx="2488889" cy="19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021324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ACD552-B28B-4057-B2C8-CB83EE52C16C}" type="datetime1">
              <a:rPr lang="en-US" smtClean="0"/>
              <a:t>7/30/2024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125DD-1FF8-405F-858B-98BFA67D5959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27555" y="6448448"/>
            <a:ext cx="2488889" cy="19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107707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ACD552-B28B-4057-B2C8-CB83EE52C16C}" type="datetime1">
              <a:rPr lang="en-US" smtClean="0"/>
              <a:t>7/30/2024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125DD-1FF8-405F-858B-98BFA67D5959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27555" y="6448448"/>
            <a:ext cx="2488889" cy="19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432609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854D05-74B5-4503-87AA-5D18A776A539}" type="datetime1">
              <a:rPr lang="en-US" smtClean="0"/>
              <a:t>7/29/2024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913C4-114E-4022-8245-6E9275F7C8CD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3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27555" y="6443674"/>
            <a:ext cx="2488889" cy="19047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646238"/>
            <a:ext cx="82296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6E4622F-10ED-433C-ACA0-E887B77A7C9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7806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2B60CE-3DDC-4489-A12E-2D279CBC2AF3}" type="datetime1">
              <a:rPr lang="en-US" smtClean="0"/>
              <a:t>7/29/2024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7F676-5D2B-45CC-B048-77369B75729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8064451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2B60CE-3DDC-4489-A12E-2D279CBC2AF3}" type="datetime1">
              <a:rPr lang="en-US" smtClean="0"/>
              <a:t>7/29/2024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7F676-5D2B-45CC-B048-77369B75729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9562440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42C24E6-0E21-4A55-8B33-721AF2C68BDD}" type="datetime1">
              <a:rPr lang="en-US" smtClean="0"/>
              <a:t>7/29/2024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51522-B4FA-48A0-AB35-0995C5C576B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8368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4C9F4D-E010-4DEC-A1C1-01D4F8E8A9D8}" type="datetime1">
              <a:rPr lang="en-US" smtClean="0"/>
              <a:t>7/29/2024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C1A71-7AA6-467C-A6CB-7B0AF3B8B46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5820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6B2DAD47-BE53-4169-BBCB-44027922346C}" type="datetime1">
              <a:rPr lang="en-US" smtClean="0"/>
              <a:t>7/29/2024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FFB1B36-57D3-4EBC-BDC4-990833B7821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2601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009A209-E5FF-4BAC-9119-F39BBCEDC9E0}" type="datetime1">
              <a:rPr lang="en-US" smtClean="0"/>
              <a:t>7/29/2024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7A16C-5B52-44C3-BD78-50874114A50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7794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22B60CE-3DDC-4489-A12E-2D279CBC2AF3}" type="datetime1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EE7F676-5D2B-45CC-B048-77369B757292}" type="slidenum">
              <a:rPr lang="en-US" altLang="en-US" smtClean="0"/>
              <a:pPr/>
              <a:t>‹#›</a:t>
            </a:fld>
            <a:endParaRPr lang="en-US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4517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6" r:id="rId1"/>
    <p:sldLayoutId id="2147483937" r:id="rId2"/>
    <p:sldLayoutId id="2147483938" r:id="rId3"/>
    <p:sldLayoutId id="2147483939" r:id="rId4"/>
    <p:sldLayoutId id="2147483940" r:id="rId5"/>
    <p:sldLayoutId id="2147483941" r:id="rId6"/>
    <p:sldLayoutId id="2147483942" r:id="rId7"/>
    <p:sldLayoutId id="2147483943" r:id="rId8"/>
    <p:sldLayoutId id="2147483944" r:id="rId9"/>
    <p:sldLayoutId id="2147483945" r:id="rId10"/>
    <p:sldLayoutId id="2147483946" r:id="rId11"/>
    <p:sldLayoutId id="2147483947" r:id="rId12"/>
    <p:sldLayoutId id="2147483948" r:id="rId13"/>
    <p:sldLayoutId id="2147483912" r:id="rId14"/>
    <p:sldLayoutId id="2147483913" r:id="rId15"/>
    <p:sldLayoutId id="2147483914" r:id="rId16"/>
    <p:sldLayoutId id="2147483915" r:id="rId17"/>
    <p:sldLayoutId id="2147483916" r:id="rId18"/>
    <p:sldLayoutId id="2147483917" r:id="rId19"/>
    <p:sldLayoutId id="2147483918" r:id="rId20"/>
    <p:sldLayoutId id="2147483919" r:id="rId21"/>
    <p:sldLayoutId id="2147483920" r:id="rId22"/>
    <p:sldLayoutId id="2147483921" r:id="rId23"/>
    <p:sldLayoutId id="2147483923" r:id="rId24"/>
    <p:sldLayoutId id="2147483924" r:id="rId25"/>
    <p:sldLayoutId id="2147483925" r:id="rId26"/>
    <p:sldLayoutId id="2147483926" r:id="rId27"/>
    <p:sldLayoutId id="2147483927" r:id="rId28"/>
    <p:sldLayoutId id="2147483928" r:id="rId29"/>
    <p:sldLayoutId id="2147483929" r:id="rId30"/>
    <p:sldLayoutId id="2147483930" r:id="rId31"/>
    <p:sldLayoutId id="2147483931" r:id="rId32"/>
    <p:sldLayoutId id="2147483932" r:id="rId33"/>
    <p:sldLayoutId id="2147483933" r:id="rId34"/>
    <p:sldLayoutId id="2147483934" r:id="rId35"/>
    <p:sldLayoutId id="2147483892" r:id="rId36"/>
    <p:sldLayoutId id="2147483873" r:id="rId37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ctrTitle"/>
          </p:nvPr>
        </p:nvSpPr>
        <p:spPr>
          <a:xfrm>
            <a:off x="685800" y="1727200"/>
            <a:ext cx="7772400" cy="76200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Chapter 9</a:t>
            </a:r>
          </a:p>
        </p:txBody>
      </p:sp>
      <p:sp>
        <p:nvSpPr>
          <p:cNvPr id="8195" name="Subtitle 2"/>
          <p:cNvSpPr>
            <a:spLocks noGrp="1"/>
          </p:cNvSpPr>
          <p:nvPr>
            <p:ph type="subTitle" idx="1"/>
          </p:nvPr>
        </p:nvSpPr>
        <p:spPr>
          <a:xfrm>
            <a:off x="800100" y="3733800"/>
            <a:ext cx="7543800" cy="609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alt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Compatibility Testing</a:t>
            </a:r>
            <a:endParaRPr lang="en-US" alt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Limitations</a:t>
            </a:r>
          </a:p>
        </p:txBody>
      </p:sp>
      <p:sp>
        <p:nvSpPr>
          <p:cNvPr id="28675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An acceptable crossmatch does not guarantee a successful transfusion</a:t>
            </a:r>
          </a:p>
          <a:p>
            <a:pPr lvl="1" eaLnBrk="1" hangingPunct="1">
              <a:buFont typeface="Times New Roman" panose="02020603050405020304" pitchFamily="18" charset="0"/>
              <a:buChar char="–"/>
            </a:pPr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Adverse transfusion reactions may still occur</a:t>
            </a:r>
          </a:p>
          <a:p>
            <a:pPr lvl="1" eaLnBrk="1" hangingPunct="1">
              <a:buFont typeface="Times New Roman" panose="02020603050405020304" pitchFamily="18" charset="0"/>
              <a:buChar char="–"/>
            </a:pPr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A negative antibody screen does not guarantee that the recipient does not have significant antibodies</a:t>
            </a:r>
          </a:p>
          <a:p>
            <a:pPr lvl="1" eaLnBrk="1" hangingPunct="1">
              <a:buFont typeface="Times New Roman" panose="02020603050405020304" pitchFamily="18" charset="0"/>
              <a:buChar char="–"/>
            </a:pPr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A compatible crossmatch does not guarantee survival of RBCs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Recipient Blood Sample</a:t>
            </a:r>
          </a:p>
        </p:txBody>
      </p:sp>
      <p:sp>
        <p:nvSpPr>
          <p:cNvPr id="21507" name="Content Placeholder 8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hangingPunct="1">
              <a:lnSpc>
                <a:spcPct val="70000"/>
              </a:lnSpc>
              <a:buSzPct val="100000"/>
              <a:buFont typeface="Arial" panose="020B0604020202020204" pitchFamily="34" charset="0"/>
              <a:buChar char="●"/>
              <a:defRPr/>
            </a:pPr>
            <a:r>
              <a:rPr lang="en-US" altLang="en-US" sz="2600">
                <a:latin typeface="Arial" panose="020B0604020202020204" pitchFamily="34" charset="0"/>
                <a:cs typeface="Arial" panose="020B0604020202020204" pitchFamily="34" charset="0"/>
              </a:rPr>
              <a:t>Patient identification and sample labeling </a:t>
            </a:r>
          </a:p>
          <a:p>
            <a:pPr lvl="1" eaLnBrk="1" hangingPunct="1">
              <a:lnSpc>
                <a:spcPct val="70000"/>
              </a:lnSpc>
              <a:buFont typeface="Times New Roman" panose="02020603050405020304" pitchFamily="18" charset="0"/>
              <a:buChar char="–"/>
              <a:defRPr/>
            </a:pPr>
            <a:r>
              <a:rPr lang="en-US" altLang="en-US" sz="2200">
                <a:latin typeface="Arial" panose="020B0604020202020204" pitchFamily="34" charset="0"/>
                <a:cs typeface="Arial" panose="020B0604020202020204" pitchFamily="34" charset="0"/>
              </a:rPr>
              <a:t>Patient and sample information should have two</a:t>
            </a:r>
          </a:p>
          <a:p>
            <a:pPr lvl="1" eaLnBrk="1" hangingPunct="1">
              <a:lnSpc>
                <a:spcPct val="70000"/>
              </a:lnSpc>
              <a:buFont typeface="Times New Roman" panose="02020603050405020304" pitchFamily="18" charset="0"/>
              <a:buChar char="–"/>
              <a:defRPr/>
            </a:pPr>
            <a:r>
              <a:rPr lang="en-US" altLang="en-US" sz="2200">
                <a:latin typeface="Arial" panose="020B0604020202020204" pitchFamily="34" charset="0"/>
                <a:cs typeface="Arial" panose="020B0604020202020204" pitchFamily="34" charset="0"/>
              </a:rPr>
              <a:t>  independent identifiers (AABB </a:t>
            </a:r>
            <a:r>
              <a:rPr lang="en-US" altLang="en-US" sz="2200" i="1">
                <a:latin typeface="Arial" panose="020B0604020202020204" pitchFamily="34" charset="0"/>
                <a:cs typeface="Arial" panose="020B0604020202020204" pitchFamily="34" charset="0"/>
              </a:rPr>
              <a:t>Standards</a:t>
            </a:r>
            <a:r>
              <a:rPr lang="en-US" altLang="en-US" sz="220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eaLnBrk="1" hangingPunct="1">
              <a:lnSpc>
                <a:spcPct val="70000"/>
              </a:lnSpc>
              <a:buSzPct val="100000"/>
              <a:buFont typeface="Arial" panose="020B0604020202020204" pitchFamily="34" charset="0"/>
              <a:buChar char="●"/>
              <a:defRPr/>
            </a:pPr>
            <a:r>
              <a:rPr lang="en-US" altLang="en-US" sz="2600" smtClean="0">
                <a:latin typeface="Arial" panose="020B0604020202020204" pitchFamily="34" charset="0"/>
                <a:cs typeface="Arial" panose="020B0604020202020204" pitchFamily="34" charset="0"/>
              </a:rPr>
              <a:t>Sample </a:t>
            </a:r>
            <a:r>
              <a:rPr lang="en-US" altLang="en-US" sz="2600">
                <a:latin typeface="Arial" panose="020B0604020202020204" pitchFamily="34" charset="0"/>
                <a:cs typeface="Arial" panose="020B0604020202020204" pitchFamily="34" charset="0"/>
              </a:rPr>
              <a:t>collection tubes</a:t>
            </a:r>
          </a:p>
          <a:p>
            <a:pPr lvl="1" eaLnBrk="1" hangingPunct="1">
              <a:lnSpc>
                <a:spcPct val="70000"/>
              </a:lnSpc>
              <a:buFont typeface="Times New Roman" panose="02020603050405020304" pitchFamily="18" charset="0"/>
              <a:buChar char="–"/>
              <a:defRPr/>
            </a:pPr>
            <a:r>
              <a:rPr lang="en-US" altLang="en-US" sz="2200">
                <a:latin typeface="Arial" panose="020B0604020202020204" pitchFamily="34" charset="0"/>
                <a:cs typeface="Arial" panose="020B0604020202020204" pitchFamily="34" charset="0"/>
              </a:rPr>
              <a:t>Samples may be plasma or serum</a:t>
            </a:r>
          </a:p>
          <a:p>
            <a:pPr eaLnBrk="1" hangingPunct="1">
              <a:lnSpc>
                <a:spcPct val="70000"/>
              </a:lnSpc>
              <a:buSzPct val="100000"/>
              <a:buFont typeface="Arial" panose="020B0604020202020204" pitchFamily="34" charset="0"/>
              <a:buChar char="●"/>
              <a:defRPr/>
            </a:pPr>
            <a:r>
              <a:rPr lang="en-US" altLang="en-US" sz="2600" smtClean="0">
                <a:latin typeface="Arial" panose="020B0604020202020204" pitchFamily="34" charset="0"/>
                <a:cs typeface="Arial" panose="020B0604020202020204" pitchFamily="34" charset="0"/>
              </a:rPr>
              <a:t>Age </a:t>
            </a:r>
            <a:r>
              <a:rPr lang="en-US" altLang="en-US" sz="2600">
                <a:latin typeface="Arial" panose="020B0604020202020204" pitchFamily="34" charset="0"/>
                <a:cs typeface="Arial" panose="020B0604020202020204" pitchFamily="34" charset="0"/>
              </a:rPr>
              <a:t>of sample</a:t>
            </a:r>
          </a:p>
          <a:p>
            <a:pPr lvl="1" eaLnBrk="1" hangingPunct="1">
              <a:lnSpc>
                <a:spcPct val="70000"/>
              </a:lnSpc>
              <a:buFont typeface="Times New Roman" panose="02020603050405020304" pitchFamily="18" charset="0"/>
              <a:buChar char="–"/>
              <a:defRPr/>
            </a:pPr>
            <a:r>
              <a:rPr lang="en-US" altLang="en-US" sz="2200">
                <a:latin typeface="Arial" panose="020B0604020202020204" pitchFamily="34" charset="0"/>
                <a:cs typeface="Arial" panose="020B0604020202020204" pitchFamily="34" charset="0"/>
              </a:rPr>
              <a:t>The limit is 3 days if the patient has been recently</a:t>
            </a:r>
          </a:p>
          <a:p>
            <a:pPr lvl="1" eaLnBrk="1" hangingPunct="1">
              <a:lnSpc>
                <a:spcPct val="70000"/>
              </a:lnSpc>
              <a:buFont typeface="Times New Roman" panose="02020603050405020304" pitchFamily="18" charset="0"/>
              <a:buChar char="–"/>
              <a:defRPr/>
            </a:pPr>
            <a:r>
              <a:rPr lang="en-US" altLang="en-US" sz="220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en-US" sz="2200">
                <a:latin typeface="Arial" panose="020B0604020202020204" pitchFamily="34" charset="0"/>
                <a:cs typeface="Arial" panose="020B0604020202020204" pitchFamily="34" charset="0"/>
              </a:rPr>
              <a:t>transfused or is pregnant</a:t>
            </a:r>
          </a:p>
          <a:p>
            <a:pPr eaLnBrk="1" hangingPunct="1">
              <a:lnSpc>
                <a:spcPct val="70000"/>
              </a:lnSpc>
              <a:buSzPct val="100000"/>
              <a:buFont typeface="Arial" panose="020B0604020202020204" pitchFamily="34" charset="0"/>
              <a:buChar char="●"/>
              <a:defRPr/>
            </a:pPr>
            <a:r>
              <a:rPr lang="en-US" altLang="en-US" sz="2600" smtClean="0">
                <a:latin typeface="Arial" panose="020B0604020202020204" pitchFamily="34" charset="0"/>
                <a:cs typeface="Arial" panose="020B0604020202020204" pitchFamily="34" charset="0"/>
              </a:rPr>
              <a:t>Sample </a:t>
            </a:r>
            <a:r>
              <a:rPr lang="en-US" altLang="en-US" sz="2600">
                <a:latin typeface="Arial" panose="020B0604020202020204" pitchFamily="34" charset="0"/>
                <a:cs typeface="Arial" panose="020B0604020202020204" pitchFamily="34" charset="0"/>
              </a:rPr>
              <a:t>collection and appearance</a:t>
            </a:r>
          </a:p>
          <a:p>
            <a:pPr lvl="1" eaLnBrk="1" hangingPunct="1">
              <a:lnSpc>
                <a:spcPct val="70000"/>
              </a:lnSpc>
              <a:buFont typeface="Times New Roman" panose="02020603050405020304" pitchFamily="18" charset="0"/>
              <a:buChar char="–"/>
              <a:defRPr/>
            </a:pPr>
            <a:r>
              <a:rPr lang="en-US" altLang="en-US" sz="2200">
                <a:latin typeface="Arial" panose="020B0604020202020204" pitchFamily="34" charset="0"/>
                <a:cs typeface="Arial" panose="020B0604020202020204" pitchFamily="34" charset="0"/>
              </a:rPr>
              <a:t>Hemolyzed samples or samples contaminated with </a:t>
            </a:r>
          </a:p>
          <a:p>
            <a:pPr lvl="1" eaLnBrk="1" hangingPunct="1">
              <a:lnSpc>
                <a:spcPct val="70000"/>
              </a:lnSpc>
              <a:buFont typeface="Arial" panose="020B0604020202020204" pitchFamily="34" charset="0"/>
              <a:buNone/>
              <a:defRPr/>
            </a:pPr>
            <a:r>
              <a:rPr lang="en-US" altLang="en-US" sz="2200">
                <a:latin typeface="Arial" panose="020B0604020202020204" pitchFamily="34" charset="0"/>
                <a:cs typeface="Arial" panose="020B0604020202020204" pitchFamily="34" charset="0"/>
              </a:rPr>
              <a:t>  intravenous fluids must be re-collected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Previous Records</a:t>
            </a:r>
          </a:p>
        </p:txBody>
      </p:sp>
      <p:sp>
        <p:nvSpPr>
          <p:cNvPr id="32771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Current blood ABO and D typing must be compared with results performed over the past 12 months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Previous records must also be consulted for any significant event related to testing or transfusion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7905750" cy="990600"/>
          </a:xfrm>
        </p:spPr>
        <p:txBody>
          <a:bodyPr/>
          <a:lstStyle/>
          <a:p>
            <a:pPr eaLnBrk="1" hangingPunct="1"/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Repeat Testing of Donor Blood</a:t>
            </a:r>
          </a:p>
        </p:txBody>
      </p:sp>
      <p:sp>
        <p:nvSpPr>
          <p:cNvPr id="34819" name="Content Placeholder 11"/>
          <p:cNvSpPr>
            <a:spLocks noGrp="1"/>
          </p:cNvSpPr>
          <p:nvPr>
            <p:ph sz="half" idx="1"/>
          </p:nvPr>
        </p:nvSpPr>
        <p:spPr>
          <a:xfrm>
            <a:off x="860759" y="1866900"/>
            <a:ext cx="3733800" cy="4191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Whole blood and RBCs must be re-typed to confirm the correct ABO labeling</a:t>
            </a:r>
          </a:p>
          <a:p>
            <a:pPr lvl="1" eaLnBrk="1" hangingPunct="1">
              <a:buFont typeface="Times New Roman" panose="02020603050405020304" pitchFamily="18" charset="0"/>
              <a:buChar char="–"/>
            </a:pP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ABO testing is performed on all units</a:t>
            </a:r>
          </a:p>
          <a:p>
            <a:pPr lvl="1" eaLnBrk="1" hangingPunct="1">
              <a:buFont typeface="Times New Roman" panose="02020603050405020304" pitchFamily="18" charset="0"/>
              <a:buChar char="–"/>
            </a:pP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 testing is performed only on D-negative units</a:t>
            </a:r>
          </a:p>
          <a:p>
            <a:pPr lvl="1" eaLnBrk="1" hangingPunct="1">
              <a:buFont typeface="Times New Roman" panose="02020603050405020304" pitchFamily="18" charset="0"/>
              <a:buChar char="–"/>
            </a:pP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Weak D testing is not required</a:t>
            </a:r>
          </a:p>
          <a:p>
            <a:pPr eaLnBrk="1" hangingPunct="1"/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Records are kept for </a:t>
            </a:r>
            <a:b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5 years</a:t>
            </a:r>
          </a:p>
        </p:txBody>
      </p:sp>
      <p:pic>
        <p:nvPicPr>
          <p:cNvPr id="34822" name="Picture 7" descr="Image showing repeat testing of donor bloo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1770856"/>
            <a:ext cx="3336185" cy="438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Pretransfusion</a:t>
            </a:r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Testing</a:t>
            </a:r>
          </a:p>
        </p:txBody>
      </p:sp>
      <p:sp>
        <p:nvSpPr>
          <p:cNvPr id="36867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ABO and D typing</a:t>
            </a:r>
          </a:p>
          <a:p>
            <a:pPr lvl="1" eaLnBrk="1" hangingPunct="1">
              <a:buFont typeface="Times New Roman" panose="02020603050405020304" pitchFamily="18" charset="0"/>
              <a:buChar char="–"/>
            </a:pPr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Discrepancies should be resolved before transfusion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Antibody detection</a:t>
            </a:r>
          </a:p>
          <a:p>
            <a:pPr lvl="1" eaLnBrk="1" hangingPunct="1">
              <a:buFont typeface="Times New Roman" panose="02020603050405020304" pitchFamily="18" charset="0"/>
              <a:buChar char="–"/>
            </a:pPr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Unpooled reagent RBCs should be used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Crossmatching</a:t>
            </a:r>
          </a:p>
          <a:p>
            <a:pPr lvl="1" eaLnBrk="1" hangingPunct="1">
              <a:buFont typeface="Times New Roman" panose="02020603050405020304" pitchFamily="18" charset="0"/>
              <a:buChar char="–"/>
            </a:pPr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Demonstrates ABO incompatibility and clinically significant antibodies to RBC antigens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Selection of ABO Donor Units</a:t>
            </a:r>
            <a:endParaRPr lang="en-US" altLang="en-US" sz="400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e 1" descr="Table with 4 columns and 6 rows describing ABO compatibility for whole blood, red blood cells, and plasma transfusions&#10;" title="Table 9.4 ABO Compatibility for Whole Blood, Red Blood Cells, and Plasma Transfusion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8183690"/>
              </p:ext>
            </p:extLst>
          </p:nvPr>
        </p:nvGraphicFramePr>
        <p:xfrm>
          <a:off x="952500" y="2362200"/>
          <a:ext cx="7239000" cy="28477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09554">
                  <a:extLst>
                    <a:ext uri="{9D8B030D-6E8A-4147-A177-3AD203B41FA5}">
                      <a16:colId xmlns:a16="http://schemas.microsoft.com/office/drawing/2014/main" val="1645248359"/>
                    </a:ext>
                  </a:extLst>
                </a:gridCol>
                <a:gridCol w="1678790">
                  <a:extLst>
                    <a:ext uri="{9D8B030D-6E8A-4147-A177-3AD203B41FA5}">
                      <a16:colId xmlns:a16="http://schemas.microsoft.com/office/drawing/2014/main" val="1914512319"/>
                    </a:ext>
                  </a:extLst>
                </a:gridCol>
                <a:gridCol w="2015488">
                  <a:extLst>
                    <a:ext uri="{9D8B030D-6E8A-4147-A177-3AD203B41FA5}">
                      <a16:colId xmlns:a16="http://schemas.microsoft.com/office/drawing/2014/main" val="527728273"/>
                    </a:ext>
                  </a:extLst>
                </a:gridCol>
                <a:gridCol w="1735168">
                  <a:extLst>
                    <a:ext uri="{9D8B030D-6E8A-4147-A177-3AD203B41FA5}">
                      <a16:colId xmlns:a16="http://schemas.microsoft.com/office/drawing/2014/main" val="3772230648"/>
                    </a:ext>
                  </a:extLst>
                </a:gridCol>
              </a:tblGrid>
              <a:tr h="359228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</a:rPr>
                        <a:t>Table 9.4 ABO Compatibility for Whole Blood, Red Blood Cells, and Plasma Transfusions</a:t>
                      </a:r>
                      <a:endParaRPr lang="en-IN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2249537"/>
                  </a:ext>
                </a:extLst>
              </a:tr>
              <a:tr h="3592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chemeClr val="tx1"/>
                          </a:solidFill>
                          <a:effectLst/>
                        </a:rPr>
                        <a:t>Recipient</a:t>
                      </a:r>
                      <a:endParaRPr lang="en-IN" sz="18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chemeClr val="tx1"/>
                          </a:solidFill>
                          <a:effectLst/>
                        </a:rPr>
                        <a:t>Donor</a:t>
                      </a:r>
                      <a:endParaRPr lang="en-IN" sz="18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0071457"/>
                  </a:ext>
                </a:extLst>
              </a:tr>
              <a:tr h="3592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</a:rPr>
                        <a:t>ABO phenotype</a:t>
                      </a:r>
                      <a:endParaRPr lang="en-IN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chemeClr val="tx1"/>
                          </a:solidFill>
                          <a:effectLst/>
                        </a:rPr>
                        <a:t>Whole blood</a:t>
                      </a:r>
                      <a:endParaRPr lang="en-IN" sz="18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chemeClr val="tx1"/>
                          </a:solidFill>
                          <a:effectLst/>
                        </a:rPr>
                        <a:t>Red blood cells</a:t>
                      </a:r>
                      <a:endParaRPr lang="en-IN" sz="18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chemeClr val="tx1"/>
                          </a:solidFill>
                          <a:effectLst/>
                        </a:rPr>
                        <a:t>Plasma</a:t>
                      </a:r>
                      <a:endParaRPr lang="en-IN" sz="18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1479666"/>
                  </a:ext>
                </a:extLst>
              </a:tr>
              <a:tr h="3592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en-IN" sz="18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en-IN" sz="18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chemeClr val="tx1"/>
                          </a:solidFill>
                          <a:effectLst/>
                        </a:rPr>
                        <a:t>A, O</a:t>
                      </a:r>
                      <a:endParaRPr lang="en-IN" sz="18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chemeClr val="tx1"/>
                          </a:solidFill>
                          <a:effectLst/>
                        </a:rPr>
                        <a:t>A, </a:t>
                      </a:r>
                      <a:r>
                        <a:rPr lang="de-DE" sz="2000" b="0">
                          <a:solidFill>
                            <a:schemeClr val="tx1"/>
                          </a:solidFill>
                          <a:effectLst/>
                        </a:rPr>
                        <a:t>AB</a:t>
                      </a:r>
                      <a:endParaRPr lang="en-IN" sz="18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8645585"/>
                  </a:ext>
                </a:extLst>
              </a:tr>
              <a:tr h="3592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en-IN" sz="18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en-IN" sz="18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0">
                          <a:solidFill>
                            <a:schemeClr val="tx1"/>
                          </a:solidFill>
                          <a:effectLst/>
                        </a:rPr>
                        <a:t>B, </a:t>
                      </a:r>
                      <a:r>
                        <a:rPr lang="en-US" sz="2000" b="0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endParaRPr lang="en-IN" sz="18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chemeClr val="tx1"/>
                          </a:solidFill>
                          <a:effectLst/>
                        </a:rPr>
                        <a:t>B, </a:t>
                      </a:r>
                      <a:r>
                        <a:rPr lang="de-DE" sz="2000" b="0">
                          <a:solidFill>
                            <a:schemeClr val="tx1"/>
                          </a:solidFill>
                          <a:effectLst/>
                        </a:rPr>
                        <a:t>AB</a:t>
                      </a:r>
                      <a:endParaRPr lang="en-IN" sz="18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4071223"/>
                  </a:ext>
                </a:extLst>
              </a:tr>
              <a:tr h="326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000" b="0">
                          <a:solidFill>
                            <a:schemeClr val="tx1"/>
                          </a:solidFill>
                          <a:effectLst/>
                        </a:rPr>
                        <a:t>AB</a:t>
                      </a:r>
                      <a:endParaRPr lang="en-IN" sz="18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000" b="0">
                          <a:solidFill>
                            <a:schemeClr val="tx1"/>
                          </a:solidFill>
                          <a:effectLst/>
                        </a:rPr>
                        <a:t>AB</a:t>
                      </a:r>
                      <a:endParaRPr lang="en-IN" sz="18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0" dirty="0">
                          <a:solidFill>
                            <a:schemeClr val="tx1"/>
                          </a:solidFill>
                          <a:effectLst/>
                        </a:rPr>
                        <a:t>AB, 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</a:rPr>
                        <a:t>A, </a:t>
                      </a:r>
                      <a:r>
                        <a:rPr lang="fr-FR" sz="2000" b="0" dirty="0">
                          <a:solidFill>
                            <a:schemeClr val="tx1"/>
                          </a:solidFill>
                          <a:effectLst/>
                        </a:rPr>
                        <a:t>B, 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endParaRPr lang="en-IN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2000" b="0">
                          <a:solidFill>
                            <a:schemeClr val="tx1"/>
                          </a:solidFill>
                          <a:effectLst/>
                        </a:rPr>
                        <a:t>AB</a:t>
                      </a:r>
                      <a:endParaRPr lang="en-IN" sz="18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2620274"/>
                  </a:ext>
                </a:extLst>
              </a:tr>
              <a:tr h="3592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endParaRPr lang="en-IN" sz="18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endParaRPr lang="en-IN" sz="18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0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endParaRPr lang="en-IN" sz="18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0" dirty="0">
                          <a:solidFill>
                            <a:schemeClr val="tx1"/>
                          </a:solidFill>
                          <a:effectLst/>
                        </a:rPr>
                        <a:t>O, 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</a:rPr>
                        <a:t>A, B, </a:t>
                      </a:r>
                      <a:r>
                        <a:rPr lang="de-DE" sz="2000" b="0" dirty="0">
                          <a:solidFill>
                            <a:schemeClr val="tx1"/>
                          </a:solidFill>
                          <a:effectLst/>
                        </a:rPr>
                        <a:t>AB</a:t>
                      </a:r>
                      <a:endParaRPr lang="en-IN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0486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43462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6"/>
          <p:cNvSpPr>
            <a:spLocks noGrp="1"/>
          </p:cNvSpPr>
          <p:nvPr>
            <p:ph type="title"/>
          </p:nvPr>
        </p:nvSpPr>
        <p:spPr>
          <a:xfrm>
            <a:off x="609600" y="381000"/>
            <a:ext cx="7886700" cy="1325563"/>
          </a:xfrm>
        </p:spPr>
        <p:txBody>
          <a:bodyPr/>
          <a:lstStyle/>
          <a:p>
            <a:r>
              <a:rPr lang="en-US" altLang="en-US"/>
              <a:t>Selection of Donor Units</a:t>
            </a:r>
            <a:endParaRPr lang="en-US" altLang="en-US" sz="400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4"/>
          <p:cNvSpPr>
            <a:spLocks noGrp="1"/>
          </p:cNvSpPr>
          <p:nvPr>
            <p:ph idx="1"/>
          </p:nvPr>
        </p:nvSpPr>
        <p:spPr>
          <a:xfrm>
            <a:off x="838200" y="2017893"/>
            <a:ext cx="3505200" cy="395128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 Antigen</a:t>
            </a:r>
          </a:p>
          <a:p>
            <a:pPr eaLnBrk="1" hangingPunct="1"/>
            <a:r>
              <a:rPr lang="en-US" alt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D-negative units should be given to D-negative recipients, especially women of child-bearing age</a:t>
            </a:r>
          </a:p>
          <a:p>
            <a:pPr eaLnBrk="1" hangingPunct="1"/>
            <a:r>
              <a:rPr lang="en-US" alt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Antigen-negative blood should be given if anti-D antibody is formed</a:t>
            </a:r>
          </a:p>
        </p:txBody>
      </p:sp>
      <p:sp>
        <p:nvSpPr>
          <p:cNvPr id="8" name="Content Placeholder 6"/>
          <p:cNvSpPr>
            <a:spLocks noGrp="1"/>
          </p:cNvSpPr>
          <p:nvPr>
            <p:ph idx="13"/>
          </p:nvPr>
        </p:nvSpPr>
        <p:spPr>
          <a:xfrm>
            <a:off x="4645025" y="1905000"/>
            <a:ext cx="3432175" cy="4035808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Recipients with Antibodies</a:t>
            </a:r>
          </a:p>
          <a:p>
            <a:pPr eaLnBrk="1" hangingPunct="1"/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Antigen-negative units are recommended for the following antibodies:</a:t>
            </a:r>
          </a:p>
          <a:p>
            <a:pPr lvl="1" eaLnBrk="1" hangingPunct="1">
              <a:buFont typeface="Times New Roman" panose="02020603050405020304" pitchFamily="18" charset="0"/>
              <a:buChar char="–"/>
            </a:pP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ABO</a:t>
            </a:r>
          </a:p>
          <a:p>
            <a:pPr lvl="1" eaLnBrk="1" hangingPunct="1">
              <a:buFont typeface="Times New Roman" panose="02020603050405020304" pitchFamily="18" charset="0"/>
              <a:buChar char="–"/>
            </a:pP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Rh</a:t>
            </a:r>
          </a:p>
          <a:p>
            <a:pPr lvl="1" eaLnBrk="1" hangingPunct="1">
              <a:buFont typeface="Times New Roman" panose="02020603050405020304" pitchFamily="18" charset="0"/>
              <a:buChar char="–"/>
            </a:pPr>
            <a:r>
              <a:rPr lang="en-US" alt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Kell</a:t>
            </a:r>
            <a:endParaRPr lang="en-US" alt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Font typeface="Times New Roman" panose="02020603050405020304" pitchFamily="18" charset="0"/>
              <a:buChar char="–"/>
            </a:pP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Duffy</a:t>
            </a:r>
          </a:p>
          <a:p>
            <a:pPr lvl="1" eaLnBrk="1" hangingPunct="1">
              <a:buFont typeface="Times New Roman" panose="02020603050405020304" pitchFamily="18" charset="0"/>
              <a:buChar char="–"/>
            </a:pP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Kidd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6"/>
          <p:cNvSpPr>
            <a:spLocks noGrp="1"/>
          </p:cNvSpPr>
          <p:nvPr>
            <p:ph type="title"/>
          </p:nvPr>
        </p:nvSpPr>
        <p:spPr>
          <a:xfrm>
            <a:off x="609600" y="381000"/>
            <a:ext cx="7886700" cy="1325563"/>
          </a:xfrm>
        </p:spPr>
        <p:txBody>
          <a:bodyPr/>
          <a:lstStyle/>
          <a:p>
            <a:pPr eaLnBrk="1" hangingPunct="1"/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Tagging Blood Products</a:t>
            </a:r>
          </a:p>
        </p:txBody>
      </p:sp>
      <p:sp>
        <p:nvSpPr>
          <p:cNvPr id="43011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Requirements for the tag on a crossmatched donor unit:</a:t>
            </a:r>
          </a:p>
          <a:p>
            <a:pPr lvl="1" eaLnBrk="1" hangingPunct="1">
              <a:buFont typeface="Times New Roman" panose="02020603050405020304" pitchFamily="18" charset="0"/>
              <a:buChar char="–"/>
            </a:pPr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Patient’s full name and two independent identifiers</a:t>
            </a:r>
          </a:p>
          <a:p>
            <a:pPr lvl="1" eaLnBrk="1" hangingPunct="1">
              <a:buFont typeface="Times New Roman" panose="02020603050405020304" pitchFamily="18" charset="0"/>
              <a:buChar char="–"/>
            </a:pPr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Name of blood product</a:t>
            </a:r>
          </a:p>
          <a:p>
            <a:pPr lvl="1" eaLnBrk="1" hangingPunct="1">
              <a:buFont typeface="Times New Roman" panose="02020603050405020304" pitchFamily="18" charset="0"/>
              <a:buChar char="–"/>
            </a:pPr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Unique donor unit number or pool number</a:t>
            </a:r>
          </a:p>
          <a:p>
            <a:pPr lvl="1" eaLnBrk="1" hangingPunct="1">
              <a:buFont typeface="Times New Roman" panose="02020603050405020304" pitchFamily="18" charset="0"/>
              <a:buChar char="–"/>
            </a:pPr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Unit’s expiration date and ABO and D typing</a:t>
            </a:r>
          </a:p>
          <a:p>
            <a:pPr lvl="1" eaLnBrk="1" hangingPunct="1">
              <a:buFont typeface="Times New Roman" panose="02020603050405020304" pitchFamily="18" charset="0"/>
              <a:buChar char="–"/>
            </a:pPr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Interpretation of crossmatching</a:t>
            </a:r>
          </a:p>
          <a:p>
            <a:pPr lvl="1" eaLnBrk="1" hangingPunct="1">
              <a:buFont typeface="Times New Roman" panose="02020603050405020304" pitchFamily="18" charset="0"/>
              <a:buChar char="–"/>
            </a:pPr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Technologist’s identification</a:t>
            </a:r>
          </a:p>
        </p:txBody>
      </p:sp>
    </p:spTree>
    <p:extLst>
      <p:ext uri="{BB962C8B-B14F-4D97-AF65-F5344CB8AC3E}">
        <p14:creationId xmlns:p14="http://schemas.microsoft.com/office/powerpoint/2010/main" val="33247747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Issuing Blood Products</a:t>
            </a:r>
          </a:p>
        </p:txBody>
      </p:sp>
      <p:sp>
        <p:nvSpPr>
          <p:cNvPr id="4505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hangingPunct="1"/>
            <a:r>
              <a:rPr lang="en-US" altLang="en-US" sz="2400" smtClean="0">
                <a:latin typeface="Arial" panose="020B0604020202020204" pitchFamily="34" charset="0"/>
                <a:cs typeface="Arial" panose="020B0604020202020204" pitchFamily="34" charset="0"/>
              </a:rPr>
              <a:t>Requirements for the issue of donor units:</a:t>
            </a:r>
          </a:p>
          <a:p>
            <a:pPr lvl="1" eaLnBrk="1" hangingPunct="1">
              <a:buFont typeface="Times New Roman" panose="02020603050405020304" pitchFamily="18" charset="0"/>
              <a:buChar char="–"/>
            </a:pPr>
            <a:r>
              <a:rPr lang="en-US" altLang="en-US" sz="2000" smtClean="0">
                <a:latin typeface="Arial" panose="020B0604020202020204" pitchFamily="34" charset="0"/>
                <a:cs typeface="Arial" panose="020B0604020202020204" pitchFamily="34" charset="0"/>
              </a:rPr>
              <a:t>Physician’s order</a:t>
            </a:r>
          </a:p>
          <a:p>
            <a:pPr lvl="1" eaLnBrk="1" hangingPunct="1">
              <a:buFont typeface="Times New Roman" panose="02020603050405020304" pitchFamily="18" charset="0"/>
              <a:buChar char="–"/>
            </a:pPr>
            <a:r>
              <a:rPr lang="en-US" altLang="en-US" sz="2000" smtClean="0">
                <a:latin typeface="Arial" panose="020B0604020202020204" pitchFamily="34" charset="0"/>
                <a:cs typeface="Arial" panose="020B0604020202020204" pitchFamily="34" charset="0"/>
              </a:rPr>
              <a:t>Intended recipient’s two independent identifiers, ABO group, and D type</a:t>
            </a:r>
          </a:p>
          <a:p>
            <a:pPr lvl="1" eaLnBrk="1" hangingPunct="1">
              <a:buFont typeface="Times New Roman" panose="02020603050405020304" pitchFamily="18" charset="0"/>
              <a:buChar char="–"/>
            </a:pPr>
            <a:r>
              <a:rPr lang="en-US" altLang="en-US" sz="2000" smtClean="0">
                <a:latin typeface="Arial" panose="020B0604020202020204" pitchFamily="34" charset="0"/>
                <a:cs typeface="Arial" panose="020B0604020202020204" pitchFamily="34" charset="0"/>
              </a:rPr>
              <a:t>Requisition form: patient name and blood product</a:t>
            </a:r>
          </a:p>
          <a:p>
            <a:pPr lvl="1" eaLnBrk="1" hangingPunct="1">
              <a:buFont typeface="Times New Roman" panose="02020603050405020304" pitchFamily="18" charset="0"/>
              <a:buChar char="–"/>
            </a:pPr>
            <a:r>
              <a:rPr lang="en-US" altLang="en-US" sz="2000" smtClean="0">
                <a:latin typeface="Arial" panose="020B0604020202020204" pitchFamily="34" charset="0"/>
                <a:cs typeface="Arial" panose="020B0604020202020204" pitchFamily="34" charset="0"/>
              </a:rPr>
              <a:t>Compare requisition form with donor unit tag</a:t>
            </a:r>
          </a:p>
          <a:p>
            <a:pPr lvl="1" eaLnBrk="1" hangingPunct="1">
              <a:buFont typeface="Times New Roman" panose="02020603050405020304" pitchFamily="18" charset="0"/>
              <a:buChar char="–"/>
            </a:pPr>
            <a:r>
              <a:rPr lang="en-US" altLang="en-US" sz="2000" smtClean="0">
                <a:latin typeface="Arial" panose="020B0604020202020204" pitchFamily="34" charset="0"/>
                <a:cs typeface="Arial" panose="020B0604020202020204" pitchFamily="34" charset="0"/>
              </a:rPr>
              <a:t>Compare donor unit tag with blood product label</a:t>
            </a:r>
          </a:p>
          <a:p>
            <a:pPr lvl="1" eaLnBrk="1" hangingPunct="1">
              <a:buFont typeface="Times New Roman" panose="02020603050405020304" pitchFamily="18" charset="0"/>
              <a:buChar char="–"/>
            </a:pPr>
            <a:r>
              <a:rPr lang="en-US" altLang="en-US" sz="2000" smtClean="0">
                <a:latin typeface="Arial" panose="020B0604020202020204" pitchFamily="34" charset="0"/>
                <a:cs typeface="Arial" panose="020B0604020202020204" pitchFamily="34" charset="0"/>
              </a:rPr>
              <a:t>Check blood product’s expiration date</a:t>
            </a:r>
          </a:p>
          <a:p>
            <a:pPr lvl="1" eaLnBrk="1" hangingPunct="1">
              <a:buFont typeface="Times New Roman" panose="02020603050405020304" pitchFamily="18" charset="0"/>
              <a:buChar char="–"/>
            </a:pPr>
            <a:r>
              <a:rPr lang="en-US" altLang="en-US" sz="2000" smtClean="0">
                <a:latin typeface="Arial" panose="020B0604020202020204" pitchFamily="34" charset="0"/>
                <a:cs typeface="Arial" panose="020B0604020202020204" pitchFamily="34" charset="0"/>
              </a:rPr>
              <a:t>Visual check of unit: discoloration? clot? abnormal appearance?</a:t>
            </a:r>
          </a:p>
          <a:p>
            <a:pPr lvl="1" eaLnBrk="1" hangingPunct="1">
              <a:buFont typeface="Times New Roman" panose="02020603050405020304" pitchFamily="18" charset="0"/>
              <a:buChar char="–"/>
            </a:pPr>
            <a:r>
              <a:rPr lang="en-US" altLang="en-US" sz="2000" smtClean="0">
                <a:latin typeface="Arial" panose="020B0604020202020204" pitchFamily="34" charset="0"/>
                <a:cs typeface="Arial" panose="020B0604020202020204" pitchFamily="34" charset="0"/>
              </a:rPr>
              <a:t>Documentation of person issuing and person receiving donor unit</a:t>
            </a:r>
          </a:p>
          <a:p>
            <a:pPr lvl="1" eaLnBrk="1" hangingPunct="1">
              <a:buFont typeface="Times New Roman" panose="02020603050405020304" pitchFamily="18" charset="0"/>
              <a:buChar char="–"/>
            </a:pPr>
            <a:r>
              <a:rPr lang="en-US" altLang="en-US" sz="2000" smtClean="0">
                <a:latin typeface="Arial" panose="020B0604020202020204" pitchFamily="34" charset="0"/>
                <a:cs typeface="Arial" panose="020B0604020202020204" pitchFamily="34" charset="0"/>
              </a:rPr>
              <a:t>Special transfusion requirements</a:t>
            </a:r>
          </a:p>
          <a:p>
            <a:pPr lvl="1" eaLnBrk="1" hangingPunct="1">
              <a:buFont typeface="Times New Roman" panose="02020603050405020304" pitchFamily="18" charset="0"/>
              <a:buChar char="–"/>
            </a:pPr>
            <a:r>
              <a:rPr lang="en-US" altLang="en-US" sz="2000" smtClean="0">
                <a:latin typeface="Arial" panose="020B0604020202020204" pitchFamily="34" charset="0"/>
                <a:cs typeface="Arial" panose="020B0604020202020204" pitchFamily="34" charset="0"/>
              </a:rPr>
              <a:t>Date and time of issue, unit destination</a:t>
            </a:r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Unused Blood Products</a:t>
            </a:r>
          </a:p>
        </p:txBody>
      </p:sp>
      <p:sp>
        <p:nvSpPr>
          <p:cNvPr id="47107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Blood products may be reissued if the closure has not been entered and</a:t>
            </a:r>
          </a:p>
          <a:p>
            <a:pPr lvl="1" eaLnBrk="1" hangingPunct="1">
              <a:buFont typeface="Times New Roman" panose="02020603050405020304" pitchFamily="18" charset="0"/>
              <a:buChar char="–"/>
            </a:pPr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If the unit has been kept between the upper and lower temperature conditions (1° to 10° C for RBCs)</a:t>
            </a:r>
          </a:p>
          <a:p>
            <a:pPr lvl="1" eaLnBrk="1" hangingPunct="1">
              <a:buFont typeface="Times New Roman" panose="02020603050405020304" pitchFamily="18" charset="0"/>
              <a:buChar char="–"/>
            </a:pPr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If the unit was stored at room temperature, it should be returned within 30 minutes or within a time determined by the facility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Objectives (1 of 4)</a:t>
            </a:r>
          </a:p>
        </p:txBody>
      </p:sp>
      <p:sp>
        <p:nvSpPr>
          <p:cNvPr id="10243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Define </a:t>
            </a:r>
            <a:r>
              <a:rPr lang="en-US" alt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compatibility testing 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altLang="en-US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crossmatching</a:t>
            </a:r>
            <a:endParaRPr lang="en-US" altLang="en-US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List the procedures included in the routine compatibility test, and explain their purpose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Explain the AABB’s </a:t>
            </a:r>
            <a:r>
              <a:rPr lang="en-US" alt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Standards for Blood Banks and Transfusion Services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as related to compatibility testing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Discuss the selection of </a:t>
            </a:r>
            <a:r>
              <a:rPr lang="en-US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crossmatch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-compatible whole blood, red blood cells (RBCs), plasma, platelets, and cryoprecipitate for transfusion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Emergency Release</a:t>
            </a:r>
          </a:p>
        </p:txBody>
      </p:sp>
      <p:sp>
        <p:nvSpPr>
          <p:cNvPr id="30723" name="Content Placeholder 8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SzPct val="100000"/>
              <a:buFont typeface="Arial" panose="020B0604020202020204" pitchFamily="34" charset="0"/>
              <a:buChar char="●"/>
              <a:defRPr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Release must be signed by physician</a:t>
            </a:r>
          </a:p>
          <a:p>
            <a:pPr eaLnBrk="1" fontAlgn="auto" hangingPunct="1">
              <a:spcAft>
                <a:spcPts val="0"/>
              </a:spcAft>
              <a:buSzPct val="100000"/>
              <a:buFont typeface="Arial" panose="020B0604020202020204" pitchFamily="34" charset="0"/>
              <a:buChar char="●"/>
              <a:defRPr/>
            </a:pPr>
            <a:r>
              <a:rPr lang="en-US" altLang="en-US" sz="2400" smtClean="0">
                <a:latin typeface="Arial" panose="020B0604020202020204" pitchFamily="34" charset="0"/>
                <a:cs typeface="Arial" panose="020B0604020202020204" pitchFamily="34" charset="0"/>
              </a:rPr>
              <a:t>Tag 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on donor unit indicating emergency release: compatibility and/or infectious disease</a:t>
            </a:r>
          </a:p>
          <a:p>
            <a:pPr eaLnBrk="1" fontAlgn="auto" hangingPunct="1">
              <a:spcAft>
                <a:spcPts val="0"/>
              </a:spcAft>
              <a:buSzPct val="100000"/>
              <a:buFont typeface="Arial" panose="020B0604020202020204" pitchFamily="34" charset="0"/>
              <a:buChar char="●"/>
              <a:defRPr/>
            </a:pPr>
            <a:r>
              <a:rPr lang="en-US" altLang="en-US" sz="2400" smtClean="0">
                <a:latin typeface="Arial" panose="020B0604020202020204" pitchFamily="34" charset="0"/>
                <a:cs typeface="Arial" panose="020B0604020202020204" pitchFamily="34" charset="0"/>
              </a:rPr>
              <a:t>Patient 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name and identifiers</a:t>
            </a:r>
          </a:p>
          <a:p>
            <a:pPr eaLnBrk="1" fontAlgn="auto" hangingPunct="1">
              <a:spcAft>
                <a:spcPts val="0"/>
              </a:spcAft>
              <a:buSzPct val="100000"/>
              <a:buFont typeface="Arial" panose="020B0604020202020204" pitchFamily="34" charset="0"/>
              <a:buChar char="●"/>
              <a:defRPr/>
            </a:pPr>
            <a:r>
              <a:rPr lang="en-US" altLang="en-US" sz="2400" smtClean="0">
                <a:latin typeface="Arial" panose="020B0604020202020204" pitchFamily="34" charset="0"/>
                <a:cs typeface="Arial" panose="020B0604020202020204" pitchFamily="34" charset="0"/>
              </a:rPr>
              <a:t>Donor 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unit number(s), ABO and D typing, expiration date</a:t>
            </a:r>
          </a:p>
          <a:p>
            <a:pPr eaLnBrk="1" fontAlgn="auto" hangingPunct="1">
              <a:spcAft>
                <a:spcPts val="0"/>
              </a:spcAft>
              <a:buSzPct val="100000"/>
              <a:buFont typeface="Arial" panose="020B0604020202020204" pitchFamily="34" charset="0"/>
              <a:buChar char="●"/>
              <a:defRPr/>
            </a:pPr>
            <a:r>
              <a:rPr lang="en-US" altLang="en-US" sz="2400" smtClean="0">
                <a:latin typeface="Arial" panose="020B0604020202020204" pitchFamily="34" charset="0"/>
                <a:cs typeface="Arial" panose="020B0604020202020204" pitchFamily="34" charset="0"/>
              </a:rPr>
              <a:t>Retain </a:t>
            </a:r>
            <a:r>
              <a:rPr lang="en-US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segments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from units for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crossmatching</a:t>
            </a:r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Aft>
                <a:spcPts val="0"/>
              </a:spcAft>
              <a:buSzPct val="100000"/>
              <a:buFont typeface="Arial" panose="020B0604020202020204" pitchFamily="34" charset="0"/>
              <a:buChar char="●"/>
              <a:defRPr/>
            </a:pPr>
            <a:r>
              <a:rPr lang="en-US" altLang="en-US" sz="2400" smtClean="0">
                <a:latin typeface="Arial" panose="020B0604020202020204" pitchFamily="34" charset="0"/>
                <a:cs typeface="Arial" panose="020B0604020202020204" pitchFamily="34" charset="0"/>
              </a:rPr>
              <a:t>Name 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of person issuing units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Massive Transfusion</a:t>
            </a:r>
          </a:p>
        </p:txBody>
      </p:sp>
      <p:sp>
        <p:nvSpPr>
          <p:cNvPr id="51203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altLang="en-US" b="1" smtClean="0">
                <a:latin typeface="Arial" panose="020B0604020202020204" pitchFamily="34" charset="0"/>
                <a:cs typeface="Arial" panose="020B0604020202020204" pitchFamily="34" charset="0"/>
              </a:rPr>
              <a:t>massive transfusion </a:t>
            </a:r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is a total volume exchange of blood within 24 hours</a:t>
            </a:r>
          </a:p>
          <a:p>
            <a:pPr lvl="1" eaLnBrk="1" hangingPunct="1">
              <a:buFont typeface="Times New Roman" panose="02020603050405020304" pitchFamily="18" charset="0"/>
              <a:buChar char="–"/>
            </a:pPr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Group O, D-negative unit is given in an emergency</a:t>
            </a:r>
          </a:p>
          <a:p>
            <a:pPr lvl="1" eaLnBrk="1" hangingPunct="1">
              <a:buFont typeface="Times New Roman" panose="02020603050405020304" pitchFamily="18" charset="0"/>
              <a:buChar char="–"/>
            </a:pPr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If a D-negative unit is unavailable, group O, D-positive blood can be given to D-negative individuals who are not of child-bearing age</a:t>
            </a:r>
          </a:p>
          <a:p>
            <a:pPr lvl="1" eaLnBrk="1" hangingPunct="1">
              <a:buFont typeface="Times New Roman" panose="02020603050405020304" pitchFamily="18" charset="0"/>
              <a:buChar char="–"/>
            </a:pPr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ABO-identical unit is given once the blood group is established in the recipient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Maximum Surgical </a:t>
            </a:r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Blood </a:t>
            </a:r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Order Schedule</a:t>
            </a:r>
          </a:p>
        </p:txBody>
      </p:sp>
      <p:sp>
        <p:nvSpPr>
          <p:cNvPr id="53251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Average number of blood units used for surgical procedures is determined in a facility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This number is used as the standard blood order for surgical procedures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It may also be used as a guide for the number of autologous units that can be donated</a:t>
            </a:r>
          </a:p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4000" smtClean="0">
                <a:latin typeface="Arial" panose="020B0604020202020204" pitchFamily="34" charset="0"/>
                <a:cs typeface="Arial" panose="020B0604020202020204" pitchFamily="34" charset="0"/>
              </a:rPr>
              <a:t>Typing and Screening Procedure</a:t>
            </a:r>
          </a:p>
        </p:txBody>
      </p:sp>
      <p:sp>
        <p:nvSpPr>
          <p:cNvPr id="5529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600" smtClean="0">
                <a:latin typeface="Arial" panose="020B0604020202020204" pitchFamily="34" charset="0"/>
                <a:cs typeface="Arial" panose="020B0604020202020204" pitchFamily="34" charset="0"/>
              </a:rPr>
              <a:t>A typing and screening (T/S) procedure includes ABO, Rh, and antibody screening</a:t>
            </a:r>
          </a:p>
          <a:p>
            <a:pPr eaLnBrk="1" hangingPunct="1"/>
            <a:r>
              <a:rPr lang="en-US" altLang="en-US" sz="2600" smtClean="0">
                <a:latin typeface="Arial" panose="020B0604020202020204" pitchFamily="34" charset="0"/>
                <a:cs typeface="Arial" panose="020B0604020202020204" pitchFamily="34" charset="0"/>
              </a:rPr>
              <a:t>A T/S is ordered when a surgical procedure uses less than 1 unit of RBCs</a:t>
            </a:r>
          </a:p>
          <a:p>
            <a:pPr eaLnBrk="1" hangingPunct="1"/>
            <a:r>
              <a:rPr lang="en-US" altLang="en-US" sz="2600" smtClean="0">
                <a:latin typeface="Arial" panose="020B0604020202020204" pitchFamily="34" charset="0"/>
                <a:cs typeface="Arial" panose="020B0604020202020204" pitchFamily="34" charset="0"/>
              </a:rPr>
              <a:t>Crossmatching is performed on the sample if blood is needed</a:t>
            </a:r>
          </a:p>
          <a:p>
            <a:pPr eaLnBrk="1" hangingPunct="1"/>
            <a:r>
              <a:rPr lang="en-US" altLang="en-US" sz="2600" smtClean="0">
                <a:latin typeface="Arial" panose="020B0604020202020204" pitchFamily="34" charset="0"/>
                <a:cs typeface="Arial" panose="020B0604020202020204" pitchFamily="34" charset="0"/>
              </a:rPr>
              <a:t>The goal of a T/S is to conserve the blood inventory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Crossmatching</a:t>
            </a:r>
            <a:endParaRPr lang="en-US" altLang="en-US" sz="400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06918" y="1921042"/>
            <a:ext cx="3657600" cy="4097593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Autologous Blood</a:t>
            </a:r>
          </a:p>
          <a:p>
            <a:pPr eaLnBrk="1" hangingPunct="1"/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Procedures must be in place to ensure that units are located and transfused to the recipient</a:t>
            </a:r>
          </a:p>
          <a:p>
            <a:pPr eaLnBrk="1" hangingPunct="1"/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 process is monitored manually or through computerized tracking methods</a:t>
            </a:r>
          </a:p>
        </p:txBody>
      </p:sp>
      <p:sp>
        <p:nvSpPr>
          <p:cNvPr id="6" name="Content Placeholder 6"/>
          <p:cNvSpPr>
            <a:spLocks noGrp="1"/>
          </p:cNvSpPr>
          <p:nvPr>
            <p:ph idx="13"/>
          </p:nvPr>
        </p:nvSpPr>
        <p:spPr>
          <a:xfrm>
            <a:off x="4645025" y="2051305"/>
            <a:ext cx="4041775" cy="3951288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None/>
              <a:defRPr/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Infants Younger Than 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4 Months of Age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ABO and D typing must be performed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Serum testing is not necessary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Antibody screening is performed on the infant’s or mother’s sample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If antibody is present, antigen-negative units are given</a:t>
            </a:r>
          </a:p>
        </p:txBody>
      </p:sp>
    </p:spTree>
    <p:extLst>
      <p:ext uri="{BB962C8B-B14F-4D97-AF65-F5344CB8AC3E}">
        <p14:creationId xmlns:p14="http://schemas.microsoft.com/office/powerpoint/2010/main" val="13646042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Non-RBC Products</a:t>
            </a:r>
          </a:p>
        </p:txBody>
      </p:sp>
      <p:sp>
        <p:nvSpPr>
          <p:cNvPr id="59395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Frozen plasma,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platelet concentrates, 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cryoprecipitate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do not need to be </a:t>
            </a:r>
            <a:r>
              <a:rPr lang="en-US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crossmatched</a:t>
            </a:r>
            <a:endParaRPr lang="en-US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Font typeface="Times New Roman" panose="02020603050405020304" pitchFamily="18" charset="0"/>
              <a:buChar char="–"/>
            </a:pP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Plasma products should be ABO serum compatible</a:t>
            </a:r>
          </a:p>
          <a:p>
            <a:pPr lvl="1" eaLnBrk="1" hangingPunct="1">
              <a:buFont typeface="Times New Roman" panose="02020603050405020304" pitchFamily="18" charset="0"/>
              <a:buChar char="–"/>
            </a:pP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Cryoprecipitate and platelet concentrates may not need to be ABO compatible</a:t>
            </a:r>
          </a:p>
          <a:p>
            <a:pPr eaLnBrk="1" hangingPunct="1"/>
            <a:r>
              <a:rPr lang="en-US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Apheresis platelets 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granulocyte concentrates 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may need to be </a:t>
            </a:r>
            <a:r>
              <a:rPr lang="en-US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crossmatched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if they contain more than 2 mL of RBCs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Objectives (2 of 4)</a:t>
            </a:r>
          </a:p>
        </p:txBody>
      </p:sp>
      <p:sp>
        <p:nvSpPr>
          <p:cNvPr id="12291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Discuss strategies for transfusion when compatible blood cannot be located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Discuss limitations of crossmatching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Describe how crossmatching is handled in the massive transfusion situation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Discuss the advantages and issues related to computer crossmatching</a:t>
            </a:r>
          </a:p>
          <a:p>
            <a:pPr eaLnBrk="1" hangingPunct="1">
              <a:buFont typeface="Arial" charset="0"/>
              <a:buNone/>
            </a:pPr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Objectives (3 of 4)</a:t>
            </a:r>
          </a:p>
        </p:txBody>
      </p:sp>
      <p:sp>
        <p:nvSpPr>
          <p:cNvPr id="14339" name="Content Placeholder 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Explain how immediate-spin (IS) crossmatching and antiglobulin crossmatching are performed and when they would be performed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Explain the elements of patient identification and their importance in compatibility testing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Explain the use of a typing and screening protocol and a maximum surgical blood order schedule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3975" eaLnBrk="1" hangingPunct="1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Objectives (4 of 4)</a:t>
            </a:r>
          </a:p>
        </p:txBody>
      </p:sp>
      <p:sp>
        <p:nvSpPr>
          <p:cNvPr id="16387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Explain how compatibility testing is carried out for an infant younger than 4 months of age 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Discuss the principles of autologous blood crossmatching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Compatibility Testing</a:t>
            </a:r>
          </a:p>
        </p:txBody>
      </p:sp>
      <p:sp>
        <p:nvSpPr>
          <p:cNvPr id="18435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b="1" smtClean="0">
                <a:latin typeface="Arial" panose="020B0604020202020204" pitchFamily="34" charset="0"/>
                <a:cs typeface="Arial" panose="020B0604020202020204" pitchFamily="34" charset="0"/>
              </a:rPr>
              <a:t>Compatibility testing </a:t>
            </a:r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involves all the steps in the identification and testing of a donor unit and a proposed recipient’s blood</a:t>
            </a:r>
          </a:p>
          <a:p>
            <a:pPr eaLnBrk="1" hangingPunct="1"/>
            <a:r>
              <a:rPr lang="en-US" altLang="en-US" b="1" smtClean="0">
                <a:latin typeface="Arial" panose="020B0604020202020204" pitchFamily="34" charset="0"/>
                <a:cs typeface="Arial" panose="020B0604020202020204" pitchFamily="34" charset="0"/>
              </a:rPr>
              <a:t>Crossmatching</a:t>
            </a:r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 is part of compatibility testing</a:t>
            </a:r>
          </a:p>
          <a:p>
            <a:pPr lvl="1" eaLnBrk="1" hangingPunct="1">
              <a:buFont typeface="Times New Roman" panose="02020603050405020304" pitchFamily="18" charset="0"/>
              <a:buChar char="–"/>
            </a:pPr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Involves mixing donor RBCs and recipient serum or plasma</a:t>
            </a:r>
          </a:p>
          <a:p>
            <a:pPr lvl="1" eaLnBrk="1" hangingPunct="1">
              <a:buFont typeface="Times New Roman" panose="02020603050405020304" pitchFamily="18" charset="0"/>
              <a:buChar char="–"/>
            </a:pPr>
            <a:r>
              <a:rPr lang="en-US" altLang="en-US" i="1" smtClean="0">
                <a:latin typeface="Arial" panose="020B0604020202020204" pitchFamily="34" charset="0"/>
                <a:cs typeface="Arial" panose="020B0604020202020204" pitchFamily="34" charset="0"/>
              </a:rPr>
              <a:t>No agglutination </a:t>
            </a:r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or hemolysis indicates compatibility</a:t>
            </a:r>
          </a:p>
          <a:p>
            <a:pPr lvl="1" eaLnBrk="1" hangingPunct="1">
              <a:buFont typeface="Times New Roman" panose="02020603050405020304" pitchFamily="18" charset="0"/>
              <a:buChar char="–"/>
            </a:pPr>
            <a:r>
              <a:rPr lang="en-US" altLang="en-US" i="1" smtClean="0">
                <a:latin typeface="Arial" panose="020B0604020202020204" pitchFamily="34" charset="0"/>
                <a:cs typeface="Arial" panose="020B0604020202020204" pitchFamily="34" charset="0"/>
              </a:rPr>
              <a:t>Agglutination</a:t>
            </a:r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 or hemolysis indicates incompatibility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Purpose</a:t>
            </a:r>
          </a:p>
        </p:txBody>
      </p:sp>
      <p:sp>
        <p:nvSpPr>
          <p:cNvPr id="20483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Crossmatching</a:t>
            </a:r>
            <a:endParaRPr lang="en-US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11213" lvl="1" indent="-342900" eaLnBrk="1" hangingPunct="1">
              <a:buFont typeface="Times New Roman" panose="02020603050405020304" pitchFamily="18" charset="0"/>
              <a:buChar char="–"/>
            </a:pP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Serves as a double check of ABO errors</a:t>
            </a:r>
          </a:p>
          <a:p>
            <a:pPr marL="811213" lvl="1" indent="-342900" eaLnBrk="1" hangingPunct="1">
              <a:buFont typeface="Times New Roman" panose="02020603050405020304" pitchFamily="18" charset="0"/>
              <a:buChar char="–"/>
            </a:pP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Provides a second means of detecting antibodies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According to the AABB </a:t>
            </a:r>
            <a:r>
              <a:rPr lang="en-US" alt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Standards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crossmatching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eaLnBrk="1" hangingPunct="1">
              <a:spcBef>
                <a:spcPct val="0"/>
              </a:spcBef>
              <a:buFont typeface="Wingdings 2" pitchFamily="18" charset="2"/>
              <a:buNone/>
            </a:pPr>
            <a:endParaRPr lang="en-US" alt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“</a:t>
            </a:r>
            <a:r>
              <a:rPr lang="en-US" altLang="en-US" sz="2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shall use methods that demonstrate ABO incompatibility and clinically significant antibodies to red cell antigens and shall include an </a:t>
            </a:r>
            <a:r>
              <a:rPr lang="en-US" altLang="en-US" sz="2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antiglobulin</a:t>
            </a:r>
            <a:r>
              <a:rPr lang="en-US" altLang="en-US" sz="2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phase</a:t>
            </a:r>
            <a:r>
              <a:rPr lang="en-US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/>
              <a:t>Serologic Crossmatching</a:t>
            </a:r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7"/>
          <p:cNvSpPr>
            <a:spLocks noGrp="1"/>
          </p:cNvSpPr>
          <p:nvPr>
            <p:ph idx="1"/>
          </p:nvPr>
        </p:nvSpPr>
        <p:spPr>
          <a:xfrm>
            <a:off x="748765" y="1921042"/>
            <a:ext cx="3810000" cy="3786719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en-US" sz="2600" dirty="0"/>
              <a:t>IS CROSSMATCHING</a:t>
            </a:r>
          </a:p>
          <a:p>
            <a:pPr eaLnBrk="1" hangingPunct="1"/>
            <a:r>
              <a:rPr lang="en-US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IS </a:t>
            </a:r>
            <a:r>
              <a:rPr lang="en-US" alt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crossmatching</a:t>
            </a:r>
            <a:r>
              <a:rPr lang="en-US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is performed when the recipient has no evidence of an antibody</a:t>
            </a:r>
          </a:p>
          <a:p>
            <a:pPr lvl="1" eaLnBrk="1" hangingPunct="1">
              <a:buFont typeface="Times New Roman" panose="02020603050405020304" pitchFamily="18" charset="0"/>
              <a:buChar char="–"/>
            </a:pPr>
            <a:r>
              <a:rPr lang="en-US" altLang="en-U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In the current sample OR </a:t>
            </a:r>
          </a:p>
          <a:p>
            <a:pPr lvl="1" eaLnBrk="1" hangingPunct="1">
              <a:buFont typeface="Times New Roman" panose="02020603050405020304" pitchFamily="18" charset="0"/>
              <a:buChar char="–"/>
            </a:pPr>
            <a:r>
              <a:rPr lang="en-US" altLang="en-US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In the historical record</a:t>
            </a:r>
          </a:p>
          <a:p>
            <a:pPr eaLnBrk="1" hangingPunct="1"/>
            <a:r>
              <a:rPr lang="en-US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Recipient serum and donor RBC suspension are mixed and immediately centrifuged</a:t>
            </a:r>
          </a:p>
          <a:p>
            <a:pPr eaLnBrk="1" hangingPunct="1"/>
            <a:r>
              <a:rPr lang="en-US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Fulfills AABB standards for detecting ABO incompatibility</a:t>
            </a:r>
          </a:p>
        </p:txBody>
      </p:sp>
      <p:sp>
        <p:nvSpPr>
          <p:cNvPr id="6" name="Content Placeholder 6"/>
          <p:cNvSpPr>
            <a:spLocks noGrp="1"/>
          </p:cNvSpPr>
          <p:nvPr>
            <p:ph idx="13"/>
          </p:nvPr>
        </p:nvSpPr>
        <p:spPr>
          <a:xfrm>
            <a:off x="4645025" y="1905000"/>
            <a:ext cx="3813175" cy="3786719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altLang="en-US" sz="2400" dirty="0"/>
              <a:t>ANTIGLOBULIN TEST</a:t>
            </a:r>
          </a:p>
          <a:p>
            <a:pPr eaLnBrk="1" hangingPunct="1"/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All phases (IS, 37° C, antihuman globulin [AHG]) are performed if the patient demonstrates a clinically significant antibody</a:t>
            </a:r>
          </a:p>
          <a:p>
            <a:pPr lvl="1" eaLnBrk="1" hangingPunct="1">
              <a:buFont typeface="Times New Roman" panose="02020603050405020304" pitchFamily="18" charset="0"/>
              <a:buChar char="–"/>
            </a:pPr>
            <a:r>
              <a:rPr lang="en-US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In the current sample OR</a:t>
            </a:r>
          </a:p>
          <a:p>
            <a:pPr lvl="1" eaLnBrk="1" hangingPunct="1">
              <a:buFont typeface="Times New Roman" panose="02020603050405020304" pitchFamily="18" charset="0"/>
              <a:buChar char="–"/>
            </a:pPr>
            <a:r>
              <a:rPr lang="en-US" alt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In the historical record</a:t>
            </a:r>
          </a:p>
          <a:p>
            <a:pPr eaLnBrk="1" hangingPunct="1"/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If the patient has autoantibody, </a:t>
            </a:r>
            <a:r>
              <a:rPr lang="en-US" alt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autoadsorbed</a:t>
            </a: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serum may be used</a:t>
            </a:r>
          </a:p>
        </p:txBody>
      </p:sp>
    </p:spTree>
    <p:extLst>
      <p:ext uri="{BB962C8B-B14F-4D97-AF65-F5344CB8AC3E}">
        <p14:creationId xmlns:p14="http://schemas.microsoft.com/office/powerpoint/2010/main" val="28051498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Computer </a:t>
            </a:r>
            <a:r>
              <a:rPr lang="en-US" alt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Crossmatching</a:t>
            </a:r>
            <a:endParaRPr lang="en-US" altLang="en-US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627" name="Content Placeholder 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Makes a final check of the ABO compatibility in the selection of units instead of a serologic IS procedure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The recipient must not have an antibody (or antibodies) in the current sample or have a history of antibodies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Bar codes are used to provide another measure of safety</a:t>
            </a:r>
          </a:p>
        </p:txBody>
      </p:sp>
    </p:spTree>
    <p:extLst>
      <p:ext uri="{BB962C8B-B14F-4D97-AF65-F5344CB8AC3E}">
        <p14:creationId xmlns:p14="http://schemas.microsoft.com/office/powerpoint/2010/main" val="209435086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2658</TotalTime>
  <Words>1283</Words>
  <Application>Microsoft Office PowerPoint</Application>
  <PresentationFormat>On-screen Show (4:3)</PresentationFormat>
  <Paragraphs>176</Paragraphs>
  <Slides>25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Calibri</vt:lpstr>
      <vt:lpstr>Calibri Light</vt:lpstr>
      <vt:lpstr>Times New Roman</vt:lpstr>
      <vt:lpstr>Wingdings 2</vt:lpstr>
      <vt:lpstr>Retrospect</vt:lpstr>
      <vt:lpstr>Chapter 9</vt:lpstr>
      <vt:lpstr>Objectives (1 of 4)</vt:lpstr>
      <vt:lpstr>Objectives (2 of 4)</vt:lpstr>
      <vt:lpstr>Objectives (3 of 4)</vt:lpstr>
      <vt:lpstr>Objectives (4 of 4)</vt:lpstr>
      <vt:lpstr>Compatibility Testing</vt:lpstr>
      <vt:lpstr>Purpose</vt:lpstr>
      <vt:lpstr>Serologic Crossmatching</vt:lpstr>
      <vt:lpstr>Computer Crossmatching</vt:lpstr>
      <vt:lpstr>Limitations</vt:lpstr>
      <vt:lpstr>Recipient Blood Sample</vt:lpstr>
      <vt:lpstr>Previous Records</vt:lpstr>
      <vt:lpstr>Repeat Testing of Donor Blood</vt:lpstr>
      <vt:lpstr>Pretransfusion Testing</vt:lpstr>
      <vt:lpstr>Selection of ABO Donor Units</vt:lpstr>
      <vt:lpstr>Selection of Donor Units</vt:lpstr>
      <vt:lpstr>Tagging Blood Products</vt:lpstr>
      <vt:lpstr>Issuing Blood Products</vt:lpstr>
      <vt:lpstr>Unused Blood Products</vt:lpstr>
      <vt:lpstr>Emergency Release</vt:lpstr>
      <vt:lpstr>Massive Transfusion</vt:lpstr>
      <vt:lpstr>Maximum Surgical  Blood Order Schedule</vt:lpstr>
      <vt:lpstr>Typing and Screening Procedure</vt:lpstr>
      <vt:lpstr>Crossmatching</vt:lpstr>
      <vt:lpstr>Non-RBC Products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8</dc:title>
  <dc:creator>Renee N Wilkins</dc:creator>
  <cp:lastModifiedBy>Docia D. Murphy-Johnson</cp:lastModifiedBy>
  <cp:revision>86</cp:revision>
  <dcterms:created xsi:type="dcterms:W3CDTF">2012-04-03T01:20:39Z</dcterms:created>
  <dcterms:modified xsi:type="dcterms:W3CDTF">2024-07-30T12:37:18Z</dcterms:modified>
</cp:coreProperties>
</file>