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0" r:id="rId5"/>
    <p:sldId id="281" r:id="rId6"/>
    <p:sldId id="259" r:id="rId7"/>
    <p:sldId id="260" r:id="rId8"/>
    <p:sldId id="282" r:id="rId9"/>
    <p:sldId id="283" r:id="rId10"/>
    <p:sldId id="263" r:id="rId11"/>
    <p:sldId id="265" r:id="rId12"/>
    <p:sldId id="266" r:id="rId13"/>
    <p:sldId id="267" r:id="rId14"/>
    <p:sldId id="268" r:id="rId15"/>
    <p:sldId id="284" r:id="rId16"/>
    <p:sldId id="271" r:id="rId17"/>
    <p:sldId id="285" r:id="rId18"/>
    <p:sldId id="272" r:id="rId19"/>
    <p:sldId id="273" r:id="rId20"/>
    <p:sldId id="274" r:id="rId21"/>
    <p:sldId id="275" r:id="rId22"/>
    <p:sldId id="276" r:id="rId23"/>
    <p:sldId id="277" r:id="rId24"/>
    <p:sldId id="286" r:id="rId25"/>
    <p:sldId id="279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3656" initials="203656" lastIdx="1" clrIdx="0">
    <p:extLst>
      <p:ext uri="{19B8F6BF-5375-455C-9EA6-DF929625EA0E}">
        <p15:presenceInfo xmlns:p15="http://schemas.microsoft.com/office/powerpoint/2012/main" userId="203656" providerId="None"/>
      </p:ext>
    </p:extLst>
  </p:cmAuthor>
  <p:cmAuthor id="2" name="Bharathy, Balan" initials="BB" lastIdx="2" clrIdx="1">
    <p:extLst>
      <p:ext uri="{19B8F6BF-5375-455C-9EA6-DF929625EA0E}">
        <p15:presenceInfo xmlns:p15="http://schemas.microsoft.com/office/powerpoint/2012/main" userId="Bharathy, Ba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89898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4" autoAdjust="0"/>
    <p:restoredTop sz="77199" autoAdjust="0"/>
  </p:normalViewPr>
  <p:slideViewPr>
    <p:cSldViewPr>
      <p:cViewPr varScale="1">
        <p:scale>
          <a:sx n="80" d="100"/>
          <a:sy n="80" d="100"/>
        </p:scale>
        <p:origin x="3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000FCC0-D492-41EC-878C-106C50C2B9A8}" type="datetimeFigureOut">
              <a:rPr lang="en-US" altLang="en-US"/>
              <a:pPr>
                <a:defRPr/>
              </a:pPr>
              <a:t>7/29/2024</a:t>
            </a:fld>
            <a:endParaRPr lang="en-US" alt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676C31F-4AD3-4D18-8014-22FD5B0CC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698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F74C32-0A87-4336-ABCB-955D3BFAD35B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57060BA-F660-4224-9571-697469DEA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886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41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8632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921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3255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6839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635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901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8411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9942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4914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984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05980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79373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6973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494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2230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671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891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409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2299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1551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695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5792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483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004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90E81-CE9B-48CC-8223-FBBD69C45E4D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2524-26C5-465B-92B5-6942AECCB10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26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1592E7-2998-4031-B870-23FB3E826D5C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1F57-88A6-4270-A713-A06358807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0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DD2AEB-C9FF-4433-9CF1-5AC70CCBE9B2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D2-4EB8-4B97-8269-66795E9221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214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4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6E76F-784A-4B02-A5AD-7CD571081B1F}" type="datetime1">
              <a:rPr lang="en-US" smtClean="0"/>
              <a:t>7/30/2024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09AB-974D-45E0-B62B-EAC404D769D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97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52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39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08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45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1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B60CE-3DDC-4489-A12E-2D279CBC2AF3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676-5D2B-45CC-B048-77369B7572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988893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12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19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3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51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47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83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03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91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551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EF2220-F004-4BD1-9B40-1FA434485A54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F2E5-73EB-40D3-B4DC-F277EEC1B7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181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79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77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51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132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770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CD552-B28B-4057-B2C8-CB83EE52C16C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25DD-1FF8-405F-858B-98BFA67D59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26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54D05-74B5-4503-87AA-5D18A776A539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13C4-114E-4022-8245-6E9275F7C8C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3674"/>
            <a:ext cx="2488889" cy="1904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E4622F-10ED-433C-ACA0-E887B77A7C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80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B60CE-3DDC-4489-A12E-2D279CBC2AF3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676-5D2B-45CC-B048-77369B7572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0644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B60CE-3DDC-4489-A12E-2D279CBC2AF3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676-5D2B-45CC-B048-77369B7572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624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C24E6-0E21-4A55-8B33-721AF2C68BDD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1522-B4FA-48A0-AB35-0995C5C576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6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C9F4D-E010-4DEC-A1C1-01D4F8E8A9D8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1A71-7AA6-467C-A6CB-7B0AF3B8B4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8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B2DAD47-BE53-4169-BBCB-44027922346C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FB1B36-57D3-4EBC-BDC4-990833B782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60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9A209-E5FF-4BAC-9119-F39BBCEDC9E0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16C-5B52-44C3-BD78-50874114A5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7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2B60CE-3DDC-4489-A12E-2D279CBC2AF3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E7F676-5D2B-45CC-B048-77369B75729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5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3" r:id="rId24"/>
    <p:sldLayoutId id="2147483924" r:id="rId25"/>
    <p:sldLayoutId id="2147483925" r:id="rId26"/>
    <p:sldLayoutId id="2147483926" r:id="rId27"/>
    <p:sldLayoutId id="2147483927" r:id="rId28"/>
    <p:sldLayoutId id="2147483928" r:id="rId29"/>
    <p:sldLayoutId id="2147483929" r:id="rId30"/>
    <p:sldLayoutId id="2147483930" r:id="rId31"/>
    <p:sldLayoutId id="2147483931" r:id="rId32"/>
    <p:sldLayoutId id="2147483932" r:id="rId33"/>
    <p:sldLayoutId id="2147483933" r:id="rId34"/>
    <p:sldLayoutId id="2147483934" r:id="rId35"/>
    <p:sldLayoutId id="2147483892" r:id="rId36"/>
    <p:sldLayoutId id="2147483873" r:id="rId37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727200"/>
            <a:ext cx="7772400" cy="762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Chapter 9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800100" y="3733800"/>
            <a:ext cx="75438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Compatibility Testing</a:t>
            </a:r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</p:txBody>
      </p:sp>
      <p:sp>
        <p:nvSpPr>
          <p:cNvPr id="2867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An acceptable crossmatch does not guarantee a successful transfusion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Adverse transfusion reactions may still occur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 negative antibody screen does not guarantee that the recipient does not have significant antibodies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 compatible crossmatch does not guarantee survival of RBCs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Recipient Blood Sample</a:t>
            </a:r>
          </a:p>
        </p:txBody>
      </p:sp>
      <p:sp>
        <p:nvSpPr>
          <p:cNvPr id="21507" name="Content Placeholder 8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lnSpc>
                <a:spcPct val="70000"/>
              </a:lnSpc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Patient identification and sample labeling </a:t>
            </a:r>
          </a:p>
          <a:p>
            <a:pPr lvl="1" eaLnBrk="1" hangingPunct="1">
              <a:lnSpc>
                <a:spcPct val="7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Patient and sample information should have two</a:t>
            </a:r>
          </a:p>
          <a:p>
            <a:pPr lvl="1" eaLnBrk="1" hangingPunct="1">
              <a:lnSpc>
                <a:spcPct val="7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independent identifiers (AABB </a:t>
            </a:r>
            <a:r>
              <a:rPr lang="en-US" altLang="en-US" sz="2200" i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70000"/>
              </a:lnSpc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collection tubes</a:t>
            </a:r>
          </a:p>
          <a:p>
            <a:pPr lvl="1" eaLnBrk="1" hangingPunct="1">
              <a:lnSpc>
                <a:spcPct val="7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Samples may be plasma or serum</a:t>
            </a:r>
          </a:p>
          <a:p>
            <a:pPr eaLnBrk="1" hangingPunct="1">
              <a:lnSpc>
                <a:spcPct val="70000"/>
              </a:lnSpc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Age 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of sample</a:t>
            </a:r>
          </a:p>
          <a:p>
            <a:pPr lvl="1" eaLnBrk="1" hangingPunct="1">
              <a:lnSpc>
                <a:spcPct val="7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The limit is 3 days if the patient has been recently</a:t>
            </a:r>
          </a:p>
          <a:p>
            <a:pPr lvl="1" eaLnBrk="1" hangingPunct="1">
              <a:lnSpc>
                <a:spcPct val="7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transfused or is pregnant</a:t>
            </a:r>
          </a:p>
          <a:p>
            <a:pPr eaLnBrk="1" hangingPunct="1">
              <a:lnSpc>
                <a:spcPct val="70000"/>
              </a:lnSpc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collection and appearance</a:t>
            </a:r>
          </a:p>
          <a:p>
            <a:pPr lvl="1" eaLnBrk="1" hangingPunct="1">
              <a:lnSpc>
                <a:spcPct val="7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Hemolyzed samples or samples contaminated with </a:t>
            </a: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intravenous fluids must be re-collected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Records</a:t>
            </a:r>
          </a:p>
        </p:txBody>
      </p:sp>
      <p:sp>
        <p:nvSpPr>
          <p:cNvPr id="3277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Current blood ABO and D typing must be compared with results performed over the past 12 months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Previous records must also be consulted for any significant event related to testing or transfusion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05750" cy="9906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Repeat Testing of Donor Blood</a:t>
            </a:r>
          </a:p>
        </p:txBody>
      </p:sp>
      <p:sp>
        <p:nvSpPr>
          <p:cNvPr id="34819" name="Content Placeholder 11"/>
          <p:cNvSpPr>
            <a:spLocks noGrp="1"/>
          </p:cNvSpPr>
          <p:nvPr>
            <p:ph sz="half" idx="1"/>
          </p:nvPr>
        </p:nvSpPr>
        <p:spPr>
          <a:xfrm>
            <a:off x="860759" y="1866900"/>
            <a:ext cx="37338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Whole blood and RBCs must be re-typed to confirm the correct ABO labeling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 testing is performed on all units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 testing is performed only on D-negative units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Weak D testing is not required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Records are kept for 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years</a:t>
            </a:r>
          </a:p>
        </p:txBody>
      </p:sp>
      <p:pic>
        <p:nvPicPr>
          <p:cNvPr id="34822" name="Picture 7" descr="Image showing repeat testing of donor blo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70856"/>
            <a:ext cx="333618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Pretransfusion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Testing</a:t>
            </a:r>
          </a:p>
        </p:txBody>
      </p:sp>
      <p:sp>
        <p:nvSpPr>
          <p:cNvPr id="36867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ABO and D typing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Discrepancies should be resolved before transfusion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Antibody detection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Unpooled reagent RBCs should be used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Demonstrates ABO incompatibility and clinically significant antibodies to RBC antigens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Selection of ABO Donor Units</a:t>
            </a:r>
            <a:endParaRPr lang="en-US" altLang="en-US" sz="4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 descr="Table with 4 columns and 6 rows describing ABO compatibility for whole blood, red blood cells, and plasma transfusions&#10;" title="Table 9.4 ABO Compatibility for Whole Blood, Red Blood Cells, and Plasma Transfus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183690"/>
              </p:ext>
            </p:extLst>
          </p:nvPr>
        </p:nvGraphicFramePr>
        <p:xfrm>
          <a:off x="952500" y="2362200"/>
          <a:ext cx="7239000" cy="284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554">
                  <a:extLst>
                    <a:ext uri="{9D8B030D-6E8A-4147-A177-3AD203B41FA5}">
                      <a16:colId xmlns:a16="http://schemas.microsoft.com/office/drawing/2014/main" val="1645248359"/>
                    </a:ext>
                  </a:extLst>
                </a:gridCol>
                <a:gridCol w="1678790">
                  <a:extLst>
                    <a:ext uri="{9D8B030D-6E8A-4147-A177-3AD203B41FA5}">
                      <a16:colId xmlns:a16="http://schemas.microsoft.com/office/drawing/2014/main" val="1914512319"/>
                    </a:ext>
                  </a:extLst>
                </a:gridCol>
                <a:gridCol w="2015488">
                  <a:extLst>
                    <a:ext uri="{9D8B030D-6E8A-4147-A177-3AD203B41FA5}">
                      <a16:colId xmlns:a16="http://schemas.microsoft.com/office/drawing/2014/main" val="527728273"/>
                    </a:ext>
                  </a:extLst>
                </a:gridCol>
                <a:gridCol w="1735168">
                  <a:extLst>
                    <a:ext uri="{9D8B030D-6E8A-4147-A177-3AD203B41FA5}">
                      <a16:colId xmlns:a16="http://schemas.microsoft.com/office/drawing/2014/main" val="3772230648"/>
                    </a:ext>
                  </a:extLst>
                </a:gridCol>
              </a:tblGrid>
              <a:tr h="35922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Table 9.4 ABO Compatibility for Whole Blood, Red Blood Cells, and Plasma Transfusions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249537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Recipient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Donor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71457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ABO phenotype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Whole blood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Red blood cells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Plasma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479666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A, O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A, </a:t>
                      </a:r>
                      <a:r>
                        <a:rPr lang="de-DE" sz="2000" b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645585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</a:rPr>
                        <a:t>B, 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B, </a:t>
                      </a:r>
                      <a:r>
                        <a:rPr lang="de-DE" sz="2000" b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071223"/>
                  </a:ext>
                </a:extLst>
              </a:tr>
              <a:tr h="32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AB,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A,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B,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620274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O,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A, B,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04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346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6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86700" cy="1325563"/>
          </a:xfrm>
        </p:spPr>
        <p:txBody>
          <a:bodyPr/>
          <a:lstStyle/>
          <a:p>
            <a:r>
              <a:rPr lang="en-US" altLang="en-US"/>
              <a:t>Selection of Donor Units</a:t>
            </a:r>
            <a:endParaRPr lang="en-US" altLang="en-US" sz="4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38200" y="2017893"/>
            <a:ext cx="3505200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 Antigen</a:t>
            </a:r>
          </a:p>
          <a:p>
            <a:pPr eaLnBrk="1" hangingPunct="1"/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D-negative units should be given to D-negative recipients, especially women of child-bearing age</a:t>
            </a:r>
          </a:p>
          <a:p>
            <a:pPr eaLnBrk="1" hangingPunct="1"/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Antigen-negative blood should be given if anti-D antibody is formed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idx="13"/>
          </p:nvPr>
        </p:nvSpPr>
        <p:spPr>
          <a:xfrm>
            <a:off x="4645025" y="1905000"/>
            <a:ext cx="3432175" cy="403580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Recipients with Antibodies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Antigen-negative units are recommended for the following antibodies: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Kell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Duffy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Kidd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6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Tagging Blood Products</a:t>
            </a:r>
          </a:p>
        </p:txBody>
      </p:sp>
      <p:sp>
        <p:nvSpPr>
          <p:cNvPr id="4301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Requirements for the tag on a crossmatched donor unit: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Patient’s full name and two independent identifiers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Name of blood product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Unique donor unit number or pool number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Unit’s expiration date and ABO and D typing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Interpretation of crossmatching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Technologist’s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324774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Issuing Blood Products</a:t>
            </a:r>
          </a:p>
        </p:txBody>
      </p:sp>
      <p:sp>
        <p:nvSpPr>
          <p:cNvPr id="4505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Requirements for the issue of donor units: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Physician’s order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Intended recipient’s two independent identifiers, ABO group, and D type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Requisition form: patient name and blood product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Compare requisition form with donor unit tag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Compare donor unit tag with blood product label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Check blood product’s expiration date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Visual check of unit: discoloration? clot? abnormal appearance?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Documentation of person issuing and person receiving donor unit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Special transfusion requirements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Date and time of issue, unit destination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Unused Blood Products</a:t>
            </a:r>
          </a:p>
        </p:txBody>
      </p:sp>
      <p:sp>
        <p:nvSpPr>
          <p:cNvPr id="4710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Blood products may be reissued if the closure has not been entered and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If the unit has been kept between the upper and lower temperature conditions (1° to 10° C for RBCs)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If the unit was stored at room temperature, it should be returned within 30 minutes or within a time determined by the facility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(1 of 4)</a:t>
            </a:r>
          </a:p>
        </p:txBody>
      </p:sp>
      <p:sp>
        <p:nvSpPr>
          <p:cNvPr id="10243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compatibility testing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 the procedures included in the routine compatibility test, and explain their purpose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the AABB’s </a:t>
            </a: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for Blood Banks and Transfusion Services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as related to compatibility testing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selection of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-compatible whole blood, red blood cells (RBCs), plasma, platelets, and cryoprecipitate for transfusion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Release</a:t>
            </a:r>
          </a:p>
        </p:txBody>
      </p:sp>
      <p:sp>
        <p:nvSpPr>
          <p:cNvPr id="30723" name="Content Placeholder 8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Release must be signed by physician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Tag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donor unit indicating emergency release: compatibility and/or infectious disease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and identifiers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Donor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unit number(s), ABO and D typing, expiration date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Retain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segments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from units for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Arial" panose="020B0604020202020204" pitchFamily="34" charset="0"/>
              <a:buChar char="●"/>
              <a:defRPr/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person issuing units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Massive Transfusion</a:t>
            </a:r>
          </a:p>
        </p:txBody>
      </p:sp>
      <p:sp>
        <p:nvSpPr>
          <p:cNvPr id="51203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massive transfusion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is a total volume exchange of blood within 24 hours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Group O, D-negative unit is given in an emergency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If a D-negative unit is unavailable, group O, D-positive blood can be given to D-negative individuals who are not of child-bearing age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ABO-identical unit is given once the blood group is established in the recipient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Surgical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Blood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Order Schedule</a:t>
            </a:r>
          </a:p>
        </p:txBody>
      </p:sp>
      <p:sp>
        <p:nvSpPr>
          <p:cNvPr id="5325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Average number of blood units used for surgical procedures is determined in a facility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This number is used as the standard blood order for surgical procedures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It may also be used as a guide for the number of autologous units that can be donated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Typing and Screening Procedure</a:t>
            </a:r>
          </a:p>
        </p:txBody>
      </p:sp>
      <p:sp>
        <p:nvSpPr>
          <p:cNvPr id="5529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A typing and screening (T/S) procedure includes ABO, Rh, and antibody screening</a:t>
            </a:r>
          </a:p>
          <a:p>
            <a:pPr eaLnBrk="1" hangingPunct="1"/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A T/S is ordered when a surgical procedure uses less than 1 unit of RBCs</a:t>
            </a:r>
          </a:p>
          <a:p>
            <a:pPr eaLnBrk="1" hangingPunct="1"/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Crossmatching is performed on the sample if blood is needed</a:t>
            </a:r>
          </a:p>
          <a:p>
            <a:pPr eaLnBrk="1" hangingPunct="1"/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The goal of a T/S is to conserve the blood inventory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Crossmatching</a:t>
            </a:r>
            <a:endParaRPr lang="en-US" altLang="en-US" sz="4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6918" y="1921042"/>
            <a:ext cx="3657600" cy="409759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Autologous Blood</a:t>
            </a: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 must be in place to ensure that units are located and transfused to the recipient</a:t>
            </a: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process is monitored manually or through computerized tracking methods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idx="13"/>
          </p:nvPr>
        </p:nvSpPr>
        <p:spPr>
          <a:xfrm>
            <a:off x="4645025" y="2051305"/>
            <a:ext cx="4041775" cy="39512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Infants Younger Than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4 Months of 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 and D typing must be performed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Serum testing is not necessary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Antibody screening is performed on the infant’s or mother’s sample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antibody is present, antigen-negative units are given</a:t>
            </a:r>
          </a:p>
        </p:txBody>
      </p:sp>
    </p:spTree>
    <p:extLst>
      <p:ext uri="{BB962C8B-B14F-4D97-AF65-F5344CB8AC3E}">
        <p14:creationId xmlns:p14="http://schemas.microsoft.com/office/powerpoint/2010/main" val="1364604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Non-RBC Products</a:t>
            </a:r>
          </a:p>
        </p:txBody>
      </p:sp>
      <p:sp>
        <p:nvSpPr>
          <p:cNvPr id="59395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Frozen plasma,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platelet concentrates,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cryoprecipitate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 not need to be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crossmatched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Plasma products should be ABO serum compatible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Cryoprecipitate and platelet concentrates may not need to be ABO compatible</a:t>
            </a:r>
          </a:p>
          <a:p>
            <a:pPr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Apheresis platelets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granulocyte concentrates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need to be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crossmatched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if they contain more than 2 mL of RBCs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(2 of 4)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Discuss strategies for transfusion when compatible blood cannot be located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Discuss limitations of crossmatching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Describe how crossmatching is handled in the massive transfusion situation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Discuss the advantages and issues related to computer crossmatching</a:t>
            </a:r>
          </a:p>
          <a:p>
            <a:pPr eaLnBrk="1" hangingPunct="1">
              <a:buFont typeface="Arial" charset="0"/>
              <a:buNone/>
            </a:pP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(3 of 4)</a:t>
            </a:r>
          </a:p>
        </p:txBody>
      </p:sp>
      <p:sp>
        <p:nvSpPr>
          <p:cNvPr id="14339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Explain how immediate-spin (IS) crossmatching and antiglobulin crossmatching are performed and when they would be performed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Explain the elements of patient identification and their importance in compatibility testing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Explain the use of a typing and screening protocol and a maximum surgical blood order schedule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75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(4 of 4)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Explain how compatibility testing is carried out for an infant younger than 4 months of age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Discuss the principles of autologous blood crossmatching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Compatibility Testing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Compatibility testing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involves all the steps in the identification and testing of a donor unit and a proposed recipient’s blood</a:t>
            </a:r>
          </a:p>
          <a:p>
            <a:pPr eaLnBrk="1" hangingPunct="1"/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is part of compatibility testing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Involves mixing donor RBCs and recipient serum or plasma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No agglutination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or hemolysis indicates compatibility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Agglutination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or hemolysis indicates incompatibility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2048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 lvl="1" indent="-342900" eaLnBrk="1" hangingPunct="1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Serves as a double check of ABO errors</a:t>
            </a:r>
          </a:p>
          <a:p>
            <a:pPr marL="811213" lvl="1" indent="-342900" eaLnBrk="1" hangingPunct="1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a second means of detecting antibodies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According to the AABB </a:t>
            </a: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alt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shall use methods that demonstrate ABO incompatibility and clinically significant antibodies to red cell antigens and shall include an </a:t>
            </a:r>
            <a:r>
              <a:rPr lang="en-US" altLang="en-US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antiglobulin</a:t>
            </a:r>
            <a:r>
              <a:rPr lang="en-US" alt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phase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Serologic Crossmatching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748765" y="1921042"/>
            <a:ext cx="3810000" cy="378671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600" dirty="0"/>
              <a:t>IS CROSSMATCHING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is performed when the recipient has no evidence of an antibody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current sample OR 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historical record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Recipient serum and donor RBC suspension are mixed and immediately centrifuged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Fulfills AABB standards for detecting ABO incompatibility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idx="13"/>
          </p:nvPr>
        </p:nvSpPr>
        <p:spPr>
          <a:xfrm>
            <a:off x="4645025" y="1905000"/>
            <a:ext cx="3813175" cy="378671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ANTIGLOBULIN TEST</a:t>
            </a: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phases (IS, 37° C, antihuman globulin [AHG]) are performed if the patient demonstrates a clinically significant antibody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current sample OR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historical record</a:t>
            </a: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patient has autoantibody,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autoadsorbed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serum may be used</a:t>
            </a:r>
          </a:p>
        </p:txBody>
      </p:sp>
    </p:spTree>
    <p:extLst>
      <p:ext uri="{BB962C8B-B14F-4D97-AF65-F5344CB8AC3E}">
        <p14:creationId xmlns:p14="http://schemas.microsoft.com/office/powerpoint/2010/main" val="280514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en-US" alt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Crossmatching</a:t>
            </a:r>
            <a:endParaRPr lang="en-US" alt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Makes a final check of the ABO compatibility in the selection of units instead of a serologic IS procedure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The recipient must not have an antibody (or antibodies) in the current sample or have a history of antibodies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Bar codes are used to provide another measure of safety</a:t>
            </a:r>
          </a:p>
        </p:txBody>
      </p:sp>
    </p:spTree>
    <p:extLst>
      <p:ext uri="{BB962C8B-B14F-4D97-AF65-F5344CB8AC3E}">
        <p14:creationId xmlns:p14="http://schemas.microsoft.com/office/powerpoint/2010/main" val="20943508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2658</TotalTime>
  <Words>1283</Words>
  <Application>Microsoft Office PowerPoint</Application>
  <PresentationFormat>On-screen Show (4:3)</PresentationFormat>
  <Paragraphs>176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 2</vt:lpstr>
      <vt:lpstr>Retrospect</vt:lpstr>
      <vt:lpstr>Chapter 9</vt:lpstr>
      <vt:lpstr>Objectives (1 of 4)</vt:lpstr>
      <vt:lpstr>Objectives (2 of 4)</vt:lpstr>
      <vt:lpstr>Objectives (3 of 4)</vt:lpstr>
      <vt:lpstr>Objectives (4 of 4)</vt:lpstr>
      <vt:lpstr>Compatibility Testing</vt:lpstr>
      <vt:lpstr>Purpose</vt:lpstr>
      <vt:lpstr>Serologic Crossmatching</vt:lpstr>
      <vt:lpstr>Computer Crossmatching</vt:lpstr>
      <vt:lpstr>Limitations</vt:lpstr>
      <vt:lpstr>Recipient Blood Sample</vt:lpstr>
      <vt:lpstr>Previous Records</vt:lpstr>
      <vt:lpstr>Repeat Testing of Donor Blood</vt:lpstr>
      <vt:lpstr>Pretransfusion Testing</vt:lpstr>
      <vt:lpstr>Selection of ABO Donor Units</vt:lpstr>
      <vt:lpstr>Selection of Donor Units</vt:lpstr>
      <vt:lpstr>Tagging Blood Products</vt:lpstr>
      <vt:lpstr>Issuing Blood Products</vt:lpstr>
      <vt:lpstr>Unused Blood Products</vt:lpstr>
      <vt:lpstr>Emergency Release</vt:lpstr>
      <vt:lpstr>Massive Transfusion</vt:lpstr>
      <vt:lpstr>Maximum Surgical  Blood Order Schedule</vt:lpstr>
      <vt:lpstr>Typing and Screening Procedure</vt:lpstr>
      <vt:lpstr>Crossmatching</vt:lpstr>
      <vt:lpstr>Non-RBC Products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Renee N Wilkins</dc:creator>
  <cp:lastModifiedBy>Docia D. Murphy-Johnson</cp:lastModifiedBy>
  <cp:revision>86</cp:revision>
  <dcterms:created xsi:type="dcterms:W3CDTF">2012-04-03T01:20:39Z</dcterms:created>
  <dcterms:modified xsi:type="dcterms:W3CDTF">2024-07-30T12:37:18Z</dcterms:modified>
</cp:coreProperties>
</file>