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4" r:id="rId1"/>
  </p:sldMasterIdLst>
  <p:notesMasterIdLst>
    <p:notesMasterId r:id="rId34"/>
  </p:notesMasterIdLst>
  <p:sldIdLst>
    <p:sldId id="256" r:id="rId2"/>
    <p:sldId id="257" r:id="rId3"/>
    <p:sldId id="258" r:id="rId4"/>
    <p:sldId id="286" r:id="rId5"/>
    <p:sldId id="28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88" r:id="rId15"/>
    <p:sldId id="269" r:id="rId16"/>
    <p:sldId id="289" r:id="rId17"/>
    <p:sldId id="271" r:id="rId18"/>
    <p:sldId id="290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91" r:id="rId31"/>
    <p:sldId id="292" r:id="rId32"/>
    <p:sldId id="285" r:id="rId33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9898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9" autoAdjust="0"/>
    <p:restoredTop sz="74506" autoAdjust="0"/>
  </p:normalViewPr>
  <p:slideViewPr>
    <p:cSldViewPr>
      <p:cViewPr varScale="1">
        <p:scale>
          <a:sx n="77" d="100"/>
          <a:sy n="77" d="100"/>
        </p:scale>
        <p:origin x="46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7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C1ED21-F59D-4446-804B-6BB183461401}" type="doc">
      <dgm:prSet loTypeId="urn:microsoft.com/office/officeart/2008/layout/AlternatingHexagons" loCatId="list" qsTypeId="urn:microsoft.com/office/officeart/2005/8/quickstyle/simple1#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C3E9C7A-FB40-4CD7-864D-0B3E1EB20A40}">
      <dgm:prSet phldrT="[Text]" custT="1"/>
      <dgm:spPr/>
      <dgm:t>
        <a:bodyPr/>
        <a:lstStyle/>
        <a:p>
          <a:r>
            <a:rPr lang="en-US" sz="1200" dirty="0"/>
            <a:t>Fever</a:t>
          </a:r>
        </a:p>
      </dgm:t>
    </dgm:pt>
    <dgm:pt modelId="{4F056AC2-73AF-4DA0-939B-5DBE19FFF85A}" type="parTrans" cxnId="{5EDF7C6E-D22B-498C-B8A2-A351FF02459E}">
      <dgm:prSet/>
      <dgm:spPr/>
      <dgm:t>
        <a:bodyPr/>
        <a:lstStyle/>
        <a:p>
          <a:endParaRPr lang="en-US" sz="1200"/>
        </a:p>
      </dgm:t>
    </dgm:pt>
    <dgm:pt modelId="{F9493FE3-EF7C-4D22-B00E-DACA9E9CDDA8}" type="sibTrans" cxnId="{5EDF7C6E-D22B-498C-B8A2-A351FF02459E}">
      <dgm:prSet custT="1"/>
      <dgm:spPr/>
      <dgm:t>
        <a:bodyPr/>
        <a:lstStyle/>
        <a:p>
          <a:r>
            <a:rPr lang="en-US" sz="1200" dirty="0"/>
            <a:t>Chills or rigors</a:t>
          </a:r>
        </a:p>
      </dgm:t>
    </dgm:pt>
    <dgm:pt modelId="{F6CFD0A2-400B-437A-9F02-475B5BF301EB}">
      <dgm:prSet phldrT="[Text]" custT="1"/>
      <dgm:spPr/>
      <dgm:t>
        <a:bodyPr/>
        <a:lstStyle/>
        <a:p>
          <a:r>
            <a:rPr lang="en-US" sz="950" dirty="0"/>
            <a:t>Respiratory distress</a:t>
          </a:r>
        </a:p>
      </dgm:t>
    </dgm:pt>
    <dgm:pt modelId="{E9C07E5C-3761-4FE3-864C-E28D75187AA3}" type="parTrans" cxnId="{C60067B6-E393-41CF-A937-66AD67C8716A}">
      <dgm:prSet/>
      <dgm:spPr/>
      <dgm:t>
        <a:bodyPr/>
        <a:lstStyle/>
        <a:p>
          <a:endParaRPr lang="en-US" sz="1200"/>
        </a:p>
      </dgm:t>
    </dgm:pt>
    <dgm:pt modelId="{C5B68FE8-AB8D-4D16-88E5-0E2018760BC0}" type="sibTrans" cxnId="{C60067B6-E393-41CF-A937-66AD67C8716A}">
      <dgm:prSet custT="1"/>
      <dgm:spPr/>
      <dgm:t>
        <a:bodyPr/>
        <a:lstStyle/>
        <a:p>
          <a:r>
            <a:rPr lang="en-US" sz="1200" dirty="0"/>
            <a:t>Hyper-tension or hypo-tension</a:t>
          </a:r>
        </a:p>
      </dgm:t>
    </dgm:pt>
    <dgm:pt modelId="{746813C0-3580-425B-885C-A3BB74E21CE5}">
      <dgm:prSet phldrT="[Text]" custT="1"/>
      <dgm:spPr/>
      <dgm:t>
        <a:bodyPr/>
        <a:lstStyle/>
        <a:p>
          <a:r>
            <a:rPr lang="en-US" sz="1200" dirty="0"/>
            <a:t>Pain</a:t>
          </a:r>
        </a:p>
      </dgm:t>
    </dgm:pt>
    <dgm:pt modelId="{71564A19-3F7F-4530-AE16-BD001181B269}" type="parTrans" cxnId="{C536EDB8-C143-4305-97C2-A5CFAD12F699}">
      <dgm:prSet/>
      <dgm:spPr/>
      <dgm:t>
        <a:bodyPr/>
        <a:lstStyle/>
        <a:p>
          <a:endParaRPr lang="en-US" sz="1200"/>
        </a:p>
      </dgm:t>
    </dgm:pt>
    <dgm:pt modelId="{FCB25B60-27BA-44F3-9EA5-D86327A2EFC5}" type="sibTrans" cxnId="{C536EDB8-C143-4305-97C2-A5CFAD12F699}">
      <dgm:prSet custT="1"/>
      <dgm:spPr/>
      <dgm:t>
        <a:bodyPr/>
        <a:lstStyle/>
        <a:p>
          <a:r>
            <a:rPr lang="en-US" sz="1200" dirty="0"/>
            <a:t>Skin rash, flushing, edema</a:t>
          </a:r>
        </a:p>
      </dgm:t>
    </dgm:pt>
    <dgm:pt modelId="{945A356D-65DC-4146-BC72-09C917FCFE01}">
      <dgm:prSet custT="1"/>
      <dgm:spPr/>
      <dgm:t>
        <a:bodyPr/>
        <a:lstStyle/>
        <a:p>
          <a:r>
            <a:rPr lang="en-US" sz="1200" dirty="0"/>
            <a:t>Oliguria</a:t>
          </a:r>
        </a:p>
      </dgm:t>
    </dgm:pt>
    <dgm:pt modelId="{E11247DE-10E3-4F09-9A3A-BB64FCA03732}" type="parTrans" cxnId="{25F598FC-A80A-4277-8CE0-B36254AF4AE0}">
      <dgm:prSet/>
      <dgm:spPr/>
      <dgm:t>
        <a:bodyPr/>
        <a:lstStyle/>
        <a:p>
          <a:endParaRPr lang="en-US" sz="1200"/>
        </a:p>
      </dgm:t>
    </dgm:pt>
    <dgm:pt modelId="{5DD98742-61C2-4F8F-95E8-79DE52C880F0}" type="sibTrans" cxnId="{25F598FC-A80A-4277-8CE0-B36254AF4AE0}">
      <dgm:prSet custT="1"/>
      <dgm:spPr/>
      <dgm:t>
        <a:bodyPr/>
        <a:lstStyle/>
        <a:p>
          <a:r>
            <a:rPr lang="en-US" sz="1200" dirty="0"/>
            <a:t>Jaundice </a:t>
          </a:r>
        </a:p>
      </dgm:t>
    </dgm:pt>
    <dgm:pt modelId="{1FEF93FF-523D-4CE4-94A6-DD125BD45711}">
      <dgm:prSet custT="1"/>
      <dgm:spPr/>
      <dgm:t>
        <a:bodyPr/>
        <a:lstStyle/>
        <a:p>
          <a:r>
            <a:rPr lang="en-US" sz="1200" dirty="0"/>
            <a:t>Nausea </a:t>
          </a:r>
        </a:p>
      </dgm:t>
    </dgm:pt>
    <dgm:pt modelId="{1BE8971B-94D4-4A65-898E-FB5E99DB558A}" type="parTrans" cxnId="{83D59E62-D6E0-41F2-82DD-8D47993C8202}">
      <dgm:prSet/>
      <dgm:spPr/>
      <dgm:t>
        <a:bodyPr/>
        <a:lstStyle/>
        <a:p>
          <a:endParaRPr lang="en-US" sz="1200"/>
        </a:p>
      </dgm:t>
    </dgm:pt>
    <dgm:pt modelId="{19CD846D-DABB-46E3-BAFA-3A2738BB64D2}" type="sibTrans" cxnId="{83D59E62-D6E0-41F2-82DD-8D47993C8202}">
      <dgm:prSet custT="1"/>
      <dgm:spPr/>
      <dgm:t>
        <a:bodyPr/>
        <a:lstStyle/>
        <a:p>
          <a:r>
            <a:rPr lang="en-US" sz="1200" dirty="0"/>
            <a:t>Abnormal bleeding</a:t>
          </a:r>
        </a:p>
      </dgm:t>
    </dgm:pt>
    <dgm:pt modelId="{E1BA580A-3CAF-4B2A-90C0-7D31A8580E10}" type="pres">
      <dgm:prSet presAssocID="{CEC1ED21-F59D-4446-804B-6BB183461401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AC7A602-832D-44CC-ACD1-AF58C526720C}" type="pres">
      <dgm:prSet presAssocID="{7C3E9C7A-FB40-4CD7-864D-0B3E1EB20A40}" presName="composite" presStyleCnt="0"/>
      <dgm:spPr/>
    </dgm:pt>
    <dgm:pt modelId="{6F89E6AB-C58F-48B1-A279-B815BDEB737B}" type="pres">
      <dgm:prSet presAssocID="{7C3E9C7A-FB40-4CD7-864D-0B3E1EB20A40}" presName="Parent1" presStyleLbl="node1" presStyleIdx="0" presStyleCnt="10" custLinFactX="-96861" custLinFactNeighborX="-100000" custLinFactNeighborY="8131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35729A-213E-48A1-9D98-3A5C3618F7C3}" type="pres">
      <dgm:prSet presAssocID="{7C3E9C7A-FB40-4CD7-864D-0B3E1EB20A40}" presName="Childtext1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9FE9820F-FCFB-45CA-B6BD-6950EF45FB7D}" type="pres">
      <dgm:prSet presAssocID="{7C3E9C7A-FB40-4CD7-864D-0B3E1EB20A40}" presName="BalanceSpacing" presStyleCnt="0"/>
      <dgm:spPr/>
    </dgm:pt>
    <dgm:pt modelId="{FB420DC9-9334-4DDC-B7D7-2EA16C4E46F7}" type="pres">
      <dgm:prSet presAssocID="{7C3E9C7A-FB40-4CD7-864D-0B3E1EB20A40}" presName="BalanceSpacing1" presStyleCnt="0"/>
      <dgm:spPr/>
    </dgm:pt>
    <dgm:pt modelId="{9E67A865-CD1E-412B-99FB-FDEFD290FFAA}" type="pres">
      <dgm:prSet presAssocID="{F9493FE3-EF7C-4D22-B00E-DACA9E9CDDA8}" presName="Accent1Text" presStyleLbl="node1" presStyleIdx="1" presStyleCnt="10" custLinFactX="-48435" custLinFactY="70167" custLinFactNeighborX="-100000" custLinFactNeighborY="100000"/>
      <dgm:spPr/>
      <dgm:t>
        <a:bodyPr/>
        <a:lstStyle/>
        <a:p>
          <a:endParaRPr lang="en-US"/>
        </a:p>
      </dgm:t>
    </dgm:pt>
    <dgm:pt modelId="{DB109E76-FEBF-4E24-B2C9-8962AE118EB1}" type="pres">
      <dgm:prSet presAssocID="{F9493FE3-EF7C-4D22-B00E-DACA9E9CDDA8}" presName="spaceBetweenRectangles" presStyleCnt="0"/>
      <dgm:spPr/>
    </dgm:pt>
    <dgm:pt modelId="{F0E3CB97-71B9-451C-B7E3-098088A838A0}" type="pres">
      <dgm:prSet presAssocID="{F6CFD0A2-400B-437A-9F02-475B5BF301EB}" presName="composite" presStyleCnt="0"/>
      <dgm:spPr/>
    </dgm:pt>
    <dgm:pt modelId="{0D6AC10B-00DB-4592-BFAF-26515F04EB68}" type="pres">
      <dgm:prSet presAssocID="{F6CFD0A2-400B-437A-9F02-475B5BF301EB}" presName="Parent1" presStyleLbl="node1" presStyleIdx="2" presStyleCnt="10" custLinFactNeighborX="-83080" custLinFactNeighborY="8528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B4883C-59C5-43F2-A23E-5388A0F2150F}" type="pres">
      <dgm:prSet presAssocID="{F6CFD0A2-400B-437A-9F02-475B5BF301EB}" presName="Childtext1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A4A7793A-0F52-425B-A233-A28BCCE942E2}" type="pres">
      <dgm:prSet presAssocID="{F6CFD0A2-400B-437A-9F02-475B5BF301EB}" presName="BalanceSpacing" presStyleCnt="0"/>
      <dgm:spPr/>
    </dgm:pt>
    <dgm:pt modelId="{8286FFEA-DC29-4CC8-999D-763D617A2B37}" type="pres">
      <dgm:prSet presAssocID="{F6CFD0A2-400B-437A-9F02-475B5BF301EB}" presName="BalanceSpacing1" presStyleCnt="0"/>
      <dgm:spPr/>
    </dgm:pt>
    <dgm:pt modelId="{9131B5FD-8067-445F-BB31-72F4D7B256A9}" type="pres">
      <dgm:prSet presAssocID="{C5B68FE8-AB8D-4D16-88E5-0E2018760BC0}" presName="Accent1Text" presStyleLbl="node1" presStyleIdx="3" presStyleCnt="10" custLinFactX="-31506" custLinFactNeighborX="-100000" custLinFactNeighborY="-3563"/>
      <dgm:spPr/>
      <dgm:t>
        <a:bodyPr/>
        <a:lstStyle/>
        <a:p>
          <a:endParaRPr lang="en-US"/>
        </a:p>
      </dgm:t>
    </dgm:pt>
    <dgm:pt modelId="{3CDB9321-272C-4B96-B9BA-00910E4990B2}" type="pres">
      <dgm:prSet presAssocID="{C5B68FE8-AB8D-4D16-88E5-0E2018760BC0}" presName="spaceBetweenRectangles" presStyleCnt="0"/>
      <dgm:spPr/>
    </dgm:pt>
    <dgm:pt modelId="{69B09BB1-7A4E-4AC2-B7C7-05EB176C2098}" type="pres">
      <dgm:prSet presAssocID="{746813C0-3580-425B-885C-A3BB74E21CE5}" presName="composite" presStyleCnt="0"/>
      <dgm:spPr/>
    </dgm:pt>
    <dgm:pt modelId="{AF74EBFD-E6A7-4F25-9A16-386DCCEDABE2}" type="pres">
      <dgm:prSet presAssocID="{746813C0-3580-425B-885C-A3BB74E21CE5}" presName="Parent1" presStyleLbl="node1" presStyleIdx="4" presStyleCnt="10" custLinFactNeighborX="-18139" custLinFactNeighborY="40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DD0656-33A1-4A2E-BE9E-79FEBF3EBDBA}" type="pres">
      <dgm:prSet presAssocID="{746813C0-3580-425B-885C-A3BB74E21CE5}" presName="Childtext1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2D78E282-4454-4BF6-AAD4-AA54C3FAB541}" type="pres">
      <dgm:prSet presAssocID="{746813C0-3580-425B-885C-A3BB74E21CE5}" presName="BalanceSpacing" presStyleCnt="0"/>
      <dgm:spPr/>
    </dgm:pt>
    <dgm:pt modelId="{F141D577-0A11-442E-B08A-EC73F3271987}" type="pres">
      <dgm:prSet presAssocID="{746813C0-3580-425B-885C-A3BB74E21CE5}" presName="BalanceSpacing1" presStyleCnt="0"/>
      <dgm:spPr/>
    </dgm:pt>
    <dgm:pt modelId="{57C65102-77EF-4318-889F-A92FEB744009}" type="pres">
      <dgm:prSet presAssocID="{FCB25B60-27BA-44F3-9EA5-D86327A2EFC5}" presName="Accent1Text" presStyleLbl="node1" presStyleIdx="5" presStyleCnt="10" custLinFactX="49435" custLinFactNeighborX="100000" custLinFactNeighborY="-88443"/>
      <dgm:spPr/>
      <dgm:t>
        <a:bodyPr/>
        <a:lstStyle/>
        <a:p>
          <a:endParaRPr lang="en-US"/>
        </a:p>
      </dgm:t>
    </dgm:pt>
    <dgm:pt modelId="{BD7EBBC2-E659-40AE-9844-9947EDDA333B}" type="pres">
      <dgm:prSet presAssocID="{FCB25B60-27BA-44F3-9EA5-D86327A2EFC5}" presName="spaceBetweenRectangles" presStyleCnt="0"/>
      <dgm:spPr/>
    </dgm:pt>
    <dgm:pt modelId="{69509C28-ECD5-4A33-A2C2-68A32F79CD49}" type="pres">
      <dgm:prSet presAssocID="{945A356D-65DC-4146-BC72-09C917FCFE01}" presName="composite" presStyleCnt="0"/>
      <dgm:spPr/>
    </dgm:pt>
    <dgm:pt modelId="{EA42A98A-6D86-4764-B7FA-533481B1974C}" type="pres">
      <dgm:prSet presAssocID="{945A356D-65DC-4146-BC72-09C917FCFE01}" presName="Parent1" presStyleLbl="node1" presStyleIdx="6" presStyleCnt="10" custLinFactX="55216" custLinFactNeighborX="100000" custLinFactNeighborY="-8447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7B95C4-3F80-4A8C-981E-E9CB628A6B67}" type="pres">
      <dgm:prSet presAssocID="{945A356D-65DC-4146-BC72-09C917FCFE01}" presName="Childtext1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6BBBF146-A159-4C16-816F-904AF7C2BA9D}" type="pres">
      <dgm:prSet presAssocID="{945A356D-65DC-4146-BC72-09C917FCFE01}" presName="BalanceSpacing" presStyleCnt="0"/>
      <dgm:spPr/>
    </dgm:pt>
    <dgm:pt modelId="{A58C7A98-84BD-45D9-A82A-43F5FA4D28E8}" type="pres">
      <dgm:prSet presAssocID="{945A356D-65DC-4146-BC72-09C917FCFE01}" presName="BalanceSpacing1" presStyleCnt="0"/>
      <dgm:spPr/>
    </dgm:pt>
    <dgm:pt modelId="{A427C720-A390-4506-804A-877338245BA1}" type="pres">
      <dgm:prSet presAssocID="{5DD98742-61C2-4F8F-95E8-79DE52C880F0}" presName="Accent1Text" presStyleLbl="node1" presStyleIdx="7" presStyleCnt="10" custScaleX="97800" custLinFactX="6790" custLinFactY="-73323" custLinFactNeighborX="100000" custLinFactNeighborY="-100000"/>
      <dgm:spPr/>
      <dgm:t>
        <a:bodyPr/>
        <a:lstStyle/>
        <a:p>
          <a:endParaRPr lang="en-US"/>
        </a:p>
      </dgm:t>
    </dgm:pt>
    <dgm:pt modelId="{D4A0BDC6-6279-4A6C-9123-32810755ECE8}" type="pres">
      <dgm:prSet presAssocID="{5DD98742-61C2-4F8F-95E8-79DE52C880F0}" presName="spaceBetweenRectangles" presStyleCnt="0"/>
      <dgm:spPr/>
    </dgm:pt>
    <dgm:pt modelId="{D9B9324D-B070-4CF1-AD9A-D523711812AA}" type="pres">
      <dgm:prSet presAssocID="{1FEF93FF-523D-4CE4-94A6-DD125BD45711}" presName="composite" presStyleCnt="0"/>
      <dgm:spPr/>
    </dgm:pt>
    <dgm:pt modelId="{0F69AC2C-C855-45E7-AEC3-17F4E7D08383}" type="pres">
      <dgm:prSet presAssocID="{1FEF93FF-523D-4CE4-94A6-DD125BD45711}" presName="Parent1" presStyleLbl="node1" presStyleIdx="8" presStyleCnt="10" custLinFactX="100000" custLinFactY="-100000" custLinFactNeighborX="179731" custLinFactNeighborY="-15820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49B33-7DB5-4BE6-8540-74AFD0E9137E}" type="pres">
      <dgm:prSet presAssocID="{1FEF93FF-523D-4CE4-94A6-DD125BD45711}" presName="Childtext1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C26D3458-C6D1-422B-92DE-0D9CDD7BFC25}" type="pres">
      <dgm:prSet presAssocID="{1FEF93FF-523D-4CE4-94A6-DD125BD45711}" presName="BalanceSpacing" presStyleCnt="0"/>
      <dgm:spPr/>
    </dgm:pt>
    <dgm:pt modelId="{5AFAC781-DBFA-4850-A049-CB41589FD401}" type="pres">
      <dgm:prSet presAssocID="{1FEF93FF-523D-4CE4-94A6-DD125BD45711}" presName="BalanceSpacing1" presStyleCnt="0"/>
      <dgm:spPr/>
    </dgm:pt>
    <dgm:pt modelId="{E09143AA-823D-4905-854D-5307E4C02BF1}" type="pres">
      <dgm:prSet presAssocID="{19CD846D-DABB-46E3-BAFA-3A2738BB64D2}" presName="Accent1Text" presStyleLbl="node1" presStyleIdx="9" presStyleCnt="10" custLinFactX="128157" custLinFactY="-69353" custLinFactNeighborX="200000" custLinFactNeighborY="-100000"/>
      <dgm:spPr/>
      <dgm:t>
        <a:bodyPr/>
        <a:lstStyle/>
        <a:p>
          <a:endParaRPr lang="en-US"/>
        </a:p>
      </dgm:t>
    </dgm:pt>
  </dgm:ptLst>
  <dgm:cxnLst>
    <dgm:cxn modelId="{83D59E62-D6E0-41F2-82DD-8D47993C8202}" srcId="{CEC1ED21-F59D-4446-804B-6BB183461401}" destId="{1FEF93FF-523D-4CE4-94A6-DD125BD45711}" srcOrd="4" destOrd="0" parTransId="{1BE8971B-94D4-4A65-898E-FB5E99DB558A}" sibTransId="{19CD846D-DABB-46E3-BAFA-3A2738BB64D2}"/>
    <dgm:cxn modelId="{1D29D83C-A4FE-437D-91D3-F2D44E6721FB}" type="presOf" srcId="{F6CFD0A2-400B-437A-9F02-475B5BF301EB}" destId="{0D6AC10B-00DB-4592-BFAF-26515F04EB68}" srcOrd="0" destOrd="0" presId="urn:microsoft.com/office/officeart/2008/layout/AlternatingHexagons"/>
    <dgm:cxn modelId="{8D325F5E-6C0D-4F29-A7D9-E3B6D3B322E0}" type="presOf" srcId="{746813C0-3580-425B-885C-A3BB74E21CE5}" destId="{AF74EBFD-E6A7-4F25-9A16-386DCCEDABE2}" srcOrd="0" destOrd="0" presId="urn:microsoft.com/office/officeart/2008/layout/AlternatingHexagons"/>
    <dgm:cxn modelId="{25F598FC-A80A-4277-8CE0-B36254AF4AE0}" srcId="{CEC1ED21-F59D-4446-804B-6BB183461401}" destId="{945A356D-65DC-4146-BC72-09C917FCFE01}" srcOrd="3" destOrd="0" parTransId="{E11247DE-10E3-4F09-9A3A-BB64FCA03732}" sibTransId="{5DD98742-61C2-4F8F-95E8-79DE52C880F0}"/>
    <dgm:cxn modelId="{63078C9F-6D5E-4B70-B147-E879CD9B4C65}" type="presOf" srcId="{1FEF93FF-523D-4CE4-94A6-DD125BD45711}" destId="{0F69AC2C-C855-45E7-AEC3-17F4E7D08383}" srcOrd="0" destOrd="0" presId="urn:microsoft.com/office/officeart/2008/layout/AlternatingHexagons"/>
    <dgm:cxn modelId="{C536EDB8-C143-4305-97C2-A5CFAD12F699}" srcId="{CEC1ED21-F59D-4446-804B-6BB183461401}" destId="{746813C0-3580-425B-885C-A3BB74E21CE5}" srcOrd="2" destOrd="0" parTransId="{71564A19-3F7F-4530-AE16-BD001181B269}" sibTransId="{FCB25B60-27BA-44F3-9EA5-D86327A2EFC5}"/>
    <dgm:cxn modelId="{C3657E6D-5018-42C4-B505-25D92F6893C2}" type="presOf" srcId="{5DD98742-61C2-4F8F-95E8-79DE52C880F0}" destId="{A427C720-A390-4506-804A-877338245BA1}" srcOrd="0" destOrd="0" presId="urn:microsoft.com/office/officeart/2008/layout/AlternatingHexagons"/>
    <dgm:cxn modelId="{7C2D87F7-DDDC-4044-A25D-98598BF01690}" type="presOf" srcId="{C5B68FE8-AB8D-4D16-88E5-0E2018760BC0}" destId="{9131B5FD-8067-445F-BB31-72F4D7B256A9}" srcOrd="0" destOrd="0" presId="urn:microsoft.com/office/officeart/2008/layout/AlternatingHexagons"/>
    <dgm:cxn modelId="{72F9EA9E-1054-4A2E-8EC0-79542B978522}" type="presOf" srcId="{7C3E9C7A-FB40-4CD7-864D-0B3E1EB20A40}" destId="{6F89E6AB-C58F-48B1-A279-B815BDEB737B}" srcOrd="0" destOrd="0" presId="urn:microsoft.com/office/officeart/2008/layout/AlternatingHexagons"/>
    <dgm:cxn modelId="{B98F8D4A-8776-4B6A-BE05-3CBD612AB4FE}" type="presOf" srcId="{945A356D-65DC-4146-BC72-09C917FCFE01}" destId="{EA42A98A-6D86-4764-B7FA-533481B1974C}" srcOrd="0" destOrd="0" presId="urn:microsoft.com/office/officeart/2008/layout/AlternatingHexagons"/>
    <dgm:cxn modelId="{0B6809C9-E8CA-4319-A081-8BBC43427BD3}" type="presOf" srcId="{CEC1ED21-F59D-4446-804B-6BB183461401}" destId="{E1BA580A-3CAF-4B2A-90C0-7D31A8580E10}" srcOrd="0" destOrd="0" presId="urn:microsoft.com/office/officeart/2008/layout/AlternatingHexagons"/>
    <dgm:cxn modelId="{C60067B6-E393-41CF-A937-66AD67C8716A}" srcId="{CEC1ED21-F59D-4446-804B-6BB183461401}" destId="{F6CFD0A2-400B-437A-9F02-475B5BF301EB}" srcOrd="1" destOrd="0" parTransId="{E9C07E5C-3761-4FE3-864C-E28D75187AA3}" sibTransId="{C5B68FE8-AB8D-4D16-88E5-0E2018760BC0}"/>
    <dgm:cxn modelId="{E6BDCA29-8A42-4F4D-921B-074427BC073E}" type="presOf" srcId="{19CD846D-DABB-46E3-BAFA-3A2738BB64D2}" destId="{E09143AA-823D-4905-854D-5307E4C02BF1}" srcOrd="0" destOrd="0" presId="urn:microsoft.com/office/officeart/2008/layout/AlternatingHexagons"/>
    <dgm:cxn modelId="{C6EC2269-7710-433C-955B-A7473D71D25F}" type="presOf" srcId="{FCB25B60-27BA-44F3-9EA5-D86327A2EFC5}" destId="{57C65102-77EF-4318-889F-A92FEB744009}" srcOrd="0" destOrd="0" presId="urn:microsoft.com/office/officeart/2008/layout/AlternatingHexagons"/>
    <dgm:cxn modelId="{38D939A9-6CC0-4280-A992-9A5775AB2871}" type="presOf" srcId="{F9493FE3-EF7C-4D22-B00E-DACA9E9CDDA8}" destId="{9E67A865-CD1E-412B-99FB-FDEFD290FFAA}" srcOrd="0" destOrd="0" presId="urn:microsoft.com/office/officeart/2008/layout/AlternatingHexagons"/>
    <dgm:cxn modelId="{5EDF7C6E-D22B-498C-B8A2-A351FF02459E}" srcId="{CEC1ED21-F59D-4446-804B-6BB183461401}" destId="{7C3E9C7A-FB40-4CD7-864D-0B3E1EB20A40}" srcOrd="0" destOrd="0" parTransId="{4F056AC2-73AF-4DA0-939B-5DBE19FFF85A}" sibTransId="{F9493FE3-EF7C-4D22-B00E-DACA9E9CDDA8}"/>
    <dgm:cxn modelId="{00F58546-F045-4F57-ABF1-B372D7B4E013}" type="presParOf" srcId="{E1BA580A-3CAF-4B2A-90C0-7D31A8580E10}" destId="{5AC7A602-832D-44CC-ACD1-AF58C526720C}" srcOrd="0" destOrd="0" presId="urn:microsoft.com/office/officeart/2008/layout/AlternatingHexagons"/>
    <dgm:cxn modelId="{BAF23817-FB83-4813-A39B-347DD0652463}" type="presParOf" srcId="{5AC7A602-832D-44CC-ACD1-AF58C526720C}" destId="{6F89E6AB-C58F-48B1-A279-B815BDEB737B}" srcOrd="0" destOrd="0" presId="urn:microsoft.com/office/officeart/2008/layout/AlternatingHexagons"/>
    <dgm:cxn modelId="{46D19D78-69C4-4CA2-9EDE-8F0033481934}" type="presParOf" srcId="{5AC7A602-832D-44CC-ACD1-AF58C526720C}" destId="{FE35729A-213E-48A1-9D98-3A5C3618F7C3}" srcOrd="1" destOrd="0" presId="urn:microsoft.com/office/officeart/2008/layout/AlternatingHexagons"/>
    <dgm:cxn modelId="{173AA09B-3986-4531-8895-D743AF81DB28}" type="presParOf" srcId="{5AC7A602-832D-44CC-ACD1-AF58C526720C}" destId="{9FE9820F-FCFB-45CA-B6BD-6950EF45FB7D}" srcOrd="2" destOrd="0" presId="urn:microsoft.com/office/officeart/2008/layout/AlternatingHexagons"/>
    <dgm:cxn modelId="{C1C2974A-4B26-4063-AABC-01C77722E863}" type="presParOf" srcId="{5AC7A602-832D-44CC-ACD1-AF58C526720C}" destId="{FB420DC9-9334-4DDC-B7D7-2EA16C4E46F7}" srcOrd="3" destOrd="0" presId="urn:microsoft.com/office/officeart/2008/layout/AlternatingHexagons"/>
    <dgm:cxn modelId="{540180DF-9A60-4D09-98E8-D1EBC7B2C4DD}" type="presParOf" srcId="{5AC7A602-832D-44CC-ACD1-AF58C526720C}" destId="{9E67A865-CD1E-412B-99FB-FDEFD290FFAA}" srcOrd="4" destOrd="0" presId="urn:microsoft.com/office/officeart/2008/layout/AlternatingHexagons"/>
    <dgm:cxn modelId="{1FD51D45-CC90-4F02-A13B-8238396E81B1}" type="presParOf" srcId="{E1BA580A-3CAF-4B2A-90C0-7D31A8580E10}" destId="{DB109E76-FEBF-4E24-B2C9-8962AE118EB1}" srcOrd="1" destOrd="0" presId="urn:microsoft.com/office/officeart/2008/layout/AlternatingHexagons"/>
    <dgm:cxn modelId="{F38C1D5F-DEE3-480A-AD9E-71E1E06DFD6C}" type="presParOf" srcId="{E1BA580A-3CAF-4B2A-90C0-7D31A8580E10}" destId="{F0E3CB97-71B9-451C-B7E3-098088A838A0}" srcOrd="2" destOrd="0" presId="urn:microsoft.com/office/officeart/2008/layout/AlternatingHexagons"/>
    <dgm:cxn modelId="{3FA11AE6-8AE9-494D-8EA8-321982141FF1}" type="presParOf" srcId="{F0E3CB97-71B9-451C-B7E3-098088A838A0}" destId="{0D6AC10B-00DB-4592-BFAF-26515F04EB68}" srcOrd="0" destOrd="0" presId="urn:microsoft.com/office/officeart/2008/layout/AlternatingHexagons"/>
    <dgm:cxn modelId="{2EC88F6B-B12D-4882-822A-60A36C78C386}" type="presParOf" srcId="{F0E3CB97-71B9-451C-B7E3-098088A838A0}" destId="{A8B4883C-59C5-43F2-A23E-5388A0F2150F}" srcOrd="1" destOrd="0" presId="urn:microsoft.com/office/officeart/2008/layout/AlternatingHexagons"/>
    <dgm:cxn modelId="{DD2B97E7-A331-4C39-AC8F-79D2B0570284}" type="presParOf" srcId="{F0E3CB97-71B9-451C-B7E3-098088A838A0}" destId="{A4A7793A-0F52-425B-A233-A28BCCE942E2}" srcOrd="2" destOrd="0" presId="urn:microsoft.com/office/officeart/2008/layout/AlternatingHexagons"/>
    <dgm:cxn modelId="{542F0EB0-C889-4C15-A44E-55B79CD4BBA7}" type="presParOf" srcId="{F0E3CB97-71B9-451C-B7E3-098088A838A0}" destId="{8286FFEA-DC29-4CC8-999D-763D617A2B37}" srcOrd="3" destOrd="0" presId="urn:microsoft.com/office/officeart/2008/layout/AlternatingHexagons"/>
    <dgm:cxn modelId="{5253FE09-4DB4-444C-B7EF-B272C0A53D14}" type="presParOf" srcId="{F0E3CB97-71B9-451C-B7E3-098088A838A0}" destId="{9131B5FD-8067-445F-BB31-72F4D7B256A9}" srcOrd="4" destOrd="0" presId="urn:microsoft.com/office/officeart/2008/layout/AlternatingHexagons"/>
    <dgm:cxn modelId="{21E4F94F-C2CA-4E39-BD21-2AEF2F49B43F}" type="presParOf" srcId="{E1BA580A-3CAF-4B2A-90C0-7D31A8580E10}" destId="{3CDB9321-272C-4B96-B9BA-00910E4990B2}" srcOrd="3" destOrd="0" presId="urn:microsoft.com/office/officeart/2008/layout/AlternatingHexagons"/>
    <dgm:cxn modelId="{84183F66-D6BA-43B5-9D02-E68D8A8B46D1}" type="presParOf" srcId="{E1BA580A-3CAF-4B2A-90C0-7D31A8580E10}" destId="{69B09BB1-7A4E-4AC2-B7C7-05EB176C2098}" srcOrd="4" destOrd="0" presId="urn:microsoft.com/office/officeart/2008/layout/AlternatingHexagons"/>
    <dgm:cxn modelId="{1071A81B-7777-4C8A-B59C-4ED9708F288F}" type="presParOf" srcId="{69B09BB1-7A4E-4AC2-B7C7-05EB176C2098}" destId="{AF74EBFD-E6A7-4F25-9A16-386DCCEDABE2}" srcOrd="0" destOrd="0" presId="urn:microsoft.com/office/officeart/2008/layout/AlternatingHexagons"/>
    <dgm:cxn modelId="{533E9A10-41A1-4245-9659-2BD7F88216C3}" type="presParOf" srcId="{69B09BB1-7A4E-4AC2-B7C7-05EB176C2098}" destId="{DADD0656-33A1-4A2E-BE9E-79FEBF3EBDBA}" srcOrd="1" destOrd="0" presId="urn:microsoft.com/office/officeart/2008/layout/AlternatingHexagons"/>
    <dgm:cxn modelId="{F6AF205A-4C47-4A46-AE08-E97CAC814BB2}" type="presParOf" srcId="{69B09BB1-7A4E-4AC2-B7C7-05EB176C2098}" destId="{2D78E282-4454-4BF6-AAD4-AA54C3FAB541}" srcOrd="2" destOrd="0" presId="urn:microsoft.com/office/officeart/2008/layout/AlternatingHexagons"/>
    <dgm:cxn modelId="{A1B05502-22D2-433B-BDA5-7765789446D4}" type="presParOf" srcId="{69B09BB1-7A4E-4AC2-B7C7-05EB176C2098}" destId="{F141D577-0A11-442E-B08A-EC73F3271987}" srcOrd="3" destOrd="0" presId="urn:microsoft.com/office/officeart/2008/layout/AlternatingHexagons"/>
    <dgm:cxn modelId="{5F30CFDC-8229-4635-AEBF-E859B0B4BB6E}" type="presParOf" srcId="{69B09BB1-7A4E-4AC2-B7C7-05EB176C2098}" destId="{57C65102-77EF-4318-889F-A92FEB744009}" srcOrd="4" destOrd="0" presId="urn:microsoft.com/office/officeart/2008/layout/AlternatingHexagons"/>
    <dgm:cxn modelId="{171AEF32-EF20-4A7D-A8C2-350DAC3992FC}" type="presParOf" srcId="{E1BA580A-3CAF-4B2A-90C0-7D31A8580E10}" destId="{BD7EBBC2-E659-40AE-9844-9947EDDA333B}" srcOrd="5" destOrd="0" presId="urn:microsoft.com/office/officeart/2008/layout/AlternatingHexagons"/>
    <dgm:cxn modelId="{B81C8657-77C2-4F3B-A15C-995A9F2E92EF}" type="presParOf" srcId="{E1BA580A-3CAF-4B2A-90C0-7D31A8580E10}" destId="{69509C28-ECD5-4A33-A2C2-68A32F79CD49}" srcOrd="6" destOrd="0" presId="urn:microsoft.com/office/officeart/2008/layout/AlternatingHexagons"/>
    <dgm:cxn modelId="{A904F56E-B376-4C5A-9DEC-434C3B7EC8CD}" type="presParOf" srcId="{69509C28-ECD5-4A33-A2C2-68A32F79CD49}" destId="{EA42A98A-6D86-4764-B7FA-533481B1974C}" srcOrd="0" destOrd="0" presId="urn:microsoft.com/office/officeart/2008/layout/AlternatingHexagons"/>
    <dgm:cxn modelId="{2B6C4E76-07FE-4C35-8F14-AE8AEEFD502A}" type="presParOf" srcId="{69509C28-ECD5-4A33-A2C2-68A32F79CD49}" destId="{A97B95C4-3F80-4A8C-981E-E9CB628A6B67}" srcOrd="1" destOrd="0" presId="urn:microsoft.com/office/officeart/2008/layout/AlternatingHexagons"/>
    <dgm:cxn modelId="{FF5240BB-C8DD-4A20-8E6E-19E7C0B1BE7F}" type="presParOf" srcId="{69509C28-ECD5-4A33-A2C2-68A32F79CD49}" destId="{6BBBF146-A159-4C16-816F-904AF7C2BA9D}" srcOrd="2" destOrd="0" presId="urn:microsoft.com/office/officeart/2008/layout/AlternatingHexagons"/>
    <dgm:cxn modelId="{9DF4E7B3-C37B-4F2A-9D9C-1C882A23B842}" type="presParOf" srcId="{69509C28-ECD5-4A33-A2C2-68A32F79CD49}" destId="{A58C7A98-84BD-45D9-A82A-43F5FA4D28E8}" srcOrd="3" destOrd="0" presId="urn:microsoft.com/office/officeart/2008/layout/AlternatingHexagons"/>
    <dgm:cxn modelId="{13682B7C-DC1E-4BB2-9F04-0A6BA2319702}" type="presParOf" srcId="{69509C28-ECD5-4A33-A2C2-68A32F79CD49}" destId="{A427C720-A390-4506-804A-877338245BA1}" srcOrd="4" destOrd="0" presId="urn:microsoft.com/office/officeart/2008/layout/AlternatingHexagons"/>
    <dgm:cxn modelId="{DCA9231E-4E42-40B0-A02F-F7291043DE9B}" type="presParOf" srcId="{E1BA580A-3CAF-4B2A-90C0-7D31A8580E10}" destId="{D4A0BDC6-6279-4A6C-9123-32810755ECE8}" srcOrd="7" destOrd="0" presId="urn:microsoft.com/office/officeart/2008/layout/AlternatingHexagons"/>
    <dgm:cxn modelId="{F2667510-7748-400D-9023-37853496C888}" type="presParOf" srcId="{E1BA580A-3CAF-4B2A-90C0-7D31A8580E10}" destId="{D9B9324D-B070-4CF1-AD9A-D523711812AA}" srcOrd="8" destOrd="0" presId="urn:microsoft.com/office/officeart/2008/layout/AlternatingHexagons"/>
    <dgm:cxn modelId="{092135F5-3662-4281-8BD4-08DD68979D14}" type="presParOf" srcId="{D9B9324D-B070-4CF1-AD9A-D523711812AA}" destId="{0F69AC2C-C855-45E7-AEC3-17F4E7D08383}" srcOrd="0" destOrd="0" presId="urn:microsoft.com/office/officeart/2008/layout/AlternatingHexagons"/>
    <dgm:cxn modelId="{C77DEB10-7928-4735-84BD-74D81912B5FD}" type="presParOf" srcId="{D9B9324D-B070-4CF1-AD9A-D523711812AA}" destId="{8CB49B33-7DB5-4BE6-8540-74AFD0E9137E}" srcOrd="1" destOrd="0" presId="urn:microsoft.com/office/officeart/2008/layout/AlternatingHexagons"/>
    <dgm:cxn modelId="{E6486CB4-2825-40F2-9AEF-94B0E6580FD7}" type="presParOf" srcId="{D9B9324D-B070-4CF1-AD9A-D523711812AA}" destId="{C26D3458-C6D1-422B-92DE-0D9CDD7BFC25}" srcOrd="2" destOrd="0" presId="urn:microsoft.com/office/officeart/2008/layout/AlternatingHexagons"/>
    <dgm:cxn modelId="{C8C887FC-8D62-454A-96B8-71B454B0A449}" type="presParOf" srcId="{D9B9324D-B070-4CF1-AD9A-D523711812AA}" destId="{5AFAC781-DBFA-4850-A049-CB41589FD401}" srcOrd="3" destOrd="0" presId="urn:microsoft.com/office/officeart/2008/layout/AlternatingHexagons"/>
    <dgm:cxn modelId="{2FD76BBF-FAB4-41BC-9DCE-90844B323AD5}" type="presParOf" srcId="{D9B9324D-B070-4CF1-AD9A-D523711812AA}" destId="{E09143AA-823D-4905-854D-5307E4C02BF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9E6AB-C58F-48B1-A279-B815BDEB737B}">
      <dsp:nvSpPr>
        <dsp:cNvPr id="0" name=""/>
        <dsp:cNvSpPr/>
      </dsp:nvSpPr>
      <dsp:spPr>
        <a:xfrm rot="5400000">
          <a:off x="1293355" y="1007675"/>
          <a:ext cx="1145889" cy="996924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Fever</a:t>
          </a:r>
        </a:p>
      </dsp:txBody>
      <dsp:txXfrm rot="-5400000">
        <a:off x="1523191" y="1111761"/>
        <a:ext cx="686216" cy="788753"/>
      </dsp:txXfrm>
    </dsp:sp>
    <dsp:sp modelId="{FE35729A-213E-48A1-9D98-3A5C3618F7C3}">
      <dsp:nvSpPr>
        <dsp:cNvPr id="0" name=""/>
        <dsp:cNvSpPr/>
      </dsp:nvSpPr>
      <dsp:spPr>
        <a:xfrm>
          <a:off x="4357568" y="230567"/>
          <a:ext cx="1278812" cy="687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67A865-CD1E-412B-99FB-FDEFD290FFAA}">
      <dsp:nvSpPr>
        <dsp:cNvPr id="0" name=""/>
        <dsp:cNvSpPr/>
      </dsp:nvSpPr>
      <dsp:spPr>
        <a:xfrm rot="5400000">
          <a:off x="699447" y="2025798"/>
          <a:ext cx="1145889" cy="996924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211977"/>
            <a:satOff val="-4836"/>
            <a:lumOff val="178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Chills or rigors</a:t>
          </a:r>
        </a:p>
      </dsp:txBody>
      <dsp:txXfrm rot="-5400000">
        <a:off x="929283" y="2129884"/>
        <a:ext cx="686216" cy="788753"/>
      </dsp:txXfrm>
    </dsp:sp>
    <dsp:sp modelId="{0D6AC10B-00DB-4592-BFAF-26515F04EB68}">
      <dsp:nvSpPr>
        <dsp:cNvPr id="0" name=""/>
        <dsp:cNvSpPr/>
      </dsp:nvSpPr>
      <dsp:spPr>
        <a:xfrm rot="5400000">
          <a:off x="1887264" y="2025798"/>
          <a:ext cx="1145889" cy="996924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423953"/>
            <a:satOff val="-9673"/>
            <a:lumOff val="35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50" kern="1200" dirty="0"/>
            <a:t>Respiratory distress</a:t>
          </a:r>
        </a:p>
      </dsp:txBody>
      <dsp:txXfrm rot="-5400000">
        <a:off x="2117100" y="2129884"/>
        <a:ext cx="686216" cy="788753"/>
      </dsp:txXfrm>
    </dsp:sp>
    <dsp:sp modelId="{A8B4883C-59C5-43F2-A23E-5388A0F2150F}">
      <dsp:nvSpPr>
        <dsp:cNvPr id="0" name=""/>
        <dsp:cNvSpPr/>
      </dsp:nvSpPr>
      <dsp:spPr>
        <a:xfrm>
          <a:off x="1511178" y="1203198"/>
          <a:ext cx="1237560" cy="687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31B5FD-8067-445F-BB31-72F4D7B256A9}">
      <dsp:nvSpPr>
        <dsp:cNvPr id="0" name=""/>
        <dsp:cNvSpPr/>
      </dsp:nvSpPr>
      <dsp:spPr>
        <a:xfrm rot="5400000">
          <a:off x="2481171" y="1007675"/>
          <a:ext cx="1145889" cy="996924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Hyper-tension or hypo-tension</a:t>
          </a:r>
        </a:p>
      </dsp:txBody>
      <dsp:txXfrm rot="-5400000">
        <a:off x="2711007" y="1111761"/>
        <a:ext cx="686216" cy="788753"/>
      </dsp:txXfrm>
    </dsp:sp>
    <dsp:sp modelId="{AF74EBFD-E6A7-4F25-9A16-386DCCEDABE2}">
      <dsp:nvSpPr>
        <dsp:cNvPr id="0" name=""/>
        <dsp:cNvSpPr/>
      </dsp:nvSpPr>
      <dsp:spPr>
        <a:xfrm rot="5400000">
          <a:off x="3075078" y="2025798"/>
          <a:ext cx="1145889" cy="996924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847906"/>
            <a:satOff val="-19346"/>
            <a:lumOff val="714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Pain</a:t>
          </a:r>
        </a:p>
      </dsp:txBody>
      <dsp:txXfrm rot="-5400000">
        <a:off x="3304914" y="2129884"/>
        <a:ext cx="686216" cy="788753"/>
      </dsp:txXfrm>
    </dsp:sp>
    <dsp:sp modelId="{DADD0656-33A1-4A2E-BE9E-79FEBF3EBDBA}">
      <dsp:nvSpPr>
        <dsp:cNvPr id="0" name=""/>
        <dsp:cNvSpPr/>
      </dsp:nvSpPr>
      <dsp:spPr>
        <a:xfrm>
          <a:off x="4357568" y="2175830"/>
          <a:ext cx="1278812" cy="687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65102-77EF-4318-889F-A92FEB744009}">
      <dsp:nvSpPr>
        <dsp:cNvPr id="0" name=""/>
        <dsp:cNvSpPr/>
      </dsp:nvSpPr>
      <dsp:spPr>
        <a:xfrm rot="5400000">
          <a:off x="3668985" y="1007675"/>
          <a:ext cx="1145889" cy="996924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1059883"/>
            <a:satOff val="-24182"/>
            <a:lumOff val="893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Skin rash, flushing, edema</a:t>
          </a:r>
        </a:p>
      </dsp:txBody>
      <dsp:txXfrm rot="-5400000">
        <a:off x="3898821" y="1111761"/>
        <a:ext cx="686216" cy="788753"/>
      </dsp:txXfrm>
    </dsp:sp>
    <dsp:sp modelId="{EA42A98A-6D86-4764-B7FA-533481B1974C}">
      <dsp:nvSpPr>
        <dsp:cNvPr id="0" name=""/>
        <dsp:cNvSpPr/>
      </dsp:nvSpPr>
      <dsp:spPr>
        <a:xfrm rot="5400000">
          <a:off x="4262894" y="2025798"/>
          <a:ext cx="1145889" cy="996924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Oliguria</a:t>
          </a:r>
        </a:p>
      </dsp:txBody>
      <dsp:txXfrm rot="-5400000">
        <a:off x="4492730" y="2129884"/>
        <a:ext cx="686216" cy="788753"/>
      </dsp:txXfrm>
    </dsp:sp>
    <dsp:sp modelId="{A97B95C4-3F80-4A8C-981E-E9CB628A6B67}">
      <dsp:nvSpPr>
        <dsp:cNvPr id="0" name=""/>
        <dsp:cNvSpPr/>
      </dsp:nvSpPr>
      <dsp:spPr>
        <a:xfrm>
          <a:off x="1511178" y="3148461"/>
          <a:ext cx="1237560" cy="687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27C720-A390-4506-804A-877338245BA1}">
      <dsp:nvSpPr>
        <dsp:cNvPr id="0" name=""/>
        <dsp:cNvSpPr/>
      </dsp:nvSpPr>
      <dsp:spPr>
        <a:xfrm rot="5400000">
          <a:off x="4856801" y="1018641"/>
          <a:ext cx="1145889" cy="974991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1483836"/>
            <a:satOff val="-33855"/>
            <a:lumOff val="125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Jaundice </a:t>
          </a:r>
        </a:p>
      </dsp:txBody>
      <dsp:txXfrm rot="-5400000">
        <a:off x="5092631" y="1109932"/>
        <a:ext cx="674229" cy="792409"/>
      </dsp:txXfrm>
    </dsp:sp>
    <dsp:sp modelId="{0F69AC2C-C855-45E7-AEC3-17F4E7D08383}">
      <dsp:nvSpPr>
        <dsp:cNvPr id="0" name=""/>
        <dsp:cNvSpPr/>
      </dsp:nvSpPr>
      <dsp:spPr>
        <a:xfrm rot="5400000">
          <a:off x="6044615" y="1007675"/>
          <a:ext cx="1145889" cy="996924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1695813"/>
            <a:satOff val="-38692"/>
            <a:lumOff val="142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Nausea </a:t>
          </a:r>
        </a:p>
      </dsp:txBody>
      <dsp:txXfrm rot="-5400000">
        <a:off x="6274451" y="1111761"/>
        <a:ext cx="686216" cy="788753"/>
      </dsp:txXfrm>
    </dsp:sp>
    <dsp:sp modelId="{8CB49B33-7DB5-4BE6-8540-74AFD0E9137E}">
      <dsp:nvSpPr>
        <dsp:cNvPr id="0" name=""/>
        <dsp:cNvSpPr/>
      </dsp:nvSpPr>
      <dsp:spPr>
        <a:xfrm>
          <a:off x="4357568" y="4121092"/>
          <a:ext cx="1278812" cy="687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9143AA-823D-4905-854D-5307E4C02BF1}">
      <dsp:nvSpPr>
        <dsp:cNvPr id="0" name=""/>
        <dsp:cNvSpPr/>
      </dsp:nvSpPr>
      <dsp:spPr>
        <a:xfrm rot="5400000">
          <a:off x="5450708" y="2025798"/>
          <a:ext cx="1145889" cy="996924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Abnormal bleeding</a:t>
          </a:r>
        </a:p>
      </dsp:txBody>
      <dsp:txXfrm rot="-5400000">
        <a:off x="5680544" y="2129884"/>
        <a:ext cx="686216" cy="788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998EF86-95FD-43E6-A95E-F388042DFA2B}" type="datetimeFigureOut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61A97C9C-022A-4929-9F08-1FFBC26205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193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1819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1734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82037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1015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03127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23439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5255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74554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97968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15825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5133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17625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831544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148478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44801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47082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99963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764210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035179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45119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21752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1050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605933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673739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91991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4977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5734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10974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3854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4104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063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1768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8FE7CF-8EA3-4586-B4BE-9B38AF187207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49D96-9233-4CE4-A6D8-5E48F0D0F36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597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54B260-1737-4C09-BE57-D4924A52E989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915D-74B1-4BAC-8443-3CBC534B714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396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68A0DA-7E92-40D9-85B7-D6A43F1DC428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BD5F-8C45-43D5-A987-B57B855BA0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14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FAB352-431D-445A-91B6-B1C4AD1A4C2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3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CEDA48-7E7F-4597-8AE5-697E61500EB1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3234-B7D5-496F-8461-C038114094A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549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A5FF21-E150-42AD-AA5A-0C790AE55B4B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870F-1D5A-4BCE-A3A7-B62CB71ABC9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14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F8F77-B6DD-4EFB-A016-ACE1655970A4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DEDA-4259-48F2-A524-243E63586F0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460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B83C3-D413-4AC9-9580-8D49D99E5099}" type="datetime1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C080-E3CF-47A8-84F7-53A68FF4C9C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26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2491B2-A924-4C79-A780-D6BDACD2B7AB}" type="datetime1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186B-9A26-45C0-8DDC-85B2CAD1F6B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77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10750F-8F17-42AE-82E5-99934A036612}" type="datetime1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CFE8-2128-4922-BBBB-C8C9A5501BF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418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36FAD59-662A-4ABA-8F6B-29FA20F6E9E4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9EF239-C172-4625-AA82-CBED5A554F3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49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FB2CB1-FA08-4AA3-B23A-14124356E38A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391A-0FA8-489D-A9E3-5AA6A501DBA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33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8128986-A074-42E9-AB19-AAFFC13565E8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E20E7-3B07-474C-8F63-70F198C828E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485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879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vv.cdc.gov/nhsn/bio.html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1773237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 11</a:t>
            </a: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1143000" y="3352800"/>
            <a:ext cx="6858000" cy="1219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Adverse Complications of Transfusions</a:t>
            </a:r>
            <a:endParaRPr lang="en-US" alt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Acute Hemolytic </a:t>
            </a:r>
            <a:b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Transfusion Reactions (AHTRs)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28650" y="1981200"/>
            <a:ext cx="7886700" cy="4195763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 destruction of RBCs within 24 hours of transfusion</a:t>
            </a:r>
          </a:p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Signs range in severity from fever to death</a:t>
            </a:r>
          </a:p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Usually due to ABO incompatibility</a:t>
            </a:r>
          </a:p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little as 10 mL of incompatible blood can produce symptoms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Pathophysiology of AHTRs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Antibody binds to incompatible RBC antigens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Complement is activated (mostly by immunoglobulin M [IgM]), which causes intravascular hemolysis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Phagocytes are activated and release cytokines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Coagulation is activated (e.g., disseminated intravascular coagulation [DIC])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Shock and renal failure occur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8867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Consequences of AHTRs</a:t>
            </a:r>
          </a:p>
        </p:txBody>
      </p:sp>
      <p:pic>
        <p:nvPicPr>
          <p:cNvPr id="29701" name="Picture 6" descr="Image illustrating clinical consequences of AHT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1752600"/>
            <a:ext cx="6096000" cy="4431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Factors That Lead to AHTRs</a:t>
            </a:r>
            <a:endParaRPr lang="en-US" altLang="en-US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 descr="Table with 2 columns and 7 rows describing errors contributing to acute hemolytic transfusion reactions&#10;" title="Table 11.3 Errors Contributing to Acute Hemolytic Transfusion Reaction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842485"/>
              </p:ext>
            </p:extLst>
          </p:nvPr>
        </p:nvGraphicFramePr>
        <p:xfrm>
          <a:off x="685800" y="1752599"/>
          <a:ext cx="8077200" cy="42257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8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9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985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Table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</a:rPr>
                        <a:t>11.3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Errors Contributing to Acute Hemolytic Transfusion Reactions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Errors known to cause AHTR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Contributing factors causing errors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882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●	Collection of blood from the incorrect patient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●	Insufficient segregation of units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●	Preprinted sample labels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858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●	Incorrect labeling of blood samples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●	Patients with similar or identical names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882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●	Misidentification of sample at blood bank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●	Sequential patient identifiers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858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●	Issuance of wrong unit from blood bank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●	Verbal and STAT orders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858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●	Transfusion of blood to incorrect patient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●	Manual issuance of blood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63959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●	Aliquoting a patient sample to improperly labeled test tube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●	Simultaneous processing of specimens from multiple patients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●	Tested the correct sample but recorded results on the wrong patient record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●	Overriding computer error messages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588">
                <a:tc gridSpan="2"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Data from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Sazama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K: Reports of 355 transfusion-associated deaths: 1976 through 1985, Transfusion 30:583–590, 1990.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Delayed Hemolytic Reactions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 usually appear after 24 hours from the time of transfusion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severe than acute hemolytic reactions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Usually due to immunoglobulin G (IgG) antibodies formed from prior exposure to RBCs through previous transfusion or pregnancy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Antibodies may be undetected during pretransfusion testing due to low titers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antibodies: Rh, Kidd, Duffy, Kell, MNS</a:t>
            </a:r>
          </a:p>
        </p:txBody>
      </p:sp>
    </p:spTree>
    <p:extLst>
      <p:ext uri="{BB962C8B-B14F-4D97-AF65-F5344CB8AC3E}">
        <p14:creationId xmlns:p14="http://schemas.microsoft.com/office/powerpoint/2010/main" val="3521873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Acute and Delayed HTRs</a:t>
            </a:r>
            <a:endParaRPr lang="en-US" altLang="en-US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 8" descr="Table with 3 columns 6 rows describing acute versus delayed hemolytic transfusion reactions&#10;" title="Table 11.4 Acute Versus Delayed Hemolytic Transfusion Reaction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054897"/>
              </p:ext>
            </p:extLst>
          </p:nvPr>
        </p:nvGraphicFramePr>
        <p:xfrm>
          <a:off x="990600" y="1752600"/>
          <a:ext cx="7238999" cy="4637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6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883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Table 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  <a:effectLst/>
                        </a:rPr>
                        <a:t>11.4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Acute Versus Delayed Hemolytic Transfusion Reactions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Acute hemolytic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Delayed hemolytic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Clinical Signs and Symptoms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●	Immediate or within 24 hours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posttransfusion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●	Fever, chills, flushing, pain at site of infusion, tachycardia, tachypnea, lower back pain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●	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Hemoglohinemia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, hemoglobinuria, hypotension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&gt;24 hours to 28 days posttransfusion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Fever: temperature increase ≥1° C (or 2° F) with or without chills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Unexplainable decrease in hemoglobin and hematocrit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Jaundice and hemoglobinuria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7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Major Complications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DIC, renal failure, shock, mortality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Anemia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Causes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ABO incompatibility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Complement activation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Anamnestic response to red cell antigen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Alloantibody not demonstrating or missed pretransfusion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2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Clinical Laboratory Tests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Clerical check and visual inspection of posttransfusion sample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DAT: positive or negative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Repeat ABO testing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Tests for hemolysis: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↑ Plasma-free hemoglobin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↑ Serum bilirubin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↓ Haptoglobin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Hemoglobinuria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DAT: positive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Posttransfusion antibody screen: positive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↓ Hemoglobin and hematocrit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Tests for hemolysis: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↑ Plasma-free hemoglobin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↑ Serum bilirubin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↓ Haptoglobin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Hemoglobinuria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●	Treat hypotension and DIC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●	Maintain renal blood flow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Identify antibody(ies)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Provide antigen-negative donor units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Prevention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Avoid clerical and misidentification errors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Design systems to decrease chances of technical error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Check of patient records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●	Recently transfused or pregnant have sample drawn within 3 days of transfusion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646">
                <a:tc gridSpan="3"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DIC, Disseminated intravascular coagulation; DAT. direst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</a:rPr>
                        <a:t>antiglobulin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 test; ↑, increased levels; ↓, decreased levels.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386" marR="363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Nonimmune Hemolytic Anemia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RBC destruction when antibodies are not implicated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Exposure of RBCs to extreme temperature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Improper deglycerolization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Mechanical destruction of RBCs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Incompatible solutions: use only physiologic saline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Bacterially contaminated blood products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Intrinsic RBC defects (e.g., sickle cell)</a:t>
            </a:r>
          </a:p>
        </p:txBody>
      </p:sp>
    </p:spTree>
    <p:extLst>
      <p:ext uri="{BB962C8B-B14F-4D97-AF65-F5344CB8AC3E}">
        <p14:creationId xmlns:p14="http://schemas.microsoft.com/office/powerpoint/2010/main" val="527770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Febrile, </a:t>
            </a:r>
            <a:r>
              <a:rPr lang="en-US" altLang="en-US" sz="4000" dirty="0" err="1"/>
              <a:t>Nonhemolytic</a:t>
            </a:r>
            <a:r>
              <a:rPr lang="en-US" altLang="en-US" sz="4000" dirty="0"/>
              <a:t> Reactions</a:t>
            </a:r>
            <a:endParaRPr lang="en-US" altLang="en-US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 descr="Table with 2 column 6 rows explaining febrile nonhemolytic transfusion reactions&#10;" title="Table 11.5 Febrile Nonhemolytic Transfusion Reaction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477011"/>
              </p:ext>
            </p:extLst>
          </p:nvPr>
        </p:nvGraphicFramePr>
        <p:xfrm>
          <a:off x="1066800" y="1737360"/>
          <a:ext cx="7086600" cy="4486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2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3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60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Table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11.5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Febrile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Nonhemolytic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Transfusion Reactions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6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Clinical Signs and Symptoms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●	Fever: temperature increase ≥1° C (or 2° F) above 37° C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●	Other symptoms: chills, rigors, headache and vomiting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Major Complications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●	Nonthreatening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●	Significant discomfort to the recipient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9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Causes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●	Antibody to donor WBCs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●	Cytokines released by WBCs during blood product storage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Clinical Laboratory Tests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●	DAT: negative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●	No visible hemolysis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●	Antipyretics: acetaminophen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3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Prevention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●	Prestorage leukocyte reduction of blood products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606">
                <a:tc gridSpan="2"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</a:rPr>
                        <a:t>WBC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, white blood cell; 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</a:rPr>
                        <a:t>DAT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, direct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antiglobulin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test.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Allergic Reactions (1 of 2)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Caused by soluble allergens in donor plasma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Allergic reaction</a:t>
            </a:r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immunoglobulin E (IgE) reacts with plasma proteins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Anaphylactic reaction</a:t>
            </a:r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recipient forms antibodies to immunoglobulin A (anti-IgA antibodies)</a:t>
            </a:r>
          </a:p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 usually occur within seconds to minutes of being transfused</a:t>
            </a:r>
          </a:p>
          <a:p>
            <a:pPr eaLnBrk="1" hangingPunct="1"/>
            <a:endParaRPr lang="en-US" altLang="en-US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46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Allergic Reactions (2 of 2)</a:t>
            </a:r>
          </a:p>
        </p:txBody>
      </p:sp>
      <p:graphicFrame>
        <p:nvGraphicFramePr>
          <p:cNvPr id="2" name="Table 1" descr="Table with 3 columns and 6 rows describing allergic transfusion reactions&#10;" title="Table 11.6 Allergic Transfusion Reaction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586397"/>
              </p:ext>
            </p:extLst>
          </p:nvPr>
        </p:nvGraphicFramePr>
        <p:xfrm>
          <a:off x="1066800" y="1773609"/>
          <a:ext cx="7084117" cy="4487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371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Table </a:t>
                      </a:r>
                      <a:r>
                        <a:rPr lang="en-US" sz="1050" b="0" dirty="0" smtClean="0">
                          <a:solidFill>
                            <a:schemeClr val="tx1"/>
                          </a:solidFill>
                          <a:effectLst/>
                        </a:rPr>
                        <a:t>11.6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Allergic Transfusion Reactions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Urticarial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Anaphylactic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445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Clinical Signs and Symptoms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Hives and itching within 15–20 min of transfusion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Rapid onset and severe wheezing, coughing, dyspnea, bronchospasm, respiratory distress, vascular instability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No fever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533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Major Complications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None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●	Shock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●	Loss of consciousness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●	Mortality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487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Causes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●	Recipient antibodies to foreign plasma proteins or other substances such as drugs or food consumed by blood donor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Associated with genetic IgA deficiency in recipient who possesses IgG complement-binding anti-IgA antibodies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533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Clinical Laboratory Tests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DAT: negative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No visible hemolysis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DAT: negative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No visible hemolysis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Perform IgA antigen anti-IgA tests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9357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Transfusion interrupted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Antihistamine administered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Transfusion terminated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Epinephrine and similar drugs administered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Oxygen administered and open airways maintained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533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Prevention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Premedication with antihistamine, if patient history reveals repetitive reactions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May necessitate washed cellular products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Plasma-containing products from IgA-deficient donors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effectLst/>
                        </a:rPr>
                        <a:t>●	Washed red cell and platelet products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710">
                <a:tc gridSpan="3"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>
                          <a:solidFill>
                            <a:schemeClr val="tx1"/>
                          </a:solidFill>
                          <a:effectLst/>
                        </a:rPr>
                        <a:t>DAT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, Direct </a:t>
                      </a:r>
                      <a:r>
                        <a:rPr lang="en-US" sz="1050" b="0" dirty="0" err="1">
                          <a:solidFill>
                            <a:schemeClr val="tx1"/>
                          </a:solidFill>
                          <a:effectLst/>
                        </a:rPr>
                        <a:t>antiglobulin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 test.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(1 of 4)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hemovigilance model and its role in improving transfusion safety</a:t>
            </a:r>
            <a:endParaRPr lang="en-US" altLang="en-US" sz="24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common signs and symptoms of adverse transfusion reactions</a:t>
            </a:r>
            <a:endParaRPr lang="en-US" altLang="en-US" sz="24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Distinguish between acute and delayed transfusion reactions, and give examples of each</a:t>
            </a:r>
            <a:endParaRPr lang="en-US" altLang="en-US" sz="24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 the mechanisms that can cause immune- and nonimmune-mediated red blood cell (RBC) destruction</a:t>
            </a:r>
            <a:endParaRPr lang="en-US" altLang="en-US" sz="24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543800" cy="822961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Transfusion-Related </a:t>
            </a:r>
            <a:r>
              <a:rPr lang="en-US" altLang="en-US" sz="3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Acute </a:t>
            </a:r>
            <a:r>
              <a:rPr lang="en-US" altLang="en-US" sz="3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Lung Injury</a:t>
            </a:r>
          </a:p>
        </p:txBody>
      </p:sp>
      <p:graphicFrame>
        <p:nvGraphicFramePr>
          <p:cNvPr id="3" name="Table 2" descr="Table with 2 columns and 6 rows explaining transfusion-related acute lung injury&#10;" title="Table 11.7 Transfusion-Related Acute Lung Injury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311458"/>
              </p:ext>
            </p:extLst>
          </p:nvPr>
        </p:nvGraphicFramePr>
        <p:xfrm>
          <a:off x="1524000" y="1734435"/>
          <a:ext cx="6324600" cy="4459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2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84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Table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effectLst/>
                        </a:rPr>
                        <a:t>11.7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Transfusion-Related Acute Lung Injury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344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Clinical Signs and Symptoms</a:t>
                      </a:r>
                      <a:r>
                        <a:rPr lang="en-US" sz="1100" b="0" baseline="30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●	Fever (1–2° C increase)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●	Chills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●	Hypoxia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●	Dyspnea (shortness of breath)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●	Cyanosis (bluish discoloration of skin)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●	Nonproductive cough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●	New onset bilateral pulmonary edema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●	Hypotension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●	Acute onset within 6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hr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of blood transfusion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342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Major Complications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●	Severe and dramatic presentation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●	Can be fatal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640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Causes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●	Interaction of recipient-related risks and transfusion event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●	Donor with pregnancy history, anti-HLA, anti-HNA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7657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Clinical Laboratory Tests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●	DAT: negative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●	No visible hemolysis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●	WBC antibody screen in donor and recipient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●	Chest x-ray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546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●	Respiratory support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342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Prevention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●	Avoid use of plasma components from multiparous women who have HLA antibodies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546">
                <a:tc gridSpan="2"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i="1" dirty="0">
                          <a:solidFill>
                            <a:schemeClr val="tx1"/>
                          </a:solidFill>
                          <a:effectLst/>
                        </a:rPr>
                        <a:t>HLA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Human leukocyte antigen; </a:t>
                      </a:r>
                      <a:r>
                        <a:rPr lang="en-US" sz="1100" b="0" i="1" dirty="0">
                          <a:solidFill>
                            <a:schemeClr val="tx1"/>
                          </a:solidFill>
                          <a:effectLst/>
                        </a:rPr>
                        <a:t>DAT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direct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antiglobulin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test; </a:t>
                      </a:r>
                      <a:r>
                        <a:rPr lang="en-US" sz="1100" b="0" i="1" dirty="0">
                          <a:solidFill>
                            <a:schemeClr val="tx1"/>
                          </a:solidFill>
                          <a:effectLst/>
                        </a:rPr>
                        <a:t>WBC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, white blood cell.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Graft-Versus-Host Disease</a:t>
            </a:r>
          </a:p>
        </p:txBody>
      </p:sp>
      <p:graphicFrame>
        <p:nvGraphicFramePr>
          <p:cNvPr id="2" name="Table 1" descr="Table with 2 columns and 6 rows describing transfusion-associated graft-versus-host disease&#10;" title="Table 11.9 Transfusion-Associated Graft-Versus-Host Diseas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628561"/>
              </p:ext>
            </p:extLst>
          </p:nvPr>
        </p:nvGraphicFramePr>
        <p:xfrm>
          <a:off x="1165860" y="1905000"/>
          <a:ext cx="6858000" cy="3711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Table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</a:rPr>
                        <a:t>11.9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Transfusion-Associated Graft-Versus-Host Disease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Clinical Signs and Symptoms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●	Onset 3–30 days posttransfusion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●	Fever, erythematous maculopapular rash, abnormal liver function, diarrhea, pancytopenia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Major Complications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●	Marrow aplasia and hemorrhage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●	90% mortality rate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912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Cause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●	Transfused immunocompetent T lymphocytes mount immunologic response against recipient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Clinical Laboratory Tests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●	Confirmation by HLA typing to demonstrate a disparity between donor lymphocytes and recipient tissues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●	Unresponsive to medical intervention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Prevention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●	Irradiation of blood products before transfusion in at-risk recipients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●	Gamma irradiation (25 Gy) to prevent blast transformation of donor lymphocytes</a:t>
                      </a:r>
                      <a:r>
                        <a:rPr lang="en-US" sz="1200" b="0" baseline="300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HLA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, Human leukocyte antigen.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Irradiation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6889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Irradiation eliminates the ability of leukocytes to replicate and mount an immune response</a:t>
            </a:r>
          </a:p>
        </p:txBody>
      </p:sp>
      <p:graphicFrame>
        <p:nvGraphicFramePr>
          <p:cNvPr id="2" name="Table 1" descr="Table with 2 columns and 9 rows describing indications for irradiated components" title="Table 11.8 Indications for Irradiated Componen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995813"/>
              </p:ext>
            </p:extLst>
          </p:nvPr>
        </p:nvGraphicFramePr>
        <p:xfrm>
          <a:off x="838200" y="2819400"/>
          <a:ext cx="7391400" cy="3364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40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Table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11.8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Indications for Irradiated Components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Indicated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Not indicated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Intrauterine transfusions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Patients with HIV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Premature, low-birth-weight infants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Full-term infants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Congenital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immunedeficiencies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Nonimmunosuppressed patients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Hematologic malignancies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HLA-matched components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Directed donations from related donors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Granulocyte components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Newborns with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erythroblastosis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fetalis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308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</a:rPr>
                        <a:t>HIV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, Human immunodeficiency virus.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Data from Fung MK, editor: Technical manual,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ed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18, Bethesda, MD, 2014, AABB.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628650" y="457200"/>
            <a:ext cx="78867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Bacterial Contamination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sources include: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Transient bacteremia in the donor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Improper cleansing of the donor’s skin during collection</a:t>
            </a:r>
          </a:p>
          <a:p>
            <a:pPr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organisms can grow upon storage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Yersinia </a:t>
            </a:r>
            <a:r>
              <a:rPr lang="en-US" altLang="en-US" sz="20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enterocolitica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(4° C)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Serratia</a:t>
            </a:r>
            <a:r>
              <a:rPr lang="en-US" alt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liquefaciens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(4° C)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Pseudomonas </a:t>
            </a:r>
            <a:r>
              <a:rPr lang="en-US" altLang="en-US" sz="20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fluorescens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(4° C)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Staphylococcus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(platelets, 20° to 24° C)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Bacillus cereus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(platelets, 20° to 24° C)</a:t>
            </a:r>
          </a:p>
          <a:p>
            <a:pPr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Apheresis platelets and platelet concentrates must be tested for bacteria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Transfusion-Associated Circulatory Overload (TACO)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Patient’s cardiopulmonary system exceeds its volume capacity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 (signs of congestive heart failure):</a:t>
            </a:r>
          </a:p>
          <a:p>
            <a:pPr lvl="1" eaLnBrk="1" hangingPunct="1">
              <a:lnSpc>
                <a:spcPct val="80000"/>
              </a:lnSpc>
              <a:buFont typeface="Times New Roman" panose="02020603050405020304" pitchFamily="18" charset="0"/>
              <a:buChar char="–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Dyspnea</a:t>
            </a:r>
          </a:p>
          <a:p>
            <a:pPr lvl="1" eaLnBrk="1" hangingPunct="1">
              <a:lnSpc>
                <a:spcPct val="80000"/>
              </a:lnSpc>
              <a:buFont typeface="Times New Roman" panose="02020603050405020304" pitchFamily="18" charset="0"/>
              <a:buChar char="–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Severe headache</a:t>
            </a:r>
          </a:p>
          <a:p>
            <a:pPr lvl="1" eaLnBrk="1" hangingPunct="1">
              <a:lnSpc>
                <a:spcPct val="80000"/>
              </a:lnSpc>
              <a:buFont typeface="Times New Roman" panose="02020603050405020304" pitchFamily="18" charset="0"/>
              <a:buChar char="–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Peripheral edema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Treated with oxygen therapy and diuretics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Candidates susceptible to circulatory overload should receive RBC units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Hemosiderosis</a:t>
            </a:r>
            <a:endParaRPr lang="en-US" altLang="en-US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Accumulation of excess iron in macrophages in tissues</a:t>
            </a:r>
          </a:p>
          <a:p>
            <a:pPr eaLnBrk="1" hangingPunct="1"/>
            <a:r>
              <a:rPr lang="en-US" alt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Usually occurs in patients undergoing long-term transfusions (e.g., thalassemia)</a:t>
            </a:r>
          </a:p>
          <a:p>
            <a:pPr eaLnBrk="1" hangingPunct="1"/>
            <a:r>
              <a:rPr lang="en-US" alt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Iron intake exceeds daily iron excretion</a:t>
            </a:r>
          </a:p>
          <a:p>
            <a:pPr eaLnBrk="1" hangingPunct="1"/>
            <a:r>
              <a:rPr lang="en-US" alt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Prevention involves iron chelation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Deferiprone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Deferoxamine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Citrate Toxicity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Occurs when large quantities of citrated blood are transfused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have adverse effects in: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 receiving large volumes of blood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 with impaired liver function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Preterm infants with hepatic or renal insufficiency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Prevention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 plasma that may contain citrate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Inject calcium chloride or calcium gluconate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Post-transfusion 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Purpura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Women negative for platelet antigen P1A1 are sensitized through multiple pregnancies (produce anti-P1A1 antibody)</a:t>
            </a:r>
          </a:p>
          <a:p>
            <a:pPr eaLnBrk="1" hangingPunct="1"/>
            <a:r>
              <a:rPr lang="en-US" alt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Platelet count decreases 5 to 12 days after transfusion</a:t>
            </a:r>
          </a:p>
          <a:p>
            <a:pPr eaLnBrk="1" hangingPunct="1"/>
            <a:r>
              <a:rPr lang="en-US" alt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Purpura and bleeding follow</a:t>
            </a:r>
          </a:p>
          <a:p>
            <a:pPr eaLnBrk="1" hangingPunct="1"/>
            <a:r>
              <a:rPr lang="en-US" alt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Treatment: plasmapheresis, exchange transfusion, and intravenous IgG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 for Adverse Reactions</a:t>
            </a:r>
          </a:p>
        </p:txBody>
      </p:sp>
      <p:pic>
        <p:nvPicPr>
          <p:cNvPr id="62469" name="Picture 2" descr="Image illustrating instructions to medical staff following a suspected transfusion reaction" title="Fig. 11.6 Instructions to medical staff following a suspected transfusion reaction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286" y="2152650"/>
            <a:ext cx="7293428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Postreaction Workup</a:t>
            </a:r>
          </a:p>
        </p:txBody>
      </p:sp>
      <p:pic>
        <p:nvPicPr>
          <p:cNvPr id="64517" name="Picture 2" descr="Image illustrating postreaction workup. Initial investigation to determine whether a hemolytic transfusion reaction is occurring" title="Fig. 11.7 Postreaction workup. Initial investigation to determine whether a hemolytic transfusion reaction is occurring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0591" y="2057400"/>
            <a:ext cx="6388537" cy="3473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(2 of 4)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 and contrast the distinguishing features of the following transfusion reactions: febrile, urticarial, and anaphylactic reactions; transfusion-related acute lung injury; and transfusion-associated graft-versus-host (GVH) disease</a:t>
            </a:r>
            <a:endParaRPr lang="en-US" altLang="en-US" sz="26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 the causes and clinical features of the bacterial contamination of blood products</a:t>
            </a:r>
            <a:endParaRPr lang="en-US" altLang="en-US" sz="26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clinical features and patients at risk for a transfusion reaction caused by circulatory overload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Additional Testing</a:t>
            </a:r>
            <a:endParaRPr lang="en-US" altLang="en-US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 descr="Table with 2 columns and 10 rows describing additional testing in a ransfusion reaction investigation&#10;" title="Table 11.8 Additional Testing in a Transfusion Reaction Investigation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550335"/>
              </p:ext>
            </p:extLst>
          </p:nvPr>
        </p:nvGraphicFramePr>
        <p:xfrm>
          <a:off x="838200" y="1828800"/>
          <a:ext cx="7696200" cy="3657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6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9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50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Table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11.8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Additional Testing in a Transfusion Reaction Investigation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Test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Reason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ABO/D phenotyping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Errors in patient or sample identification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Antibody screen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Newly detected antibodies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Crossmatch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Serologic compatibility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Hemoglobin/hematocrit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Therapeutic effectiveness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Haptoglobin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Hemolytic process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Bilirubin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Hemolytic process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Urine hemoglobin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Hemolytic process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Inspection of donor unit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Nonimmune hemolysis or bacterial contamination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Gram stain and blood culture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Bacterial contamination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106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Hemovigilance</a:t>
            </a:r>
            <a:endParaRPr lang="en-US" altLang="en-US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 descr="Table with 2 columns and 5 rows describing case definition criteria for hemovigilance reporting&#10;" title="Table 11.12 Case Definition Criteria for Hemovigilance Reporting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758725"/>
              </p:ext>
            </p:extLst>
          </p:nvPr>
        </p:nvGraphicFramePr>
        <p:xfrm>
          <a:off x="990600" y="1737360"/>
          <a:ext cx="7239000" cy="47357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3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905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Table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</a:rPr>
                        <a:t>11.12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Case Definition Criteria for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</a:rPr>
                        <a:t>Hemovigilance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 Reporting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700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Criteria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Definitions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0101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Signs and symptoms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Definitive: Conclusive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Probable: Evidence in favor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Possible: Evidence indeterminate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0101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Laboratory/radiology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Definitive: Conclusive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Probable: Evidence in favor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Possible: Evidence indeterminate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0203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Severity (graded)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Grade 1: Nonsevere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Grade 2: Severe—requires medical intervention or prolongation of hospitalization or both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Grade 3: Life-threatening; major intervention needed to prevent death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Grade 4: Death as a result of adverse transfusion reaction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0101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Relationship to transfusion (imputability)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Definitive: Conclusive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Probable: Evidence in favor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Possible: Evidence indeterminate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7175">
                <a:tc gridSpan="2"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Data from NHSN manual: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</a:rPr>
                        <a:t>biovigilance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 component protocol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</a:rPr>
                        <a:t>hemovigilance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 module, August 2014. Guidelines and procedures for monitoring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</a:rPr>
                        <a:t>hemovigilance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200" b="0" u="sng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http://www.cdc.gov/nhsn/bio.html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. October 2015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2035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886700" cy="1143000"/>
          </a:xfrm>
        </p:spPr>
        <p:txBody>
          <a:bodyPr/>
          <a:lstStyle/>
          <a:p>
            <a:pPr marL="53975"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Records and Reports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91000"/>
          </a:xfrm>
        </p:spPr>
        <p:txBody>
          <a:bodyPr/>
          <a:lstStyle/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Records of patients experiencing adverse reactions remain indefinitely in transfusion services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Cases of transfusion-related disease or bacterial contamination are reported to the donation facility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Fatalities are reported as soon as possible to the director of the Food and Drug Administration (FDA) Office of Compliance, Center for Biologics Evaluation and Research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(3 of 4)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mechanisms and prevention of transfusion hemosiderosis, citrate toxicity, and posttransfusion purpura</a:t>
            </a:r>
          </a:p>
          <a:p>
            <a:pPr eaLnBrk="1" hangingPunct="1"/>
            <a:r>
              <a:rPr lang="en-GB" alt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direction to medical personnel performing the transfusion in the event of a reported adverse reaction</a:t>
            </a:r>
            <a:endParaRPr lang="en-US" altLang="en-US" sz="26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the initial tests performed in the transfusion service on receipt of a patient’s sample after a reaction</a:t>
            </a:r>
            <a:endParaRPr lang="en-US" altLang="en-US" sz="26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(4 of 4)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additional tests that might be required in the investigation of transfusion reactions, and state the rationale for selecting these tests</a:t>
            </a:r>
            <a:endParaRPr lang="en-US" altLang="en-US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required documentation and reporting in the investigation of a transfusion reaction</a:t>
            </a:r>
            <a:endParaRPr lang="en-US" altLang="en-US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data from a transfusion reaction</a:t>
            </a:r>
            <a:endParaRPr lang="en-US" altLang="en-US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Adverse Transfusion Reaction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86700" cy="4351338"/>
          </a:xfrm>
        </p:spPr>
        <p:txBody>
          <a:bodyPr/>
          <a:lstStyle/>
          <a:p>
            <a:pPr eaLnBrk="1" hangingPunct="1"/>
            <a:endParaRPr lang="en-US" altLang="en-US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en-US" i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“An undesirable response or effect in a patient temporarily associated with the administration of blood or blood component”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Hemovigilance</a:t>
            </a:r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alt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hemovigilance model tracks and analyzes adverse transfusion reactions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Recognizing a </a:t>
            </a:r>
            <a:b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Transfusion Reaction</a:t>
            </a:r>
          </a:p>
        </p:txBody>
      </p:sp>
      <p:graphicFrame>
        <p:nvGraphicFramePr>
          <p:cNvPr id="20" name="Content Placeholder 3" descr="Image illustrating recognizing a &#10;transfusion react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87647"/>
              </p:ext>
            </p:extLst>
          </p:nvPr>
        </p:nvGraphicFramePr>
        <p:xfrm>
          <a:off x="609600" y="1447800"/>
          <a:ext cx="7147560" cy="5039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Transfusion Reactions</a:t>
            </a:r>
          </a:p>
        </p:txBody>
      </p:sp>
      <p:pic>
        <p:nvPicPr>
          <p:cNvPr id="4" name="Picture 3" descr="Image categories of transfusion reactions. HLA, human leukocyte antigen; TA-GVHD, transfusion-associated graft versus host disease; TACO, Transfusion-associated circulatory overload; TRALI, transfusion-related acute lung injury." title="Fig. 11.1 Categories of transfusion reactions. HLA, human leukocyte antigen; TA-GVHD, transfusion-associated graft versus host disease; TACO, Transfusion-associated circulatory overload; TRALI, transfusion-related acute lung injury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09" y="1981200"/>
            <a:ext cx="8715702" cy="4130039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1858</TotalTime>
  <Words>2185</Words>
  <Application>Microsoft Office PowerPoint</Application>
  <PresentationFormat>On-screen Show (4:3)</PresentationFormat>
  <Paragraphs>351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Wingdings 2</vt:lpstr>
      <vt:lpstr>Retrospect</vt:lpstr>
      <vt:lpstr>Chapter 11</vt:lpstr>
      <vt:lpstr>Objectives (1 of 4)</vt:lpstr>
      <vt:lpstr>Objectives (2 of 4)</vt:lpstr>
      <vt:lpstr>Objectives (3 of 4)</vt:lpstr>
      <vt:lpstr>Objectives (4 of 4)</vt:lpstr>
      <vt:lpstr>Adverse Transfusion Reaction</vt:lpstr>
      <vt:lpstr>Hemovigilance Model</vt:lpstr>
      <vt:lpstr>Recognizing a  Transfusion Reaction</vt:lpstr>
      <vt:lpstr>Transfusion Reactions</vt:lpstr>
      <vt:lpstr>Acute Hemolytic  Transfusion Reactions (AHTRs)</vt:lpstr>
      <vt:lpstr>Pathophysiology of AHTRs</vt:lpstr>
      <vt:lpstr>Clinical Consequences of AHTRs</vt:lpstr>
      <vt:lpstr>Factors That Lead to AHTRs</vt:lpstr>
      <vt:lpstr>Delayed Hemolytic Reactions</vt:lpstr>
      <vt:lpstr>Acute and Delayed HTRs</vt:lpstr>
      <vt:lpstr>Nonimmune Hemolytic Anemia</vt:lpstr>
      <vt:lpstr>Febrile, Nonhemolytic Reactions</vt:lpstr>
      <vt:lpstr>Allergic Reactions (1 of 2)</vt:lpstr>
      <vt:lpstr>Allergic Reactions (2 of 2)</vt:lpstr>
      <vt:lpstr>Transfusion-Related Acute Lung Injury</vt:lpstr>
      <vt:lpstr>Graft-Versus-Host Disease</vt:lpstr>
      <vt:lpstr>Irradiation</vt:lpstr>
      <vt:lpstr>Bacterial Contamination</vt:lpstr>
      <vt:lpstr>Transfusion-Associated Circulatory Overload (TACO)</vt:lpstr>
      <vt:lpstr>Hemosiderosis</vt:lpstr>
      <vt:lpstr>Citrate Toxicity</vt:lpstr>
      <vt:lpstr>Post-transfusion Purpura</vt:lpstr>
      <vt:lpstr>Procedure for Adverse Reactions</vt:lpstr>
      <vt:lpstr>Postreaction Workup</vt:lpstr>
      <vt:lpstr>Additional Testing</vt:lpstr>
      <vt:lpstr>Hemovigilance</vt:lpstr>
      <vt:lpstr>Records and Reports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</dc:title>
  <dc:creator>Renee N Wilkins</dc:creator>
  <cp:lastModifiedBy>Docia D. Murphy-Johnson</cp:lastModifiedBy>
  <cp:revision>122</cp:revision>
  <dcterms:created xsi:type="dcterms:W3CDTF">2012-05-14T20:45:40Z</dcterms:created>
  <dcterms:modified xsi:type="dcterms:W3CDTF">2024-07-30T12:50:49Z</dcterms:modified>
</cp:coreProperties>
</file>