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95" r:id="rId1"/>
  </p:sldMasterIdLst>
  <p:notesMasterIdLst>
    <p:notesMasterId r:id="rId40"/>
  </p:notesMasterIdLst>
  <p:sldIdLst>
    <p:sldId id="256" r:id="rId2"/>
    <p:sldId id="257" r:id="rId3"/>
    <p:sldId id="258" r:id="rId4"/>
    <p:sldId id="291" r:id="rId5"/>
    <p:sldId id="292" r:id="rId6"/>
    <p:sldId id="293"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Lst>
  <p:sldSz cx="9144000" cy="6858000" type="screen4x3"/>
  <p:notesSz cx="6858000" cy="9144000"/>
  <p:custDataLst>
    <p:tags r:id="rId4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harathy, Balan" initials="BB" lastIdx="2" clrIdx="0">
    <p:extLst>
      <p:ext uri="{19B8F6BF-5375-455C-9EA6-DF929625EA0E}">
        <p15:presenceInfo xmlns:p15="http://schemas.microsoft.com/office/powerpoint/2012/main" userId="Bharathy, Bal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9898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76" autoAdjust="0"/>
    <p:restoredTop sz="73250" autoAdjust="0"/>
  </p:normalViewPr>
  <p:slideViewPr>
    <p:cSldViewPr>
      <p:cViewPr varScale="1">
        <p:scale>
          <a:sx n="76" d="100"/>
          <a:sy n="76" d="100"/>
        </p:scale>
        <p:origin x="600" y="84"/>
      </p:cViewPr>
      <p:guideLst>
        <p:guide orient="horz" pos="2160"/>
        <p:guide pos="2880"/>
      </p:guideLst>
    </p:cSldViewPr>
  </p:slideViewPr>
  <p:outlineViewPr>
    <p:cViewPr>
      <p:scale>
        <a:sx n="33" d="100"/>
        <a:sy n="33" d="100"/>
      </p:scale>
      <p:origin x="0" y="2572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098370-8AFB-490D-9740-7EE58740871A}" type="doc">
      <dgm:prSet loTypeId="urn:microsoft.com/office/officeart/2005/8/layout/list1" loCatId="list" qsTypeId="urn:microsoft.com/office/officeart/2005/8/quickstyle/simple1#1" qsCatId="simple" csTypeId="urn:microsoft.com/office/officeart/2005/8/colors/colorful2" csCatId="colorful" phldr="1"/>
      <dgm:spPr/>
      <dgm:t>
        <a:bodyPr/>
        <a:lstStyle/>
        <a:p>
          <a:endParaRPr lang="en-US"/>
        </a:p>
      </dgm:t>
    </dgm:pt>
    <dgm:pt modelId="{7EEFEDCD-5A7D-4A74-8A6B-DA145D489431}">
      <dgm:prSet phldrT="[Text]" custT="1"/>
      <dgm:spPr/>
      <dgm:t>
        <a:bodyPr/>
        <a:lstStyle/>
        <a:p>
          <a:r>
            <a:rPr lang="en-US" sz="2800" dirty="0"/>
            <a:t>Rh (D antigen)</a:t>
          </a:r>
        </a:p>
      </dgm:t>
    </dgm:pt>
    <dgm:pt modelId="{653B413E-8A56-4AD7-95A6-A3CEAC50457E}" type="parTrans" cxnId="{418CEFDC-5EA1-4213-BEC3-422B161E532A}">
      <dgm:prSet/>
      <dgm:spPr/>
      <dgm:t>
        <a:bodyPr/>
        <a:lstStyle/>
        <a:p>
          <a:endParaRPr lang="en-US"/>
        </a:p>
      </dgm:t>
    </dgm:pt>
    <dgm:pt modelId="{DCD2F58C-6F0D-45CF-9953-5DFD107F5847}" type="sibTrans" cxnId="{418CEFDC-5EA1-4213-BEC3-422B161E532A}">
      <dgm:prSet/>
      <dgm:spPr/>
      <dgm:t>
        <a:bodyPr/>
        <a:lstStyle/>
        <a:p>
          <a:endParaRPr lang="en-US"/>
        </a:p>
      </dgm:t>
    </dgm:pt>
    <dgm:pt modelId="{567727F3-FBED-46B9-BB2A-A540199EE429}">
      <dgm:prSet phldrT="[Text]" custT="1"/>
      <dgm:spPr/>
      <dgm:t>
        <a:bodyPr/>
        <a:lstStyle/>
        <a:p>
          <a:r>
            <a:rPr lang="en-US" sz="2800" dirty="0"/>
            <a:t>ABO</a:t>
          </a:r>
        </a:p>
      </dgm:t>
    </dgm:pt>
    <dgm:pt modelId="{B4076270-A8C5-43DB-950D-F7B9836AE856}" type="parTrans" cxnId="{365DC5BF-2F16-4DC7-8BC2-B80027709BFB}">
      <dgm:prSet/>
      <dgm:spPr/>
      <dgm:t>
        <a:bodyPr/>
        <a:lstStyle/>
        <a:p>
          <a:endParaRPr lang="en-US"/>
        </a:p>
      </dgm:t>
    </dgm:pt>
    <dgm:pt modelId="{DA4FE517-15A2-478B-B0AD-52DD79965766}" type="sibTrans" cxnId="{365DC5BF-2F16-4DC7-8BC2-B80027709BFB}">
      <dgm:prSet/>
      <dgm:spPr/>
      <dgm:t>
        <a:bodyPr/>
        <a:lstStyle/>
        <a:p>
          <a:endParaRPr lang="en-US"/>
        </a:p>
      </dgm:t>
    </dgm:pt>
    <dgm:pt modelId="{DDA5C4D3-F911-49EA-A83E-F8F98FEBDF5C}">
      <dgm:prSet phldrT="[Text]" custT="1"/>
      <dgm:spPr/>
      <dgm:t>
        <a:bodyPr/>
        <a:lstStyle/>
        <a:p>
          <a:r>
            <a:rPr lang="en-US" sz="2800" dirty="0"/>
            <a:t>Other antibodies</a:t>
          </a:r>
        </a:p>
      </dgm:t>
    </dgm:pt>
    <dgm:pt modelId="{5B90DB1C-3BD7-4F72-BEE3-88C3E0E438FB}" type="parTrans" cxnId="{80A964B7-9F48-411C-9F8A-C6F783EE38AF}">
      <dgm:prSet/>
      <dgm:spPr/>
      <dgm:t>
        <a:bodyPr/>
        <a:lstStyle/>
        <a:p>
          <a:endParaRPr lang="en-US"/>
        </a:p>
      </dgm:t>
    </dgm:pt>
    <dgm:pt modelId="{2FEC6875-F6DD-4AD7-AEAA-0ABF05AD4520}" type="sibTrans" cxnId="{80A964B7-9F48-411C-9F8A-C6F783EE38AF}">
      <dgm:prSet/>
      <dgm:spPr/>
      <dgm:t>
        <a:bodyPr/>
        <a:lstStyle/>
        <a:p>
          <a:endParaRPr lang="en-US"/>
        </a:p>
      </dgm:t>
    </dgm:pt>
    <dgm:pt modelId="{4F705B1A-4E1F-4B96-BA0B-2BD3B798C92D}" type="pres">
      <dgm:prSet presAssocID="{BB098370-8AFB-490D-9740-7EE58740871A}" presName="linear" presStyleCnt="0">
        <dgm:presLayoutVars>
          <dgm:dir/>
          <dgm:animLvl val="lvl"/>
          <dgm:resizeHandles val="exact"/>
        </dgm:presLayoutVars>
      </dgm:prSet>
      <dgm:spPr/>
      <dgm:t>
        <a:bodyPr/>
        <a:lstStyle/>
        <a:p>
          <a:endParaRPr lang="en-US"/>
        </a:p>
      </dgm:t>
    </dgm:pt>
    <dgm:pt modelId="{CA745218-B5A3-4CF6-A72E-5F87EFF76353}" type="pres">
      <dgm:prSet presAssocID="{7EEFEDCD-5A7D-4A74-8A6B-DA145D489431}" presName="parentLin" presStyleCnt="0"/>
      <dgm:spPr/>
    </dgm:pt>
    <dgm:pt modelId="{BFB06651-3EBD-4051-A3C1-FA1957CA6D11}" type="pres">
      <dgm:prSet presAssocID="{7EEFEDCD-5A7D-4A74-8A6B-DA145D489431}" presName="parentLeftMargin" presStyleLbl="node1" presStyleIdx="0" presStyleCnt="3"/>
      <dgm:spPr/>
      <dgm:t>
        <a:bodyPr/>
        <a:lstStyle/>
        <a:p>
          <a:endParaRPr lang="en-US"/>
        </a:p>
      </dgm:t>
    </dgm:pt>
    <dgm:pt modelId="{AFB3785B-09A2-449D-8BE6-590E59E4F68C}" type="pres">
      <dgm:prSet presAssocID="{7EEFEDCD-5A7D-4A74-8A6B-DA145D489431}" presName="parentText" presStyleLbl="node1" presStyleIdx="0" presStyleCnt="3">
        <dgm:presLayoutVars>
          <dgm:chMax val="0"/>
          <dgm:bulletEnabled val="1"/>
        </dgm:presLayoutVars>
      </dgm:prSet>
      <dgm:spPr/>
      <dgm:t>
        <a:bodyPr/>
        <a:lstStyle/>
        <a:p>
          <a:endParaRPr lang="en-US"/>
        </a:p>
      </dgm:t>
    </dgm:pt>
    <dgm:pt modelId="{DAF80678-248F-4232-A369-8CCC79917952}" type="pres">
      <dgm:prSet presAssocID="{7EEFEDCD-5A7D-4A74-8A6B-DA145D489431}" presName="negativeSpace" presStyleCnt="0"/>
      <dgm:spPr/>
    </dgm:pt>
    <dgm:pt modelId="{1F0F9351-6361-479E-931F-10E34C22D057}" type="pres">
      <dgm:prSet presAssocID="{7EEFEDCD-5A7D-4A74-8A6B-DA145D489431}" presName="childText" presStyleLbl="conFgAcc1" presStyleIdx="0" presStyleCnt="3">
        <dgm:presLayoutVars>
          <dgm:bulletEnabled val="1"/>
        </dgm:presLayoutVars>
      </dgm:prSet>
      <dgm:spPr/>
    </dgm:pt>
    <dgm:pt modelId="{E2CE7A56-C2AE-4573-9AF5-EFC60EFC8076}" type="pres">
      <dgm:prSet presAssocID="{DCD2F58C-6F0D-45CF-9953-5DFD107F5847}" presName="spaceBetweenRectangles" presStyleCnt="0"/>
      <dgm:spPr/>
    </dgm:pt>
    <dgm:pt modelId="{79B30271-ADB3-4282-B4A4-BAC6453D7801}" type="pres">
      <dgm:prSet presAssocID="{567727F3-FBED-46B9-BB2A-A540199EE429}" presName="parentLin" presStyleCnt="0"/>
      <dgm:spPr/>
    </dgm:pt>
    <dgm:pt modelId="{1489575B-E743-46DF-9E5F-190B992CC006}" type="pres">
      <dgm:prSet presAssocID="{567727F3-FBED-46B9-BB2A-A540199EE429}" presName="parentLeftMargin" presStyleLbl="node1" presStyleIdx="0" presStyleCnt="3"/>
      <dgm:spPr/>
      <dgm:t>
        <a:bodyPr/>
        <a:lstStyle/>
        <a:p>
          <a:endParaRPr lang="en-US"/>
        </a:p>
      </dgm:t>
    </dgm:pt>
    <dgm:pt modelId="{BDB99354-E019-45C2-A965-30DAD12381CE}" type="pres">
      <dgm:prSet presAssocID="{567727F3-FBED-46B9-BB2A-A540199EE429}" presName="parentText" presStyleLbl="node1" presStyleIdx="1" presStyleCnt="3">
        <dgm:presLayoutVars>
          <dgm:chMax val="0"/>
          <dgm:bulletEnabled val="1"/>
        </dgm:presLayoutVars>
      </dgm:prSet>
      <dgm:spPr/>
      <dgm:t>
        <a:bodyPr/>
        <a:lstStyle/>
        <a:p>
          <a:endParaRPr lang="en-US"/>
        </a:p>
      </dgm:t>
    </dgm:pt>
    <dgm:pt modelId="{494F9AAA-556F-4068-BD63-51B68C729EF4}" type="pres">
      <dgm:prSet presAssocID="{567727F3-FBED-46B9-BB2A-A540199EE429}" presName="negativeSpace" presStyleCnt="0"/>
      <dgm:spPr/>
    </dgm:pt>
    <dgm:pt modelId="{1CF13608-BD8E-48F8-A7AD-4C40B6C2D865}" type="pres">
      <dgm:prSet presAssocID="{567727F3-FBED-46B9-BB2A-A540199EE429}" presName="childText" presStyleLbl="conFgAcc1" presStyleIdx="1" presStyleCnt="3">
        <dgm:presLayoutVars>
          <dgm:bulletEnabled val="1"/>
        </dgm:presLayoutVars>
      </dgm:prSet>
      <dgm:spPr/>
    </dgm:pt>
    <dgm:pt modelId="{4FB2E851-7133-4E73-9292-092DE9F97DD6}" type="pres">
      <dgm:prSet presAssocID="{DA4FE517-15A2-478B-B0AD-52DD79965766}" presName="spaceBetweenRectangles" presStyleCnt="0"/>
      <dgm:spPr/>
    </dgm:pt>
    <dgm:pt modelId="{51B0FB6C-1994-4A03-B734-0CF59F6ADA35}" type="pres">
      <dgm:prSet presAssocID="{DDA5C4D3-F911-49EA-A83E-F8F98FEBDF5C}" presName="parentLin" presStyleCnt="0"/>
      <dgm:spPr/>
    </dgm:pt>
    <dgm:pt modelId="{1FC3D636-2D58-4E14-A76E-ED891AC14809}" type="pres">
      <dgm:prSet presAssocID="{DDA5C4D3-F911-49EA-A83E-F8F98FEBDF5C}" presName="parentLeftMargin" presStyleLbl="node1" presStyleIdx="1" presStyleCnt="3"/>
      <dgm:spPr/>
      <dgm:t>
        <a:bodyPr/>
        <a:lstStyle/>
        <a:p>
          <a:endParaRPr lang="en-US"/>
        </a:p>
      </dgm:t>
    </dgm:pt>
    <dgm:pt modelId="{8270F8D0-B2D4-4D0E-B789-4F7C9AEA0BF0}" type="pres">
      <dgm:prSet presAssocID="{DDA5C4D3-F911-49EA-A83E-F8F98FEBDF5C}" presName="parentText" presStyleLbl="node1" presStyleIdx="2" presStyleCnt="3">
        <dgm:presLayoutVars>
          <dgm:chMax val="0"/>
          <dgm:bulletEnabled val="1"/>
        </dgm:presLayoutVars>
      </dgm:prSet>
      <dgm:spPr/>
      <dgm:t>
        <a:bodyPr/>
        <a:lstStyle/>
        <a:p>
          <a:endParaRPr lang="en-US"/>
        </a:p>
      </dgm:t>
    </dgm:pt>
    <dgm:pt modelId="{D21F931B-03DA-4BD9-82C8-C40E88230753}" type="pres">
      <dgm:prSet presAssocID="{DDA5C4D3-F911-49EA-A83E-F8F98FEBDF5C}" presName="negativeSpace" presStyleCnt="0"/>
      <dgm:spPr/>
    </dgm:pt>
    <dgm:pt modelId="{37F40513-D62D-4EC3-81F8-9AF6376D09BF}" type="pres">
      <dgm:prSet presAssocID="{DDA5C4D3-F911-49EA-A83E-F8F98FEBDF5C}" presName="childText" presStyleLbl="conFgAcc1" presStyleIdx="2" presStyleCnt="3">
        <dgm:presLayoutVars>
          <dgm:bulletEnabled val="1"/>
        </dgm:presLayoutVars>
      </dgm:prSet>
      <dgm:spPr/>
    </dgm:pt>
  </dgm:ptLst>
  <dgm:cxnLst>
    <dgm:cxn modelId="{365DC5BF-2F16-4DC7-8BC2-B80027709BFB}" srcId="{BB098370-8AFB-490D-9740-7EE58740871A}" destId="{567727F3-FBED-46B9-BB2A-A540199EE429}" srcOrd="1" destOrd="0" parTransId="{B4076270-A8C5-43DB-950D-F7B9836AE856}" sibTransId="{DA4FE517-15A2-478B-B0AD-52DD79965766}"/>
    <dgm:cxn modelId="{80A964B7-9F48-411C-9F8A-C6F783EE38AF}" srcId="{BB098370-8AFB-490D-9740-7EE58740871A}" destId="{DDA5C4D3-F911-49EA-A83E-F8F98FEBDF5C}" srcOrd="2" destOrd="0" parTransId="{5B90DB1C-3BD7-4F72-BEE3-88C3E0E438FB}" sibTransId="{2FEC6875-F6DD-4AD7-AEAA-0ABF05AD4520}"/>
    <dgm:cxn modelId="{AB72BE34-D388-422D-8CF8-AD66FF8E7719}" type="presOf" srcId="{7EEFEDCD-5A7D-4A74-8A6B-DA145D489431}" destId="{BFB06651-3EBD-4051-A3C1-FA1957CA6D11}" srcOrd="0" destOrd="0" presId="urn:microsoft.com/office/officeart/2005/8/layout/list1"/>
    <dgm:cxn modelId="{7D7A5139-E35F-4EF6-A2BA-7EF6BE9F2FD7}" type="presOf" srcId="{567727F3-FBED-46B9-BB2A-A540199EE429}" destId="{1489575B-E743-46DF-9E5F-190B992CC006}" srcOrd="0" destOrd="0" presId="urn:microsoft.com/office/officeart/2005/8/layout/list1"/>
    <dgm:cxn modelId="{33B7F880-6E29-4D68-AD93-EE51F602E466}" type="presOf" srcId="{7EEFEDCD-5A7D-4A74-8A6B-DA145D489431}" destId="{AFB3785B-09A2-449D-8BE6-590E59E4F68C}" srcOrd="1" destOrd="0" presId="urn:microsoft.com/office/officeart/2005/8/layout/list1"/>
    <dgm:cxn modelId="{29454AC1-7122-40D7-BFFA-AC7ACA6D286A}" type="presOf" srcId="{DDA5C4D3-F911-49EA-A83E-F8F98FEBDF5C}" destId="{8270F8D0-B2D4-4D0E-B789-4F7C9AEA0BF0}" srcOrd="1" destOrd="0" presId="urn:microsoft.com/office/officeart/2005/8/layout/list1"/>
    <dgm:cxn modelId="{D05B0016-569E-4F53-A022-397F125D74E1}" type="presOf" srcId="{DDA5C4D3-F911-49EA-A83E-F8F98FEBDF5C}" destId="{1FC3D636-2D58-4E14-A76E-ED891AC14809}" srcOrd="0" destOrd="0" presId="urn:microsoft.com/office/officeart/2005/8/layout/list1"/>
    <dgm:cxn modelId="{668D62A5-EC0F-4369-9FAB-5A9C73E2A047}" type="presOf" srcId="{567727F3-FBED-46B9-BB2A-A540199EE429}" destId="{BDB99354-E019-45C2-A965-30DAD12381CE}" srcOrd="1" destOrd="0" presId="urn:microsoft.com/office/officeart/2005/8/layout/list1"/>
    <dgm:cxn modelId="{418CEFDC-5EA1-4213-BEC3-422B161E532A}" srcId="{BB098370-8AFB-490D-9740-7EE58740871A}" destId="{7EEFEDCD-5A7D-4A74-8A6B-DA145D489431}" srcOrd="0" destOrd="0" parTransId="{653B413E-8A56-4AD7-95A6-A3CEAC50457E}" sibTransId="{DCD2F58C-6F0D-45CF-9953-5DFD107F5847}"/>
    <dgm:cxn modelId="{F901C508-1C4B-4356-BE98-F93163A1E9C3}" type="presOf" srcId="{BB098370-8AFB-490D-9740-7EE58740871A}" destId="{4F705B1A-4E1F-4B96-BA0B-2BD3B798C92D}" srcOrd="0" destOrd="0" presId="urn:microsoft.com/office/officeart/2005/8/layout/list1"/>
    <dgm:cxn modelId="{4466C783-BE67-4797-B4E8-869660FA62CF}" type="presParOf" srcId="{4F705B1A-4E1F-4B96-BA0B-2BD3B798C92D}" destId="{CA745218-B5A3-4CF6-A72E-5F87EFF76353}" srcOrd="0" destOrd="0" presId="urn:microsoft.com/office/officeart/2005/8/layout/list1"/>
    <dgm:cxn modelId="{63B752B3-D8F1-4B55-AA8D-6869C1C6AA66}" type="presParOf" srcId="{CA745218-B5A3-4CF6-A72E-5F87EFF76353}" destId="{BFB06651-3EBD-4051-A3C1-FA1957CA6D11}" srcOrd="0" destOrd="0" presId="urn:microsoft.com/office/officeart/2005/8/layout/list1"/>
    <dgm:cxn modelId="{7E145902-EB49-4339-88A9-AB5FCCE7C7F9}" type="presParOf" srcId="{CA745218-B5A3-4CF6-A72E-5F87EFF76353}" destId="{AFB3785B-09A2-449D-8BE6-590E59E4F68C}" srcOrd="1" destOrd="0" presId="urn:microsoft.com/office/officeart/2005/8/layout/list1"/>
    <dgm:cxn modelId="{84DB6BDD-C7FD-4F8F-A881-7D6DD3D81E68}" type="presParOf" srcId="{4F705B1A-4E1F-4B96-BA0B-2BD3B798C92D}" destId="{DAF80678-248F-4232-A369-8CCC79917952}" srcOrd="1" destOrd="0" presId="urn:microsoft.com/office/officeart/2005/8/layout/list1"/>
    <dgm:cxn modelId="{1775DED2-221D-4EAF-B41D-34AB4990C83D}" type="presParOf" srcId="{4F705B1A-4E1F-4B96-BA0B-2BD3B798C92D}" destId="{1F0F9351-6361-479E-931F-10E34C22D057}" srcOrd="2" destOrd="0" presId="urn:microsoft.com/office/officeart/2005/8/layout/list1"/>
    <dgm:cxn modelId="{76C92DC7-3A81-47A5-8150-7AF91D7C3E4A}" type="presParOf" srcId="{4F705B1A-4E1F-4B96-BA0B-2BD3B798C92D}" destId="{E2CE7A56-C2AE-4573-9AF5-EFC60EFC8076}" srcOrd="3" destOrd="0" presId="urn:microsoft.com/office/officeart/2005/8/layout/list1"/>
    <dgm:cxn modelId="{9F7052F2-A133-44AF-83BA-5734DF207B3C}" type="presParOf" srcId="{4F705B1A-4E1F-4B96-BA0B-2BD3B798C92D}" destId="{79B30271-ADB3-4282-B4A4-BAC6453D7801}" srcOrd="4" destOrd="0" presId="urn:microsoft.com/office/officeart/2005/8/layout/list1"/>
    <dgm:cxn modelId="{A15BD389-C3B2-4D4E-ADFD-8244B26CBB8D}" type="presParOf" srcId="{79B30271-ADB3-4282-B4A4-BAC6453D7801}" destId="{1489575B-E743-46DF-9E5F-190B992CC006}" srcOrd="0" destOrd="0" presId="urn:microsoft.com/office/officeart/2005/8/layout/list1"/>
    <dgm:cxn modelId="{85CDF306-07D6-418E-8346-1CF314DD97F5}" type="presParOf" srcId="{79B30271-ADB3-4282-B4A4-BAC6453D7801}" destId="{BDB99354-E019-45C2-A965-30DAD12381CE}" srcOrd="1" destOrd="0" presId="urn:microsoft.com/office/officeart/2005/8/layout/list1"/>
    <dgm:cxn modelId="{84CFB250-51DE-44D1-AC37-F21FA04ED25C}" type="presParOf" srcId="{4F705B1A-4E1F-4B96-BA0B-2BD3B798C92D}" destId="{494F9AAA-556F-4068-BD63-51B68C729EF4}" srcOrd="5" destOrd="0" presId="urn:microsoft.com/office/officeart/2005/8/layout/list1"/>
    <dgm:cxn modelId="{80F6D4BE-480F-4199-8ABA-700D5506D912}" type="presParOf" srcId="{4F705B1A-4E1F-4B96-BA0B-2BD3B798C92D}" destId="{1CF13608-BD8E-48F8-A7AD-4C40B6C2D865}" srcOrd="6" destOrd="0" presId="urn:microsoft.com/office/officeart/2005/8/layout/list1"/>
    <dgm:cxn modelId="{10BAC0BB-F9A1-45EE-8228-10BB45D7DA05}" type="presParOf" srcId="{4F705B1A-4E1F-4B96-BA0B-2BD3B798C92D}" destId="{4FB2E851-7133-4E73-9292-092DE9F97DD6}" srcOrd="7" destOrd="0" presId="urn:microsoft.com/office/officeart/2005/8/layout/list1"/>
    <dgm:cxn modelId="{1535A4A0-91E1-423A-81DD-211AE1030C55}" type="presParOf" srcId="{4F705B1A-4E1F-4B96-BA0B-2BD3B798C92D}" destId="{51B0FB6C-1994-4A03-B734-0CF59F6ADA35}" srcOrd="8" destOrd="0" presId="urn:microsoft.com/office/officeart/2005/8/layout/list1"/>
    <dgm:cxn modelId="{115F31BB-EC43-4496-963C-0E26CED51233}" type="presParOf" srcId="{51B0FB6C-1994-4A03-B734-0CF59F6ADA35}" destId="{1FC3D636-2D58-4E14-A76E-ED891AC14809}" srcOrd="0" destOrd="0" presId="urn:microsoft.com/office/officeart/2005/8/layout/list1"/>
    <dgm:cxn modelId="{5A49CAAD-2C68-4ED0-89F5-6292E59FA437}" type="presParOf" srcId="{51B0FB6C-1994-4A03-B734-0CF59F6ADA35}" destId="{8270F8D0-B2D4-4D0E-B789-4F7C9AEA0BF0}" srcOrd="1" destOrd="0" presId="urn:microsoft.com/office/officeart/2005/8/layout/list1"/>
    <dgm:cxn modelId="{02AC0D93-9E42-4F37-80DC-FF8F06116D19}" type="presParOf" srcId="{4F705B1A-4E1F-4B96-BA0B-2BD3B798C92D}" destId="{D21F931B-03DA-4BD9-82C8-C40E88230753}" srcOrd="9" destOrd="0" presId="urn:microsoft.com/office/officeart/2005/8/layout/list1"/>
    <dgm:cxn modelId="{507B29B7-554C-479B-9035-8FD0EB1E8673}" type="presParOf" srcId="{4F705B1A-4E1F-4B96-BA0B-2BD3B798C92D}" destId="{37F40513-D62D-4EC3-81F8-9AF6376D09BF}"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0F9351-6361-479E-931F-10E34C22D057}">
      <dsp:nvSpPr>
        <dsp:cNvPr id="0" name=""/>
        <dsp:cNvSpPr/>
      </dsp:nvSpPr>
      <dsp:spPr>
        <a:xfrm>
          <a:off x="0" y="512438"/>
          <a:ext cx="6400800" cy="7812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B3785B-09A2-449D-8BE6-590E59E4F68C}">
      <dsp:nvSpPr>
        <dsp:cNvPr id="0" name=""/>
        <dsp:cNvSpPr/>
      </dsp:nvSpPr>
      <dsp:spPr>
        <a:xfrm>
          <a:off x="320040" y="54878"/>
          <a:ext cx="4480560" cy="91512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55" tIns="0" rIns="169355" bIns="0" numCol="1" spcCol="1270" anchor="ctr" anchorCtr="0">
          <a:noAutofit/>
        </a:bodyPr>
        <a:lstStyle/>
        <a:p>
          <a:pPr lvl="0" algn="l" defTabSz="1244600">
            <a:lnSpc>
              <a:spcPct val="90000"/>
            </a:lnSpc>
            <a:spcBef>
              <a:spcPct val="0"/>
            </a:spcBef>
            <a:spcAft>
              <a:spcPct val="35000"/>
            </a:spcAft>
          </a:pPr>
          <a:r>
            <a:rPr lang="en-US" sz="2800" kern="1200" dirty="0"/>
            <a:t>Rh (D antigen)</a:t>
          </a:r>
        </a:p>
      </dsp:txBody>
      <dsp:txXfrm>
        <a:off x="364712" y="99550"/>
        <a:ext cx="4391216" cy="825776"/>
      </dsp:txXfrm>
    </dsp:sp>
    <dsp:sp modelId="{1CF13608-BD8E-48F8-A7AD-4C40B6C2D865}">
      <dsp:nvSpPr>
        <dsp:cNvPr id="0" name=""/>
        <dsp:cNvSpPr/>
      </dsp:nvSpPr>
      <dsp:spPr>
        <a:xfrm>
          <a:off x="0" y="1918599"/>
          <a:ext cx="6400800" cy="781200"/>
        </a:xfrm>
        <a:prstGeom prst="rect">
          <a:avLst/>
        </a:prstGeom>
        <a:solidFill>
          <a:schemeClr val="lt1">
            <a:alpha val="90000"/>
            <a:hueOff val="0"/>
            <a:satOff val="0"/>
            <a:lumOff val="0"/>
            <a:alphaOff val="0"/>
          </a:schemeClr>
        </a:solidFill>
        <a:ln w="15875" cap="flat" cmpd="sng" algn="ctr">
          <a:solidFill>
            <a:schemeClr val="accent2">
              <a:hueOff val="953895"/>
              <a:satOff val="-21764"/>
              <a:lumOff val="8039"/>
              <a:alphaOff val="0"/>
            </a:schemeClr>
          </a:solidFill>
          <a:prstDash val="solid"/>
        </a:ln>
        <a:effectLst/>
      </dsp:spPr>
      <dsp:style>
        <a:lnRef idx="2">
          <a:scrgbClr r="0" g="0" b="0"/>
        </a:lnRef>
        <a:fillRef idx="1">
          <a:scrgbClr r="0" g="0" b="0"/>
        </a:fillRef>
        <a:effectRef idx="0">
          <a:scrgbClr r="0" g="0" b="0"/>
        </a:effectRef>
        <a:fontRef idx="minor"/>
      </dsp:style>
    </dsp:sp>
    <dsp:sp modelId="{BDB99354-E019-45C2-A965-30DAD12381CE}">
      <dsp:nvSpPr>
        <dsp:cNvPr id="0" name=""/>
        <dsp:cNvSpPr/>
      </dsp:nvSpPr>
      <dsp:spPr>
        <a:xfrm>
          <a:off x="320040" y="1461038"/>
          <a:ext cx="4480560" cy="915120"/>
        </a:xfrm>
        <a:prstGeom prst="roundRect">
          <a:avLst/>
        </a:prstGeom>
        <a:solidFill>
          <a:schemeClr val="accent2">
            <a:hueOff val="953895"/>
            <a:satOff val="-21764"/>
            <a:lumOff val="803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55" tIns="0" rIns="169355" bIns="0" numCol="1" spcCol="1270" anchor="ctr" anchorCtr="0">
          <a:noAutofit/>
        </a:bodyPr>
        <a:lstStyle/>
        <a:p>
          <a:pPr lvl="0" algn="l" defTabSz="1244600">
            <a:lnSpc>
              <a:spcPct val="90000"/>
            </a:lnSpc>
            <a:spcBef>
              <a:spcPct val="0"/>
            </a:spcBef>
            <a:spcAft>
              <a:spcPct val="35000"/>
            </a:spcAft>
          </a:pPr>
          <a:r>
            <a:rPr lang="en-US" sz="2800" kern="1200" dirty="0"/>
            <a:t>ABO</a:t>
          </a:r>
        </a:p>
      </dsp:txBody>
      <dsp:txXfrm>
        <a:off x="364712" y="1505710"/>
        <a:ext cx="4391216" cy="825776"/>
      </dsp:txXfrm>
    </dsp:sp>
    <dsp:sp modelId="{37F40513-D62D-4EC3-81F8-9AF6376D09BF}">
      <dsp:nvSpPr>
        <dsp:cNvPr id="0" name=""/>
        <dsp:cNvSpPr/>
      </dsp:nvSpPr>
      <dsp:spPr>
        <a:xfrm>
          <a:off x="0" y="3324759"/>
          <a:ext cx="6400800" cy="781200"/>
        </a:xfrm>
        <a:prstGeom prst="rect">
          <a:avLst/>
        </a:prstGeom>
        <a:solidFill>
          <a:schemeClr val="lt1">
            <a:alpha val="90000"/>
            <a:hueOff val="0"/>
            <a:satOff val="0"/>
            <a:lumOff val="0"/>
            <a:alphaOff val="0"/>
          </a:schemeClr>
        </a:solidFill>
        <a:ln w="15875" cap="flat" cmpd="sng" algn="ctr">
          <a:solidFill>
            <a:schemeClr val="accent2">
              <a:hueOff val="1907789"/>
              <a:satOff val="-43528"/>
              <a:lumOff val="16079"/>
              <a:alphaOff val="0"/>
            </a:schemeClr>
          </a:solidFill>
          <a:prstDash val="solid"/>
        </a:ln>
        <a:effectLst/>
      </dsp:spPr>
      <dsp:style>
        <a:lnRef idx="2">
          <a:scrgbClr r="0" g="0" b="0"/>
        </a:lnRef>
        <a:fillRef idx="1">
          <a:scrgbClr r="0" g="0" b="0"/>
        </a:fillRef>
        <a:effectRef idx="0">
          <a:scrgbClr r="0" g="0" b="0"/>
        </a:effectRef>
        <a:fontRef idx="minor"/>
      </dsp:style>
    </dsp:sp>
    <dsp:sp modelId="{8270F8D0-B2D4-4D0E-B789-4F7C9AEA0BF0}">
      <dsp:nvSpPr>
        <dsp:cNvPr id="0" name=""/>
        <dsp:cNvSpPr/>
      </dsp:nvSpPr>
      <dsp:spPr>
        <a:xfrm>
          <a:off x="320040" y="2867199"/>
          <a:ext cx="4480560" cy="915120"/>
        </a:xfrm>
        <a:prstGeom prst="roundRect">
          <a:avLst/>
        </a:prstGeom>
        <a:solidFill>
          <a:schemeClr val="accent2">
            <a:hueOff val="1907789"/>
            <a:satOff val="-43528"/>
            <a:lumOff val="1607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55" tIns="0" rIns="169355" bIns="0" numCol="1" spcCol="1270" anchor="ctr" anchorCtr="0">
          <a:noAutofit/>
        </a:bodyPr>
        <a:lstStyle/>
        <a:p>
          <a:pPr lvl="0" algn="l" defTabSz="1244600">
            <a:lnSpc>
              <a:spcPct val="90000"/>
            </a:lnSpc>
            <a:spcBef>
              <a:spcPct val="0"/>
            </a:spcBef>
            <a:spcAft>
              <a:spcPct val="35000"/>
            </a:spcAft>
          </a:pPr>
          <a:r>
            <a:rPr lang="en-US" sz="2800" kern="1200" dirty="0"/>
            <a:t>Other antibodies</a:t>
          </a:r>
        </a:p>
      </dsp:txBody>
      <dsp:txXfrm>
        <a:off x="364712" y="2911871"/>
        <a:ext cx="4391216" cy="82577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Arial" charset="0"/>
                <a:cs typeface="Arial" charset="0"/>
              </a:defRPr>
            </a:lvl1pPr>
          </a:lstStyle>
          <a:p>
            <a:pPr>
              <a:defRPr/>
            </a:pPr>
            <a:endParaRPr lang="en-US"/>
          </a:p>
        </p:txBody>
      </p:sp>
      <p:sp>
        <p:nvSpPr>
          <p:cNvPr id="604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Arial" charset="0"/>
                <a:cs typeface="Arial" charset="0"/>
              </a:defRPr>
            </a:lvl1pPr>
          </a:lstStyle>
          <a:p>
            <a:pPr>
              <a:defRPr/>
            </a:pPr>
            <a:fld id="{97CFB88D-B7A3-446B-82A8-1F759AE9BCCC}" type="datetimeFigureOut">
              <a:rPr lang="en-US"/>
              <a:pPr>
                <a:defRPr/>
              </a:pPr>
              <a:t>7/29/2024</a:t>
            </a:fld>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Arial" charset="0"/>
                <a:cs typeface="Arial" charset="0"/>
              </a:defRPr>
            </a:lvl1pPr>
          </a:lstStyle>
          <a:p>
            <a:pPr>
              <a:defRPr/>
            </a:pPr>
            <a:endParaRPr 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79D9826D-E5A7-45E8-8246-4251043D73BF}" type="slidenum">
              <a:rPr lang="en-US" altLang="en-US"/>
              <a:pPr/>
              <a:t>‹#›</a:t>
            </a:fld>
            <a:endParaRPr lang="en-US" altLang="en-US"/>
          </a:p>
        </p:txBody>
      </p:sp>
    </p:spTree>
    <p:extLst>
      <p:ext uri="{BB962C8B-B14F-4D97-AF65-F5344CB8AC3E}">
        <p14:creationId xmlns:p14="http://schemas.microsoft.com/office/powerpoint/2010/main" val="42582948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766205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12693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04800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785860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698746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5059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194710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816031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7497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817706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14657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129151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288474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7427170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62983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559518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827959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7066858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672950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819332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0119288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42953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81007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730052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3493845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8052694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166669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249122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280142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661733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8384845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88479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84523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764208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94362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482875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804448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406186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9D3B2AC0-FACF-4ED4-BAAD-A8094CEF2AA3}"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CB939F56-F811-48A5-BD68-D98AD7E7505C}" type="slidenum">
              <a:rPr lang="en-US" altLang="en-US" smtClean="0"/>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1937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7E09E410-F0E8-4513-AF9E-6D68719F1C94}"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C6AED512-44C4-4E6B-8B86-0403026BFEBD}" type="slidenum">
              <a:rPr lang="en-US" altLang="en-US" smtClean="0"/>
              <a:pPr/>
              <a:t>‹#›</a:t>
            </a:fld>
            <a:endParaRPr lang="en-US" altLang="en-US"/>
          </a:p>
        </p:txBody>
      </p:sp>
      <p:sp>
        <p:nvSpPr>
          <p:cNvPr id="7" name="Rectangle 6"/>
          <p:cNvSpPr/>
          <p:nvPr userDrawn="1"/>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Tree>
    <p:extLst>
      <p:ext uri="{BB962C8B-B14F-4D97-AF65-F5344CB8AC3E}">
        <p14:creationId xmlns:p14="http://schemas.microsoft.com/office/powerpoint/2010/main" val="3030830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F69C97B7-553F-4CE1-9AD6-9CE60B021578}"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AB26BB58-56D4-4E60-AE49-E870DA8B9704}" type="slidenum">
              <a:rPr lang="en-US" altLang="en-US" smtClean="0"/>
              <a:pPr/>
              <a:t>‹#›</a:t>
            </a:fld>
            <a:endParaRPr lang="en-US" altLang="en-US"/>
          </a:p>
        </p:txBody>
      </p:sp>
    </p:spTree>
    <p:extLst>
      <p:ext uri="{BB962C8B-B14F-4D97-AF65-F5344CB8AC3E}">
        <p14:creationId xmlns:p14="http://schemas.microsoft.com/office/powerpoint/2010/main" val="553591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Rectangle 2"/>
          <p:cNvSpPr/>
          <p:nvPr userDrawn="1"/>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7" name="Title 6"/>
          <p:cNvSpPr>
            <a:spLocks noGrp="1"/>
          </p:cNvSpPr>
          <p:nvPr>
            <p:ph type="title"/>
          </p:nvPr>
        </p:nvSpPr>
        <p:spPr/>
        <p:txBody>
          <a:bodyPr/>
          <a:lstStyle/>
          <a:p>
            <a:r>
              <a:rPr lang="en-US"/>
              <a:t>Click to edit Master title style</a:t>
            </a:r>
          </a:p>
        </p:txBody>
      </p:sp>
      <p:sp>
        <p:nvSpPr>
          <p:cNvPr id="4" name="Slide Number Placeholder 4"/>
          <p:cNvSpPr>
            <a:spLocks noGrp="1"/>
          </p:cNvSpPr>
          <p:nvPr>
            <p:ph type="sldNum" sz="quarter" idx="10"/>
          </p:nvPr>
        </p:nvSpPr>
        <p:spPr/>
        <p:txBody>
          <a:bodyPr/>
          <a:lstStyle>
            <a:lvl1pPr>
              <a:defRPr/>
            </a:lvl1pPr>
          </a:lstStyle>
          <a:p>
            <a:fld id="{3E825465-6C38-489F-8E2D-F6BD3BABEA19}" type="slidenum">
              <a:rPr lang="en-US" altLang="en-US"/>
              <a:pPr/>
              <a:t>‹#›</a:t>
            </a:fld>
            <a:endParaRPr lang="en-US" altLang="en-US"/>
          </a:p>
        </p:txBody>
      </p:sp>
      <p:sp>
        <p:nvSpPr>
          <p:cNvPr id="5" name="Footer Placeholder 5"/>
          <p:cNvSpPr>
            <a:spLocks noGrp="1"/>
          </p:cNvSpPr>
          <p:nvPr>
            <p:ph type="ftr" sz="quarter" idx="11"/>
          </p:nvPr>
        </p:nvSpPr>
        <p:spPr/>
        <p:txBody>
          <a:bodyPr/>
          <a:lstStyle>
            <a:lvl1pPr>
              <a:defRPr/>
            </a:lvl1pPr>
          </a:lstStyle>
          <a:p>
            <a:pPr>
              <a:defRPr/>
            </a:pPr>
            <a:endParaRPr lang="en-US" dirty="0"/>
          </a:p>
        </p:txBody>
      </p:sp>
    </p:spTree>
    <p:extLst>
      <p:ext uri="{BB962C8B-B14F-4D97-AF65-F5344CB8AC3E}">
        <p14:creationId xmlns:p14="http://schemas.microsoft.com/office/powerpoint/2010/main" val="397896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2485D825-C511-4FFC-9612-2E12A3F220A5}"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5B1A4589-1082-43FB-BE60-F18B2A0A0429}" type="slidenum">
              <a:rPr lang="en-US" altLang="en-US" smtClean="0"/>
              <a:pPr/>
              <a:t>‹#›</a:t>
            </a:fld>
            <a:endParaRPr lang="en-US" altLang="en-US"/>
          </a:p>
        </p:txBody>
      </p:sp>
      <p:pic>
        <p:nvPicPr>
          <p:cNvPr id="7" name="Picture 6"/>
          <p:cNvPicPr>
            <a:picLocks noChangeAspect="1"/>
          </p:cNvPicPr>
          <p:nvPr userDrawn="1"/>
        </p:nvPicPr>
        <p:blipFill>
          <a:blip r:embed="rId2"/>
          <a:stretch>
            <a:fillRect/>
          </a:stretch>
        </p:blipFill>
        <p:spPr>
          <a:xfrm>
            <a:off x="3327555" y="6448448"/>
            <a:ext cx="2488889" cy="190476"/>
          </a:xfrm>
          <a:prstGeom prst="rect">
            <a:avLst/>
          </a:prstGeom>
        </p:spPr>
      </p:pic>
    </p:spTree>
    <p:extLst>
      <p:ext uri="{BB962C8B-B14F-4D97-AF65-F5344CB8AC3E}">
        <p14:creationId xmlns:p14="http://schemas.microsoft.com/office/powerpoint/2010/main" val="2371164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47D7118C-8CAB-4A66-B1C6-6616A50D8C3D}"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21A2A40E-7071-4DA2-BF6E-16DEC65FCDFC}" type="slidenum">
              <a:rPr lang="en-US" altLang="en-US" smtClean="0"/>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9835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5AD712CB-634E-4313-AF6C-B3D39930DE5D}" type="datetime1">
              <a:rPr lang="en-US" smtClean="0"/>
              <a:t>7/29/2024</a:t>
            </a:fld>
            <a:endParaRPr lang="en-US"/>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2EB58FA3-4CCB-4D84-9CEC-0B29CE6490CA}" type="slidenum">
              <a:rPr lang="en-US" altLang="en-US" smtClean="0"/>
              <a:pPr/>
              <a:t>‹#›</a:t>
            </a:fld>
            <a:endParaRPr lang="en-US" altLang="en-US"/>
          </a:p>
        </p:txBody>
      </p:sp>
      <p:pic>
        <p:nvPicPr>
          <p:cNvPr id="9" name="Picture 8"/>
          <p:cNvPicPr>
            <a:picLocks noChangeAspect="1"/>
          </p:cNvPicPr>
          <p:nvPr userDrawn="1"/>
        </p:nvPicPr>
        <p:blipFill>
          <a:blip r:embed="rId2"/>
          <a:stretch>
            <a:fillRect/>
          </a:stretch>
        </p:blipFill>
        <p:spPr>
          <a:xfrm>
            <a:off x="3327555" y="6448448"/>
            <a:ext cx="2488889" cy="190476"/>
          </a:xfrm>
          <a:prstGeom prst="rect">
            <a:avLst/>
          </a:prstGeom>
        </p:spPr>
      </p:pic>
    </p:spTree>
    <p:extLst>
      <p:ext uri="{BB962C8B-B14F-4D97-AF65-F5344CB8AC3E}">
        <p14:creationId xmlns:p14="http://schemas.microsoft.com/office/powerpoint/2010/main" val="601965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05C28BF9-5495-4EF7-8D0B-A7E581D48D92}" type="datetime1">
              <a:rPr lang="en-US" smtClean="0"/>
              <a:t>7/29/2024</a:t>
            </a:fld>
            <a:endParaRPr lang="en-US"/>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fld id="{09CF806F-B304-480F-AF07-D82A2889442B}" type="slidenum">
              <a:rPr lang="en-US" altLang="en-US" smtClean="0"/>
              <a:pPr/>
              <a:t>‹#›</a:t>
            </a:fld>
            <a:endParaRPr lang="en-US" altLang="en-US"/>
          </a:p>
        </p:txBody>
      </p:sp>
      <p:sp>
        <p:nvSpPr>
          <p:cNvPr id="11" name="Rectangle 10"/>
          <p:cNvSpPr/>
          <p:nvPr userDrawn="1"/>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Tree>
    <p:extLst>
      <p:ext uri="{BB962C8B-B14F-4D97-AF65-F5344CB8AC3E}">
        <p14:creationId xmlns:p14="http://schemas.microsoft.com/office/powerpoint/2010/main" val="2893926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B0850AC5-032D-44A2-96FF-100FFC7A0686}" type="datetime1">
              <a:rPr lang="en-US" smtClean="0"/>
              <a:t>7/29/2024</a:t>
            </a:fld>
            <a:endParaRPr lang="en-US"/>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09325217-207A-4619-A30A-FC8E52CEE778}" type="slidenum">
              <a:rPr lang="en-US" altLang="en-US" smtClean="0"/>
              <a:pPr/>
              <a:t>‹#›</a:t>
            </a:fld>
            <a:endParaRPr lang="en-US" altLang="en-US"/>
          </a:p>
        </p:txBody>
      </p:sp>
    </p:spTree>
    <p:extLst>
      <p:ext uri="{BB962C8B-B14F-4D97-AF65-F5344CB8AC3E}">
        <p14:creationId xmlns:p14="http://schemas.microsoft.com/office/powerpoint/2010/main" val="719164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FCBD0E8C-01AD-4871-8D76-533E8BEEB4A3}" type="datetime1">
              <a:rPr lang="en-US" smtClean="0"/>
              <a:t>7/29/2024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dirty="0"/>
          </a:p>
        </p:txBody>
      </p:sp>
      <p:sp>
        <p:nvSpPr>
          <p:cNvPr id="9" name="Slide Number Placeholder 8"/>
          <p:cNvSpPr>
            <a:spLocks noGrp="1"/>
          </p:cNvSpPr>
          <p:nvPr>
            <p:ph type="sldNum" sz="quarter" idx="12"/>
          </p:nvPr>
        </p:nvSpPr>
        <p:spPr/>
        <p:txBody>
          <a:bodyPr/>
          <a:lstStyle/>
          <a:p>
            <a:fld id="{BEAB7957-672D-49FD-8A64-B3A78DE28735}" type="slidenum">
              <a:rPr lang="en-US" altLang="en-US" smtClean="0"/>
              <a:pPr/>
              <a:t>‹#›</a:t>
            </a:fld>
            <a:endParaRPr lang="en-US" altLang="en-US"/>
          </a:p>
        </p:txBody>
      </p:sp>
    </p:spTree>
    <p:extLst>
      <p:ext uri="{BB962C8B-B14F-4D97-AF65-F5344CB8AC3E}">
        <p14:creationId xmlns:p14="http://schemas.microsoft.com/office/powerpoint/2010/main" val="756704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9D632430-104D-4C9C-A355-07408EE9D6B4}" type="datetime1">
              <a:rPr lang="en-US" smtClean="0"/>
              <a:t>7/29/2024</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AE067B6-C9B6-4AF7-A385-4F89F6A6F00A}" type="slidenum">
              <a:rPr lang="en-US" altLang="en-US" smtClean="0"/>
              <a:pPr/>
              <a:t>‹#›</a:t>
            </a:fld>
            <a:endParaRPr lang="en-US" altLang="en-US"/>
          </a:p>
        </p:txBody>
      </p:sp>
    </p:spTree>
    <p:extLst>
      <p:ext uri="{BB962C8B-B14F-4D97-AF65-F5344CB8AC3E}">
        <p14:creationId xmlns:p14="http://schemas.microsoft.com/office/powerpoint/2010/main" val="3042159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85E04648-70AC-431B-9884-2130DD626D20}" type="datetime1">
              <a:rPr lang="en-US" smtClean="0"/>
              <a:t>7/29/2024</a:t>
            </a:fld>
            <a:endParaRPr lang="en-US"/>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742D1F2C-FC7D-410A-AA66-FB9C146361AA}" type="slidenum">
              <a:rPr lang="en-US" altLang="en-US" smtClean="0"/>
              <a:pPr/>
              <a:t>‹#›</a:t>
            </a:fld>
            <a:endParaRPr lang="en-US" altLang="en-US"/>
          </a:p>
        </p:txBody>
      </p:sp>
    </p:spTree>
    <p:extLst>
      <p:ext uri="{BB962C8B-B14F-4D97-AF65-F5344CB8AC3E}">
        <p14:creationId xmlns:p14="http://schemas.microsoft.com/office/powerpoint/2010/main" val="820224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fld id="{79288F3E-D328-4015-99DF-E97047AB101B}" type="datetime1">
              <a:rPr lang="en-US" smtClean="0"/>
              <a:t>7/29/2024</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6B6BC36-74DE-4A0A-8336-2206F9F38A9D}" type="slidenum">
              <a:rPr lang="en-US" altLang="en-US" smtClean="0"/>
              <a:pPr/>
              <a:t>‹#›</a:t>
            </a:fld>
            <a:endParaRPr lang="en-US"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4294124"/>
      </p:ext>
    </p:extLst>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870"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685800" y="1600200"/>
            <a:ext cx="7772400" cy="762001"/>
          </a:xfrm>
        </p:spPr>
        <p:txBody>
          <a:bodyPr>
            <a:normAutofit fontScale="90000"/>
          </a:bodyPr>
          <a:lstStyle/>
          <a:p>
            <a:pPr eaLnBrk="1" hangingPunct="1"/>
            <a:r>
              <a:rPr lang="en-US" altLang="en-US" smtClean="0">
                <a:latin typeface="Arial" panose="020B0604020202020204" pitchFamily="34" charset="0"/>
                <a:cs typeface="Arial" panose="020B0604020202020204" pitchFamily="34" charset="0"/>
              </a:rPr>
              <a:t>Chapter 12</a:t>
            </a:r>
          </a:p>
        </p:txBody>
      </p:sp>
      <p:sp>
        <p:nvSpPr>
          <p:cNvPr id="6147" name="Subtitle 2"/>
          <p:cNvSpPr>
            <a:spLocks noGrp="1"/>
          </p:cNvSpPr>
          <p:nvPr>
            <p:ph type="subTitle" idx="1"/>
          </p:nvPr>
        </p:nvSpPr>
        <p:spPr>
          <a:xfrm>
            <a:off x="914400" y="3200400"/>
            <a:ext cx="7543800" cy="1219200"/>
          </a:xfrm>
        </p:spPr>
        <p:txBody>
          <a:bodyPr/>
          <a:lstStyle/>
          <a:p>
            <a:pPr eaLnBrk="1" hangingPunct="1">
              <a:spcBef>
                <a:spcPct val="0"/>
              </a:spcBef>
            </a:pPr>
            <a:r>
              <a:rPr lang="en-US" altLang="en-US" sz="3200" dirty="0" smtClean="0">
                <a:latin typeface="Arial" panose="020B0604020202020204" pitchFamily="34" charset="0"/>
                <a:cs typeface="Arial" panose="020B0604020202020204" pitchFamily="34" charset="0"/>
              </a:rPr>
              <a:t>Hemolytic Disease of the </a:t>
            </a:r>
          </a:p>
          <a:p>
            <a:pPr eaLnBrk="1" hangingPunct="1">
              <a:spcBef>
                <a:spcPct val="0"/>
              </a:spcBef>
            </a:pPr>
            <a:r>
              <a:rPr lang="en-US" altLang="en-US" sz="3200" dirty="0" smtClean="0">
                <a:latin typeface="Arial" panose="020B0604020202020204" pitchFamily="34" charset="0"/>
                <a:cs typeface="Arial" panose="020B0604020202020204" pitchFamily="34" charset="0"/>
              </a:rPr>
              <a:t>Fetus and Newborn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Etiology (3 of 3)</a:t>
            </a:r>
          </a:p>
        </p:txBody>
      </p:sp>
      <p:sp>
        <p:nvSpPr>
          <p:cNvPr id="24580" name="Content Placeholder 4"/>
          <p:cNvSpPr>
            <a:spLocks noGrp="1"/>
          </p:cNvSpPr>
          <p:nvPr>
            <p:ph sz="half" idx="1"/>
          </p:nvPr>
        </p:nvSpPr>
        <p:spPr/>
        <p:txBody>
          <a:bodyPr>
            <a:normAutofit/>
          </a:bodyPr>
          <a:lstStyle/>
          <a:p>
            <a:pPr marL="0" indent="0">
              <a:buNone/>
            </a:pPr>
            <a:r>
              <a:rPr lang="en-US" altLang="en-US">
                <a:latin typeface="Arial" panose="020B0604020202020204" pitchFamily="34" charset="0"/>
                <a:cs typeface="Arial" panose="020B0604020202020204" pitchFamily="34" charset="0"/>
              </a:rPr>
              <a:t>BEFORE BIRTH</a:t>
            </a:r>
          </a:p>
          <a:p>
            <a:pPr eaLnBrk="1" hangingPunct="1"/>
            <a:r>
              <a:rPr lang="en-US" altLang="en-US" smtClean="0">
                <a:latin typeface="Arial" panose="020B0604020202020204" pitchFamily="34" charset="0"/>
                <a:cs typeface="Arial" panose="020B0604020202020204" pitchFamily="34" charset="0"/>
              </a:rPr>
              <a:t>Indirect bilirubin is conjugated by the maternal liver</a:t>
            </a:r>
          </a:p>
          <a:p>
            <a:pPr eaLnBrk="1" hangingPunct="1"/>
            <a:r>
              <a:rPr lang="en-US" altLang="en-US" smtClean="0">
                <a:latin typeface="Arial" panose="020B0604020202020204" pitchFamily="34" charset="0"/>
                <a:cs typeface="Arial" panose="020B0604020202020204" pitchFamily="34" charset="0"/>
              </a:rPr>
              <a:t>As RBC destruction continues, fetal erythropoiesis increases</a:t>
            </a:r>
          </a:p>
          <a:p>
            <a:pPr lvl="1" eaLnBrk="1" hangingPunct="1"/>
            <a:r>
              <a:rPr lang="en-US" altLang="en-US" smtClean="0">
                <a:latin typeface="Arial" panose="020B0604020202020204" pitchFamily="34" charset="0"/>
                <a:cs typeface="Arial" panose="020B0604020202020204" pitchFamily="34" charset="0"/>
              </a:rPr>
              <a:t>Erythroblasts are released (erythroblastosis fetalis)</a:t>
            </a:r>
          </a:p>
          <a:p>
            <a:pPr lvl="1" eaLnBrk="1" hangingPunct="1"/>
            <a:r>
              <a:rPr lang="en-US" altLang="en-US" smtClean="0">
                <a:latin typeface="Arial" panose="020B0604020202020204" pitchFamily="34" charset="0"/>
                <a:cs typeface="Arial" panose="020B0604020202020204" pitchFamily="34" charset="0"/>
              </a:rPr>
              <a:t>Edema occurs in the peritoneal and pleural cavities (hydrops fetalis)</a:t>
            </a:r>
          </a:p>
          <a:p>
            <a:pPr eaLnBrk="1" hangingPunct="1"/>
            <a:r>
              <a:rPr lang="en-US" altLang="en-US" smtClean="0">
                <a:latin typeface="Arial" panose="020B0604020202020204" pitchFamily="34" charset="0"/>
                <a:cs typeface="Arial" panose="020B0604020202020204" pitchFamily="34" charset="0"/>
              </a:rPr>
              <a:t>Cardiac failure may result</a:t>
            </a:r>
          </a:p>
        </p:txBody>
      </p:sp>
      <p:sp>
        <p:nvSpPr>
          <p:cNvPr id="24582" name="Content Placeholder 6"/>
          <p:cNvSpPr>
            <a:spLocks noGrp="1"/>
          </p:cNvSpPr>
          <p:nvPr>
            <p:ph sz="half" idx="2"/>
          </p:nvPr>
        </p:nvSpPr>
        <p:spPr/>
        <p:txBody>
          <a:bodyPr>
            <a:normAutofit/>
          </a:bodyPr>
          <a:lstStyle/>
          <a:p>
            <a:pPr marL="0" indent="0">
              <a:buNone/>
            </a:pPr>
            <a:r>
              <a:rPr lang="en-US" altLang="en-US">
                <a:latin typeface="Arial" panose="020B0604020202020204" pitchFamily="34" charset="0"/>
                <a:cs typeface="Arial" panose="020B0604020202020204" pitchFamily="34" charset="0"/>
              </a:rPr>
              <a:t>AFTER BIRTH</a:t>
            </a:r>
          </a:p>
          <a:p>
            <a:pPr eaLnBrk="1" hangingPunct="1"/>
            <a:r>
              <a:rPr lang="en-US" altLang="en-US" smtClean="0">
                <a:latin typeface="Arial" panose="020B0604020202020204" pitchFamily="34" charset="0"/>
                <a:cs typeface="Arial" panose="020B0604020202020204" pitchFamily="34" charset="0"/>
              </a:rPr>
              <a:t>Newborn cannot conjugate bilirubin</a:t>
            </a:r>
          </a:p>
          <a:p>
            <a:pPr eaLnBrk="1" hangingPunct="1"/>
            <a:r>
              <a:rPr lang="en-US" altLang="en-US" smtClean="0">
                <a:latin typeface="Arial" panose="020B0604020202020204" pitchFamily="34" charset="0"/>
                <a:cs typeface="Arial" panose="020B0604020202020204" pitchFamily="34" charset="0"/>
              </a:rPr>
              <a:t>Unconjugated bilirubin binds to albumin and then to tissues (jaundice)</a:t>
            </a:r>
          </a:p>
          <a:p>
            <a:pPr eaLnBrk="1" hangingPunct="1"/>
            <a:r>
              <a:rPr lang="en-US" altLang="en-US" smtClean="0">
                <a:latin typeface="Arial" panose="020B0604020202020204" pitchFamily="34" charset="0"/>
                <a:cs typeface="Arial" panose="020B0604020202020204" pitchFamily="34" charset="0"/>
              </a:rPr>
              <a:t>Permanent brain damage (kernicterus) may result if bilirubin binds to tissues of the central nervous system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6"/>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Overview of HDFN</a:t>
            </a:r>
          </a:p>
        </p:txBody>
      </p:sp>
      <p:sp>
        <p:nvSpPr>
          <p:cNvPr id="26627" name="Content Placeholder 7"/>
          <p:cNvSpPr>
            <a:spLocks noGrp="1"/>
          </p:cNvSpPr>
          <p:nvPr>
            <p:ph idx="1"/>
          </p:nvPr>
        </p:nvSpPr>
        <p:spPr/>
        <p:txBody>
          <a:bodyPr/>
          <a:lstStyle/>
          <a:p>
            <a:pPr eaLnBrk="1" hangingPunct="1"/>
            <a:r>
              <a:rPr lang="en-US" altLang="en-US" smtClean="0">
                <a:latin typeface="Arial" panose="020B0604020202020204" pitchFamily="34" charset="0"/>
                <a:cs typeface="Arial" panose="020B0604020202020204" pitchFamily="34" charset="0"/>
              </a:rPr>
              <a:t>Three important factors must occur:</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RBC antibody must be IgG</a:t>
            </a:r>
          </a:p>
          <a:p>
            <a:pPr lvl="2" eaLnBrk="1" hangingPunct="1"/>
            <a:r>
              <a:rPr lang="en-US" altLang="en-US" smtClean="0">
                <a:latin typeface="Arial" panose="020B0604020202020204" pitchFamily="34" charset="0"/>
                <a:cs typeface="Arial" panose="020B0604020202020204" pitchFamily="34" charset="0"/>
              </a:rPr>
              <a:t>Only IgG crosses the placenta</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Fetus must possess an antigen that the mother lacks</a:t>
            </a:r>
          </a:p>
          <a:p>
            <a:pPr lvl="2" eaLnBrk="1" hangingPunct="1"/>
            <a:r>
              <a:rPr lang="en-US" altLang="en-US" smtClean="0">
                <a:latin typeface="Arial" panose="020B0604020202020204" pitchFamily="34" charset="0"/>
                <a:cs typeface="Arial" panose="020B0604020202020204" pitchFamily="34" charset="0"/>
              </a:rPr>
              <a:t>The gene is inherited from the father</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Antigen must be well developed at birth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Types of HDFN</a:t>
            </a:r>
          </a:p>
        </p:txBody>
      </p:sp>
      <p:graphicFrame>
        <p:nvGraphicFramePr>
          <p:cNvPr id="4" name="Content Placeholder 3" descr="Image showing types of HDFN"/>
          <p:cNvGraphicFramePr>
            <a:graphicFrameLocks noGrp="1"/>
          </p:cNvGraphicFramePr>
          <p:nvPr>
            <p:ph idx="1"/>
            <p:extLst>
              <p:ext uri="{D42A27DB-BD31-4B8C-83A1-F6EECF244321}">
                <p14:modId xmlns:p14="http://schemas.microsoft.com/office/powerpoint/2010/main" val="1470144023"/>
              </p:ext>
            </p:extLst>
          </p:nvPr>
        </p:nvGraphicFramePr>
        <p:xfrm>
          <a:off x="1371600" y="1828800"/>
          <a:ext cx="6400800" cy="41608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Rh HDFN</a:t>
            </a:r>
          </a:p>
        </p:txBody>
      </p:sp>
      <p:sp>
        <p:nvSpPr>
          <p:cNvPr id="30723" name="Content Placeholder 2"/>
          <p:cNvSpPr>
            <a:spLocks noGrp="1"/>
          </p:cNvSpPr>
          <p:nvPr>
            <p:ph idx="1"/>
          </p:nvPr>
        </p:nvSpPr>
        <p:spPr/>
        <p:txBody>
          <a:bodyPr>
            <a:normAutofit/>
          </a:bodyPr>
          <a:lstStyle/>
          <a:p>
            <a:pPr eaLnBrk="1" hangingPunct="1">
              <a:lnSpc>
                <a:spcPct val="70000"/>
              </a:lnSpc>
            </a:pPr>
            <a:r>
              <a:rPr lang="en-US" altLang="en-US" smtClean="0">
                <a:latin typeface="Arial" panose="020B0604020202020204" pitchFamily="34" charset="0"/>
                <a:cs typeface="Arial" panose="020B0604020202020204" pitchFamily="34" charset="0"/>
              </a:rPr>
              <a:t>Most severe</a:t>
            </a:r>
          </a:p>
          <a:p>
            <a:pPr eaLnBrk="1" hangingPunct="1">
              <a:lnSpc>
                <a:spcPct val="70000"/>
              </a:lnSpc>
            </a:pPr>
            <a:r>
              <a:rPr lang="en-US" altLang="en-US" smtClean="0">
                <a:latin typeface="Arial" panose="020B0604020202020204" pitchFamily="34" charset="0"/>
                <a:cs typeface="Arial" panose="020B0604020202020204" pitchFamily="34" charset="0"/>
              </a:rPr>
              <a:t>D-negative women are sensitized during the first pregnancy with </a:t>
            </a:r>
          </a:p>
          <a:p>
            <a:pPr eaLnBrk="1" hangingPunct="1">
              <a:lnSpc>
                <a:spcPct val="70000"/>
              </a:lnSpc>
              <a:buFont typeface="Arial" charset="0"/>
              <a:buNone/>
            </a:pPr>
            <a:r>
              <a:rPr lang="en-US" altLang="en-US" smtClean="0">
                <a:latin typeface="Arial" panose="020B0604020202020204" pitchFamily="34" charset="0"/>
                <a:cs typeface="Arial" panose="020B0604020202020204" pitchFamily="34" charset="0"/>
              </a:rPr>
              <a:t>   a D-positive baby</a:t>
            </a:r>
          </a:p>
          <a:p>
            <a:pPr eaLnBrk="1" hangingPunct="1">
              <a:lnSpc>
                <a:spcPct val="70000"/>
              </a:lnSpc>
            </a:pPr>
            <a:r>
              <a:rPr lang="en-US" altLang="en-US" smtClean="0">
                <a:latin typeface="Arial" panose="020B0604020202020204" pitchFamily="34" charset="0"/>
                <a:cs typeface="Arial" panose="020B0604020202020204" pitchFamily="34" charset="0"/>
              </a:rPr>
              <a:t>Subsequent pregnancies are affected</a:t>
            </a:r>
          </a:p>
          <a:p>
            <a:pPr eaLnBrk="1" hangingPunct="1">
              <a:lnSpc>
                <a:spcPct val="70000"/>
              </a:lnSpc>
            </a:pPr>
            <a:r>
              <a:rPr lang="en-US" altLang="en-US" smtClean="0">
                <a:latin typeface="Arial" panose="020B0604020202020204" pitchFamily="34" charset="0"/>
                <a:cs typeface="Arial" panose="020B0604020202020204" pitchFamily="34" charset="0"/>
              </a:rPr>
              <a:t>Positive direct antiglobulin test (DAT)</a:t>
            </a:r>
          </a:p>
          <a:p>
            <a:pPr eaLnBrk="1" hangingPunct="1">
              <a:lnSpc>
                <a:spcPct val="70000"/>
              </a:lnSpc>
            </a:pPr>
            <a:r>
              <a:rPr lang="en-US" altLang="en-US" smtClean="0">
                <a:latin typeface="Arial" panose="020B0604020202020204" pitchFamily="34" charset="0"/>
                <a:cs typeface="Arial" panose="020B0604020202020204" pitchFamily="34" charset="0"/>
              </a:rPr>
              <a:t>Jaundice and/or anemia may occur</a:t>
            </a:r>
          </a:p>
          <a:p>
            <a:pPr eaLnBrk="1" hangingPunct="1">
              <a:lnSpc>
                <a:spcPct val="70000"/>
              </a:lnSpc>
            </a:pPr>
            <a:r>
              <a:rPr lang="en-US" altLang="en-US" smtClean="0">
                <a:latin typeface="Arial" panose="020B0604020202020204" pitchFamily="34" charset="0"/>
                <a:cs typeface="Arial" panose="020B0604020202020204" pitchFamily="34" charset="0"/>
              </a:rPr>
              <a:t>Exchange transfusion may be necessary</a:t>
            </a:r>
          </a:p>
          <a:p>
            <a:pPr eaLnBrk="1" hangingPunct="1">
              <a:lnSpc>
                <a:spcPct val="70000"/>
              </a:lnSpc>
            </a:pPr>
            <a:r>
              <a:rPr lang="en-US" altLang="en-US" b="1" smtClean="0">
                <a:latin typeface="Arial" panose="020B0604020202020204" pitchFamily="34" charset="0"/>
                <a:cs typeface="Arial" panose="020B0604020202020204" pitchFamily="34" charset="0"/>
              </a:rPr>
              <a:t>Rh immune globulin (RhIG)</a:t>
            </a:r>
            <a:r>
              <a:rPr lang="en-US" altLang="en-US" smtClean="0">
                <a:latin typeface="Arial" panose="020B0604020202020204" pitchFamily="34" charset="0"/>
                <a:cs typeface="Arial" panose="020B0604020202020204" pitchFamily="34" charset="0"/>
              </a:rPr>
              <a:t> is given to prevent Rh HDFN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a:bodyPr>
          <a:lstStyle/>
          <a:p>
            <a:pPr eaLnBrk="1" hangingPunct="1"/>
            <a:r>
              <a:rPr lang="en-US" altLang="en-US" sz="4400" dirty="0" smtClean="0">
                <a:latin typeface="Arial" panose="020B0604020202020204" pitchFamily="34" charset="0"/>
                <a:cs typeface="Arial" panose="020B0604020202020204" pitchFamily="34" charset="0"/>
              </a:rPr>
              <a:t>ABO HDFN</a:t>
            </a:r>
          </a:p>
        </p:txBody>
      </p:sp>
      <p:sp>
        <p:nvSpPr>
          <p:cNvPr id="23555" name="Content Placeholder 2"/>
          <p:cNvSpPr>
            <a:spLocks noGrp="1"/>
          </p:cNvSpPr>
          <p:nvPr>
            <p:ph idx="1"/>
          </p:nvPr>
        </p:nvSpPr>
        <p:spPr>
          <a:xfrm>
            <a:off x="810260" y="1905000"/>
            <a:ext cx="8229600" cy="4343400"/>
          </a:xfrm>
        </p:spPr>
        <p:txBody>
          <a:bodyPr rtlCol="0">
            <a:normAutofit/>
          </a:bodyPr>
          <a:lstStyle/>
          <a:p>
            <a:pPr eaLnBrk="1" fontAlgn="auto" hangingPunct="1">
              <a:spcAft>
                <a:spcPts val="0"/>
              </a:spcAft>
              <a:buSzPct val="100000"/>
              <a:buFont typeface="Arial" panose="020B0604020202020204" pitchFamily="34" charset="0"/>
              <a:buChar char="●"/>
              <a:defRPr/>
            </a:pPr>
            <a:r>
              <a:rPr lang="en-US" altLang="en-US" sz="2400" dirty="0">
                <a:latin typeface="Arial" panose="020B0604020202020204" pitchFamily="34" charset="0"/>
                <a:cs typeface="Arial" panose="020B0604020202020204" pitchFamily="34" charset="0"/>
              </a:rPr>
              <a:t>Most common type of HDFN (1 in 150 births)</a:t>
            </a:r>
          </a:p>
          <a:p>
            <a:pPr lvl="1" eaLnBrk="1" fontAlgn="auto" hangingPunct="1">
              <a:spcAft>
                <a:spcPts val="0"/>
              </a:spcAft>
              <a:buFont typeface="Times New Roman" panose="02020603050405020304" pitchFamily="18" charset="0"/>
              <a:buChar char="–"/>
              <a:defRPr/>
            </a:pPr>
            <a:r>
              <a:rPr lang="en-US" altLang="en-US" sz="2000" dirty="0">
                <a:latin typeface="Arial" panose="020B0604020202020204" pitchFamily="34" charset="0"/>
                <a:cs typeface="Arial" panose="020B0604020202020204" pitchFamily="34" charset="0"/>
              </a:rPr>
              <a:t>Mother has group O blood; baby has group A or B blood</a:t>
            </a:r>
          </a:p>
          <a:p>
            <a:pPr lvl="1" eaLnBrk="1" fontAlgn="auto" hangingPunct="1">
              <a:spcAft>
                <a:spcPts val="0"/>
              </a:spcAft>
              <a:buFont typeface="Times New Roman" panose="02020603050405020304" pitchFamily="18" charset="0"/>
              <a:buChar char="–"/>
              <a:defRPr/>
            </a:pPr>
            <a:r>
              <a:rPr lang="en-US" altLang="en-US" sz="2000" dirty="0">
                <a:latin typeface="Arial" panose="020B0604020202020204" pitchFamily="34" charset="0"/>
                <a:cs typeface="Arial" panose="020B0604020202020204" pitchFamily="34" charset="0"/>
              </a:rPr>
              <a:t>First pregnancy may be affected</a:t>
            </a:r>
          </a:p>
          <a:p>
            <a:pPr eaLnBrk="1" fontAlgn="auto" hangingPunct="1">
              <a:spcAft>
                <a:spcPts val="0"/>
              </a:spcAft>
              <a:buSzPct val="100000"/>
              <a:buFont typeface="Arial" panose="020B0604020202020204" pitchFamily="34" charset="0"/>
              <a:buChar char="●"/>
              <a:defRPr/>
            </a:pPr>
            <a:r>
              <a:rPr lang="en-US" altLang="en-US" sz="2400" dirty="0" smtClean="0">
                <a:latin typeface="Arial" panose="020B0604020202020204" pitchFamily="34" charset="0"/>
                <a:cs typeface="Arial" panose="020B0604020202020204" pitchFamily="34" charset="0"/>
              </a:rPr>
              <a:t>Production </a:t>
            </a:r>
            <a:r>
              <a:rPr lang="en-US" altLang="en-US" sz="2400" dirty="0">
                <a:latin typeface="Arial" panose="020B0604020202020204" pitchFamily="34" charset="0"/>
                <a:cs typeface="Arial" panose="020B0604020202020204" pitchFamily="34" charset="0"/>
              </a:rPr>
              <a:t>of mild symptoms is possibly due to</a:t>
            </a:r>
          </a:p>
          <a:p>
            <a:pPr lvl="1" eaLnBrk="1" fontAlgn="auto" hangingPunct="1">
              <a:spcAft>
                <a:spcPts val="0"/>
              </a:spcAft>
              <a:buFont typeface="Times New Roman" panose="02020603050405020304" pitchFamily="18" charset="0"/>
              <a:buChar char="–"/>
              <a:defRPr/>
            </a:pPr>
            <a:r>
              <a:rPr lang="en-US" altLang="en-US" sz="2000" dirty="0">
                <a:latin typeface="Arial" panose="020B0604020202020204" pitchFamily="34" charset="0"/>
                <a:cs typeface="Arial" panose="020B0604020202020204" pitchFamily="34" charset="0"/>
              </a:rPr>
              <a:t>A or B substances in tissue that may neutralize antibodies</a:t>
            </a:r>
          </a:p>
          <a:p>
            <a:pPr lvl="1" eaLnBrk="1" fontAlgn="auto" hangingPunct="1">
              <a:spcAft>
                <a:spcPts val="0"/>
              </a:spcAft>
              <a:buFont typeface="Times New Roman" panose="02020603050405020304" pitchFamily="18" charset="0"/>
              <a:buChar char="–"/>
              <a:defRPr/>
            </a:pPr>
            <a:r>
              <a:rPr lang="en-US" altLang="en-US" sz="2000" dirty="0">
                <a:latin typeface="Arial" panose="020B0604020202020204" pitchFamily="34" charset="0"/>
                <a:cs typeface="Arial" panose="020B0604020202020204" pitchFamily="34" charset="0"/>
              </a:rPr>
              <a:t>Fetal/infant RBCs may be poorly developed</a:t>
            </a:r>
          </a:p>
          <a:p>
            <a:pPr lvl="1" eaLnBrk="1" fontAlgn="auto" hangingPunct="1">
              <a:spcAft>
                <a:spcPts val="0"/>
              </a:spcAft>
              <a:buFont typeface="Times New Roman" panose="02020603050405020304" pitchFamily="18" charset="0"/>
              <a:buChar char="–"/>
              <a:defRPr/>
            </a:pPr>
            <a:r>
              <a:rPr lang="en-US" altLang="en-US" sz="2000" dirty="0">
                <a:latin typeface="Arial" panose="020B0604020202020204" pitchFamily="34" charset="0"/>
                <a:cs typeface="Arial" panose="020B0604020202020204" pitchFamily="34" charset="0"/>
              </a:rPr>
              <a:t>Fetal/infant RBC sites may be reduced</a:t>
            </a:r>
          </a:p>
          <a:p>
            <a:pPr eaLnBrk="1" fontAlgn="auto" hangingPunct="1">
              <a:spcAft>
                <a:spcPts val="0"/>
              </a:spcAft>
              <a:buSzPct val="100000"/>
              <a:buFont typeface="Arial" panose="020B0604020202020204" pitchFamily="34" charset="0"/>
              <a:buChar char="●"/>
              <a:defRPr/>
            </a:pPr>
            <a:r>
              <a:rPr lang="en-US" altLang="en-US" sz="2400" dirty="0" smtClean="0">
                <a:latin typeface="Arial" panose="020B0604020202020204" pitchFamily="34" charset="0"/>
                <a:cs typeface="Arial" panose="020B0604020202020204" pitchFamily="34" charset="0"/>
              </a:rPr>
              <a:t>Some </a:t>
            </a:r>
            <a:r>
              <a:rPr lang="en-US" altLang="en-US" sz="2400" dirty="0">
                <a:latin typeface="Arial" panose="020B0604020202020204" pitchFamily="34" charset="0"/>
                <a:cs typeface="Arial" panose="020B0604020202020204" pitchFamily="34" charset="0"/>
              </a:rPr>
              <a:t>jaundice may occur</a:t>
            </a:r>
          </a:p>
          <a:p>
            <a:pPr eaLnBrk="1" fontAlgn="auto" hangingPunct="1">
              <a:spcAft>
                <a:spcPts val="0"/>
              </a:spcAft>
              <a:buSzPct val="100000"/>
              <a:buFont typeface="Arial" panose="020B0604020202020204" pitchFamily="34" charset="0"/>
              <a:buChar char="●"/>
              <a:defRPr/>
            </a:pPr>
            <a:r>
              <a:rPr lang="en-US" altLang="en-US" sz="2400" b="1" dirty="0" smtClean="0">
                <a:latin typeface="Arial" panose="020B0604020202020204" pitchFamily="34" charset="0"/>
                <a:cs typeface="Arial" panose="020B0604020202020204" pitchFamily="34" charset="0"/>
              </a:rPr>
              <a:t>Phototherapy</a:t>
            </a:r>
            <a:r>
              <a:rPr lang="en-US" altLang="en-US" sz="2400" dirty="0" smtClean="0">
                <a:latin typeface="Arial" panose="020B0604020202020204" pitchFamily="34" charset="0"/>
                <a:cs typeface="Arial" panose="020B0604020202020204" pitchFamily="34" charset="0"/>
              </a:rPr>
              <a:t> </a:t>
            </a:r>
            <a:r>
              <a:rPr lang="en-US" altLang="en-US" sz="2400" dirty="0">
                <a:latin typeface="Arial" panose="020B0604020202020204" pitchFamily="34" charset="0"/>
                <a:cs typeface="Arial" panose="020B0604020202020204" pitchFamily="34" charset="0"/>
              </a:rPr>
              <a:t>can be used to treat jaundice</a:t>
            </a:r>
          </a:p>
          <a:p>
            <a:pPr eaLnBrk="1" fontAlgn="auto" hangingPunct="1">
              <a:spcAft>
                <a:spcPts val="0"/>
              </a:spcAft>
              <a:buFont typeface="Arial" panose="020B0604020202020204" pitchFamily="34" charset="0"/>
              <a:buChar char="•"/>
              <a:defRPr/>
            </a:pPr>
            <a:endParaRPr lang="en-US" altLang="en-US"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Other Types of HDFN</a:t>
            </a:r>
          </a:p>
        </p:txBody>
      </p:sp>
      <p:sp>
        <p:nvSpPr>
          <p:cNvPr id="34819" name="Content Placeholder 2"/>
          <p:cNvSpPr>
            <a:spLocks noGrp="1"/>
          </p:cNvSpPr>
          <p:nvPr>
            <p:ph idx="1"/>
          </p:nvPr>
        </p:nvSpPr>
        <p:spPr>
          <a:xfrm>
            <a:off x="628650" y="1905000"/>
            <a:ext cx="7886700" cy="4271963"/>
          </a:xfrm>
        </p:spPr>
        <p:txBody>
          <a:bodyPr/>
          <a:lstStyle/>
          <a:p>
            <a:pPr eaLnBrk="1" hangingPunct="1"/>
            <a:r>
              <a:rPr lang="en-US" altLang="en-US" smtClean="0">
                <a:latin typeface="Arial" panose="020B0604020202020204" pitchFamily="34" charset="0"/>
                <a:cs typeface="Arial" panose="020B0604020202020204" pitchFamily="34" charset="0"/>
              </a:rPr>
              <a:t>Any IgG can cause HDFN</a:t>
            </a:r>
          </a:p>
          <a:p>
            <a:pPr eaLnBrk="1" hangingPunct="1"/>
            <a:r>
              <a:rPr lang="en-US" altLang="en-US" smtClean="0">
                <a:latin typeface="Arial" panose="020B0604020202020204" pitchFamily="34" charset="0"/>
                <a:cs typeface="Arial" panose="020B0604020202020204" pitchFamily="34" charset="0"/>
              </a:rPr>
              <a:t>Anti-c and anti-K antibodies are common causes</a:t>
            </a:r>
          </a:p>
          <a:p>
            <a:pPr eaLnBrk="1" hangingPunct="1"/>
            <a:r>
              <a:rPr lang="en-US" altLang="en-US" smtClean="0">
                <a:latin typeface="Arial" panose="020B0604020202020204" pitchFamily="34" charset="0"/>
                <a:cs typeface="Arial" panose="020B0604020202020204" pitchFamily="34" charset="0"/>
              </a:rPr>
              <a:t>Other Kell antibodies and antibodies to Kidd, Duffy, S, and U antigens are less common</a:t>
            </a:r>
          </a:p>
          <a:p>
            <a:pPr eaLnBrk="1" hangingPunct="1"/>
            <a:r>
              <a:rPr lang="en-US" altLang="en-US" smtClean="0">
                <a:latin typeface="Arial" panose="020B0604020202020204" pitchFamily="34" charset="0"/>
                <a:cs typeface="Arial" panose="020B0604020202020204" pitchFamily="34" charset="0"/>
              </a:rPr>
              <a:t>Agglutination with paternal cells and maternal serum is a clue to a low-frequency antigen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Prenatal Testing (1 of 2)</a:t>
            </a:r>
          </a:p>
        </p:txBody>
      </p:sp>
      <p:sp>
        <p:nvSpPr>
          <p:cNvPr id="36867" name="Content Placeholder 2"/>
          <p:cNvSpPr>
            <a:spLocks noGrp="1"/>
          </p:cNvSpPr>
          <p:nvPr>
            <p:ph idx="1"/>
          </p:nvPr>
        </p:nvSpPr>
        <p:spPr/>
        <p:txBody>
          <a:bodyPr/>
          <a:lstStyle/>
          <a:p>
            <a:pPr eaLnBrk="1" hangingPunct="1"/>
            <a:r>
              <a:rPr lang="en-US" altLang="en-US" smtClean="0">
                <a:latin typeface="Arial" panose="020B0604020202020204" pitchFamily="34" charset="0"/>
                <a:cs typeface="Arial" panose="020B0604020202020204" pitchFamily="34" charset="0"/>
              </a:rPr>
              <a:t>Testing serves two purposes:</a:t>
            </a:r>
          </a:p>
          <a:p>
            <a:pPr eaLnBrk="1" hangingPunct="1">
              <a:buFont typeface="Arial" charset="0"/>
              <a:buNone/>
            </a:pPr>
            <a:endParaRPr lang="en-US" altLang="en-US" sz="800" smtClean="0">
              <a:latin typeface="Arial" panose="020B0604020202020204" pitchFamily="34" charset="0"/>
              <a:cs typeface="Arial" panose="020B0604020202020204" pitchFamily="34" charset="0"/>
            </a:endParaRP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Identifies D-negative women who are candidates for RhIG</a:t>
            </a:r>
          </a:p>
          <a:p>
            <a:pPr lvl="1" eaLnBrk="1" hangingPunct="1">
              <a:buFont typeface="Times New Roman" panose="02020603050405020304" pitchFamily="18" charset="0"/>
              <a:buChar char="–"/>
            </a:pPr>
            <a:endParaRPr lang="en-US" altLang="en-US" sz="600" smtClean="0">
              <a:latin typeface="Arial" panose="020B0604020202020204" pitchFamily="34" charset="0"/>
              <a:cs typeface="Arial" panose="020B0604020202020204" pitchFamily="34" charset="0"/>
            </a:endParaRP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Identifies women with antibodies capable of causing HDFN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Prenatal Testing (2 of 2)</a:t>
            </a:r>
          </a:p>
        </p:txBody>
      </p:sp>
      <p:graphicFrame>
        <p:nvGraphicFramePr>
          <p:cNvPr id="2" name="Table 1" descr="Table with 2 columns and 3 rows describing prenatal testing: recommended tests to identify women at risk of hemolytic disease of the fetus and newborn&#10;" title="Table 12.2 Prenatal Testing: Recommended Tests to Identify Women at Risk of Hemolytic Disease of the Fetus and Newborn"/>
          <p:cNvGraphicFramePr>
            <a:graphicFrameLocks noGrp="1"/>
          </p:cNvGraphicFramePr>
          <p:nvPr>
            <p:extLst>
              <p:ext uri="{D42A27DB-BD31-4B8C-83A1-F6EECF244321}">
                <p14:modId xmlns:p14="http://schemas.microsoft.com/office/powerpoint/2010/main" val="3162407325"/>
              </p:ext>
            </p:extLst>
          </p:nvPr>
        </p:nvGraphicFramePr>
        <p:xfrm>
          <a:off x="990600" y="1737360"/>
          <a:ext cx="7086600" cy="4490313"/>
        </p:xfrm>
        <a:graphic>
          <a:graphicData uri="http://schemas.openxmlformats.org/drawingml/2006/table">
            <a:tbl>
              <a:tblPr firstRow="1" firstCol="1" bandRow="1">
                <a:tableStyleId>{5C22544A-7EE6-4342-B048-85BDC9FD1C3A}</a:tableStyleId>
              </a:tblPr>
              <a:tblGrid>
                <a:gridCol w="3542917">
                  <a:extLst>
                    <a:ext uri="{9D8B030D-6E8A-4147-A177-3AD203B41FA5}">
                      <a16:colId xmlns:a16="http://schemas.microsoft.com/office/drawing/2014/main" val="20000"/>
                    </a:ext>
                  </a:extLst>
                </a:gridCol>
                <a:gridCol w="3543683">
                  <a:extLst>
                    <a:ext uri="{9D8B030D-6E8A-4147-A177-3AD203B41FA5}">
                      <a16:colId xmlns:a16="http://schemas.microsoft.com/office/drawing/2014/main" val="20001"/>
                    </a:ext>
                  </a:extLst>
                </a:gridCol>
              </a:tblGrid>
              <a:tr h="400930">
                <a:tc gridSpan="2">
                  <a:txBody>
                    <a:bodyPr/>
                    <a:lstStyle/>
                    <a:p>
                      <a:pPr marL="0" indent="0" defTabSz="114300">
                        <a:lnSpc>
                          <a:spcPct val="115000"/>
                        </a:lnSpc>
                        <a:spcAft>
                          <a:spcPts val="0"/>
                        </a:spcAft>
                        <a:tabLst/>
                      </a:pPr>
                      <a:r>
                        <a:rPr lang="en-US" sz="1200" b="0" dirty="0">
                          <a:solidFill>
                            <a:schemeClr val="tx1"/>
                          </a:solidFill>
                          <a:effectLst/>
                          <a:latin typeface="Arial" panose="020B0604020202020204" pitchFamily="34" charset="0"/>
                          <a:cs typeface="Arial" panose="020B0604020202020204" pitchFamily="34" charset="0"/>
                        </a:rPr>
                        <a:t>Table 12.2 Prenatal Testing: Recommended Tests to Identify Women at Risk of Hemolytic Disease of the Fetus and Newborn</a:t>
                      </a:r>
                      <a:endParaRPr lang="en-US" sz="11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0"/>
                  </a:ext>
                </a:extLst>
              </a:tr>
              <a:tr h="1226984">
                <a:tc>
                  <a:txBody>
                    <a:bodyPr/>
                    <a:lstStyle/>
                    <a:p>
                      <a:pPr marL="228600" indent="-228600">
                        <a:lnSpc>
                          <a:spcPct val="115000"/>
                        </a:lnSpc>
                        <a:spcAft>
                          <a:spcPts val="0"/>
                        </a:spcAft>
                      </a:pPr>
                      <a:r>
                        <a:rPr lang="en-US" sz="1200" b="0" dirty="0">
                          <a:solidFill>
                            <a:schemeClr val="tx1"/>
                          </a:solidFill>
                          <a:effectLst/>
                          <a:latin typeface="Arial" panose="020B0604020202020204" pitchFamily="34" charset="0"/>
                          <a:cs typeface="Arial" panose="020B0604020202020204" pitchFamily="34" charset="0"/>
                        </a:rPr>
                        <a:t>Initial Prenatal Visit</a:t>
                      </a:r>
                      <a:endParaRPr lang="en-US" sz="11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ct val="115000"/>
                        </a:lnSpc>
                        <a:spcAft>
                          <a:spcPts val="0"/>
                        </a:spcAft>
                      </a:pPr>
                      <a:r>
                        <a:rPr lang="en-US" sz="1200" b="0">
                          <a:solidFill>
                            <a:schemeClr val="tx1"/>
                          </a:solidFill>
                          <a:effectLst/>
                          <a:latin typeface="Arial" panose="020B0604020202020204" pitchFamily="34" charset="0"/>
                          <a:cs typeface="Arial" panose="020B0604020202020204" pitchFamily="34" charset="0"/>
                        </a:rPr>
                        <a:t>ABO/D (weak D test is optional)</a:t>
                      </a:r>
                      <a:endParaRPr lang="en-US" sz="1100" b="0">
                        <a:solidFill>
                          <a:schemeClr val="tx1"/>
                        </a:solidFill>
                        <a:effectLst/>
                        <a:latin typeface="Arial" panose="020B0604020202020204" pitchFamily="34" charset="0"/>
                        <a:cs typeface="Arial" panose="020B0604020202020204" pitchFamily="34" charset="0"/>
                      </a:endParaRPr>
                    </a:p>
                    <a:p>
                      <a:pPr marL="228600" indent="-228600">
                        <a:lnSpc>
                          <a:spcPct val="115000"/>
                        </a:lnSpc>
                        <a:spcAft>
                          <a:spcPts val="0"/>
                        </a:spcAft>
                      </a:pPr>
                      <a:r>
                        <a:rPr lang="en-US" sz="1200" b="0">
                          <a:solidFill>
                            <a:schemeClr val="tx1"/>
                          </a:solidFill>
                          <a:effectLst/>
                          <a:latin typeface="Arial" panose="020B0604020202020204" pitchFamily="34" charset="0"/>
                          <a:cs typeface="Arial" panose="020B0604020202020204" pitchFamily="34" charset="0"/>
                        </a:rPr>
                        <a:t>Antibody screen for IgG antibodies</a:t>
                      </a:r>
                      <a:endParaRPr lang="en-US" sz="1100" b="0">
                        <a:solidFill>
                          <a:schemeClr val="tx1"/>
                        </a:solidFill>
                        <a:effectLst/>
                        <a:latin typeface="Arial" panose="020B0604020202020204" pitchFamily="34" charset="0"/>
                        <a:cs typeface="Arial" panose="020B0604020202020204" pitchFamily="34" charset="0"/>
                      </a:endParaRPr>
                    </a:p>
                    <a:p>
                      <a:pPr marL="228600" indent="-228600">
                        <a:lnSpc>
                          <a:spcPct val="115000"/>
                        </a:lnSpc>
                        <a:spcAft>
                          <a:spcPts val="0"/>
                        </a:spcAft>
                      </a:pPr>
                      <a:r>
                        <a:rPr lang="en-US" sz="1200" b="0">
                          <a:solidFill>
                            <a:schemeClr val="tx1"/>
                          </a:solidFill>
                          <a:effectLst/>
                          <a:latin typeface="Arial" panose="020B0604020202020204" pitchFamily="34" charset="0"/>
                          <a:cs typeface="Arial" panose="020B0604020202020204" pitchFamily="34" charset="0"/>
                        </a:rPr>
                        <a:t>If antibody screen is positive, identify antibody</a:t>
                      </a:r>
                      <a:endParaRPr lang="en-US" sz="1100" b="0">
                        <a:solidFill>
                          <a:schemeClr val="tx1"/>
                        </a:solidFill>
                        <a:effectLst/>
                        <a:latin typeface="Arial" panose="020B0604020202020204" pitchFamily="34" charset="0"/>
                        <a:cs typeface="Arial" panose="020B0604020202020204" pitchFamily="34" charset="0"/>
                      </a:endParaRPr>
                    </a:p>
                    <a:p>
                      <a:pPr marL="228600" indent="-228600">
                        <a:lnSpc>
                          <a:spcPct val="115000"/>
                        </a:lnSpc>
                        <a:spcAft>
                          <a:spcPts val="0"/>
                        </a:spcAft>
                      </a:pPr>
                      <a:r>
                        <a:rPr lang="en-US" sz="1200" b="0">
                          <a:solidFill>
                            <a:schemeClr val="tx1"/>
                          </a:solidFill>
                          <a:effectLst/>
                          <a:latin typeface="Arial" panose="020B0604020202020204" pitchFamily="34" charset="0"/>
                          <a:cs typeface="Arial" panose="020B0604020202020204" pitchFamily="34" charset="0"/>
                        </a:rPr>
                        <a:t>Antibody titration for IgG antibodies to establish baseline</a:t>
                      </a:r>
                      <a:endParaRPr lang="en-US" sz="1100" b="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20471">
                <a:tc>
                  <a:txBody>
                    <a:bodyPr/>
                    <a:lstStyle/>
                    <a:p>
                      <a:pPr marL="228600" indent="-228600">
                        <a:lnSpc>
                          <a:spcPct val="115000"/>
                        </a:lnSpc>
                        <a:spcAft>
                          <a:spcPts val="0"/>
                        </a:spcAft>
                      </a:pPr>
                      <a:r>
                        <a:rPr lang="en-US" sz="1200" b="0">
                          <a:solidFill>
                            <a:schemeClr val="tx1"/>
                          </a:solidFill>
                          <a:effectLst/>
                          <a:latin typeface="Arial" panose="020B0604020202020204" pitchFamily="34" charset="0"/>
                          <a:cs typeface="Arial" panose="020B0604020202020204" pitchFamily="34" charset="0"/>
                        </a:rPr>
                        <a:t>Follow-up Visits (if IgG antibody was identified)</a:t>
                      </a:r>
                      <a:endParaRPr lang="en-US" sz="1100" b="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ct val="115000"/>
                        </a:lnSpc>
                        <a:spcAft>
                          <a:spcPts val="0"/>
                        </a:spcAft>
                      </a:pPr>
                      <a:r>
                        <a:rPr lang="en-US" sz="1200" b="0" dirty="0">
                          <a:solidFill>
                            <a:schemeClr val="tx1"/>
                          </a:solidFill>
                          <a:effectLst/>
                          <a:latin typeface="Arial" panose="020B0604020202020204" pitchFamily="34" charset="0"/>
                          <a:cs typeface="Arial" panose="020B0604020202020204" pitchFamily="34" charset="0"/>
                        </a:rPr>
                        <a:t>Selected reagent red cell panel should be run to exclude other clinically significant antibodies</a:t>
                      </a:r>
                      <a:endParaRPr lang="en-US" sz="1100" b="0" dirty="0">
                        <a:solidFill>
                          <a:schemeClr val="tx1"/>
                        </a:solidFill>
                        <a:effectLst/>
                        <a:latin typeface="Arial" panose="020B0604020202020204" pitchFamily="34" charset="0"/>
                        <a:cs typeface="Arial" panose="020B0604020202020204" pitchFamily="34" charset="0"/>
                      </a:endParaRPr>
                    </a:p>
                    <a:p>
                      <a:pPr marL="228600" indent="-228600">
                        <a:lnSpc>
                          <a:spcPct val="115000"/>
                        </a:lnSpc>
                        <a:spcAft>
                          <a:spcPts val="0"/>
                        </a:spcAft>
                      </a:pPr>
                      <a:r>
                        <a:rPr lang="en-US" sz="1200" b="0" dirty="0">
                          <a:solidFill>
                            <a:schemeClr val="tx1"/>
                          </a:solidFill>
                          <a:effectLst/>
                          <a:latin typeface="Arial" panose="020B0604020202020204" pitchFamily="34" charset="0"/>
                          <a:cs typeface="Arial" panose="020B0604020202020204" pitchFamily="34" charset="0"/>
                        </a:rPr>
                        <a:t>Perform antibody titration in parallel with initial sample at 2- to 4-week intervals</a:t>
                      </a:r>
                      <a:endParaRPr lang="en-US" sz="11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226984">
                <a:tc>
                  <a:txBody>
                    <a:bodyPr/>
                    <a:lstStyle/>
                    <a:p>
                      <a:pPr marL="228600" indent="-228600">
                        <a:lnSpc>
                          <a:spcPct val="115000"/>
                        </a:lnSpc>
                        <a:spcAft>
                          <a:spcPts val="0"/>
                        </a:spcAft>
                      </a:pPr>
                      <a:r>
                        <a:rPr lang="en-US" sz="1200" b="0">
                          <a:solidFill>
                            <a:schemeClr val="tx1"/>
                          </a:solidFill>
                          <a:effectLst/>
                          <a:latin typeface="Arial" panose="020B0604020202020204" pitchFamily="34" charset="0"/>
                          <a:cs typeface="Arial" panose="020B0604020202020204" pitchFamily="34" charset="0"/>
                        </a:rPr>
                        <a:t>26–28 Weeks’ Gestation</a:t>
                      </a:r>
                      <a:endParaRPr lang="en-US" sz="1100" b="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ct val="115000"/>
                        </a:lnSpc>
                        <a:spcAft>
                          <a:spcPts val="0"/>
                        </a:spcAft>
                      </a:pPr>
                      <a:r>
                        <a:rPr lang="en-US" sz="1200" b="0">
                          <a:solidFill>
                            <a:schemeClr val="tx1"/>
                          </a:solidFill>
                          <a:effectLst/>
                          <a:latin typeface="Arial" panose="020B0604020202020204" pitchFamily="34" charset="0"/>
                          <a:cs typeface="Arial" panose="020B0604020202020204" pitchFamily="34" charset="0"/>
                        </a:rPr>
                        <a:t>Confirm D typing</a:t>
                      </a:r>
                      <a:endParaRPr lang="en-US" sz="1100" b="0">
                        <a:solidFill>
                          <a:schemeClr val="tx1"/>
                        </a:solidFill>
                        <a:effectLst/>
                        <a:latin typeface="Arial" panose="020B0604020202020204" pitchFamily="34" charset="0"/>
                        <a:cs typeface="Arial" panose="020B0604020202020204" pitchFamily="34" charset="0"/>
                      </a:endParaRPr>
                    </a:p>
                    <a:p>
                      <a:pPr marL="228600" indent="-228600">
                        <a:lnSpc>
                          <a:spcPct val="115000"/>
                        </a:lnSpc>
                        <a:spcAft>
                          <a:spcPts val="0"/>
                        </a:spcAft>
                      </a:pPr>
                      <a:r>
                        <a:rPr lang="en-US" sz="1200" b="0">
                          <a:solidFill>
                            <a:schemeClr val="tx1"/>
                          </a:solidFill>
                          <a:effectLst/>
                          <a:latin typeface="Arial" panose="020B0604020202020204" pitchFamily="34" charset="0"/>
                          <a:cs typeface="Arial" panose="020B0604020202020204" pitchFamily="34" charset="0"/>
                        </a:rPr>
                        <a:t>Repeat antibody screen</a:t>
                      </a:r>
                      <a:r>
                        <a:rPr lang="en-US" sz="1200" b="0" baseline="30000">
                          <a:solidFill>
                            <a:schemeClr val="tx1"/>
                          </a:solidFill>
                          <a:effectLst/>
                          <a:latin typeface="Arial" panose="020B0604020202020204" pitchFamily="34" charset="0"/>
                          <a:cs typeface="Arial" panose="020B0604020202020204" pitchFamily="34" charset="0"/>
                        </a:rPr>
                        <a:t>15</a:t>
                      </a:r>
                      <a:r>
                        <a:rPr lang="en-US" sz="1200" b="0">
                          <a:solidFill>
                            <a:schemeClr val="tx1"/>
                          </a:solidFill>
                          <a:effectLst/>
                          <a:latin typeface="Arial" panose="020B0604020202020204" pitchFamily="34" charset="0"/>
                          <a:cs typeface="Arial" panose="020B0604020202020204" pitchFamily="34" charset="0"/>
                        </a:rPr>
                        <a:t>:</a:t>
                      </a:r>
                      <a:endParaRPr lang="en-US" sz="1100" b="0">
                        <a:solidFill>
                          <a:schemeClr val="tx1"/>
                        </a:solidFill>
                        <a:effectLst/>
                        <a:latin typeface="Arial" panose="020B0604020202020204" pitchFamily="34" charset="0"/>
                        <a:cs typeface="Arial" panose="020B0604020202020204" pitchFamily="34" charset="0"/>
                      </a:endParaRPr>
                    </a:p>
                    <a:p>
                      <a:pPr marL="228600" indent="-228600">
                        <a:lnSpc>
                          <a:spcPct val="115000"/>
                        </a:lnSpc>
                        <a:spcAft>
                          <a:spcPts val="0"/>
                        </a:spcAft>
                      </a:pPr>
                      <a:r>
                        <a:rPr lang="en-US" sz="1200" b="0">
                          <a:solidFill>
                            <a:schemeClr val="tx1"/>
                          </a:solidFill>
                          <a:effectLst/>
                          <a:latin typeface="Arial" panose="020B0604020202020204" pitchFamily="34" charset="0"/>
                          <a:cs typeface="Arial" panose="020B0604020202020204" pitchFamily="34" charset="0"/>
                        </a:rPr>
                        <a:t>●	Before RhIG therapy in D-negative</a:t>
                      </a:r>
                      <a:endParaRPr lang="en-US" sz="1100" b="0">
                        <a:solidFill>
                          <a:schemeClr val="tx1"/>
                        </a:solidFill>
                        <a:effectLst/>
                        <a:latin typeface="Arial" panose="020B0604020202020204" pitchFamily="34" charset="0"/>
                        <a:cs typeface="Arial" panose="020B0604020202020204" pitchFamily="34" charset="0"/>
                      </a:endParaRPr>
                    </a:p>
                    <a:p>
                      <a:pPr marL="228600" indent="-228600">
                        <a:lnSpc>
                          <a:spcPct val="115000"/>
                        </a:lnSpc>
                        <a:spcAft>
                          <a:spcPts val="0"/>
                        </a:spcAft>
                      </a:pPr>
                      <a:r>
                        <a:rPr lang="en-US" sz="1200" b="0">
                          <a:solidFill>
                            <a:schemeClr val="tx1"/>
                          </a:solidFill>
                          <a:effectLst/>
                          <a:latin typeface="Arial" panose="020B0604020202020204" pitchFamily="34" charset="0"/>
                          <a:cs typeface="Arial" panose="020B0604020202020204" pitchFamily="34" charset="0"/>
                        </a:rPr>
                        <a:t>●	In third trimester if patient was transfused or has a history of unexpected antibodies</a:t>
                      </a:r>
                      <a:endParaRPr lang="en-US" sz="1100" b="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07444">
                <a:tc gridSpan="2">
                  <a:txBody>
                    <a:bodyPr/>
                    <a:lstStyle/>
                    <a:p>
                      <a:pPr>
                        <a:lnSpc>
                          <a:spcPct val="115000"/>
                        </a:lnSpc>
                        <a:spcAft>
                          <a:spcPts val="0"/>
                        </a:spcAft>
                      </a:pPr>
                      <a:r>
                        <a:rPr lang="en-US" sz="1200" b="0" i="1" dirty="0" err="1">
                          <a:solidFill>
                            <a:schemeClr val="tx1"/>
                          </a:solidFill>
                          <a:effectLst/>
                          <a:latin typeface="Arial" panose="020B0604020202020204" pitchFamily="34" charset="0"/>
                          <a:cs typeface="Arial" panose="020B0604020202020204" pitchFamily="34" charset="0"/>
                        </a:rPr>
                        <a:t>RhIG</a:t>
                      </a:r>
                      <a:r>
                        <a:rPr lang="en-US" sz="1200" b="0" dirty="0">
                          <a:solidFill>
                            <a:schemeClr val="tx1"/>
                          </a:solidFill>
                          <a:effectLst/>
                          <a:latin typeface="Arial" panose="020B0604020202020204" pitchFamily="34" charset="0"/>
                          <a:cs typeface="Arial" panose="020B0604020202020204" pitchFamily="34" charset="0"/>
                        </a:rPr>
                        <a:t>, Rh immune globulin.</a:t>
                      </a:r>
                      <a:endParaRPr lang="en-US" sz="1100" b="0" dirty="0">
                        <a:solidFill>
                          <a:schemeClr val="tx1"/>
                        </a:solidFill>
                        <a:effectLst/>
                        <a:latin typeface="Arial" panose="020B0604020202020204" pitchFamily="34" charset="0"/>
                        <a:cs typeface="Arial" panose="020B0604020202020204" pitchFamily="34" charset="0"/>
                      </a:endParaRPr>
                    </a:p>
                    <a:p>
                      <a:pPr marL="0" indent="0">
                        <a:lnSpc>
                          <a:spcPct val="115000"/>
                        </a:lnSpc>
                        <a:spcAft>
                          <a:spcPts val="0"/>
                        </a:spcAft>
                      </a:pPr>
                      <a:r>
                        <a:rPr lang="en-US" sz="1200" b="0" dirty="0">
                          <a:solidFill>
                            <a:schemeClr val="tx1"/>
                          </a:solidFill>
                          <a:effectLst/>
                          <a:latin typeface="Arial" panose="020B0604020202020204" pitchFamily="34" charset="0"/>
                          <a:cs typeface="Arial" panose="020B0604020202020204" pitchFamily="34" charset="0"/>
                        </a:rPr>
                        <a:t>From Judd WJ: Practice guidelines for prenatal and perinatal immunohematology, revisited, Transfusion 41:1445, 2001.</a:t>
                      </a:r>
                      <a:endParaRPr lang="en-US" sz="11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Antibody Titration</a:t>
            </a:r>
          </a:p>
        </p:txBody>
      </p:sp>
      <p:sp>
        <p:nvSpPr>
          <p:cNvPr id="40963" name="Content Placeholder 2"/>
          <p:cNvSpPr>
            <a:spLocks noGrp="1"/>
          </p:cNvSpPr>
          <p:nvPr>
            <p:ph idx="1"/>
          </p:nvPr>
        </p:nvSpPr>
        <p:spPr/>
        <p:txBody>
          <a:bodyPr>
            <a:normAutofit/>
          </a:bodyPr>
          <a:lstStyle/>
          <a:p>
            <a:pPr eaLnBrk="1" hangingPunct="1"/>
            <a:r>
              <a:rPr lang="en-US" altLang="en-US" smtClean="0">
                <a:latin typeface="Arial" panose="020B0604020202020204" pitchFamily="34" charset="0"/>
                <a:cs typeface="Arial" panose="020B0604020202020204" pitchFamily="34" charset="0"/>
              </a:rPr>
              <a:t>Titration helps determine whether certain procedures should be performed</a:t>
            </a:r>
          </a:p>
          <a:p>
            <a:pPr eaLnBrk="1" hangingPunct="1"/>
            <a:r>
              <a:rPr lang="en-US" altLang="en-US" smtClean="0">
                <a:latin typeface="Arial" panose="020B0604020202020204" pitchFamily="34" charset="0"/>
                <a:cs typeface="Arial" panose="020B0604020202020204" pitchFamily="34" charset="0"/>
              </a:rPr>
              <a:t>Baseline titer is determined in the first trimester and repeated at 4- to 6-week intervals (sample is frozen for future testing)</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A titer that rises by 2 dilutions (compared to baseline) is significant</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A titer of 16 or 32 is usually critical for anti-D and other Rh antibodies</a:t>
            </a:r>
          </a:p>
          <a:p>
            <a:pPr lvl="1" eaLnBrk="1" hangingPunct="1"/>
            <a:endParaRPr lang="en-US" altLang="en-US" smtClean="0">
              <a:latin typeface="Arial" panose="020B0604020202020204" pitchFamily="34" charset="0"/>
              <a:cs typeface="Arial" panose="020B0604020202020204" pitchFamily="34" charset="0"/>
            </a:endParaRPr>
          </a:p>
          <a:p>
            <a:pPr eaLnBrk="1" hangingPunct="1"/>
            <a:endParaRPr lang="en-US" altLang="en-US" smtClean="0">
              <a:latin typeface="Arial" panose="020B06040202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algn="ctr" eaLnBrk="1" hangingPunct="1"/>
            <a:r>
              <a:rPr lang="en-US" altLang="en-US" sz="4000" smtClean="0">
                <a:latin typeface="Arial" panose="020B0604020202020204" pitchFamily="34" charset="0"/>
                <a:cs typeface="Arial" panose="020B0604020202020204" pitchFamily="34" charset="0"/>
              </a:rPr>
              <a:t>Titration</a:t>
            </a:r>
          </a:p>
        </p:txBody>
      </p:sp>
      <p:pic>
        <p:nvPicPr>
          <p:cNvPr id="43013" name="Picture 1" descr="Image showing titration process" title="Fig. 12.3 Twofold serial dilutions of the serum containing the antibody are prepared with saline as the diluent. An equivalent volume of saline is added to tubes 1:2→1:256. The same volume of serum is then added to tubes 1 and 1:2. The 1:2 tube is mixed well. The equivalent volume of serum is transferred from the 1:2 to 1:4 tube, continuing to the last tube, changing pipette tips to prevent carryover. The red cell selected for testing is usually homozygous. Testing uses the antiglobulin technique with anti-IgG. The titer is reported as the reciprocal of the highest dilution that gives a 1+ reaction."/>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4400" y="2133600"/>
            <a:ext cx="7105650" cy="355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eaLnBrk="1" hangingPunct="1"/>
            <a:r>
              <a:rPr lang="en-US" altLang="en-US" dirty="0" smtClean="0">
                <a:latin typeface="Arial" panose="020B0604020202020204" pitchFamily="34" charset="0"/>
                <a:cs typeface="Arial" panose="020B0604020202020204" pitchFamily="34" charset="0"/>
              </a:rPr>
              <a:t>Objectives (1 of 5)</a:t>
            </a:r>
          </a:p>
        </p:txBody>
      </p:sp>
      <p:sp>
        <p:nvSpPr>
          <p:cNvPr id="8195" name="Content Placeholder 2"/>
          <p:cNvSpPr>
            <a:spLocks noGrp="1"/>
          </p:cNvSpPr>
          <p:nvPr>
            <p:ph idx="1"/>
          </p:nvPr>
        </p:nvSpPr>
        <p:spPr/>
        <p:txBody>
          <a:bodyPr>
            <a:normAutofit/>
          </a:bodyPr>
          <a:lstStyle/>
          <a:p>
            <a:pPr eaLnBrk="1" hangingPunct="1"/>
            <a:r>
              <a:rPr lang="en-GB" altLang="en-US" smtClean="0">
                <a:latin typeface="Arial" panose="020B0604020202020204" pitchFamily="34" charset="0"/>
                <a:cs typeface="Arial" panose="020B0604020202020204" pitchFamily="34" charset="0"/>
              </a:rPr>
              <a:t>Discuss the cause of hemolytic disease of the fetus and newborn (HDFN)</a:t>
            </a:r>
            <a:endParaRPr lang="en-US" altLang="en-US" smtClean="0">
              <a:latin typeface="Arial" panose="020B0604020202020204" pitchFamily="34" charset="0"/>
              <a:cs typeface="Arial" panose="020B0604020202020204" pitchFamily="34" charset="0"/>
            </a:endParaRPr>
          </a:p>
          <a:p>
            <a:pPr eaLnBrk="1" hangingPunct="1"/>
            <a:r>
              <a:rPr lang="en-GB" altLang="en-US" smtClean="0">
                <a:latin typeface="Arial" panose="020B0604020202020204" pitchFamily="34" charset="0"/>
                <a:cs typeface="Arial" panose="020B0604020202020204" pitchFamily="34" charset="0"/>
              </a:rPr>
              <a:t>Contrast the metabolism of bilirubin in the fetus and the newborn</a:t>
            </a:r>
            <a:endParaRPr lang="en-US" altLang="en-US" smtClean="0">
              <a:latin typeface="Arial" panose="020B0604020202020204" pitchFamily="34" charset="0"/>
              <a:cs typeface="Arial" panose="020B0604020202020204" pitchFamily="34" charset="0"/>
            </a:endParaRPr>
          </a:p>
          <a:p>
            <a:pPr eaLnBrk="1" hangingPunct="1"/>
            <a:r>
              <a:rPr lang="en-GB" altLang="en-US" smtClean="0">
                <a:latin typeface="Arial" panose="020B0604020202020204" pitchFamily="34" charset="0"/>
                <a:cs typeface="Arial" panose="020B0604020202020204" pitchFamily="34" charset="0"/>
              </a:rPr>
              <a:t>Correlate the tests included in an initial prenatal workup with their significance in predicting HDFN</a:t>
            </a:r>
            <a:endParaRPr lang="en-US" altLang="en-US" smtClean="0">
              <a:latin typeface="Arial" panose="020B0604020202020204" pitchFamily="34" charset="0"/>
              <a:cs typeface="Arial" panose="020B0604020202020204" pitchFamily="34" charset="0"/>
            </a:endParaRPr>
          </a:p>
          <a:p>
            <a:pPr eaLnBrk="1" hangingPunct="1"/>
            <a:r>
              <a:rPr lang="en-GB" altLang="en-US" smtClean="0">
                <a:latin typeface="Arial" panose="020B0604020202020204" pitchFamily="34" charset="0"/>
                <a:cs typeface="Arial" panose="020B0604020202020204" pitchFamily="34" charset="0"/>
              </a:rPr>
              <a:t>Distinguish clinically significant and insignificant antibodies in terms of causing HDFN</a:t>
            </a:r>
            <a:endParaRPr lang="en-US" altLang="en-US" smtClean="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Ultrasound</a:t>
            </a:r>
          </a:p>
        </p:txBody>
      </p:sp>
      <p:sp>
        <p:nvSpPr>
          <p:cNvPr id="45059" name="Content Placeholder 2"/>
          <p:cNvSpPr>
            <a:spLocks noGrp="1"/>
          </p:cNvSpPr>
          <p:nvPr>
            <p:ph idx="1"/>
          </p:nvPr>
        </p:nvSpPr>
        <p:spPr/>
        <p:txBody>
          <a:bodyPr/>
          <a:lstStyle/>
          <a:p>
            <a:pPr eaLnBrk="1" hangingPunct="1"/>
            <a:r>
              <a:rPr lang="en-US" altLang="en-US" smtClean="0">
                <a:latin typeface="Arial" panose="020B0604020202020204" pitchFamily="34" charset="0"/>
                <a:cs typeface="Arial" panose="020B0604020202020204" pitchFamily="34" charset="0"/>
              </a:rPr>
              <a:t>Color Doppler ultrasonography can detect fetal anemia</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Increased cardiac output and low blood viscosity</a:t>
            </a:r>
          </a:p>
          <a:p>
            <a:pPr eaLnBrk="1" hangingPunct="1"/>
            <a:r>
              <a:rPr lang="en-US" altLang="en-US" smtClean="0">
                <a:latin typeface="Arial" panose="020B0604020202020204" pitchFamily="34" charset="0"/>
                <a:cs typeface="Arial" panose="020B0604020202020204" pitchFamily="34" charset="0"/>
              </a:rPr>
              <a:t>Severity of anemia is determined by evaluating the peak systolic velocity in the middle cerebral artery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Amniocentesis</a:t>
            </a:r>
          </a:p>
        </p:txBody>
      </p:sp>
      <p:sp>
        <p:nvSpPr>
          <p:cNvPr id="30723" name="Content Placeholder 2"/>
          <p:cNvSpPr>
            <a:spLocks noGrp="1"/>
          </p:cNvSpPr>
          <p:nvPr>
            <p:ph idx="1"/>
          </p:nvPr>
        </p:nvSpPr>
        <p:spPr/>
        <p:txBody>
          <a:bodyPr rtlCol="0">
            <a:normAutofit/>
          </a:bodyPr>
          <a:lstStyle/>
          <a:p>
            <a:pPr eaLnBrk="1" fontAlgn="auto" hangingPunct="1">
              <a:spcAft>
                <a:spcPts val="0"/>
              </a:spcAft>
              <a:buSzPct val="100000"/>
              <a:buFont typeface="Arial" panose="020B0604020202020204" pitchFamily="34" charset="0"/>
              <a:buChar char="●"/>
              <a:defRPr/>
            </a:pPr>
            <a:r>
              <a:rPr lang="en-US" altLang="en-US" sz="2600" dirty="0">
                <a:latin typeface="Arial" panose="020B0604020202020204" pitchFamily="34" charset="0"/>
                <a:cs typeface="Arial" panose="020B0604020202020204" pitchFamily="34" charset="0"/>
              </a:rPr>
              <a:t>Amniotic fluid is scanned spectrophotometrically for 350 to 700 nm</a:t>
            </a:r>
          </a:p>
          <a:p>
            <a:pPr eaLnBrk="1" fontAlgn="auto" hangingPunct="1">
              <a:spcAft>
                <a:spcPts val="0"/>
              </a:spcAft>
              <a:buSzPct val="100000"/>
              <a:buFont typeface="Arial" panose="020B0604020202020204" pitchFamily="34" charset="0"/>
              <a:buChar char="●"/>
              <a:defRPr/>
            </a:pPr>
            <a:r>
              <a:rPr lang="en-US" altLang="en-US" sz="2600" smtClean="0">
                <a:latin typeface="Arial" panose="020B0604020202020204" pitchFamily="34" charset="0"/>
                <a:cs typeface="Arial" panose="020B0604020202020204" pitchFamily="34" charset="0"/>
              </a:rPr>
              <a:t>A </a:t>
            </a:r>
            <a:r>
              <a:rPr lang="en-US" altLang="en-US" sz="2600" dirty="0">
                <a:latin typeface="Arial" panose="020B0604020202020204" pitchFamily="34" charset="0"/>
                <a:cs typeface="Arial" panose="020B0604020202020204" pitchFamily="34" charset="0"/>
              </a:rPr>
              <a:t>change in optical density (</a:t>
            </a:r>
            <a:r>
              <a:rPr lang="el-GR" altLang="en-US" sz="2600" dirty="0">
                <a:latin typeface="Arial" panose="020B0604020202020204" pitchFamily="34" charset="0"/>
                <a:cs typeface="Arial" panose="020B0604020202020204" pitchFamily="34" charset="0"/>
              </a:rPr>
              <a:t>Δ</a:t>
            </a:r>
            <a:r>
              <a:rPr lang="en-US" altLang="en-US" sz="2600" dirty="0">
                <a:latin typeface="Arial" panose="020B0604020202020204" pitchFamily="34" charset="0"/>
                <a:cs typeface="Arial" panose="020B0604020202020204" pitchFamily="34" charset="0"/>
              </a:rPr>
              <a:t>OD) above baseline (450 nm) is a measure of bilirubin</a:t>
            </a:r>
          </a:p>
          <a:p>
            <a:pPr eaLnBrk="1" fontAlgn="auto" hangingPunct="1">
              <a:spcAft>
                <a:spcPts val="0"/>
              </a:spcAft>
              <a:buSzPct val="100000"/>
              <a:buFont typeface="Arial" panose="020B0604020202020204" pitchFamily="34" charset="0"/>
              <a:buChar char="●"/>
              <a:defRPr/>
            </a:pPr>
            <a:r>
              <a:rPr lang="en-US" altLang="en-US" sz="2600" smtClean="0">
                <a:latin typeface="Arial" panose="020B0604020202020204" pitchFamily="34" charset="0"/>
                <a:cs typeface="Arial" panose="020B0604020202020204" pitchFamily="34" charset="0"/>
              </a:rPr>
              <a:t>The </a:t>
            </a:r>
            <a:r>
              <a:rPr lang="el-GR" altLang="en-US" sz="2600" dirty="0">
                <a:latin typeface="Arial" panose="020B0604020202020204" pitchFamily="34" charset="0"/>
                <a:cs typeface="Arial" panose="020B0604020202020204" pitchFamily="34" charset="0"/>
              </a:rPr>
              <a:t>Δ</a:t>
            </a:r>
            <a:r>
              <a:rPr lang="en-US" altLang="en-US" sz="2600" dirty="0">
                <a:latin typeface="Arial" panose="020B0604020202020204" pitchFamily="34" charset="0"/>
                <a:cs typeface="Arial" panose="020B0604020202020204" pitchFamily="34" charset="0"/>
              </a:rPr>
              <a:t>OD is plotted on a </a:t>
            </a:r>
            <a:r>
              <a:rPr lang="en-US" altLang="en-US" sz="2600" b="1" dirty="0" err="1">
                <a:latin typeface="Arial" panose="020B0604020202020204" pitchFamily="34" charset="0"/>
                <a:cs typeface="Arial" panose="020B0604020202020204" pitchFamily="34" charset="0"/>
              </a:rPr>
              <a:t>Liley</a:t>
            </a:r>
            <a:r>
              <a:rPr lang="en-US" altLang="en-US" sz="2600" b="1" dirty="0">
                <a:latin typeface="Arial" panose="020B0604020202020204" pitchFamily="34" charset="0"/>
                <a:cs typeface="Arial" panose="020B0604020202020204" pitchFamily="34" charset="0"/>
              </a:rPr>
              <a:t> graph </a:t>
            </a:r>
            <a:r>
              <a:rPr lang="en-US" altLang="en-US" sz="2600" dirty="0">
                <a:latin typeface="Arial" panose="020B0604020202020204" pitchFamily="34" charset="0"/>
                <a:cs typeface="Arial" panose="020B0604020202020204" pitchFamily="34" charset="0"/>
              </a:rPr>
              <a:t>(using gestational age)</a:t>
            </a:r>
          </a:p>
          <a:p>
            <a:pPr lvl="1" eaLnBrk="1" fontAlgn="auto" hangingPunct="1">
              <a:spcAft>
                <a:spcPts val="0"/>
              </a:spcAft>
              <a:buFont typeface="Times New Roman" panose="02020603050405020304" pitchFamily="18" charset="0"/>
              <a:buChar char="–"/>
              <a:defRPr/>
            </a:pPr>
            <a:r>
              <a:rPr lang="en-US" altLang="en-US" sz="2200" dirty="0">
                <a:latin typeface="Arial" panose="020B0604020202020204" pitchFamily="34" charset="0"/>
                <a:cs typeface="Arial" panose="020B0604020202020204" pitchFamily="34" charset="0"/>
              </a:rPr>
              <a:t>Upper zone (zone 3): severe HDFN</a:t>
            </a:r>
          </a:p>
          <a:p>
            <a:pPr lvl="1" eaLnBrk="1" fontAlgn="auto" hangingPunct="1">
              <a:spcAft>
                <a:spcPts val="0"/>
              </a:spcAft>
              <a:buFont typeface="Times New Roman" panose="02020603050405020304" pitchFamily="18" charset="0"/>
              <a:buChar char="–"/>
              <a:defRPr/>
            </a:pPr>
            <a:r>
              <a:rPr lang="en-US" altLang="en-US" sz="2200" dirty="0">
                <a:latin typeface="Arial" panose="020B0604020202020204" pitchFamily="34" charset="0"/>
                <a:cs typeface="Arial" panose="020B0604020202020204" pitchFamily="34" charset="0"/>
              </a:rPr>
              <a:t>Middle zone (zone 2): moderate disease</a:t>
            </a:r>
          </a:p>
          <a:p>
            <a:pPr lvl="1" eaLnBrk="1" fontAlgn="auto" hangingPunct="1">
              <a:spcAft>
                <a:spcPts val="0"/>
              </a:spcAft>
              <a:buFont typeface="Times New Roman" panose="02020603050405020304" pitchFamily="18" charset="0"/>
              <a:buChar char="–"/>
              <a:defRPr/>
            </a:pPr>
            <a:r>
              <a:rPr lang="en-US" altLang="en-US" sz="2200" dirty="0">
                <a:latin typeface="Arial" panose="020B0604020202020204" pitchFamily="34" charset="0"/>
                <a:cs typeface="Arial" panose="020B0604020202020204" pitchFamily="34" charset="0"/>
              </a:rPr>
              <a:t>Lower zone (zone 1): mild disease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normAutofit/>
          </a:bodyPr>
          <a:lstStyle/>
          <a:p>
            <a:pPr eaLnBrk="1" hangingPunct="1"/>
            <a:r>
              <a:rPr lang="en-US" altLang="en-US" sz="4400" dirty="0" err="1" smtClean="0">
                <a:latin typeface="Arial" panose="020B0604020202020204" pitchFamily="34" charset="0"/>
                <a:cs typeface="Arial" panose="020B0604020202020204" pitchFamily="34" charset="0"/>
              </a:rPr>
              <a:t>Liley</a:t>
            </a:r>
            <a:r>
              <a:rPr lang="en-US" altLang="en-US" sz="4400" dirty="0" smtClean="0">
                <a:latin typeface="Arial" panose="020B0604020202020204" pitchFamily="34" charset="0"/>
                <a:cs typeface="Arial" panose="020B0604020202020204" pitchFamily="34" charset="0"/>
              </a:rPr>
              <a:t> Graph</a:t>
            </a:r>
          </a:p>
        </p:txBody>
      </p:sp>
      <p:pic>
        <p:nvPicPr>
          <p:cNvPr id="49157" name="Picture 1" descr="Image showing Liley graph and Queenan et al. modification. A, Liley graph for evaluating data from spectrophotometric analysis of amniotic fluid. The change in optical density at 450 (ΔOD 450) and weeks of gestation are plotted to estimate the severity of hemolytic disease of the fetus and newborn (HDFN). A reading of 0.206 at 35 weeks correlates with severe HDFN, which may necessitate immediate delivery." title="Fig. 12.6 Liley graph and Queenan et al. modification. A, Liley graph for evaluating data from spectrophotometric analysis of amniotic fluid. The change in optical density at 450 (ΔOD 450) and weeks of gestation are plotted to estimate the severity of hemolytic disease of the fetus and newborn (HDFN). A reading of 0.206 at 35 weeks correlates with severe HDFN, which may necessitate immediate delivery."/>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5800" y="1842796"/>
            <a:ext cx="7772400" cy="3172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Amniocentesis</a:t>
            </a:r>
          </a:p>
        </p:txBody>
      </p:sp>
      <p:sp>
        <p:nvSpPr>
          <p:cNvPr id="51203" name="Content Placeholder 2"/>
          <p:cNvSpPr>
            <a:spLocks noGrp="1"/>
          </p:cNvSpPr>
          <p:nvPr>
            <p:ph idx="1"/>
          </p:nvPr>
        </p:nvSpPr>
        <p:spPr/>
        <p:txBody>
          <a:bodyPr/>
          <a:lstStyle/>
          <a:p>
            <a:pPr eaLnBrk="1" hangingPunct="1"/>
            <a:r>
              <a:rPr lang="en-US" altLang="en-US" sz="2800" smtClean="0">
                <a:latin typeface="Arial" panose="020B0604020202020204" pitchFamily="34" charset="0"/>
                <a:cs typeface="Arial" panose="020B0604020202020204" pitchFamily="34" charset="0"/>
              </a:rPr>
              <a:t>Three alternatives exist based on results:</a:t>
            </a:r>
          </a:p>
          <a:p>
            <a:pPr lvl="1" eaLnBrk="1" hangingPunct="1">
              <a:buFont typeface="Times New Roman" panose="02020603050405020304" pitchFamily="18" charset="0"/>
              <a:buChar char="–"/>
            </a:pPr>
            <a:r>
              <a:rPr lang="en-US" altLang="en-US" sz="2400" smtClean="0">
                <a:latin typeface="Arial" panose="020B0604020202020204" pitchFamily="34" charset="0"/>
                <a:cs typeface="Arial" panose="020B0604020202020204" pitchFamily="34" charset="0"/>
              </a:rPr>
              <a:t>Pregnancy continues to term</a:t>
            </a:r>
          </a:p>
          <a:p>
            <a:pPr lvl="1" eaLnBrk="1" hangingPunct="1">
              <a:buFont typeface="Times New Roman" panose="02020603050405020304" pitchFamily="18" charset="0"/>
              <a:buChar char="–"/>
            </a:pPr>
            <a:r>
              <a:rPr lang="en-US" altLang="en-US" sz="2400" smtClean="0">
                <a:latin typeface="Arial" panose="020B0604020202020204" pitchFamily="34" charset="0"/>
                <a:cs typeface="Arial" panose="020B0604020202020204" pitchFamily="34" charset="0"/>
              </a:rPr>
              <a:t>Intrauterine transfusion is performed</a:t>
            </a:r>
          </a:p>
          <a:p>
            <a:pPr lvl="1" eaLnBrk="1" hangingPunct="1">
              <a:buFont typeface="Times New Roman" panose="02020603050405020304" pitchFamily="18" charset="0"/>
              <a:buChar char="–"/>
            </a:pPr>
            <a:r>
              <a:rPr lang="en-US" altLang="en-US" sz="2400" smtClean="0">
                <a:latin typeface="Arial" panose="020B0604020202020204" pitchFamily="34" charset="0"/>
                <a:cs typeface="Arial" panose="020B0604020202020204" pitchFamily="34" charset="0"/>
              </a:rPr>
              <a:t>Early labor is induced</a:t>
            </a:r>
          </a:p>
          <a:p>
            <a:pPr lvl="2" eaLnBrk="1" hangingPunct="1"/>
            <a:r>
              <a:rPr lang="en-US" altLang="en-US" sz="1800" smtClean="0">
                <a:latin typeface="Arial" panose="020B0604020202020204" pitchFamily="34" charset="0"/>
                <a:cs typeface="Arial" panose="020B0604020202020204" pitchFamily="34" charset="0"/>
              </a:rPr>
              <a:t>Fetal lung maturity must be determined (lecithin-sphingomyelin [L:S] ratio should be greater than 2:1)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eaLnBrk="1" hangingPunct="1"/>
            <a:r>
              <a:rPr lang="en-US" altLang="en-US" sz="4000" dirty="0" err="1" smtClean="0">
                <a:latin typeface="Arial" panose="020B0604020202020204" pitchFamily="34" charset="0"/>
                <a:cs typeface="Arial" panose="020B0604020202020204" pitchFamily="34" charset="0"/>
              </a:rPr>
              <a:t>Cordocentesis</a:t>
            </a:r>
            <a:endParaRPr lang="en-US" altLang="en-US" sz="4000" dirty="0" smtClean="0">
              <a:latin typeface="Arial" panose="020B0604020202020204" pitchFamily="34" charset="0"/>
              <a:cs typeface="Arial" panose="020B0604020202020204" pitchFamily="34" charset="0"/>
            </a:endParaRPr>
          </a:p>
        </p:txBody>
      </p:sp>
      <p:sp>
        <p:nvSpPr>
          <p:cNvPr id="53251" name="Content Placeholder 2"/>
          <p:cNvSpPr>
            <a:spLocks noGrp="1"/>
          </p:cNvSpPr>
          <p:nvPr>
            <p:ph idx="1"/>
          </p:nvPr>
        </p:nvSpPr>
        <p:spPr/>
        <p:txBody>
          <a:bodyPr/>
          <a:lstStyle/>
          <a:p>
            <a:pPr eaLnBrk="1" hangingPunct="1"/>
            <a:r>
              <a:rPr lang="en-US" altLang="en-US" smtClean="0">
                <a:latin typeface="Arial" panose="020B0604020202020204" pitchFamily="34" charset="0"/>
                <a:cs typeface="Arial" panose="020B0604020202020204" pitchFamily="34" charset="0"/>
              </a:rPr>
              <a:t>Fetal blood sample is taken for:</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Hemoglobin and hematocrit testing</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Bilirubin testing</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RBC genotyping</a:t>
            </a:r>
          </a:p>
          <a:p>
            <a:pPr eaLnBrk="1" hangingPunct="1"/>
            <a:r>
              <a:rPr lang="en-US" altLang="en-US" smtClean="0">
                <a:latin typeface="Arial" panose="020B0604020202020204" pitchFamily="34" charset="0"/>
                <a:cs typeface="Arial" panose="020B0604020202020204" pitchFamily="34" charset="0"/>
              </a:rPr>
              <a:t>Mortality rate is low (1% to 2%)</a:t>
            </a:r>
          </a:p>
          <a:p>
            <a:pPr eaLnBrk="1" hangingPunct="1"/>
            <a:r>
              <a:rPr lang="en-US" altLang="en-US" smtClean="0">
                <a:latin typeface="Arial" panose="020B0604020202020204" pitchFamily="34" charset="0"/>
                <a:cs typeface="Arial" panose="020B0604020202020204" pitchFamily="34" charset="0"/>
              </a:rPr>
              <a:t>Cordocentesis can be used for intravascular transfusions in cases of severe HDFN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Fetal Genotyping</a:t>
            </a:r>
          </a:p>
        </p:txBody>
      </p:sp>
      <p:sp>
        <p:nvSpPr>
          <p:cNvPr id="55299" name="Content Placeholder 2"/>
          <p:cNvSpPr>
            <a:spLocks noGrp="1"/>
          </p:cNvSpPr>
          <p:nvPr>
            <p:ph idx="1"/>
          </p:nvPr>
        </p:nvSpPr>
        <p:spPr/>
        <p:txBody>
          <a:bodyPr/>
          <a:lstStyle/>
          <a:p>
            <a:pPr eaLnBrk="1" hangingPunct="1"/>
            <a:r>
              <a:rPr lang="en-US" altLang="en-US" smtClean="0">
                <a:latin typeface="Arial" panose="020B0604020202020204" pitchFamily="34" charset="0"/>
                <a:cs typeface="Arial" panose="020B0604020202020204" pitchFamily="34" charset="0"/>
              </a:rPr>
              <a:t>Fetal DNA can be typed using maternal plasma during the second trimester</a:t>
            </a:r>
          </a:p>
          <a:p>
            <a:pPr eaLnBrk="1" hangingPunct="1"/>
            <a:r>
              <a:rPr lang="en-US" altLang="en-US" smtClean="0">
                <a:latin typeface="Arial" panose="020B0604020202020204" pitchFamily="34" charset="0"/>
                <a:cs typeface="Arial" panose="020B0604020202020204" pitchFamily="34" charset="0"/>
              </a:rPr>
              <a:t>Predicting the fetal genotype could avoid amniocentesis or cordocentesis if the fetus lacks the antigen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Postpartum Testing (1 of 3)</a:t>
            </a:r>
          </a:p>
        </p:txBody>
      </p:sp>
      <p:sp>
        <p:nvSpPr>
          <p:cNvPr id="57347" name="Content Placeholder 2"/>
          <p:cNvSpPr>
            <a:spLocks noGrp="1"/>
          </p:cNvSpPr>
          <p:nvPr>
            <p:ph idx="1"/>
          </p:nvPr>
        </p:nvSpPr>
        <p:spPr/>
        <p:txBody>
          <a:bodyPr>
            <a:normAutofit/>
          </a:bodyPr>
          <a:lstStyle/>
          <a:p>
            <a:pPr eaLnBrk="1" hangingPunct="1"/>
            <a:r>
              <a:rPr lang="en-US" altLang="en-US" smtClean="0">
                <a:latin typeface="Arial" panose="020B0604020202020204" pitchFamily="34" charset="0"/>
                <a:cs typeface="Arial" panose="020B0604020202020204" pitchFamily="34" charset="0"/>
              </a:rPr>
              <a:t>D testing</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All infants born to D-negative mothers are tested, including for weak D antigen</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False-negative results</a:t>
            </a:r>
          </a:p>
          <a:p>
            <a:pPr lvl="2" eaLnBrk="1" hangingPunct="1"/>
            <a:r>
              <a:rPr lang="en-US" altLang="en-US" smtClean="0">
                <a:latin typeface="Arial" panose="020B0604020202020204" pitchFamily="34" charset="0"/>
                <a:cs typeface="Arial" panose="020B0604020202020204" pitchFamily="34" charset="0"/>
              </a:rPr>
              <a:t>D-antigen sites are blocked by antibody (blocking phenomenon)</a:t>
            </a:r>
          </a:p>
          <a:p>
            <a:pPr lvl="2" eaLnBrk="1" hangingPunct="1"/>
            <a:r>
              <a:rPr lang="en-US" altLang="en-US" smtClean="0">
                <a:latin typeface="Arial" panose="020B0604020202020204" pitchFamily="34" charset="0"/>
                <a:cs typeface="Arial" panose="020B0604020202020204" pitchFamily="34" charset="0"/>
              </a:rPr>
              <a:t>Perform elution (will demonstrate anti-D antibody)</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False-positive results</a:t>
            </a:r>
          </a:p>
          <a:p>
            <a:pPr lvl="2" eaLnBrk="1" hangingPunct="1"/>
            <a:r>
              <a:rPr lang="en-US" altLang="en-US" smtClean="0">
                <a:latin typeface="Arial" panose="020B0604020202020204" pitchFamily="34" charset="0"/>
                <a:cs typeface="Arial" panose="020B0604020202020204" pitchFamily="34" charset="0"/>
              </a:rPr>
              <a:t>Weak D test is performed on RBCs coated with antibodies</a:t>
            </a:r>
          </a:p>
          <a:p>
            <a:pPr lvl="2" eaLnBrk="1" hangingPunct="1"/>
            <a:r>
              <a:rPr lang="en-US" altLang="en-US" smtClean="0">
                <a:latin typeface="Arial" panose="020B0604020202020204" pitchFamily="34" charset="0"/>
                <a:cs typeface="Arial" panose="020B0604020202020204" pitchFamily="34" charset="0"/>
              </a:rPr>
              <a:t>Rh control will be positive at antihuman globulin (AHG) phase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628650" y="365125"/>
            <a:ext cx="7886700" cy="1103313"/>
          </a:xfrm>
        </p:spPr>
        <p:txBody>
          <a:bodyPr/>
          <a:lstStyle/>
          <a:p>
            <a:pPr eaLnBrk="1" hangingPunct="1"/>
            <a:r>
              <a:rPr lang="en-US" altLang="en-US" sz="4000" dirty="0" smtClean="0">
                <a:latin typeface="Arial" panose="020B0604020202020204" pitchFamily="34" charset="0"/>
                <a:cs typeface="Arial" panose="020B0604020202020204" pitchFamily="34" charset="0"/>
              </a:rPr>
              <a:t>Postpartum Testing (2 of 3)</a:t>
            </a:r>
          </a:p>
        </p:txBody>
      </p:sp>
      <p:graphicFrame>
        <p:nvGraphicFramePr>
          <p:cNvPr id="2" name="Table 1" descr="Table with 3 columns and 8 rows showing testing at delivery (postpartum testing)&#10;" title="Table 12.3 Testing at Delivery (Postpartum Testing)"/>
          <p:cNvGraphicFramePr>
            <a:graphicFrameLocks noGrp="1"/>
          </p:cNvGraphicFramePr>
          <p:nvPr>
            <p:extLst>
              <p:ext uri="{D42A27DB-BD31-4B8C-83A1-F6EECF244321}">
                <p14:modId xmlns:p14="http://schemas.microsoft.com/office/powerpoint/2010/main" val="3565886964"/>
              </p:ext>
            </p:extLst>
          </p:nvPr>
        </p:nvGraphicFramePr>
        <p:xfrm>
          <a:off x="1104900" y="1752600"/>
          <a:ext cx="6934200" cy="4374702"/>
        </p:xfrm>
        <a:graphic>
          <a:graphicData uri="http://schemas.openxmlformats.org/drawingml/2006/table">
            <a:tbl>
              <a:tblPr firstRow="1" firstCol="1" bandRow="1">
                <a:tableStyleId>{5C22544A-7EE6-4342-B048-85BDC9FD1C3A}</a:tableStyleId>
              </a:tblPr>
              <a:tblGrid>
                <a:gridCol w="1371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4114800">
                  <a:extLst>
                    <a:ext uri="{9D8B030D-6E8A-4147-A177-3AD203B41FA5}">
                      <a16:colId xmlns:a16="http://schemas.microsoft.com/office/drawing/2014/main" val="20002"/>
                    </a:ext>
                  </a:extLst>
                </a:gridCol>
              </a:tblGrid>
              <a:tr h="266829">
                <a:tc gridSpan="3">
                  <a:txBody>
                    <a:bodyPr/>
                    <a:lstStyle/>
                    <a:p>
                      <a:pPr>
                        <a:lnSpc>
                          <a:spcPct val="115000"/>
                        </a:lnSpc>
                        <a:spcAft>
                          <a:spcPts val="0"/>
                        </a:spcAft>
                      </a:pPr>
                      <a:r>
                        <a:rPr lang="en-US" sz="1050" b="0" dirty="0">
                          <a:solidFill>
                            <a:schemeClr val="tx1"/>
                          </a:solidFill>
                          <a:effectLst/>
                          <a:latin typeface="Arial" panose="020B0604020202020204" pitchFamily="34" charset="0"/>
                          <a:cs typeface="Arial" panose="020B0604020202020204" pitchFamily="34" charset="0"/>
                        </a:rPr>
                        <a:t>Table 12.3 Testing at Delivery (Postpartum Testing)</a:t>
                      </a:r>
                      <a:endParaRPr lang="en-US" sz="1050" b="0" dirty="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2799">
                <a:tc>
                  <a:txBody>
                    <a:bodyPr/>
                    <a:lstStyle/>
                    <a:p>
                      <a:pPr>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Blood sample</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Test</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050" b="0" dirty="0">
                          <a:solidFill>
                            <a:schemeClr val="tx1"/>
                          </a:solidFill>
                          <a:effectLst/>
                          <a:latin typeface="Arial" panose="020B0604020202020204" pitchFamily="34" charset="0"/>
                          <a:cs typeface="Arial" panose="020B0604020202020204" pitchFamily="34" charset="0"/>
                        </a:rPr>
                        <a:t>Indication</a:t>
                      </a:r>
                      <a:endParaRPr lang="en-US" sz="1050" b="0" dirty="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06202">
                <a:tc rowSpan="5">
                  <a:txBody>
                    <a:bodyPr/>
                    <a:lstStyle/>
                    <a:p>
                      <a:pPr marL="228600" indent="-228600">
                        <a:lnSpc>
                          <a:spcPct val="115000"/>
                        </a:lnSpc>
                        <a:spcAft>
                          <a:spcPts val="0"/>
                        </a:spcAft>
                      </a:pPr>
                      <a:r>
                        <a:rPr lang="en-US" sz="1050" b="0" dirty="0">
                          <a:solidFill>
                            <a:schemeClr val="tx1"/>
                          </a:solidFill>
                          <a:effectLst/>
                          <a:latin typeface="Arial" panose="020B0604020202020204" pitchFamily="34" charset="0"/>
                          <a:cs typeface="Arial" panose="020B0604020202020204" pitchFamily="34" charset="0"/>
                        </a:rPr>
                        <a:t>Maternal</a:t>
                      </a:r>
                      <a:endParaRPr lang="en-US" sz="1050" b="0" dirty="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ABO/D typing</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ct val="115000"/>
                        </a:lnSpc>
                        <a:spcAft>
                          <a:spcPts val="0"/>
                        </a:spcAft>
                      </a:pPr>
                      <a:r>
                        <a:rPr lang="en-US" sz="1050" b="0" dirty="0">
                          <a:solidFill>
                            <a:schemeClr val="tx1"/>
                          </a:solidFill>
                          <a:effectLst/>
                          <a:latin typeface="Arial" panose="020B0604020202020204" pitchFamily="34" charset="0"/>
                          <a:cs typeface="Arial" panose="020B0604020202020204" pitchFamily="34" charset="0"/>
                        </a:rPr>
                        <a:t>To determine whether </a:t>
                      </a:r>
                      <a:r>
                        <a:rPr lang="en-US" sz="1050" b="0" dirty="0" err="1">
                          <a:solidFill>
                            <a:schemeClr val="tx1"/>
                          </a:solidFill>
                          <a:effectLst/>
                          <a:latin typeface="Arial" panose="020B0604020202020204" pitchFamily="34" charset="0"/>
                          <a:cs typeface="Arial" panose="020B0604020202020204" pitchFamily="34" charset="0"/>
                        </a:rPr>
                        <a:t>RhIG</a:t>
                      </a:r>
                      <a:r>
                        <a:rPr lang="en-US" sz="1050" b="0" dirty="0">
                          <a:solidFill>
                            <a:schemeClr val="tx1"/>
                          </a:solidFill>
                          <a:effectLst/>
                          <a:latin typeface="Arial" panose="020B0604020202020204" pitchFamily="34" charset="0"/>
                          <a:cs typeface="Arial" panose="020B0604020202020204" pitchFamily="34" charset="0"/>
                        </a:rPr>
                        <a:t> is needed</a:t>
                      </a:r>
                    </a:p>
                    <a:p>
                      <a:pPr marL="228600" indent="-228600">
                        <a:lnSpc>
                          <a:spcPct val="115000"/>
                        </a:lnSpc>
                        <a:spcAft>
                          <a:spcPts val="0"/>
                        </a:spcAft>
                      </a:pPr>
                      <a:r>
                        <a:rPr lang="en-US" sz="1050" b="0" dirty="0">
                          <a:solidFill>
                            <a:schemeClr val="tx1"/>
                          </a:solidFill>
                          <a:effectLst/>
                          <a:latin typeface="Arial" panose="020B0604020202020204" pitchFamily="34" charset="0"/>
                          <a:cs typeface="Arial" panose="020B0604020202020204" pitchFamily="34" charset="0"/>
                        </a:rPr>
                        <a:t>For </a:t>
                      </a:r>
                      <a:r>
                        <a:rPr lang="en-US" sz="1050" b="0" dirty="0" err="1">
                          <a:solidFill>
                            <a:schemeClr val="tx1"/>
                          </a:solidFill>
                          <a:effectLst/>
                          <a:latin typeface="Arial" panose="020B0604020202020204" pitchFamily="34" charset="0"/>
                          <a:cs typeface="Arial" panose="020B0604020202020204" pitchFamily="34" charset="0"/>
                        </a:rPr>
                        <a:t>pretransfusion</a:t>
                      </a:r>
                      <a:r>
                        <a:rPr lang="en-US" sz="1050" b="0" dirty="0">
                          <a:solidFill>
                            <a:schemeClr val="tx1"/>
                          </a:solidFill>
                          <a:effectLst/>
                          <a:latin typeface="Arial" panose="020B0604020202020204" pitchFamily="34" charset="0"/>
                          <a:cs typeface="Arial" panose="020B0604020202020204" pitchFamily="34" charset="0"/>
                        </a:rPr>
                        <a:t> testing or suspected ABO HDFN</a:t>
                      </a:r>
                    </a:p>
                    <a:p>
                      <a:pPr marL="228600" indent="-228600">
                        <a:lnSpc>
                          <a:spcPct val="115000"/>
                        </a:lnSpc>
                        <a:spcAft>
                          <a:spcPts val="0"/>
                        </a:spcAft>
                      </a:pPr>
                      <a:r>
                        <a:rPr lang="en-US" sz="1050" b="0" dirty="0">
                          <a:solidFill>
                            <a:schemeClr val="tx1"/>
                          </a:solidFill>
                          <a:effectLst/>
                          <a:latin typeface="Arial" panose="020B0604020202020204" pitchFamily="34" charset="0"/>
                          <a:cs typeface="Arial" panose="020B0604020202020204" pitchFamily="34" charset="0"/>
                        </a:rPr>
                        <a:t>Weak D test is not required if test for D is negative</a:t>
                      </a:r>
                      <a:endParaRPr lang="en-US" sz="1050" b="0" dirty="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68734">
                <a:tc vMerge="1">
                  <a:txBody>
                    <a:bodyPr/>
                    <a:lstStyle/>
                    <a:p>
                      <a:endParaRPr lang="en-US"/>
                    </a:p>
                  </a:txBody>
                  <a:tcPr/>
                </a:tc>
                <a:tc>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Antibody screen</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If transfusion is necessary or HDFN is suspected</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72799">
                <a:tc vMerge="1">
                  <a:txBody>
                    <a:bodyPr/>
                    <a:lstStyle/>
                    <a:p>
                      <a:endParaRPr lang="en-US"/>
                    </a:p>
                  </a:txBody>
                  <a:tcPr/>
                </a:tc>
                <a:tc>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Antibody ID</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If screen is positive</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68734">
                <a:tc vMerge="1">
                  <a:txBody>
                    <a:bodyPr/>
                    <a:lstStyle/>
                    <a:p>
                      <a:endParaRPr lang="en-US"/>
                    </a:p>
                  </a:txBody>
                  <a:tcPr/>
                </a:tc>
                <a:tc>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Fetal screen (rosette)</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If mother is D-negative and baby is D-positive</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03100">
                <a:tc vMerge="1">
                  <a:txBody>
                    <a:bodyPr/>
                    <a:lstStyle/>
                    <a:p>
                      <a:endParaRPr lang="en-US"/>
                    </a:p>
                  </a:txBody>
                  <a:tcPr/>
                </a:tc>
                <a:tc>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Kleihauer-Betke</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If fetal screen (rosette) is positive, to determine dosage of RhIG</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806202">
                <a:tc rowSpan="3">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Cord or Infant</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ABO/D typing</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ct val="115000"/>
                        </a:lnSpc>
                        <a:spcAft>
                          <a:spcPts val="0"/>
                        </a:spcAft>
                      </a:pPr>
                      <a:r>
                        <a:rPr lang="en-US" sz="1050" b="0" dirty="0">
                          <a:solidFill>
                            <a:schemeClr val="tx1"/>
                          </a:solidFill>
                          <a:effectLst/>
                          <a:latin typeface="Arial" panose="020B0604020202020204" pitchFamily="34" charset="0"/>
                          <a:cs typeface="Arial" panose="020B0604020202020204" pitchFamily="34" charset="0"/>
                        </a:rPr>
                        <a:t>To determine whether </a:t>
                      </a:r>
                      <a:r>
                        <a:rPr lang="en-US" sz="1050" b="0" dirty="0" err="1">
                          <a:solidFill>
                            <a:schemeClr val="tx1"/>
                          </a:solidFill>
                          <a:effectLst/>
                          <a:latin typeface="Arial" panose="020B0604020202020204" pitchFamily="34" charset="0"/>
                          <a:cs typeface="Arial" panose="020B0604020202020204" pitchFamily="34" charset="0"/>
                        </a:rPr>
                        <a:t>RhIG</a:t>
                      </a:r>
                      <a:r>
                        <a:rPr lang="en-US" sz="1050" b="0" dirty="0">
                          <a:solidFill>
                            <a:schemeClr val="tx1"/>
                          </a:solidFill>
                          <a:effectLst/>
                          <a:latin typeface="Arial" panose="020B0604020202020204" pitchFamily="34" charset="0"/>
                          <a:cs typeface="Arial" panose="020B0604020202020204" pitchFamily="34" charset="0"/>
                        </a:rPr>
                        <a:t> is needed for the mother or if ABO HDFN is suspected</a:t>
                      </a:r>
                    </a:p>
                    <a:p>
                      <a:pPr marL="228600" indent="-228600">
                        <a:lnSpc>
                          <a:spcPct val="115000"/>
                        </a:lnSpc>
                        <a:spcAft>
                          <a:spcPts val="0"/>
                        </a:spcAft>
                      </a:pPr>
                      <a:r>
                        <a:rPr lang="en-US" sz="1050" b="0" dirty="0">
                          <a:solidFill>
                            <a:schemeClr val="tx1"/>
                          </a:solidFill>
                          <a:effectLst/>
                          <a:latin typeface="Arial" panose="020B0604020202020204" pitchFamily="34" charset="0"/>
                          <a:cs typeface="Arial" panose="020B0604020202020204" pitchFamily="34" charset="0"/>
                        </a:rPr>
                        <a:t>Weak D test is required if test for D is negative</a:t>
                      </a:r>
                      <a:endParaRPr lang="en-US" sz="1050" b="0" dirty="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68734">
                <a:tc vMerge="1">
                  <a:txBody>
                    <a:bodyPr/>
                    <a:lstStyle/>
                    <a:p>
                      <a:endParaRPr lang="en-US"/>
                    </a:p>
                  </a:txBody>
                  <a:tcPr/>
                </a:tc>
                <a:tc>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DAT</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Performed routinely or in suspected cases of HDFN</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671835">
                <a:tc vMerge="1">
                  <a:txBody>
                    <a:bodyPr/>
                    <a:lstStyle/>
                    <a:p>
                      <a:endParaRPr lang="en-US"/>
                    </a:p>
                  </a:txBody>
                  <a:tcPr/>
                </a:tc>
                <a:tc>
                  <a:txBody>
                    <a:bodyPr/>
                    <a:lstStyle/>
                    <a:p>
                      <a:pPr marL="228600" indent="-228600">
                        <a:lnSpc>
                          <a:spcPct val="115000"/>
                        </a:lnSpc>
                        <a:spcAft>
                          <a:spcPts val="0"/>
                        </a:spcAft>
                      </a:pPr>
                      <a:r>
                        <a:rPr lang="en-US" sz="1050" b="0" dirty="0">
                          <a:solidFill>
                            <a:schemeClr val="tx1"/>
                          </a:solidFill>
                          <a:effectLst/>
                          <a:latin typeface="Arial" panose="020B0604020202020204" pitchFamily="34" charset="0"/>
                          <a:cs typeface="Arial" panose="020B0604020202020204" pitchFamily="34" charset="0"/>
                        </a:rPr>
                        <a:t>Elution</a:t>
                      </a:r>
                      <a:endParaRPr lang="en-US" sz="1050" b="0" dirty="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ct val="115000"/>
                        </a:lnSpc>
                        <a:spcAft>
                          <a:spcPts val="0"/>
                        </a:spcAft>
                      </a:pPr>
                      <a:r>
                        <a:rPr lang="en-US" sz="1050" b="0">
                          <a:solidFill>
                            <a:schemeClr val="tx1"/>
                          </a:solidFill>
                          <a:effectLst/>
                          <a:latin typeface="Arial" panose="020B0604020202020204" pitchFamily="34" charset="0"/>
                          <a:cs typeface="Arial" panose="020B0604020202020204" pitchFamily="34" charset="0"/>
                        </a:rPr>
                        <a:t>If DAT is positive; test eluate against A cells, B cells, panel cells, or paternal cells, as indicated if HDFN is suspected</a:t>
                      </a:r>
                      <a:endParaRPr lang="en-US" sz="1050" b="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68734">
                <a:tc gridSpan="3">
                  <a:txBody>
                    <a:bodyPr/>
                    <a:lstStyle/>
                    <a:p>
                      <a:pPr marL="228600" indent="-228600">
                        <a:lnSpc>
                          <a:spcPct val="115000"/>
                        </a:lnSpc>
                        <a:spcAft>
                          <a:spcPts val="0"/>
                        </a:spcAft>
                      </a:pPr>
                      <a:r>
                        <a:rPr lang="en-US" sz="1050" b="0" dirty="0" err="1">
                          <a:solidFill>
                            <a:schemeClr val="tx1"/>
                          </a:solidFill>
                          <a:effectLst/>
                          <a:latin typeface="Arial" panose="020B0604020202020204" pitchFamily="34" charset="0"/>
                          <a:cs typeface="Arial" panose="020B0604020202020204" pitchFamily="34" charset="0"/>
                        </a:rPr>
                        <a:t>RhIG</a:t>
                      </a:r>
                      <a:r>
                        <a:rPr lang="en-US" sz="1050" b="0" dirty="0">
                          <a:solidFill>
                            <a:schemeClr val="tx1"/>
                          </a:solidFill>
                          <a:effectLst/>
                          <a:latin typeface="Arial" panose="020B0604020202020204" pitchFamily="34" charset="0"/>
                          <a:cs typeface="Arial" panose="020B0604020202020204" pitchFamily="34" charset="0"/>
                        </a:rPr>
                        <a:t>, Rh immune globulin; HDFN, Hemolytic disease of the fetus and newborn; DAT, direct </a:t>
                      </a:r>
                      <a:r>
                        <a:rPr lang="en-US" sz="1050" b="0" dirty="0" err="1">
                          <a:solidFill>
                            <a:schemeClr val="tx1"/>
                          </a:solidFill>
                          <a:effectLst/>
                          <a:latin typeface="Arial" panose="020B0604020202020204" pitchFamily="34" charset="0"/>
                          <a:cs typeface="Arial" panose="020B0604020202020204" pitchFamily="34" charset="0"/>
                        </a:rPr>
                        <a:t>antiglobulin</a:t>
                      </a:r>
                      <a:r>
                        <a:rPr lang="en-US" sz="1050" b="0" dirty="0">
                          <a:solidFill>
                            <a:schemeClr val="tx1"/>
                          </a:solidFill>
                          <a:effectLst/>
                          <a:latin typeface="Arial" panose="020B0604020202020204" pitchFamily="34" charset="0"/>
                          <a:cs typeface="Arial" panose="020B0604020202020204" pitchFamily="34" charset="0"/>
                        </a:rPr>
                        <a:t> test.</a:t>
                      </a:r>
                      <a:endParaRPr lang="en-US" sz="1050" b="0" dirty="0">
                        <a:solidFill>
                          <a:schemeClr val="tx1"/>
                        </a:solidFill>
                        <a:effectLst/>
                        <a:latin typeface="Arial" panose="020B0604020202020204" pitchFamily="34" charset="0"/>
                        <a:ea typeface="Calibri"/>
                        <a:cs typeface="Arial" panose="020B0604020202020204" pitchFamily="34" charset="0"/>
                      </a:endParaRPr>
                    </a:p>
                  </a:txBody>
                  <a:tcPr marL="47608" marR="4760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Postpartum Testing (3 of 3)</a:t>
            </a:r>
          </a:p>
        </p:txBody>
      </p:sp>
      <p:sp>
        <p:nvSpPr>
          <p:cNvPr id="61443" name="Content Placeholder 2"/>
          <p:cNvSpPr>
            <a:spLocks noGrp="1"/>
          </p:cNvSpPr>
          <p:nvPr>
            <p:ph idx="1"/>
          </p:nvPr>
        </p:nvSpPr>
        <p:spPr/>
        <p:txBody>
          <a:bodyPr/>
          <a:lstStyle/>
          <a:p>
            <a:pPr eaLnBrk="1" hangingPunct="1"/>
            <a:r>
              <a:rPr lang="en-US" altLang="en-US" sz="2200" smtClean="0">
                <a:latin typeface="Arial" panose="020B0604020202020204" pitchFamily="34" charset="0"/>
                <a:cs typeface="Arial" panose="020B0604020202020204" pitchFamily="34" charset="0"/>
              </a:rPr>
              <a:t>ABO testing</a:t>
            </a:r>
          </a:p>
          <a:p>
            <a:pPr lvl="1" eaLnBrk="1" hangingPunct="1">
              <a:buFont typeface="Times New Roman" panose="02020603050405020304" pitchFamily="18" charset="0"/>
              <a:buChar char="–"/>
            </a:pPr>
            <a:r>
              <a:rPr lang="en-US" altLang="en-US" sz="2000" smtClean="0">
                <a:latin typeface="Arial" panose="020B0604020202020204" pitchFamily="34" charset="0"/>
                <a:cs typeface="Arial" panose="020B0604020202020204" pitchFamily="34" charset="0"/>
              </a:rPr>
              <a:t>Only the forward grouping is performed</a:t>
            </a:r>
          </a:p>
          <a:p>
            <a:pPr lvl="1" eaLnBrk="1" hangingPunct="1">
              <a:buFont typeface="Times New Roman" panose="02020603050405020304" pitchFamily="18" charset="0"/>
              <a:buChar char="–"/>
            </a:pPr>
            <a:r>
              <a:rPr lang="en-US" altLang="en-US" sz="2000" smtClean="0">
                <a:latin typeface="Arial" panose="020B0604020202020204" pitchFamily="34" charset="0"/>
                <a:cs typeface="Arial" panose="020B0604020202020204" pitchFamily="34" charset="0"/>
              </a:rPr>
              <a:t>ABO antibodies are not yet produced</a:t>
            </a:r>
          </a:p>
          <a:p>
            <a:pPr lvl="1" eaLnBrk="1" hangingPunct="1">
              <a:buFont typeface="Times New Roman" panose="02020603050405020304" pitchFamily="18" charset="0"/>
              <a:buChar char="–"/>
            </a:pPr>
            <a:r>
              <a:rPr lang="en-US" altLang="en-US" sz="2000" smtClean="0">
                <a:latin typeface="Arial" panose="020B0604020202020204" pitchFamily="34" charset="0"/>
                <a:cs typeface="Arial" panose="020B0604020202020204" pitchFamily="34" charset="0"/>
              </a:rPr>
              <a:t>Cord blood is washed to remove Wharton’s jelly</a:t>
            </a:r>
          </a:p>
          <a:p>
            <a:pPr eaLnBrk="1" hangingPunct="1"/>
            <a:r>
              <a:rPr lang="en-US" altLang="en-US" sz="2200" smtClean="0">
                <a:latin typeface="Arial" panose="020B0604020202020204" pitchFamily="34" charset="0"/>
                <a:cs typeface="Arial" panose="020B0604020202020204" pitchFamily="34" charset="0"/>
              </a:rPr>
              <a:t>DAT</a:t>
            </a:r>
          </a:p>
          <a:p>
            <a:pPr lvl="1" eaLnBrk="1" hangingPunct="1">
              <a:buFont typeface="Times New Roman" panose="02020603050405020304" pitchFamily="18" charset="0"/>
              <a:buChar char="–"/>
            </a:pPr>
            <a:r>
              <a:rPr lang="en-US" altLang="en-US" sz="2000" smtClean="0">
                <a:latin typeface="Arial" panose="020B0604020202020204" pitchFamily="34" charset="0"/>
                <a:cs typeface="Arial" panose="020B0604020202020204" pitchFamily="34" charset="0"/>
              </a:rPr>
              <a:t>Elution may be necessary if the test is positive and if the mother’s antibody has not been identified or the maternal serum sample is unavailable</a:t>
            </a:r>
          </a:p>
          <a:p>
            <a:pPr lvl="2" eaLnBrk="1" hangingPunct="1"/>
            <a:r>
              <a:rPr lang="en-US" altLang="en-US" sz="1800" smtClean="0">
                <a:latin typeface="Arial" panose="020B0604020202020204" pitchFamily="34" charset="0"/>
                <a:cs typeface="Arial" panose="020B0604020202020204" pitchFamily="34" charset="0"/>
              </a:rPr>
              <a:t>If the eluate is negative, an antibody to low-frequency antigen is suspected</a:t>
            </a:r>
          </a:p>
          <a:p>
            <a:pPr lvl="2" eaLnBrk="1" hangingPunct="1"/>
            <a:r>
              <a:rPr lang="en-US" altLang="en-US" sz="1800" smtClean="0">
                <a:latin typeface="Arial" panose="020B0604020202020204" pitchFamily="34" charset="0"/>
                <a:cs typeface="Arial" panose="020B0604020202020204" pitchFamily="34" charset="0"/>
              </a:rPr>
              <a:t>If the eluate is positive with A or B cells and negative with screening cells, ABO HDFN is indicated</a:t>
            </a:r>
          </a:p>
          <a:p>
            <a:pPr lvl="1" eaLnBrk="1" hangingPunct="1"/>
            <a:endParaRPr lang="en-US" altLang="en-US" sz="2000" smtClean="0">
              <a:latin typeface="Arial" panose="020B0604020202020204" pitchFamily="34" charset="0"/>
              <a:cs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Intrauterine Transfusions</a:t>
            </a:r>
          </a:p>
        </p:txBody>
      </p:sp>
      <p:sp>
        <p:nvSpPr>
          <p:cNvPr id="38915" name="Content Placeholder 2"/>
          <p:cNvSpPr>
            <a:spLocks noGrp="1"/>
          </p:cNvSpPr>
          <p:nvPr>
            <p:ph idx="1"/>
          </p:nvPr>
        </p:nvSpPr>
        <p:spPr/>
        <p:txBody>
          <a:bodyPr rtlCol="0">
            <a:normAutofit/>
          </a:bodyPr>
          <a:lstStyle/>
          <a:p>
            <a:pPr eaLnBrk="1" fontAlgn="auto" hangingPunct="1">
              <a:spcAft>
                <a:spcPts val="0"/>
              </a:spcAft>
              <a:buSzPct val="100000"/>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ABO/Rh and DAT results should be interpreted with caution in newborns who have had intrauterine transfusions</a:t>
            </a:r>
          </a:p>
          <a:p>
            <a:pPr lvl="1" eaLnBrk="1" fontAlgn="auto" hangingPunct="1">
              <a:spcAft>
                <a:spcPts val="0"/>
              </a:spcAft>
              <a:buFont typeface="Times New Roman" panose="02020603050405020304" pitchFamily="18" charset="0"/>
              <a:buChar char="–"/>
              <a:defRPr/>
            </a:pPr>
            <a:r>
              <a:rPr lang="en-US" altLang="en-US" smtClean="0">
                <a:latin typeface="Arial" panose="020B0604020202020204" pitchFamily="34" charset="0"/>
                <a:cs typeface="Arial" panose="020B0604020202020204" pitchFamily="34" charset="0"/>
              </a:rPr>
              <a:t>Cord </a:t>
            </a:r>
            <a:r>
              <a:rPr lang="en-US" altLang="en-US" dirty="0">
                <a:latin typeface="Arial" panose="020B0604020202020204" pitchFamily="34" charset="0"/>
                <a:cs typeface="Arial" panose="020B0604020202020204" pitchFamily="34" charset="0"/>
              </a:rPr>
              <a:t>blood may phenotype as group O, D-negative blood because group O, D-negative unit is given</a:t>
            </a:r>
          </a:p>
          <a:p>
            <a:pPr lvl="1" eaLnBrk="1" fontAlgn="auto" hangingPunct="1">
              <a:spcAft>
                <a:spcPts val="0"/>
              </a:spcAft>
              <a:buFont typeface="Times New Roman" panose="02020603050405020304" pitchFamily="18" charset="0"/>
              <a:buChar char="–"/>
              <a:defRPr/>
            </a:pPr>
            <a:r>
              <a:rPr lang="en-US" altLang="en-US" smtClean="0">
                <a:latin typeface="Arial" panose="020B0604020202020204" pitchFamily="34" charset="0"/>
                <a:cs typeface="Arial" panose="020B0604020202020204" pitchFamily="34" charset="0"/>
              </a:rPr>
              <a:t>DAT </a:t>
            </a:r>
            <a:r>
              <a:rPr lang="en-US" altLang="en-US" dirty="0">
                <a:latin typeface="Arial" panose="020B0604020202020204" pitchFamily="34" charset="0"/>
                <a:cs typeface="Arial" panose="020B0604020202020204" pitchFamily="34" charset="0"/>
              </a:rPr>
              <a:t>may be falsely negative or weakly positive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pPr eaLnBrk="1" hangingPunct="1"/>
            <a:r>
              <a:rPr lang="en-US" altLang="en-US" dirty="0" smtClean="0">
                <a:latin typeface="Arial" panose="020B0604020202020204" pitchFamily="34" charset="0"/>
                <a:cs typeface="Arial" panose="020B0604020202020204" pitchFamily="34" charset="0"/>
              </a:rPr>
              <a:t>Objectives (2 of 5)</a:t>
            </a:r>
          </a:p>
        </p:txBody>
      </p:sp>
      <p:sp>
        <p:nvSpPr>
          <p:cNvPr id="10243" name="Content Placeholder 2"/>
          <p:cNvSpPr>
            <a:spLocks noGrp="1"/>
          </p:cNvSpPr>
          <p:nvPr>
            <p:ph idx="1"/>
          </p:nvPr>
        </p:nvSpPr>
        <p:spPr/>
        <p:txBody>
          <a:bodyPr>
            <a:normAutofit/>
          </a:bodyPr>
          <a:lstStyle/>
          <a:p>
            <a:pPr eaLnBrk="1" hangingPunct="1"/>
            <a:r>
              <a:rPr lang="en-GB" altLang="en-US" smtClean="0">
                <a:latin typeface="Arial" panose="020B0604020202020204" pitchFamily="34" charset="0"/>
                <a:cs typeface="Arial" panose="020B0604020202020204" pitchFamily="34" charset="0"/>
              </a:rPr>
              <a:t>Explain the primary value of performing antibody titration, and state what results are considered significant</a:t>
            </a:r>
            <a:endParaRPr lang="en-US" altLang="en-US" smtClean="0">
              <a:latin typeface="Arial" panose="020B0604020202020204" pitchFamily="34" charset="0"/>
              <a:cs typeface="Arial" panose="020B0604020202020204" pitchFamily="34" charset="0"/>
            </a:endParaRPr>
          </a:p>
          <a:p>
            <a:pPr eaLnBrk="1" hangingPunct="1"/>
            <a:r>
              <a:rPr lang="en-GB" altLang="en-US" smtClean="0">
                <a:latin typeface="Arial" panose="020B0604020202020204" pitchFamily="34" charset="0"/>
                <a:cs typeface="Arial" panose="020B0604020202020204" pitchFamily="34" charset="0"/>
              </a:rPr>
              <a:t>Outline the intervention procedures used in the diagnosis and management of HDFN</a:t>
            </a:r>
            <a:endParaRPr lang="en-US" altLang="en-US" smtClean="0">
              <a:latin typeface="Arial" panose="020B0604020202020204" pitchFamily="34" charset="0"/>
              <a:cs typeface="Arial" panose="020B0604020202020204" pitchFamily="34" charset="0"/>
            </a:endParaRPr>
          </a:p>
          <a:p>
            <a:pPr eaLnBrk="1" hangingPunct="1"/>
            <a:r>
              <a:rPr lang="en-GB" altLang="en-US" smtClean="0">
                <a:latin typeface="Arial" panose="020B0604020202020204" pitchFamily="34" charset="0"/>
                <a:cs typeface="Arial" panose="020B0604020202020204" pitchFamily="34" charset="0"/>
              </a:rPr>
              <a:t>List the tests routinely performed on cord blood cells when HDFN is suspected, and discuss possible sources of error when performing each test</a:t>
            </a:r>
          </a:p>
          <a:p>
            <a:pPr eaLnBrk="1" hangingPunct="1">
              <a:buFont typeface="Arial" charset="0"/>
              <a:buNone/>
            </a:pPr>
            <a:endParaRPr lang="en-GB" altLang="en-US" sz="2600" smtClean="0">
              <a:latin typeface="Arial" panose="020B0604020202020204" pitchFamily="34" charset="0"/>
              <a:cs typeface="Arial" panose="020B0604020202020204" pitchFamily="34" charset="0"/>
            </a:endParaRPr>
          </a:p>
          <a:p>
            <a:pPr eaLnBrk="1" hangingPunct="1"/>
            <a:endParaRPr lang="en-US" altLang="en-US" sz="2600" smtClean="0">
              <a:latin typeface="Arial" panose="020B0604020202020204" pitchFamily="34" charset="0"/>
              <a:cs typeface="Arial" panose="020B0604020202020204" pitchFamily="34" charset="0"/>
            </a:endParaRPr>
          </a:p>
          <a:p>
            <a:pPr eaLnBrk="1" hangingPunct="1"/>
            <a:endParaRPr lang="en-GB" altLang="en-US" sz="2600" smtClean="0">
              <a:latin typeface="Arial" panose="020B0604020202020204" pitchFamily="34" charset="0"/>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Prevention of HDFN</a:t>
            </a:r>
          </a:p>
        </p:txBody>
      </p:sp>
      <p:sp>
        <p:nvSpPr>
          <p:cNvPr id="65539" name="Content Placeholder 2"/>
          <p:cNvSpPr>
            <a:spLocks noGrp="1"/>
          </p:cNvSpPr>
          <p:nvPr>
            <p:ph idx="1"/>
          </p:nvPr>
        </p:nvSpPr>
        <p:spPr/>
        <p:txBody>
          <a:bodyPr/>
          <a:lstStyle/>
          <a:p>
            <a:pPr eaLnBrk="1" hangingPunct="1">
              <a:lnSpc>
                <a:spcPct val="80000"/>
              </a:lnSpc>
            </a:pPr>
            <a:r>
              <a:rPr lang="en-US" altLang="en-US" sz="2400" smtClean="0">
                <a:latin typeface="Arial" panose="020B0604020202020204" pitchFamily="34" charset="0"/>
                <a:cs typeface="Arial" panose="020B0604020202020204" pitchFamily="34" charset="0"/>
              </a:rPr>
              <a:t>RhIG prevents alloimmunization in D-negative mothers</a:t>
            </a:r>
          </a:p>
          <a:p>
            <a:pPr eaLnBrk="1" hangingPunct="1">
              <a:lnSpc>
                <a:spcPct val="80000"/>
              </a:lnSpc>
            </a:pPr>
            <a:r>
              <a:rPr lang="en-US" altLang="en-US" sz="2400" smtClean="0">
                <a:latin typeface="Arial" panose="020B0604020202020204" pitchFamily="34" charset="0"/>
                <a:cs typeface="Arial" panose="020B0604020202020204" pitchFamily="34" charset="0"/>
              </a:rPr>
              <a:t>RhIG only prevents formation of anti-D antibody</a:t>
            </a:r>
          </a:p>
          <a:p>
            <a:pPr eaLnBrk="1" hangingPunct="1">
              <a:lnSpc>
                <a:spcPct val="80000"/>
              </a:lnSpc>
            </a:pPr>
            <a:r>
              <a:rPr lang="en-US" altLang="en-US" sz="2400" b="1" smtClean="0">
                <a:latin typeface="Arial" panose="020B0604020202020204" pitchFamily="34" charset="0"/>
                <a:cs typeface="Arial" panose="020B0604020202020204" pitchFamily="34" charset="0"/>
              </a:rPr>
              <a:t>Antepartum</a:t>
            </a:r>
            <a:r>
              <a:rPr lang="en-US" altLang="en-US" sz="2400" smtClean="0">
                <a:latin typeface="Arial" panose="020B0604020202020204" pitchFamily="34" charset="0"/>
                <a:cs typeface="Arial" panose="020B0604020202020204" pitchFamily="34" charset="0"/>
              </a:rPr>
              <a:t> administration</a:t>
            </a:r>
          </a:p>
          <a:p>
            <a:pPr lvl="1" eaLnBrk="1" hangingPunct="1">
              <a:lnSpc>
                <a:spcPct val="80000"/>
              </a:lnSpc>
              <a:buFont typeface="Times New Roman" panose="02020603050405020304" pitchFamily="18" charset="0"/>
              <a:buChar char="–"/>
            </a:pPr>
            <a:r>
              <a:rPr lang="en-US" altLang="en-US" sz="2000" smtClean="0">
                <a:latin typeface="Arial" panose="020B0604020202020204" pitchFamily="34" charset="0"/>
                <a:cs typeface="Arial" panose="020B0604020202020204" pitchFamily="34" charset="0"/>
              </a:rPr>
              <a:t>Initial dose (300 </a:t>
            </a:r>
            <a:r>
              <a:rPr lang="el-GR" altLang="en-US" sz="2000" smtClean="0">
                <a:latin typeface="Arial" panose="020B0604020202020204" pitchFamily="34" charset="0"/>
                <a:cs typeface="Arial" panose="020B0604020202020204" pitchFamily="34" charset="0"/>
              </a:rPr>
              <a:t>μ</a:t>
            </a:r>
            <a:r>
              <a:rPr lang="en-US" altLang="en-US" sz="2000" smtClean="0">
                <a:latin typeface="Arial" panose="020B0604020202020204" pitchFamily="34" charset="0"/>
                <a:cs typeface="Arial" panose="020B0604020202020204" pitchFamily="34" charset="0"/>
              </a:rPr>
              <a:t>g) is given at 28 weeks’ gestation</a:t>
            </a:r>
          </a:p>
          <a:p>
            <a:pPr eaLnBrk="1" hangingPunct="1">
              <a:lnSpc>
                <a:spcPct val="80000"/>
              </a:lnSpc>
            </a:pPr>
            <a:r>
              <a:rPr lang="en-US" altLang="en-US" sz="2400" smtClean="0">
                <a:latin typeface="Arial" panose="020B0604020202020204" pitchFamily="34" charset="0"/>
                <a:cs typeface="Arial" panose="020B0604020202020204" pitchFamily="34" charset="0"/>
              </a:rPr>
              <a:t>Postpartum administration</a:t>
            </a:r>
          </a:p>
          <a:p>
            <a:pPr lvl="1" eaLnBrk="1" hangingPunct="1">
              <a:lnSpc>
                <a:spcPct val="80000"/>
              </a:lnSpc>
              <a:buFont typeface="Times New Roman" panose="02020603050405020304" pitchFamily="18" charset="0"/>
              <a:buChar char="–"/>
            </a:pPr>
            <a:r>
              <a:rPr lang="en-US" altLang="en-US" sz="2000" smtClean="0">
                <a:latin typeface="Arial" panose="020B0604020202020204" pitchFamily="34" charset="0"/>
                <a:cs typeface="Arial" panose="020B0604020202020204" pitchFamily="34" charset="0"/>
              </a:rPr>
              <a:t>Nonimmunized women receive one full dose of RhIG within 72 hours of delivery</a:t>
            </a:r>
          </a:p>
          <a:p>
            <a:pPr lvl="1" eaLnBrk="1" hangingPunct="1">
              <a:lnSpc>
                <a:spcPct val="80000"/>
              </a:lnSpc>
              <a:buFont typeface="Times New Roman" panose="02020603050405020304" pitchFamily="18" charset="0"/>
              <a:buChar char="–"/>
            </a:pPr>
            <a:r>
              <a:rPr lang="en-US" altLang="en-US" sz="2000" smtClean="0">
                <a:latin typeface="Arial" panose="020B0604020202020204" pitchFamily="34" charset="0"/>
                <a:cs typeface="Arial" panose="020B0604020202020204" pitchFamily="34" charset="0"/>
              </a:rPr>
              <a:t>More than one dose may be necessary if the mother has fetomaternal hemorrhage of more than 30 mL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609600" y="381000"/>
            <a:ext cx="7886700" cy="1325563"/>
          </a:xfrm>
        </p:spPr>
        <p:txBody>
          <a:bodyPr/>
          <a:lstStyle/>
          <a:p>
            <a:pPr eaLnBrk="1" hangingPunct="1"/>
            <a:r>
              <a:rPr lang="en-US" altLang="en-US" sz="4000" dirty="0" smtClean="0">
                <a:latin typeface="Arial" panose="020B0604020202020204" pitchFamily="34" charset="0"/>
                <a:cs typeface="Arial" panose="020B0604020202020204" pitchFamily="34" charset="0"/>
              </a:rPr>
              <a:t>Screening for </a:t>
            </a:r>
            <a:br>
              <a:rPr lang="en-US" altLang="en-US" sz="4000" dirty="0" smtClean="0">
                <a:latin typeface="Arial" panose="020B0604020202020204" pitchFamily="34" charset="0"/>
                <a:cs typeface="Arial" panose="020B0604020202020204" pitchFamily="34" charset="0"/>
              </a:rPr>
            </a:br>
            <a:r>
              <a:rPr lang="en-US" altLang="en-US" sz="4000" dirty="0" err="1" smtClean="0">
                <a:latin typeface="Arial" panose="020B0604020202020204" pitchFamily="34" charset="0"/>
                <a:cs typeface="Arial" panose="020B0604020202020204" pitchFamily="34" charset="0"/>
              </a:rPr>
              <a:t>Fetomaternal</a:t>
            </a:r>
            <a:r>
              <a:rPr lang="en-US" altLang="en-US" sz="4000" dirty="0" smtClean="0">
                <a:latin typeface="Arial" panose="020B0604020202020204" pitchFamily="34" charset="0"/>
                <a:cs typeface="Arial" panose="020B0604020202020204" pitchFamily="34" charset="0"/>
              </a:rPr>
              <a:t> Hemorrhage</a:t>
            </a:r>
          </a:p>
        </p:txBody>
      </p:sp>
      <p:sp>
        <p:nvSpPr>
          <p:cNvPr id="67587" name="Content Placeholder 2"/>
          <p:cNvSpPr>
            <a:spLocks noGrp="1"/>
          </p:cNvSpPr>
          <p:nvPr>
            <p:ph idx="1"/>
          </p:nvPr>
        </p:nvSpPr>
        <p:spPr>
          <a:xfrm>
            <a:off x="457200" y="1828800"/>
            <a:ext cx="8229600" cy="4525963"/>
          </a:xfrm>
        </p:spPr>
        <p:txBody>
          <a:bodyPr/>
          <a:lstStyle/>
          <a:p>
            <a:pPr eaLnBrk="1" hangingPunct="1"/>
            <a:r>
              <a:rPr lang="en-US" altLang="en-US" sz="2400" smtClean="0">
                <a:latin typeface="Arial" panose="020B0604020202020204" pitchFamily="34" charset="0"/>
                <a:cs typeface="Arial" panose="020B0604020202020204" pitchFamily="34" charset="0"/>
              </a:rPr>
              <a:t>RhIG candidates are screened for fetomaternal hemorrhage</a:t>
            </a:r>
          </a:p>
          <a:p>
            <a:pPr eaLnBrk="1" hangingPunct="1"/>
            <a:r>
              <a:rPr lang="en-US" altLang="en-US" sz="2400" smtClean="0">
                <a:latin typeface="Arial" panose="020B0604020202020204" pitchFamily="34" charset="0"/>
                <a:cs typeface="Arial" panose="020B0604020202020204" pitchFamily="34" charset="0"/>
              </a:rPr>
              <a:t>Most common screening method is the rosette test</a:t>
            </a:r>
          </a:p>
          <a:p>
            <a:pPr lvl="1" eaLnBrk="1" hangingPunct="1">
              <a:buFont typeface="Times New Roman" panose="02020603050405020304" pitchFamily="18" charset="0"/>
              <a:buChar char="–"/>
            </a:pPr>
            <a:r>
              <a:rPr lang="en-US" altLang="en-US" sz="2000" smtClean="0">
                <a:latin typeface="Arial" panose="020B0604020202020204" pitchFamily="34" charset="0"/>
                <a:cs typeface="Arial" panose="020B0604020202020204" pitchFamily="34" charset="0"/>
              </a:rPr>
              <a:t>Uses postpartum maternal specimen</a:t>
            </a:r>
          </a:p>
          <a:p>
            <a:pPr lvl="1" eaLnBrk="1" hangingPunct="1">
              <a:buFont typeface="Times New Roman" panose="02020603050405020304" pitchFamily="18" charset="0"/>
              <a:buChar char="–"/>
            </a:pPr>
            <a:r>
              <a:rPr lang="en-US" altLang="en-US" sz="2000" smtClean="0">
                <a:latin typeface="Arial" panose="020B0604020202020204" pitchFamily="34" charset="0"/>
                <a:cs typeface="Arial" panose="020B0604020202020204" pitchFamily="34" charset="0"/>
              </a:rPr>
              <a:t>Maternal RBCs are incubated with anti-D antibody</a:t>
            </a:r>
          </a:p>
          <a:p>
            <a:pPr lvl="1" eaLnBrk="1" hangingPunct="1">
              <a:buFont typeface="Times New Roman" panose="02020603050405020304" pitchFamily="18" charset="0"/>
              <a:buChar char="–"/>
            </a:pPr>
            <a:r>
              <a:rPr lang="en-US" altLang="en-US" sz="2000" smtClean="0">
                <a:latin typeface="Arial" panose="020B0604020202020204" pitchFamily="34" charset="0"/>
                <a:cs typeface="Arial" panose="020B0604020202020204" pitchFamily="34" charset="0"/>
              </a:rPr>
              <a:t>D-positive indicator cells are added</a:t>
            </a:r>
          </a:p>
          <a:p>
            <a:pPr lvl="1" eaLnBrk="1" hangingPunct="1">
              <a:buFont typeface="Times New Roman" panose="02020603050405020304" pitchFamily="18" charset="0"/>
              <a:buChar char="–"/>
            </a:pPr>
            <a:r>
              <a:rPr lang="en-US" altLang="en-US" sz="2000" smtClean="0">
                <a:latin typeface="Arial" panose="020B0604020202020204" pitchFamily="34" charset="0"/>
                <a:cs typeface="Arial" panose="020B0604020202020204" pitchFamily="34" charset="0"/>
              </a:rPr>
              <a:t>Rosettes are observed under the microscope</a:t>
            </a:r>
          </a:p>
          <a:p>
            <a:pPr marL="1143000" lvl="2" indent="-228600" eaLnBrk="1" hangingPunct="1"/>
            <a:r>
              <a:rPr lang="en-US" altLang="en-US" sz="1800" smtClean="0">
                <a:latin typeface="Arial" panose="020B0604020202020204" pitchFamily="34" charset="0"/>
                <a:cs typeface="Arial" panose="020B0604020202020204" pitchFamily="34" charset="0"/>
              </a:rPr>
              <a:t>Less than 1 rosette per 3 low-power fields: one dose of RhIG</a:t>
            </a:r>
          </a:p>
          <a:p>
            <a:pPr marL="1143000" lvl="2" indent="-228600" eaLnBrk="1" hangingPunct="1"/>
            <a:r>
              <a:rPr lang="en-US" altLang="en-US" sz="1800" smtClean="0">
                <a:latin typeface="Arial" panose="020B0604020202020204" pitchFamily="34" charset="0"/>
                <a:cs typeface="Arial" panose="020B0604020202020204" pitchFamily="34" charset="0"/>
              </a:rPr>
              <a:t>More than 1 rosette per 3 low-power fields: bleed must be quantitated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Rosette Test</a:t>
            </a:r>
          </a:p>
        </p:txBody>
      </p:sp>
      <p:pic>
        <p:nvPicPr>
          <p:cNvPr id="4" name="Picture 3" descr="Image describing Rosette test for detection of fetomaternal hemorrhage. lpf, Low-power field; RBC, red blood cell; RhIG, Rh immune globulin" title="Fig. 12.7 Rosette test for detection of fetomaternal hemorrhage. lpf, Low-power field; RBC, red blood cell; RhIG, Rh immune globulin. (Modified from Immucor, Norcross, G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37360" y="1905000"/>
            <a:ext cx="5715000" cy="4400550"/>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normAutofit/>
          </a:bodyPr>
          <a:lstStyle/>
          <a:p>
            <a:pPr eaLnBrk="1" hangingPunct="1"/>
            <a:r>
              <a:rPr lang="en-US" altLang="en-US" sz="4000" dirty="0" smtClean="0">
                <a:latin typeface="Arial" panose="020B0604020202020204" pitchFamily="34" charset="0"/>
                <a:cs typeface="Arial" panose="020B0604020202020204" pitchFamily="34" charset="0"/>
              </a:rPr>
              <a:t>Quantifying </a:t>
            </a:r>
            <a:r>
              <a:rPr lang="en-US" altLang="en-US" sz="4000" dirty="0" err="1" smtClean="0">
                <a:latin typeface="Arial" panose="020B0604020202020204" pitchFamily="34" charset="0"/>
                <a:cs typeface="Arial" panose="020B0604020202020204" pitchFamily="34" charset="0"/>
              </a:rPr>
              <a:t>Fetomaternal</a:t>
            </a:r>
            <a:r>
              <a:rPr lang="en-US" altLang="en-US" sz="4000" dirty="0" smtClean="0">
                <a:latin typeface="Arial" panose="020B0604020202020204" pitchFamily="34" charset="0"/>
                <a:cs typeface="Arial" panose="020B0604020202020204" pitchFamily="34" charset="0"/>
              </a:rPr>
              <a:t> Hemorrhage</a:t>
            </a:r>
          </a:p>
        </p:txBody>
      </p:sp>
      <p:sp>
        <p:nvSpPr>
          <p:cNvPr id="71683" name="Content Placeholder 2"/>
          <p:cNvSpPr>
            <a:spLocks noGrp="1"/>
          </p:cNvSpPr>
          <p:nvPr>
            <p:ph idx="1"/>
          </p:nvPr>
        </p:nvSpPr>
        <p:spPr/>
        <p:txBody>
          <a:bodyPr/>
          <a:lstStyle/>
          <a:p>
            <a:pPr eaLnBrk="1" hangingPunct="1"/>
            <a:r>
              <a:rPr lang="en-US" altLang="en-US" sz="2400" dirty="0" smtClean="0">
                <a:latin typeface="Arial" panose="020B0604020202020204" pitchFamily="34" charset="0"/>
                <a:cs typeface="Arial" panose="020B0604020202020204" pitchFamily="34" charset="0"/>
              </a:rPr>
              <a:t>To calculate the additional doses of </a:t>
            </a:r>
            <a:r>
              <a:rPr lang="en-US" altLang="en-US" sz="2400" dirty="0" err="1" smtClean="0">
                <a:latin typeface="Arial" panose="020B0604020202020204" pitchFamily="34" charset="0"/>
                <a:cs typeface="Arial" panose="020B0604020202020204" pitchFamily="34" charset="0"/>
              </a:rPr>
              <a:t>RhIG</a:t>
            </a:r>
            <a:r>
              <a:rPr lang="en-US" altLang="en-US" sz="2400" dirty="0" smtClean="0">
                <a:latin typeface="Arial" panose="020B0604020202020204" pitchFamily="34" charset="0"/>
                <a:cs typeface="Arial" panose="020B0604020202020204" pitchFamily="34" charset="0"/>
              </a:rPr>
              <a:t>, flow </a:t>
            </a:r>
            <a:r>
              <a:rPr lang="en-US" altLang="en-US" sz="2400" dirty="0" err="1" smtClean="0">
                <a:latin typeface="Arial" panose="020B0604020202020204" pitchFamily="34" charset="0"/>
                <a:cs typeface="Arial" panose="020B0604020202020204" pitchFamily="34" charset="0"/>
              </a:rPr>
              <a:t>cytometry</a:t>
            </a:r>
            <a:r>
              <a:rPr lang="en-US" altLang="en-US" sz="2400" dirty="0" smtClean="0">
                <a:latin typeface="Arial" panose="020B0604020202020204" pitchFamily="34" charset="0"/>
                <a:cs typeface="Arial" panose="020B0604020202020204" pitchFamily="34" charset="0"/>
              </a:rPr>
              <a:t> or the </a:t>
            </a:r>
            <a:r>
              <a:rPr lang="en-US" altLang="en-US" sz="2400" dirty="0" err="1" smtClean="0">
                <a:latin typeface="Arial" panose="020B0604020202020204" pitchFamily="34" charset="0"/>
                <a:cs typeface="Arial" panose="020B0604020202020204" pitchFamily="34" charset="0"/>
              </a:rPr>
              <a:t>Kleihauer-Betke</a:t>
            </a:r>
            <a:r>
              <a:rPr lang="en-US" altLang="en-US" sz="2400" dirty="0" smtClean="0">
                <a:latin typeface="Arial" panose="020B0604020202020204" pitchFamily="34" charset="0"/>
                <a:cs typeface="Arial" panose="020B0604020202020204" pitchFamily="34" charset="0"/>
              </a:rPr>
              <a:t> test is performed</a:t>
            </a:r>
          </a:p>
          <a:p>
            <a:pPr eaLnBrk="1" hangingPunct="1"/>
            <a:r>
              <a:rPr lang="en-US" altLang="en-US" sz="2400" dirty="0" err="1" smtClean="0">
                <a:latin typeface="Arial" panose="020B0604020202020204" pitchFamily="34" charset="0"/>
                <a:cs typeface="Arial" panose="020B0604020202020204" pitchFamily="34" charset="0"/>
              </a:rPr>
              <a:t>Kleihauer-Betke</a:t>
            </a:r>
            <a:r>
              <a:rPr lang="en-US" altLang="en-US" sz="2400" dirty="0" smtClean="0">
                <a:latin typeface="Arial" panose="020B0604020202020204" pitchFamily="34" charset="0"/>
                <a:cs typeface="Arial" panose="020B0604020202020204" pitchFamily="34" charset="0"/>
              </a:rPr>
              <a:t> test is based on the following facts</a:t>
            </a:r>
          </a:p>
          <a:p>
            <a:pPr lvl="1" eaLnBrk="1" hangingPunct="1">
              <a:buFont typeface="Times New Roman" panose="02020603050405020304" pitchFamily="18" charset="0"/>
              <a:buChar char="–"/>
            </a:pPr>
            <a:r>
              <a:rPr lang="en-US" altLang="en-US" sz="2200" dirty="0" smtClean="0">
                <a:latin typeface="Arial" panose="020B0604020202020204" pitchFamily="34" charset="0"/>
                <a:cs typeface="Arial" panose="020B0604020202020204" pitchFamily="34" charset="0"/>
              </a:rPr>
              <a:t>Fetal hemoglobin is resistant to acid (retains dye)</a:t>
            </a:r>
          </a:p>
          <a:p>
            <a:pPr lvl="1" eaLnBrk="1" hangingPunct="1">
              <a:buFont typeface="Times New Roman" panose="02020603050405020304" pitchFamily="18" charset="0"/>
              <a:buChar char="–"/>
            </a:pPr>
            <a:r>
              <a:rPr lang="en-US" altLang="en-US" sz="2200" dirty="0" smtClean="0">
                <a:latin typeface="Arial" panose="020B0604020202020204" pitchFamily="34" charset="0"/>
                <a:cs typeface="Arial" panose="020B0604020202020204" pitchFamily="34" charset="0"/>
              </a:rPr>
              <a:t>Adult hemoglobin is not resistant to acid (ghost-like)</a:t>
            </a:r>
          </a:p>
          <a:p>
            <a:pPr eaLnBrk="1" hangingPunct="1"/>
            <a:endParaRPr lang="en-US" altLang="en-US" sz="2600" dirty="0" smtClean="0">
              <a:latin typeface="Arial" panose="020B0604020202020204" pitchFamily="34" charset="0"/>
              <a:cs typeface="Arial" panose="020B0604020202020204" pitchFamily="34" charset="0"/>
            </a:endParaRPr>
          </a:p>
          <a:p>
            <a:pPr eaLnBrk="1" hangingPunct="1">
              <a:buFont typeface="Wingdings 2" pitchFamily="18" charset="2"/>
              <a:buNone/>
            </a:pPr>
            <a:endParaRPr lang="en-US" altLang="en-US" sz="2600" dirty="0" smtClean="0">
              <a:latin typeface="Arial" panose="020B0604020202020204" pitchFamily="34" charset="0"/>
              <a:cs typeface="Arial" panose="020B0604020202020204" pitchFamily="34" charset="0"/>
            </a:endParaRPr>
          </a:p>
          <a:p>
            <a:pPr lvl="1" eaLnBrk="1" hangingPunct="1"/>
            <a:endParaRPr lang="en-US" altLang="en-US" sz="2200" dirty="0" smtClean="0">
              <a:latin typeface="Arial" panose="020B0604020202020204" pitchFamily="34" charset="0"/>
              <a:cs typeface="Arial" panose="020B0604020202020204" pitchFamily="34" charset="0"/>
            </a:endParaRPr>
          </a:p>
          <a:p>
            <a:pPr lvl="1" eaLnBrk="1" hangingPunct="1"/>
            <a:endParaRPr lang="en-US" altLang="en-US" sz="2200" dirty="0" smtClean="0">
              <a:latin typeface="Arial" panose="020B0604020202020204" pitchFamily="34" charset="0"/>
              <a:cs typeface="Arial" panose="020B0604020202020204" pitchFamily="34" charset="0"/>
            </a:endParaRPr>
          </a:p>
        </p:txBody>
      </p:sp>
      <p:pic>
        <p:nvPicPr>
          <p:cNvPr id="71686" name="Picture 1" descr="Image showing Acid elution test for determination of hemoglobin F" title="Fig. 12.8 Acid elution test for determination of hemoglobin F. After staining, fetal red cells appear deep pink, and adult cells appear as pale ghost cells. Fetal hemoglobin resists acid elution and remains intact, whereas the adult red cells lose the hemoglobin and do not take up the stai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3125871" y="4168776"/>
            <a:ext cx="2892258" cy="195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pPr eaLnBrk="1" hangingPunct="1"/>
            <a:r>
              <a:rPr lang="en-US" altLang="en-US" sz="4000" dirty="0" err="1" smtClean="0">
                <a:latin typeface="Arial" panose="020B0604020202020204" pitchFamily="34" charset="0"/>
                <a:cs typeface="Arial" panose="020B0604020202020204" pitchFamily="34" charset="0"/>
              </a:rPr>
              <a:t>Kleihauer-Betke</a:t>
            </a:r>
            <a:r>
              <a:rPr lang="en-US" altLang="en-US" sz="4000" dirty="0" smtClean="0">
                <a:latin typeface="Arial" panose="020B0604020202020204" pitchFamily="34" charset="0"/>
                <a:cs typeface="Arial" panose="020B0604020202020204" pitchFamily="34" charset="0"/>
              </a:rPr>
              <a:t> Calculation</a:t>
            </a:r>
          </a:p>
        </p:txBody>
      </p:sp>
      <p:pic>
        <p:nvPicPr>
          <p:cNvPr id="4" name="Picture 3" descr="Image describing calculating the dosage of Rh immune globulin (RhIG)" title="Fig. 12.9 Calculating the dosage of Rh immune globulin (RhIG). From: Fung MK, Eder AF, Spitalnik SL, et al.: Technical Manual, ed 19, Bethesda, MD, 2017, AABB.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2098" y="1737361"/>
            <a:ext cx="6125523" cy="4410377"/>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Intrauterine Transfusion</a:t>
            </a:r>
          </a:p>
        </p:txBody>
      </p:sp>
      <p:sp>
        <p:nvSpPr>
          <p:cNvPr id="75779" name="Content Placeholder 2"/>
          <p:cNvSpPr>
            <a:spLocks noGrp="1"/>
          </p:cNvSpPr>
          <p:nvPr>
            <p:ph idx="1"/>
          </p:nvPr>
        </p:nvSpPr>
        <p:spPr/>
        <p:txBody>
          <a:bodyPr/>
          <a:lstStyle/>
          <a:p>
            <a:pPr eaLnBrk="1" hangingPunct="1"/>
            <a:r>
              <a:rPr lang="en-US" altLang="en-US" smtClean="0">
                <a:latin typeface="Arial" panose="020B0604020202020204" pitchFamily="34" charset="0"/>
                <a:cs typeface="Arial" panose="020B0604020202020204" pitchFamily="34" charset="0"/>
              </a:rPr>
              <a:t>Corrects anemia and prevents heart failure</a:t>
            </a:r>
          </a:p>
          <a:p>
            <a:pPr eaLnBrk="1" hangingPunct="1"/>
            <a:r>
              <a:rPr lang="en-US" altLang="en-US" smtClean="0">
                <a:latin typeface="Arial" panose="020B0604020202020204" pitchFamily="34" charset="0"/>
                <a:cs typeface="Arial" panose="020B0604020202020204" pitchFamily="34" charset="0"/>
              </a:rPr>
              <a:t>Blood for intrauterine transfusion</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Group O, D-negative RBCs</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RBCs collected within 7 days (fresh)</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Irradiated to prevent graft-versus-host disease</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Negative for cytomegalovirus and/or leukocyte reduced</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Negative for hemoglobin 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Phototherapy</a:t>
            </a:r>
          </a:p>
        </p:txBody>
      </p:sp>
      <p:sp>
        <p:nvSpPr>
          <p:cNvPr id="77827" name="Content Placeholder 2"/>
          <p:cNvSpPr>
            <a:spLocks noGrp="1"/>
          </p:cNvSpPr>
          <p:nvPr>
            <p:ph idx="1"/>
          </p:nvPr>
        </p:nvSpPr>
        <p:spPr/>
        <p:txBody>
          <a:bodyPr>
            <a:normAutofit/>
          </a:bodyPr>
          <a:lstStyle/>
          <a:p>
            <a:pPr eaLnBrk="1" hangingPunct="1"/>
            <a:r>
              <a:rPr lang="en-US" altLang="en-US" smtClean="0">
                <a:latin typeface="Arial" panose="020B0604020202020204" pitchFamily="34" charset="0"/>
                <a:cs typeface="Arial" panose="020B0604020202020204" pitchFamily="34" charset="0"/>
              </a:rPr>
              <a:t>Initial treatment for hyperbilirubinemia</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Mild cases of HDFN, such as ABO HDFN</a:t>
            </a:r>
          </a:p>
          <a:p>
            <a:pPr eaLnBrk="1" hangingPunct="1"/>
            <a:r>
              <a:rPr lang="en-US" altLang="en-US" smtClean="0">
                <a:latin typeface="Arial" panose="020B0604020202020204" pitchFamily="34" charset="0"/>
                <a:cs typeface="Arial" panose="020B0604020202020204" pitchFamily="34" charset="0"/>
              </a:rPr>
              <a:t>Uses fluorescent blue light (420 to 475 nm)</a:t>
            </a:r>
          </a:p>
          <a:p>
            <a:pPr eaLnBrk="1" hangingPunct="1"/>
            <a:r>
              <a:rPr lang="en-US" altLang="en-US" smtClean="0">
                <a:latin typeface="Arial" panose="020B0604020202020204" pitchFamily="34" charset="0"/>
                <a:cs typeface="Arial" panose="020B0604020202020204" pitchFamily="34" charset="0"/>
              </a:rPr>
              <a:t>Light converts bilirubin to isomers that are excreted in the bile</a:t>
            </a:r>
          </a:p>
          <a:p>
            <a:pPr eaLnBrk="1" hangingPunct="1"/>
            <a:r>
              <a:rPr lang="en-US" altLang="en-US" smtClean="0">
                <a:latin typeface="Arial" panose="020B0604020202020204" pitchFamily="34" charset="0"/>
                <a:cs typeface="Arial" panose="020B0604020202020204" pitchFamily="34" charset="0"/>
              </a:rPr>
              <a:t>If patient is unresponsive, exchange transfusion may be necessary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Exchange Transfusion (1 of 2)</a:t>
            </a:r>
          </a:p>
        </p:txBody>
      </p:sp>
      <p:sp>
        <p:nvSpPr>
          <p:cNvPr id="79875" name="Content Placeholder 2"/>
          <p:cNvSpPr>
            <a:spLocks noGrp="1"/>
          </p:cNvSpPr>
          <p:nvPr>
            <p:ph idx="1"/>
          </p:nvPr>
        </p:nvSpPr>
        <p:spPr/>
        <p:txBody>
          <a:bodyPr/>
          <a:lstStyle/>
          <a:p>
            <a:pPr eaLnBrk="1" hangingPunct="1"/>
            <a:r>
              <a:rPr lang="en-US" altLang="en-US" smtClean="0">
                <a:latin typeface="Arial" panose="020B0604020202020204" pitchFamily="34" charset="0"/>
                <a:cs typeface="Arial" panose="020B0604020202020204" pitchFamily="34" charset="0"/>
              </a:rPr>
              <a:t>Replacement of 1 to 2 whole blood volumes</a:t>
            </a:r>
          </a:p>
          <a:p>
            <a:pPr eaLnBrk="1" hangingPunct="1"/>
            <a:r>
              <a:rPr lang="en-US" altLang="en-US" smtClean="0">
                <a:latin typeface="Arial" panose="020B0604020202020204" pitchFamily="34" charset="0"/>
                <a:cs typeface="Arial" panose="020B0604020202020204" pitchFamily="34" charset="0"/>
              </a:rPr>
              <a:t>Exchange transfusion</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Corrects anemia without expanding the blood volume</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Removes newborn’s RBCs and replaces them with antigen-negative cells</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Reduces bilirubin (prevents kernicterus)</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Reduces maternal antibody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Exchange Transfusion (2 of 2)</a:t>
            </a:r>
          </a:p>
        </p:txBody>
      </p:sp>
      <p:sp>
        <p:nvSpPr>
          <p:cNvPr id="81923" name="Content Placeholder 2"/>
          <p:cNvSpPr>
            <a:spLocks noGrp="1"/>
          </p:cNvSpPr>
          <p:nvPr>
            <p:ph sz="half" idx="1"/>
          </p:nvPr>
        </p:nvSpPr>
        <p:spPr>
          <a:xfrm>
            <a:off x="457200" y="1905000"/>
            <a:ext cx="3352800" cy="4221163"/>
          </a:xfrm>
        </p:spPr>
        <p:txBody>
          <a:bodyPr>
            <a:normAutofit/>
          </a:bodyPr>
          <a:lstStyle/>
          <a:p>
            <a:pPr eaLnBrk="1" hangingPunct="1"/>
            <a:r>
              <a:rPr lang="en-US" altLang="en-US" sz="2600" dirty="0" smtClean="0">
                <a:latin typeface="Arial" panose="020B0604020202020204" pitchFamily="34" charset="0"/>
                <a:cs typeface="Arial" panose="020B0604020202020204" pitchFamily="34" charset="0"/>
              </a:rPr>
              <a:t>ABO and D typing is determined in the infant</a:t>
            </a:r>
          </a:p>
          <a:p>
            <a:pPr eaLnBrk="1" hangingPunct="1"/>
            <a:r>
              <a:rPr lang="en-US" altLang="en-US" sz="2600" dirty="0" smtClean="0">
                <a:latin typeface="Arial" panose="020B0604020202020204" pitchFamily="34" charset="0"/>
                <a:cs typeface="Arial" panose="020B0604020202020204" pitchFamily="34" charset="0"/>
              </a:rPr>
              <a:t>Maternal or infant serum or plasma is used for antibody screening</a:t>
            </a:r>
          </a:p>
          <a:p>
            <a:pPr eaLnBrk="1" hangingPunct="1"/>
            <a:r>
              <a:rPr lang="en-US" altLang="en-US" sz="2600" dirty="0" smtClean="0">
                <a:latin typeface="Arial" panose="020B0604020202020204" pitchFamily="34" charset="0"/>
                <a:cs typeface="Arial" panose="020B0604020202020204" pitchFamily="34" charset="0"/>
              </a:rPr>
              <a:t>Antigen-negative units are given if antibody is present</a:t>
            </a:r>
          </a:p>
        </p:txBody>
      </p:sp>
      <p:graphicFrame>
        <p:nvGraphicFramePr>
          <p:cNvPr id="2" name="Table 1" descr="Table with 1 column and 1 row " title="Table 12.5 Selection of Blood for Exchange Transfusion"/>
          <p:cNvGraphicFramePr>
            <a:graphicFrameLocks noGrp="1"/>
          </p:cNvGraphicFramePr>
          <p:nvPr>
            <p:extLst>
              <p:ext uri="{D42A27DB-BD31-4B8C-83A1-F6EECF244321}">
                <p14:modId xmlns:p14="http://schemas.microsoft.com/office/powerpoint/2010/main" val="1249570701"/>
              </p:ext>
            </p:extLst>
          </p:nvPr>
        </p:nvGraphicFramePr>
        <p:xfrm>
          <a:off x="4038601" y="1905000"/>
          <a:ext cx="4648200" cy="2706624"/>
        </p:xfrm>
        <a:graphic>
          <a:graphicData uri="http://schemas.openxmlformats.org/drawingml/2006/table">
            <a:tbl>
              <a:tblPr firstRow="1" firstCol="1" bandRow="1">
                <a:tableStyleId>{5C22544A-7EE6-4342-B048-85BDC9FD1C3A}</a:tableStyleId>
              </a:tblPr>
              <a:tblGrid>
                <a:gridCol w="4648200">
                  <a:extLst>
                    <a:ext uri="{9D8B030D-6E8A-4147-A177-3AD203B41FA5}">
                      <a16:colId xmlns:a16="http://schemas.microsoft.com/office/drawing/2014/main" val="20000"/>
                    </a:ext>
                  </a:extLst>
                </a:gridCol>
              </a:tblGrid>
              <a:tr h="228600">
                <a:tc>
                  <a:txBody>
                    <a:bodyPr/>
                    <a:lstStyle/>
                    <a:p>
                      <a:pPr>
                        <a:lnSpc>
                          <a:spcPct val="115000"/>
                        </a:lnSpc>
                        <a:spcAft>
                          <a:spcPts val="0"/>
                        </a:spcAft>
                      </a:pPr>
                      <a:r>
                        <a:rPr lang="en-US" sz="1200" b="0" dirty="0">
                          <a:solidFill>
                            <a:schemeClr val="tx1"/>
                          </a:solidFill>
                          <a:effectLst/>
                          <a:latin typeface="Arial" panose="020B0604020202020204" pitchFamily="34" charset="0"/>
                          <a:cs typeface="Arial" panose="020B0604020202020204" pitchFamily="34" charset="0"/>
                        </a:rPr>
                        <a:t>Table 12.5 Selection of Blood for Exchange Transfusion</a:t>
                      </a:r>
                      <a:endParaRPr lang="en-US" sz="11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057400">
                <a:tc>
                  <a:txBody>
                    <a:bodyPr/>
                    <a:lstStyle/>
                    <a:p>
                      <a:pPr marL="228600" indent="-228600">
                        <a:lnSpc>
                          <a:spcPct val="115000"/>
                        </a:lnSpc>
                        <a:spcAft>
                          <a:spcPts val="0"/>
                        </a:spcAft>
                      </a:pPr>
                      <a:r>
                        <a:rPr lang="en-US" sz="1200" b="0" dirty="0">
                          <a:solidFill>
                            <a:schemeClr val="tx1"/>
                          </a:solidFill>
                          <a:effectLst/>
                          <a:latin typeface="Arial" panose="020B0604020202020204" pitchFamily="34" charset="0"/>
                          <a:cs typeface="Arial" panose="020B0604020202020204" pitchFamily="34" charset="0"/>
                        </a:rPr>
                        <a:t>●	Group O (or ABO-compatible) D-negative blood</a:t>
                      </a:r>
                      <a:endParaRPr lang="en-US" sz="1100" b="0" dirty="0">
                        <a:solidFill>
                          <a:schemeClr val="tx1"/>
                        </a:solidFill>
                        <a:effectLst/>
                        <a:latin typeface="Arial" panose="020B0604020202020204" pitchFamily="34" charset="0"/>
                        <a:cs typeface="Arial" panose="020B0604020202020204" pitchFamily="34" charset="0"/>
                      </a:endParaRPr>
                    </a:p>
                    <a:p>
                      <a:pPr marL="228600" indent="-228600">
                        <a:lnSpc>
                          <a:spcPct val="115000"/>
                        </a:lnSpc>
                        <a:spcAft>
                          <a:spcPts val="0"/>
                        </a:spcAft>
                      </a:pPr>
                      <a:r>
                        <a:rPr lang="en-US" sz="1200" b="0" dirty="0">
                          <a:solidFill>
                            <a:schemeClr val="tx1"/>
                          </a:solidFill>
                          <a:effectLst/>
                          <a:latin typeface="Arial" panose="020B0604020202020204" pitchFamily="34" charset="0"/>
                          <a:cs typeface="Arial" panose="020B0604020202020204" pitchFamily="34" charset="0"/>
                        </a:rPr>
                        <a:t>●	RBCs &lt;7 days old, </a:t>
                      </a:r>
                      <a:r>
                        <a:rPr lang="en-US" sz="1200" b="0" dirty="0" err="1">
                          <a:solidFill>
                            <a:schemeClr val="tx1"/>
                          </a:solidFill>
                          <a:effectLst/>
                          <a:latin typeface="Arial" panose="020B0604020202020204" pitchFamily="34" charset="0"/>
                          <a:cs typeface="Arial" panose="020B0604020202020204" pitchFamily="34" charset="0"/>
                        </a:rPr>
                        <a:t>resuspended</a:t>
                      </a:r>
                      <a:r>
                        <a:rPr lang="en-US" sz="1200" b="0" dirty="0">
                          <a:solidFill>
                            <a:schemeClr val="tx1"/>
                          </a:solidFill>
                          <a:effectLst/>
                          <a:latin typeface="Arial" panose="020B0604020202020204" pitchFamily="34" charset="0"/>
                          <a:cs typeface="Arial" panose="020B0604020202020204" pitchFamily="34" charset="0"/>
                        </a:rPr>
                        <a:t> in group AB FFP</a:t>
                      </a:r>
                      <a:endParaRPr lang="en-US" sz="1100" b="0" dirty="0">
                        <a:solidFill>
                          <a:schemeClr val="tx1"/>
                        </a:solidFill>
                        <a:effectLst/>
                        <a:latin typeface="Arial" panose="020B0604020202020204" pitchFamily="34" charset="0"/>
                        <a:cs typeface="Arial" panose="020B0604020202020204" pitchFamily="34" charset="0"/>
                      </a:endParaRPr>
                    </a:p>
                    <a:p>
                      <a:pPr marL="228600" indent="-228600">
                        <a:lnSpc>
                          <a:spcPct val="115000"/>
                        </a:lnSpc>
                        <a:spcAft>
                          <a:spcPts val="0"/>
                        </a:spcAft>
                      </a:pPr>
                      <a:r>
                        <a:rPr lang="en-US" sz="1200" b="0" dirty="0">
                          <a:solidFill>
                            <a:schemeClr val="tx1"/>
                          </a:solidFill>
                          <a:effectLst/>
                          <a:latin typeface="Arial" panose="020B0604020202020204" pitchFamily="34" charset="0"/>
                          <a:cs typeface="Arial" panose="020B0604020202020204" pitchFamily="34" charset="0"/>
                        </a:rPr>
                        <a:t>●	CMV-reduced-risk components: CMV-</a:t>
                      </a:r>
                      <a:r>
                        <a:rPr lang="en-US" sz="1200" b="0" dirty="0" err="1">
                          <a:solidFill>
                            <a:schemeClr val="tx1"/>
                          </a:solidFill>
                          <a:effectLst/>
                          <a:latin typeface="Arial" panose="020B0604020202020204" pitchFamily="34" charset="0"/>
                          <a:cs typeface="Arial" panose="020B0604020202020204" pitchFamily="34" charset="0"/>
                        </a:rPr>
                        <a:t>seronegative</a:t>
                      </a:r>
                      <a:r>
                        <a:rPr lang="en-US" sz="1200" b="0" dirty="0">
                          <a:solidFill>
                            <a:schemeClr val="tx1"/>
                          </a:solidFill>
                          <a:effectLst/>
                          <a:latin typeface="Arial" panose="020B0604020202020204" pitchFamily="34" charset="0"/>
                          <a:cs typeface="Arial" panose="020B0604020202020204" pitchFamily="34" charset="0"/>
                        </a:rPr>
                        <a:t> donors or leukocyte reduced</a:t>
                      </a:r>
                      <a:endParaRPr lang="en-US" sz="1100" b="0" dirty="0">
                        <a:solidFill>
                          <a:schemeClr val="tx1"/>
                        </a:solidFill>
                        <a:effectLst/>
                        <a:latin typeface="Arial" panose="020B0604020202020204" pitchFamily="34" charset="0"/>
                        <a:cs typeface="Arial" panose="020B0604020202020204" pitchFamily="34" charset="0"/>
                      </a:endParaRPr>
                    </a:p>
                    <a:p>
                      <a:pPr marL="228600" indent="-228600">
                        <a:lnSpc>
                          <a:spcPct val="115000"/>
                        </a:lnSpc>
                        <a:spcAft>
                          <a:spcPts val="0"/>
                        </a:spcAft>
                      </a:pPr>
                      <a:r>
                        <a:rPr lang="en-US" sz="1200" b="0" dirty="0">
                          <a:solidFill>
                            <a:schemeClr val="tx1"/>
                          </a:solidFill>
                          <a:effectLst/>
                          <a:latin typeface="Arial" panose="020B0604020202020204" pitchFamily="34" charset="0"/>
                          <a:cs typeface="Arial" panose="020B0604020202020204" pitchFamily="34" charset="0"/>
                        </a:rPr>
                        <a:t>●	Irradiated blood</a:t>
                      </a:r>
                      <a:endParaRPr lang="en-US" sz="1100" b="0" dirty="0">
                        <a:solidFill>
                          <a:schemeClr val="tx1"/>
                        </a:solidFill>
                        <a:effectLst/>
                        <a:latin typeface="Arial" panose="020B0604020202020204" pitchFamily="34" charset="0"/>
                        <a:cs typeface="Arial" panose="020B0604020202020204" pitchFamily="34" charset="0"/>
                      </a:endParaRPr>
                    </a:p>
                    <a:p>
                      <a:pPr marL="228600" indent="-228600">
                        <a:lnSpc>
                          <a:spcPct val="115000"/>
                        </a:lnSpc>
                        <a:spcAft>
                          <a:spcPts val="0"/>
                        </a:spcAft>
                      </a:pPr>
                      <a:r>
                        <a:rPr lang="en-US" sz="1200" b="0" dirty="0">
                          <a:solidFill>
                            <a:schemeClr val="tx1"/>
                          </a:solidFill>
                          <a:effectLst/>
                          <a:latin typeface="Arial" panose="020B0604020202020204" pitchFamily="34" charset="0"/>
                          <a:cs typeface="Arial" panose="020B0604020202020204" pitchFamily="34" charset="0"/>
                        </a:rPr>
                        <a:t>●	Hemoglobin S–negative blood</a:t>
                      </a:r>
                      <a:endParaRPr lang="en-US" sz="1100" b="0" dirty="0">
                        <a:solidFill>
                          <a:schemeClr val="tx1"/>
                        </a:solidFill>
                        <a:effectLst/>
                        <a:latin typeface="Arial" panose="020B0604020202020204" pitchFamily="34" charset="0"/>
                        <a:cs typeface="Arial" panose="020B0604020202020204" pitchFamily="34" charset="0"/>
                      </a:endParaRPr>
                    </a:p>
                    <a:p>
                      <a:pPr marL="228600" indent="-228600">
                        <a:lnSpc>
                          <a:spcPct val="115000"/>
                        </a:lnSpc>
                        <a:spcAft>
                          <a:spcPts val="0"/>
                        </a:spcAft>
                      </a:pPr>
                      <a:r>
                        <a:rPr lang="en-US" sz="1200" b="0" dirty="0">
                          <a:solidFill>
                            <a:schemeClr val="tx1"/>
                          </a:solidFill>
                          <a:effectLst/>
                          <a:latin typeface="Arial" panose="020B0604020202020204" pitchFamily="34" charset="0"/>
                          <a:cs typeface="Arial" panose="020B0604020202020204" pitchFamily="34" charset="0"/>
                        </a:rPr>
                        <a:t>●	Blood lacks antigen corresponding to maternal antibody</a:t>
                      </a:r>
                      <a:endParaRPr lang="en-US" sz="1100" b="0" dirty="0">
                        <a:solidFill>
                          <a:schemeClr val="tx1"/>
                        </a:solidFill>
                        <a:effectLst/>
                        <a:latin typeface="Arial" panose="020B0604020202020204" pitchFamily="34" charset="0"/>
                        <a:cs typeface="Arial" panose="020B0604020202020204" pitchFamily="34" charset="0"/>
                      </a:endParaRPr>
                    </a:p>
                    <a:p>
                      <a:pPr marL="228600" indent="-228600">
                        <a:lnSpc>
                          <a:spcPct val="115000"/>
                        </a:lnSpc>
                        <a:spcAft>
                          <a:spcPts val="0"/>
                        </a:spcAft>
                      </a:pPr>
                      <a:r>
                        <a:rPr lang="en-US" sz="1200" b="0" dirty="0">
                          <a:solidFill>
                            <a:schemeClr val="tx1"/>
                          </a:solidFill>
                          <a:effectLst/>
                          <a:latin typeface="Arial" panose="020B0604020202020204" pitchFamily="34" charset="0"/>
                          <a:cs typeface="Arial" panose="020B0604020202020204" pitchFamily="34" charset="0"/>
                        </a:rPr>
                        <a:t>●	Compatible </a:t>
                      </a:r>
                      <a:r>
                        <a:rPr lang="en-US" sz="1200" b="0" dirty="0" err="1">
                          <a:solidFill>
                            <a:schemeClr val="tx1"/>
                          </a:solidFill>
                          <a:effectLst/>
                          <a:latin typeface="Arial" panose="020B0604020202020204" pitchFamily="34" charset="0"/>
                          <a:cs typeface="Arial" panose="020B0604020202020204" pitchFamily="34" charset="0"/>
                        </a:rPr>
                        <a:t>crossmatch</a:t>
                      </a:r>
                      <a:r>
                        <a:rPr lang="en-US" sz="1200" b="0" dirty="0">
                          <a:solidFill>
                            <a:schemeClr val="tx1"/>
                          </a:solidFill>
                          <a:effectLst/>
                          <a:latin typeface="Arial" panose="020B0604020202020204" pitchFamily="34" charset="0"/>
                          <a:cs typeface="Arial" panose="020B0604020202020204" pitchFamily="34" charset="0"/>
                        </a:rPr>
                        <a:t> with maternal scrum or </a:t>
                      </a:r>
                      <a:r>
                        <a:rPr lang="en-US" sz="1200" b="0" dirty="0" err="1">
                          <a:solidFill>
                            <a:schemeClr val="tx1"/>
                          </a:solidFill>
                          <a:effectLst/>
                          <a:latin typeface="Arial" panose="020B0604020202020204" pitchFamily="34" charset="0"/>
                          <a:cs typeface="Arial" panose="020B0604020202020204" pitchFamily="34" charset="0"/>
                        </a:rPr>
                        <a:t>eluate</a:t>
                      </a:r>
                      <a:r>
                        <a:rPr lang="en-US" sz="1200" b="0" dirty="0">
                          <a:solidFill>
                            <a:schemeClr val="tx1"/>
                          </a:solidFill>
                          <a:effectLst/>
                          <a:latin typeface="Arial" panose="020B0604020202020204" pitchFamily="34" charset="0"/>
                          <a:cs typeface="Arial" panose="020B0604020202020204" pitchFamily="34" charset="0"/>
                        </a:rPr>
                        <a:t> prepared from newborn’s red cells</a:t>
                      </a:r>
                      <a:endParaRPr lang="en-US" sz="11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8600">
                <a:tc>
                  <a:txBody>
                    <a:bodyPr/>
                    <a:lstStyle/>
                    <a:p>
                      <a:pPr marL="228600" indent="-228600">
                        <a:lnSpc>
                          <a:spcPct val="115000"/>
                        </a:lnSpc>
                        <a:spcAft>
                          <a:spcPts val="0"/>
                        </a:spcAft>
                      </a:pPr>
                      <a:r>
                        <a:rPr lang="en-US" sz="1200" b="0" i="1" dirty="0">
                          <a:solidFill>
                            <a:schemeClr val="tx1"/>
                          </a:solidFill>
                          <a:effectLst/>
                          <a:latin typeface="Arial" panose="020B0604020202020204" pitchFamily="34" charset="0"/>
                          <a:cs typeface="Arial" panose="020B0604020202020204" pitchFamily="34" charset="0"/>
                        </a:rPr>
                        <a:t>RBCs</a:t>
                      </a:r>
                      <a:r>
                        <a:rPr lang="en-US" sz="1200" b="0" dirty="0">
                          <a:solidFill>
                            <a:schemeClr val="tx1"/>
                          </a:solidFill>
                          <a:effectLst/>
                          <a:latin typeface="Arial" panose="020B0604020202020204" pitchFamily="34" charset="0"/>
                          <a:cs typeface="Arial" panose="020B0604020202020204" pitchFamily="34" charset="0"/>
                        </a:rPr>
                        <a:t>, Red blood cells; </a:t>
                      </a:r>
                      <a:r>
                        <a:rPr lang="en-US" sz="1200" b="0" i="1" dirty="0">
                          <a:solidFill>
                            <a:schemeClr val="tx1"/>
                          </a:solidFill>
                          <a:effectLst/>
                          <a:latin typeface="Arial" panose="020B0604020202020204" pitchFamily="34" charset="0"/>
                          <a:cs typeface="Arial" panose="020B0604020202020204" pitchFamily="34" charset="0"/>
                        </a:rPr>
                        <a:t>FFP</a:t>
                      </a:r>
                      <a:r>
                        <a:rPr lang="en-US" sz="1200" b="0" dirty="0">
                          <a:solidFill>
                            <a:schemeClr val="tx1"/>
                          </a:solidFill>
                          <a:effectLst/>
                          <a:latin typeface="Arial" panose="020B0604020202020204" pitchFamily="34" charset="0"/>
                          <a:cs typeface="Arial" panose="020B0604020202020204" pitchFamily="34" charset="0"/>
                        </a:rPr>
                        <a:t>, fresh frozen plasma; </a:t>
                      </a:r>
                      <a:r>
                        <a:rPr lang="en-US" sz="1200" b="0" i="1" dirty="0">
                          <a:solidFill>
                            <a:schemeClr val="tx1"/>
                          </a:solidFill>
                          <a:effectLst/>
                          <a:latin typeface="Arial" panose="020B0604020202020204" pitchFamily="34" charset="0"/>
                          <a:cs typeface="Arial" panose="020B0604020202020204" pitchFamily="34" charset="0"/>
                        </a:rPr>
                        <a:t>CMV</a:t>
                      </a:r>
                      <a:r>
                        <a:rPr lang="en-US" sz="1200" b="0" dirty="0">
                          <a:solidFill>
                            <a:schemeClr val="tx1"/>
                          </a:solidFill>
                          <a:effectLst/>
                          <a:latin typeface="Arial" panose="020B0604020202020204" pitchFamily="34" charset="0"/>
                          <a:cs typeface="Arial" panose="020B0604020202020204" pitchFamily="34" charset="0"/>
                        </a:rPr>
                        <a:t>, cytomegalovirus.</a:t>
                      </a:r>
                      <a:endParaRPr lang="en-US" sz="11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a:bodyPr>
          <a:lstStyle/>
          <a:p>
            <a:pPr eaLnBrk="1" hangingPunct="1"/>
            <a:r>
              <a:rPr lang="en-US" altLang="en-US" dirty="0" smtClean="0">
                <a:latin typeface="Arial" panose="020B0604020202020204" pitchFamily="34" charset="0"/>
                <a:cs typeface="Arial" panose="020B0604020202020204" pitchFamily="34" charset="0"/>
              </a:rPr>
              <a:t>Objectives (3 of 5)</a:t>
            </a:r>
          </a:p>
        </p:txBody>
      </p:sp>
      <p:sp>
        <p:nvSpPr>
          <p:cNvPr id="12291" name="Content Placeholder 2"/>
          <p:cNvSpPr>
            <a:spLocks noGrp="1"/>
          </p:cNvSpPr>
          <p:nvPr>
            <p:ph idx="1"/>
          </p:nvPr>
        </p:nvSpPr>
        <p:spPr/>
        <p:txBody>
          <a:bodyPr>
            <a:normAutofit/>
          </a:bodyPr>
          <a:lstStyle/>
          <a:p>
            <a:pPr eaLnBrk="1" hangingPunct="1"/>
            <a:r>
              <a:rPr lang="en-GB" altLang="en-US" smtClean="0">
                <a:latin typeface="Arial" panose="020B0604020202020204" pitchFamily="34" charset="0"/>
                <a:cs typeface="Arial" panose="020B0604020202020204" pitchFamily="34" charset="0"/>
              </a:rPr>
              <a:t>Compare and contrast the clinical and laboratory findings in ABO HDFN versus HDFN caused by anti-D antibody</a:t>
            </a:r>
            <a:endParaRPr lang="en-US" altLang="en-US" smtClean="0">
              <a:latin typeface="Arial" panose="020B0604020202020204" pitchFamily="34" charset="0"/>
              <a:cs typeface="Arial" panose="020B0604020202020204" pitchFamily="34" charset="0"/>
            </a:endParaRPr>
          </a:p>
          <a:p>
            <a:pPr eaLnBrk="1" hangingPunct="1"/>
            <a:r>
              <a:rPr lang="en-GB" altLang="en-US" smtClean="0">
                <a:latin typeface="Arial" panose="020B0604020202020204" pitchFamily="34" charset="0"/>
                <a:cs typeface="Arial" panose="020B0604020202020204" pitchFamily="34" charset="0"/>
              </a:rPr>
              <a:t>Discuss the composition, eligibility criteria, and principle of Rh immune globulin (RhIG)</a:t>
            </a:r>
            <a:endParaRPr lang="en-US" altLang="en-US" smtClean="0">
              <a:latin typeface="Arial" panose="020B0604020202020204" pitchFamily="34" charset="0"/>
              <a:cs typeface="Arial" panose="020B0604020202020204" pitchFamily="34" charset="0"/>
            </a:endParaRPr>
          </a:p>
          <a:p>
            <a:pPr eaLnBrk="1" hangingPunct="1"/>
            <a:r>
              <a:rPr lang="en-GB" altLang="en-US" smtClean="0">
                <a:latin typeface="Arial" panose="020B0604020202020204" pitchFamily="34" charset="0"/>
                <a:cs typeface="Arial" panose="020B0604020202020204" pitchFamily="34" charset="0"/>
              </a:rPr>
              <a:t>Explain the principle, interpretation, and significance of a positive rosette test for fetomaternal hemorrhage</a:t>
            </a:r>
            <a:endParaRPr lang="en-US" altLang="en-US" smtClean="0">
              <a:latin typeface="Arial" panose="020B0604020202020204" pitchFamily="34" charset="0"/>
              <a:cs typeface="Arial" panose="020B0604020202020204" pitchFamily="34" charset="0"/>
            </a:endParaRPr>
          </a:p>
          <a:p>
            <a:pPr eaLnBrk="1" hangingPunct="1"/>
            <a:endParaRPr lang="en-US" altLang="en-US" smtClean="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pPr eaLnBrk="1" hangingPunct="1"/>
            <a:r>
              <a:rPr lang="en-US" altLang="en-US" dirty="0" smtClean="0">
                <a:latin typeface="Arial" panose="020B0604020202020204" pitchFamily="34" charset="0"/>
                <a:cs typeface="Arial" panose="020B0604020202020204" pitchFamily="34" charset="0"/>
              </a:rPr>
              <a:t>Objectives (4 of 5)</a:t>
            </a:r>
          </a:p>
        </p:txBody>
      </p:sp>
      <p:sp>
        <p:nvSpPr>
          <p:cNvPr id="14339" name="Content Placeholder 2"/>
          <p:cNvSpPr>
            <a:spLocks noGrp="1"/>
          </p:cNvSpPr>
          <p:nvPr>
            <p:ph idx="1"/>
          </p:nvPr>
        </p:nvSpPr>
        <p:spPr/>
        <p:txBody>
          <a:bodyPr/>
          <a:lstStyle/>
          <a:p>
            <a:pPr eaLnBrk="1" hangingPunct="1"/>
            <a:r>
              <a:rPr lang="en-GB" altLang="en-US" smtClean="0">
                <a:latin typeface="Arial" panose="020B0604020202020204" pitchFamily="34" charset="0"/>
                <a:cs typeface="Arial" panose="020B0604020202020204" pitchFamily="34" charset="0"/>
              </a:rPr>
              <a:t>Outline the principle, interpretation, and significance of Kleihauer-Betke acid elution</a:t>
            </a:r>
            <a:endParaRPr lang="en-US" altLang="en-US" smtClean="0">
              <a:latin typeface="Arial" panose="020B0604020202020204" pitchFamily="34" charset="0"/>
              <a:cs typeface="Arial" panose="020B0604020202020204" pitchFamily="34" charset="0"/>
            </a:endParaRPr>
          </a:p>
          <a:p>
            <a:pPr eaLnBrk="1" hangingPunct="1"/>
            <a:r>
              <a:rPr lang="en-GB" altLang="en-US" smtClean="0">
                <a:latin typeface="Arial" panose="020B0604020202020204" pitchFamily="34" charset="0"/>
                <a:cs typeface="Arial" panose="020B0604020202020204" pitchFamily="34" charset="0"/>
              </a:rPr>
              <a:t>Evaluate laboratory test results for postpartum samples, and determine if RhIG should be administered</a:t>
            </a:r>
            <a:endParaRPr lang="en-US" altLang="en-US" smtClean="0">
              <a:latin typeface="Arial" panose="020B0604020202020204" pitchFamily="34" charset="0"/>
              <a:cs typeface="Arial" panose="020B0604020202020204" pitchFamily="34" charset="0"/>
            </a:endParaRPr>
          </a:p>
          <a:p>
            <a:pPr eaLnBrk="1" hangingPunct="1"/>
            <a:r>
              <a:rPr lang="en-GB" altLang="en-US" smtClean="0">
                <a:latin typeface="Arial" panose="020B0604020202020204" pitchFamily="34" charset="0"/>
                <a:cs typeface="Arial" panose="020B0604020202020204" pitchFamily="34" charset="0"/>
              </a:rPr>
              <a:t>Calculate the dose of RhIG, given the fetomaternal hemorrhage results</a:t>
            </a:r>
            <a:endParaRPr lang="en-US" altLang="en-US" smtClean="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pPr eaLnBrk="1" hangingPunct="1"/>
            <a:r>
              <a:rPr lang="en-US" altLang="en-US" dirty="0" smtClean="0">
                <a:latin typeface="Arial" panose="020B0604020202020204" pitchFamily="34" charset="0"/>
                <a:cs typeface="Arial" panose="020B0604020202020204" pitchFamily="34" charset="0"/>
              </a:rPr>
              <a:t>Objectives (5 of 5)</a:t>
            </a:r>
          </a:p>
        </p:txBody>
      </p:sp>
      <p:sp>
        <p:nvSpPr>
          <p:cNvPr id="16387" name="Content Placeholder 2"/>
          <p:cNvSpPr>
            <a:spLocks noGrp="1"/>
          </p:cNvSpPr>
          <p:nvPr>
            <p:ph idx="1"/>
          </p:nvPr>
        </p:nvSpPr>
        <p:spPr/>
        <p:txBody>
          <a:bodyPr/>
          <a:lstStyle/>
          <a:p>
            <a:pPr eaLnBrk="1" hangingPunct="1"/>
            <a:r>
              <a:rPr lang="en-GB" altLang="en-US" smtClean="0">
                <a:latin typeface="Arial" panose="020B0604020202020204" pitchFamily="34" charset="0"/>
                <a:cs typeface="Arial" panose="020B0604020202020204" pitchFamily="34" charset="0"/>
              </a:rPr>
              <a:t>Explain the selection of blood for an intrauterine exchange transfusion with regard to ABO and D phenotype</a:t>
            </a:r>
            <a:endParaRPr lang="en-US" altLang="en-US" smtClean="0">
              <a:latin typeface="Arial" panose="020B0604020202020204" pitchFamily="34" charset="0"/>
              <a:cs typeface="Arial" panose="020B0604020202020204" pitchFamily="34" charset="0"/>
            </a:endParaRPr>
          </a:p>
          <a:p>
            <a:pPr eaLnBrk="1" hangingPunct="1"/>
            <a:r>
              <a:rPr lang="en-GB" altLang="en-US" smtClean="0">
                <a:latin typeface="Arial" panose="020B0604020202020204" pitchFamily="34" charset="0"/>
                <a:cs typeface="Arial" panose="020B0604020202020204" pitchFamily="34" charset="0"/>
              </a:rPr>
              <a:t>List the special considerations that must be met when selecting blood for exchange transfusion, and explain the purpose of each requirement</a:t>
            </a:r>
            <a:endParaRPr lang="en-US" altLang="en-US" smtClean="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09600" y="381000"/>
            <a:ext cx="7886700" cy="1325563"/>
          </a:xfrm>
        </p:spPr>
        <p:txBody>
          <a:bodyPr>
            <a:normAutofit/>
          </a:bodyPr>
          <a:lstStyle/>
          <a:p>
            <a:pPr eaLnBrk="1" hangingPunct="1"/>
            <a:r>
              <a:rPr lang="en-US" altLang="en-US" sz="3600" dirty="0" smtClean="0">
                <a:latin typeface="Arial" panose="020B0604020202020204" pitchFamily="34" charset="0"/>
                <a:cs typeface="Arial" panose="020B0604020202020204" pitchFamily="34" charset="0"/>
              </a:rPr>
              <a:t>Hemolytic Disease of the </a:t>
            </a:r>
            <a:br>
              <a:rPr lang="en-US" altLang="en-US" sz="3600" dirty="0" smtClean="0">
                <a:latin typeface="Arial" panose="020B0604020202020204" pitchFamily="34" charset="0"/>
                <a:cs typeface="Arial" panose="020B0604020202020204" pitchFamily="34" charset="0"/>
              </a:rPr>
            </a:br>
            <a:r>
              <a:rPr lang="en-US" altLang="en-US" sz="3600" dirty="0" smtClean="0">
                <a:latin typeface="Arial" panose="020B0604020202020204" pitchFamily="34" charset="0"/>
                <a:cs typeface="Arial" panose="020B0604020202020204" pitchFamily="34" charset="0"/>
              </a:rPr>
              <a:t>Newborn and Fetus (HDFN)</a:t>
            </a:r>
          </a:p>
        </p:txBody>
      </p:sp>
      <p:sp>
        <p:nvSpPr>
          <p:cNvPr id="18435" name="Content Placeholder 2"/>
          <p:cNvSpPr>
            <a:spLocks noGrp="1"/>
          </p:cNvSpPr>
          <p:nvPr>
            <p:ph idx="1"/>
          </p:nvPr>
        </p:nvSpPr>
        <p:spPr>
          <a:xfrm>
            <a:off x="609600" y="1981200"/>
            <a:ext cx="7886700" cy="4198938"/>
          </a:xfrm>
        </p:spPr>
        <p:txBody>
          <a:bodyPr>
            <a:normAutofit/>
          </a:bodyPr>
          <a:lstStyle/>
          <a:p>
            <a:pPr eaLnBrk="1" hangingPunct="1"/>
            <a:r>
              <a:rPr lang="en-US" altLang="en-US" smtClean="0">
                <a:latin typeface="Arial" panose="020B0604020202020204" pitchFamily="34" charset="0"/>
                <a:cs typeface="Arial" panose="020B0604020202020204" pitchFamily="34" charset="0"/>
              </a:rPr>
              <a:t>Also known as </a:t>
            </a:r>
            <a:r>
              <a:rPr lang="en-US" altLang="en-US" b="1" i="1" smtClean="0">
                <a:latin typeface="Arial" panose="020B0604020202020204" pitchFamily="34" charset="0"/>
                <a:cs typeface="Arial" panose="020B0604020202020204" pitchFamily="34" charset="0"/>
              </a:rPr>
              <a:t>erythroblastosis fetalis</a:t>
            </a:r>
            <a:endParaRPr lang="en-US" altLang="en-US" smtClean="0">
              <a:latin typeface="Arial" panose="020B0604020202020204" pitchFamily="34" charset="0"/>
              <a:cs typeface="Arial" panose="020B0604020202020204" pitchFamily="34" charset="0"/>
            </a:endParaRPr>
          </a:p>
          <a:p>
            <a:pPr eaLnBrk="1" hangingPunct="1"/>
            <a:r>
              <a:rPr lang="en-US" altLang="en-US" smtClean="0">
                <a:latin typeface="Arial" panose="020B0604020202020204" pitchFamily="34" charset="0"/>
                <a:cs typeface="Arial" panose="020B0604020202020204" pitchFamily="34" charset="0"/>
              </a:rPr>
              <a:t>Fetal or newborn red blood cells (RBCs) are destroyed by maternal immunoglobulin G (IgG)</a:t>
            </a:r>
          </a:p>
          <a:p>
            <a:pPr eaLnBrk="1" hangingPunct="1"/>
            <a:r>
              <a:rPr lang="en-US" altLang="en-US" smtClean="0">
                <a:latin typeface="Arial" panose="020B0604020202020204" pitchFamily="34" charset="0"/>
                <a:cs typeface="Arial" panose="020B0604020202020204" pitchFamily="34" charset="0"/>
              </a:rPr>
              <a:t>Maternal antibodies:</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Cross the placenta</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Sensitize fetal RBCs</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Shorten RBC survival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Etiology (1 of 3)</a:t>
            </a:r>
          </a:p>
        </p:txBody>
      </p:sp>
      <p:sp>
        <p:nvSpPr>
          <p:cNvPr id="20483" name="Content Placeholder 2"/>
          <p:cNvSpPr>
            <a:spLocks noGrp="1"/>
          </p:cNvSpPr>
          <p:nvPr>
            <p:ph idx="1"/>
          </p:nvPr>
        </p:nvSpPr>
        <p:spPr/>
        <p:txBody>
          <a:bodyPr/>
          <a:lstStyle/>
          <a:p>
            <a:pPr eaLnBrk="1" hangingPunct="1"/>
            <a:r>
              <a:rPr lang="en-US" altLang="en-US" smtClean="0">
                <a:latin typeface="Arial" panose="020B0604020202020204" pitchFamily="34" charset="0"/>
                <a:cs typeface="Arial" panose="020B0604020202020204" pitchFamily="34" charset="0"/>
              </a:rPr>
              <a:t>HDFN may occur when fetal cells escape into the maternal circulation as a result of a </a:t>
            </a:r>
            <a:r>
              <a:rPr lang="en-US" altLang="en-US" b="1" smtClean="0">
                <a:latin typeface="Arial" panose="020B0604020202020204" pitchFamily="34" charset="0"/>
                <a:cs typeface="Arial" panose="020B0604020202020204" pitchFamily="34" charset="0"/>
              </a:rPr>
              <a:t>fetomaternal hemorrhage</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Delivery</a:t>
            </a:r>
          </a:p>
          <a:p>
            <a:pPr lvl="1" eaLnBrk="1" hangingPunct="1">
              <a:buFont typeface="Times New Roman" panose="02020603050405020304" pitchFamily="18" charset="0"/>
              <a:buChar char="–"/>
            </a:pPr>
            <a:r>
              <a:rPr lang="en-US" altLang="en-US" b="1" smtClean="0">
                <a:latin typeface="Arial" panose="020B0604020202020204" pitchFamily="34" charset="0"/>
                <a:cs typeface="Arial" panose="020B0604020202020204" pitchFamily="34" charset="0"/>
              </a:rPr>
              <a:t>Amniocentesis</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Abortion</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Cordocentesis</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Ectopic pregnancy</a:t>
            </a:r>
          </a:p>
          <a:p>
            <a:pPr lvl="1" eaLnBrk="1" hangingPunct="1">
              <a:buFont typeface="Times New Roman" panose="02020603050405020304" pitchFamily="18" charset="0"/>
              <a:buChar char="–"/>
            </a:pPr>
            <a:r>
              <a:rPr lang="en-US" altLang="en-US" smtClean="0">
                <a:latin typeface="Arial" panose="020B0604020202020204" pitchFamily="34" charset="0"/>
                <a:cs typeface="Arial" panose="020B0604020202020204" pitchFamily="34" charset="0"/>
              </a:rPr>
              <a:t>Abdominal trauma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z="4000" dirty="0" smtClean="0">
                <a:latin typeface="Arial" panose="020B0604020202020204" pitchFamily="34" charset="0"/>
                <a:cs typeface="Arial" panose="020B0604020202020204" pitchFamily="34" charset="0"/>
              </a:rPr>
              <a:t>Etiology (2 of 3)</a:t>
            </a:r>
          </a:p>
        </p:txBody>
      </p:sp>
      <p:sp>
        <p:nvSpPr>
          <p:cNvPr id="22531" name="Content Placeholder 2"/>
          <p:cNvSpPr>
            <a:spLocks noGrp="1"/>
          </p:cNvSpPr>
          <p:nvPr>
            <p:ph idx="1"/>
          </p:nvPr>
        </p:nvSpPr>
        <p:spPr/>
        <p:txBody>
          <a:bodyPr/>
          <a:lstStyle/>
          <a:p>
            <a:pPr eaLnBrk="1" hangingPunct="1"/>
            <a:r>
              <a:rPr lang="en-US" altLang="en-US" smtClean="0">
                <a:latin typeface="Arial" panose="020B0604020202020204" pitchFamily="34" charset="0"/>
                <a:cs typeface="Arial" panose="020B0604020202020204" pitchFamily="34" charset="0"/>
              </a:rPr>
              <a:t>Fetal RBC antigens that the mother does not have stimulate the mother to produce antibodies</a:t>
            </a:r>
          </a:p>
          <a:p>
            <a:pPr eaLnBrk="1" hangingPunct="1"/>
            <a:r>
              <a:rPr lang="en-US" altLang="en-US" smtClean="0">
                <a:latin typeface="Arial" panose="020B0604020202020204" pitchFamily="34" charset="0"/>
                <a:cs typeface="Arial" panose="020B0604020202020204" pitchFamily="34" charset="0"/>
              </a:rPr>
              <a:t>Antibodies bind to fetal antigens and cause RBC destruction in the fetal liver and spleen</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2958</TotalTime>
  <Words>1957</Words>
  <Application>Microsoft Office PowerPoint</Application>
  <PresentationFormat>On-screen Show (4:3)</PresentationFormat>
  <Paragraphs>254</Paragraphs>
  <Slides>38</Slides>
  <Notes>38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Times New Roman</vt:lpstr>
      <vt:lpstr>Wingdings 2</vt:lpstr>
      <vt:lpstr>Retrospect</vt:lpstr>
      <vt:lpstr>Chapter 12</vt:lpstr>
      <vt:lpstr>Objectives (1 of 5)</vt:lpstr>
      <vt:lpstr>Objectives (2 of 5)</vt:lpstr>
      <vt:lpstr>Objectives (3 of 5)</vt:lpstr>
      <vt:lpstr>Objectives (4 of 5)</vt:lpstr>
      <vt:lpstr>Objectives (5 of 5)</vt:lpstr>
      <vt:lpstr>Hemolytic Disease of the  Newborn and Fetus (HDFN)</vt:lpstr>
      <vt:lpstr>Etiology (1 of 3)</vt:lpstr>
      <vt:lpstr>Etiology (2 of 3)</vt:lpstr>
      <vt:lpstr>Etiology (3 of 3)</vt:lpstr>
      <vt:lpstr>Overview of HDFN</vt:lpstr>
      <vt:lpstr>Types of HDFN</vt:lpstr>
      <vt:lpstr>Rh HDFN</vt:lpstr>
      <vt:lpstr>ABO HDFN</vt:lpstr>
      <vt:lpstr>Other Types of HDFN</vt:lpstr>
      <vt:lpstr>Prenatal Testing (1 of 2)</vt:lpstr>
      <vt:lpstr>Prenatal Testing (2 of 2)</vt:lpstr>
      <vt:lpstr>Antibody Titration</vt:lpstr>
      <vt:lpstr>Titration</vt:lpstr>
      <vt:lpstr>Ultrasound</vt:lpstr>
      <vt:lpstr>Amniocentesis</vt:lpstr>
      <vt:lpstr>Liley Graph</vt:lpstr>
      <vt:lpstr>Amniocentesis</vt:lpstr>
      <vt:lpstr>Cordocentesis</vt:lpstr>
      <vt:lpstr>Fetal Genotyping</vt:lpstr>
      <vt:lpstr>Postpartum Testing (1 of 3)</vt:lpstr>
      <vt:lpstr>Postpartum Testing (2 of 3)</vt:lpstr>
      <vt:lpstr>Postpartum Testing (3 of 3)</vt:lpstr>
      <vt:lpstr>Intrauterine Transfusions</vt:lpstr>
      <vt:lpstr>Prevention of HDFN</vt:lpstr>
      <vt:lpstr>Screening for  Fetomaternal Hemorrhage</vt:lpstr>
      <vt:lpstr>Rosette Test</vt:lpstr>
      <vt:lpstr>Quantifying Fetomaternal Hemorrhage</vt:lpstr>
      <vt:lpstr>Kleihauer-Betke Calculation</vt:lpstr>
      <vt:lpstr>Intrauterine Transfusion</vt:lpstr>
      <vt:lpstr>Phototherapy</vt:lpstr>
      <vt:lpstr>Exchange Transfusion (1 of 2)</vt:lpstr>
      <vt:lpstr>Exchange Transfusion (2 of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dc:title>
  <dc:creator>Renee N Wilkins</dc:creator>
  <cp:lastModifiedBy>Docia D. Murphy-Johnson</cp:lastModifiedBy>
  <cp:revision>120</cp:revision>
  <dcterms:created xsi:type="dcterms:W3CDTF">2012-05-18T18:35:45Z</dcterms:created>
  <dcterms:modified xsi:type="dcterms:W3CDTF">2024-07-30T12:56:15Z</dcterms:modified>
</cp:coreProperties>
</file>