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0" r:id="rId1"/>
    <p:sldMasterId id="2147483918" r:id="rId2"/>
  </p:sldMasterIdLst>
  <p:notesMasterIdLst>
    <p:notesMasterId r:id="rId27"/>
  </p:notesMasterIdLst>
  <p:sldIdLst>
    <p:sldId id="256" r:id="rId3"/>
    <p:sldId id="257" r:id="rId4"/>
    <p:sldId id="258" r:id="rId5"/>
    <p:sldId id="279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</p:sldIdLst>
  <p:sldSz cx="9144000" cy="6858000" type="screen4x3"/>
  <p:notesSz cx="6858000" cy="9144000"/>
  <p:custDataLst>
    <p:tags r:id="rId2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203656" initials="203656" lastIdx="2" clrIdx="0">
    <p:extLst>
      <p:ext uri="{19B8F6BF-5375-455C-9EA6-DF929625EA0E}">
        <p15:presenceInfo xmlns:p15="http://schemas.microsoft.com/office/powerpoint/2012/main" userId="203656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409" autoAdjust="0"/>
  </p:normalViewPr>
  <p:slideViewPr>
    <p:cSldViewPr>
      <p:cViewPr varScale="1">
        <p:scale>
          <a:sx n="70" d="100"/>
          <a:sy n="70" d="100"/>
        </p:scale>
        <p:origin x="66" y="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25E812-08B2-4DB5-970E-1C2367E987B8}" type="doc">
      <dgm:prSet loTypeId="urn:microsoft.com/office/officeart/2005/8/layout/venn1" loCatId="relationship" qsTypeId="urn:microsoft.com/office/officeart/2005/8/quickstyle/simple1#1" qsCatId="simple" csTypeId="urn:microsoft.com/office/officeart/2005/8/colors/colorful5" csCatId="colorful" phldr="1"/>
      <dgm:spPr/>
    </dgm:pt>
    <dgm:pt modelId="{303271C1-9D31-45B3-B011-609F0EC70C52}">
      <dgm:prSet phldrT="[Text]" custT="1"/>
      <dgm:spPr/>
      <dgm:t>
        <a:bodyPr anchor="ctr" anchorCtr="1"/>
        <a:lstStyle/>
        <a:p>
          <a:endParaRPr lang="en-US" sz="2200" dirty="0"/>
        </a:p>
        <a:p>
          <a:r>
            <a:rPr lang="en-US" sz="2200" dirty="0"/>
            <a:t>Registration </a:t>
          </a:r>
        </a:p>
      </dgm:t>
      <dgm:extLst>
        <a:ext uri="{E40237B7-FDA0-4F09-8148-C483321AD2D9}">
          <dgm14:cNvPr xmlns:dgm14="http://schemas.microsoft.com/office/drawing/2010/diagram" id="0" name="" descr="Illustration of donor screening"/>
        </a:ext>
      </dgm:extLst>
    </dgm:pt>
    <dgm:pt modelId="{83775251-DB9B-4C27-9501-F246F232956D}" type="parTrans" cxnId="{F4EDE11D-22C3-47C5-A0B0-637AC2EB22ED}">
      <dgm:prSet/>
      <dgm:spPr/>
      <dgm:t>
        <a:bodyPr/>
        <a:lstStyle/>
        <a:p>
          <a:endParaRPr lang="en-US"/>
        </a:p>
      </dgm:t>
    </dgm:pt>
    <dgm:pt modelId="{752CC704-08B0-454F-B8DA-3FFB453BDA3D}" type="sibTrans" cxnId="{F4EDE11D-22C3-47C5-A0B0-637AC2EB22ED}">
      <dgm:prSet/>
      <dgm:spPr/>
      <dgm:t>
        <a:bodyPr/>
        <a:lstStyle/>
        <a:p>
          <a:endParaRPr lang="en-US"/>
        </a:p>
      </dgm:t>
    </dgm:pt>
    <dgm:pt modelId="{564E1020-F337-4CFB-973C-EC919A8E2C18}">
      <dgm:prSet phldrT="[Text]" custT="1"/>
      <dgm:spPr/>
      <dgm:t>
        <a:bodyPr anchor="ctr" anchorCtr="1"/>
        <a:lstStyle/>
        <a:p>
          <a:pPr algn="ctr"/>
          <a:r>
            <a:rPr lang="en-US" sz="2200" dirty="0"/>
            <a:t>Physical examination</a:t>
          </a:r>
        </a:p>
      </dgm:t>
      <dgm:extLst>
        <a:ext uri="{E40237B7-FDA0-4F09-8148-C483321AD2D9}">
          <dgm14:cNvPr xmlns:dgm14="http://schemas.microsoft.com/office/drawing/2010/diagram" id="0" name="" descr="Illustration of donor screening"/>
        </a:ext>
      </dgm:extLst>
    </dgm:pt>
    <dgm:pt modelId="{1680D2BF-DC34-462D-AA63-1B9267E0C553}" type="parTrans" cxnId="{46D7953F-A0CD-4C57-A49C-915B9C0FB3D9}">
      <dgm:prSet/>
      <dgm:spPr/>
      <dgm:t>
        <a:bodyPr/>
        <a:lstStyle/>
        <a:p>
          <a:endParaRPr lang="en-US"/>
        </a:p>
      </dgm:t>
    </dgm:pt>
    <dgm:pt modelId="{2BDE1BA1-618E-48BE-9C33-6371931A9ACD}" type="sibTrans" cxnId="{46D7953F-A0CD-4C57-A49C-915B9C0FB3D9}">
      <dgm:prSet/>
      <dgm:spPr/>
      <dgm:t>
        <a:bodyPr/>
        <a:lstStyle/>
        <a:p>
          <a:endParaRPr lang="en-US"/>
        </a:p>
      </dgm:t>
    </dgm:pt>
    <dgm:pt modelId="{A60D8352-D4D5-447A-A800-BBA70EDC4132}">
      <dgm:prSet phldrT="[Text]" custT="1"/>
      <dgm:spPr/>
      <dgm:t>
        <a:bodyPr anchor="ctr" anchorCtr="1"/>
        <a:lstStyle/>
        <a:p>
          <a:pPr algn="ctr"/>
          <a:r>
            <a:rPr lang="en-US" sz="2200" dirty="0"/>
            <a:t>Health history</a:t>
          </a:r>
        </a:p>
      </dgm:t>
      <dgm:extLst>
        <a:ext uri="{E40237B7-FDA0-4F09-8148-C483321AD2D9}">
          <dgm14:cNvPr xmlns:dgm14="http://schemas.microsoft.com/office/drawing/2010/diagram" id="0" name="" descr="Illustration of donor screening"/>
        </a:ext>
      </dgm:extLst>
    </dgm:pt>
    <dgm:pt modelId="{3D5F1C34-7C75-4AB6-8E9A-F4C101E325BA}" type="parTrans" cxnId="{AE33EFD0-EEAD-4599-B2EF-03C750C544F5}">
      <dgm:prSet/>
      <dgm:spPr/>
      <dgm:t>
        <a:bodyPr/>
        <a:lstStyle/>
        <a:p>
          <a:endParaRPr lang="en-US"/>
        </a:p>
      </dgm:t>
    </dgm:pt>
    <dgm:pt modelId="{DF6FA519-A00E-4936-87F7-3F95E4524C31}" type="sibTrans" cxnId="{AE33EFD0-EEAD-4599-B2EF-03C750C544F5}">
      <dgm:prSet/>
      <dgm:spPr/>
      <dgm:t>
        <a:bodyPr/>
        <a:lstStyle/>
        <a:p>
          <a:endParaRPr lang="en-US"/>
        </a:p>
      </dgm:t>
    </dgm:pt>
    <dgm:pt modelId="{5DF266B6-6675-4441-A355-07C3AC2ED0A6}" type="pres">
      <dgm:prSet presAssocID="{2025E812-08B2-4DB5-970E-1C2367E987B8}" presName="compositeShape" presStyleCnt="0">
        <dgm:presLayoutVars>
          <dgm:chMax val="7"/>
          <dgm:dir/>
          <dgm:resizeHandles val="exact"/>
        </dgm:presLayoutVars>
      </dgm:prSet>
      <dgm:spPr/>
    </dgm:pt>
    <dgm:pt modelId="{64E513E9-1048-4152-ACA0-DC3E25A986D5}" type="pres">
      <dgm:prSet presAssocID="{303271C1-9D31-45B3-B011-609F0EC70C52}" presName="circ1" presStyleLbl="vennNode1" presStyleIdx="0" presStyleCnt="3"/>
      <dgm:spPr/>
      <dgm:t>
        <a:bodyPr/>
        <a:lstStyle/>
        <a:p>
          <a:endParaRPr lang="en-US"/>
        </a:p>
      </dgm:t>
    </dgm:pt>
    <dgm:pt modelId="{83361D27-922E-4531-9CE3-0352D6938DC5}" type="pres">
      <dgm:prSet presAssocID="{303271C1-9D31-45B3-B011-609F0EC70C52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ED0705-7D27-4402-A0D1-A864465C3157}" type="pres">
      <dgm:prSet presAssocID="{564E1020-F337-4CFB-973C-EC919A8E2C18}" presName="circ2" presStyleLbl="vennNode1" presStyleIdx="1" presStyleCnt="3"/>
      <dgm:spPr/>
      <dgm:t>
        <a:bodyPr/>
        <a:lstStyle/>
        <a:p>
          <a:endParaRPr lang="en-US"/>
        </a:p>
      </dgm:t>
    </dgm:pt>
    <dgm:pt modelId="{18C2FCA4-ACA7-4437-9BE3-0451D3F4AC9B}" type="pres">
      <dgm:prSet presAssocID="{564E1020-F337-4CFB-973C-EC919A8E2C1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542C2F-301B-4495-A4DF-CE9A4E32E27E}" type="pres">
      <dgm:prSet presAssocID="{A60D8352-D4D5-447A-A800-BBA70EDC4132}" presName="circ3" presStyleLbl="vennNode1" presStyleIdx="2" presStyleCnt="3"/>
      <dgm:spPr/>
      <dgm:t>
        <a:bodyPr/>
        <a:lstStyle/>
        <a:p>
          <a:endParaRPr lang="en-US"/>
        </a:p>
      </dgm:t>
    </dgm:pt>
    <dgm:pt modelId="{B3B0B60F-7EA1-474E-A720-AA7AD57FD286}" type="pres">
      <dgm:prSet presAssocID="{A60D8352-D4D5-447A-A800-BBA70EDC4132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6D7953F-A0CD-4C57-A49C-915B9C0FB3D9}" srcId="{2025E812-08B2-4DB5-970E-1C2367E987B8}" destId="{564E1020-F337-4CFB-973C-EC919A8E2C18}" srcOrd="1" destOrd="0" parTransId="{1680D2BF-DC34-462D-AA63-1B9267E0C553}" sibTransId="{2BDE1BA1-618E-48BE-9C33-6371931A9ACD}"/>
    <dgm:cxn modelId="{B75F0AC3-CB2F-4195-BF36-BCE0FFEFBAB8}" type="presOf" srcId="{2025E812-08B2-4DB5-970E-1C2367E987B8}" destId="{5DF266B6-6675-4441-A355-07C3AC2ED0A6}" srcOrd="0" destOrd="0" presId="urn:microsoft.com/office/officeart/2005/8/layout/venn1"/>
    <dgm:cxn modelId="{BF682F57-63EB-45FB-852F-56E29A67C77D}" type="presOf" srcId="{564E1020-F337-4CFB-973C-EC919A8E2C18}" destId="{59ED0705-7D27-4402-A0D1-A864465C3157}" srcOrd="0" destOrd="0" presId="urn:microsoft.com/office/officeart/2005/8/layout/venn1"/>
    <dgm:cxn modelId="{4AF4FD13-84C5-49F1-816C-59C2F99E93A8}" type="presOf" srcId="{303271C1-9D31-45B3-B011-609F0EC70C52}" destId="{83361D27-922E-4531-9CE3-0352D6938DC5}" srcOrd="1" destOrd="0" presId="urn:microsoft.com/office/officeart/2005/8/layout/venn1"/>
    <dgm:cxn modelId="{C8516644-C7D0-433E-BCC5-1F31AE5D06EA}" type="presOf" srcId="{303271C1-9D31-45B3-B011-609F0EC70C52}" destId="{64E513E9-1048-4152-ACA0-DC3E25A986D5}" srcOrd="0" destOrd="0" presId="urn:microsoft.com/office/officeart/2005/8/layout/venn1"/>
    <dgm:cxn modelId="{698DA34E-6838-4C2B-9385-2A429013582F}" type="presOf" srcId="{A60D8352-D4D5-447A-A800-BBA70EDC4132}" destId="{B3B0B60F-7EA1-474E-A720-AA7AD57FD286}" srcOrd="1" destOrd="0" presId="urn:microsoft.com/office/officeart/2005/8/layout/venn1"/>
    <dgm:cxn modelId="{87E8570E-80B2-46AD-AF58-BA0EC2D3B725}" type="presOf" srcId="{A60D8352-D4D5-447A-A800-BBA70EDC4132}" destId="{E1542C2F-301B-4495-A4DF-CE9A4E32E27E}" srcOrd="0" destOrd="0" presId="urn:microsoft.com/office/officeart/2005/8/layout/venn1"/>
    <dgm:cxn modelId="{F4EDE11D-22C3-47C5-A0B0-637AC2EB22ED}" srcId="{2025E812-08B2-4DB5-970E-1C2367E987B8}" destId="{303271C1-9D31-45B3-B011-609F0EC70C52}" srcOrd="0" destOrd="0" parTransId="{83775251-DB9B-4C27-9501-F246F232956D}" sibTransId="{752CC704-08B0-454F-B8DA-3FFB453BDA3D}"/>
    <dgm:cxn modelId="{8C0C5429-C76C-437D-969D-85992EE7136D}" type="presOf" srcId="{564E1020-F337-4CFB-973C-EC919A8E2C18}" destId="{18C2FCA4-ACA7-4437-9BE3-0451D3F4AC9B}" srcOrd="1" destOrd="0" presId="urn:microsoft.com/office/officeart/2005/8/layout/venn1"/>
    <dgm:cxn modelId="{AE33EFD0-EEAD-4599-B2EF-03C750C544F5}" srcId="{2025E812-08B2-4DB5-970E-1C2367E987B8}" destId="{A60D8352-D4D5-447A-A800-BBA70EDC4132}" srcOrd="2" destOrd="0" parTransId="{3D5F1C34-7C75-4AB6-8E9A-F4C101E325BA}" sibTransId="{DF6FA519-A00E-4936-87F7-3F95E4524C31}"/>
    <dgm:cxn modelId="{1698AB5B-9A9B-402A-B691-3C440E7193B2}" type="presParOf" srcId="{5DF266B6-6675-4441-A355-07C3AC2ED0A6}" destId="{64E513E9-1048-4152-ACA0-DC3E25A986D5}" srcOrd="0" destOrd="0" presId="urn:microsoft.com/office/officeart/2005/8/layout/venn1"/>
    <dgm:cxn modelId="{EC6A971E-A727-466B-A930-BEBCFE425BB4}" type="presParOf" srcId="{5DF266B6-6675-4441-A355-07C3AC2ED0A6}" destId="{83361D27-922E-4531-9CE3-0352D6938DC5}" srcOrd="1" destOrd="0" presId="urn:microsoft.com/office/officeart/2005/8/layout/venn1"/>
    <dgm:cxn modelId="{6366A57C-0FFA-449C-A481-04BB2F3824E9}" type="presParOf" srcId="{5DF266B6-6675-4441-A355-07C3AC2ED0A6}" destId="{59ED0705-7D27-4402-A0D1-A864465C3157}" srcOrd="2" destOrd="0" presId="urn:microsoft.com/office/officeart/2005/8/layout/venn1"/>
    <dgm:cxn modelId="{5038AF75-1030-41B1-B26C-FA7D9F556BAF}" type="presParOf" srcId="{5DF266B6-6675-4441-A355-07C3AC2ED0A6}" destId="{18C2FCA4-ACA7-4437-9BE3-0451D3F4AC9B}" srcOrd="3" destOrd="0" presId="urn:microsoft.com/office/officeart/2005/8/layout/venn1"/>
    <dgm:cxn modelId="{DFED4C80-AF79-45DC-AE61-7DFCE00767C9}" type="presParOf" srcId="{5DF266B6-6675-4441-A355-07C3AC2ED0A6}" destId="{E1542C2F-301B-4495-A4DF-CE9A4E32E27E}" srcOrd="4" destOrd="0" presId="urn:microsoft.com/office/officeart/2005/8/layout/venn1"/>
    <dgm:cxn modelId="{79CB7C6F-8618-442A-9E81-2084B5CFAB6A}" type="presParOf" srcId="{5DF266B6-6675-4441-A355-07C3AC2ED0A6}" destId="{B3B0B60F-7EA1-474E-A720-AA7AD57FD286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F8A760-5F06-4BBE-B28F-408A387A940B}" type="doc">
      <dgm:prSet loTypeId="urn:microsoft.com/office/officeart/2005/8/layout/hList2#1" loCatId="list" qsTypeId="urn:microsoft.com/office/officeart/2005/8/quickstyle/simple4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B2D9D556-9494-4016-A7E8-3C99EED8F0EE}">
      <dgm:prSet phldrT="[Text]"/>
      <dgm:spPr/>
      <dgm:t>
        <a:bodyPr/>
        <a:lstStyle/>
        <a:p>
          <a:r>
            <a:rPr lang="en-US" dirty="0"/>
            <a:t>Preoperative</a:t>
          </a:r>
        </a:p>
      </dgm:t>
    </dgm:pt>
    <dgm:pt modelId="{9E39163B-7D49-4A88-9A5A-06AF4427E331}" type="parTrans" cxnId="{973B5901-3682-47ED-A43C-655554EAD6B6}">
      <dgm:prSet/>
      <dgm:spPr/>
      <dgm:t>
        <a:bodyPr/>
        <a:lstStyle/>
        <a:p>
          <a:endParaRPr lang="en-US"/>
        </a:p>
      </dgm:t>
    </dgm:pt>
    <dgm:pt modelId="{B6ED385C-6913-40DA-B098-D759209F93ED}" type="sibTrans" cxnId="{973B5901-3682-47ED-A43C-655554EAD6B6}">
      <dgm:prSet/>
      <dgm:spPr/>
      <dgm:t>
        <a:bodyPr/>
        <a:lstStyle/>
        <a:p>
          <a:endParaRPr lang="en-US"/>
        </a:p>
      </dgm:t>
    </dgm:pt>
    <dgm:pt modelId="{9A4D087B-C594-4C98-9358-AF741D844B3A}">
      <dgm:prSet phldrT="[Text]"/>
      <dgm:spPr/>
      <dgm:t>
        <a:bodyPr/>
        <a:lstStyle/>
        <a:p>
          <a:r>
            <a:rPr lang="en-US" dirty="0"/>
            <a:t>Blood is drawn and stored before the anticipated date</a:t>
          </a:r>
        </a:p>
      </dgm:t>
      <dgm:extLst>
        <a:ext uri="{E40237B7-FDA0-4F09-8148-C483321AD2D9}">
          <dgm14:cNvPr xmlns:dgm14="http://schemas.microsoft.com/office/drawing/2010/diagram" id="0" name="" descr="Image showing types of autologous donations"/>
        </a:ext>
      </dgm:extLst>
    </dgm:pt>
    <dgm:pt modelId="{330C0EBC-607A-44CA-B2F6-6F7E8CD79CD7}" type="parTrans" cxnId="{34869FEC-94E4-445F-B87E-C5FB8A8248D9}">
      <dgm:prSet/>
      <dgm:spPr/>
      <dgm:t>
        <a:bodyPr/>
        <a:lstStyle/>
        <a:p>
          <a:endParaRPr lang="en-US"/>
        </a:p>
      </dgm:t>
    </dgm:pt>
    <dgm:pt modelId="{9C1F85FB-09B6-49DC-B11A-6E496ADD82EC}" type="sibTrans" cxnId="{34869FEC-94E4-445F-B87E-C5FB8A8248D9}">
      <dgm:prSet/>
      <dgm:spPr/>
      <dgm:t>
        <a:bodyPr/>
        <a:lstStyle/>
        <a:p>
          <a:endParaRPr lang="en-US"/>
        </a:p>
      </dgm:t>
    </dgm:pt>
    <dgm:pt modelId="{87AC3782-B53E-440D-92F5-1227AF4552B8}">
      <dgm:prSet phldrT="[Text]"/>
      <dgm:spPr/>
      <dgm:t>
        <a:bodyPr/>
        <a:lstStyle/>
        <a:p>
          <a:r>
            <a:rPr lang="en-US" dirty="0"/>
            <a:t>Normovolemic</a:t>
          </a:r>
        </a:p>
      </dgm:t>
    </dgm:pt>
    <dgm:pt modelId="{55842428-703D-4AC4-A0DC-593DB27C86C1}" type="parTrans" cxnId="{4FAE679A-582F-4DE3-938C-47BAD8D5E05A}">
      <dgm:prSet/>
      <dgm:spPr/>
      <dgm:t>
        <a:bodyPr/>
        <a:lstStyle/>
        <a:p>
          <a:endParaRPr lang="en-US"/>
        </a:p>
      </dgm:t>
    </dgm:pt>
    <dgm:pt modelId="{7C792326-857A-4B3C-92E9-F2F83A886402}" type="sibTrans" cxnId="{4FAE679A-582F-4DE3-938C-47BAD8D5E05A}">
      <dgm:prSet/>
      <dgm:spPr/>
      <dgm:t>
        <a:bodyPr/>
        <a:lstStyle/>
        <a:p>
          <a:endParaRPr lang="en-US"/>
        </a:p>
      </dgm:t>
    </dgm:pt>
    <dgm:pt modelId="{474EF76B-0E96-4D18-B5C6-4715817407D0}">
      <dgm:prSet phldrT="[Text]"/>
      <dgm:spPr/>
      <dgm:t>
        <a:bodyPr/>
        <a:lstStyle/>
        <a:p>
          <a:r>
            <a:rPr lang="en-US" dirty="0"/>
            <a:t>Removing units at the beginning of surgery and reinfusing them at the end of surgery</a:t>
          </a:r>
        </a:p>
      </dgm:t>
      <dgm:extLst>
        <a:ext uri="{E40237B7-FDA0-4F09-8148-C483321AD2D9}">
          <dgm14:cNvPr xmlns:dgm14="http://schemas.microsoft.com/office/drawing/2010/diagram" id="0" name="" descr="Image showing types of autologous donations"/>
        </a:ext>
      </dgm:extLst>
    </dgm:pt>
    <dgm:pt modelId="{0B72991A-2F71-4A73-A50C-F28966EEC705}" type="parTrans" cxnId="{92015BC2-8486-42BC-AC6F-00FCC0438C65}">
      <dgm:prSet/>
      <dgm:spPr/>
      <dgm:t>
        <a:bodyPr/>
        <a:lstStyle/>
        <a:p>
          <a:endParaRPr lang="en-US"/>
        </a:p>
      </dgm:t>
    </dgm:pt>
    <dgm:pt modelId="{B196EDC9-6D71-4DED-BB3D-AFB723F7AC59}" type="sibTrans" cxnId="{92015BC2-8486-42BC-AC6F-00FCC0438C65}">
      <dgm:prSet/>
      <dgm:spPr/>
      <dgm:t>
        <a:bodyPr/>
        <a:lstStyle/>
        <a:p>
          <a:endParaRPr lang="en-US"/>
        </a:p>
      </dgm:t>
    </dgm:pt>
    <dgm:pt modelId="{9E31ED1F-46D9-4506-B1FE-9F975C00B88F}">
      <dgm:prSet phldrT="[Text]"/>
      <dgm:spPr/>
      <dgm:t>
        <a:bodyPr/>
        <a:lstStyle/>
        <a:p>
          <a:r>
            <a:rPr lang="en-US" dirty="0"/>
            <a:t>Blood Recovery</a:t>
          </a:r>
        </a:p>
      </dgm:t>
    </dgm:pt>
    <dgm:pt modelId="{D4E0E33B-869A-4ED3-8829-83899CDEBFC6}" type="parTrans" cxnId="{7E4F2528-EE79-4595-96AF-B68E8CE9D984}">
      <dgm:prSet/>
      <dgm:spPr/>
      <dgm:t>
        <a:bodyPr/>
        <a:lstStyle/>
        <a:p>
          <a:endParaRPr lang="en-US"/>
        </a:p>
      </dgm:t>
    </dgm:pt>
    <dgm:pt modelId="{5CA8791D-4123-4466-8041-046AC3A831B3}" type="sibTrans" cxnId="{7E4F2528-EE79-4595-96AF-B68E8CE9D984}">
      <dgm:prSet/>
      <dgm:spPr/>
      <dgm:t>
        <a:bodyPr/>
        <a:lstStyle/>
        <a:p>
          <a:endParaRPr lang="en-US"/>
        </a:p>
      </dgm:t>
    </dgm:pt>
    <dgm:pt modelId="{A8BF6314-C4CA-40EF-A4CD-38585BBA2792}">
      <dgm:prSet phldrT="[Text]"/>
      <dgm:spPr/>
      <dgm:t>
        <a:bodyPr/>
        <a:lstStyle/>
        <a:p>
          <a:r>
            <a:rPr lang="en-US" dirty="0"/>
            <a:t>A medical device is used to wash, filter, and concentrate blood during an operation</a:t>
          </a:r>
        </a:p>
      </dgm:t>
      <dgm:extLst>
        <a:ext uri="{E40237B7-FDA0-4F09-8148-C483321AD2D9}">
          <dgm14:cNvPr xmlns:dgm14="http://schemas.microsoft.com/office/drawing/2010/diagram" id="0" name="" descr="Image showing types of autologous donations"/>
        </a:ext>
      </dgm:extLst>
    </dgm:pt>
    <dgm:pt modelId="{06CB8D2E-A1C7-4230-9288-CBFB63725B81}" type="parTrans" cxnId="{CCF5BCCA-E01A-40C7-A411-8E3541F9A099}">
      <dgm:prSet/>
      <dgm:spPr/>
      <dgm:t>
        <a:bodyPr/>
        <a:lstStyle/>
        <a:p>
          <a:endParaRPr lang="en-US"/>
        </a:p>
      </dgm:t>
    </dgm:pt>
    <dgm:pt modelId="{F9EF7828-EE5E-4665-9298-2F6E3A85A680}" type="sibTrans" cxnId="{CCF5BCCA-E01A-40C7-A411-8E3541F9A099}">
      <dgm:prSet/>
      <dgm:spPr/>
      <dgm:t>
        <a:bodyPr/>
        <a:lstStyle/>
        <a:p>
          <a:endParaRPr lang="en-US"/>
        </a:p>
      </dgm:t>
    </dgm:pt>
    <dgm:pt modelId="{4140B999-93F2-454D-AC98-780E55912871}">
      <dgm:prSet phldrT="[Text]"/>
      <dgm:spPr/>
      <dgm:t>
        <a:bodyPr/>
        <a:lstStyle/>
        <a:p>
          <a:r>
            <a:rPr lang="en-US" dirty="0"/>
            <a:t>Certain criteria must be met</a:t>
          </a:r>
        </a:p>
      </dgm:t>
    </dgm:pt>
    <dgm:pt modelId="{836EB63D-0445-4487-93A7-29CD3F6DCC5C}" type="parTrans" cxnId="{61EB22F1-8F5B-4DB5-880A-614237D2D602}">
      <dgm:prSet/>
      <dgm:spPr/>
      <dgm:t>
        <a:bodyPr/>
        <a:lstStyle/>
        <a:p>
          <a:endParaRPr lang="en-US"/>
        </a:p>
      </dgm:t>
    </dgm:pt>
    <dgm:pt modelId="{0744C8B1-947A-4A2B-818F-89AF2A754ED3}" type="sibTrans" cxnId="{61EB22F1-8F5B-4DB5-880A-614237D2D602}">
      <dgm:prSet/>
      <dgm:spPr/>
      <dgm:t>
        <a:bodyPr/>
        <a:lstStyle/>
        <a:p>
          <a:endParaRPr lang="en-US"/>
        </a:p>
      </dgm:t>
    </dgm:pt>
    <dgm:pt modelId="{AFEA5284-F946-462D-A162-B5B335DB2630}" type="pres">
      <dgm:prSet presAssocID="{71F8A760-5F06-4BBE-B28F-408A387A940B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104373A-834B-45F9-8820-E9EAA47DDB99}" type="pres">
      <dgm:prSet presAssocID="{B2D9D556-9494-4016-A7E8-3C99EED8F0EE}" presName="compositeNode" presStyleCnt="0">
        <dgm:presLayoutVars>
          <dgm:bulletEnabled val="1"/>
        </dgm:presLayoutVars>
      </dgm:prSet>
      <dgm:spPr/>
    </dgm:pt>
    <dgm:pt modelId="{FF49C337-9517-405E-838E-FFAFC8D630FB}" type="pres">
      <dgm:prSet presAssocID="{B2D9D556-9494-4016-A7E8-3C99EED8F0EE}" presName="image" presStyleLbl="fgImgPlace1" presStyleIdx="0" presStyleCnt="3"/>
      <dgm:spPr/>
    </dgm:pt>
    <dgm:pt modelId="{5FE15520-13F5-4B29-A740-C41ABB87877D}" type="pres">
      <dgm:prSet presAssocID="{B2D9D556-9494-4016-A7E8-3C99EED8F0EE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DBED75-C26A-4553-B48F-B0B5F9676139}" type="pres">
      <dgm:prSet presAssocID="{B2D9D556-9494-4016-A7E8-3C99EED8F0EE}" presName="parentNode" presStyleLbl="revTx" presStyleIdx="0" presStyleCnt="3" custLinFactNeighborX="-12887" custLinFactNeighborY="238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80AE3C-685A-4F95-8F23-472A7DCE1E49}" type="pres">
      <dgm:prSet presAssocID="{B6ED385C-6913-40DA-B098-D759209F93ED}" presName="sibTrans" presStyleCnt="0"/>
      <dgm:spPr/>
    </dgm:pt>
    <dgm:pt modelId="{BBB7510F-4443-4CF6-A441-F53AA2A224F8}" type="pres">
      <dgm:prSet presAssocID="{87AC3782-B53E-440D-92F5-1227AF4552B8}" presName="compositeNode" presStyleCnt="0">
        <dgm:presLayoutVars>
          <dgm:bulletEnabled val="1"/>
        </dgm:presLayoutVars>
      </dgm:prSet>
      <dgm:spPr/>
    </dgm:pt>
    <dgm:pt modelId="{740873A5-7D3F-4236-AFBA-B373AA05C2A3}" type="pres">
      <dgm:prSet presAssocID="{87AC3782-B53E-440D-92F5-1227AF4552B8}" presName="image" presStyleLbl="fgImgPlace1" presStyleIdx="1" presStyleCnt="3"/>
      <dgm:spPr/>
    </dgm:pt>
    <dgm:pt modelId="{D92527E7-35D1-498B-BEB3-07DBC85D71AF}" type="pres">
      <dgm:prSet presAssocID="{87AC3782-B53E-440D-92F5-1227AF4552B8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D8BF8C-778F-4831-A10E-BFCA8E3C39CE}" type="pres">
      <dgm:prSet presAssocID="{87AC3782-B53E-440D-92F5-1227AF4552B8}" presName="parentNode" presStyleLbl="revTx" presStyleIdx="1" presStyleCnt="3" custLinFactNeighborX="-12573" custLinFactNeighborY="93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68CDE6-DE55-4190-A4CD-16922302F7B0}" type="pres">
      <dgm:prSet presAssocID="{7C792326-857A-4B3C-92E9-F2F83A886402}" presName="sibTrans" presStyleCnt="0"/>
      <dgm:spPr/>
    </dgm:pt>
    <dgm:pt modelId="{B07BC2E4-7081-4739-8839-162F2587149F}" type="pres">
      <dgm:prSet presAssocID="{9E31ED1F-46D9-4506-B1FE-9F975C00B88F}" presName="compositeNode" presStyleCnt="0">
        <dgm:presLayoutVars>
          <dgm:bulletEnabled val="1"/>
        </dgm:presLayoutVars>
      </dgm:prSet>
      <dgm:spPr/>
    </dgm:pt>
    <dgm:pt modelId="{DABCD7E1-5922-4B26-BCE6-EBE5680C3DC6}" type="pres">
      <dgm:prSet presAssocID="{9E31ED1F-46D9-4506-B1FE-9F975C00B88F}" presName="image" presStyleLbl="fgImgPlace1" presStyleIdx="2" presStyleCnt="3"/>
      <dgm:spPr/>
    </dgm:pt>
    <dgm:pt modelId="{E908A167-7272-4378-BDB0-35FEA686CF1D}" type="pres">
      <dgm:prSet presAssocID="{9E31ED1F-46D9-4506-B1FE-9F975C00B88F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AB1D14-2BAC-4602-83A9-9D8D8D8108D6}" type="pres">
      <dgm:prSet presAssocID="{9E31ED1F-46D9-4506-B1FE-9F975C00B88F}" presName="parentNode" presStyleLbl="revTx" presStyleIdx="2" presStyleCnt="3" custLinFactNeighborX="-23886" custLinFactNeighborY="93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139CC2D-2073-4DD9-9825-514E47D0CE38}" type="presOf" srcId="{9E31ED1F-46D9-4506-B1FE-9F975C00B88F}" destId="{DBAB1D14-2BAC-4602-83A9-9D8D8D8108D6}" srcOrd="0" destOrd="0" presId="urn:microsoft.com/office/officeart/2005/8/layout/hList2#1"/>
    <dgm:cxn modelId="{7E4F2528-EE79-4595-96AF-B68E8CE9D984}" srcId="{71F8A760-5F06-4BBE-B28F-408A387A940B}" destId="{9E31ED1F-46D9-4506-B1FE-9F975C00B88F}" srcOrd="2" destOrd="0" parTransId="{D4E0E33B-869A-4ED3-8829-83899CDEBFC6}" sibTransId="{5CA8791D-4123-4466-8041-046AC3A831B3}"/>
    <dgm:cxn modelId="{92015BC2-8486-42BC-AC6F-00FCC0438C65}" srcId="{87AC3782-B53E-440D-92F5-1227AF4552B8}" destId="{474EF76B-0E96-4D18-B5C6-4715817407D0}" srcOrd="0" destOrd="0" parTransId="{0B72991A-2F71-4A73-A50C-F28966EEC705}" sibTransId="{B196EDC9-6D71-4DED-BB3D-AFB723F7AC59}"/>
    <dgm:cxn modelId="{C75735C9-183F-4CA6-BD54-36D3543F11DC}" type="presOf" srcId="{A8BF6314-C4CA-40EF-A4CD-38585BBA2792}" destId="{E908A167-7272-4378-BDB0-35FEA686CF1D}" srcOrd="0" destOrd="0" presId="urn:microsoft.com/office/officeart/2005/8/layout/hList2#1"/>
    <dgm:cxn modelId="{973B5901-3682-47ED-A43C-655554EAD6B6}" srcId="{71F8A760-5F06-4BBE-B28F-408A387A940B}" destId="{B2D9D556-9494-4016-A7E8-3C99EED8F0EE}" srcOrd="0" destOrd="0" parTransId="{9E39163B-7D49-4A88-9A5A-06AF4427E331}" sibTransId="{B6ED385C-6913-40DA-B098-D759209F93ED}"/>
    <dgm:cxn modelId="{4FAE679A-582F-4DE3-938C-47BAD8D5E05A}" srcId="{71F8A760-5F06-4BBE-B28F-408A387A940B}" destId="{87AC3782-B53E-440D-92F5-1227AF4552B8}" srcOrd="1" destOrd="0" parTransId="{55842428-703D-4AC4-A0DC-593DB27C86C1}" sibTransId="{7C792326-857A-4B3C-92E9-F2F83A886402}"/>
    <dgm:cxn modelId="{C9151850-8A7C-4494-86D4-10B818683BEB}" type="presOf" srcId="{4140B999-93F2-454D-AC98-780E55912871}" destId="{5FE15520-13F5-4B29-A740-C41ABB87877D}" srcOrd="0" destOrd="1" presId="urn:microsoft.com/office/officeart/2005/8/layout/hList2#1"/>
    <dgm:cxn modelId="{77CCA435-B9D8-43F6-8BAD-438B51A42F58}" type="presOf" srcId="{9A4D087B-C594-4C98-9358-AF741D844B3A}" destId="{5FE15520-13F5-4B29-A740-C41ABB87877D}" srcOrd="0" destOrd="0" presId="urn:microsoft.com/office/officeart/2005/8/layout/hList2#1"/>
    <dgm:cxn modelId="{D5D03C9A-55D9-4204-A5B3-01EA91BDF4E5}" type="presOf" srcId="{474EF76B-0E96-4D18-B5C6-4715817407D0}" destId="{D92527E7-35D1-498B-BEB3-07DBC85D71AF}" srcOrd="0" destOrd="0" presId="urn:microsoft.com/office/officeart/2005/8/layout/hList2#1"/>
    <dgm:cxn modelId="{A7B33923-3DBE-46BF-902F-989680246976}" type="presOf" srcId="{71F8A760-5F06-4BBE-B28F-408A387A940B}" destId="{AFEA5284-F946-462D-A162-B5B335DB2630}" srcOrd="0" destOrd="0" presId="urn:microsoft.com/office/officeart/2005/8/layout/hList2#1"/>
    <dgm:cxn modelId="{6F08DB24-C109-4D40-9AAC-DCF97D5B88F4}" type="presOf" srcId="{87AC3782-B53E-440D-92F5-1227AF4552B8}" destId="{2BD8BF8C-778F-4831-A10E-BFCA8E3C39CE}" srcOrd="0" destOrd="0" presId="urn:microsoft.com/office/officeart/2005/8/layout/hList2#1"/>
    <dgm:cxn modelId="{CCF5BCCA-E01A-40C7-A411-8E3541F9A099}" srcId="{9E31ED1F-46D9-4506-B1FE-9F975C00B88F}" destId="{A8BF6314-C4CA-40EF-A4CD-38585BBA2792}" srcOrd="0" destOrd="0" parTransId="{06CB8D2E-A1C7-4230-9288-CBFB63725B81}" sibTransId="{F9EF7828-EE5E-4665-9298-2F6E3A85A680}"/>
    <dgm:cxn modelId="{EC9F92F6-0BBE-4E24-96FA-3A97D7E0C00B}" type="presOf" srcId="{B2D9D556-9494-4016-A7E8-3C99EED8F0EE}" destId="{ECDBED75-C26A-4553-B48F-B0B5F9676139}" srcOrd="0" destOrd="0" presId="urn:microsoft.com/office/officeart/2005/8/layout/hList2#1"/>
    <dgm:cxn modelId="{61EB22F1-8F5B-4DB5-880A-614237D2D602}" srcId="{B2D9D556-9494-4016-A7E8-3C99EED8F0EE}" destId="{4140B999-93F2-454D-AC98-780E55912871}" srcOrd="1" destOrd="0" parTransId="{836EB63D-0445-4487-93A7-29CD3F6DCC5C}" sibTransId="{0744C8B1-947A-4A2B-818F-89AF2A754ED3}"/>
    <dgm:cxn modelId="{34869FEC-94E4-445F-B87E-C5FB8A8248D9}" srcId="{B2D9D556-9494-4016-A7E8-3C99EED8F0EE}" destId="{9A4D087B-C594-4C98-9358-AF741D844B3A}" srcOrd="0" destOrd="0" parTransId="{330C0EBC-607A-44CA-B2F6-6F7E8CD79CD7}" sibTransId="{9C1F85FB-09B6-49DC-B11A-6E496ADD82EC}"/>
    <dgm:cxn modelId="{5FA6EA9F-C77F-4AB6-8562-76E795618AC3}" type="presParOf" srcId="{AFEA5284-F946-462D-A162-B5B335DB2630}" destId="{2104373A-834B-45F9-8820-E9EAA47DDB99}" srcOrd="0" destOrd="0" presId="urn:microsoft.com/office/officeart/2005/8/layout/hList2#1"/>
    <dgm:cxn modelId="{FE63A81A-2045-40B0-B751-36953EBA75EC}" type="presParOf" srcId="{2104373A-834B-45F9-8820-E9EAA47DDB99}" destId="{FF49C337-9517-405E-838E-FFAFC8D630FB}" srcOrd="0" destOrd="0" presId="urn:microsoft.com/office/officeart/2005/8/layout/hList2#1"/>
    <dgm:cxn modelId="{657835BC-7997-46A2-977F-D0D24BA5D8BB}" type="presParOf" srcId="{2104373A-834B-45F9-8820-E9EAA47DDB99}" destId="{5FE15520-13F5-4B29-A740-C41ABB87877D}" srcOrd="1" destOrd="0" presId="urn:microsoft.com/office/officeart/2005/8/layout/hList2#1"/>
    <dgm:cxn modelId="{1DF418BE-5D00-4694-B057-27BBB253511E}" type="presParOf" srcId="{2104373A-834B-45F9-8820-E9EAA47DDB99}" destId="{ECDBED75-C26A-4553-B48F-B0B5F9676139}" srcOrd="2" destOrd="0" presId="urn:microsoft.com/office/officeart/2005/8/layout/hList2#1"/>
    <dgm:cxn modelId="{897B9C47-327B-4162-9910-F1EDB4977281}" type="presParOf" srcId="{AFEA5284-F946-462D-A162-B5B335DB2630}" destId="{3680AE3C-685A-4F95-8F23-472A7DCE1E49}" srcOrd="1" destOrd="0" presId="urn:microsoft.com/office/officeart/2005/8/layout/hList2#1"/>
    <dgm:cxn modelId="{16C1FAC2-9B86-4C3C-9E5C-E56C31F0AFD2}" type="presParOf" srcId="{AFEA5284-F946-462D-A162-B5B335DB2630}" destId="{BBB7510F-4443-4CF6-A441-F53AA2A224F8}" srcOrd="2" destOrd="0" presId="urn:microsoft.com/office/officeart/2005/8/layout/hList2#1"/>
    <dgm:cxn modelId="{42FECE62-8C0A-44AA-9293-E03871EB7C1A}" type="presParOf" srcId="{BBB7510F-4443-4CF6-A441-F53AA2A224F8}" destId="{740873A5-7D3F-4236-AFBA-B373AA05C2A3}" srcOrd="0" destOrd="0" presId="urn:microsoft.com/office/officeart/2005/8/layout/hList2#1"/>
    <dgm:cxn modelId="{9C8C205D-CC7E-4DC6-BD94-31B24BD703FE}" type="presParOf" srcId="{BBB7510F-4443-4CF6-A441-F53AA2A224F8}" destId="{D92527E7-35D1-498B-BEB3-07DBC85D71AF}" srcOrd="1" destOrd="0" presId="urn:microsoft.com/office/officeart/2005/8/layout/hList2#1"/>
    <dgm:cxn modelId="{23F495ED-FCCB-4603-B914-DF417EC003F3}" type="presParOf" srcId="{BBB7510F-4443-4CF6-A441-F53AA2A224F8}" destId="{2BD8BF8C-778F-4831-A10E-BFCA8E3C39CE}" srcOrd="2" destOrd="0" presId="urn:microsoft.com/office/officeart/2005/8/layout/hList2#1"/>
    <dgm:cxn modelId="{068D6092-AED8-4E6F-94B8-C4D836EC4D35}" type="presParOf" srcId="{AFEA5284-F946-462D-A162-B5B335DB2630}" destId="{6D68CDE6-DE55-4190-A4CD-16922302F7B0}" srcOrd="3" destOrd="0" presId="urn:microsoft.com/office/officeart/2005/8/layout/hList2#1"/>
    <dgm:cxn modelId="{FBC64591-1431-4E1B-8F27-2ADF32584A7D}" type="presParOf" srcId="{AFEA5284-F946-462D-A162-B5B335DB2630}" destId="{B07BC2E4-7081-4739-8839-162F2587149F}" srcOrd="4" destOrd="0" presId="urn:microsoft.com/office/officeart/2005/8/layout/hList2#1"/>
    <dgm:cxn modelId="{B1C7F0CB-9460-4CC1-8801-0FC209D76CDF}" type="presParOf" srcId="{B07BC2E4-7081-4739-8839-162F2587149F}" destId="{DABCD7E1-5922-4B26-BCE6-EBE5680C3DC6}" srcOrd="0" destOrd="0" presId="urn:microsoft.com/office/officeart/2005/8/layout/hList2#1"/>
    <dgm:cxn modelId="{DA02EBD7-EBDD-4793-956C-4ED7916C172F}" type="presParOf" srcId="{B07BC2E4-7081-4739-8839-162F2587149F}" destId="{E908A167-7272-4378-BDB0-35FEA686CF1D}" srcOrd="1" destOrd="0" presId="urn:microsoft.com/office/officeart/2005/8/layout/hList2#1"/>
    <dgm:cxn modelId="{81391D5A-F79E-4356-94C4-EEF33183061B}" type="presParOf" srcId="{B07BC2E4-7081-4739-8839-162F2587149F}" destId="{DBAB1D14-2BAC-4602-83A9-9D8D8D8108D6}" srcOrd="2" destOrd="0" presId="urn:microsoft.com/office/officeart/2005/8/layout/hList2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E513E9-1048-4152-ACA0-DC3E25A986D5}">
      <dsp:nvSpPr>
        <dsp:cNvPr id="0" name=""/>
        <dsp:cNvSpPr/>
      </dsp:nvSpPr>
      <dsp:spPr>
        <a:xfrm>
          <a:off x="2627429" y="53915"/>
          <a:ext cx="2587942" cy="2587942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Registration </a:t>
          </a:r>
        </a:p>
      </dsp:txBody>
      <dsp:txXfrm>
        <a:off x="2972488" y="506805"/>
        <a:ext cx="1897824" cy="1164574"/>
      </dsp:txXfrm>
    </dsp:sp>
    <dsp:sp modelId="{59ED0705-7D27-4402-A0D1-A864465C3157}">
      <dsp:nvSpPr>
        <dsp:cNvPr id="0" name=""/>
        <dsp:cNvSpPr/>
      </dsp:nvSpPr>
      <dsp:spPr>
        <a:xfrm>
          <a:off x="3561245" y="1671379"/>
          <a:ext cx="2587942" cy="2587942"/>
        </a:xfrm>
        <a:prstGeom prst="ellipse">
          <a:avLst/>
        </a:prstGeom>
        <a:solidFill>
          <a:schemeClr val="accent5">
            <a:alpha val="50000"/>
            <a:hueOff val="-10661560"/>
            <a:satOff val="6060"/>
            <a:lumOff val="-500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Physical examination</a:t>
          </a:r>
        </a:p>
      </dsp:txBody>
      <dsp:txXfrm>
        <a:off x="4352724" y="2339931"/>
        <a:ext cx="1552765" cy="1423368"/>
      </dsp:txXfrm>
    </dsp:sp>
    <dsp:sp modelId="{E1542C2F-301B-4495-A4DF-CE9A4E32E27E}">
      <dsp:nvSpPr>
        <dsp:cNvPr id="0" name=""/>
        <dsp:cNvSpPr/>
      </dsp:nvSpPr>
      <dsp:spPr>
        <a:xfrm>
          <a:off x="1693613" y="1671379"/>
          <a:ext cx="2587942" cy="2587942"/>
        </a:xfrm>
        <a:prstGeom prst="ellipse">
          <a:avLst/>
        </a:prstGeom>
        <a:solidFill>
          <a:schemeClr val="accent5">
            <a:alpha val="50000"/>
            <a:hueOff val="-21323121"/>
            <a:satOff val="12119"/>
            <a:lumOff val="-1000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Health history</a:t>
          </a:r>
        </a:p>
      </dsp:txBody>
      <dsp:txXfrm>
        <a:off x="1937311" y="2339931"/>
        <a:ext cx="1552765" cy="14233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DBED75-C26A-4553-B48F-B0B5F9676139}">
      <dsp:nvSpPr>
        <dsp:cNvPr id="0" name=""/>
        <dsp:cNvSpPr/>
      </dsp:nvSpPr>
      <dsp:spPr>
        <a:xfrm rot="16200000">
          <a:off x="-1387290" y="2144174"/>
          <a:ext cx="3137725" cy="3631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20274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/>
            <a:t>Preoperative</a:t>
          </a:r>
        </a:p>
      </dsp:txBody>
      <dsp:txXfrm>
        <a:off x="-1387290" y="2144174"/>
        <a:ext cx="3137725" cy="363144"/>
      </dsp:txXfrm>
    </dsp:sp>
    <dsp:sp modelId="{5FE15520-13F5-4B29-A740-C41ABB87877D}">
      <dsp:nvSpPr>
        <dsp:cNvPr id="0" name=""/>
        <dsp:cNvSpPr/>
      </dsp:nvSpPr>
      <dsp:spPr>
        <a:xfrm>
          <a:off x="407779" y="682175"/>
          <a:ext cx="1808846" cy="313772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320274" rIns="170688" bIns="17068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/>
            <a:t>Blood is drawn and stored before the anticipated date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/>
            <a:t>Certain criteria must be met</a:t>
          </a:r>
        </a:p>
      </dsp:txBody>
      <dsp:txXfrm>
        <a:off x="407779" y="682175"/>
        <a:ext cx="1808846" cy="3137725"/>
      </dsp:txXfrm>
    </dsp:sp>
    <dsp:sp modelId="{FF49C337-9517-405E-838E-FFAFC8D630FB}">
      <dsp:nvSpPr>
        <dsp:cNvPr id="0" name=""/>
        <dsp:cNvSpPr/>
      </dsp:nvSpPr>
      <dsp:spPr>
        <a:xfrm>
          <a:off x="44634" y="202824"/>
          <a:ext cx="726289" cy="726289"/>
        </a:xfrm>
        <a:prstGeom prst="rect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BD8BF8C-778F-4831-A10E-BFCA8E3C39CE}">
      <dsp:nvSpPr>
        <dsp:cNvPr id="0" name=""/>
        <dsp:cNvSpPr/>
      </dsp:nvSpPr>
      <dsp:spPr>
        <a:xfrm rot="16200000">
          <a:off x="1252955" y="2098709"/>
          <a:ext cx="3137725" cy="3631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20274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/>
            <a:t>Normovolemic</a:t>
          </a:r>
        </a:p>
      </dsp:txBody>
      <dsp:txXfrm>
        <a:off x="1252955" y="2098709"/>
        <a:ext cx="3137725" cy="363144"/>
      </dsp:txXfrm>
    </dsp:sp>
    <dsp:sp modelId="{D92527E7-35D1-498B-BEB3-07DBC85D71AF}">
      <dsp:nvSpPr>
        <dsp:cNvPr id="0" name=""/>
        <dsp:cNvSpPr/>
      </dsp:nvSpPr>
      <dsp:spPr>
        <a:xfrm>
          <a:off x="3049048" y="682175"/>
          <a:ext cx="1808846" cy="313772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320274" rIns="170688" bIns="17068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/>
            <a:t>Removing units at the beginning of surgery and reinfusing them at the end of surgery</a:t>
          </a:r>
        </a:p>
      </dsp:txBody>
      <dsp:txXfrm>
        <a:off x="3049048" y="682175"/>
        <a:ext cx="1808846" cy="3137725"/>
      </dsp:txXfrm>
    </dsp:sp>
    <dsp:sp modelId="{740873A5-7D3F-4236-AFBA-B373AA05C2A3}">
      <dsp:nvSpPr>
        <dsp:cNvPr id="0" name=""/>
        <dsp:cNvSpPr/>
      </dsp:nvSpPr>
      <dsp:spPr>
        <a:xfrm>
          <a:off x="2685904" y="202824"/>
          <a:ext cx="726289" cy="726289"/>
        </a:xfrm>
        <a:prstGeom prst="rect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BAB1D14-2BAC-4602-83A9-9D8D8D8108D6}">
      <dsp:nvSpPr>
        <dsp:cNvPr id="0" name=""/>
        <dsp:cNvSpPr/>
      </dsp:nvSpPr>
      <dsp:spPr>
        <a:xfrm rot="16200000">
          <a:off x="3853142" y="2098709"/>
          <a:ext cx="3137725" cy="3631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20274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/>
            <a:t>Blood Recovery</a:t>
          </a:r>
        </a:p>
      </dsp:txBody>
      <dsp:txXfrm>
        <a:off x="3853142" y="2098709"/>
        <a:ext cx="3137725" cy="363144"/>
      </dsp:txXfrm>
    </dsp:sp>
    <dsp:sp modelId="{E908A167-7272-4378-BDB0-35FEA686CF1D}">
      <dsp:nvSpPr>
        <dsp:cNvPr id="0" name=""/>
        <dsp:cNvSpPr/>
      </dsp:nvSpPr>
      <dsp:spPr>
        <a:xfrm>
          <a:off x="5690318" y="682175"/>
          <a:ext cx="1808846" cy="313772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4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320274" rIns="170688" bIns="17068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/>
            <a:t>A medical device is used to wash, filter, and concentrate blood during an operation</a:t>
          </a:r>
        </a:p>
      </dsp:txBody>
      <dsp:txXfrm>
        <a:off x="5690318" y="682175"/>
        <a:ext cx="1808846" cy="3137725"/>
      </dsp:txXfrm>
    </dsp:sp>
    <dsp:sp modelId="{DABCD7E1-5922-4B26-BCE6-EBE5680C3DC6}">
      <dsp:nvSpPr>
        <dsp:cNvPr id="0" name=""/>
        <dsp:cNvSpPr/>
      </dsp:nvSpPr>
      <dsp:spPr>
        <a:xfrm>
          <a:off x="5327173" y="202824"/>
          <a:ext cx="726289" cy="726289"/>
        </a:xfrm>
        <a:prstGeom prst="rect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2#1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5418723-F7C9-4C1A-A113-F87F93C2A04B}" type="datetimeFigureOut">
              <a:rPr lang="en-US"/>
              <a:pPr>
                <a:defRPr/>
              </a:pPr>
              <a:t>7/29/2024</a:t>
            </a:fld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D6CD664-75D2-4A96-A1AD-7709F833F4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65579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63533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702758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423307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736989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228375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92810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366118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944715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851884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867428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26978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714519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796110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624696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9686106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7302344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36247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512344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511426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979773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655198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077699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117987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20380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7D4B908-E32B-44BE-BF17-A04E8C9CB11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107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0F4E-3A93-4E7D-8000-DC0A4D518BC5}" type="datetime1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4B908-E32B-44BE-BF17-A04E8C9CB116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3615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51A40-4606-4951-9B2C-A805FCE35465}" type="datetime1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8427-686E-4A57-ABB1-1EEBA8976971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27555" y="6448448"/>
            <a:ext cx="2488889" cy="1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159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2C804B-7872-4934-A21A-846DBCDADC68}" type="datetime1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22D3B-698D-4629-AB36-F34BB69BE388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51874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F3A5B-D81A-4C29-B2EC-B7C47212B773}" type="datetime1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4A657-6E4A-40E8-AE75-B1DCB955896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83291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B22A9-199A-4536-82B7-2E57544DE600}" type="datetime1">
              <a:rPr lang="en-US" smtClean="0"/>
              <a:t>7/29/2024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D5BD4-8C43-432C-84B8-0C2E4FF36E9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59156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E7B0A-113A-40B8-BEE1-F8956E05E75B}" type="datetime1">
              <a:rPr lang="en-US" smtClean="0"/>
              <a:t>7/29/2024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12D58-F9C3-4BAC-994D-F4B07C5EDC2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91697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A93273-5F89-4193-B181-3807E5FCE091}" type="datetime1">
              <a:rPr lang="en-US" smtClean="0"/>
              <a:t>7/29/2024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5B152-3F7E-4E37-87E7-2A62C620872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35585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4AABB018-8C12-49AD-AEE8-979AF088FCFA}" type="datetime1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619500-C45E-4781-B05C-F2502898D1B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30759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FEBF-D887-4D9F-8A49-3B4AF6168620}" type="datetime1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C232-76BC-468A-A1AB-65068A258EE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85304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7053-353B-4D54-A3CE-ABB3DEBCDAF8}" type="datetime1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28D54-0959-40EF-8DDA-7EF4DFD22A7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2468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DF08427-686E-4A57-ABB1-1EEBA897697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8766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46C4C-D696-4BDA-8715-A369B92DBA45}" type="datetime1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E098-6A18-4F0D-B72D-123B8F41ABC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261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B04A657-6E4A-40E8-AE75-B1DCB955896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506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71D5BD4-8C43-432C-84B8-0C2E4FF36E9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055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9012D58-F9C3-4BAC-994D-F4B07C5EDC2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131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/>
          <p:nvPr userDrawn="1"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94B454E-1639-4998-B0AC-252300CCEB5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774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E04C232-76BC-468A-A1AB-65068A258EE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497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A328D54-0959-40EF-8DDA-7EF4DFD22A7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221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7BE098-6A18-4F0D-B72D-123B8F41AB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42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1905000" y="6400800"/>
            <a:ext cx="533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534400" y="6400800"/>
            <a:ext cx="609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</a:defRPr>
            </a:lvl1pPr>
          </a:lstStyle>
          <a:p>
            <a:fld id="{0B97E3B4-613B-4DC0-AB41-A6BC55347BF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4" r:id="rId1"/>
    <p:sldLayoutId id="2147483885" r:id="rId2"/>
    <p:sldLayoutId id="2147483886" r:id="rId3"/>
    <p:sldLayoutId id="2147483887" r:id="rId4"/>
    <p:sldLayoutId id="2147483888" r:id="rId5"/>
    <p:sldLayoutId id="2147483889" r:id="rId6"/>
    <p:sldLayoutId id="2147483890" r:id="rId7"/>
    <p:sldLayoutId id="2147483891" r:id="rId8"/>
    <p:sldLayoutId id="2147483874" r:id="rId9"/>
  </p:sldLayoutIdLst>
  <p:hf sldNum="0" hdr="0" ftr="0" dt="0"/>
  <p:txStyles>
    <p:titleStyle>
      <a:lvl1pPr marL="53975" indent="-53975" algn="r" rtl="0" eaLnBrk="0" fontAlgn="base" hangingPunct="0">
        <a:spcBef>
          <a:spcPct val="0"/>
        </a:spcBef>
        <a:spcAft>
          <a:spcPct val="0"/>
        </a:spcAft>
        <a:defRPr sz="4600" kern="1200">
          <a:solidFill>
            <a:srgbClr val="96E5FF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96E5FF"/>
          </a:solidFill>
          <a:latin typeface="Arial" charset="0"/>
        </a:defRPr>
      </a:lvl2pPr>
      <a:lvl3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96E5FF"/>
          </a:solidFill>
          <a:latin typeface="Arial" charset="0"/>
        </a:defRPr>
      </a:lvl3pPr>
      <a:lvl4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96E5FF"/>
          </a:solidFill>
          <a:latin typeface="Arial" charset="0"/>
        </a:defRPr>
      </a:lvl4pPr>
      <a:lvl5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96E5FF"/>
          </a:solidFill>
          <a:latin typeface="Arial" charset="0"/>
        </a:defRPr>
      </a:lvl5pPr>
      <a:lvl6pPr marL="511175" algn="r" rtl="0" fontAlgn="base">
        <a:spcBef>
          <a:spcPct val="0"/>
        </a:spcBef>
        <a:spcAft>
          <a:spcPct val="0"/>
        </a:spcAft>
        <a:defRPr sz="4600">
          <a:solidFill>
            <a:srgbClr val="96E5FF"/>
          </a:solidFill>
          <a:latin typeface="Arial" charset="0"/>
        </a:defRPr>
      </a:lvl6pPr>
      <a:lvl7pPr marL="968375" algn="r" rtl="0" fontAlgn="base">
        <a:spcBef>
          <a:spcPct val="0"/>
        </a:spcBef>
        <a:spcAft>
          <a:spcPct val="0"/>
        </a:spcAft>
        <a:defRPr sz="4600">
          <a:solidFill>
            <a:srgbClr val="96E5FF"/>
          </a:solidFill>
          <a:latin typeface="Arial" charset="0"/>
        </a:defRPr>
      </a:lvl7pPr>
      <a:lvl8pPr marL="1425575" algn="r" rtl="0" fontAlgn="base">
        <a:spcBef>
          <a:spcPct val="0"/>
        </a:spcBef>
        <a:spcAft>
          <a:spcPct val="0"/>
        </a:spcAft>
        <a:defRPr sz="4600">
          <a:solidFill>
            <a:srgbClr val="96E5FF"/>
          </a:solidFill>
          <a:latin typeface="Arial" charset="0"/>
        </a:defRPr>
      </a:lvl8pPr>
      <a:lvl9pPr marL="1882775" algn="r" rtl="0" fontAlgn="base">
        <a:spcBef>
          <a:spcPct val="0"/>
        </a:spcBef>
        <a:spcAft>
          <a:spcPct val="0"/>
        </a:spcAft>
        <a:defRPr sz="4600">
          <a:solidFill>
            <a:srgbClr val="96E5FF"/>
          </a:solidFill>
          <a:latin typeface="Arial" charset="0"/>
        </a:defRPr>
      </a:lvl9pPr>
      <a:extLst/>
    </p:titleStyle>
    <p:bodyStyle>
      <a:lvl1pPr marL="292100" indent="-292100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ts val="400"/>
        </a:spcBef>
        <a:spcAft>
          <a:spcPct val="0"/>
        </a:spcAft>
        <a:buClr>
          <a:srgbClr val="4584D3"/>
        </a:buClr>
        <a:buSzPct val="9000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eaLnBrk="0" fontAlgn="base" hangingPunct="0">
        <a:spcBef>
          <a:spcPts val="400"/>
        </a:spcBef>
        <a:spcAft>
          <a:spcPct val="0"/>
        </a:spcAft>
        <a:buClr>
          <a:srgbClr val="4584D3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ts val="400"/>
        </a:spcBef>
        <a:spcAft>
          <a:spcPct val="0"/>
        </a:spcAft>
        <a:buClr>
          <a:srgbClr val="4584D3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eaLnBrk="0" fontAlgn="base" hangingPunct="0">
        <a:spcBef>
          <a:spcPts val="400"/>
        </a:spcBef>
        <a:spcAft>
          <a:spcPct val="0"/>
        </a:spcAft>
        <a:buClr>
          <a:srgbClr val="4584D3"/>
        </a:buClr>
        <a:buSzPct val="100000"/>
        <a:buFont typeface="Wingdings 2" pitchFamily="18" charset="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5E48206-6208-4002-9AF5-B38F54CDB384}" type="datetimeFigureOut">
              <a:rPr lang="en-US" dirty="0"/>
              <a:t>7/30/2024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B97E3B4-613B-4DC0-AB41-A6BC55347BF1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309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  <p:sldLayoutId id="2147483928" r:id="rId10"/>
    <p:sldLayoutId id="214748392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ctrTitle"/>
          </p:nvPr>
        </p:nvSpPr>
        <p:spPr>
          <a:xfrm>
            <a:off x="723900" y="1676400"/>
            <a:ext cx="7772400" cy="76200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Chapter 13</a:t>
            </a:r>
          </a:p>
        </p:txBody>
      </p:sp>
      <p:sp>
        <p:nvSpPr>
          <p:cNvPr id="14339" name="Subtitle 2"/>
          <p:cNvSpPr>
            <a:spLocks noGrp="1"/>
          </p:cNvSpPr>
          <p:nvPr>
            <p:ph type="subTitle" idx="1"/>
          </p:nvPr>
        </p:nvSpPr>
        <p:spPr>
          <a:xfrm>
            <a:off x="952500" y="3200400"/>
            <a:ext cx="7543800" cy="9906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Donor Selection and Phlebotomy</a:t>
            </a:r>
            <a:endParaRPr lang="en-US" altLang="en-US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Deferrals for Potential </a:t>
            </a:r>
            <a:br>
              <a:rPr lang="en-US" alt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Transfusion-Transmitted Infections</a:t>
            </a:r>
            <a:endParaRPr lang="en-US" altLang="en-US" sz="3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 descr="Table with 2 columns and 7 rows explaining deferral periods for potential transfusion-transmitted infections&#10;" title="Table 13.2 Deferral Periods for Potential Transfusion-Transmitted Infection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267799"/>
              </p:ext>
            </p:extLst>
          </p:nvPr>
        </p:nvGraphicFramePr>
        <p:xfrm>
          <a:off x="1143000" y="1737360"/>
          <a:ext cx="6857999" cy="45175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1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0741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 13.2 Deferral Periods for Potential Transfusion-Transmitted Infections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8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Infectious disease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 history deferral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0047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Malaria (Plasmodium spp.)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History of malaria: 3 years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Lived in endemic area(s) for 5 consecutive years: 3 years from departure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Travel to endemic area: defer for 1 year from departure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512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Babesiosis (Babesia microti)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History of babesiosis: indefinite deferral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024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Chagas disease (Trypanosoma cruzi)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History of Chagas disease: indefinite deferral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604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Leishmaniasis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Travel to Iraq: defer for 1 year from departure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49273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vCJD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Received blood transfusion in United Kingdom from 1980 to present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Lived ≥3 months in United Kingdom from 1980 to 1996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Lived ≥5 years in Europe from 1980 to present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Member of U.S. military, a civilian military employee, or a dependent of a member of U.S. military from 1980 to 1996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8510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CJD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Family history of CJD, dura mater transplant, human pituitary-derived growth hormone: indefinite deferral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5024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CJD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Creutzfeldt-Jakob disease; </a:t>
                      </a:r>
                      <a:r>
                        <a:rPr lang="en-US" sz="1200" b="0" i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vCJD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variant Creutzfeldt-Jakob disease.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from Fung MK, editor: Technical manual,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18, Bethesda, MD, 2014, AABB.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Commonly Accepted Medications</a:t>
            </a:r>
          </a:p>
        </p:txBody>
      </p:sp>
      <p:graphicFrame>
        <p:nvGraphicFramePr>
          <p:cNvPr id="2" name="Table 1" descr="Table with single column and 10 rows explaining commonly accepted medications for blood donation&#10;" title="Table 13.3 Medications Commonly Accepted for Blood Donation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213358"/>
              </p:ext>
            </p:extLst>
          </p:nvPr>
        </p:nvGraphicFramePr>
        <p:xfrm>
          <a:off x="1066800" y="1752600"/>
          <a:ext cx="7086600" cy="4556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86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41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 13.3 Medications Commonly Accepted for Blood Donation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133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Hypnotics used at bedtime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212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Blood pressure medications (if patient is free of side effects and cardiovascular symptoms)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133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Over-the-counter bronchodilators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133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Decongestants</a:t>
                      </a:r>
                      <a:endParaRPr lang="en-US" sz="18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133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Oral contraceptives</a:t>
                      </a:r>
                      <a:endParaRPr lang="en-US" sz="18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133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Replacement hormones</a:t>
                      </a:r>
                      <a:endParaRPr lang="en-US" sz="18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133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Weight-reduction drugs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133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Mild analgesics</a:t>
                      </a:r>
                      <a:endParaRPr lang="en-US" sz="18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133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Vitamins</a:t>
                      </a:r>
                      <a:endParaRPr lang="en-US" sz="18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133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</a:t>
                      </a:r>
                      <a:r>
                        <a:rPr lang="en-US" sz="20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Tetracyclines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other antibiotics taken for acne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Medication Deferrals</a:t>
            </a:r>
          </a:p>
        </p:txBody>
      </p:sp>
      <p:graphicFrame>
        <p:nvGraphicFramePr>
          <p:cNvPr id="2" name="Table 1" descr="Table with 3 columns and 12 rows explaining medication deferrals" title="Table 13.4 Medication Deferral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704288"/>
              </p:ext>
            </p:extLst>
          </p:nvPr>
        </p:nvGraphicFramePr>
        <p:xfrm>
          <a:off x="762000" y="1737360"/>
          <a:ext cx="7467599" cy="44114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298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81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95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604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 13.4 Medication Deferrals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4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Medication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Primary use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Deferral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8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Finasteride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Proscar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Benign prostatic hyperplasia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month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4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Finasteride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Propecia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Male baldness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month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8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Dutasteride (Avodart, Jalyn)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Benign prostatic hyperplasia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months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4658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Isotretinoin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(Accutane,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Amnesteem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Claravis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Sotret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Severe acne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month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4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Acitretin (Soriatane)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Severe psoriasis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years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4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Etretinate (Tegison)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Severe psoriasis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Indefinite deferral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4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Warfarin (Coumadin)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Prevention of blood clots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week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604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Bovine insulin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Diabetes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Indefinite deferral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8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Aspirin and piroxicam (Feldene)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Nonsteroidal antiinflammatory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days after last dose for platelet donors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7208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Clopidogrel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(Plavix),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ticlopidine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Ticlid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Prevention of blood clots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days for platelet donors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8604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Hepatitis B immune globulin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Exposure to hepatitis B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year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8604">
                <a:tc gridSpan="3"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from Fung MK, editor: Technical manual,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18, Bethesda, MD, 2014, AABB.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Temporary Deferrals</a:t>
            </a:r>
          </a:p>
        </p:txBody>
      </p:sp>
      <p:graphicFrame>
        <p:nvGraphicFramePr>
          <p:cNvPr id="3" name="Table 2" descr="Table with 2 columns and 5 rows explaining temporary deferrals&#10;" title="Table 13.5 Temporary Deferral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363128"/>
              </p:ext>
            </p:extLst>
          </p:nvPr>
        </p:nvGraphicFramePr>
        <p:xfrm>
          <a:off x="990600" y="1737362"/>
          <a:ext cx="7238999" cy="43694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5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9283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 13.5 Temporary Deferrals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2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Deferral time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Reason for deferral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41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weeks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Measles (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rubeola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vaccine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Mumps vaccine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Polio (oral) vaccine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Typhoid (oral) vaccine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Yellow fever vaccine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0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weeks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German measles (rubella) vaccine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Varicella-zoster (chickenpox) vaccine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2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weeks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Conclusion of pregnancy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35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months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Tattoos or permanent makeup (unless applied by a state-regulated facility with sterile needles and ink that is not reused)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Mucous membrane or skin penetration exposure to blood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Sexual contact with an individual at high risk for HIV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Incarceration in a correctional institution for &gt;72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hr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Completion of therapy for syphilis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Transfusion of blood, components, human tissue, plasma-derived clotting factor concentrates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Human diploid cell–rabies vaccine after animal bite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899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HIV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Human immunodeficiency virus.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 Examination</a:t>
            </a:r>
          </a:p>
        </p:txBody>
      </p:sp>
      <p:graphicFrame>
        <p:nvGraphicFramePr>
          <p:cNvPr id="2" name="Table 1" descr="Table with 2 columns and 9 rows explaining physical examination requirements&#10;" title="Table 13.6 Physical Examination Requiremen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186217"/>
              </p:ext>
            </p:extLst>
          </p:nvPr>
        </p:nvGraphicFramePr>
        <p:xfrm>
          <a:off x="990600" y="1905000"/>
          <a:ext cx="7391400" cy="36454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2542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 13.6 Physical Examination Requirements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5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Criteria checked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Acceptable limit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5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Appearance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good health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5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Hemoglobin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≥12.5 g/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dL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(125 g/L) Females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13.0 g/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dL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(130 g/L) Males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5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Hematocrit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≥38% Females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≥39% Males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95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Blood pressure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Systolic 90–180 mm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Diastolic: 50–100 mm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5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Temperature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≤37.5° C (99.5° F)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25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Pulse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50–100 beats/minute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5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Minimum 110 lb (50 kg)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5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Conform to applicable state law or &gt;16 years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Phlebotomy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Identification</a:t>
            </a:r>
          </a:p>
          <a:p>
            <a:pPr lvl="1" eaLnBrk="1" hangingPunct="1"/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Confirms patient identity</a:t>
            </a:r>
          </a:p>
          <a:p>
            <a:pPr eaLnBrk="1" hangingPunct="1"/>
            <a:r>
              <a:rPr lang="en-US" alt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Bag labeling</a:t>
            </a:r>
          </a:p>
          <a:p>
            <a:pPr lvl="1" eaLnBrk="1" hangingPunct="1"/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Bags, tubes, and the registration form must be labeled</a:t>
            </a:r>
          </a:p>
          <a:p>
            <a:pPr eaLnBrk="1" hangingPunct="1"/>
            <a:r>
              <a:rPr lang="en-US" alt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Arm preparation and venipuncture</a:t>
            </a:r>
          </a:p>
          <a:p>
            <a:pPr lvl="1" eaLnBrk="1" hangingPunct="1"/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Drawn from the </a:t>
            </a:r>
            <a:r>
              <a:rPr lang="en-US" altLang="en-US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antecubital</a:t>
            </a:r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area</a:t>
            </a:r>
          </a:p>
          <a:p>
            <a:pPr lvl="1" eaLnBrk="1" hangingPunct="1"/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Site is cleaned with 0.7% aqueous </a:t>
            </a:r>
            <a:r>
              <a:rPr lang="en-US" altLang="en-US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iodophor</a:t>
            </a:r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solution followed by 10% </a:t>
            </a:r>
            <a:r>
              <a:rPr lang="en-US" altLang="en-US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povidone</a:t>
            </a:r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-iodine</a:t>
            </a:r>
          </a:p>
          <a:p>
            <a:pPr lvl="1" eaLnBrk="1" hangingPunct="1"/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16-gauge needle is used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Adverse Donor Reactions</a:t>
            </a:r>
          </a:p>
        </p:txBody>
      </p:sp>
      <p:graphicFrame>
        <p:nvGraphicFramePr>
          <p:cNvPr id="2" name="Table 1" descr="Table with 2 columns and 7 rows explaining adverse donor reactions and appropriate treatment&#10; " title="Table 13.7 Adverse Donor Reactions and Appropriate Treatment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687844"/>
              </p:ext>
            </p:extLst>
          </p:nvPr>
        </p:nvGraphicFramePr>
        <p:xfrm>
          <a:off x="1089660" y="1905000"/>
          <a:ext cx="7010400" cy="39272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4354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 13.7 Adverse Donor Reactions and Appropriate Treatment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3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Symptoms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Treatment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063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Weakness, sweating, dizziness, pallor, nausea and vomiting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Remove needle and tourniquet; elevate legs above head; apply cold compresses to forehead and back of neck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4354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Syncope (fainting)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Cold compresses on back of neck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354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Twitching, muscle spasms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 donor cough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709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Hematoma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Apply pressure for 7–10 minutes; apply ice to area for 5 minutes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2660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Convulsions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Call for help; prevent donor from falling from the donor chair or injuring himself or herself; ensure donor’s airway is adequate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8709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Cardiac difficulties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Begin cardiopulmonary resuscitation; call for emergency help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Postdonation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Instructions and Care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Donors are advised to:</a:t>
            </a:r>
          </a:p>
          <a:p>
            <a:pPr lvl="1" eaLnBrk="1" hangingPunct="1"/>
            <a:r>
              <a:rPr lang="en-US" alt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the donor center with any concerns about blood safety</a:t>
            </a:r>
          </a:p>
          <a:p>
            <a:pPr lvl="1" eaLnBrk="1" hangingPunct="1"/>
            <a:r>
              <a:rPr lang="en-US" alt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Avoid smoking and drinking alcohol after donating</a:t>
            </a:r>
          </a:p>
          <a:p>
            <a:pPr lvl="1" eaLnBrk="1" hangingPunct="1"/>
            <a:r>
              <a:rPr lang="en-US" alt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Drink additional fluids</a:t>
            </a:r>
          </a:p>
          <a:p>
            <a:pPr lvl="1" eaLnBrk="1" hangingPunct="1"/>
            <a:r>
              <a:rPr lang="en-US" alt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 or sit down if dizziness or fainting occurs</a:t>
            </a:r>
          </a:p>
          <a:p>
            <a:pPr lvl="1" eaLnBrk="1" hangingPunct="1"/>
            <a:r>
              <a:rPr lang="en-US" alt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Remove the bandage after a few hours</a:t>
            </a:r>
          </a:p>
          <a:p>
            <a:pPr lvl="1" eaLnBrk="1" hangingPunct="1"/>
            <a:r>
              <a:rPr lang="en-US" alt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Notify the blood center if symptoms persist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Autologous Donations</a:t>
            </a:r>
          </a:p>
        </p:txBody>
      </p:sp>
      <p:sp>
        <p:nvSpPr>
          <p:cNvPr id="49155" name="Content Placeholder 12"/>
          <p:cNvSpPr>
            <a:spLocks noGrp="1"/>
          </p:cNvSpPr>
          <p:nvPr>
            <p:ph idx="1"/>
          </p:nvPr>
        </p:nvSpPr>
        <p:spPr>
          <a:xfrm>
            <a:off x="457200" y="1825625"/>
            <a:ext cx="8229600" cy="841375"/>
          </a:xfrm>
        </p:spPr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Allogeneic donations:</a:t>
            </a: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donations for the general population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Autologous donations:</a:t>
            </a: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donations for personal use</a:t>
            </a:r>
          </a:p>
        </p:txBody>
      </p:sp>
      <p:graphicFrame>
        <p:nvGraphicFramePr>
          <p:cNvPr id="2" name="Table 1" descr="Table with 2 columns and 6 rows explaining advantages and disadvantages of autologous donations&#10;" title="Table 13.8 Advantages and Disadvantages of Autologous Donation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304153"/>
              </p:ext>
            </p:extLst>
          </p:nvPr>
        </p:nvGraphicFramePr>
        <p:xfrm>
          <a:off x="990600" y="3021933"/>
          <a:ext cx="7010400" cy="23120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596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07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3393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 13.8 Advantages and Disadvantages of Autologous Donations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3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Advantages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Disadvantages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552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Prevention of transfusion-transmitted diseases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Inventory control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393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Prevention of alloimmunization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Preoperative anemia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393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Supplementing blood supply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Increased cost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393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Prevention of febrile and allergic reactions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 wastage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2552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Reassurance of patient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Increased incidence of adverse reactions to donation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Types of Autologous Donations</a:t>
            </a:r>
          </a:p>
        </p:txBody>
      </p:sp>
      <p:graphicFrame>
        <p:nvGraphicFramePr>
          <p:cNvPr id="4" name="Content Placeholder 3" descr="Image showing types of autologous donation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3646068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 cstate="print">
            <a:duotone>
              <a:prstClr val="black"/>
              <a:schemeClr val="accent2">
                <a:tint val="45000"/>
                <a:satMod val="400000"/>
              </a:schemeClr>
            </a:duotone>
            <a:extLst/>
          </a:blip>
          <a:srcRect/>
          <a:stretch>
            <a:fillRect/>
          </a:stretch>
        </p:blipFill>
        <p:spPr bwMode="auto">
          <a:xfrm>
            <a:off x="559110" y="1926972"/>
            <a:ext cx="705917" cy="705917"/>
          </a:xfrm>
          <a:prstGeom prst="rect">
            <a:avLst/>
          </a:prstGeom>
          <a:noFill/>
          <a:ex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8" cstate="print">
            <a:duotone>
              <a:prstClr val="black"/>
              <a:schemeClr val="accent3">
                <a:tint val="45000"/>
                <a:satMod val="400000"/>
              </a:schemeClr>
            </a:duotone>
            <a:extLst/>
          </a:blip>
          <a:srcRect/>
          <a:stretch>
            <a:fillRect/>
          </a:stretch>
        </p:blipFill>
        <p:spPr bwMode="auto">
          <a:xfrm>
            <a:off x="3429000" y="1926971"/>
            <a:ext cx="705917" cy="705917"/>
          </a:xfrm>
          <a:prstGeom prst="rect">
            <a:avLst/>
          </a:prstGeom>
          <a:noFill/>
          <a:extLst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8" cstate="print">
            <a:duotone>
              <a:prstClr val="black"/>
              <a:schemeClr val="accent4">
                <a:tint val="45000"/>
                <a:satMod val="400000"/>
              </a:schemeClr>
            </a:duotone>
            <a:extLst/>
          </a:blip>
          <a:srcRect/>
          <a:stretch>
            <a:fillRect/>
          </a:stretch>
        </p:blipFill>
        <p:spPr bwMode="auto">
          <a:xfrm>
            <a:off x="6310108" y="1926970"/>
            <a:ext cx="705917" cy="705917"/>
          </a:xfrm>
          <a:prstGeom prst="rect">
            <a:avLst/>
          </a:prstGeom>
          <a:noFill/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 (1 of 3)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SzPct val="100000"/>
              <a:buFont typeface="Times New Roman" panose="02020603050405020304" pitchFamily="18" charset="0"/>
              <a:buChar char="●"/>
              <a:defRPr/>
            </a:pPr>
            <a:r>
              <a:rPr lang="en-GB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 the required donor registration information and why it is necessary</a:t>
            </a: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SzPct val="100000"/>
              <a:buFont typeface="Times New Roman" panose="02020603050405020304" pitchFamily="18" charset="0"/>
              <a:buChar char="●"/>
              <a:defRPr/>
            </a:pPr>
            <a:r>
              <a:rPr lang="en-GB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Explain </a:t>
            </a:r>
            <a:r>
              <a:rPr lang="en-GB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importance and discuss the content of the blood donor educational materials</a:t>
            </a: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SzPct val="100000"/>
              <a:buFont typeface="Times New Roman" panose="02020603050405020304" pitchFamily="18" charset="0"/>
              <a:buChar char="●"/>
              <a:defRPr/>
            </a:pPr>
            <a:r>
              <a:rPr lang="en-GB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Compare </a:t>
            </a:r>
            <a:r>
              <a:rPr lang="en-GB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donor medical history criteria intended for protecting the donor with questions that protect the recipient</a:t>
            </a:r>
          </a:p>
          <a:p>
            <a:pPr eaLnBrk="1" fontAlgn="auto" hangingPunct="1">
              <a:spcAft>
                <a:spcPts val="0"/>
              </a:spcAft>
              <a:buSzPct val="100000"/>
              <a:buFont typeface="Times New Roman" panose="02020603050405020304" pitchFamily="18" charset="0"/>
              <a:buChar char="●"/>
              <a:defRPr/>
            </a:pPr>
            <a:r>
              <a:rPr lang="en-GB" alt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Analyze</a:t>
            </a:r>
            <a:r>
              <a:rPr lang="en-GB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 history examples that could cause a permanent, indefinite, or temporary deferral </a:t>
            </a: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Preoperative Donation Criteria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High-risk questions do not apply</a:t>
            </a:r>
          </a:p>
          <a:p>
            <a:pPr eaLnBrk="1" hangingPunct="1"/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age restriction</a:t>
            </a:r>
          </a:p>
          <a:p>
            <a:pPr eaLnBrk="1" hangingPunct="1"/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weight is less than 110 pounds, the volume is adjusted</a:t>
            </a:r>
          </a:p>
          <a:p>
            <a:pPr eaLnBrk="1" hangingPunct="1"/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Hemoglobin is 11 g/</a:t>
            </a:r>
            <a:r>
              <a:rPr lang="en-US" alt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</a:t>
            </a:r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higher</a:t>
            </a:r>
          </a:p>
          <a:p>
            <a:pPr eaLnBrk="1" hangingPunct="1"/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Hematocrit is 33% or higher</a:t>
            </a:r>
          </a:p>
          <a:p>
            <a:pPr eaLnBrk="1" hangingPunct="1"/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donate up to 72 hours prior to surgery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Directed Donations</a:t>
            </a:r>
          </a:p>
        </p:txBody>
      </p:sp>
      <p:sp>
        <p:nvSpPr>
          <p:cNvPr id="55299" name="Content Placeholder 1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Donations are directed to specific recipients</a:t>
            </a:r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evidence supports the theory that directed donations are safer than allogeneic donations</a:t>
            </a:r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Donors must meet the same criteria as for allogeneic donations</a:t>
            </a:r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56-day interval may be waived with a </a:t>
            </a:r>
            <a:r>
              <a:rPr lang="en-US" alt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medical director’s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approval</a:t>
            </a:r>
          </a:p>
          <a:p>
            <a:pPr eaLnBrk="1" hangingPunct="1">
              <a:buFont typeface="Wingdings 2" pitchFamily="18" charset="2"/>
              <a:buNone/>
            </a:pPr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Apheresis (1 of 2)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Components are separated, and the remaining blood is returned to the donor</a:t>
            </a:r>
          </a:p>
          <a:p>
            <a:pPr eaLnBrk="1" hangingPunct="1"/>
            <a:r>
              <a:rPr lang="en-US" alt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Leukapheresis</a:t>
            </a:r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White blood cells are removed</a:t>
            </a:r>
          </a:p>
          <a:p>
            <a:pPr eaLnBrk="1" hangingPunct="1"/>
            <a:r>
              <a:rPr lang="en-US" alt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Plateletpheresis</a:t>
            </a:r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Donations are made at least 48 hours apart, no more than twice a week (or 24 times a year)</a:t>
            </a:r>
          </a:p>
          <a:p>
            <a:pPr lvl="1"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Platelet count must be at least 150,000/</a:t>
            </a:r>
            <a:r>
              <a:rPr lang="el-GR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</a:p>
          <a:p>
            <a:pPr eaLnBrk="1" hangingPunct="1"/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Apheresis (2 of 2)</a:t>
            </a: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Plasmapheresis</a:t>
            </a:r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en-US" altLang="en-US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Infrequent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No more than once every 4 weeks</a:t>
            </a:r>
          </a:p>
          <a:p>
            <a:pPr lvl="1" eaLnBrk="1" hangingPunct="1"/>
            <a:r>
              <a:rPr lang="en-US" altLang="en-US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Frequent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Immunoglobulin G and M (</a:t>
            </a:r>
            <a:r>
              <a:rPr lang="en-US" alt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IgG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alt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IgM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levels are monitored every 4 months if donations are more than once every 4 weeks</a:t>
            </a:r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 cell apheresis</a:t>
            </a:r>
          </a:p>
          <a:p>
            <a:pPr lvl="1"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units of RBCs may be donated if weight and height requirements are met</a:t>
            </a:r>
          </a:p>
          <a:p>
            <a:pPr lvl="1"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Deferral is 16 weeks following double RBC donation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Apheresis Instrument</a:t>
            </a:r>
          </a:p>
        </p:txBody>
      </p:sp>
      <p:pic>
        <p:nvPicPr>
          <p:cNvPr id="61445" name="Picture 1" descr="Image of an apheresis machine" title="Fig. 13.9 Example of an apheresis machine. Using this machine, whole blood is removed from a donor or patient, a component is separated by mechanical means, and the remainder of the blood is returned to the individual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49639" y="1905000"/>
            <a:ext cx="2047360" cy="4153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 (2 of 3)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indent="-400050" eaLnBrk="1" hangingPunct="1"/>
            <a:r>
              <a:rPr lang="en-GB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 the physical examination criteria for allogeneic blood donation</a:t>
            </a:r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indent="-400050" eaLnBrk="1" hangingPunct="1"/>
            <a:r>
              <a:rPr lang="en-GB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 the physical examination guidelines to potential blood donor situations</a:t>
            </a:r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indent="-400050" eaLnBrk="1" hangingPunct="1"/>
            <a:r>
              <a:rPr lang="en-GB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Determine the eligibility status of donors when common medications and recent vaccines are part of the donor history </a:t>
            </a:r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indent="-400050" eaLnBrk="1" hangingPunct="1"/>
            <a:r>
              <a:rPr lang="en-GB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eligible donors, and identify donors for deferral</a:t>
            </a:r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 (3 of 3)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GB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 possible adverse donor reactions and appropriate treatment</a:t>
            </a:r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GB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Compare and contrast allogeneic and autologous donor criteria</a:t>
            </a:r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GB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 various forms of autologous donations</a:t>
            </a:r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GB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 the apheresis procedure, the products that can be collected, and the donor requirements for each</a:t>
            </a:r>
          </a:p>
          <a:p>
            <a:pPr eaLnBrk="1" hangingPunct="1"/>
            <a:r>
              <a:rPr lang="en-GB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 the reason for directed donation and the donor criteria for this procedure</a:t>
            </a:r>
            <a:endParaRPr lang="en-GB" altLang="en-US" sz="3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Guidelines</a:t>
            </a:r>
          </a:p>
        </p:txBody>
      </p:sp>
      <p:sp>
        <p:nvSpPr>
          <p:cNvPr id="22531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Food and Drug Administration (FDA) establishes donor criteria through the </a:t>
            </a:r>
            <a:r>
              <a:rPr lang="en-US" altLang="en-US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 of Federal Regulations</a:t>
            </a:r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Guidelines are written in the </a:t>
            </a:r>
            <a:r>
              <a:rPr lang="en-US" altLang="en-US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Standards for Blood Banks and Transfusion Services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(AABB)</a:t>
            </a:r>
          </a:p>
          <a:p>
            <a:pPr lvl="1"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AABB developed the donor history questionnaire</a:t>
            </a:r>
          </a:p>
          <a:p>
            <a:pPr lvl="1"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Questionnaire meets FDA requirements</a:t>
            </a:r>
          </a:p>
          <a:p>
            <a:pPr eaLnBrk="1" hangingPunct="1">
              <a:buFont typeface="Wingdings 2" pitchFamily="18" charset="2"/>
              <a:buNone/>
            </a:pPr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28650" y="457200"/>
            <a:ext cx="78867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Donor Screening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8896325"/>
              </p:ext>
            </p:extLst>
          </p:nvPr>
        </p:nvGraphicFramePr>
        <p:xfrm>
          <a:off x="650599" y="1752600"/>
          <a:ext cx="7842802" cy="4313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Registration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about the donor is verified and documented</a:t>
            </a:r>
          </a:p>
          <a:p>
            <a:pPr lvl="1" eaLnBrk="1" hangingPunct="1"/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Donor’s full name</a:t>
            </a:r>
          </a:p>
          <a:p>
            <a:pPr lvl="1" eaLnBrk="1" hangingPunct="1"/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Permanent address and contact information</a:t>
            </a:r>
          </a:p>
          <a:p>
            <a:pPr lvl="1" eaLnBrk="1" hangingPunct="1"/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 of birth</a:t>
            </a:r>
          </a:p>
          <a:p>
            <a:pPr lvl="1" eaLnBrk="1" hangingPunct="1"/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Gender </a:t>
            </a:r>
          </a:p>
          <a:p>
            <a:pPr lvl="1" eaLnBrk="1" hangingPunct="1"/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 of last donation</a:t>
            </a:r>
          </a:p>
          <a:p>
            <a:pPr eaLnBrk="1" hangingPunct="1"/>
            <a:r>
              <a:rPr lang="en-US" alt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Educational materials are provided</a:t>
            </a:r>
          </a:p>
          <a:p>
            <a:pPr eaLnBrk="1" hangingPunct="1"/>
            <a:r>
              <a:rPr lang="en-US" alt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 history interview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29550" cy="1311275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Interview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628650" y="1828800"/>
            <a:ext cx="7753350" cy="4348163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categories of questions</a:t>
            </a:r>
          </a:p>
          <a:p>
            <a:pPr lvl="1"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Those intended to protect the donor (e.g., regarding pregnancy)</a:t>
            </a:r>
          </a:p>
          <a:p>
            <a:pPr lvl="1"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Those intended to protect the recipient</a:t>
            </a:r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Depending on the results of the medical history or prior tests, a donor may be</a:t>
            </a:r>
          </a:p>
          <a:p>
            <a:pPr lvl="1"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Indefinitely or permanently deferred</a:t>
            </a:r>
          </a:p>
          <a:p>
            <a:pPr lvl="1"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Temporarily deferred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Indefinite and Permanent Deferrals</a:t>
            </a:r>
          </a:p>
        </p:txBody>
      </p:sp>
      <p:graphicFrame>
        <p:nvGraphicFramePr>
          <p:cNvPr id="2" name="Table 1" descr="Table with 1 column and 9 rows explaining the conditions for indefinite or permanent deferral&#10;" title="Table 13.1 Conditions for Indefinite or Permanent Deferral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466211"/>
              </p:ext>
            </p:extLst>
          </p:nvPr>
        </p:nvGraphicFramePr>
        <p:xfrm>
          <a:off x="838200" y="1828800"/>
          <a:ext cx="7620000" cy="3925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 13.1 Conditions for Indefinite or Permanent Deferral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191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History of viral hepatitis after eleventh birthday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191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Confirmed positive test for hepatitis B surface antigen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3191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Reactive test to antibodies to hepatitis B core on more than one occasion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2757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Present or past clinical or laboratory evidence of infection with hepatitis C virus, human T-cell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lymphotropic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virus, or HIV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3191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History of babesiosis or Chagas disease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3191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Family history of CJD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3191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Recipient of dura mater or human pituitary growth hormone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3191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Risk of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vCJD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3191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	Use of a needle to administer nonprescription drugs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223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HIV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Human immunodeficiency virus; </a:t>
                      </a:r>
                      <a:r>
                        <a:rPr lang="en-US" sz="1600" b="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CJD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Creutzfeldt-Jakob disease; </a:t>
                      </a:r>
                      <a:r>
                        <a:rPr lang="en-US" sz="1600" b="0" i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vCJD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variant Creutzfeldt-Jakob disease.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from Fung MK, editor: Technical manual,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18, Bethesda, MD, 2014, AABB.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Theme1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1920</TotalTime>
  <Words>1610</Words>
  <Application>Microsoft Office PowerPoint</Application>
  <PresentationFormat>On-screen Show (4:3)</PresentationFormat>
  <Paragraphs>262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Wingdings 2</vt:lpstr>
      <vt:lpstr>1_Theme1</vt:lpstr>
      <vt:lpstr>Retrospect</vt:lpstr>
      <vt:lpstr>Chapter 13</vt:lpstr>
      <vt:lpstr>Objectives (1 of 3)</vt:lpstr>
      <vt:lpstr>Objectives (2 of 3)</vt:lpstr>
      <vt:lpstr>Objectives (3 of 3)</vt:lpstr>
      <vt:lpstr>Guidelines</vt:lpstr>
      <vt:lpstr>Donor Screening</vt:lpstr>
      <vt:lpstr>Registration</vt:lpstr>
      <vt:lpstr>Interview</vt:lpstr>
      <vt:lpstr>Indefinite and Permanent Deferrals</vt:lpstr>
      <vt:lpstr>Deferrals for Potential  Transfusion-Transmitted Infections</vt:lpstr>
      <vt:lpstr>Commonly Accepted Medications</vt:lpstr>
      <vt:lpstr>Medication Deferrals</vt:lpstr>
      <vt:lpstr>Temporary Deferrals</vt:lpstr>
      <vt:lpstr>Physical Examination</vt:lpstr>
      <vt:lpstr>Phlebotomy</vt:lpstr>
      <vt:lpstr>Adverse Donor Reactions</vt:lpstr>
      <vt:lpstr>Postdonation  Instructions and Care</vt:lpstr>
      <vt:lpstr>Autologous Donations</vt:lpstr>
      <vt:lpstr>Types of Autologous Donations</vt:lpstr>
      <vt:lpstr>Preoperative Donation Criteria</vt:lpstr>
      <vt:lpstr>Directed Donations</vt:lpstr>
      <vt:lpstr>Apheresis (1 of 2)</vt:lpstr>
      <vt:lpstr>Apheresis (2 of 2)</vt:lpstr>
      <vt:lpstr>Apheresis Instrument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12</dc:title>
  <dc:creator>Renee N Wilkins</dc:creator>
  <cp:lastModifiedBy>Docia D. Murphy-Johnson</cp:lastModifiedBy>
  <cp:revision>69</cp:revision>
  <dcterms:created xsi:type="dcterms:W3CDTF">2012-05-17T14:20:57Z</dcterms:created>
  <dcterms:modified xsi:type="dcterms:W3CDTF">2024-07-30T12:58:53Z</dcterms:modified>
</cp:coreProperties>
</file>