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972" r:id="rId2"/>
  </p:sldMasterIdLst>
  <p:notesMasterIdLst>
    <p:notesMasterId r:id="rId25"/>
  </p:notesMasterIdLst>
  <p:sldIdLst>
    <p:sldId id="256" r:id="rId3"/>
    <p:sldId id="257" r:id="rId4"/>
    <p:sldId id="279" r:id="rId5"/>
    <p:sldId id="280" r:id="rId6"/>
    <p:sldId id="258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73" r:id="rId21"/>
    <p:sldId id="276" r:id="rId22"/>
    <p:sldId id="277" r:id="rId23"/>
    <p:sldId id="278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656" initials="203656" lastIdx="2" clrIdx="0">
    <p:extLst>
      <p:ext uri="{19B8F6BF-5375-455C-9EA6-DF929625EA0E}">
        <p15:presenceInfo xmlns:p15="http://schemas.microsoft.com/office/powerpoint/2012/main" userId="20365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2047" autoAdjust="0"/>
  </p:normalViewPr>
  <p:slideViewPr>
    <p:cSldViewPr>
      <p:cViewPr varScale="1">
        <p:scale>
          <a:sx n="70" d="100"/>
          <a:sy n="70" d="100"/>
        </p:scale>
        <p:origin x="66" y="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24375D8-BDD2-4A70-922A-DC2A6268FA6D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2FE73B9-F43C-4F92-8F6F-060ED3E1A3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05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694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7899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78923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7272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28412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4614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4130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06956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88245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7302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265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5772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42394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05734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4653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09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0397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0389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1619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7007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4613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356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1EA44B-026C-4B9D-8015-E0AE430FC77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2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3924-FC2A-4A99-92C7-514CC41EAF14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EA44B-026C-4B9D-8015-E0AE430FC77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68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8FE0-C542-47B4-8CF7-0353A4BD0C71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45C4F-CB84-4329-A67B-BB9FE8F43A1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23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BE3A2A-C633-4AD5-8067-F821136AB01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3443-2BFC-4D21-A1CA-8F7A598A7E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711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9DAFC-F980-4165-82DB-9E272D3613A4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4AB91-C549-4D30-AB91-32B74949626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49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95A6-51A5-4C37-B8F8-834FCAE01FA8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10C1-08CF-4E23-8A7A-DC3874AFFA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64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B7E1A-DA55-486B-99C9-748B6BBFBF13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A4D74-FACE-48A1-ACA9-256C50E0C6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928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2C5819-2BD4-4733-B803-4F7354CF97B5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D3F43-C6CD-4D73-B051-4FA946E7D28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8433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20EB5F0-3821-4047-97D7-8DB649563880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64331D-2295-4F9C-A416-DD320298877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033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00ACB-B535-4A2E-AFBC-D5FA5E5A0D00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B39F2-79F1-467F-886A-81E1A75648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1390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7A37B-696A-4C8C-949B-F298D6588EA8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09A28-A08A-4A27-8E80-68B8BB760F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1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945C4F-CB84-4329-A67B-BB9FE8F43A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848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2A18-914C-420E-A729-E47F18AA8A3A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40B44-5C4D-4390-8B85-42B8DDE97B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56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8E4AB91-C549-4D30-AB91-32B7494962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5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7510C1-08CF-4E23-8A7A-DC3874AFFAA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8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5A4D74-FACE-48A1-ACA9-256C50E0C6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3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18201B-3727-4B27-8E8C-4937CFF8D66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1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AB39F2-79F1-467F-886A-81E1A75648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A09A28-A08A-4A27-8E80-68B8BB760F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47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D40B44-5C4D-4390-8B85-42B8DDE97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29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1905000" y="640080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534400" y="640080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</a:defRPr>
            </a:lvl1pPr>
          </a:lstStyle>
          <a:p>
            <a:fld id="{64392B80-E942-4BA9-9B90-F9BEA14A0E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04" r:id="rId9"/>
  </p:sldLayoutIdLst>
  <p:hf sldNum="0" hdr="0" ftr="0" dt="0"/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96E5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96E5FF"/>
          </a:solidFill>
          <a:latin typeface="Arial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9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4584D3"/>
        </a:buClr>
        <a:buSzPct val="100000"/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7/30/2024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4392B80-E942-4BA9-9B90-F9BEA14A0E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4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723900" y="1447800"/>
            <a:ext cx="7772400" cy="762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14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7543800" cy="6096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3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of </a:t>
            </a:r>
            <a:r>
              <a:rPr lang="en-US" alt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Blood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EIA Technique</a:t>
            </a:r>
          </a:p>
        </p:txBody>
      </p:sp>
      <p:pic>
        <p:nvPicPr>
          <p:cNvPr id="32773" name="Picture 1" descr="Image of the solid-phase enzyme-linked immunosorbent assay (ELISA)" title="Fig. 14.2 Principle of the solid-phase enzyme-linked immunosorbent assay (ELISA). ELISA tests use enzyme conjugates to detect the viral marker through a colored product that is read spectrophotometrically. A, Indirect ELISA. B, Sandwich ELISA. C, Competitive ELISA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6668" y="1981200"/>
            <a:ext cx="467638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EIA Terms</a:t>
            </a:r>
          </a:p>
        </p:txBody>
      </p:sp>
      <p:graphicFrame>
        <p:nvGraphicFramePr>
          <p:cNvPr id="2" name="Table 1" descr="Table with 2 columns 6 rows explaining EIA terms and definitions&#10;" title="Table 14.2 Enzyme-Linked Immunosorbent Assay Test Terms and Definit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59196"/>
              </p:ext>
            </p:extLst>
          </p:nvPr>
        </p:nvGraphicFramePr>
        <p:xfrm>
          <a:off x="990600" y="2286002"/>
          <a:ext cx="7010399" cy="2387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7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33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14.2 Enzyme-Linked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Immunosorbent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Assay Test Terms and Definitions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controls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Validation materials provided with assay kit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controls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Reagents or materials that are not part of test kit used for surveillance of test performance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Cutoff value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Absorbance value unique to each test run that determines a positive or negative result; calculated from internal controls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Conjugate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Enzyme, usually horseradish peroxidase, labeled antibody or antigen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3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Substrate</a:t>
                      </a:r>
                      <a:endParaRPr lang="en-US" sz="11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 developer, usually o-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phenylenediamine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Nucleic Acid Testing (NAT)</a:t>
            </a:r>
          </a:p>
        </p:txBody>
      </p:sp>
      <p:sp>
        <p:nvSpPr>
          <p:cNvPr id="36867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amplifies nucleic acids of infectious agents and identifies viral RNA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can detect very low numbers of viral copies in plasma before antibodies appear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RNA and DNA viruses routinely tested using NAT: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HCV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Nile virus (WNV)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HBV</a:t>
            </a:r>
          </a:p>
          <a:p>
            <a:pPr lvl="1"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Chemiluminescence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emission of light from a chemical reaction</a:t>
            </a:r>
          </a:p>
          <a:p>
            <a:pPr eaLnBrk="1" hangingPunct="1"/>
            <a:r>
              <a:rPr lang="en-US" altLang="en-US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Chemiluminescent</a:t>
            </a:r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labels are attached to an antigen or antibody where the highest light intensity emitted is measured</a:t>
            </a:r>
          </a:p>
          <a:p>
            <a:pPr eaLnBrk="1" hangingPunct="1"/>
            <a:r>
              <a:rPr lang="en-US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Stable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reagent is needed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Relatively nontoxic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reagents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sensitive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turnaround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 and Specificity</a:t>
            </a:r>
          </a:p>
        </p:txBody>
      </p:sp>
      <p:sp>
        <p:nvSpPr>
          <p:cNvPr id="40964" name="Content Placeholder 4"/>
          <p:cNvSpPr>
            <a:spLocks noGrp="1"/>
          </p:cNvSpPr>
          <p:nvPr>
            <p:ph sz="half" idx="2"/>
          </p:nvPr>
        </p:nvSpPr>
        <p:spPr>
          <a:xfrm>
            <a:off x="822960" y="1981200"/>
            <a:ext cx="3604260" cy="394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Sensitivity</a:t>
            </a:r>
            <a:endParaRPr lang="en-US" altLang="en-US" dirty="0"/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of assay to identify samples from infected individuals as positive</a:t>
            </a: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 percentage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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800"/>
              </a:spcBef>
              <a:buFont typeface="Wingdings 2" pitchFamily="18" charset="2"/>
              <a:buNone/>
            </a:pPr>
            <a:r>
              <a:rPr lang="en-US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en-US" altLang="en-US" sz="20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No. of positive individuals</a:t>
            </a:r>
          </a:p>
          <a:p>
            <a:pPr algn="ctr" eaLnBrk="1" hangingPunct="1">
              <a:lnSpc>
                <a:spcPct val="70000"/>
              </a:lnSpc>
              <a:spcBef>
                <a:spcPts val="800"/>
              </a:spcBef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No. of infected individuals</a:t>
            </a: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6" name="Content Placeholder 6"/>
          <p:cNvSpPr>
            <a:spLocks noGrp="1"/>
          </p:cNvSpPr>
          <p:nvPr>
            <p:ph sz="quarter" idx="4"/>
          </p:nvPr>
        </p:nvSpPr>
        <p:spPr>
          <a:xfrm>
            <a:off x="4876800" y="1981200"/>
            <a:ext cx="3736975" cy="3941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Specificity</a:t>
            </a:r>
            <a:endParaRPr lang="en-US" altLang="en-US" dirty="0"/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 of assay to identify samples from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noninfected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individuals as negative</a:t>
            </a: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Specificity percentage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</a:t>
            </a:r>
          </a:p>
          <a:p>
            <a:pPr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en-US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100 </a:t>
            </a:r>
            <a:r>
              <a:rPr lang="en-US" alt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en-US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No. of negative individuals</a:t>
            </a:r>
          </a:p>
          <a:p>
            <a:pPr algn="ctr" eaLnBrk="1" hangingPunct="1">
              <a:lnSpc>
                <a:spcPct val="80000"/>
              </a:lnSpc>
              <a:spcBef>
                <a:spcPts val="700"/>
              </a:spcBef>
              <a:buFont typeface="Wingdings 2" pitchFamily="18" charset="2"/>
              <a:buNone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Total No. of infected individuals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Viral Hepatitis</a:t>
            </a:r>
          </a:p>
        </p:txBody>
      </p:sp>
      <p:graphicFrame>
        <p:nvGraphicFramePr>
          <p:cNvPr id="2" name="Table 1" descr="Table with 6 columns and 6 rows explaining the hepatitis viruses" title="Table 14.3 Hepatitis Viruse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50545"/>
              </p:ext>
            </p:extLst>
          </p:nvPr>
        </p:nvGraphicFramePr>
        <p:xfrm>
          <a:off x="1143000" y="1905000"/>
          <a:ext cx="7238998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5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5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5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5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1167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14.3 Hepatitis Viruses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50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Transmission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Enteric; oral and fecal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Parenteral; sexual; perinatal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Parenteral; sexual; perinatal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Parenteral; sexual; perinatal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Enteric; oral and fecal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7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Incubation (days)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15–50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60–150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14–300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30–50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21–42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27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Picornavirus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Hepadnavirus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Flavivirus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Satellite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Calicivirus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167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Nucleic acid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RNA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275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Donor Testing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167">
                <a:tc gridSpan="6"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RNA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Ribonucleic acid; 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DNA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deoxyribonucleic acid.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Hepatitis Testing on Donors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lnSpc>
                <a:spcPct val="80000"/>
              </a:lnSpc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Hepatitis B surface antigen (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HBsAg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−"/>
              <a:defRPr/>
            </a:pP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HBsAG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protein on the viral surface; it indicates that the individual is infectious</a:t>
            </a:r>
          </a:p>
          <a:p>
            <a:pPr eaLnBrk="1" hangingPunct="1">
              <a:lnSpc>
                <a:spcPct val="80000"/>
              </a:lnSpc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hepatitis B core antibody (anti-</a:t>
            </a:r>
            <a:r>
              <a:rPr lang="en-US" alt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HBc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−"/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appears after </a:t>
            </a:r>
            <a:r>
              <a:rPr lang="en-US" altLang="en-US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HBsAG</a:t>
            </a: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but before symptoms</a:t>
            </a:r>
          </a:p>
          <a:p>
            <a:pPr eaLnBrk="1" hangingPunct="1">
              <a:lnSpc>
                <a:spcPct val="80000"/>
              </a:lnSpc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HCV</a:t>
            </a:r>
          </a:p>
          <a:p>
            <a:pPr lvl="1" eaLnBrk="1" hangingPunct="1">
              <a:lnSpc>
                <a:spcPct val="80000"/>
              </a:lnSpc>
              <a:buFont typeface="Times New Roman" panose="02020603050405020304" pitchFamily="18" charset="0"/>
              <a:buChar char="−"/>
              <a:defRPr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Anti-HCV antibody is detectable 10 weeks after infection</a:t>
            </a:r>
          </a:p>
          <a:p>
            <a:pPr eaLnBrk="1" hangingPunct="1">
              <a:lnSpc>
                <a:spcPct val="80000"/>
              </a:lnSpc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detect RNA of HCV</a:t>
            </a:r>
          </a:p>
          <a:p>
            <a:pPr eaLnBrk="1" hangingPunct="1">
              <a:lnSpc>
                <a:spcPct val="80000"/>
              </a:lnSpc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detect DNA of HBV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20000" cy="1371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Retroviruses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351338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retrovirus contains reverse transcriptase, which allows the virus to convert RNA to DNA and then integrate the DNA into the cell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subfamilies exist: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Lentivirus (HIV types 1 and 2)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Oncornavirus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(human T-cell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lymphotropic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virus [HTLV] types I, II, and V)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Spumavirus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(no human disease)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 Types 1 and 2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 types 1 and 2 cause acquired immunodeficiency syndrome (AIDS)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Infects CD4</a:t>
            </a:r>
            <a:r>
              <a:rPr lang="en-US" altLang="en-US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 lymphocytes (helper T cells)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testing requires: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to HIV 1 and 2 develops 22 to 25 days after infection 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HIV-1 NAT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HTLV Types I and II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HTLV-I is associated with adult T-cell leukemia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HTLV-II is associated with large granular lymphocyte leukemia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requirement that all donor blood be tested for antibody to HTLV types I and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(1 of 3)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the required tests performed on allogeneic and autologous donor blood</a:t>
            </a:r>
          </a:p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enzyme-linked </a:t>
            </a:r>
            <a:r>
              <a:rPr lang="en-GB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immunosorbent</a:t>
            </a:r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assay (EIA), and differentiate among sandwich, indirect, and competitive EIA techniques</a:t>
            </a:r>
          </a:p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principle of nucleic acid testing for donor blood samples</a:t>
            </a:r>
          </a:p>
          <a:p>
            <a:pPr eaLnBrk="1" hangingPunct="1"/>
            <a:r>
              <a:rPr lang="en-GB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and contrast internal and external controls in EIA testing</a:t>
            </a: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 Nile Virus</a:t>
            </a:r>
          </a:p>
        </p:txBody>
      </p:sp>
      <p:sp>
        <p:nvSpPr>
          <p:cNvPr id="53251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620000" cy="42211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Mosquito-borne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flavivirus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manifestations range from mild fever to encephalitis, coma, and death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donors are screened for West Nile virus using NAT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Look-Back Investigation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look-back investigation 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 actions taken when donor test results are positive for the hepatitis virus, HIV, HTLV, or WNV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Quarantine prior to donations from the donor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facilities that received products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is further tested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Destroy (or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relabel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prior collections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Notify transfusion recipients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Tests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Cytomegalovirus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Mononucleosis-like virus that is found in white blood cells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CMV-negative blood is given to infants or anyone who is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immunocompromised</a:t>
            </a:r>
            <a:endParaRPr lang="en-US" alt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Chagas</a:t>
            </a: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disease 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Caused by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Trypanosoma</a:t>
            </a: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cruzi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transmitted by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reduviid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bug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collection facilities in areas with many Latino immigrants perform an EIA test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2010, the FDA recommended one-time donor screening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Bacterial contamination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Apheresis platelets and platelet concentrates must be tested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(2 of 3)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and contrast test sensitivity with test specificity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</a:t>
            </a: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cytomegalovirus (CMV) screening is performed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r>
              <a:rPr lang="en-GB" altLang="en-US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</a:t>
            </a:r>
            <a:r>
              <a:rPr lang="en-GB" alt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frequency of positive tests on blood donated for allogeneic transfusion</a:t>
            </a: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Times New Roman" panose="02020603050405020304" pitchFamily="18" charset="0"/>
              <a:buChar char="●"/>
              <a:defRPr/>
            </a:pPr>
            <a:endParaRPr lang="en-US" altLang="en-US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 (3 of 3)</a:t>
            </a:r>
          </a:p>
        </p:txBody>
      </p:sp>
      <p:sp>
        <p:nvSpPr>
          <p:cNvPr id="20483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  <a:r>
              <a:rPr lang="en-GB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look-back investigation</a:t>
            </a:r>
            <a:r>
              <a:rPr lang="en-GB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Food and Drug Administration (FDA) requirements with regard to hepatitis C virus (HCV) and human immunodeficiency virus (HIV) testing on blood donors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the reason for performing bacterial detection tests on </a:t>
            </a: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plateletpheresis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products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Testing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Donor tests can be divided into 2 categories: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Immunohematologic testing (ABO and D testing and antibody screen)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Infectious disease screening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Tests</a:t>
            </a:r>
          </a:p>
        </p:txBody>
      </p:sp>
      <p:graphicFrame>
        <p:nvGraphicFramePr>
          <p:cNvPr id="2" name="Table 1" descr="Table with 2 columns and 9 rows describing required donor blood tests" title="Table 14.1 Required Donor Blood Tes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865063"/>
              </p:ext>
            </p:extLst>
          </p:nvPr>
        </p:nvGraphicFramePr>
        <p:xfrm>
          <a:off x="990600" y="1737360"/>
          <a:ext cx="7391400" cy="4324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34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 14.1 Required Donor Blood Tests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82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 for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 performed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82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RBC antigens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 and D phenotype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82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Clinically significant RBC antibodies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Antibody screen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911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Hepatitis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HBsAg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Anti-HCV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HBc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HCV NAT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HBV DNA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646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HIV-1/2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Anti-HIV-1/2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HIV-1 RNA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82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HTLV-I/II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Anti-HTLV-I/II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1469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Syphilis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Nontreponemal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serologic test for syphilis (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rapid plasma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reagin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or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antibody to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Treponema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pallidum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antigens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823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WNV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WNV RNA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998"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Trypanosoma cruzi (Chagas disease)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indent="-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IgG antibody to T. cruzi (one-time testing for donor screening)</a:t>
                      </a:r>
                      <a:endParaRPr lang="en-US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4702">
                <a:tc gridSpan="2"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RBC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Red blood cell; 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HBsAg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hepatitis B surface antigen;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</a:t>
                      </a:r>
                      <a:r>
                        <a:rPr lang="en-US" sz="1200" b="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HBc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antibody to hepatitis B core;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anti-HCV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antibody to hepatitis C virus;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hepatitis C virus;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human immunodeficiency virus;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HTLV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human T-cell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lymphotropic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viruses; </a:t>
                      </a:r>
                      <a:r>
                        <a:rPr lang="en-US" sz="1200" b="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WNV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West Nile virus.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Immunohematologic Tests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 and D testing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 and reverse testing is performed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 D testing is performed on all negative donors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Antibody screen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cells can be separated or pooled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significant antibodies are present, plasma and platelets cannot be used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RBCs can be used, but the antibody interpretation should be on the label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99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Syphilis Testing</a:t>
            </a:r>
          </a:p>
        </p:txBody>
      </p:sp>
      <p:sp>
        <p:nvSpPr>
          <p:cNvPr id="28675" name="Content Placeholder 8"/>
          <p:cNvSpPr>
            <a:spLocks noGrp="1"/>
          </p:cNvSpPr>
          <p:nvPr>
            <p:ph idx="1"/>
          </p:nvPr>
        </p:nvSpPr>
        <p:spPr>
          <a:xfrm>
            <a:off x="628650" y="1905000"/>
            <a:ext cx="7886700" cy="4343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Syphilis is caused by </a:t>
            </a:r>
            <a:r>
              <a:rPr lang="en-US" altLang="en-US" sz="2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Treponema</a:t>
            </a:r>
            <a:r>
              <a:rPr lang="en-US" alt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pallidum</a:t>
            </a:r>
            <a:endParaRPr lang="en-US" altLang="en-US" sz="22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plasma </a:t>
            </a:r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reagin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(RPR)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test that detects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reagin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serum</a:t>
            </a:r>
          </a:p>
          <a:p>
            <a:pPr eaLnBrk="1" hangingPunct="1"/>
            <a:r>
              <a:rPr lang="en-US" altLang="en-US" sz="2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Hemagglutination</a:t>
            </a:r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alt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 </a:t>
            </a:r>
            <a:r>
              <a:rPr lang="en-US" altLang="en-US" sz="2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pallidum</a:t>
            </a:r>
            <a:r>
              <a:rPr lang="en-US" altLang="en-US" sz="2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chicken RBCs sensitized with the organism react with patient antibodies to </a:t>
            </a:r>
            <a:r>
              <a:rPr lang="en-US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 </a:t>
            </a:r>
            <a:r>
              <a:rPr lang="en-US" alt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pallidum</a:t>
            </a:r>
            <a:endParaRPr lang="en-US" altLang="en-US" sz="20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Confirmatory testing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Tests for specific antibody if the RPR or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hemagglutination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is positive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Fluorescent </a:t>
            </a:r>
            <a:r>
              <a:rPr lang="en-US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treponemal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antibody adsorption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Enzyme-Linked </a:t>
            </a:r>
            <a:b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Immunosorbent</a:t>
            </a:r>
            <a:r>
              <a:rPr lang="en-US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Assay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EIA detects antigens or antibodies using a solid object (e.g., plastic bead) coated with antigen or antibody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 EIA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Detects antibodies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Sandwich EIA</a:t>
            </a:r>
          </a:p>
          <a:p>
            <a:pPr lvl="1" eaLnBrk="1" hangingPunct="1">
              <a:buFont typeface="Times New Roman" panose="02020603050405020304" pitchFamily="18" charset="0"/>
              <a:buChar char="−"/>
            </a:pP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Detects antigen</a:t>
            </a:r>
          </a:p>
        </p:txBody>
      </p:sp>
      <p:pic>
        <p:nvPicPr>
          <p:cNvPr id="30726" name="Picture 1" descr="Image of enzyme-linked immunosorbent assay" title="Fig. 14.1 Enzyme-linked immunosorbent assay tests are performed either in a microplate well (right) or in a tray containing wells with beads (left). The well or the bead contains the antigen or antibody that combines with the antibody or antigen being detected (if present)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2057400"/>
            <a:ext cx="4470400" cy="2855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1121</Words>
  <Application>Microsoft Office PowerPoint</Application>
  <PresentationFormat>On-screen Show (4:3)</PresentationFormat>
  <Paragraphs>203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Wingdings 2</vt:lpstr>
      <vt:lpstr>1_Theme1</vt:lpstr>
      <vt:lpstr>Retrospect</vt:lpstr>
      <vt:lpstr>Chapter 14</vt:lpstr>
      <vt:lpstr>Objectives (1 of 3)</vt:lpstr>
      <vt:lpstr>Objectives (2 of 3)</vt:lpstr>
      <vt:lpstr>Objectives (3 of 3)</vt:lpstr>
      <vt:lpstr>Types of Testing</vt:lpstr>
      <vt:lpstr>Required Tests</vt:lpstr>
      <vt:lpstr>Immunohematologic Tests</vt:lpstr>
      <vt:lpstr>Syphilis Testing</vt:lpstr>
      <vt:lpstr>Enzyme-Linked  Immunosorbent Assay</vt:lpstr>
      <vt:lpstr>EIA Technique</vt:lpstr>
      <vt:lpstr>EIA Terms</vt:lpstr>
      <vt:lpstr>Nucleic Acid Testing (NAT)</vt:lpstr>
      <vt:lpstr>Chemiluminescence</vt:lpstr>
      <vt:lpstr>Sensitivity and Specificity</vt:lpstr>
      <vt:lpstr>Viral Hepatitis</vt:lpstr>
      <vt:lpstr>Hepatitis Testing on Donors</vt:lpstr>
      <vt:lpstr>Human Retroviruses</vt:lpstr>
      <vt:lpstr>HIV Types 1 and 2</vt:lpstr>
      <vt:lpstr>HTLV Types I and II</vt:lpstr>
      <vt:lpstr>West Nile Virus</vt:lpstr>
      <vt:lpstr>Look-Back Investigation</vt:lpstr>
      <vt:lpstr>Additional Tests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Renee N Wilkins</dc:creator>
  <cp:lastModifiedBy>Docia D. Murphy-Johnson</cp:lastModifiedBy>
  <cp:revision>68</cp:revision>
  <dcterms:created xsi:type="dcterms:W3CDTF">2012-05-21T17:42:12Z</dcterms:created>
  <dcterms:modified xsi:type="dcterms:W3CDTF">2024-07-30T13:02:51Z</dcterms:modified>
</cp:coreProperties>
</file>