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 id="2147484012" r:id="rId2"/>
  </p:sldMasterIdLst>
  <p:notesMasterIdLst>
    <p:notesMasterId r:id="rId34"/>
  </p:notesMasterIdLst>
  <p:sldIdLst>
    <p:sldId id="256" r:id="rId3"/>
    <p:sldId id="257" r:id="rId4"/>
    <p:sldId id="286" r:id="rId5"/>
    <p:sldId id="287" r:id="rId6"/>
    <p:sldId id="258" r:id="rId7"/>
    <p:sldId id="260" r:id="rId8"/>
    <p:sldId id="263" r:id="rId9"/>
    <p:sldId id="264" r:id="rId10"/>
    <p:sldId id="265" r:id="rId11"/>
    <p:sldId id="266" r:id="rId12"/>
    <p:sldId id="267" r:id="rId13"/>
    <p:sldId id="268" r:id="rId14"/>
    <p:sldId id="290" r:id="rId15"/>
    <p:sldId id="269" r:id="rId16"/>
    <p:sldId id="270" r:id="rId17"/>
    <p:sldId id="291" r:id="rId18"/>
    <p:sldId id="292" r:id="rId19"/>
    <p:sldId id="271" r:id="rId20"/>
    <p:sldId id="272" r:id="rId21"/>
    <p:sldId id="273" r:id="rId22"/>
    <p:sldId id="275" r:id="rId23"/>
    <p:sldId id="276" r:id="rId24"/>
    <p:sldId id="277" r:id="rId25"/>
    <p:sldId id="278" r:id="rId26"/>
    <p:sldId id="288" r:id="rId27"/>
    <p:sldId id="289" r:id="rId28"/>
    <p:sldId id="280" r:id="rId29"/>
    <p:sldId id="281" r:id="rId30"/>
    <p:sldId id="282" r:id="rId31"/>
    <p:sldId id="283" r:id="rId32"/>
    <p:sldId id="284" r:id="rId33"/>
  </p:sldIdLst>
  <p:sldSz cx="9144000" cy="6858000" type="screen4x3"/>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03656" initials="203656" lastIdx="4" clrIdx="0">
    <p:extLst>
      <p:ext uri="{19B8F6BF-5375-455C-9EA6-DF929625EA0E}">
        <p15:presenceInfo xmlns:p15="http://schemas.microsoft.com/office/powerpoint/2012/main" userId="203656"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p:cViewPr varScale="1">
        <p:scale>
          <a:sx n="70" d="100"/>
          <a:sy n="70" d="100"/>
        </p:scale>
        <p:origin x="66" y="504"/>
      </p:cViewPr>
      <p:guideLst>
        <p:guide orient="horz" pos="2160"/>
        <p:guide pos="2880"/>
      </p:guideLst>
    </p:cSldViewPr>
  </p:slideViewPr>
  <p:outlineViewPr>
    <p:cViewPr>
      <p:scale>
        <a:sx n="33" d="100"/>
        <a:sy n="33" d="100"/>
      </p:scale>
      <p:origin x="0" y="-239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216FFFC-0E00-4BD3-9BF8-B14D6C3A52DF}" type="datetimeFigureOut">
              <a:rPr lang="en-US"/>
              <a:pPr>
                <a:defRPr/>
              </a:pPr>
              <a:t>7/29/2024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CD97F7C5-F5FA-445E-80DE-677F7F06B156}" type="slidenum">
              <a:rPr lang="en-US" altLang="en-US"/>
              <a:pPr/>
              <a:t>‹#›</a:t>
            </a:fld>
            <a:endParaRPr lang="en-US" altLang="en-US"/>
          </a:p>
        </p:txBody>
      </p:sp>
    </p:spTree>
    <p:extLst>
      <p:ext uri="{BB962C8B-B14F-4D97-AF65-F5344CB8AC3E}">
        <p14:creationId xmlns:p14="http://schemas.microsoft.com/office/powerpoint/2010/main" val="1661091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83720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71347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20887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132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765840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848526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923988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90562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271776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10866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78128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EF31FDE-1C10-40C2-A316-F22BDC320E47}" type="slidenum">
              <a:rPr lang="en-US" altLang="en-US"/>
              <a:pPr>
                <a:spcBef>
                  <a:spcPct val="0"/>
                </a:spcBef>
              </a:pPr>
              <a:t>2</a:t>
            </a:fld>
            <a:endParaRPr lang="en-US" altLang="en-US"/>
          </a:p>
        </p:txBody>
      </p:sp>
    </p:spTree>
    <p:extLst>
      <p:ext uri="{BB962C8B-B14F-4D97-AF65-F5344CB8AC3E}">
        <p14:creationId xmlns:p14="http://schemas.microsoft.com/office/powerpoint/2010/main" val="35604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1251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961830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831271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3418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42669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284693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119192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281386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3180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66838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197C46-971A-4973-BF8D-9CE6876BEFBF}" type="slidenum">
              <a:rPr lang="en-US" altLang="en-US"/>
              <a:pPr>
                <a:spcBef>
                  <a:spcPct val="0"/>
                </a:spcBef>
              </a:pPr>
              <a:t>3</a:t>
            </a:fld>
            <a:endParaRPr lang="en-US" altLang="en-US"/>
          </a:p>
        </p:txBody>
      </p:sp>
    </p:spTree>
    <p:extLst>
      <p:ext uri="{BB962C8B-B14F-4D97-AF65-F5344CB8AC3E}">
        <p14:creationId xmlns:p14="http://schemas.microsoft.com/office/powerpoint/2010/main" val="3886300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041734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79969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17466EC-9D02-4090-AE9B-1EFEF302CE7B}" type="slidenum">
              <a:rPr lang="en-US" altLang="en-US"/>
              <a:pPr>
                <a:spcBef>
                  <a:spcPct val="0"/>
                </a:spcBef>
              </a:pPr>
              <a:t>4</a:t>
            </a:fld>
            <a:endParaRPr lang="en-US" altLang="en-US"/>
          </a:p>
        </p:txBody>
      </p:sp>
    </p:spTree>
    <p:extLst>
      <p:ext uri="{BB962C8B-B14F-4D97-AF65-F5344CB8AC3E}">
        <p14:creationId xmlns:p14="http://schemas.microsoft.com/office/powerpoint/2010/main" val="139398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688118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89030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34450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69714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634562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9"/>
          <p:cNvSpPr>
            <a:spLocks noGrp="1"/>
          </p:cNvSpPr>
          <p:nvPr>
            <p:ph type="sldNum" sz="quarter" idx="10"/>
          </p:nvPr>
        </p:nvSpPr>
        <p:spPr/>
        <p:txBody>
          <a:bodyPr/>
          <a:lstStyle>
            <a:lvl1pPr>
              <a:defRPr/>
            </a:lvl1pPr>
          </a:lstStyle>
          <a:p>
            <a:fld id="{B905F69E-CD6B-407D-A0C6-9EAA90623F38}" type="slidenum">
              <a:rPr lang="en-US" altLang="en-US"/>
              <a:pPr/>
              <a:t>‹#›</a:t>
            </a:fld>
            <a:endParaRPr lang="en-US" altLang="en-US"/>
          </a:p>
        </p:txBody>
      </p:sp>
      <p:sp>
        <p:nvSpPr>
          <p:cNvPr id="6" name="Footer Placeholder 10"/>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13820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BAE5A4-DBA4-4683-9D44-D51AC0C7AD7C}"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905F69E-CD6B-407D-A0C6-9EAA90623F38}"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658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37473A-5AC5-4DED-95BD-6EFF6FA713DA}"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267E487A-D7B0-4D50-B649-C11998A74FB4}" type="slidenum">
              <a:rPr lang="en-US" altLang="en-US" smtClean="0"/>
              <a:pPr/>
              <a:t>‹#›</a:t>
            </a:fld>
            <a:endParaRPr lang="en-US" altLang="en-US"/>
          </a:p>
        </p:txBody>
      </p:sp>
      <p:pic>
        <p:nvPicPr>
          <p:cNvPr id="7" name="Picture 6"/>
          <p:cNvPicPr>
            <a:picLocks noChangeAspect="1"/>
          </p:cNvPicPr>
          <p:nvPr userDrawn="1"/>
        </p:nvPicPr>
        <p:blipFill>
          <a:blip r:embed="rId2"/>
          <a:stretch>
            <a:fillRect/>
          </a:stretch>
        </p:blipFill>
        <p:spPr>
          <a:xfrm>
            <a:off x="3327555" y="6448448"/>
            <a:ext cx="2488889" cy="190476"/>
          </a:xfrm>
          <a:prstGeom prst="rect">
            <a:avLst/>
          </a:prstGeom>
        </p:spPr>
      </p:pic>
    </p:spTree>
    <p:extLst>
      <p:ext uri="{BB962C8B-B14F-4D97-AF65-F5344CB8AC3E}">
        <p14:creationId xmlns:p14="http://schemas.microsoft.com/office/powerpoint/2010/main" val="226730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0611FDA4-0EFD-45E3-86CC-BF6628D6DC23}"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E9808DDB-BC03-462D-AAF7-66687E9EE247}"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09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9602E2-F636-4954-BD7D-F5CEAF368207}" type="datetime1">
              <a:rPr lang="en-US" smtClean="0"/>
              <a:t>7/29/2024</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47DB748C-02C4-43FA-B786-F8E75D863B7B}" type="slidenum">
              <a:rPr lang="en-US" altLang="en-US" smtClean="0"/>
              <a:pPr/>
              <a:t>‹#›</a:t>
            </a:fld>
            <a:endParaRPr lang="en-US" altLang="en-US"/>
          </a:p>
        </p:txBody>
      </p:sp>
      <p:pic>
        <p:nvPicPr>
          <p:cNvPr id="9" name="Picture 8"/>
          <p:cNvPicPr>
            <a:picLocks noChangeAspect="1"/>
          </p:cNvPicPr>
          <p:nvPr userDrawn="1"/>
        </p:nvPicPr>
        <p:blipFill>
          <a:blip r:embed="rId2"/>
          <a:stretch>
            <a:fillRect/>
          </a:stretch>
        </p:blipFill>
        <p:spPr>
          <a:xfrm>
            <a:off x="3327555" y="6448448"/>
            <a:ext cx="2488889" cy="190476"/>
          </a:xfrm>
          <a:prstGeom prst="rect">
            <a:avLst/>
          </a:prstGeom>
        </p:spPr>
      </p:pic>
    </p:spTree>
    <p:extLst>
      <p:ext uri="{BB962C8B-B14F-4D97-AF65-F5344CB8AC3E}">
        <p14:creationId xmlns:p14="http://schemas.microsoft.com/office/powerpoint/2010/main" val="542558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7C1E8C-A3AA-4E24-AF97-E404BFDDFFDD}" type="datetime1">
              <a:rPr lang="en-US" smtClean="0"/>
              <a:t>7/29/2024</a:t>
            </a:fld>
            <a:endParaRPr lang="en-US"/>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6DF18A6C-75CB-41E5-B810-93552EE621A4}" type="slidenum">
              <a:rPr lang="en-US" altLang="en-US" smtClean="0"/>
              <a:pPr/>
              <a:t>‹#›</a:t>
            </a:fld>
            <a:endParaRPr lang="en-US" altLang="en-US"/>
          </a:p>
        </p:txBody>
      </p:sp>
      <p:pic>
        <p:nvPicPr>
          <p:cNvPr id="11" name="Picture 10"/>
          <p:cNvPicPr>
            <a:picLocks noChangeAspect="1"/>
          </p:cNvPicPr>
          <p:nvPr userDrawn="1"/>
        </p:nvPicPr>
        <p:blipFill>
          <a:blip r:embed="rId2"/>
          <a:stretch>
            <a:fillRect/>
          </a:stretch>
        </p:blipFill>
        <p:spPr>
          <a:xfrm>
            <a:off x="3327555" y="6448448"/>
            <a:ext cx="2488889" cy="190476"/>
          </a:xfrm>
          <a:prstGeom prst="rect">
            <a:avLst/>
          </a:prstGeom>
        </p:spPr>
      </p:pic>
    </p:spTree>
    <p:extLst>
      <p:ext uri="{BB962C8B-B14F-4D97-AF65-F5344CB8AC3E}">
        <p14:creationId xmlns:p14="http://schemas.microsoft.com/office/powerpoint/2010/main" val="971983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FCD52FE-F6C8-4CDA-9281-EA70BD26023C}" type="datetime1">
              <a:rPr lang="en-US" smtClean="0"/>
              <a:t>7/29/2024</a:t>
            </a:fld>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F509516A-DF89-485D-933D-77BC93EBD8C5}" type="slidenum">
              <a:rPr lang="en-US" altLang="en-US" smtClean="0"/>
              <a:pPr/>
              <a:t>‹#›</a:t>
            </a:fld>
            <a:endParaRPr lang="en-US" altLang="en-US"/>
          </a:p>
        </p:txBody>
      </p:sp>
    </p:spTree>
    <p:extLst>
      <p:ext uri="{BB962C8B-B14F-4D97-AF65-F5344CB8AC3E}">
        <p14:creationId xmlns:p14="http://schemas.microsoft.com/office/powerpoint/2010/main" val="253453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59A4FC3B-74A1-4BD4-8C00-4850E795BCFA}" type="datetime1">
              <a:rPr lang="en-US" smtClean="0"/>
              <a:t>7/29/2024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9" name="Slide Number Placeholder 8"/>
          <p:cNvSpPr>
            <a:spLocks noGrp="1"/>
          </p:cNvSpPr>
          <p:nvPr>
            <p:ph type="sldNum" sz="quarter" idx="12"/>
          </p:nvPr>
        </p:nvSpPr>
        <p:spPr/>
        <p:txBody>
          <a:bodyPr/>
          <a:lstStyle/>
          <a:p>
            <a:fld id="{61251075-E631-4979-B9AB-9F73AF6450D7}" type="slidenum">
              <a:rPr lang="en-US" altLang="en-US" smtClean="0"/>
              <a:pPr/>
              <a:t>‹#›</a:t>
            </a:fld>
            <a:endParaRPr lang="en-US" altLang="en-US"/>
          </a:p>
        </p:txBody>
      </p:sp>
    </p:spTree>
    <p:extLst>
      <p:ext uri="{BB962C8B-B14F-4D97-AF65-F5344CB8AC3E}">
        <p14:creationId xmlns:p14="http://schemas.microsoft.com/office/powerpoint/2010/main" val="2443838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B8D697F2-C8CC-4056-998E-2EEBDF01BC95}" type="datetime1">
              <a:rPr lang="en-US" smtClean="0"/>
              <a:t>7/29/2024</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063E926-17FA-4F99-81C1-A3867ADE30B5}" type="slidenum">
              <a:rPr lang="en-US" altLang="en-US" smtClean="0"/>
              <a:pPr/>
              <a:t>‹#›</a:t>
            </a:fld>
            <a:endParaRPr lang="en-US" altLang="en-US"/>
          </a:p>
        </p:txBody>
      </p:sp>
    </p:spTree>
    <p:extLst>
      <p:ext uri="{BB962C8B-B14F-4D97-AF65-F5344CB8AC3E}">
        <p14:creationId xmlns:p14="http://schemas.microsoft.com/office/powerpoint/2010/main" val="2640067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6F7B34-0462-4B1E-8E39-DADEFAE5C85E}" type="datetime1">
              <a:rPr lang="en-US" smtClean="0"/>
              <a:t>7/29/2024</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A42136A6-B1D3-47BE-B5C5-F9B0DE4F681A}" type="slidenum">
              <a:rPr lang="en-US" altLang="en-US" smtClean="0"/>
              <a:pPr/>
              <a:t>‹#›</a:t>
            </a:fld>
            <a:endParaRPr lang="en-US" altLang="en-US"/>
          </a:p>
        </p:txBody>
      </p:sp>
    </p:spTree>
    <p:extLst>
      <p:ext uri="{BB962C8B-B14F-4D97-AF65-F5344CB8AC3E}">
        <p14:creationId xmlns:p14="http://schemas.microsoft.com/office/powerpoint/2010/main" val="1068390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C519E-D43B-4209-942A-33118268538E}"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837D1F69-3DA9-4A42-9195-348965E93B13}" type="slidenum">
              <a:rPr lang="en-US" altLang="en-US" smtClean="0"/>
              <a:pPr/>
              <a:t>‹#›</a:t>
            </a:fld>
            <a:endParaRPr lang="en-US" altLang="en-US"/>
          </a:p>
        </p:txBody>
      </p:sp>
    </p:spTree>
    <p:extLst>
      <p:ext uri="{BB962C8B-B14F-4D97-AF65-F5344CB8AC3E}">
        <p14:creationId xmlns:p14="http://schemas.microsoft.com/office/powerpoint/2010/main" val="350978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7"/>
          <p:cNvSpPr>
            <a:spLocks noGrp="1"/>
          </p:cNvSpPr>
          <p:nvPr>
            <p:ph type="sldNum" sz="quarter" idx="10"/>
          </p:nvPr>
        </p:nvSpPr>
        <p:spPr/>
        <p:txBody>
          <a:bodyPr/>
          <a:lstStyle>
            <a:lvl1pPr>
              <a:defRPr/>
            </a:lvl1pPr>
          </a:lstStyle>
          <a:p>
            <a:fld id="{267E487A-D7B0-4D50-B649-C11998A74FB4}" type="slidenum">
              <a:rPr lang="en-US" altLang="en-US"/>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128925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EEDE97-6822-460C-864A-A3F367E0F3C4}" type="datetime1">
              <a:rPr lang="en-US" smtClean="0"/>
              <a:t>7/29/2024</a:t>
            </a:fld>
            <a:endParaRPr lang="en-US"/>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5323E235-C49B-4FFC-8B1D-8E3384CBD214}" type="slidenum">
              <a:rPr lang="en-US" altLang="en-US" smtClean="0"/>
              <a:pPr/>
              <a:t>‹#›</a:t>
            </a:fld>
            <a:endParaRPr lang="en-US" altLang="en-US"/>
          </a:p>
        </p:txBody>
      </p:sp>
    </p:spTree>
    <p:extLst>
      <p:ext uri="{BB962C8B-B14F-4D97-AF65-F5344CB8AC3E}">
        <p14:creationId xmlns:p14="http://schemas.microsoft.com/office/powerpoint/2010/main" val="136168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8"/>
          <p:cNvSpPr>
            <a:spLocks noGrp="1"/>
          </p:cNvSpPr>
          <p:nvPr>
            <p:ph type="sldNum" sz="quarter" idx="10"/>
          </p:nvPr>
        </p:nvSpPr>
        <p:spPr/>
        <p:txBody>
          <a:bodyPr/>
          <a:lstStyle>
            <a:lvl1pPr>
              <a:defRPr/>
            </a:lvl1pPr>
          </a:lstStyle>
          <a:p>
            <a:fld id="{47DB748C-02C4-43FA-B786-F8E75D863B7B}" type="slidenum">
              <a:rPr lang="en-US" altLang="en-US"/>
              <a:pPr/>
              <a:t>‹#›</a:t>
            </a:fld>
            <a:endParaRPr lang="en-US" altLang="en-US"/>
          </a:p>
        </p:txBody>
      </p:sp>
      <p:sp>
        <p:nvSpPr>
          <p:cNvPr id="7" name="Footer Placeholder 9"/>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944106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1"/>
          <p:cNvSpPr>
            <a:spLocks noGrp="1"/>
          </p:cNvSpPr>
          <p:nvPr>
            <p:ph type="sldNum" sz="quarter" idx="10"/>
          </p:nvPr>
        </p:nvSpPr>
        <p:spPr/>
        <p:txBody>
          <a:bodyPr/>
          <a:lstStyle>
            <a:lvl1pPr>
              <a:defRPr/>
            </a:lvl1pPr>
          </a:lstStyle>
          <a:p>
            <a:fld id="{6DF18A6C-75CB-41E5-B810-93552EE621A4}" type="slidenum">
              <a:rPr lang="en-US" altLang="en-US"/>
              <a:pPr/>
              <a:t>‹#›</a:t>
            </a:fld>
            <a:endParaRPr lang="en-US" altLang="en-US"/>
          </a:p>
        </p:txBody>
      </p:sp>
      <p:sp>
        <p:nvSpPr>
          <p:cNvPr id="9" name="Footer Placeholder 1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99755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Slide Number Placeholder 6"/>
          <p:cNvSpPr>
            <a:spLocks noGrp="1"/>
          </p:cNvSpPr>
          <p:nvPr>
            <p:ph type="sldNum" sz="quarter" idx="10"/>
          </p:nvPr>
        </p:nvSpPr>
        <p:spPr/>
        <p:txBody>
          <a:bodyPr/>
          <a:lstStyle>
            <a:lvl1pPr>
              <a:defRPr/>
            </a:lvl1pPr>
          </a:lstStyle>
          <a:p>
            <a:fld id="{F509516A-DF89-485D-933D-77BC93EBD8C5}" type="slidenum">
              <a:rPr lang="en-US" altLang="en-US"/>
              <a:pPr/>
              <a:t>‹#›</a:t>
            </a:fld>
            <a:endParaRPr lang="en-US" altLang="en-US"/>
          </a:p>
        </p:txBody>
      </p:sp>
      <p:sp>
        <p:nvSpPr>
          <p:cNvPr id="5" name="Footer Placeholder 7"/>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91094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6"/>
          <p:cNvSpPr/>
          <p:nvPr userDrawn="1"/>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itle 6"/>
          <p:cNvSpPr>
            <a:spLocks noGrp="1"/>
          </p:cNvSpPr>
          <p:nvPr>
            <p:ph type="title"/>
          </p:nvPr>
        </p:nvSpPr>
        <p:spPr/>
        <p:txBody>
          <a:bodyPr/>
          <a:lstStyle/>
          <a:p>
            <a:r>
              <a:rPr lang="en-US"/>
              <a:t>Click to edit Master title style</a:t>
            </a:r>
          </a:p>
        </p:txBody>
      </p:sp>
      <p:sp>
        <p:nvSpPr>
          <p:cNvPr id="4" name="Slide Number Placeholder 4"/>
          <p:cNvSpPr>
            <a:spLocks noGrp="1"/>
          </p:cNvSpPr>
          <p:nvPr>
            <p:ph type="sldNum" sz="quarter" idx="10"/>
          </p:nvPr>
        </p:nvSpPr>
        <p:spPr/>
        <p:txBody>
          <a:bodyPr/>
          <a:lstStyle>
            <a:lvl1pPr>
              <a:defRPr/>
            </a:lvl1pPr>
          </a:lstStyle>
          <a:p>
            <a:fld id="{236E1537-2553-43E6-99D1-480139AA88BF}" type="slidenum">
              <a:rPr lang="en-US" altLang="en-US"/>
              <a:pPr/>
              <a:t>‹#›</a:t>
            </a:fld>
            <a:endParaRPr lang="en-US" altLang="en-US"/>
          </a:p>
        </p:txBody>
      </p:sp>
      <p:sp>
        <p:nvSpPr>
          <p:cNvPr id="5" name="Footer Placeholder 5"/>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850319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dirty="0"/>
              <a:t>Click icon to add picture</a:t>
            </a:r>
          </a:p>
        </p:txBody>
      </p:sp>
      <p:sp>
        <p:nvSpPr>
          <p:cNvPr id="5" name="Slide Number Placeholder 7"/>
          <p:cNvSpPr>
            <a:spLocks noGrp="1"/>
          </p:cNvSpPr>
          <p:nvPr>
            <p:ph type="sldNum" sz="quarter" idx="10"/>
          </p:nvPr>
        </p:nvSpPr>
        <p:spPr/>
        <p:txBody>
          <a:bodyPr/>
          <a:lstStyle>
            <a:lvl1pPr>
              <a:defRPr/>
            </a:lvl1pPr>
          </a:lstStyle>
          <a:p>
            <a:fld id="{A42136A6-B1D3-47BE-B5C5-F9B0DE4F681A}" type="slidenum">
              <a:rPr lang="en-US" altLang="en-US"/>
              <a:pPr/>
              <a:t>‹#›</a:t>
            </a:fld>
            <a:endParaRPr lang="en-US" altLang="en-US"/>
          </a:p>
        </p:txBody>
      </p:sp>
      <p:sp>
        <p:nvSpPr>
          <p:cNvPr id="6" name="Footer Placeholder 8"/>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76538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userDrawn="1"/>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fld id="{837D1F69-3DA9-4A42-9195-348965E93B13}" type="slidenum">
              <a:rPr lang="en-US" altLang="en-US"/>
              <a:pPr/>
              <a:t>‹#›</a:t>
            </a:fld>
            <a:endParaRPr lang="en-US" altLang="en-US"/>
          </a:p>
        </p:txBody>
      </p:sp>
      <p:sp>
        <p:nvSpPr>
          <p:cNvPr id="6" name="Footer Placeholder 7"/>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70799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fld id="{5323E235-C49B-4FFC-8B1D-8E3384CBD214}" type="slidenum">
              <a:rPr lang="en-US" altLang="en-US"/>
              <a:pPr/>
              <a:t>‹#›</a:t>
            </a:fld>
            <a:endParaRPr lang="en-US" altLang="en-US"/>
          </a:p>
        </p:txBody>
      </p:sp>
    </p:spTree>
    <p:extLst>
      <p:ext uri="{BB962C8B-B14F-4D97-AF65-F5344CB8AC3E}">
        <p14:creationId xmlns:p14="http://schemas.microsoft.com/office/powerpoint/2010/main" val="115364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0"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 name="Footer Placeholder 7"/>
          <p:cNvSpPr>
            <a:spLocks noGrp="1"/>
          </p:cNvSpPr>
          <p:nvPr>
            <p:ph type="ftr" sz="quarter" idx="3"/>
          </p:nvPr>
        </p:nvSpPr>
        <p:spPr>
          <a:xfrm>
            <a:off x="1905000" y="6400800"/>
            <a:ext cx="53340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9" name="Slide Number Placeholder 8"/>
          <p:cNvSpPr>
            <a:spLocks noGrp="1"/>
          </p:cNvSpPr>
          <p:nvPr>
            <p:ph type="sldNum" sz="quarter" idx="4"/>
          </p:nvPr>
        </p:nvSpPr>
        <p:spPr>
          <a:xfrm>
            <a:off x="8534400" y="6400800"/>
            <a:ext cx="609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defRPr>
            </a:lvl1pPr>
          </a:lstStyle>
          <a:p>
            <a:fld id="{68873CF5-46D7-44A1-8163-F70C28DB8B3A}"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68" r:id="rId9"/>
  </p:sldLayoutIdLst>
  <p:hf sldNum="0" hdr="0" ftr="0" dt="0"/>
  <p:txStyles>
    <p:titleStyle>
      <a:lvl1pPr marL="53975" indent="-53975" algn="r" rtl="0" eaLnBrk="0" fontAlgn="base" hangingPunct="0">
        <a:spcBef>
          <a:spcPct val="0"/>
        </a:spcBef>
        <a:spcAft>
          <a:spcPct val="0"/>
        </a:spcAft>
        <a:defRPr sz="4600" kern="1200">
          <a:solidFill>
            <a:srgbClr val="96E5FF"/>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96E5FF"/>
          </a:solidFill>
          <a:latin typeface="Arial" charset="0"/>
        </a:defRPr>
      </a:lvl2pPr>
      <a:lvl3pPr marL="53975" indent="-53975" algn="r" rtl="0" eaLnBrk="0" fontAlgn="base" hangingPunct="0">
        <a:spcBef>
          <a:spcPct val="0"/>
        </a:spcBef>
        <a:spcAft>
          <a:spcPct val="0"/>
        </a:spcAft>
        <a:defRPr sz="4600">
          <a:solidFill>
            <a:srgbClr val="96E5FF"/>
          </a:solidFill>
          <a:latin typeface="Arial" charset="0"/>
        </a:defRPr>
      </a:lvl3pPr>
      <a:lvl4pPr marL="53975" indent="-53975" algn="r" rtl="0" eaLnBrk="0" fontAlgn="base" hangingPunct="0">
        <a:spcBef>
          <a:spcPct val="0"/>
        </a:spcBef>
        <a:spcAft>
          <a:spcPct val="0"/>
        </a:spcAft>
        <a:defRPr sz="4600">
          <a:solidFill>
            <a:srgbClr val="96E5FF"/>
          </a:solidFill>
          <a:latin typeface="Arial" charset="0"/>
        </a:defRPr>
      </a:lvl4pPr>
      <a:lvl5pPr marL="53975" indent="-53975" algn="r" rtl="0" eaLnBrk="0" fontAlgn="base" hangingPunct="0">
        <a:spcBef>
          <a:spcPct val="0"/>
        </a:spcBef>
        <a:spcAft>
          <a:spcPct val="0"/>
        </a:spcAft>
        <a:defRPr sz="4600">
          <a:solidFill>
            <a:srgbClr val="96E5FF"/>
          </a:solidFill>
          <a:latin typeface="Arial" charset="0"/>
        </a:defRPr>
      </a:lvl5pPr>
      <a:lvl6pPr marL="511175" algn="r" rtl="0" fontAlgn="base">
        <a:spcBef>
          <a:spcPct val="0"/>
        </a:spcBef>
        <a:spcAft>
          <a:spcPct val="0"/>
        </a:spcAft>
        <a:defRPr sz="4600">
          <a:solidFill>
            <a:srgbClr val="96E5FF"/>
          </a:solidFill>
          <a:latin typeface="Arial" charset="0"/>
        </a:defRPr>
      </a:lvl6pPr>
      <a:lvl7pPr marL="968375" algn="r" rtl="0" fontAlgn="base">
        <a:spcBef>
          <a:spcPct val="0"/>
        </a:spcBef>
        <a:spcAft>
          <a:spcPct val="0"/>
        </a:spcAft>
        <a:defRPr sz="4600">
          <a:solidFill>
            <a:srgbClr val="96E5FF"/>
          </a:solidFill>
          <a:latin typeface="Arial" charset="0"/>
        </a:defRPr>
      </a:lvl7pPr>
      <a:lvl8pPr marL="1425575" algn="r" rtl="0" fontAlgn="base">
        <a:spcBef>
          <a:spcPct val="0"/>
        </a:spcBef>
        <a:spcAft>
          <a:spcPct val="0"/>
        </a:spcAft>
        <a:defRPr sz="4600">
          <a:solidFill>
            <a:srgbClr val="96E5FF"/>
          </a:solidFill>
          <a:latin typeface="Arial" charset="0"/>
        </a:defRPr>
      </a:lvl8pPr>
      <a:lvl9pPr marL="1882775" algn="r" rtl="0" fontAlgn="base">
        <a:spcBef>
          <a:spcPct val="0"/>
        </a:spcBef>
        <a:spcAft>
          <a:spcPct val="0"/>
        </a:spcAft>
        <a:defRPr sz="4600">
          <a:solidFill>
            <a:srgbClr val="96E5FF"/>
          </a:solidFill>
          <a:latin typeface="Arial"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2800" kern="1200">
          <a:solidFill>
            <a:schemeClr val="tx1"/>
          </a:solidFill>
          <a:latin typeface="+mn-lt"/>
          <a:ea typeface="+mn-ea"/>
          <a:cs typeface="+mn-cs"/>
        </a:defRPr>
      </a:lvl1pPr>
      <a:lvl2pPr marL="639763" indent="-228600" algn="l" rtl="0" eaLnBrk="0" fontAlgn="base" hangingPunct="0">
        <a:spcBef>
          <a:spcPts val="400"/>
        </a:spcBef>
        <a:spcAft>
          <a:spcPct val="0"/>
        </a:spcAft>
        <a:buClr>
          <a:srgbClr val="4584D3"/>
        </a:buClr>
        <a:buSzPct val="90000"/>
        <a:buChar char="•"/>
        <a:defRPr sz="24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4584D3"/>
        </a:buClr>
        <a:buSzPct val="100000"/>
        <a:buFont typeface="Wingdings 2" pitchFamily="18" charset="2"/>
        <a:buChar char=""/>
        <a:defRPr sz="20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4584D3"/>
        </a:buClr>
        <a:buSzPct val="100000"/>
        <a:buFont typeface="Wingdings 2" pitchFamily="18" charset="2"/>
        <a:buChar char=""/>
        <a:defRPr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4584D3"/>
        </a:buClr>
        <a:buSzPct val="100000"/>
        <a:buFont typeface="Wingdings 2" pitchFamily="18" charset="2"/>
        <a:buChar char=""/>
        <a:defRPr sz="16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5E48206-6208-4002-9AF5-B38F54CDB384}" type="datetimeFigureOut">
              <a:rPr lang="en-US" dirty="0"/>
              <a:t>7/30/2024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8873CF5-46D7-44A1-8163-F70C28DB8B3A}"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728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914400" y="457200"/>
            <a:ext cx="6858000" cy="2001837"/>
          </a:xfrm>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Chapter 15</a:t>
            </a:r>
          </a:p>
        </p:txBody>
      </p:sp>
      <p:sp>
        <p:nvSpPr>
          <p:cNvPr id="14339" name="Subtitle 2"/>
          <p:cNvSpPr>
            <a:spLocks noGrp="1"/>
          </p:cNvSpPr>
          <p:nvPr>
            <p:ph type="subTitle" idx="1"/>
          </p:nvPr>
        </p:nvSpPr>
        <p:spPr>
          <a:xfrm>
            <a:off x="990600" y="3048000"/>
            <a:ext cx="6858000" cy="1219200"/>
          </a:xfrm>
        </p:spPr>
        <p:txBody>
          <a:bodyPr>
            <a:normAutofit fontScale="92500" lnSpcReduction="10000"/>
          </a:bodyPr>
          <a:lstStyle/>
          <a:p>
            <a:pPr eaLnBrk="1" hangingPunct="1">
              <a:spcBef>
                <a:spcPct val="0"/>
              </a:spcBef>
            </a:pPr>
            <a:r>
              <a:rPr lang="en-US" altLang="en-US" sz="3200" dirty="0" smtClean="0">
                <a:solidFill>
                  <a:schemeClr val="tx1"/>
                </a:solidFill>
                <a:latin typeface="Arial" panose="020B0604020202020204" pitchFamily="34" charset="0"/>
                <a:cs typeface="Arial" panose="020B0604020202020204" pitchFamily="34" charset="0"/>
              </a:rPr>
              <a:t>Blood Component Preparation </a:t>
            </a:r>
            <a:br>
              <a:rPr lang="en-US" altLang="en-US" sz="3200" dirty="0" smtClean="0">
                <a:solidFill>
                  <a:schemeClr val="tx1"/>
                </a:solidFill>
                <a:latin typeface="Arial" panose="020B0604020202020204" pitchFamily="34" charset="0"/>
                <a:cs typeface="Arial" panose="020B0604020202020204" pitchFamily="34" charset="0"/>
              </a:rPr>
            </a:br>
            <a:r>
              <a:rPr lang="en-US" altLang="en-US" sz="3200" dirty="0" smtClean="0">
                <a:solidFill>
                  <a:schemeClr val="tx1"/>
                </a:solidFill>
                <a:latin typeface="Arial" panose="020B0604020202020204" pitchFamily="34" charset="0"/>
                <a:cs typeface="Arial" panose="020B0604020202020204" pitchFamily="34" charset="0"/>
              </a:rPr>
              <a:t>and Therapy</a:t>
            </a:r>
            <a:endParaRPr lang="en-US" altLang="en-US" sz="120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Whole Blood</a:t>
            </a:r>
          </a:p>
        </p:txBody>
      </p:sp>
      <p:sp>
        <p:nvSpPr>
          <p:cNvPr id="36867" name="Content Placeholder 12"/>
          <p:cNvSpPr>
            <a:spLocks noGrp="1"/>
          </p:cNvSpPr>
          <p:nvPr>
            <p:ph idx="1"/>
          </p:nvPr>
        </p:nvSpPr>
        <p:spPr/>
        <p:txBody>
          <a:bodyPr/>
          <a:lstStyle/>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Consists of </a:t>
            </a:r>
            <a:r>
              <a:rPr lang="en-US" altLang="en-US" sz="2400" i="1" dirty="0" smtClean="0">
                <a:solidFill>
                  <a:schemeClr val="tx1"/>
                </a:solidFill>
                <a:latin typeface="Arial" panose="020B0604020202020204" pitchFamily="34" charset="0"/>
                <a:cs typeface="Arial" panose="020B0604020202020204" pitchFamily="34" charset="0"/>
              </a:rPr>
              <a:t>all </a:t>
            </a:r>
            <a:r>
              <a:rPr lang="en-US" altLang="en-US" sz="2400" b="1" dirty="0" smtClean="0">
                <a:solidFill>
                  <a:schemeClr val="tx1"/>
                </a:solidFill>
                <a:latin typeface="Arial" panose="020B0604020202020204" pitchFamily="34" charset="0"/>
                <a:cs typeface="Arial" panose="020B0604020202020204" pitchFamily="34" charset="0"/>
              </a:rPr>
              <a:t>components</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Indicated for patients who are: </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Actively bleeding</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Undergoing exchange transfusion</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Increases hemoglobin by 1 g/</a:t>
            </a:r>
            <a:r>
              <a:rPr lang="en-US" altLang="en-US" sz="2400" dirty="0" err="1" smtClean="0">
                <a:solidFill>
                  <a:schemeClr val="tx1"/>
                </a:solidFill>
                <a:latin typeface="Arial" panose="020B0604020202020204" pitchFamily="34" charset="0"/>
                <a:cs typeface="Arial" panose="020B0604020202020204" pitchFamily="34" charset="0"/>
              </a:rPr>
              <a:t>dL</a:t>
            </a:r>
            <a:endParaRPr lang="en-US" altLang="en-US" sz="2400" dirty="0" smtClean="0">
              <a:solidFill>
                <a:schemeClr val="tx1"/>
              </a:solidFill>
              <a:latin typeface="Arial" panose="020B0604020202020204" pitchFamily="34" charset="0"/>
              <a:cs typeface="Arial" panose="020B0604020202020204" pitchFamily="34" charset="0"/>
            </a:endParaRP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Increases hematocrit by 3%</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Must be ABO identical and </a:t>
            </a:r>
            <a:r>
              <a:rPr lang="en-US" altLang="en-US" sz="2400" dirty="0" err="1" smtClean="0">
                <a:solidFill>
                  <a:schemeClr val="tx1"/>
                </a:solidFill>
                <a:latin typeface="Arial" panose="020B0604020202020204" pitchFamily="34" charset="0"/>
                <a:cs typeface="Arial" panose="020B0604020202020204" pitchFamily="34" charset="0"/>
              </a:rPr>
              <a:t>crossmatched</a:t>
            </a:r>
            <a:endParaRPr lang="en-US" altLang="en-US" sz="240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RBC Components</a:t>
            </a:r>
          </a:p>
        </p:txBody>
      </p:sp>
      <p:sp>
        <p:nvSpPr>
          <p:cNvPr id="38915" name="Content Placeholder 2"/>
          <p:cNvSpPr>
            <a:spLocks noGrp="1"/>
          </p:cNvSpPr>
          <p:nvPr>
            <p:ph idx="1"/>
          </p:nvPr>
        </p:nvSpPr>
        <p:spPr/>
        <p:txBody>
          <a:bodyPr/>
          <a:lstStyle/>
          <a:p>
            <a:pPr eaLnBrk="1" hangingPunct="1"/>
            <a:r>
              <a:rPr lang="en-US" altLang="en-US" sz="2600" dirty="0" smtClean="0">
                <a:solidFill>
                  <a:schemeClr val="tx1"/>
                </a:solidFill>
                <a:latin typeface="Arial" panose="020B0604020202020204" pitchFamily="34" charset="0"/>
                <a:cs typeface="Arial" panose="020B0604020202020204" pitchFamily="34" charset="0"/>
              </a:rPr>
              <a:t>One unit of RBCs increases the hemoglobin by </a:t>
            </a:r>
            <a:br>
              <a:rPr lang="en-US" altLang="en-US" sz="2600" dirty="0" smtClean="0">
                <a:solidFill>
                  <a:schemeClr val="tx1"/>
                </a:solidFill>
                <a:latin typeface="Arial" panose="020B0604020202020204" pitchFamily="34" charset="0"/>
                <a:cs typeface="Arial" panose="020B0604020202020204" pitchFamily="34" charset="0"/>
              </a:rPr>
            </a:br>
            <a:r>
              <a:rPr lang="en-US" altLang="en-US" sz="2600" dirty="0" smtClean="0">
                <a:solidFill>
                  <a:schemeClr val="tx1"/>
                </a:solidFill>
                <a:latin typeface="Arial" panose="020B0604020202020204" pitchFamily="34" charset="0"/>
                <a:cs typeface="Arial" panose="020B0604020202020204" pitchFamily="34" charset="0"/>
              </a:rPr>
              <a:t>1 g/</a:t>
            </a:r>
            <a:r>
              <a:rPr lang="en-US" altLang="en-US" sz="2600" dirty="0" err="1" smtClean="0">
                <a:solidFill>
                  <a:schemeClr val="tx1"/>
                </a:solidFill>
                <a:latin typeface="Arial" panose="020B0604020202020204" pitchFamily="34" charset="0"/>
                <a:cs typeface="Arial" panose="020B0604020202020204" pitchFamily="34" charset="0"/>
              </a:rPr>
              <a:t>dL</a:t>
            </a:r>
            <a:r>
              <a:rPr lang="en-US" altLang="en-US" sz="2600" dirty="0" smtClean="0">
                <a:solidFill>
                  <a:schemeClr val="tx1"/>
                </a:solidFill>
                <a:latin typeface="Arial" panose="020B0604020202020204" pitchFamily="34" charset="0"/>
                <a:cs typeface="Arial" panose="020B0604020202020204" pitchFamily="34" charset="0"/>
              </a:rPr>
              <a:t> and the hematocrit by 3%</a:t>
            </a:r>
          </a:p>
          <a:p>
            <a:pPr eaLnBrk="1" hangingPunct="1"/>
            <a:r>
              <a:rPr lang="en-US" altLang="en-US" sz="2600" dirty="0" smtClean="0">
                <a:solidFill>
                  <a:schemeClr val="tx1"/>
                </a:solidFill>
                <a:latin typeface="Arial" panose="020B0604020202020204" pitchFamily="34" charset="0"/>
                <a:cs typeface="Arial" panose="020B0604020202020204" pitchFamily="34" charset="0"/>
              </a:rPr>
              <a:t>Indicated for:</a:t>
            </a:r>
          </a:p>
          <a:p>
            <a:pPr lvl="1" eaLnBrk="1" hangingPunct="1">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Patients undergoing chemotherapy or irradiation</a:t>
            </a:r>
          </a:p>
          <a:p>
            <a:pPr lvl="1" eaLnBrk="1" hangingPunct="1">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Trauma victims</a:t>
            </a:r>
          </a:p>
          <a:p>
            <a:pPr lvl="1" eaLnBrk="1" hangingPunct="1">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Patients undergoing cardiac, orthopedic, or other surgeries</a:t>
            </a:r>
          </a:p>
          <a:p>
            <a:pPr lvl="1" eaLnBrk="1" hangingPunct="1">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End-stage renal disease</a:t>
            </a:r>
          </a:p>
          <a:p>
            <a:pPr lvl="1" eaLnBrk="1" hangingPunct="1">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Premature infants</a:t>
            </a:r>
          </a:p>
          <a:p>
            <a:pPr lvl="1" eaLnBrk="1" hangingPunct="1">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Sickle cell patients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pPr eaLnBrk="1" hangingPunct="1"/>
            <a:r>
              <a:rPr lang="en-US" altLang="en-US" sz="3600" dirty="0" smtClean="0">
                <a:solidFill>
                  <a:schemeClr val="tx1"/>
                </a:solidFill>
                <a:latin typeface="Arial" panose="020B0604020202020204" pitchFamily="34" charset="0"/>
                <a:cs typeface="Arial" panose="020B0604020202020204" pitchFamily="34" charset="0"/>
              </a:rPr>
              <a:t>Leukocyte-Reduced RBCs (1 of 2)</a:t>
            </a:r>
          </a:p>
        </p:txBody>
      </p:sp>
      <p:sp>
        <p:nvSpPr>
          <p:cNvPr id="40963" name="Content Placeholder 2"/>
          <p:cNvSpPr>
            <a:spLocks noGrp="1"/>
          </p:cNvSpPr>
          <p:nvPr>
            <p:ph idx="1"/>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Reactions to leukocytes can cause fever, shaking, and chills</a:t>
            </a:r>
          </a:p>
          <a:p>
            <a:pPr eaLnBrk="1" hangingPunct="1"/>
            <a:r>
              <a:rPr lang="en-US" altLang="en-US" dirty="0" smtClean="0">
                <a:solidFill>
                  <a:schemeClr val="tx1"/>
                </a:solidFill>
                <a:latin typeface="Arial" panose="020B0604020202020204" pitchFamily="34" charset="0"/>
                <a:cs typeface="Arial" panose="020B0604020202020204" pitchFamily="34" charset="0"/>
              </a:rPr>
              <a:t>Cytokines produced by leukocytes can cause febrile reactions</a:t>
            </a:r>
          </a:p>
          <a:p>
            <a:pPr eaLnBrk="1" hangingPunct="1"/>
            <a:r>
              <a:rPr lang="en-US" altLang="en-US" dirty="0" smtClean="0">
                <a:solidFill>
                  <a:schemeClr val="tx1"/>
                </a:solidFill>
                <a:latin typeface="Arial" panose="020B0604020202020204" pitchFamily="34" charset="0"/>
                <a:cs typeface="Arial" panose="020B0604020202020204" pitchFamily="34" charset="0"/>
              </a:rPr>
              <a:t>An in-line filter is used to remove leukocytes before storage</a:t>
            </a:r>
          </a:p>
          <a:p>
            <a:pPr eaLnBrk="1" hangingPunct="1"/>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eaLnBrk="1" hangingPunct="1"/>
            <a:r>
              <a:rPr lang="en-US" altLang="en-US" sz="3600" dirty="0" smtClean="0">
                <a:solidFill>
                  <a:schemeClr val="tx1"/>
                </a:solidFill>
                <a:latin typeface="Arial" panose="020B0604020202020204" pitchFamily="34" charset="0"/>
                <a:cs typeface="Arial" panose="020B0604020202020204" pitchFamily="34" charset="0"/>
              </a:rPr>
              <a:t>Leukocyte-Reduced RBCs (2 of 2)</a:t>
            </a:r>
          </a:p>
        </p:txBody>
      </p:sp>
      <p:sp>
        <p:nvSpPr>
          <p:cNvPr id="43011" name="Content Placeholder 2"/>
          <p:cNvSpPr>
            <a:spLocks noGrp="1"/>
          </p:cNvSpPr>
          <p:nvPr>
            <p:ph idx="1"/>
          </p:nvPr>
        </p:nvSpPr>
        <p:spPr/>
        <p:txBody>
          <a:bodyPr/>
          <a:lstStyle/>
          <a:p>
            <a:pPr eaLnBrk="1" hangingPunct="1"/>
            <a:r>
              <a:rPr lang="en-US" altLang="en-US" dirty="0" err="1" smtClean="0">
                <a:solidFill>
                  <a:schemeClr val="tx1"/>
                </a:solidFill>
                <a:latin typeface="Arial" panose="020B0604020202020204" pitchFamily="34" charset="0"/>
                <a:cs typeface="Arial" panose="020B0604020202020204" pitchFamily="34" charset="0"/>
              </a:rPr>
              <a:t>Leukoreduction</a:t>
            </a:r>
            <a:r>
              <a:rPr lang="en-US" altLang="en-US" dirty="0" smtClean="0">
                <a:solidFill>
                  <a:schemeClr val="tx1"/>
                </a:solidFill>
                <a:latin typeface="Arial" panose="020B0604020202020204" pitchFamily="34" charset="0"/>
                <a:cs typeface="Arial" panose="020B0604020202020204" pitchFamily="34" charset="0"/>
              </a:rPr>
              <a:t> also removes cytomegalovirus (CMV), which resides in white blood cells (WBCs)</a:t>
            </a:r>
          </a:p>
          <a:p>
            <a:pPr eaLnBrk="1" hangingPunct="1"/>
            <a:r>
              <a:rPr lang="en-US" altLang="en-US" dirty="0" smtClean="0">
                <a:solidFill>
                  <a:schemeClr val="tx1"/>
                </a:solidFill>
                <a:latin typeface="Arial" panose="020B0604020202020204" pitchFamily="34" charset="0"/>
                <a:cs typeface="Arial" panose="020B0604020202020204" pitchFamily="34" charset="0"/>
              </a:rPr>
              <a:t>Removing leukocytes does not prevent graft-versus-host (GVH) disease</a:t>
            </a:r>
          </a:p>
          <a:p>
            <a:pPr eaLnBrk="1" hangingPunct="1"/>
            <a:r>
              <a:rPr lang="en-US" altLang="en-US" dirty="0" smtClean="0">
                <a:solidFill>
                  <a:schemeClr val="tx1"/>
                </a:solidFill>
                <a:latin typeface="Arial" panose="020B0604020202020204" pitchFamily="34" charset="0"/>
                <a:cs typeface="Arial" panose="020B0604020202020204" pitchFamily="34" charset="0"/>
              </a:rPr>
              <a:t>Final unit must contain less than 5 x 10</a:t>
            </a:r>
            <a:r>
              <a:rPr lang="en-US" altLang="en-US" baseline="30000" dirty="0" smtClean="0">
                <a:solidFill>
                  <a:schemeClr val="tx1"/>
                </a:solidFill>
                <a:latin typeface="Arial" panose="020B0604020202020204" pitchFamily="34" charset="0"/>
                <a:cs typeface="Arial" panose="020B0604020202020204" pitchFamily="34" charset="0"/>
              </a:rPr>
              <a:t>6</a:t>
            </a:r>
            <a:r>
              <a:rPr lang="en-US" altLang="en-US" dirty="0" smtClean="0">
                <a:solidFill>
                  <a:schemeClr val="tx1"/>
                </a:solidFill>
                <a:latin typeface="Arial" panose="020B0604020202020204" pitchFamily="34" charset="0"/>
                <a:cs typeface="Arial" panose="020B0604020202020204" pitchFamily="34" charset="0"/>
              </a:rPr>
              <a:t> WBCs</a:t>
            </a:r>
          </a:p>
          <a:p>
            <a:pPr eaLnBrk="1" hangingPunct="1"/>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Apheresis RBCs</a:t>
            </a:r>
          </a:p>
        </p:txBody>
      </p:sp>
      <p:sp>
        <p:nvSpPr>
          <p:cNvPr id="45059" name="Content Placeholder 2"/>
          <p:cNvSpPr>
            <a:spLocks noGrp="1"/>
          </p:cNvSpPr>
          <p:nvPr>
            <p:ph idx="1"/>
          </p:nvPr>
        </p:nvSpPr>
        <p:spPr/>
        <p:txBody>
          <a:bodyPr/>
          <a:lstStyle/>
          <a:p>
            <a:pPr eaLnBrk="1" hangingPunct="1">
              <a:lnSpc>
                <a:spcPct val="80000"/>
              </a:lnSpc>
            </a:pPr>
            <a:r>
              <a:rPr lang="en-US" altLang="en-US" sz="2600" dirty="0" smtClean="0">
                <a:solidFill>
                  <a:schemeClr val="tx1"/>
                </a:solidFill>
                <a:latin typeface="Arial" panose="020B0604020202020204" pitchFamily="34" charset="0"/>
                <a:cs typeface="Arial" panose="020B0604020202020204" pitchFamily="34" charset="0"/>
              </a:rPr>
              <a:t>Automated collection allows:</a:t>
            </a:r>
          </a:p>
          <a:p>
            <a:pPr lvl="1" eaLnBrk="1" hangingPunct="1">
              <a:lnSpc>
                <a:spcPct val="80000"/>
              </a:lnSpc>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1 unit every 8 weeks</a:t>
            </a:r>
          </a:p>
          <a:p>
            <a:pPr lvl="1" eaLnBrk="1" hangingPunct="1">
              <a:lnSpc>
                <a:spcPct val="80000"/>
              </a:lnSpc>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2 units every 16 weeks (double RBCs)</a:t>
            </a:r>
          </a:p>
          <a:p>
            <a:pPr eaLnBrk="1" hangingPunct="1">
              <a:lnSpc>
                <a:spcPct val="80000"/>
              </a:lnSpc>
            </a:pPr>
            <a:r>
              <a:rPr lang="en-US" altLang="en-US" sz="2600" dirty="0" smtClean="0">
                <a:solidFill>
                  <a:schemeClr val="tx1"/>
                </a:solidFill>
                <a:latin typeface="Arial" panose="020B0604020202020204" pitchFamily="34" charset="0"/>
                <a:cs typeface="Arial" panose="020B0604020202020204" pitchFamily="34" charset="0"/>
              </a:rPr>
              <a:t>Saline replaces the lost fluid in the donor</a:t>
            </a:r>
          </a:p>
          <a:p>
            <a:pPr eaLnBrk="1" hangingPunct="1">
              <a:lnSpc>
                <a:spcPct val="80000"/>
              </a:lnSpc>
            </a:pPr>
            <a:r>
              <a:rPr lang="en-US" altLang="en-US" sz="2600" dirty="0" smtClean="0">
                <a:solidFill>
                  <a:schemeClr val="tx1"/>
                </a:solidFill>
                <a:latin typeface="Arial" panose="020B0604020202020204" pitchFamily="34" charset="0"/>
                <a:cs typeface="Arial" panose="020B0604020202020204" pitchFamily="34" charset="0"/>
              </a:rPr>
              <a:t>Final component must have:</a:t>
            </a:r>
          </a:p>
          <a:p>
            <a:pPr lvl="1" eaLnBrk="1" hangingPunct="1">
              <a:lnSpc>
                <a:spcPct val="80000"/>
              </a:lnSpc>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Hemoglobin of at least 51 g</a:t>
            </a:r>
          </a:p>
          <a:p>
            <a:pPr lvl="1" eaLnBrk="1" hangingPunct="1">
              <a:lnSpc>
                <a:spcPct val="80000"/>
              </a:lnSpc>
              <a:buFont typeface="Times New Roman" panose="02020603050405020304" pitchFamily="18" charset="0"/>
              <a:buChar char="−"/>
            </a:pPr>
            <a:r>
              <a:rPr lang="en-US" altLang="en-US" sz="2200" dirty="0" smtClean="0">
                <a:solidFill>
                  <a:schemeClr val="tx1"/>
                </a:solidFill>
                <a:latin typeface="Arial" panose="020B0604020202020204" pitchFamily="34" charset="0"/>
                <a:cs typeface="Arial" panose="020B0604020202020204" pitchFamily="34" charset="0"/>
              </a:rPr>
              <a:t>Minimum volume of 153 mL</a:t>
            </a:r>
          </a:p>
          <a:p>
            <a:pPr eaLnBrk="1" hangingPunct="1">
              <a:lnSpc>
                <a:spcPct val="80000"/>
              </a:lnSpc>
            </a:pPr>
            <a:r>
              <a:rPr lang="en-US" altLang="en-US" sz="2600" dirty="0" smtClean="0">
                <a:solidFill>
                  <a:schemeClr val="tx1"/>
                </a:solidFill>
                <a:latin typeface="Arial" panose="020B0604020202020204" pitchFamily="34" charset="0"/>
                <a:cs typeface="Arial" panose="020B0604020202020204" pitchFamily="34" charset="0"/>
              </a:rPr>
              <a:t>Double units are separated into 2 units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Frozen RBCs (1 of 2)</a:t>
            </a:r>
          </a:p>
        </p:txBody>
      </p:sp>
      <p:sp>
        <p:nvSpPr>
          <p:cNvPr id="47108" name="Content Placeholder 15"/>
          <p:cNvSpPr>
            <a:spLocks noGrp="1"/>
          </p:cNvSpPr>
          <p:nvPr>
            <p:ph sz="half" idx="2"/>
          </p:nvPr>
        </p:nvSpPr>
        <p:spPr>
          <a:xfrm>
            <a:off x="822960" y="1905000"/>
            <a:ext cx="3733800" cy="3684588"/>
          </a:xfrm>
        </p:spPr>
        <p:txBody>
          <a:bodyPr>
            <a:normAutofit/>
          </a:bodyPr>
          <a:lstStyle/>
          <a:p>
            <a:pPr marL="0" indent="0">
              <a:buNone/>
            </a:pPr>
            <a:r>
              <a:rPr lang="en-US" altLang="en-US" dirty="0" smtClean="0"/>
              <a:t>High-glycerol method</a:t>
            </a:r>
          </a:p>
          <a:p>
            <a:pPr eaLnBrk="1" hangingPunct="1"/>
            <a:r>
              <a:rPr lang="en-US" altLang="en-US" sz="2000" dirty="0" smtClean="0">
                <a:solidFill>
                  <a:schemeClr val="tx1"/>
                </a:solidFill>
                <a:latin typeface="Arial" panose="020B0604020202020204" pitchFamily="34" charset="0"/>
                <a:cs typeface="Arial" panose="020B0604020202020204" pitchFamily="34" charset="0"/>
              </a:rPr>
              <a:t>Glycerol concentration is 40%</a:t>
            </a:r>
          </a:p>
          <a:p>
            <a:pPr eaLnBrk="1" hangingPunct="1"/>
            <a:r>
              <a:rPr lang="en-US" altLang="en-US" sz="2000" dirty="0" smtClean="0">
                <a:solidFill>
                  <a:schemeClr val="tx1"/>
                </a:solidFill>
                <a:latin typeface="Arial" panose="020B0604020202020204" pitchFamily="34" charset="0"/>
                <a:cs typeface="Arial" panose="020B0604020202020204" pitchFamily="34" charset="0"/>
              </a:rPr>
              <a:t>Initial freezing is at –80°</a:t>
            </a:r>
            <a:r>
              <a:rPr lang="en-US" altLang="en-US" sz="2000" baseline="30000" dirty="0" smtClean="0">
                <a:solidFill>
                  <a:schemeClr val="tx1"/>
                </a:solidFill>
                <a:latin typeface="Arial" panose="020B0604020202020204" pitchFamily="34" charset="0"/>
                <a:cs typeface="Arial" panose="020B0604020202020204" pitchFamily="34" charset="0"/>
              </a:rPr>
              <a:t> </a:t>
            </a:r>
            <a:r>
              <a:rPr lang="en-US" altLang="en-US" sz="2000" dirty="0" smtClean="0">
                <a:solidFill>
                  <a:schemeClr val="tx1"/>
                </a:solidFill>
                <a:latin typeface="Arial" panose="020B0604020202020204" pitchFamily="34" charset="0"/>
                <a:cs typeface="Arial" panose="020B0604020202020204" pitchFamily="34" charset="0"/>
              </a:rPr>
              <a:t>C or –65°</a:t>
            </a:r>
            <a:r>
              <a:rPr lang="en-US" altLang="en-US" sz="2000" baseline="30000" dirty="0" smtClean="0">
                <a:solidFill>
                  <a:schemeClr val="tx1"/>
                </a:solidFill>
                <a:latin typeface="Arial" panose="020B0604020202020204" pitchFamily="34" charset="0"/>
                <a:cs typeface="Arial" panose="020B0604020202020204" pitchFamily="34" charset="0"/>
              </a:rPr>
              <a:t> </a:t>
            </a:r>
            <a:r>
              <a:rPr lang="en-US" altLang="en-US" sz="2000" dirty="0" smtClean="0">
                <a:solidFill>
                  <a:schemeClr val="tx1"/>
                </a:solidFill>
                <a:latin typeface="Arial" panose="020B0604020202020204" pitchFamily="34" charset="0"/>
                <a:cs typeface="Arial" panose="020B0604020202020204" pitchFamily="34" charset="0"/>
              </a:rPr>
              <a:t>C</a:t>
            </a:r>
          </a:p>
          <a:p>
            <a:pPr eaLnBrk="1" hangingPunct="1"/>
            <a:r>
              <a:rPr lang="en-US" altLang="en-US" sz="2000" dirty="0" smtClean="0">
                <a:solidFill>
                  <a:schemeClr val="tx1"/>
                </a:solidFill>
                <a:latin typeface="Arial" panose="020B0604020202020204" pitchFamily="34" charset="0"/>
                <a:cs typeface="Arial" panose="020B0604020202020204" pitchFamily="34" charset="0"/>
              </a:rPr>
              <a:t>Storage is at –65° C for up to 10 years</a:t>
            </a:r>
          </a:p>
          <a:p>
            <a:pPr eaLnBrk="1" hangingPunct="1"/>
            <a:r>
              <a:rPr lang="en-US" altLang="en-US" sz="2000" dirty="0" smtClean="0">
                <a:solidFill>
                  <a:schemeClr val="tx1"/>
                </a:solidFill>
                <a:latin typeface="Arial" panose="020B0604020202020204" pitchFamily="34" charset="0"/>
                <a:cs typeface="Arial" panose="020B0604020202020204" pitchFamily="34" charset="0"/>
              </a:rPr>
              <a:t>More common method used</a:t>
            </a:r>
            <a:endParaRPr lang="en-US" altLang="en-US" dirty="0" smtClean="0">
              <a:solidFill>
                <a:schemeClr val="tx1"/>
              </a:solidFill>
              <a:latin typeface="Arial" panose="020B0604020202020204" pitchFamily="34" charset="0"/>
              <a:cs typeface="Arial" panose="020B0604020202020204" pitchFamily="34" charset="0"/>
            </a:endParaRPr>
          </a:p>
        </p:txBody>
      </p:sp>
      <p:sp>
        <p:nvSpPr>
          <p:cNvPr id="47110" name="Content Placeholder 17"/>
          <p:cNvSpPr>
            <a:spLocks noGrp="1"/>
          </p:cNvSpPr>
          <p:nvPr>
            <p:ph sz="quarter" idx="4"/>
          </p:nvPr>
        </p:nvSpPr>
        <p:spPr>
          <a:xfrm>
            <a:off x="4709160" y="1905000"/>
            <a:ext cx="3657600" cy="3684588"/>
          </a:xfrm>
        </p:spPr>
        <p:txBody>
          <a:bodyPr/>
          <a:lstStyle/>
          <a:p>
            <a:pPr marL="0" indent="0">
              <a:buNone/>
            </a:pPr>
            <a:r>
              <a:rPr lang="en-US" altLang="en-US" dirty="0" smtClean="0"/>
              <a:t>Low-glycerol method</a:t>
            </a:r>
          </a:p>
          <a:p>
            <a:pPr eaLnBrk="1" hangingPunct="1"/>
            <a:r>
              <a:rPr lang="en-US" altLang="en-US" sz="2000" dirty="0" smtClean="0">
                <a:solidFill>
                  <a:schemeClr val="tx1"/>
                </a:solidFill>
                <a:latin typeface="Arial" panose="020B0604020202020204" pitchFamily="34" charset="0"/>
                <a:cs typeface="Arial" panose="020B0604020202020204" pitchFamily="34" charset="0"/>
              </a:rPr>
              <a:t>Glycerol concentration is 20%</a:t>
            </a:r>
          </a:p>
          <a:p>
            <a:pPr eaLnBrk="1" hangingPunct="1"/>
            <a:r>
              <a:rPr lang="en-US" altLang="en-US" sz="2000" dirty="0" smtClean="0">
                <a:solidFill>
                  <a:schemeClr val="tx1"/>
                </a:solidFill>
                <a:latin typeface="Arial" panose="020B0604020202020204" pitchFamily="34" charset="0"/>
                <a:cs typeface="Arial" panose="020B0604020202020204" pitchFamily="34" charset="0"/>
              </a:rPr>
              <a:t>Initial freezing is at –196° C</a:t>
            </a:r>
          </a:p>
          <a:p>
            <a:pPr eaLnBrk="1" hangingPunct="1"/>
            <a:r>
              <a:rPr lang="en-US" altLang="en-US" sz="2000" dirty="0" smtClean="0">
                <a:solidFill>
                  <a:schemeClr val="tx1"/>
                </a:solidFill>
                <a:latin typeface="Arial" panose="020B0604020202020204" pitchFamily="34" charset="0"/>
                <a:cs typeface="Arial" panose="020B0604020202020204" pitchFamily="34" charset="0"/>
              </a:rPr>
              <a:t>Maximum storage of –120° C for 10 years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Frozen RBCs (2 of 2)</a:t>
            </a:r>
          </a:p>
        </p:txBody>
      </p:sp>
      <p:sp>
        <p:nvSpPr>
          <p:cNvPr id="49155" name="Content Placeholder 2"/>
          <p:cNvSpPr>
            <a:spLocks noGrp="1"/>
          </p:cNvSpPr>
          <p:nvPr>
            <p:ph idx="1"/>
          </p:nvPr>
        </p:nvSpPr>
        <p:spPr>
          <a:xfrm>
            <a:off x="822959" y="1905000"/>
            <a:ext cx="7543801" cy="4023360"/>
          </a:xfrm>
        </p:spPr>
        <p:txBody>
          <a:bodyPr/>
          <a:lstStyle/>
          <a:p>
            <a:pPr eaLnBrk="1" hangingPunct="1"/>
            <a:r>
              <a:rPr lang="en-US" altLang="en-US" dirty="0" err="1" smtClean="0">
                <a:solidFill>
                  <a:schemeClr val="tx1"/>
                </a:solidFill>
                <a:latin typeface="Arial" panose="020B0604020202020204" pitchFamily="34" charset="0"/>
                <a:cs typeface="Arial" panose="020B0604020202020204" pitchFamily="34" charset="0"/>
              </a:rPr>
              <a:t>Deglycerolization</a:t>
            </a:r>
            <a:endParaRPr lang="en-US" altLang="en-US" dirty="0" smtClean="0">
              <a:solidFill>
                <a:schemeClr val="tx1"/>
              </a:solidFill>
              <a:latin typeface="Arial" panose="020B0604020202020204" pitchFamily="34" charset="0"/>
              <a:cs typeface="Arial" panose="020B0604020202020204" pitchFamily="34" charset="0"/>
            </a:endParaRP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After thawing, the unit is washed with a series of saline solutions to remove glycerol</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Considered “open system”; expiration time is 24 hours</a:t>
            </a:r>
          </a:p>
          <a:p>
            <a:pPr eaLnBrk="1" hangingPunct="1"/>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Washed RBCs</a:t>
            </a:r>
          </a:p>
        </p:txBody>
      </p:sp>
      <p:sp>
        <p:nvSpPr>
          <p:cNvPr id="51203" name="Content Placeholder 17"/>
          <p:cNvSpPr>
            <a:spLocks noGrp="1"/>
          </p:cNvSpPr>
          <p:nvPr>
            <p:ph idx="1"/>
          </p:nvPr>
        </p:nvSpPr>
        <p:spPr/>
        <p:txBody>
          <a:bodyPr/>
          <a:lstStyle/>
          <a:p>
            <a:pPr marL="457200" lvl="1" indent="-457200" eaLnBrk="1" hangingPunct="1">
              <a:spcBef>
                <a:spcPct val="0"/>
              </a:spcBef>
              <a:buClr>
                <a:schemeClr val="tx1"/>
              </a:buClr>
              <a:buSzPct val="100000"/>
              <a:buFont typeface="Times New Roman" panose="02020603050405020304" pitchFamily="18" charset="0"/>
              <a:buChar char="●"/>
            </a:pPr>
            <a:r>
              <a:rPr lang="en-US" altLang="en-US" sz="2800" dirty="0" smtClean="0">
                <a:solidFill>
                  <a:schemeClr val="tx1"/>
                </a:solidFill>
                <a:latin typeface="Arial" panose="020B0604020202020204" pitchFamily="34" charset="0"/>
                <a:cs typeface="Arial" panose="020B0604020202020204" pitchFamily="34" charset="0"/>
              </a:rPr>
              <a:t>Washing with normal saline may remove plasma proteins that cause allergic, febrile, or anaphylactic reactions</a:t>
            </a:r>
          </a:p>
          <a:p>
            <a:pPr marL="457200" lvl="1" indent="-457200" eaLnBrk="1" hangingPunct="1">
              <a:spcBef>
                <a:spcPct val="0"/>
              </a:spcBef>
              <a:buClr>
                <a:schemeClr val="tx1"/>
              </a:buClr>
              <a:buSzPct val="100000"/>
              <a:buFont typeface="Times New Roman" panose="02020603050405020304" pitchFamily="18" charset="0"/>
              <a:buChar char="●"/>
            </a:pPr>
            <a:r>
              <a:rPr lang="en-US" altLang="en-US" sz="2800" dirty="0" smtClean="0">
                <a:solidFill>
                  <a:schemeClr val="tx1"/>
                </a:solidFill>
                <a:latin typeface="Arial" panose="020B0604020202020204" pitchFamily="34" charset="0"/>
                <a:cs typeface="Arial" panose="020B0604020202020204" pitchFamily="34" charset="0"/>
              </a:rPr>
              <a:t>Unit has a 24-hour outdate</a:t>
            </a:r>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dirty="0" err="1" smtClean="0">
                <a:solidFill>
                  <a:schemeClr val="tx1"/>
                </a:solidFill>
                <a:latin typeface="Arial" panose="020B0604020202020204" pitchFamily="34" charset="0"/>
                <a:cs typeface="Arial" panose="020B0604020202020204" pitchFamily="34" charset="0"/>
              </a:rPr>
              <a:t>Deglycerolization</a:t>
            </a:r>
            <a:endParaRPr lang="en-US" altLang="en-US" dirty="0" smtClean="0">
              <a:solidFill>
                <a:schemeClr val="tx1"/>
              </a:solidFill>
              <a:latin typeface="Arial" panose="020B0604020202020204" pitchFamily="34" charset="0"/>
              <a:cs typeface="Arial" panose="020B0604020202020204" pitchFamily="34" charset="0"/>
            </a:endParaRPr>
          </a:p>
        </p:txBody>
      </p:sp>
      <p:pic>
        <p:nvPicPr>
          <p:cNvPr id="53253" name="Picture 1" descr="Image of deglycerolization process" title="Fig. 15.8 Deglycerolization process. Blood cell processor (A) and washed red blood cells (RBCs) (B). The blood processor functions to deglycerolize thawed RBCs and wash RBC and platelet components. (Courtesy COBE Cardiovascular, Arvada, CO.)"/>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43200" y="1905000"/>
            <a:ext cx="3893820" cy="432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Irradiated RBCs</a:t>
            </a:r>
          </a:p>
        </p:txBody>
      </p:sp>
      <p:sp>
        <p:nvSpPr>
          <p:cNvPr id="30723" name="Content Placeholder 2"/>
          <p:cNvSpPr>
            <a:spLocks noGrp="1"/>
          </p:cNvSpPr>
          <p:nvPr>
            <p:ph idx="1"/>
          </p:nvPr>
        </p:nvSpPr>
        <p:spPr/>
        <p:txBody>
          <a:bodyPr rtlCol="0">
            <a:normAutofit/>
          </a:bodyPr>
          <a:lstStyle/>
          <a:p>
            <a:pPr eaLnBrk="1" fontAlgn="auto" hangingPunct="1">
              <a:spcAft>
                <a:spcPts val="0"/>
              </a:spcAft>
              <a:buSzPct val="100000"/>
              <a:buFont typeface="Times New Roman" panose="02020603050405020304" pitchFamily="18" charset="0"/>
              <a:buChar char="●"/>
              <a:defRPr/>
            </a:pPr>
            <a:r>
              <a:rPr lang="en-US" altLang="en-US" sz="2400" dirty="0">
                <a:solidFill>
                  <a:schemeClr val="tx1"/>
                </a:solidFill>
                <a:latin typeface="Arial" panose="020B0604020202020204" pitchFamily="34" charset="0"/>
                <a:cs typeface="Arial" panose="020B0604020202020204" pitchFamily="34" charset="0"/>
              </a:rPr>
              <a:t>Irradiation prevents transfusion-related (GVH) disease</a:t>
            </a:r>
          </a:p>
          <a:p>
            <a:pPr eaLnBrk="1" fontAlgn="auto" hangingPunct="1">
              <a:spcAft>
                <a:spcPts val="0"/>
              </a:spcAft>
              <a:buSzPct val="100000"/>
              <a:buFont typeface="Times New Roman" panose="02020603050405020304" pitchFamily="18" charset="0"/>
              <a:buChar char="●"/>
              <a:defRPr/>
            </a:pPr>
            <a:r>
              <a:rPr lang="en-US" altLang="en-US" sz="2400" dirty="0" smtClean="0">
                <a:solidFill>
                  <a:schemeClr val="tx1"/>
                </a:solidFill>
                <a:latin typeface="Arial" panose="020B0604020202020204" pitchFamily="34" charset="0"/>
                <a:cs typeface="Arial" panose="020B0604020202020204" pitchFamily="34" charset="0"/>
              </a:rPr>
              <a:t>GVH </a:t>
            </a:r>
            <a:r>
              <a:rPr lang="en-US" altLang="en-US" sz="2400" dirty="0">
                <a:solidFill>
                  <a:schemeClr val="tx1"/>
                </a:solidFill>
                <a:latin typeface="Arial" panose="020B0604020202020204" pitchFamily="34" charset="0"/>
                <a:cs typeface="Arial" panose="020B0604020202020204" pitchFamily="34" charset="0"/>
              </a:rPr>
              <a:t>disease is a reaction toward human leukocyte antigens (HLAs) on T cells</a:t>
            </a:r>
          </a:p>
          <a:p>
            <a:pPr eaLnBrk="1" fontAlgn="auto" hangingPunct="1">
              <a:spcAft>
                <a:spcPts val="0"/>
              </a:spcAft>
              <a:buSzPct val="100000"/>
              <a:buFont typeface="Times New Roman" panose="02020603050405020304" pitchFamily="18" charset="0"/>
              <a:buChar char="●"/>
              <a:defRPr/>
            </a:pPr>
            <a:r>
              <a:rPr lang="en-US" altLang="en-US" sz="2400" dirty="0" smtClean="0">
                <a:solidFill>
                  <a:schemeClr val="tx1"/>
                </a:solidFill>
                <a:latin typeface="Arial" panose="020B0604020202020204" pitchFamily="34" charset="0"/>
                <a:cs typeface="Arial" panose="020B0604020202020204" pitchFamily="34" charset="0"/>
              </a:rPr>
              <a:t>RBCs </a:t>
            </a:r>
            <a:r>
              <a:rPr lang="en-US" altLang="en-US" sz="2400" dirty="0">
                <a:solidFill>
                  <a:schemeClr val="tx1"/>
                </a:solidFill>
                <a:latin typeface="Arial" panose="020B0604020202020204" pitchFamily="34" charset="0"/>
                <a:cs typeface="Arial" panose="020B0604020202020204" pitchFamily="34" charset="0"/>
              </a:rPr>
              <a:t>and platelets must be irradiated if the unit is from a blood relative, if the unit is HLA matched, or if the patient is </a:t>
            </a:r>
            <a:r>
              <a:rPr lang="en-US" altLang="en-US" sz="2400" dirty="0" err="1">
                <a:solidFill>
                  <a:schemeClr val="tx1"/>
                </a:solidFill>
                <a:latin typeface="Arial" panose="020B0604020202020204" pitchFamily="34" charset="0"/>
                <a:cs typeface="Arial" panose="020B0604020202020204" pitchFamily="34" charset="0"/>
              </a:rPr>
              <a:t>immunocompromised</a:t>
            </a:r>
            <a:endParaRPr lang="en-US" altLang="en-US" sz="2400" dirty="0">
              <a:solidFill>
                <a:schemeClr val="tx1"/>
              </a:solidFill>
              <a:latin typeface="Arial" panose="020B0604020202020204" pitchFamily="34" charset="0"/>
              <a:cs typeface="Arial" panose="020B0604020202020204" pitchFamily="34" charset="0"/>
            </a:endParaRPr>
          </a:p>
          <a:p>
            <a:pPr eaLnBrk="1" fontAlgn="auto" hangingPunct="1">
              <a:spcAft>
                <a:spcPts val="0"/>
              </a:spcAft>
              <a:buSzPct val="100000"/>
              <a:buFont typeface="Times New Roman" panose="02020603050405020304" pitchFamily="18" charset="0"/>
              <a:buChar char="●"/>
              <a:defRPr/>
            </a:pPr>
            <a:r>
              <a:rPr lang="en-US" altLang="en-US" sz="2400" dirty="0" smtClean="0">
                <a:solidFill>
                  <a:schemeClr val="tx1"/>
                </a:solidFill>
                <a:latin typeface="Arial" panose="020B0604020202020204" pitchFamily="34" charset="0"/>
                <a:cs typeface="Arial" panose="020B0604020202020204" pitchFamily="34" charset="0"/>
              </a:rPr>
              <a:t>Dose</a:t>
            </a:r>
            <a:endParaRPr lang="en-US" altLang="en-US" sz="2400" dirty="0">
              <a:solidFill>
                <a:schemeClr val="tx1"/>
              </a:solidFill>
              <a:latin typeface="Arial" panose="020B0604020202020204" pitchFamily="34" charset="0"/>
              <a:cs typeface="Arial" panose="020B0604020202020204" pitchFamily="34" charset="0"/>
            </a:endParaRPr>
          </a:p>
          <a:p>
            <a:pPr lvl="1" eaLnBrk="1" fontAlgn="auto" hangingPunct="1">
              <a:spcAft>
                <a:spcPts val="0"/>
              </a:spcAft>
              <a:buFont typeface="Times New Roman" panose="02020603050405020304" pitchFamily="18" charset="0"/>
              <a:buChar char="−"/>
              <a:defRPr/>
            </a:pPr>
            <a:r>
              <a:rPr lang="en-US" altLang="en-US" sz="2000" dirty="0">
                <a:solidFill>
                  <a:schemeClr val="tx1"/>
                </a:solidFill>
                <a:latin typeface="Arial" panose="020B0604020202020204" pitchFamily="34" charset="0"/>
                <a:cs typeface="Arial" panose="020B0604020202020204" pitchFamily="34" charset="0"/>
              </a:rPr>
              <a:t>Middle of canister: 2500 </a:t>
            </a:r>
            <a:r>
              <a:rPr lang="en-US" altLang="en-US" sz="2000" dirty="0" err="1">
                <a:solidFill>
                  <a:schemeClr val="tx1"/>
                </a:solidFill>
                <a:latin typeface="Arial" panose="020B0604020202020204" pitchFamily="34" charset="0"/>
                <a:cs typeface="Arial" panose="020B0604020202020204" pitchFamily="34" charset="0"/>
              </a:rPr>
              <a:t>cGy</a:t>
            </a:r>
            <a:r>
              <a:rPr lang="en-US" altLang="en-US" sz="2000" dirty="0">
                <a:solidFill>
                  <a:schemeClr val="tx1"/>
                </a:solidFill>
                <a:latin typeface="Arial" panose="020B0604020202020204" pitchFamily="34" charset="0"/>
                <a:cs typeface="Arial" panose="020B0604020202020204" pitchFamily="34" charset="0"/>
              </a:rPr>
              <a:t> or 25 </a:t>
            </a:r>
            <a:r>
              <a:rPr lang="en-US" altLang="en-US" sz="2000" dirty="0" err="1">
                <a:solidFill>
                  <a:schemeClr val="tx1"/>
                </a:solidFill>
                <a:latin typeface="Arial" panose="020B0604020202020204" pitchFamily="34" charset="0"/>
                <a:cs typeface="Arial" panose="020B0604020202020204" pitchFamily="34" charset="0"/>
              </a:rPr>
              <a:t>Gy</a:t>
            </a:r>
            <a:endParaRPr lang="en-US" altLang="en-US" sz="2000" dirty="0">
              <a:solidFill>
                <a:schemeClr val="tx1"/>
              </a:solidFill>
              <a:latin typeface="Arial" panose="020B0604020202020204" pitchFamily="34" charset="0"/>
              <a:cs typeface="Arial" panose="020B0604020202020204" pitchFamily="34" charset="0"/>
            </a:endParaRPr>
          </a:p>
          <a:p>
            <a:pPr lvl="1" eaLnBrk="1" fontAlgn="auto" hangingPunct="1">
              <a:spcAft>
                <a:spcPts val="0"/>
              </a:spcAft>
              <a:buFont typeface="Times New Roman" panose="02020603050405020304" pitchFamily="18" charset="0"/>
              <a:buChar char="−"/>
              <a:defRPr/>
            </a:pPr>
            <a:r>
              <a:rPr lang="en-US" altLang="en-US" sz="2000" dirty="0">
                <a:solidFill>
                  <a:schemeClr val="tx1"/>
                </a:solidFill>
                <a:latin typeface="Arial" panose="020B0604020202020204" pitchFamily="34" charset="0"/>
                <a:cs typeface="Arial" panose="020B0604020202020204" pitchFamily="34" charset="0"/>
              </a:rPr>
              <a:t>Lowest dose is 1500 </a:t>
            </a:r>
            <a:r>
              <a:rPr lang="en-US" altLang="en-US" sz="2000" dirty="0" err="1">
                <a:solidFill>
                  <a:schemeClr val="tx1"/>
                </a:solidFill>
                <a:latin typeface="Arial" panose="020B0604020202020204" pitchFamily="34" charset="0"/>
                <a:cs typeface="Arial" panose="020B0604020202020204" pitchFamily="34" charset="0"/>
              </a:rPr>
              <a:t>cGy</a:t>
            </a:r>
            <a:endParaRPr lang="en-US" altLang="en-US" sz="2000" dirty="0">
              <a:solidFill>
                <a:schemeClr val="tx1"/>
              </a:solidFill>
              <a:latin typeface="Arial" panose="020B0604020202020204" pitchFamily="34" charset="0"/>
              <a:cs typeface="Arial" panose="020B0604020202020204" pitchFamily="34" charset="0"/>
            </a:endParaRPr>
          </a:p>
          <a:p>
            <a:pPr eaLnBrk="1" fontAlgn="auto" hangingPunct="1">
              <a:spcAft>
                <a:spcPts val="0"/>
              </a:spcAft>
              <a:buSzPct val="100000"/>
              <a:buFont typeface="Times New Roman" panose="02020603050405020304" pitchFamily="18" charset="0"/>
              <a:buChar char="●"/>
              <a:defRPr/>
            </a:pPr>
            <a:r>
              <a:rPr lang="en-US" altLang="en-US" sz="2400" dirty="0" smtClean="0">
                <a:solidFill>
                  <a:schemeClr val="tx1"/>
                </a:solidFill>
                <a:latin typeface="Arial" panose="020B0604020202020204" pitchFamily="34" charset="0"/>
                <a:cs typeface="Arial" panose="020B0604020202020204" pitchFamily="34" charset="0"/>
              </a:rPr>
              <a:t>Irradiated </a:t>
            </a:r>
            <a:r>
              <a:rPr lang="en-US" altLang="en-US" sz="2400" dirty="0">
                <a:solidFill>
                  <a:schemeClr val="tx1"/>
                </a:solidFill>
                <a:latin typeface="Arial" panose="020B0604020202020204" pitchFamily="34" charset="0"/>
                <a:cs typeface="Arial" panose="020B0604020202020204" pitchFamily="34" charset="0"/>
              </a:rPr>
              <a:t>RBCs have an expiration time of 28 days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z="4000" dirty="0" smtClean="0">
                <a:solidFill>
                  <a:schemeClr val="tx1"/>
                </a:solidFill>
                <a:latin typeface="Arial" panose="020B0604020202020204" pitchFamily="34" charset="0"/>
                <a:cs typeface="Arial" panose="020B0604020202020204" pitchFamily="34" charset="0"/>
              </a:rPr>
              <a:t>Objectives (1 of 3)</a:t>
            </a:r>
          </a:p>
        </p:txBody>
      </p:sp>
      <p:sp>
        <p:nvSpPr>
          <p:cNvPr id="16387" name="Content Placeholder 2"/>
          <p:cNvSpPr>
            <a:spLocks noGrp="1"/>
          </p:cNvSpPr>
          <p:nvPr>
            <p:ph idx="1"/>
          </p:nvPr>
        </p:nvSpPr>
        <p:spPr/>
        <p:txBody>
          <a:bodyPr>
            <a:normAutofit/>
          </a:bodyPr>
          <a:lstStyle/>
          <a:p>
            <a:pPr eaLnBrk="1" hangingPunct="1"/>
            <a:r>
              <a:rPr lang="en-GB" altLang="en-US" dirty="0" smtClean="0">
                <a:solidFill>
                  <a:schemeClr val="tx1"/>
                </a:solidFill>
                <a:latin typeface="Arial" panose="020B0604020202020204" pitchFamily="34" charset="0"/>
                <a:cs typeface="Arial" panose="020B0604020202020204" pitchFamily="34" charset="0"/>
              </a:rPr>
              <a:t>Explain the benefits of component separation</a:t>
            </a:r>
            <a:endParaRPr lang="en-US" altLang="en-US" dirty="0" smtClean="0">
              <a:solidFill>
                <a:schemeClr val="tx1"/>
              </a:solidFill>
              <a:latin typeface="Arial" panose="020B0604020202020204" pitchFamily="34" charset="0"/>
              <a:cs typeface="Arial" panose="020B0604020202020204" pitchFamily="34" charset="0"/>
            </a:endParaRPr>
          </a:p>
          <a:p>
            <a:pPr eaLnBrk="1" hangingPunct="1"/>
            <a:r>
              <a:rPr lang="en-GB" altLang="en-US" dirty="0" smtClean="0">
                <a:solidFill>
                  <a:schemeClr val="tx1"/>
                </a:solidFill>
                <a:latin typeface="Arial" panose="020B0604020202020204" pitchFamily="34" charset="0"/>
                <a:cs typeface="Arial" panose="020B0604020202020204" pitchFamily="34" charset="0"/>
              </a:rPr>
              <a:t>Define storage lesion, and list the elements that change during blood storage</a:t>
            </a:r>
            <a:endParaRPr lang="en-US" altLang="en-US" dirty="0" smtClean="0">
              <a:solidFill>
                <a:schemeClr val="tx1"/>
              </a:solidFill>
              <a:latin typeface="Arial" panose="020B0604020202020204" pitchFamily="34" charset="0"/>
              <a:cs typeface="Arial" panose="020B0604020202020204" pitchFamily="34" charset="0"/>
            </a:endParaRPr>
          </a:p>
          <a:p>
            <a:pPr eaLnBrk="1" hangingPunct="1"/>
            <a:r>
              <a:rPr lang="en-GB" altLang="en-US" dirty="0" smtClean="0">
                <a:solidFill>
                  <a:schemeClr val="tx1"/>
                </a:solidFill>
                <a:latin typeface="Arial" panose="020B0604020202020204" pitchFamily="34" charset="0"/>
                <a:cs typeface="Arial" panose="020B0604020202020204" pitchFamily="34" charset="0"/>
              </a:rPr>
              <a:t>Compare the anticoagulant and preservative solutions with regard to expiration and content</a:t>
            </a:r>
            <a:endParaRPr lang="en-US" altLang="en-US" dirty="0" smtClean="0">
              <a:solidFill>
                <a:schemeClr val="tx1"/>
              </a:solidFill>
              <a:latin typeface="Arial" panose="020B0604020202020204" pitchFamily="34" charset="0"/>
              <a:cs typeface="Arial" panose="020B0604020202020204" pitchFamily="34" charset="0"/>
            </a:endParaRPr>
          </a:p>
          <a:p>
            <a:pPr eaLnBrk="1" hangingPunct="1"/>
            <a:r>
              <a:rPr lang="en-GB" altLang="en-US" dirty="0" smtClean="0">
                <a:solidFill>
                  <a:schemeClr val="tx1"/>
                </a:solidFill>
                <a:latin typeface="Arial" panose="020B0604020202020204" pitchFamily="34" charset="0"/>
                <a:cs typeface="Arial" panose="020B0604020202020204" pitchFamily="34" charset="0"/>
              </a:rPr>
              <a:t>Illustrate the steps in blood component preparation</a:t>
            </a:r>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Platelets (1 of 2)</a:t>
            </a:r>
          </a:p>
        </p:txBody>
      </p:sp>
      <p:sp>
        <p:nvSpPr>
          <p:cNvPr id="57347" name="Content Placeholder 2"/>
          <p:cNvSpPr>
            <a:spLocks noGrp="1"/>
          </p:cNvSpPr>
          <p:nvPr>
            <p:ph idx="1"/>
          </p:nvPr>
        </p:nvSpPr>
        <p:spPr/>
        <p:txBody>
          <a:bodyPr>
            <a:normAutofit/>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Platelets</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Maintain vascular integrity</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Initiate formation of the platelet plug</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Stabilize the platelet plug by contributing to fibrin formation</a:t>
            </a:r>
          </a:p>
          <a:p>
            <a:pPr eaLnBrk="1" hangingPunct="1"/>
            <a:r>
              <a:rPr lang="en-US" altLang="en-US" dirty="0" smtClean="0">
                <a:solidFill>
                  <a:schemeClr val="tx1"/>
                </a:solidFill>
                <a:latin typeface="Arial" panose="020B0604020202020204" pitchFamily="34" charset="0"/>
                <a:cs typeface="Arial" panose="020B0604020202020204" pitchFamily="34" charset="0"/>
              </a:rPr>
              <a:t>Indications for use</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Chemotherapy or irradiation</a:t>
            </a:r>
          </a:p>
          <a:p>
            <a:pPr lvl="1" eaLnBrk="1" hangingPunct="1">
              <a:buFont typeface="Times New Roman" panose="02020603050405020304" pitchFamily="18" charset="0"/>
              <a:buChar char="−"/>
            </a:pPr>
            <a:r>
              <a:rPr lang="en-US" altLang="en-US" dirty="0" err="1" smtClean="0">
                <a:solidFill>
                  <a:schemeClr val="tx1"/>
                </a:solidFill>
                <a:latin typeface="Arial" panose="020B0604020202020204" pitchFamily="34" charset="0"/>
                <a:cs typeface="Arial" panose="020B0604020202020204" pitchFamily="34" charset="0"/>
              </a:rPr>
              <a:t>Posthematopoietic</a:t>
            </a:r>
            <a:r>
              <a:rPr lang="en-US" altLang="en-US" dirty="0" smtClean="0">
                <a:solidFill>
                  <a:schemeClr val="tx1"/>
                </a:solidFill>
                <a:latin typeface="Arial" panose="020B0604020202020204" pitchFamily="34" charset="0"/>
                <a:cs typeface="Arial" panose="020B0604020202020204" pitchFamily="34" charset="0"/>
              </a:rPr>
              <a:t> progenitor cell transplant</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Postoperative bleeding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Platelets (2 of 2)</a:t>
            </a:r>
          </a:p>
        </p:txBody>
      </p:sp>
      <p:sp>
        <p:nvSpPr>
          <p:cNvPr id="61443" name="Content Placeholder 2"/>
          <p:cNvSpPr>
            <a:spLocks noGrp="1"/>
          </p:cNvSpPr>
          <p:nvPr>
            <p:ph idx="1"/>
          </p:nvPr>
        </p:nvSpPr>
        <p:spPr/>
        <p:txBody>
          <a:bodyPr>
            <a:normAutofit/>
          </a:bodyPr>
          <a:lstStyle/>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Platelet concentrate should contain at least 5.5 x 10</a:t>
            </a:r>
            <a:r>
              <a:rPr lang="en-US" altLang="en-US" sz="2400" baseline="30000" dirty="0" smtClean="0">
                <a:solidFill>
                  <a:schemeClr val="tx1"/>
                </a:solidFill>
                <a:latin typeface="Arial" panose="020B0604020202020204" pitchFamily="34" charset="0"/>
                <a:cs typeface="Arial" panose="020B0604020202020204" pitchFamily="34" charset="0"/>
              </a:rPr>
              <a:t>10</a:t>
            </a:r>
            <a:r>
              <a:rPr lang="en-US" altLang="en-US" sz="2400" dirty="0" smtClean="0">
                <a:solidFill>
                  <a:schemeClr val="tx1"/>
                </a:solidFill>
                <a:latin typeface="Arial" panose="020B0604020202020204" pitchFamily="34" charset="0"/>
                <a:cs typeface="Arial" panose="020B0604020202020204" pitchFamily="34" charset="0"/>
              </a:rPr>
              <a:t> platelets</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One unit increases the platelet count by 5,000 to 10,000/</a:t>
            </a:r>
            <a:r>
              <a:rPr lang="el-GR" altLang="en-US" sz="2400" dirty="0" smtClean="0">
                <a:solidFill>
                  <a:schemeClr val="tx1"/>
                </a:solidFill>
                <a:latin typeface="Arial" panose="020B0604020202020204" pitchFamily="34" charset="0"/>
                <a:cs typeface="Arial" panose="020B0604020202020204" pitchFamily="34" charset="0"/>
              </a:rPr>
              <a:t>μ</a:t>
            </a:r>
            <a:r>
              <a:rPr lang="en-US" altLang="en-US" sz="2400" dirty="0" smtClean="0">
                <a:solidFill>
                  <a:schemeClr val="tx1"/>
                </a:solidFill>
                <a:latin typeface="Arial" panose="020B0604020202020204" pitchFamily="34" charset="0"/>
                <a:cs typeface="Arial" panose="020B0604020202020204" pitchFamily="34" charset="0"/>
              </a:rPr>
              <a:t>L</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Pooled platelets</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Considered an “open system”; expires in 4 hours</a:t>
            </a:r>
          </a:p>
          <a:p>
            <a:pPr eaLnBrk="1" hangingPunct="1">
              <a:lnSpc>
                <a:spcPct val="80000"/>
              </a:lnSpc>
            </a:pPr>
            <a:r>
              <a:rPr lang="en-US" altLang="en-US" sz="2400" b="1" dirty="0" smtClean="0">
                <a:solidFill>
                  <a:schemeClr val="tx1"/>
                </a:solidFill>
                <a:latin typeface="Arial" panose="020B0604020202020204" pitchFamily="34" charset="0"/>
                <a:cs typeface="Arial" panose="020B0604020202020204" pitchFamily="34" charset="0"/>
              </a:rPr>
              <a:t>Apheresis </a:t>
            </a:r>
            <a:r>
              <a:rPr lang="en-US" altLang="en-US" sz="2400" dirty="0" smtClean="0">
                <a:solidFill>
                  <a:schemeClr val="tx1"/>
                </a:solidFill>
                <a:latin typeface="Arial" panose="020B0604020202020204" pitchFamily="34" charset="0"/>
                <a:cs typeface="Arial" panose="020B0604020202020204" pitchFamily="34" charset="0"/>
              </a:rPr>
              <a:t>platelets</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Each unit must contain at least 3 </a:t>
            </a:r>
            <a:r>
              <a:rPr lang="en-US" altLang="en-US" sz="2000" dirty="0" smtClean="0">
                <a:solidFill>
                  <a:schemeClr val="tx1"/>
                </a:solidFill>
                <a:latin typeface="Times New Roman" panose="02020603050405020304" pitchFamily="18" charset="0"/>
                <a:cs typeface="Times New Roman" panose="02020603050405020304" pitchFamily="18" charset="0"/>
              </a:rPr>
              <a:t>×</a:t>
            </a:r>
            <a:r>
              <a:rPr lang="en-US" altLang="en-US" sz="2000" dirty="0" smtClean="0">
                <a:solidFill>
                  <a:schemeClr val="tx1"/>
                </a:solidFill>
                <a:latin typeface="Arial" panose="020B0604020202020204" pitchFamily="34" charset="0"/>
                <a:cs typeface="Arial" panose="020B0604020202020204" pitchFamily="34" charset="0"/>
              </a:rPr>
              <a:t> 10</a:t>
            </a:r>
            <a:r>
              <a:rPr lang="en-US" altLang="en-US" sz="2000" baseline="30000" dirty="0" smtClean="0">
                <a:solidFill>
                  <a:schemeClr val="tx1"/>
                </a:solidFill>
                <a:latin typeface="Arial" panose="020B0604020202020204" pitchFamily="34" charset="0"/>
                <a:cs typeface="Arial" panose="020B0604020202020204" pitchFamily="34" charset="0"/>
              </a:rPr>
              <a:t>11</a:t>
            </a:r>
            <a:r>
              <a:rPr lang="en-US" altLang="en-US" sz="2000" dirty="0" smtClean="0">
                <a:solidFill>
                  <a:schemeClr val="tx1"/>
                </a:solidFill>
                <a:latin typeface="Arial" panose="020B0604020202020204" pitchFamily="34" charset="0"/>
                <a:cs typeface="Arial" panose="020B0604020202020204" pitchFamily="34" charset="0"/>
              </a:rPr>
              <a:t> platelets</a:t>
            </a:r>
          </a:p>
          <a:p>
            <a:pPr eaLnBrk="1" hangingPunct="1">
              <a:lnSpc>
                <a:spcPct val="80000"/>
              </a:lnSpc>
            </a:pPr>
            <a:r>
              <a:rPr lang="en-US" altLang="en-US" sz="2400" dirty="0" err="1" smtClean="0">
                <a:solidFill>
                  <a:schemeClr val="tx1"/>
                </a:solidFill>
                <a:latin typeface="Arial" panose="020B0604020202020204" pitchFamily="34" charset="0"/>
                <a:cs typeface="Arial" panose="020B0604020202020204" pitchFamily="34" charset="0"/>
              </a:rPr>
              <a:t>Leukoreduced</a:t>
            </a:r>
            <a:r>
              <a:rPr lang="en-US" altLang="en-US" sz="2400" dirty="0" smtClean="0">
                <a:solidFill>
                  <a:schemeClr val="tx1"/>
                </a:solidFill>
                <a:latin typeface="Arial" panose="020B0604020202020204" pitchFamily="34" charset="0"/>
                <a:cs typeface="Arial" panose="020B0604020202020204" pitchFamily="34" charset="0"/>
              </a:rPr>
              <a:t> platelets</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Prevent febrile reactions and HLA </a:t>
            </a:r>
            <a:r>
              <a:rPr lang="en-US" altLang="en-US" sz="2000" dirty="0" err="1" smtClean="0">
                <a:solidFill>
                  <a:schemeClr val="tx1"/>
                </a:solidFill>
                <a:latin typeface="Arial" panose="020B0604020202020204" pitchFamily="34" charset="0"/>
                <a:cs typeface="Arial" panose="020B0604020202020204" pitchFamily="34" charset="0"/>
              </a:rPr>
              <a:t>alloimmunization</a:t>
            </a:r>
            <a:endParaRPr lang="en-US" altLang="en-US" sz="2000" dirty="0" smtClean="0">
              <a:solidFill>
                <a:schemeClr val="tx1"/>
              </a:solidFill>
              <a:latin typeface="Arial" panose="020B0604020202020204" pitchFamily="34" charset="0"/>
              <a:cs typeface="Arial" panose="020B0604020202020204" pitchFamily="34" charset="0"/>
            </a:endParaRPr>
          </a:p>
          <a:p>
            <a:pPr eaLnBrk="1" hangingPunct="1">
              <a:lnSpc>
                <a:spcPct val="80000"/>
              </a:lnSpc>
            </a:pPr>
            <a:endParaRPr lang="en-US" altLang="en-US" sz="240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FFP</a:t>
            </a:r>
          </a:p>
        </p:txBody>
      </p:sp>
      <p:sp>
        <p:nvSpPr>
          <p:cNvPr id="63491" name="Content Placeholder 2"/>
          <p:cNvSpPr>
            <a:spLocks noGrp="1"/>
          </p:cNvSpPr>
          <p:nvPr>
            <p:ph idx="1"/>
          </p:nvPr>
        </p:nvSpPr>
        <p:spPr/>
        <p:txBody>
          <a:bodyPr/>
          <a:lstStyle/>
          <a:p>
            <a:pPr eaLnBrk="1" hangingPunct="1"/>
            <a:r>
              <a:rPr lang="en-US" altLang="en-US" sz="2400" dirty="0" smtClean="0">
                <a:solidFill>
                  <a:schemeClr val="tx1"/>
                </a:solidFill>
                <a:latin typeface="Arial" panose="020B0604020202020204" pitchFamily="34" charset="0"/>
                <a:cs typeface="Arial" panose="020B0604020202020204" pitchFamily="34" charset="0"/>
              </a:rPr>
              <a:t>FFP and PF24 contain all coagulation factors (PF24 may have less factor VIII)</a:t>
            </a:r>
          </a:p>
          <a:p>
            <a:pPr eaLnBrk="1" hangingPunct="1"/>
            <a:r>
              <a:rPr lang="en-US" altLang="en-US" sz="2400" dirty="0" smtClean="0">
                <a:solidFill>
                  <a:schemeClr val="tx1"/>
                </a:solidFill>
                <a:latin typeface="Arial" panose="020B0604020202020204" pitchFamily="34" charset="0"/>
                <a:cs typeface="Arial" panose="020B0604020202020204" pitchFamily="34" charset="0"/>
              </a:rPr>
              <a:t>Indicated for:</a:t>
            </a:r>
          </a:p>
          <a:p>
            <a:pPr lvl="1" eaLnBrk="1" hangingPunct="1">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Patients needing factor II, V, X, or XI, when concentrates are not available</a:t>
            </a:r>
          </a:p>
          <a:p>
            <a:pPr lvl="1" eaLnBrk="1" hangingPunct="1">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Abnormal coagulation assays from mass transfusion</a:t>
            </a:r>
          </a:p>
          <a:p>
            <a:pPr lvl="1" eaLnBrk="1" hangingPunct="1">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Patients taking warfarin who are bleeding</a:t>
            </a:r>
          </a:p>
          <a:p>
            <a:pPr lvl="1" eaLnBrk="1" hangingPunct="1">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Replacement solution for therapeutic </a:t>
            </a:r>
            <a:r>
              <a:rPr lang="en-US" altLang="en-US" sz="2000" dirty="0" err="1" smtClean="0">
                <a:solidFill>
                  <a:schemeClr val="tx1"/>
                </a:solidFill>
                <a:latin typeface="Arial" panose="020B0604020202020204" pitchFamily="34" charset="0"/>
                <a:cs typeface="Arial" panose="020B0604020202020204" pitchFamily="34" charset="0"/>
              </a:rPr>
              <a:t>plasmapheresis</a:t>
            </a:r>
            <a:endParaRPr lang="en-US" altLang="en-US" sz="2000" dirty="0" smtClean="0">
              <a:solidFill>
                <a:schemeClr val="tx1"/>
              </a:solidFill>
              <a:latin typeface="Arial" panose="020B0604020202020204" pitchFamily="34" charset="0"/>
              <a:cs typeface="Arial" panose="020B0604020202020204" pitchFamily="34" charset="0"/>
            </a:endParaRPr>
          </a:p>
          <a:p>
            <a:pPr lvl="1" eaLnBrk="1" hangingPunct="1">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Patients with liver disease with factor deficiencies</a:t>
            </a:r>
          </a:p>
          <a:p>
            <a:pPr lvl="1" eaLnBrk="1" hangingPunct="1">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Disseminated intravascular coagulation when fibrinogen is low (&lt;100 mg/</a:t>
            </a:r>
            <a:r>
              <a:rPr lang="en-US" altLang="en-US" sz="2000" dirty="0" err="1" smtClean="0">
                <a:solidFill>
                  <a:schemeClr val="tx1"/>
                </a:solidFill>
                <a:latin typeface="Arial" panose="020B0604020202020204" pitchFamily="34" charset="0"/>
                <a:cs typeface="Arial" panose="020B0604020202020204" pitchFamily="34" charset="0"/>
              </a:rPr>
              <a:t>dL</a:t>
            </a:r>
            <a:r>
              <a:rPr lang="en-US" altLang="en-US" sz="2000" dirty="0" smtClean="0">
                <a:solidFill>
                  <a:schemeClr val="tx1"/>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FFP and PF24</a:t>
            </a:r>
          </a:p>
        </p:txBody>
      </p:sp>
      <p:sp>
        <p:nvSpPr>
          <p:cNvPr id="65539" name="Content Placeholder 2"/>
          <p:cNvSpPr>
            <a:spLocks noGrp="1"/>
          </p:cNvSpPr>
          <p:nvPr>
            <p:ph idx="1"/>
          </p:nvPr>
        </p:nvSpPr>
        <p:spPr/>
        <p:txBody>
          <a:bodyPr>
            <a:normAutofit/>
          </a:bodyPr>
          <a:lstStyle/>
          <a:p>
            <a:pPr eaLnBrk="1" hangingPunct="1">
              <a:lnSpc>
                <a:spcPct val="80000"/>
              </a:lnSpc>
            </a:pPr>
            <a:r>
              <a:rPr lang="en-US" altLang="en-US" dirty="0" smtClean="0">
                <a:solidFill>
                  <a:schemeClr val="tx1"/>
                </a:solidFill>
                <a:latin typeface="Arial" panose="020B0604020202020204" pitchFamily="34" charset="0"/>
                <a:cs typeface="Arial" panose="020B0604020202020204" pitchFamily="34" charset="0"/>
              </a:rPr>
              <a:t>Thaws in 30 to 45 minutes </a:t>
            </a:r>
          </a:p>
          <a:p>
            <a:pPr eaLnBrk="1" hangingPunct="1">
              <a:lnSpc>
                <a:spcPct val="80000"/>
              </a:lnSpc>
            </a:pPr>
            <a:r>
              <a:rPr lang="en-US" altLang="en-US" dirty="0" smtClean="0">
                <a:solidFill>
                  <a:schemeClr val="tx1"/>
                </a:solidFill>
                <a:latin typeface="Arial" panose="020B0604020202020204" pitchFamily="34" charset="0"/>
                <a:cs typeface="Arial" panose="020B0604020202020204" pitchFamily="34" charset="0"/>
              </a:rPr>
              <a:t>Stored at 1° to 6° C</a:t>
            </a:r>
          </a:p>
          <a:p>
            <a:pPr eaLnBrk="1" hangingPunct="1">
              <a:lnSpc>
                <a:spcPct val="80000"/>
              </a:lnSpc>
            </a:pPr>
            <a:r>
              <a:rPr lang="en-US" altLang="en-US" dirty="0" smtClean="0">
                <a:solidFill>
                  <a:schemeClr val="tx1"/>
                </a:solidFill>
                <a:latin typeface="Arial" panose="020B0604020202020204" pitchFamily="34" charset="0"/>
                <a:cs typeface="Arial" panose="020B0604020202020204" pitchFamily="34" charset="0"/>
              </a:rPr>
              <a:t>Transfuse within 24 hours</a:t>
            </a:r>
          </a:p>
          <a:p>
            <a:pPr lvl="1" eaLnBrk="1" hangingPunct="1">
              <a:lnSpc>
                <a:spcPct val="85000"/>
              </a:lnSpc>
              <a:spcBef>
                <a:spcPts val="400"/>
              </a:spcBef>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If not transfused within 24 hours, </a:t>
            </a:r>
            <a:r>
              <a:rPr lang="en-US" altLang="en-US" dirty="0" err="1" smtClean="0">
                <a:solidFill>
                  <a:schemeClr val="tx1"/>
                </a:solidFill>
                <a:latin typeface="Arial" panose="020B0604020202020204" pitchFamily="34" charset="0"/>
                <a:cs typeface="Arial" panose="020B0604020202020204" pitchFamily="34" charset="0"/>
              </a:rPr>
              <a:t>relabel</a:t>
            </a:r>
            <a:r>
              <a:rPr lang="en-US" altLang="en-US" dirty="0" smtClean="0">
                <a:solidFill>
                  <a:schemeClr val="tx1"/>
                </a:solidFill>
                <a:latin typeface="Arial" panose="020B0604020202020204" pitchFamily="34" charset="0"/>
                <a:cs typeface="Arial" panose="020B0604020202020204" pitchFamily="34" charset="0"/>
              </a:rPr>
              <a:t> as “thawed plasma” and store at 1° to 6° C for up to 5 days</a:t>
            </a:r>
          </a:p>
          <a:p>
            <a:pPr lvl="1" eaLnBrk="1" hangingPunct="1">
              <a:lnSpc>
                <a:spcPct val="80000"/>
              </a:lnSpc>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Thawed plasma cannot be used to replace factor VIII</a:t>
            </a:r>
          </a:p>
          <a:p>
            <a:pPr eaLnBrk="1" hangingPunct="1">
              <a:lnSpc>
                <a:spcPct val="80000"/>
              </a:lnSpc>
            </a:pPr>
            <a:r>
              <a:rPr lang="en-US" altLang="en-US" dirty="0" smtClean="0">
                <a:solidFill>
                  <a:schemeClr val="tx1"/>
                </a:solidFill>
                <a:latin typeface="Arial" panose="020B0604020202020204" pitchFamily="34" charset="0"/>
                <a:cs typeface="Arial" panose="020B0604020202020204" pitchFamily="34" charset="0"/>
              </a:rPr>
              <a:t>Should be ABO compatible</a:t>
            </a:r>
          </a:p>
          <a:p>
            <a:pPr eaLnBrk="1" hangingPunct="1">
              <a:lnSpc>
                <a:spcPct val="80000"/>
              </a:lnSpc>
            </a:pPr>
            <a:r>
              <a:rPr lang="en-US" altLang="en-US" dirty="0" smtClean="0">
                <a:solidFill>
                  <a:schemeClr val="tx1"/>
                </a:solidFill>
                <a:latin typeface="Arial" panose="020B0604020202020204" pitchFamily="34" charset="0"/>
                <a:cs typeface="Arial" panose="020B0604020202020204" pitchFamily="34" charset="0"/>
              </a:rPr>
              <a:t>10 to 20 mL/kg is given for factor replacement</a:t>
            </a:r>
          </a:p>
          <a:p>
            <a:pPr eaLnBrk="1" hangingPunct="1">
              <a:lnSpc>
                <a:spcPct val="80000"/>
              </a:lnSpc>
            </a:pPr>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pPr eaLnBrk="1" hangingPunct="1"/>
            <a:r>
              <a:rPr lang="en-US" altLang="en-US" sz="4000" dirty="0" err="1" smtClean="0">
                <a:solidFill>
                  <a:schemeClr val="tx1"/>
                </a:solidFill>
                <a:latin typeface="Arial" panose="020B0604020202020204" pitchFamily="34" charset="0"/>
                <a:cs typeface="Arial" panose="020B0604020202020204" pitchFamily="34" charset="0"/>
              </a:rPr>
              <a:t>Cryoprecipitated</a:t>
            </a:r>
            <a:r>
              <a:rPr lang="en-US" altLang="en-US" sz="4000" dirty="0" smtClean="0">
                <a:solidFill>
                  <a:schemeClr val="tx1"/>
                </a:solidFill>
                <a:latin typeface="Arial" panose="020B0604020202020204" pitchFamily="34" charset="0"/>
                <a:cs typeface="Arial" panose="020B0604020202020204" pitchFamily="34" charset="0"/>
              </a:rPr>
              <a:t> </a:t>
            </a:r>
            <a:r>
              <a:rPr lang="en-US" altLang="en-US" sz="4000" dirty="0" err="1" smtClean="0">
                <a:solidFill>
                  <a:schemeClr val="tx1"/>
                </a:solidFill>
                <a:latin typeface="Arial" panose="020B0604020202020204" pitchFamily="34" charset="0"/>
                <a:cs typeface="Arial" panose="020B0604020202020204" pitchFamily="34" charset="0"/>
              </a:rPr>
              <a:t>Antihemophilic</a:t>
            </a:r>
            <a:r>
              <a:rPr lang="en-US" altLang="en-US" sz="4000" dirty="0" smtClean="0">
                <a:solidFill>
                  <a:schemeClr val="tx1"/>
                </a:solidFill>
                <a:latin typeface="Arial" panose="020B0604020202020204" pitchFamily="34" charset="0"/>
                <a:cs typeface="Arial" panose="020B0604020202020204" pitchFamily="34" charset="0"/>
              </a:rPr>
              <a:t/>
            </a:r>
            <a:br>
              <a:rPr lang="en-US" altLang="en-US" sz="4000" dirty="0" smtClean="0">
                <a:solidFill>
                  <a:schemeClr val="tx1"/>
                </a:solidFill>
                <a:latin typeface="Arial" panose="020B0604020202020204" pitchFamily="34" charset="0"/>
                <a:cs typeface="Arial" panose="020B0604020202020204" pitchFamily="34" charset="0"/>
              </a:rPr>
            </a:br>
            <a:r>
              <a:rPr lang="en-US" altLang="en-US" sz="4000" dirty="0" smtClean="0">
                <a:solidFill>
                  <a:schemeClr val="tx1"/>
                </a:solidFill>
                <a:latin typeface="Arial" panose="020B0604020202020204" pitchFamily="34" charset="0"/>
                <a:cs typeface="Arial" panose="020B0604020202020204" pitchFamily="34" charset="0"/>
              </a:rPr>
              <a:t>Factor (CRYO) (1 of 3)</a:t>
            </a:r>
          </a:p>
        </p:txBody>
      </p:sp>
      <p:sp>
        <p:nvSpPr>
          <p:cNvPr id="67587" name="Content Placeholder 2"/>
          <p:cNvSpPr>
            <a:spLocks noGrp="1"/>
          </p:cNvSpPr>
          <p:nvPr>
            <p:ph idx="1"/>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CRYO is the cold precipitate that forms when FFP is thawed at between 1° and 6° C</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CRYO is refrozen within 1 hour of preparation and stored at –18° C for up to 1 year</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Must demonstrate 150 mg of fibrinogen and 80 international units of factor VIII per unit</a:t>
            </a:r>
          </a:p>
          <a:p>
            <a:pPr eaLnBrk="1" hangingPunct="1"/>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28650" y="365125"/>
            <a:ext cx="7448550" cy="1325563"/>
          </a:xfrm>
        </p:spPr>
        <p:txBody>
          <a:bodyPr>
            <a:normAutofit/>
          </a:bodyPr>
          <a:lstStyle/>
          <a:p>
            <a:r>
              <a:rPr lang="en-US" altLang="en-US" sz="4000" dirty="0" err="1"/>
              <a:t>Cryoprecipitated</a:t>
            </a:r>
            <a:r>
              <a:rPr lang="en-US" altLang="en-US" sz="4000" dirty="0"/>
              <a:t> </a:t>
            </a:r>
            <a:r>
              <a:rPr lang="en-US" altLang="en-US" sz="4000" dirty="0" err="1"/>
              <a:t>Antihemophilic</a:t>
            </a:r>
            <a:r>
              <a:rPr lang="en-US" altLang="en-US" sz="4000" dirty="0"/>
              <a:t/>
            </a:r>
            <a:br>
              <a:rPr lang="en-US" altLang="en-US" sz="4000" dirty="0"/>
            </a:br>
            <a:r>
              <a:rPr lang="en-US" altLang="en-US" sz="4000" dirty="0"/>
              <a:t>Factor (CRYO) </a:t>
            </a:r>
            <a:r>
              <a:rPr lang="en-US" altLang="en-US" sz="4000" dirty="0" smtClean="0"/>
              <a:t>(2 </a:t>
            </a:r>
            <a:r>
              <a:rPr lang="en-US" altLang="en-US" sz="4000" dirty="0"/>
              <a:t>of </a:t>
            </a:r>
            <a:r>
              <a:rPr lang="en-US" altLang="en-US" sz="4000" dirty="0" smtClean="0"/>
              <a:t>3)</a:t>
            </a:r>
            <a:endParaRPr lang="en-US" altLang="en-US" sz="4000" dirty="0" smtClean="0">
              <a:solidFill>
                <a:schemeClr val="tx1"/>
              </a:solidFill>
            </a:endParaRPr>
          </a:p>
        </p:txBody>
      </p:sp>
      <p:sp>
        <p:nvSpPr>
          <p:cNvPr id="69635" name="Content Placeholder 2"/>
          <p:cNvSpPr>
            <a:spLocks noGrp="1"/>
          </p:cNvSpPr>
          <p:nvPr>
            <p:ph idx="1"/>
          </p:nvPr>
        </p:nvSpPr>
        <p:spPr>
          <a:xfrm>
            <a:off x="628650" y="1905000"/>
            <a:ext cx="7296150" cy="4271963"/>
          </a:xfrm>
        </p:spPr>
        <p:txBody>
          <a:bodyPr>
            <a:normAutofit lnSpcReduction="10000"/>
          </a:bodyPr>
          <a:lstStyle/>
          <a:p>
            <a:pPr eaLnBrk="1" hangingPunct="1"/>
            <a:r>
              <a:rPr lang="en-US" altLang="en-US" sz="2600" dirty="0" smtClean="0">
                <a:solidFill>
                  <a:schemeClr val="tx1"/>
                </a:solidFill>
                <a:latin typeface="Arial" panose="020B0604020202020204" pitchFamily="34" charset="0"/>
                <a:cs typeface="Arial" panose="020B0604020202020204" pitchFamily="34" charset="0"/>
              </a:rPr>
              <a:t>CRYO contains:</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von </a:t>
            </a:r>
            <a:r>
              <a:rPr lang="en-US" altLang="en-US" dirty="0" err="1" smtClean="0">
                <a:solidFill>
                  <a:schemeClr val="tx1"/>
                </a:solidFill>
                <a:latin typeface="Arial" panose="020B0604020202020204" pitchFamily="34" charset="0"/>
                <a:cs typeface="Arial" panose="020B0604020202020204" pitchFamily="34" charset="0"/>
              </a:rPr>
              <a:t>Willebrand</a:t>
            </a:r>
            <a:r>
              <a:rPr lang="en-US" altLang="en-US" dirty="0" smtClean="0">
                <a:solidFill>
                  <a:schemeClr val="tx1"/>
                </a:solidFill>
                <a:latin typeface="Arial" panose="020B0604020202020204" pitchFamily="34" charset="0"/>
                <a:cs typeface="Arial" panose="020B0604020202020204" pitchFamily="34" charset="0"/>
              </a:rPr>
              <a:t> factor</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Fibrinogen</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Factor VIII</a:t>
            </a:r>
          </a:p>
          <a:p>
            <a:pPr lvl="1" eaLnBrk="1" hangingPunct="1">
              <a:buFont typeface="Times New Roman" panose="02020603050405020304" pitchFamily="18" charset="0"/>
              <a:buChar char="−"/>
            </a:pPr>
            <a:r>
              <a:rPr lang="en-US" altLang="en-US" dirty="0" err="1" smtClean="0">
                <a:solidFill>
                  <a:schemeClr val="tx1"/>
                </a:solidFill>
                <a:latin typeface="Arial" panose="020B0604020202020204" pitchFamily="34" charset="0"/>
                <a:cs typeface="Arial" panose="020B0604020202020204" pitchFamily="34" charset="0"/>
              </a:rPr>
              <a:t>Fibronectin</a:t>
            </a:r>
            <a:r>
              <a:rPr lang="en-US" altLang="en-US" dirty="0" smtClean="0">
                <a:solidFill>
                  <a:schemeClr val="tx1"/>
                </a:solidFill>
                <a:latin typeface="Arial" panose="020B0604020202020204" pitchFamily="34" charset="0"/>
                <a:cs typeface="Arial" panose="020B0604020202020204" pitchFamily="34" charset="0"/>
              </a:rPr>
              <a:t> (for wound healing)</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Factor XIII</a:t>
            </a:r>
          </a:p>
          <a:p>
            <a:pPr eaLnBrk="1" hangingPunct="1"/>
            <a:r>
              <a:rPr lang="en-US" altLang="en-US" sz="2600" dirty="0" smtClean="0">
                <a:solidFill>
                  <a:schemeClr val="tx1"/>
                </a:solidFill>
                <a:latin typeface="Arial" panose="020B0604020202020204" pitchFamily="34" charset="0"/>
                <a:cs typeface="Arial" panose="020B0604020202020204" pitchFamily="34" charset="0"/>
              </a:rPr>
              <a:t>CRYO is a secondary treatment for hemophilia A and von </a:t>
            </a:r>
            <a:r>
              <a:rPr lang="en-US" altLang="en-US" sz="2600" dirty="0" err="1" smtClean="0">
                <a:solidFill>
                  <a:schemeClr val="tx1"/>
                </a:solidFill>
                <a:latin typeface="Arial" panose="020B0604020202020204" pitchFamily="34" charset="0"/>
                <a:cs typeface="Arial" panose="020B0604020202020204" pitchFamily="34" charset="0"/>
              </a:rPr>
              <a:t>Willebrand’s</a:t>
            </a:r>
            <a:r>
              <a:rPr lang="en-US" altLang="en-US" sz="2600" dirty="0" smtClean="0">
                <a:solidFill>
                  <a:schemeClr val="tx1"/>
                </a:solidFill>
                <a:latin typeface="Arial" panose="020B0604020202020204" pitchFamily="34" charset="0"/>
                <a:cs typeface="Arial" panose="020B0604020202020204" pitchFamily="34" charset="0"/>
              </a:rPr>
              <a:t> disease</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CRYO-reduced plasma</a:t>
            </a:r>
          </a:p>
          <a:p>
            <a:pPr lvl="2" eaLnBrk="1" hangingPunct="1"/>
            <a:r>
              <a:rPr lang="en-US" altLang="en-US" sz="1900" dirty="0" smtClean="0">
                <a:solidFill>
                  <a:schemeClr val="tx1"/>
                </a:solidFill>
                <a:latin typeface="Arial" panose="020B0604020202020204" pitchFamily="34" charset="0"/>
                <a:cs typeface="Arial" panose="020B0604020202020204" pitchFamily="34" charset="0"/>
              </a:rPr>
              <a:t>Plasma left over after removing CRYO</a:t>
            </a:r>
          </a:p>
          <a:p>
            <a:pPr lvl="2" eaLnBrk="1" hangingPunct="1"/>
            <a:r>
              <a:rPr lang="en-US" altLang="en-US" sz="1900" dirty="0" smtClean="0">
                <a:solidFill>
                  <a:schemeClr val="tx1"/>
                </a:solidFill>
                <a:latin typeface="Arial" panose="020B0604020202020204" pitchFamily="34" charset="0"/>
                <a:cs typeface="Arial" panose="020B0604020202020204" pitchFamily="34" charset="0"/>
              </a:rPr>
              <a:t>Can be refrozen within 24 hours of removing CRYO</a:t>
            </a:r>
          </a:p>
          <a:p>
            <a:pPr lvl="2" eaLnBrk="1" hangingPunct="1"/>
            <a:r>
              <a:rPr lang="en-US" altLang="en-US" sz="1900" dirty="0" smtClean="0">
                <a:solidFill>
                  <a:schemeClr val="tx1"/>
                </a:solidFill>
                <a:latin typeface="Arial" panose="020B0604020202020204" pitchFamily="34" charset="0"/>
                <a:cs typeface="Arial" panose="020B0604020202020204" pitchFamily="34" charset="0"/>
              </a:rPr>
              <a:t>Treatment for thrombotic thrombocytopenic </a:t>
            </a:r>
            <a:r>
              <a:rPr lang="en-US" altLang="en-US" sz="1900" dirty="0" err="1" smtClean="0">
                <a:solidFill>
                  <a:schemeClr val="tx1"/>
                </a:solidFill>
                <a:latin typeface="Arial" panose="020B0604020202020204" pitchFamily="34" charset="0"/>
                <a:cs typeface="Arial" panose="020B0604020202020204" pitchFamily="34" charset="0"/>
              </a:rPr>
              <a:t>purpura</a:t>
            </a:r>
            <a:endParaRPr lang="en-US" altLang="en-US" sz="1900" dirty="0" smtClean="0">
              <a:solidFill>
                <a:schemeClr val="tx1"/>
              </a:solidFill>
              <a:latin typeface="Arial" panose="020B0604020202020204" pitchFamily="34" charset="0"/>
              <a:cs typeface="Arial" panose="020B0604020202020204" pitchFamily="34" charset="0"/>
            </a:endParaRPr>
          </a:p>
          <a:p>
            <a:pPr lvl="2" eaLnBrk="1" hangingPunct="1"/>
            <a:r>
              <a:rPr lang="en-US" altLang="en-US" sz="1900" dirty="0" smtClean="0">
                <a:solidFill>
                  <a:schemeClr val="tx1"/>
                </a:solidFill>
                <a:latin typeface="Arial" panose="020B0604020202020204" pitchFamily="34" charset="0"/>
                <a:cs typeface="Arial" panose="020B0604020202020204" pitchFamily="34" charset="0"/>
              </a:rPr>
              <a:t>Once thawed, store at 1° to 6° C for up to 5 days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628650" y="365125"/>
            <a:ext cx="7600950" cy="1325563"/>
          </a:xfrm>
        </p:spPr>
        <p:txBody>
          <a:bodyPr>
            <a:normAutofit/>
          </a:bodyPr>
          <a:lstStyle/>
          <a:p>
            <a:r>
              <a:rPr lang="en-US" altLang="en-US" sz="4000" dirty="0" err="1"/>
              <a:t>Cryoprecipitated</a:t>
            </a:r>
            <a:r>
              <a:rPr lang="en-US" altLang="en-US" sz="4000" dirty="0"/>
              <a:t> </a:t>
            </a:r>
            <a:r>
              <a:rPr lang="en-US" altLang="en-US" sz="4000" dirty="0" err="1"/>
              <a:t>Antihemophilic</a:t>
            </a:r>
            <a:r>
              <a:rPr lang="en-US" altLang="en-US" sz="4000" dirty="0"/>
              <a:t/>
            </a:r>
            <a:br>
              <a:rPr lang="en-US" altLang="en-US" sz="4000" dirty="0"/>
            </a:br>
            <a:r>
              <a:rPr lang="en-US" altLang="en-US" sz="4000" dirty="0"/>
              <a:t>Factor (CRYO) </a:t>
            </a:r>
            <a:r>
              <a:rPr lang="en-US" altLang="en-US" sz="4000" dirty="0" smtClean="0"/>
              <a:t>(3 </a:t>
            </a:r>
            <a:r>
              <a:rPr lang="en-US" altLang="en-US" sz="4000" dirty="0"/>
              <a:t>of </a:t>
            </a:r>
            <a:r>
              <a:rPr lang="en-US" altLang="en-US" sz="4000" dirty="0" smtClean="0"/>
              <a:t>3)</a:t>
            </a:r>
            <a:endParaRPr lang="en-US" altLang="en-US" sz="4000" dirty="0" smtClean="0">
              <a:solidFill>
                <a:schemeClr val="tx1"/>
              </a:solidFill>
            </a:endParaRPr>
          </a:p>
        </p:txBody>
      </p:sp>
      <p:sp>
        <p:nvSpPr>
          <p:cNvPr id="71683" name="Content Placeholder 2"/>
          <p:cNvSpPr>
            <a:spLocks noGrp="1"/>
          </p:cNvSpPr>
          <p:nvPr>
            <p:ph idx="1"/>
          </p:nvPr>
        </p:nvSpPr>
        <p:spPr>
          <a:xfrm>
            <a:off x="628650" y="1825625"/>
            <a:ext cx="7600950" cy="4351338"/>
          </a:xfrm>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Pooled </a:t>
            </a:r>
            <a:r>
              <a:rPr lang="en-US" altLang="en-US" dirty="0" err="1" smtClean="0">
                <a:solidFill>
                  <a:schemeClr val="tx1"/>
                </a:solidFill>
                <a:latin typeface="Arial" panose="020B0604020202020204" pitchFamily="34" charset="0"/>
                <a:cs typeface="Arial" panose="020B0604020202020204" pitchFamily="34" charset="0"/>
              </a:rPr>
              <a:t>cryoprecipitated</a:t>
            </a:r>
            <a:r>
              <a:rPr lang="en-US" altLang="en-US" dirty="0" smtClean="0">
                <a:solidFill>
                  <a:schemeClr val="tx1"/>
                </a:solidFill>
                <a:latin typeface="Arial" panose="020B0604020202020204" pitchFamily="34" charset="0"/>
                <a:cs typeface="Arial" panose="020B0604020202020204" pitchFamily="34" charset="0"/>
              </a:rPr>
              <a:t> AHF</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Pooled CRYO is kept at room temperature and administered within 4 hours (or within 6 hours if pooled by a “closed system”)</a:t>
            </a:r>
          </a:p>
          <a:p>
            <a:pPr eaLnBrk="1" hangingPunct="1"/>
            <a:r>
              <a:rPr lang="en-US" altLang="en-US" dirty="0" smtClean="0">
                <a:solidFill>
                  <a:schemeClr val="tx1"/>
                </a:solidFill>
                <a:latin typeface="Arial" panose="020B0604020202020204" pitchFamily="34" charset="0"/>
                <a:cs typeface="Arial" panose="020B0604020202020204" pitchFamily="34" charset="0"/>
              </a:rPr>
              <a:t>Fibrin sealant from CRYO</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CRYO is mixed with thrombin to control surface bleeding during surgery</a:t>
            </a:r>
          </a:p>
          <a:p>
            <a:pPr eaLnBrk="1" hangingPunct="1"/>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Apheresis Granulocytes</a:t>
            </a:r>
          </a:p>
        </p:txBody>
      </p:sp>
      <p:sp>
        <p:nvSpPr>
          <p:cNvPr id="73731" name="Content Placeholder 2"/>
          <p:cNvSpPr>
            <a:spLocks noGrp="1"/>
          </p:cNvSpPr>
          <p:nvPr>
            <p:ph idx="1"/>
          </p:nvPr>
        </p:nvSpPr>
        <p:spPr/>
        <p:txBody>
          <a:bodyPr/>
          <a:lstStyle/>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Contain leukocytes and platelets (some RBCs)</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Each unit contains 1.0 x 10</a:t>
            </a:r>
            <a:r>
              <a:rPr lang="en-US" altLang="en-US" sz="2400" baseline="30000" dirty="0" smtClean="0">
                <a:solidFill>
                  <a:schemeClr val="tx1"/>
                </a:solidFill>
                <a:latin typeface="Arial" panose="020B0604020202020204" pitchFamily="34" charset="0"/>
                <a:cs typeface="Arial" panose="020B0604020202020204" pitchFamily="34" charset="0"/>
              </a:rPr>
              <a:t>10</a:t>
            </a:r>
            <a:r>
              <a:rPr lang="en-US" altLang="en-US" sz="2400" dirty="0" smtClean="0">
                <a:solidFill>
                  <a:schemeClr val="tx1"/>
                </a:solidFill>
                <a:latin typeface="Arial" panose="020B0604020202020204" pitchFamily="34" charset="0"/>
                <a:cs typeface="Arial" panose="020B0604020202020204" pitchFamily="34" charset="0"/>
              </a:rPr>
              <a:t> or more granulocytes</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Kept at 20° to 24° C (without agitation) for up to 24 hours</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Should be </a:t>
            </a:r>
            <a:r>
              <a:rPr lang="en-US" altLang="en-US" sz="2400" dirty="0" err="1" smtClean="0">
                <a:solidFill>
                  <a:schemeClr val="tx1"/>
                </a:solidFill>
                <a:latin typeface="Arial" panose="020B0604020202020204" pitchFamily="34" charset="0"/>
                <a:cs typeface="Arial" panose="020B0604020202020204" pitchFamily="34" charset="0"/>
              </a:rPr>
              <a:t>crossmatched</a:t>
            </a:r>
            <a:r>
              <a:rPr lang="en-US" altLang="en-US" sz="2400" dirty="0" smtClean="0">
                <a:solidFill>
                  <a:schemeClr val="tx1"/>
                </a:solidFill>
                <a:latin typeface="Arial" panose="020B0604020202020204" pitchFamily="34" charset="0"/>
                <a:cs typeface="Arial" panose="020B0604020202020204" pitchFamily="34" charset="0"/>
              </a:rPr>
              <a:t> because of RBC content</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Must be irradiated</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The use of apheresis granulocytes is rare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Labeling</a:t>
            </a:r>
          </a:p>
        </p:txBody>
      </p:sp>
      <p:sp>
        <p:nvSpPr>
          <p:cNvPr id="75779" name="Content Placeholder 2"/>
          <p:cNvSpPr>
            <a:spLocks noGrp="1"/>
          </p:cNvSpPr>
          <p:nvPr>
            <p:ph idx="1"/>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AABB Standards required each facility to convert to </a:t>
            </a:r>
            <a:r>
              <a:rPr lang="en-US" altLang="en-US" b="1" dirty="0" smtClean="0">
                <a:solidFill>
                  <a:schemeClr val="tx1"/>
                </a:solidFill>
                <a:latin typeface="Arial" panose="020B0604020202020204" pitchFamily="34" charset="0"/>
                <a:cs typeface="Arial" panose="020B0604020202020204" pitchFamily="34" charset="0"/>
              </a:rPr>
              <a:t>ISBT 128</a:t>
            </a:r>
            <a:r>
              <a:rPr lang="en-US" altLang="en-US" dirty="0" smtClean="0">
                <a:solidFill>
                  <a:schemeClr val="tx1"/>
                </a:solidFill>
                <a:latin typeface="Arial" panose="020B0604020202020204" pitchFamily="34" charset="0"/>
                <a:cs typeface="Arial" panose="020B0604020202020204" pitchFamily="34" charset="0"/>
              </a:rPr>
              <a:t> by May 1, 2008</a:t>
            </a:r>
          </a:p>
          <a:p>
            <a:pPr eaLnBrk="1" hangingPunct="1"/>
            <a:r>
              <a:rPr lang="en-US" altLang="en-US" dirty="0" smtClean="0">
                <a:solidFill>
                  <a:schemeClr val="tx1"/>
                </a:solidFill>
                <a:latin typeface="Arial" panose="020B0604020202020204" pitchFamily="34" charset="0"/>
                <a:cs typeface="Arial" panose="020B0604020202020204" pitchFamily="34" charset="0"/>
              </a:rPr>
              <a:t>In addition to standard labeling:</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Irradiated components must have the name of the facility performing irradiation</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Pooled components must have the final volume listed and the name of the facility preparing the pool</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Autologous units must be labeled “For Autologous Use Only”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Standard Labeling Requirements</a:t>
            </a:r>
          </a:p>
        </p:txBody>
      </p:sp>
      <p:pic>
        <p:nvPicPr>
          <p:cNvPr id="77829" name="Picture 1" descr="Image showing example of a labeled blood unit" title="Fig 15.13 Example of a labeled blood unit"/>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43200" y="1866250"/>
            <a:ext cx="3581400" cy="436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z="4000" dirty="0" smtClean="0">
                <a:solidFill>
                  <a:schemeClr val="tx1"/>
                </a:solidFill>
                <a:latin typeface="Arial" panose="020B0604020202020204" pitchFamily="34" charset="0"/>
                <a:cs typeface="Arial" panose="020B0604020202020204" pitchFamily="34" charset="0"/>
              </a:rPr>
              <a:t>Objectives (2 of 3)</a:t>
            </a:r>
          </a:p>
        </p:txBody>
      </p:sp>
      <p:sp>
        <p:nvSpPr>
          <p:cNvPr id="12291" name="Content Placeholder 2"/>
          <p:cNvSpPr>
            <a:spLocks noGrp="1"/>
          </p:cNvSpPr>
          <p:nvPr>
            <p:ph idx="1"/>
          </p:nvPr>
        </p:nvSpPr>
        <p:spPr/>
        <p:txBody>
          <a:bodyPr rtlCol="0">
            <a:normAutofit/>
          </a:bodyPr>
          <a:lstStyle/>
          <a:p>
            <a:pPr eaLnBrk="1" fontAlgn="auto" hangingPunct="1">
              <a:spcAft>
                <a:spcPts val="0"/>
              </a:spcAft>
              <a:buSzPct val="100000"/>
              <a:buFont typeface="Times New Roman" panose="02020603050405020304" pitchFamily="18" charset="0"/>
              <a:buChar char="●"/>
              <a:defRPr/>
            </a:pPr>
            <a:r>
              <a:rPr lang="en-GB" altLang="en-US" sz="2600" dirty="0">
                <a:solidFill>
                  <a:schemeClr val="tx1"/>
                </a:solidFill>
                <a:latin typeface="Arial" panose="020B0604020202020204" pitchFamily="34" charset="0"/>
                <a:cs typeface="Arial" panose="020B0604020202020204" pitchFamily="34" charset="0"/>
              </a:rPr>
              <a:t>Given certain patient clinical conditions, state the blood component most appropriate for their transfusion needs</a:t>
            </a:r>
            <a:endParaRPr lang="en-US" altLang="en-US" sz="2600" dirty="0">
              <a:solidFill>
                <a:schemeClr val="tx1"/>
              </a:solidFill>
              <a:latin typeface="Arial" panose="020B0604020202020204" pitchFamily="34" charset="0"/>
              <a:cs typeface="Arial" panose="020B0604020202020204" pitchFamily="34" charset="0"/>
            </a:endParaRPr>
          </a:p>
          <a:p>
            <a:pPr eaLnBrk="1" fontAlgn="auto" hangingPunct="1">
              <a:spcAft>
                <a:spcPts val="0"/>
              </a:spcAft>
              <a:buSzPct val="100000"/>
              <a:buFont typeface="Times New Roman" panose="02020603050405020304" pitchFamily="18" charset="0"/>
              <a:buChar char="●"/>
              <a:defRPr/>
            </a:pPr>
            <a:r>
              <a:rPr lang="en-GB" altLang="en-US" sz="2600" dirty="0" smtClean="0">
                <a:solidFill>
                  <a:schemeClr val="tx1"/>
                </a:solidFill>
                <a:latin typeface="Arial" panose="020B0604020202020204" pitchFamily="34" charset="0"/>
                <a:cs typeface="Arial" panose="020B0604020202020204" pitchFamily="34" charset="0"/>
              </a:rPr>
              <a:t>State </a:t>
            </a:r>
            <a:r>
              <a:rPr lang="en-GB" altLang="en-US" sz="2600" dirty="0">
                <a:solidFill>
                  <a:schemeClr val="tx1"/>
                </a:solidFill>
                <a:latin typeface="Arial" panose="020B0604020202020204" pitchFamily="34" charset="0"/>
                <a:cs typeface="Arial" panose="020B0604020202020204" pitchFamily="34" charset="0"/>
              </a:rPr>
              <a:t>the storage temperature and storage limits for each blood component</a:t>
            </a:r>
            <a:endParaRPr lang="en-US" altLang="en-US" sz="2600" dirty="0">
              <a:solidFill>
                <a:schemeClr val="tx1"/>
              </a:solidFill>
              <a:latin typeface="Arial" panose="020B0604020202020204" pitchFamily="34" charset="0"/>
              <a:cs typeface="Arial" panose="020B0604020202020204" pitchFamily="34" charset="0"/>
            </a:endParaRPr>
          </a:p>
          <a:p>
            <a:pPr eaLnBrk="1" fontAlgn="auto" hangingPunct="1">
              <a:spcAft>
                <a:spcPts val="0"/>
              </a:spcAft>
              <a:buSzPct val="100000"/>
              <a:buFont typeface="Times New Roman" panose="02020603050405020304" pitchFamily="18" charset="0"/>
              <a:buChar char="●"/>
              <a:defRPr/>
            </a:pPr>
            <a:r>
              <a:rPr lang="en-GB" altLang="en-US" sz="2600" dirty="0" smtClean="0">
                <a:solidFill>
                  <a:schemeClr val="tx1"/>
                </a:solidFill>
                <a:latin typeface="Arial" panose="020B0604020202020204" pitchFamily="34" charset="0"/>
                <a:cs typeface="Arial" panose="020B0604020202020204" pitchFamily="34" charset="0"/>
              </a:rPr>
              <a:t>Given </a:t>
            </a:r>
            <a:r>
              <a:rPr lang="en-GB" altLang="en-US" sz="2600" dirty="0">
                <a:solidFill>
                  <a:schemeClr val="tx1"/>
                </a:solidFill>
                <a:latin typeface="Arial" panose="020B0604020202020204" pitchFamily="34" charset="0"/>
                <a:cs typeface="Arial" panose="020B0604020202020204" pitchFamily="34" charset="0"/>
              </a:rPr>
              <a:t>laboratory quality control test measurements, determine which component products meet acceptable AABB standards and Food and Drug Administration (FDA) guidelines</a:t>
            </a:r>
            <a:endParaRPr lang="en-US" altLang="en-US" sz="26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Storage</a:t>
            </a:r>
          </a:p>
        </p:txBody>
      </p:sp>
      <p:sp>
        <p:nvSpPr>
          <p:cNvPr id="79875" name="Content Placeholder 2"/>
          <p:cNvSpPr>
            <a:spLocks noGrp="1"/>
          </p:cNvSpPr>
          <p:nvPr>
            <p:ph idx="1"/>
          </p:nvPr>
        </p:nvSpPr>
        <p:spPr/>
        <p:txBody>
          <a:bodyPr>
            <a:normAutofit/>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Refrigerators, freezers, and platelet incubators should have:</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Recording devices</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Audible alarms</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Alarm checks</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Emergency backup procedures</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Calibrated thermometers</a:t>
            </a:r>
          </a:p>
          <a:p>
            <a:pPr eaLnBrk="1" hangingPunct="1"/>
            <a:r>
              <a:rPr lang="en-US" altLang="en-US" dirty="0" smtClean="0">
                <a:solidFill>
                  <a:schemeClr val="tx1"/>
                </a:solidFill>
                <a:latin typeface="Arial" panose="020B0604020202020204" pitchFamily="34" charset="0"/>
                <a:cs typeface="Arial" panose="020B0604020202020204" pitchFamily="34" charset="0"/>
              </a:rPr>
              <a:t>Stored blood should be examined for hemolysis and abnormal color or clots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Transportation</a:t>
            </a:r>
          </a:p>
        </p:txBody>
      </p:sp>
      <p:sp>
        <p:nvSpPr>
          <p:cNvPr id="81923" name="Content Placeholder 3"/>
          <p:cNvSpPr>
            <a:spLocks noGrp="1"/>
          </p:cNvSpPr>
          <p:nvPr>
            <p:ph sz="half" idx="1"/>
          </p:nvPr>
        </p:nvSpPr>
        <p:spPr>
          <a:xfrm>
            <a:off x="822960" y="1981200"/>
            <a:ext cx="3703320" cy="4023360"/>
          </a:xfrm>
        </p:spPr>
        <p:txBody>
          <a:bodyPr>
            <a:normAutofit/>
          </a:bodyPr>
          <a:lstStyle/>
          <a:p>
            <a:pPr eaLnBrk="1" hangingPunct="1"/>
            <a:r>
              <a:rPr lang="en-US" altLang="en-US" sz="2400" dirty="0" smtClean="0">
                <a:solidFill>
                  <a:schemeClr val="tx1"/>
                </a:solidFill>
                <a:latin typeface="Arial" panose="020B0604020202020204" pitchFamily="34" charset="0"/>
                <a:cs typeface="Arial" panose="020B0604020202020204" pitchFamily="34" charset="0"/>
              </a:rPr>
              <a:t>Whole blood or RBCs should be kept at 1°C to 10° C </a:t>
            </a:r>
          </a:p>
          <a:p>
            <a:pPr eaLnBrk="1" hangingPunct="1"/>
            <a:r>
              <a:rPr lang="en-US" altLang="en-US" sz="2400" dirty="0" smtClean="0">
                <a:solidFill>
                  <a:schemeClr val="tx1"/>
                </a:solidFill>
                <a:latin typeface="Arial" panose="020B0604020202020204" pitchFamily="34" charset="0"/>
                <a:cs typeface="Arial" panose="020B0604020202020204" pitchFamily="34" charset="0"/>
              </a:rPr>
              <a:t>Frozen units are shipped on dry ice</a:t>
            </a:r>
          </a:p>
          <a:p>
            <a:pPr eaLnBrk="1" hangingPunct="1"/>
            <a:r>
              <a:rPr lang="en-US" altLang="en-US" sz="2400" dirty="0" smtClean="0">
                <a:solidFill>
                  <a:schemeClr val="tx1"/>
                </a:solidFill>
                <a:latin typeface="Arial" panose="020B0604020202020204" pitchFamily="34" charset="0"/>
                <a:cs typeface="Arial" panose="020B0604020202020204" pitchFamily="34" charset="0"/>
              </a:rPr>
              <a:t>Platelets are maintained at 20°C to 24° C</a:t>
            </a:r>
          </a:p>
          <a:p>
            <a:pPr eaLnBrk="1" hangingPunct="1"/>
            <a:r>
              <a:rPr lang="en-US" altLang="en-US" sz="2400" dirty="0" smtClean="0">
                <a:solidFill>
                  <a:schemeClr val="tx1"/>
                </a:solidFill>
                <a:latin typeface="Arial" panose="020B0604020202020204" pitchFamily="34" charset="0"/>
                <a:cs typeface="Arial" panose="020B0604020202020204" pitchFamily="34" charset="0"/>
              </a:rPr>
              <a:t>Containers should be validated periodically</a:t>
            </a:r>
          </a:p>
        </p:txBody>
      </p:sp>
      <p:pic>
        <p:nvPicPr>
          <p:cNvPr id="81926" name="Picture 1" descr="Image showing blood container for transporting blood products" title="Fig. 15.14 Blood container for transporting blood products. The temperature during transport from collection site to processing site is 1° to 10°C. Blood containers are qualified for this refrigeration capacity. (Courtesy LifeSouth Community Blood Centers, Gainesville, FL.)"/>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89172" y="2133600"/>
            <a:ext cx="418572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z="4000" dirty="0" smtClean="0">
                <a:solidFill>
                  <a:schemeClr val="tx1"/>
                </a:solidFill>
                <a:latin typeface="Arial" panose="020B0604020202020204" pitchFamily="34" charset="0"/>
                <a:cs typeface="Arial" panose="020B0604020202020204" pitchFamily="34" charset="0"/>
              </a:rPr>
              <a:t>Objectives (3 of 3)</a:t>
            </a:r>
          </a:p>
        </p:txBody>
      </p:sp>
      <p:sp>
        <p:nvSpPr>
          <p:cNvPr id="20483" name="Content Placeholder 2"/>
          <p:cNvSpPr>
            <a:spLocks noGrp="1"/>
          </p:cNvSpPr>
          <p:nvPr>
            <p:ph idx="1"/>
          </p:nvPr>
        </p:nvSpPr>
        <p:spPr/>
        <p:txBody>
          <a:bodyPr/>
          <a:lstStyle/>
          <a:p>
            <a:pPr eaLnBrk="1" hangingPunct="1"/>
            <a:r>
              <a:rPr lang="en-GB" altLang="en-US" sz="2400" dirty="0" smtClean="0">
                <a:solidFill>
                  <a:schemeClr val="tx1"/>
                </a:solidFill>
                <a:latin typeface="Arial" panose="020B0604020202020204" pitchFamily="34" charset="0"/>
                <a:cs typeface="Arial" panose="020B0604020202020204" pitchFamily="34" charset="0"/>
              </a:rPr>
              <a:t>Explain the intent and activities of the FDA in regulating blood component preparation, storage, and distribution</a:t>
            </a:r>
            <a:endParaRPr lang="en-US" altLang="en-US" sz="2400" dirty="0" smtClean="0">
              <a:solidFill>
                <a:schemeClr val="tx1"/>
              </a:solidFill>
              <a:latin typeface="Arial" panose="020B0604020202020204" pitchFamily="34" charset="0"/>
              <a:cs typeface="Arial" panose="020B0604020202020204" pitchFamily="34" charset="0"/>
            </a:endParaRPr>
          </a:p>
          <a:p>
            <a:pPr eaLnBrk="1" hangingPunct="1"/>
            <a:r>
              <a:rPr lang="en-GB" altLang="en-US" sz="2400" dirty="0" smtClean="0">
                <a:solidFill>
                  <a:schemeClr val="tx1"/>
                </a:solidFill>
                <a:latin typeface="Arial" panose="020B0604020202020204" pitchFamily="34" charset="0"/>
                <a:cs typeface="Arial" panose="020B0604020202020204" pitchFamily="34" charset="0"/>
              </a:rPr>
              <a:t>List the </a:t>
            </a:r>
            <a:r>
              <a:rPr lang="en-GB" altLang="en-US" sz="2400" dirty="0" err="1" smtClean="0">
                <a:solidFill>
                  <a:schemeClr val="tx1"/>
                </a:solidFill>
                <a:latin typeface="Arial" panose="020B0604020202020204" pitchFamily="34" charset="0"/>
                <a:cs typeface="Arial" panose="020B0604020202020204" pitchFamily="34" charset="0"/>
              </a:rPr>
              <a:t>labeling</a:t>
            </a:r>
            <a:r>
              <a:rPr lang="en-GB" altLang="en-US" sz="2400" dirty="0" smtClean="0">
                <a:solidFill>
                  <a:schemeClr val="tx1"/>
                </a:solidFill>
                <a:latin typeface="Arial" panose="020B0604020202020204" pitchFamily="34" charset="0"/>
                <a:cs typeface="Arial" panose="020B0604020202020204" pitchFamily="34" charset="0"/>
              </a:rPr>
              <a:t> requirements common to all blood components and the International Society of Blood Transfusion (ISBT)128 advantages</a:t>
            </a:r>
            <a:endParaRPr lang="en-US" altLang="en-US" sz="2400" dirty="0" smtClean="0">
              <a:solidFill>
                <a:schemeClr val="tx1"/>
              </a:solidFill>
              <a:latin typeface="Arial" panose="020B0604020202020204" pitchFamily="34" charset="0"/>
              <a:cs typeface="Arial" panose="020B0604020202020204" pitchFamily="34" charset="0"/>
            </a:endParaRPr>
          </a:p>
          <a:p>
            <a:pPr eaLnBrk="1" hangingPunct="1"/>
            <a:r>
              <a:rPr lang="en-GB" altLang="en-US" sz="2400" dirty="0" smtClean="0">
                <a:solidFill>
                  <a:schemeClr val="tx1"/>
                </a:solidFill>
                <a:latin typeface="Arial" panose="020B0604020202020204" pitchFamily="34" charset="0"/>
                <a:cs typeface="Arial" panose="020B0604020202020204" pitchFamily="34" charset="0"/>
              </a:rPr>
              <a:t>Discuss the importance of monitored storage equipment for blood components and the alarm requirements</a:t>
            </a:r>
            <a:endParaRPr lang="en-US" altLang="en-US" sz="2400" dirty="0" smtClean="0">
              <a:solidFill>
                <a:schemeClr val="tx1"/>
              </a:solidFill>
              <a:latin typeface="Arial" panose="020B0604020202020204" pitchFamily="34" charset="0"/>
              <a:cs typeface="Arial" panose="020B0604020202020204" pitchFamily="34" charset="0"/>
            </a:endParaRPr>
          </a:p>
          <a:p>
            <a:pPr eaLnBrk="1" hangingPunct="1"/>
            <a:r>
              <a:rPr lang="en-GB" altLang="en-US" sz="2400" dirty="0" smtClean="0">
                <a:solidFill>
                  <a:schemeClr val="tx1"/>
                </a:solidFill>
                <a:latin typeface="Arial" panose="020B0604020202020204" pitchFamily="34" charset="0"/>
                <a:cs typeface="Arial" panose="020B0604020202020204" pitchFamily="34" charset="0"/>
              </a:rPr>
              <a:t>Describe essential aspects of safe blood administration</a:t>
            </a:r>
            <a:endParaRPr lang="en-US" altLang="en-US" sz="2400"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altLang="en-US" sz="4400" dirty="0" smtClean="0">
                <a:solidFill>
                  <a:schemeClr val="tx1"/>
                </a:solidFill>
                <a:latin typeface="Arial" panose="020B0604020202020204" pitchFamily="34" charset="0"/>
                <a:cs typeface="Arial" panose="020B0604020202020204" pitchFamily="34" charset="0"/>
              </a:rPr>
              <a:t>Blood Collection and Storage</a:t>
            </a:r>
          </a:p>
        </p:txBody>
      </p:sp>
      <p:sp>
        <p:nvSpPr>
          <p:cNvPr id="22531" name="Content Placeholder 12"/>
          <p:cNvSpPr>
            <a:spLocks noGrp="1"/>
          </p:cNvSpPr>
          <p:nvPr>
            <p:ph idx="1"/>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Blood is collected in a primary bag containing anticoagulants and preservatives</a:t>
            </a:r>
          </a:p>
          <a:p>
            <a:pPr eaLnBrk="1" hangingPunct="1"/>
            <a:r>
              <a:rPr lang="en-US" altLang="en-US" dirty="0" smtClean="0">
                <a:solidFill>
                  <a:schemeClr val="tx1"/>
                </a:solidFill>
                <a:latin typeface="Arial" panose="020B0604020202020204" pitchFamily="34" charset="0"/>
                <a:cs typeface="Arial" panose="020B0604020202020204" pitchFamily="34" charset="0"/>
              </a:rPr>
              <a:t>The blood collection set is sterile and considered a </a:t>
            </a:r>
            <a:r>
              <a:rPr lang="en-US" altLang="en-US" b="1" dirty="0" smtClean="0">
                <a:solidFill>
                  <a:schemeClr val="tx1"/>
                </a:solidFill>
                <a:latin typeface="Arial" panose="020B0604020202020204" pitchFamily="34" charset="0"/>
                <a:cs typeface="Arial" panose="020B0604020202020204" pitchFamily="34" charset="0"/>
              </a:rPr>
              <a:t>closed system</a:t>
            </a:r>
          </a:p>
          <a:p>
            <a:pPr eaLnBrk="1" hangingPunct="1"/>
            <a:r>
              <a:rPr lang="en-US" altLang="en-US" dirty="0" smtClean="0">
                <a:solidFill>
                  <a:schemeClr val="tx1"/>
                </a:solidFill>
                <a:latin typeface="Arial" panose="020B0604020202020204" pitchFamily="34" charset="0"/>
                <a:cs typeface="Arial" panose="020B0604020202020204" pitchFamily="34" charset="0"/>
              </a:rPr>
              <a:t>If ports or other areas are exposed to air, the system becomes an </a:t>
            </a:r>
            <a:r>
              <a:rPr lang="en-US" altLang="en-US" b="1" dirty="0" smtClean="0">
                <a:solidFill>
                  <a:schemeClr val="tx1"/>
                </a:solidFill>
                <a:latin typeface="Arial" panose="020B0604020202020204" pitchFamily="34" charset="0"/>
                <a:cs typeface="Arial" panose="020B0604020202020204" pitchFamily="34" charset="0"/>
              </a:rPr>
              <a:t>open system</a:t>
            </a:r>
          </a:p>
          <a:p>
            <a:pPr eaLnBrk="1" hangingPunct="1"/>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09600" y="381000"/>
            <a:ext cx="7886700" cy="1325563"/>
          </a:xfrm>
        </p:spPr>
        <p:txBody>
          <a:bodyPr>
            <a:normAutofit/>
          </a:bodyPr>
          <a:lstStyle/>
          <a:p>
            <a:pPr eaLnBrk="1" hangingPunct="1"/>
            <a:r>
              <a:rPr lang="en-US" altLang="en-US" sz="4000" dirty="0" smtClean="0">
                <a:solidFill>
                  <a:schemeClr val="tx1"/>
                </a:solidFill>
                <a:latin typeface="Arial" panose="020B0604020202020204" pitchFamily="34" charset="0"/>
                <a:cs typeface="Arial" panose="020B0604020202020204" pitchFamily="34" charset="0"/>
              </a:rPr>
              <a:t>Anticoagulant–Preservative Composition</a:t>
            </a:r>
            <a:endParaRPr lang="en-US" altLang="en-US" sz="4000" dirty="0" smtClean="0">
              <a:solidFill>
                <a:schemeClr val="tx1"/>
              </a:solidFill>
              <a:latin typeface="Arial" panose="020B0604020202020204" pitchFamily="34" charset="0"/>
              <a:cs typeface="Arial" panose="020B0604020202020204" pitchFamily="34" charset="0"/>
            </a:endParaRPr>
          </a:p>
        </p:txBody>
      </p:sp>
      <p:graphicFrame>
        <p:nvGraphicFramePr>
          <p:cNvPr id="2" name="Table 1" descr="Table with 2 columns and 13 rows explaining anticoagulant-preservative composition: purpose and storage limits&#10;" title="Table 15.1 Anticoagulant-Preservative Composition: Purpose and Storage Limits"/>
          <p:cNvGraphicFramePr>
            <a:graphicFrameLocks noGrp="1"/>
          </p:cNvGraphicFramePr>
          <p:nvPr>
            <p:extLst>
              <p:ext uri="{D42A27DB-BD31-4B8C-83A1-F6EECF244321}">
                <p14:modId xmlns:p14="http://schemas.microsoft.com/office/powerpoint/2010/main" val="1601407425"/>
              </p:ext>
            </p:extLst>
          </p:nvPr>
        </p:nvGraphicFramePr>
        <p:xfrm>
          <a:off x="1066800" y="1828800"/>
          <a:ext cx="7086599" cy="4369942"/>
        </p:xfrm>
        <a:graphic>
          <a:graphicData uri="http://schemas.openxmlformats.org/drawingml/2006/table">
            <a:tbl>
              <a:tblPr firstRow="1" firstCol="1" bandRow="1">
                <a:tableStyleId>{5C22544A-7EE6-4342-B048-85BDC9FD1C3A}</a:tableStyleId>
              </a:tblPr>
              <a:tblGrid>
                <a:gridCol w="3849343">
                  <a:extLst>
                    <a:ext uri="{9D8B030D-6E8A-4147-A177-3AD203B41FA5}">
                      <a16:colId xmlns:a16="http://schemas.microsoft.com/office/drawing/2014/main" val="20000"/>
                    </a:ext>
                  </a:extLst>
                </a:gridCol>
                <a:gridCol w="3237256">
                  <a:extLst>
                    <a:ext uri="{9D8B030D-6E8A-4147-A177-3AD203B41FA5}">
                      <a16:colId xmlns:a16="http://schemas.microsoft.com/office/drawing/2014/main" val="20001"/>
                    </a:ext>
                  </a:extLst>
                </a:gridCol>
              </a:tblGrid>
              <a:tr h="198411">
                <a:tc gridSpan="2">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Table 15.1 Anticoagulant-Preservative Composition: Purpose and Storage Limits</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198411">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Chemical</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Purpose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7319">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Dextrose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Supports ATP generation by glycolytic pathway</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7319">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Adenine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Acts as substrate for red cell ATP synthesis</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7319">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Citrate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Prevents coagulation by chelating calcium, also protects red cell membrane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8411">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Sodium biphosphate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Prevents excessive decrease in pH</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97319">
                <a:tc>
                  <a:txBody>
                    <a:bodyPr/>
                    <a:lstStyle/>
                    <a:p>
                      <a:pPr marL="0" marR="0">
                        <a:lnSpc>
                          <a:spcPct val="115000"/>
                        </a:lnSpc>
                        <a:spcBef>
                          <a:spcPts val="0"/>
                        </a:spcBef>
                        <a:spcAft>
                          <a:spcPts val="0"/>
                        </a:spcAft>
                      </a:pPr>
                      <a:r>
                        <a:rPr lang="en-US" sz="1200" b="0" dirty="0" err="1">
                          <a:solidFill>
                            <a:schemeClr val="tx1"/>
                          </a:solidFill>
                          <a:effectLst/>
                          <a:latin typeface="Arial" panose="020B0604020202020204" pitchFamily="34" charset="0"/>
                          <a:cs typeface="Arial" panose="020B0604020202020204" pitchFamily="34" charset="0"/>
                        </a:rPr>
                        <a:t>Mannitol</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Osmotic diuretic acts as membrane stabilizer</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198411">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Red cell anticoagulant/preservative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Storage limit (days)</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198411">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CPD/citrate-phosphate-dextrose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21</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8411">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CP2D/citrate-phosphate-2-dextrose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21</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8411">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CPDA-1/citrate-phosphate-dextrose-adenine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35</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97319">
                <a:tc>
                  <a:txBody>
                    <a:bodyPr/>
                    <a:lstStyle/>
                    <a:p>
                      <a:pPr marL="0" marR="0">
                        <a:lnSpc>
                          <a:spcPct val="115000"/>
                        </a:lnSpc>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AS-1 (</a:t>
                      </a:r>
                      <a:r>
                        <a:rPr lang="en-US" sz="1200" b="0" dirty="0" err="1">
                          <a:solidFill>
                            <a:schemeClr val="tx1"/>
                          </a:solidFill>
                          <a:effectLst/>
                          <a:latin typeface="Arial" panose="020B0604020202020204" pitchFamily="34" charset="0"/>
                          <a:cs typeface="Arial" panose="020B0604020202020204" pitchFamily="34" charset="0"/>
                        </a:rPr>
                        <a:t>Adsol</a:t>
                      </a:r>
                      <a:r>
                        <a:rPr lang="en-US" sz="1200" b="0" dirty="0">
                          <a:solidFill>
                            <a:schemeClr val="tx1"/>
                          </a:solidFill>
                          <a:effectLst/>
                          <a:latin typeface="Arial" panose="020B0604020202020204" pitchFamily="34" charset="0"/>
                          <a:cs typeface="Arial" panose="020B0604020202020204" pitchFamily="34" charset="0"/>
                        </a:rPr>
                        <a:t>); AS-5 (</a:t>
                      </a:r>
                      <a:r>
                        <a:rPr lang="en-US" sz="1200" b="0" dirty="0" err="1">
                          <a:solidFill>
                            <a:schemeClr val="tx1"/>
                          </a:solidFill>
                          <a:effectLst/>
                          <a:latin typeface="Arial" panose="020B0604020202020204" pitchFamily="34" charset="0"/>
                          <a:cs typeface="Arial" panose="020B0604020202020204" pitchFamily="34" charset="0"/>
                        </a:rPr>
                        <a:t>Nutricel</a:t>
                      </a:r>
                      <a:r>
                        <a:rPr lang="en-US" sz="1200" b="0" dirty="0">
                          <a:solidFill>
                            <a:schemeClr val="tx1"/>
                          </a:solidFill>
                          <a:effectLst/>
                          <a:latin typeface="Arial" panose="020B0604020202020204" pitchFamily="34" charset="0"/>
                          <a:cs typeface="Arial" panose="020B0604020202020204" pitchFamily="34" charset="0"/>
                        </a:rPr>
                        <a:t>)/dextrose, adenine, </a:t>
                      </a:r>
                      <a:r>
                        <a:rPr lang="en-US" sz="1200" b="0" dirty="0" err="1">
                          <a:solidFill>
                            <a:schemeClr val="tx1"/>
                          </a:solidFill>
                          <a:effectLst/>
                          <a:latin typeface="Arial" panose="020B0604020202020204" pitchFamily="34" charset="0"/>
                          <a:cs typeface="Arial" panose="020B0604020202020204" pitchFamily="34" charset="0"/>
                        </a:rPr>
                        <a:t>mannitol</a:t>
                      </a:r>
                      <a:r>
                        <a:rPr lang="en-US" sz="1200" b="0" dirty="0">
                          <a:solidFill>
                            <a:schemeClr val="tx1"/>
                          </a:solidFill>
                          <a:effectLst/>
                          <a:latin typeface="Arial" panose="020B0604020202020204" pitchFamily="34" charset="0"/>
                          <a:cs typeface="Arial" panose="020B0604020202020204" pitchFamily="34" charset="0"/>
                        </a:rPr>
                        <a:t>, saline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42</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198411">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AS-3 (Optisol)/dextrose, adenine, saline, citrate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42</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97319">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AS-7 (SLOX)/dextrose, adenine, mannitol, saline, citrate, sodium bicarbonate</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42</a:t>
                      </a:r>
                      <a:endParaRPr lang="en-US" sz="11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198411">
                <a:tc gridSpan="2">
                  <a:txBody>
                    <a:bodyPr/>
                    <a:lstStyle/>
                    <a:p>
                      <a:pPr marL="0" marR="0">
                        <a:lnSpc>
                          <a:spcPct val="115000"/>
                        </a:lnSpc>
                        <a:spcBef>
                          <a:spcPts val="0"/>
                        </a:spcBef>
                        <a:spcAft>
                          <a:spcPts val="0"/>
                        </a:spcAft>
                      </a:pPr>
                      <a:r>
                        <a:rPr lang="en-US" sz="1200" b="0" i="1" dirty="0">
                          <a:solidFill>
                            <a:schemeClr val="tx1"/>
                          </a:solidFill>
                          <a:effectLst/>
                          <a:latin typeface="Arial" panose="020B0604020202020204" pitchFamily="34" charset="0"/>
                          <a:cs typeface="Arial" panose="020B0604020202020204" pitchFamily="34" charset="0"/>
                        </a:rPr>
                        <a:t>ATP</a:t>
                      </a:r>
                      <a:r>
                        <a:rPr lang="en-US" sz="1200" b="0" dirty="0">
                          <a:solidFill>
                            <a:schemeClr val="tx1"/>
                          </a:solidFill>
                          <a:effectLst/>
                          <a:latin typeface="Arial" panose="020B0604020202020204" pitchFamily="34" charset="0"/>
                          <a:cs typeface="Arial" panose="020B0604020202020204" pitchFamily="34" charset="0"/>
                        </a:rPr>
                        <a:t>, Adenosine triphosphate.</a:t>
                      </a:r>
                      <a:endParaRPr lang="en-US" sz="11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14"/>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eaLnBrk="1" hangingPunct="1"/>
            <a:r>
              <a:rPr lang="en-US" altLang="en-US" sz="4400" dirty="0" smtClean="0">
                <a:solidFill>
                  <a:schemeClr val="tx1"/>
                </a:solidFill>
                <a:latin typeface="Arial" panose="020B0604020202020204" pitchFamily="34" charset="0"/>
                <a:cs typeface="Arial" panose="020B0604020202020204" pitchFamily="34" charset="0"/>
              </a:rPr>
              <a:t>Anticoagulant-Preservatives</a:t>
            </a:r>
            <a:endParaRPr lang="en-US" altLang="en-US" sz="4400" dirty="0" smtClean="0">
              <a:solidFill>
                <a:schemeClr val="tx1"/>
              </a:solidFill>
              <a:latin typeface="Arial" panose="020B0604020202020204" pitchFamily="34" charset="0"/>
              <a:cs typeface="Arial" panose="020B0604020202020204" pitchFamily="34" charset="0"/>
            </a:endParaRPr>
          </a:p>
        </p:txBody>
      </p:sp>
      <p:sp>
        <p:nvSpPr>
          <p:cNvPr id="26627" name="Content Placeholder 2"/>
          <p:cNvSpPr>
            <a:spLocks noGrp="1"/>
          </p:cNvSpPr>
          <p:nvPr>
            <p:ph idx="1"/>
          </p:nvPr>
        </p:nvSpPr>
        <p:spPr/>
        <p:txBody>
          <a:bodyPr/>
          <a:lstStyle/>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CPD</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Citrate-phosphate-dextrose; 21-day expiration time</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CP2D</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Citrate-phosphate-2-dextrose; 21-day expiration time</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CPDA-1</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Citrate-phosphate-dextrose-adenine; 35-day expiration time</a:t>
            </a:r>
          </a:p>
          <a:p>
            <a:pPr eaLnBrk="1" hangingPunct="1">
              <a:lnSpc>
                <a:spcPct val="80000"/>
              </a:lnSpc>
            </a:pPr>
            <a:r>
              <a:rPr lang="en-US" altLang="en-US" sz="2400" dirty="0" smtClean="0">
                <a:solidFill>
                  <a:schemeClr val="tx1"/>
                </a:solidFill>
                <a:latin typeface="Arial" panose="020B0604020202020204" pitchFamily="34" charset="0"/>
                <a:cs typeface="Arial" panose="020B0604020202020204" pitchFamily="34" charset="0"/>
              </a:rPr>
              <a:t>Additive solutions: AS-1, AS-2, AS-5</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Must be added within 72 hours of </a:t>
            </a:r>
            <a:r>
              <a:rPr lang="en-US" altLang="en-US" sz="2000" b="1" dirty="0" smtClean="0">
                <a:solidFill>
                  <a:schemeClr val="tx1"/>
                </a:solidFill>
                <a:latin typeface="Arial" panose="020B0604020202020204" pitchFamily="34" charset="0"/>
                <a:cs typeface="Arial" panose="020B0604020202020204" pitchFamily="34" charset="0"/>
              </a:rPr>
              <a:t>whole blood </a:t>
            </a:r>
            <a:r>
              <a:rPr lang="en-US" altLang="en-US" sz="2000" dirty="0" smtClean="0">
                <a:solidFill>
                  <a:schemeClr val="tx1"/>
                </a:solidFill>
                <a:latin typeface="Arial" panose="020B0604020202020204" pitchFamily="34" charset="0"/>
                <a:cs typeface="Arial" panose="020B0604020202020204" pitchFamily="34" charset="0"/>
              </a:rPr>
              <a:t>collection</a:t>
            </a:r>
          </a:p>
          <a:p>
            <a:pPr lvl="1" eaLnBrk="1" hangingPunct="1">
              <a:lnSpc>
                <a:spcPct val="80000"/>
              </a:lnSpc>
              <a:buFont typeface="Times New Roman" panose="02020603050405020304" pitchFamily="18" charset="0"/>
              <a:buChar char="−"/>
            </a:pPr>
            <a:r>
              <a:rPr lang="en-US" altLang="en-US" sz="2000" dirty="0" smtClean="0">
                <a:solidFill>
                  <a:schemeClr val="tx1"/>
                </a:solidFill>
                <a:latin typeface="Arial" panose="020B0604020202020204" pitchFamily="34" charset="0"/>
                <a:cs typeface="Arial" panose="020B0604020202020204" pitchFamily="34" charset="0"/>
              </a:rPr>
              <a:t>Extend storage time to 42 days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Component Preparation</a:t>
            </a:r>
          </a:p>
        </p:txBody>
      </p:sp>
      <p:sp>
        <p:nvSpPr>
          <p:cNvPr id="32771" name="Content Placeholder 2"/>
          <p:cNvSpPr>
            <a:spLocks noGrp="1"/>
          </p:cNvSpPr>
          <p:nvPr>
            <p:ph idx="1"/>
          </p:nvPr>
        </p:nvSpPr>
        <p:spPr/>
        <p:txBody>
          <a:bodyPr>
            <a:normAutofit/>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Whole blood is centrifuged at a </a:t>
            </a:r>
            <a:r>
              <a:rPr lang="en-US" altLang="en-US" b="1" dirty="0" smtClean="0">
                <a:solidFill>
                  <a:schemeClr val="tx1"/>
                </a:solidFill>
                <a:latin typeface="Arial" panose="020B0604020202020204" pitchFamily="34" charset="0"/>
                <a:cs typeface="Arial" panose="020B0604020202020204" pitchFamily="34" charset="0"/>
              </a:rPr>
              <a:t>LIGHT spin</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Platelet-rich plasma (PRP) is expelled into a satellite bag</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Additive solution is added to red blood cells (RBCs), followed by </a:t>
            </a:r>
            <a:r>
              <a:rPr lang="en-US" altLang="en-US" dirty="0" err="1" smtClean="0">
                <a:solidFill>
                  <a:schemeClr val="tx1"/>
                </a:solidFill>
                <a:latin typeface="Arial" panose="020B0604020202020204" pitchFamily="34" charset="0"/>
                <a:cs typeface="Arial" panose="020B0604020202020204" pitchFamily="34" charset="0"/>
              </a:rPr>
              <a:t>leukoreduction</a:t>
            </a:r>
            <a:r>
              <a:rPr lang="en-US" altLang="en-US" dirty="0" smtClean="0">
                <a:solidFill>
                  <a:schemeClr val="tx1"/>
                </a:solidFill>
                <a:latin typeface="Arial" panose="020B0604020202020204" pitchFamily="34" charset="0"/>
                <a:cs typeface="Arial" panose="020B0604020202020204" pitchFamily="34" charset="0"/>
              </a:rPr>
              <a:t> (optional)</a:t>
            </a:r>
          </a:p>
          <a:p>
            <a:pPr eaLnBrk="1" hangingPunct="1"/>
            <a:r>
              <a:rPr lang="en-US" altLang="en-US" dirty="0" smtClean="0">
                <a:solidFill>
                  <a:schemeClr val="tx1"/>
                </a:solidFill>
                <a:latin typeface="Arial" panose="020B0604020202020204" pitchFamily="34" charset="0"/>
                <a:cs typeface="Arial" panose="020B0604020202020204" pitchFamily="34" charset="0"/>
              </a:rPr>
              <a:t>PRP is centrifuged at a </a:t>
            </a:r>
            <a:r>
              <a:rPr lang="en-US" altLang="en-US" b="1" dirty="0" smtClean="0">
                <a:solidFill>
                  <a:schemeClr val="tx1"/>
                </a:solidFill>
                <a:latin typeface="Arial" panose="020B0604020202020204" pitchFamily="34" charset="0"/>
                <a:cs typeface="Arial" panose="020B0604020202020204" pitchFamily="34" charset="0"/>
              </a:rPr>
              <a:t>HEAVY spin</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Platelets are separated from plasma (pH 6.2)</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Plasma can be further processed as fresh frozen plasma (FFP)</a:t>
            </a:r>
          </a:p>
          <a:p>
            <a:pPr lvl="1" eaLnBrk="1" hangingPunct="1">
              <a:buFont typeface="Times New Roman" panose="02020603050405020304" pitchFamily="18" charset="0"/>
              <a:buChar char="−"/>
            </a:pPr>
            <a:r>
              <a:rPr lang="en-US" altLang="en-US" dirty="0" smtClean="0">
                <a:solidFill>
                  <a:schemeClr val="tx1"/>
                </a:solidFill>
                <a:latin typeface="Arial" panose="020B0604020202020204" pitchFamily="34" charset="0"/>
                <a:cs typeface="Arial" panose="020B0604020202020204" pitchFamily="34" charset="0"/>
              </a:rPr>
              <a:t>FFP can be processed into cryoprecipitate</a:t>
            </a:r>
          </a:p>
          <a:p>
            <a:pPr lvl="1" eaLnBrk="1" hangingPunct="1"/>
            <a:endParaRPr lang="en-US" altLang="en-US" dirty="0" smtClean="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76200"/>
            <a:ext cx="8229600" cy="1143000"/>
          </a:xfrm>
        </p:spPr>
        <p:txBody>
          <a:bodyPr/>
          <a:lstStyle/>
          <a:p>
            <a:pPr eaLnBrk="1" hangingPunct="1"/>
            <a:r>
              <a:rPr lang="en-US" altLang="en-US" dirty="0" smtClean="0">
                <a:solidFill>
                  <a:schemeClr val="tx1"/>
                </a:solidFill>
                <a:latin typeface="Arial" panose="020B0604020202020204" pitchFamily="34" charset="0"/>
                <a:cs typeface="Arial" panose="020B0604020202020204" pitchFamily="34" charset="0"/>
              </a:rPr>
              <a:t>Component Storage</a:t>
            </a:r>
          </a:p>
        </p:txBody>
      </p:sp>
      <p:graphicFrame>
        <p:nvGraphicFramePr>
          <p:cNvPr id="2" name="Table 1" descr="Table with 4 columns and 17 rows explaining storage temperature, expiration limits, and quality control requirements of selected blood components&#10;" title="Table 15.2 Storage Temperature, Expiration Limits, and Quality Control Requirements of Selected Blood Components"/>
          <p:cNvGraphicFramePr>
            <a:graphicFrameLocks noGrp="1"/>
          </p:cNvGraphicFramePr>
          <p:nvPr>
            <p:extLst>
              <p:ext uri="{D42A27DB-BD31-4B8C-83A1-F6EECF244321}">
                <p14:modId xmlns:p14="http://schemas.microsoft.com/office/powerpoint/2010/main" val="1510166512"/>
              </p:ext>
            </p:extLst>
          </p:nvPr>
        </p:nvGraphicFramePr>
        <p:xfrm>
          <a:off x="647700" y="1295400"/>
          <a:ext cx="7848600" cy="4978574"/>
        </p:xfrm>
        <a:graphic>
          <a:graphicData uri="http://schemas.openxmlformats.org/drawingml/2006/table">
            <a:tbl>
              <a:tblPr firstRow="1" firstCol="1" bandRow="1">
                <a:tableStyleId>{5C22544A-7EE6-4342-B048-85BDC9FD1C3A}</a:tableStyleId>
              </a:tblPr>
              <a:tblGrid>
                <a:gridCol w="1647492">
                  <a:extLst>
                    <a:ext uri="{9D8B030D-6E8A-4147-A177-3AD203B41FA5}">
                      <a16:colId xmlns:a16="http://schemas.microsoft.com/office/drawing/2014/main" val="20000"/>
                    </a:ext>
                  </a:extLst>
                </a:gridCol>
                <a:gridCol w="1682217">
                  <a:extLst>
                    <a:ext uri="{9D8B030D-6E8A-4147-A177-3AD203B41FA5}">
                      <a16:colId xmlns:a16="http://schemas.microsoft.com/office/drawing/2014/main" val="20001"/>
                    </a:ext>
                  </a:extLst>
                </a:gridCol>
                <a:gridCol w="2541547">
                  <a:extLst>
                    <a:ext uri="{9D8B030D-6E8A-4147-A177-3AD203B41FA5}">
                      <a16:colId xmlns:a16="http://schemas.microsoft.com/office/drawing/2014/main" val="20002"/>
                    </a:ext>
                  </a:extLst>
                </a:gridCol>
                <a:gridCol w="1977344">
                  <a:extLst>
                    <a:ext uri="{9D8B030D-6E8A-4147-A177-3AD203B41FA5}">
                      <a16:colId xmlns:a16="http://schemas.microsoft.com/office/drawing/2014/main" val="20003"/>
                    </a:ext>
                  </a:extLst>
                </a:gridCol>
              </a:tblGrid>
              <a:tr h="221812">
                <a:tc gridSpan="4">
                  <a:txBody>
                    <a:bodyPr/>
                    <a:lstStyle/>
                    <a:p>
                      <a:pPr marL="822960" marR="0" indent="-82296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Table 15.2 Storage Temperature, Expiration Limits, and Quality Control Requirements of Selected Blood Components</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4616">
                <a:tc>
                  <a:txBody>
                    <a:bodyPr/>
                    <a:lstStyle/>
                    <a:p>
                      <a:pPr marL="0" marR="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Component</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Storage temperature</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Expiration limits</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Quality control: minimum requirements</a:t>
                      </a:r>
                      <a:r>
                        <a:rPr lang="en-US" sz="700" b="0" baseline="30000">
                          <a:solidFill>
                            <a:schemeClr val="tx1"/>
                          </a:solidFill>
                          <a:effectLst/>
                          <a:latin typeface="Arial" panose="020B0604020202020204" pitchFamily="34" charset="0"/>
                          <a:cs typeface="Arial" panose="020B0604020202020204" pitchFamily="34" charset="0"/>
                        </a:rPr>
                        <a:t>4</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3807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Whole Blood</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Storage: 1–6° C;</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Shipping: 1–10°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CPD, CP2D: 21 days</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CPDA-1: 35 days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 </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8924">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RBCs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Storage: 1–6° C;</a:t>
                      </a:r>
                    </a:p>
                    <a:p>
                      <a:pPr marL="228600" marR="0" indent="-22860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Shipping: 1–10° C</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CPD, CP2D: 21 days</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CPDA-1: 35 days</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AS-1, AS-3, AS-5, AS-7: 42 days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Hematocrit: ≤80% in CPDA-1 units</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19038">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Frozen RBCs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≤–65°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CPD, CPDA-1: 10 yr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None</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102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RBCs, Deglycerolized or Washed (open system)</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1–6°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24 hr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Visual hemoglobin check;</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Method known to provide a ≥80% RBC recovery</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2822">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Irradiated RBCs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1–6°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28 days from irradiation or original outdate, whichever is first</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Irradiator QC applied 2500 cGy/rad in center of unit</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72822">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RBCs Leukocytes Reduced</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1–6°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Depends on anticoagulant/preservative</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&lt;5.0 × 10</a:t>
                      </a:r>
                      <a:r>
                        <a:rPr lang="en-US" sz="700" b="0" baseline="30000" dirty="0">
                          <a:solidFill>
                            <a:schemeClr val="tx1"/>
                          </a:solidFill>
                          <a:effectLst/>
                          <a:latin typeface="Arial" panose="020B0604020202020204" pitchFamily="34" charset="0"/>
                          <a:cs typeface="Arial" panose="020B0604020202020204" pitchFamily="34" charset="0"/>
                        </a:rPr>
                        <a:t>6</a:t>
                      </a:r>
                      <a:r>
                        <a:rPr lang="en-US" sz="700" b="0" dirty="0">
                          <a:solidFill>
                            <a:schemeClr val="tx1"/>
                          </a:solidFill>
                          <a:effectLst/>
                          <a:latin typeface="Arial" panose="020B0604020202020204" pitchFamily="34" charset="0"/>
                          <a:cs typeface="Arial" panose="020B0604020202020204" pitchFamily="34" charset="0"/>
                        </a:rPr>
                        <a:t> residual leukocytes and 85% of original red cells retained</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4102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Plasma, Frozen Within 24 Hours After Phlebotomy (PF24)</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≤–18°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 yr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None</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3807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Fresh Frozen Plasma</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≤–18° C</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≤–65°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 yr</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7 yr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None</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36410">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FFP, PF24, thawed</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1–6°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24 hr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None</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136410">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Thawed Plasma</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1-6° C</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5 days from thawing</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Not FDA-licensed product</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0461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Cryoprecipitated AHF</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≤–18°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1 yr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Factor VIII: ≥80 IU and ≥150 mg fibrinogen</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34102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Pooled Cryoprecipitated AHF (after thawing)</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20–24° C</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4 hr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Factor VIII: ≥80 IU and ≥150 mg fibrinogen times number in pool</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23807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Platelets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20–24° C with continuous agitation</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5 days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≥5.5 × 10</a:t>
                      </a:r>
                      <a:r>
                        <a:rPr lang="en-US" sz="700" b="0" baseline="30000">
                          <a:solidFill>
                            <a:schemeClr val="tx1"/>
                          </a:solidFill>
                          <a:effectLst/>
                          <a:latin typeface="Arial" panose="020B0604020202020204" pitchFamily="34" charset="0"/>
                          <a:cs typeface="Arial" panose="020B0604020202020204" pitchFamily="34" charset="0"/>
                        </a:rPr>
                        <a:t>10</a:t>
                      </a:r>
                      <a:r>
                        <a:rPr lang="en-US" sz="700" b="0">
                          <a:solidFill>
                            <a:schemeClr val="tx1"/>
                          </a:solidFill>
                          <a:effectLst/>
                          <a:latin typeface="Arial" panose="020B0604020202020204" pitchFamily="34" charset="0"/>
                          <a:cs typeface="Arial" panose="020B0604020202020204" pitchFamily="34" charset="0"/>
                        </a:rPr>
                        <a:t> platelets in 90% of units tested; pH ≥6.2</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r h="20461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Pooled Platelets (open system)</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20–24° C with continuous agitation</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4 hr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None</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477436">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Apheresis</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Platelets Leukocytes Reduced</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20–24° C with continuous agitation</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Open system: within 4 hr</a:t>
                      </a:r>
                    </a:p>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Closed system: 5 days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&lt;5.0 × 10</a:t>
                      </a:r>
                      <a:r>
                        <a:rPr lang="en-US" sz="700" b="0" baseline="30000">
                          <a:solidFill>
                            <a:schemeClr val="tx1"/>
                          </a:solidFill>
                          <a:effectLst/>
                          <a:latin typeface="Arial" panose="020B0604020202020204" pitchFamily="34" charset="0"/>
                          <a:cs typeface="Arial" panose="020B0604020202020204" pitchFamily="34" charset="0"/>
                        </a:rPr>
                        <a:t>6</a:t>
                      </a:r>
                      <a:r>
                        <a:rPr lang="en-US" sz="700" b="0">
                          <a:solidFill>
                            <a:schemeClr val="tx1"/>
                          </a:solidFill>
                          <a:effectLst/>
                          <a:latin typeface="Arial" panose="020B0604020202020204" pitchFamily="34" charset="0"/>
                          <a:cs typeface="Arial" panose="020B0604020202020204" pitchFamily="34" charset="0"/>
                        </a:rPr>
                        <a:t> residual leukocytes in 95% of units; ≥3.0 × 10</a:t>
                      </a:r>
                      <a:r>
                        <a:rPr lang="en-US" sz="700" b="0" baseline="30000">
                          <a:solidFill>
                            <a:schemeClr val="tx1"/>
                          </a:solidFill>
                          <a:effectLst/>
                          <a:latin typeface="Arial" panose="020B0604020202020204" pitchFamily="34" charset="0"/>
                          <a:cs typeface="Arial" panose="020B0604020202020204" pitchFamily="34" charset="0"/>
                        </a:rPr>
                        <a:t>11</a:t>
                      </a:r>
                      <a:r>
                        <a:rPr lang="en-US" sz="700" b="0">
                          <a:solidFill>
                            <a:schemeClr val="tx1"/>
                          </a:solidFill>
                          <a:effectLst/>
                          <a:latin typeface="Arial" panose="020B0604020202020204" pitchFamily="34" charset="0"/>
                          <a:cs typeface="Arial" panose="020B0604020202020204" pitchFamily="34" charset="0"/>
                        </a:rPr>
                        <a:t> platelets in 90% of units tested; pH ≥6.2</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72822">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Apheresis Granulocytes</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20–24° C</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24 hr</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indent="-228600">
                        <a:lnSpc>
                          <a:spcPct val="115000"/>
                        </a:lnSpc>
                        <a:spcBef>
                          <a:spcPts val="0"/>
                        </a:spcBef>
                        <a:spcAft>
                          <a:spcPts val="0"/>
                        </a:spcAft>
                      </a:pPr>
                      <a:r>
                        <a:rPr lang="en-US" sz="700" b="0">
                          <a:solidFill>
                            <a:schemeClr val="tx1"/>
                          </a:solidFill>
                          <a:effectLst/>
                          <a:latin typeface="Arial" panose="020B0604020202020204" pitchFamily="34" charset="0"/>
                          <a:cs typeface="Arial" panose="020B0604020202020204" pitchFamily="34" charset="0"/>
                        </a:rPr>
                        <a:t>≥ 1.0 × 10</a:t>
                      </a:r>
                      <a:r>
                        <a:rPr lang="en-US" sz="700" b="0" baseline="30000">
                          <a:solidFill>
                            <a:schemeClr val="tx1"/>
                          </a:solidFill>
                          <a:effectLst/>
                          <a:latin typeface="Arial" panose="020B0604020202020204" pitchFamily="34" charset="0"/>
                          <a:cs typeface="Arial" panose="020B0604020202020204" pitchFamily="34" charset="0"/>
                        </a:rPr>
                        <a:t>10</a:t>
                      </a:r>
                      <a:r>
                        <a:rPr lang="en-US" sz="700" b="0">
                          <a:solidFill>
                            <a:schemeClr val="tx1"/>
                          </a:solidFill>
                          <a:effectLst/>
                          <a:latin typeface="Arial" panose="020B0604020202020204" pitchFamily="34" charset="0"/>
                          <a:cs typeface="Arial" panose="020B0604020202020204" pitchFamily="34" charset="0"/>
                        </a:rPr>
                        <a:t> granulocytes in 75% of units tested</a:t>
                      </a:r>
                      <a:endParaRPr lang="en-US" sz="7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7"/>
                  </a:ext>
                </a:extLst>
              </a:tr>
              <a:tr h="358924">
                <a:tc gridSpan="4">
                  <a:txBody>
                    <a:bodyPr/>
                    <a:lstStyle/>
                    <a:p>
                      <a:pPr marL="0" marR="0">
                        <a:lnSpc>
                          <a:spcPct val="115000"/>
                        </a:lnSpc>
                        <a:spcBef>
                          <a:spcPts val="0"/>
                        </a:spcBef>
                        <a:spcAft>
                          <a:spcPts val="0"/>
                        </a:spcAft>
                      </a:pPr>
                      <a:r>
                        <a:rPr lang="en-US" sz="700" b="0" i="1" dirty="0">
                          <a:solidFill>
                            <a:schemeClr val="tx1"/>
                          </a:solidFill>
                          <a:effectLst/>
                          <a:latin typeface="Arial" panose="020B0604020202020204" pitchFamily="34" charset="0"/>
                          <a:cs typeface="Arial" panose="020B0604020202020204" pitchFamily="34" charset="0"/>
                        </a:rPr>
                        <a:t>CPD</a:t>
                      </a:r>
                      <a:r>
                        <a:rPr lang="en-US" sz="700" b="0" dirty="0">
                          <a:solidFill>
                            <a:schemeClr val="tx1"/>
                          </a:solidFill>
                          <a:effectLst/>
                          <a:latin typeface="Arial" panose="020B0604020202020204" pitchFamily="34" charset="0"/>
                          <a:cs typeface="Arial" panose="020B0604020202020204" pitchFamily="34" charset="0"/>
                        </a:rPr>
                        <a:t>, Citrate-phosphate-dextrose; </a:t>
                      </a:r>
                      <a:r>
                        <a:rPr lang="en-US" sz="700" b="0" i="1" dirty="0">
                          <a:solidFill>
                            <a:schemeClr val="tx1"/>
                          </a:solidFill>
                          <a:effectLst/>
                          <a:latin typeface="Arial" panose="020B0604020202020204" pitchFamily="34" charset="0"/>
                          <a:cs typeface="Arial" panose="020B0604020202020204" pitchFamily="34" charset="0"/>
                        </a:rPr>
                        <a:t>CP2D</a:t>
                      </a:r>
                      <a:r>
                        <a:rPr lang="en-US" sz="700" b="0" dirty="0">
                          <a:solidFill>
                            <a:schemeClr val="tx1"/>
                          </a:solidFill>
                          <a:effectLst/>
                          <a:latin typeface="Arial" panose="020B0604020202020204" pitchFamily="34" charset="0"/>
                          <a:cs typeface="Arial" panose="020B0604020202020204" pitchFamily="34" charset="0"/>
                        </a:rPr>
                        <a:t>, citrate-phosphate-2-dextrose; </a:t>
                      </a:r>
                      <a:r>
                        <a:rPr lang="en-US" sz="700" b="0" i="1" dirty="0">
                          <a:solidFill>
                            <a:schemeClr val="tx1"/>
                          </a:solidFill>
                          <a:effectLst/>
                          <a:latin typeface="Arial" panose="020B0604020202020204" pitchFamily="34" charset="0"/>
                          <a:cs typeface="Arial" panose="020B0604020202020204" pitchFamily="34" charset="0"/>
                        </a:rPr>
                        <a:t>CPDA-1</a:t>
                      </a:r>
                      <a:r>
                        <a:rPr lang="en-US" sz="700" b="0" dirty="0">
                          <a:solidFill>
                            <a:schemeClr val="tx1"/>
                          </a:solidFill>
                          <a:effectLst/>
                          <a:latin typeface="Arial" panose="020B0604020202020204" pitchFamily="34" charset="0"/>
                          <a:cs typeface="Arial" panose="020B0604020202020204" pitchFamily="34" charset="0"/>
                        </a:rPr>
                        <a:t>, citrate-phosphate-dextrose-adenine; </a:t>
                      </a:r>
                      <a:r>
                        <a:rPr lang="en-US" sz="700" b="0" i="1" dirty="0">
                          <a:solidFill>
                            <a:schemeClr val="tx1"/>
                          </a:solidFill>
                          <a:effectLst/>
                          <a:latin typeface="Arial" panose="020B0604020202020204" pitchFamily="34" charset="0"/>
                          <a:cs typeface="Arial" panose="020B0604020202020204" pitchFamily="34" charset="0"/>
                        </a:rPr>
                        <a:t>RBCs</a:t>
                      </a:r>
                      <a:r>
                        <a:rPr lang="en-US" sz="700" b="0" dirty="0">
                          <a:solidFill>
                            <a:schemeClr val="tx1"/>
                          </a:solidFill>
                          <a:effectLst/>
                          <a:latin typeface="Arial" panose="020B0604020202020204" pitchFamily="34" charset="0"/>
                          <a:cs typeface="Arial" panose="020B0604020202020204" pitchFamily="34" charset="0"/>
                        </a:rPr>
                        <a:t>, red blood cells; </a:t>
                      </a:r>
                      <a:r>
                        <a:rPr lang="en-US" sz="700" b="0" i="1" dirty="0">
                          <a:solidFill>
                            <a:schemeClr val="tx1"/>
                          </a:solidFill>
                          <a:effectLst/>
                          <a:latin typeface="Arial" panose="020B0604020202020204" pitchFamily="34" charset="0"/>
                          <a:cs typeface="Arial" panose="020B0604020202020204" pitchFamily="34" charset="0"/>
                        </a:rPr>
                        <a:t>As</a:t>
                      </a:r>
                      <a:r>
                        <a:rPr lang="en-US" sz="700" b="0" dirty="0">
                          <a:solidFill>
                            <a:schemeClr val="tx1"/>
                          </a:solidFill>
                          <a:effectLst/>
                          <a:latin typeface="Arial" panose="020B0604020202020204" pitchFamily="34" charset="0"/>
                          <a:cs typeface="Arial" panose="020B0604020202020204" pitchFamily="34" charset="0"/>
                        </a:rPr>
                        <a:t>, additive solution; </a:t>
                      </a:r>
                      <a:r>
                        <a:rPr lang="en-US" sz="700" b="0" i="1" dirty="0">
                          <a:solidFill>
                            <a:schemeClr val="tx1"/>
                          </a:solidFill>
                          <a:effectLst/>
                          <a:latin typeface="Arial" panose="020B0604020202020204" pitchFamily="34" charset="0"/>
                          <a:cs typeface="Arial" panose="020B0604020202020204" pitchFamily="34" charset="0"/>
                        </a:rPr>
                        <a:t>FFP</a:t>
                      </a:r>
                      <a:r>
                        <a:rPr lang="en-US" sz="700" b="0" dirty="0">
                          <a:solidFill>
                            <a:schemeClr val="tx1"/>
                          </a:solidFill>
                          <a:effectLst/>
                          <a:latin typeface="Arial" panose="020B0604020202020204" pitchFamily="34" charset="0"/>
                          <a:cs typeface="Arial" panose="020B0604020202020204" pitchFamily="34" charset="0"/>
                        </a:rPr>
                        <a:t>, fresh frozen plasma; </a:t>
                      </a:r>
                      <a:r>
                        <a:rPr lang="en-US" sz="700" b="0" i="1" dirty="0">
                          <a:solidFill>
                            <a:schemeClr val="tx1"/>
                          </a:solidFill>
                          <a:effectLst/>
                          <a:latin typeface="Arial" panose="020B0604020202020204" pitchFamily="34" charset="0"/>
                          <a:cs typeface="Arial" panose="020B0604020202020204" pitchFamily="34" charset="0"/>
                        </a:rPr>
                        <a:t>CRYO</a:t>
                      </a:r>
                      <a:r>
                        <a:rPr lang="en-US" sz="700" b="0" dirty="0">
                          <a:solidFill>
                            <a:schemeClr val="tx1"/>
                          </a:solidFill>
                          <a:effectLst/>
                          <a:latin typeface="Arial" panose="020B0604020202020204" pitchFamily="34" charset="0"/>
                          <a:cs typeface="Arial" panose="020B0604020202020204" pitchFamily="34" charset="0"/>
                        </a:rPr>
                        <a:t>, </a:t>
                      </a:r>
                      <a:r>
                        <a:rPr lang="en-US" sz="700" b="0" dirty="0" err="1">
                          <a:solidFill>
                            <a:schemeClr val="tx1"/>
                          </a:solidFill>
                          <a:effectLst/>
                          <a:latin typeface="Arial" panose="020B0604020202020204" pitchFamily="34" charset="0"/>
                          <a:cs typeface="Arial" panose="020B0604020202020204" pitchFamily="34" charset="0"/>
                        </a:rPr>
                        <a:t>cryoprecipitated</a:t>
                      </a:r>
                      <a:r>
                        <a:rPr lang="en-US" sz="700" b="0" dirty="0">
                          <a:solidFill>
                            <a:schemeClr val="tx1"/>
                          </a:solidFill>
                          <a:effectLst/>
                          <a:latin typeface="Arial" panose="020B0604020202020204" pitchFamily="34" charset="0"/>
                          <a:cs typeface="Arial" panose="020B0604020202020204" pitchFamily="34" charset="0"/>
                        </a:rPr>
                        <a:t> </a:t>
                      </a:r>
                      <a:r>
                        <a:rPr lang="en-US" sz="700" b="0" dirty="0" err="1">
                          <a:solidFill>
                            <a:schemeClr val="tx1"/>
                          </a:solidFill>
                          <a:effectLst/>
                          <a:latin typeface="Arial" panose="020B0604020202020204" pitchFamily="34" charset="0"/>
                          <a:cs typeface="Arial" panose="020B0604020202020204" pitchFamily="34" charset="0"/>
                        </a:rPr>
                        <a:t>antihemophilic</a:t>
                      </a:r>
                      <a:r>
                        <a:rPr lang="en-US" sz="700" b="0" dirty="0">
                          <a:solidFill>
                            <a:schemeClr val="tx1"/>
                          </a:solidFill>
                          <a:effectLst/>
                          <a:latin typeface="Arial" panose="020B0604020202020204" pitchFamily="34" charset="0"/>
                          <a:cs typeface="Arial" panose="020B0604020202020204" pitchFamily="34" charset="0"/>
                        </a:rPr>
                        <a:t> factor; </a:t>
                      </a:r>
                      <a:r>
                        <a:rPr lang="en-US" sz="700" b="0" i="1" dirty="0">
                          <a:solidFill>
                            <a:schemeClr val="tx1"/>
                          </a:solidFill>
                          <a:effectLst/>
                          <a:latin typeface="Arial" panose="020B0604020202020204" pitchFamily="34" charset="0"/>
                          <a:cs typeface="Arial" panose="020B0604020202020204" pitchFamily="34" charset="0"/>
                        </a:rPr>
                        <a:t>PF24</a:t>
                      </a:r>
                      <a:r>
                        <a:rPr lang="en-US" sz="700" b="0" dirty="0">
                          <a:solidFill>
                            <a:schemeClr val="tx1"/>
                          </a:solidFill>
                          <a:effectLst/>
                          <a:latin typeface="Arial" panose="020B0604020202020204" pitchFamily="34" charset="0"/>
                          <a:cs typeface="Arial" panose="020B0604020202020204" pitchFamily="34" charset="0"/>
                        </a:rPr>
                        <a:t>, plasma frozen within 24 hours of phlebotomy; </a:t>
                      </a:r>
                      <a:r>
                        <a:rPr lang="en-US" sz="700" b="0" i="1" dirty="0">
                          <a:solidFill>
                            <a:schemeClr val="tx1"/>
                          </a:solidFill>
                          <a:effectLst/>
                          <a:latin typeface="Arial" panose="020B0604020202020204" pitchFamily="34" charset="0"/>
                          <a:cs typeface="Arial" panose="020B0604020202020204" pitchFamily="34" charset="0"/>
                        </a:rPr>
                        <a:t>QC</a:t>
                      </a:r>
                      <a:r>
                        <a:rPr lang="en-US" sz="700" b="0" dirty="0">
                          <a:solidFill>
                            <a:schemeClr val="tx1"/>
                          </a:solidFill>
                          <a:effectLst/>
                          <a:latin typeface="Arial" panose="020B0604020202020204" pitchFamily="34" charset="0"/>
                          <a:cs typeface="Arial" panose="020B0604020202020204" pitchFamily="34" charset="0"/>
                        </a:rPr>
                        <a:t>, quality control.</a:t>
                      </a:r>
                    </a:p>
                    <a:p>
                      <a:pPr marL="228600" marR="0" indent="-228600">
                        <a:lnSpc>
                          <a:spcPct val="115000"/>
                        </a:lnSpc>
                        <a:spcBef>
                          <a:spcPts val="0"/>
                        </a:spcBef>
                        <a:spcAft>
                          <a:spcPts val="0"/>
                        </a:spcAft>
                      </a:pPr>
                      <a:r>
                        <a:rPr lang="en-US" sz="700" b="0" dirty="0">
                          <a:solidFill>
                            <a:schemeClr val="tx1"/>
                          </a:solidFill>
                          <a:effectLst/>
                          <a:latin typeface="Arial" panose="020B0604020202020204" pitchFamily="34" charset="0"/>
                          <a:cs typeface="Arial" panose="020B0604020202020204" pitchFamily="34" charset="0"/>
                        </a:rPr>
                        <a:t>Source: Fung MK, editor: Technical manual, </a:t>
                      </a:r>
                      <a:r>
                        <a:rPr lang="en-US" sz="700" b="0" dirty="0" err="1">
                          <a:solidFill>
                            <a:schemeClr val="tx1"/>
                          </a:solidFill>
                          <a:effectLst/>
                          <a:latin typeface="Arial" panose="020B0604020202020204" pitchFamily="34" charset="0"/>
                          <a:cs typeface="Arial" panose="020B0604020202020204" pitchFamily="34" charset="0"/>
                        </a:rPr>
                        <a:t>ed</a:t>
                      </a:r>
                      <a:r>
                        <a:rPr lang="en-US" sz="700" b="0" dirty="0">
                          <a:solidFill>
                            <a:schemeClr val="tx1"/>
                          </a:solidFill>
                          <a:effectLst/>
                          <a:latin typeface="Arial" panose="020B0604020202020204" pitchFamily="34" charset="0"/>
                          <a:cs typeface="Arial" panose="020B0604020202020204" pitchFamily="34" charset="0"/>
                        </a:rPr>
                        <a:t> 18, Bethesda, MD, 2014, AABB.</a:t>
                      </a:r>
                      <a:endParaRPr lang="en-US" sz="7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361" marR="223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8"/>
                  </a:ext>
                </a:extLst>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heme1">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2191</TotalTime>
  <Words>1953</Words>
  <Application>Microsoft Office PowerPoint</Application>
  <PresentationFormat>On-screen Show (4:3)</PresentationFormat>
  <Paragraphs>296</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Times New Roman</vt:lpstr>
      <vt:lpstr>Wingdings 2</vt:lpstr>
      <vt:lpstr>1_Theme1</vt:lpstr>
      <vt:lpstr>Retrospect</vt:lpstr>
      <vt:lpstr>Chapter 15</vt:lpstr>
      <vt:lpstr>Objectives (1 of 3)</vt:lpstr>
      <vt:lpstr>Objectives (2 of 3)</vt:lpstr>
      <vt:lpstr>Objectives (3 of 3)</vt:lpstr>
      <vt:lpstr>Blood Collection and Storage</vt:lpstr>
      <vt:lpstr>Anticoagulant–Preservative Composition</vt:lpstr>
      <vt:lpstr>Anticoagulant-Preservatives</vt:lpstr>
      <vt:lpstr>Component Preparation</vt:lpstr>
      <vt:lpstr>Component Storage</vt:lpstr>
      <vt:lpstr>Whole Blood</vt:lpstr>
      <vt:lpstr>RBC Components</vt:lpstr>
      <vt:lpstr>Leukocyte-Reduced RBCs (1 of 2)</vt:lpstr>
      <vt:lpstr>Leukocyte-Reduced RBCs (2 of 2)</vt:lpstr>
      <vt:lpstr>Apheresis RBCs</vt:lpstr>
      <vt:lpstr>Frozen RBCs (1 of 2)</vt:lpstr>
      <vt:lpstr>Frozen RBCs (2 of 2)</vt:lpstr>
      <vt:lpstr>Washed RBCs</vt:lpstr>
      <vt:lpstr>Deglycerolization</vt:lpstr>
      <vt:lpstr>Irradiated RBCs</vt:lpstr>
      <vt:lpstr>Platelets (1 of 2)</vt:lpstr>
      <vt:lpstr>Platelets (2 of 2)</vt:lpstr>
      <vt:lpstr>FFP</vt:lpstr>
      <vt:lpstr>FFP and PF24</vt:lpstr>
      <vt:lpstr>Cryoprecipitated Antihemophilic Factor (CRYO) (1 of 3)</vt:lpstr>
      <vt:lpstr>Cryoprecipitated Antihemophilic Factor (CRYO) (2 of 3)</vt:lpstr>
      <vt:lpstr>Cryoprecipitated Antihemophilic Factor (CRYO) (3 of 3)</vt:lpstr>
      <vt:lpstr>Apheresis Granulocytes</vt:lpstr>
      <vt:lpstr>Labeling</vt:lpstr>
      <vt:lpstr>Standard Labeling Requirements</vt:lpstr>
      <vt:lpstr>Storage</vt:lpstr>
      <vt:lpstr>Transportation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Renee N Wilkins</dc:creator>
  <cp:lastModifiedBy>Docia D. Murphy-Johnson</cp:lastModifiedBy>
  <cp:revision>102</cp:revision>
  <dcterms:created xsi:type="dcterms:W3CDTF">2012-05-23T14:53:17Z</dcterms:created>
  <dcterms:modified xsi:type="dcterms:W3CDTF">2024-07-30T13:11:14Z</dcterms:modified>
</cp:coreProperties>
</file>