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  <p:sldMasterId id="2147483940" r:id="rId2"/>
  </p:sldMasterIdLst>
  <p:notesMasterIdLst>
    <p:notesMasterId r:id="rId24"/>
  </p:notesMasterIdLst>
  <p:sldIdLst>
    <p:sldId id="256" r:id="rId3"/>
    <p:sldId id="257" r:id="rId4"/>
    <p:sldId id="258" r:id="rId5"/>
    <p:sldId id="277" r:id="rId6"/>
    <p:sldId id="259" r:id="rId7"/>
    <p:sldId id="260" r:id="rId8"/>
    <p:sldId id="261" r:id="rId9"/>
    <p:sldId id="262" r:id="rId10"/>
    <p:sldId id="264" r:id="rId11"/>
    <p:sldId id="265" r:id="rId12"/>
    <p:sldId id="27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3656" initials="203656" lastIdx="1" clrIdx="0">
    <p:extLst>
      <p:ext uri="{19B8F6BF-5375-455C-9EA6-DF929625EA0E}">
        <p15:presenceInfo xmlns:p15="http://schemas.microsoft.com/office/powerpoint/2012/main" userId="20365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79354" autoAdjust="0"/>
  </p:normalViewPr>
  <p:slideViewPr>
    <p:cSldViewPr>
      <p:cViewPr varScale="1">
        <p:scale>
          <a:sx n="70" d="100"/>
          <a:sy n="70" d="100"/>
        </p:scale>
        <p:origin x="66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26C26AC-DE65-42C5-88D3-9E6B4F9828EC}" type="datetimeFigureOut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396232-3B35-4E13-BB1B-5BC6CA91F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953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3940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1204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675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6171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8803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6798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005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4102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3813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903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0117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60942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62562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6446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5479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6281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3478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2425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1524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1931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267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C2F940-2341-4245-B201-4A2929C2B1E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1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8D9267-2907-426D-8F47-7281BD6D94E4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F7DF-6863-4870-8B01-31F126A84D8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3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C30486-66DA-4026-9282-98C174E91B03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0405-6FC6-4121-98D6-4F69FC68DF4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73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0839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00204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7718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6479B0-A5AA-448B-99B5-7259EBBF684F}" type="datetime1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E8C6-384A-4B5F-81E9-6259E42567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317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B6E5DB-C405-44D8-8AAB-EB95A8AD1B70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C0A6-5453-4696-80F0-EDFDC13CA5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392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03579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43302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48308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51133A-0561-4A7E-A41C-42E09C4FFC8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61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6160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FC2D17-0752-44F6-8907-816669671EF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56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5E497A-9BD8-48AF-BDD4-F1385930F3F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2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91B464-C631-494D-8172-E95C39225A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05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C115CC-9CCC-4B51-9D9C-9B0BDEADE87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5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ACBDDF-B9FC-426E-99AE-7BC77C6F78A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3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5FB093-4AE5-4038-9CFF-55E206919B2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0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A096F8-F375-4E5B-8812-C12A8FE90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29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905000" y="6400800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534400" y="6400800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0A76A9CC-CF19-412B-819A-68B049DEB4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891" r:id="rId9"/>
  </p:sldLayoutIdLst>
  <p:hf sldNum="0" hdr="0" ftr="0" dt="0"/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96E5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9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76A9CC-CF19-412B-819A-68B049DEB43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05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011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16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914400" y="3276600"/>
            <a:ext cx="6858000" cy="10461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 Therapy in Selected Patients</a:t>
            </a:r>
            <a:endParaRPr lang="en-US" alt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Hematopoietic Progenitor </a:t>
            </a:r>
            <a:b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 (HPC) Transplantation (1 of 2)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Hematopoietic cells contain stem cells and progenitor cells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Transplants can be: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Allogeneic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Syngeneic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Autologous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Bone marrow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Peripheral blood (apheresis)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Umbilical cord blood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Hematopoietic Progenitor </a:t>
            </a:r>
            <a:b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 (HPC) Transplantation (2 of 2)</a:t>
            </a:r>
          </a:p>
        </p:txBody>
      </p:sp>
      <p:graphicFrame>
        <p:nvGraphicFramePr>
          <p:cNvPr id="2" name="Table 1" descr="Table with 1 column and 13 rows explaining therapeutic uses for hematopoietic progenitor cell transplantation&#10;" title="Table 16.6 Therapeutic Uses for Hematopoietic Progenitor Cell Transplantatio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755583"/>
              </p:ext>
            </p:extLst>
          </p:nvPr>
        </p:nvGraphicFramePr>
        <p:xfrm>
          <a:off x="762000" y="1912038"/>
          <a:ext cx="7239000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4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16.6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Therapeutic Uses for Hematopoietic Progenitor Cell Transplantation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Congenital immune deficiencies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Severe combined immunodeficiency disease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Wiskott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-Aldrich syndrome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Aplastic anemia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Fanconi anemia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Hemoglobinopathies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Thalassemia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Sickle cell disease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Malignancy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Acute leukemia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04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Non-Hodgkin and Hodgkin lymphoma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Myelodysplastic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myeloproliferative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disorders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myeloma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2738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Paroxysmal nocturnal hemoglobinuria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sclerosis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Fung MK, editor: Technical manual,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18, Bethesda, MD, 2014, AABB.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 Compatibility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 compatibility is not essential for HPC transplants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Delayed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engraftment may occur following a major ABO-incompatible transplant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group A donor and group O recipient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Hemolysis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occur after a minor ABO-incompatible transplant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group O donor and group A recipient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RBCs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plasma must be compatible with donor and recipient if grafts are ABO mismatched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 Apheresis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 apheresis removes abnormal cells, plasma, or plasma constituents to: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Supply an essential substance that is absent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the quantity of a particular antibody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 mediators of inflammation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immune complexes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cellular elements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Indications for </a:t>
            </a:r>
            <a:b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 Apheresis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 descr="Table with 3 columns and 4 rows explaining indications for therapeutic apheresis&#10;" title="Table 16.8 Indications for Therapeutic Apheresi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916394"/>
              </p:ext>
            </p:extLst>
          </p:nvPr>
        </p:nvGraphicFramePr>
        <p:xfrm>
          <a:off x="628650" y="1760411"/>
          <a:ext cx="7886700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0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16.8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Indications for Therapeutic Apheresis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Indication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Plasmapheresis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Guillain-Barré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syndrome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Myasthenia gravis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sclerosis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Goodpasture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syndrome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Antibody-mediated rejection (kidney)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Desensitization before transplant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Thrombotic thrombocytopenic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purpura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Cryoglobulinemia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Hyperviscosity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monoclonal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gammopathies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 pathologic autoantibody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 HLA alloantibody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 inhibitor of ADAMTS-13 and large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vWF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multimers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 excessive protein or immune complexes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Cytapheresis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Sickle cell disease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Hyperleukocytosis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Babesiosis, malaria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 hemoglobin S, replace with hemoglobin A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 excessive leukocytes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 parasites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Photopheresis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Allograft rejection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Cutaneous T-cell lymphoma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graft-versus-host disease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Inhibit lymphocyte proliferation and cause induction of apoptosis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Human leukocyte antigen;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vWF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von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Willebrand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factor.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Modified from Fung MK, editor: Technical manual,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18, Bethesda, MD, 2014, AABB.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Oncology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Chemotherapy can result in a decrease of platelets, leukocytes, hemoglobin, and hematocrit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 effects include bleeding, anemia, and infection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Alternatives to transfusion include: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Erythropoietin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Colony-stimulating factors (CSFs)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DDAVP (</a:t>
            </a:r>
            <a:r>
              <a:rPr lang="en-US" alt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desmopressin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 Renal Disease</a:t>
            </a:r>
          </a:p>
        </p:txBody>
      </p:sp>
      <p:graphicFrame>
        <p:nvGraphicFramePr>
          <p:cNvPr id="2" name="Table 1" descr="Table with 2 columns and 4 rows explaining contributing factors associated with anemia in chronic renal disease&#10;" title="Table 16.10 Contributing Factors Associated with Anemia in Chronic Renal Diseas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560033"/>
              </p:ext>
            </p:extLst>
          </p:nvPr>
        </p:nvGraphicFramePr>
        <p:xfrm>
          <a:off x="914400" y="2202307"/>
          <a:ext cx="6934200" cy="2801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10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</a:t>
                      </a:r>
                      <a:r>
                        <a:rPr lang="en-US" sz="1600" b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16.10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Contributing Factors Associated with Anemia in Chronic Renal Disease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Elevated uremia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Altering of RBC shape, causing their premature removal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Dialysis procedure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Shearing of RBCs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erythropoietin level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RBC production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9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RBC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Red blood cell.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 and TTP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Hemolytic uremic syndrome (HUS) and thrombotic thrombocytopenic </a:t>
            </a:r>
            <a:r>
              <a:rPr lang="en-US" altLang="en-US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purpura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(TTP) have similar symptoms: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Thrombocytopenia</a:t>
            </a:r>
          </a:p>
          <a:p>
            <a:pPr lvl="1" eaLnBrk="1" hangingPunct="1"/>
            <a:r>
              <a:rPr lang="en-US" alt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Microangiopathic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hemolytic anemia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Renal dysfunction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nervous system involvement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 plasma exchange daily for 1 to 2 weeks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Platelet transfusions are contraindicated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Sickle Cell Anemia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 may be necessary to: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 acute anemia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 stroke or recurrent pain episodes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25% to 30% of patients with sickle cell disease will develop alloantibodies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patients are phenotypically matched to prevent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alloimmunization</a:t>
            </a: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(D, C, E, K1)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overload is a complication of repeated transfusions in sickle cell disease and also thalassemia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Immune Hemolytic </a:t>
            </a:r>
            <a:r>
              <a:rPr lang="en-US" alt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Anemias</a:t>
            </a:r>
            <a:endParaRPr lang="en-US" alt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RBCs are removed from the circulation sooner than 120 days</a:t>
            </a:r>
          </a:p>
          <a:p>
            <a:pPr marL="400050" indent="-400050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groups</a:t>
            </a:r>
          </a:p>
          <a:p>
            <a:pPr marL="925513" lvl="1" indent="-51435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Autoimmune hemolytic anemia, cold or warm</a:t>
            </a:r>
          </a:p>
          <a:p>
            <a:pPr marL="925513" lvl="1" indent="-51435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Drug-induced hemolytic anemia</a:t>
            </a:r>
          </a:p>
          <a:p>
            <a:pPr marL="1270000" lvl="2" indent="-355600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 adsorbs on RBC membrane</a:t>
            </a:r>
          </a:p>
          <a:p>
            <a:pPr marL="1270000" lvl="2" indent="-355600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Drug–antibody complex adsorbs on RBC membrane</a:t>
            </a:r>
          </a:p>
          <a:p>
            <a:pPr marL="1270000" lvl="2" indent="-355600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 causes autoantibody to be produced</a:t>
            </a:r>
          </a:p>
          <a:p>
            <a:pPr marL="925513" lvl="1" indent="-51435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Alloimmune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hemolytic anemia</a:t>
            </a:r>
          </a:p>
          <a:p>
            <a:pPr marL="1270000" lvl="2" indent="-355600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Caused from transfusion or hemolytic disease of the fetus and newborn (HDFN)</a:t>
            </a:r>
          </a:p>
          <a:p>
            <a:pPr marL="400050" indent="-400050"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(1 of 3)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pathophysiology of acute blood loss and massive transfusion therapy 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transfusion requirements and causes of bleeding during cardiac surgery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unique hematologic problems and transfusion therapy issues associated with neonates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pathophysiology and transfusion needs of patients with sickle cell disease, thalassemia, and autoimmune disease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Hemostatic Disorders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Hemostatic disorders are characterized as: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or more coagulation proteins are decreased or missing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Protein has normal production but abnormal structure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 include prolonged bleeding, bleeding in joints, and subcutaneous bleeding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disorders include von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Willebrand’s</a:t>
            </a: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disease, hemophilia A, and hemophilia B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are treated with factor concentrates or DDAVP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Alternatives to Transfusion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 factors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Stimulate bone marrow to produce RBCs, white blood cells, and platelets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VIIa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VIII, or IX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Antithrombin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inhibits coagulation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Protein C: inhibits coagulation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expanders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Crystalloids: used for shock due to hemorrhage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Colloids: replacement fluid for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plasmapheresis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(2 of 3)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80988" indent="-280988" eaLnBrk="1" fontAlgn="auto" hangingPunct="1">
              <a:spcAft>
                <a:spcPts val="0"/>
              </a:spcAft>
              <a:defRPr/>
            </a:pPr>
            <a:r>
              <a:rPr lang="en-GB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the transfusion requirements of oncology patients</a:t>
            </a: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0988" indent="-280988" eaLnBrk="1" fontAlgn="auto" hangingPunct="1">
              <a:spcAft>
                <a:spcPts val="0"/>
              </a:spcAft>
              <a:defRPr/>
            </a:pPr>
            <a:r>
              <a:rPr lang="en-GB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</a:t>
            </a:r>
            <a:r>
              <a:rPr lang="en-GB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contrast hematopoietic progenitor cells (HPCs) collected from bone marrow, peripheral blood, and cord blood, and describe the transfusion support issues unique to these transplants</a:t>
            </a: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0988" indent="-280988" eaLnBrk="1" fontAlgn="auto" hangingPunct="1">
              <a:spcAft>
                <a:spcPts val="0"/>
              </a:spcAft>
              <a:defRPr/>
            </a:pPr>
            <a:r>
              <a:rPr lang="en-GB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</a:t>
            </a:r>
            <a:r>
              <a:rPr lang="en-GB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acquired and congenital disorders of </a:t>
            </a:r>
            <a:r>
              <a:rPr lang="en-GB" altLang="en-US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hemostasis</a:t>
            </a:r>
            <a:r>
              <a:rPr lang="en-GB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appropriate transfusion support for each type of disorder</a:t>
            </a: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(3 of 3)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and contrast the various applications of therapeutic apheresis and the conditions and diseases associated with its use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transfusion issues unique to chronic renal disease patients and how the use of erythropoietin affects the need for red blood cell (RBC) transfusions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several alternatives for transfusion of blood products and their application in coagulation-deficient, trauma, and oncology patients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Massive Transfusion</a:t>
            </a:r>
          </a:p>
        </p:txBody>
      </p:sp>
      <p:sp>
        <p:nvSpPr>
          <p:cNvPr id="22531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endParaRPr lang="en-US" altLang="en-US" i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altLang="en-US" i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altLang="en-US" i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altLang="en-US" i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altLang="en-US" b="1" i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Massive transfusion</a:t>
            </a:r>
            <a:r>
              <a:rPr lang="en-US" altLang="en-US" i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defined as the replacement of one or more blood volumes within 24 hours</a:t>
            </a:r>
          </a:p>
          <a:p>
            <a:pPr marL="0" indent="0" algn="ctr" eaLnBrk="1" hangingPunct="1"/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of Massive Transfusion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 hypovolemia with crystalloids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Optimize the oxygen-carrying capacity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hemostasis: platelets and coagulation factors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 or avoid metabolic disturbances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intravascular volume with colloids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 descr="Table with 3 columns and 3 rows explaining complications in massive transfusion&#10;" title="Table 16.1 Complications in Massive Transfusio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79131"/>
              </p:ext>
            </p:extLst>
          </p:nvPr>
        </p:nvGraphicFramePr>
        <p:xfrm>
          <a:off x="838201" y="2133600"/>
          <a:ext cx="7239000" cy="3219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2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078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16.1 Complications in Massive Transfusion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Causes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096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Microvascular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hemorrhage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Dilution of coagulation factors and platelets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Hypotension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Consumption of coagulation factors Platelet consumption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Platelets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Fresh frozen plasma to control defined deficiencies of coagulation factors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 hypotension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56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Citrate toxicity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Decrease in ionized calcium from anticoagulants in blood products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Slower infusion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Calcium replacement if severe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78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Hypothermia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Rapid infusion of blood products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High-flow blood warmers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Cardiac Surgery</a:t>
            </a:r>
          </a:p>
        </p:txBody>
      </p:sp>
      <p:graphicFrame>
        <p:nvGraphicFramePr>
          <p:cNvPr id="2" name="Table 1" descr="Table with 1 column and 7 rows explaining risk factors for bleeding during cardiac surgery&#10;" title="Table 16.3 Risk Factors for Bleeding during Cardiac Surger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05422"/>
              </p:ext>
            </p:extLst>
          </p:nvPr>
        </p:nvGraphicFramePr>
        <p:xfrm>
          <a:off x="914400" y="2133600"/>
          <a:ext cx="7467600" cy="2837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0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16.3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Factors for Bleeding during Cardiac Surgery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05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Time on pump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05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Age of patient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05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Previous cardiac surgery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05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Type of surgery: valve replacement, CABG, or both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05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Preoperative medications: aspirin and anticoagulant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05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Heparin effect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05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Hypothermia decreases platelet function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6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CABG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Coronary artery bypass graft.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Despotis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Eby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Lubin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DM: A review of transfusion risks and optimal management of perioperative bleeding with cardiac surgery, Transfusion 48:2S, 2008.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 Transplants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941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Liver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Transplantation is associated with massive </a:t>
            </a: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hemorrhage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due to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hypocoagulability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and lung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to cardiac surgery</a:t>
            </a:r>
          </a:p>
          <a:p>
            <a:pPr lvl="1" eaLnBrk="1" hangingPunct="1"/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Leukoreduced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components should be given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Kidney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Erythropoietin has reduced need for transfusion</a:t>
            </a:r>
          </a:p>
          <a:p>
            <a:pPr lvl="1" eaLnBrk="1" hangingPunct="1"/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Leukoreduced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products reduce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alloimmunization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human leukocyte antigens (HLAs)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Graft survival is enhanced with HLA-matched donor–recipient combinations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1598</TotalTime>
  <Words>1158</Words>
  <Application>Microsoft Office PowerPoint</Application>
  <PresentationFormat>On-screen Show (4:3)</PresentationFormat>
  <Paragraphs>204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Wingdings 2</vt:lpstr>
      <vt:lpstr>1_Theme1</vt:lpstr>
      <vt:lpstr>Retrospect</vt:lpstr>
      <vt:lpstr>Chapter 16</vt:lpstr>
      <vt:lpstr>Objectives (1 of 3)</vt:lpstr>
      <vt:lpstr>Objectives (2 of 3) </vt:lpstr>
      <vt:lpstr>Objectives (3 of 3) </vt:lpstr>
      <vt:lpstr>Massive Transfusion</vt:lpstr>
      <vt:lpstr>Priorities of Massive Transfusion</vt:lpstr>
      <vt:lpstr>Complications</vt:lpstr>
      <vt:lpstr>Cardiac Surgery</vt:lpstr>
      <vt:lpstr>Organ Transplants</vt:lpstr>
      <vt:lpstr>Hematopoietic Progenitor  Cell (HPC) Transplantation (1 of 2)</vt:lpstr>
      <vt:lpstr>Hematopoietic Progenitor  Cell (HPC) Transplantation (2 of 2)</vt:lpstr>
      <vt:lpstr>ABO Compatibility</vt:lpstr>
      <vt:lpstr>Therapeutic Apheresis</vt:lpstr>
      <vt:lpstr>Indications for  Therapeutic Apheresis</vt:lpstr>
      <vt:lpstr>Oncology</vt:lpstr>
      <vt:lpstr>Chronic Renal Disease</vt:lpstr>
      <vt:lpstr>HUS and TTP</vt:lpstr>
      <vt:lpstr>Sickle Cell Anemia</vt:lpstr>
      <vt:lpstr>Immune Hemolytic Anemias</vt:lpstr>
      <vt:lpstr>Hemostatic Disorders</vt:lpstr>
      <vt:lpstr>Alternatives to Transfusion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</dc:title>
  <dc:creator>Renee N Wilkins</dc:creator>
  <cp:lastModifiedBy>Docia D. Murphy-Johnson</cp:lastModifiedBy>
  <cp:revision>77</cp:revision>
  <dcterms:created xsi:type="dcterms:W3CDTF">2012-05-29T17:18:12Z</dcterms:created>
  <dcterms:modified xsi:type="dcterms:W3CDTF">2024-07-30T13:13:30Z</dcterms:modified>
</cp:coreProperties>
</file>