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4" r:id="rId1"/>
  </p:sldMasterIdLst>
  <p:notesMasterIdLst>
    <p:notesMasterId r:id="rId21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203656" initials="203656" lastIdx="1" clrIdx="0">
    <p:extLst/>
  </p:cmAuthor>
  <p:cmAuthor id="2" name="Bharathy, Balan" initials="BB" lastIdx="1" clrIdx="1">
    <p:extLst>
      <p:ext uri="{19B8F6BF-5375-455C-9EA6-DF929625EA0E}">
        <p15:presenceInfo xmlns:p15="http://schemas.microsoft.com/office/powerpoint/2012/main" userId="Bharathy, Bal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9898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5" autoAdjust="0"/>
    <p:restoredTop sz="77020" autoAdjust="0"/>
  </p:normalViewPr>
  <p:slideViewPr>
    <p:cSldViewPr>
      <p:cViewPr varScale="1">
        <p:scale>
          <a:sx n="70" d="100"/>
          <a:sy n="70" d="100"/>
        </p:scale>
        <p:origin x="66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E296E-77FD-47C8-B1C6-A3E1B128A14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5195BF5-C65C-4D40-B4E3-3FB60C21E401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</a:t>
          </a:r>
        </a:p>
      </dgm:t>
      <dgm:extLst>
        <a:ext uri="{E40237B7-FDA0-4F09-8148-C483321AD2D9}">
          <dgm14:cNvPr xmlns:dgm14="http://schemas.microsoft.com/office/drawing/2010/diagram" id="0" name="" descr="Table describing important criteria"/>
        </a:ext>
      </dgm:extLst>
    </dgm:pt>
    <dgm:pt modelId="{B257EB27-AA74-46EC-9312-AA0B256ED956}" type="parTrans" cxnId="{36ECCC79-55A7-4273-974F-308B64B9E73E}">
      <dgm:prSet/>
      <dgm:spPr/>
      <dgm:t>
        <a:bodyPr/>
        <a:lstStyle/>
        <a:p>
          <a:endParaRPr lang="en-US"/>
        </a:p>
      </dgm:t>
    </dgm:pt>
    <dgm:pt modelId="{B04B6032-1FA5-4598-8865-5FED1EC8D09E}" type="sibTrans" cxnId="{36ECCC79-55A7-4273-974F-308B64B9E73E}">
      <dgm:prSet/>
      <dgm:spPr/>
      <dgm:t>
        <a:bodyPr/>
        <a:lstStyle/>
        <a:p>
          <a:endParaRPr lang="en-US"/>
        </a:p>
      </dgm:t>
    </dgm:pt>
    <dgm:pt modelId="{60E95097-E797-4C00-A978-02914CD79647}">
      <dgm:prSet phldrT="[Text]" custT="1"/>
      <dgm:spPr/>
      <dgm:t>
        <a:bodyPr/>
        <a:lstStyle/>
        <a:p>
          <a:r>
            <a:rPr lang="en-US" sz="1800" b="1" i="1" dirty="0">
              <a:solidFill>
                <a:srgbClr val="FF6600"/>
              </a:solidFill>
            </a:rPr>
            <a:t>Random-access</a:t>
          </a:r>
          <a:r>
            <a:rPr lang="en-US" sz="1800" i="1" dirty="0"/>
            <a:t> </a:t>
          </a:r>
          <a:r>
            <a:rPr lang="en-US" sz="1800" i="1" dirty="0">
              <a:solidFill>
                <a:srgbClr val="FF0000"/>
              </a:solidFill>
            </a:rPr>
            <a:t>mode</a:t>
          </a:r>
        </a:p>
      </dgm:t>
      <dgm:extLst>
        <a:ext uri="{E40237B7-FDA0-4F09-8148-C483321AD2D9}">
          <dgm14:cNvPr xmlns:dgm14="http://schemas.microsoft.com/office/drawing/2010/diagram" id="0" name="" descr="Table describing important criteria"/>
        </a:ext>
      </dgm:extLst>
    </dgm:pt>
    <dgm:pt modelId="{946C38B4-90F6-4DB2-B3D0-E27C3195D348}" type="parTrans" cxnId="{EAD9FEDD-901B-414A-945F-FB036F4BCCCA}">
      <dgm:prSet/>
      <dgm:spPr/>
      <dgm:t>
        <a:bodyPr/>
        <a:lstStyle/>
        <a:p>
          <a:endParaRPr lang="en-US"/>
        </a:p>
      </dgm:t>
    </dgm:pt>
    <dgm:pt modelId="{D8E55AC5-10FB-4EB3-8044-F14FEA9C5065}" type="sibTrans" cxnId="{EAD9FEDD-901B-414A-945F-FB036F4BCCCA}">
      <dgm:prSet/>
      <dgm:spPr/>
      <dgm:t>
        <a:bodyPr/>
        <a:lstStyle/>
        <a:p>
          <a:endParaRPr lang="en-US"/>
        </a:p>
      </dgm:t>
    </dgm:pt>
    <dgm:pt modelId="{C70BCFCE-8DA3-4964-9B61-252BB14E98D0}">
      <dgm:prSet phldrT="[Text]" custT="1"/>
      <dgm:spPr/>
      <dgm:t>
        <a:bodyPr/>
        <a:lstStyle/>
        <a:p>
          <a:r>
            <a:rPr lang="en-US" sz="1800" i="1" dirty="0"/>
            <a:t>Simultaneous multiple analyses</a:t>
          </a:r>
        </a:p>
      </dgm:t>
    </dgm:pt>
    <dgm:pt modelId="{B65A421D-F573-4A70-AFF1-1B1ECC2CD07A}" type="parTrans" cxnId="{72F42F45-4A9A-4EAE-B2B5-8C7EAD703094}">
      <dgm:prSet/>
      <dgm:spPr/>
      <dgm:t>
        <a:bodyPr/>
        <a:lstStyle/>
        <a:p>
          <a:endParaRPr lang="en-US"/>
        </a:p>
      </dgm:t>
    </dgm:pt>
    <dgm:pt modelId="{F5537BC9-D970-4572-959B-C8A85EC306C4}" type="sibTrans" cxnId="{72F42F45-4A9A-4EAE-B2B5-8C7EAD703094}">
      <dgm:prSet/>
      <dgm:spPr/>
      <dgm:t>
        <a:bodyPr/>
        <a:lstStyle/>
        <a:p>
          <a:endParaRPr lang="en-US"/>
        </a:p>
      </dgm:t>
    </dgm:pt>
    <dgm:pt modelId="{E8B700AE-EE20-4C99-955F-EF9A356DCB0B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Sample Handling</a:t>
          </a:r>
        </a:p>
      </dgm:t>
      <dgm:extLst>
        <a:ext uri="{E40237B7-FDA0-4F09-8148-C483321AD2D9}">
          <dgm14:cNvPr xmlns:dgm14="http://schemas.microsoft.com/office/drawing/2010/diagram" id="0" name="" descr="Table describing important criteria"/>
        </a:ext>
      </dgm:extLst>
    </dgm:pt>
    <dgm:pt modelId="{E41B9840-A426-45A8-A5E5-72B7AAE2AAA8}" type="parTrans" cxnId="{B6BDEAC1-AC05-427A-83B2-7E80D3757B4C}">
      <dgm:prSet/>
      <dgm:spPr/>
      <dgm:t>
        <a:bodyPr/>
        <a:lstStyle/>
        <a:p>
          <a:endParaRPr lang="en-US"/>
        </a:p>
      </dgm:t>
    </dgm:pt>
    <dgm:pt modelId="{F6653C45-347E-4FCB-9A78-E6628B17EC72}" type="sibTrans" cxnId="{B6BDEAC1-AC05-427A-83B2-7E80D3757B4C}">
      <dgm:prSet/>
      <dgm:spPr/>
      <dgm:t>
        <a:bodyPr/>
        <a:lstStyle/>
        <a:p>
          <a:endParaRPr lang="en-US"/>
        </a:p>
      </dgm:t>
    </dgm:pt>
    <dgm:pt modelId="{1E7C1CA8-7473-4E2A-9D7D-A49A9A181B4C}">
      <dgm:prSet phldrT="[Text]" custT="1"/>
      <dgm:spPr/>
      <dgm:t>
        <a:bodyPr/>
        <a:lstStyle/>
        <a:p>
          <a:r>
            <a:rPr lang="en-US" sz="1800" i="1" dirty="0"/>
            <a:t>Clot detection</a:t>
          </a:r>
        </a:p>
      </dgm:t>
      <dgm:extLst>
        <a:ext uri="{E40237B7-FDA0-4F09-8148-C483321AD2D9}">
          <dgm14:cNvPr xmlns:dgm14="http://schemas.microsoft.com/office/drawing/2010/diagram" id="0" name="" descr="Table describing important criteria"/>
        </a:ext>
      </dgm:extLst>
    </dgm:pt>
    <dgm:pt modelId="{41ED612C-3DF7-4CED-B858-AED1604FBDB1}" type="parTrans" cxnId="{3CEBB94C-0ED7-4E31-8B87-074858EF6D8C}">
      <dgm:prSet/>
      <dgm:spPr/>
      <dgm:t>
        <a:bodyPr/>
        <a:lstStyle/>
        <a:p>
          <a:endParaRPr lang="en-US"/>
        </a:p>
      </dgm:t>
    </dgm:pt>
    <dgm:pt modelId="{C02CB166-ADA5-46A9-B4A2-9DF06A2FC111}" type="sibTrans" cxnId="{3CEBB94C-0ED7-4E31-8B87-074858EF6D8C}">
      <dgm:prSet/>
      <dgm:spPr/>
      <dgm:t>
        <a:bodyPr/>
        <a:lstStyle/>
        <a:p>
          <a:endParaRPr lang="en-US"/>
        </a:p>
      </dgm:t>
    </dgm:pt>
    <dgm:pt modelId="{C028B13C-939B-4082-965D-F4E80BBA0266}">
      <dgm:prSet phldrT="[Text]" custT="1"/>
      <dgm:spPr/>
      <dgm:t>
        <a:bodyPr/>
        <a:lstStyle/>
        <a:p>
          <a:r>
            <a:rPr lang="en-US" sz="1800" i="1" dirty="0"/>
            <a:t>Bar code reader</a:t>
          </a:r>
        </a:p>
      </dgm:t>
    </dgm:pt>
    <dgm:pt modelId="{60CA01B8-76A1-49B1-AB23-1D323FA22ED2}" type="parTrans" cxnId="{E7745A2E-795F-42EF-AFE5-69517389A73D}">
      <dgm:prSet/>
      <dgm:spPr/>
      <dgm:t>
        <a:bodyPr/>
        <a:lstStyle/>
        <a:p>
          <a:endParaRPr lang="en-US"/>
        </a:p>
      </dgm:t>
    </dgm:pt>
    <dgm:pt modelId="{7C2329B1-3B73-4596-9CEA-62C2A4BFA00B}" type="sibTrans" cxnId="{E7745A2E-795F-42EF-AFE5-69517389A73D}">
      <dgm:prSet/>
      <dgm:spPr/>
      <dgm:t>
        <a:bodyPr/>
        <a:lstStyle/>
        <a:p>
          <a:endParaRPr lang="en-US"/>
        </a:p>
      </dgm:t>
    </dgm:pt>
    <dgm:pt modelId="{4902BBF3-9091-4233-A042-4E5E7C5EB8D0}">
      <dgm:prSet phldrT="[Text]"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Handling</a:t>
          </a:r>
        </a:p>
      </dgm:t>
      <dgm:extLst>
        <a:ext uri="{E40237B7-FDA0-4F09-8148-C483321AD2D9}">
          <dgm14:cNvPr xmlns:dgm14="http://schemas.microsoft.com/office/drawing/2010/diagram" id="0" name="" descr="Table describing important criteria"/>
        </a:ext>
      </dgm:extLst>
    </dgm:pt>
    <dgm:pt modelId="{8B862CC5-6A23-4039-BF8A-A0ACD41FDCAE}" type="parTrans" cxnId="{DC4152E0-241A-4D3A-ACD3-033ECFA356DD}">
      <dgm:prSet/>
      <dgm:spPr/>
      <dgm:t>
        <a:bodyPr/>
        <a:lstStyle/>
        <a:p>
          <a:endParaRPr lang="en-US"/>
        </a:p>
      </dgm:t>
    </dgm:pt>
    <dgm:pt modelId="{D7E35AB9-2A42-4344-8E81-AF44CA2B65C1}" type="sibTrans" cxnId="{DC4152E0-241A-4D3A-ACD3-033ECFA356DD}">
      <dgm:prSet/>
      <dgm:spPr/>
      <dgm:t>
        <a:bodyPr/>
        <a:lstStyle/>
        <a:p>
          <a:endParaRPr lang="en-US"/>
        </a:p>
      </dgm:t>
    </dgm:pt>
    <dgm:pt modelId="{0C3F47C9-7F2E-4255-AEB9-0166902F9CB6}">
      <dgm:prSet phldrT="[Text]" custT="1"/>
      <dgm:spPr/>
      <dgm:t>
        <a:bodyPr/>
        <a:lstStyle/>
        <a:p>
          <a:r>
            <a:rPr lang="en-US" sz="1800" i="1" dirty="0"/>
            <a:t>Flexible software</a:t>
          </a:r>
        </a:p>
      </dgm:t>
      <dgm:extLst>
        <a:ext uri="{E40237B7-FDA0-4F09-8148-C483321AD2D9}">
          <dgm14:cNvPr xmlns:dgm14="http://schemas.microsoft.com/office/drawing/2010/diagram" id="0" name="" descr="Table describing important criteria"/>
        </a:ext>
      </dgm:extLst>
    </dgm:pt>
    <dgm:pt modelId="{2F8629EC-F5FC-47EA-826B-501C57AC465C}" type="parTrans" cxnId="{B98FF8EC-43B4-4E52-8E56-313CA3D7E1A8}">
      <dgm:prSet/>
      <dgm:spPr/>
      <dgm:t>
        <a:bodyPr/>
        <a:lstStyle/>
        <a:p>
          <a:endParaRPr lang="en-US"/>
        </a:p>
      </dgm:t>
    </dgm:pt>
    <dgm:pt modelId="{C97434A6-E528-41F9-A851-A481BE09EE6B}" type="sibTrans" cxnId="{B98FF8EC-43B4-4E52-8E56-313CA3D7E1A8}">
      <dgm:prSet/>
      <dgm:spPr/>
      <dgm:t>
        <a:bodyPr/>
        <a:lstStyle/>
        <a:p>
          <a:endParaRPr lang="en-US"/>
        </a:p>
      </dgm:t>
    </dgm:pt>
    <dgm:pt modelId="{3929E7A6-23D3-4FB2-832E-E603849D4B97}">
      <dgm:prSet phldrT="[Text]" custT="1"/>
      <dgm:spPr/>
      <dgm:t>
        <a:bodyPr/>
        <a:lstStyle/>
        <a:p>
          <a:r>
            <a:rPr lang="en-US" sz="1800" b="1" i="1" dirty="0">
              <a:solidFill>
                <a:srgbClr val="FF6600"/>
              </a:solidFill>
            </a:rPr>
            <a:t>Laboratory information system interface</a:t>
          </a:r>
          <a:r>
            <a:rPr lang="en-US" sz="1800" i="1" dirty="0"/>
            <a:t> </a:t>
          </a:r>
        </a:p>
      </dgm:t>
    </dgm:pt>
    <dgm:pt modelId="{A2708F2D-1906-4573-8FB4-78640F2204A8}" type="parTrans" cxnId="{383A7E97-6648-4A2F-A51E-C3467809BA76}">
      <dgm:prSet/>
      <dgm:spPr/>
      <dgm:t>
        <a:bodyPr/>
        <a:lstStyle/>
        <a:p>
          <a:endParaRPr lang="en-US"/>
        </a:p>
      </dgm:t>
    </dgm:pt>
    <dgm:pt modelId="{71201A47-C68D-4753-922B-1C0237A29FFB}" type="sibTrans" cxnId="{383A7E97-6648-4A2F-A51E-C3467809BA76}">
      <dgm:prSet/>
      <dgm:spPr/>
      <dgm:t>
        <a:bodyPr/>
        <a:lstStyle/>
        <a:p>
          <a:endParaRPr lang="en-US"/>
        </a:p>
      </dgm:t>
    </dgm:pt>
    <dgm:pt modelId="{681DD70A-F36D-4038-9D8D-A5318C024CC8}">
      <dgm:prSet phldrT="[Text]" custT="1"/>
      <dgm:spPr/>
      <dgm:t>
        <a:bodyPr/>
        <a:lstStyle/>
        <a:p>
          <a:r>
            <a:rPr lang="en-US" sz="1800" i="1" dirty="0"/>
            <a:t>Liquid detection</a:t>
          </a:r>
        </a:p>
      </dgm:t>
    </dgm:pt>
    <dgm:pt modelId="{916DB418-FF41-4D11-861D-79A3AB05BC01}" type="parTrans" cxnId="{89540CC8-9477-4E45-8AB6-FDC8A4AD3A2D}">
      <dgm:prSet/>
      <dgm:spPr/>
      <dgm:t>
        <a:bodyPr/>
        <a:lstStyle/>
        <a:p>
          <a:endParaRPr lang="en-US"/>
        </a:p>
      </dgm:t>
    </dgm:pt>
    <dgm:pt modelId="{2055307D-58C3-42EB-AC71-D6C9996FFA93}" type="sibTrans" cxnId="{89540CC8-9477-4E45-8AB6-FDC8A4AD3A2D}">
      <dgm:prSet/>
      <dgm:spPr/>
      <dgm:t>
        <a:bodyPr/>
        <a:lstStyle/>
        <a:p>
          <a:endParaRPr lang="en-US"/>
        </a:p>
      </dgm:t>
    </dgm:pt>
    <dgm:pt modelId="{A356DE6D-173D-409A-81B3-7F8A77BBC7DA}">
      <dgm:prSet phldrT="[Text]" custT="1"/>
      <dgm:spPr/>
      <dgm:t>
        <a:bodyPr/>
        <a:lstStyle/>
        <a:p>
          <a:r>
            <a:rPr lang="en-US" sz="1800" i="1" dirty="0"/>
            <a:t>Closed tube sampling</a:t>
          </a:r>
        </a:p>
      </dgm:t>
    </dgm:pt>
    <dgm:pt modelId="{24AEF853-126B-44F0-A034-1C6BAA36399C}" type="parTrans" cxnId="{FDB3DEC0-1562-4667-8B76-9339D5C5DE74}">
      <dgm:prSet/>
      <dgm:spPr/>
      <dgm:t>
        <a:bodyPr/>
        <a:lstStyle/>
        <a:p>
          <a:endParaRPr lang="en-US"/>
        </a:p>
      </dgm:t>
    </dgm:pt>
    <dgm:pt modelId="{5F0A660D-7E67-471C-BAB0-2D6EB36DD4A4}" type="sibTrans" cxnId="{FDB3DEC0-1562-4667-8B76-9339D5C5DE74}">
      <dgm:prSet/>
      <dgm:spPr/>
      <dgm:t>
        <a:bodyPr/>
        <a:lstStyle/>
        <a:p>
          <a:endParaRPr lang="en-US"/>
        </a:p>
      </dgm:t>
    </dgm:pt>
    <dgm:pt modelId="{926B1CC2-7AFB-470F-AF90-0C56AAA8C0DD}">
      <dgm:prSet phldrT="[Text]" custT="1"/>
      <dgm:spPr/>
      <dgm:t>
        <a:bodyPr/>
        <a:lstStyle/>
        <a:p>
          <a:r>
            <a:rPr lang="en-US" sz="1800" i="1" dirty="0"/>
            <a:t>Precise sampling</a:t>
          </a:r>
        </a:p>
      </dgm:t>
    </dgm:pt>
    <dgm:pt modelId="{0E5F9EC7-08CA-4E0D-B597-4E22478282DC}" type="parTrans" cxnId="{E54E9A19-0E26-4F8D-80D7-60E3F656F9CB}">
      <dgm:prSet/>
      <dgm:spPr/>
      <dgm:t>
        <a:bodyPr/>
        <a:lstStyle/>
        <a:p>
          <a:endParaRPr lang="en-US"/>
        </a:p>
      </dgm:t>
    </dgm:pt>
    <dgm:pt modelId="{F5E54BCE-B270-4D0D-884B-9E9A6D9030A7}" type="sibTrans" cxnId="{E54E9A19-0E26-4F8D-80D7-60E3F656F9CB}">
      <dgm:prSet/>
      <dgm:spPr/>
      <dgm:t>
        <a:bodyPr/>
        <a:lstStyle/>
        <a:p>
          <a:endParaRPr lang="en-US"/>
        </a:p>
      </dgm:t>
    </dgm:pt>
    <dgm:pt modelId="{D891FC4E-DF05-4E50-BA9E-4BC8DFE14D66}">
      <dgm:prSet phldrT="[Text]" custT="1"/>
      <dgm:spPr/>
      <dgm:t>
        <a:bodyPr/>
        <a:lstStyle/>
        <a:p>
          <a:r>
            <a:rPr lang="en-US" sz="1800" i="1" dirty="0"/>
            <a:t>Extensive test menu</a:t>
          </a:r>
        </a:p>
      </dgm:t>
    </dgm:pt>
    <dgm:pt modelId="{82617BBF-8891-4A35-8C8B-AFCFFD8A92AA}" type="parTrans" cxnId="{A6B04612-66D8-4E2F-A9EE-3D997A2F8407}">
      <dgm:prSet/>
      <dgm:spPr/>
      <dgm:t>
        <a:bodyPr/>
        <a:lstStyle/>
        <a:p>
          <a:endParaRPr lang="en-US"/>
        </a:p>
      </dgm:t>
    </dgm:pt>
    <dgm:pt modelId="{5CFB0D62-0E2A-40A9-8DC7-47845FD32721}" type="sibTrans" cxnId="{A6B04612-66D8-4E2F-A9EE-3D997A2F8407}">
      <dgm:prSet/>
      <dgm:spPr/>
      <dgm:t>
        <a:bodyPr/>
        <a:lstStyle/>
        <a:p>
          <a:endParaRPr lang="en-US"/>
        </a:p>
      </dgm:t>
    </dgm:pt>
    <dgm:pt modelId="{E15F08C0-4383-4683-BE3A-0DC3939757A5}">
      <dgm:prSet phldrT="[Text]" custT="1"/>
      <dgm:spPr/>
      <dgm:t>
        <a:bodyPr/>
        <a:lstStyle/>
        <a:p>
          <a:r>
            <a:rPr lang="en-US" sz="1800" i="1" dirty="0"/>
            <a:t>Automated reader</a:t>
          </a:r>
        </a:p>
      </dgm:t>
    </dgm:pt>
    <dgm:pt modelId="{01A4E182-264A-4BD2-A4D4-252154982596}" type="parTrans" cxnId="{7B7F31A7-7D6D-469D-8927-D806A96CF568}">
      <dgm:prSet/>
      <dgm:spPr/>
      <dgm:t>
        <a:bodyPr/>
        <a:lstStyle/>
        <a:p>
          <a:endParaRPr lang="en-US"/>
        </a:p>
      </dgm:t>
    </dgm:pt>
    <dgm:pt modelId="{D53A6831-F2C7-4B91-94D4-A19791EFBED8}" type="sibTrans" cxnId="{7B7F31A7-7D6D-469D-8927-D806A96CF568}">
      <dgm:prSet/>
      <dgm:spPr/>
      <dgm:t>
        <a:bodyPr/>
        <a:lstStyle/>
        <a:p>
          <a:endParaRPr lang="en-US"/>
        </a:p>
      </dgm:t>
    </dgm:pt>
    <dgm:pt modelId="{AE8C4997-19B1-4028-927A-166158810166}">
      <dgm:prSet phldrT="[Text]" custT="1"/>
      <dgm:spPr/>
      <dgm:t>
        <a:bodyPr/>
        <a:lstStyle/>
        <a:p>
          <a:r>
            <a:rPr lang="en-US" sz="1800" i="1" dirty="0"/>
            <a:t>Accepts multiple samples</a:t>
          </a:r>
        </a:p>
      </dgm:t>
    </dgm:pt>
    <dgm:pt modelId="{79CCA057-7B04-491B-95EA-600474392552}" type="parTrans" cxnId="{9A39AEFE-64A4-485D-9898-12B7B1D45BD2}">
      <dgm:prSet/>
      <dgm:spPr/>
      <dgm:t>
        <a:bodyPr/>
        <a:lstStyle/>
        <a:p>
          <a:endParaRPr lang="en-US"/>
        </a:p>
      </dgm:t>
    </dgm:pt>
    <dgm:pt modelId="{9DF96EFE-C823-499C-A62F-7C3A7C4401D3}" type="sibTrans" cxnId="{9A39AEFE-64A4-485D-9898-12B7B1D45BD2}">
      <dgm:prSet/>
      <dgm:spPr/>
      <dgm:t>
        <a:bodyPr/>
        <a:lstStyle/>
        <a:p>
          <a:endParaRPr lang="en-US"/>
        </a:p>
      </dgm:t>
    </dgm:pt>
    <dgm:pt modelId="{626BD013-DFC3-434D-94CD-37D4AC95F155}">
      <dgm:prSet phldrT="[Text]" custT="1"/>
      <dgm:spPr/>
      <dgm:t>
        <a:bodyPr/>
        <a:lstStyle/>
        <a:p>
          <a:r>
            <a:rPr lang="en-US" sz="1800" i="1" dirty="0"/>
            <a:t>Precise pipetting</a:t>
          </a:r>
        </a:p>
      </dgm:t>
    </dgm:pt>
    <dgm:pt modelId="{590E6542-7A71-4C09-8C68-B782116D1D6D}" type="parTrans" cxnId="{22842F89-BCDE-45B5-9E03-207F1DC00748}">
      <dgm:prSet/>
      <dgm:spPr/>
      <dgm:t>
        <a:bodyPr/>
        <a:lstStyle/>
        <a:p>
          <a:endParaRPr lang="en-US"/>
        </a:p>
      </dgm:t>
    </dgm:pt>
    <dgm:pt modelId="{69BDB536-C5FA-435C-906F-A791769FF8C6}" type="sibTrans" cxnId="{22842F89-BCDE-45B5-9E03-207F1DC00748}">
      <dgm:prSet/>
      <dgm:spPr/>
      <dgm:t>
        <a:bodyPr/>
        <a:lstStyle/>
        <a:p>
          <a:endParaRPr lang="en-US"/>
        </a:p>
      </dgm:t>
    </dgm:pt>
    <dgm:pt modelId="{5388AFD1-970C-452F-BD02-0DF03F817293}">
      <dgm:prSet phldrT="[Text]" custT="1"/>
      <dgm:spPr/>
      <dgm:t>
        <a:bodyPr/>
        <a:lstStyle/>
        <a:p>
          <a:r>
            <a:rPr lang="en-US" sz="1800" i="1" dirty="0"/>
            <a:t>Flags discrepancies</a:t>
          </a:r>
        </a:p>
      </dgm:t>
    </dgm:pt>
    <dgm:pt modelId="{7F9C1787-FA2F-414A-BF9D-E52711B83FE5}" type="parTrans" cxnId="{444F18B9-E437-48E0-BD28-5AEBEF82541D}">
      <dgm:prSet/>
      <dgm:spPr/>
      <dgm:t>
        <a:bodyPr/>
        <a:lstStyle/>
        <a:p>
          <a:endParaRPr lang="en-US"/>
        </a:p>
      </dgm:t>
    </dgm:pt>
    <dgm:pt modelId="{FF843D16-9DD1-4FC7-82BC-B6E053F22A76}" type="sibTrans" cxnId="{444F18B9-E437-48E0-BD28-5AEBEF82541D}">
      <dgm:prSet/>
      <dgm:spPr/>
      <dgm:t>
        <a:bodyPr/>
        <a:lstStyle/>
        <a:p>
          <a:endParaRPr lang="en-US"/>
        </a:p>
      </dgm:t>
    </dgm:pt>
    <dgm:pt modelId="{DF72F008-E181-4241-8B42-6392713CF773}">
      <dgm:prSet phldrT="[Text]" custT="1"/>
      <dgm:spPr/>
      <dgm:t>
        <a:bodyPr/>
        <a:lstStyle/>
        <a:p>
          <a:r>
            <a:rPr lang="en-US" sz="1800" i="1" dirty="0"/>
            <a:t>Automatic patient updates to laboratory information system</a:t>
          </a:r>
        </a:p>
      </dgm:t>
    </dgm:pt>
    <dgm:pt modelId="{07D149A2-472F-4FB9-B739-16360324F5B6}" type="parTrans" cxnId="{C1F9C89B-0F0D-4BC5-BC39-1DC4D2ADDA10}">
      <dgm:prSet/>
      <dgm:spPr/>
      <dgm:t>
        <a:bodyPr/>
        <a:lstStyle/>
        <a:p>
          <a:endParaRPr lang="en-US"/>
        </a:p>
      </dgm:t>
    </dgm:pt>
    <dgm:pt modelId="{44691AB9-3311-4927-B5C4-DA5DFC10BE25}" type="sibTrans" cxnId="{C1F9C89B-0F0D-4BC5-BC39-1DC4D2ADDA10}">
      <dgm:prSet/>
      <dgm:spPr/>
      <dgm:t>
        <a:bodyPr/>
        <a:lstStyle/>
        <a:p>
          <a:endParaRPr lang="en-US"/>
        </a:p>
      </dgm:t>
    </dgm:pt>
    <dgm:pt modelId="{8A0C344A-47CE-4D1F-9B53-2A4F5E1C155F}" type="pres">
      <dgm:prSet presAssocID="{464E296E-77FD-47C8-B1C6-A3E1B128A1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63F2F8-437D-4E43-A94D-6AD7C88DE3A0}" type="pres">
      <dgm:prSet presAssocID="{25195BF5-C65C-4D40-B4E3-3FB60C21E401}" presName="composite" presStyleCnt="0"/>
      <dgm:spPr/>
    </dgm:pt>
    <dgm:pt modelId="{1014F013-974D-43FF-97A0-B82CD1E528AC}" type="pres">
      <dgm:prSet presAssocID="{25195BF5-C65C-4D40-B4E3-3FB60C21E401}" presName="parTx" presStyleLbl="alignNode1" presStyleIdx="0" presStyleCnt="3" custLinFactNeighborY="-5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BD7C50-A32B-4210-BDC1-085FF9CC1908}" type="pres">
      <dgm:prSet presAssocID="{25195BF5-C65C-4D40-B4E3-3FB60C21E401}" presName="desTx" presStyleLbl="alignAccFollowNode1" presStyleIdx="0" presStyleCnt="3" custLinFactNeighborX="610" custLinFactNeighborY="-1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76561-9082-49B5-89C0-AE62E14E82B0}" type="pres">
      <dgm:prSet presAssocID="{B04B6032-1FA5-4598-8865-5FED1EC8D09E}" presName="space" presStyleCnt="0"/>
      <dgm:spPr/>
    </dgm:pt>
    <dgm:pt modelId="{7E31314A-185B-4368-A2F9-0473EC983CC5}" type="pres">
      <dgm:prSet presAssocID="{E8B700AE-EE20-4C99-955F-EF9A356DCB0B}" presName="composite" presStyleCnt="0"/>
      <dgm:spPr/>
    </dgm:pt>
    <dgm:pt modelId="{A90A6FCC-F834-4B14-BF45-CC842B27901F}" type="pres">
      <dgm:prSet presAssocID="{E8B700AE-EE20-4C99-955F-EF9A356DCB0B}" presName="parTx" presStyleLbl="alignNode1" presStyleIdx="1" presStyleCnt="3" custLinFactNeighborY="-5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811F77-9CB1-4ADC-8F00-EF00DB0CE9C8}" type="pres">
      <dgm:prSet presAssocID="{E8B700AE-EE20-4C99-955F-EF9A356DCB0B}" presName="desTx" presStyleLbl="alignAccFollowNode1" presStyleIdx="1" presStyleCnt="3" custLinFactNeighborX="610" custLinFactNeighborY="-1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1739E-F3CB-41ED-8544-C58D365803A9}" type="pres">
      <dgm:prSet presAssocID="{F6653C45-347E-4FCB-9A78-E6628B17EC72}" presName="space" presStyleCnt="0"/>
      <dgm:spPr/>
    </dgm:pt>
    <dgm:pt modelId="{4AB6690C-0113-421D-B5B3-9F643BB19456}" type="pres">
      <dgm:prSet presAssocID="{4902BBF3-9091-4233-A042-4E5E7C5EB8D0}" presName="composite" presStyleCnt="0"/>
      <dgm:spPr/>
    </dgm:pt>
    <dgm:pt modelId="{31E2D1CB-B263-40A3-8E9F-62870155E1C9}" type="pres">
      <dgm:prSet presAssocID="{4902BBF3-9091-4233-A042-4E5E7C5EB8D0}" presName="parTx" presStyleLbl="alignNode1" presStyleIdx="2" presStyleCnt="3" custLinFactNeighborY="-5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A9FE5-2C96-405A-AAD7-F2A8DFB235AA}" type="pres">
      <dgm:prSet presAssocID="{4902BBF3-9091-4233-A042-4E5E7C5EB8D0}" presName="desTx" presStyleLbl="alignAccFollowNode1" presStyleIdx="2" presStyleCnt="3" custLinFactNeighborY="-1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2AD01E-24F2-41CC-B61A-C3766E151B6B}" type="presOf" srcId="{0C3F47C9-7F2E-4255-AEB9-0166902F9CB6}" destId="{4F7A9FE5-2C96-405A-AAD7-F2A8DFB235AA}" srcOrd="0" destOrd="0" presId="urn:microsoft.com/office/officeart/2005/8/layout/hList1"/>
    <dgm:cxn modelId="{C568B9BB-D8E6-4F56-937B-77E581CFF580}" type="presOf" srcId="{25195BF5-C65C-4D40-B4E3-3FB60C21E401}" destId="{1014F013-974D-43FF-97A0-B82CD1E528AC}" srcOrd="0" destOrd="0" presId="urn:microsoft.com/office/officeart/2005/8/layout/hList1"/>
    <dgm:cxn modelId="{444F18B9-E437-48E0-BD28-5AEBEF82541D}" srcId="{4902BBF3-9091-4233-A042-4E5E7C5EB8D0}" destId="{5388AFD1-970C-452F-BD02-0DF03F817293}" srcOrd="1" destOrd="0" parTransId="{7F9C1787-FA2F-414A-BF9D-E52711B83FE5}" sibTransId="{FF843D16-9DD1-4FC7-82BC-B6E053F22A76}"/>
    <dgm:cxn modelId="{3CEBB94C-0ED7-4E31-8B87-074858EF6D8C}" srcId="{E8B700AE-EE20-4C99-955F-EF9A356DCB0B}" destId="{1E7C1CA8-7473-4E2A-9D7D-A49A9A181B4C}" srcOrd="0" destOrd="0" parTransId="{41ED612C-3DF7-4CED-B858-AED1604FBDB1}" sibTransId="{C02CB166-ADA5-46A9-B4A2-9DF06A2FC111}"/>
    <dgm:cxn modelId="{B6BDEAC1-AC05-427A-83B2-7E80D3757B4C}" srcId="{464E296E-77FD-47C8-B1C6-A3E1B128A148}" destId="{E8B700AE-EE20-4C99-955F-EF9A356DCB0B}" srcOrd="1" destOrd="0" parTransId="{E41B9840-A426-45A8-A5E5-72B7AAE2AAA8}" sibTransId="{F6653C45-347E-4FCB-9A78-E6628B17EC72}"/>
    <dgm:cxn modelId="{9A39AEFE-64A4-485D-9898-12B7B1D45BD2}" srcId="{E8B700AE-EE20-4C99-955F-EF9A356DCB0B}" destId="{AE8C4997-19B1-4028-927A-166158810166}" srcOrd="5" destOrd="0" parTransId="{79CCA057-7B04-491B-95EA-600474392552}" sibTransId="{9DF96EFE-C823-499C-A62F-7C3A7C4401D3}"/>
    <dgm:cxn modelId="{1D1A8921-C085-4C44-86D7-324603F6BB48}" type="presOf" srcId="{E15F08C0-4383-4683-BE3A-0DC3939757A5}" destId="{1FBD7C50-A32B-4210-BDC1-085FF9CC1908}" srcOrd="0" destOrd="3" presId="urn:microsoft.com/office/officeart/2005/8/layout/hList1"/>
    <dgm:cxn modelId="{2CF3CA31-7BDD-4A54-BCBA-453E967726A3}" type="presOf" srcId="{C70BCFCE-8DA3-4964-9B61-252BB14E98D0}" destId="{1FBD7C50-A32B-4210-BDC1-085FF9CC1908}" srcOrd="0" destOrd="1" presId="urn:microsoft.com/office/officeart/2005/8/layout/hList1"/>
    <dgm:cxn modelId="{57FBA881-2E97-433C-A269-9D02CA199000}" type="presOf" srcId="{626BD013-DFC3-434D-94CD-37D4AC95F155}" destId="{1FBD7C50-A32B-4210-BDC1-085FF9CC1908}" srcOrd="0" destOrd="4" presId="urn:microsoft.com/office/officeart/2005/8/layout/hList1"/>
    <dgm:cxn modelId="{EAD9FEDD-901B-414A-945F-FB036F4BCCCA}" srcId="{25195BF5-C65C-4D40-B4E3-3FB60C21E401}" destId="{60E95097-E797-4C00-A978-02914CD79647}" srcOrd="0" destOrd="0" parTransId="{946C38B4-90F6-4DB2-B3D0-E27C3195D348}" sibTransId="{D8E55AC5-10FB-4EB3-8044-F14FEA9C5065}"/>
    <dgm:cxn modelId="{DC4152E0-241A-4D3A-ACD3-033ECFA356DD}" srcId="{464E296E-77FD-47C8-B1C6-A3E1B128A148}" destId="{4902BBF3-9091-4233-A042-4E5E7C5EB8D0}" srcOrd="2" destOrd="0" parTransId="{8B862CC5-6A23-4039-BF8A-A0ACD41FDCAE}" sibTransId="{D7E35AB9-2A42-4344-8E81-AF44CA2B65C1}"/>
    <dgm:cxn modelId="{36ECCC79-55A7-4273-974F-308B64B9E73E}" srcId="{464E296E-77FD-47C8-B1C6-A3E1B128A148}" destId="{25195BF5-C65C-4D40-B4E3-3FB60C21E401}" srcOrd="0" destOrd="0" parTransId="{B257EB27-AA74-46EC-9312-AA0B256ED956}" sibTransId="{B04B6032-1FA5-4598-8865-5FED1EC8D09E}"/>
    <dgm:cxn modelId="{FDB3DEC0-1562-4667-8B76-9339D5C5DE74}" srcId="{E8B700AE-EE20-4C99-955F-EF9A356DCB0B}" destId="{A356DE6D-173D-409A-81B3-7F8A77BBC7DA}" srcOrd="3" destOrd="0" parTransId="{24AEF853-126B-44F0-A034-1C6BAA36399C}" sibTransId="{5F0A660D-7E67-471C-BAB0-2D6EB36DD4A4}"/>
    <dgm:cxn modelId="{C1F9C89B-0F0D-4BC5-BC39-1DC4D2ADDA10}" srcId="{4902BBF3-9091-4233-A042-4E5E7C5EB8D0}" destId="{DF72F008-E181-4241-8B42-6392713CF773}" srcOrd="3" destOrd="0" parTransId="{07D149A2-472F-4FB9-B739-16360324F5B6}" sibTransId="{44691AB9-3311-4927-B5C4-DA5DFC10BE25}"/>
    <dgm:cxn modelId="{D963BC55-4EE6-4648-8E86-A9C98ED1B57E}" type="presOf" srcId="{5388AFD1-970C-452F-BD02-0DF03F817293}" destId="{4F7A9FE5-2C96-405A-AAD7-F2A8DFB235AA}" srcOrd="0" destOrd="1" presId="urn:microsoft.com/office/officeart/2005/8/layout/hList1"/>
    <dgm:cxn modelId="{22E9BDAD-D70A-4AC3-BA22-B49384654592}" type="presOf" srcId="{1E7C1CA8-7473-4E2A-9D7D-A49A9A181B4C}" destId="{12811F77-9CB1-4ADC-8F00-EF00DB0CE9C8}" srcOrd="0" destOrd="0" presId="urn:microsoft.com/office/officeart/2005/8/layout/hList1"/>
    <dgm:cxn modelId="{EE1BFE97-5A55-479F-9AC6-FBAC2ED85E50}" type="presOf" srcId="{926B1CC2-7AFB-470F-AF90-0C56AAA8C0DD}" destId="{12811F77-9CB1-4ADC-8F00-EF00DB0CE9C8}" srcOrd="0" destOrd="4" presId="urn:microsoft.com/office/officeart/2005/8/layout/hList1"/>
    <dgm:cxn modelId="{D62A372D-DA97-482E-A029-2A47670F42E9}" type="presOf" srcId="{D891FC4E-DF05-4E50-BA9E-4BC8DFE14D66}" destId="{1FBD7C50-A32B-4210-BDC1-085FF9CC1908}" srcOrd="0" destOrd="2" presId="urn:microsoft.com/office/officeart/2005/8/layout/hList1"/>
    <dgm:cxn modelId="{89540CC8-9477-4E45-8AB6-FDC8A4AD3A2D}" srcId="{E8B700AE-EE20-4C99-955F-EF9A356DCB0B}" destId="{681DD70A-F36D-4038-9D8D-A5318C024CC8}" srcOrd="1" destOrd="0" parTransId="{916DB418-FF41-4D11-861D-79A3AB05BC01}" sibTransId="{2055307D-58C3-42EB-AC71-D6C9996FFA93}"/>
    <dgm:cxn modelId="{E931EBCA-4D4A-44E8-8EA4-280E03518390}" type="presOf" srcId="{C028B13C-939B-4082-965D-F4E80BBA0266}" destId="{12811F77-9CB1-4ADC-8F00-EF00DB0CE9C8}" srcOrd="0" destOrd="2" presId="urn:microsoft.com/office/officeart/2005/8/layout/hList1"/>
    <dgm:cxn modelId="{2EB3BF80-2CC4-4CB8-8DE3-597293D73DAC}" type="presOf" srcId="{DF72F008-E181-4241-8B42-6392713CF773}" destId="{4F7A9FE5-2C96-405A-AAD7-F2A8DFB235AA}" srcOrd="0" destOrd="3" presId="urn:microsoft.com/office/officeart/2005/8/layout/hList1"/>
    <dgm:cxn modelId="{383A7E97-6648-4A2F-A51E-C3467809BA76}" srcId="{4902BBF3-9091-4233-A042-4E5E7C5EB8D0}" destId="{3929E7A6-23D3-4FB2-832E-E603849D4B97}" srcOrd="2" destOrd="0" parTransId="{A2708F2D-1906-4573-8FB4-78640F2204A8}" sibTransId="{71201A47-C68D-4753-922B-1C0237A29FFB}"/>
    <dgm:cxn modelId="{A6B04612-66D8-4E2F-A9EE-3D997A2F8407}" srcId="{25195BF5-C65C-4D40-B4E3-3FB60C21E401}" destId="{D891FC4E-DF05-4E50-BA9E-4BC8DFE14D66}" srcOrd="2" destOrd="0" parTransId="{82617BBF-8891-4A35-8C8B-AFCFFD8A92AA}" sibTransId="{5CFB0D62-0E2A-40A9-8DC7-47845FD32721}"/>
    <dgm:cxn modelId="{B98FF8EC-43B4-4E52-8E56-313CA3D7E1A8}" srcId="{4902BBF3-9091-4233-A042-4E5E7C5EB8D0}" destId="{0C3F47C9-7F2E-4255-AEB9-0166902F9CB6}" srcOrd="0" destOrd="0" parTransId="{2F8629EC-F5FC-47EA-826B-501C57AC465C}" sibTransId="{C97434A6-E528-41F9-A851-A481BE09EE6B}"/>
    <dgm:cxn modelId="{7705B99F-BCE4-49AC-BF14-C8190623A5B2}" type="presOf" srcId="{AE8C4997-19B1-4028-927A-166158810166}" destId="{12811F77-9CB1-4ADC-8F00-EF00DB0CE9C8}" srcOrd="0" destOrd="5" presId="urn:microsoft.com/office/officeart/2005/8/layout/hList1"/>
    <dgm:cxn modelId="{22842F89-BCDE-45B5-9E03-207F1DC00748}" srcId="{25195BF5-C65C-4D40-B4E3-3FB60C21E401}" destId="{626BD013-DFC3-434D-94CD-37D4AC95F155}" srcOrd="4" destOrd="0" parTransId="{590E6542-7A71-4C09-8C68-B782116D1D6D}" sibTransId="{69BDB536-C5FA-435C-906F-A791769FF8C6}"/>
    <dgm:cxn modelId="{E7745A2E-795F-42EF-AFE5-69517389A73D}" srcId="{E8B700AE-EE20-4C99-955F-EF9A356DCB0B}" destId="{C028B13C-939B-4082-965D-F4E80BBA0266}" srcOrd="2" destOrd="0" parTransId="{60CA01B8-76A1-49B1-AB23-1D323FA22ED2}" sibTransId="{7C2329B1-3B73-4596-9CEA-62C2A4BFA00B}"/>
    <dgm:cxn modelId="{D5DFB153-87E0-4AB9-B983-0B90F99E0425}" type="presOf" srcId="{4902BBF3-9091-4233-A042-4E5E7C5EB8D0}" destId="{31E2D1CB-B263-40A3-8E9F-62870155E1C9}" srcOrd="0" destOrd="0" presId="urn:microsoft.com/office/officeart/2005/8/layout/hList1"/>
    <dgm:cxn modelId="{565E5C3E-5D64-4DFC-8571-E03D85A3A2CD}" type="presOf" srcId="{464E296E-77FD-47C8-B1C6-A3E1B128A148}" destId="{8A0C344A-47CE-4D1F-9B53-2A4F5E1C155F}" srcOrd="0" destOrd="0" presId="urn:microsoft.com/office/officeart/2005/8/layout/hList1"/>
    <dgm:cxn modelId="{926B941F-F4D6-4FCB-851C-9267B3878C72}" type="presOf" srcId="{3929E7A6-23D3-4FB2-832E-E603849D4B97}" destId="{4F7A9FE5-2C96-405A-AAD7-F2A8DFB235AA}" srcOrd="0" destOrd="2" presId="urn:microsoft.com/office/officeart/2005/8/layout/hList1"/>
    <dgm:cxn modelId="{D007A5C1-4723-4E26-813E-E82F6EF2EDD8}" type="presOf" srcId="{E8B700AE-EE20-4C99-955F-EF9A356DCB0B}" destId="{A90A6FCC-F834-4B14-BF45-CC842B27901F}" srcOrd="0" destOrd="0" presId="urn:microsoft.com/office/officeart/2005/8/layout/hList1"/>
    <dgm:cxn modelId="{7B7F31A7-7D6D-469D-8927-D806A96CF568}" srcId="{25195BF5-C65C-4D40-B4E3-3FB60C21E401}" destId="{E15F08C0-4383-4683-BE3A-0DC3939757A5}" srcOrd="3" destOrd="0" parTransId="{01A4E182-264A-4BD2-A4D4-252154982596}" sibTransId="{D53A6831-F2C7-4B91-94D4-A19791EFBED8}"/>
    <dgm:cxn modelId="{72F42F45-4A9A-4EAE-B2B5-8C7EAD703094}" srcId="{25195BF5-C65C-4D40-B4E3-3FB60C21E401}" destId="{C70BCFCE-8DA3-4964-9B61-252BB14E98D0}" srcOrd="1" destOrd="0" parTransId="{B65A421D-F573-4A70-AFF1-1B1ECC2CD07A}" sibTransId="{F5537BC9-D970-4572-959B-C8A85EC306C4}"/>
    <dgm:cxn modelId="{400643C7-89DC-4563-B357-B5987B663420}" type="presOf" srcId="{681DD70A-F36D-4038-9D8D-A5318C024CC8}" destId="{12811F77-9CB1-4ADC-8F00-EF00DB0CE9C8}" srcOrd="0" destOrd="1" presId="urn:microsoft.com/office/officeart/2005/8/layout/hList1"/>
    <dgm:cxn modelId="{03C7B82D-25B6-4022-A159-196A119D7B52}" type="presOf" srcId="{60E95097-E797-4C00-A978-02914CD79647}" destId="{1FBD7C50-A32B-4210-BDC1-085FF9CC1908}" srcOrd="0" destOrd="0" presId="urn:microsoft.com/office/officeart/2005/8/layout/hList1"/>
    <dgm:cxn modelId="{09DE86D9-9573-481D-8C9A-F2AF5E94E671}" type="presOf" srcId="{A356DE6D-173D-409A-81B3-7F8A77BBC7DA}" destId="{12811F77-9CB1-4ADC-8F00-EF00DB0CE9C8}" srcOrd="0" destOrd="3" presId="urn:microsoft.com/office/officeart/2005/8/layout/hList1"/>
    <dgm:cxn modelId="{E54E9A19-0E26-4F8D-80D7-60E3F656F9CB}" srcId="{E8B700AE-EE20-4C99-955F-EF9A356DCB0B}" destId="{926B1CC2-7AFB-470F-AF90-0C56AAA8C0DD}" srcOrd="4" destOrd="0" parTransId="{0E5F9EC7-08CA-4E0D-B597-4E22478282DC}" sibTransId="{F5E54BCE-B270-4D0D-884B-9E9A6D9030A7}"/>
    <dgm:cxn modelId="{DA9AF9F7-9E53-429D-AE3A-1C127249BA1F}" type="presParOf" srcId="{8A0C344A-47CE-4D1F-9B53-2A4F5E1C155F}" destId="{4A63F2F8-437D-4E43-A94D-6AD7C88DE3A0}" srcOrd="0" destOrd="0" presId="urn:microsoft.com/office/officeart/2005/8/layout/hList1"/>
    <dgm:cxn modelId="{5ACBB1AE-9883-4203-9F0A-9419BFEF4414}" type="presParOf" srcId="{4A63F2F8-437D-4E43-A94D-6AD7C88DE3A0}" destId="{1014F013-974D-43FF-97A0-B82CD1E528AC}" srcOrd="0" destOrd="0" presId="urn:microsoft.com/office/officeart/2005/8/layout/hList1"/>
    <dgm:cxn modelId="{3EAE8934-B79A-4CBF-95D1-7A82B6F686FB}" type="presParOf" srcId="{4A63F2F8-437D-4E43-A94D-6AD7C88DE3A0}" destId="{1FBD7C50-A32B-4210-BDC1-085FF9CC1908}" srcOrd="1" destOrd="0" presId="urn:microsoft.com/office/officeart/2005/8/layout/hList1"/>
    <dgm:cxn modelId="{E2A9204A-480D-4CAE-9822-7595274A2914}" type="presParOf" srcId="{8A0C344A-47CE-4D1F-9B53-2A4F5E1C155F}" destId="{F6476561-9082-49B5-89C0-AE62E14E82B0}" srcOrd="1" destOrd="0" presId="urn:microsoft.com/office/officeart/2005/8/layout/hList1"/>
    <dgm:cxn modelId="{69D5D5C6-C04B-4AA2-B1C6-01D79BF828CA}" type="presParOf" srcId="{8A0C344A-47CE-4D1F-9B53-2A4F5E1C155F}" destId="{7E31314A-185B-4368-A2F9-0473EC983CC5}" srcOrd="2" destOrd="0" presId="urn:microsoft.com/office/officeart/2005/8/layout/hList1"/>
    <dgm:cxn modelId="{E65BBD78-D204-4D6D-911B-A10C403148DA}" type="presParOf" srcId="{7E31314A-185B-4368-A2F9-0473EC983CC5}" destId="{A90A6FCC-F834-4B14-BF45-CC842B27901F}" srcOrd="0" destOrd="0" presId="urn:microsoft.com/office/officeart/2005/8/layout/hList1"/>
    <dgm:cxn modelId="{76543D53-6B08-414F-8CDC-1D2A642D6BB1}" type="presParOf" srcId="{7E31314A-185B-4368-A2F9-0473EC983CC5}" destId="{12811F77-9CB1-4ADC-8F00-EF00DB0CE9C8}" srcOrd="1" destOrd="0" presId="urn:microsoft.com/office/officeart/2005/8/layout/hList1"/>
    <dgm:cxn modelId="{E7946CE4-DF5A-4E33-AA4E-CFB52898DF33}" type="presParOf" srcId="{8A0C344A-47CE-4D1F-9B53-2A4F5E1C155F}" destId="{9971739E-F3CB-41ED-8544-C58D365803A9}" srcOrd="3" destOrd="0" presId="urn:microsoft.com/office/officeart/2005/8/layout/hList1"/>
    <dgm:cxn modelId="{14123CF0-D0B8-4277-AC89-A6DB533A1E42}" type="presParOf" srcId="{8A0C344A-47CE-4D1F-9B53-2A4F5E1C155F}" destId="{4AB6690C-0113-421D-B5B3-9F643BB19456}" srcOrd="4" destOrd="0" presId="urn:microsoft.com/office/officeart/2005/8/layout/hList1"/>
    <dgm:cxn modelId="{BC36487C-A66D-4A1A-9D90-9A78E52627C6}" type="presParOf" srcId="{4AB6690C-0113-421D-B5B3-9F643BB19456}" destId="{31E2D1CB-B263-40A3-8E9F-62870155E1C9}" srcOrd="0" destOrd="0" presId="urn:microsoft.com/office/officeart/2005/8/layout/hList1"/>
    <dgm:cxn modelId="{1D8E9B0E-3250-4F68-A432-D58139056864}" type="presParOf" srcId="{4AB6690C-0113-421D-B5B3-9F643BB19456}" destId="{4F7A9FE5-2C96-405A-AAD7-F2A8DFB235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4F013-974D-43FF-97A0-B82CD1E528AC}">
      <dsp:nvSpPr>
        <dsp:cNvPr id="0" name=""/>
        <dsp:cNvSpPr/>
      </dsp:nvSpPr>
      <dsp:spPr>
        <a:xfrm>
          <a:off x="2452" y="0"/>
          <a:ext cx="239137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Testing </a:t>
          </a:r>
        </a:p>
      </dsp:txBody>
      <dsp:txXfrm>
        <a:off x="2452" y="0"/>
        <a:ext cx="2391370" cy="748800"/>
      </dsp:txXfrm>
    </dsp:sp>
    <dsp:sp modelId="{1FBD7C50-A32B-4210-BDC1-085FF9CC1908}">
      <dsp:nvSpPr>
        <dsp:cNvPr id="0" name=""/>
        <dsp:cNvSpPr/>
      </dsp:nvSpPr>
      <dsp:spPr>
        <a:xfrm>
          <a:off x="17040" y="717258"/>
          <a:ext cx="2391370" cy="26657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>
              <a:solidFill>
                <a:srgbClr val="FF6600"/>
              </a:solidFill>
            </a:rPr>
            <a:t>Random-access</a:t>
          </a:r>
          <a:r>
            <a:rPr lang="en-US" sz="1800" i="1" kern="1200" dirty="0"/>
            <a:t> </a:t>
          </a:r>
          <a:r>
            <a:rPr lang="en-US" sz="1800" i="1" kern="1200" dirty="0">
              <a:solidFill>
                <a:srgbClr val="FF0000"/>
              </a:solidFill>
            </a:rPr>
            <a:t>mode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Simultaneous multiple analyses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Extensive test menu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Automated reader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Precise pipetting</a:t>
          </a:r>
        </a:p>
      </dsp:txBody>
      <dsp:txXfrm>
        <a:off x="17040" y="717258"/>
        <a:ext cx="2391370" cy="2665711"/>
      </dsp:txXfrm>
    </dsp:sp>
    <dsp:sp modelId="{A90A6FCC-F834-4B14-BF45-CC842B27901F}">
      <dsp:nvSpPr>
        <dsp:cNvPr id="0" name=""/>
        <dsp:cNvSpPr/>
      </dsp:nvSpPr>
      <dsp:spPr>
        <a:xfrm>
          <a:off x="2728614" y="0"/>
          <a:ext cx="239137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Sample Handling</a:t>
          </a:r>
        </a:p>
      </dsp:txBody>
      <dsp:txXfrm>
        <a:off x="2728614" y="0"/>
        <a:ext cx="2391370" cy="748800"/>
      </dsp:txXfrm>
    </dsp:sp>
    <dsp:sp modelId="{12811F77-9CB1-4ADC-8F00-EF00DB0CE9C8}">
      <dsp:nvSpPr>
        <dsp:cNvPr id="0" name=""/>
        <dsp:cNvSpPr/>
      </dsp:nvSpPr>
      <dsp:spPr>
        <a:xfrm>
          <a:off x="2743202" y="717258"/>
          <a:ext cx="2391370" cy="26657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Clot detection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Liquid detection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Bar code reader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Closed tube sampling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Precise sampling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Accepts multiple samples</a:t>
          </a:r>
        </a:p>
      </dsp:txBody>
      <dsp:txXfrm>
        <a:off x="2743202" y="717258"/>
        <a:ext cx="2391370" cy="2665711"/>
      </dsp:txXfrm>
    </dsp:sp>
    <dsp:sp modelId="{31E2D1CB-B263-40A3-8E9F-62870155E1C9}">
      <dsp:nvSpPr>
        <dsp:cNvPr id="0" name=""/>
        <dsp:cNvSpPr/>
      </dsp:nvSpPr>
      <dsp:spPr>
        <a:xfrm>
          <a:off x="5454777" y="0"/>
          <a:ext cx="239137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Handling</a:t>
          </a:r>
        </a:p>
      </dsp:txBody>
      <dsp:txXfrm>
        <a:off x="5454777" y="0"/>
        <a:ext cx="2391370" cy="748800"/>
      </dsp:txXfrm>
    </dsp:sp>
    <dsp:sp modelId="{4F7A9FE5-2C96-405A-AAD7-F2A8DFB235AA}">
      <dsp:nvSpPr>
        <dsp:cNvPr id="0" name=""/>
        <dsp:cNvSpPr/>
      </dsp:nvSpPr>
      <dsp:spPr>
        <a:xfrm>
          <a:off x="5454777" y="717258"/>
          <a:ext cx="2391370" cy="26657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Flexible software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Flags discrepancies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>
              <a:solidFill>
                <a:srgbClr val="FF6600"/>
              </a:solidFill>
            </a:rPr>
            <a:t>Laboratory information system interface</a:t>
          </a:r>
          <a:r>
            <a:rPr lang="en-US" sz="1800" i="1" kern="1200" dirty="0"/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i="1" kern="1200" dirty="0"/>
            <a:t>Automatic patient updates to laboratory information system</a:t>
          </a:r>
        </a:p>
      </dsp:txBody>
      <dsp:txXfrm>
        <a:off x="5454777" y="717258"/>
        <a:ext cx="2391370" cy="26657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715084-8F36-46F2-8139-F5D32C8A066D}" type="datetimeFigureOut">
              <a:rPr lang="en-US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ABDBC11-1086-4B10-883B-B26E196C0F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87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86196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0881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5590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737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8270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7789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0630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3952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4415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36555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370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079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676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322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7863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1613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242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31003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609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E0824E-D371-45C9-A10A-0986E113EA65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BC9F5-5D2F-4A00-862C-6AF29E0FEBF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62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845A71-A1A1-4783-A022-B48F497A0128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E8420-F7ED-4F2D-9914-02A3AC3590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49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2CF22-1FA8-4210-990D-84C971A8B157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00B95-9782-4C93-B9FF-2C4A147FD38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082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89833-203C-4A4C-A83D-AFA0D899C0D2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4995-9429-4A96-96BE-A90015FB2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6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4F2CC-E7AE-4A56-81E7-EA9BC47FEA15}" type="datetime1">
              <a:rPr lang="en-US" smtClean="0"/>
              <a:t>8/23/2024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2CB-7B0D-478B-AAA6-2F69F90F973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9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89833-203C-4A4C-A83D-AFA0D899C0D2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4995-9429-4A96-96BE-A90015FB2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6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89833-203C-4A4C-A83D-AFA0D899C0D2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4995-9429-4A96-96BE-A90015FB2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03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89833-203C-4A4C-A83D-AFA0D899C0D2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4995-9429-4A96-96BE-A90015FB2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8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89833-203C-4A4C-A83D-AFA0D899C0D2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4995-9429-4A96-96BE-A90015FB2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70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89833-203C-4A4C-A83D-AFA0D899C0D2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4995-9429-4A96-96BE-A90015FB2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99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89833-203C-4A4C-A83D-AFA0D899C0D2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4995-9429-4A96-96BE-A90015FB2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1E982-9E66-4564-A37F-CFAAF504EBDE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C4A6-3B7A-4DFB-8A02-BA41074BD0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06298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89833-203C-4A4C-A83D-AFA0D899C0D2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4995-9429-4A96-96BE-A90015FB2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32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89833-203C-4A4C-A83D-AFA0D899C0D2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4995-9429-4A96-96BE-A90015FB2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05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89833-203C-4A4C-A83D-AFA0D899C0D2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4995-9429-4A96-96BE-A90015FB2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2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89833-203C-4A4C-A83D-AFA0D899C0D2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4995-9429-4A96-96BE-A90015FB2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1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4F2CC-E7AE-4A56-81E7-EA9BC47FEA15}" type="datetime1">
              <a:rPr lang="en-US" smtClean="0"/>
              <a:t>8/23/2024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2CB-7B0D-478B-AAA6-2F69F90F973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81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4F2CC-E7AE-4A56-81E7-EA9BC47FEA15}" type="datetime1">
              <a:rPr lang="en-US" smtClean="0"/>
              <a:t>8/23/2024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2CB-7B0D-478B-AAA6-2F69F90F973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89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4F2CC-E7AE-4A56-81E7-EA9BC47FEA15}" type="datetime1">
              <a:rPr lang="en-US" smtClean="0"/>
              <a:t>8/23/2024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2CB-7B0D-478B-AAA6-2F69F90F973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6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89833-203C-4A4C-A83D-AFA0D899C0D2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74995-9429-4A96-96BE-A90015FB21F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86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4F2CC-E7AE-4A56-81E7-EA9BC47FEA15}" type="datetime1">
              <a:rPr lang="en-US" smtClean="0"/>
              <a:t>8/23/2024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2CB-7B0D-478B-AAA6-2F69F90F973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91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4F2CC-E7AE-4A56-81E7-EA9BC47FEA15}" type="datetime1">
              <a:rPr lang="en-US" smtClean="0"/>
              <a:t>8/23/2024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E2CB-7B0D-478B-AAA6-2F69F90F973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7555" y="6448448"/>
            <a:ext cx="2488889" cy="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7EDD2-6F11-40A3-B313-2FE60F3A7259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4174-78DA-4E99-B0D9-9B10D868339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67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F47D78-E0AE-4B89-A014-00E244FBFE5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516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36DC9C-A246-4345-B5C9-9D5DF2E9E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22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D1E982-9E66-4564-A37F-CFAAF504EBDE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7C4A6-3B7A-4DFB-8A02-BA41074BD0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196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AFA7B-7D2E-4EC4-B5D1-AEA9CA585965}" type="datetime1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9812E-C679-4506-B9C5-2EED2C9966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49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09477D-D100-4CC6-A9D6-ABF84923F6B6}" type="datetime1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5FF4C-2480-49BF-8293-2CBB58BA9B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42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CEB35-DCC4-491C-BE94-25748B13D680}" type="datetime1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A3A99-0370-4B96-BA3D-83DBA9B55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51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88FCD70-87B1-438A-B9DD-4E62D77FD017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72F513-9C5F-4840-9767-60C11151660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08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8040F-581F-4611-A982-9D01F2B750BE}" type="datetime1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3471D-CE3F-48BE-8CB2-21F02776D7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24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D1E982-9E66-4564-A37F-CFAAF504EBDE}" type="datetime1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F7C4A6-3B7A-4DFB-8A02-BA41074BD001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25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09" r:id="rId25"/>
    <p:sldLayoutId id="2147483910" r:id="rId26"/>
    <p:sldLayoutId id="2147483911" r:id="rId27"/>
    <p:sldLayoutId id="2147483912" r:id="rId28"/>
    <p:sldLayoutId id="2147483913" r:id="rId29"/>
    <p:sldLayoutId id="2147483870" r:id="rId30"/>
    <p:sldLayoutId id="2147483871" r:id="rId3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915537" y="762000"/>
            <a:ext cx="6858000" cy="184943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10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915537" y="3429000"/>
            <a:ext cx="709295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Bank Automation for Transfusion Services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SPRCA Assays (1 of 2)</a:t>
            </a: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SPRCA assays are used for both indirect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antiglobulin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 (IATs) and direct </a:t>
            </a:r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antiglobulin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 (DATs)</a:t>
            </a:r>
          </a:p>
          <a:p>
            <a:pPr eaLnBrk="1" hangingPunct="1"/>
            <a:r>
              <a:rPr lang="en-US" alt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Microtiter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wells have RBC membranes bound to the surface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antibodies (if present) will attach to the corresponding antigen covering the well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results form a button at the bottom of the well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Capture-R Select</a:t>
            </a:r>
            <a:r>
              <a:rPr lang="en-US" altLang="en-US" sz="2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assay system immobilizes RBCs other than screen or panel cells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SPRCA Assays (2 of 2)</a:t>
            </a:r>
          </a:p>
        </p:txBody>
      </p:sp>
      <p:pic>
        <p:nvPicPr>
          <p:cNvPr id="2" name="Picture 1" descr="Image describing reactions and interpretation of solid-phase red cell adherence assay. LISS, Low-ionic-strength saline" title="Fig. 10.3 Reactions and interpretation of solid-phase red cell adherence assay. LISS, Low-ionic-strength saline. (Courtesy Immucor, Norcross, Ga.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1" y="1846186"/>
            <a:ext cx="4968240" cy="43720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Solidscreen</a:t>
            </a: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(1 of 2)</a:t>
            </a:r>
          </a:p>
        </p:txBody>
      </p:sp>
      <p:sp>
        <p:nvSpPr>
          <p:cNvPr id="2765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Solid-phase assay that detects RBC antibodies in serum or plasma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Wells are 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precoated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protein A, which has a high affinity for the Fc portion of 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immunoglobulins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test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RBCs and antibody to immunoglobulin G (anti-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antibody) bind with protein A, forming a smooth monolayer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test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RBCs form a button at the bottom of the well</a:t>
            </a:r>
          </a:p>
          <a:p>
            <a:pPr eaLnBrk="1" hangingPunct="1"/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Solidscreen</a:t>
            </a: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(2 of 2)</a:t>
            </a:r>
          </a:p>
        </p:txBody>
      </p:sp>
      <p:pic>
        <p:nvPicPr>
          <p:cNvPr id="2" name="Picture 1" descr="Image describing solidscreen II technology. LISS, Low-ionic-strength saline; RBC, red blood cell" title="Fig. 10.5 Solidscreen II technology. LISS, Low-ionic-strength saline; RBC, red blood cell. (Courtesy Bio-Rad Laboratories, Inc., Hercules, CA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858028"/>
            <a:ext cx="3048000" cy="44039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Erytype</a:t>
            </a: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31747" name="Content Placeholder 6"/>
          <p:cNvSpPr>
            <a:spLocks noGrp="1"/>
          </p:cNvSpPr>
          <p:nvPr>
            <p:ph sz="half" idx="1"/>
          </p:nvPr>
        </p:nvSpPr>
        <p:spPr>
          <a:xfrm>
            <a:off x="860491" y="1928267"/>
            <a:ext cx="3657600" cy="4206686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Hemagglutination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assay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ABO, D, and other RBC antigen testing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Monoclonal antisera are dried in 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microwells</a:t>
            </a:r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Image describing example of Erytype S assay. RT, Room temperature" title="Fig. 10.6 Example of Erytype S assay. RT, Room temperature. (Courtesy Bio-Rad Laboratories, Inc., Hercules, CA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19477"/>
            <a:ext cx="3124200" cy="42066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SPRCA Systems</a:t>
            </a:r>
          </a:p>
        </p:txBody>
      </p:sp>
      <p:sp>
        <p:nvSpPr>
          <p:cNvPr id="33795" name="Content Placeholder 10"/>
          <p:cNvSpPr>
            <a:spLocks noGrp="1"/>
          </p:cNvSpPr>
          <p:nvPr>
            <p:ph sz="half" idx="1"/>
          </p:nvPr>
        </p:nvSpPr>
        <p:spPr>
          <a:xfrm>
            <a:off x="632460" y="1905000"/>
            <a:ext cx="7924800" cy="41449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TANGO</a:t>
            </a:r>
            <a:r>
              <a:rPr lang="en-US" altLang="en-US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Infinity (Bio-Rad)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Combines 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Erytype</a:t>
            </a:r>
            <a:r>
              <a:rPr lang="en-US" altLang="en-US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 and 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Solidscreen</a:t>
            </a:r>
            <a:r>
              <a:rPr lang="en-US" altLang="en-US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Capture</a:t>
            </a:r>
            <a:r>
              <a:rPr lang="en-US" altLang="en-US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(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Immucor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Microtiter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plates accommodate SPRCA or </a:t>
            </a: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hemagglutination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Gel Systems</a:t>
            </a:r>
          </a:p>
        </p:txBody>
      </p:sp>
      <p:sp>
        <p:nvSpPr>
          <p:cNvPr id="35843" name="Content Placeholder 12"/>
          <p:cNvSpPr>
            <a:spLocks noGrp="1"/>
          </p:cNvSpPr>
          <p:nvPr>
            <p:ph sz="half" idx="1"/>
          </p:nvPr>
        </p:nvSpPr>
        <p:spPr>
          <a:xfrm>
            <a:off x="594360" y="1905000"/>
            <a:ext cx="8001000" cy="4525963"/>
          </a:xfrm>
        </p:spPr>
        <p:txBody>
          <a:bodyPr/>
          <a:lstStyle/>
          <a:p>
            <a:pPr eaLnBrk="1" hangingPunct="1"/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ID-MTS</a:t>
            </a:r>
            <a:r>
              <a:rPr lang="en-US" altLang="en-US" sz="26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Gel Test (Ortho Clinical Diagnostics)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instrument is ORTHO Vision</a:t>
            </a:r>
            <a:r>
              <a:rPr lang="en-US" altLang="en-US" sz="22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altLang="en-US" sz="2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Microprocessor controlled unit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Stand-alone or interfaced unit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gel cards and digital image processing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 Vision</a:t>
            </a:r>
            <a:r>
              <a:rPr lang="en-US" altLang="en-US" sz="4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 of 3)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Components: computer, software, instrument, bar-code scanner, printer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Agglutination: ABO and D, Rh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phenotyping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IS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crossmatching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DAT: anti-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anti-IgG-C3d antibodies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IAT: antibody screening and identification, IAT </a:t>
            </a:r>
            <a:r>
              <a:rPr lang="en-US" alt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crossmatching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Eliminates time-consuming processes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productivity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Enhances process control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 Vision</a:t>
            </a:r>
            <a:r>
              <a:rPr lang="en-US" altLang="en-US" sz="4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 of 3)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905000"/>
            <a:ext cx="8058150" cy="4191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Carousel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holds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patient samples-outer ring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18-33 reagents vials ( 3 mL vs 10mL vials)-inner ring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diluents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Utilizes a high-resolution imaging system </a:t>
            </a:r>
          </a:p>
          <a:p>
            <a:pPr lvl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eads both sides of the cassette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36-position-capacity card block</a:t>
            </a:r>
          </a:p>
          <a:p>
            <a:pPr lvl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positions at Room temp</a:t>
            </a:r>
          </a:p>
          <a:p>
            <a:pPr lvl="1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positions at 37˚C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performs dilutions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 gripper transports cards to 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centrifuge, imaging system,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service rack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ORTHO Vision</a:t>
            </a:r>
            <a:r>
              <a:rPr lang="en-US" altLang="en-US" sz="4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 of 3)</a:t>
            </a:r>
          </a:p>
        </p:txBody>
      </p:sp>
      <p:pic>
        <p:nvPicPr>
          <p:cNvPr id="41990" name="Picture 2" descr="Image describing ID-MTS Gel Test procedure for the detection of A, B, and D antigens" title="Fig. 10.8 ID-MTS Gel Test procedure for the detection of A, B, and D antigens. (Courtesy ID-MTS Interpretation Guide, Ortho Clinical Diagnostics, Raritan, NJ.)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16375"/>
            <a:ext cx="62166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Image describing ID-MTS Gel Test procedure for the detection of A, B, and D antigens" title="Fig. 10.8 ID-MTS Gel Test procedure for the detection of A, B, and D antigens. (Courtesy ID-MTS Interpretation Guide, Ortho Clinical Diagnostics, Raritan, NJ.)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774892"/>
            <a:ext cx="5822950" cy="25038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(1 of 2)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822960" y="1905000"/>
            <a:ext cx="7863840" cy="42211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and contrast the forces driving the move to automation in the transfusion service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potential benefits and challenges associated with a change to automation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characteristics of an ideal instrument for blood bank testing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vendor, base technology, and instrument for desired features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 (2 of 2)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and contrast gel technology and solid-phase red cell adherence (SPRCA) assays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and contrast the automated platforms available for a transfusion service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an automated platform for a transfusion service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Automation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 opportunities: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in operating costs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Redesign of work processes and support systems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productivity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total quality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of Automation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Concerns among staff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replacement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in decision making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justification issues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investment plan should be developed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implementation issues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investment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and validation may require extra staff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Criteria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should meet the criteria for testing, sample handling, and data handling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6615907"/>
              </p:ext>
            </p:extLst>
          </p:nvPr>
        </p:nvGraphicFramePr>
        <p:xfrm>
          <a:off x="685800" y="2743200"/>
          <a:ext cx="7848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 of Automation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 assessment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vendor’s experience with customer support, training, and service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technology assessment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the reliability and accuracy of technology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assessment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 adaptability, availability, and cost-effectiveness of the automation to assess the instrument’s performance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Systems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Automated systems have been developed for: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SPRCA assays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 technology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Microtiter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plates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 can perform: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 and Rh testing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Antibody detection and identification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Crossmatching</a:t>
            </a:r>
            <a:r>
              <a:rPr lang="en-US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Hemagglutination</a:t>
            </a:r>
            <a:r>
              <a:rPr lang="en-US" alt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Assays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482909" cy="4144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Assays are performed on </a:t>
            </a:r>
            <a:r>
              <a:rPr lang="en-US" alt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microplates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using the same principles as in tube agglutination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Bar-coded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and reagents are used</a:t>
            </a:r>
          </a:p>
          <a:p>
            <a:pPr eaLnBrk="1" fontAlgn="auto" hangingPunct="1">
              <a:spcAft>
                <a:spcPts val="0"/>
              </a:spcAft>
              <a:buSzPct val="100000"/>
              <a:buFont typeface="Times New Roman" panose="02020603050405020304" pitchFamily="18" charset="0"/>
              <a:buChar char="●"/>
              <a:defRPr/>
            </a:pPr>
            <a:r>
              <a:rPr lang="en-US" alt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Plates 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automatically read using a camera reader</a:t>
            </a:r>
          </a:p>
        </p:txBody>
      </p:sp>
      <p:pic>
        <p:nvPicPr>
          <p:cNvPr id="2" name="Picture 1" descr="Image describing results and interpretation of an ABO/Rh phenotype. In the hemagglutination test, agglutination is a positive reaction, and no agglutination is a negative reaction. This sample's result is group O, D-positive" title="Fig. 10.1 Results and interpretation of an ABO/Rh phenotype. In the hemagglutination test, agglutination is a positive reaction, and no agglutination is a negative reaction. This sample's result is group O, D-positive. (Courtesy Immucor, Norcross, GA.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869" y="2819400"/>
            <a:ext cx="4572000" cy="83439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1969</TotalTime>
  <Words>696</Words>
  <Application>Microsoft Office PowerPoint</Application>
  <PresentationFormat>On-screen Show (4:3)</PresentationFormat>
  <Paragraphs>117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Retrospect</vt:lpstr>
      <vt:lpstr>Chapter 10</vt:lpstr>
      <vt:lpstr>Objectives (1 of 2)</vt:lpstr>
      <vt:lpstr>Objectives (2 of 2)</vt:lpstr>
      <vt:lpstr>Benefits of Automation</vt:lpstr>
      <vt:lpstr>Challenges of Automation</vt:lpstr>
      <vt:lpstr>Important Criteria</vt:lpstr>
      <vt:lpstr>Selection of Automation</vt:lpstr>
      <vt:lpstr>Automated Systems</vt:lpstr>
      <vt:lpstr>Hemagglutination Assays</vt:lpstr>
      <vt:lpstr>SPRCA Assays (1 of 2)</vt:lpstr>
      <vt:lpstr>SPRCA Assays (2 of 2)</vt:lpstr>
      <vt:lpstr>Solidscreen II (1 of 2)</vt:lpstr>
      <vt:lpstr>Solidscreen II (2 of 2)</vt:lpstr>
      <vt:lpstr>Erytype S</vt:lpstr>
      <vt:lpstr>Automated SPRCA Systems</vt:lpstr>
      <vt:lpstr>Automated Gel Systems</vt:lpstr>
      <vt:lpstr>ORTHO Vision® (1 of 3)</vt:lpstr>
      <vt:lpstr>ORTHO Vision® (2 of 3)</vt:lpstr>
      <vt:lpstr>ORTHO Vision® (3 of 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</dc:title>
  <dc:creator>Renee N Wilkins</dc:creator>
  <cp:lastModifiedBy>Docia D. Murphy-Johnson</cp:lastModifiedBy>
  <cp:revision>84</cp:revision>
  <dcterms:created xsi:type="dcterms:W3CDTF">2012-05-10T20:33:02Z</dcterms:created>
  <dcterms:modified xsi:type="dcterms:W3CDTF">2024-08-23T12:10:43Z</dcterms:modified>
</cp:coreProperties>
</file>