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2" r:id="rId1"/>
  </p:sldMasterIdLst>
  <p:notesMasterIdLst>
    <p:notesMasterId r:id="rId223"/>
  </p:notesMasterIdLst>
  <p:sldIdLst>
    <p:sldId id="282" r:id="rId2"/>
    <p:sldId id="464" r:id="rId3"/>
    <p:sldId id="386" r:id="rId4"/>
    <p:sldId id="315" r:id="rId5"/>
    <p:sldId id="387" r:id="rId6"/>
    <p:sldId id="458" r:id="rId7"/>
    <p:sldId id="451" r:id="rId8"/>
    <p:sldId id="297" r:id="rId9"/>
    <p:sldId id="389" r:id="rId10"/>
    <p:sldId id="452" r:id="rId11"/>
    <p:sldId id="392" r:id="rId12"/>
    <p:sldId id="393" r:id="rId13"/>
    <p:sldId id="394" r:id="rId14"/>
    <p:sldId id="476" r:id="rId15"/>
    <p:sldId id="477" r:id="rId16"/>
    <p:sldId id="364" r:id="rId17"/>
    <p:sldId id="479" r:id="rId18"/>
    <p:sldId id="478" r:id="rId19"/>
    <p:sldId id="480" r:id="rId20"/>
    <p:sldId id="481" r:id="rId21"/>
    <p:sldId id="482" r:id="rId22"/>
    <p:sldId id="483" r:id="rId23"/>
    <p:sldId id="486" r:id="rId24"/>
    <p:sldId id="487" r:id="rId25"/>
    <p:sldId id="344" r:id="rId26"/>
    <p:sldId id="366" r:id="rId27"/>
    <p:sldId id="367" r:id="rId28"/>
    <p:sldId id="398" r:id="rId29"/>
    <p:sldId id="345" r:id="rId30"/>
    <p:sldId id="399" r:id="rId31"/>
    <p:sldId id="488" r:id="rId32"/>
    <p:sldId id="368" r:id="rId33"/>
    <p:sldId id="484" r:id="rId34"/>
    <p:sldId id="492" r:id="rId35"/>
    <p:sldId id="493" r:id="rId36"/>
    <p:sldId id="494" r:id="rId37"/>
    <p:sldId id="495" r:id="rId38"/>
    <p:sldId id="491" r:id="rId39"/>
    <p:sldId id="490" r:id="rId40"/>
    <p:sldId id="497" r:id="rId41"/>
    <p:sldId id="370" r:id="rId42"/>
    <p:sldId id="438" r:id="rId43"/>
    <p:sldId id="400" r:id="rId44"/>
    <p:sldId id="499" r:id="rId45"/>
    <p:sldId id="496" r:id="rId46"/>
    <p:sldId id="500" r:id="rId47"/>
    <p:sldId id="501" r:id="rId48"/>
    <p:sldId id="502" r:id="rId49"/>
    <p:sldId id="489" r:id="rId50"/>
    <p:sldId id="503" r:id="rId51"/>
    <p:sldId id="506" r:id="rId52"/>
    <p:sldId id="402" r:id="rId53"/>
    <p:sldId id="403" r:id="rId54"/>
    <p:sldId id="373" r:id="rId55"/>
    <p:sldId id="453" r:id="rId56"/>
    <p:sldId id="374" r:id="rId57"/>
    <p:sldId id="395" r:id="rId58"/>
    <p:sldId id="507" r:id="rId59"/>
    <p:sldId id="350" r:id="rId60"/>
    <p:sldId id="351" r:id="rId61"/>
    <p:sldId id="405" r:id="rId62"/>
    <p:sldId id="375" r:id="rId63"/>
    <p:sldId id="439" r:id="rId64"/>
    <p:sldId id="409" r:id="rId65"/>
    <p:sldId id="352" r:id="rId66"/>
    <p:sldId id="508" r:id="rId67"/>
    <p:sldId id="440" r:id="rId68"/>
    <p:sldId id="509" r:id="rId69"/>
    <p:sldId id="378" r:id="rId70"/>
    <p:sldId id="510" r:id="rId71"/>
    <p:sldId id="407" r:id="rId72"/>
    <p:sldId id="441" r:id="rId73"/>
    <p:sldId id="353" r:id="rId74"/>
    <p:sldId id="408" r:id="rId75"/>
    <p:sldId id="380" r:id="rId76"/>
    <p:sldId id="410" r:id="rId77"/>
    <p:sldId id="412" r:id="rId78"/>
    <p:sldId id="411" r:id="rId79"/>
    <p:sldId id="354" r:id="rId80"/>
    <p:sldId id="511" r:id="rId81"/>
    <p:sldId id="414" r:id="rId82"/>
    <p:sldId id="443" r:id="rId83"/>
    <p:sldId id="413" r:id="rId84"/>
    <p:sldId id="415" r:id="rId85"/>
    <p:sldId id="416" r:id="rId86"/>
    <p:sldId id="381" r:id="rId87"/>
    <p:sldId id="512" r:id="rId88"/>
    <p:sldId id="485" r:id="rId89"/>
    <p:sldId id="417" r:id="rId90"/>
    <p:sldId id="513" r:id="rId91"/>
    <p:sldId id="514" r:id="rId92"/>
    <p:sldId id="382" r:id="rId93"/>
    <p:sldId id="515" r:id="rId94"/>
    <p:sldId id="418" r:id="rId95"/>
    <p:sldId id="516" r:id="rId96"/>
    <p:sldId id="419" r:id="rId97"/>
    <p:sldId id="420" r:id="rId98"/>
    <p:sldId id="355" r:id="rId99"/>
    <p:sldId id="505" r:id="rId100"/>
    <p:sldId id="518" r:id="rId101"/>
    <p:sldId id="519" r:id="rId102"/>
    <p:sldId id="520" r:id="rId103"/>
    <p:sldId id="522" r:id="rId104"/>
    <p:sldId id="383" r:id="rId105"/>
    <p:sldId id="523" r:id="rId106"/>
    <p:sldId id="524" r:id="rId107"/>
    <p:sldId id="529" r:id="rId108"/>
    <p:sldId id="525" r:id="rId109"/>
    <p:sldId id="526" r:id="rId110"/>
    <p:sldId id="527" r:id="rId111"/>
    <p:sldId id="454" r:id="rId112"/>
    <p:sldId id="530" r:id="rId113"/>
    <p:sldId id="357" r:id="rId114"/>
    <p:sldId id="533" r:id="rId115"/>
    <p:sldId id="532" r:id="rId116"/>
    <p:sldId id="534" r:id="rId117"/>
    <p:sldId id="535" r:id="rId118"/>
    <p:sldId id="536" r:id="rId119"/>
    <p:sldId id="422" r:id="rId120"/>
    <p:sldId id="360" r:id="rId121"/>
    <p:sldId id="424" r:id="rId122"/>
    <p:sldId id="455" r:id="rId123"/>
    <p:sldId id="361" r:id="rId124"/>
    <p:sldId id="450" r:id="rId125"/>
    <p:sldId id="538" r:id="rId126"/>
    <p:sldId id="537" r:id="rId127"/>
    <p:sldId id="521" r:id="rId128"/>
    <p:sldId id="540" r:id="rId129"/>
    <p:sldId id="298" r:id="rId130"/>
    <p:sldId id="299" r:id="rId131"/>
    <p:sldId id="300" r:id="rId132"/>
    <p:sldId id="301" r:id="rId133"/>
    <p:sldId id="539" r:id="rId134"/>
    <p:sldId id="406" r:id="rId135"/>
    <p:sldId id="316" r:id="rId136"/>
    <p:sldId id="541" r:id="rId137"/>
    <p:sldId id="542" r:id="rId138"/>
    <p:sldId id="544" r:id="rId139"/>
    <p:sldId id="543" r:id="rId140"/>
    <p:sldId id="545" r:id="rId141"/>
    <p:sldId id="546" r:id="rId142"/>
    <p:sldId id="547" r:id="rId143"/>
    <p:sldId id="548" r:id="rId144"/>
    <p:sldId id="551" r:id="rId145"/>
    <p:sldId id="552" r:id="rId146"/>
    <p:sldId id="553" r:id="rId147"/>
    <p:sldId id="554" r:id="rId148"/>
    <p:sldId id="384" r:id="rId149"/>
    <p:sldId id="549" r:id="rId150"/>
    <p:sldId id="429" r:id="rId151"/>
    <p:sldId id="306" r:id="rId152"/>
    <p:sldId id="555" r:id="rId153"/>
    <p:sldId id="307" r:id="rId154"/>
    <p:sldId id="557" r:id="rId155"/>
    <p:sldId id="317" r:id="rId156"/>
    <p:sldId id="318" r:id="rId157"/>
    <p:sldId id="319" r:id="rId158"/>
    <p:sldId id="558" r:id="rId159"/>
    <p:sldId id="397" r:id="rId160"/>
    <p:sldId id="310" r:id="rId161"/>
    <p:sldId id="308" r:id="rId162"/>
    <p:sldId id="559" r:id="rId163"/>
    <p:sldId id="444" r:id="rId164"/>
    <p:sldId id="445" r:id="rId165"/>
    <p:sldId id="560" r:id="rId166"/>
    <p:sldId id="309" r:id="rId167"/>
    <p:sldId id="561" r:id="rId168"/>
    <p:sldId id="562" r:id="rId169"/>
    <p:sldId id="563" r:id="rId170"/>
    <p:sldId id="564" r:id="rId171"/>
    <p:sldId id="565" r:id="rId172"/>
    <p:sldId id="566" r:id="rId173"/>
    <p:sldId id="556" r:id="rId174"/>
    <p:sldId id="567" r:id="rId175"/>
    <p:sldId id="311" r:id="rId176"/>
    <p:sldId id="312" r:id="rId177"/>
    <p:sldId id="446" r:id="rId178"/>
    <p:sldId id="433" r:id="rId179"/>
    <p:sldId id="432" r:id="rId180"/>
    <p:sldId id="568" r:id="rId181"/>
    <p:sldId id="313" r:id="rId182"/>
    <p:sldId id="322" r:id="rId183"/>
    <p:sldId id="323" r:id="rId184"/>
    <p:sldId id="569" r:id="rId185"/>
    <p:sldId id="570" r:id="rId186"/>
    <p:sldId id="326" r:id="rId187"/>
    <p:sldId id="571" r:id="rId188"/>
    <p:sldId id="327" r:id="rId189"/>
    <p:sldId id="328" r:id="rId190"/>
    <p:sldId id="329" r:id="rId191"/>
    <p:sldId id="434" r:id="rId192"/>
    <p:sldId id="330" r:id="rId193"/>
    <p:sldId id="331" r:id="rId194"/>
    <p:sldId id="574" r:id="rId195"/>
    <p:sldId id="332" r:id="rId196"/>
    <p:sldId id="435" r:id="rId197"/>
    <p:sldId id="576" r:id="rId198"/>
    <p:sldId id="575" r:id="rId199"/>
    <p:sldId id="333" r:id="rId200"/>
    <p:sldId id="334" r:id="rId201"/>
    <p:sldId id="335" r:id="rId202"/>
    <p:sldId id="336" r:id="rId203"/>
    <p:sldId id="337" r:id="rId204"/>
    <p:sldId id="436" r:id="rId205"/>
    <p:sldId id="338" r:id="rId206"/>
    <p:sldId id="339" r:id="rId207"/>
    <p:sldId id="430" r:id="rId208"/>
    <p:sldId id="456" r:id="rId209"/>
    <p:sldId id="348" r:id="rId210"/>
    <p:sldId id="517" r:id="rId211"/>
    <p:sldId id="470" r:id="rId212"/>
    <p:sldId id="471" r:id="rId213"/>
    <p:sldId id="472" r:id="rId214"/>
    <p:sldId id="473" r:id="rId215"/>
    <p:sldId id="474" r:id="rId216"/>
    <p:sldId id="475" r:id="rId217"/>
    <p:sldId id="459" r:id="rId218"/>
    <p:sldId id="460" r:id="rId219"/>
    <p:sldId id="461" r:id="rId220"/>
    <p:sldId id="463" r:id="rId221"/>
    <p:sldId id="462" r:id="rId2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3F5DD6-791E-8ACB-8374-EBEBC65B052B}" name="Connie Mahon" initials="CM" userId="dffcbafd17e6388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F6600"/>
    <a:srgbClr val="000066"/>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384" autoAdjust="0"/>
  </p:normalViewPr>
  <p:slideViewPr>
    <p:cSldViewPr>
      <p:cViewPr varScale="1">
        <p:scale>
          <a:sx n="120" d="100"/>
          <a:sy n="120" d="100"/>
        </p:scale>
        <p:origin x="1380" y="108"/>
      </p:cViewPr>
      <p:guideLst>
        <p:guide orient="horz" pos="2160"/>
        <p:guide pos="2880"/>
      </p:guideLst>
    </p:cSldViewPr>
  </p:slideViewPr>
  <p:outlineViewPr>
    <p:cViewPr>
      <p:scale>
        <a:sx n="50" d="100"/>
        <a:sy n="50" d="100"/>
      </p:scale>
      <p:origin x="0" y="151338"/>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294" y="24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tableStyles" Target="tableStyles.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224" Type="http://schemas.openxmlformats.org/officeDocument/2006/relationships/presProps" Target="pres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5" Type="http://schemas.microsoft.com/office/2018/10/relationships/authors" Target="author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3D20B36-F334-84F2-BA08-1C34CDF9670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a:extLst>
              <a:ext uri="{FF2B5EF4-FFF2-40B4-BE49-F238E27FC236}">
                <a16:creationId xmlns:a16="http://schemas.microsoft.com/office/drawing/2014/main" id="{E62BF36F-F421-4FF3-83EE-582397F84E7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4340" name="Rectangle 4">
            <a:extLst>
              <a:ext uri="{FF2B5EF4-FFF2-40B4-BE49-F238E27FC236}">
                <a16:creationId xmlns:a16="http://schemas.microsoft.com/office/drawing/2014/main" id="{F993F720-F0C8-E52D-FACF-2BBDA72CE99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CF16A8DF-96E1-B87D-1DD7-0FF2E033355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D2CDFB53-7F94-DC7D-4C26-AD713A8F7DE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a:extLst>
              <a:ext uri="{FF2B5EF4-FFF2-40B4-BE49-F238E27FC236}">
                <a16:creationId xmlns:a16="http://schemas.microsoft.com/office/drawing/2014/main" id="{67021CB4-7127-C07E-4118-D47C28067A3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2E48F2BC-C444-4270-9B6A-B534C5F1DB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B1A266E-F6F9-4E28-FD1C-D8DD68666DE5}"/>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179FB4BE-F398-EC95-95D3-5A32A7F7E2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60A8E0C2-A3C1-FDC6-5CE8-D68800D824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CDA321F-51D0-4A0D-A973-B2900BFA9414}" type="slidenum">
              <a:rPr lang="en-US" altLang="en-US" sz="1200" smtClean="0">
                <a:latin typeface="Arial" panose="020B0604020202020204" pitchFamily="34" charset="0"/>
              </a:rPr>
              <a:pPr/>
              <a:t>6</a:t>
            </a:fld>
            <a:endParaRPr lang="en-US"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D983EC0-49CC-4DF3-6C7E-B18473E79FE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3A30302C-C707-7659-C21E-E1430436FD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F202033B-0F08-93A2-0647-DF0475CA33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9DFB56F-8AC7-4836-8CC0-C2B1D4EBCE1B}" type="slidenum">
              <a:rPr lang="en-US" altLang="en-US" sz="1200" smtClean="0">
                <a:latin typeface="Arial" panose="020B0604020202020204" pitchFamily="34" charset="0"/>
              </a:rPr>
              <a:pPr/>
              <a:t>8</a:t>
            </a:fld>
            <a:endParaRPr lang="en-US" altLang="en-US"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B5549F5-CAC4-64C7-BE4A-CC380C2EC4E0}"/>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70862BC7-4B26-D3C5-EB85-D22DCACC3C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6868" name="Slide Number Placeholder 3">
            <a:extLst>
              <a:ext uri="{FF2B5EF4-FFF2-40B4-BE49-F238E27FC236}">
                <a16:creationId xmlns:a16="http://schemas.microsoft.com/office/drawing/2014/main" id="{A0357450-E495-BDF2-3631-7FE2DDF6BF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B667CCD-B948-4634-9CBB-35162405819E}" type="slidenum">
              <a:rPr lang="en-US" altLang="en-US" sz="1200" smtClean="0">
                <a:latin typeface="Arial" panose="020B0604020202020204" pitchFamily="34" charset="0"/>
              </a:rPr>
              <a:pPr/>
              <a:t>13</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0E63CD4-F8C6-AD11-16AE-3427A46F2DCB}"/>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1BA3BCFB-2C82-C3F0-E715-59A1389B7D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9940" name="Slide Number Placeholder 3">
            <a:extLst>
              <a:ext uri="{FF2B5EF4-FFF2-40B4-BE49-F238E27FC236}">
                <a16:creationId xmlns:a16="http://schemas.microsoft.com/office/drawing/2014/main" id="{D29C442B-032A-A067-8B47-C31173CF6B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11140F-06E7-44C9-BCA5-1DBE2C7E2B82}" type="slidenum">
              <a:rPr lang="en-US" altLang="en-US" sz="1200" smtClean="0">
                <a:latin typeface="Arial" panose="020B0604020202020204" pitchFamily="34" charset="0"/>
              </a:rPr>
              <a:pPr/>
              <a:t>15</a:t>
            </a:fld>
            <a:endParaRPr lang="en-US" altLang="en-US" sz="12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C53976F3-033B-4420-590B-6FE4850F35D5}"/>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1CC12713-1500-2237-1B94-56D38B75AE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51204" name="Slide Number Placeholder 3">
            <a:extLst>
              <a:ext uri="{FF2B5EF4-FFF2-40B4-BE49-F238E27FC236}">
                <a16:creationId xmlns:a16="http://schemas.microsoft.com/office/drawing/2014/main" id="{140CBA58-A460-176D-F3E2-314CBAED4E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E116FF-054A-4ECC-B87F-B5F3185E2BF0}" type="slidenum">
              <a:rPr lang="en-US" altLang="en-US" sz="1200" smtClean="0">
                <a:latin typeface="Arial" panose="020B0604020202020204" pitchFamily="34" charset="0"/>
              </a:rPr>
              <a:pPr/>
              <a:t>25</a:t>
            </a:fld>
            <a:endParaRPr lang="en-US" altLang="en-US"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E25B977-91F4-8563-93FA-3F53D8632618}"/>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D030EF50-BCF3-B236-8957-0F552CB3DD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6919CB9D-95AE-582D-639B-79A2A5D17F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F0DE204-04CD-4BD0-8AF4-249AF3ADB13A}" type="slidenum">
              <a:rPr lang="en-US" altLang="en-US" sz="1200" smtClean="0">
                <a:latin typeface="Arial" panose="020B0604020202020204" pitchFamily="34" charset="0"/>
              </a:rPr>
              <a:pPr/>
              <a:t>32</a:t>
            </a:fld>
            <a:endParaRPr lang="en-US" altLang="en-US"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8D5C2F68-6AB7-9793-816E-D548089E0C4D}"/>
              </a:ext>
            </a:extLst>
          </p:cNvPr>
          <p:cNvSpPr>
            <a:spLocks noGrp="1" noRot="1" noChangeAspect="1" noChangeArrowheads="1" noTextEdit="1"/>
          </p:cNvSpPr>
          <p:nvPr>
            <p:ph type="sldImg"/>
          </p:nvPr>
        </p:nvSpPr>
        <p:spPr>
          <a:ln/>
        </p:spPr>
      </p:sp>
      <p:sp>
        <p:nvSpPr>
          <p:cNvPr id="125955" name="Notes Placeholder 2">
            <a:extLst>
              <a:ext uri="{FF2B5EF4-FFF2-40B4-BE49-F238E27FC236}">
                <a16:creationId xmlns:a16="http://schemas.microsoft.com/office/drawing/2014/main" id="{ED0269C1-E080-25AB-BA08-C3DCFFD8E6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5956" name="Slide Number Placeholder 3">
            <a:extLst>
              <a:ext uri="{FF2B5EF4-FFF2-40B4-BE49-F238E27FC236}">
                <a16:creationId xmlns:a16="http://schemas.microsoft.com/office/drawing/2014/main" id="{E17B1E32-EE51-7200-C23D-76FA724CAA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F0C2BDC-19B8-4FE6-8811-F87B0E030654}" type="slidenum">
              <a:rPr lang="en-US" altLang="en-US" sz="1200" smtClean="0">
                <a:latin typeface="Arial" panose="020B0604020202020204" pitchFamily="34" charset="0"/>
              </a:rPr>
              <a:pPr/>
              <a:t>96</a:t>
            </a:fld>
            <a:endParaRPr lang="en-US" altLang="en-US"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a:extLst>
              <a:ext uri="{FF2B5EF4-FFF2-40B4-BE49-F238E27FC236}">
                <a16:creationId xmlns:a16="http://schemas.microsoft.com/office/drawing/2014/main" id="{0BDDC64A-40C5-6F55-709E-89F17637FF1C}"/>
              </a:ext>
            </a:extLst>
          </p:cNvPr>
          <p:cNvSpPr>
            <a:spLocks noGrp="1" noRot="1" noChangeAspect="1" noChangeArrowheads="1" noTextEdit="1"/>
          </p:cNvSpPr>
          <p:nvPr>
            <p:ph type="sldImg"/>
          </p:nvPr>
        </p:nvSpPr>
        <p:spPr>
          <a:ln/>
        </p:spPr>
      </p:sp>
      <p:sp>
        <p:nvSpPr>
          <p:cNvPr id="228355" name="Notes Placeholder 2">
            <a:extLst>
              <a:ext uri="{FF2B5EF4-FFF2-40B4-BE49-F238E27FC236}">
                <a16:creationId xmlns:a16="http://schemas.microsoft.com/office/drawing/2014/main" id="{C848B8A8-9D7C-AE02-1A01-B221C9A0D5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8356" name="Slide Number Placeholder 3">
            <a:extLst>
              <a:ext uri="{FF2B5EF4-FFF2-40B4-BE49-F238E27FC236}">
                <a16:creationId xmlns:a16="http://schemas.microsoft.com/office/drawing/2014/main" id="{E6ED41E9-E7DB-24D6-0970-93301C54C2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9768A24-A188-455C-A7B4-5FE6BE1A0814}" type="slidenum">
              <a:rPr lang="en-US" altLang="en-US" sz="1200" smtClean="0">
                <a:latin typeface="Arial" panose="020B0604020202020204" pitchFamily="34" charset="0"/>
              </a:rPr>
              <a:pPr/>
              <a:t>195</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0594" name="Rectangle 2"/>
          <p:cNvSpPr>
            <a:spLocks noGrp="1" noChangeArrowheads="1"/>
          </p:cNvSpPr>
          <p:nvPr>
            <p:ph type="ctrTitle" sz="quarter"/>
          </p:nvPr>
        </p:nvSpPr>
        <p:spPr>
          <a:xfrm>
            <a:off x="685800" y="1143000"/>
            <a:ext cx="7772400" cy="1143000"/>
          </a:xfrm>
        </p:spPr>
        <p:txBody>
          <a:bodyPr/>
          <a:lstStyle>
            <a:lvl1pPr>
              <a:defRPr sz="3600"/>
            </a:lvl1pPr>
          </a:lstStyle>
          <a:p>
            <a:r>
              <a:rPr lang="en-GB"/>
              <a:t>Click to edit Master title style</a:t>
            </a:r>
          </a:p>
        </p:txBody>
      </p:sp>
      <p:sp>
        <p:nvSpPr>
          <p:cNvPr id="110595" name="Rectangle 3"/>
          <p:cNvSpPr>
            <a:spLocks noGrp="1" noChangeArrowheads="1"/>
          </p:cNvSpPr>
          <p:nvPr>
            <p:ph type="subTitle" sz="quarter" idx="1"/>
          </p:nvPr>
        </p:nvSpPr>
        <p:spPr>
          <a:xfrm>
            <a:off x="990600" y="2819400"/>
            <a:ext cx="7162800" cy="1752600"/>
          </a:xfrm>
          <a:ln w="9525">
            <a:headEnd/>
            <a:tailEnd/>
          </a:ln>
        </p:spPr>
        <p:txBody>
          <a:bodyPr lIns="92075" tIns="46038" rIns="92075" bIns="46038"/>
          <a:lstStyle>
            <a:lvl1pPr marL="0" indent="0" algn="ctr">
              <a:buFont typeface="Wingdings 2" pitchFamily="18" charset="2"/>
              <a:buNone/>
              <a:defRPr sz="3600"/>
            </a:lvl1pPr>
          </a:lstStyle>
          <a:p>
            <a:r>
              <a:rPr lang="en-GB"/>
              <a:t>Click to edit Master subtitle style</a:t>
            </a:r>
          </a:p>
        </p:txBody>
      </p:sp>
      <p:sp>
        <p:nvSpPr>
          <p:cNvPr id="2" name="Footer Placeholder 1">
            <a:extLst>
              <a:ext uri="{FF2B5EF4-FFF2-40B4-BE49-F238E27FC236}">
                <a16:creationId xmlns:a16="http://schemas.microsoft.com/office/drawing/2014/main" id="{C82FA865-4005-7FA5-F7D3-12B801C8B841}"/>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98408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a:extLst>
              <a:ext uri="{FF2B5EF4-FFF2-40B4-BE49-F238E27FC236}">
                <a16:creationId xmlns:a16="http://schemas.microsoft.com/office/drawing/2014/main" id="{08F1C34E-F552-F66C-B3CF-096485BD7A3F}"/>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154717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753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753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a:extLst>
              <a:ext uri="{FF2B5EF4-FFF2-40B4-BE49-F238E27FC236}">
                <a16:creationId xmlns:a16="http://schemas.microsoft.com/office/drawing/2014/main" id="{616DB203-3C0B-54D9-8BE5-476D2616F984}"/>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104023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a:extLst>
              <a:ext uri="{FF2B5EF4-FFF2-40B4-BE49-F238E27FC236}">
                <a16:creationId xmlns:a16="http://schemas.microsoft.com/office/drawing/2014/main" id="{0E565A87-EF15-12CA-2773-E35FA29D1BFD}"/>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25039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1">
            <a:extLst>
              <a:ext uri="{FF2B5EF4-FFF2-40B4-BE49-F238E27FC236}">
                <a16:creationId xmlns:a16="http://schemas.microsoft.com/office/drawing/2014/main" id="{9F085D81-7914-8784-2064-BA0984168E22}"/>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3674872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71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71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
            <a:extLst>
              <a:ext uri="{FF2B5EF4-FFF2-40B4-BE49-F238E27FC236}">
                <a16:creationId xmlns:a16="http://schemas.microsoft.com/office/drawing/2014/main" id="{F58AE9C1-8B57-E0E5-C867-23994BD4CE95}"/>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288288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BBEABD15-4740-7E17-53A1-A50F21553E61}"/>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2048091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1">
            <a:extLst>
              <a:ext uri="{FF2B5EF4-FFF2-40B4-BE49-F238E27FC236}">
                <a16:creationId xmlns:a16="http://schemas.microsoft.com/office/drawing/2014/main" id="{5E9DA4A7-F6FE-38A4-61A2-6DBCBF7C8740}"/>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361386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8ECD064-EAF9-50EF-9C22-6DAFC41A22A6}"/>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35856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
            <a:extLst>
              <a:ext uri="{FF2B5EF4-FFF2-40B4-BE49-F238E27FC236}">
                <a16:creationId xmlns:a16="http://schemas.microsoft.com/office/drawing/2014/main" id="{68D299CC-D0CF-1EA0-CF9B-467016EFA4D7}"/>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207859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
            <a:extLst>
              <a:ext uri="{FF2B5EF4-FFF2-40B4-BE49-F238E27FC236}">
                <a16:creationId xmlns:a16="http://schemas.microsoft.com/office/drawing/2014/main" id="{893661DA-D137-4B08-FF6E-0E091445620F}"/>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297340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894CE3FB-46A0-1A0A-4531-6BC9B634B321}"/>
              </a:ext>
            </a:extLst>
          </p:cNvPr>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9571" name="Rectangle 3">
            <a:extLst>
              <a:ext uri="{FF2B5EF4-FFF2-40B4-BE49-F238E27FC236}">
                <a16:creationId xmlns:a16="http://schemas.microsoft.com/office/drawing/2014/main" id="{48623524-5BAE-45BE-7740-99725AAF064B}"/>
              </a:ext>
            </a:extLst>
          </p:cNvPr>
          <p:cNvSpPr>
            <a:spLocks noGrp="1" noChangeArrowheads="1"/>
          </p:cNvSpPr>
          <p:nvPr>
            <p:ph type="body" idx="1"/>
          </p:nvPr>
        </p:nvSpPr>
        <p:spPr bwMode="auto">
          <a:xfrm>
            <a:off x="685800" y="15271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Footer Placeholder 1">
            <a:extLst>
              <a:ext uri="{FF2B5EF4-FFF2-40B4-BE49-F238E27FC236}">
                <a16:creationId xmlns:a16="http://schemas.microsoft.com/office/drawing/2014/main" id="{7307157D-38FA-604F-8C17-AC8D94B47CAD}"/>
              </a:ext>
            </a:extLst>
          </p:cNvPr>
          <p:cNvSpPr>
            <a:spLocks noGrp="1"/>
          </p:cNvSpPr>
          <p:nvPr>
            <p:ph type="ftr" sz="quarter" idx="3"/>
          </p:nvPr>
        </p:nvSpPr>
        <p:spPr>
          <a:xfrm>
            <a:off x="1752600" y="6388100"/>
            <a:ext cx="594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FFFFF"/>
                </a:solidFill>
                <a:latin typeface="Arial" pitchFamily="34" charset="0"/>
              </a:defRPr>
            </a:lvl1pPr>
          </a:lstStyle>
          <a:p>
            <a:pPr>
              <a:defRPr/>
            </a:pPr>
            <a:r>
              <a:rPr lang="en-US"/>
              <a:t>Copyright © 2015 by Saunders, an imprint of Elsevier Inc.</a:t>
            </a:r>
          </a:p>
        </p:txBody>
      </p:sp>
      <p:sp>
        <p:nvSpPr>
          <p:cNvPr id="6" name="Text Box 8">
            <a:extLst>
              <a:ext uri="{FF2B5EF4-FFF2-40B4-BE49-F238E27FC236}">
                <a16:creationId xmlns:a16="http://schemas.microsoft.com/office/drawing/2014/main" id="{051C8FBA-E5EE-C1E2-FAD8-678D79D9D20A}"/>
              </a:ext>
            </a:extLst>
          </p:cNvPr>
          <p:cNvSpPr txBox="1">
            <a:spLocks noChangeArrowheads="1"/>
          </p:cNvSpPr>
          <p:nvPr userDrawn="1"/>
        </p:nvSpPr>
        <p:spPr bwMode="auto">
          <a:xfrm>
            <a:off x="8534400" y="6508750"/>
            <a:ext cx="609600" cy="24447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fld id="{8A5C9E6E-6491-4157-933C-7467650000D9}" type="slidenum">
              <a:rPr lang="en-US" altLang="en-US" sz="1000" smtClean="0">
                <a:latin typeface="Arial" panose="020B0604020202020204" pitchFamily="34" charset="0"/>
                <a:ea typeface="ＭＳ Ｐゴシック" panose="020B0600070205080204" pitchFamily="34" charset="-128"/>
              </a:rPr>
              <a:pPr eaLnBrk="1" hangingPunct="1">
                <a:spcBef>
                  <a:spcPct val="50000"/>
                </a:spcBef>
                <a:defRPr/>
              </a:pPr>
              <a:t>‹#›</a:t>
            </a:fld>
            <a:endParaRPr lang="en-US" altLang="en-US" sz="1000">
              <a:latin typeface="Arial" panose="020B0604020202020204" pitchFamily="34" charset="0"/>
              <a:ea typeface="ＭＳ Ｐゴシック" panose="020B0600070205080204" pitchFamily="34" charset="-128"/>
            </a:endParaRPr>
          </a:p>
        </p:txBody>
      </p:sp>
    </p:spTree>
  </p:cSld>
  <p:clrMap bg1="dk2" tx1="lt1" bg2="dk1" tx2="lt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Lst>
  <p:hf sldNum="0" hdr="0" ftr="0" dt="0"/>
  <p:txStyles>
    <p:title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2" panose="05020102010507070707" pitchFamily="18" charset="2"/>
        <a:buChar char=""/>
        <a:defRPr sz="2800">
          <a:solidFill>
            <a:schemeClr val="tx1"/>
          </a:solidFill>
          <a:effectLst>
            <a:outerShdw blurRad="38100" dist="38100" dir="2700000" algn="tl">
              <a:srgbClr val="000000"/>
            </a:outerShdw>
          </a:effectLst>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tx2"/>
        </a:buClr>
        <a:buSzPct val="80000"/>
        <a:buFont typeface="Wingdings" panose="05000000000000000000" pitchFamily="2" charset="2"/>
        <a:buChar char="Ø"/>
        <a:defRPr sz="24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lr>
          <a:schemeClr val="tx2"/>
        </a:buClr>
        <a:buSzPct val="75000"/>
        <a:buFont typeface="Wingdings 3" panose="05040102010807070707" pitchFamily="18" charset="2"/>
        <a:buChar char=""/>
        <a:defRPr>
          <a:solidFill>
            <a:schemeClr val="tx1"/>
          </a:solidFill>
          <a:effectLst>
            <a:outerShdw blurRad="38100" dist="38100" dir="2700000" algn="tl">
              <a:srgbClr val="000000"/>
            </a:outerShdw>
          </a:effectLst>
          <a:latin typeface="+mn-lt"/>
          <a:ea typeface="MS PGothic" panose="020B0600070205080204" pitchFamily="34" charset="-128"/>
        </a:defRPr>
      </a:lvl4pPr>
      <a:lvl5pPr marL="2057400" indent="-228600" algn="l" rtl="0" eaLnBrk="0" fontAlgn="base" hangingPunct="0">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ea typeface="MS PGothic" panose="020B0600070205080204" pitchFamily="34" charset="-128"/>
        </a:defRPr>
      </a:lvl5pPr>
      <a:lvl6pPr marL="2514600" indent="-228600" algn="l" rtl="0" fontAlgn="base">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D8A80141-FCE4-207C-B136-A40044FBDC52}"/>
              </a:ext>
            </a:extLst>
          </p:cNvPr>
          <p:cNvSpPr>
            <a:spLocks noChangeArrowheads="1"/>
          </p:cNvSpPr>
          <p:nvPr/>
        </p:nvSpPr>
        <p:spPr bwMode="auto">
          <a:xfrm>
            <a:off x="914400" y="15240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SzTx/>
              <a:buFontTx/>
              <a:buNone/>
            </a:pPr>
            <a:r>
              <a:rPr lang="en-GB" altLang="en-US" sz="4000" dirty="0">
                <a:ea typeface="MS PGothic" panose="020B0600070205080204" pitchFamily="34" charset="-128"/>
              </a:rPr>
              <a:t>Chapter 26</a:t>
            </a:r>
          </a:p>
        </p:txBody>
      </p:sp>
      <p:sp>
        <p:nvSpPr>
          <p:cNvPr id="15363" name="Rectangle 4">
            <a:extLst>
              <a:ext uri="{FF2B5EF4-FFF2-40B4-BE49-F238E27FC236}">
                <a16:creationId xmlns:a16="http://schemas.microsoft.com/office/drawing/2014/main" id="{28F314A8-7DAB-9CA4-783C-C6C80AF0142D}"/>
              </a:ext>
            </a:extLst>
          </p:cNvPr>
          <p:cNvSpPr>
            <a:spLocks noChangeArrowheads="1"/>
          </p:cNvSpPr>
          <p:nvPr/>
        </p:nvSpPr>
        <p:spPr bwMode="auto">
          <a:xfrm>
            <a:off x="762000" y="3124200"/>
            <a:ext cx="73152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
                <a:schemeClr val="tx2"/>
              </a:buClr>
              <a:buFont typeface="Wingdings 2" panose="05020102010507070707" pitchFamily="18" charset="2"/>
              <a:buNone/>
            </a:pPr>
            <a:r>
              <a:rPr lang="en-US" altLang="en-US" sz="3000" i="1" dirty="0">
                <a:ea typeface="MS PGothic" panose="020B0600070205080204" pitchFamily="34" charset="-128"/>
              </a:rPr>
              <a:t>Mycobacterium tuberculosis</a:t>
            </a:r>
            <a:r>
              <a:rPr lang="en-US" altLang="en-US" sz="3000" dirty="0">
                <a:ea typeface="MS PGothic" panose="020B0600070205080204" pitchFamily="34" charset="-128"/>
              </a:rPr>
              <a:t> (MTB) and Nontuberculous Mycobacteria (NTM)</a:t>
            </a:r>
          </a:p>
        </p:txBody>
      </p:sp>
      <p:sp useBgFill="1">
        <p:nvSpPr>
          <p:cNvPr id="15364" name="Rectangle 5">
            <a:extLst>
              <a:ext uri="{FF2B5EF4-FFF2-40B4-BE49-F238E27FC236}">
                <a16:creationId xmlns:a16="http://schemas.microsoft.com/office/drawing/2014/main" id="{B0B24CDA-D110-FE21-81F2-152632DB4CD3}"/>
              </a:ext>
            </a:extLst>
          </p:cNvPr>
          <p:cNvSpPr>
            <a:spLocks noChangeArrowheads="1"/>
          </p:cNvSpPr>
          <p:nvPr/>
        </p:nvSpPr>
        <p:spPr bwMode="auto">
          <a:xfrm>
            <a:off x="8534400" y="6477000"/>
            <a:ext cx="381000" cy="2286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endParaRPr lang="en-US" altLang="en-US" sz="2400" dirty="0">
              <a:latin typeface="Times New Roman" panose="02020603050405020304" pitchFamily="18" charset="0"/>
              <a:ea typeface="MS PGothic"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805CC8-F060-0F61-CF40-1F9C3A28B6E5}"/>
              </a:ext>
            </a:extLst>
          </p:cNvPr>
          <p:cNvSpPr>
            <a:spLocks noGrp="1"/>
          </p:cNvSpPr>
          <p:nvPr>
            <p:ph type="title"/>
          </p:nvPr>
        </p:nvSpPr>
        <p:spPr>
          <a:xfrm>
            <a:off x="722313" y="3983038"/>
            <a:ext cx="7772400" cy="1362075"/>
          </a:xfrm>
        </p:spPr>
        <p:txBody>
          <a:bodyPr/>
          <a:lstStyle/>
          <a:p>
            <a:pPr>
              <a:defRPr/>
            </a:pPr>
            <a:r>
              <a:rPr lang="en-US" sz="3200" dirty="0"/>
              <a:t>Clinical SIGNIFICANCE OF THE MYCOBACTERIUM TUBERCULOSIS COMPLEX (MTBC)</a:t>
            </a:r>
          </a:p>
        </p:txBody>
      </p:sp>
      <p:sp>
        <p:nvSpPr>
          <p:cNvPr id="7" name="Text Placeholder 6">
            <a:extLst>
              <a:ext uri="{FF2B5EF4-FFF2-40B4-BE49-F238E27FC236}">
                <a16:creationId xmlns:a16="http://schemas.microsoft.com/office/drawing/2014/main" id="{C05634FE-2AFB-23D4-230F-665344C4B2C6}"/>
              </a:ext>
            </a:extLst>
          </p:cNvPr>
          <p:cNvSpPr>
            <a:spLocks noGrp="1"/>
          </p:cNvSpPr>
          <p:nvPr>
            <p:ph type="body" idx="1"/>
          </p:nvPr>
        </p:nvSpPr>
        <p:spPr>
          <a:xfrm>
            <a:off x="722313" y="2514600"/>
            <a:ext cx="7772400" cy="1500188"/>
          </a:xfrm>
        </p:spPr>
        <p:txBody>
          <a:bodyPr/>
          <a:lstStyle/>
          <a:p>
            <a:pPr>
              <a:defRPr/>
            </a:pPr>
            <a:r>
              <a:rPr lang="en-US" b="1" dirty="0"/>
              <a:t>CHAPTER TWENTY-SIX</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7ABD03C8-F0D3-33BE-F471-7ED60D1028C1}"/>
              </a:ext>
            </a:extLst>
          </p:cNvPr>
          <p:cNvSpPr>
            <a:spLocks noGrp="1"/>
          </p:cNvSpPr>
          <p:nvPr>
            <p:ph type="title"/>
          </p:nvPr>
        </p:nvSpPr>
        <p:spPr/>
        <p:txBody>
          <a:bodyPr/>
          <a:lstStyle/>
          <a:p>
            <a:r>
              <a:rPr lang="en-US" altLang="en-US" dirty="0"/>
              <a:t>MCMAG (Cont.)</a:t>
            </a:r>
          </a:p>
        </p:txBody>
      </p:sp>
      <p:sp>
        <p:nvSpPr>
          <p:cNvPr id="130051" name="Content Placeholder 2">
            <a:extLst>
              <a:ext uri="{FF2B5EF4-FFF2-40B4-BE49-F238E27FC236}">
                <a16:creationId xmlns:a16="http://schemas.microsoft.com/office/drawing/2014/main" id="{3BBE7EFD-335B-332A-6754-A5AC0F2D31EE}"/>
              </a:ext>
            </a:extLst>
          </p:cNvPr>
          <p:cNvSpPr>
            <a:spLocks noGrp="1"/>
          </p:cNvSpPr>
          <p:nvPr>
            <p:ph idx="1"/>
          </p:nvPr>
        </p:nvSpPr>
        <p:spPr/>
        <p:txBody>
          <a:bodyPr/>
          <a:lstStyle/>
          <a:p>
            <a:r>
              <a:rPr lang="en-US" altLang="en-US"/>
              <a:t>Approximately 80% of the cases of pulmonary disease resulting from rapidly growing mycobacteria are caused by </a:t>
            </a:r>
            <a:r>
              <a:rPr lang="en-US" altLang="en-US" i="1"/>
              <a:t>M. abscessus.</a:t>
            </a:r>
          </a:p>
          <a:p>
            <a:r>
              <a:rPr lang="en-US" altLang="en-US"/>
              <a:t>Infections by this organism have also been seen in patients with cystic fibrosis. </a:t>
            </a:r>
          </a:p>
          <a:p>
            <a:r>
              <a:rPr lang="en-US" altLang="en-US"/>
              <a:t>Unlike with </a:t>
            </a:r>
            <a:r>
              <a:rPr lang="en-US" altLang="en-US" i="1"/>
              <a:t>M. chelonae</a:t>
            </a:r>
            <a:r>
              <a:rPr lang="en-US" altLang="en-US"/>
              <a:t>, tap water is an important reservoir for </a:t>
            </a:r>
            <a:r>
              <a:rPr lang="en-US" altLang="en-US" i="1"/>
              <a:t>M. abscessus</a:t>
            </a:r>
            <a:r>
              <a:rPr lang="en-US" altLang="en-US"/>
              <a: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F11EE498-DCC2-BB51-A9AF-E27EB4946A13}"/>
              </a:ext>
            </a:extLst>
          </p:cNvPr>
          <p:cNvSpPr>
            <a:spLocks noGrp="1"/>
          </p:cNvSpPr>
          <p:nvPr>
            <p:ph type="title"/>
          </p:nvPr>
        </p:nvSpPr>
        <p:spPr/>
        <p:txBody>
          <a:bodyPr/>
          <a:lstStyle/>
          <a:p>
            <a:r>
              <a:rPr lang="en-US" altLang="en-US" dirty="0"/>
              <a:t>MCMAG (Cont.)</a:t>
            </a:r>
          </a:p>
        </p:txBody>
      </p:sp>
      <p:sp>
        <p:nvSpPr>
          <p:cNvPr id="131075" name="Content Placeholder 2">
            <a:extLst>
              <a:ext uri="{FF2B5EF4-FFF2-40B4-BE49-F238E27FC236}">
                <a16:creationId xmlns:a16="http://schemas.microsoft.com/office/drawing/2014/main" id="{2C8D1A31-EF8A-537F-C93A-CC6B8286A46B}"/>
              </a:ext>
            </a:extLst>
          </p:cNvPr>
          <p:cNvSpPr>
            <a:spLocks noGrp="1"/>
          </p:cNvSpPr>
          <p:nvPr>
            <p:ph idx="1"/>
          </p:nvPr>
        </p:nvSpPr>
        <p:spPr/>
        <p:txBody>
          <a:bodyPr/>
          <a:lstStyle/>
          <a:p>
            <a:r>
              <a:rPr lang="en-US" altLang="en-US" dirty="0"/>
              <a:t>Microscopically, young cultures of </a:t>
            </a:r>
            <a:r>
              <a:rPr lang="en-US" altLang="en-US" i="1" dirty="0"/>
              <a:t>M. </a:t>
            </a:r>
            <a:r>
              <a:rPr lang="en-US" altLang="en-US" i="1" dirty="0" err="1"/>
              <a:t>chelonae</a:t>
            </a:r>
            <a:r>
              <a:rPr lang="en-US" altLang="en-US" i="1" dirty="0"/>
              <a:t> </a:t>
            </a:r>
            <a:r>
              <a:rPr lang="en-US" altLang="en-US" dirty="0"/>
              <a:t>are strongly acid fast, with pleomorphism ranging from long and tapered to short and thick rods.</a:t>
            </a:r>
          </a:p>
          <a:p>
            <a:r>
              <a:rPr lang="en-US" altLang="en-US" dirty="0"/>
              <a:t>This rapidly growing mycobacterium produces rough or smooth, nonpigmented to buff colonies within 3 to 5 days of incubation at 28° to 30° C.</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E4DC16CA-9A3A-6AF8-E06F-DE1CDAEA4F21}"/>
              </a:ext>
            </a:extLst>
          </p:cNvPr>
          <p:cNvSpPr>
            <a:spLocks noGrp="1"/>
          </p:cNvSpPr>
          <p:nvPr>
            <p:ph type="title"/>
          </p:nvPr>
        </p:nvSpPr>
        <p:spPr/>
        <p:txBody>
          <a:bodyPr/>
          <a:lstStyle/>
          <a:p>
            <a:r>
              <a:rPr lang="en-US" altLang="en-US" dirty="0"/>
              <a:t>MCMAG (Cont.)</a:t>
            </a:r>
          </a:p>
        </p:txBody>
      </p:sp>
      <p:graphicFrame>
        <p:nvGraphicFramePr>
          <p:cNvPr id="6" name="Table 6">
            <a:extLst>
              <a:ext uri="{FF2B5EF4-FFF2-40B4-BE49-F238E27FC236}">
                <a16:creationId xmlns:a16="http://schemas.microsoft.com/office/drawing/2014/main" id="{B9DC293C-55F6-8A76-6435-800D657D9EBE}"/>
              </a:ext>
            </a:extLst>
          </p:cNvPr>
          <p:cNvGraphicFramePr>
            <a:graphicFrameLocks noGrp="1"/>
          </p:cNvGraphicFramePr>
          <p:nvPr>
            <p:ph idx="1"/>
            <p:extLst>
              <p:ext uri="{D42A27DB-BD31-4B8C-83A1-F6EECF244321}">
                <p14:modId xmlns:p14="http://schemas.microsoft.com/office/powerpoint/2010/main" val="881601321"/>
              </p:ext>
            </p:extLst>
          </p:nvPr>
        </p:nvGraphicFramePr>
        <p:xfrm>
          <a:off x="685800" y="1527175"/>
          <a:ext cx="7772400" cy="4454525"/>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793">
                <a:tc>
                  <a:txBody>
                    <a:bodyPr/>
                    <a:lstStyle/>
                    <a:p>
                      <a:r>
                        <a:rPr lang="en-US" sz="1800" dirty="0"/>
                        <a:t>Biochemical Test</a:t>
                      </a:r>
                    </a:p>
                  </a:txBody>
                  <a:tcPr marL="86360" marR="86360" marT="45714" marB="45714"/>
                </a:tc>
                <a:tc>
                  <a:txBody>
                    <a:bodyPr/>
                    <a:lstStyle/>
                    <a:p>
                      <a:r>
                        <a:rPr lang="en-US" sz="1800" dirty="0"/>
                        <a:t>Reaction</a:t>
                      </a:r>
                    </a:p>
                  </a:txBody>
                  <a:tcPr marL="86360" marR="86360" marT="45714" marB="45714"/>
                </a:tc>
                <a:extLst>
                  <a:ext uri="{0D108BD9-81ED-4DB2-BD59-A6C34878D82A}">
                    <a16:rowId xmlns:a16="http://schemas.microsoft.com/office/drawing/2014/main" val="10000"/>
                  </a:ext>
                </a:extLst>
              </a:tr>
              <a:tr h="370793">
                <a:tc>
                  <a:txBody>
                    <a:bodyPr/>
                    <a:lstStyle/>
                    <a:p>
                      <a:r>
                        <a:rPr lang="en-US" sz="1800" dirty="0"/>
                        <a:t>3-day arylsulfatase test</a:t>
                      </a:r>
                    </a:p>
                  </a:txBody>
                  <a:tcPr marL="86360" marR="86360" marT="45714" marB="45714"/>
                </a:tc>
                <a:tc>
                  <a:txBody>
                    <a:bodyPr/>
                    <a:lstStyle/>
                    <a:p>
                      <a:r>
                        <a:rPr lang="en-US" sz="1800" dirty="0"/>
                        <a:t>Positive</a:t>
                      </a:r>
                    </a:p>
                  </a:txBody>
                  <a:tcPr marL="86360" marR="86360" marT="45714" marB="45714"/>
                </a:tc>
                <a:extLst>
                  <a:ext uri="{0D108BD9-81ED-4DB2-BD59-A6C34878D82A}">
                    <a16:rowId xmlns:a16="http://schemas.microsoft.com/office/drawing/2014/main" val="10001"/>
                  </a:ext>
                </a:extLst>
              </a:tr>
              <a:tr h="370793">
                <a:tc>
                  <a:txBody>
                    <a:bodyPr/>
                    <a:lstStyle/>
                    <a:p>
                      <a:r>
                        <a:rPr lang="en-US" sz="1800" dirty="0"/>
                        <a:t>Nitrate reduction</a:t>
                      </a:r>
                    </a:p>
                  </a:txBody>
                  <a:tcPr marL="86360" marR="86360" marT="45714" marB="45714"/>
                </a:tc>
                <a:tc>
                  <a:txBody>
                    <a:bodyPr/>
                    <a:lstStyle/>
                    <a:p>
                      <a:r>
                        <a:rPr lang="en-US" sz="1800" dirty="0"/>
                        <a:t>Negative</a:t>
                      </a:r>
                    </a:p>
                  </a:txBody>
                  <a:tcPr marL="86360" marR="86360" marT="45714" marB="45714"/>
                </a:tc>
                <a:extLst>
                  <a:ext uri="{0D108BD9-81ED-4DB2-BD59-A6C34878D82A}">
                    <a16:rowId xmlns:a16="http://schemas.microsoft.com/office/drawing/2014/main" val="10002"/>
                  </a:ext>
                </a:extLst>
              </a:tr>
              <a:tr h="639999">
                <a:tc>
                  <a:txBody>
                    <a:bodyPr/>
                    <a:lstStyle/>
                    <a:p>
                      <a:r>
                        <a:rPr lang="en-US" sz="1800" dirty="0"/>
                        <a:t>Growth on MacConkey agar </a:t>
                      </a:r>
                      <a:r>
                        <a:rPr lang="en-US" sz="1800" i="1" dirty="0"/>
                        <a:t>without</a:t>
                      </a:r>
                      <a:r>
                        <a:rPr lang="en-US" sz="1800" dirty="0"/>
                        <a:t> Crystal Violet </a:t>
                      </a:r>
                    </a:p>
                  </a:txBody>
                  <a:tcPr marL="86360" marR="86360" marT="45714" marB="45714"/>
                </a:tc>
                <a:tc>
                  <a:txBody>
                    <a:bodyPr/>
                    <a:lstStyle/>
                    <a:p>
                      <a:r>
                        <a:rPr lang="en-US" sz="1800" dirty="0"/>
                        <a:t>Positive </a:t>
                      </a:r>
                    </a:p>
                  </a:txBody>
                  <a:tcPr marL="86360" marR="86360" marT="45714" marB="45714"/>
                </a:tc>
                <a:extLst>
                  <a:ext uri="{0D108BD9-81ED-4DB2-BD59-A6C34878D82A}">
                    <a16:rowId xmlns:a16="http://schemas.microsoft.com/office/drawing/2014/main" val="10003"/>
                  </a:ext>
                </a:extLst>
              </a:tr>
              <a:tr h="370793">
                <a:tc>
                  <a:txBody>
                    <a:bodyPr/>
                    <a:lstStyle/>
                    <a:p>
                      <a:endParaRPr lang="en-US" sz="1800"/>
                    </a:p>
                  </a:txBody>
                  <a:tcPr marL="86360" marR="86360" marT="45714" marB="45714"/>
                </a:tc>
                <a:tc>
                  <a:txBody>
                    <a:bodyPr/>
                    <a:lstStyle/>
                    <a:p>
                      <a:endParaRPr lang="en-US" sz="1800" dirty="0"/>
                    </a:p>
                  </a:txBody>
                  <a:tcPr marL="86360" marR="86360" marT="45714" marB="45714"/>
                </a:tc>
                <a:extLst>
                  <a:ext uri="{0D108BD9-81ED-4DB2-BD59-A6C34878D82A}">
                    <a16:rowId xmlns:a16="http://schemas.microsoft.com/office/drawing/2014/main" val="10004"/>
                  </a:ext>
                </a:extLst>
              </a:tr>
            </a:tbl>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F916006C-9666-A50A-BD5A-AB73BF0AB42B}"/>
              </a:ext>
            </a:extLst>
          </p:cNvPr>
          <p:cNvSpPr>
            <a:spLocks noGrp="1"/>
          </p:cNvSpPr>
          <p:nvPr>
            <p:ph type="title"/>
          </p:nvPr>
        </p:nvSpPr>
        <p:spPr/>
        <p:txBody>
          <a:bodyPr/>
          <a:lstStyle/>
          <a:p>
            <a:pPr eaLnBrk="1" hangingPunct="1"/>
            <a:r>
              <a:rPr lang="en-US" altLang="en-US" i="1"/>
              <a:t>M. fortuitum </a:t>
            </a:r>
            <a:r>
              <a:rPr lang="en-US" altLang="en-US"/>
              <a:t>Group (MFG)</a:t>
            </a:r>
          </a:p>
        </p:txBody>
      </p:sp>
      <p:sp>
        <p:nvSpPr>
          <p:cNvPr id="133123" name="Rectangle 3">
            <a:extLst>
              <a:ext uri="{FF2B5EF4-FFF2-40B4-BE49-F238E27FC236}">
                <a16:creationId xmlns:a16="http://schemas.microsoft.com/office/drawing/2014/main" id="{0DF08D82-B1DF-24C0-11DC-35D7F5DCA903}"/>
              </a:ext>
            </a:extLst>
          </p:cNvPr>
          <p:cNvSpPr>
            <a:spLocks noGrp="1"/>
          </p:cNvSpPr>
          <p:nvPr>
            <p:ph idx="1"/>
          </p:nvPr>
        </p:nvSpPr>
        <p:spPr>
          <a:xfrm>
            <a:off x="914400" y="1641475"/>
            <a:ext cx="7772400" cy="4454525"/>
          </a:xfrm>
        </p:spPr>
        <p:txBody>
          <a:bodyPr/>
          <a:lstStyle/>
          <a:p>
            <a:pPr eaLnBrk="1" hangingPunct="1"/>
            <a:r>
              <a:rPr lang="en-US" altLang="en-US"/>
              <a:t>10 species-isolated from water, soil, and dust</a:t>
            </a:r>
          </a:p>
          <a:p>
            <a:pPr eaLnBrk="1" hangingPunct="1"/>
            <a:r>
              <a:rPr lang="en-US" altLang="en-US"/>
              <a:t>Clinical manifestations</a:t>
            </a:r>
          </a:p>
          <a:p>
            <a:pPr lvl="1" eaLnBrk="1" hangingPunct="1"/>
            <a:r>
              <a:rPr lang="en-US" altLang="en-US"/>
              <a:t>Localized cutaneous infections</a:t>
            </a:r>
          </a:p>
          <a:p>
            <a:pPr lvl="1" eaLnBrk="1" hangingPunct="1"/>
            <a:r>
              <a:rPr lang="en-US" altLang="en-US"/>
              <a:t>Bone and joint infections</a:t>
            </a:r>
          </a:p>
          <a:p>
            <a:pPr lvl="1" eaLnBrk="1" hangingPunct="1"/>
            <a:r>
              <a:rPr lang="en-US" altLang="en-US"/>
              <a:t>Abscesses at the site of puncture wounds</a:t>
            </a:r>
          </a:p>
          <a:p>
            <a:pPr lvl="1" eaLnBrk="1" hangingPunct="1"/>
            <a:r>
              <a:rPr lang="en-US" altLang="en-US"/>
              <a:t>Long-term use of intravenous and peritoneal catheters, injection sites, surgical wounds following mammoplasty</a:t>
            </a:r>
          </a:p>
          <a:p>
            <a:pPr lvl="1" eaLnBrk="1" hangingPunct="1"/>
            <a:r>
              <a:rPr lang="en-US" altLang="en-US"/>
              <a:t>Cardiac bypass procedures  </a:t>
            </a:r>
          </a:p>
        </p:txBody>
      </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2071CA14-95EF-4EEE-20D6-D7713F13AA01}"/>
              </a:ext>
            </a:extLst>
          </p:cNvPr>
          <p:cNvSpPr>
            <a:spLocks noGrp="1"/>
          </p:cNvSpPr>
          <p:nvPr>
            <p:ph type="title"/>
          </p:nvPr>
        </p:nvSpPr>
        <p:spPr/>
        <p:txBody>
          <a:bodyPr/>
          <a:lstStyle/>
          <a:p>
            <a:pPr eaLnBrk="1" hangingPunct="1"/>
            <a:r>
              <a:rPr lang="en-US" altLang="en-US" dirty="0"/>
              <a:t>MFG (Cont.)</a:t>
            </a:r>
          </a:p>
        </p:txBody>
      </p:sp>
      <p:sp>
        <p:nvSpPr>
          <p:cNvPr id="134147" name="Rectangle 3">
            <a:extLst>
              <a:ext uri="{FF2B5EF4-FFF2-40B4-BE49-F238E27FC236}">
                <a16:creationId xmlns:a16="http://schemas.microsoft.com/office/drawing/2014/main" id="{C8A230E3-23BF-4814-D157-5DB26F9F9686}"/>
              </a:ext>
            </a:extLst>
          </p:cNvPr>
          <p:cNvSpPr>
            <a:spLocks noGrp="1"/>
          </p:cNvSpPr>
          <p:nvPr>
            <p:ph idx="1"/>
          </p:nvPr>
        </p:nvSpPr>
        <p:spPr>
          <a:xfrm>
            <a:off x="914400" y="1641475"/>
            <a:ext cx="7772400" cy="4454525"/>
          </a:xfrm>
        </p:spPr>
        <p:txBody>
          <a:bodyPr/>
          <a:lstStyle/>
          <a:p>
            <a:pPr eaLnBrk="1" hangingPunct="1"/>
            <a:r>
              <a:rPr lang="en-US" altLang="en-US"/>
              <a:t>There are differences in susceptibility to antimicrobial agents</a:t>
            </a:r>
          </a:p>
          <a:p>
            <a:pPr lvl="1" eaLnBrk="1" hangingPunct="1"/>
            <a:r>
              <a:rPr lang="en-US" altLang="en-US"/>
              <a:t>In vitro susceptibility testing recommended for clinically significant isolates</a:t>
            </a:r>
          </a:p>
          <a:p>
            <a:pPr eaLnBrk="1" hangingPunct="1"/>
            <a:r>
              <a:rPr lang="en-US" altLang="en-US"/>
              <a:t>Rough or smooth and nonpigmented, creamy, white, or buff colonies</a:t>
            </a:r>
          </a:p>
          <a:p>
            <a:pPr eaLnBrk="1" hangingPunct="1"/>
            <a:endParaRPr lang="en-US" altLang="en-US"/>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71A7F921-E0A5-FEDA-EC24-4FF54B091B59}"/>
              </a:ext>
            </a:extLst>
          </p:cNvPr>
          <p:cNvSpPr>
            <a:spLocks noGrp="1"/>
          </p:cNvSpPr>
          <p:nvPr>
            <p:ph type="title"/>
          </p:nvPr>
        </p:nvSpPr>
        <p:spPr/>
        <p:txBody>
          <a:bodyPr/>
          <a:lstStyle/>
          <a:p>
            <a:pPr eaLnBrk="1" hangingPunct="1"/>
            <a:r>
              <a:rPr lang="en-US" altLang="en-US" dirty="0"/>
              <a:t>MFG (Cont.)</a:t>
            </a:r>
          </a:p>
        </p:txBody>
      </p:sp>
      <p:sp>
        <p:nvSpPr>
          <p:cNvPr id="135171" name="Rectangle 3">
            <a:extLst>
              <a:ext uri="{FF2B5EF4-FFF2-40B4-BE49-F238E27FC236}">
                <a16:creationId xmlns:a16="http://schemas.microsoft.com/office/drawing/2014/main" id="{E2307DF8-A276-A58D-D959-E46090B27EE7}"/>
              </a:ext>
            </a:extLst>
          </p:cNvPr>
          <p:cNvSpPr>
            <a:spLocks noGrp="1"/>
          </p:cNvSpPr>
          <p:nvPr>
            <p:ph idx="1"/>
          </p:nvPr>
        </p:nvSpPr>
        <p:spPr>
          <a:xfrm>
            <a:off x="879475" y="1417638"/>
            <a:ext cx="7772400" cy="4454525"/>
          </a:xfrm>
        </p:spPr>
        <p:txBody>
          <a:bodyPr/>
          <a:lstStyle/>
          <a:p>
            <a:pPr eaLnBrk="1" hangingPunct="1"/>
            <a:r>
              <a:rPr lang="en-US" altLang="en-US"/>
              <a:t>Microscopic examination of growth on cornmeal-glycerol and Middlebrook 7H11 agars after 1 to 2 days incubation reveals</a:t>
            </a:r>
          </a:p>
          <a:p>
            <a:pPr lvl="1" eaLnBrk="1" hangingPunct="1"/>
            <a:r>
              <a:rPr lang="en-US" altLang="en-US"/>
              <a:t>colonies with branching filamentous extensions and rough colonies with short aerial elements.</a:t>
            </a:r>
          </a:p>
          <a:p>
            <a:pPr eaLnBrk="1" hangingPunct="1"/>
            <a:r>
              <a:rPr lang="en-US" altLang="en-US"/>
              <a:t>Cells are pleomorphic, ranging from long and tapered to short and thick rods. </a:t>
            </a:r>
          </a:p>
        </p:txBody>
      </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79B41699-7E94-F3BA-3A85-B81AA67D7C23}"/>
              </a:ext>
            </a:extLst>
          </p:cNvPr>
          <p:cNvSpPr>
            <a:spLocks noGrp="1"/>
          </p:cNvSpPr>
          <p:nvPr>
            <p:ph type="title"/>
          </p:nvPr>
        </p:nvSpPr>
        <p:spPr/>
        <p:txBody>
          <a:bodyPr/>
          <a:lstStyle/>
          <a:p>
            <a:pPr eaLnBrk="1" hangingPunct="1"/>
            <a:r>
              <a:rPr lang="en-US" altLang="en-US" dirty="0"/>
              <a:t>MFG (Cont.)</a:t>
            </a:r>
          </a:p>
        </p:txBody>
      </p:sp>
      <p:sp>
        <p:nvSpPr>
          <p:cNvPr id="136195" name="Rectangle 3">
            <a:extLst>
              <a:ext uri="{FF2B5EF4-FFF2-40B4-BE49-F238E27FC236}">
                <a16:creationId xmlns:a16="http://schemas.microsoft.com/office/drawing/2014/main" id="{B41D2C7C-479B-1DC9-A6C2-FC9714879315}"/>
              </a:ext>
            </a:extLst>
          </p:cNvPr>
          <p:cNvSpPr>
            <a:spLocks noGrp="1"/>
          </p:cNvSpPr>
          <p:nvPr>
            <p:ph idx="1"/>
          </p:nvPr>
        </p:nvSpPr>
        <p:spPr>
          <a:xfrm>
            <a:off x="879475" y="1417638"/>
            <a:ext cx="7772400" cy="4454525"/>
          </a:xfrm>
        </p:spPr>
        <p:txBody>
          <a:bodyPr/>
          <a:lstStyle/>
          <a:p>
            <a:pPr eaLnBrk="1" hangingPunct="1"/>
            <a:r>
              <a:rPr lang="en-US" altLang="en-US" dirty="0"/>
              <a:t>From most cultures, especially older ones, cells tend to decolorize and appear partially acid fast with any of the acid-fast staining techniques.</a:t>
            </a:r>
          </a:p>
          <a:p>
            <a:pPr eaLnBrk="1" hangingPunct="1"/>
            <a:r>
              <a:rPr lang="en-US" altLang="en-US" dirty="0"/>
              <a:t>Additional characteristics that distinguish </a:t>
            </a:r>
            <a:r>
              <a:rPr lang="en-US" altLang="en-US" i="1" dirty="0"/>
              <a:t>M. </a:t>
            </a:r>
            <a:r>
              <a:rPr lang="en-US" altLang="en-US" i="1" dirty="0" err="1"/>
              <a:t>fortuitum</a:t>
            </a:r>
            <a:r>
              <a:rPr lang="en-US" altLang="en-US" dirty="0"/>
              <a:t> from other rapidly growing mycobacteria are </a:t>
            </a:r>
          </a:p>
          <a:p>
            <a:pPr lvl="1" eaLnBrk="1" hangingPunct="1"/>
            <a:r>
              <a:rPr lang="en-US" altLang="en-US" dirty="0"/>
              <a:t>Positive 3-day arylsulfatase test result </a:t>
            </a:r>
          </a:p>
          <a:p>
            <a:pPr lvl="1" eaLnBrk="1" hangingPunct="1"/>
            <a:r>
              <a:rPr lang="en-US" altLang="en-US" dirty="0"/>
              <a:t>Positive reduction of nitrate.</a:t>
            </a:r>
          </a:p>
          <a:p>
            <a:pPr lvl="1" eaLnBrk="1" hangingPunct="1"/>
            <a:endParaRPr lang="en-US" altLang="en-US" dirty="0"/>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280D47C7-517D-EC81-F979-FDADEBB0B222}"/>
              </a:ext>
            </a:extLst>
          </p:cNvPr>
          <p:cNvSpPr>
            <a:spLocks noGrp="1"/>
          </p:cNvSpPr>
          <p:nvPr>
            <p:ph type="title"/>
          </p:nvPr>
        </p:nvSpPr>
        <p:spPr/>
        <p:txBody>
          <a:bodyPr/>
          <a:lstStyle/>
          <a:p>
            <a:r>
              <a:rPr lang="en-US" altLang="en-US" i="1" dirty="0"/>
              <a:t>M. </a:t>
            </a:r>
            <a:r>
              <a:rPr lang="en-US" altLang="en-US" i="1" dirty="0" err="1"/>
              <a:t>segmatis</a:t>
            </a:r>
            <a:r>
              <a:rPr lang="en-US" altLang="en-US" i="1" dirty="0"/>
              <a:t> </a:t>
            </a:r>
            <a:r>
              <a:rPr lang="en-US" altLang="en-US" dirty="0"/>
              <a:t>Group (MSG)</a:t>
            </a:r>
          </a:p>
        </p:txBody>
      </p:sp>
      <p:sp>
        <p:nvSpPr>
          <p:cNvPr id="137219" name="Content Placeholder 2">
            <a:extLst>
              <a:ext uri="{FF2B5EF4-FFF2-40B4-BE49-F238E27FC236}">
                <a16:creationId xmlns:a16="http://schemas.microsoft.com/office/drawing/2014/main" id="{C9A2326D-4B53-F067-CB4F-26E77802CC05}"/>
              </a:ext>
            </a:extLst>
          </p:cNvPr>
          <p:cNvSpPr>
            <a:spLocks noGrp="1"/>
          </p:cNvSpPr>
          <p:nvPr>
            <p:ph idx="1"/>
          </p:nvPr>
        </p:nvSpPr>
        <p:spPr/>
        <p:txBody>
          <a:bodyPr/>
          <a:lstStyle/>
          <a:p>
            <a:pPr eaLnBrk="1" hangingPunct="1"/>
            <a:r>
              <a:rPr lang="en-US" altLang="en-US" dirty="0"/>
              <a:t>There are two species</a:t>
            </a:r>
          </a:p>
          <a:p>
            <a:pPr lvl="1" eaLnBrk="1" hangingPunct="1"/>
            <a:r>
              <a:rPr lang="en-US" altLang="en-US" i="1" dirty="0"/>
              <a:t>M. smegmatis</a:t>
            </a:r>
          </a:p>
          <a:p>
            <a:pPr lvl="1" eaLnBrk="1" hangingPunct="1"/>
            <a:r>
              <a:rPr lang="en-US" altLang="en-US" i="1" dirty="0"/>
              <a:t>M. </a:t>
            </a:r>
            <a:r>
              <a:rPr lang="en-US" altLang="en-US" i="1" dirty="0" err="1"/>
              <a:t>goodii</a:t>
            </a:r>
            <a:endParaRPr lang="en-US" altLang="en-US" i="1" dirty="0"/>
          </a:p>
          <a:p>
            <a:pPr eaLnBrk="1" hangingPunct="1"/>
            <a:r>
              <a:rPr lang="en-US" altLang="en-US" i="1" dirty="0"/>
              <a:t>M. smegmatis</a:t>
            </a:r>
            <a:r>
              <a:rPr lang="en-US" altLang="en-US" dirty="0"/>
              <a:t> commonly considered saprophytic</a:t>
            </a:r>
          </a:p>
          <a:p>
            <a:pPr lvl="1" eaLnBrk="1" hangingPunct="1"/>
            <a:r>
              <a:rPr lang="en-US" altLang="en-US" dirty="0"/>
              <a:t>Implicated in rare cases of pulmonary, skin, soft tissue, and bone infections</a:t>
            </a:r>
          </a:p>
          <a:p>
            <a:pPr eaLnBrk="1" hangingPunct="1"/>
            <a:r>
              <a:rPr lang="en-US" altLang="en-US" dirty="0"/>
              <a:t>Appearance upon acid-fast staining</a:t>
            </a:r>
          </a:p>
          <a:p>
            <a:pPr lvl="1" eaLnBrk="1" hangingPunct="1"/>
            <a:r>
              <a:rPr lang="en-US" altLang="en-US" dirty="0"/>
              <a:t>Cells appear long and tapered or as short rods with irregular acid fastness</a:t>
            </a:r>
          </a:p>
          <a:p>
            <a:endParaRPr lang="en-US" alt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3F213F6A-415E-E85F-81C3-90A991C440A6}"/>
              </a:ext>
            </a:extLst>
          </p:cNvPr>
          <p:cNvSpPr>
            <a:spLocks noGrp="1"/>
          </p:cNvSpPr>
          <p:nvPr>
            <p:ph type="title"/>
          </p:nvPr>
        </p:nvSpPr>
        <p:spPr/>
        <p:txBody>
          <a:bodyPr/>
          <a:lstStyle/>
          <a:p>
            <a:pPr eaLnBrk="1" hangingPunct="1"/>
            <a:r>
              <a:rPr lang="en-US" altLang="en-US" dirty="0"/>
              <a:t>MSG (Cont.)</a:t>
            </a:r>
          </a:p>
        </p:txBody>
      </p:sp>
      <p:sp>
        <p:nvSpPr>
          <p:cNvPr id="138243" name="Rectangle 3">
            <a:extLst>
              <a:ext uri="{FF2B5EF4-FFF2-40B4-BE49-F238E27FC236}">
                <a16:creationId xmlns:a16="http://schemas.microsoft.com/office/drawing/2014/main" id="{D3F34E4F-D42E-7F88-180D-3ED7DDC6229F}"/>
              </a:ext>
            </a:extLst>
          </p:cNvPr>
          <p:cNvSpPr>
            <a:spLocks noGrp="1"/>
          </p:cNvSpPr>
          <p:nvPr>
            <p:ph idx="1"/>
          </p:nvPr>
        </p:nvSpPr>
        <p:spPr>
          <a:xfrm>
            <a:off x="879475" y="1417638"/>
            <a:ext cx="7772400" cy="4454525"/>
          </a:xfrm>
        </p:spPr>
        <p:txBody>
          <a:bodyPr/>
          <a:lstStyle/>
          <a:p>
            <a:pPr eaLnBrk="1" hangingPunct="1"/>
            <a:r>
              <a:rPr lang="en-US" altLang="en-US"/>
              <a:t>Appearance upon acid-fast staining</a:t>
            </a:r>
          </a:p>
          <a:p>
            <a:pPr lvl="1" eaLnBrk="1" hangingPunct="1"/>
            <a:r>
              <a:rPr lang="en-US" altLang="en-US"/>
              <a:t>Occasionally, rods are curved with branching or Y-shaped forms; swollen, with deeper staining, beaded, or ovoid forms are sometimes seen.</a:t>
            </a:r>
          </a:p>
          <a:p>
            <a:pPr eaLnBrk="1" hangingPunct="1"/>
            <a:r>
              <a:rPr lang="en-US" altLang="en-US"/>
              <a:t>Colonies appearing on egg medium after 2 to 4 days are usually </a:t>
            </a:r>
          </a:p>
          <a:p>
            <a:pPr lvl="1" eaLnBrk="1" hangingPunct="1"/>
            <a:r>
              <a:rPr lang="en-US" altLang="en-US"/>
              <a:t>rough, wrinkled, or coarsely folded;</a:t>
            </a:r>
          </a:p>
          <a:p>
            <a:pPr lvl="1" eaLnBrk="1" hangingPunct="1"/>
            <a:r>
              <a:rPr lang="en-US" altLang="en-US"/>
              <a:t>smooth, glistening, butyrous colonies may also be seen. </a:t>
            </a:r>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0338871F-1C17-E7D0-FAAE-A95F46A49A68}"/>
              </a:ext>
            </a:extLst>
          </p:cNvPr>
          <p:cNvSpPr>
            <a:spLocks noGrp="1"/>
          </p:cNvSpPr>
          <p:nvPr>
            <p:ph type="title"/>
          </p:nvPr>
        </p:nvSpPr>
        <p:spPr/>
        <p:txBody>
          <a:bodyPr/>
          <a:lstStyle/>
          <a:p>
            <a:pPr eaLnBrk="1" hangingPunct="1"/>
            <a:r>
              <a:rPr lang="en-US" altLang="en-US" dirty="0"/>
              <a:t>MSG (Cont.)</a:t>
            </a:r>
          </a:p>
        </p:txBody>
      </p:sp>
      <p:sp>
        <p:nvSpPr>
          <p:cNvPr id="139267" name="Rectangle 3">
            <a:extLst>
              <a:ext uri="{FF2B5EF4-FFF2-40B4-BE49-F238E27FC236}">
                <a16:creationId xmlns:a16="http://schemas.microsoft.com/office/drawing/2014/main" id="{88FC1E15-0DEE-25FB-2A35-65D9D680FA5E}"/>
              </a:ext>
            </a:extLst>
          </p:cNvPr>
          <p:cNvSpPr>
            <a:spLocks noGrp="1"/>
          </p:cNvSpPr>
          <p:nvPr>
            <p:ph idx="1"/>
          </p:nvPr>
        </p:nvSpPr>
        <p:spPr>
          <a:xfrm>
            <a:off x="879475" y="1417638"/>
            <a:ext cx="7772400" cy="4454525"/>
          </a:xfrm>
        </p:spPr>
        <p:txBody>
          <a:bodyPr/>
          <a:lstStyle/>
          <a:p>
            <a:pPr eaLnBrk="1" hangingPunct="1"/>
            <a:r>
              <a:rPr lang="en-US" altLang="en-US" dirty="0"/>
              <a:t>Colonies on Middlebrook 7H10 agar are heaped and smooth or rough with dense centers. </a:t>
            </a:r>
          </a:p>
          <a:p>
            <a:pPr eaLnBrk="1" hangingPunct="1"/>
            <a:r>
              <a:rPr lang="en-US" altLang="en-US" dirty="0"/>
              <a:t>Pigmentation is rare or late; colonies appear nonpigmented, creamy white, or buff-to-pink in older cultures.</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a:extLst>
              <a:ext uri="{FF2B5EF4-FFF2-40B4-BE49-F238E27FC236}">
                <a16:creationId xmlns:a16="http://schemas.microsoft.com/office/drawing/2014/main" id="{333751C8-9972-AB8A-FBD6-C2A2A8250A59}"/>
              </a:ext>
            </a:extLst>
          </p:cNvPr>
          <p:cNvSpPr>
            <a:spLocks noGrp="1"/>
          </p:cNvSpPr>
          <p:nvPr>
            <p:ph type="title"/>
          </p:nvPr>
        </p:nvSpPr>
        <p:spPr>
          <a:xfrm>
            <a:off x="609600" y="76200"/>
            <a:ext cx="8229600" cy="1143000"/>
          </a:xfrm>
        </p:spPr>
        <p:txBody>
          <a:bodyPr/>
          <a:lstStyle/>
          <a:p>
            <a:pPr eaLnBrk="1" hangingPunct="1"/>
            <a:r>
              <a:rPr lang="en-US" sz="2800" b="1" dirty="0"/>
              <a:t>MYCOBACTERIUM TUBERCULOSIS COMPLEX (MTBC)</a:t>
            </a:r>
            <a:endParaRPr lang="en-US" altLang="en-US" b="1" strike="sngStrike" dirty="0"/>
          </a:p>
        </p:txBody>
      </p:sp>
      <p:graphicFrame>
        <p:nvGraphicFramePr>
          <p:cNvPr id="3" name="Content Placeholder 2">
            <a:extLst>
              <a:ext uri="{FF2B5EF4-FFF2-40B4-BE49-F238E27FC236}">
                <a16:creationId xmlns:a16="http://schemas.microsoft.com/office/drawing/2014/main" id="{C192F9BF-4647-B169-A1D5-61341A26716C}"/>
              </a:ext>
            </a:extLst>
          </p:cNvPr>
          <p:cNvGraphicFramePr>
            <a:graphicFrameLocks noGrp="1"/>
          </p:cNvGraphicFramePr>
          <p:nvPr>
            <p:ph idx="1"/>
          </p:nvPr>
        </p:nvGraphicFramePr>
        <p:xfrm>
          <a:off x="533400" y="1219200"/>
          <a:ext cx="8229600" cy="5167311"/>
        </p:xfrm>
        <a:graphic>
          <a:graphicData uri="http://schemas.openxmlformats.org/drawingml/2006/table">
            <a:tbl>
              <a:tblPr firstRow="1" bandRow="1">
                <a:tableStyleId>{5C22544A-7EE6-4342-B048-85BDC9FD1C3A}</a:tableStyleId>
              </a:tblPr>
              <a:tblGrid>
                <a:gridCol w="2017058">
                  <a:extLst>
                    <a:ext uri="{9D8B030D-6E8A-4147-A177-3AD203B41FA5}">
                      <a16:colId xmlns:a16="http://schemas.microsoft.com/office/drawing/2014/main" val="20000"/>
                    </a:ext>
                  </a:extLst>
                </a:gridCol>
                <a:gridCol w="6212542">
                  <a:extLst>
                    <a:ext uri="{9D8B030D-6E8A-4147-A177-3AD203B41FA5}">
                      <a16:colId xmlns:a16="http://schemas.microsoft.com/office/drawing/2014/main" val="20001"/>
                    </a:ext>
                  </a:extLst>
                </a:gridCol>
              </a:tblGrid>
              <a:tr h="370908">
                <a:tc>
                  <a:txBody>
                    <a:bodyPr/>
                    <a:lstStyle/>
                    <a:p>
                      <a:r>
                        <a:rPr lang="en-US" sz="1800" dirty="0">
                          <a:solidFill>
                            <a:schemeClr val="bg2"/>
                          </a:solidFill>
                        </a:rPr>
                        <a:t>Member</a:t>
                      </a:r>
                    </a:p>
                  </a:txBody>
                  <a:tcPr marT="45728" marB="45728"/>
                </a:tc>
                <a:tc>
                  <a:txBody>
                    <a:bodyPr/>
                    <a:lstStyle/>
                    <a:p>
                      <a:r>
                        <a:rPr lang="en-US" sz="1800" dirty="0">
                          <a:solidFill>
                            <a:schemeClr val="bg2"/>
                          </a:solidFill>
                        </a:rPr>
                        <a:t>Description</a:t>
                      </a:r>
                    </a:p>
                  </a:txBody>
                  <a:tcPr marT="45728" marB="45728"/>
                </a:tc>
                <a:extLst>
                  <a:ext uri="{0D108BD9-81ED-4DB2-BD59-A6C34878D82A}">
                    <a16:rowId xmlns:a16="http://schemas.microsoft.com/office/drawing/2014/main" val="10000"/>
                  </a:ext>
                </a:extLst>
              </a:tr>
              <a:tr h="370908">
                <a:tc>
                  <a:txBody>
                    <a:bodyPr/>
                    <a:lstStyle/>
                    <a:p>
                      <a:r>
                        <a:rPr lang="en-US" sz="1800" i="1" dirty="0"/>
                        <a:t>M. tuberculosis</a:t>
                      </a:r>
                    </a:p>
                  </a:txBody>
                  <a:tcPr marT="45728" marB="45728"/>
                </a:tc>
                <a:tc>
                  <a:txBody>
                    <a:bodyPr/>
                    <a:lstStyle/>
                    <a:p>
                      <a:r>
                        <a:rPr lang="en-US" sz="1800" dirty="0"/>
                        <a:t>Causative</a:t>
                      </a:r>
                      <a:r>
                        <a:rPr lang="en-US" sz="1800" baseline="0" dirty="0"/>
                        <a:t> agent of t</a:t>
                      </a:r>
                      <a:r>
                        <a:rPr lang="en-US" sz="1800" dirty="0"/>
                        <a:t>uberculosis (TB)</a:t>
                      </a:r>
                    </a:p>
                  </a:txBody>
                  <a:tcPr marT="45728" marB="45728"/>
                </a:tc>
                <a:extLst>
                  <a:ext uri="{0D108BD9-81ED-4DB2-BD59-A6C34878D82A}">
                    <a16:rowId xmlns:a16="http://schemas.microsoft.com/office/drawing/2014/main" val="10001"/>
                  </a:ext>
                </a:extLst>
              </a:tr>
              <a:tr h="1188941">
                <a:tc>
                  <a:txBody>
                    <a:bodyPr/>
                    <a:lstStyle/>
                    <a:p>
                      <a:r>
                        <a:rPr lang="en-US" sz="1800" i="1" dirty="0"/>
                        <a:t>M. </a:t>
                      </a:r>
                      <a:r>
                        <a:rPr lang="en-US" sz="1800" i="1" dirty="0" err="1"/>
                        <a:t>bovis</a:t>
                      </a:r>
                      <a:endParaRPr lang="en-US" sz="1800" i="1" dirty="0"/>
                    </a:p>
                  </a:txBody>
                  <a:tcPr marT="45728" marB="45728"/>
                </a:tc>
                <a:tc>
                  <a:txBody>
                    <a:bodyPr/>
                    <a:lstStyle/>
                    <a:p>
                      <a:r>
                        <a:rPr lang="en-US" sz="1800" dirty="0"/>
                        <a:t>Found</a:t>
                      </a:r>
                      <a:r>
                        <a:rPr lang="en-US" sz="1800" baseline="0" dirty="0"/>
                        <a:t> mainly in cattle but can infect other mammals as well (including humans)</a:t>
                      </a:r>
                      <a:endParaRPr lang="en-US" sz="1800" dirty="0"/>
                    </a:p>
                    <a:p>
                      <a:endParaRPr lang="en-US" sz="1800" dirty="0"/>
                    </a:p>
                    <a:p>
                      <a:r>
                        <a:rPr lang="en-US" sz="1800" dirty="0"/>
                        <a:t>Includes vaccination</a:t>
                      </a:r>
                      <a:r>
                        <a:rPr lang="en-US" sz="1800" baseline="0" dirty="0"/>
                        <a:t> strain </a:t>
                      </a:r>
                      <a:r>
                        <a:rPr lang="en-US" sz="1800" baseline="0" dirty="0" err="1"/>
                        <a:t>bacillis</a:t>
                      </a:r>
                      <a:r>
                        <a:rPr lang="en-US" sz="1800" baseline="0" dirty="0"/>
                        <a:t> </a:t>
                      </a:r>
                      <a:r>
                        <a:rPr lang="en-US" sz="1800" baseline="0" dirty="0" err="1"/>
                        <a:t>Calmette-Guérin</a:t>
                      </a:r>
                      <a:r>
                        <a:rPr lang="en-US" sz="1800" baseline="0" dirty="0"/>
                        <a:t> (BCG)</a:t>
                      </a:r>
                      <a:endParaRPr lang="en-US" sz="1800" dirty="0"/>
                    </a:p>
                  </a:txBody>
                  <a:tcPr marT="45728" marB="45728"/>
                </a:tc>
                <a:extLst>
                  <a:ext uri="{0D108BD9-81ED-4DB2-BD59-A6C34878D82A}">
                    <a16:rowId xmlns:a16="http://schemas.microsoft.com/office/drawing/2014/main" val="10002"/>
                  </a:ext>
                </a:extLst>
              </a:tr>
              <a:tr h="370908">
                <a:tc>
                  <a:txBody>
                    <a:bodyPr/>
                    <a:lstStyle/>
                    <a:p>
                      <a:r>
                        <a:rPr lang="en-US" sz="1800" i="1" dirty="0"/>
                        <a:t>M. </a:t>
                      </a:r>
                      <a:r>
                        <a:rPr lang="en-US" sz="1800" i="1" dirty="0" err="1"/>
                        <a:t>africanum</a:t>
                      </a:r>
                      <a:endParaRPr lang="en-US" sz="1800" i="1" dirty="0"/>
                    </a:p>
                  </a:txBody>
                  <a:tcPr marT="45728" marB="45728"/>
                </a:tc>
                <a:tc>
                  <a:txBody>
                    <a:bodyPr/>
                    <a:lstStyle/>
                    <a:p>
                      <a:r>
                        <a:rPr lang="en-US" sz="1800" dirty="0"/>
                        <a:t>Human cases</a:t>
                      </a:r>
                      <a:r>
                        <a:rPr lang="en-US" sz="1800" baseline="0" dirty="0"/>
                        <a:t> of TB in tropical Africa</a:t>
                      </a:r>
                      <a:endParaRPr lang="en-US" sz="1800" dirty="0"/>
                    </a:p>
                  </a:txBody>
                  <a:tcPr marT="45728" marB="45728"/>
                </a:tc>
                <a:extLst>
                  <a:ext uri="{0D108BD9-81ED-4DB2-BD59-A6C34878D82A}">
                    <a16:rowId xmlns:a16="http://schemas.microsoft.com/office/drawing/2014/main" val="10003"/>
                  </a:ext>
                </a:extLst>
              </a:tr>
              <a:tr h="640198">
                <a:tc>
                  <a:txBody>
                    <a:bodyPr/>
                    <a:lstStyle/>
                    <a:p>
                      <a:r>
                        <a:rPr lang="en-US" sz="1800" i="1" dirty="0"/>
                        <a:t>M. </a:t>
                      </a:r>
                      <a:r>
                        <a:rPr lang="en-US" sz="1800" i="1" dirty="0" err="1"/>
                        <a:t>microti</a:t>
                      </a:r>
                      <a:endParaRPr lang="en-US" sz="1800" i="1" dirty="0"/>
                    </a:p>
                  </a:txBody>
                  <a:tcPr marT="45728" marB="45728"/>
                </a:tc>
                <a:tc>
                  <a:txBody>
                    <a:bodyPr/>
                    <a:lstStyle/>
                    <a:p>
                      <a:r>
                        <a:rPr lang="en-US" sz="1800" dirty="0"/>
                        <a:t>Linked to TB in immunocompromised and </a:t>
                      </a:r>
                      <a:r>
                        <a:rPr lang="en-US" sz="1800" dirty="0" err="1"/>
                        <a:t>immunocompetent</a:t>
                      </a:r>
                      <a:r>
                        <a:rPr lang="en-US" sz="1800" baseline="0" dirty="0"/>
                        <a:t> individuals</a:t>
                      </a:r>
                      <a:endParaRPr lang="en-US" sz="1800" dirty="0"/>
                    </a:p>
                  </a:txBody>
                  <a:tcPr marT="45728" marB="45728"/>
                </a:tc>
                <a:extLst>
                  <a:ext uri="{0D108BD9-81ED-4DB2-BD59-A6C34878D82A}">
                    <a16:rowId xmlns:a16="http://schemas.microsoft.com/office/drawing/2014/main" val="10004"/>
                  </a:ext>
                </a:extLst>
              </a:tr>
              <a:tr h="370908">
                <a:tc>
                  <a:txBody>
                    <a:bodyPr/>
                    <a:lstStyle/>
                    <a:p>
                      <a:r>
                        <a:rPr lang="en-US" sz="1800" i="1" dirty="0"/>
                        <a:t>M. </a:t>
                      </a:r>
                      <a:r>
                        <a:rPr lang="en-US" sz="1800" i="1" dirty="0" err="1"/>
                        <a:t>canetti</a:t>
                      </a:r>
                      <a:endParaRPr lang="en-US" sz="1800" i="1" dirty="0"/>
                    </a:p>
                  </a:txBody>
                  <a:tcPr marT="45728" marB="45728"/>
                </a:tc>
                <a:tc>
                  <a:txBody>
                    <a:bodyPr/>
                    <a:lstStyle/>
                    <a:p>
                      <a:r>
                        <a:rPr lang="en-US" sz="1800" dirty="0"/>
                        <a:t>Children and patients with HIV in Africa</a:t>
                      </a:r>
                    </a:p>
                  </a:txBody>
                  <a:tcPr marT="45728" marB="45728"/>
                </a:tc>
                <a:extLst>
                  <a:ext uri="{0D108BD9-81ED-4DB2-BD59-A6C34878D82A}">
                    <a16:rowId xmlns:a16="http://schemas.microsoft.com/office/drawing/2014/main" val="10005"/>
                  </a:ext>
                </a:extLst>
              </a:tr>
              <a:tr h="370908">
                <a:tc>
                  <a:txBody>
                    <a:bodyPr/>
                    <a:lstStyle/>
                    <a:p>
                      <a:r>
                        <a:rPr lang="en-US" sz="1800" i="1" dirty="0"/>
                        <a:t>M. </a:t>
                      </a:r>
                      <a:r>
                        <a:rPr lang="en-US" sz="1800" i="1" dirty="0" err="1"/>
                        <a:t>caprae</a:t>
                      </a:r>
                      <a:endParaRPr lang="en-US" sz="1800" i="1" dirty="0"/>
                    </a:p>
                  </a:txBody>
                  <a:tcPr marT="45728" marB="45728"/>
                </a:tc>
                <a:tc>
                  <a:txBody>
                    <a:bodyPr/>
                    <a:lstStyle/>
                    <a:p>
                      <a:r>
                        <a:rPr lang="en-US" sz="1800" dirty="0"/>
                        <a:t>Infrequently</a:t>
                      </a:r>
                      <a:r>
                        <a:rPr lang="en-US" sz="1800" baseline="0" dirty="0"/>
                        <a:t> associated with human infections</a:t>
                      </a:r>
                      <a:endParaRPr lang="en-US" sz="1800" dirty="0"/>
                    </a:p>
                  </a:txBody>
                  <a:tcPr marT="45728" marB="45728"/>
                </a:tc>
                <a:extLst>
                  <a:ext uri="{0D108BD9-81ED-4DB2-BD59-A6C34878D82A}">
                    <a16:rowId xmlns:a16="http://schemas.microsoft.com/office/drawing/2014/main" val="10006"/>
                  </a:ext>
                </a:extLst>
              </a:tr>
              <a:tr h="370908">
                <a:tc>
                  <a:txBody>
                    <a:bodyPr/>
                    <a:lstStyle/>
                    <a:p>
                      <a:r>
                        <a:rPr lang="en-US" sz="1800" i="1" dirty="0"/>
                        <a:t>M. </a:t>
                      </a:r>
                      <a:r>
                        <a:rPr lang="en-US" sz="1800" i="1" dirty="0" err="1"/>
                        <a:t>pinnipedii</a:t>
                      </a:r>
                      <a:endParaRPr lang="en-US" sz="1800" i="1" dirty="0"/>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Infrequently</a:t>
                      </a:r>
                      <a:r>
                        <a:rPr lang="en-US" sz="1800" baseline="0" dirty="0"/>
                        <a:t> associated with human infections</a:t>
                      </a:r>
                      <a:endParaRPr lang="en-US" sz="1800" dirty="0"/>
                    </a:p>
                  </a:txBody>
                  <a:tcPr marT="45728" marB="45728"/>
                </a:tc>
                <a:extLst>
                  <a:ext uri="{0D108BD9-81ED-4DB2-BD59-A6C34878D82A}">
                    <a16:rowId xmlns:a16="http://schemas.microsoft.com/office/drawing/2014/main" val="10007"/>
                  </a:ext>
                </a:extLst>
              </a:tr>
              <a:tr h="370908">
                <a:tc>
                  <a:txBody>
                    <a:bodyPr/>
                    <a:lstStyle/>
                    <a:p>
                      <a:r>
                        <a:rPr lang="en-US" sz="1800" i="1" dirty="0"/>
                        <a:t>M.</a:t>
                      </a:r>
                      <a:r>
                        <a:rPr lang="en-US" sz="1800" i="1" baseline="0" dirty="0"/>
                        <a:t> </a:t>
                      </a:r>
                      <a:r>
                        <a:rPr lang="en-US" sz="1800" i="1" baseline="0" dirty="0" err="1"/>
                        <a:t>mungi</a:t>
                      </a:r>
                      <a:endParaRPr lang="en-US" sz="1800" i="1" dirty="0"/>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Infrequently</a:t>
                      </a:r>
                      <a:r>
                        <a:rPr lang="en-US" sz="1800" baseline="0" dirty="0"/>
                        <a:t> associated with human infections</a:t>
                      </a:r>
                      <a:endParaRPr lang="en-US" sz="1800" dirty="0"/>
                    </a:p>
                  </a:txBody>
                  <a:tcPr marT="45728" marB="45728"/>
                </a:tc>
                <a:extLst>
                  <a:ext uri="{0D108BD9-81ED-4DB2-BD59-A6C34878D82A}">
                    <a16:rowId xmlns:a16="http://schemas.microsoft.com/office/drawing/2014/main" val="10008"/>
                  </a:ext>
                </a:extLst>
              </a:tr>
              <a:tr h="370908">
                <a:tc>
                  <a:txBody>
                    <a:bodyPr/>
                    <a:lstStyle/>
                    <a:p>
                      <a:r>
                        <a:rPr lang="en-US" sz="1800" i="1" dirty="0"/>
                        <a:t>M. </a:t>
                      </a:r>
                      <a:r>
                        <a:rPr lang="en-US" sz="1800" i="1" dirty="0" err="1"/>
                        <a:t>orygis</a:t>
                      </a:r>
                      <a:endParaRPr lang="en-US" sz="1800" i="1" dirty="0"/>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Infrequently</a:t>
                      </a:r>
                      <a:r>
                        <a:rPr lang="en-US" sz="1800" baseline="0" dirty="0"/>
                        <a:t> associated with human infections</a:t>
                      </a:r>
                      <a:endParaRPr lang="en-US" sz="1800" dirty="0"/>
                    </a:p>
                  </a:txBody>
                  <a:tcPr marT="45728" marB="45728"/>
                </a:tc>
                <a:extLst>
                  <a:ext uri="{0D108BD9-81ED-4DB2-BD59-A6C34878D82A}">
                    <a16:rowId xmlns:a16="http://schemas.microsoft.com/office/drawing/2014/main" val="10009"/>
                  </a:ext>
                </a:extLst>
              </a:tr>
              <a:tr h="370908">
                <a:tc>
                  <a:txBody>
                    <a:bodyPr/>
                    <a:lstStyle/>
                    <a:p>
                      <a:endParaRPr lang="en-US" sz="1800" i="1" dirty="0"/>
                    </a:p>
                  </a:txBody>
                  <a:tcPr marT="45728" marB="45728"/>
                </a:tc>
                <a:tc>
                  <a:txBody>
                    <a:bodyPr/>
                    <a:lstStyle/>
                    <a:p>
                      <a:endParaRPr lang="en-US" sz="1800" dirty="0"/>
                    </a:p>
                  </a:txBody>
                  <a:tcPr marT="45728" marB="45728"/>
                </a:tc>
                <a:extLst>
                  <a:ext uri="{0D108BD9-81ED-4DB2-BD59-A6C34878D82A}">
                    <a16:rowId xmlns:a16="http://schemas.microsoft.com/office/drawing/2014/main" val="10010"/>
                  </a:ext>
                </a:extLst>
              </a:tr>
            </a:tbl>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26405CC4-4EC2-7D0B-E7F5-97EE7CCE2AA2}"/>
              </a:ext>
            </a:extLst>
          </p:cNvPr>
          <p:cNvSpPr>
            <a:spLocks noGrp="1"/>
          </p:cNvSpPr>
          <p:nvPr>
            <p:ph type="title"/>
          </p:nvPr>
        </p:nvSpPr>
        <p:spPr/>
        <p:txBody>
          <a:bodyPr/>
          <a:lstStyle/>
          <a:p>
            <a:pPr eaLnBrk="1" hangingPunct="1"/>
            <a:r>
              <a:rPr lang="en-US" altLang="en-US" dirty="0"/>
              <a:t>MSG (Cont.)</a:t>
            </a:r>
          </a:p>
        </p:txBody>
      </p:sp>
      <p:graphicFrame>
        <p:nvGraphicFramePr>
          <p:cNvPr id="2" name="Table 2">
            <a:extLst>
              <a:ext uri="{FF2B5EF4-FFF2-40B4-BE49-F238E27FC236}">
                <a16:creationId xmlns:a16="http://schemas.microsoft.com/office/drawing/2014/main" id="{10D40419-0C99-A167-00EE-4E992B225B7F}"/>
              </a:ext>
            </a:extLst>
          </p:cNvPr>
          <p:cNvGraphicFramePr>
            <a:graphicFrameLocks noGrp="1"/>
          </p:cNvGraphicFramePr>
          <p:nvPr>
            <p:ph idx="1"/>
          </p:nvPr>
        </p:nvGraphicFramePr>
        <p:xfrm>
          <a:off x="685800" y="1527175"/>
          <a:ext cx="7772400" cy="4454525"/>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81">
                <a:tc>
                  <a:txBody>
                    <a:bodyPr/>
                    <a:lstStyle/>
                    <a:p>
                      <a:r>
                        <a:rPr lang="en-US" sz="1800" dirty="0"/>
                        <a:t>Biochemical Test</a:t>
                      </a:r>
                    </a:p>
                  </a:txBody>
                  <a:tcPr marL="86360" marR="86360" marT="45725" marB="45725"/>
                </a:tc>
                <a:tc>
                  <a:txBody>
                    <a:bodyPr/>
                    <a:lstStyle/>
                    <a:p>
                      <a:r>
                        <a:rPr lang="en-US" sz="1800" dirty="0"/>
                        <a:t>Reaction</a:t>
                      </a:r>
                    </a:p>
                  </a:txBody>
                  <a:tcPr marL="86360" marR="86360" marT="45725" marB="45725"/>
                </a:tc>
                <a:extLst>
                  <a:ext uri="{0D108BD9-81ED-4DB2-BD59-A6C34878D82A}">
                    <a16:rowId xmlns:a16="http://schemas.microsoft.com/office/drawing/2014/main" val="10000"/>
                  </a:ext>
                </a:extLst>
              </a:tr>
              <a:tr h="370881">
                <a:tc>
                  <a:txBody>
                    <a:bodyPr/>
                    <a:lstStyle/>
                    <a:p>
                      <a:r>
                        <a:rPr lang="en-US" sz="1800" dirty="0"/>
                        <a:t>Arylsulfatase reaction </a:t>
                      </a:r>
                    </a:p>
                  </a:txBody>
                  <a:tcPr marL="86360" marR="86360" marT="45725" marB="45725"/>
                </a:tc>
                <a:tc>
                  <a:txBody>
                    <a:bodyPr/>
                    <a:lstStyle/>
                    <a:p>
                      <a:r>
                        <a:rPr lang="en-US" sz="1800" dirty="0"/>
                        <a:t>Negative </a:t>
                      </a:r>
                    </a:p>
                  </a:txBody>
                  <a:tcPr marL="86360" marR="86360" marT="45725" marB="45725"/>
                </a:tc>
                <a:extLst>
                  <a:ext uri="{0D108BD9-81ED-4DB2-BD59-A6C34878D82A}">
                    <a16:rowId xmlns:a16="http://schemas.microsoft.com/office/drawing/2014/main" val="10001"/>
                  </a:ext>
                </a:extLst>
              </a:tr>
              <a:tr h="370881">
                <a:tc>
                  <a:txBody>
                    <a:bodyPr/>
                    <a:lstStyle/>
                    <a:p>
                      <a:r>
                        <a:rPr lang="en-US" sz="1800" dirty="0"/>
                        <a:t>Iron uptake</a:t>
                      </a:r>
                    </a:p>
                  </a:txBody>
                  <a:tcPr marL="86360" marR="86360" marT="45725" marB="45725"/>
                </a:tc>
                <a:tc>
                  <a:txBody>
                    <a:bodyPr/>
                    <a:lstStyle/>
                    <a:p>
                      <a:r>
                        <a:rPr lang="en-US" sz="1800" dirty="0"/>
                        <a:t>Positive</a:t>
                      </a:r>
                    </a:p>
                  </a:txBody>
                  <a:tcPr marL="86360" marR="86360" marT="45725" marB="45725"/>
                </a:tc>
                <a:extLst>
                  <a:ext uri="{0D108BD9-81ED-4DB2-BD59-A6C34878D82A}">
                    <a16:rowId xmlns:a16="http://schemas.microsoft.com/office/drawing/2014/main" val="10002"/>
                  </a:ext>
                </a:extLst>
              </a:tr>
              <a:tr h="370881">
                <a:tc>
                  <a:txBody>
                    <a:bodyPr/>
                    <a:lstStyle/>
                    <a:p>
                      <a:r>
                        <a:rPr lang="en-US" sz="1800" dirty="0"/>
                        <a:t>Nitrate reduction</a:t>
                      </a:r>
                    </a:p>
                  </a:txBody>
                  <a:tcPr marL="86360" marR="86360" marT="45725" marB="45725"/>
                </a:tc>
                <a:tc>
                  <a:txBody>
                    <a:bodyPr/>
                    <a:lstStyle/>
                    <a:p>
                      <a:r>
                        <a:rPr lang="en-US" sz="1800" dirty="0"/>
                        <a:t>Positive</a:t>
                      </a:r>
                    </a:p>
                  </a:txBody>
                  <a:tcPr marL="86360" marR="86360" marT="45725" marB="45725"/>
                </a:tc>
                <a:extLst>
                  <a:ext uri="{0D108BD9-81ED-4DB2-BD59-A6C34878D82A}">
                    <a16:rowId xmlns:a16="http://schemas.microsoft.com/office/drawing/2014/main" val="10003"/>
                  </a:ext>
                </a:extLst>
              </a:tr>
              <a:tr h="370881">
                <a:tc>
                  <a:txBody>
                    <a:bodyPr/>
                    <a:lstStyle/>
                    <a:p>
                      <a:r>
                        <a:rPr lang="en-US" sz="1800" dirty="0"/>
                        <a:t>Growth in the presence of 5% NaCl</a:t>
                      </a:r>
                    </a:p>
                  </a:txBody>
                  <a:tcPr marL="86360" marR="86360" marT="45725" marB="45725"/>
                </a:tc>
                <a:tc>
                  <a:txBody>
                    <a:bodyPr/>
                    <a:lstStyle/>
                    <a:p>
                      <a:r>
                        <a:rPr lang="en-US" sz="1800" dirty="0"/>
                        <a:t>Positive (growth)</a:t>
                      </a:r>
                    </a:p>
                  </a:txBody>
                  <a:tcPr marL="86360" marR="86360" marT="45725" marB="45725"/>
                </a:tc>
                <a:extLst>
                  <a:ext uri="{0D108BD9-81ED-4DB2-BD59-A6C34878D82A}">
                    <a16:rowId xmlns:a16="http://schemas.microsoft.com/office/drawing/2014/main" val="10004"/>
                  </a:ext>
                </a:extLst>
              </a:tr>
              <a:tr h="640151">
                <a:tc>
                  <a:txBody>
                    <a:bodyPr/>
                    <a:lstStyle/>
                    <a:p>
                      <a:r>
                        <a:rPr lang="en-US" sz="1800" dirty="0"/>
                        <a:t>Growth on MacConkey agar </a:t>
                      </a:r>
                      <a:r>
                        <a:rPr lang="en-US" sz="1800" i="1" dirty="0"/>
                        <a:t>without </a:t>
                      </a:r>
                      <a:r>
                        <a:rPr lang="en-US" sz="1800" dirty="0"/>
                        <a:t>crystal violet</a:t>
                      </a:r>
                    </a:p>
                  </a:txBody>
                  <a:tcPr marL="86360" marR="86360" marT="45725" marB="45725"/>
                </a:tc>
                <a:tc>
                  <a:txBody>
                    <a:bodyPr/>
                    <a:lstStyle/>
                    <a:p>
                      <a:r>
                        <a:rPr lang="en-US" sz="1800" dirty="0"/>
                        <a:t>Positive (growth)</a:t>
                      </a:r>
                    </a:p>
                  </a:txBody>
                  <a:tcPr marL="86360" marR="86360" marT="45725" marB="45725"/>
                </a:tc>
                <a:extLst>
                  <a:ext uri="{0D108BD9-81ED-4DB2-BD59-A6C34878D82A}">
                    <a16:rowId xmlns:a16="http://schemas.microsoft.com/office/drawing/2014/main" val="10005"/>
                  </a:ext>
                </a:extLst>
              </a:tr>
              <a:tr h="370881">
                <a:tc>
                  <a:txBody>
                    <a:bodyPr/>
                    <a:lstStyle/>
                    <a:p>
                      <a:endParaRPr lang="en-US" sz="1800" dirty="0"/>
                    </a:p>
                  </a:txBody>
                  <a:tcPr marL="86360" marR="86360" marT="45725" marB="45725"/>
                </a:tc>
                <a:tc>
                  <a:txBody>
                    <a:bodyPr/>
                    <a:lstStyle/>
                    <a:p>
                      <a:endParaRPr lang="en-US" sz="1800" dirty="0"/>
                    </a:p>
                  </a:txBody>
                  <a:tcPr marL="86360" marR="86360" marT="45725" marB="45725"/>
                </a:tc>
                <a:extLst>
                  <a:ext uri="{0D108BD9-81ED-4DB2-BD59-A6C34878D82A}">
                    <a16:rowId xmlns:a16="http://schemas.microsoft.com/office/drawing/2014/main" val="10006"/>
                  </a:ext>
                </a:extLst>
              </a:tr>
            </a:tbl>
          </a:graphicData>
        </a:graphic>
      </p:graphicFrame>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AAEF41-CBAF-0935-B697-D80EE069FB15}"/>
              </a:ext>
            </a:extLst>
          </p:cNvPr>
          <p:cNvSpPr>
            <a:spLocks noGrp="1"/>
          </p:cNvSpPr>
          <p:nvPr>
            <p:ph type="title"/>
          </p:nvPr>
        </p:nvSpPr>
        <p:spPr/>
        <p:txBody>
          <a:bodyPr/>
          <a:lstStyle/>
          <a:p>
            <a:pPr>
              <a:defRPr/>
            </a:pPr>
            <a:r>
              <a:rPr lang="en-US" i="1" dirty="0"/>
              <a:t>MYCOBACTERIUM leprae</a:t>
            </a:r>
          </a:p>
        </p:txBody>
      </p:sp>
      <p:sp>
        <p:nvSpPr>
          <p:cNvPr id="7" name="Text Placeholder 6">
            <a:extLst>
              <a:ext uri="{FF2B5EF4-FFF2-40B4-BE49-F238E27FC236}">
                <a16:creationId xmlns:a16="http://schemas.microsoft.com/office/drawing/2014/main" id="{506F5E7B-DA55-1F86-C8B1-FBA8B145A847}"/>
              </a:ext>
            </a:extLst>
          </p:cNvPr>
          <p:cNvSpPr>
            <a:spLocks noGrp="1"/>
          </p:cNvSpPr>
          <p:nvPr>
            <p:ph type="body" idx="1"/>
          </p:nvPr>
        </p:nvSpPr>
        <p:spPr/>
        <p:txBody>
          <a:bodyPr/>
          <a:lstStyle/>
          <a:p>
            <a:pPr>
              <a:defRPr/>
            </a:pPr>
            <a:r>
              <a:rPr lang="en-US" b="1" dirty="0"/>
              <a:t>CHAPTER TWENTY-SIX</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F1745A2E-2B32-474F-6AFA-39BBF2EA2E7B}"/>
              </a:ext>
            </a:extLst>
          </p:cNvPr>
          <p:cNvSpPr>
            <a:spLocks noGrp="1"/>
          </p:cNvSpPr>
          <p:nvPr>
            <p:ph type="title"/>
          </p:nvPr>
        </p:nvSpPr>
        <p:spPr>
          <a:xfrm>
            <a:off x="685800" y="301625"/>
            <a:ext cx="7772400" cy="1219200"/>
          </a:xfrm>
        </p:spPr>
        <p:txBody>
          <a:bodyPr/>
          <a:lstStyle/>
          <a:p>
            <a:pPr eaLnBrk="1" hangingPunct="1"/>
            <a:r>
              <a:rPr lang="en-US" altLang="en-US" i="1"/>
              <a:t>M. leprae</a:t>
            </a:r>
          </a:p>
        </p:txBody>
      </p:sp>
      <p:sp>
        <p:nvSpPr>
          <p:cNvPr id="142339" name="Rectangle 3">
            <a:extLst>
              <a:ext uri="{FF2B5EF4-FFF2-40B4-BE49-F238E27FC236}">
                <a16:creationId xmlns:a16="http://schemas.microsoft.com/office/drawing/2014/main" id="{3026F0B7-16CB-2B23-40C5-C8761217F8EE}"/>
              </a:ext>
            </a:extLst>
          </p:cNvPr>
          <p:cNvSpPr>
            <a:spLocks noGrp="1"/>
          </p:cNvSpPr>
          <p:nvPr>
            <p:ph idx="1"/>
          </p:nvPr>
        </p:nvSpPr>
        <p:spPr>
          <a:xfrm>
            <a:off x="685800" y="1600200"/>
            <a:ext cx="7772400" cy="4454525"/>
          </a:xfrm>
        </p:spPr>
        <p:txBody>
          <a:bodyPr/>
          <a:lstStyle/>
          <a:p>
            <a:pPr eaLnBrk="1" hangingPunct="1"/>
            <a:r>
              <a:rPr lang="en-US" altLang="en-US"/>
              <a:t>Causative agent of Hansen disease (leprosy)</a:t>
            </a:r>
          </a:p>
          <a:p>
            <a:pPr lvl="1" eaLnBrk="1" hangingPunct="1"/>
            <a:r>
              <a:rPr lang="en-US" altLang="en-US"/>
              <a:t>Disease of the skin, mucous membranes, and peripheral nerves</a:t>
            </a:r>
          </a:p>
          <a:p>
            <a:pPr lvl="1" eaLnBrk="1" hangingPunct="1"/>
            <a:r>
              <a:rPr lang="en-US" altLang="en-US"/>
              <a:t>Despite its historical reputation, not highly contagious</a:t>
            </a:r>
          </a:p>
          <a:p>
            <a:pPr lvl="1" eaLnBrk="1" hangingPunct="1"/>
            <a:r>
              <a:rPr lang="en-US" altLang="en-US"/>
              <a:t>The most important mode of transmission is not known</a:t>
            </a:r>
          </a:p>
          <a:p>
            <a:pPr lvl="2" eaLnBrk="1" hangingPunct="1"/>
            <a:r>
              <a:rPr lang="en-US" altLang="en-US"/>
              <a:t>The disease can be transmitted by direct contact and inhalation of aerosols from skin lesions.</a:t>
            </a:r>
          </a:p>
          <a:p>
            <a:pPr lvl="2" eaLnBrk="1" hangingPunct="1"/>
            <a:r>
              <a:rPr lang="en-US" altLang="en-US"/>
              <a:t>Shedding from the nasal passage is another transmission route.</a:t>
            </a:r>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4B705079-4C94-9A50-9873-58952A058110}"/>
              </a:ext>
            </a:extLst>
          </p:cNvPr>
          <p:cNvSpPr>
            <a:spLocks noGrp="1"/>
          </p:cNvSpPr>
          <p:nvPr>
            <p:ph type="title"/>
          </p:nvPr>
        </p:nvSpPr>
        <p:spPr>
          <a:xfrm>
            <a:off x="685800" y="301625"/>
            <a:ext cx="7772400" cy="1219200"/>
          </a:xfrm>
        </p:spPr>
        <p:txBody>
          <a:bodyPr/>
          <a:lstStyle/>
          <a:p>
            <a:pPr eaLnBrk="1" hangingPunct="1"/>
            <a:r>
              <a:rPr lang="en-US" altLang="en-US" i="1" dirty="0"/>
              <a:t>M. leprae </a:t>
            </a:r>
            <a:r>
              <a:rPr lang="en-US" altLang="en-US" dirty="0"/>
              <a:t>(Cont.)</a:t>
            </a:r>
            <a:endParaRPr lang="en-US" altLang="en-US" i="1" dirty="0"/>
          </a:p>
        </p:txBody>
      </p:sp>
      <p:sp>
        <p:nvSpPr>
          <p:cNvPr id="143363" name="Rectangle 3">
            <a:extLst>
              <a:ext uri="{FF2B5EF4-FFF2-40B4-BE49-F238E27FC236}">
                <a16:creationId xmlns:a16="http://schemas.microsoft.com/office/drawing/2014/main" id="{E0A32AAE-F078-589B-184C-7D65E64EF903}"/>
              </a:ext>
            </a:extLst>
          </p:cNvPr>
          <p:cNvSpPr>
            <a:spLocks noGrp="1"/>
          </p:cNvSpPr>
          <p:nvPr>
            <p:ph idx="1"/>
          </p:nvPr>
        </p:nvSpPr>
        <p:spPr>
          <a:xfrm>
            <a:off x="685800" y="1600200"/>
            <a:ext cx="7772400" cy="4454525"/>
          </a:xfrm>
        </p:spPr>
        <p:txBody>
          <a:bodyPr/>
          <a:lstStyle/>
          <a:p>
            <a:pPr eaLnBrk="1" hangingPunct="1"/>
            <a:r>
              <a:rPr lang="en-US" altLang="en-US" dirty="0"/>
              <a:t>Bacteria multiply slowly, producing a lengthy incubation period up to 20 years</a:t>
            </a:r>
          </a:p>
          <a:p>
            <a:pPr eaLnBrk="1" hangingPunct="1"/>
            <a:r>
              <a:rPr lang="en-US" altLang="en-US" dirty="0"/>
              <a:t>Tuberculoid leprosy </a:t>
            </a:r>
            <a:r>
              <a:rPr lang="en-US" altLang="en-US" sz="2400" dirty="0"/>
              <a:t>(paucibacillary Hansen disease)</a:t>
            </a:r>
            <a:endParaRPr lang="en-US" altLang="en-US" dirty="0"/>
          </a:p>
          <a:p>
            <a:pPr lvl="1" eaLnBrk="1" hangingPunct="1"/>
            <a:r>
              <a:rPr lang="en-US" altLang="en-US" dirty="0"/>
              <a:t>Hypopigmented or hyperpigmented skin macules and nerve involvement that can produce areas with loss of sensation (anesthesia)</a:t>
            </a:r>
          </a:p>
          <a:p>
            <a:pPr lvl="1" eaLnBrk="1" hangingPunct="1"/>
            <a:r>
              <a:rPr lang="en-US" altLang="en-US" dirty="0"/>
              <a:t>Patients eventually exhibit an effective CMI (cell-mediated immune) response</a:t>
            </a:r>
          </a:p>
        </p:txBody>
      </p:sp>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BC1A2AD6-A560-B144-41D6-5796402C1329}"/>
              </a:ext>
            </a:extLst>
          </p:cNvPr>
          <p:cNvSpPr>
            <a:spLocks noGrp="1"/>
          </p:cNvSpPr>
          <p:nvPr>
            <p:ph type="title"/>
          </p:nvPr>
        </p:nvSpPr>
        <p:spPr>
          <a:xfrm>
            <a:off x="685800" y="301625"/>
            <a:ext cx="7772400" cy="1219200"/>
          </a:xfrm>
        </p:spPr>
        <p:txBody>
          <a:bodyPr/>
          <a:lstStyle/>
          <a:p>
            <a:pPr eaLnBrk="1" hangingPunct="1"/>
            <a:r>
              <a:rPr lang="en-US" altLang="en-US" i="1" dirty="0"/>
              <a:t>M. leprae </a:t>
            </a:r>
            <a:r>
              <a:rPr lang="en-US" altLang="en-US" dirty="0"/>
              <a:t>(Cont.)</a:t>
            </a:r>
            <a:endParaRPr lang="en-US" altLang="en-US" i="1" dirty="0"/>
          </a:p>
        </p:txBody>
      </p:sp>
      <p:sp>
        <p:nvSpPr>
          <p:cNvPr id="144387" name="Rectangle 3">
            <a:extLst>
              <a:ext uri="{FF2B5EF4-FFF2-40B4-BE49-F238E27FC236}">
                <a16:creationId xmlns:a16="http://schemas.microsoft.com/office/drawing/2014/main" id="{40D2B65D-778A-7B49-5770-A01A3310F762}"/>
              </a:ext>
            </a:extLst>
          </p:cNvPr>
          <p:cNvSpPr>
            <a:spLocks noGrp="1"/>
          </p:cNvSpPr>
          <p:nvPr>
            <p:ph idx="1"/>
          </p:nvPr>
        </p:nvSpPr>
        <p:spPr>
          <a:xfrm>
            <a:off x="685800" y="1600200"/>
            <a:ext cx="7772400" cy="4454525"/>
          </a:xfrm>
        </p:spPr>
        <p:txBody>
          <a:bodyPr/>
          <a:lstStyle/>
          <a:p>
            <a:pPr eaLnBrk="1" hangingPunct="1"/>
            <a:r>
              <a:rPr lang="en-US" altLang="en-US" dirty="0"/>
              <a:t>Tuberculoid leprosy </a:t>
            </a:r>
            <a:r>
              <a:rPr lang="en-US" altLang="en-US" sz="2400" dirty="0"/>
              <a:t>(paucibacillary Hansen disease)</a:t>
            </a:r>
            <a:endParaRPr lang="en-US" altLang="en-US" dirty="0"/>
          </a:p>
          <a:p>
            <a:pPr lvl="1" eaLnBrk="1" hangingPunct="1"/>
            <a:r>
              <a:rPr lang="en-US" altLang="en-US" dirty="0"/>
              <a:t>The optimal growth temperature for </a:t>
            </a:r>
            <a:r>
              <a:rPr lang="en-US" altLang="en-US" i="1" dirty="0"/>
              <a:t>M. leprae </a:t>
            </a:r>
            <a:r>
              <a:rPr lang="en-US" altLang="en-US" dirty="0"/>
              <a:t>is approximately 30° C, and because the patient mounts an adequate CMI response, the bacteria tend to remain in the extremities. </a:t>
            </a:r>
          </a:p>
          <a:p>
            <a:pPr lvl="1" eaLnBrk="1" hangingPunct="1"/>
            <a:r>
              <a:rPr lang="en-US" altLang="en-US" dirty="0"/>
              <a:t>Spontaneous recovery often occurs with tuberculoid leprosy.</a:t>
            </a:r>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F41C2CDB-C946-2082-1EC3-DAE794E092E0}"/>
              </a:ext>
            </a:extLst>
          </p:cNvPr>
          <p:cNvSpPr>
            <a:spLocks noGrp="1"/>
          </p:cNvSpPr>
          <p:nvPr>
            <p:ph type="title"/>
          </p:nvPr>
        </p:nvSpPr>
        <p:spPr>
          <a:xfrm>
            <a:off x="685800" y="301625"/>
            <a:ext cx="7772400" cy="1219200"/>
          </a:xfrm>
        </p:spPr>
        <p:txBody>
          <a:bodyPr/>
          <a:lstStyle/>
          <a:p>
            <a:pPr eaLnBrk="1" hangingPunct="1"/>
            <a:r>
              <a:rPr lang="en-US" altLang="en-US" i="1" dirty="0"/>
              <a:t>M. leprae </a:t>
            </a:r>
            <a:r>
              <a:rPr lang="en-US" altLang="en-US" dirty="0"/>
              <a:t>(Cont.)</a:t>
            </a:r>
          </a:p>
        </p:txBody>
      </p:sp>
      <p:sp>
        <p:nvSpPr>
          <p:cNvPr id="145411" name="Rectangle 3">
            <a:extLst>
              <a:ext uri="{FF2B5EF4-FFF2-40B4-BE49-F238E27FC236}">
                <a16:creationId xmlns:a16="http://schemas.microsoft.com/office/drawing/2014/main" id="{2FCB3BDA-0C1B-EF12-BC0F-7182605A5F47}"/>
              </a:ext>
            </a:extLst>
          </p:cNvPr>
          <p:cNvSpPr>
            <a:spLocks noGrp="1"/>
          </p:cNvSpPr>
          <p:nvPr>
            <p:ph idx="1"/>
          </p:nvPr>
        </p:nvSpPr>
        <p:spPr>
          <a:xfrm>
            <a:off x="685800" y="1600200"/>
            <a:ext cx="7772400" cy="4454525"/>
          </a:xfrm>
        </p:spPr>
        <p:txBody>
          <a:bodyPr/>
          <a:lstStyle/>
          <a:p>
            <a:pPr eaLnBrk="1" hangingPunct="1"/>
            <a:r>
              <a:rPr lang="en-US" altLang="en-US"/>
              <a:t>Lepromatous leprosy </a:t>
            </a:r>
            <a:r>
              <a:rPr lang="en-US" altLang="en-US" sz="2400"/>
              <a:t>(multibacillary Hansen disease) </a:t>
            </a:r>
            <a:endParaRPr lang="en-US" altLang="en-US"/>
          </a:p>
          <a:p>
            <a:pPr lvl="1" eaLnBrk="1" hangingPunct="1"/>
            <a:r>
              <a:rPr lang="en-US" altLang="en-US"/>
              <a:t>Patients have a strong humoral-mediated immune response, but it is not an effective CMI response.</a:t>
            </a:r>
          </a:p>
          <a:p>
            <a:pPr lvl="1" eaLnBrk="1" hangingPunct="1"/>
            <a:r>
              <a:rPr lang="en-US" altLang="en-US"/>
              <a:t>Skin lesions and progressive, symmetric nerve damage</a:t>
            </a:r>
          </a:p>
          <a:p>
            <a:pPr lvl="1" eaLnBrk="1" hangingPunct="1"/>
            <a:r>
              <a:rPr lang="en-US" altLang="en-US"/>
              <a:t>Lesions of the mucous membranes of the nose can lead to destruction of the cartilaginous septum, resulting in nasal and facial deformities. </a:t>
            </a:r>
          </a:p>
          <a:p>
            <a:pPr lvl="1" eaLnBrk="1" hangingPunct="1"/>
            <a:r>
              <a:rPr lang="en-US" altLang="en-US"/>
              <a:t>Slowly progressing and can be life threatening</a:t>
            </a:r>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A9580309-7804-BA01-5159-C731F67F6E59}"/>
              </a:ext>
            </a:extLst>
          </p:cNvPr>
          <p:cNvSpPr>
            <a:spLocks noGrp="1"/>
          </p:cNvSpPr>
          <p:nvPr>
            <p:ph type="title"/>
          </p:nvPr>
        </p:nvSpPr>
        <p:spPr>
          <a:xfrm>
            <a:off x="685800" y="301625"/>
            <a:ext cx="7772400" cy="1219200"/>
          </a:xfrm>
        </p:spPr>
        <p:txBody>
          <a:bodyPr/>
          <a:lstStyle/>
          <a:p>
            <a:pPr eaLnBrk="1" hangingPunct="1"/>
            <a:r>
              <a:rPr lang="en-US" altLang="en-US" i="1" dirty="0"/>
              <a:t>M. leprae </a:t>
            </a:r>
            <a:r>
              <a:rPr lang="en-US" altLang="en-US" dirty="0"/>
              <a:t>(Cont.)</a:t>
            </a:r>
            <a:endParaRPr lang="en-US" altLang="en-US" i="1" dirty="0"/>
          </a:p>
        </p:txBody>
      </p:sp>
      <p:sp>
        <p:nvSpPr>
          <p:cNvPr id="146435" name="Rectangle 3">
            <a:extLst>
              <a:ext uri="{FF2B5EF4-FFF2-40B4-BE49-F238E27FC236}">
                <a16:creationId xmlns:a16="http://schemas.microsoft.com/office/drawing/2014/main" id="{ECBCE4F9-B0B9-2C86-50AA-BDD6FEE256B6}"/>
              </a:ext>
            </a:extLst>
          </p:cNvPr>
          <p:cNvSpPr>
            <a:spLocks noGrp="1"/>
          </p:cNvSpPr>
          <p:nvPr>
            <p:ph idx="1"/>
          </p:nvPr>
        </p:nvSpPr>
        <p:spPr>
          <a:xfrm>
            <a:off x="685800" y="1600200"/>
            <a:ext cx="7772400" cy="4454525"/>
          </a:xfrm>
        </p:spPr>
        <p:txBody>
          <a:bodyPr/>
          <a:lstStyle/>
          <a:p>
            <a:pPr eaLnBrk="1" hangingPunct="1"/>
            <a:r>
              <a:rPr lang="en-US" altLang="en-US" dirty="0"/>
              <a:t>Lepromatous leprosy </a:t>
            </a:r>
            <a:r>
              <a:rPr lang="en-US" altLang="en-US" sz="2400" dirty="0"/>
              <a:t>(multibacillary Hansen disease) </a:t>
            </a:r>
          </a:p>
          <a:p>
            <a:pPr lvl="1" eaLnBrk="1" hangingPunct="1"/>
            <a:r>
              <a:rPr lang="en-US" altLang="en-US" dirty="0"/>
              <a:t>The current recommended therapy for lepromatous leprosy consists of a combination of </a:t>
            </a:r>
            <a:r>
              <a:rPr lang="en-US" altLang="en-US" dirty="0" err="1"/>
              <a:t>diaminodiphenylsulfone</a:t>
            </a:r>
            <a:r>
              <a:rPr lang="en-US" altLang="en-US" dirty="0"/>
              <a:t> (dapsone) and rifampin for a minimum of 6 months. </a:t>
            </a:r>
          </a:p>
          <a:p>
            <a:pPr eaLnBrk="1" hangingPunct="1"/>
            <a:r>
              <a:rPr lang="en-US" altLang="en-US" dirty="0"/>
              <a:t>For tuberculoid leprosy, clofazimine is added to “the mix” above, and treatment should be continued for 12 months.</a:t>
            </a:r>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CF44E30B-8873-A962-0F50-F424FD44C1EB}"/>
              </a:ext>
            </a:extLst>
          </p:cNvPr>
          <p:cNvSpPr>
            <a:spLocks noGrp="1"/>
          </p:cNvSpPr>
          <p:nvPr>
            <p:ph type="title"/>
          </p:nvPr>
        </p:nvSpPr>
        <p:spPr/>
        <p:txBody>
          <a:bodyPr/>
          <a:lstStyle/>
          <a:p>
            <a:r>
              <a:rPr lang="en-US" altLang="en-US" i="1" dirty="0"/>
              <a:t>M. leprae (Cont.)</a:t>
            </a:r>
          </a:p>
        </p:txBody>
      </p:sp>
      <p:sp>
        <p:nvSpPr>
          <p:cNvPr id="147459" name="Content Placeholder 2">
            <a:extLst>
              <a:ext uri="{FF2B5EF4-FFF2-40B4-BE49-F238E27FC236}">
                <a16:creationId xmlns:a16="http://schemas.microsoft.com/office/drawing/2014/main" id="{1867AF18-0419-1A2F-C8C5-E44CEF7B9FE3}"/>
              </a:ext>
            </a:extLst>
          </p:cNvPr>
          <p:cNvSpPr>
            <a:spLocks noGrp="1"/>
          </p:cNvSpPr>
          <p:nvPr>
            <p:ph idx="1"/>
          </p:nvPr>
        </p:nvSpPr>
        <p:spPr/>
        <p:txBody>
          <a:bodyPr/>
          <a:lstStyle/>
          <a:p>
            <a:r>
              <a:rPr lang="en-US" altLang="en-US"/>
              <a:t>Borderline or dimorphous Hansen disease</a:t>
            </a:r>
          </a:p>
          <a:p>
            <a:pPr lvl="1"/>
            <a:r>
              <a:rPr lang="en-US" altLang="en-US"/>
              <a:t>Most common form</a:t>
            </a:r>
          </a:p>
          <a:p>
            <a:pPr lvl="1"/>
            <a:r>
              <a:rPr lang="en-US" altLang="en-US"/>
              <a:t>Presents as intermediate in severity</a:t>
            </a:r>
          </a:p>
          <a:p>
            <a:pPr lvl="1"/>
            <a:r>
              <a:rPr lang="en-US" altLang="en-US"/>
              <a:t>Skin lesions resemble those found in the tuberculoid form, but they are more numerous and can be found anywhere on the body.</a:t>
            </a:r>
          </a:p>
          <a:p>
            <a:pPr lvl="1"/>
            <a:r>
              <a:rPr lang="en-US" altLang="en-US"/>
              <a:t>Peripheral nerves are affected, resulting in anesthesia and weakness.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D551B8CB-3A8F-438C-4D8F-FFA2C1E49D1C}"/>
              </a:ext>
            </a:extLst>
          </p:cNvPr>
          <p:cNvSpPr>
            <a:spLocks noGrp="1"/>
          </p:cNvSpPr>
          <p:nvPr>
            <p:ph type="title"/>
          </p:nvPr>
        </p:nvSpPr>
        <p:spPr/>
        <p:txBody>
          <a:bodyPr/>
          <a:lstStyle/>
          <a:p>
            <a:r>
              <a:rPr lang="en-US" altLang="en-US" i="1" dirty="0"/>
              <a:t>M. leprae (Cont.)</a:t>
            </a:r>
            <a:endParaRPr lang="en-US" altLang="en-US" dirty="0"/>
          </a:p>
        </p:txBody>
      </p:sp>
      <p:sp>
        <p:nvSpPr>
          <p:cNvPr id="148483" name="Content Placeholder 2">
            <a:extLst>
              <a:ext uri="{FF2B5EF4-FFF2-40B4-BE49-F238E27FC236}">
                <a16:creationId xmlns:a16="http://schemas.microsoft.com/office/drawing/2014/main" id="{BAA0FC0C-38EF-4B3A-F443-4D3B4A50ACE7}"/>
              </a:ext>
            </a:extLst>
          </p:cNvPr>
          <p:cNvSpPr>
            <a:spLocks noGrp="1"/>
          </p:cNvSpPr>
          <p:nvPr>
            <p:ph idx="1"/>
          </p:nvPr>
        </p:nvSpPr>
        <p:spPr>
          <a:xfrm>
            <a:off x="457200" y="1524000"/>
            <a:ext cx="8229600" cy="4525963"/>
          </a:xfrm>
        </p:spPr>
        <p:txBody>
          <a:bodyPr/>
          <a:lstStyle/>
          <a:p>
            <a:r>
              <a:rPr lang="en-US" altLang="en-US" sz="2400"/>
              <a:t>The lepromin skin test utilizes a standardized suspension of inactivated </a:t>
            </a:r>
            <a:r>
              <a:rPr lang="en-US" altLang="en-US" sz="2400" i="1"/>
              <a:t>M. leprae</a:t>
            </a:r>
            <a:r>
              <a:rPr lang="en-US" altLang="en-US" sz="2400"/>
              <a:t>. Like the PPD test for TB, a small volume is injected just under the skin and examined at 48 hours.</a:t>
            </a:r>
          </a:p>
          <a:p>
            <a:pPr lvl="1"/>
            <a:r>
              <a:rPr lang="en-US" altLang="en-US" sz="2000"/>
              <a:t>Although it is not recommended for primary diagnosis, it can help differentiate between tuberculoid and lepromatous leprosy. </a:t>
            </a:r>
          </a:p>
          <a:p>
            <a:pPr lvl="2"/>
            <a:r>
              <a:rPr lang="en-US" altLang="en-US" sz="1600"/>
              <a:t>Uninfected patients and those with lepromatous leprosy will be nonreactive, indicating a weak or negative CMI response.</a:t>
            </a:r>
          </a:p>
          <a:p>
            <a:pPr lvl="2"/>
            <a:r>
              <a:rPr lang="en-US" altLang="en-US" sz="1600"/>
              <a:t>Individuals who were previously exposed and have a CMI response will have a reactive response, suggesting tuberculoid leprosy.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6C0CF4AD-35E7-945E-2518-8EE851EA4735}"/>
              </a:ext>
            </a:extLst>
          </p:cNvPr>
          <p:cNvSpPr>
            <a:spLocks noGrp="1"/>
          </p:cNvSpPr>
          <p:nvPr>
            <p:ph type="title"/>
          </p:nvPr>
        </p:nvSpPr>
        <p:spPr/>
        <p:txBody>
          <a:bodyPr/>
          <a:lstStyle/>
          <a:p>
            <a:pPr eaLnBrk="1" hangingPunct="1"/>
            <a:r>
              <a:rPr lang="en-US" altLang="en-US" i="1" dirty="0"/>
              <a:t>M. leprae</a:t>
            </a:r>
            <a:r>
              <a:rPr lang="en-US" altLang="en-US" dirty="0"/>
              <a:t> (Cont.)</a:t>
            </a:r>
            <a:endParaRPr lang="en-US" altLang="en-US" i="1" dirty="0"/>
          </a:p>
        </p:txBody>
      </p:sp>
      <p:sp>
        <p:nvSpPr>
          <p:cNvPr id="149507" name="Content Placeholder 2">
            <a:extLst>
              <a:ext uri="{FF2B5EF4-FFF2-40B4-BE49-F238E27FC236}">
                <a16:creationId xmlns:a16="http://schemas.microsoft.com/office/drawing/2014/main" id="{CCDEF496-A898-9DD9-7610-24F29BBCBFC3}"/>
              </a:ext>
            </a:extLst>
          </p:cNvPr>
          <p:cNvSpPr>
            <a:spLocks noGrp="1"/>
          </p:cNvSpPr>
          <p:nvPr>
            <p:ph idx="1"/>
          </p:nvPr>
        </p:nvSpPr>
        <p:spPr/>
        <p:txBody>
          <a:bodyPr/>
          <a:lstStyle/>
          <a:p>
            <a:pPr eaLnBrk="1" hangingPunct="1"/>
            <a:r>
              <a:rPr lang="en-US" altLang="en-US" dirty="0"/>
              <a:t>Depends on demonstration of AFB from skin biopsy specimens</a:t>
            </a:r>
          </a:p>
          <a:p>
            <a:pPr eaLnBrk="1" hangingPunct="1"/>
            <a:r>
              <a:rPr lang="en-US" altLang="en-US" dirty="0"/>
              <a:t>Has not been grown on artificial media</a:t>
            </a:r>
          </a:p>
          <a:p>
            <a:pPr eaLnBrk="1" hangingPunct="1"/>
            <a:r>
              <a:rPr lang="en-US" altLang="en-US" dirty="0"/>
              <a:t>In patients with tuberculoid leprosy, organisms are extremely rare and may not be detected in skin scrapings or biopsy specimens.</a:t>
            </a:r>
          </a:p>
          <a:p>
            <a:pPr eaLnBrk="1" hangingPunct="1"/>
            <a:r>
              <a:rPr lang="en-US" altLang="en-US" dirty="0"/>
              <a:t>In patients with lepromatous leprosy</a:t>
            </a:r>
          </a:p>
          <a:p>
            <a:pPr lvl="1" eaLnBrk="1" hangingPunct="1"/>
            <a:r>
              <a:rPr lang="en-US" altLang="en-US" dirty="0"/>
              <a:t>AFB abundant in samples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a:extLst>
              <a:ext uri="{FF2B5EF4-FFF2-40B4-BE49-F238E27FC236}">
                <a16:creationId xmlns:a16="http://schemas.microsoft.com/office/drawing/2014/main" id="{B1D0DFE2-6418-7C8B-075D-DD95CB77CB11}"/>
              </a:ext>
            </a:extLst>
          </p:cNvPr>
          <p:cNvSpPr>
            <a:spLocks noGrp="1"/>
          </p:cNvSpPr>
          <p:nvPr>
            <p:ph type="title"/>
          </p:nvPr>
        </p:nvSpPr>
        <p:spPr>
          <a:xfrm>
            <a:off x="800100" y="2743200"/>
            <a:ext cx="7772400" cy="1209675"/>
          </a:xfrm>
        </p:spPr>
        <p:txBody>
          <a:bodyPr/>
          <a:lstStyle/>
          <a:p>
            <a:pPr algn="ctr" eaLnBrk="1" hangingPunct="1"/>
            <a:r>
              <a:rPr lang="en-US" altLang="en-US" b="0" i="1" cap="none"/>
              <a:t>Mycobacterium tuberculosis </a:t>
            </a:r>
            <a:r>
              <a:rPr lang="en-US" altLang="en-US" b="0" cap="none"/>
              <a:t>(MTB)</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46D54D68-B301-142B-7475-A34B12BA23FD}"/>
              </a:ext>
            </a:extLst>
          </p:cNvPr>
          <p:cNvSpPr>
            <a:spLocks noGrp="1"/>
          </p:cNvSpPr>
          <p:nvPr>
            <p:ph type="title"/>
          </p:nvPr>
        </p:nvSpPr>
        <p:spPr>
          <a:xfrm>
            <a:off x="0" y="136525"/>
            <a:ext cx="9067800" cy="1281113"/>
          </a:xfrm>
        </p:spPr>
        <p:txBody>
          <a:bodyPr/>
          <a:lstStyle/>
          <a:p>
            <a:pPr eaLnBrk="1" hangingPunct="1"/>
            <a:r>
              <a:rPr lang="en-US" altLang="en-US" sz="3200" dirty="0"/>
              <a:t>Skin biopsy for </a:t>
            </a:r>
            <a:r>
              <a:rPr lang="en-US" altLang="en-US" sz="3200" i="1" dirty="0"/>
              <a:t>M. leprae </a:t>
            </a:r>
            <a:br>
              <a:rPr lang="en-US" altLang="en-US" sz="3200" i="1" dirty="0"/>
            </a:br>
            <a:r>
              <a:rPr lang="en-US" altLang="en-US" sz="3200" dirty="0" err="1"/>
              <a:t>Ziehl</a:t>
            </a:r>
            <a:r>
              <a:rPr lang="en-US" altLang="en-US" sz="3200" dirty="0"/>
              <a:t>—</a:t>
            </a:r>
            <a:br>
              <a:rPr lang="en-US" altLang="en-US" sz="3200" dirty="0"/>
            </a:br>
            <a:r>
              <a:rPr lang="en-US" altLang="en-US" sz="3200" dirty="0" err="1"/>
              <a:t>Neelsen</a:t>
            </a:r>
            <a:r>
              <a:rPr lang="en-US" altLang="en-US" sz="3200" dirty="0"/>
              <a:t> Stain</a:t>
            </a:r>
            <a:endParaRPr lang="en-US" altLang="en-US" sz="2800" i="1" dirty="0"/>
          </a:p>
        </p:txBody>
      </p:sp>
      <p:pic>
        <p:nvPicPr>
          <p:cNvPr id="150533" name="Picture 6" descr="Y:\ELS00000-IW26_[Mahon 6e]\ELS00000-IW26-SRC\Course-N\Construction\IC\jpg\Chapter026\026005.jpg">
            <a:extLst>
              <a:ext uri="{FF2B5EF4-FFF2-40B4-BE49-F238E27FC236}">
                <a16:creationId xmlns:a16="http://schemas.microsoft.com/office/drawing/2014/main" id="{E172EDCF-AD56-1EB8-584D-D7A015EDD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686550"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F8AE7FEE-CC25-E01B-4BEF-6D6E4A6980C6}"/>
              </a:ext>
            </a:extLst>
          </p:cNvPr>
          <p:cNvSpPr>
            <a:spLocks noGrp="1"/>
          </p:cNvSpPr>
          <p:nvPr>
            <p:ph type="title"/>
          </p:nvPr>
        </p:nvSpPr>
        <p:spPr>
          <a:xfrm>
            <a:off x="76200" y="274638"/>
            <a:ext cx="8991600" cy="1143000"/>
          </a:xfrm>
        </p:spPr>
        <p:txBody>
          <a:bodyPr/>
          <a:lstStyle/>
          <a:p>
            <a:pPr eaLnBrk="1" hangingPunct="1"/>
            <a:r>
              <a:rPr lang="en-US" altLang="en-US" i="1" dirty="0"/>
              <a:t>M. leprae</a:t>
            </a:r>
            <a:r>
              <a:rPr lang="en-US" altLang="en-US" dirty="0"/>
              <a:t> (Cont.)</a:t>
            </a:r>
          </a:p>
        </p:txBody>
      </p:sp>
      <p:sp>
        <p:nvSpPr>
          <p:cNvPr id="151555" name="Content Placeholder 2">
            <a:extLst>
              <a:ext uri="{FF2B5EF4-FFF2-40B4-BE49-F238E27FC236}">
                <a16:creationId xmlns:a16="http://schemas.microsoft.com/office/drawing/2014/main" id="{5E9435EF-DB1A-B7EE-F9A4-68EF79E904ED}"/>
              </a:ext>
            </a:extLst>
          </p:cNvPr>
          <p:cNvSpPr>
            <a:spLocks noGrp="1"/>
          </p:cNvSpPr>
          <p:nvPr>
            <p:ph idx="1"/>
          </p:nvPr>
        </p:nvSpPr>
        <p:spPr/>
        <p:txBody>
          <a:bodyPr/>
          <a:lstStyle/>
          <a:p>
            <a:pPr eaLnBrk="1" hangingPunct="1"/>
            <a:r>
              <a:rPr lang="en-US" altLang="en-US" sz="2400"/>
              <a:t>Not as acid or alcohol fast as other mycobacteria</a:t>
            </a:r>
          </a:p>
          <a:p>
            <a:pPr eaLnBrk="1" hangingPunct="1"/>
            <a:r>
              <a:rPr lang="en-US" altLang="en-US" sz="2400"/>
              <a:t>A weaker decolorized consisting of 10% sulfuric acid recommended over the standard acid–ethanol decolorizer</a:t>
            </a:r>
          </a:p>
          <a:p>
            <a:pPr eaLnBrk="1" hangingPunct="1"/>
            <a:r>
              <a:rPr lang="en-US" altLang="en-US" sz="2400"/>
              <a:t>The bacteria are rod-shaped.</a:t>
            </a:r>
          </a:p>
          <a:p>
            <a:pPr eaLnBrk="1" hangingPunct="1"/>
            <a:r>
              <a:rPr lang="en-US" altLang="en-US" sz="2400"/>
              <a:t>The entire smear should be examined under oil immersion field (×1000) for the presence of the microorganisms.</a:t>
            </a:r>
          </a:p>
          <a:p>
            <a:pPr eaLnBrk="1" hangingPunct="1"/>
            <a:r>
              <a:rPr lang="en-US" altLang="en-US" sz="2400"/>
              <a:t>Polymerase chain reaction (PCR) assays are also available to definitively detect the bacteria.</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025DF8-17D5-A7C0-C211-2314BA73EF46}"/>
              </a:ext>
            </a:extLst>
          </p:cNvPr>
          <p:cNvSpPr>
            <a:spLocks noGrp="1"/>
          </p:cNvSpPr>
          <p:nvPr>
            <p:ph type="title"/>
          </p:nvPr>
        </p:nvSpPr>
        <p:spPr>
          <a:xfrm>
            <a:off x="685800" y="4267200"/>
            <a:ext cx="7772400" cy="1362075"/>
          </a:xfrm>
        </p:spPr>
        <p:txBody>
          <a:bodyPr/>
          <a:lstStyle/>
          <a:p>
            <a:pPr>
              <a:defRPr/>
            </a:pPr>
            <a:r>
              <a:rPr lang="en-US" sz="3600" dirty="0"/>
              <a:t>ISOLATION AND IDENTIFICATION OF MYCOBACTERIA</a:t>
            </a:r>
          </a:p>
        </p:txBody>
      </p:sp>
      <p:sp>
        <p:nvSpPr>
          <p:cNvPr id="7" name="Text Placeholder 6">
            <a:extLst>
              <a:ext uri="{FF2B5EF4-FFF2-40B4-BE49-F238E27FC236}">
                <a16:creationId xmlns:a16="http://schemas.microsoft.com/office/drawing/2014/main" id="{D6439D17-760F-9785-97CE-1EFB51A8C9C9}"/>
              </a:ext>
            </a:extLst>
          </p:cNvPr>
          <p:cNvSpPr>
            <a:spLocks noGrp="1"/>
          </p:cNvSpPr>
          <p:nvPr>
            <p:ph type="body" idx="1"/>
          </p:nvPr>
        </p:nvSpPr>
        <p:spPr>
          <a:xfrm>
            <a:off x="685800" y="2678113"/>
            <a:ext cx="7772400" cy="1500187"/>
          </a:xfrm>
        </p:spPr>
        <p:txBody>
          <a:bodyPr/>
          <a:lstStyle/>
          <a:p>
            <a:pPr>
              <a:defRPr/>
            </a:pPr>
            <a:r>
              <a:rPr lang="en-US" b="1" dirty="0"/>
              <a:t>CHAPTER TWENTY-SIX</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F0ABADBA-DB5B-CA65-F383-275E6A1D99AF}"/>
              </a:ext>
            </a:extLst>
          </p:cNvPr>
          <p:cNvSpPr>
            <a:spLocks noGrp="1"/>
          </p:cNvSpPr>
          <p:nvPr>
            <p:ph type="title"/>
          </p:nvPr>
        </p:nvSpPr>
        <p:spPr>
          <a:xfrm>
            <a:off x="0" y="274638"/>
            <a:ext cx="9144000" cy="1143000"/>
          </a:xfrm>
        </p:spPr>
        <p:txBody>
          <a:bodyPr/>
          <a:lstStyle/>
          <a:p>
            <a:pPr eaLnBrk="1" hangingPunct="1"/>
            <a:r>
              <a:rPr lang="en-GB" altLang="en-US"/>
              <a:t>Isolation and ID of </a:t>
            </a:r>
            <a:r>
              <a:rPr lang="en-GB" altLang="en-US" i="1"/>
              <a:t>Mycobacteria</a:t>
            </a:r>
            <a:r>
              <a:rPr lang="en-US" altLang="en-US" i="1"/>
              <a:t> </a:t>
            </a:r>
          </a:p>
        </p:txBody>
      </p:sp>
      <p:pic>
        <p:nvPicPr>
          <p:cNvPr id="153605" name="Picture 6" descr="C:\Users\12994\Desktop\Mahon\table26.1.jpg">
            <a:extLst>
              <a:ext uri="{FF2B5EF4-FFF2-40B4-BE49-F238E27FC236}">
                <a16:creationId xmlns:a16="http://schemas.microsoft.com/office/drawing/2014/main" id="{46324FAE-84D3-85F0-76C5-75F565F57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699135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F02F2960-8025-5854-470D-934EA97D88C9}"/>
              </a:ext>
            </a:extLst>
          </p:cNvPr>
          <p:cNvSpPr>
            <a:spLocks noGrp="1"/>
          </p:cNvSpPr>
          <p:nvPr>
            <p:ph type="title"/>
          </p:nvPr>
        </p:nvSpPr>
        <p:spPr>
          <a:xfrm>
            <a:off x="0" y="274638"/>
            <a:ext cx="9144000" cy="1143000"/>
          </a:xfrm>
        </p:spPr>
        <p:txBody>
          <a:bodyPr/>
          <a:lstStyle/>
          <a:p>
            <a:pPr eaLnBrk="1" hangingPunct="1"/>
            <a:r>
              <a:rPr lang="en-GB" altLang="en-US"/>
              <a:t>Isolation and ID of </a:t>
            </a:r>
            <a:r>
              <a:rPr lang="en-GB" altLang="en-US" i="1"/>
              <a:t>Mycobacteria</a:t>
            </a:r>
            <a:r>
              <a:rPr lang="en-US" altLang="en-US" i="1"/>
              <a:t> </a:t>
            </a:r>
            <a:r>
              <a:rPr lang="en-US" altLang="en-US"/>
              <a:t>(cont.)</a:t>
            </a:r>
          </a:p>
        </p:txBody>
      </p:sp>
      <p:pic>
        <p:nvPicPr>
          <p:cNvPr id="154629" name="Picture 2" descr="C:\Users\12994\Desktop\Mahon\tabke26.1cont.jpg">
            <a:extLst>
              <a:ext uri="{FF2B5EF4-FFF2-40B4-BE49-F238E27FC236}">
                <a16:creationId xmlns:a16="http://schemas.microsoft.com/office/drawing/2014/main" id="{DD957C1F-A89C-29AF-169A-16C259FD1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524000"/>
            <a:ext cx="702945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BF76E096-FB19-8F31-040C-DF66BE6EE56F}"/>
              </a:ext>
            </a:extLst>
          </p:cNvPr>
          <p:cNvSpPr>
            <a:spLocks noGrp="1"/>
          </p:cNvSpPr>
          <p:nvPr>
            <p:ph type="title"/>
          </p:nvPr>
        </p:nvSpPr>
        <p:spPr/>
        <p:txBody>
          <a:bodyPr/>
          <a:lstStyle/>
          <a:p>
            <a:r>
              <a:rPr lang="en-US" altLang="en-US"/>
              <a:t>Identification Techniques</a:t>
            </a:r>
          </a:p>
        </p:txBody>
      </p:sp>
      <p:sp>
        <p:nvSpPr>
          <p:cNvPr id="155651" name="Content Placeholder 2">
            <a:extLst>
              <a:ext uri="{FF2B5EF4-FFF2-40B4-BE49-F238E27FC236}">
                <a16:creationId xmlns:a16="http://schemas.microsoft.com/office/drawing/2014/main" id="{B6E49EA2-0B9C-F904-DA5F-3CEC9B2089C8}"/>
              </a:ext>
            </a:extLst>
          </p:cNvPr>
          <p:cNvSpPr>
            <a:spLocks noGrp="1"/>
          </p:cNvSpPr>
          <p:nvPr>
            <p:ph idx="1"/>
          </p:nvPr>
        </p:nvSpPr>
        <p:spPr/>
        <p:txBody>
          <a:bodyPr/>
          <a:lstStyle/>
          <a:p>
            <a:r>
              <a:rPr lang="en-US" altLang="en-US"/>
              <a:t>Rapid techniques include broth-based culture systems, including some that monitor cultures continuously during the incubation period.</a:t>
            </a:r>
          </a:p>
          <a:p>
            <a:pPr lvl="1"/>
            <a:r>
              <a:rPr lang="en-US" altLang="en-US"/>
              <a:t> However, because phenotypic identification of the slowly growing mycobacteria is not sufficient for accurate species identification, molecular-based assays are the reference method. </a:t>
            </a:r>
          </a:p>
          <a:p>
            <a:r>
              <a:rPr lang="en-US" altLang="en-US"/>
              <a:t>A limited number of species-specific nucleic acid probes offer rapid identification of culture isolates.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98CA18D6-DBEC-D6D7-E67B-8A68B336B093}"/>
              </a:ext>
            </a:extLst>
          </p:cNvPr>
          <p:cNvSpPr>
            <a:spLocks noGrp="1"/>
          </p:cNvSpPr>
          <p:nvPr>
            <p:ph type="title"/>
          </p:nvPr>
        </p:nvSpPr>
        <p:spPr/>
        <p:txBody>
          <a:bodyPr/>
          <a:lstStyle/>
          <a:p>
            <a:r>
              <a:rPr lang="en-US" altLang="en-US" dirty="0"/>
              <a:t>Identification Techniques (Cont.)</a:t>
            </a:r>
          </a:p>
        </p:txBody>
      </p:sp>
      <p:sp>
        <p:nvSpPr>
          <p:cNvPr id="156675" name="Content Placeholder 2">
            <a:extLst>
              <a:ext uri="{FF2B5EF4-FFF2-40B4-BE49-F238E27FC236}">
                <a16:creationId xmlns:a16="http://schemas.microsoft.com/office/drawing/2014/main" id="{7F7318F5-2FBF-158A-CCB8-92B63E8DF154}"/>
              </a:ext>
            </a:extLst>
          </p:cNvPr>
          <p:cNvSpPr>
            <a:spLocks noGrp="1"/>
          </p:cNvSpPr>
          <p:nvPr>
            <p:ph idx="1"/>
          </p:nvPr>
        </p:nvSpPr>
        <p:spPr/>
        <p:txBody>
          <a:bodyPr/>
          <a:lstStyle/>
          <a:p>
            <a:r>
              <a:rPr lang="en-US" altLang="en-US"/>
              <a:t>Researchers have developed PCR assays that have increased the sensitivity of nucleic acid probes.</a:t>
            </a:r>
          </a:p>
          <a:p>
            <a:r>
              <a:rPr lang="en-US" altLang="en-US"/>
              <a:t> Other techniques, such as high-pressure liquid chromatography (HPLC) and MALDI-TOF mass spectrometry, have been used recently to distinguish mycobacterial species and have become routine in many laboratories.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6EA861E-940B-1C77-372A-F7C829C354CF}"/>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Font typeface="Wingdings 2" panose="05020102010507070707" pitchFamily="18" charset="2"/>
              <a:buNone/>
              <a:defRPr/>
            </a:pPr>
            <a:r>
              <a:rPr lang="en-US" sz="4000" dirty="0"/>
              <a:t>Laboratory Safety Considerations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8D9F7F58-8071-FD5D-5703-EE0A84EFA160}"/>
              </a:ext>
            </a:extLst>
          </p:cNvPr>
          <p:cNvSpPr>
            <a:spLocks noGrp="1"/>
          </p:cNvSpPr>
          <p:nvPr>
            <p:ph type="title"/>
          </p:nvPr>
        </p:nvSpPr>
        <p:spPr/>
        <p:txBody>
          <a:bodyPr/>
          <a:lstStyle/>
          <a:p>
            <a:r>
              <a:rPr lang="en-US" altLang="en-US"/>
              <a:t>Introduction</a:t>
            </a:r>
          </a:p>
        </p:txBody>
      </p:sp>
      <p:sp>
        <p:nvSpPr>
          <p:cNvPr id="158723" name="Content Placeholder 2">
            <a:extLst>
              <a:ext uri="{FF2B5EF4-FFF2-40B4-BE49-F238E27FC236}">
                <a16:creationId xmlns:a16="http://schemas.microsoft.com/office/drawing/2014/main" id="{C87E7CBC-11A2-530A-344B-9AFC7E6807A9}"/>
              </a:ext>
            </a:extLst>
          </p:cNvPr>
          <p:cNvSpPr>
            <a:spLocks noGrp="1"/>
          </p:cNvSpPr>
          <p:nvPr>
            <p:ph idx="1"/>
          </p:nvPr>
        </p:nvSpPr>
        <p:spPr/>
        <p:txBody>
          <a:bodyPr/>
          <a:lstStyle/>
          <a:p>
            <a:r>
              <a:rPr lang="en-US" altLang="en-US"/>
              <a:t>The serious nature of TB and the usual airborne route of infection require that special safety precautions be used by anyone handling mycobacterial specimen.</a:t>
            </a:r>
          </a:p>
          <a:p>
            <a:r>
              <a:rPr lang="en-US" altLang="en-US"/>
              <a:t>The incidence of positive TB skin test positivity is at least 3X higher among mycobacteriology laboratory workers than those who work elsewhere in the laboratory.</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4999B7E0-28CF-7F39-D655-959D7E3DCC45}"/>
              </a:ext>
            </a:extLst>
          </p:cNvPr>
          <p:cNvSpPr>
            <a:spLocks noGrp="1"/>
          </p:cNvSpPr>
          <p:nvPr>
            <p:ph type="title"/>
          </p:nvPr>
        </p:nvSpPr>
        <p:spPr>
          <a:xfrm>
            <a:off x="0" y="274638"/>
            <a:ext cx="9144000" cy="1143000"/>
          </a:xfrm>
        </p:spPr>
        <p:txBody>
          <a:bodyPr/>
          <a:lstStyle/>
          <a:p>
            <a:pPr eaLnBrk="1" hangingPunct="1"/>
            <a:r>
              <a:rPr lang="en-US" altLang="en-US"/>
              <a:t>Personnel Safety</a:t>
            </a:r>
          </a:p>
        </p:txBody>
      </p:sp>
      <p:sp>
        <p:nvSpPr>
          <p:cNvPr id="159747" name="Rectangle 3">
            <a:extLst>
              <a:ext uri="{FF2B5EF4-FFF2-40B4-BE49-F238E27FC236}">
                <a16:creationId xmlns:a16="http://schemas.microsoft.com/office/drawing/2014/main" id="{0829CD7F-2809-6A8D-1B48-DA45C85BD002}"/>
              </a:ext>
            </a:extLst>
          </p:cNvPr>
          <p:cNvSpPr>
            <a:spLocks noGrp="1"/>
          </p:cNvSpPr>
          <p:nvPr>
            <p:ph idx="1"/>
          </p:nvPr>
        </p:nvSpPr>
        <p:spPr/>
        <p:txBody>
          <a:bodyPr/>
          <a:lstStyle/>
          <a:p>
            <a:pPr eaLnBrk="1" hangingPunct="1"/>
            <a:r>
              <a:rPr lang="en-US" altLang="en-US" dirty="0"/>
              <a:t>Each employee must have/be provided</a:t>
            </a:r>
          </a:p>
          <a:p>
            <a:pPr lvl="1" eaLnBrk="1" hangingPunct="1"/>
            <a:r>
              <a:rPr lang="en-US" altLang="en-US" dirty="0"/>
              <a:t>adequate safety equipment</a:t>
            </a:r>
          </a:p>
          <a:p>
            <a:pPr lvl="1" eaLnBrk="1" hangingPunct="1"/>
            <a:r>
              <a:rPr lang="en-US" altLang="en-US" dirty="0"/>
              <a:t>trained in safe laboratory procedures</a:t>
            </a:r>
          </a:p>
          <a:p>
            <a:pPr lvl="1" eaLnBrk="1" hangingPunct="1"/>
            <a:r>
              <a:rPr lang="en-US" altLang="en-US" dirty="0"/>
              <a:t>informed of hazards associated with procedures</a:t>
            </a:r>
          </a:p>
          <a:p>
            <a:pPr lvl="1" eaLnBrk="1" hangingPunct="1"/>
            <a:r>
              <a:rPr lang="en-US" altLang="en-US" dirty="0"/>
              <a:t>prepared for action following an unexpected accident</a:t>
            </a:r>
          </a:p>
          <a:p>
            <a:pPr lvl="1" eaLnBrk="1" hangingPunct="1"/>
            <a:r>
              <a:rPr lang="en-US" altLang="en-US" dirty="0"/>
              <a:t>monitored regularly by medical personnel with skin test</a:t>
            </a:r>
          </a:p>
          <a:p>
            <a:pPr lvl="1" eaLnBrk="1" hangingPunct="1"/>
            <a:r>
              <a:rPr lang="en-US" altLang="en-US" dirty="0"/>
              <a:t>Appropriate personal protective equipment (PPE)</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a:extLst>
              <a:ext uri="{FF2B5EF4-FFF2-40B4-BE49-F238E27FC236}">
                <a16:creationId xmlns:a16="http://schemas.microsoft.com/office/drawing/2014/main" id="{09E991C4-6A4F-CAE1-4E8F-99106AA65060}"/>
              </a:ext>
            </a:extLst>
          </p:cNvPr>
          <p:cNvSpPr>
            <a:spLocks noGrp="1"/>
          </p:cNvSpPr>
          <p:nvPr>
            <p:ph type="title"/>
          </p:nvPr>
        </p:nvSpPr>
        <p:spPr>
          <a:xfrm>
            <a:off x="685800" y="287338"/>
            <a:ext cx="7772400" cy="1219200"/>
          </a:xfrm>
        </p:spPr>
        <p:txBody>
          <a:bodyPr/>
          <a:lstStyle/>
          <a:p>
            <a:pPr eaLnBrk="1" hangingPunct="1"/>
            <a:r>
              <a:rPr lang="en-US" altLang="en-US"/>
              <a:t>MTB-By the Numbers</a:t>
            </a:r>
          </a:p>
        </p:txBody>
      </p:sp>
      <p:sp>
        <p:nvSpPr>
          <p:cNvPr id="6" name="Content Placeholder 5">
            <a:extLst>
              <a:ext uri="{FF2B5EF4-FFF2-40B4-BE49-F238E27FC236}">
                <a16:creationId xmlns:a16="http://schemas.microsoft.com/office/drawing/2014/main" id="{EB8E4BEB-3A96-0FF7-4E5B-930FBF3EF316}"/>
              </a:ext>
            </a:extLst>
          </p:cNvPr>
          <p:cNvSpPr>
            <a:spLocks noGrp="1"/>
          </p:cNvSpPr>
          <p:nvPr>
            <p:ph idx="1"/>
          </p:nvPr>
        </p:nvSpPr>
        <p:spPr>
          <a:xfrm>
            <a:off x="838200" y="1641475"/>
            <a:ext cx="7772400" cy="4454525"/>
          </a:xfrm>
        </p:spPr>
        <p:txBody>
          <a:bodyPr rtlCol="0">
            <a:normAutofit lnSpcReduction="10000"/>
          </a:bodyPr>
          <a:lstStyle/>
          <a:p>
            <a:pPr eaLnBrk="1" fontAlgn="auto" hangingPunct="1">
              <a:spcAft>
                <a:spcPts val="0"/>
              </a:spcAft>
              <a:defRPr/>
            </a:pPr>
            <a:r>
              <a:rPr lang="en-US" dirty="0"/>
              <a:t>One of the oldest documented communicable diseases and remains leading cause of morbidity and mortality</a:t>
            </a:r>
          </a:p>
          <a:p>
            <a:pPr eaLnBrk="1" fontAlgn="auto" hangingPunct="1">
              <a:spcAft>
                <a:spcPts val="0"/>
              </a:spcAft>
              <a:defRPr/>
            </a:pPr>
            <a:r>
              <a:rPr lang="en-US" dirty="0"/>
              <a:t>1882- TB first described by Robert Koch</a:t>
            </a:r>
          </a:p>
          <a:p>
            <a:pPr eaLnBrk="1" fontAlgn="auto" hangingPunct="1">
              <a:spcAft>
                <a:spcPts val="0"/>
              </a:spcAft>
              <a:defRPr/>
            </a:pPr>
            <a:r>
              <a:rPr lang="en-US" dirty="0"/>
              <a:t> A disease of poverty, it is estimated that as many as 25% of the world’s population might be infected.</a:t>
            </a:r>
          </a:p>
          <a:p>
            <a:pPr eaLnBrk="1" hangingPunct="1">
              <a:defRPr/>
            </a:pPr>
            <a:r>
              <a:rPr lang="en-US" altLang="en-US" dirty="0"/>
              <a:t>Approximately 71% of cases in the United States today, associated with foreign-born individuals from endemic areas</a:t>
            </a:r>
          </a:p>
          <a:p>
            <a:pPr lvl="1" eaLnBrk="1" fontAlgn="auto" hangingPunct="1">
              <a:spcAft>
                <a:spcPts val="0"/>
              </a:spcAft>
              <a:defRPr/>
            </a:pPr>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AC9E6C10-C50A-E514-99F2-39BE7D3F0435}"/>
              </a:ext>
            </a:extLst>
          </p:cNvPr>
          <p:cNvSpPr>
            <a:spLocks noGrp="1"/>
          </p:cNvSpPr>
          <p:nvPr>
            <p:ph type="title"/>
          </p:nvPr>
        </p:nvSpPr>
        <p:spPr/>
        <p:txBody>
          <a:bodyPr/>
          <a:lstStyle/>
          <a:p>
            <a:pPr eaLnBrk="1" hangingPunct="1"/>
            <a:r>
              <a:rPr lang="en-US" altLang="en-US"/>
              <a:t>Ventilation</a:t>
            </a:r>
          </a:p>
        </p:txBody>
      </p:sp>
      <p:sp>
        <p:nvSpPr>
          <p:cNvPr id="160771" name="Rectangle 3">
            <a:extLst>
              <a:ext uri="{FF2B5EF4-FFF2-40B4-BE49-F238E27FC236}">
                <a16:creationId xmlns:a16="http://schemas.microsoft.com/office/drawing/2014/main" id="{8BA5A65D-8F81-8261-90B2-12792C0189B6}"/>
              </a:ext>
            </a:extLst>
          </p:cNvPr>
          <p:cNvSpPr>
            <a:spLocks noGrp="1"/>
          </p:cNvSpPr>
          <p:nvPr>
            <p:ph idx="1"/>
          </p:nvPr>
        </p:nvSpPr>
        <p:spPr/>
        <p:txBody>
          <a:bodyPr/>
          <a:lstStyle/>
          <a:p>
            <a:pPr eaLnBrk="1" hangingPunct="1"/>
            <a:r>
              <a:rPr lang="en-US" altLang="en-US"/>
              <a:t>Microbiology laboratory should be physically separated from the rest of the laboratory.</a:t>
            </a:r>
          </a:p>
          <a:p>
            <a:pPr lvl="1" eaLnBrk="1" hangingPunct="1"/>
            <a:r>
              <a:rPr lang="en-US" altLang="en-US"/>
              <a:t>Equipped with negative air pressure in relation to other areas of the laboratory</a:t>
            </a:r>
          </a:p>
          <a:p>
            <a:pPr eaLnBrk="1" hangingPunct="1"/>
            <a:r>
              <a:rPr lang="en-US" altLang="en-US"/>
              <a:t>Noncirculating ventilation system</a:t>
            </a:r>
          </a:p>
          <a:p>
            <a:pPr lvl="1" eaLnBrk="1" hangingPunct="1"/>
            <a:r>
              <a:rPr lang="en-US" altLang="en-US"/>
              <a:t>6 to 12 room-air changes per hour to effectively remove 99% or more of airborne particles within 30 to 45 minutes</a:t>
            </a:r>
          </a:p>
        </p:txBody>
      </p:sp>
    </p:spTree>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40F11981-BDA7-0E77-28F3-EEEAB1B2B409}"/>
              </a:ext>
            </a:extLst>
          </p:cNvPr>
          <p:cNvSpPr>
            <a:spLocks noGrp="1"/>
          </p:cNvSpPr>
          <p:nvPr>
            <p:ph type="title"/>
          </p:nvPr>
        </p:nvSpPr>
        <p:spPr>
          <a:xfrm>
            <a:off x="0" y="274638"/>
            <a:ext cx="9144000" cy="1143000"/>
          </a:xfrm>
        </p:spPr>
        <p:txBody>
          <a:bodyPr/>
          <a:lstStyle/>
          <a:p>
            <a:pPr eaLnBrk="1" hangingPunct="1"/>
            <a:r>
              <a:rPr lang="en-US" altLang="en-US" sz="3600"/>
              <a:t>Biological</a:t>
            </a:r>
            <a:br>
              <a:rPr lang="en-US" altLang="en-US" sz="3600"/>
            </a:br>
            <a:r>
              <a:rPr lang="en-US" altLang="en-US" sz="3600"/>
              <a:t>Safety Cabinet</a:t>
            </a:r>
          </a:p>
        </p:txBody>
      </p:sp>
      <p:sp>
        <p:nvSpPr>
          <p:cNvPr id="161795" name="Rectangle 3">
            <a:extLst>
              <a:ext uri="{FF2B5EF4-FFF2-40B4-BE49-F238E27FC236}">
                <a16:creationId xmlns:a16="http://schemas.microsoft.com/office/drawing/2014/main" id="{45637CFB-351D-F84A-2C0C-F9D40AEF6F3A}"/>
              </a:ext>
            </a:extLst>
          </p:cNvPr>
          <p:cNvSpPr>
            <a:spLocks noGrp="1"/>
          </p:cNvSpPr>
          <p:nvPr>
            <p:ph idx="1"/>
          </p:nvPr>
        </p:nvSpPr>
        <p:spPr>
          <a:xfrm>
            <a:off x="457200" y="1419225"/>
            <a:ext cx="8229600" cy="4525963"/>
          </a:xfrm>
        </p:spPr>
        <p:txBody>
          <a:bodyPr/>
          <a:lstStyle/>
          <a:p>
            <a:pPr eaLnBrk="1" hangingPunct="1"/>
            <a:r>
              <a:rPr lang="en-US" altLang="en-US" dirty="0"/>
              <a:t>Purpose</a:t>
            </a:r>
          </a:p>
          <a:p>
            <a:pPr lvl="1" eaLnBrk="1" hangingPunct="1"/>
            <a:r>
              <a:rPr lang="en-US" altLang="en-US" dirty="0"/>
              <a:t>Prevents aerosols and inhalation</a:t>
            </a:r>
          </a:p>
          <a:p>
            <a:pPr eaLnBrk="1" hangingPunct="1"/>
            <a:r>
              <a:rPr lang="en-US" altLang="en-US" dirty="0"/>
              <a:t>Proper installation of maintenance </a:t>
            </a:r>
          </a:p>
          <a:p>
            <a:pPr lvl="1" eaLnBrk="1" hangingPunct="1"/>
            <a:r>
              <a:rPr lang="en-US" altLang="en-US" dirty="0"/>
              <a:t>Testing for performance at least yearly be trained personnel</a:t>
            </a:r>
          </a:p>
          <a:p>
            <a:pPr eaLnBrk="1" hangingPunct="1"/>
            <a:r>
              <a:rPr lang="en-US" altLang="en-US" dirty="0"/>
              <a:t>Processing clinical specimens or transferring viable cultures outside a safety cabinet should not be permitted</a:t>
            </a:r>
          </a:p>
          <a:p>
            <a:pPr eaLnBrk="1" hangingPunct="1"/>
            <a:r>
              <a:rPr lang="en-US" altLang="en-US" dirty="0"/>
              <a:t>Disinfectant cleaning and use of ultraviolet (UV) light required </a:t>
            </a:r>
          </a:p>
        </p:txBody>
      </p:sp>
    </p:spTree>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714B809D-FBAF-D3B0-BB7D-CF75C88781DB}"/>
              </a:ext>
            </a:extLst>
          </p:cNvPr>
          <p:cNvSpPr>
            <a:spLocks noGrp="1"/>
          </p:cNvSpPr>
          <p:nvPr>
            <p:ph type="title"/>
          </p:nvPr>
        </p:nvSpPr>
        <p:spPr>
          <a:xfrm>
            <a:off x="0" y="274638"/>
            <a:ext cx="9144000" cy="1143000"/>
          </a:xfrm>
        </p:spPr>
        <p:txBody>
          <a:bodyPr/>
          <a:lstStyle/>
          <a:p>
            <a:pPr eaLnBrk="1" hangingPunct="1"/>
            <a:r>
              <a:rPr lang="en-US" altLang="en-US" sz="3600"/>
              <a:t>Use of Proper Disinfectant</a:t>
            </a:r>
          </a:p>
        </p:txBody>
      </p:sp>
      <p:sp>
        <p:nvSpPr>
          <p:cNvPr id="162819" name="Rectangle 3">
            <a:extLst>
              <a:ext uri="{FF2B5EF4-FFF2-40B4-BE49-F238E27FC236}">
                <a16:creationId xmlns:a16="http://schemas.microsoft.com/office/drawing/2014/main" id="{071400D0-3789-4516-B08F-FD67C382AB07}"/>
              </a:ext>
            </a:extLst>
          </p:cNvPr>
          <p:cNvSpPr>
            <a:spLocks noGrp="1"/>
          </p:cNvSpPr>
          <p:nvPr>
            <p:ph idx="1"/>
          </p:nvPr>
        </p:nvSpPr>
        <p:spPr>
          <a:xfrm>
            <a:off x="671513" y="1697038"/>
            <a:ext cx="7772400" cy="4454525"/>
          </a:xfrm>
        </p:spPr>
        <p:txBody>
          <a:bodyPr/>
          <a:lstStyle/>
          <a:p>
            <a:pPr eaLnBrk="1" hangingPunct="1"/>
            <a:r>
              <a:rPr lang="en-US" altLang="en-US"/>
              <a:t>Cover surface in towel or absorbent pad soaked in disinfectant.</a:t>
            </a:r>
          </a:p>
          <a:p>
            <a:pPr lvl="1" eaLnBrk="1" hangingPunct="1"/>
            <a:r>
              <a:rPr lang="en-US" altLang="en-US"/>
              <a:t>Reduces the accidental creation of infectious aerosols</a:t>
            </a:r>
            <a:endParaRPr lang="en-US" altLang="en-US" sz="2300"/>
          </a:p>
          <a:p>
            <a:pPr eaLnBrk="1" hangingPunct="1"/>
            <a:r>
              <a:rPr lang="en-US" altLang="en-US"/>
              <a:t>Selection of a disinfectant—criteria</a:t>
            </a:r>
            <a:endParaRPr lang="en-US" altLang="en-US" sz="2700"/>
          </a:p>
          <a:p>
            <a:pPr lvl="1" eaLnBrk="1" hangingPunct="1"/>
            <a:r>
              <a:rPr lang="en-US" altLang="en-US"/>
              <a:t>Must be bactericidal for mycobacteria.</a:t>
            </a:r>
          </a:p>
          <a:p>
            <a:pPr lvl="2" eaLnBrk="1" hangingPunct="1"/>
            <a:r>
              <a:rPr lang="en-US" altLang="en-US" sz="1800"/>
              <a:t>Sodium hypochlorite is effective at a concentration of 0.05% to 0.5% (e.g., a 1:50 to 1:10 dilution of most household bleaches).</a:t>
            </a:r>
            <a:endParaRPr lang="en-US" altLang="en-US" sz="2800"/>
          </a:p>
          <a:p>
            <a:pPr lvl="2" eaLnBrk="1" hangingPunct="1"/>
            <a:r>
              <a:rPr lang="en-US" altLang="en-US"/>
              <a:t>The solution should be made fresh daily and contact time should be 10 to 30 minutes.</a:t>
            </a:r>
            <a:endParaRPr lang="en-US" altLang="en-US" sz="2400"/>
          </a:p>
          <a:p>
            <a:pPr lvl="3" eaLnBrk="1" hangingPunct="1"/>
            <a:endParaRPr lang="en-US" altLang="en-US"/>
          </a:p>
        </p:txBody>
      </p:sp>
    </p:spTree>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6F5755-9816-56B9-9B9F-EC3657EF016D}"/>
              </a:ext>
            </a:extLst>
          </p:cNvPr>
          <p:cNvSpPr>
            <a:spLocks noGrp="1"/>
          </p:cNvSpPr>
          <p:nvPr>
            <p:ph idx="1"/>
          </p:nvPr>
        </p:nvSpPr>
        <p:spPr/>
        <p:txBody>
          <a:bodyPr/>
          <a:lstStyle/>
          <a:p>
            <a:pPr>
              <a:defRPr/>
            </a:pPr>
            <a:endParaRPr lang="en-US" dirty="0"/>
          </a:p>
          <a:p>
            <a:pPr>
              <a:defRPr/>
            </a:pPr>
            <a:endParaRPr lang="en-US" dirty="0"/>
          </a:p>
          <a:p>
            <a:pPr marL="0" indent="0" algn="ctr">
              <a:buFont typeface="Wingdings 2" panose="05020102010507070707" pitchFamily="18" charset="2"/>
              <a:buNone/>
              <a:defRPr/>
            </a:pPr>
            <a:endParaRPr lang="en-US" dirty="0"/>
          </a:p>
          <a:p>
            <a:pPr marL="0" indent="0" algn="ctr">
              <a:buFont typeface="Wingdings 2" panose="05020102010507070707" pitchFamily="18" charset="2"/>
              <a:buNone/>
              <a:defRPr/>
            </a:pPr>
            <a:r>
              <a:rPr lang="en-US" sz="4000" dirty="0"/>
              <a:t>Specimen Collection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4">
            <a:extLst>
              <a:ext uri="{FF2B5EF4-FFF2-40B4-BE49-F238E27FC236}">
                <a16:creationId xmlns:a16="http://schemas.microsoft.com/office/drawing/2014/main" id="{A78A0A79-037E-2DFA-5407-278777375A57}"/>
              </a:ext>
            </a:extLst>
          </p:cNvPr>
          <p:cNvSpPr>
            <a:spLocks noGrp="1"/>
          </p:cNvSpPr>
          <p:nvPr>
            <p:ph type="title"/>
          </p:nvPr>
        </p:nvSpPr>
        <p:spPr/>
        <p:txBody>
          <a:bodyPr/>
          <a:lstStyle/>
          <a:p>
            <a:pPr eaLnBrk="1" hangingPunct="1"/>
            <a:r>
              <a:rPr lang="en-US" altLang="en-US"/>
              <a:t>Specimen Collection</a:t>
            </a:r>
          </a:p>
        </p:txBody>
      </p:sp>
      <p:sp>
        <p:nvSpPr>
          <p:cNvPr id="164867" name="Content Placeholder 5">
            <a:extLst>
              <a:ext uri="{FF2B5EF4-FFF2-40B4-BE49-F238E27FC236}">
                <a16:creationId xmlns:a16="http://schemas.microsoft.com/office/drawing/2014/main" id="{91EA83C0-5036-01F9-85D7-E32AD6BEF485}"/>
              </a:ext>
            </a:extLst>
          </p:cNvPr>
          <p:cNvSpPr>
            <a:spLocks noGrp="1"/>
          </p:cNvSpPr>
          <p:nvPr>
            <p:ph idx="1"/>
          </p:nvPr>
        </p:nvSpPr>
        <p:spPr/>
        <p:txBody>
          <a:bodyPr/>
          <a:lstStyle/>
          <a:p>
            <a:pPr eaLnBrk="1" hangingPunct="1"/>
            <a:r>
              <a:rPr lang="en-US" altLang="en-US" dirty="0"/>
              <a:t>General guidelines</a:t>
            </a:r>
          </a:p>
          <a:p>
            <a:pPr lvl="1" eaLnBrk="1" hangingPunct="1"/>
            <a:r>
              <a:rPr lang="en-US" altLang="en-US" dirty="0"/>
              <a:t>Each specimen should be confined to a single collection in an individual collection container.</a:t>
            </a:r>
          </a:p>
          <a:p>
            <a:pPr lvl="1" eaLnBrk="1" hangingPunct="1"/>
            <a:r>
              <a:rPr lang="en-US" altLang="en-US" dirty="0"/>
              <a:t>Sterile, wide-mouth cup with a tightly fitted lid preferred</a:t>
            </a:r>
          </a:p>
          <a:p>
            <a:pPr lvl="1" eaLnBrk="1" hangingPunct="1"/>
            <a:r>
              <a:rPr lang="en-US" altLang="en-US" dirty="0"/>
              <a:t>Special sterile receptacles containing a 50-mL centrifuge tube for sputum collection are also available commercially.</a:t>
            </a:r>
          </a:p>
          <a:p>
            <a:pPr lvl="1" eaLnBrk="1" hangingPunct="1"/>
            <a:r>
              <a:rPr lang="en-US" altLang="en-US" dirty="0"/>
              <a:t>As with all specimens for microbiological examination, aseptic collection is important.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4ECB54F-8907-E6C8-1B8C-354D6E831289}"/>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Acceptable Specimens for Processing</a:t>
            </a:r>
          </a:p>
        </p:txBody>
      </p:sp>
      <p:pic>
        <p:nvPicPr>
          <p:cNvPr id="165893" name="Picture 6" descr="C:\Users\12994\Desktop\Mahon\box26.2.jpg">
            <a:extLst>
              <a:ext uri="{FF2B5EF4-FFF2-40B4-BE49-F238E27FC236}">
                <a16:creationId xmlns:a16="http://schemas.microsoft.com/office/drawing/2014/main" id="{D98BECD7-B64D-E4C5-141A-241A6CE3E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24000"/>
            <a:ext cx="37909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174F50DE-8081-E751-5DCB-3778B40CB5AF}"/>
              </a:ext>
            </a:extLst>
          </p:cNvPr>
          <p:cNvSpPr>
            <a:spLocks noGrp="1"/>
          </p:cNvSpPr>
          <p:nvPr>
            <p:ph type="title"/>
          </p:nvPr>
        </p:nvSpPr>
        <p:spPr/>
        <p:txBody>
          <a:bodyPr/>
          <a:lstStyle/>
          <a:p>
            <a:r>
              <a:rPr lang="en-US" altLang="en-US"/>
              <a:t>Sputum and Other Respiratory Secretions</a:t>
            </a:r>
          </a:p>
        </p:txBody>
      </p:sp>
      <p:sp>
        <p:nvSpPr>
          <p:cNvPr id="166915" name="Content Placeholder 2">
            <a:extLst>
              <a:ext uri="{FF2B5EF4-FFF2-40B4-BE49-F238E27FC236}">
                <a16:creationId xmlns:a16="http://schemas.microsoft.com/office/drawing/2014/main" id="{17A06C5F-38C3-E771-E16F-464BC2FC8527}"/>
              </a:ext>
            </a:extLst>
          </p:cNvPr>
          <p:cNvSpPr>
            <a:spLocks noGrp="1"/>
          </p:cNvSpPr>
          <p:nvPr>
            <p:ph idx="1"/>
          </p:nvPr>
        </p:nvSpPr>
        <p:spPr>
          <a:xfrm>
            <a:off x="457200" y="1417638"/>
            <a:ext cx="8229600" cy="4525962"/>
          </a:xfrm>
        </p:spPr>
        <p:txBody>
          <a:bodyPr/>
          <a:lstStyle/>
          <a:p>
            <a:r>
              <a:rPr lang="en-US" altLang="en-US"/>
              <a:t>An early-morning sputum specimen should be collected on 3 consecutive days, although studies have suggested that the addition of a third specimen does not significantly increase the sensitivity of detecting mycobacteria. </a:t>
            </a:r>
          </a:p>
          <a:p>
            <a:pPr lvl="1"/>
            <a:r>
              <a:rPr lang="en-US" altLang="en-US"/>
              <a:t>If at least two of the first three sputum direct smears are positive, then three specimens are often sufficient to confirm a diagnosis.</a:t>
            </a:r>
          </a:p>
          <a:p>
            <a:pPr lvl="1"/>
            <a:r>
              <a:rPr lang="en-US" altLang="en-US"/>
              <a:t>When none or only one of the first three sputum smears is positive, additional specimens are needed for culture confirmation.</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a:extLst>
              <a:ext uri="{FF2B5EF4-FFF2-40B4-BE49-F238E27FC236}">
                <a16:creationId xmlns:a16="http://schemas.microsoft.com/office/drawing/2014/main" id="{3DE664D5-77ED-6C79-EC3D-D9CF44EEA59B}"/>
              </a:ext>
            </a:extLst>
          </p:cNvPr>
          <p:cNvSpPr>
            <a:spLocks noGrp="1"/>
          </p:cNvSpPr>
          <p:nvPr>
            <p:ph type="title"/>
          </p:nvPr>
        </p:nvSpPr>
        <p:spPr/>
        <p:txBody>
          <a:bodyPr/>
          <a:lstStyle/>
          <a:p>
            <a:r>
              <a:rPr lang="en-US" altLang="en-US" dirty="0"/>
              <a:t>Sputum and Other Respiratory Secretions (Cont.)</a:t>
            </a:r>
          </a:p>
        </p:txBody>
      </p:sp>
      <p:sp>
        <p:nvSpPr>
          <p:cNvPr id="167939" name="Content Placeholder 2">
            <a:extLst>
              <a:ext uri="{FF2B5EF4-FFF2-40B4-BE49-F238E27FC236}">
                <a16:creationId xmlns:a16="http://schemas.microsoft.com/office/drawing/2014/main" id="{3544A825-B717-5A19-DF9A-78CD9BB765E6}"/>
              </a:ext>
            </a:extLst>
          </p:cNvPr>
          <p:cNvSpPr>
            <a:spLocks noGrp="1"/>
          </p:cNvSpPr>
          <p:nvPr>
            <p:ph idx="1"/>
          </p:nvPr>
        </p:nvSpPr>
        <p:spPr/>
        <p:txBody>
          <a:bodyPr/>
          <a:lstStyle/>
          <a:p>
            <a:r>
              <a:rPr lang="en-US" altLang="en-US"/>
              <a:t>A volume of 5 to 10mL of sputum produced by deep coughing and expectoration of sputum or induced by inhalation of an aerosol of hypertonic saline should be used. </a:t>
            </a:r>
          </a:p>
          <a:p>
            <a:pPr lvl="1"/>
            <a:r>
              <a:rPr lang="en-US" altLang="en-US"/>
              <a:t>Induced sputum specimens increase the chances of detection and yield of mycobacteria.</a:t>
            </a:r>
          </a:p>
          <a:p>
            <a:r>
              <a:rPr lang="en-US" altLang="en-US"/>
              <a:t>When sputum is not obtainable, bronchoscopy may be performed to obtain samples, such as bronchial washing, bronchoalveolar lavage (BAL), or transbronchial biopsy specimen.</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a:extLst>
              <a:ext uri="{FF2B5EF4-FFF2-40B4-BE49-F238E27FC236}">
                <a16:creationId xmlns:a16="http://schemas.microsoft.com/office/drawing/2014/main" id="{2275E68B-BDE3-B11B-8742-E54B00187A23}"/>
              </a:ext>
            </a:extLst>
          </p:cNvPr>
          <p:cNvSpPr>
            <a:spLocks noGrp="1"/>
          </p:cNvSpPr>
          <p:nvPr>
            <p:ph type="title"/>
          </p:nvPr>
        </p:nvSpPr>
        <p:spPr/>
        <p:txBody>
          <a:bodyPr/>
          <a:lstStyle/>
          <a:p>
            <a:r>
              <a:rPr lang="en-US" altLang="en-US" dirty="0"/>
              <a:t>Sputum and Other Respiratory Secretions (Cont.)</a:t>
            </a:r>
          </a:p>
        </p:txBody>
      </p:sp>
      <p:sp>
        <p:nvSpPr>
          <p:cNvPr id="168963" name="Content Placeholder 2">
            <a:extLst>
              <a:ext uri="{FF2B5EF4-FFF2-40B4-BE49-F238E27FC236}">
                <a16:creationId xmlns:a16="http://schemas.microsoft.com/office/drawing/2014/main" id="{B95DEF0C-9D70-FE41-4CD7-56D46784D4E0}"/>
              </a:ext>
            </a:extLst>
          </p:cNvPr>
          <p:cNvSpPr>
            <a:spLocks noGrp="1"/>
          </p:cNvSpPr>
          <p:nvPr>
            <p:ph idx="1"/>
          </p:nvPr>
        </p:nvSpPr>
        <p:spPr/>
        <p:txBody>
          <a:bodyPr/>
          <a:lstStyle/>
          <a:p>
            <a:r>
              <a:rPr lang="en-US" altLang="en-US" dirty="0"/>
              <a:t>Brushings appear to be more commonly diagnostic compared with washing or biopsy specimens, possibly caused by inhibitory effect of the lidocaine used during bronchoscopy or because of dilution of the specimen with saline. </a:t>
            </a:r>
          </a:p>
          <a:p>
            <a:r>
              <a:rPr lang="en-US" altLang="en-US" dirty="0"/>
              <a:t>Often patients can produce sputum for several days after bronchoscopy; </a:t>
            </a:r>
          </a:p>
          <a:p>
            <a:pPr lvl="1"/>
            <a:r>
              <a:rPr lang="en-US" altLang="en-US" dirty="0"/>
              <a:t>these samples should be collected and examined.</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a:extLst>
              <a:ext uri="{FF2B5EF4-FFF2-40B4-BE49-F238E27FC236}">
                <a16:creationId xmlns:a16="http://schemas.microsoft.com/office/drawing/2014/main" id="{9D8436A5-F88C-EDFE-1671-0B2CA77A5FA9}"/>
              </a:ext>
            </a:extLst>
          </p:cNvPr>
          <p:cNvSpPr>
            <a:spLocks noGrp="1"/>
          </p:cNvSpPr>
          <p:nvPr>
            <p:ph type="title"/>
          </p:nvPr>
        </p:nvSpPr>
        <p:spPr/>
        <p:txBody>
          <a:bodyPr/>
          <a:lstStyle/>
          <a:p>
            <a:r>
              <a:rPr lang="en-US" altLang="en-US"/>
              <a:t>Gastric Aspirates and Washings</a:t>
            </a:r>
          </a:p>
        </p:txBody>
      </p:sp>
      <p:sp>
        <p:nvSpPr>
          <p:cNvPr id="169987" name="Content Placeholder 2">
            <a:extLst>
              <a:ext uri="{FF2B5EF4-FFF2-40B4-BE49-F238E27FC236}">
                <a16:creationId xmlns:a16="http://schemas.microsoft.com/office/drawing/2014/main" id="{00E003D4-7696-057B-239D-77C7FFED78F4}"/>
              </a:ext>
            </a:extLst>
          </p:cNvPr>
          <p:cNvSpPr>
            <a:spLocks noGrp="1"/>
          </p:cNvSpPr>
          <p:nvPr>
            <p:ph idx="1"/>
          </p:nvPr>
        </p:nvSpPr>
        <p:spPr/>
        <p:txBody>
          <a:bodyPr/>
          <a:lstStyle/>
          <a:p>
            <a:r>
              <a:rPr lang="en-US" altLang="en-US"/>
              <a:t>Gastric aspirates are used to recover mycobacteria that may have been swallowed during the night. </a:t>
            </a:r>
          </a:p>
          <a:p>
            <a:pPr lvl="1"/>
            <a:r>
              <a:rPr lang="en-US" altLang="en-US"/>
              <a:t>Use of this type of specimen should be only for patients who do not produce sputum by aerosol induction, for children younger than 12 years of age, and for nonambulatory individual.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8B4D48D-8D95-CB29-4D47-3B3D58E94EE2}"/>
              </a:ext>
            </a:extLst>
          </p:cNvPr>
          <p:cNvSpPr>
            <a:spLocks noGrp="1"/>
          </p:cNvSpPr>
          <p:nvPr>
            <p:ph type="title"/>
          </p:nvPr>
        </p:nvSpPr>
        <p:spPr/>
        <p:txBody>
          <a:bodyPr/>
          <a:lstStyle/>
          <a:p>
            <a:r>
              <a:rPr lang="en-US" altLang="en-US"/>
              <a:t>Primary Tuberculosis (TB)</a:t>
            </a:r>
          </a:p>
        </p:txBody>
      </p:sp>
      <p:sp>
        <p:nvSpPr>
          <p:cNvPr id="37891" name="Content Placeholder 2">
            <a:extLst>
              <a:ext uri="{FF2B5EF4-FFF2-40B4-BE49-F238E27FC236}">
                <a16:creationId xmlns:a16="http://schemas.microsoft.com/office/drawing/2014/main" id="{C8727CCE-61A4-2562-2A59-F4A7A62B63C3}"/>
              </a:ext>
            </a:extLst>
          </p:cNvPr>
          <p:cNvSpPr>
            <a:spLocks noGrp="1"/>
          </p:cNvSpPr>
          <p:nvPr>
            <p:ph idx="1"/>
          </p:nvPr>
        </p:nvSpPr>
        <p:spPr/>
        <p:txBody>
          <a:bodyPr/>
          <a:lstStyle/>
          <a:p>
            <a:r>
              <a:rPr lang="en-US" altLang="en-US" dirty="0"/>
              <a:t>After exposure to </a:t>
            </a:r>
            <a:r>
              <a:rPr lang="en-US" altLang="en-US" i="1" dirty="0"/>
              <a:t>M. tuberculosis</a:t>
            </a:r>
            <a:r>
              <a:rPr lang="en-US" altLang="en-US" dirty="0"/>
              <a:t>, whether or not a person develops TB is determined by his or her </a:t>
            </a:r>
          </a:p>
          <a:p>
            <a:pPr lvl="1"/>
            <a:r>
              <a:rPr lang="en-US" altLang="en-US" dirty="0"/>
              <a:t>cellular immune response</a:t>
            </a:r>
          </a:p>
          <a:p>
            <a:pPr lvl="1"/>
            <a:r>
              <a:rPr lang="en-US" altLang="en-US" dirty="0"/>
              <a:t>the infective dose, and </a:t>
            </a:r>
          </a:p>
          <a:p>
            <a:pPr lvl="1"/>
            <a:r>
              <a:rPr lang="en-US" altLang="en-US" dirty="0"/>
              <a:t>the virulence of the strain.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7C200E97-08CC-6655-FCBF-AB6A7E93EF9A}"/>
              </a:ext>
            </a:extLst>
          </p:cNvPr>
          <p:cNvSpPr>
            <a:spLocks noGrp="1"/>
          </p:cNvSpPr>
          <p:nvPr>
            <p:ph type="title"/>
          </p:nvPr>
        </p:nvSpPr>
        <p:spPr/>
        <p:txBody>
          <a:bodyPr/>
          <a:lstStyle/>
          <a:p>
            <a:r>
              <a:rPr lang="en-US" altLang="en-US" dirty="0"/>
              <a:t>Gastric Aspirates and Washings (Cont.)</a:t>
            </a:r>
          </a:p>
        </p:txBody>
      </p:sp>
      <p:sp>
        <p:nvSpPr>
          <p:cNvPr id="171011" name="Content Placeholder 2">
            <a:extLst>
              <a:ext uri="{FF2B5EF4-FFF2-40B4-BE49-F238E27FC236}">
                <a16:creationId xmlns:a16="http://schemas.microsoft.com/office/drawing/2014/main" id="{6B9B74E2-ACCF-6A20-D079-F77EDB0FD5A6}"/>
              </a:ext>
            </a:extLst>
          </p:cNvPr>
          <p:cNvSpPr>
            <a:spLocks noGrp="1"/>
          </p:cNvSpPr>
          <p:nvPr>
            <p:ph idx="1"/>
          </p:nvPr>
        </p:nvSpPr>
        <p:spPr/>
        <p:txBody>
          <a:bodyPr/>
          <a:lstStyle/>
          <a:p>
            <a:r>
              <a:rPr lang="en-US" altLang="en-US"/>
              <a:t>Gastric lavage may offer a diagnostic alternative only for those unable to expectorate sputum and in whom BAL might be contraindicated. </a:t>
            </a:r>
          </a:p>
          <a:p>
            <a:r>
              <a:rPr lang="en-US" altLang="en-US"/>
              <a:t>Gastric aspirates should be obtained in the morning after overnight fasting. 	</a:t>
            </a:r>
          </a:p>
          <a:p>
            <a:pPr lvl="1"/>
            <a:r>
              <a:rPr lang="en-US" altLang="en-US"/>
              <a:t>Three specimens should be collected within 3 days.</a:t>
            </a:r>
          </a:p>
          <a:p>
            <a:pPr lvl="1"/>
            <a:r>
              <a:rPr lang="en-US" altLang="en-US"/>
              <a:t>Sterile water, 30 to 60mL, is instilled orally or via nasogastric tube aspiration.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a:extLst>
              <a:ext uri="{FF2B5EF4-FFF2-40B4-BE49-F238E27FC236}">
                <a16:creationId xmlns:a16="http://schemas.microsoft.com/office/drawing/2014/main" id="{0CAF1839-4B60-775E-B0FF-8B416D4819BD}"/>
              </a:ext>
            </a:extLst>
          </p:cNvPr>
          <p:cNvSpPr>
            <a:spLocks noGrp="1"/>
          </p:cNvSpPr>
          <p:nvPr>
            <p:ph type="title"/>
          </p:nvPr>
        </p:nvSpPr>
        <p:spPr/>
        <p:txBody>
          <a:bodyPr/>
          <a:lstStyle/>
          <a:p>
            <a:r>
              <a:rPr lang="en-US" altLang="en-US" dirty="0"/>
              <a:t>Gastric Aspirates and Washings (Cont.)</a:t>
            </a:r>
          </a:p>
        </p:txBody>
      </p:sp>
      <p:sp>
        <p:nvSpPr>
          <p:cNvPr id="172035" name="Content Placeholder 2">
            <a:extLst>
              <a:ext uri="{FF2B5EF4-FFF2-40B4-BE49-F238E27FC236}">
                <a16:creationId xmlns:a16="http://schemas.microsoft.com/office/drawing/2014/main" id="{E1F093D4-9C1A-F432-7274-19BC72027AE2}"/>
              </a:ext>
            </a:extLst>
          </p:cNvPr>
          <p:cNvSpPr>
            <a:spLocks noGrp="1"/>
          </p:cNvSpPr>
          <p:nvPr>
            <p:ph idx="1"/>
          </p:nvPr>
        </p:nvSpPr>
        <p:spPr/>
        <p:txBody>
          <a:bodyPr/>
          <a:lstStyle/>
          <a:p>
            <a:r>
              <a:rPr lang="en-US" altLang="en-US"/>
              <a:t>Prolonged exposure to gastric acid kills mycobacteria and diminishes culture yield.</a:t>
            </a:r>
          </a:p>
          <a:p>
            <a:r>
              <a:rPr lang="en-US" altLang="en-US"/>
              <a:t>Specimen processing should be done expeditiously, or the specimen should be neutralized with sodium carbonate or another buffer to pH 7.0 as soon as possible after specimen collection.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a:extLst>
              <a:ext uri="{FF2B5EF4-FFF2-40B4-BE49-F238E27FC236}">
                <a16:creationId xmlns:a16="http://schemas.microsoft.com/office/drawing/2014/main" id="{D41F9ECF-FCBA-C4F8-282C-DB03E2EAE1F2}"/>
              </a:ext>
            </a:extLst>
          </p:cNvPr>
          <p:cNvSpPr>
            <a:spLocks noGrp="1"/>
          </p:cNvSpPr>
          <p:nvPr>
            <p:ph type="title"/>
          </p:nvPr>
        </p:nvSpPr>
        <p:spPr/>
        <p:txBody>
          <a:bodyPr/>
          <a:lstStyle/>
          <a:p>
            <a:r>
              <a:rPr lang="en-US" altLang="en-US"/>
              <a:t>Urine</a:t>
            </a:r>
          </a:p>
        </p:txBody>
      </p:sp>
      <p:sp>
        <p:nvSpPr>
          <p:cNvPr id="173059" name="Content Placeholder 2">
            <a:extLst>
              <a:ext uri="{FF2B5EF4-FFF2-40B4-BE49-F238E27FC236}">
                <a16:creationId xmlns:a16="http://schemas.microsoft.com/office/drawing/2014/main" id="{A23D6879-CEBD-C6D3-2A25-F8C93BE5AD5F}"/>
              </a:ext>
            </a:extLst>
          </p:cNvPr>
          <p:cNvSpPr>
            <a:spLocks noGrp="1"/>
          </p:cNvSpPr>
          <p:nvPr>
            <p:ph idx="1"/>
          </p:nvPr>
        </p:nvSpPr>
        <p:spPr/>
        <p:txBody>
          <a:bodyPr/>
          <a:lstStyle/>
          <a:p>
            <a:r>
              <a:rPr lang="en-US" altLang="en-US"/>
              <a:t>For examination of urine, first-morning midstream specimens collected on 3 successive days are preferred. </a:t>
            </a:r>
          </a:p>
          <a:p>
            <a:r>
              <a:rPr lang="en-US" altLang="en-US"/>
              <a:t>The entire volume of voided urine, or a minimum of 15mL, is collected in a sterile container.</a:t>
            </a:r>
          </a:p>
          <a:p>
            <a:r>
              <a:rPr lang="en-US" altLang="en-US"/>
              <a:t>Specimens collected from an indwelling catheter with a sterile needle and syringe are acceptable.</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a:extLst>
              <a:ext uri="{FF2B5EF4-FFF2-40B4-BE49-F238E27FC236}">
                <a16:creationId xmlns:a16="http://schemas.microsoft.com/office/drawing/2014/main" id="{54E1C0CB-68E7-41DA-0C3E-4181982D4A74}"/>
              </a:ext>
            </a:extLst>
          </p:cNvPr>
          <p:cNvSpPr>
            <a:spLocks noGrp="1"/>
          </p:cNvSpPr>
          <p:nvPr>
            <p:ph type="title"/>
          </p:nvPr>
        </p:nvSpPr>
        <p:spPr/>
        <p:txBody>
          <a:bodyPr/>
          <a:lstStyle/>
          <a:p>
            <a:r>
              <a:rPr lang="en-US" altLang="en-US" dirty="0"/>
              <a:t>Urine (Cont.)</a:t>
            </a:r>
          </a:p>
        </p:txBody>
      </p:sp>
      <p:sp>
        <p:nvSpPr>
          <p:cNvPr id="174083" name="Content Placeholder 2">
            <a:extLst>
              <a:ext uri="{FF2B5EF4-FFF2-40B4-BE49-F238E27FC236}">
                <a16:creationId xmlns:a16="http://schemas.microsoft.com/office/drawing/2014/main" id="{50F6686F-A92F-A397-6DB4-291AF47BFACA}"/>
              </a:ext>
            </a:extLst>
          </p:cNvPr>
          <p:cNvSpPr>
            <a:spLocks noGrp="1"/>
          </p:cNvSpPr>
          <p:nvPr>
            <p:ph idx="1"/>
          </p:nvPr>
        </p:nvSpPr>
        <p:spPr/>
        <p:txBody>
          <a:bodyPr/>
          <a:lstStyle/>
          <a:p>
            <a:r>
              <a:rPr lang="en-US" altLang="en-US" dirty="0"/>
              <a:t>Urine specimens should be refrigerated during the interval between collection and processing; specimens should be processed promptly. </a:t>
            </a:r>
          </a:p>
          <a:p>
            <a:r>
              <a:rPr lang="en-US" altLang="en-US" dirty="0"/>
              <a:t>As a rule, pooled specimens collected over 12 to 24 hours are not recommended. </a:t>
            </a:r>
          </a:p>
          <a:p>
            <a:pPr lvl="1"/>
            <a:r>
              <a:rPr lang="en-US" altLang="en-US" dirty="0"/>
              <a:t>Such specimens are more subject to contamination and may contain fewer viable tubercle bacilli.</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DD7CBA5D-6DC4-A583-B251-E2D389C21F1A}"/>
              </a:ext>
            </a:extLst>
          </p:cNvPr>
          <p:cNvSpPr>
            <a:spLocks noGrp="1"/>
          </p:cNvSpPr>
          <p:nvPr>
            <p:ph type="title"/>
          </p:nvPr>
        </p:nvSpPr>
        <p:spPr/>
        <p:txBody>
          <a:bodyPr/>
          <a:lstStyle/>
          <a:p>
            <a:r>
              <a:rPr lang="en-US" altLang="en-US"/>
              <a:t>Stool</a:t>
            </a:r>
          </a:p>
        </p:txBody>
      </p:sp>
      <p:sp>
        <p:nvSpPr>
          <p:cNvPr id="175107" name="Content Placeholder 2">
            <a:extLst>
              <a:ext uri="{FF2B5EF4-FFF2-40B4-BE49-F238E27FC236}">
                <a16:creationId xmlns:a16="http://schemas.microsoft.com/office/drawing/2014/main" id="{4A2AE54B-5384-F2CB-A98D-45FF88437628}"/>
              </a:ext>
            </a:extLst>
          </p:cNvPr>
          <p:cNvSpPr>
            <a:spLocks noGrp="1"/>
          </p:cNvSpPr>
          <p:nvPr>
            <p:ph idx="1"/>
          </p:nvPr>
        </p:nvSpPr>
        <p:spPr>
          <a:xfrm>
            <a:off x="457200" y="1417638"/>
            <a:ext cx="8229600" cy="4525963"/>
          </a:xfrm>
        </p:spPr>
        <p:txBody>
          <a:bodyPr/>
          <a:lstStyle/>
          <a:p>
            <a:r>
              <a:rPr lang="en-US" altLang="en-US" dirty="0"/>
              <a:t>Examination of stool specimens for the presence of AFB can be useful in identifying patients, such as those with AIDS, who may be at risk for developing disseminated mycobacterial disease resulting from MAC. </a:t>
            </a:r>
          </a:p>
          <a:p>
            <a:r>
              <a:rPr lang="en-US" altLang="en-US" dirty="0"/>
              <a:t>Frequently, the number of organisms found in the bowel in these patients is quite high, although it has been reported that 68% of MAC culture–positive stool specimens are acid-fast–smear negative.</a:t>
            </a:r>
          </a:p>
          <a:p>
            <a:endParaRPr lang="en-US" alt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A4045DE7-16C7-7216-BC73-C4CABF1D1949}"/>
              </a:ext>
            </a:extLst>
          </p:cNvPr>
          <p:cNvSpPr>
            <a:spLocks noGrp="1"/>
          </p:cNvSpPr>
          <p:nvPr>
            <p:ph type="title"/>
          </p:nvPr>
        </p:nvSpPr>
        <p:spPr/>
        <p:txBody>
          <a:bodyPr/>
          <a:lstStyle/>
          <a:p>
            <a:r>
              <a:rPr lang="en-US" altLang="en-US" dirty="0"/>
              <a:t>Stool (Cont.)</a:t>
            </a:r>
          </a:p>
        </p:txBody>
      </p:sp>
      <p:sp>
        <p:nvSpPr>
          <p:cNvPr id="176131" name="Content Placeholder 2">
            <a:extLst>
              <a:ext uri="{FF2B5EF4-FFF2-40B4-BE49-F238E27FC236}">
                <a16:creationId xmlns:a16="http://schemas.microsoft.com/office/drawing/2014/main" id="{8DFCC043-E8B7-F847-0A43-36F8495764B9}"/>
              </a:ext>
            </a:extLst>
          </p:cNvPr>
          <p:cNvSpPr>
            <a:spLocks noGrp="1"/>
          </p:cNvSpPr>
          <p:nvPr>
            <p:ph idx="1"/>
          </p:nvPr>
        </p:nvSpPr>
        <p:spPr/>
        <p:txBody>
          <a:bodyPr/>
          <a:lstStyle/>
          <a:p>
            <a:r>
              <a:rPr lang="en-US" altLang="en-US"/>
              <a:t>Stool specimens should be collected in clean containers without any preservative and sent directly to the laboratory for processing. </a:t>
            </a:r>
          </a:p>
          <a:p>
            <a:r>
              <a:rPr lang="en-US" altLang="en-US"/>
              <a:t>If processing within a few hours is not possible, the specimen should be frozen at −20° C until it is processed. </a:t>
            </a:r>
          </a:p>
          <a:p>
            <a:r>
              <a:rPr lang="en-US" altLang="en-US"/>
              <a:t>Culture of feces for mycobacteria from patients other than those with or at risk for AIDS is usually not warranted.</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BB2F1C26-6E90-FD75-032A-639BD6D2F213}"/>
              </a:ext>
            </a:extLst>
          </p:cNvPr>
          <p:cNvSpPr>
            <a:spLocks noGrp="1"/>
          </p:cNvSpPr>
          <p:nvPr>
            <p:ph type="title"/>
          </p:nvPr>
        </p:nvSpPr>
        <p:spPr/>
        <p:txBody>
          <a:bodyPr/>
          <a:lstStyle/>
          <a:p>
            <a:r>
              <a:rPr lang="en-US" altLang="en-US"/>
              <a:t>Blood</a:t>
            </a:r>
          </a:p>
        </p:txBody>
      </p:sp>
      <p:sp>
        <p:nvSpPr>
          <p:cNvPr id="177155" name="Content Placeholder 2">
            <a:extLst>
              <a:ext uri="{FF2B5EF4-FFF2-40B4-BE49-F238E27FC236}">
                <a16:creationId xmlns:a16="http://schemas.microsoft.com/office/drawing/2014/main" id="{30ED748A-49D2-808F-B1EC-F6EBE7097AB6}"/>
              </a:ext>
            </a:extLst>
          </p:cNvPr>
          <p:cNvSpPr>
            <a:spLocks noGrp="1"/>
          </p:cNvSpPr>
          <p:nvPr>
            <p:ph idx="1"/>
          </p:nvPr>
        </p:nvSpPr>
        <p:spPr/>
        <p:txBody>
          <a:bodyPr/>
          <a:lstStyle/>
          <a:p>
            <a:r>
              <a:rPr lang="en-US" altLang="en-US"/>
              <a:t>Mycobacteremia, once considered rare, is now often seen in patients with AIDS but is seen less frequently in other immunocompromised hosts. </a:t>
            </a:r>
          </a:p>
          <a:p>
            <a:pPr lvl="1"/>
            <a:r>
              <a:rPr lang="en-US" altLang="en-US"/>
              <a:t>Most infections are caused by MAC.</a:t>
            </a:r>
          </a:p>
          <a:p>
            <a:pPr lvl="1"/>
            <a:r>
              <a:rPr lang="en-US" altLang="en-US"/>
              <a:t>Recovery of the organism from blood is associated with clinical disease</a:t>
            </a:r>
          </a:p>
          <a:p>
            <a:r>
              <a:rPr lang="en-US" altLang="en-US"/>
              <a:t>The Isolator lysis-centrifugation system has been reliable and recommended for blood sample for many years.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FF40FCA9-3B1B-DCF4-1452-2D5EB7D63E57}"/>
              </a:ext>
            </a:extLst>
          </p:cNvPr>
          <p:cNvSpPr>
            <a:spLocks noGrp="1"/>
          </p:cNvSpPr>
          <p:nvPr>
            <p:ph type="title"/>
          </p:nvPr>
        </p:nvSpPr>
        <p:spPr/>
        <p:txBody>
          <a:bodyPr/>
          <a:lstStyle/>
          <a:p>
            <a:r>
              <a:rPr lang="en-US" altLang="en-US" dirty="0"/>
              <a:t>Blood (Cont.)</a:t>
            </a:r>
          </a:p>
        </p:txBody>
      </p:sp>
      <p:sp>
        <p:nvSpPr>
          <p:cNvPr id="178179" name="Content Placeholder 2">
            <a:extLst>
              <a:ext uri="{FF2B5EF4-FFF2-40B4-BE49-F238E27FC236}">
                <a16:creationId xmlns:a16="http://schemas.microsoft.com/office/drawing/2014/main" id="{6EBB252C-2EA5-30C5-96B5-0E23C338883E}"/>
              </a:ext>
            </a:extLst>
          </p:cNvPr>
          <p:cNvSpPr>
            <a:spLocks noGrp="1"/>
          </p:cNvSpPr>
          <p:nvPr>
            <p:ph idx="1"/>
          </p:nvPr>
        </p:nvSpPr>
        <p:spPr/>
        <p:txBody>
          <a:bodyPr/>
          <a:lstStyle/>
          <a:p>
            <a:r>
              <a:rPr lang="en-US" altLang="en-US"/>
              <a:t>Alternative recovery systems</a:t>
            </a:r>
          </a:p>
          <a:p>
            <a:pPr lvl="1"/>
            <a:r>
              <a:rPr lang="en-US" altLang="en-US"/>
              <a:t>Direct inoculation of blood into a MYCO/F bottle or</a:t>
            </a:r>
          </a:p>
          <a:p>
            <a:pPr lvl="1"/>
            <a:r>
              <a:rPr lang="en-US" altLang="en-US"/>
              <a:t>The BacT/Alert MB blood medium</a:t>
            </a:r>
          </a:p>
          <a:p>
            <a:r>
              <a:rPr lang="en-US" altLang="en-US"/>
              <a:t>The collection systems are considered equivalent, although the Isolator system allows quantitative analysis, which may be used to monitor therapy and evaluate prognosis.</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059CA2F7-902E-F490-54BD-F2CF420DB7F0}"/>
              </a:ext>
            </a:extLst>
          </p:cNvPr>
          <p:cNvSpPr>
            <a:spLocks noGrp="1"/>
          </p:cNvSpPr>
          <p:nvPr>
            <p:ph type="title"/>
          </p:nvPr>
        </p:nvSpPr>
        <p:spPr/>
        <p:txBody>
          <a:bodyPr/>
          <a:lstStyle/>
          <a:p>
            <a:pPr eaLnBrk="1" hangingPunct="1"/>
            <a:r>
              <a:rPr lang="en-US" altLang="en-US"/>
              <a:t>Tissues and other Body Fluids</a:t>
            </a:r>
          </a:p>
        </p:txBody>
      </p:sp>
      <p:sp>
        <p:nvSpPr>
          <p:cNvPr id="179203" name="Rectangle 3">
            <a:extLst>
              <a:ext uri="{FF2B5EF4-FFF2-40B4-BE49-F238E27FC236}">
                <a16:creationId xmlns:a16="http://schemas.microsoft.com/office/drawing/2014/main" id="{4DE327BE-B4D2-5FDD-2014-9798E4F0157F}"/>
              </a:ext>
            </a:extLst>
          </p:cNvPr>
          <p:cNvSpPr>
            <a:spLocks noGrp="1"/>
          </p:cNvSpPr>
          <p:nvPr>
            <p:ph idx="1"/>
          </p:nvPr>
        </p:nvSpPr>
        <p:spPr/>
        <p:txBody>
          <a:bodyPr/>
          <a:lstStyle/>
          <a:p>
            <a:pPr eaLnBrk="1" hangingPunct="1"/>
            <a:r>
              <a:rPr lang="en-US" altLang="en-US"/>
              <a:t>General guidelines for body fluids</a:t>
            </a:r>
          </a:p>
          <a:p>
            <a:pPr lvl="1" eaLnBrk="1" hangingPunct="1"/>
            <a:r>
              <a:rPr lang="en-US" altLang="en-US"/>
              <a:t>Larger volume increases yield.</a:t>
            </a:r>
          </a:p>
          <a:p>
            <a:pPr lvl="2" eaLnBrk="1" hangingPunct="1"/>
            <a:r>
              <a:rPr lang="en-US" altLang="en-US"/>
              <a:t>2 mL for cerebrospinal fluid (CSF)</a:t>
            </a:r>
          </a:p>
          <a:p>
            <a:pPr lvl="2" eaLnBrk="1" hangingPunct="1"/>
            <a:r>
              <a:rPr lang="en-US" altLang="en-US"/>
              <a:t>3 to 5 mL for exudates and pericardial and synovial fluids</a:t>
            </a:r>
          </a:p>
          <a:p>
            <a:pPr lvl="2" eaLnBrk="1" hangingPunct="1"/>
            <a:r>
              <a:rPr lang="en-US" altLang="en-US"/>
              <a:t>10 to 15 mL for abdominal and chest fluids</a:t>
            </a:r>
          </a:p>
          <a:p>
            <a:pPr eaLnBrk="1" hangingPunct="1"/>
            <a:r>
              <a:rPr lang="en-US" altLang="en-US"/>
              <a:t>Tissue or fluid</a:t>
            </a:r>
          </a:p>
          <a:p>
            <a:pPr lvl="1" eaLnBrk="1" hangingPunct="1"/>
            <a:r>
              <a:rPr lang="en-US" altLang="en-US"/>
              <a:t>Collected aseptically and placed in 10 to 15 mL of sterile saline to prevent dehydration</a:t>
            </a:r>
          </a:p>
        </p:txBody>
      </p:sp>
    </p:spTree>
  </p:cSld>
  <p:clrMapOvr>
    <a:masterClrMapping/>
  </p:clrMapOvr>
  <p:transition spd="slow"/>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B6B006-CCB6-8B31-FFB8-15AE12C230E1}"/>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Font typeface="Wingdings 2" panose="05020102010507070707" pitchFamily="18" charset="2"/>
              <a:buNone/>
              <a:defRPr/>
            </a:pPr>
            <a:r>
              <a:rPr lang="en-US" sz="4000" dirty="0"/>
              <a:t>Digestion and Decontamination of Specimens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F9D7C5D-13D5-6129-D1E7-C5E8D66E3CC0}"/>
              </a:ext>
            </a:extLst>
          </p:cNvPr>
          <p:cNvSpPr>
            <a:spLocks noGrp="1"/>
          </p:cNvSpPr>
          <p:nvPr>
            <p:ph type="title"/>
          </p:nvPr>
        </p:nvSpPr>
        <p:spPr/>
        <p:txBody>
          <a:bodyPr/>
          <a:lstStyle/>
          <a:p>
            <a:r>
              <a:rPr lang="en-US" altLang="en-US" dirty="0"/>
              <a:t>Primary TB (Cont.)</a:t>
            </a:r>
          </a:p>
        </p:txBody>
      </p:sp>
      <p:sp>
        <p:nvSpPr>
          <p:cNvPr id="38915" name="Content Placeholder 2">
            <a:extLst>
              <a:ext uri="{FF2B5EF4-FFF2-40B4-BE49-F238E27FC236}">
                <a16:creationId xmlns:a16="http://schemas.microsoft.com/office/drawing/2014/main" id="{CAC4C716-7BC9-88DF-86D0-A28A90146EC5}"/>
              </a:ext>
            </a:extLst>
          </p:cNvPr>
          <p:cNvSpPr>
            <a:spLocks noGrp="1"/>
          </p:cNvSpPr>
          <p:nvPr>
            <p:ph idx="1"/>
          </p:nvPr>
        </p:nvSpPr>
        <p:spPr/>
        <p:txBody>
          <a:bodyPr/>
          <a:lstStyle/>
          <a:p>
            <a:r>
              <a:rPr lang="en-US" altLang="en-US"/>
              <a:t>Typical signs and symptoms include </a:t>
            </a:r>
          </a:p>
          <a:p>
            <a:pPr lvl="1"/>
            <a:r>
              <a:rPr lang="en-US" altLang="en-US"/>
              <a:t>malaise,</a:t>
            </a:r>
          </a:p>
          <a:p>
            <a:pPr lvl="1"/>
            <a:r>
              <a:rPr lang="en-US" altLang="en-US"/>
              <a:t>weight loss,</a:t>
            </a:r>
          </a:p>
          <a:p>
            <a:pPr lvl="1"/>
            <a:r>
              <a:rPr lang="en-US" altLang="en-US"/>
              <a:t>night sweats, and </a:t>
            </a:r>
          </a:p>
          <a:p>
            <a:pPr lvl="1"/>
            <a:r>
              <a:rPr lang="en-US" altLang="en-US"/>
              <a:t>cough that can be nonproductive or productive (with sputum) with or without blood. </a:t>
            </a:r>
          </a:p>
          <a:p>
            <a:r>
              <a:rPr lang="en-US" altLang="en-US"/>
              <a:t>TB is usually a disease of the lower respiratory tract.</a:t>
            </a:r>
          </a:p>
          <a:p>
            <a:endParaRPr lang="en-US" alt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8462C-AA58-092C-1B08-8688CC986678}"/>
              </a:ext>
            </a:extLst>
          </p:cNvPr>
          <p:cNvSpPr>
            <a:spLocks noGrp="1"/>
          </p:cNvSpPr>
          <p:nvPr>
            <p:ph type="title"/>
          </p:nvPr>
        </p:nvSpPr>
        <p:spPr>
          <a:xfrm>
            <a:off x="152400" y="274638"/>
            <a:ext cx="8839200" cy="1143000"/>
          </a:xfrm>
        </p:spPr>
        <p:txBody>
          <a:bodyPr rtlCol="0">
            <a:normAutofit fontScale="90000"/>
          </a:bodyPr>
          <a:lstStyle/>
          <a:p>
            <a:pPr eaLnBrk="1" fontAlgn="auto" hangingPunct="1">
              <a:spcAft>
                <a:spcPts val="0"/>
              </a:spcAft>
              <a:defRPr/>
            </a:pPr>
            <a:r>
              <a:rPr lang="en-US" dirty="0"/>
              <a:t>Digestion and Decontamination Process</a:t>
            </a:r>
          </a:p>
        </p:txBody>
      </p:sp>
      <p:sp>
        <p:nvSpPr>
          <p:cNvPr id="181251" name="Content Placeholder 2">
            <a:extLst>
              <a:ext uri="{FF2B5EF4-FFF2-40B4-BE49-F238E27FC236}">
                <a16:creationId xmlns:a16="http://schemas.microsoft.com/office/drawing/2014/main" id="{994C07FF-848E-DD28-E791-19A0E3D2F50F}"/>
              </a:ext>
            </a:extLst>
          </p:cNvPr>
          <p:cNvSpPr>
            <a:spLocks noGrp="1"/>
          </p:cNvSpPr>
          <p:nvPr>
            <p:ph idx="1"/>
          </p:nvPr>
        </p:nvSpPr>
        <p:spPr/>
        <p:txBody>
          <a:bodyPr/>
          <a:lstStyle/>
          <a:p>
            <a:pPr eaLnBrk="1" hangingPunct="1"/>
            <a:r>
              <a:rPr lang="en-US" altLang="en-US"/>
              <a:t>Performed to ensure optimal recovery of mycobacteria in clinical specimens from body sites that may contain commensal bacteria</a:t>
            </a:r>
          </a:p>
          <a:p>
            <a:pPr eaLnBrk="1" hangingPunct="1"/>
            <a:r>
              <a:rPr lang="en-US" altLang="en-US"/>
              <a:t>Purpose </a:t>
            </a:r>
          </a:p>
          <a:p>
            <a:pPr lvl="1" eaLnBrk="1" hangingPunct="1"/>
            <a:r>
              <a:rPr lang="en-US" altLang="en-US"/>
              <a:t>To liquefy the sample through digestion of the proteinaceous material</a:t>
            </a:r>
          </a:p>
          <a:p>
            <a:pPr lvl="1" eaLnBrk="1" hangingPunct="1"/>
            <a:r>
              <a:rPr lang="en-US" altLang="en-US"/>
              <a:t>To allow the chemical decontaminating agent to contact and kill nonmycobacterial organisms that may be in the sample</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78EAF8D-8887-9559-47C9-158CA3382E8C}"/>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Digestion and Decontamination Agents</a:t>
            </a:r>
          </a:p>
        </p:txBody>
      </p:sp>
      <p:sp>
        <p:nvSpPr>
          <p:cNvPr id="104451" name="Rectangle 3">
            <a:extLst>
              <a:ext uri="{FF2B5EF4-FFF2-40B4-BE49-F238E27FC236}">
                <a16:creationId xmlns:a16="http://schemas.microsoft.com/office/drawing/2014/main" id="{35551B2B-5E23-1001-D73D-FDC440D8FDFB}"/>
              </a:ext>
            </a:extLst>
          </p:cNvPr>
          <p:cNvSpPr>
            <a:spLocks noGrp="1" noChangeArrowheads="1"/>
          </p:cNvSpPr>
          <p:nvPr>
            <p:ph idx="1"/>
          </p:nvPr>
        </p:nvSpPr>
        <p:spPr/>
        <p:txBody>
          <a:bodyPr/>
          <a:lstStyle/>
          <a:p>
            <a:pPr eaLnBrk="1" hangingPunct="1">
              <a:defRPr/>
            </a:pPr>
            <a:r>
              <a:rPr lang="en-US" altLang="en-US" dirty="0">
                <a:latin typeface="Arial" charset="0"/>
                <a:cs typeface="Arial" charset="0"/>
              </a:rPr>
              <a:t>Sodium hydroxide (</a:t>
            </a:r>
            <a:r>
              <a:rPr lang="en-US" altLang="en-US" dirty="0" err="1">
                <a:latin typeface="Arial" charset="0"/>
                <a:cs typeface="Arial" charset="0"/>
              </a:rPr>
              <a:t>NaOH</a:t>
            </a:r>
            <a:r>
              <a:rPr lang="en-US" altLang="en-US" dirty="0">
                <a:latin typeface="Arial" charset="0"/>
                <a:cs typeface="Arial" charset="0"/>
              </a:rPr>
              <a:t>) 2%, 3%, 4%</a:t>
            </a:r>
          </a:p>
          <a:p>
            <a:pPr lvl="1" eaLnBrk="1" hangingPunct="1">
              <a:defRPr/>
            </a:pPr>
            <a:r>
              <a:rPr lang="en-US" altLang="en-US" dirty="0">
                <a:latin typeface="Arial" charset="0"/>
                <a:cs typeface="Arial" charset="0"/>
              </a:rPr>
              <a:t>Serves as decontaminating agent and </a:t>
            </a:r>
            <a:r>
              <a:rPr lang="en-US" altLang="en-US" dirty="0" err="1">
                <a:latin typeface="Arial" charset="0"/>
                <a:cs typeface="Arial" charset="0"/>
              </a:rPr>
              <a:t>digestant</a:t>
            </a:r>
            <a:endParaRPr lang="en-US" altLang="en-US" dirty="0">
              <a:latin typeface="Arial" charset="0"/>
              <a:cs typeface="Arial" charset="0"/>
            </a:endParaRPr>
          </a:p>
          <a:p>
            <a:pPr eaLnBrk="1" hangingPunct="1">
              <a:defRPr/>
            </a:pPr>
            <a:r>
              <a:rPr lang="en-US" altLang="en-US" i="1" dirty="0">
                <a:latin typeface="Arial" charset="0"/>
                <a:cs typeface="Arial" charset="0"/>
              </a:rPr>
              <a:t>N</a:t>
            </a:r>
            <a:r>
              <a:rPr lang="en-US" altLang="en-US" dirty="0">
                <a:latin typeface="Arial" charset="0"/>
                <a:cs typeface="Arial" charset="0"/>
              </a:rPr>
              <a:t>-acetyl-</a:t>
            </a:r>
            <a:r>
              <a:rPr lang="en-US" cap="small" dirty="0"/>
              <a:t>l</a:t>
            </a:r>
            <a:r>
              <a:rPr lang="en-US" altLang="en-US" dirty="0">
                <a:latin typeface="Arial" charset="0"/>
                <a:cs typeface="Arial" charset="0"/>
              </a:rPr>
              <a:t>-cysteine (NALC)</a:t>
            </a:r>
          </a:p>
          <a:p>
            <a:pPr lvl="1" eaLnBrk="1" hangingPunct="1">
              <a:defRPr/>
            </a:pPr>
            <a:r>
              <a:rPr lang="en-US" altLang="en-US" dirty="0">
                <a:latin typeface="Arial" charset="0"/>
                <a:cs typeface="Arial" charset="0"/>
              </a:rPr>
              <a:t>Serves as a liquefying or mucolytic agent </a:t>
            </a:r>
          </a:p>
          <a:p>
            <a:pPr eaLnBrk="1" hangingPunct="1">
              <a:defRPr/>
            </a:pPr>
            <a:r>
              <a:rPr lang="en-US" altLang="en-US" dirty="0">
                <a:latin typeface="Arial" charset="0"/>
                <a:cs typeface="Arial" charset="0"/>
              </a:rPr>
              <a:t>Others used </a:t>
            </a:r>
          </a:p>
          <a:p>
            <a:pPr lvl="1" eaLnBrk="1" hangingPunct="1">
              <a:defRPr/>
            </a:pPr>
            <a:r>
              <a:rPr lang="en-US" altLang="en-US" dirty="0" err="1">
                <a:latin typeface="Arial" charset="0"/>
                <a:cs typeface="Arial" charset="0"/>
              </a:rPr>
              <a:t>Benzalkonium</a:t>
            </a:r>
            <a:r>
              <a:rPr lang="en-US" altLang="en-US" dirty="0">
                <a:latin typeface="Arial" charset="0"/>
                <a:cs typeface="Arial" charset="0"/>
              </a:rPr>
              <a:t> chloride</a:t>
            </a:r>
          </a:p>
          <a:p>
            <a:pPr lvl="2" eaLnBrk="1" hangingPunct="1">
              <a:buFont typeface="Arial" charset="0"/>
              <a:buChar char="•"/>
              <a:defRPr/>
            </a:pPr>
            <a:r>
              <a:rPr lang="en-US" altLang="en-US" dirty="0">
                <a:latin typeface="Arial" charset="0"/>
                <a:cs typeface="Arial" charset="0"/>
              </a:rPr>
              <a:t>Liquefies sputum to help digest and decontaminate</a:t>
            </a:r>
          </a:p>
          <a:p>
            <a:pPr lvl="1" eaLnBrk="1" hangingPunct="1">
              <a:defRPr/>
            </a:pPr>
            <a:r>
              <a:rPr lang="en-US" altLang="en-US" dirty="0">
                <a:latin typeface="Arial" charset="0"/>
                <a:cs typeface="Arial" charset="0"/>
              </a:rPr>
              <a:t>Oxalic acid</a:t>
            </a:r>
          </a:p>
          <a:p>
            <a:pPr lvl="2" eaLnBrk="1" hangingPunct="1">
              <a:buFont typeface="Arial" charset="0"/>
              <a:buChar char="•"/>
              <a:defRPr/>
            </a:pPr>
            <a:r>
              <a:rPr lang="en-US" altLang="en-US" dirty="0">
                <a:latin typeface="Arial" charset="0"/>
                <a:cs typeface="Arial" charset="0"/>
              </a:rPr>
              <a:t>Used to decontaminate </a:t>
            </a:r>
            <a:r>
              <a:rPr lang="en-US" altLang="en-US" i="1" dirty="0">
                <a:latin typeface="Arial" charset="0"/>
                <a:cs typeface="Arial" charset="0"/>
              </a:rPr>
              <a:t>P. </a:t>
            </a:r>
            <a:r>
              <a:rPr lang="en-US" altLang="en-US" i="1" dirty="0" err="1">
                <a:latin typeface="Arial" charset="0"/>
                <a:cs typeface="Arial" charset="0"/>
              </a:rPr>
              <a:t>aeruginosa</a:t>
            </a:r>
            <a:r>
              <a:rPr lang="en-US" altLang="en-US" i="1" dirty="0">
                <a:latin typeface="Arial" charset="0"/>
                <a:cs typeface="Arial" charset="0"/>
              </a:rPr>
              <a:t> </a:t>
            </a:r>
            <a:r>
              <a:rPr lang="en-US" altLang="en-US" dirty="0">
                <a:latin typeface="Arial" charset="0"/>
                <a:cs typeface="Arial" charset="0"/>
              </a:rPr>
              <a:t>from cystic fibrosis  (CF) patients</a:t>
            </a:r>
          </a:p>
        </p:txBody>
      </p:sp>
    </p:spTree>
  </p:cSld>
  <p:clrMapOvr>
    <a:masterClrMapping/>
  </p:clrMapOvr>
  <p:transition spd="slow"/>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C6F12-2D54-95C5-11D7-1BF98B2FFE45}"/>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Font typeface="Wingdings 2" panose="05020102010507070707" pitchFamily="18" charset="2"/>
              <a:buNone/>
              <a:defRPr/>
            </a:pPr>
            <a:r>
              <a:rPr lang="en-US" sz="4000" dirty="0"/>
              <a:t>Concentration Procedures</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DDA4AEE3-5779-B39C-D281-7C9EB08A89E8}"/>
              </a:ext>
            </a:extLst>
          </p:cNvPr>
          <p:cNvSpPr>
            <a:spLocks noGrp="1"/>
          </p:cNvSpPr>
          <p:nvPr>
            <p:ph type="title"/>
          </p:nvPr>
        </p:nvSpPr>
        <p:spPr/>
        <p:txBody>
          <a:bodyPr/>
          <a:lstStyle/>
          <a:p>
            <a:pPr eaLnBrk="1" hangingPunct="1"/>
            <a:r>
              <a:rPr lang="en-US" altLang="en-US"/>
              <a:t>Concentration Procedures</a:t>
            </a:r>
          </a:p>
        </p:txBody>
      </p:sp>
      <p:sp>
        <p:nvSpPr>
          <p:cNvPr id="184323" name="Rectangle 3">
            <a:extLst>
              <a:ext uri="{FF2B5EF4-FFF2-40B4-BE49-F238E27FC236}">
                <a16:creationId xmlns:a16="http://schemas.microsoft.com/office/drawing/2014/main" id="{557AF781-3535-2F00-1532-8E7F522E94D8}"/>
              </a:ext>
            </a:extLst>
          </p:cNvPr>
          <p:cNvSpPr>
            <a:spLocks noGrp="1"/>
          </p:cNvSpPr>
          <p:nvPr>
            <p:ph idx="1"/>
          </p:nvPr>
        </p:nvSpPr>
        <p:spPr/>
        <p:txBody>
          <a:bodyPr/>
          <a:lstStyle/>
          <a:p>
            <a:pPr eaLnBrk="1" hangingPunct="1"/>
            <a:r>
              <a:rPr lang="en-US" altLang="en-US"/>
              <a:t>Mycobacteria</a:t>
            </a:r>
          </a:p>
          <a:p>
            <a:pPr lvl="1" eaLnBrk="1" hangingPunct="1"/>
            <a:r>
              <a:rPr lang="en-US" altLang="en-US"/>
              <a:t>Treatment of sample with mucolytic agents</a:t>
            </a:r>
          </a:p>
          <a:p>
            <a:pPr lvl="2" eaLnBrk="1" hangingPunct="1"/>
            <a:r>
              <a:rPr lang="en-US" altLang="en-US"/>
              <a:t>splits mucoprotein, allowing greater sedimentation of AFB</a:t>
            </a:r>
          </a:p>
          <a:p>
            <a:pPr lvl="1" eaLnBrk="1" hangingPunct="1"/>
            <a:r>
              <a:rPr lang="en-US" altLang="en-US"/>
              <a:t>Low specific gravity</a:t>
            </a:r>
          </a:p>
          <a:p>
            <a:pPr lvl="2" eaLnBrk="1" hangingPunct="1"/>
            <a:r>
              <a:rPr lang="en-US" altLang="en-US"/>
              <a:t>Need at least 3000 ×g centrifugation to concentrate</a:t>
            </a:r>
          </a:p>
          <a:p>
            <a:pPr lvl="3" eaLnBrk="1" hangingPunct="1"/>
            <a:r>
              <a:rPr lang="en-US" altLang="en-US"/>
              <a:t>Slow speeds take longer and expose bacteria to toxic chemicals longer</a:t>
            </a:r>
          </a:p>
          <a:p>
            <a:pPr lvl="2" eaLnBrk="1" hangingPunct="1"/>
            <a:r>
              <a:rPr lang="en-US" altLang="en-US"/>
              <a:t>Particularly important with large-volume specimens</a:t>
            </a:r>
          </a:p>
        </p:txBody>
      </p:sp>
    </p:spTree>
  </p:cSld>
  <p:clrMapOvr>
    <a:masterClrMapping/>
  </p:clrMapOvr>
  <p:transition spd="slow"/>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B759F3-B81B-02F4-F6C1-474559A15EAB}"/>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Font typeface="Wingdings 2" panose="05020102010507070707" pitchFamily="18" charset="2"/>
              <a:buNone/>
              <a:defRPr/>
            </a:pPr>
            <a:r>
              <a:rPr lang="en-US" sz="4000" dirty="0"/>
              <a:t>Staining for Acid-Fast Bacilli</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EEA59387-A698-ABCD-19E4-DAACAEF3863D}"/>
              </a:ext>
            </a:extLst>
          </p:cNvPr>
          <p:cNvSpPr>
            <a:spLocks noGrp="1"/>
          </p:cNvSpPr>
          <p:nvPr>
            <p:ph type="title"/>
          </p:nvPr>
        </p:nvSpPr>
        <p:spPr/>
        <p:txBody>
          <a:bodyPr/>
          <a:lstStyle/>
          <a:p>
            <a:pPr eaLnBrk="1" hangingPunct="1"/>
            <a:r>
              <a:rPr lang="en-US" altLang="en-US"/>
              <a:t>Staining Requirements</a:t>
            </a:r>
          </a:p>
        </p:txBody>
      </p:sp>
      <p:sp>
        <p:nvSpPr>
          <p:cNvPr id="186371" name="Rectangle 3">
            <a:extLst>
              <a:ext uri="{FF2B5EF4-FFF2-40B4-BE49-F238E27FC236}">
                <a16:creationId xmlns:a16="http://schemas.microsoft.com/office/drawing/2014/main" id="{D49A7F1D-81B4-7E4D-C63B-4464EFF83FEC}"/>
              </a:ext>
            </a:extLst>
          </p:cNvPr>
          <p:cNvSpPr>
            <a:spLocks noGrp="1"/>
          </p:cNvSpPr>
          <p:nvPr>
            <p:ph idx="1"/>
          </p:nvPr>
        </p:nvSpPr>
        <p:spPr/>
        <p:txBody>
          <a:bodyPr/>
          <a:lstStyle/>
          <a:p>
            <a:pPr eaLnBrk="1" hangingPunct="1"/>
            <a:r>
              <a:rPr lang="en-US" altLang="en-US" dirty="0"/>
              <a:t>Increased lipid content of cell wall results in irregular uptake of Gram stain.</a:t>
            </a:r>
          </a:p>
          <a:p>
            <a:pPr lvl="1" eaLnBrk="1" hangingPunct="1"/>
            <a:r>
              <a:rPr lang="en-US" altLang="en-US" dirty="0"/>
              <a:t>Appear as lightly stained gram-positive bacilli if at all with beaded appearance</a:t>
            </a:r>
          </a:p>
          <a:p>
            <a:pPr eaLnBrk="1" hangingPunct="1"/>
            <a:r>
              <a:rPr lang="en-US" altLang="en-US" dirty="0"/>
              <a:t>Conventional acid-fast staining</a:t>
            </a:r>
          </a:p>
          <a:p>
            <a:pPr lvl="1" eaLnBrk="1" hangingPunct="1"/>
            <a:r>
              <a:rPr lang="en-US" altLang="en-US" dirty="0" err="1"/>
              <a:t>Ziehl</a:t>
            </a:r>
            <a:r>
              <a:rPr lang="en-US" altLang="en-US" dirty="0"/>
              <a:t>–</a:t>
            </a:r>
            <a:r>
              <a:rPr lang="en-US" altLang="en-US" dirty="0" err="1"/>
              <a:t>Neelsen</a:t>
            </a:r>
            <a:endParaRPr lang="en-US" altLang="en-US" dirty="0"/>
          </a:p>
          <a:p>
            <a:pPr lvl="2" eaLnBrk="1" hangingPunct="1"/>
            <a:r>
              <a:rPr lang="en-US" altLang="en-US" dirty="0"/>
              <a:t>Carbolfuchsin (primary stain) while heating</a:t>
            </a:r>
          </a:p>
          <a:p>
            <a:pPr lvl="2" eaLnBrk="1" hangingPunct="1"/>
            <a:r>
              <a:rPr lang="en-US" altLang="en-US" dirty="0"/>
              <a:t>Acid alcohol (decolorizer)</a:t>
            </a:r>
          </a:p>
          <a:p>
            <a:pPr lvl="2" eaLnBrk="1" hangingPunct="1"/>
            <a:r>
              <a:rPr lang="en-US" altLang="en-US" dirty="0"/>
              <a:t>Methylene blue (counterstain)</a:t>
            </a:r>
          </a:p>
          <a:p>
            <a:pPr lvl="1" eaLnBrk="1" hangingPunct="1"/>
            <a:r>
              <a:rPr lang="en-US" altLang="en-US" dirty="0" err="1"/>
              <a:t>Kinyoun</a:t>
            </a:r>
            <a:r>
              <a:rPr lang="en-US" altLang="en-US" dirty="0"/>
              <a:t> </a:t>
            </a:r>
          </a:p>
          <a:p>
            <a:pPr lvl="2" eaLnBrk="1" hangingPunct="1"/>
            <a:r>
              <a:rPr lang="en-US" altLang="en-US" dirty="0"/>
              <a:t>Similar except no heating</a:t>
            </a:r>
          </a:p>
        </p:txBody>
      </p:sp>
    </p:spTree>
  </p:cSld>
  <p:clrMapOvr>
    <a:masterClrMapping/>
  </p:clrMapOvr>
  <p:transition spd="slow"/>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813D1F7D-AF73-BED9-D05E-32C87440A102}"/>
              </a:ext>
            </a:extLst>
          </p:cNvPr>
          <p:cNvSpPr>
            <a:spLocks noGrp="1"/>
          </p:cNvSpPr>
          <p:nvPr>
            <p:ph type="title"/>
          </p:nvPr>
        </p:nvSpPr>
        <p:spPr/>
        <p:txBody>
          <a:bodyPr/>
          <a:lstStyle/>
          <a:p>
            <a:pPr eaLnBrk="1" hangingPunct="1"/>
            <a:r>
              <a:rPr lang="en-US" altLang="en-US" dirty="0"/>
              <a:t>Staining Requirements (Cont.)</a:t>
            </a:r>
          </a:p>
        </p:txBody>
      </p:sp>
      <p:sp>
        <p:nvSpPr>
          <p:cNvPr id="187395" name="Rectangle 3">
            <a:extLst>
              <a:ext uri="{FF2B5EF4-FFF2-40B4-BE49-F238E27FC236}">
                <a16:creationId xmlns:a16="http://schemas.microsoft.com/office/drawing/2014/main" id="{0C6DE859-6F5A-51D8-8BCB-4A9AB89CBC74}"/>
              </a:ext>
            </a:extLst>
          </p:cNvPr>
          <p:cNvSpPr>
            <a:spLocks noGrp="1"/>
          </p:cNvSpPr>
          <p:nvPr>
            <p:ph idx="1"/>
          </p:nvPr>
        </p:nvSpPr>
        <p:spPr/>
        <p:txBody>
          <a:bodyPr/>
          <a:lstStyle/>
          <a:p>
            <a:pPr eaLnBrk="1" hangingPunct="1"/>
            <a:r>
              <a:rPr lang="en-US" altLang="en-US" dirty="0"/>
              <a:t>Auramine or auramine-rhodamine fluorochrome stain</a:t>
            </a:r>
          </a:p>
          <a:p>
            <a:pPr lvl="1" eaLnBrk="1" hangingPunct="1"/>
            <a:r>
              <a:rPr lang="en-US" altLang="en-US" dirty="0"/>
              <a:t>More sensitive than the carbolfuchsin stains</a:t>
            </a:r>
          </a:p>
          <a:p>
            <a:pPr lvl="1" eaLnBrk="1" hangingPunct="1"/>
            <a:r>
              <a:rPr lang="en-US" altLang="en-US" dirty="0"/>
              <a:t>Smear is examined under mercury vapor lamp with a strong blue-filtered light</a:t>
            </a:r>
          </a:p>
          <a:p>
            <a:pPr lvl="1" eaLnBrk="1" hangingPunct="1"/>
            <a:r>
              <a:rPr lang="en-US" altLang="en-US" dirty="0"/>
              <a:t>Positive stains reveal bright, yellow-orange bacilli against a dark background.</a:t>
            </a:r>
          </a:p>
        </p:txBody>
      </p:sp>
    </p:spTree>
  </p:cSld>
  <p:clrMapOvr>
    <a:masterClrMapping/>
  </p:clrMapOvr>
  <p:transition spd="slow"/>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8866E9AF-CB31-011E-0251-9831148370E2}"/>
              </a:ext>
            </a:extLst>
          </p:cNvPr>
          <p:cNvSpPr>
            <a:spLocks noGrp="1"/>
          </p:cNvSpPr>
          <p:nvPr>
            <p:ph type="title"/>
          </p:nvPr>
        </p:nvSpPr>
        <p:spPr/>
        <p:txBody>
          <a:bodyPr/>
          <a:lstStyle/>
          <a:p>
            <a:pPr eaLnBrk="1" hangingPunct="1"/>
            <a:r>
              <a:rPr lang="en-US" altLang="en-US"/>
              <a:t>Acid-Fast Smear Interpretation</a:t>
            </a:r>
          </a:p>
        </p:txBody>
      </p:sp>
      <p:pic>
        <p:nvPicPr>
          <p:cNvPr id="188421" name="Picture 6" descr="C:\Users\12994\Desktop\Mahon\table26.2.jpg">
            <a:extLst>
              <a:ext uri="{FF2B5EF4-FFF2-40B4-BE49-F238E27FC236}">
                <a16:creationId xmlns:a16="http://schemas.microsoft.com/office/drawing/2014/main" id="{F322143F-AB45-EDA3-1BB2-E75E7E36E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62200"/>
            <a:ext cx="76962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12E80-4B0E-4CE3-5AD1-4CBB18C1CCC4}"/>
              </a:ext>
            </a:extLst>
          </p:cNvPr>
          <p:cNvSpPr>
            <a:spLocks noGrp="1"/>
          </p:cNvSpPr>
          <p:nvPr>
            <p:ph idx="1"/>
          </p:nvPr>
        </p:nvSpPr>
        <p:spPr/>
        <p:txBody>
          <a:bodyPr/>
          <a:lstStyle/>
          <a:p>
            <a:pPr>
              <a:defRPr/>
            </a:pPr>
            <a:endParaRPr lang="en-US" sz="4000" dirty="0"/>
          </a:p>
          <a:p>
            <a:pPr>
              <a:defRPr/>
            </a:pPr>
            <a:endParaRPr lang="en-US" sz="4000" dirty="0"/>
          </a:p>
          <a:p>
            <a:pPr marL="0" indent="0" algn="ctr">
              <a:buFont typeface="Wingdings 2" panose="05020102010507070707" pitchFamily="18" charset="2"/>
              <a:buNone/>
              <a:defRPr/>
            </a:pPr>
            <a:r>
              <a:rPr lang="en-US" sz="4000" dirty="0"/>
              <a:t>Culture Media and Isolation Methods</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264BB7-449A-79F7-7F04-33971EC49BF9}"/>
              </a:ext>
            </a:extLst>
          </p:cNvPr>
          <p:cNvSpPr>
            <a:spLocks noGrp="1"/>
          </p:cNvSpPr>
          <p:nvPr>
            <p:ph type="title"/>
          </p:nvPr>
        </p:nvSpPr>
        <p:spPr/>
        <p:txBody>
          <a:bodyPr rtlCol="0">
            <a:normAutofit fontScale="90000"/>
          </a:bodyPr>
          <a:lstStyle/>
          <a:p>
            <a:pPr eaLnBrk="1" fontAlgn="auto" hangingPunct="1">
              <a:spcAft>
                <a:spcPts val="0"/>
              </a:spcAft>
              <a:defRPr/>
            </a:pPr>
            <a:r>
              <a:rPr lang="en-US" dirty="0"/>
              <a:t>Culture Media and Isolation Methods</a:t>
            </a:r>
          </a:p>
        </p:txBody>
      </p:sp>
      <p:sp>
        <p:nvSpPr>
          <p:cNvPr id="6" name="Content Placeholder 5">
            <a:extLst>
              <a:ext uri="{FF2B5EF4-FFF2-40B4-BE49-F238E27FC236}">
                <a16:creationId xmlns:a16="http://schemas.microsoft.com/office/drawing/2014/main" id="{25E4CA8B-56D3-60D6-48B6-6EF3C3D31152}"/>
              </a:ext>
            </a:extLst>
          </p:cNvPr>
          <p:cNvSpPr>
            <a:spLocks noGrp="1"/>
          </p:cNvSpPr>
          <p:nvPr>
            <p:ph idx="1"/>
          </p:nvPr>
        </p:nvSpPr>
        <p:spPr/>
        <p:txBody>
          <a:bodyPr rtlCol="0">
            <a:normAutofit lnSpcReduction="10000"/>
          </a:bodyPr>
          <a:lstStyle/>
          <a:p>
            <a:pPr eaLnBrk="1" fontAlgn="auto" hangingPunct="1">
              <a:spcAft>
                <a:spcPts val="0"/>
              </a:spcAft>
              <a:defRPr/>
            </a:pPr>
            <a:r>
              <a:rPr lang="en-US" dirty="0"/>
              <a:t>Generation time of mycobacteria is longer than 12 hours.</a:t>
            </a:r>
          </a:p>
          <a:p>
            <a:pPr lvl="1" eaLnBrk="1" fontAlgn="auto" hangingPunct="1">
              <a:spcAft>
                <a:spcPts val="0"/>
              </a:spcAft>
              <a:defRPr/>
            </a:pPr>
            <a:r>
              <a:rPr lang="en-US" i="1" dirty="0"/>
              <a:t>M. tuberculosis </a:t>
            </a:r>
            <a:r>
              <a:rPr lang="en-US" dirty="0"/>
              <a:t>has longest time at 20 to 22 hours.</a:t>
            </a:r>
          </a:p>
          <a:p>
            <a:pPr eaLnBrk="1" fontAlgn="auto" hangingPunct="1">
              <a:spcAft>
                <a:spcPts val="0"/>
              </a:spcAft>
              <a:defRPr/>
            </a:pPr>
            <a:r>
              <a:rPr lang="en-US" dirty="0"/>
              <a:t>Most pathogenic mycobacteria require 2 to 6 weeks of incubation.</a:t>
            </a:r>
          </a:p>
          <a:p>
            <a:pPr lvl="1" eaLnBrk="1" fontAlgn="auto" hangingPunct="1">
              <a:spcAft>
                <a:spcPts val="0"/>
              </a:spcAft>
              <a:defRPr/>
            </a:pPr>
            <a:r>
              <a:rPr lang="en-US" dirty="0"/>
              <a:t>MTB is enhanced in 5% to 10% CO</a:t>
            </a:r>
            <a:r>
              <a:rPr lang="en-US" baseline="-25000" dirty="0"/>
              <a:t>2</a:t>
            </a:r>
            <a:r>
              <a:rPr lang="en-US" dirty="0"/>
              <a:t> atmosphere.</a:t>
            </a:r>
          </a:p>
          <a:p>
            <a:pPr eaLnBrk="1" fontAlgn="auto" hangingPunct="1">
              <a:spcAft>
                <a:spcPts val="0"/>
              </a:spcAft>
              <a:defRPr/>
            </a:pPr>
            <a:r>
              <a:rPr lang="en-US" dirty="0"/>
              <a:t>Culture requirements for best growth</a:t>
            </a:r>
          </a:p>
          <a:p>
            <a:pPr lvl="1" eaLnBrk="1" fontAlgn="auto" hangingPunct="1">
              <a:spcAft>
                <a:spcPts val="0"/>
              </a:spcAft>
              <a:defRPr/>
            </a:pPr>
            <a:r>
              <a:rPr lang="en-US" dirty="0"/>
              <a:t>Strict aerobe</a:t>
            </a:r>
          </a:p>
          <a:p>
            <a:pPr lvl="1" eaLnBrk="1" fontAlgn="auto" hangingPunct="1">
              <a:spcAft>
                <a:spcPts val="0"/>
              </a:spcAft>
              <a:defRPr/>
            </a:pPr>
            <a:r>
              <a:rPr lang="en-US" dirty="0"/>
              <a:t>pH of growth media between 6.5 to 6.8</a:t>
            </a:r>
          </a:p>
          <a:p>
            <a:pPr lvl="1" eaLnBrk="1" fontAlgn="auto" hangingPunct="1">
              <a:spcAft>
                <a:spcPts val="0"/>
              </a:spcAft>
              <a:defRPr/>
            </a:pPr>
            <a:r>
              <a:rPr lang="en-US" dirty="0"/>
              <a:t>Humidity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F47E4EA-F06F-F5B2-A466-B5017692065D}"/>
              </a:ext>
            </a:extLst>
          </p:cNvPr>
          <p:cNvSpPr>
            <a:spLocks noGrp="1"/>
          </p:cNvSpPr>
          <p:nvPr>
            <p:ph type="title"/>
          </p:nvPr>
        </p:nvSpPr>
        <p:spPr/>
        <p:txBody>
          <a:bodyPr/>
          <a:lstStyle/>
          <a:p>
            <a:pPr eaLnBrk="1" hangingPunct="1"/>
            <a:r>
              <a:rPr lang="en-US" altLang="en-US" dirty="0"/>
              <a:t>Primary TB (Cont.)</a:t>
            </a:r>
          </a:p>
        </p:txBody>
      </p:sp>
      <p:sp>
        <p:nvSpPr>
          <p:cNvPr id="40963" name="Rectangle 3">
            <a:extLst>
              <a:ext uri="{FF2B5EF4-FFF2-40B4-BE49-F238E27FC236}">
                <a16:creationId xmlns:a16="http://schemas.microsoft.com/office/drawing/2014/main" id="{FFFBFDF9-FB4D-9ECC-3F79-22FC59809529}"/>
              </a:ext>
            </a:extLst>
          </p:cNvPr>
          <p:cNvSpPr>
            <a:spLocks noGrp="1"/>
          </p:cNvSpPr>
          <p:nvPr>
            <p:ph idx="1"/>
          </p:nvPr>
        </p:nvSpPr>
        <p:spPr/>
        <p:txBody>
          <a:bodyPr/>
          <a:lstStyle/>
          <a:p>
            <a:pPr eaLnBrk="1" hangingPunct="1"/>
            <a:r>
              <a:rPr lang="en-US" altLang="en-US"/>
              <a:t>TB is acquired from persons with active disease who are excreting viable bacilli by</a:t>
            </a:r>
          </a:p>
          <a:p>
            <a:pPr lvl="1" eaLnBrk="1" hangingPunct="1"/>
            <a:r>
              <a:rPr lang="en-US" altLang="en-US"/>
              <a:t>coughing,</a:t>
            </a:r>
          </a:p>
          <a:p>
            <a:pPr lvl="1" eaLnBrk="1" hangingPunct="1"/>
            <a:r>
              <a:rPr lang="en-US" altLang="en-US"/>
              <a:t>sneezing, or </a:t>
            </a:r>
          </a:p>
          <a:p>
            <a:pPr lvl="1" eaLnBrk="1" hangingPunct="1"/>
            <a:r>
              <a:rPr lang="en-US" altLang="en-US"/>
              <a:t>talking.</a:t>
            </a:r>
          </a:p>
          <a:p>
            <a:pPr eaLnBrk="1" hangingPunct="1"/>
            <a:r>
              <a:rPr lang="en-US" altLang="en-US"/>
              <a:t> Infected airborne droplets enter the respiratory tract of the exposed person and reach the lung alveoli.</a:t>
            </a:r>
          </a:p>
        </p:txBody>
      </p:sp>
    </p:spTree>
  </p:cSld>
  <p:clrMapOvr>
    <a:masterClrMapping/>
  </p:clrMapOvr>
  <p:transition spd="slow"/>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2E6B8333-A1E5-0442-9B65-776FE44DD9B1}"/>
              </a:ext>
            </a:extLst>
          </p:cNvPr>
          <p:cNvSpPr>
            <a:spLocks noGrp="1"/>
          </p:cNvSpPr>
          <p:nvPr>
            <p:ph type="title"/>
          </p:nvPr>
        </p:nvSpPr>
        <p:spPr/>
        <p:txBody>
          <a:bodyPr/>
          <a:lstStyle/>
          <a:p>
            <a:pPr eaLnBrk="1" hangingPunct="1"/>
            <a:r>
              <a:rPr lang="en-US" altLang="en-US"/>
              <a:t>Mycobacterial Culture Media</a:t>
            </a:r>
          </a:p>
        </p:txBody>
      </p:sp>
      <p:pic>
        <p:nvPicPr>
          <p:cNvPr id="191493" name="Picture 6" descr="C:\Users\12994\Desktop\Mahon\table26.3.jpg">
            <a:extLst>
              <a:ext uri="{FF2B5EF4-FFF2-40B4-BE49-F238E27FC236}">
                <a16:creationId xmlns:a16="http://schemas.microsoft.com/office/drawing/2014/main" id="{A1D2D811-B4BB-B4C2-EF08-7750E42CE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1371600"/>
            <a:ext cx="64897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FDA89CFD-4B92-3784-1BE1-07F957D7118E}"/>
              </a:ext>
            </a:extLst>
          </p:cNvPr>
          <p:cNvSpPr>
            <a:spLocks noGrp="1"/>
          </p:cNvSpPr>
          <p:nvPr>
            <p:ph type="title"/>
          </p:nvPr>
        </p:nvSpPr>
        <p:spPr/>
        <p:txBody>
          <a:bodyPr/>
          <a:lstStyle/>
          <a:p>
            <a:pPr eaLnBrk="1" hangingPunct="1"/>
            <a:r>
              <a:rPr lang="en-US" altLang="en-US"/>
              <a:t>Egg-Based Culture Media</a:t>
            </a:r>
          </a:p>
        </p:txBody>
      </p:sp>
      <p:sp>
        <p:nvSpPr>
          <p:cNvPr id="129027" name="Rectangle 3">
            <a:extLst>
              <a:ext uri="{FF2B5EF4-FFF2-40B4-BE49-F238E27FC236}">
                <a16:creationId xmlns:a16="http://schemas.microsoft.com/office/drawing/2014/main" id="{C130D937-D1E9-88C9-44FE-A0227DF939E7}"/>
              </a:ext>
            </a:extLst>
          </p:cNvPr>
          <p:cNvSpPr>
            <a:spLocks noGrp="1"/>
          </p:cNvSpPr>
          <p:nvPr>
            <p:ph idx="1"/>
          </p:nvPr>
        </p:nvSpPr>
        <p:spPr/>
        <p:txBody>
          <a:bodyPr/>
          <a:lstStyle/>
          <a:p>
            <a:pPr eaLnBrk="1" hangingPunct="1">
              <a:defRPr/>
            </a:pPr>
            <a:r>
              <a:rPr lang="en-US" altLang="en-US" dirty="0"/>
              <a:t>All egg-based media contain malachite green.</a:t>
            </a:r>
          </a:p>
          <a:p>
            <a:pPr lvl="1" eaLnBrk="1" hangingPunct="1">
              <a:defRPr/>
            </a:pPr>
            <a:r>
              <a:rPr lang="en-US" altLang="en-US" dirty="0"/>
              <a:t>Suppress growth of gram-positive organisms</a:t>
            </a:r>
          </a:p>
          <a:p>
            <a:pPr eaLnBrk="1" hangingPunct="1">
              <a:defRPr/>
            </a:pPr>
            <a:r>
              <a:rPr lang="en-US" altLang="en-US" dirty="0"/>
              <a:t>Examples </a:t>
            </a:r>
          </a:p>
          <a:p>
            <a:pPr lvl="1" eaLnBrk="1" hangingPunct="1">
              <a:defRPr/>
            </a:pPr>
            <a:r>
              <a:rPr lang="en-US" altLang="en-US" dirty="0"/>
              <a:t>Lowenstein-Jensen (LJ) media, American Thoracic Society (ATS) media, and </a:t>
            </a:r>
            <a:r>
              <a:rPr lang="en-US" altLang="en-US" dirty="0" err="1"/>
              <a:t>Petragnani’s</a:t>
            </a:r>
            <a:endParaRPr lang="en-US" altLang="en-US" dirty="0"/>
          </a:p>
          <a:p>
            <a:pPr eaLnBrk="1" hangingPunct="1">
              <a:defRPr/>
            </a:pPr>
            <a:r>
              <a:rPr lang="en-US" altLang="en-US" dirty="0"/>
              <a:t>Typical ingredients</a:t>
            </a:r>
          </a:p>
          <a:p>
            <a:pPr lvl="1" eaLnBrk="1" hangingPunct="1">
              <a:defRPr/>
            </a:pPr>
            <a:r>
              <a:rPr lang="en-US" altLang="en-US" dirty="0"/>
              <a:t>Whole eggs, potato flour, and glycerol with slight variations in defined salts, milk, and potato flour</a:t>
            </a:r>
          </a:p>
          <a:p>
            <a:pPr lvl="1" eaLnBrk="1" hangingPunct="1">
              <a:defRPr/>
            </a:pPr>
            <a:r>
              <a:rPr lang="en-US" altLang="en-US" dirty="0"/>
              <a:t>Each media contains malachite green to suppress the growth of gram-positive bacteria</a:t>
            </a:r>
          </a:p>
          <a:p>
            <a:pPr marL="114300" indent="0" eaLnBrk="1" hangingPunct="1">
              <a:buFont typeface="Wingdings 2" panose="05020102010507070707" pitchFamily="18" charset="2"/>
              <a:buNone/>
              <a:defRPr/>
            </a:pPr>
            <a:endParaRPr lang="en-US" altLang="en-US" dirty="0"/>
          </a:p>
        </p:txBody>
      </p:sp>
    </p:spTree>
  </p:cSld>
  <p:clrMapOvr>
    <a:masterClrMapping/>
  </p:clrMapOvr>
  <p:transition spd="slow"/>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7A21F4F1-396A-8DAF-9612-81902497222B}"/>
              </a:ext>
            </a:extLst>
          </p:cNvPr>
          <p:cNvSpPr>
            <a:spLocks noGrp="1"/>
          </p:cNvSpPr>
          <p:nvPr>
            <p:ph type="title"/>
          </p:nvPr>
        </p:nvSpPr>
        <p:spPr/>
        <p:txBody>
          <a:bodyPr/>
          <a:lstStyle/>
          <a:p>
            <a:r>
              <a:rPr lang="en-US" altLang="en-US" dirty="0"/>
              <a:t>Egg-Based Culture Media (Cont.)</a:t>
            </a:r>
          </a:p>
        </p:txBody>
      </p:sp>
      <p:sp>
        <p:nvSpPr>
          <p:cNvPr id="193539" name="Content Placeholder 2">
            <a:extLst>
              <a:ext uri="{FF2B5EF4-FFF2-40B4-BE49-F238E27FC236}">
                <a16:creationId xmlns:a16="http://schemas.microsoft.com/office/drawing/2014/main" id="{AEA28BD8-4C97-8889-5B8A-0A5202BAF175}"/>
              </a:ext>
            </a:extLst>
          </p:cNvPr>
          <p:cNvSpPr>
            <a:spLocks noGrp="1"/>
          </p:cNvSpPr>
          <p:nvPr>
            <p:ph idx="1"/>
          </p:nvPr>
        </p:nvSpPr>
        <p:spPr/>
        <p:txBody>
          <a:bodyPr/>
          <a:lstStyle/>
          <a:p>
            <a:r>
              <a:rPr lang="en-US" altLang="en-US" dirty="0" err="1"/>
              <a:t>Gruft</a:t>
            </a:r>
            <a:r>
              <a:rPr lang="en-US" altLang="en-US" dirty="0"/>
              <a:t> modification of LJ medium and </a:t>
            </a:r>
            <a:r>
              <a:rPr lang="en-US" altLang="en-US" dirty="0" err="1"/>
              <a:t>Mycobactosel</a:t>
            </a:r>
            <a:r>
              <a:rPr lang="en-US" altLang="en-US" dirty="0"/>
              <a:t> (BD Diagnostic Systems) contain antimicrobial agents (selective) are used in combination with nonselective media to increase the isolation of mycobacteria from contaminated specimens. </a:t>
            </a:r>
          </a:p>
          <a:p>
            <a:r>
              <a:rPr lang="en-US" altLang="en-US" dirty="0"/>
              <a:t>The nonselective egg-based media have a long shelf life up to 1 year, but distinguishing early growth from debris is sometimes difficult.</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a:extLst>
              <a:ext uri="{FF2B5EF4-FFF2-40B4-BE49-F238E27FC236}">
                <a16:creationId xmlns:a16="http://schemas.microsoft.com/office/drawing/2014/main" id="{94CDA880-E644-B495-FB00-7CFCF3318B00}"/>
              </a:ext>
            </a:extLst>
          </p:cNvPr>
          <p:cNvSpPr>
            <a:spLocks noGrp="1"/>
          </p:cNvSpPr>
          <p:nvPr>
            <p:ph type="title"/>
          </p:nvPr>
        </p:nvSpPr>
        <p:spPr/>
        <p:txBody>
          <a:bodyPr/>
          <a:lstStyle/>
          <a:p>
            <a:pPr eaLnBrk="1" hangingPunct="1"/>
            <a:r>
              <a:rPr lang="en-US" altLang="en-US"/>
              <a:t>Agar-Based Media</a:t>
            </a:r>
          </a:p>
        </p:txBody>
      </p:sp>
      <p:sp>
        <p:nvSpPr>
          <p:cNvPr id="194563" name="Content Placeholder 2">
            <a:extLst>
              <a:ext uri="{FF2B5EF4-FFF2-40B4-BE49-F238E27FC236}">
                <a16:creationId xmlns:a16="http://schemas.microsoft.com/office/drawing/2014/main" id="{65DEECB6-B3BD-69A0-D3F4-060E0A3AADF7}"/>
              </a:ext>
            </a:extLst>
          </p:cNvPr>
          <p:cNvSpPr>
            <a:spLocks noGrp="1"/>
          </p:cNvSpPr>
          <p:nvPr>
            <p:ph idx="1"/>
          </p:nvPr>
        </p:nvSpPr>
        <p:spPr/>
        <p:txBody>
          <a:bodyPr/>
          <a:lstStyle/>
          <a:p>
            <a:pPr eaLnBrk="1" hangingPunct="1"/>
            <a:r>
              <a:rPr lang="en-US" altLang="en-US" dirty="0"/>
              <a:t>Better chemically defined than egg-based media</a:t>
            </a:r>
          </a:p>
          <a:p>
            <a:pPr eaLnBrk="1" hangingPunct="1"/>
            <a:r>
              <a:rPr lang="en-US" altLang="en-US" dirty="0"/>
              <a:t>Do not readily support growth of contaminants</a:t>
            </a:r>
          </a:p>
          <a:p>
            <a:pPr eaLnBrk="1" hangingPunct="1"/>
            <a:r>
              <a:rPr lang="en-US" altLang="en-US" dirty="0"/>
              <a:t>Examples:  Middlebrook 7H10 and 7H11</a:t>
            </a:r>
          </a:p>
          <a:p>
            <a:pPr lvl="1" eaLnBrk="1" hangingPunct="1"/>
            <a:r>
              <a:rPr lang="en-US" altLang="en-US" dirty="0"/>
              <a:t>Basal medium of defined salts, vitamins, cofactors, glycerol, malachite green and agar combined with enrichment consisting of Oleic acid, bovine albumin, glucose, beef catalase</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a:extLst>
              <a:ext uri="{FF2B5EF4-FFF2-40B4-BE49-F238E27FC236}">
                <a16:creationId xmlns:a16="http://schemas.microsoft.com/office/drawing/2014/main" id="{BC4272CE-154D-4769-FA87-44C546CF465D}"/>
              </a:ext>
            </a:extLst>
          </p:cNvPr>
          <p:cNvSpPr>
            <a:spLocks noGrp="1"/>
          </p:cNvSpPr>
          <p:nvPr>
            <p:ph type="title"/>
          </p:nvPr>
        </p:nvSpPr>
        <p:spPr/>
        <p:txBody>
          <a:bodyPr/>
          <a:lstStyle/>
          <a:p>
            <a:pPr eaLnBrk="1" hangingPunct="1"/>
            <a:r>
              <a:rPr lang="en-US" altLang="en-US"/>
              <a:t>Other Agar-Based Media</a:t>
            </a:r>
          </a:p>
        </p:txBody>
      </p:sp>
      <p:sp>
        <p:nvSpPr>
          <p:cNvPr id="195587" name="Content Placeholder 2">
            <a:extLst>
              <a:ext uri="{FF2B5EF4-FFF2-40B4-BE49-F238E27FC236}">
                <a16:creationId xmlns:a16="http://schemas.microsoft.com/office/drawing/2014/main" id="{08F73F39-71B9-71FE-602E-DBEDF5EF704B}"/>
              </a:ext>
            </a:extLst>
          </p:cNvPr>
          <p:cNvSpPr>
            <a:spLocks noGrp="1"/>
          </p:cNvSpPr>
          <p:nvPr>
            <p:ph idx="1"/>
          </p:nvPr>
        </p:nvSpPr>
        <p:spPr/>
        <p:txBody>
          <a:bodyPr/>
          <a:lstStyle/>
          <a:p>
            <a:pPr eaLnBrk="1" hangingPunct="1"/>
            <a:r>
              <a:rPr lang="en-US" altLang="en-US" dirty="0"/>
              <a:t>Opaque egg-based media, clear agar-based media</a:t>
            </a:r>
          </a:p>
          <a:p>
            <a:pPr lvl="1" eaLnBrk="1" hangingPunct="1"/>
            <a:r>
              <a:rPr lang="en-US" altLang="en-US" dirty="0"/>
              <a:t>Can be examined using a dissecting microscope for early detection of growth and colony morphology</a:t>
            </a:r>
          </a:p>
          <a:p>
            <a:pPr lvl="1" eaLnBrk="1" hangingPunct="1"/>
            <a:r>
              <a:rPr lang="en-US" altLang="en-US" dirty="0"/>
              <a:t>Drug susceptibility tests may be performed without altering drug concentrations.</a:t>
            </a:r>
          </a:p>
          <a:p>
            <a:pPr eaLnBrk="1" hangingPunct="1"/>
            <a:r>
              <a:rPr lang="en-US" altLang="en-US" dirty="0"/>
              <a:t>CHOC agar</a:t>
            </a:r>
          </a:p>
          <a:p>
            <a:pPr lvl="1" eaLnBrk="1" hangingPunct="1"/>
            <a:r>
              <a:rPr lang="en-US" altLang="en-US" dirty="0"/>
              <a:t>For primary isolation for skin and other body surface specimens for </a:t>
            </a:r>
            <a:r>
              <a:rPr lang="en-US" altLang="en-US" i="1" dirty="0"/>
              <a:t>M. </a:t>
            </a:r>
            <a:r>
              <a:rPr lang="en-US" altLang="en-US" i="1" dirty="0" err="1"/>
              <a:t>haemophilum</a:t>
            </a:r>
            <a:endParaRPr lang="en-US" altLang="en-US" i="1" dirty="0"/>
          </a:p>
          <a:p>
            <a:pPr lvl="1" eaLnBrk="1" hangingPunct="1"/>
            <a:r>
              <a:rPr lang="en-US" altLang="en-US" dirty="0"/>
              <a:t>Requires ferric ammonium or hemin for growth</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a:extLst>
              <a:ext uri="{FF2B5EF4-FFF2-40B4-BE49-F238E27FC236}">
                <a16:creationId xmlns:a16="http://schemas.microsoft.com/office/drawing/2014/main" id="{156E287A-C23C-9441-1C31-95B58D0E0B51}"/>
              </a:ext>
            </a:extLst>
          </p:cNvPr>
          <p:cNvSpPr>
            <a:spLocks noGrp="1"/>
          </p:cNvSpPr>
          <p:nvPr>
            <p:ph type="title"/>
          </p:nvPr>
        </p:nvSpPr>
        <p:spPr/>
        <p:txBody>
          <a:bodyPr/>
          <a:lstStyle/>
          <a:p>
            <a:r>
              <a:rPr lang="en-US" altLang="en-US" dirty="0"/>
              <a:t>Other Agar-Based Media (Cont.)</a:t>
            </a:r>
          </a:p>
        </p:txBody>
      </p:sp>
      <p:sp>
        <p:nvSpPr>
          <p:cNvPr id="196611" name="Content Placeholder 2">
            <a:extLst>
              <a:ext uri="{FF2B5EF4-FFF2-40B4-BE49-F238E27FC236}">
                <a16:creationId xmlns:a16="http://schemas.microsoft.com/office/drawing/2014/main" id="{5A3CCBFF-7EB4-B055-74DA-DCD9B4D106BF}"/>
              </a:ext>
            </a:extLst>
          </p:cNvPr>
          <p:cNvSpPr>
            <a:spLocks noGrp="1"/>
          </p:cNvSpPr>
          <p:nvPr>
            <p:ph idx="1"/>
          </p:nvPr>
        </p:nvSpPr>
        <p:spPr/>
        <p:txBody>
          <a:bodyPr/>
          <a:lstStyle/>
          <a:p>
            <a:r>
              <a:rPr lang="en-US" altLang="en-US"/>
              <a:t>Alternatively, a Middlebrook 7H10 agar plate supplemented with hemolyzed sheep red blood cells or another source of hemin may be used.</a:t>
            </a:r>
          </a:p>
          <a:p>
            <a:r>
              <a:rPr lang="en-US" altLang="en-US"/>
              <a:t>The plate should be incubated at 30° C, the optimal temperature for recovery of </a:t>
            </a:r>
            <a:r>
              <a:rPr lang="en-US" altLang="en-US" i="1"/>
              <a:t>M. haemophilum</a:t>
            </a:r>
            <a:r>
              <a:rPr lang="en-US" altLang="en-US"/>
              <a:t>.</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2E05BDFE-2D89-1940-E169-661CB31FEBAB}"/>
              </a:ext>
            </a:extLst>
          </p:cNvPr>
          <p:cNvSpPr>
            <a:spLocks noGrp="1"/>
          </p:cNvSpPr>
          <p:nvPr>
            <p:ph type="title"/>
          </p:nvPr>
        </p:nvSpPr>
        <p:spPr/>
        <p:txBody>
          <a:bodyPr/>
          <a:lstStyle/>
          <a:p>
            <a:pPr eaLnBrk="1" hangingPunct="1"/>
            <a:r>
              <a:rPr lang="en-US" altLang="en-US"/>
              <a:t>Liquid Media</a:t>
            </a:r>
          </a:p>
        </p:txBody>
      </p:sp>
      <p:sp>
        <p:nvSpPr>
          <p:cNvPr id="197635" name="Rectangle 3">
            <a:extLst>
              <a:ext uri="{FF2B5EF4-FFF2-40B4-BE49-F238E27FC236}">
                <a16:creationId xmlns:a16="http://schemas.microsoft.com/office/drawing/2014/main" id="{F6F0C1A0-80BF-AFE4-34CE-994C06E60169}"/>
              </a:ext>
            </a:extLst>
          </p:cNvPr>
          <p:cNvSpPr>
            <a:spLocks noGrp="1"/>
          </p:cNvSpPr>
          <p:nvPr>
            <p:ph idx="1"/>
          </p:nvPr>
        </p:nvSpPr>
        <p:spPr>
          <a:xfrm>
            <a:off x="838200" y="1565275"/>
            <a:ext cx="7772400" cy="4454525"/>
          </a:xfrm>
        </p:spPr>
        <p:txBody>
          <a:bodyPr/>
          <a:lstStyle/>
          <a:p>
            <a:pPr eaLnBrk="1" hangingPunct="1"/>
            <a:r>
              <a:rPr lang="en-US" altLang="en-US" i="1"/>
              <a:t>Mycobacterium</a:t>
            </a:r>
            <a:r>
              <a:rPr lang="en-US" altLang="en-US"/>
              <a:t> spp. grow more rapidly in liquid medium, and it can be used for both primary isolation and subculturing. </a:t>
            </a:r>
          </a:p>
          <a:p>
            <a:pPr lvl="1" eaLnBrk="1" hangingPunct="1"/>
            <a:r>
              <a:rPr lang="en-US" altLang="en-US"/>
              <a:t>Examples of nonselective liquid media used for subculturing stock strains, picking single colonies, and preparing an inoculum for in vitro testing.</a:t>
            </a:r>
          </a:p>
          <a:p>
            <a:pPr lvl="2" eaLnBrk="1" hangingPunct="1"/>
            <a:r>
              <a:rPr lang="en-US" altLang="en-US"/>
              <a:t>Middlebrook 7H9 broth</a:t>
            </a:r>
          </a:p>
          <a:p>
            <a:pPr lvl="2" eaLnBrk="1" hangingPunct="1"/>
            <a:r>
              <a:rPr lang="en-US" altLang="en-US"/>
              <a:t>Dubos Tween albumin broth</a:t>
            </a:r>
          </a:p>
        </p:txBody>
      </p:sp>
    </p:spTree>
  </p:cSld>
  <p:clrMapOvr>
    <a:masterClrMapping/>
  </p:clrMapOvr>
  <p:transition spd="slow"/>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a:extLst>
              <a:ext uri="{FF2B5EF4-FFF2-40B4-BE49-F238E27FC236}">
                <a16:creationId xmlns:a16="http://schemas.microsoft.com/office/drawing/2014/main" id="{45581365-77CE-D00C-3A76-8AAEE62ECED5}"/>
              </a:ext>
            </a:extLst>
          </p:cNvPr>
          <p:cNvSpPr>
            <a:spLocks noGrp="1"/>
          </p:cNvSpPr>
          <p:nvPr>
            <p:ph type="title"/>
          </p:nvPr>
        </p:nvSpPr>
        <p:spPr/>
        <p:txBody>
          <a:bodyPr/>
          <a:lstStyle/>
          <a:p>
            <a:r>
              <a:rPr lang="en-US" altLang="en-US" dirty="0"/>
              <a:t>Liquid Media (Cont.)</a:t>
            </a:r>
          </a:p>
        </p:txBody>
      </p:sp>
      <p:sp>
        <p:nvSpPr>
          <p:cNvPr id="198659" name="Content Placeholder 2">
            <a:extLst>
              <a:ext uri="{FF2B5EF4-FFF2-40B4-BE49-F238E27FC236}">
                <a16:creationId xmlns:a16="http://schemas.microsoft.com/office/drawing/2014/main" id="{4AD4E9E0-0A0E-416A-B73D-8CEBB3160B3E}"/>
              </a:ext>
            </a:extLst>
          </p:cNvPr>
          <p:cNvSpPr>
            <a:spLocks noGrp="1"/>
          </p:cNvSpPr>
          <p:nvPr>
            <p:ph idx="1"/>
          </p:nvPr>
        </p:nvSpPr>
        <p:spPr/>
        <p:txBody>
          <a:bodyPr/>
          <a:lstStyle/>
          <a:p>
            <a:r>
              <a:rPr lang="en-US" altLang="en-US"/>
              <a:t>The mycobacterial growth indicator tube (MGIT) system (BD Diagnostic Systems) uses modified Middlebrook 7H9 broth with a fluorescence quenching-based oxygen sensor for detecting mycobacterial growth. </a:t>
            </a:r>
          </a:p>
          <a:p>
            <a:pPr lvl="1"/>
            <a:r>
              <a:rPr lang="en-US" altLang="en-US"/>
              <a:t>Oxygen present in the sterile medium quenches the fluorescence. Bacterial growth consumes the oxygen, allowing fluorescence when the tube is exposed to UV light.</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a:extLst>
              <a:ext uri="{FF2B5EF4-FFF2-40B4-BE49-F238E27FC236}">
                <a16:creationId xmlns:a16="http://schemas.microsoft.com/office/drawing/2014/main" id="{A49A84C4-DFCF-8CD2-D60D-2E455E8A036F}"/>
              </a:ext>
            </a:extLst>
          </p:cNvPr>
          <p:cNvSpPr>
            <a:spLocks noGrp="1"/>
          </p:cNvSpPr>
          <p:nvPr>
            <p:ph type="title"/>
          </p:nvPr>
        </p:nvSpPr>
        <p:spPr/>
        <p:txBody>
          <a:bodyPr/>
          <a:lstStyle/>
          <a:p>
            <a:r>
              <a:rPr lang="en-US" altLang="en-US" dirty="0"/>
              <a:t>Liquid Media (Cont.)</a:t>
            </a:r>
          </a:p>
        </p:txBody>
      </p:sp>
      <p:sp>
        <p:nvSpPr>
          <p:cNvPr id="199683" name="Content Placeholder 2">
            <a:extLst>
              <a:ext uri="{FF2B5EF4-FFF2-40B4-BE49-F238E27FC236}">
                <a16:creationId xmlns:a16="http://schemas.microsoft.com/office/drawing/2014/main" id="{01A45EC5-2484-FE4C-50EC-053B8025D3A2}"/>
              </a:ext>
            </a:extLst>
          </p:cNvPr>
          <p:cNvSpPr>
            <a:spLocks noGrp="1"/>
          </p:cNvSpPr>
          <p:nvPr>
            <p:ph idx="1"/>
          </p:nvPr>
        </p:nvSpPr>
        <p:spPr/>
        <p:txBody>
          <a:bodyPr/>
          <a:lstStyle/>
          <a:p>
            <a:r>
              <a:rPr lang="en-US" altLang="en-US"/>
              <a:t>In the manual system, a Wood lamp or s0405 p1245 p1250 transilluminator can be used. Before use, oleic acid–albumin– dextrose is added to stimulate growth of mycobacteria. </a:t>
            </a:r>
          </a:p>
          <a:p>
            <a:r>
              <a:rPr lang="en-US" altLang="en-US"/>
              <a:t>To inhibit growth of nonmycobacteria, the antimicrobial agents polymyxin B, amphotericin B, nalidixic acid, trimethoprim, and azlocillin (PANTA) are added.</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a:extLst>
              <a:ext uri="{FF2B5EF4-FFF2-40B4-BE49-F238E27FC236}">
                <a16:creationId xmlns:a16="http://schemas.microsoft.com/office/drawing/2014/main" id="{4E34BFCD-F202-CB9F-328C-AC925D7621A4}"/>
              </a:ext>
            </a:extLst>
          </p:cNvPr>
          <p:cNvSpPr>
            <a:spLocks noGrp="1"/>
          </p:cNvSpPr>
          <p:nvPr>
            <p:ph type="title"/>
          </p:nvPr>
        </p:nvSpPr>
        <p:spPr/>
        <p:txBody>
          <a:bodyPr/>
          <a:lstStyle/>
          <a:p>
            <a:r>
              <a:rPr lang="en-US" altLang="en-US" dirty="0"/>
              <a:t>Liquid Media (Cont.)</a:t>
            </a:r>
          </a:p>
        </p:txBody>
      </p:sp>
      <p:sp>
        <p:nvSpPr>
          <p:cNvPr id="200707" name="Content Placeholder 2">
            <a:extLst>
              <a:ext uri="{FF2B5EF4-FFF2-40B4-BE49-F238E27FC236}">
                <a16:creationId xmlns:a16="http://schemas.microsoft.com/office/drawing/2014/main" id="{055D5523-A303-97EB-F86C-79871E5EE002}"/>
              </a:ext>
            </a:extLst>
          </p:cNvPr>
          <p:cNvSpPr>
            <a:spLocks noGrp="1"/>
          </p:cNvSpPr>
          <p:nvPr>
            <p:ph idx="1"/>
          </p:nvPr>
        </p:nvSpPr>
        <p:spPr/>
        <p:txBody>
          <a:bodyPr/>
          <a:lstStyle/>
          <a:p>
            <a:r>
              <a:rPr lang="en-US" altLang="en-US"/>
              <a:t>Broth media is used in continuous monitoring systems</a:t>
            </a:r>
          </a:p>
          <a:p>
            <a:pPr lvl="1"/>
            <a:r>
              <a:rPr lang="en-US" altLang="en-US"/>
              <a:t>MGIT 960 system</a:t>
            </a:r>
          </a:p>
          <a:p>
            <a:pPr lvl="1"/>
            <a:r>
              <a:rPr lang="en-US" altLang="en-US"/>
              <a:t>MB/BacT Alert 3D system</a:t>
            </a:r>
          </a:p>
          <a:p>
            <a:pPr lvl="1"/>
            <a:r>
              <a:rPr lang="en-US" altLang="en-US"/>
              <a:t>VersaTREK culture system</a:t>
            </a:r>
          </a:p>
          <a:p>
            <a:r>
              <a:rPr lang="en-US" altLang="en-US"/>
              <a:t>A disadvantage of the liquid systems is that </a:t>
            </a:r>
          </a:p>
          <a:p>
            <a:pPr lvl="1"/>
            <a:r>
              <a:rPr lang="en-US" altLang="en-US"/>
              <a:t>no colony morphology or pigmentation is available to suggest that the growth is of a mycobacterial species and not that of a contaminant or commensal organism.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FD1029E-A67D-F4AA-FDBB-3BE7502CE6F7}"/>
              </a:ext>
            </a:extLst>
          </p:cNvPr>
          <p:cNvSpPr>
            <a:spLocks noGrp="1"/>
          </p:cNvSpPr>
          <p:nvPr>
            <p:ph type="title"/>
          </p:nvPr>
        </p:nvSpPr>
        <p:spPr/>
        <p:txBody>
          <a:bodyPr/>
          <a:lstStyle/>
          <a:p>
            <a:r>
              <a:rPr lang="en-US" altLang="en-US" dirty="0"/>
              <a:t>Primary TB (Cont.)</a:t>
            </a:r>
          </a:p>
        </p:txBody>
      </p:sp>
      <p:sp>
        <p:nvSpPr>
          <p:cNvPr id="41987" name="Content Placeholder 2">
            <a:extLst>
              <a:ext uri="{FF2B5EF4-FFF2-40B4-BE49-F238E27FC236}">
                <a16:creationId xmlns:a16="http://schemas.microsoft.com/office/drawing/2014/main" id="{736699A8-7021-F281-21FC-7E394AD9843C}"/>
              </a:ext>
            </a:extLst>
          </p:cNvPr>
          <p:cNvSpPr>
            <a:spLocks noGrp="1"/>
          </p:cNvSpPr>
          <p:nvPr>
            <p:ph idx="1"/>
          </p:nvPr>
        </p:nvSpPr>
        <p:spPr/>
        <p:txBody>
          <a:bodyPr/>
          <a:lstStyle/>
          <a:p>
            <a:r>
              <a:rPr lang="en-US" altLang="en-US" i="1" dirty="0"/>
              <a:t>M. tuberculosis </a:t>
            </a:r>
            <a:r>
              <a:rPr lang="en-US" altLang="en-US" dirty="0"/>
              <a:t>cells are phagocytized by alveolar macrophages but can prevent fusion of phagosomes containing bacteria with lysosomes. This permits intracellular multiplication of the bacteria.</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a:extLst>
              <a:ext uri="{FF2B5EF4-FFF2-40B4-BE49-F238E27FC236}">
                <a16:creationId xmlns:a16="http://schemas.microsoft.com/office/drawing/2014/main" id="{F919D080-E961-C608-695F-5F369E9DC98F}"/>
              </a:ext>
            </a:extLst>
          </p:cNvPr>
          <p:cNvSpPr>
            <a:spLocks noGrp="1"/>
          </p:cNvSpPr>
          <p:nvPr>
            <p:ph type="title"/>
          </p:nvPr>
        </p:nvSpPr>
        <p:spPr/>
        <p:txBody>
          <a:bodyPr/>
          <a:lstStyle/>
          <a:p>
            <a:r>
              <a:rPr lang="en-US" altLang="en-US" dirty="0"/>
              <a:t>Liquid Media (Cont.)</a:t>
            </a:r>
          </a:p>
        </p:txBody>
      </p:sp>
      <p:sp>
        <p:nvSpPr>
          <p:cNvPr id="201731" name="Content Placeholder 2">
            <a:extLst>
              <a:ext uri="{FF2B5EF4-FFF2-40B4-BE49-F238E27FC236}">
                <a16:creationId xmlns:a16="http://schemas.microsoft.com/office/drawing/2014/main" id="{8D97B78B-47F3-4864-B0D1-13067F2CD0AE}"/>
              </a:ext>
            </a:extLst>
          </p:cNvPr>
          <p:cNvSpPr>
            <a:spLocks noGrp="1"/>
          </p:cNvSpPr>
          <p:nvPr>
            <p:ph idx="1"/>
          </p:nvPr>
        </p:nvSpPr>
        <p:spPr/>
        <p:txBody>
          <a:bodyPr/>
          <a:lstStyle/>
          <a:p>
            <a:r>
              <a:rPr lang="en-US" altLang="en-US" dirty="0"/>
              <a:t>Another disadvantage of the liquid systems is that cultures with mycobacteria with a lower optimal temperature may not be detected</a:t>
            </a:r>
            <a:r>
              <a:rPr lang="en-US" altLang="en-US" strike="sngStrike" dirty="0"/>
              <a:t> </a:t>
            </a:r>
          </a:p>
          <a:p>
            <a:pPr lvl="2"/>
            <a:r>
              <a:rPr lang="en-US" altLang="en-US" sz="2400" i="1" dirty="0"/>
              <a:t>M. </a:t>
            </a:r>
            <a:r>
              <a:rPr lang="en-US" altLang="en-US" sz="2400" i="1" dirty="0" err="1"/>
              <a:t>haemophilum</a:t>
            </a:r>
            <a:r>
              <a:rPr lang="en-US" altLang="en-US" sz="2400" i="1" dirty="0"/>
              <a:t> </a:t>
            </a:r>
          </a:p>
          <a:p>
            <a:pPr lvl="2"/>
            <a:r>
              <a:rPr lang="en-US" altLang="en-US" sz="2400" i="1" dirty="0"/>
              <a:t>M. </a:t>
            </a:r>
            <a:r>
              <a:rPr lang="en-US" altLang="en-US" sz="2400" i="1" dirty="0" err="1"/>
              <a:t>marinum</a:t>
            </a:r>
            <a:r>
              <a:rPr lang="en-US" altLang="en-US" sz="2400" i="1" dirty="0"/>
              <a:t> </a:t>
            </a:r>
          </a:p>
          <a:p>
            <a:pPr lvl="2"/>
            <a:r>
              <a:rPr lang="en-US" altLang="en-US" sz="2400" i="1" dirty="0"/>
              <a:t>M. </a:t>
            </a:r>
            <a:r>
              <a:rPr lang="en-US" altLang="en-US" sz="2400" i="1" dirty="0" err="1"/>
              <a:t>ulcerans</a:t>
            </a:r>
            <a:endParaRPr lang="en-US" altLang="en-US" sz="2400" dirty="0"/>
          </a:p>
          <a:p>
            <a:pPr lvl="2"/>
            <a:r>
              <a:rPr lang="en-US" altLang="en-US" sz="2400" i="1" dirty="0"/>
              <a:t>M. </a:t>
            </a:r>
            <a:r>
              <a:rPr lang="en-US" altLang="en-US" sz="2400" i="1" dirty="0" err="1"/>
              <a:t>chelonae</a:t>
            </a:r>
            <a:r>
              <a:rPr lang="en-US" altLang="en-US" dirty="0"/>
              <a:t> </a:t>
            </a:r>
            <a:r>
              <a:rPr lang="en-US" altLang="en-US" strike="sngStrike" dirty="0"/>
              <a:t>may not be detected</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a:extLst>
              <a:ext uri="{FF2B5EF4-FFF2-40B4-BE49-F238E27FC236}">
                <a16:creationId xmlns:a16="http://schemas.microsoft.com/office/drawing/2014/main" id="{387CA2B3-0615-B903-2E5B-668E78B479CB}"/>
              </a:ext>
            </a:extLst>
          </p:cNvPr>
          <p:cNvSpPr>
            <a:spLocks noGrp="1"/>
          </p:cNvSpPr>
          <p:nvPr>
            <p:ph type="title"/>
          </p:nvPr>
        </p:nvSpPr>
        <p:spPr/>
        <p:txBody>
          <a:bodyPr/>
          <a:lstStyle/>
          <a:p>
            <a:r>
              <a:rPr lang="en-US" altLang="en-US"/>
              <a:t>Isolator lysis-Centrifuge System (ILCS)</a:t>
            </a:r>
          </a:p>
        </p:txBody>
      </p:sp>
      <p:sp>
        <p:nvSpPr>
          <p:cNvPr id="202755" name="Content Placeholder 2">
            <a:extLst>
              <a:ext uri="{FF2B5EF4-FFF2-40B4-BE49-F238E27FC236}">
                <a16:creationId xmlns:a16="http://schemas.microsoft.com/office/drawing/2014/main" id="{D0F2CE36-82F1-28EC-0118-1242C35304C8}"/>
              </a:ext>
            </a:extLst>
          </p:cNvPr>
          <p:cNvSpPr>
            <a:spLocks noGrp="1"/>
          </p:cNvSpPr>
          <p:nvPr>
            <p:ph idx="1"/>
          </p:nvPr>
        </p:nvSpPr>
        <p:spPr/>
        <p:txBody>
          <a:bodyPr/>
          <a:lstStyle/>
          <a:p>
            <a:r>
              <a:rPr lang="en-US" altLang="en-US" dirty="0" err="1"/>
              <a:t>Isolator</a:t>
            </a:r>
            <a:r>
              <a:rPr lang="en-US" altLang="en-US" baseline="30000" dirty="0" err="1"/>
              <a:t>TM</a:t>
            </a:r>
            <a:r>
              <a:rPr lang="en-US" altLang="en-US" dirty="0"/>
              <a:t> is a blood collection system that contains saponin to liberate intracellular organisms.</a:t>
            </a:r>
          </a:p>
          <a:p>
            <a:r>
              <a:rPr lang="en-US" altLang="en-US" dirty="0"/>
              <a:t>After saponin treatment and centrifugation, the sample is inoculated onto mycobacteria agar plates or tubes.</a:t>
            </a:r>
          </a:p>
          <a:p>
            <a:r>
              <a:rPr lang="en-US" altLang="en-US" dirty="0"/>
              <a:t>Advantages</a:t>
            </a:r>
          </a:p>
          <a:p>
            <a:pPr lvl="1"/>
            <a:r>
              <a:rPr lang="en-US" altLang="en-US" dirty="0"/>
              <a:t>Yielding of isolated colonies and the ability to quantify </a:t>
            </a:r>
            <a:r>
              <a:rPr lang="en-US" altLang="en-US" dirty="0" err="1"/>
              <a:t>mycobacteremia</a:t>
            </a:r>
            <a:endParaRPr lang="en-US" altLang="en-US"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a:extLst>
              <a:ext uri="{FF2B5EF4-FFF2-40B4-BE49-F238E27FC236}">
                <a16:creationId xmlns:a16="http://schemas.microsoft.com/office/drawing/2014/main" id="{87EC6C0B-396E-ECC1-4EAD-DA0D26F42DDE}"/>
              </a:ext>
            </a:extLst>
          </p:cNvPr>
          <p:cNvSpPr>
            <a:spLocks noGrp="1"/>
          </p:cNvSpPr>
          <p:nvPr>
            <p:ph type="title"/>
          </p:nvPr>
        </p:nvSpPr>
        <p:spPr/>
        <p:txBody>
          <a:bodyPr/>
          <a:lstStyle/>
          <a:p>
            <a:r>
              <a:rPr lang="en-US" altLang="en-US" dirty="0"/>
              <a:t>ILCS (Cont.)</a:t>
            </a:r>
          </a:p>
        </p:txBody>
      </p:sp>
      <p:sp>
        <p:nvSpPr>
          <p:cNvPr id="203779" name="Content Placeholder 2">
            <a:extLst>
              <a:ext uri="{FF2B5EF4-FFF2-40B4-BE49-F238E27FC236}">
                <a16:creationId xmlns:a16="http://schemas.microsoft.com/office/drawing/2014/main" id="{C1C9219D-6262-D792-EF79-41B8388D21BB}"/>
              </a:ext>
            </a:extLst>
          </p:cNvPr>
          <p:cNvSpPr>
            <a:spLocks noGrp="1"/>
          </p:cNvSpPr>
          <p:nvPr>
            <p:ph idx="1"/>
          </p:nvPr>
        </p:nvSpPr>
        <p:spPr/>
        <p:txBody>
          <a:bodyPr/>
          <a:lstStyle/>
          <a:p>
            <a:r>
              <a:rPr lang="en-US" altLang="en-US"/>
              <a:t>For maximal recovery of mycobacteria, laboratories should use a battery of media that includes a liquid medium and at least one solid medium—egg-based or agar-based— for primary isolation. </a:t>
            </a:r>
          </a:p>
          <a:p>
            <a:r>
              <a:rPr lang="en-US" altLang="en-US"/>
              <a:t>An additional selective medium is often reserved for specimens in which heavy contamination is anticipated</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C17771-5DD8-BB67-3D26-656A7A08A62C}"/>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Font typeface="Wingdings 2" panose="05020102010507070707" pitchFamily="18" charset="2"/>
              <a:buNone/>
              <a:defRPr/>
            </a:pPr>
            <a:r>
              <a:rPr lang="en-US" sz="4000" dirty="0"/>
              <a:t>Laboratory Identification </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a:extLst>
              <a:ext uri="{FF2B5EF4-FFF2-40B4-BE49-F238E27FC236}">
                <a16:creationId xmlns:a16="http://schemas.microsoft.com/office/drawing/2014/main" id="{742E2C09-0A60-F4CC-F00A-AA05B6734A8B}"/>
              </a:ext>
            </a:extLst>
          </p:cNvPr>
          <p:cNvSpPr>
            <a:spLocks noGrp="1"/>
          </p:cNvSpPr>
          <p:nvPr>
            <p:ph type="title"/>
          </p:nvPr>
        </p:nvSpPr>
        <p:spPr/>
        <p:txBody>
          <a:bodyPr/>
          <a:lstStyle/>
          <a:p>
            <a:r>
              <a:rPr lang="en-US" altLang="en-US"/>
              <a:t>Laboratory Levels or Extents of Service</a:t>
            </a:r>
          </a:p>
        </p:txBody>
      </p:sp>
      <p:sp>
        <p:nvSpPr>
          <p:cNvPr id="205827" name="Content Placeholder 2">
            <a:extLst>
              <a:ext uri="{FF2B5EF4-FFF2-40B4-BE49-F238E27FC236}">
                <a16:creationId xmlns:a16="http://schemas.microsoft.com/office/drawing/2014/main" id="{54B7ED13-8A1C-4FAA-2221-3BA3D5AB1584}"/>
              </a:ext>
            </a:extLst>
          </p:cNvPr>
          <p:cNvSpPr>
            <a:spLocks noGrp="1"/>
          </p:cNvSpPr>
          <p:nvPr>
            <p:ph idx="1"/>
          </p:nvPr>
        </p:nvSpPr>
        <p:spPr/>
        <p:txBody>
          <a:bodyPr/>
          <a:lstStyle/>
          <a:p>
            <a:r>
              <a:rPr lang="en-US" altLang="en-US"/>
              <a:t>Laboratories must decide which level of mycobacterial services to offer. </a:t>
            </a:r>
          </a:p>
          <a:p>
            <a:r>
              <a:rPr lang="en-US" altLang="en-US"/>
              <a:t>The College of American Pathologists (CAP) levels of service</a:t>
            </a:r>
          </a:p>
          <a:p>
            <a:pPr lvl="1"/>
            <a:r>
              <a:rPr lang="en-US" altLang="en-US"/>
              <a:t>Level 1- specimen collection only</a:t>
            </a:r>
          </a:p>
          <a:p>
            <a:pPr lvl="1"/>
            <a:r>
              <a:rPr lang="en-US" altLang="en-US"/>
              <a:t>Level 2- perform microscopy and isolate and identify and sometime perform susceptibility tests for MTB</a:t>
            </a:r>
          </a:p>
          <a:p>
            <a:pPr lvl="1"/>
            <a:r>
              <a:rPr lang="en-US" altLang="en-US"/>
              <a:t>Level 3- perform microscopy, isolate and identify, and perform susceptibility tests for all </a:t>
            </a:r>
            <a:r>
              <a:rPr lang="en-US" altLang="en-US" i="1"/>
              <a:t>Mycobacterium</a:t>
            </a:r>
            <a:r>
              <a:rPr lang="en-US" altLang="en-US"/>
              <a:t> spp.</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A60C8AA6-229D-98A0-C643-2197744F4885}"/>
              </a:ext>
            </a:extLst>
          </p:cNvPr>
          <p:cNvSpPr>
            <a:spLocks noGrp="1"/>
          </p:cNvSpPr>
          <p:nvPr>
            <p:ph type="title"/>
          </p:nvPr>
        </p:nvSpPr>
        <p:spPr/>
        <p:txBody>
          <a:bodyPr/>
          <a:lstStyle/>
          <a:p>
            <a:pPr eaLnBrk="1" hangingPunct="1"/>
            <a:r>
              <a:rPr lang="en-US" altLang="en-US"/>
              <a:t>Levels of Laboratory Services</a:t>
            </a:r>
          </a:p>
        </p:txBody>
      </p:sp>
      <p:pic>
        <p:nvPicPr>
          <p:cNvPr id="206853" name="Picture 6" descr="C:\Users\12994\Desktop\Mahon\box26.3.jpg">
            <a:extLst>
              <a:ext uri="{FF2B5EF4-FFF2-40B4-BE49-F238E27FC236}">
                <a16:creationId xmlns:a16="http://schemas.microsoft.com/office/drawing/2014/main" id="{12D763DD-ADE9-E6C6-9A63-E9684C243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46482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9B6953E9-F957-6DA7-C6FA-42BC4568159E}"/>
              </a:ext>
            </a:extLst>
          </p:cNvPr>
          <p:cNvSpPr>
            <a:spLocks noGrp="1"/>
          </p:cNvSpPr>
          <p:nvPr>
            <p:ph type="title"/>
          </p:nvPr>
        </p:nvSpPr>
        <p:spPr>
          <a:xfrm>
            <a:off x="0" y="274638"/>
            <a:ext cx="9144000" cy="1143000"/>
          </a:xfrm>
        </p:spPr>
        <p:txBody>
          <a:bodyPr/>
          <a:lstStyle/>
          <a:p>
            <a:pPr eaLnBrk="1" hangingPunct="1"/>
            <a:r>
              <a:rPr lang="en-US" altLang="en-US"/>
              <a:t>Preliminary ID of Mycobacteria</a:t>
            </a:r>
            <a:endParaRPr lang="en-US" altLang="en-US" i="1"/>
          </a:p>
        </p:txBody>
      </p:sp>
      <p:sp>
        <p:nvSpPr>
          <p:cNvPr id="207875" name="Rectangle 3">
            <a:extLst>
              <a:ext uri="{FF2B5EF4-FFF2-40B4-BE49-F238E27FC236}">
                <a16:creationId xmlns:a16="http://schemas.microsoft.com/office/drawing/2014/main" id="{8869417B-B564-2CDE-D8A7-9354133BE2FF}"/>
              </a:ext>
            </a:extLst>
          </p:cNvPr>
          <p:cNvSpPr>
            <a:spLocks noGrp="1"/>
          </p:cNvSpPr>
          <p:nvPr>
            <p:ph idx="1"/>
          </p:nvPr>
        </p:nvSpPr>
        <p:spPr/>
        <p:txBody>
          <a:bodyPr/>
          <a:lstStyle/>
          <a:p>
            <a:pPr eaLnBrk="1" hangingPunct="1"/>
            <a:r>
              <a:rPr lang="en-US" altLang="en-US"/>
              <a:t>Perform acid-fast stain on recovered isolate</a:t>
            </a:r>
          </a:p>
          <a:p>
            <a:pPr eaLnBrk="1" hangingPunct="1"/>
            <a:r>
              <a:rPr lang="en-US" altLang="en-US"/>
              <a:t>Examine phenotypic characteristics to help in the selection of more definitive tests.</a:t>
            </a:r>
          </a:p>
          <a:p>
            <a:pPr lvl="1" eaLnBrk="1" hangingPunct="1"/>
            <a:r>
              <a:rPr lang="en-US" altLang="en-US"/>
              <a:t>Colony morphology</a:t>
            </a:r>
          </a:p>
          <a:p>
            <a:pPr lvl="1" eaLnBrk="1" hangingPunct="1"/>
            <a:r>
              <a:rPr lang="en-US" altLang="en-US"/>
              <a:t>Growth rate</a:t>
            </a:r>
          </a:p>
          <a:p>
            <a:pPr lvl="1" eaLnBrk="1" hangingPunct="1"/>
            <a:r>
              <a:rPr lang="en-US" altLang="en-US"/>
              <a:t>Optimal growth temperature</a:t>
            </a:r>
          </a:p>
          <a:p>
            <a:pPr lvl="1" eaLnBrk="1" hangingPunct="1"/>
            <a:r>
              <a:rPr lang="en-US" altLang="en-US"/>
              <a:t>Photoreactivity </a:t>
            </a:r>
          </a:p>
        </p:txBody>
      </p:sp>
    </p:spTree>
  </p:cSld>
  <p:clrMapOvr>
    <a:masterClrMapping/>
  </p:clrMapOvr>
  <p:transition spd="slow"/>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71B18F2-36C5-D045-2F1F-0F74959E08F6}"/>
              </a:ext>
            </a:extLst>
          </p:cNvPr>
          <p:cNvSpPr>
            <a:spLocks noGrp="1" noChangeArrowheads="1"/>
          </p:cNvSpPr>
          <p:nvPr>
            <p:ph type="title"/>
          </p:nvPr>
        </p:nvSpPr>
        <p:spPr>
          <a:xfrm>
            <a:off x="76200" y="274638"/>
            <a:ext cx="8991600" cy="1143000"/>
          </a:xfrm>
        </p:spPr>
        <p:txBody>
          <a:bodyPr rtlCol="0">
            <a:normAutofit fontScale="90000"/>
          </a:bodyPr>
          <a:lstStyle/>
          <a:p>
            <a:pPr eaLnBrk="1" fontAlgn="auto" hangingPunct="1">
              <a:spcAft>
                <a:spcPts val="0"/>
              </a:spcAft>
              <a:defRPr/>
            </a:pPr>
            <a:r>
              <a:rPr lang="en-US" altLang="en-US" dirty="0"/>
              <a:t>Schematic Diagram for Slow-Growing </a:t>
            </a:r>
            <a:r>
              <a:rPr lang="en-US" altLang="en-US" i="1" dirty="0"/>
              <a:t>Mycobacterium</a:t>
            </a:r>
          </a:p>
        </p:txBody>
      </p:sp>
      <p:pic>
        <p:nvPicPr>
          <p:cNvPr id="208901" name="Picture 6" descr="Y:\ELS00000-IW26_[Mahon 6e]\ELS00000-IW26-SRC\Course-N\Construction\IC\jpg\Chapter026\026006.jpg">
            <a:extLst>
              <a:ext uri="{FF2B5EF4-FFF2-40B4-BE49-F238E27FC236}">
                <a16:creationId xmlns:a16="http://schemas.microsoft.com/office/drawing/2014/main" id="{3E0AF130-C87F-D315-ADDB-5DEBAE230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52600"/>
            <a:ext cx="4648200"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5C0E-4682-6656-6E01-31FF83FFD3CA}"/>
              </a:ext>
            </a:extLst>
          </p:cNvPr>
          <p:cNvSpPr>
            <a:spLocks noGrp="1"/>
          </p:cNvSpPr>
          <p:nvPr>
            <p:ph type="title"/>
          </p:nvPr>
        </p:nvSpPr>
        <p:spPr/>
        <p:txBody>
          <a:bodyPr rtlCol="0">
            <a:normAutofit fontScale="90000"/>
          </a:bodyPr>
          <a:lstStyle/>
          <a:p>
            <a:pPr eaLnBrk="1" fontAlgn="auto" hangingPunct="1">
              <a:spcAft>
                <a:spcPts val="0"/>
              </a:spcAft>
              <a:defRPr/>
            </a:pPr>
            <a:r>
              <a:rPr lang="en-US" altLang="en-US" dirty="0"/>
              <a:t>Schematic Diagram for Rapidly-Growing </a:t>
            </a:r>
            <a:r>
              <a:rPr lang="en-US" altLang="en-US" i="1" dirty="0"/>
              <a:t>Mycobacterium</a:t>
            </a:r>
            <a:endParaRPr lang="en-US" dirty="0"/>
          </a:p>
        </p:txBody>
      </p:sp>
      <p:pic>
        <p:nvPicPr>
          <p:cNvPr id="209925" name="Picture 6" descr="Y:\ELS00000-IW26_[Mahon 6e]\ELS00000-IW26-SRC\Course-N\Construction\IC\jpg\Chapter026\026007.jpg">
            <a:extLst>
              <a:ext uri="{FF2B5EF4-FFF2-40B4-BE49-F238E27FC236}">
                <a16:creationId xmlns:a16="http://schemas.microsoft.com/office/drawing/2014/main" id="{2B367F78-C1D2-1BED-458A-A1BF511A8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620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A67CB7A5-464C-DDE0-0CAD-FCF4304C8460}"/>
              </a:ext>
            </a:extLst>
          </p:cNvPr>
          <p:cNvSpPr>
            <a:spLocks noGrp="1"/>
          </p:cNvSpPr>
          <p:nvPr>
            <p:ph type="title"/>
          </p:nvPr>
        </p:nvSpPr>
        <p:spPr>
          <a:xfrm>
            <a:off x="152400" y="274638"/>
            <a:ext cx="8839200" cy="1143000"/>
          </a:xfrm>
        </p:spPr>
        <p:txBody>
          <a:bodyPr/>
          <a:lstStyle/>
          <a:p>
            <a:pPr eaLnBrk="1" hangingPunct="1"/>
            <a:r>
              <a:rPr lang="en-US" altLang="en-US" sz="3200"/>
              <a:t>Colony Morphology</a:t>
            </a:r>
            <a:endParaRPr lang="en-US" altLang="en-US" sz="3200" i="1"/>
          </a:p>
        </p:txBody>
      </p:sp>
      <p:sp>
        <p:nvSpPr>
          <p:cNvPr id="210947" name="Rectangle 3">
            <a:extLst>
              <a:ext uri="{FF2B5EF4-FFF2-40B4-BE49-F238E27FC236}">
                <a16:creationId xmlns:a16="http://schemas.microsoft.com/office/drawing/2014/main" id="{747B7136-82B5-87F8-4199-7F5F0D48DA39}"/>
              </a:ext>
            </a:extLst>
          </p:cNvPr>
          <p:cNvSpPr>
            <a:spLocks noGrp="1"/>
          </p:cNvSpPr>
          <p:nvPr>
            <p:ph idx="1"/>
          </p:nvPr>
        </p:nvSpPr>
        <p:spPr/>
        <p:txBody>
          <a:bodyPr/>
          <a:lstStyle/>
          <a:p>
            <a:pPr eaLnBrk="1" hangingPunct="1"/>
            <a:r>
              <a:rPr lang="en-US" altLang="en-US"/>
              <a:t>Two general types</a:t>
            </a:r>
          </a:p>
          <a:p>
            <a:pPr lvl="1" eaLnBrk="1" hangingPunct="1"/>
            <a:r>
              <a:rPr lang="en-US" altLang="en-US"/>
              <a:t>Smooth and soft</a:t>
            </a:r>
          </a:p>
          <a:p>
            <a:pPr lvl="1" eaLnBrk="1" hangingPunct="1"/>
            <a:r>
              <a:rPr lang="en-US" altLang="en-US"/>
              <a:t>Rough and “friable” (with a fried egg appearance with dense center)</a:t>
            </a:r>
          </a:p>
          <a:p>
            <a:pPr lvl="2" eaLnBrk="1" hangingPunct="1"/>
            <a:r>
              <a:rPr lang="en-US" altLang="en-US" i="1"/>
              <a:t>M. tuberculosis</a:t>
            </a:r>
          </a:p>
          <a:p>
            <a:pPr lvl="3" eaLnBrk="1" hangingPunct="1"/>
            <a:r>
              <a:rPr lang="en-US" altLang="en-US"/>
              <a:t>Cording: rough colonies that exhibit a prominent patterned texture (curved strands of bacilli)</a:t>
            </a:r>
          </a:p>
          <a:p>
            <a:pPr lvl="2" eaLnBrk="1" hangingPunct="1"/>
            <a:r>
              <a:rPr lang="en-US" altLang="en-US" i="1"/>
              <a:t>Mycobacterium avium–intracellulare </a:t>
            </a:r>
            <a:r>
              <a:rPr lang="en-US" altLang="en-US"/>
              <a:t>complex</a:t>
            </a:r>
          </a:p>
          <a:p>
            <a:pPr lvl="3" eaLnBrk="1" hangingPunct="1"/>
            <a:r>
              <a:rPr lang="en-US" altLang="en-US"/>
              <a:t>Glossy, whitish colonies often occurring with smaller translucent colonies</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6BA8FD1-75D5-047E-5015-542B7AA0C044}"/>
              </a:ext>
            </a:extLst>
          </p:cNvPr>
          <p:cNvSpPr>
            <a:spLocks noGrp="1"/>
          </p:cNvSpPr>
          <p:nvPr>
            <p:ph type="title"/>
          </p:nvPr>
        </p:nvSpPr>
        <p:spPr/>
        <p:txBody>
          <a:bodyPr/>
          <a:lstStyle/>
          <a:p>
            <a:pPr eaLnBrk="1" hangingPunct="1"/>
            <a:r>
              <a:rPr lang="en-US" altLang="en-US" dirty="0"/>
              <a:t>Primary TB (Cont.)</a:t>
            </a:r>
          </a:p>
        </p:txBody>
      </p:sp>
      <p:sp>
        <p:nvSpPr>
          <p:cNvPr id="43011" name="Rectangle 3">
            <a:extLst>
              <a:ext uri="{FF2B5EF4-FFF2-40B4-BE49-F238E27FC236}">
                <a16:creationId xmlns:a16="http://schemas.microsoft.com/office/drawing/2014/main" id="{78E6880D-3F72-799B-DFEA-80F2373EA38B}"/>
              </a:ext>
            </a:extLst>
          </p:cNvPr>
          <p:cNvSpPr>
            <a:spLocks noGrp="1"/>
          </p:cNvSpPr>
          <p:nvPr>
            <p:ph idx="1"/>
          </p:nvPr>
        </p:nvSpPr>
        <p:spPr/>
        <p:txBody>
          <a:bodyPr/>
          <a:lstStyle/>
          <a:p>
            <a:pPr eaLnBrk="1" hangingPunct="1"/>
            <a:r>
              <a:rPr lang="en-US" altLang="en-US" dirty="0"/>
              <a:t>In a person with adequate cellular immunity,</a:t>
            </a:r>
          </a:p>
          <a:p>
            <a:pPr lvl="1" eaLnBrk="1" hangingPunct="1"/>
            <a:r>
              <a:rPr lang="en-US" altLang="en-US" dirty="0"/>
              <a:t>Macrophages secrete interleukin 12 and tumor necrosis factor alpha, which recruit T cells and natural killer cells and enhance the inflammatory reaction.</a:t>
            </a:r>
          </a:p>
          <a:p>
            <a:pPr lvl="1" eaLnBrk="1" hangingPunct="1"/>
            <a:r>
              <a:rPr lang="en-US" altLang="en-US" dirty="0"/>
              <a:t>Some of the T cells differentiate into T-helper cells type-1 (Th1) releasing lymphokines, such as interferon-</a:t>
            </a:r>
            <a:r>
              <a:rPr lang="el-GR" altLang="en-US" dirty="0"/>
              <a:t>γ (</a:t>
            </a:r>
            <a:r>
              <a:rPr lang="en-US" altLang="en-US" dirty="0"/>
              <a:t>IFN-</a:t>
            </a:r>
            <a:r>
              <a:rPr lang="el-GR" altLang="en-US" dirty="0"/>
              <a:t>γ). </a:t>
            </a:r>
            <a:r>
              <a:rPr lang="en-US" altLang="en-US" dirty="0"/>
              <a:t>IFN-</a:t>
            </a:r>
            <a:r>
              <a:rPr lang="el-GR" altLang="en-US" dirty="0"/>
              <a:t>γ </a:t>
            </a:r>
            <a:r>
              <a:rPr lang="en-US" altLang="en-US" dirty="0"/>
              <a:t>stimulates macrophages in the infection site to destroy intracellular mycobacteria.</a:t>
            </a:r>
          </a:p>
          <a:p>
            <a:pPr lvl="1" eaLnBrk="1" hangingPunct="1"/>
            <a:r>
              <a:rPr lang="en-US" altLang="en-US" dirty="0"/>
              <a:t>This is followed by regression and healing of the primary lesion. </a:t>
            </a:r>
          </a:p>
        </p:txBody>
      </p:sp>
    </p:spTree>
  </p:cSld>
  <p:clrMapOvr>
    <a:masterClrMapping/>
  </p:clrMapOvr>
  <p:transition spd="slow"/>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a:extLst>
              <a:ext uri="{FF2B5EF4-FFF2-40B4-BE49-F238E27FC236}">
                <a16:creationId xmlns:a16="http://schemas.microsoft.com/office/drawing/2014/main" id="{D6FA4D69-A4D2-9530-85D2-D1C7255F2DD1}"/>
              </a:ext>
            </a:extLst>
          </p:cNvPr>
          <p:cNvSpPr>
            <a:spLocks noGrp="1"/>
          </p:cNvSpPr>
          <p:nvPr>
            <p:ph type="title"/>
          </p:nvPr>
        </p:nvSpPr>
        <p:spPr>
          <a:xfrm>
            <a:off x="473075" y="304800"/>
            <a:ext cx="8229600" cy="1143000"/>
          </a:xfrm>
        </p:spPr>
        <p:txBody>
          <a:bodyPr/>
          <a:lstStyle/>
          <a:p>
            <a:r>
              <a:rPr lang="en-US" altLang="en-US"/>
              <a:t>Growth Rate</a:t>
            </a:r>
          </a:p>
        </p:txBody>
      </p:sp>
      <p:sp>
        <p:nvSpPr>
          <p:cNvPr id="211971" name="Content Placeholder 2">
            <a:extLst>
              <a:ext uri="{FF2B5EF4-FFF2-40B4-BE49-F238E27FC236}">
                <a16:creationId xmlns:a16="http://schemas.microsoft.com/office/drawing/2014/main" id="{F3C45A08-302F-3982-72D3-745D5F06381C}"/>
              </a:ext>
            </a:extLst>
          </p:cNvPr>
          <p:cNvSpPr>
            <a:spLocks noGrp="1"/>
          </p:cNvSpPr>
          <p:nvPr>
            <p:ph idx="1"/>
          </p:nvPr>
        </p:nvSpPr>
        <p:spPr/>
        <p:txBody>
          <a:bodyPr/>
          <a:lstStyle/>
          <a:p>
            <a:r>
              <a:rPr lang="en-US" altLang="en-US"/>
              <a:t>Growth rate and recovery time depend on the species of mycobacteria but are also influenced by the media, incubation temperature, and initial inoculum size.</a:t>
            </a:r>
          </a:p>
          <a:p>
            <a:pPr lvl="1"/>
            <a:r>
              <a:rPr lang="en-US" altLang="en-US"/>
              <a:t>The range in recovery time is wide, from 3 to 60 days.</a:t>
            </a:r>
          </a:p>
          <a:p>
            <a:pPr lvl="1"/>
            <a:r>
              <a:rPr lang="en-US" altLang="en-US"/>
              <a:t>Mycobacteria are generally categorized as rapid growers, having visible growth in fewer than 7 days</a:t>
            </a:r>
          </a:p>
          <a:p>
            <a:pPr lvl="1"/>
            <a:r>
              <a:rPr lang="en-US" altLang="en-US"/>
              <a:t>For slow growers, producing colonies in more than 7 days</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08D11DBF-11BE-B71D-0FAB-3200F23218D2}"/>
              </a:ext>
            </a:extLst>
          </p:cNvPr>
          <p:cNvSpPr>
            <a:spLocks noGrp="1"/>
          </p:cNvSpPr>
          <p:nvPr>
            <p:ph type="title"/>
          </p:nvPr>
        </p:nvSpPr>
        <p:spPr>
          <a:xfrm>
            <a:off x="76200" y="342900"/>
            <a:ext cx="8991600" cy="1219200"/>
          </a:xfrm>
        </p:spPr>
        <p:txBody>
          <a:bodyPr/>
          <a:lstStyle/>
          <a:p>
            <a:pPr eaLnBrk="1" hangingPunct="1"/>
            <a:r>
              <a:rPr lang="en-US" altLang="en-US" sz="3600"/>
              <a:t>Temperature</a:t>
            </a:r>
            <a:r>
              <a:rPr lang="en-US" altLang="en-US"/>
              <a:t> </a:t>
            </a:r>
          </a:p>
        </p:txBody>
      </p:sp>
      <p:sp>
        <p:nvSpPr>
          <p:cNvPr id="212995" name="Rectangle 3">
            <a:extLst>
              <a:ext uri="{FF2B5EF4-FFF2-40B4-BE49-F238E27FC236}">
                <a16:creationId xmlns:a16="http://schemas.microsoft.com/office/drawing/2014/main" id="{F57B20A4-EF17-7A3D-5930-626308FAE848}"/>
              </a:ext>
            </a:extLst>
          </p:cNvPr>
          <p:cNvSpPr>
            <a:spLocks noGrp="1"/>
          </p:cNvSpPr>
          <p:nvPr>
            <p:ph idx="1"/>
          </p:nvPr>
        </p:nvSpPr>
        <p:spPr>
          <a:xfrm>
            <a:off x="669925" y="1641475"/>
            <a:ext cx="7772400" cy="4454525"/>
          </a:xfrm>
        </p:spPr>
        <p:txBody>
          <a:bodyPr/>
          <a:lstStyle/>
          <a:p>
            <a:pPr eaLnBrk="1" hangingPunct="1"/>
            <a:r>
              <a:rPr lang="en-US" altLang="en-US"/>
              <a:t>Temperature</a:t>
            </a:r>
          </a:p>
          <a:p>
            <a:pPr lvl="1" eaLnBrk="1" hangingPunct="1"/>
            <a:r>
              <a:rPr lang="en-US" altLang="en-US"/>
              <a:t>The optimal temperature and range at which a mycobacterial species can grow may be extremely narrow, especially at the time of initial incubation. </a:t>
            </a:r>
            <a:r>
              <a:rPr lang="en-US" altLang="en-US" i="1"/>
              <a:t>M. haemophilum, M. marinum, M. ulcerans</a:t>
            </a:r>
            <a:r>
              <a:rPr lang="en-US" altLang="en-US"/>
              <a:t>, and </a:t>
            </a:r>
            <a:r>
              <a:rPr lang="en-US" altLang="en-US" i="1"/>
              <a:t>M. chelonae </a:t>
            </a:r>
            <a:r>
              <a:rPr lang="en-US" altLang="en-US"/>
              <a:t>grow best at 25° to 33° C and poorly, if at all, at 35° to 37° C. At the other extreme, </a:t>
            </a:r>
            <a:r>
              <a:rPr lang="en-US" altLang="en-US" i="1"/>
              <a:t>M. xenopi</a:t>
            </a:r>
            <a:r>
              <a:rPr lang="en-US" altLang="en-US"/>
              <a:t> grows best at 42°C (to 45°C).</a:t>
            </a:r>
          </a:p>
        </p:txBody>
      </p:sp>
    </p:spTree>
  </p:cSld>
  <p:clrMapOvr>
    <a:masterClrMapping/>
  </p:clrMapOvr>
  <p:transition spd="slow"/>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C5589E89-2912-227F-D879-811767DE6C7F}"/>
              </a:ext>
            </a:extLst>
          </p:cNvPr>
          <p:cNvSpPr>
            <a:spLocks noGrp="1"/>
          </p:cNvSpPr>
          <p:nvPr>
            <p:ph type="title"/>
          </p:nvPr>
        </p:nvSpPr>
        <p:spPr>
          <a:xfrm>
            <a:off x="0" y="274638"/>
            <a:ext cx="9144000" cy="1143000"/>
          </a:xfrm>
        </p:spPr>
        <p:txBody>
          <a:bodyPr/>
          <a:lstStyle/>
          <a:p>
            <a:pPr eaLnBrk="1" hangingPunct="1"/>
            <a:r>
              <a:rPr lang="en-US" altLang="en-US" sz="3200"/>
              <a:t>Photoreactivity</a:t>
            </a:r>
          </a:p>
        </p:txBody>
      </p:sp>
      <p:sp>
        <p:nvSpPr>
          <p:cNvPr id="214019" name="Rectangle 3">
            <a:extLst>
              <a:ext uri="{FF2B5EF4-FFF2-40B4-BE49-F238E27FC236}">
                <a16:creationId xmlns:a16="http://schemas.microsoft.com/office/drawing/2014/main" id="{148AC420-7C4E-30FD-B4C8-7115A6560B16}"/>
              </a:ext>
            </a:extLst>
          </p:cNvPr>
          <p:cNvSpPr>
            <a:spLocks noGrp="1"/>
          </p:cNvSpPr>
          <p:nvPr>
            <p:ph idx="1"/>
          </p:nvPr>
        </p:nvSpPr>
        <p:spPr/>
        <p:txBody>
          <a:bodyPr/>
          <a:lstStyle/>
          <a:p>
            <a:pPr eaLnBrk="1" hangingPunct="1"/>
            <a:r>
              <a:rPr lang="en-US" altLang="en-US"/>
              <a:t>Nonchromogen</a:t>
            </a:r>
          </a:p>
          <a:p>
            <a:pPr lvl="1" eaLnBrk="1" hangingPunct="1"/>
            <a:r>
              <a:rPr lang="en-US" altLang="en-US"/>
              <a:t>Nonphotoreactive in light or dark conditions</a:t>
            </a:r>
          </a:p>
          <a:p>
            <a:pPr eaLnBrk="1" hangingPunct="1"/>
            <a:r>
              <a:rPr lang="en-US" altLang="en-US"/>
              <a:t>Photochromogen</a:t>
            </a:r>
          </a:p>
          <a:p>
            <a:pPr lvl="1" eaLnBrk="1" hangingPunct="1"/>
            <a:r>
              <a:rPr lang="en-US" altLang="en-US"/>
              <a:t>Nonpigmented until addition of light </a:t>
            </a:r>
          </a:p>
          <a:p>
            <a:pPr lvl="2" eaLnBrk="1" hangingPunct="1"/>
            <a:r>
              <a:rPr lang="en-US" altLang="en-US"/>
              <a:t>Photoreactive</a:t>
            </a:r>
          </a:p>
          <a:p>
            <a:pPr lvl="1" eaLnBrk="1" hangingPunct="1"/>
            <a:r>
              <a:rPr lang="en-US" altLang="en-US"/>
              <a:t>Carotene pigment  upon exposure to light</a:t>
            </a:r>
          </a:p>
          <a:p>
            <a:pPr lvl="2" eaLnBrk="1" hangingPunct="1"/>
            <a:r>
              <a:rPr lang="en-US" altLang="en-US"/>
              <a:t>Pale yellow to orange</a:t>
            </a:r>
          </a:p>
          <a:p>
            <a:pPr eaLnBrk="1" hangingPunct="1"/>
            <a:r>
              <a:rPr lang="en-US" altLang="en-US"/>
              <a:t>Scotochromogen</a:t>
            </a:r>
          </a:p>
          <a:p>
            <a:pPr lvl="1" eaLnBrk="1" hangingPunct="1"/>
            <a:r>
              <a:rPr lang="en-US" altLang="en-US"/>
              <a:t>Produce pigment in light or dark conditions</a:t>
            </a:r>
          </a:p>
          <a:p>
            <a:pPr lvl="1" eaLnBrk="1" hangingPunct="1"/>
            <a:r>
              <a:rPr lang="en-US" altLang="en-US"/>
              <a:t>Produce a pale yellow to orange color</a:t>
            </a:r>
          </a:p>
        </p:txBody>
      </p:sp>
    </p:spTree>
  </p:cSld>
  <p:clrMapOvr>
    <a:masterClrMapping/>
  </p:clrMapOvr>
  <p:transition spd="slow"/>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1AB0150A-4BFD-B8AC-FB41-B27802960C38}"/>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Photoreactivity of Clinically Important </a:t>
            </a:r>
            <a:r>
              <a:rPr lang="en-US" altLang="en-US" i="1" dirty="0"/>
              <a:t>Mycobacteria</a:t>
            </a:r>
          </a:p>
        </p:txBody>
      </p:sp>
      <p:pic>
        <p:nvPicPr>
          <p:cNvPr id="215045" name="Picture 6" descr="C:\Users\12994\Desktop\Mahon\box26.4.jpg">
            <a:extLst>
              <a:ext uri="{FF2B5EF4-FFF2-40B4-BE49-F238E27FC236}">
                <a16:creationId xmlns:a16="http://schemas.microsoft.com/office/drawing/2014/main" id="{2479F060-34E7-67BF-E004-335BD2E05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1524000"/>
            <a:ext cx="316865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a:extLst>
              <a:ext uri="{FF2B5EF4-FFF2-40B4-BE49-F238E27FC236}">
                <a16:creationId xmlns:a16="http://schemas.microsoft.com/office/drawing/2014/main" id="{EFD378FE-47A8-AFED-CFFE-17BF51C1D561}"/>
              </a:ext>
            </a:extLst>
          </p:cNvPr>
          <p:cNvSpPr>
            <a:spLocks noGrp="1"/>
          </p:cNvSpPr>
          <p:nvPr>
            <p:ph type="title"/>
          </p:nvPr>
        </p:nvSpPr>
        <p:spPr/>
        <p:txBody>
          <a:bodyPr/>
          <a:lstStyle/>
          <a:p>
            <a:r>
              <a:rPr lang="en-US" altLang="en-US" dirty="0"/>
              <a:t>Biochemical Identification </a:t>
            </a:r>
          </a:p>
        </p:txBody>
      </p:sp>
      <p:sp>
        <p:nvSpPr>
          <p:cNvPr id="3" name="Content Placeholder 2">
            <a:extLst>
              <a:ext uri="{FF2B5EF4-FFF2-40B4-BE49-F238E27FC236}">
                <a16:creationId xmlns:a16="http://schemas.microsoft.com/office/drawing/2014/main" id="{B8602204-AB79-08B5-4171-E711A7ADD1CC}"/>
              </a:ext>
            </a:extLst>
          </p:cNvPr>
          <p:cNvSpPr>
            <a:spLocks noGrp="1"/>
          </p:cNvSpPr>
          <p:nvPr>
            <p:ph idx="1"/>
          </p:nvPr>
        </p:nvSpPr>
        <p:spPr/>
        <p:txBody>
          <a:bodyPr/>
          <a:lstStyle/>
          <a:p>
            <a:pPr>
              <a:defRPr/>
            </a:pPr>
            <a:r>
              <a:rPr lang="en-US" dirty="0"/>
              <a:t>Niacin accumulation</a:t>
            </a:r>
          </a:p>
          <a:p>
            <a:pPr lvl="1">
              <a:defRPr/>
            </a:pPr>
            <a:r>
              <a:rPr lang="en-US" dirty="0"/>
              <a:t>Most mycobacteria possess the enzyme that converts free niacin to niacin ribonucleotide. </a:t>
            </a:r>
          </a:p>
          <a:p>
            <a:pPr lvl="1">
              <a:defRPr/>
            </a:pPr>
            <a:r>
              <a:rPr lang="en-US" dirty="0"/>
              <a:t>However, 95% of </a:t>
            </a:r>
            <a:r>
              <a:rPr lang="en-US" i="1" dirty="0"/>
              <a:t>M. tuberculosis </a:t>
            </a:r>
            <a:r>
              <a:rPr lang="en-US" dirty="0"/>
              <a:t>isolates produce free niacin (nicotinic acid) because this species lacks the niacin-connecting enzyme.</a:t>
            </a:r>
          </a:p>
          <a:p>
            <a:pPr lvl="1">
              <a:defRPr/>
            </a:pPr>
            <a:r>
              <a:rPr lang="en-US" dirty="0"/>
              <a:t>Accumulation of niacin, detected as nicotinic acid, was the most used biochemical test for the identification of </a:t>
            </a:r>
            <a:r>
              <a:rPr lang="en-US" i="1" dirty="0"/>
              <a:t>M. tuberculosis</a:t>
            </a:r>
          </a:p>
          <a:p>
            <a:pPr marL="0" indent="0">
              <a:buFont typeface="Wingdings 2" panose="05020102010507070707" pitchFamily="18" charset="2"/>
              <a:buNone/>
              <a:defRPr/>
            </a:pPr>
            <a:r>
              <a:rPr lang="en-US" dirty="0"/>
              <a:t>	</a:t>
            </a:r>
          </a:p>
          <a:p>
            <a:pPr marL="0" indent="0">
              <a:buFont typeface="Wingdings 2" panose="05020102010507070707" pitchFamily="18" charset="2"/>
              <a:buNone/>
              <a:defRPr/>
            </a:pPr>
            <a:r>
              <a:rPr lang="en-US" dirty="0"/>
              <a:t>	</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a:extLst>
              <a:ext uri="{FF2B5EF4-FFF2-40B4-BE49-F238E27FC236}">
                <a16:creationId xmlns:a16="http://schemas.microsoft.com/office/drawing/2014/main" id="{3D430882-7B56-5D49-D879-E91CFE797E69}"/>
              </a:ext>
            </a:extLst>
          </p:cNvPr>
          <p:cNvSpPr>
            <a:spLocks noGrp="1"/>
          </p:cNvSpPr>
          <p:nvPr>
            <p:ph type="title"/>
          </p:nvPr>
        </p:nvSpPr>
        <p:spPr/>
        <p:txBody>
          <a:bodyPr/>
          <a:lstStyle/>
          <a:p>
            <a:r>
              <a:rPr lang="en-US" altLang="en-US" dirty="0"/>
              <a:t>Biochemical Identification (Cont.)</a:t>
            </a:r>
          </a:p>
        </p:txBody>
      </p:sp>
      <p:sp>
        <p:nvSpPr>
          <p:cNvPr id="217091" name="Content Placeholder 2">
            <a:extLst>
              <a:ext uri="{FF2B5EF4-FFF2-40B4-BE49-F238E27FC236}">
                <a16:creationId xmlns:a16="http://schemas.microsoft.com/office/drawing/2014/main" id="{221B26C4-0E37-03C5-DFFA-10555F73D10F}"/>
              </a:ext>
            </a:extLst>
          </p:cNvPr>
          <p:cNvSpPr>
            <a:spLocks noGrp="1"/>
          </p:cNvSpPr>
          <p:nvPr>
            <p:ph idx="1"/>
          </p:nvPr>
        </p:nvSpPr>
        <p:spPr/>
        <p:txBody>
          <a:bodyPr/>
          <a:lstStyle/>
          <a:p>
            <a:r>
              <a:rPr lang="en-US" altLang="en-US"/>
              <a:t>Niacin accumulation</a:t>
            </a:r>
          </a:p>
          <a:p>
            <a:pPr lvl="1"/>
            <a:r>
              <a:rPr lang="en-US" altLang="en-US"/>
              <a:t>Nicotinic acid reacts with cyanogen bromide in the presence of an amine to form a yellow-pigmented compound. </a:t>
            </a:r>
          </a:p>
          <a:p>
            <a:pPr lvl="1"/>
            <a:r>
              <a:rPr lang="en-US" altLang="en-US"/>
              <a:t>Reagent-impregnated strips eliminated the need to handle and dispose of cyanogen bromide, which is caustic and toxic. </a:t>
            </a:r>
          </a:p>
          <a:p>
            <a:r>
              <a:rPr lang="en-US" altLang="en-US"/>
              <a:t>Because of molecular assays, this test is rarely used today. </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D4B61EBB-B525-24D8-F43F-2C68368D8E6A}"/>
              </a:ext>
            </a:extLst>
          </p:cNvPr>
          <p:cNvSpPr>
            <a:spLocks noGrp="1"/>
          </p:cNvSpPr>
          <p:nvPr>
            <p:ph type="title"/>
          </p:nvPr>
        </p:nvSpPr>
        <p:spPr/>
        <p:txBody>
          <a:bodyPr/>
          <a:lstStyle/>
          <a:p>
            <a:pPr eaLnBrk="1" hangingPunct="1"/>
            <a:r>
              <a:rPr lang="en-US" altLang="en-US"/>
              <a:t>Example of Niacin Test</a:t>
            </a:r>
          </a:p>
        </p:txBody>
      </p:sp>
      <p:pic>
        <p:nvPicPr>
          <p:cNvPr id="218117" name="Picture 6" descr="Y:\ELS00000-IW26_[Mahon 6e]\ELS00000-IW26-SRC\Course-N\Construction\IC\jpg\Chapter026\026008.jpg">
            <a:extLst>
              <a:ext uri="{FF2B5EF4-FFF2-40B4-BE49-F238E27FC236}">
                <a16:creationId xmlns:a16="http://schemas.microsoft.com/office/drawing/2014/main" id="{AB25D49B-29DD-32BB-15FD-B683E6DD0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94360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a:extLst>
              <a:ext uri="{FF2B5EF4-FFF2-40B4-BE49-F238E27FC236}">
                <a16:creationId xmlns:a16="http://schemas.microsoft.com/office/drawing/2014/main" id="{58BB424B-53D6-CBC4-0108-63CE9747B340}"/>
              </a:ext>
            </a:extLst>
          </p:cNvPr>
          <p:cNvSpPr>
            <a:spLocks noGrp="1"/>
          </p:cNvSpPr>
          <p:nvPr>
            <p:ph type="title"/>
          </p:nvPr>
        </p:nvSpPr>
        <p:spPr/>
        <p:txBody>
          <a:bodyPr/>
          <a:lstStyle/>
          <a:p>
            <a:r>
              <a:rPr lang="en-US" altLang="en-US"/>
              <a:t>Biochemical Identification (Cont.) </a:t>
            </a:r>
          </a:p>
        </p:txBody>
      </p:sp>
      <p:sp>
        <p:nvSpPr>
          <p:cNvPr id="219139" name="Content Placeholder 2">
            <a:extLst>
              <a:ext uri="{FF2B5EF4-FFF2-40B4-BE49-F238E27FC236}">
                <a16:creationId xmlns:a16="http://schemas.microsoft.com/office/drawing/2014/main" id="{1724AAB5-EAB7-BA17-3886-BB86F13D470F}"/>
              </a:ext>
            </a:extLst>
          </p:cNvPr>
          <p:cNvSpPr>
            <a:spLocks noGrp="1"/>
          </p:cNvSpPr>
          <p:nvPr>
            <p:ph idx="1"/>
          </p:nvPr>
        </p:nvSpPr>
        <p:spPr/>
        <p:txBody>
          <a:bodyPr/>
          <a:lstStyle/>
          <a:p>
            <a:r>
              <a:rPr lang="en-US" altLang="en-US" dirty="0"/>
              <a:t>Niacin accumulation</a:t>
            </a:r>
          </a:p>
          <a:p>
            <a:pPr lvl="1"/>
            <a:r>
              <a:rPr lang="en-US" altLang="en-US" sz="2000" dirty="0"/>
              <a:t>The niacin test may be negative when performed on young cultures with few colonies. It is recommended that the test be done on egg agar cultures 3 to 4 weeks old (results are most consistent when the test is performed on egg-based media) and with at least 50 colonies.</a:t>
            </a:r>
          </a:p>
          <a:p>
            <a:pPr lvl="1"/>
            <a:r>
              <a:rPr lang="en-US" altLang="en-US" sz="2000" dirty="0"/>
              <a:t>Tests that yield negative results may need to be repeated in several weeks. The test should not be performed on </a:t>
            </a:r>
            <a:r>
              <a:rPr lang="en-US" altLang="en-US" sz="2000" dirty="0" err="1"/>
              <a:t>scotochromogenic</a:t>
            </a:r>
            <a:r>
              <a:rPr lang="en-US" altLang="en-US" sz="2000" dirty="0"/>
              <a:t> or rapidly growing species </a:t>
            </a:r>
            <a:r>
              <a:rPr lang="en-US" altLang="en-US" sz="2000" i="1" dirty="0"/>
              <a:t>because M. </a:t>
            </a:r>
            <a:r>
              <a:rPr lang="en-US" altLang="en-US" sz="2000" i="1" dirty="0" err="1"/>
              <a:t>simiae</a:t>
            </a:r>
            <a:r>
              <a:rPr lang="en-US" altLang="en-US" sz="2000" dirty="0"/>
              <a:t>, the BCG strain of </a:t>
            </a:r>
            <a:r>
              <a:rPr lang="en-US" altLang="en-US" sz="2000" i="1" dirty="0"/>
              <a:t>M. </a:t>
            </a:r>
            <a:r>
              <a:rPr lang="en-US" altLang="en-US" sz="2000" i="1" dirty="0" err="1"/>
              <a:t>bovis</a:t>
            </a:r>
            <a:r>
              <a:rPr lang="en-US" altLang="en-US" sz="2000" i="1" dirty="0"/>
              <a:t>, M. </a:t>
            </a:r>
            <a:r>
              <a:rPr lang="en-US" altLang="en-US" sz="2000" i="1" dirty="0" err="1"/>
              <a:t>africanum</a:t>
            </a:r>
            <a:r>
              <a:rPr lang="en-US" altLang="en-US" sz="2000" i="1" dirty="0"/>
              <a:t>, M. </a:t>
            </a:r>
            <a:r>
              <a:rPr lang="en-US" altLang="en-US" sz="2000" i="1" dirty="0" err="1"/>
              <a:t>marinum</a:t>
            </a:r>
            <a:r>
              <a:rPr lang="en-US" altLang="en-US" sz="2000" dirty="0"/>
              <a:t>, </a:t>
            </a:r>
            <a:r>
              <a:rPr lang="en-US" altLang="en-US" sz="2000" i="1" dirty="0"/>
              <a:t>M. </a:t>
            </a:r>
            <a:r>
              <a:rPr lang="en-US" altLang="en-US" sz="2000" i="1" dirty="0" err="1"/>
              <a:t>chelonae</a:t>
            </a:r>
            <a:r>
              <a:rPr lang="en-US" altLang="en-US" sz="2000" dirty="0"/>
              <a:t>, and </a:t>
            </a:r>
            <a:r>
              <a:rPr lang="en-US" altLang="en-US" sz="2000" i="1" dirty="0"/>
              <a:t>M. </a:t>
            </a:r>
            <a:r>
              <a:rPr lang="en-US" altLang="en-US" sz="2000" i="1" dirty="0" err="1"/>
              <a:t>bovis</a:t>
            </a:r>
            <a:r>
              <a:rPr lang="en-US" altLang="en-US" sz="2000" dirty="0"/>
              <a:t>, may be positive, although this rarely occurs.</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F9C89882-0F4E-68A3-92B0-51092BF0F5C7}"/>
              </a:ext>
            </a:extLst>
          </p:cNvPr>
          <p:cNvSpPr>
            <a:spLocks noGrp="1"/>
          </p:cNvSpPr>
          <p:nvPr>
            <p:ph type="title"/>
          </p:nvPr>
        </p:nvSpPr>
        <p:spPr>
          <a:xfrm>
            <a:off x="0" y="274638"/>
            <a:ext cx="9067800" cy="1143000"/>
          </a:xfrm>
        </p:spPr>
        <p:txBody>
          <a:bodyPr/>
          <a:lstStyle/>
          <a:p>
            <a:pPr eaLnBrk="1" hangingPunct="1"/>
            <a:r>
              <a:rPr lang="en-US" altLang="en-US" dirty="0"/>
              <a:t>Biochemical ID</a:t>
            </a:r>
            <a:endParaRPr lang="en-US" altLang="en-US" dirty="0">
              <a:highlight>
                <a:srgbClr val="FFFF00"/>
              </a:highlight>
            </a:endParaRPr>
          </a:p>
        </p:txBody>
      </p:sp>
      <p:sp>
        <p:nvSpPr>
          <p:cNvPr id="220163" name="Rectangle 3">
            <a:extLst>
              <a:ext uri="{FF2B5EF4-FFF2-40B4-BE49-F238E27FC236}">
                <a16:creationId xmlns:a16="http://schemas.microsoft.com/office/drawing/2014/main" id="{87DA6459-F2C4-B16A-F666-2D5FB40DDD19}"/>
              </a:ext>
            </a:extLst>
          </p:cNvPr>
          <p:cNvSpPr>
            <a:spLocks noGrp="1"/>
          </p:cNvSpPr>
          <p:nvPr>
            <p:ph idx="1"/>
          </p:nvPr>
        </p:nvSpPr>
        <p:spPr/>
        <p:txBody>
          <a:bodyPr/>
          <a:lstStyle/>
          <a:p>
            <a:pPr eaLnBrk="1" hangingPunct="1"/>
            <a:r>
              <a:rPr lang="en-US" altLang="en-US" dirty="0"/>
              <a:t>Nitrate reduction test</a:t>
            </a:r>
          </a:p>
          <a:p>
            <a:pPr lvl="1" eaLnBrk="1" hangingPunct="1"/>
            <a:r>
              <a:rPr lang="en-US" altLang="en-US" dirty="0"/>
              <a:t>Production of </a:t>
            </a:r>
            <a:r>
              <a:rPr lang="en-US" altLang="en-US" dirty="0" err="1"/>
              <a:t>nitroreductase</a:t>
            </a:r>
            <a:endParaRPr lang="en-US" altLang="en-US" dirty="0"/>
          </a:p>
          <a:p>
            <a:pPr lvl="2" eaLnBrk="1" hangingPunct="1"/>
            <a:r>
              <a:rPr lang="en-US" altLang="en-US" dirty="0"/>
              <a:t>Catalyzes the reduction of nitrate to nitrite</a:t>
            </a:r>
          </a:p>
          <a:p>
            <a:pPr lvl="1" eaLnBrk="1" hangingPunct="1"/>
            <a:r>
              <a:rPr lang="en-US" altLang="en-US" dirty="0"/>
              <a:t>Bacteria are incubated in 2 mL of sodium nitrate at 37° C for 2 hours.</a:t>
            </a:r>
          </a:p>
          <a:p>
            <a:pPr lvl="1" eaLnBrk="1" hangingPunct="1"/>
            <a:r>
              <a:rPr lang="en-US" altLang="en-US" dirty="0"/>
              <a:t>Hydrochloric acid, sulfonamide, and </a:t>
            </a:r>
            <a:r>
              <a:rPr lang="en-US" altLang="en-US" i="1" dirty="0"/>
              <a:t>N</a:t>
            </a:r>
            <a:r>
              <a:rPr lang="en-US" altLang="en-US" dirty="0"/>
              <a:t>-</a:t>
            </a:r>
            <a:r>
              <a:rPr lang="en-US" altLang="en-US" dirty="0" err="1"/>
              <a:t>napthylenediamine</a:t>
            </a:r>
            <a:r>
              <a:rPr lang="en-US" altLang="en-US" dirty="0"/>
              <a:t> dihydrochloride added</a:t>
            </a:r>
          </a:p>
          <a:p>
            <a:pPr lvl="2" eaLnBrk="1" hangingPunct="1"/>
            <a:r>
              <a:rPr lang="en-US" altLang="en-US" dirty="0"/>
              <a:t>Red color indicates reduction and positive test.</a:t>
            </a:r>
          </a:p>
          <a:p>
            <a:pPr lvl="1" eaLnBrk="1" hangingPunct="1"/>
            <a:r>
              <a:rPr lang="en-US" altLang="en-US" dirty="0"/>
              <a:t>Negative tests must be confirmed by the addition of zinc. </a:t>
            </a:r>
          </a:p>
          <a:p>
            <a:pPr lvl="2" eaLnBrk="1" hangingPunct="1"/>
            <a:r>
              <a:rPr lang="en-US" altLang="en-US" dirty="0"/>
              <a:t>If test is a true-negative, a pink color results.</a:t>
            </a:r>
          </a:p>
        </p:txBody>
      </p:sp>
    </p:spTree>
  </p:cSld>
  <p:clrMapOvr>
    <a:masterClrMapping/>
  </p:clrMapOvr>
  <p:transition spd="slow"/>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52209E4D-B284-0848-E940-068A1B963771}"/>
              </a:ext>
            </a:extLst>
          </p:cNvPr>
          <p:cNvSpPr>
            <a:spLocks noGrp="1"/>
          </p:cNvSpPr>
          <p:nvPr>
            <p:ph type="title"/>
          </p:nvPr>
        </p:nvSpPr>
        <p:spPr/>
        <p:txBody>
          <a:bodyPr/>
          <a:lstStyle/>
          <a:p>
            <a:pPr eaLnBrk="1" hangingPunct="1"/>
            <a:r>
              <a:rPr lang="en-US" altLang="en-US"/>
              <a:t>Example of Nitrate Reduction Test</a:t>
            </a:r>
          </a:p>
        </p:txBody>
      </p:sp>
      <p:pic>
        <p:nvPicPr>
          <p:cNvPr id="221189" name="Picture 6" descr="Y:\ELS00000-IW26_[Mahon 6e]\ELS00000-IW26-SRC\Course-N\Construction\IC\jpg\Chapter026\026009.jpg">
            <a:extLst>
              <a:ext uri="{FF2B5EF4-FFF2-40B4-BE49-F238E27FC236}">
                <a16:creationId xmlns:a16="http://schemas.microsoft.com/office/drawing/2014/main" id="{4177D829-7E63-1A40-64C3-23816C6643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00188"/>
            <a:ext cx="71580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DAC42A0-F7B9-9C51-8FC5-5BD9F84E70ED}"/>
              </a:ext>
            </a:extLst>
          </p:cNvPr>
          <p:cNvSpPr>
            <a:spLocks noGrp="1"/>
          </p:cNvSpPr>
          <p:nvPr>
            <p:ph type="title"/>
          </p:nvPr>
        </p:nvSpPr>
        <p:spPr/>
        <p:txBody>
          <a:bodyPr/>
          <a:lstStyle/>
          <a:p>
            <a:r>
              <a:rPr lang="en-US" altLang="en-US" dirty="0"/>
              <a:t>Primary TB (Cont.)</a:t>
            </a:r>
          </a:p>
        </p:txBody>
      </p:sp>
      <p:sp>
        <p:nvSpPr>
          <p:cNvPr id="44035" name="Content Placeholder 2">
            <a:extLst>
              <a:ext uri="{FF2B5EF4-FFF2-40B4-BE49-F238E27FC236}">
                <a16:creationId xmlns:a16="http://schemas.microsoft.com/office/drawing/2014/main" id="{6FB6F3DF-9D8F-1835-3BA2-E932B2197417}"/>
              </a:ext>
            </a:extLst>
          </p:cNvPr>
          <p:cNvSpPr>
            <a:spLocks noGrp="1"/>
          </p:cNvSpPr>
          <p:nvPr>
            <p:ph idx="1"/>
          </p:nvPr>
        </p:nvSpPr>
        <p:spPr/>
        <p:txBody>
          <a:bodyPr/>
          <a:lstStyle/>
          <a:p>
            <a:r>
              <a:rPr lang="en-US" altLang="en-US"/>
              <a:t>In many exposed individuals, the immune system does not initially eliminate the bacteria, and this can result in lifelong or latent infections.</a:t>
            </a:r>
          </a:p>
          <a:p>
            <a:r>
              <a:rPr lang="en-US" altLang="en-US"/>
              <a:t>The pathologic features of TB are the result of a hypersensitivity reaction to mycobacterial antigen. </a:t>
            </a:r>
          </a:p>
          <a:p>
            <a:r>
              <a:rPr lang="en-US" altLang="en-US"/>
              <a:t>If there is little antigen and a strong hypersensitivity reaction, a small, hard tubercle, or granuloma, may be formed.</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A02C242A-6B63-DDE3-CD87-147B10F3FCD5}"/>
              </a:ext>
            </a:extLst>
          </p:cNvPr>
          <p:cNvSpPr>
            <a:spLocks noGrp="1"/>
          </p:cNvSpPr>
          <p:nvPr>
            <p:ph type="title"/>
          </p:nvPr>
        </p:nvSpPr>
        <p:spPr/>
        <p:txBody>
          <a:bodyPr/>
          <a:lstStyle/>
          <a:p>
            <a:pPr eaLnBrk="1" hangingPunct="1"/>
            <a:r>
              <a:rPr lang="en-US" altLang="en-US" dirty="0"/>
              <a:t>Biochemical ID (Cont.)</a:t>
            </a:r>
          </a:p>
        </p:txBody>
      </p:sp>
      <p:sp>
        <p:nvSpPr>
          <p:cNvPr id="222211" name="Rectangle 3">
            <a:extLst>
              <a:ext uri="{FF2B5EF4-FFF2-40B4-BE49-F238E27FC236}">
                <a16:creationId xmlns:a16="http://schemas.microsoft.com/office/drawing/2014/main" id="{DE47227C-6373-D5CA-B7F1-5D5F1E8EC57B}"/>
              </a:ext>
            </a:extLst>
          </p:cNvPr>
          <p:cNvSpPr>
            <a:spLocks noGrp="1"/>
          </p:cNvSpPr>
          <p:nvPr>
            <p:ph idx="1"/>
          </p:nvPr>
        </p:nvSpPr>
        <p:spPr/>
        <p:txBody>
          <a:bodyPr/>
          <a:lstStyle/>
          <a:p>
            <a:pPr eaLnBrk="1" hangingPunct="1"/>
            <a:r>
              <a:rPr lang="en-US" altLang="en-US"/>
              <a:t>Catalase</a:t>
            </a:r>
          </a:p>
          <a:p>
            <a:pPr lvl="1" eaLnBrk="1" hangingPunct="1"/>
            <a:r>
              <a:rPr lang="en-US" altLang="en-US"/>
              <a:t>Enzyme splits hydrogen peroxide into water and oxygen.</a:t>
            </a:r>
          </a:p>
          <a:p>
            <a:pPr lvl="2" eaLnBrk="1" hangingPunct="1"/>
            <a:r>
              <a:rPr lang="en-US" altLang="en-US"/>
              <a:t>Mycobacteria are catalase-positive.</a:t>
            </a:r>
          </a:p>
          <a:p>
            <a:pPr lvl="2" eaLnBrk="1" hangingPunct="1"/>
            <a:r>
              <a:rPr lang="en-US" altLang="en-US"/>
              <a:t>Not all strains produce a positive reaction after the culture is headed to 68° C for 20 minutes.</a:t>
            </a:r>
          </a:p>
          <a:p>
            <a:pPr lvl="2" eaLnBrk="1" hangingPunct="1"/>
            <a:r>
              <a:rPr lang="en-US" altLang="en-US"/>
              <a:t>Isolates positive after incubation have a heat-stable catalase.</a:t>
            </a:r>
          </a:p>
          <a:p>
            <a:pPr lvl="2" eaLnBrk="1" hangingPunct="1"/>
            <a:r>
              <a:rPr lang="en-US" altLang="en-US"/>
              <a:t>Most MTBC organisms do not produce heat-stable catalase; exceptions are strains resistant to isoniazid.</a:t>
            </a:r>
          </a:p>
        </p:txBody>
      </p:sp>
    </p:spTree>
  </p:cSld>
  <p:clrMapOvr>
    <a:masterClrMapping/>
  </p:clrMapOvr>
  <p:transition spd="slow"/>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BC277EE2-7057-6CC0-B582-3164E7FA5396}"/>
              </a:ext>
            </a:extLst>
          </p:cNvPr>
          <p:cNvSpPr>
            <a:spLocks noGrp="1"/>
          </p:cNvSpPr>
          <p:nvPr>
            <p:ph type="title"/>
          </p:nvPr>
        </p:nvSpPr>
        <p:spPr>
          <a:xfrm>
            <a:off x="76200" y="274638"/>
            <a:ext cx="9067800" cy="1143000"/>
          </a:xfrm>
        </p:spPr>
        <p:txBody>
          <a:bodyPr/>
          <a:lstStyle/>
          <a:p>
            <a:pPr eaLnBrk="1" hangingPunct="1"/>
            <a:r>
              <a:rPr lang="en-US" altLang="en-US" dirty="0"/>
              <a:t>Biochemical ID (Cont.)</a:t>
            </a:r>
          </a:p>
        </p:txBody>
      </p:sp>
      <p:sp>
        <p:nvSpPr>
          <p:cNvPr id="223235" name="Rectangle 3">
            <a:extLst>
              <a:ext uri="{FF2B5EF4-FFF2-40B4-BE49-F238E27FC236}">
                <a16:creationId xmlns:a16="http://schemas.microsoft.com/office/drawing/2014/main" id="{C5839112-5DB5-805D-5582-DA4D2DB66F80}"/>
              </a:ext>
            </a:extLst>
          </p:cNvPr>
          <p:cNvSpPr>
            <a:spLocks noGrp="1"/>
          </p:cNvSpPr>
          <p:nvPr>
            <p:ph idx="1"/>
          </p:nvPr>
        </p:nvSpPr>
        <p:spPr/>
        <p:txBody>
          <a:bodyPr/>
          <a:lstStyle/>
          <a:p>
            <a:pPr eaLnBrk="1" hangingPunct="1"/>
            <a:r>
              <a:rPr lang="en-US" altLang="en-US"/>
              <a:t>Semi-quantitation of catalase production</a:t>
            </a:r>
          </a:p>
          <a:p>
            <a:pPr lvl="1" eaLnBrk="1" hangingPunct="1"/>
            <a:r>
              <a:rPr lang="en-US" altLang="en-US"/>
              <a:t>Based on addition of Tween 80 (a detergent) and hydrogen peroxide to a 2-week-old culture grown in an agar deep</a:t>
            </a:r>
          </a:p>
          <a:p>
            <a:pPr lvl="1" eaLnBrk="1" hangingPunct="1"/>
            <a:r>
              <a:rPr lang="en-US" altLang="en-US"/>
              <a:t>Reaction is read after 5 minutes.</a:t>
            </a:r>
          </a:p>
          <a:p>
            <a:pPr lvl="1" eaLnBrk="1" hangingPunct="1"/>
            <a:r>
              <a:rPr lang="en-US" altLang="en-US"/>
              <a:t>Measure column of bubbles</a:t>
            </a:r>
          </a:p>
          <a:p>
            <a:pPr lvl="2" eaLnBrk="1" hangingPunct="1"/>
            <a:r>
              <a:rPr lang="en-US" altLang="en-US"/>
              <a:t>Record less than or greater than 45 mm</a:t>
            </a:r>
          </a:p>
        </p:txBody>
      </p:sp>
    </p:spTree>
  </p:cSld>
  <p:clrMapOvr>
    <a:masterClrMapping/>
  </p:clrMapOvr>
  <p:transition spd="slow"/>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A7809A38-B53B-3568-D193-8FF1C59C38B2}"/>
              </a:ext>
            </a:extLst>
          </p:cNvPr>
          <p:cNvSpPr>
            <a:spLocks noGrp="1"/>
          </p:cNvSpPr>
          <p:nvPr>
            <p:ph type="title"/>
          </p:nvPr>
        </p:nvSpPr>
        <p:spPr>
          <a:xfrm>
            <a:off x="76200" y="274638"/>
            <a:ext cx="8991600" cy="1143000"/>
          </a:xfrm>
        </p:spPr>
        <p:txBody>
          <a:bodyPr/>
          <a:lstStyle/>
          <a:p>
            <a:pPr eaLnBrk="1" hangingPunct="1"/>
            <a:r>
              <a:rPr lang="en-US" altLang="en-US" sz="3600"/>
              <a:t>Examples of Semi-quantitative</a:t>
            </a:r>
            <a:br>
              <a:rPr lang="en-US" altLang="en-US" sz="3600"/>
            </a:br>
            <a:r>
              <a:rPr lang="en-US" altLang="en-US" sz="3600"/>
              <a:t>Catalase Test</a:t>
            </a:r>
            <a:endParaRPr lang="en-US" altLang="en-US" sz="3200"/>
          </a:p>
        </p:txBody>
      </p:sp>
      <p:sp>
        <p:nvSpPr>
          <p:cNvPr id="224259" name="Content Placeholder 1">
            <a:extLst>
              <a:ext uri="{FF2B5EF4-FFF2-40B4-BE49-F238E27FC236}">
                <a16:creationId xmlns:a16="http://schemas.microsoft.com/office/drawing/2014/main" id="{D7630646-9663-A9B5-35F7-C8D469028D66}"/>
              </a:ext>
            </a:extLst>
          </p:cNvPr>
          <p:cNvSpPr>
            <a:spLocks noGrp="1"/>
          </p:cNvSpPr>
          <p:nvPr>
            <p:ph sz="half" idx="1"/>
          </p:nvPr>
        </p:nvSpPr>
        <p:spPr/>
        <p:txBody>
          <a:bodyPr/>
          <a:lstStyle/>
          <a:p>
            <a:pPr eaLnBrk="1" hangingPunct="1"/>
            <a:r>
              <a:rPr lang="en-US" altLang="en-US"/>
              <a:t>Catalase test	</a:t>
            </a:r>
          </a:p>
        </p:txBody>
      </p:sp>
      <p:sp>
        <p:nvSpPr>
          <p:cNvPr id="224260" name="Content Placeholder 2">
            <a:extLst>
              <a:ext uri="{FF2B5EF4-FFF2-40B4-BE49-F238E27FC236}">
                <a16:creationId xmlns:a16="http://schemas.microsoft.com/office/drawing/2014/main" id="{73CC7450-A8AE-CB6F-6BDB-BBCBEFAB565A}"/>
              </a:ext>
            </a:extLst>
          </p:cNvPr>
          <p:cNvSpPr>
            <a:spLocks noGrp="1"/>
          </p:cNvSpPr>
          <p:nvPr>
            <p:ph sz="half" idx="2"/>
          </p:nvPr>
        </p:nvSpPr>
        <p:spPr/>
        <p:txBody>
          <a:bodyPr/>
          <a:lstStyle/>
          <a:p>
            <a:pPr eaLnBrk="1" hangingPunct="1"/>
            <a:r>
              <a:rPr lang="en-US" altLang="en-US"/>
              <a:t>Semi-quantitative catalase test</a:t>
            </a:r>
          </a:p>
        </p:txBody>
      </p:sp>
      <p:pic>
        <p:nvPicPr>
          <p:cNvPr id="224263" name="Picture 7" descr="Y:\ELS00000-IW26_[Mahon 6e]\ELS00000-IW26-SRC\Course-N\Construction\IC\jpg\Chapter026\026010.jpg">
            <a:extLst>
              <a:ext uri="{FF2B5EF4-FFF2-40B4-BE49-F238E27FC236}">
                <a16:creationId xmlns:a16="http://schemas.microsoft.com/office/drawing/2014/main" id="{7FE5A1A4-07EA-4898-C2E1-4822210E4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67000"/>
            <a:ext cx="408305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4" name="Picture 8" descr="Y:\ELS00000-IW26_[Mahon 6e]\ELS00000-IW26-SRC\Course-N\Construction\IC\jpg\Chapter026\026011.jpg">
            <a:extLst>
              <a:ext uri="{FF2B5EF4-FFF2-40B4-BE49-F238E27FC236}">
                <a16:creationId xmlns:a16="http://schemas.microsoft.com/office/drawing/2014/main" id="{E441DC45-C459-011A-6154-CC45B84C1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67000"/>
            <a:ext cx="3686175"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4B49DF19-1217-E16E-BE80-0A17E7FD733D}"/>
              </a:ext>
            </a:extLst>
          </p:cNvPr>
          <p:cNvSpPr>
            <a:spLocks noGrp="1"/>
          </p:cNvSpPr>
          <p:nvPr>
            <p:ph type="title"/>
          </p:nvPr>
        </p:nvSpPr>
        <p:spPr/>
        <p:txBody>
          <a:bodyPr/>
          <a:lstStyle/>
          <a:p>
            <a:pPr eaLnBrk="1" hangingPunct="1"/>
            <a:r>
              <a:rPr lang="en-US" altLang="en-US" dirty="0"/>
              <a:t>Biochemical ID (Cont.)</a:t>
            </a:r>
          </a:p>
        </p:txBody>
      </p:sp>
      <p:sp>
        <p:nvSpPr>
          <p:cNvPr id="225283" name="Rectangle 3">
            <a:extLst>
              <a:ext uri="{FF2B5EF4-FFF2-40B4-BE49-F238E27FC236}">
                <a16:creationId xmlns:a16="http://schemas.microsoft.com/office/drawing/2014/main" id="{66BC7A1A-4D68-AD73-BCB9-2277D3AF827A}"/>
              </a:ext>
            </a:extLst>
          </p:cNvPr>
          <p:cNvSpPr>
            <a:spLocks noGrp="1"/>
          </p:cNvSpPr>
          <p:nvPr>
            <p:ph idx="1"/>
          </p:nvPr>
        </p:nvSpPr>
        <p:spPr/>
        <p:txBody>
          <a:bodyPr/>
          <a:lstStyle/>
          <a:p>
            <a:pPr eaLnBrk="1" hangingPunct="1"/>
            <a:r>
              <a:rPr lang="en-US" altLang="en-US" dirty="0"/>
              <a:t>Hydrolysis of Tween 80 detergent</a:t>
            </a:r>
          </a:p>
          <a:p>
            <a:pPr lvl="1" eaLnBrk="1" hangingPunct="1"/>
            <a:r>
              <a:rPr lang="en-US" altLang="en-US" dirty="0"/>
              <a:t>Lipases split detergent into oleic acid and </a:t>
            </a:r>
            <a:r>
              <a:rPr lang="en-US" altLang="en-US" dirty="0" err="1"/>
              <a:t>polyoxyethylated</a:t>
            </a:r>
            <a:r>
              <a:rPr lang="en-US" altLang="en-US" dirty="0"/>
              <a:t> alcohol sorbitol.</a:t>
            </a:r>
          </a:p>
          <a:p>
            <a:pPr lvl="1" eaLnBrk="1" hangingPunct="1"/>
            <a:r>
              <a:rPr lang="en-US" altLang="en-US" dirty="0"/>
              <a:t>pH indicator is neutral red; positive test pink.</a:t>
            </a:r>
            <a:endParaRPr lang="en-US" altLang="en-US" sz="2800" dirty="0"/>
          </a:p>
          <a:p>
            <a:pPr lvl="1" eaLnBrk="1" hangingPunct="1"/>
            <a:r>
              <a:rPr lang="en-US" altLang="en-US" dirty="0"/>
              <a:t>Results are recorded as positive after 24 hours, 5 days, or 10 days. This test is helpful in distinguishing between </a:t>
            </a:r>
            <a:r>
              <a:rPr lang="en-US" altLang="en-US" dirty="0" err="1"/>
              <a:t>scotochromogenic</a:t>
            </a:r>
            <a:r>
              <a:rPr lang="en-US" altLang="en-US" dirty="0"/>
              <a:t> and </a:t>
            </a:r>
            <a:r>
              <a:rPr lang="en-US" altLang="en-US" dirty="0" err="1"/>
              <a:t>nonphotochromogenic</a:t>
            </a:r>
            <a:r>
              <a:rPr lang="en-US" altLang="en-US" dirty="0"/>
              <a:t> mycobacteria.</a:t>
            </a:r>
          </a:p>
        </p:txBody>
      </p:sp>
    </p:spTree>
  </p:cSld>
  <p:clrMapOvr>
    <a:masterClrMapping/>
  </p:clrMapOvr>
  <p:transition spd="slow"/>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FE5557D3-4BC0-7C08-C116-ECFB46F67536}"/>
              </a:ext>
            </a:extLst>
          </p:cNvPr>
          <p:cNvSpPr>
            <a:spLocks noGrp="1"/>
          </p:cNvSpPr>
          <p:nvPr>
            <p:ph type="title"/>
          </p:nvPr>
        </p:nvSpPr>
        <p:spPr/>
        <p:txBody>
          <a:bodyPr/>
          <a:lstStyle/>
          <a:p>
            <a:pPr eaLnBrk="1" hangingPunct="1"/>
            <a:r>
              <a:rPr lang="en-US" altLang="en-US" dirty="0"/>
              <a:t>Biochemical ID (Cont.)</a:t>
            </a:r>
          </a:p>
        </p:txBody>
      </p:sp>
      <p:sp>
        <p:nvSpPr>
          <p:cNvPr id="226307" name="Rectangle 3">
            <a:extLst>
              <a:ext uri="{FF2B5EF4-FFF2-40B4-BE49-F238E27FC236}">
                <a16:creationId xmlns:a16="http://schemas.microsoft.com/office/drawing/2014/main" id="{581A42FE-6036-1705-AD8B-F081D4ACF15C}"/>
              </a:ext>
            </a:extLst>
          </p:cNvPr>
          <p:cNvSpPr>
            <a:spLocks noGrp="1"/>
          </p:cNvSpPr>
          <p:nvPr>
            <p:ph idx="1"/>
          </p:nvPr>
        </p:nvSpPr>
        <p:spPr/>
        <p:txBody>
          <a:bodyPr/>
          <a:lstStyle/>
          <a:p>
            <a:pPr eaLnBrk="1" hangingPunct="1"/>
            <a:r>
              <a:rPr lang="en-US" altLang="en-US"/>
              <a:t>Iron uptake</a:t>
            </a:r>
          </a:p>
          <a:p>
            <a:pPr lvl="1" eaLnBrk="1" hangingPunct="1"/>
            <a:r>
              <a:rPr lang="en-US" altLang="en-US"/>
              <a:t>Convert ferric ammonium citrate to iron oxide</a:t>
            </a:r>
          </a:p>
          <a:p>
            <a:pPr lvl="1" eaLnBrk="1" hangingPunct="1"/>
            <a:r>
              <a:rPr lang="en-US" altLang="en-US"/>
              <a:t>After growth of the isolate appears on an egg-based medium slant, rusty brown colonies appear in a positive reaction on the addition of 20% aqueous solution of ferric ammonium citrate; coloration is the result of iron uptake.</a:t>
            </a:r>
          </a:p>
          <a:p>
            <a:pPr lvl="1" eaLnBrk="1" hangingPunct="1"/>
            <a:r>
              <a:rPr lang="en-US" altLang="en-US"/>
              <a:t>Most useful in distinguishing </a:t>
            </a:r>
            <a:r>
              <a:rPr lang="en-US" altLang="en-US" i="1"/>
              <a:t>M. chelonae</a:t>
            </a:r>
            <a:r>
              <a:rPr lang="en-US" altLang="en-US"/>
              <a:t>, which is generally negative for iron uptake, from other rapid growers, which are positive</a:t>
            </a:r>
            <a:endParaRPr lang="en-US" altLang="en-US" sz="3200"/>
          </a:p>
        </p:txBody>
      </p:sp>
    </p:spTree>
  </p:cSld>
  <p:clrMapOvr>
    <a:masterClrMapping/>
  </p:clrMapOvr>
  <p:transition spd="slow"/>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E06447D6-C67B-2E58-3915-DA3AA440E9B2}"/>
              </a:ext>
            </a:extLst>
          </p:cNvPr>
          <p:cNvSpPr>
            <a:spLocks noGrp="1"/>
          </p:cNvSpPr>
          <p:nvPr>
            <p:ph type="title"/>
          </p:nvPr>
        </p:nvSpPr>
        <p:spPr/>
        <p:txBody>
          <a:bodyPr/>
          <a:lstStyle/>
          <a:p>
            <a:pPr eaLnBrk="1" hangingPunct="1"/>
            <a:r>
              <a:rPr lang="en-US" altLang="en-US"/>
              <a:t>Examples of the Iron Uptake Test</a:t>
            </a:r>
          </a:p>
        </p:txBody>
      </p:sp>
      <p:pic>
        <p:nvPicPr>
          <p:cNvPr id="227333" name="Picture 6" descr="Y:\ELS00000-IW26_[Mahon 6e]\ELS00000-IW26-SRC\Course-N\Construction\IC\jpg\Chapter026\026012.jpg">
            <a:extLst>
              <a:ext uri="{FF2B5EF4-FFF2-40B4-BE49-F238E27FC236}">
                <a16:creationId xmlns:a16="http://schemas.microsoft.com/office/drawing/2014/main" id="{88C75C67-FD21-58A0-91C5-A90DD1E6B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050" y="1371600"/>
            <a:ext cx="567055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C28E041A-7216-C13D-40F2-7662EDCF45BF}"/>
              </a:ext>
            </a:extLst>
          </p:cNvPr>
          <p:cNvSpPr>
            <a:spLocks noGrp="1"/>
          </p:cNvSpPr>
          <p:nvPr>
            <p:ph type="title"/>
          </p:nvPr>
        </p:nvSpPr>
        <p:spPr>
          <a:xfrm>
            <a:off x="0" y="274638"/>
            <a:ext cx="9144000" cy="1143000"/>
          </a:xfrm>
        </p:spPr>
        <p:txBody>
          <a:bodyPr/>
          <a:lstStyle/>
          <a:p>
            <a:pPr eaLnBrk="1" hangingPunct="1"/>
            <a:r>
              <a:rPr lang="en-US" altLang="en-US" dirty="0"/>
              <a:t>Biochemical ID (Cont.)</a:t>
            </a:r>
            <a:endParaRPr lang="en-US" altLang="en-US" sz="3600" dirty="0"/>
          </a:p>
        </p:txBody>
      </p:sp>
      <p:sp>
        <p:nvSpPr>
          <p:cNvPr id="229379" name="Rectangle 3">
            <a:extLst>
              <a:ext uri="{FF2B5EF4-FFF2-40B4-BE49-F238E27FC236}">
                <a16:creationId xmlns:a16="http://schemas.microsoft.com/office/drawing/2014/main" id="{9AF622D5-8755-9856-FAC5-FFA131CA2BE3}"/>
              </a:ext>
            </a:extLst>
          </p:cNvPr>
          <p:cNvSpPr>
            <a:spLocks noGrp="1"/>
          </p:cNvSpPr>
          <p:nvPr>
            <p:ph idx="1"/>
          </p:nvPr>
        </p:nvSpPr>
        <p:spPr/>
        <p:txBody>
          <a:bodyPr/>
          <a:lstStyle/>
          <a:p>
            <a:pPr eaLnBrk="1" hangingPunct="1"/>
            <a:r>
              <a:rPr lang="en-US" altLang="en-US"/>
              <a:t>Arylsulfatase</a:t>
            </a:r>
          </a:p>
          <a:p>
            <a:pPr lvl="1" eaLnBrk="1" hangingPunct="1"/>
            <a:r>
              <a:rPr lang="en-US" altLang="en-US"/>
              <a:t>Hydrolyzes the bond between sulfate group and aromatic ring structure in compounds with the formula R–OSO3 H</a:t>
            </a:r>
          </a:p>
          <a:p>
            <a:pPr lvl="1" eaLnBrk="1" hangingPunct="1"/>
            <a:r>
              <a:rPr lang="en-US" altLang="en-US"/>
              <a:t>Tripotassium phenolphthalein sulfate is such a molecule, from which phenolphthalein is liberated with exposure to arylsulfatase. </a:t>
            </a:r>
          </a:p>
          <a:p>
            <a:pPr lvl="1" eaLnBrk="1" hangingPunct="1"/>
            <a:r>
              <a:rPr lang="en-US" altLang="en-US"/>
              <a:t>The liberation of phenolphthalein causes a pH change in the presence of sodium bicarbonate, indicated by the change to a pink coloration.</a:t>
            </a:r>
            <a:endParaRPr lang="en-US" altLang="en-US" sz="3200"/>
          </a:p>
        </p:txBody>
      </p:sp>
    </p:spTree>
  </p:cSld>
  <p:clrMapOvr>
    <a:masterClrMapping/>
  </p:clrMapOvr>
  <p:transition spd="slow"/>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FE4D50E2-BE99-F820-0C30-D1E9CF74AB71}"/>
              </a:ext>
            </a:extLst>
          </p:cNvPr>
          <p:cNvSpPr>
            <a:spLocks noGrp="1"/>
          </p:cNvSpPr>
          <p:nvPr>
            <p:ph type="title"/>
          </p:nvPr>
        </p:nvSpPr>
        <p:spPr>
          <a:xfrm>
            <a:off x="0" y="274638"/>
            <a:ext cx="9144000" cy="1143000"/>
          </a:xfrm>
        </p:spPr>
        <p:txBody>
          <a:bodyPr/>
          <a:lstStyle/>
          <a:p>
            <a:pPr eaLnBrk="1" hangingPunct="1"/>
            <a:r>
              <a:rPr lang="en-US" altLang="en-US" dirty="0"/>
              <a:t>Biochemical ID (Cont.)</a:t>
            </a:r>
            <a:endParaRPr lang="en-US" altLang="en-US" sz="3600" dirty="0"/>
          </a:p>
        </p:txBody>
      </p:sp>
      <p:sp>
        <p:nvSpPr>
          <p:cNvPr id="230403" name="Rectangle 3">
            <a:extLst>
              <a:ext uri="{FF2B5EF4-FFF2-40B4-BE49-F238E27FC236}">
                <a16:creationId xmlns:a16="http://schemas.microsoft.com/office/drawing/2014/main" id="{F380A2BD-2D1A-FDFF-60A8-C0F70EB3F7BF}"/>
              </a:ext>
            </a:extLst>
          </p:cNvPr>
          <p:cNvSpPr>
            <a:spLocks noGrp="1"/>
          </p:cNvSpPr>
          <p:nvPr>
            <p:ph idx="1"/>
          </p:nvPr>
        </p:nvSpPr>
        <p:spPr/>
        <p:txBody>
          <a:bodyPr/>
          <a:lstStyle/>
          <a:p>
            <a:pPr eaLnBrk="1" hangingPunct="1"/>
            <a:r>
              <a:rPr lang="en-US" altLang="en-US"/>
              <a:t>Arylsulfatase</a:t>
            </a:r>
          </a:p>
          <a:p>
            <a:pPr lvl="1" eaLnBrk="1" hangingPunct="1"/>
            <a:r>
              <a:rPr lang="en-US" altLang="en-US"/>
              <a:t>The </a:t>
            </a:r>
            <a:r>
              <a:rPr lang="en-US" altLang="en-US" i="1"/>
              <a:t>M. fortuitum</a:t>
            </a:r>
            <a:r>
              <a:rPr lang="en-US" altLang="en-US"/>
              <a:t> complex, </a:t>
            </a:r>
            <a:r>
              <a:rPr lang="en-US" altLang="en-US" i="1"/>
              <a:t>M. chelonae, M. xenopi, </a:t>
            </a:r>
            <a:r>
              <a:rPr lang="en-US" altLang="en-US"/>
              <a:t>and </a:t>
            </a:r>
            <a:r>
              <a:rPr lang="en-US" altLang="en-US" i="1"/>
              <a:t>M. triviale</a:t>
            </a:r>
            <a:r>
              <a:rPr lang="en-US" altLang="en-US"/>
              <a:t>, have rapid arylsulfatase activity that can be detected in 3 days. </a:t>
            </a:r>
          </a:p>
          <a:p>
            <a:pPr lvl="1" eaLnBrk="1" hangingPunct="1"/>
            <a:r>
              <a:rPr lang="en-US" altLang="en-US" i="1"/>
              <a:t>M. marinum </a:t>
            </a:r>
            <a:r>
              <a:rPr lang="en-US" altLang="en-US"/>
              <a:t>and </a:t>
            </a:r>
            <a:r>
              <a:rPr lang="en-US" altLang="en-US" i="1"/>
              <a:t>M. szulgai </a:t>
            </a:r>
            <a:r>
              <a:rPr lang="en-US" altLang="en-US"/>
              <a:t>exhibit activity with 14 days of incubation. </a:t>
            </a:r>
          </a:p>
        </p:txBody>
      </p:sp>
    </p:spTree>
  </p:cSld>
  <p:clrMapOvr>
    <a:masterClrMapping/>
  </p:clrMapOvr>
  <p:transition spd="slow"/>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65EE150F-9C19-514F-2F00-91F648249992}"/>
              </a:ext>
            </a:extLst>
          </p:cNvPr>
          <p:cNvSpPr>
            <a:spLocks noGrp="1"/>
          </p:cNvSpPr>
          <p:nvPr>
            <p:ph type="title"/>
          </p:nvPr>
        </p:nvSpPr>
        <p:spPr>
          <a:xfrm>
            <a:off x="0" y="274638"/>
            <a:ext cx="9144000" cy="1143000"/>
          </a:xfrm>
        </p:spPr>
        <p:txBody>
          <a:bodyPr/>
          <a:lstStyle/>
          <a:p>
            <a:pPr eaLnBrk="1" hangingPunct="1"/>
            <a:r>
              <a:rPr lang="en-US" altLang="en-US" dirty="0"/>
              <a:t>Biochemical ID (Cont.)</a:t>
            </a:r>
            <a:endParaRPr lang="en-US" altLang="en-US" sz="3600" dirty="0"/>
          </a:p>
        </p:txBody>
      </p:sp>
      <p:sp>
        <p:nvSpPr>
          <p:cNvPr id="231427" name="Rectangle 3">
            <a:extLst>
              <a:ext uri="{FF2B5EF4-FFF2-40B4-BE49-F238E27FC236}">
                <a16:creationId xmlns:a16="http://schemas.microsoft.com/office/drawing/2014/main" id="{173EA402-1D3F-D3B7-9412-57DCA438F19E}"/>
              </a:ext>
            </a:extLst>
          </p:cNvPr>
          <p:cNvSpPr>
            <a:spLocks noGrp="1"/>
          </p:cNvSpPr>
          <p:nvPr>
            <p:ph idx="1"/>
          </p:nvPr>
        </p:nvSpPr>
        <p:spPr/>
        <p:txBody>
          <a:bodyPr/>
          <a:lstStyle/>
          <a:p>
            <a:pPr eaLnBrk="1" hangingPunct="1"/>
            <a:r>
              <a:rPr lang="en-US" altLang="en-US"/>
              <a:t>Pyrazinamidase</a:t>
            </a:r>
          </a:p>
          <a:p>
            <a:pPr lvl="1" eaLnBrk="1" hangingPunct="1"/>
            <a:r>
              <a:rPr lang="en-US" altLang="en-US"/>
              <a:t>Hydrolyzes PZA to pyrazinole acid and ammonia in 4 days</a:t>
            </a:r>
          </a:p>
          <a:p>
            <a:pPr lvl="1" eaLnBrk="1" hangingPunct="1"/>
            <a:r>
              <a:rPr lang="en-US" altLang="en-US"/>
              <a:t>Ferrous ammonium sulfate combines with pyrazinoic acid producing red pigment.</a:t>
            </a:r>
            <a:endParaRPr lang="en-US" altLang="en-US" sz="2800"/>
          </a:p>
          <a:p>
            <a:pPr lvl="2" eaLnBrk="1" hangingPunct="1"/>
            <a:r>
              <a:rPr lang="en-US" altLang="en-US"/>
              <a:t>Characteristic of MTB</a:t>
            </a:r>
          </a:p>
          <a:p>
            <a:pPr lvl="1" eaLnBrk="1" hangingPunct="1"/>
            <a:r>
              <a:rPr lang="en-US" altLang="en-US"/>
              <a:t>This reaction occurs in about 4 days and may be useful in distinguishing </a:t>
            </a:r>
            <a:r>
              <a:rPr lang="en-US" altLang="en-US" i="1"/>
              <a:t>M. marinum </a:t>
            </a:r>
            <a:r>
              <a:rPr lang="en-US" altLang="en-US"/>
              <a:t>(positive) from </a:t>
            </a:r>
            <a:r>
              <a:rPr lang="en-US" altLang="en-US" i="1"/>
              <a:t>M. kansasii </a:t>
            </a:r>
            <a:r>
              <a:rPr lang="en-US" altLang="en-US"/>
              <a:t>(negative) and </a:t>
            </a:r>
            <a:r>
              <a:rPr lang="en-US" altLang="en-US" i="1"/>
              <a:t>M. bovis </a:t>
            </a:r>
            <a:r>
              <a:rPr lang="en-US" altLang="en-US"/>
              <a:t>(negative) from </a:t>
            </a:r>
            <a:r>
              <a:rPr lang="en-US" altLang="en-US" i="1"/>
              <a:t>M. tuberculosis</a:t>
            </a:r>
            <a:r>
              <a:rPr lang="en-US" altLang="en-US"/>
              <a:t> (positive)</a:t>
            </a:r>
          </a:p>
        </p:txBody>
      </p:sp>
    </p:spTree>
  </p:cSld>
  <p:clrMapOvr>
    <a:masterClrMapping/>
  </p:clrMapOvr>
  <p:transition spd="slow"/>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5182A8E9-F164-6A9B-06CE-E2BDA7603CAC}"/>
              </a:ext>
            </a:extLst>
          </p:cNvPr>
          <p:cNvSpPr>
            <a:spLocks noGrp="1"/>
          </p:cNvSpPr>
          <p:nvPr>
            <p:ph type="title"/>
          </p:nvPr>
        </p:nvSpPr>
        <p:spPr/>
        <p:txBody>
          <a:bodyPr/>
          <a:lstStyle/>
          <a:p>
            <a:pPr eaLnBrk="1" hangingPunct="1"/>
            <a:r>
              <a:rPr lang="en-US" altLang="en-US"/>
              <a:t>Example of Pyrazinamidase Test</a:t>
            </a:r>
          </a:p>
        </p:txBody>
      </p:sp>
      <p:pic>
        <p:nvPicPr>
          <p:cNvPr id="232453" name="Picture 6" descr="Y:\ELS00000-IW26_[Mahon 6e]\ELS00000-IW26-SRC\Course-N\Construction\IC\jpg\Chapter026\026013.jpg">
            <a:extLst>
              <a:ext uri="{FF2B5EF4-FFF2-40B4-BE49-F238E27FC236}">
                <a16:creationId xmlns:a16="http://schemas.microsoft.com/office/drawing/2014/main" id="{08A43B02-2AAC-E4EB-EB35-CD6B7A504A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6200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2ACBE1-AA75-7724-026A-3CB0BF776884}"/>
              </a:ext>
            </a:extLst>
          </p:cNvPr>
          <p:cNvSpPr>
            <a:spLocks noGrp="1"/>
          </p:cNvSpPr>
          <p:nvPr>
            <p:ph type="title"/>
          </p:nvPr>
        </p:nvSpPr>
        <p:spPr/>
        <p:txBody>
          <a:bodyPr/>
          <a:lstStyle/>
          <a:p>
            <a:pPr>
              <a:defRPr/>
            </a:pPr>
            <a:r>
              <a:rPr lang="en-US" dirty="0" smtClean="0"/>
              <a:t>Introduction</a:t>
            </a:r>
            <a:endParaRPr lang="en-US" dirty="0"/>
          </a:p>
        </p:txBody>
      </p:sp>
      <p:sp>
        <p:nvSpPr>
          <p:cNvPr id="7" name="Text Placeholder 6">
            <a:extLst>
              <a:ext uri="{FF2B5EF4-FFF2-40B4-BE49-F238E27FC236}">
                <a16:creationId xmlns:a16="http://schemas.microsoft.com/office/drawing/2014/main" id="{B354A16D-B388-BB82-B3E6-C5991F845763}"/>
              </a:ext>
            </a:extLst>
          </p:cNvPr>
          <p:cNvSpPr>
            <a:spLocks noGrp="1"/>
          </p:cNvSpPr>
          <p:nvPr>
            <p:ph type="body" idx="1"/>
          </p:nvPr>
        </p:nvSpPr>
        <p:spPr/>
        <p:txBody>
          <a:bodyPr/>
          <a:lstStyle/>
          <a:p>
            <a:pPr>
              <a:defRPr/>
            </a:pPr>
            <a:r>
              <a:rPr lang="en-US" b="1" dirty="0"/>
              <a:t>CHAPTER TWENTY-SIX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70E7C72-BF0B-0394-F9AB-886AC30B6884}"/>
              </a:ext>
            </a:extLst>
          </p:cNvPr>
          <p:cNvSpPr>
            <a:spLocks noGrp="1"/>
          </p:cNvSpPr>
          <p:nvPr>
            <p:ph type="title"/>
          </p:nvPr>
        </p:nvSpPr>
        <p:spPr/>
        <p:txBody>
          <a:bodyPr/>
          <a:lstStyle/>
          <a:p>
            <a:r>
              <a:rPr lang="en-US" altLang="en-US" dirty="0"/>
              <a:t>Primary TB (Cont.)</a:t>
            </a:r>
          </a:p>
        </p:txBody>
      </p:sp>
      <p:sp>
        <p:nvSpPr>
          <p:cNvPr id="45059" name="Content Placeholder 2">
            <a:extLst>
              <a:ext uri="{FF2B5EF4-FFF2-40B4-BE49-F238E27FC236}">
                <a16:creationId xmlns:a16="http://schemas.microsoft.com/office/drawing/2014/main" id="{40521A96-24B3-D706-ED16-E1790C5015D4}"/>
              </a:ext>
            </a:extLst>
          </p:cNvPr>
          <p:cNvSpPr>
            <a:spLocks noGrp="1"/>
          </p:cNvSpPr>
          <p:nvPr>
            <p:ph idx="1"/>
          </p:nvPr>
        </p:nvSpPr>
        <p:spPr/>
        <p:txBody>
          <a:bodyPr/>
          <a:lstStyle/>
          <a:p>
            <a:r>
              <a:rPr lang="en-US" altLang="en-US"/>
              <a:t>The granuloma is an organization of lymphocytes, macrophages, fibroblasts, and capillaries, along with fibrosis encapsulation. </a:t>
            </a:r>
          </a:p>
          <a:p>
            <a:r>
              <a:rPr lang="en-US" altLang="en-US"/>
              <a:t>With granuloma formation, the bacteria are contained and can ultimately be killed, and healing occurs along with calcification and scar formation as a reminder of the past infection.</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3BB3F349-DC53-875D-4CDF-BA3A96F3CF7B}"/>
              </a:ext>
            </a:extLst>
          </p:cNvPr>
          <p:cNvSpPr>
            <a:spLocks noGrp="1"/>
          </p:cNvSpPr>
          <p:nvPr>
            <p:ph type="title"/>
          </p:nvPr>
        </p:nvSpPr>
        <p:spPr/>
        <p:txBody>
          <a:bodyPr/>
          <a:lstStyle/>
          <a:p>
            <a:pPr eaLnBrk="1" hangingPunct="1"/>
            <a:r>
              <a:rPr lang="en-US" altLang="en-US" dirty="0"/>
              <a:t>Biochemical ID (Cont.)</a:t>
            </a:r>
          </a:p>
        </p:txBody>
      </p:sp>
      <p:sp>
        <p:nvSpPr>
          <p:cNvPr id="233475" name="Rectangle 3">
            <a:extLst>
              <a:ext uri="{FF2B5EF4-FFF2-40B4-BE49-F238E27FC236}">
                <a16:creationId xmlns:a16="http://schemas.microsoft.com/office/drawing/2014/main" id="{71DEF58C-BC8C-D2EF-6D68-4DCFAED391B3}"/>
              </a:ext>
            </a:extLst>
          </p:cNvPr>
          <p:cNvSpPr>
            <a:spLocks noGrp="1"/>
          </p:cNvSpPr>
          <p:nvPr>
            <p:ph idx="1"/>
          </p:nvPr>
        </p:nvSpPr>
        <p:spPr/>
        <p:txBody>
          <a:bodyPr/>
          <a:lstStyle/>
          <a:p>
            <a:pPr eaLnBrk="1" hangingPunct="1"/>
            <a:r>
              <a:rPr lang="en-US" altLang="en-US" dirty="0"/>
              <a:t>Tellurite reduction</a:t>
            </a:r>
          </a:p>
          <a:p>
            <a:pPr lvl="1" eaLnBrk="1" hangingPunct="1"/>
            <a:r>
              <a:rPr lang="en-US" altLang="en-US" dirty="0"/>
              <a:t>Reduce potassium tellurite to black tellurium in 3 to 4 days—characteristic and distinguishing characteristic of MAC vs. the other nonchromogenic species</a:t>
            </a:r>
          </a:p>
          <a:p>
            <a:pPr lvl="1" eaLnBrk="1" hangingPunct="1"/>
            <a:r>
              <a:rPr lang="en-US" altLang="en-US" dirty="0"/>
              <a:t>All rapid growers can reduce tellurite in 3 days.</a:t>
            </a:r>
          </a:p>
          <a:p>
            <a:pPr eaLnBrk="1" hangingPunct="1"/>
            <a:r>
              <a:rPr lang="en-US" altLang="en-US" dirty="0"/>
              <a:t>Urease</a:t>
            </a:r>
          </a:p>
          <a:p>
            <a:pPr lvl="1" eaLnBrk="1" hangingPunct="1"/>
            <a:r>
              <a:rPr lang="en-US" altLang="en-US" dirty="0"/>
              <a:t>Loopful of test organism is grown in 4 mL of urea broth at 37° C for 3 days. </a:t>
            </a:r>
          </a:p>
          <a:p>
            <a:pPr lvl="1" eaLnBrk="1" hangingPunct="1"/>
            <a:r>
              <a:rPr lang="en-US" altLang="en-US" dirty="0"/>
              <a:t>Pink to red color is indicative of positive reaction.</a:t>
            </a:r>
          </a:p>
          <a:p>
            <a:pPr lvl="1" eaLnBrk="1" hangingPunct="1"/>
            <a:r>
              <a:rPr lang="en-US" altLang="en-US" i="1" dirty="0"/>
              <a:t>M. </a:t>
            </a:r>
            <a:r>
              <a:rPr lang="en-US" altLang="en-US" i="1" dirty="0" err="1"/>
              <a:t>scrofulaceum</a:t>
            </a:r>
            <a:r>
              <a:rPr lang="en-US" altLang="en-US" i="1" dirty="0"/>
              <a:t> </a:t>
            </a:r>
            <a:r>
              <a:rPr lang="en-US" altLang="en-US" dirty="0"/>
              <a:t>(positive), </a:t>
            </a:r>
            <a:r>
              <a:rPr lang="en-US" altLang="en-US" i="1" dirty="0"/>
              <a:t>M. </a:t>
            </a:r>
            <a:r>
              <a:rPr lang="en-US" altLang="en-US" i="1" dirty="0" err="1"/>
              <a:t>gordonae</a:t>
            </a:r>
            <a:r>
              <a:rPr lang="en-US" altLang="en-US" i="1" dirty="0"/>
              <a:t> </a:t>
            </a:r>
            <a:r>
              <a:rPr lang="en-US" altLang="en-US" dirty="0"/>
              <a:t>(negative)</a:t>
            </a:r>
          </a:p>
        </p:txBody>
      </p:sp>
    </p:spTree>
  </p:cSld>
  <p:clrMapOvr>
    <a:masterClrMapping/>
  </p:clrMapOvr>
  <p:transition spd="slow"/>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D6F7A804-E2DD-E411-F5E1-A686BFB026BE}"/>
              </a:ext>
            </a:extLst>
          </p:cNvPr>
          <p:cNvSpPr>
            <a:spLocks noGrp="1"/>
          </p:cNvSpPr>
          <p:nvPr>
            <p:ph type="title"/>
          </p:nvPr>
        </p:nvSpPr>
        <p:spPr/>
        <p:txBody>
          <a:bodyPr/>
          <a:lstStyle/>
          <a:p>
            <a:pPr eaLnBrk="1" hangingPunct="1"/>
            <a:r>
              <a:rPr lang="en-US" altLang="en-US"/>
              <a:t>Example of Tellurite Reduction Test</a:t>
            </a:r>
          </a:p>
        </p:txBody>
      </p:sp>
      <p:pic>
        <p:nvPicPr>
          <p:cNvPr id="234501" name="Picture 6" descr="Y:\ELS00000-IW26_[Mahon 6e]\ELS00000-IW26-SRC\Course-N\Construction\IC\jpg\Chapter026\026014.jpg">
            <a:extLst>
              <a:ext uri="{FF2B5EF4-FFF2-40B4-BE49-F238E27FC236}">
                <a16:creationId xmlns:a16="http://schemas.microsoft.com/office/drawing/2014/main" id="{E50A97F4-8F3C-C517-72B4-164EF8A3B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412875"/>
            <a:ext cx="7267575"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B82BE9E4-0476-4730-C10B-9BC35EF98A31}"/>
              </a:ext>
            </a:extLst>
          </p:cNvPr>
          <p:cNvSpPr>
            <a:spLocks noGrp="1"/>
          </p:cNvSpPr>
          <p:nvPr>
            <p:ph type="title"/>
          </p:nvPr>
        </p:nvSpPr>
        <p:spPr>
          <a:xfrm>
            <a:off x="381000" y="304800"/>
            <a:ext cx="8229600" cy="1143000"/>
          </a:xfrm>
        </p:spPr>
        <p:txBody>
          <a:bodyPr/>
          <a:lstStyle/>
          <a:p>
            <a:pPr eaLnBrk="1" hangingPunct="1"/>
            <a:r>
              <a:rPr lang="en-US" altLang="en-US"/>
              <a:t>Example of Urease Test</a:t>
            </a:r>
          </a:p>
        </p:txBody>
      </p:sp>
      <p:pic>
        <p:nvPicPr>
          <p:cNvPr id="235525" name="Picture 6" descr="Y:\ELS00000-IW26_[Mahon 6e]\ELS00000-IW26-SRC\Course-N\Construction\IC\jpg\Chapter026\026015.jpg">
            <a:extLst>
              <a:ext uri="{FF2B5EF4-FFF2-40B4-BE49-F238E27FC236}">
                <a16:creationId xmlns:a16="http://schemas.microsoft.com/office/drawing/2014/main" id="{60408CAB-4D45-807B-F3E2-049AF55B4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6200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3422E12F-FB6E-1460-005A-93621B027767}"/>
              </a:ext>
            </a:extLst>
          </p:cNvPr>
          <p:cNvSpPr>
            <a:spLocks noGrp="1"/>
          </p:cNvSpPr>
          <p:nvPr>
            <p:ph type="title"/>
          </p:nvPr>
        </p:nvSpPr>
        <p:spPr/>
        <p:txBody>
          <a:bodyPr/>
          <a:lstStyle/>
          <a:p>
            <a:pPr eaLnBrk="1" hangingPunct="1"/>
            <a:r>
              <a:rPr lang="en-US" altLang="en-US"/>
              <a:t>Inhibitory Tests</a:t>
            </a:r>
          </a:p>
        </p:txBody>
      </p:sp>
      <p:sp>
        <p:nvSpPr>
          <p:cNvPr id="236547" name="Rectangle 3">
            <a:extLst>
              <a:ext uri="{FF2B5EF4-FFF2-40B4-BE49-F238E27FC236}">
                <a16:creationId xmlns:a16="http://schemas.microsoft.com/office/drawing/2014/main" id="{6FD6A61F-D1C3-508C-0BB9-7786ECF50538}"/>
              </a:ext>
            </a:extLst>
          </p:cNvPr>
          <p:cNvSpPr>
            <a:spLocks noGrp="1"/>
          </p:cNvSpPr>
          <p:nvPr>
            <p:ph idx="1"/>
          </p:nvPr>
        </p:nvSpPr>
        <p:spPr/>
        <p:txBody>
          <a:bodyPr/>
          <a:lstStyle/>
          <a:p>
            <a:pPr eaLnBrk="1" hangingPunct="1"/>
            <a:r>
              <a:rPr lang="en-US" altLang="en-US"/>
              <a:t>Thiophene-2-caroboxylic acid hydrazide (T2H) </a:t>
            </a:r>
          </a:p>
          <a:p>
            <a:pPr lvl="1" eaLnBrk="1" hangingPunct="1"/>
            <a:r>
              <a:rPr lang="en-US" altLang="en-US" sz="2800"/>
              <a:t>Distinguishes </a:t>
            </a:r>
            <a:r>
              <a:rPr lang="en-US" altLang="en-US" sz="2800" i="1"/>
              <a:t>M. bovis </a:t>
            </a:r>
            <a:r>
              <a:rPr lang="en-US" altLang="en-US" sz="2800"/>
              <a:t>from </a:t>
            </a:r>
            <a:r>
              <a:rPr lang="en-US" altLang="en-US" sz="2800" i="1"/>
              <a:t>M. tuberculosis</a:t>
            </a:r>
          </a:p>
          <a:p>
            <a:pPr lvl="2" eaLnBrk="1" hangingPunct="1"/>
            <a:r>
              <a:rPr lang="en-US" altLang="en-US" sz="2400" i="1"/>
              <a:t>M. bovis </a:t>
            </a:r>
            <a:r>
              <a:rPr lang="en-US" altLang="en-US" sz="2400"/>
              <a:t>is susceptible to lower concentrations of T2H than MTB.</a:t>
            </a:r>
          </a:p>
          <a:p>
            <a:pPr lvl="1" eaLnBrk="1" hangingPunct="1"/>
            <a:r>
              <a:rPr lang="en-US" altLang="en-US"/>
              <a:t>Variability in inhibition exists, depending on the concentration of the inhibitory agent and the temperature of incubation.</a:t>
            </a:r>
            <a:endParaRPr lang="en-US" altLang="en-US" sz="3200"/>
          </a:p>
        </p:txBody>
      </p:sp>
    </p:spTree>
  </p:cSld>
  <p:clrMapOvr>
    <a:masterClrMapping/>
  </p:clrMapOvr>
  <p:transition spd="slow"/>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2186D45E-3334-0C1F-EAC9-B8290206C4D9}"/>
              </a:ext>
            </a:extLst>
          </p:cNvPr>
          <p:cNvSpPr>
            <a:spLocks noGrp="1"/>
          </p:cNvSpPr>
          <p:nvPr>
            <p:ph type="title"/>
          </p:nvPr>
        </p:nvSpPr>
        <p:spPr/>
        <p:txBody>
          <a:bodyPr/>
          <a:lstStyle/>
          <a:p>
            <a:pPr eaLnBrk="1" hangingPunct="1"/>
            <a:r>
              <a:rPr lang="en-US" altLang="en-US" dirty="0"/>
              <a:t>Inhibitory Tests (Cont.)</a:t>
            </a:r>
          </a:p>
        </p:txBody>
      </p:sp>
      <p:sp>
        <p:nvSpPr>
          <p:cNvPr id="237571" name="Rectangle 3">
            <a:extLst>
              <a:ext uri="{FF2B5EF4-FFF2-40B4-BE49-F238E27FC236}">
                <a16:creationId xmlns:a16="http://schemas.microsoft.com/office/drawing/2014/main" id="{C877B55A-89F2-B7B9-C5DB-2936B551B10B}"/>
              </a:ext>
            </a:extLst>
          </p:cNvPr>
          <p:cNvSpPr>
            <a:spLocks noGrp="1"/>
          </p:cNvSpPr>
          <p:nvPr>
            <p:ph idx="1"/>
          </p:nvPr>
        </p:nvSpPr>
        <p:spPr/>
        <p:txBody>
          <a:bodyPr/>
          <a:lstStyle/>
          <a:p>
            <a:pPr eaLnBrk="1" hangingPunct="1"/>
            <a:r>
              <a:rPr lang="en-US" altLang="en-US"/>
              <a:t>NaCl tolerance (5%)</a:t>
            </a:r>
          </a:p>
          <a:p>
            <a:pPr lvl="1" eaLnBrk="1" hangingPunct="1"/>
            <a:r>
              <a:rPr lang="en-US" altLang="en-US" sz="2800"/>
              <a:t>In egg-based media, inhibits most mycobacteria</a:t>
            </a:r>
          </a:p>
          <a:p>
            <a:pPr lvl="2" eaLnBrk="1" hangingPunct="1"/>
            <a:r>
              <a:rPr lang="en-US" altLang="en-US" sz="2400" i="1"/>
              <a:t>M. flavescens </a:t>
            </a:r>
            <a:r>
              <a:rPr lang="en-US" altLang="en-US" sz="2400"/>
              <a:t>and </a:t>
            </a:r>
            <a:r>
              <a:rPr lang="en-US" altLang="en-US" sz="2400" i="1"/>
              <a:t>M. triviale </a:t>
            </a:r>
            <a:r>
              <a:rPr lang="en-US" altLang="en-US" sz="2400"/>
              <a:t>and most rapid growers do grow in this medium.</a:t>
            </a:r>
          </a:p>
          <a:p>
            <a:pPr eaLnBrk="1" hangingPunct="1"/>
            <a:r>
              <a:rPr lang="en-US" altLang="en-US"/>
              <a:t>Growth on MAC agar</a:t>
            </a:r>
          </a:p>
          <a:p>
            <a:pPr lvl="1" eaLnBrk="1" hangingPunct="1"/>
            <a:r>
              <a:rPr lang="en-US" altLang="en-US" sz="2800" i="1"/>
              <a:t>M. fortuitum–chelonae </a:t>
            </a:r>
            <a:r>
              <a:rPr lang="en-US" altLang="en-US" sz="2800"/>
              <a:t>complex can grow on MAC agar </a:t>
            </a:r>
            <a:r>
              <a:rPr lang="en-US" altLang="en-US" sz="2800" i="1"/>
              <a:t>without</a:t>
            </a:r>
            <a:r>
              <a:rPr lang="en-US" altLang="en-US" sz="2800"/>
              <a:t> crystal violet.</a:t>
            </a:r>
          </a:p>
          <a:p>
            <a:pPr lvl="1" eaLnBrk="1" hangingPunct="1"/>
            <a:r>
              <a:rPr lang="en-US" altLang="en-US" sz="2800"/>
              <a:t>Most other mycobacteria cannot grow on this medium.</a:t>
            </a:r>
          </a:p>
        </p:txBody>
      </p:sp>
    </p:spTree>
  </p:cSld>
  <p:clrMapOvr>
    <a:masterClrMapping/>
  </p:clrMapOvr>
  <p:transition spd="slow"/>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2E8D5066-B3EB-786C-A4E8-7B324F735BC4}"/>
              </a:ext>
            </a:extLst>
          </p:cNvPr>
          <p:cNvSpPr>
            <a:spLocks noGrp="1"/>
          </p:cNvSpPr>
          <p:nvPr>
            <p:ph type="title"/>
          </p:nvPr>
        </p:nvSpPr>
        <p:spPr>
          <a:xfrm>
            <a:off x="0" y="274638"/>
            <a:ext cx="9067800" cy="1143000"/>
          </a:xfrm>
        </p:spPr>
        <p:txBody>
          <a:bodyPr/>
          <a:lstStyle/>
          <a:p>
            <a:pPr eaLnBrk="1" hangingPunct="1"/>
            <a:r>
              <a:rPr lang="en-US" altLang="en-US"/>
              <a:t>Chromatography</a:t>
            </a:r>
          </a:p>
        </p:txBody>
      </p:sp>
      <p:sp>
        <p:nvSpPr>
          <p:cNvPr id="238595" name="Rectangle 3">
            <a:extLst>
              <a:ext uri="{FF2B5EF4-FFF2-40B4-BE49-F238E27FC236}">
                <a16:creationId xmlns:a16="http://schemas.microsoft.com/office/drawing/2014/main" id="{8CB68401-92CF-9F3E-013F-9D26E57C2F45}"/>
              </a:ext>
            </a:extLst>
          </p:cNvPr>
          <p:cNvSpPr>
            <a:spLocks noGrp="1"/>
          </p:cNvSpPr>
          <p:nvPr>
            <p:ph idx="1"/>
          </p:nvPr>
        </p:nvSpPr>
        <p:spPr>
          <a:xfrm>
            <a:off x="457200" y="1295400"/>
            <a:ext cx="8229600" cy="4525963"/>
          </a:xfrm>
        </p:spPr>
        <p:txBody>
          <a:bodyPr/>
          <a:lstStyle/>
          <a:p>
            <a:pPr eaLnBrk="1" hangingPunct="1"/>
            <a:r>
              <a:rPr lang="en-US" altLang="en-US" sz="2400"/>
              <a:t>Chromatography</a:t>
            </a:r>
          </a:p>
          <a:p>
            <a:pPr lvl="1" eaLnBrk="1" hangingPunct="1"/>
            <a:r>
              <a:rPr lang="en-US" altLang="en-US" sz="2000" i="1"/>
              <a:t>Mycobacterium</a:t>
            </a:r>
            <a:r>
              <a:rPr lang="en-US" altLang="en-US" sz="2000"/>
              <a:t> spp. contain mycolic acids which may be detected by chromatography.</a:t>
            </a:r>
          </a:p>
          <a:p>
            <a:pPr lvl="2" eaLnBrk="1" hangingPunct="1"/>
            <a:r>
              <a:rPr lang="en-US" altLang="en-US" sz="1800"/>
              <a:t>Long-chain fatty acids</a:t>
            </a:r>
          </a:p>
          <a:p>
            <a:pPr lvl="3" eaLnBrk="1" hangingPunct="1"/>
            <a:r>
              <a:rPr lang="en-US" altLang="en-US" sz="1600"/>
              <a:t>Need to extract mycolic acids but not too difficult</a:t>
            </a:r>
          </a:p>
          <a:p>
            <a:pPr lvl="1" eaLnBrk="1" hangingPunct="1"/>
            <a:r>
              <a:rPr lang="en-US" altLang="en-US" sz="2000"/>
              <a:t>A basic saponification followed by acidification and chloroform extraction allows accurate identification of most mycobacterial species using chromatograms. </a:t>
            </a:r>
          </a:p>
          <a:p>
            <a:pPr lvl="1" eaLnBrk="1" hangingPunct="1"/>
            <a:r>
              <a:rPr lang="en-US" altLang="en-US" sz="2000"/>
              <a:t>Species identifications made with HPLC have been shown to agree well with biochemical and nucleic acid probe identifications.</a:t>
            </a:r>
          </a:p>
          <a:p>
            <a:pPr lvl="1" eaLnBrk="1" hangingPunct="1"/>
            <a:r>
              <a:rPr lang="en-US" altLang="en-US" sz="2000"/>
              <a:t>This method has been replaced by</a:t>
            </a:r>
          </a:p>
          <a:p>
            <a:pPr lvl="2" eaLnBrk="1" hangingPunct="1"/>
            <a:r>
              <a:rPr lang="en-US" altLang="en-US" sz="1600"/>
              <a:t>Molecular assays and MALDI-TOF mass spectrometry.</a:t>
            </a:r>
          </a:p>
        </p:txBody>
      </p:sp>
    </p:spTree>
  </p:cSld>
  <p:clrMapOvr>
    <a:masterClrMapping/>
  </p:clrMapOvr>
  <p:transition spd="slow"/>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C595D355-9656-E693-8143-D52662DAF04B}"/>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Hybridization and Nucleic Acid Amplification Tests (NAAT) for MTB</a:t>
            </a:r>
          </a:p>
        </p:txBody>
      </p:sp>
      <p:sp>
        <p:nvSpPr>
          <p:cNvPr id="239619" name="Rectangle 3">
            <a:extLst>
              <a:ext uri="{FF2B5EF4-FFF2-40B4-BE49-F238E27FC236}">
                <a16:creationId xmlns:a16="http://schemas.microsoft.com/office/drawing/2014/main" id="{F6497568-768E-CB82-72CF-E43637CD58B8}"/>
              </a:ext>
            </a:extLst>
          </p:cNvPr>
          <p:cNvSpPr>
            <a:spLocks noGrp="1"/>
          </p:cNvSpPr>
          <p:nvPr>
            <p:ph idx="1"/>
          </p:nvPr>
        </p:nvSpPr>
        <p:spPr/>
        <p:txBody>
          <a:bodyPr/>
          <a:lstStyle/>
          <a:p>
            <a:pPr eaLnBrk="1" hangingPunct="1"/>
            <a:r>
              <a:rPr lang="en-US" altLang="en-US"/>
              <a:t>Commercial probes </a:t>
            </a:r>
          </a:p>
          <a:p>
            <a:pPr lvl="1" eaLnBrk="1" hangingPunct="1"/>
            <a:r>
              <a:rPr lang="en-US" altLang="en-US"/>
              <a:t>Probes are specific and need to use several probes to detect species.</a:t>
            </a:r>
          </a:p>
          <a:p>
            <a:pPr eaLnBrk="1" hangingPunct="1"/>
            <a:r>
              <a:rPr lang="en-US" altLang="en-US"/>
              <a:t>Automated DNA sequencing</a:t>
            </a:r>
          </a:p>
          <a:p>
            <a:pPr lvl="1" eaLnBrk="1" hangingPunct="1"/>
            <a:r>
              <a:rPr lang="en-US" altLang="en-US"/>
              <a:t>Commonly used target for gene coding is16S rRNA.</a:t>
            </a:r>
          </a:p>
          <a:p>
            <a:pPr lvl="1" eaLnBrk="1" hangingPunct="1"/>
            <a:r>
              <a:rPr lang="en-US" altLang="en-US"/>
              <a:t>Identification is achieved via PCR amplification of DNA, followed by sequencing of the amplicons.</a:t>
            </a:r>
          </a:p>
          <a:p>
            <a:pPr lvl="1" eaLnBrk="1" hangingPunct="1"/>
            <a:r>
              <a:rPr lang="en-US" altLang="en-US"/>
              <a:t>The organism is identified by comparison of the nucleotide sequence with reference sequences in a quality database.</a:t>
            </a:r>
          </a:p>
        </p:txBody>
      </p:sp>
    </p:spTree>
  </p:cSld>
  <p:clrMapOvr>
    <a:masterClrMapping/>
  </p:clrMapOvr>
  <p:transition spd="slow"/>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4">
            <a:extLst>
              <a:ext uri="{FF2B5EF4-FFF2-40B4-BE49-F238E27FC236}">
                <a16:creationId xmlns:a16="http://schemas.microsoft.com/office/drawing/2014/main" id="{0E4DB30E-D501-DA1E-0AFD-E2A962B1C632}"/>
              </a:ext>
            </a:extLst>
          </p:cNvPr>
          <p:cNvSpPr>
            <a:spLocks noGrp="1"/>
          </p:cNvSpPr>
          <p:nvPr>
            <p:ph type="title"/>
          </p:nvPr>
        </p:nvSpPr>
        <p:spPr/>
        <p:txBody>
          <a:bodyPr/>
          <a:lstStyle/>
          <a:p>
            <a:pPr eaLnBrk="1" hangingPunct="1"/>
            <a:r>
              <a:rPr lang="en-US" altLang="en-US" dirty="0"/>
              <a:t>Hybridization and NAATS for MTB (Cont.)</a:t>
            </a:r>
          </a:p>
        </p:txBody>
      </p:sp>
      <p:sp>
        <p:nvSpPr>
          <p:cNvPr id="240643" name="Content Placeholder 5">
            <a:extLst>
              <a:ext uri="{FF2B5EF4-FFF2-40B4-BE49-F238E27FC236}">
                <a16:creationId xmlns:a16="http://schemas.microsoft.com/office/drawing/2014/main" id="{3453B340-A40C-DF1B-AEA4-4BF5937E1EDE}"/>
              </a:ext>
            </a:extLst>
          </p:cNvPr>
          <p:cNvSpPr>
            <a:spLocks noGrp="1"/>
          </p:cNvSpPr>
          <p:nvPr>
            <p:ph idx="1"/>
          </p:nvPr>
        </p:nvSpPr>
        <p:spPr/>
        <p:txBody>
          <a:bodyPr/>
          <a:lstStyle/>
          <a:p>
            <a:pPr eaLnBrk="1" hangingPunct="1"/>
            <a:r>
              <a:rPr lang="en-US" altLang="en-US"/>
              <a:t>Direct nucleic acid amplification tests</a:t>
            </a:r>
          </a:p>
          <a:p>
            <a:pPr lvl="1" eaLnBrk="1" hangingPunct="1"/>
            <a:r>
              <a:rPr lang="en-US" altLang="en-US"/>
              <a:t>Detect MTB complex bacilli directly from patient specimens in 6 to 8 hours on processed specimens.</a:t>
            </a:r>
          </a:p>
          <a:p>
            <a:pPr eaLnBrk="1" hangingPunct="1"/>
            <a:r>
              <a:rPr lang="en-US" altLang="en-US"/>
              <a:t>Mass spectrometry</a:t>
            </a:r>
          </a:p>
          <a:p>
            <a:pPr lvl="1" eaLnBrk="1" hangingPunct="1"/>
            <a:r>
              <a:rPr lang="en-US" altLang="en-US"/>
              <a:t>MALDI-TOF mass spectrometry is becoming more commonly used in microbiology laboratories.</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39ABCC-4495-838D-8933-7D868CC1CF3D}"/>
              </a:ext>
            </a:extLst>
          </p:cNvPr>
          <p:cNvSpPr>
            <a:spLocks noGrp="1"/>
          </p:cNvSpPr>
          <p:nvPr>
            <p:ph type="title"/>
          </p:nvPr>
        </p:nvSpPr>
        <p:spPr>
          <a:xfrm>
            <a:off x="685800" y="4113213"/>
            <a:ext cx="7772400" cy="1362075"/>
          </a:xfrm>
        </p:spPr>
        <p:txBody>
          <a:bodyPr/>
          <a:lstStyle/>
          <a:p>
            <a:pPr>
              <a:defRPr/>
            </a:pPr>
            <a:r>
              <a:rPr lang="en-US" sz="3600" dirty="0"/>
              <a:t>SUSCEPTIBILITY TESTING OF MYCOBACTERIUM TUBERCULOSIS</a:t>
            </a:r>
          </a:p>
        </p:txBody>
      </p:sp>
      <p:sp>
        <p:nvSpPr>
          <p:cNvPr id="7" name="Text Placeholder 6">
            <a:extLst>
              <a:ext uri="{FF2B5EF4-FFF2-40B4-BE49-F238E27FC236}">
                <a16:creationId xmlns:a16="http://schemas.microsoft.com/office/drawing/2014/main" id="{FDE6F79C-81CA-02D3-34E9-C2D86BD4871A}"/>
              </a:ext>
            </a:extLst>
          </p:cNvPr>
          <p:cNvSpPr>
            <a:spLocks noGrp="1"/>
          </p:cNvSpPr>
          <p:nvPr>
            <p:ph type="body" idx="1"/>
          </p:nvPr>
        </p:nvSpPr>
        <p:spPr>
          <a:xfrm>
            <a:off x="722313" y="2613025"/>
            <a:ext cx="7772400" cy="1500188"/>
          </a:xfrm>
        </p:spPr>
        <p:txBody>
          <a:bodyPr/>
          <a:lstStyle/>
          <a:p>
            <a:pPr>
              <a:defRPr/>
            </a:pPr>
            <a:r>
              <a:rPr lang="en-US" b="1" dirty="0"/>
              <a:t>CHAPTER TWENTY-SIX</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04B3E12C-F60F-BA2E-6FBA-87665C37BA1E}"/>
              </a:ext>
            </a:extLst>
          </p:cNvPr>
          <p:cNvSpPr>
            <a:spLocks noGrp="1"/>
          </p:cNvSpPr>
          <p:nvPr>
            <p:ph type="title"/>
          </p:nvPr>
        </p:nvSpPr>
        <p:spPr/>
        <p:txBody>
          <a:bodyPr/>
          <a:lstStyle/>
          <a:p>
            <a:pPr eaLnBrk="1" hangingPunct="1"/>
            <a:r>
              <a:rPr lang="en-US" altLang="en-US"/>
              <a:t>Protocols</a:t>
            </a:r>
          </a:p>
        </p:txBody>
      </p:sp>
      <p:sp>
        <p:nvSpPr>
          <p:cNvPr id="145411" name="Rectangle 3">
            <a:extLst>
              <a:ext uri="{FF2B5EF4-FFF2-40B4-BE49-F238E27FC236}">
                <a16:creationId xmlns:a16="http://schemas.microsoft.com/office/drawing/2014/main" id="{A93F58E6-983D-7E1D-2425-D361D019BD6B}"/>
              </a:ext>
            </a:extLst>
          </p:cNvPr>
          <p:cNvSpPr>
            <a:spLocks noGrp="1" noChangeArrowheads="1"/>
          </p:cNvSpPr>
          <p:nvPr>
            <p:ph idx="1"/>
          </p:nvPr>
        </p:nvSpPr>
        <p:spPr>
          <a:xfrm>
            <a:off x="457200" y="1295400"/>
            <a:ext cx="8229600" cy="4953000"/>
          </a:xfrm>
        </p:spPr>
        <p:txBody>
          <a:bodyPr/>
          <a:lstStyle/>
          <a:p>
            <a:pPr eaLnBrk="1" hangingPunct="1">
              <a:defRPr/>
            </a:pPr>
            <a:r>
              <a:rPr lang="en-US" altLang="en-US" i="1" dirty="0">
                <a:latin typeface="Arial" charset="0"/>
                <a:cs typeface="Arial" charset="0"/>
              </a:rPr>
              <a:t>M. tuberculosis </a:t>
            </a:r>
            <a:r>
              <a:rPr lang="en-US" altLang="en-US" dirty="0">
                <a:latin typeface="Arial" charset="0"/>
                <a:cs typeface="Arial" charset="0"/>
              </a:rPr>
              <a:t>should be tested for susceptibility to isoniazid, rifampin, </a:t>
            </a:r>
            <a:r>
              <a:rPr lang="en-US" altLang="en-US" dirty="0" err="1">
                <a:latin typeface="Arial" charset="0"/>
                <a:cs typeface="Arial" charset="0"/>
              </a:rPr>
              <a:t>ethambutol</a:t>
            </a:r>
            <a:r>
              <a:rPr lang="en-US" altLang="en-US" dirty="0">
                <a:latin typeface="Arial" charset="0"/>
                <a:cs typeface="Arial" charset="0"/>
              </a:rPr>
              <a:t>, and streptomycin.</a:t>
            </a:r>
          </a:p>
          <a:p>
            <a:pPr eaLnBrk="1" hangingPunct="1">
              <a:defRPr/>
            </a:pPr>
            <a:r>
              <a:rPr lang="en-US" altLang="en-US" dirty="0">
                <a:latin typeface="Arial" charset="0"/>
                <a:cs typeface="Arial" charset="0"/>
              </a:rPr>
              <a:t>Requires experienced and trained staff</a:t>
            </a:r>
          </a:p>
          <a:p>
            <a:pPr eaLnBrk="1" hangingPunct="1">
              <a:defRPr/>
            </a:pPr>
            <a:r>
              <a:rPr lang="en-US" altLang="en-US" dirty="0">
                <a:latin typeface="Arial" charset="0"/>
                <a:cs typeface="Arial" charset="0"/>
              </a:rPr>
              <a:t>Two methods used</a:t>
            </a:r>
          </a:p>
          <a:p>
            <a:pPr lvl="1" eaLnBrk="1" hangingPunct="1">
              <a:defRPr/>
            </a:pPr>
            <a:r>
              <a:rPr lang="en-US" altLang="en-US" dirty="0">
                <a:latin typeface="Arial" charset="0"/>
                <a:cs typeface="Arial" charset="0"/>
              </a:rPr>
              <a:t>Culture-based drug susceptibility testing</a:t>
            </a:r>
          </a:p>
          <a:p>
            <a:pPr lvl="1" eaLnBrk="1" hangingPunct="1">
              <a:defRPr/>
            </a:pPr>
            <a:r>
              <a:rPr lang="en-US" altLang="en-US" dirty="0">
                <a:latin typeface="Arial" charset="0"/>
                <a:cs typeface="Arial" charset="0"/>
              </a:rPr>
              <a:t>Molecular based drug susceptibility testing</a:t>
            </a:r>
          </a:p>
          <a:p>
            <a:pPr marL="457200" lvl="1" indent="0" eaLnBrk="1" hangingPunct="1">
              <a:buFont typeface="Wingdings" panose="05000000000000000000" pitchFamily="2" charset="2"/>
              <a:buNone/>
              <a:defRPr/>
            </a:pPr>
            <a:endParaRPr lang="en-US" altLang="en-US" baseline="30000" dirty="0">
              <a:latin typeface="Arial" charset="0"/>
              <a:cs typeface="Arial" charset="0"/>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65677FB9-2B3B-8090-47AF-9E8F4F3CD6CC}"/>
              </a:ext>
            </a:extLst>
          </p:cNvPr>
          <p:cNvSpPr>
            <a:spLocks noGrp="1"/>
          </p:cNvSpPr>
          <p:nvPr>
            <p:ph type="title"/>
          </p:nvPr>
        </p:nvSpPr>
        <p:spPr/>
        <p:txBody>
          <a:bodyPr/>
          <a:lstStyle/>
          <a:p>
            <a:r>
              <a:rPr lang="en-US" altLang="en-US" dirty="0"/>
              <a:t>Primary TB (Cont.)</a:t>
            </a:r>
          </a:p>
        </p:txBody>
      </p:sp>
      <p:sp>
        <p:nvSpPr>
          <p:cNvPr id="46083" name="Content Placeholder 2">
            <a:extLst>
              <a:ext uri="{FF2B5EF4-FFF2-40B4-BE49-F238E27FC236}">
                <a16:creationId xmlns:a16="http://schemas.microsoft.com/office/drawing/2014/main" id="{445AB9D5-8F37-9217-F138-9C0CD995EA5B}"/>
              </a:ext>
            </a:extLst>
          </p:cNvPr>
          <p:cNvSpPr>
            <a:spLocks noGrp="1"/>
          </p:cNvSpPr>
          <p:nvPr>
            <p:ph idx="1"/>
          </p:nvPr>
        </p:nvSpPr>
        <p:spPr/>
        <p:txBody>
          <a:bodyPr/>
          <a:lstStyle/>
          <a:p>
            <a:r>
              <a:rPr lang="en-US" altLang="en-US" dirty="0"/>
              <a:t>If the antigen load and hypersensitivity reaction are both high, tissue necrosis from the enzymes of degenerating macrophages can occur</a:t>
            </a:r>
            <a:r>
              <a:rPr lang="en-US" altLang="en-US" strike="sngStrike" dirty="0">
                <a:highlight>
                  <a:srgbClr val="FFFF00"/>
                </a:highlight>
              </a:rPr>
              <a:t> </a:t>
            </a:r>
          </a:p>
          <a:p>
            <a:pPr lvl="1"/>
            <a:r>
              <a:rPr lang="en-US" altLang="en-US" dirty="0"/>
              <a:t>The tissue response is less organized, and granulomas are surrounded by fibrin that protects the bacteria from phagocytosis by macrophages.</a:t>
            </a:r>
          </a:p>
          <a:p>
            <a:r>
              <a:rPr lang="en-US" altLang="en-US" dirty="0"/>
              <a:t>Necrotic or caseous material can be present at the site of the primary lesion.</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a:extLst>
              <a:ext uri="{FF2B5EF4-FFF2-40B4-BE49-F238E27FC236}">
                <a16:creationId xmlns:a16="http://schemas.microsoft.com/office/drawing/2014/main" id="{FDE55943-F915-BDA1-DB0C-7FA7488E5232}"/>
              </a:ext>
            </a:extLst>
          </p:cNvPr>
          <p:cNvSpPr>
            <a:spLocks noGrp="1"/>
          </p:cNvSpPr>
          <p:nvPr>
            <p:ph type="title"/>
          </p:nvPr>
        </p:nvSpPr>
        <p:spPr/>
        <p:txBody>
          <a:bodyPr/>
          <a:lstStyle/>
          <a:p>
            <a:r>
              <a:rPr lang="en-US" altLang="en-US"/>
              <a:t>Other Susceptibility Methods</a:t>
            </a:r>
          </a:p>
        </p:txBody>
      </p:sp>
      <p:sp>
        <p:nvSpPr>
          <p:cNvPr id="243715" name="Content Placeholder 2">
            <a:extLst>
              <a:ext uri="{FF2B5EF4-FFF2-40B4-BE49-F238E27FC236}">
                <a16:creationId xmlns:a16="http://schemas.microsoft.com/office/drawing/2014/main" id="{EA49EE6C-C5ED-517C-CD5B-F8B6BEE3CAC1}"/>
              </a:ext>
            </a:extLst>
          </p:cNvPr>
          <p:cNvSpPr>
            <a:spLocks noGrp="1"/>
          </p:cNvSpPr>
          <p:nvPr>
            <p:ph idx="1"/>
          </p:nvPr>
        </p:nvSpPr>
        <p:spPr/>
        <p:txBody>
          <a:bodyPr/>
          <a:lstStyle/>
          <a:p>
            <a:r>
              <a:rPr lang="en-US" altLang="en-US" sz="2400"/>
              <a:t>Agar proportion method</a:t>
            </a:r>
          </a:p>
          <a:p>
            <a:pPr lvl="1"/>
            <a:r>
              <a:rPr lang="en-US" altLang="en-US" sz="2000"/>
              <a:t>For all antimycobacterial drugs except PZA</a:t>
            </a:r>
          </a:p>
          <a:p>
            <a:r>
              <a:rPr lang="en-US" altLang="en-US" sz="2400"/>
              <a:t>Two FDA-approved liquid methods to determine the susceptibility of MTB</a:t>
            </a:r>
          </a:p>
          <a:p>
            <a:pPr lvl="1"/>
            <a:r>
              <a:rPr lang="en-US" altLang="en-US" sz="2000"/>
              <a:t>MGIT 960</a:t>
            </a:r>
          </a:p>
          <a:p>
            <a:pPr lvl="1"/>
            <a:r>
              <a:rPr lang="en-US" altLang="en-US" sz="2000"/>
              <a:t>VersaTREK</a:t>
            </a:r>
          </a:p>
          <a:p>
            <a:r>
              <a:rPr lang="en-US" altLang="en-US" sz="2400"/>
              <a:t>Molecular assays for drug-resistant mycobacteria</a:t>
            </a:r>
          </a:p>
          <a:p>
            <a:r>
              <a:rPr lang="en-US" altLang="en-US" sz="2400"/>
              <a:t>Susceptibility testing for NTB is not routinely performed</a:t>
            </a:r>
          </a:p>
          <a:p>
            <a:pPr lvl="1"/>
            <a:r>
              <a:rPr lang="en-US" altLang="en-US" sz="2000"/>
              <a:t>An exception- the rapidly growing mycobacteria</a:t>
            </a:r>
          </a:p>
          <a:p>
            <a:pPr lvl="1"/>
            <a:r>
              <a:rPr lang="en-US" altLang="en-US" sz="2000"/>
              <a:t>Broth dilution is the recommended reference method</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50FE35-C42A-26EA-CB45-3901CAA6F0A5}"/>
              </a:ext>
            </a:extLst>
          </p:cNvPr>
          <p:cNvSpPr>
            <a:spLocks noGrp="1"/>
          </p:cNvSpPr>
          <p:nvPr>
            <p:ph type="title"/>
          </p:nvPr>
        </p:nvSpPr>
        <p:spPr/>
        <p:txBody>
          <a:bodyPr/>
          <a:lstStyle/>
          <a:p>
            <a:pPr>
              <a:defRPr/>
            </a:pPr>
            <a:r>
              <a:rPr lang="en-US" dirty="0"/>
              <a:t>LET’S REVISIT THE CASE IN POINT</a:t>
            </a:r>
          </a:p>
        </p:txBody>
      </p:sp>
      <p:sp>
        <p:nvSpPr>
          <p:cNvPr id="7" name="Text Placeholder 6">
            <a:extLst>
              <a:ext uri="{FF2B5EF4-FFF2-40B4-BE49-F238E27FC236}">
                <a16:creationId xmlns:a16="http://schemas.microsoft.com/office/drawing/2014/main" id="{763F7AF3-C986-307D-79B0-BF19F867050D}"/>
              </a:ext>
            </a:extLst>
          </p:cNvPr>
          <p:cNvSpPr>
            <a:spLocks noGrp="1"/>
          </p:cNvSpPr>
          <p:nvPr>
            <p:ph type="body" idx="1"/>
          </p:nvPr>
        </p:nvSpPr>
        <p:spPr/>
        <p:txBody>
          <a:bodyPr/>
          <a:lstStyle/>
          <a:p>
            <a:pPr>
              <a:defRPr/>
            </a:pPr>
            <a:r>
              <a:rPr lang="en-US" b="1" dirty="0"/>
              <a:t>CHAPTER TWENTY-SIX</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5">
            <a:extLst>
              <a:ext uri="{FF2B5EF4-FFF2-40B4-BE49-F238E27FC236}">
                <a16:creationId xmlns:a16="http://schemas.microsoft.com/office/drawing/2014/main" id="{33866D65-2C10-B9FA-04AA-A77FF0CE8BCA}"/>
              </a:ext>
            </a:extLst>
          </p:cNvPr>
          <p:cNvSpPr>
            <a:spLocks noGrp="1"/>
          </p:cNvSpPr>
          <p:nvPr>
            <p:ph type="title"/>
          </p:nvPr>
        </p:nvSpPr>
        <p:spPr/>
        <p:txBody>
          <a:bodyPr/>
          <a:lstStyle/>
          <a:p>
            <a:r>
              <a:rPr lang="en-US" altLang="en-US"/>
              <a:t>Highlights</a:t>
            </a:r>
          </a:p>
        </p:txBody>
      </p:sp>
      <p:graphicFrame>
        <p:nvGraphicFramePr>
          <p:cNvPr id="8" name="Table 8">
            <a:extLst>
              <a:ext uri="{FF2B5EF4-FFF2-40B4-BE49-F238E27FC236}">
                <a16:creationId xmlns:a16="http://schemas.microsoft.com/office/drawing/2014/main" id="{666E4FFE-899D-D50F-D654-828796DDDD5A}"/>
              </a:ext>
            </a:extLst>
          </p:cNvPr>
          <p:cNvGraphicFramePr>
            <a:graphicFrameLocks noGrp="1"/>
          </p:cNvGraphicFramePr>
          <p:nvPr>
            <p:ph idx="1"/>
          </p:nvPr>
        </p:nvGraphicFramePr>
        <p:xfrm>
          <a:off x="685800" y="1527175"/>
          <a:ext cx="7772400" cy="4454525"/>
        </p:xfrm>
        <a:graphic>
          <a:graphicData uri="http://schemas.openxmlformats.org/drawingml/2006/table">
            <a:tbl>
              <a:tblPr firstRow="1" bandRow="1">
                <a:tableStyleId>{5C22544A-7EE6-4342-B048-85BDC9FD1C3A}</a:tableStyleId>
              </a:tblPr>
              <a:tblGrid>
                <a:gridCol w="1799167">
                  <a:extLst>
                    <a:ext uri="{9D8B030D-6E8A-4147-A177-3AD203B41FA5}">
                      <a16:colId xmlns:a16="http://schemas.microsoft.com/office/drawing/2014/main" val="20000"/>
                    </a:ext>
                  </a:extLst>
                </a:gridCol>
                <a:gridCol w="5973233">
                  <a:extLst>
                    <a:ext uri="{9D8B030D-6E8A-4147-A177-3AD203B41FA5}">
                      <a16:colId xmlns:a16="http://schemas.microsoft.com/office/drawing/2014/main" val="20001"/>
                    </a:ext>
                  </a:extLst>
                </a:gridCol>
              </a:tblGrid>
              <a:tr h="370789">
                <a:tc>
                  <a:txBody>
                    <a:bodyPr/>
                    <a:lstStyle/>
                    <a:p>
                      <a:endParaRPr lang="en-US" sz="1800"/>
                    </a:p>
                  </a:txBody>
                  <a:tcPr marL="86360" marR="86360" marT="45713" marB="45713"/>
                </a:tc>
                <a:tc>
                  <a:txBody>
                    <a:bodyPr/>
                    <a:lstStyle/>
                    <a:p>
                      <a:endParaRPr lang="en-US" sz="1800"/>
                    </a:p>
                  </a:txBody>
                  <a:tcPr marL="86360" marR="86360" marT="45713" marB="45713"/>
                </a:tc>
                <a:extLst>
                  <a:ext uri="{0D108BD9-81ED-4DB2-BD59-A6C34878D82A}">
                    <a16:rowId xmlns:a16="http://schemas.microsoft.com/office/drawing/2014/main" val="10000"/>
                  </a:ext>
                </a:extLst>
              </a:tr>
              <a:tr h="370789">
                <a:tc>
                  <a:txBody>
                    <a:bodyPr/>
                    <a:lstStyle/>
                    <a:p>
                      <a:r>
                        <a:rPr lang="en-US" sz="1800" dirty="0"/>
                        <a:t>The Patient</a:t>
                      </a:r>
                    </a:p>
                  </a:txBody>
                  <a:tcPr marL="86360" marR="86360" marT="45713" marB="45713"/>
                </a:tc>
                <a:tc>
                  <a:txBody>
                    <a:bodyPr/>
                    <a:lstStyle/>
                    <a:p>
                      <a:r>
                        <a:rPr lang="en-US" sz="1800" dirty="0"/>
                        <a:t>56-year-old male </a:t>
                      </a:r>
                    </a:p>
                  </a:txBody>
                  <a:tcPr marL="86360" marR="86360" marT="45713" marB="45713"/>
                </a:tc>
                <a:extLst>
                  <a:ext uri="{0D108BD9-81ED-4DB2-BD59-A6C34878D82A}">
                    <a16:rowId xmlns:a16="http://schemas.microsoft.com/office/drawing/2014/main" val="10001"/>
                  </a:ext>
                </a:extLst>
              </a:tr>
              <a:tr h="914341">
                <a:tc>
                  <a:txBody>
                    <a:bodyPr/>
                    <a:lstStyle/>
                    <a:p>
                      <a:r>
                        <a:rPr lang="en-US" sz="1800" dirty="0"/>
                        <a:t>Symptoms Upon Arrival to the ED</a:t>
                      </a:r>
                    </a:p>
                  </a:txBody>
                  <a:tcPr marL="86360" marR="86360" marT="45713" marB="45713"/>
                </a:tc>
                <a:tc>
                  <a:txBody>
                    <a:bodyPr/>
                    <a:lstStyle/>
                    <a:p>
                      <a:r>
                        <a:rPr lang="en-US" sz="1800" dirty="0"/>
                        <a:t>Fatigue</a:t>
                      </a:r>
                    </a:p>
                    <a:p>
                      <a:r>
                        <a:rPr lang="en-US" sz="1800" dirty="0"/>
                        <a:t>Weight loss (10 </a:t>
                      </a:r>
                      <a:r>
                        <a:rPr lang="en-US" sz="1800" dirty="0" err="1"/>
                        <a:t>lb</a:t>
                      </a:r>
                      <a:r>
                        <a:rPr lang="en-US" sz="1800" dirty="0"/>
                        <a:t>) over the past 12 months</a:t>
                      </a:r>
                    </a:p>
                    <a:p>
                      <a:r>
                        <a:rPr lang="en-US" sz="1800" dirty="0"/>
                        <a:t>Cough for three months that produced red-tinged sputum</a:t>
                      </a:r>
                    </a:p>
                  </a:txBody>
                  <a:tcPr marL="86360" marR="86360" marT="45713" marB="45713"/>
                </a:tc>
                <a:extLst>
                  <a:ext uri="{0D108BD9-81ED-4DB2-BD59-A6C34878D82A}">
                    <a16:rowId xmlns:a16="http://schemas.microsoft.com/office/drawing/2014/main" val="10002"/>
                  </a:ext>
                </a:extLst>
              </a:tr>
              <a:tr h="1737256">
                <a:tc>
                  <a:txBody>
                    <a:bodyPr/>
                    <a:lstStyle/>
                    <a:p>
                      <a:r>
                        <a:rPr lang="en-US" sz="1800" dirty="0"/>
                        <a:t>Patient History</a:t>
                      </a:r>
                    </a:p>
                  </a:txBody>
                  <a:tcPr marL="86360" marR="86360" marT="45713" marB="45713"/>
                </a:tc>
                <a:tc>
                  <a:txBody>
                    <a:bodyPr/>
                    <a:lstStyle/>
                    <a:p>
                      <a:r>
                        <a:rPr lang="en-US" sz="1800" dirty="0"/>
                        <a:t>Night fever and chills without dyspnea or chest pain</a:t>
                      </a:r>
                    </a:p>
                    <a:p>
                      <a:r>
                        <a:rPr lang="en-US" sz="1800" dirty="0"/>
                        <a:t>Patient moved to the U.S. from Mexico</a:t>
                      </a:r>
                    </a:p>
                    <a:p>
                      <a:r>
                        <a:rPr lang="en-US" sz="1800" dirty="0"/>
                        <a:t>Family history of pulmonary tuberculosis</a:t>
                      </a:r>
                    </a:p>
                    <a:p>
                      <a:endParaRPr lang="en-US" sz="1800" dirty="0"/>
                    </a:p>
                    <a:p>
                      <a:r>
                        <a:rPr lang="en-US" sz="1800" dirty="0"/>
                        <a:t>His last purified protein derivative (PPD) skin test performed five years ago was non-reactive</a:t>
                      </a:r>
                    </a:p>
                  </a:txBody>
                  <a:tcPr marL="86360" marR="86360" marT="45713" marB="45713"/>
                </a:tc>
                <a:extLst>
                  <a:ext uri="{0D108BD9-81ED-4DB2-BD59-A6C34878D82A}">
                    <a16:rowId xmlns:a16="http://schemas.microsoft.com/office/drawing/2014/main" val="10003"/>
                  </a:ext>
                </a:extLst>
              </a:tr>
              <a:tr h="370789">
                <a:tc>
                  <a:txBody>
                    <a:bodyPr/>
                    <a:lstStyle/>
                    <a:p>
                      <a:endParaRPr lang="en-US" sz="1800" dirty="0"/>
                    </a:p>
                  </a:txBody>
                  <a:tcPr marL="86360" marR="86360" marT="45713" marB="45713"/>
                </a:tc>
                <a:tc>
                  <a:txBody>
                    <a:bodyPr/>
                    <a:lstStyle/>
                    <a:p>
                      <a:endParaRPr lang="en-US" sz="1800" dirty="0"/>
                    </a:p>
                  </a:txBody>
                  <a:tcPr marL="86360" marR="86360" marT="45713" marB="45713"/>
                </a:tc>
                <a:extLst>
                  <a:ext uri="{0D108BD9-81ED-4DB2-BD59-A6C34878D82A}">
                    <a16:rowId xmlns:a16="http://schemas.microsoft.com/office/drawing/2014/main" val="10004"/>
                  </a:ext>
                </a:extLst>
              </a:tr>
            </a:tbl>
          </a:graphicData>
        </a:graphic>
      </p:graphicFrame>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5">
            <a:extLst>
              <a:ext uri="{FF2B5EF4-FFF2-40B4-BE49-F238E27FC236}">
                <a16:creationId xmlns:a16="http://schemas.microsoft.com/office/drawing/2014/main" id="{88861149-E4C2-1701-A0F2-E8269F12AD24}"/>
              </a:ext>
            </a:extLst>
          </p:cNvPr>
          <p:cNvSpPr>
            <a:spLocks noGrp="1"/>
          </p:cNvSpPr>
          <p:nvPr>
            <p:ph type="title"/>
          </p:nvPr>
        </p:nvSpPr>
        <p:spPr/>
        <p:txBody>
          <a:bodyPr/>
          <a:lstStyle/>
          <a:p>
            <a:r>
              <a:rPr lang="en-US" altLang="en-US" dirty="0"/>
              <a:t>Highlights (Cont.)</a:t>
            </a:r>
          </a:p>
        </p:txBody>
      </p:sp>
      <p:graphicFrame>
        <p:nvGraphicFramePr>
          <p:cNvPr id="8" name="Table 8">
            <a:extLst>
              <a:ext uri="{FF2B5EF4-FFF2-40B4-BE49-F238E27FC236}">
                <a16:creationId xmlns:a16="http://schemas.microsoft.com/office/drawing/2014/main" id="{FE57C531-3319-0B6E-0291-89860C5A8192}"/>
              </a:ext>
            </a:extLst>
          </p:cNvPr>
          <p:cNvGraphicFramePr>
            <a:graphicFrameLocks noGrp="1"/>
          </p:cNvGraphicFramePr>
          <p:nvPr>
            <p:ph idx="1"/>
          </p:nvPr>
        </p:nvGraphicFramePr>
        <p:xfrm>
          <a:off x="685800" y="1527175"/>
          <a:ext cx="7772400" cy="4454525"/>
        </p:xfrm>
        <a:graphic>
          <a:graphicData uri="http://schemas.openxmlformats.org/drawingml/2006/table">
            <a:tbl>
              <a:tblPr firstRow="1" bandRow="1">
                <a:tableStyleId>{5C22544A-7EE6-4342-B048-85BDC9FD1C3A}</a:tableStyleId>
              </a:tblPr>
              <a:tblGrid>
                <a:gridCol w="1799167">
                  <a:extLst>
                    <a:ext uri="{9D8B030D-6E8A-4147-A177-3AD203B41FA5}">
                      <a16:colId xmlns:a16="http://schemas.microsoft.com/office/drawing/2014/main" val="20000"/>
                    </a:ext>
                  </a:extLst>
                </a:gridCol>
                <a:gridCol w="5973233">
                  <a:extLst>
                    <a:ext uri="{9D8B030D-6E8A-4147-A177-3AD203B41FA5}">
                      <a16:colId xmlns:a16="http://schemas.microsoft.com/office/drawing/2014/main" val="20001"/>
                    </a:ext>
                  </a:extLst>
                </a:gridCol>
              </a:tblGrid>
              <a:tr h="370750">
                <a:tc>
                  <a:txBody>
                    <a:bodyPr/>
                    <a:lstStyle/>
                    <a:p>
                      <a:endParaRPr lang="en-US" sz="1800"/>
                    </a:p>
                  </a:txBody>
                  <a:tcPr marL="86360" marR="86360" marT="45708" marB="45708"/>
                </a:tc>
                <a:tc>
                  <a:txBody>
                    <a:bodyPr/>
                    <a:lstStyle/>
                    <a:p>
                      <a:endParaRPr lang="en-US" sz="1800"/>
                    </a:p>
                  </a:txBody>
                  <a:tcPr marL="86360" marR="86360" marT="45708" marB="45708"/>
                </a:tc>
                <a:extLst>
                  <a:ext uri="{0D108BD9-81ED-4DB2-BD59-A6C34878D82A}">
                    <a16:rowId xmlns:a16="http://schemas.microsoft.com/office/drawing/2014/main" val="10000"/>
                  </a:ext>
                </a:extLst>
              </a:tr>
              <a:tr h="1188589">
                <a:tc>
                  <a:txBody>
                    <a:bodyPr/>
                    <a:lstStyle/>
                    <a:p>
                      <a:r>
                        <a:rPr lang="en-US" sz="1800" dirty="0"/>
                        <a:t>Patient Vial Signs</a:t>
                      </a:r>
                    </a:p>
                  </a:txBody>
                  <a:tcPr marL="86360" marR="86360" marT="45708" marB="45708"/>
                </a:tc>
                <a:tc>
                  <a:txBody>
                    <a:bodyPr/>
                    <a:lstStyle/>
                    <a:p>
                      <a:r>
                        <a:rPr lang="en-US" sz="1800" dirty="0"/>
                        <a:t>Temperature of 36.5° C (97.7° F)</a:t>
                      </a:r>
                    </a:p>
                    <a:p>
                      <a:r>
                        <a:rPr lang="en-US" sz="1800" dirty="0"/>
                        <a:t>Pulse of 63 beats per minute</a:t>
                      </a:r>
                    </a:p>
                    <a:p>
                      <a:r>
                        <a:rPr lang="en-US" sz="1800" dirty="0"/>
                        <a:t>Respirations of 15 breaths per minute</a:t>
                      </a:r>
                    </a:p>
                    <a:p>
                      <a:r>
                        <a:rPr lang="en-US" sz="1800" dirty="0"/>
                        <a:t>Blood pressure of 96/56 mm Hg</a:t>
                      </a:r>
                    </a:p>
                  </a:txBody>
                  <a:tcPr marL="86360" marR="86360" marT="45708" marB="45708"/>
                </a:tc>
                <a:extLst>
                  <a:ext uri="{0D108BD9-81ED-4DB2-BD59-A6C34878D82A}">
                    <a16:rowId xmlns:a16="http://schemas.microsoft.com/office/drawing/2014/main" val="10001"/>
                  </a:ext>
                </a:extLst>
              </a:tr>
              <a:tr h="370750">
                <a:tc>
                  <a:txBody>
                    <a:bodyPr/>
                    <a:lstStyle/>
                    <a:p>
                      <a:r>
                        <a:rPr lang="en-US" sz="1800" dirty="0"/>
                        <a:t>Chest Xray Results</a:t>
                      </a:r>
                    </a:p>
                  </a:txBody>
                  <a:tcPr marL="86360" marR="86360" marT="45708" marB="45708"/>
                </a:tc>
                <a:tc>
                  <a:txBody>
                    <a:bodyPr/>
                    <a:lstStyle/>
                    <a:p>
                      <a:r>
                        <a:rPr lang="en-US" sz="1800" dirty="0"/>
                        <a:t>An infiltrate in the upper lobe of the right lung</a:t>
                      </a:r>
                    </a:p>
                  </a:txBody>
                  <a:tcPr marL="86360" marR="86360" marT="45708" marB="45708"/>
                </a:tc>
                <a:extLst>
                  <a:ext uri="{0D108BD9-81ED-4DB2-BD59-A6C34878D82A}">
                    <a16:rowId xmlns:a16="http://schemas.microsoft.com/office/drawing/2014/main" val="10002"/>
                  </a:ext>
                </a:extLst>
              </a:tr>
              <a:tr h="914296">
                <a:tc>
                  <a:txBody>
                    <a:bodyPr/>
                    <a:lstStyle/>
                    <a:p>
                      <a:r>
                        <a:rPr lang="en-US" sz="1800" dirty="0"/>
                        <a:t>Computed Tomography of the Chest Results</a:t>
                      </a:r>
                    </a:p>
                  </a:txBody>
                  <a:tcPr marL="86360" marR="86360" marT="45708" marB="45708"/>
                </a:tc>
                <a:tc>
                  <a:txBody>
                    <a:bodyPr/>
                    <a:lstStyle/>
                    <a:p>
                      <a:r>
                        <a:rPr lang="en-US" sz="1800" dirty="0"/>
                        <a:t>A nodular patchy opacity in the upper lobe of the right lung. </a:t>
                      </a:r>
                    </a:p>
                  </a:txBody>
                  <a:tcPr marL="86360" marR="86360" marT="45708" marB="45708"/>
                </a:tc>
                <a:extLst>
                  <a:ext uri="{0D108BD9-81ED-4DB2-BD59-A6C34878D82A}">
                    <a16:rowId xmlns:a16="http://schemas.microsoft.com/office/drawing/2014/main" val="10003"/>
                  </a:ext>
                </a:extLst>
              </a:tr>
              <a:tr h="1188589">
                <a:tc>
                  <a:txBody>
                    <a:bodyPr/>
                    <a:lstStyle/>
                    <a:p>
                      <a:r>
                        <a:rPr lang="en-US" sz="1800" dirty="0"/>
                        <a:t>PPD Test Result After Patient Admission to the Hospital </a:t>
                      </a:r>
                    </a:p>
                  </a:txBody>
                  <a:tcPr marL="86360" marR="86360" marT="45708" marB="45708"/>
                </a:tc>
                <a:tc>
                  <a:txBody>
                    <a:bodyPr/>
                    <a:lstStyle/>
                    <a:p>
                      <a:r>
                        <a:rPr lang="en-US" sz="1800" dirty="0"/>
                        <a:t>10-mm by 7-mm induration</a:t>
                      </a:r>
                    </a:p>
                  </a:txBody>
                  <a:tcPr marL="86360" marR="86360" marT="45708" marB="45708"/>
                </a:tc>
                <a:extLst>
                  <a:ext uri="{0D108BD9-81ED-4DB2-BD59-A6C34878D82A}">
                    <a16:rowId xmlns:a16="http://schemas.microsoft.com/office/drawing/2014/main" val="10004"/>
                  </a:ext>
                </a:extLst>
              </a:tr>
              <a:tr h="370750">
                <a:tc>
                  <a:txBody>
                    <a:bodyPr/>
                    <a:lstStyle/>
                    <a:p>
                      <a:endParaRPr lang="en-US" sz="1800" dirty="0"/>
                    </a:p>
                  </a:txBody>
                  <a:tcPr marL="86360" marR="86360" marT="45708" marB="45708"/>
                </a:tc>
                <a:tc>
                  <a:txBody>
                    <a:bodyPr/>
                    <a:lstStyle/>
                    <a:p>
                      <a:endParaRPr lang="en-US" sz="1800" dirty="0"/>
                    </a:p>
                  </a:txBody>
                  <a:tcPr marL="86360" marR="86360" marT="45708" marB="45708"/>
                </a:tc>
                <a:extLst>
                  <a:ext uri="{0D108BD9-81ED-4DB2-BD59-A6C34878D82A}">
                    <a16:rowId xmlns:a16="http://schemas.microsoft.com/office/drawing/2014/main" val="10005"/>
                  </a:ext>
                </a:extLst>
              </a:tr>
            </a:tbl>
          </a:graphicData>
        </a:graphic>
      </p:graphicFrame>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5">
            <a:extLst>
              <a:ext uri="{FF2B5EF4-FFF2-40B4-BE49-F238E27FC236}">
                <a16:creationId xmlns:a16="http://schemas.microsoft.com/office/drawing/2014/main" id="{442C98F0-5B06-36BB-5404-56E8B2A2EC91}"/>
              </a:ext>
            </a:extLst>
          </p:cNvPr>
          <p:cNvSpPr>
            <a:spLocks noGrp="1"/>
          </p:cNvSpPr>
          <p:nvPr>
            <p:ph type="title"/>
          </p:nvPr>
        </p:nvSpPr>
        <p:spPr/>
        <p:txBody>
          <a:bodyPr/>
          <a:lstStyle/>
          <a:p>
            <a:r>
              <a:rPr lang="en-US" altLang="en-US" dirty="0"/>
              <a:t>Highlights (Cont.)</a:t>
            </a:r>
          </a:p>
        </p:txBody>
      </p:sp>
      <p:graphicFrame>
        <p:nvGraphicFramePr>
          <p:cNvPr id="8" name="Table 8">
            <a:extLst>
              <a:ext uri="{FF2B5EF4-FFF2-40B4-BE49-F238E27FC236}">
                <a16:creationId xmlns:a16="http://schemas.microsoft.com/office/drawing/2014/main" id="{74DCA1E2-42A0-0D9B-A3BA-08856E96AF25}"/>
              </a:ext>
            </a:extLst>
          </p:cNvPr>
          <p:cNvGraphicFramePr>
            <a:graphicFrameLocks noGrp="1"/>
          </p:cNvGraphicFramePr>
          <p:nvPr>
            <p:ph idx="1"/>
          </p:nvPr>
        </p:nvGraphicFramePr>
        <p:xfrm>
          <a:off x="685800" y="1527175"/>
          <a:ext cx="7772400" cy="4454525"/>
        </p:xfrm>
        <a:graphic>
          <a:graphicData uri="http://schemas.openxmlformats.org/drawingml/2006/table">
            <a:tbl>
              <a:tblPr firstRow="1" bandRow="1">
                <a:tableStyleId>{5C22544A-7EE6-4342-B048-85BDC9FD1C3A}</a:tableStyleId>
              </a:tblPr>
              <a:tblGrid>
                <a:gridCol w="1799167">
                  <a:extLst>
                    <a:ext uri="{9D8B030D-6E8A-4147-A177-3AD203B41FA5}">
                      <a16:colId xmlns:a16="http://schemas.microsoft.com/office/drawing/2014/main" val="20000"/>
                    </a:ext>
                  </a:extLst>
                </a:gridCol>
                <a:gridCol w="5973233">
                  <a:extLst>
                    <a:ext uri="{9D8B030D-6E8A-4147-A177-3AD203B41FA5}">
                      <a16:colId xmlns:a16="http://schemas.microsoft.com/office/drawing/2014/main" val="20001"/>
                    </a:ext>
                  </a:extLst>
                </a:gridCol>
              </a:tblGrid>
              <a:tr h="370873">
                <a:tc>
                  <a:txBody>
                    <a:bodyPr/>
                    <a:lstStyle/>
                    <a:p>
                      <a:endParaRPr lang="en-US" sz="1800"/>
                    </a:p>
                  </a:txBody>
                  <a:tcPr marL="86360" marR="86360" marT="45724" marB="45724"/>
                </a:tc>
                <a:tc>
                  <a:txBody>
                    <a:bodyPr/>
                    <a:lstStyle/>
                    <a:p>
                      <a:endParaRPr lang="en-US" sz="1800"/>
                    </a:p>
                  </a:txBody>
                  <a:tcPr marL="86360" marR="86360" marT="45724" marB="45724"/>
                </a:tc>
                <a:extLst>
                  <a:ext uri="{0D108BD9-81ED-4DB2-BD59-A6C34878D82A}">
                    <a16:rowId xmlns:a16="http://schemas.microsoft.com/office/drawing/2014/main" val="10000"/>
                  </a:ext>
                </a:extLst>
              </a:tr>
              <a:tr h="640137">
                <a:tc>
                  <a:txBody>
                    <a:bodyPr/>
                    <a:lstStyle/>
                    <a:p>
                      <a:r>
                        <a:rPr lang="en-US" sz="1800" dirty="0"/>
                        <a:t>Specimens for Culture</a:t>
                      </a:r>
                    </a:p>
                  </a:txBody>
                  <a:tcPr marL="86360" marR="86360" marT="45724" marB="45724"/>
                </a:tc>
                <a:tc>
                  <a:txBody>
                    <a:bodyPr/>
                    <a:lstStyle/>
                    <a:p>
                      <a:r>
                        <a:rPr lang="en-US" sz="1800" dirty="0"/>
                        <a:t>Three sputum samples obtained over a 3-day period for acid fast bacilli (AFB) smear and culture</a:t>
                      </a:r>
                    </a:p>
                  </a:txBody>
                  <a:tcPr marL="86360" marR="86360" marT="45724" marB="45724"/>
                </a:tc>
                <a:extLst>
                  <a:ext uri="{0D108BD9-81ED-4DB2-BD59-A6C34878D82A}">
                    <a16:rowId xmlns:a16="http://schemas.microsoft.com/office/drawing/2014/main" val="10001"/>
                  </a:ext>
                </a:extLst>
              </a:tr>
              <a:tr h="640137">
                <a:tc>
                  <a:txBody>
                    <a:bodyPr/>
                    <a:lstStyle/>
                    <a:p>
                      <a:r>
                        <a:rPr lang="en-US" sz="1800" dirty="0"/>
                        <a:t>Direct Smear Results</a:t>
                      </a:r>
                    </a:p>
                  </a:txBody>
                  <a:tcPr marL="86360" marR="86360" marT="45724" marB="45724"/>
                </a:tc>
                <a:tc>
                  <a:txBody>
                    <a:bodyPr/>
                    <a:lstStyle/>
                    <a:p>
                      <a:r>
                        <a:rPr lang="en-US" sz="1800" dirty="0"/>
                        <a:t>All three sputum samples were reported as no organisms seen</a:t>
                      </a:r>
                    </a:p>
                  </a:txBody>
                  <a:tcPr marL="86360" marR="86360" marT="45724" marB="45724"/>
                </a:tc>
                <a:extLst>
                  <a:ext uri="{0D108BD9-81ED-4DB2-BD59-A6C34878D82A}">
                    <a16:rowId xmlns:a16="http://schemas.microsoft.com/office/drawing/2014/main" val="10002"/>
                  </a:ext>
                </a:extLst>
              </a:tr>
              <a:tr h="914481">
                <a:tc>
                  <a:txBody>
                    <a:bodyPr/>
                    <a:lstStyle/>
                    <a:p>
                      <a:r>
                        <a:rPr lang="en-US" sz="1800" dirty="0"/>
                        <a:t>Media Inoculated with Processed Sputum Samples</a:t>
                      </a:r>
                    </a:p>
                  </a:txBody>
                  <a:tcPr marL="86360" marR="86360" marT="45724" marB="45724"/>
                </a:tc>
                <a:tc>
                  <a:txBody>
                    <a:bodyPr/>
                    <a:lstStyle/>
                    <a:p>
                      <a:r>
                        <a:rPr lang="en-US" sz="1800" dirty="0" err="1"/>
                        <a:t>Löwenstein</a:t>
                      </a:r>
                      <a:r>
                        <a:rPr lang="en-US" sz="1800" dirty="0"/>
                        <a:t>-Jensen (LJ) medium and into BACTEC 12B bottles</a:t>
                      </a:r>
                    </a:p>
                  </a:txBody>
                  <a:tcPr marL="86360" marR="86360" marT="45724" marB="45724"/>
                </a:tc>
                <a:extLst>
                  <a:ext uri="{0D108BD9-81ED-4DB2-BD59-A6C34878D82A}">
                    <a16:rowId xmlns:a16="http://schemas.microsoft.com/office/drawing/2014/main" val="10003"/>
                  </a:ext>
                </a:extLst>
              </a:tr>
              <a:tr h="640137">
                <a:tc>
                  <a:txBody>
                    <a:bodyPr/>
                    <a:lstStyle/>
                    <a:p>
                      <a:r>
                        <a:rPr lang="en-US" sz="1800" dirty="0"/>
                        <a:t>After 12-14 Days Incubation</a:t>
                      </a:r>
                    </a:p>
                  </a:txBody>
                  <a:tcPr marL="86360" marR="86360" marT="45724" marB="45724"/>
                </a:tc>
                <a:tc>
                  <a:txBody>
                    <a:bodyPr/>
                    <a:lstStyle/>
                    <a:p>
                      <a:r>
                        <a:rPr lang="en-US" sz="1800" dirty="0"/>
                        <a:t>The BACTEC bottles from all three specimens were positive</a:t>
                      </a:r>
                    </a:p>
                  </a:txBody>
                  <a:tcPr marL="86360" marR="86360" marT="45724" marB="45724"/>
                </a:tc>
                <a:extLst>
                  <a:ext uri="{0D108BD9-81ED-4DB2-BD59-A6C34878D82A}">
                    <a16:rowId xmlns:a16="http://schemas.microsoft.com/office/drawing/2014/main" val="10004"/>
                  </a:ext>
                </a:extLst>
              </a:tr>
              <a:tr h="370873">
                <a:tc>
                  <a:txBody>
                    <a:bodyPr/>
                    <a:lstStyle/>
                    <a:p>
                      <a:endParaRPr lang="en-US" sz="1800" dirty="0"/>
                    </a:p>
                  </a:txBody>
                  <a:tcPr marL="86360" marR="86360" marT="45724" marB="45724"/>
                </a:tc>
                <a:tc>
                  <a:txBody>
                    <a:bodyPr/>
                    <a:lstStyle/>
                    <a:p>
                      <a:endParaRPr lang="en-US" sz="1800" dirty="0"/>
                    </a:p>
                  </a:txBody>
                  <a:tcPr marL="86360" marR="86360" marT="45724" marB="45724"/>
                </a:tc>
                <a:extLst>
                  <a:ext uri="{0D108BD9-81ED-4DB2-BD59-A6C34878D82A}">
                    <a16:rowId xmlns:a16="http://schemas.microsoft.com/office/drawing/2014/main" val="10005"/>
                  </a:ext>
                </a:extLst>
              </a:tr>
            </a:tbl>
          </a:graphicData>
        </a:graphic>
      </p:graphicFrame>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5">
            <a:extLst>
              <a:ext uri="{FF2B5EF4-FFF2-40B4-BE49-F238E27FC236}">
                <a16:creationId xmlns:a16="http://schemas.microsoft.com/office/drawing/2014/main" id="{CB3BBE66-6996-EEFC-1E85-36E46C8E54C4}"/>
              </a:ext>
            </a:extLst>
          </p:cNvPr>
          <p:cNvSpPr>
            <a:spLocks noGrp="1"/>
          </p:cNvSpPr>
          <p:nvPr>
            <p:ph type="title"/>
          </p:nvPr>
        </p:nvSpPr>
        <p:spPr/>
        <p:txBody>
          <a:bodyPr/>
          <a:lstStyle/>
          <a:p>
            <a:r>
              <a:rPr lang="en-US" altLang="en-US" dirty="0"/>
              <a:t>Highlights (Cont.)</a:t>
            </a:r>
          </a:p>
        </p:txBody>
      </p:sp>
      <p:graphicFrame>
        <p:nvGraphicFramePr>
          <p:cNvPr id="8" name="Table 8">
            <a:extLst>
              <a:ext uri="{FF2B5EF4-FFF2-40B4-BE49-F238E27FC236}">
                <a16:creationId xmlns:a16="http://schemas.microsoft.com/office/drawing/2014/main" id="{D9B54CC8-3FA1-35D2-CD59-D702779C76F5}"/>
              </a:ext>
            </a:extLst>
          </p:cNvPr>
          <p:cNvGraphicFramePr>
            <a:graphicFrameLocks noGrp="1"/>
          </p:cNvGraphicFramePr>
          <p:nvPr>
            <p:ph idx="1"/>
          </p:nvPr>
        </p:nvGraphicFramePr>
        <p:xfrm>
          <a:off x="685800" y="1527175"/>
          <a:ext cx="7772400" cy="4454525"/>
        </p:xfrm>
        <a:graphic>
          <a:graphicData uri="http://schemas.openxmlformats.org/drawingml/2006/table">
            <a:tbl>
              <a:tblPr firstRow="1" bandRow="1">
                <a:tableStyleId>{5C22544A-7EE6-4342-B048-85BDC9FD1C3A}</a:tableStyleId>
              </a:tblPr>
              <a:tblGrid>
                <a:gridCol w="2446867">
                  <a:extLst>
                    <a:ext uri="{9D8B030D-6E8A-4147-A177-3AD203B41FA5}">
                      <a16:colId xmlns:a16="http://schemas.microsoft.com/office/drawing/2014/main" val="20000"/>
                    </a:ext>
                  </a:extLst>
                </a:gridCol>
                <a:gridCol w="5325533">
                  <a:extLst>
                    <a:ext uri="{9D8B030D-6E8A-4147-A177-3AD203B41FA5}">
                      <a16:colId xmlns:a16="http://schemas.microsoft.com/office/drawing/2014/main" val="20001"/>
                    </a:ext>
                  </a:extLst>
                </a:gridCol>
              </a:tblGrid>
              <a:tr h="370840">
                <a:tc>
                  <a:txBody>
                    <a:bodyPr/>
                    <a:lstStyle/>
                    <a:p>
                      <a:endParaRPr lang="en-US"/>
                    </a:p>
                  </a:txBody>
                  <a:tcPr marL="86360" marR="86360"/>
                </a:tc>
                <a:tc>
                  <a:txBody>
                    <a:bodyPr/>
                    <a:lstStyle/>
                    <a:p>
                      <a:endParaRPr lang="en-US"/>
                    </a:p>
                  </a:txBody>
                  <a:tcPr marL="86360" marR="86360"/>
                </a:tc>
                <a:extLst>
                  <a:ext uri="{0D108BD9-81ED-4DB2-BD59-A6C34878D82A}">
                    <a16:rowId xmlns:a16="http://schemas.microsoft.com/office/drawing/2014/main" val="10000"/>
                  </a:ext>
                </a:extLst>
              </a:tr>
              <a:tr h="370840">
                <a:tc>
                  <a:txBody>
                    <a:bodyPr/>
                    <a:lstStyle/>
                    <a:p>
                      <a:r>
                        <a:rPr lang="en-US" dirty="0" err="1"/>
                        <a:t>Kinyoun</a:t>
                      </a:r>
                      <a:r>
                        <a:rPr lang="en-US" dirty="0"/>
                        <a:t> Stain Results from Positive BACTEC Bottles</a:t>
                      </a:r>
                    </a:p>
                  </a:txBody>
                  <a:tcPr marL="86360" marR="86360"/>
                </a:tc>
                <a:tc>
                  <a:txBody>
                    <a:bodyPr/>
                    <a:lstStyle/>
                    <a:p>
                      <a:r>
                        <a:rPr lang="en-US" dirty="0"/>
                        <a:t>Acid-fast bacilli (AFB) present</a:t>
                      </a:r>
                    </a:p>
                  </a:txBody>
                  <a:tcPr marL="86360" marR="86360"/>
                </a:tc>
                <a:extLst>
                  <a:ext uri="{0D108BD9-81ED-4DB2-BD59-A6C34878D82A}">
                    <a16:rowId xmlns:a16="http://schemas.microsoft.com/office/drawing/2014/main" val="10001"/>
                  </a:ext>
                </a:extLst>
              </a:tr>
              <a:tr h="370840">
                <a:tc>
                  <a:txBody>
                    <a:bodyPr/>
                    <a:lstStyle/>
                    <a:p>
                      <a:r>
                        <a:rPr lang="en-US" dirty="0"/>
                        <a:t>PCR DNA Amplification Results</a:t>
                      </a:r>
                    </a:p>
                  </a:txBody>
                  <a:tcPr marL="86360" marR="86360"/>
                </a:tc>
                <a:tc>
                  <a:txBody>
                    <a:bodyPr/>
                    <a:lstStyle/>
                    <a:p>
                      <a:r>
                        <a:rPr lang="en-US" dirty="0"/>
                        <a:t>Positive for </a:t>
                      </a:r>
                      <a:r>
                        <a:rPr lang="en-US" i="1" dirty="0"/>
                        <a:t>Mycobacterium tuberculosis</a:t>
                      </a:r>
                    </a:p>
                  </a:txBody>
                  <a:tcPr marL="86360" marR="86360"/>
                </a:tc>
                <a:extLst>
                  <a:ext uri="{0D108BD9-81ED-4DB2-BD59-A6C34878D82A}">
                    <a16:rowId xmlns:a16="http://schemas.microsoft.com/office/drawing/2014/main" val="10002"/>
                  </a:ext>
                </a:extLst>
              </a:tr>
              <a:tr h="370840">
                <a:tc>
                  <a:txBody>
                    <a:bodyPr/>
                    <a:lstStyle/>
                    <a:p>
                      <a:r>
                        <a:rPr lang="en-US" dirty="0"/>
                        <a:t>Treatment Plan</a:t>
                      </a:r>
                    </a:p>
                  </a:txBody>
                  <a:tcPr marL="86360" marR="86360"/>
                </a:tc>
                <a:tc>
                  <a:txBody>
                    <a:bodyPr/>
                    <a:lstStyle/>
                    <a:p>
                      <a:r>
                        <a:rPr lang="en-US" dirty="0"/>
                        <a:t>A four-drug antituberculosis regimen comprising isoniazid, rifampin, pyrazinamide (PZA), and ethambutol was recommended.</a:t>
                      </a:r>
                    </a:p>
                  </a:txBody>
                  <a:tcPr marL="86360" marR="86360"/>
                </a:tc>
                <a:extLst>
                  <a:ext uri="{0D108BD9-81ED-4DB2-BD59-A6C34878D82A}">
                    <a16:rowId xmlns:a16="http://schemas.microsoft.com/office/drawing/2014/main" val="10003"/>
                  </a:ext>
                </a:extLst>
              </a:tr>
              <a:tr h="370840">
                <a:tc>
                  <a:txBody>
                    <a:bodyPr/>
                    <a:lstStyle/>
                    <a:p>
                      <a:endParaRPr lang="en-US" dirty="0"/>
                    </a:p>
                  </a:txBody>
                  <a:tcPr marL="86360" marR="86360"/>
                </a:tc>
                <a:tc>
                  <a:txBody>
                    <a:bodyPr/>
                    <a:lstStyle/>
                    <a:p>
                      <a:endParaRPr lang="en-US" dirty="0"/>
                    </a:p>
                  </a:txBody>
                  <a:tcPr marL="86360" marR="86360"/>
                </a:tc>
                <a:extLst>
                  <a:ext uri="{0D108BD9-81ED-4DB2-BD59-A6C34878D82A}">
                    <a16:rowId xmlns:a16="http://schemas.microsoft.com/office/drawing/2014/main" val="10004"/>
                  </a:ext>
                </a:extLst>
              </a:tr>
              <a:tr h="370840">
                <a:tc>
                  <a:txBody>
                    <a:bodyPr/>
                    <a:lstStyle/>
                    <a:p>
                      <a:endParaRPr lang="en-US" dirty="0"/>
                    </a:p>
                  </a:txBody>
                  <a:tcPr marL="86360" marR="86360"/>
                </a:tc>
                <a:tc>
                  <a:txBody>
                    <a:bodyPr/>
                    <a:lstStyle/>
                    <a:p>
                      <a:endParaRPr lang="en-US" dirty="0"/>
                    </a:p>
                  </a:txBody>
                  <a:tcPr marL="86360" marR="86360"/>
                </a:tc>
                <a:extLst>
                  <a:ext uri="{0D108BD9-81ED-4DB2-BD59-A6C34878D82A}">
                    <a16:rowId xmlns:a16="http://schemas.microsoft.com/office/drawing/2014/main" val="10005"/>
                  </a:ext>
                </a:extLst>
              </a:tr>
            </a:tbl>
          </a:graphicData>
        </a:graphic>
      </p:graphicFrame>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1">
            <a:extLst>
              <a:ext uri="{FF2B5EF4-FFF2-40B4-BE49-F238E27FC236}">
                <a16:creationId xmlns:a16="http://schemas.microsoft.com/office/drawing/2014/main" id="{59886589-68B5-E8E5-A099-CE592F6BF21A}"/>
              </a:ext>
            </a:extLst>
          </p:cNvPr>
          <p:cNvSpPr>
            <a:spLocks noGrp="1"/>
          </p:cNvSpPr>
          <p:nvPr>
            <p:ph type="title"/>
          </p:nvPr>
        </p:nvSpPr>
        <p:spPr/>
        <p:txBody>
          <a:bodyPr/>
          <a:lstStyle/>
          <a:p>
            <a:r>
              <a:rPr lang="en-US" altLang="en-US"/>
              <a:t>Issues to Consider</a:t>
            </a:r>
          </a:p>
        </p:txBody>
      </p:sp>
      <p:graphicFrame>
        <p:nvGraphicFramePr>
          <p:cNvPr id="6" name="Table 6">
            <a:extLst>
              <a:ext uri="{FF2B5EF4-FFF2-40B4-BE49-F238E27FC236}">
                <a16:creationId xmlns:a16="http://schemas.microsoft.com/office/drawing/2014/main" id="{11DBA3B6-1D22-B3B2-E85A-E3D0504E4C91}"/>
              </a:ext>
            </a:extLst>
          </p:cNvPr>
          <p:cNvGraphicFramePr>
            <a:graphicFrameLocks noGrp="1"/>
          </p:cNvGraphicFramePr>
          <p:nvPr>
            <p:ph idx="1"/>
          </p:nvPr>
        </p:nvGraphicFramePr>
        <p:xfrm>
          <a:off x="685800" y="1527175"/>
          <a:ext cx="7772400" cy="4454525"/>
        </p:xfrm>
        <a:graphic>
          <a:graphicData uri="http://schemas.openxmlformats.org/drawingml/2006/table">
            <a:tbl>
              <a:tblPr firstRow="1" bandRow="1">
                <a:tableStyleId>{5C22544A-7EE6-4342-B048-85BDC9FD1C3A}</a:tableStyleId>
              </a:tblPr>
              <a:tblGrid>
                <a:gridCol w="7772400">
                  <a:extLst>
                    <a:ext uri="{9D8B030D-6E8A-4147-A177-3AD203B41FA5}">
                      <a16:colId xmlns:a16="http://schemas.microsoft.com/office/drawing/2014/main" val="20000"/>
                    </a:ext>
                  </a:extLst>
                </a:gridCol>
              </a:tblGrid>
              <a:tr h="370946">
                <a:tc>
                  <a:txBody>
                    <a:bodyPr/>
                    <a:lstStyle/>
                    <a:p>
                      <a:endParaRPr lang="en-US" sz="1800"/>
                    </a:p>
                  </a:txBody>
                  <a:tcPr marL="86360" marR="86360" marT="45733" marB="45733"/>
                </a:tc>
                <a:extLst>
                  <a:ext uri="{0D108BD9-81ED-4DB2-BD59-A6C34878D82A}">
                    <a16:rowId xmlns:a16="http://schemas.microsoft.com/office/drawing/2014/main" val="10000"/>
                  </a:ext>
                </a:extLst>
              </a:tr>
              <a:tr h="370946">
                <a:tc>
                  <a:txBody>
                    <a:bodyPr/>
                    <a:lstStyle/>
                    <a:p>
                      <a:pPr algn="ctr"/>
                      <a:r>
                        <a:rPr lang="en-US" sz="1800" b="1" i="1" dirty="0"/>
                        <a:t>After reading this patient’s case history, consider:</a:t>
                      </a:r>
                    </a:p>
                  </a:txBody>
                  <a:tcPr marL="86360" marR="86360" marT="45733" marB="45733"/>
                </a:tc>
                <a:extLst>
                  <a:ext uri="{0D108BD9-81ED-4DB2-BD59-A6C34878D82A}">
                    <a16:rowId xmlns:a16="http://schemas.microsoft.com/office/drawing/2014/main" val="10001"/>
                  </a:ext>
                </a:extLst>
              </a:tr>
              <a:tr h="370946">
                <a:tc>
                  <a:txBody>
                    <a:bodyPr/>
                    <a:lstStyle/>
                    <a:p>
                      <a:r>
                        <a:rPr lang="en-US" sz="1800" dirty="0"/>
                        <a:t>Significant aspects of this patient’s family history</a:t>
                      </a:r>
                    </a:p>
                  </a:txBody>
                  <a:tcPr marL="86360" marR="86360" marT="45733" marB="45733"/>
                </a:tc>
                <a:extLst>
                  <a:ext uri="{0D108BD9-81ED-4DB2-BD59-A6C34878D82A}">
                    <a16:rowId xmlns:a16="http://schemas.microsoft.com/office/drawing/2014/main" val="10002"/>
                  </a:ext>
                </a:extLst>
              </a:tr>
              <a:tr h="370946">
                <a:tc>
                  <a:txBody>
                    <a:bodyPr/>
                    <a:lstStyle/>
                    <a:p>
                      <a:r>
                        <a:rPr lang="en-US" sz="1800" dirty="0"/>
                        <a:t>The characteristic symptoms of tuberculosis</a:t>
                      </a:r>
                    </a:p>
                  </a:txBody>
                  <a:tcPr marL="86360" marR="86360" marT="45733" marB="45733"/>
                </a:tc>
                <a:extLst>
                  <a:ext uri="{0D108BD9-81ED-4DB2-BD59-A6C34878D82A}">
                    <a16:rowId xmlns:a16="http://schemas.microsoft.com/office/drawing/2014/main" val="10003"/>
                  </a:ext>
                </a:extLst>
              </a:tr>
              <a:tr h="370946">
                <a:tc>
                  <a:txBody>
                    <a:bodyPr/>
                    <a:lstStyle/>
                    <a:p>
                      <a:r>
                        <a:rPr lang="en-US" sz="1800" dirty="0"/>
                        <a:t>The typical length of time for a culture to yield pathogenic </a:t>
                      </a:r>
                      <a:r>
                        <a:rPr lang="en-US" sz="1800" i="1" dirty="0"/>
                        <a:t>Mycobacterium</a:t>
                      </a:r>
                    </a:p>
                  </a:txBody>
                  <a:tcPr marL="86360" marR="86360" marT="45733" marB="45733"/>
                </a:tc>
                <a:extLst>
                  <a:ext uri="{0D108BD9-81ED-4DB2-BD59-A6C34878D82A}">
                    <a16:rowId xmlns:a16="http://schemas.microsoft.com/office/drawing/2014/main" val="10004"/>
                  </a:ext>
                </a:extLst>
              </a:tr>
              <a:tr h="370946">
                <a:tc>
                  <a:txBody>
                    <a:bodyPr/>
                    <a:lstStyle/>
                    <a:p>
                      <a:endParaRPr lang="en-US" sz="1800" dirty="0"/>
                    </a:p>
                  </a:txBody>
                  <a:tcPr marL="86360" marR="86360" marT="45733" marB="45733"/>
                </a:tc>
                <a:extLst>
                  <a:ext uri="{0D108BD9-81ED-4DB2-BD59-A6C34878D82A}">
                    <a16:rowId xmlns:a16="http://schemas.microsoft.com/office/drawing/2014/main" val="10005"/>
                  </a:ext>
                </a:extLst>
              </a:tr>
            </a:tbl>
          </a:graphicData>
        </a:graphic>
      </p:graphicFrame>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DDC217-6AB9-6472-3FFA-791A0B30E2E4}"/>
              </a:ext>
            </a:extLst>
          </p:cNvPr>
          <p:cNvSpPr>
            <a:spLocks noGrp="1"/>
          </p:cNvSpPr>
          <p:nvPr>
            <p:ph type="title"/>
          </p:nvPr>
        </p:nvSpPr>
        <p:spPr/>
        <p:txBody>
          <a:bodyPr/>
          <a:lstStyle/>
          <a:p>
            <a:pPr>
              <a:defRPr/>
            </a:pPr>
            <a:r>
              <a:rPr lang="en-US" dirty="0"/>
              <a:t>POINTS TO REMEMBER</a:t>
            </a:r>
          </a:p>
        </p:txBody>
      </p:sp>
      <p:sp>
        <p:nvSpPr>
          <p:cNvPr id="7" name="Text Placeholder 6">
            <a:extLst>
              <a:ext uri="{FF2B5EF4-FFF2-40B4-BE49-F238E27FC236}">
                <a16:creationId xmlns:a16="http://schemas.microsoft.com/office/drawing/2014/main" id="{90AB9386-D9E9-9D1F-F4FF-D56815A69E0D}"/>
              </a:ext>
            </a:extLst>
          </p:cNvPr>
          <p:cNvSpPr>
            <a:spLocks noGrp="1"/>
          </p:cNvSpPr>
          <p:nvPr>
            <p:ph type="body" idx="1"/>
          </p:nvPr>
        </p:nvSpPr>
        <p:spPr/>
        <p:txBody>
          <a:bodyPr/>
          <a:lstStyle/>
          <a:p>
            <a:pPr>
              <a:defRPr/>
            </a:pPr>
            <a:r>
              <a:rPr lang="en-US" b="1" dirty="0"/>
              <a:t>CHAPTER TWENTY-SIX</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5">
            <a:extLst>
              <a:ext uri="{FF2B5EF4-FFF2-40B4-BE49-F238E27FC236}">
                <a16:creationId xmlns:a16="http://schemas.microsoft.com/office/drawing/2014/main" id="{4BC473AC-87DF-9E17-7B5D-45F389EFB845}"/>
              </a:ext>
            </a:extLst>
          </p:cNvPr>
          <p:cNvSpPr>
            <a:spLocks noGrp="1"/>
          </p:cNvSpPr>
          <p:nvPr>
            <p:ph type="title"/>
          </p:nvPr>
        </p:nvSpPr>
        <p:spPr/>
        <p:txBody>
          <a:bodyPr/>
          <a:lstStyle/>
          <a:p>
            <a:r>
              <a:rPr lang="en-US" altLang="en-US"/>
              <a:t>Points to Remember</a:t>
            </a:r>
          </a:p>
        </p:txBody>
      </p:sp>
      <p:sp>
        <p:nvSpPr>
          <p:cNvPr id="251907" name="Content Placeholder 6">
            <a:extLst>
              <a:ext uri="{FF2B5EF4-FFF2-40B4-BE49-F238E27FC236}">
                <a16:creationId xmlns:a16="http://schemas.microsoft.com/office/drawing/2014/main" id="{E6FA17B7-8838-5616-ADE6-0ECE6DBEBB02}"/>
              </a:ext>
            </a:extLst>
          </p:cNvPr>
          <p:cNvSpPr>
            <a:spLocks noGrp="1"/>
          </p:cNvSpPr>
          <p:nvPr>
            <p:ph idx="1"/>
          </p:nvPr>
        </p:nvSpPr>
        <p:spPr/>
        <p:txBody>
          <a:bodyPr/>
          <a:lstStyle/>
          <a:p>
            <a:r>
              <a:rPr lang="en-US" altLang="en-US" dirty="0"/>
              <a:t>Mycobacteria are important causes of human diseases, such as TB and Hansen disease. </a:t>
            </a:r>
          </a:p>
          <a:p>
            <a:r>
              <a:rPr lang="en-US" altLang="en-US" dirty="0"/>
              <a:t>Mycobacteria have a unique cell wall, and special stains are required to visualize the microorganisms. </a:t>
            </a:r>
          </a:p>
          <a:p>
            <a:r>
              <a:rPr lang="en-US" altLang="en-US" dirty="0"/>
              <a:t>Many </a:t>
            </a:r>
            <a:r>
              <a:rPr lang="en-US" altLang="en-US" i="1" dirty="0"/>
              <a:t>Mycobacterium</a:t>
            </a:r>
            <a:r>
              <a:rPr lang="en-US" altLang="en-US" dirty="0"/>
              <a:t> spp. are environmental microorganisms infrequently isolated from clinical specimens. </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5">
            <a:extLst>
              <a:ext uri="{FF2B5EF4-FFF2-40B4-BE49-F238E27FC236}">
                <a16:creationId xmlns:a16="http://schemas.microsoft.com/office/drawing/2014/main" id="{C6917D56-1570-1F7B-40D7-D9BE06BBD160}"/>
              </a:ext>
            </a:extLst>
          </p:cNvPr>
          <p:cNvSpPr>
            <a:spLocks noGrp="1"/>
          </p:cNvSpPr>
          <p:nvPr>
            <p:ph type="title"/>
          </p:nvPr>
        </p:nvSpPr>
        <p:spPr>
          <a:xfrm>
            <a:off x="533400" y="228600"/>
            <a:ext cx="8229600" cy="1143000"/>
          </a:xfrm>
        </p:spPr>
        <p:txBody>
          <a:bodyPr/>
          <a:lstStyle/>
          <a:p>
            <a:r>
              <a:rPr lang="en-US" altLang="en-US" dirty="0"/>
              <a:t>Points to Remember (Cont.)</a:t>
            </a:r>
          </a:p>
        </p:txBody>
      </p:sp>
      <p:sp>
        <p:nvSpPr>
          <p:cNvPr id="252931" name="Content Placeholder 6">
            <a:extLst>
              <a:ext uri="{FF2B5EF4-FFF2-40B4-BE49-F238E27FC236}">
                <a16:creationId xmlns:a16="http://schemas.microsoft.com/office/drawing/2014/main" id="{BD520D51-242F-536D-A36F-517D51326B77}"/>
              </a:ext>
            </a:extLst>
          </p:cNvPr>
          <p:cNvSpPr>
            <a:spLocks noGrp="1"/>
          </p:cNvSpPr>
          <p:nvPr>
            <p:ph idx="1"/>
          </p:nvPr>
        </p:nvSpPr>
        <p:spPr/>
        <p:txBody>
          <a:bodyPr/>
          <a:lstStyle/>
          <a:p>
            <a:r>
              <a:rPr lang="en-US" altLang="en-US"/>
              <a:t>Isolation of mycobacteria requires specific safety precautions, including laboratories with negative air pressure, biological safety cabinets, the use of respirators and other PPE, and electric incinerators instead of flame incinerators. </a:t>
            </a:r>
          </a:p>
          <a:p>
            <a:r>
              <a:rPr lang="en-US" altLang="en-US"/>
              <a:t>Most pathogenic mycobacteria are slow growers, taking up to several weeks for isolation on artificial media.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68CE5E71-CDA3-CEC6-7B92-E5528A280F61}"/>
              </a:ext>
            </a:extLst>
          </p:cNvPr>
          <p:cNvSpPr>
            <a:spLocks noGrp="1"/>
          </p:cNvSpPr>
          <p:nvPr>
            <p:ph type="title"/>
          </p:nvPr>
        </p:nvSpPr>
        <p:spPr/>
        <p:txBody>
          <a:bodyPr/>
          <a:lstStyle/>
          <a:p>
            <a:r>
              <a:rPr lang="en-US" altLang="en-US" dirty="0"/>
              <a:t>Primary TB (Cont.)</a:t>
            </a:r>
          </a:p>
        </p:txBody>
      </p:sp>
      <p:sp>
        <p:nvSpPr>
          <p:cNvPr id="47107" name="Content Placeholder 2">
            <a:extLst>
              <a:ext uri="{FF2B5EF4-FFF2-40B4-BE49-F238E27FC236}">
                <a16:creationId xmlns:a16="http://schemas.microsoft.com/office/drawing/2014/main" id="{DA1275EF-8CFE-C51C-CE63-17752D6455CA}"/>
              </a:ext>
            </a:extLst>
          </p:cNvPr>
          <p:cNvSpPr>
            <a:spLocks noGrp="1"/>
          </p:cNvSpPr>
          <p:nvPr>
            <p:ph idx="1"/>
          </p:nvPr>
        </p:nvSpPr>
        <p:spPr/>
        <p:txBody>
          <a:bodyPr/>
          <a:lstStyle/>
          <a:p>
            <a:r>
              <a:rPr lang="en-US" altLang="en-US" dirty="0"/>
              <a:t>After healing of the primary infection, the bacilli are not totally eradicated but can remain viable, but dormant, in granulomas for months or years.</a:t>
            </a:r>
          </a:p>
          <a:p>
            <a:pPr marL="0" indent="0">
              <a:buNone/>
            </a:pPr>
            <a:endParaRPr lang="en-US" altLang="en-US" dirty="0"/>
          </a:p>
          <a:p>
            <a:r>
              <a:rPr lang="en-US" altLang="en-US" dirty="0"/>
              <a:t>Reactivation of TB can happen when the bacteria are released from the granulomas.</a:t>
            </a:r>
          </a:p>
          <a:p>
            <a:pPr lvl="1"/>
            <a:r>
              <a:rPr lang="en-US" altLang="en-US" dirty="0"/>
              <a:t>Due to immunosuppression from old age or other causes</a:t>
            </a:r>
          </a:p>
          <a:p>
            <a:endParaRPr lang="en-US" altLang="en-US" dirty="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5">
            <a:extLst>
              <a:ext uri="{FF2B5EF4-FFF2-40B4-BE49-F238E27FC236}">
                <a16:creationId xmlns:a16="http://schemas.microsoft.com/office/drawing/2014/main" id="{EC82A910-F45F-146D-0740-6BCBD963CFB0}"/>
              </a:ext>
            </a:extLst>
          </p:cNvPr>
          <p:cNvSpPr>
            <a:spLocks noGrp="1"/>
          </p:cNvSpPr>
          <p:nvPr>
            <p:ph type="title"/>
          </p:nvPr>
        </p:nvSpPr>
        <p:spPr/>
        <p:txBody>
          <a:bodyPr/>
          <a:lstStyle/>
          <a:p>
            <a:r>
              <a:rPr lang="en-US" altLang="en-US" dirty="0"/>
              <a:t>Points to Remember (Cont.)</a:t>
            </a:r>
          </a:p>
        </p:txBody>
      </p:sp>
      <p:sp>
        <p:nvSpPr>
          <p:cNvPr id="253955" name="Content Placeholder 6">
            <a:extLst>
              <a:ext uri="{FF2B5EF4-FFF2-40B4-BE49-F238E27FC236}">
                <a16:creationId xmlns:a16="http://schemas.microsoft.com/office/drawing/2014/main" id="{195BF6BC-BF3B-87F6-267E-D816B79A3BBC}"/>
              </a:ext>
            </a:extLst>
          </p:cNvPr>
          <p:cNvSpPr>
            <a:spLocks noGrp="1"/>
          </p:cNvSpPr>
          <p:nvPr>
            <p:ph idx="1"/>
          </p:nvPr>
        </p:nvSpPr>
        <p:spPr/>
        <p:txBody>
          <a:bodyPr/>
          <a:lstStyle/>
          <a:p>
            <a:r>
              <a:rPr lang="en-US" altLang="en-US" dirty="0"/>
              <a:t>(Other) tests for identification of mycobacteria include rate of growth, nitrate reduction, niacin production, presence of heat-stable catalase, and sensitivity to T2H. </a:t>
            </a:r>
          </a:p>
          <a:p>
            <a:r>
              <a:rPr lang="en-US" altLang="en-US" dirty="0"/>
              <a:t>However, phenotypic identification is being replaced by molecular methods such nucleic acid amplification.</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5">
            <a:extLst>
              <a:ext uri="{FF2B5EF4-FFF2-40B4-BE49-F238E27FC236}">
                <a16:creationId xmlns:a16="http://schemas.microsoft.com/office/drawing/2014/main" id="{0087F563-2B94-22FE-019F-A6FC06B5C0C0}"/>
              </a:ext>
            </a:extLst>
          </p:cNvPr>
          <p:cNvSpPr>
            <a:spLocks noGrp="1"/>
          </p:cNvSpPr>
          <p:nvPr>
            <p:ph type="title"/>
          </p:nvPr>
        </p:nvSpPr>
        <p:spPr/>
        <p:txBody>
          <a:bodyPr/>
          <a:lstStyle/>
          <a:p>
            <a:r>
              <a:rPr lang="en-US" altLang="en-US" dirty="0"/>
              <a:t>Points to Remember (Cont.)</a:t>
            </a:r>
          </a:p>
        </p:txBody>
      </p:sp>
      <p:sp>
        <p:nvSpPr>
          <p:cNvPr id="254979" name="Content Placeholder 6">
            <a:extLst>
              <a:ext uri="{FF2B5EF4-FFF2-40B4-BE49-F238E27FC236}">
                <a16:creationId xmlns:a16="http://schemas.microsoft.com/office/drawing/2014/main" id="{AD12D133-887B-8AB6-67C9-42A8977E3D84}"/>
              </a:ext>
            </a:extLst>
          </p:cNvPr>
          <p:cNvSpPr>
            <a:spLocks noGrp="1"/>
          </p:cNvSpPr>
          <p:nvPr>
            <p:ph idx="1"/>
          </p:nvPr>
        </p:nvSpPr>
        <p:spPr/>
        <p:txBody>
          <a:bodyPr/>
          <a:lstStyle/>
          <a:p>
            <a:r>
              <a:rPr lang="en-US" altLang="en-US" dirty="0"/>
              <a:t>Some </a:t>
            </a:r>
            <a:r>
              <a:rPr lang="en-US" altLang="en-US" i="1" dirty="0"/>
              <a:t>Mycobacterium </a:t>
            </a:r>
            <a:r>
              <a:rPr lang="en-US" altLang="en-US" dirty="0"/>
              <a:t>spp. produce a pigment, which can be a helpful feature in their identification.</a:t>
            </a:r>
          </a:p>
          <a:p>
            <a:r>
              <a:rPr lang="en-US" altLang="en-US" dirty="0"/>
              <a:t>Antimicrobial susceptibility testing of the mycobacteria, while important, is technically demanding and should be performed only by experienced personnel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E4FD06F8-126F-BE63-DFAB-3772BF3B0D46}"/>
              </a:ext>
            </a:extLst>
          </p:cNvPr>
          <p:cNvSpPr>
            <a:spLocks noGrp="1"/>
          </p:cNvSpPr>
          <p:nvPr>
            <p:ph type="title"/>
          </p:nvPr>
        </p:nvSpPr>
        <p:spPr/>
        <p:txBody>
          <a:bodyPr/>
          <a:lstStyle/>
          <a:p>
            <a:r>
              <a:rPr lang="en-US" altLang="en-US" dirty="0"/>
              <a:t>Primary TB (Cont.)</a:t>
            </a:r>
          </a:p>
        </p:txBody>
      </p:sp>
      <p:sp>
        <p:nvSpPr>
          <p:cNvPr id="48131" name="Content Placeholder 2">
            <a:extLst>
              <a:ext uri="{FF2B5EF4-FFF2-40B4-BE49-F238E27FC236}">
                <a16:creationId xmlns:a16="http://schemas.microsoft.com/office/drawing/2014/main" id="{71F8D143-9F62-9FBD-146E-B26E021FF563}"/>
              </a:ext>
            </a:extLst>
          </p:cNvPr>
          <p:cNvSpPr>
            <a:spLocks noGrp="1"/>
          </p:cNvSpPr>
          <p:nvPr>
            <p:ph idx="1"/>
          </p:nvPr>
        </p:nvSpPr>
        <p:spPr/>
        <p:txBody>
          <a:bodyPr/>
          <a:lstStyle/>
          <a:p>
            <a:r>
              <a:rPr lang="en-US" altLang="en-US" sz="2400" dirty="0"/>
              <a:t>A small percentage of individuals who are infected with TB develop progressive (active) pulmonary disease, usually from a failed cellular immune response and, hence, a failure to stop multiplication of the bacilli.</a:t>
            </a:r>
          </a:p>
          <a:p>
            <a:r>
              <a:rPr lang="en-US" altLang="en-US" sz="2400" dirty="0"/>
              <a:t>In young children or older adults with primary infection and in people with an underlying immunodeficiency, massive lymphohematogenous dissemination may occur and lead to meningeal or miliary (disseminated) </a:t>
            </a:r>
            <a:r>
              <a:rPr lang="en-US" altLang="en-US" dirty="0"/>
              <a:t>TB.</a:t>
            </a:r>
          </a:p>
          <a:p>
            <a:pPr lvl="1"/>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B94BFF4-45C2-0375-4853-938B8A9F8859}"/>
              </a:ext>
            </a:extLst>
          </p:cNvPr>
          <p:cNvSpPr>
            <a:spLocks noGrp="1"/>
          </p:cNvSpPr>
          <p:nvPr>
            <p:ph type="title"/>
          </p:nvPr>
        </p:nvSpPr>
        <p:spPr/>
        <p:txBody>
          <a:bodyPr/>
          <a:lstStyle/>
          <a:p>
            <a:r>
              <a:rPr lang="en-US" altLang="en-US" dirty="0"/>
              <a:t>Primary MTB (Cont.)</a:t>
            </a:r>
          </a:p>
        </p:txBody>
      </p:sp>
      <p:sp>
        <p:nvSpPr>
          <p:cNvPr id="49155" name="Content Placeholder 2">
            <a:extLst>
              <a:ext uri="{FF2B5EF4-FFF2-40B4-BE49-F238E27FC236}">
                <a16:creationId xmlns:a16="http://schemas.microsoft.com/office/drawing/2014/main" id="{35785661-DA45-8555-C2DD-D1AD31ECF14D}"/>
              </a:ext>
            </a:extLst>
          </p:cNvPr>
          <p:cNvSpPr>
            <a:spLocks noGrp="1"/>
          </p:cNvSpPr>
          <p:nvPr>
            <p:ph idx="1"/>
          </p:nvPr>
        </p:nvSpPr>
        <p:spPr/>
        <p:txBody>
          <a:bodyPr/>
          <a:lstStyle/>
          <a:p>
            <a:r>
              <a:rPr lang="en-US" altLang="en-US"/>
              <a:t>10% of young adults may progress to active disease from their primary infection. </a:t>
            </a:r>
          </a:p>
          <a:p>
            <a:pPr lvl="1"/>
            <a:r>
              <a:rPr lang="en-US" altLang="en-US"/>
              <a:t>This will resemble reactivation TB in older adults; the only way to differentiate it is a positive purified protein derivative (PPD) skin test result in a previously negative individual.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02244E2-A9DC-DD29-28C8-5E13CF261BFD}"/>
              </a:ext>
            </a:extLst>
          </p:cNvPr>
          <p:cNvSpPr>
            <a:spLocks noGrp="1" noChangeArrowheads="1"/>
          </p:cNvSpPr>
          <p:nvPr>
            <p:ph type="title"/>
          </p:nvPr>
        </p:nvSpPr>
        <p:spPr>
          <a:xfrm>
            <a:off x="76200" y="274638"/>
            <a:ext cx="8915400" cy="1143000"/>
          </a:xfrm>
        </p:spPr>
        <p:txBody>
          <a:bodyPr rtlCol="0">
            <a:normAutofit fontScale="90000"/>
          </a:bodyPr>
          <a:lstStyle/>
          <a:p>
            <a:pPr eaLnBrk="1" fontAlgn="auto" hangingPunct="1">
              <a:spcAft>
                <a:spcPts val="0"/>
              </a:spcAft>
              <a:defRPr/>
            </a:pPr>
            <a:r>
              <a:rPr lang="en-US" altLang="en-US" dirty="0"/>
              <a:t/>
            </a:r>
            <a:br>
              <a:rPr lang="en-US" altLang="en-US" dirty="0"/>
            </a:br>
            <a:r>
              <a:rPr lang="en-US" altLang="en-US" dirty="0"/>
              <a:t>Reactivation TB </a:t>
            </a:r>
            <a:br>
              <a:rPr lang="en-US" altLang="en-US" dirty="0"/>
            </a:br>
            <a:endParaRPr lang="en-US" altLang="en-US" dirty="0"/>
          </a:p>
        </p:txBody>
      </p:sp>
      <p:sp>
        <p:nvSpPr>
          <p:cNvPr id="50179" name="Rectangle 3">
            <a:extLst>
              <a:ext uri="{FF2B5EF4-FFF2-40B4-BE49-F238E27FC236}">
                <a16:creationId xmlns:a16="http://schemas.microsoft.com/office/drawing/2014/main" id="{A40B9A43-0B49-F5E6-5EFC-FB88BA6B602A}"/>
              </a:ext>
            </a:extLst>
          </p:cNvPr>
          <p:cNvSpPr>
            <a:spLocks noGrp="1"/>
          </p:cNvSpPr>
          <p:nvPr>
            <p:ph sz="half" idx="1"/>
          </p:nvPr>
        </p:nvSpPr>
        <p:spPr/>
        <p:txBody>
          <a:bodyPr/>
          <a:lstStyle/>
          <a:p>
            <a:pPr eaLnBrk="1" hangingPunct="1"/>
            <a:r>
              <a:rPr lang="en-US" altLang="en-US"/>
              <a:t>Cause</a:t>
            </a:r>
          </a:p>
          <a:p>
            <a:pPr lvl="1" eaLnBrk="1" hangingPunct="1"/>
            <a:r>
              <a:rPr lang="en-US" altLang="en-US"/>
              <a:t>An alteration or suppression of the cellular immune system in infected host resulting in replication of the bacilli and progression of the disease</a:t>
            </a:r>
          </a:p>
        </p:txBody>
      </p:sp>
      <p:sp>
        <p:nvSpPr>
          <p:cNvPr id="50180" name="Content Placeholder 1">
            <a:extLst>
              <a:ext uri="{FF2B5EF4-FFF2-40B4-BE49-F238E27FC236}">
                <a16:creationId xmlns:a16="http://schemas.microsoft.com/office/drawing/2014/main" id="{52880005-F480-06CB-A467-54989A01C05D}"/>
              </a:ext>
            </a:extLst>
          </p:cNvPr>
          <p:cNvSpPr>
            <a:spLocks noGrp="1"/>
          </p:cNvSpPr>
          <p:nvPr>
            <p:ph sz="half" idx="2"/>
          </p:nvPr>
        </p:nvSpPr>
        <p:spPr>
          <a:xfrm>
            <a:off x="4648200" y="1527175"/>
            <a:ext cx="4343400" cy="4873625"/>
          </a:xfrm>
        </p:spPr>
        <p:txBody>
          <a:bodyPr/>
          <a:lstStyle/>
          <a:p>
            <a:pPr eaLnBrk="1" hangingPunct="1"/>
            <a:r>
              <a:rPr lang="en-US" altLang="en-US" sz="2400" dirty="0"/>
              <a:t>Risk factors for the progression of infection to active disease</a:t>
            </a:r>
            <a:endParaRPr lang="en-US" altLang="en-US" sz="2000" dirty="0"/>
          </a:p>
          <a:p>
            <a:pPr lvl="1" eaLnBrk="1" hangingPunct="1"/>
            <a:r>
              <a:rPr lang="en-US" altLang="en-US" dirty="0"/>
              <a:t>Malnutrition with or without:</a:t>
            </a:r>
          </a:p>
          <a:p>
            <a:pPr lvl="2" eaLnBrk="1" hangingPunct="1"/>
            <a:r>
              <a:rPr lang="en-US" altLang="en-US" dirty="0"/>
              <a:t>Advanced age</a:t>
            </a:r>
          </a:p>
          <a:p>
            <a:pPr lvl="2" eaLnBrk="1" hangingPunct="1"/>
            <a:r>
              <a:rPr lang="en-US" altLang="en-US" dirty="0"/>
              <a:t>Immunocompromised</a:t>
            </a:r>
          </a:p>
          <a:p>
            <a:pPr lvl="2" eaLnBrk="1" hangingPunct="1"/>
            <a:r>
              <a:rPr lang="en-US" altLang="en-US" dirty="0"/>
              <a:t>HIV infection</a:t>
            </a:r>
          </a:p>
          <a:p>
            <a:pPr lvl="2" eaLnBrk="1" hangingPunct="1"/>
            <a:r>
              <a:rPr lang="en-US" altLang="en-US" dirty="0"/>
              <a:t>Immunosuppression</a:t>
            </a:r>
          </a:p>
          <a:p>
            <a:pPr lvl="2" eaLnBrk="1" hangingPunct="1"/>
            <a:r>
              <a:rPr lang="en-US" altLang="en-US" dirty="0"/>
              <a:t>Alcoholism</a:t>
            </a:r>
          </a:p>
          <a:p>
            <a:pPr lvl="2" eaLnBrk="1" hangingPunct="1"/>
            <a:r>
              <a:rPr lang="en-US" altLang="en-US" dirty="0"/>
              <a:t>Homelessness</a:t>
            </a:r>
          </a:p>
          <a:p>
            <a:pPr lvl="2" eaLnBrk="1" hangingPunct="1"/>
            <a:r>
              <a:rPr lang="en-US" altLang="en-US" dirty="0"/>
              <a:t>Incarceration</a:t>
            </a:r>
          </a:p>
          <a:p>
            <a:pPr eaLnBrk="1" hangingPunct="1"/>
            <a:endParaRPr lang="en-US" alt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427B506-F9ED-9800-D105-72FAEE9954EC}"/>
              </a:ext>
            </a:extLst>
          </p:cNvPr>
          <p:cNvSpPr>
            <a:spLocks noGrp="1"/>
          </p:cNvSpPr>
          <p:nvPr>
            <p:ph type="title"/>
          </p:nvPr>
        </p:nvSpPr>
        <p:spPr>
          <a:xfrm>
            <a:off x="0" y="274638"/>
            <a:ext cx="9144000" cy="1143000"/>
          </a:xfrm>
        </p:spPr>
        <p:txBody>
          <a:bodyPr/>
          <a:lstStyle/>
          <a:p>
            <a:pPr eaLnBrk="1" hangingPunct="1"/>
            <a:r>
              <a:rPr lang="en-US" altLang="en-US" dirty="0"/>
              <a:t>Reactivation TB (Cont.) </a:t>
            </a:r>
          </a:p>
        </p:txBody>
      </p:sp>
      <p:sp>
        <p:nvSpPr>
          <p:cNvPr id="12291" name="Rectangle 3">
            <a:extLst>
              <a:ext uri="{FF2B5EF4-FFF2-40B4-BE49-F238E27FC236}">
                <a16:creationId xmlns:a16="http://schemas.microsoft.com/office/drawing/2014/main" id="{450A9BC5-1B3F-5160-B968-18CB96528844}"/>
              </a:ext>
            </a:extLst>
          </p:cNvPr>
          <p:cNvSpPr>
            <a:spLocks noGrp="1" noChangeArrowheads="1"/>
          </p:cNvSpPr>
          <p:nvPr>
            <p:ph idx="1"/>
          </p:nvPr>
        </p:nvSpPr>
        <p:spPr>
          <a:xfrm>
            <a:off x="658813" y="1447800"/>
            <a:ext cx="7772400" cy="4454525"/>
          </a:xfrm>
        </p:spPr>
        <p:txBody>
          <a:bodyPr rtlCol="0">
            <a:normAutofit fontScale="92500" lnSpcReduction="10000"/>
          </a:bodyPr>
          <a:lstStyle/>
          <a:p>
            <a:pPr eaLnBrk="1" fontAlgn="auto" hangingPunct="1">
              <a:spcAft>
                <a:spcPts val="0"/>
              </a:spcAft>
              <a:defRPr/>
            </a:pPr>
            <a:r>
              <a:rPr lang="en-US" altLang="en-US" dirty="0"/>
              <a:t>Symptoms are slow to develop (insidious).</a:t>
            </a:r>
          </a:p>
          <a:p>
            <a:pPr lvl="1" eaLnBrk="1" fontAlgn="auto" hangingPunct="1">
              <a:spcAft>
                <a:spcPts val="0"/>
              </a:spcAft>
              <a:defRPr/>
            </a:pPr>
            <a:r>
              <a:rPr lang="en-US" altLang="en-US" dirty="0"/>
              <a:t>Fever</a:t>
            </a:r>
          </a:p>
          <a:p>
            <a:pPr lvl="1" eaLnBrk="1" fontAlgn="auto" hangingPunct="1">
              <a:spcAft>
                <a:spcPts val="0"/>
              </a:spcAft>
              <a:defRPr/>
            </a:pPr>
            <a:r>
              <a:rPr lang="en-US" altLang="en-US" dirty="0"/>
              <a:t>Shortness of breath</a:t>
            </a:r>
          </a:p>
          <a:p>
            <a:pPr lvl="1" eaLnBrk="1" fontAlgn="auto" hangingPunct="1">
              <a:spcAft>
                <a:spcPts val="0"/>
              </a:spcAft>
              <a:defRPr/>
            </a:pPr>
            <a:r>
              <a:rPr lang="en-US" altLang="en-US" dirty="0"/>
              <a:t>Night sweats and chills</a:t>
            </a:r>
          </a:p>
          <a:p>
            <a:pPr lvl="1" eaLnBrk="1" fontAlgn="auto" hangingPunct="1">
              <a:spcAft>
                <a:spcPts val="0"/>
              </a:spcAft>
              <a:defRPr/>
            </a:pPr>
            <a:r>
              <a:rPr lang="en-US" altLang="en-US" dirty="0"/>
              <a:t>Fatigue</a:t>
            </a:r>
          </a:p>
          <a:p>
            <a:pPr lvl="1" eaLnBrk="1" fontAlgn="auto" hangingPunct="1">
              <a:spcAft>
                <a:spcPts val="0"/>
              </a:spcAft>
              <a:defRPr/>
            </a:pPr>
            <a:r>
              <a:rPr lang="en-US" altLang="en-US" dirty="0"/>
              <a:t>Anorexia</a:t>
            </a:r>
          </a:p>
          <a:p>
            <a:pPr lvl="1" eaLnBrk="1" fontAlgn="auto" hangingPunct="1">
              <a:spcAft>
                <a:spcPts val="0"/>
              </a:spcAft>
              <a:defRPr/>
            </a:pPr>
            <a:r>
              <a:rPr lang="en-US" altLang="en-US" dirty="0"/>
              <a:t>Weight loss</a:t>
            </a:r>
          </a:p>
          <a:p>
            <a:pPr eaLnBrk="1" fontAlgn="auto" hangingPunct="1">
              <a:spcAft>
                <a:spcPts val="0"/>
              </a:spcAft>
              <a:defRPr/>
            </a:pPr>
            <a:r>
              <a:rPr lang="en-US" altLang="en-US" dirty="0"/>
              <a:t>About 20% of individuals may have no symptoms.</a:t>
            </a:r>
          </a:p>
          <a:p>
            <a:pPr lvl="1" eaLnBrk="1" fontAlgn="auto" hangingPunct="1">
              <a:spcAft>
                <a:spcPts val="0"/>
              </a:spcAft>
              <a:defRPr/>
            </a:pPr>
            <a:r>
              <a:rPr lang="en-US" altLang="en-US" dirty="0"/>
              <a:t>Most eventually have productive cough, chest pain, and, and fever.</a:t>
            </a:r>
          </a:p>
          <a:p>
            <a:pPr lvl="1" eaLnBrk="1" fontAlgn="auto" hangingPunct="1">
              <a:spcAft>
                <a:spcPts val="0"/>
              </a:spcAft>
              <a:defRPr/>
            </a:pPr>
            <a:endParaRPr lang="en-US" altLang="en-US"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62D5306-83B1-594A-748B-1572C5FCDE74}"/>
              </a:ext>
            </a:extLst>
          </p:cNvPr>
          <p:cNvSpPr>
            <a:spLocks noGrp="1"/>
          </p:cNvSpPr>
          <p:nvPr>
            <p:ph type="title"/>
          </p:nvPr>
        </p:nvSpPr>
        <p:spPr/>
        <p:txBody>
          <a:bodyPr/>
          <a:lstStyle/>
          <a:p>
            <a:pPr eaLnBrk="1" hangingPunct="1"/>
            <a:r>
              <a:rPr lang="en-US" altLang="en-US" dirty="0"/>
              <a:t>Reactivation TB (Cont.)</a:t>
            </a:r>
          </a:p>
        </p:txBody>
      </p:sp>
      <p:sp>
        <p:nvSpPr>
          <p:cNvPr id="53251" name="Rectangle 3">
            <a:extLst>
              <a:ext uri="{FF2B5EF4-FFF2-40B4-BE49-F238E27FC236}">
                <a16:creationId xmlns:a16="http://schemas.microsoft.com/office/drawing/2014/main" id="{087E48E0-C222-21CB-D1D8-8A724B48A5F3}"/>
              </a:ext>
            </a:extLst>
          </p:cNvPr>
          <p:cNvSpPr>
            <a:spLocks noGrp="1"/>
          </p:cNvSpPr>
          <p:nvPr>
            <p:ph idx="1"/>
          </p:nvPr>
        </p:nvSpPr>
        <p:spPr/>
        <p:txBody>
          <a:bodyPr/>
          <a:lstStyle/>
          <a:p>
            <a:pPr eaLnBrk="1" hangingPunct="1"/>
            <a:r>
              <a:rPr lang="en-US" altLang="en-US"/>
              <a:t>Manifestations in chronic disease</a:t>
            </a:r>
          </a:p>
          <a:p>
            <a:pPr lvl="1" eaLnBrk="1" hangingPunct="1"/>
            <a:r>
              <a:rPr lang="en-US" altLang="en-US"/>
              <a:t>Fibrosis</a:t>
            </a:r>
          </a:p>
          <a:p>
            <a:pPr lvl="1" eaLnBrk="1" hangingPunct="1"/>
            <a:r>
              <a:rPr lang="en-US" altLang="en-US"/>
              <a:t>Loss of lung volume</a:t>
            </a:r>
          </a:p>
          <a:p>
            <a:pPr lvl="1" eaLnBrk="1" hangingPunct="1"/>
            <a:r>
              <a:rPr lang="en-US" altLang="en-US"/>
              <a:t>Calcifications</a:t>
            </a:r>
          </a:p>
          <a:p>
            <a:pPr lvl="1" eaLnBrk="1" hangingPunct="1"/>
            <a:r>
              <a:rPr lang="en-US" altLang="en-US"/>
              <a:t>PPD test may be negative in up to 25% of cases. </a:t>
            </a:r>
          </a:p>
          <a:p>
            <a:pPr eaLnBrk="1" hangingPunct="1"/>
            <a:r>
              <a:rPr lang="en-US" altLang="en-US"/>
              <a:t>Diagnosis</a:t>
            </a:r>
          </a:p>
          <a:p>
            <a:pPr lvl="1" eaLnBrk="1" hangingPunct="1"/>
            <a:r>
              <a:rPr lang="en-US" altLang="en-US"/>
              <a:t>Stained smear and culture of</a:t>
            </a:r>
          </a:p>
          <a:p>
            <a:pPr lvl="2" eaLnBrk="1" hangingPunct="1"/>
            <a:r>
              <a:rPr lang="en-US" altLang="en-US"/>
              <a:t>Sputum, gastric aspirates, bronchoscopy specimens</a:t>
            </a:r>
          </a:p>
          <a:p>
            <a:pPr lvl="2" eaLnBrk="1" hangingPunct="1"/>
            <a:r>
              <a:rPr lang="en-US" altLang="en-US"/>
              <a:t>Fiberoptic bronchoscopy has been found to yield 95% recovery of the bacteria</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056CED9-5E04-62A8-AF21-3408BB14F5FA}"/>
              </a:ext>
            </a:extLst>
          </p:cNvPr>
          <p:cNvSpPr>
            <a:spLocks noGrp="1"/>
          </p:cNvSpPr>
          <p:nvPr>
            <p:ph type="title"/>
          </p:nvPr>
        </p:nvSpPr>
        <p:spPr/>
        <p:txBody>
          <a:bodyPr/>
          <a:lstStyle/>
          <a:p>
            <a:pPr eaLnBrk="1" hangingPunct="1"/>
            <a:r>
              <a:rPr lang="en-US" altLang="en-US" dirty="0"/>
              <a:t>Reactive TB (Cont.)</a:t>
            </a:r>
          </a:p>
        </p:txBody>
      </p:sp>
      <p:sp>
        <p:nvSpPr>
          <p:cNvPr id="54275" name="Rectangle 3">
            <a:extLst>
              <a:ext uri="{FF2B5EF4-FFF2-40B4-BE49-F238E27FC236}">
                <a16:creationId xmlns:a16="http://schemas.microsoft.com/office/drawing/2014/main" id="{A6FF294B-5BCA-AC37-A6B9-CBDB5136CD80}"/>
              </a:ext>
            </a:extLst>
          </p:cNvPr>
          <p:cNvSpPr>
            <a:spLocks noGrp="1"/>
          </p:cNvSpPr>
          <p:nvPr>
            <p:ph idx="1"/>
          </p:nvPr>
        </p:nvSpPr>
        <p:spPr/>
        <p:txBody>
          <a:bodyPr/>
          <a:lstStyle/>
          <a:p>
            <a:pPr eaLnBrk="1" hangingPunct="1"/>
            <a:r>
              <a:rPr lang="en-US" altLang="en-US"/>
              <a:t>Potential complications in any case of pulmonary TB if diagnosis and treatment are delayed.</a:t>
            </a:r>
          </a:p>
          <a:p>
            <a:pPr lvl="1" eaLnBrk="1" hangingPunct="1"/>
            <a:r>
              <a:rPr lang="en-US" altLang="en-US"/>
              <a:t>Empyema</a:t>
            </a:r>
          </a:p>
          <a:p>
            <a:pPr lvl="1" eaLnBrk="1" hangingPunct="1"/>
            <a:r>
              <a:rPr lang="en-US" altLang="en-US"/>
              <a:t>Pleural fibrosis</a:t>
            </a:r>
          </a:p>
          <a:p>
            <a:pPr lvl="1" eaLnBrk="1" hangingPunct="1"/>
            <a:r>
              <a:rPr lang="en-US" altLang="en-US"/>
              <a:t>Massive hemoptysis</a:t>
            </a:r>
          </a:p>
          <a:p>
            <a:pPr lvl="1" eaLnBrk="1" hangingPunct="1"/>
            <a:r>
              <a:rPr lang="en-US" altLang="en-US"/>
              <a:t>Adrenal insufficiency (rare)</a:t>
            </a:r>
          </a:p>
          <a:p>
            <a:pPr lvl="1" eaLnBrk="1" hangingPunct="1"/>
            <a:r>
              <a:rPr lang="en-US" altLang="en-US"/>
              <a:t>Hypercalcemia (up to 25% of cases)</a:t>
            </a:r>
          </a:p>
          <a:p>
            <a:pPr eaLnBrk="1" hangingPunct="1"/>
            <a:r>
              <a:rPr lang="en-US" altLang="en-US"/>
              <a:t>Other considerations</a:t>
            </a:r>
          </a:p>
          <a:p>
            <a:pPr lvl="1" eaLnBrk="1" hangingPunct="1"/>
            <a:r>
              <a:rPr lang="en-US" altLang="en-US"/>
              <a:t>Patients with AIDS and TB drug-resistant bacilli</a:t>
            </a:r>
          </a:p>
          <a:p>
            <a:pPr lvl="2" eaLnBrk="1" hangingPunct="1"/>
            <a:r>
              <a:rPr lang="en-US" altLang="en-US"/>
              <a:t>Increased risk of progression from infection to disease</a:t>
            </a:r>
          </a:p>
          <a:p>
            <a:pPr eaLnBrk="1" hangingPunct="1"/>
            <a:endParaRPr lang="en-US" altLang="en-US"/>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61436BE-3504-D1A4-6E43-0E83D8AE1211}"/>
              </a:ext>
            </a:extLst>
          </p:cNvPr>
          <p:cNvSpPr>
            <a:spLocks noGrp="1"/>
          </p:cNvSpPr>
          <p:nvPr>
            <p:ph type="title"/>
          </p:nvPr>
        </p:nvSpPr>
        <p:spPr/>
        <p:txBody>
          <a:bodyPr/>
          <a:lstStyle/>
          <a:p>
            <a:pPr eaLnBrk="1" hangingPunct="1"/>
            <a:r>
              <a:rPr lang="en-US" altLang="en-US"/>
              <a:t>Extrapulmonary TB (EPTB)</a:t>
            </a:r>
          </a:p>
        </p:txBody>
      </p:sp>
      <p:sp>
        <p:nvSpPr>
          <p:cNvPr id="55299" name="Rectangle 3">
            <a:extLst>
              <a:ext uri="{FF2B5EF4-FFF2-40B4-BE49-F238E27FC236}">
                <a16:creationId xmlns:a16="http://schemas.microsoft.com/office/drawing/2014/main" id="{B3A18315-9396-B0F2-0682-6FA2B2A1CCF7}"/>
              </a:ext>
            </a:extLst>
          </p:cNvPr>
          <p:cNvSpPr>
            <a:spLocks noGrp="1"/>
          </p:cNvSpPr>
          <p:nvPr>
            <p:ph idx="1"/>
          </p:nvPr>
        </p:nvSpPr>
        <p:spPr/>
        <p:txBody>
          <a:bodyPr/>
          <a:lstStyle/>
          <a:p>
            <a:pPr eaLnBrk="1" hangingPunct="1"/>
            <a:r>
              <a:rPr lang="en-US" altLang="en-US"/>
              <a:t>Also known as disseminated TB</a:t>
            </a:r>
          </a:p>
          <a:p>
            <a:pPr lvl="1" eaLnBrk="1" hangingPunct="1"/>
            <a:r>
              <a:rPr lang="en-US" altLang="en-US"/>
              <a:t>Infection outside of the lungs</a:t>
            </a:r>
          </a:p>
          <a:p>
            <a:pPr lvl="1" eaLnBrk="1" hangingPunct="1"/>
            <a:r>
              <a:rPr lang="en-US" altLang="en-US"/>
              <a:t>Populations at risk</a:t>
            </a:r>
          </a:p>
          <a:p>
            <a:pPr lvl="2" eaLnBrk="1" hangingPunct="1"/>
            <a:r>
              <a:rPr lang="en-US" altLang="en-US"/>
              <a:t>People with human immunodeficiency virus (HIV) infection</a:t>
            </a:r>
          </a:p>
          <a:p>
            <a:pPr lvl="2" eaLnBrk="1" hangingPunct="1"/>
            <a:r>
              <a:rPr lang="en-US" altLang="en-US"/>
              <a:t>Foreign-born status</a:t>
            </a:r>
          </a:p>
          <a:p>
            <a:pPr lvl="2" eaLnBrk="1" hangingPunct="1"/>
            <a:r>
              <a:rPr lang="en-US" altLang="en-US"/>
              <a:t>Individuals of advanced age</a:t>
            </a:r>
          </a:p>
          <a:p>
            <a:pPr lvl="1" eaLnBrk="1" hangingPunct="1"/>
            <a:r>
              <a:rPr lang="en-US" altLang="en-US"/>
              <a:t>Risk factors are not clear, studies have indicated that besides HIV positivity, patients with liver cirrhosis and diabetes are also at increased risk.</a:t>
            </a:r>
          </a:p>
          <a:p>
            <a:pPr lvl="2" eaLnBrk="1" hangingPunct="1"/>
            <a:endParaRPr lang="en-US" altLang="en-US"/>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a:extLst>
              <a:ext uri="{FF2B5EF4-FFF2-40B4-BE49-F238E27FC236}">
                <a16:creationId xmlns:a16="http://schemas.microsoft.com/office/drawing/2014/main" id="{9437B92D-F750-3E81-7DCA-C8ED926B75FC}"/>
              </a:ext>
            </a:extLst>
          </p:cNvPr>
          <p:cNvSpPr>
            <a:spLocks noGrp="1"/>
          </p:cNvSpPr>
          <p:nvPr>
            <p:ph type="title"/>
          </p:nvPr>
        </p:nvSpPr>
        <p:spPr/>
        <p:txBody>
          <a:bodyPr/>
          <a:lstStyle/>
          <a:p>
            <a:pPr eaLnBrk="1" hangingPunct="1"/>
            <a:r>
              <a:rPr lang="en-US" altLang="en-US"/>
              <a:t>Classification</a:t>
            </a:r>
          </a:p>
        </p:txBody>
      </p:sp>
      <p:sp>
        <p:nvSpPr>
          <p:cNvPr id="23555" name="Content Placeholder 5">
            <a:extLst>
              <a:ext uri="{FF2B5EF4-FFF2-40B4-BE49-F238E27FC236}">
                <a16:creationId xmlns:a16="http://schemas.microsoft.com/office/drawing/2014/main" id="{BF8FC5C6-32B6-E92F-6FE1-E4E10F4BF2F6}"/>
              </a:ext>
            </a:extLst>
          </p:cNvPr>
          <p:cNvSpPr>
            <a:spLocks noGrp="1"/>
          </p:cNvSpPr>
          <p:nvPr>
            <p:ph idx="1"/>
          </p:nvPr>
        </p:nvSpPr>
        <p:spPr/>
        <p:txBody>
          <a:bodyPr/>
          <a:lstStyle/>
          <a:p>
            <a:pPr eaLnBrk="1" hangingPunct="1"/>
            <a:r>
              <a:rPr lang="en-US" altLang="en-US" dirty="0"/>
              <a:t>The genus </a:t>
            </a:r>
            <a:r>
              <a:rPr lang="en-US" altLang="en-US" i="1" dirty="0"/>
              <a:t>Mycobacterium</a:t>
            </a:r>
            <a:r>
              <a:rPr lang="en-US" altLang="en-US" dirty="0"/>
              <a:t> is composed of approximately 170 recognized and proposed species.</a:t>
            </a:r>
          </a:p>
          <a:p>
            <a:pPr lvl="1" eaLnBrk="1" hangingPunct="1"/>
            <a:r>
              <a:rPr lang="en-US" altLang="en-US" dirty="0"/>
              <a:t>Most familiar species</a:t>
            </a:r>
          </a:p>
          <a:p>
            <a:pPr lvl="2" eaLnBrk="1" hangingPunct="1"/>
            <a:r>
              <a:rPr lang="en-US" altLang="en-US" i="1" dirty="0"/>
              <a:t>M. tuberculo</a:t>
            </a:r>
            <a:r>
              <a:rPr lang="en-US" altLang="en-US" dirty="0"/>
              <a:t>sis (MTB), causative agent of tuberculosis (TB)</a:t>
            </a:r>
          </a:p>
          <a:p>
            <a:pPr lvl="2" eaLnBrk="1" hangingPunct="1"/>
            <a:r>
              <a:rPr lang="en-US" altLang="en-US" i="1" dirty="0"/>
              <a:t>M. leprae</a:t>
            </a:r>
            <a:r>
              <a:rPr lang="en-US" altLang="en-US" dirty="0"/>
              <a:t>, causative agent of Hansen disease (leprosy)</a:t>
            </a:r>
          </a:p>
          <a:p>
            <a:pPr lvl="1" eaLnBrk="1" hangingPunct="1"/>
            <a:r>
              <a:rPr lang="en-US" altLang="en-US" dirty="0"/>
              <a:t>Other species</a:t>
            </a:r>
          </a:p>
          <a:p>
            <a:pPr lvl="2" eaLnBrk="1" hangingPunct="1"/>
            <a:r>
              <a:rPr lang="en-US" altLang="en-US" dirty="0" err="1"/>
              <a:t>Nontuberculosis</a:t>
            </a:r>
            <a:r>
              <a:rPr lang="en-US" altLang="en-US" dirty="0"/>
              <a:t> </a:t>
            </a:r>
            <a:r>
              <a:rPr lang="en-US" altLang="en-US" i="1" dirty="0"/>
              <a:t>Mycobacteria</a:t>
            </a:r>
            <a:r>
              <a:rPr lang="en-US" altLang="en-US" dirty="0"/>
              <a:t> (NTM)</a:t>
            </a:r>
          </a:p>
          <a:p>
            <a:pPr lvl="3" eaLnBrk="1" hangingPunct="1"/>
            <a:r>
              <a:rPr lang="en-US" altLang="en-US" dirty="0"/>
              <a:t>Sometimes these species are referred to as atypical mycobacteria or  mycobacteria</a:t>
            </a:r>
            <a:r>
              <a:rPr lang="en-US" altLang="en-US" i="1" dirty="0"/>
              <a:t> </a:t>
            </a:r>
            <a:r>
              <a:rPr lang="en-US" altLang="en-US" dirty="0"/>
              <a:t>other than the tubercle bacillus (MOTT)</a:t>
            </a:r>
          </a:p>
          <a:p>
            <a:pPr lvl="1" eaLnBrk="1" hangingPunct="1"/>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CFC4148-87B3-2917-E1FC-E727E6710F82}"/>
              </a:ext>
            </a:extLst>
          </p:cNvPr>
          <p:cNvSpPr>
            <a:spLocks noGrp="1"/>
          </p:cNvSpPr>
          <p:nvPr>
            <p:ph type="title"/>
          </p:nvPr>
        </p:nvSpPr>
        <p:spPr/>
        <p:txBody>
          <a:bodyPr/>
          <a:lstStyle/>
          <a:p>
            <a:pPr eaLnBrk="1" hangingPunct="1"/>
            <a:r>
              <a:rPr lang="en-US" altLang="en-US"/>
              <a:t>Miliary TB</a:t>
            </a:r>
          </a:p>
        </p:txBody>
      </p:sp>
      <p:sp>
        <p:nvSpPr>
          <p:cNvPr id="56323" name="Rectangle 3">
            <a:extLst>
              <a:ext uri="{FF2B5EF4-FFF2-40B4-BE49-F238E27FC236}">
                <a16:creationId xmlns:a16="http://schemas.microsoft.com/office/drawing/2014/main" id="{4F1CCEC8-CD36-5497-3101-D8F1D8C96E13}"/>
              </a:ext>
            </a:extLst>
          </p:cNvPr>
          <p:cNvSpPr>
            <a:spLocks noGrp="1"/>
          </p:cNvSpPr>
          <p:nvPr>
            <p:ph idx="1"/>
          </p:nvPr>
        </p:nvSpPr>
        <p:spPr/>
        <p:txBody>
          <a:bodyPr/>
          <a:lstStyle/>
          <a:p>
            <a:pPr eaLnBrk="1" hangingPunct="1"/>
            <a:r>
              <a:rPr lang="en-US" altLang="en-US"/>
              <a:t>Seeding of many organs outside the pulmonary tree with AFB through hematogenous spread</a:t>
            </a:r>
          </a:p>
          <a:p>
            <a:pPr lvl="1" eaLnBrk="1" hangingPunct="1"/>
            <a:r>
              <a:rPr lang="en-US" altLang="en-US"/>
              <a:t>Usually occurs shortly after primary pulmonary disease</a:t>
            </a:r>
          </a:p>
          <a:p>
            <a:pPr lvl="1" eaLnBrk="1" hangingPunct="1"/>
            <a:r>
              <a:rPr lang="en-US" altLang="en-US"/>
              <a:t>Common sites of spread of MTB</a:t>
            </a:r>
          </a:p>
          <a:p>
            <a:pPr lvl="2" eaLnBrk="1" hangingPunct="1"/>
            <a:r>
              <a:rPr lang="en-US" altLang="en-US"/>
              <a:t>Lymph nodes, spleen, liver, lungs, bone marrow, kidney</a:t>
            </a:r>
          </a:p>
          <a:p>
            <a:pPr lvl="1" eaLnBrk="1" hangingPunct="1"/>
            <a:r>
              <a:rPr lang="en-US" altLang="en-US"/>
              <a:t>Other forms of EPTB include pleuritis, lymphadenitis, meningitis, peritonitis, and gastrointestinal and skeletal infections</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0E8D1AB-AFA7-D6F9-0649-B68149F72EBB}"/>
              </a:ext>
            </a:extLst>
          </p:cNvPr>
          <p:cNvSpPr>
            <a:spLocks noGrp="1"/>
          </p:cNvSpPr>
          <p:nvPr>
            <p:ph type="title"/>
          </p:nvPr>
        </p:nvSpPr>
        <p:spPr/>
        <p:txBody>
          <a:bodyPr/>
          <a:lstStyle/>
          <a:p>
            <a:pPr eaLnBrk="1" hangingPunct="1"/>
            <a:r>
              <a:rPr lang="en-US" altLang="en-US" dirty="0"/>
              <a:t>Miliary TB (Cont.)</a:t>
            </a:r>
          </a:p>
        </p:txBody>
      </p:sp>
      <p:sp>
        <p:nvSpPr>
          <p:cNvPr id="57347" name="Rectangle 3">
            <a:extLst>
              <a:ext uri="{FF2B5EF4-FFF2-40B4-BE49-F238E27FC236}">
                <a16:creationId xmlns:a16="http://schemas.microsoft.com/office/drawing/2014/main" id="{BD60F79A-12DF-8F02-0708-AAB06DC60AE6}"/>
              </a:ext>
            </a:extLst>
          </p:cNvPr>
          <p:cNvSpPr>
            <a:spLocks noGrp="1"/>
          </p:cNvSpPr>
          <p:nvPr>
            <p:ph idx="1"/>
          </p:nvPr>
        </p:nvSpPr>
        <p:spPr/>
        <p:txBody>
          <a:bodyPr/>
          <a:lstStyle/>
          <a:p>
            <a:pPr eaLnBrk="1" hangingPunct="1"/>
            <a:r>
              <a:rPr lang="en-US" altLang="en-US" dirty="0"/>
              <a:t>Almost any organ of the body can be infected by </a:t>
            </a:r>
            <a:r>
              <a:rPr lang="en-US" altLang="en-US" i="1" dirty="0"/>
              <a:t>M. tuberculosis</a:t>
            </a:r>
          </a:p>
          <a:p>
            <a:pPr eaLnBrk="1" hangingPunct="1"/>
            <a:r>
              <a:rPr lang="en-US" altLang="en-US" dirty="0"/>
              <a:t>Diagnosing EPTB is challenging because </a:t>
            </a:r>
          </a:p>
          <a:p>
            <a:pPr lvl="1" eaLnBrk="1" hangingPunct="1"/>
            <a:r>
              <a:rPr lang="en-US" altLang="en-US" dirty="0"/>
              <a:t>clinical samples must be obtained from relatively inaccessible sites, and </a:t>
            </a:r>
          </a:p>
          <a:p>
            <a:pPr lvl="1" eaLnBrk="1" hangingPunct="1"/>
            <a:r>
              <a:rPr lang="en-US" altLang="en-US" dirty="0"/>
              <a:t>often only a few bacteria are present, thus decreasing the sensitivity of diagnostic tests. </a:t>
            </a:r>
          </a:p>
          <a:p>
            <a:pPr eaLnBrk="1" hangingPunct="1"/>
            <a:r>
              <a:rPr lang="en-US" altLang="en-US" dirty="0"/>
              <a:t>Overall, children account for most cases</a:t>
            </a:r>
          </a:p>
          <a:p>
            <a:pPr eaLnBrk="1" hangingPunct="1"/>
            <a:r>
              <a:rPr lang="en-US" altLang="en-US" dirty="0"/>
              <a:t>Common form of TB in individuals with HIV infection</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E147185-6194-552A-3058-E9A495EB66E1}"/>
              </a:ext>
            </a:extLst>
          </p:cNvPr>
          <p:cNvSpPr>
            <a:spLocks noGrp="1"/>
          </p:cNvSpPr>
          <p:nvPr>
            <p:ph type="title"/>
          </p:nvPr>
        </p:nvSpPr>
        <p:spPr/>
        <p:txBody>
          <a:bodyPr/>
          <a:lstStyle/>
          <a:p>
            <a:pPr eaLnBrk="1" hangingPunct="1"/>
            <a:r>
              <a:rPr lang="en-US" altLang="en-US" dirty="0"/>
              <a:t>Military TB (Cont.)</a:t>
            </a:r>
          </a:p>
        </p:txBody>
      </p:sp>
      <p:sp>
        <p:nvSpPr>
          <p:cNvPr id="16387" name="Rectangle 3">
            <a:extLst>
              <a:ext uri="{FF2B5EF4-FFF2-40B4-BE49-F238E27FC236}">
                <a16:creationId xmlns:a16="http://schemas.microsoft.com/office/drawing/2014/main" id="{2A342D8C-4217-8C29-3F44-765F5922F598}"/>
              </a:ext>
            </a:extLst>
          </p:cNvPr>
          <p:cNvSpPr>
            <a:spLocks noGrp="1" noChangeArrowheads="1"/>
          </p:cNvSpPr>
          <p:nvPr>
            <p:ph idx="1"/>
          </p:nvPr>
        </p:nvSpPr>
        <p:spPr>
          <a:xfrm>
            <a:off x="446088" y="1201738"/>
            <a:ext cx="8153400" cy="4454525"/>
          </a:xfrm>
        </p:spPr>
        <p:txBody>
          <a:bodyPr rtlCol="0">
            <a:normAutofit fontScale="92500" lnSpcReduction="20000"/>
          </a:bodyPr>
          <a:lstStyle/>
          <a:p>
            <a:pPr eaLnBrk="1" fontAlgn="auto" hangingPunct="1">
              <a:spcAft>
                <a:spcPts val="0"/>
              </a:spcAft>
              <a:defRPr/>
            </a:pPr>
            <a:r>
              <a:rPr lang="en-US" altLang="en-US" dirty="0"/>
              <a:t>Meningeal</a:t>
            </a:r>
          </a:p>
          <a:p>
            <a:pPr lvl="1" eaLnBrk="1" fontAlgn="auto" hangingPunct="1">
              <a:spcAft>
                <a:spcPts val="0"/>
              </a:spcAft>
              <a:defRPr/>
            </a:pPr>
            <a:r>
              <a:rPr lang="en-US" altLang="en-US" dirty="0"/>
              <a:t>Meningitis from rupture of tubercle into the subarachnoid space</a:t>
            </a:r>
          </a:p>
          <a:p>
            <a:pPr lvl="1" eaLnBrk="1" fontAlgn="auto" hangingPunct="1">
              <a:spcAft>
                <a:spcPts val="0"/>
              </a:spcAft>
              <a:defRPr/>
            </a:pPr>
            <a:r>
              <a:rPr lang="en-US" altLang="en-US" dirty="0"/>
              <a:t>Mass-like lesions at base of the brain</a:t>
            </a:r>
          </a:p>
          <a:p>
            <a:pPr eaLnBrk="1" fontAlgn="auto" hangingPunct="1">
              <a:spcAft>
                <a:spcPts val="0"/>
              </a:spcAft>
              <a:defRPr/>
            </a:pPr>
            <a:r>
              <a:rPr lang="en-US" altLang="en-US" dirty="0"/>
              <a:t>Genitourinary TB</a:t>
            </a:r>
          </a:p>
          <a:p>
            <a:pPr lvl="1" eaLnBrk="1" fontAlgn="auto" hangingPunct="1">
              <a:spcAft>
                <a:spcPts val="0"/>
              </a:spcAft>
              <a:defRPr/>
            </a:pPr>
            <a:r>
              <a:rPr lang="en-US" altLang="en-US" dirty="0"/>
              <a:t>Kidneys and genital organ involvement</a:t>
            </a:r>
          </a:p>
          <a:p>
            <a:pPr lvl="1" eaLnBrk="1" fontAlgn="auto" hangingPunct="1">
              <a:spcAft>
                <a:spcPts val="0"/>
              </a:spcAft>
              <a:defRPr/>
            </a:pPr>
            <a:r>
              <a:rPr lang="en-US" altLang="en-US" dirty="0"/>
              <a:t>Urinary tract infection (UTI)–like symptoms with sterile pyuria</a:t>
            </a:r>
          </a:p>
          <a:p>
            <a:pPr lvl="1" eaLnBrk="1" fontAlgn="auto" hangingPunct="1">
              <a:spcAft>
                <a:spcPts val="0"/>
              </a:spcAft>
              <a:defRPr/>
            </a:pPr>
            <a:r>
              <a:rPr lang="en-US" altLang="en-US" dirty="0"/>
              <a:t>Male scrotal mass accompanied by renal TB</a:t>
            </a:r>
          </a:p>
          <a:p>
            <a:pPr eaLnBrk="1" fontAlgn="auto" hangingPunct="1">
              <a:spcAft>
                <a:spcPts val="0"/>
              </a:spcAft>
              <a:defRPr/>
            </a:pPr>
            <a:r>
              <a:rPr lang="en-US" altLang="en-US" dirty="0"/>
              <a:t>Skeletal TB of the spine, also known as Pott Disease</a:t>
            </a:r>
          </a:p>
          <a:p>
            <a:pPr lvl="1" eaLnBrk="1" fontAlgn="auto" hangingPunct="1">
              <a:spcAft>
                <a:spcPts val="0"/>
              </a:spcAft>
              <a:defRPr/>
            </a:pPr>
            <a:r>
              <a:rPr lang="en-US" altLang="en-US" dirty="0"/>
              <a:t>Back pain, hip and knee site often involved</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486E551C-2A41-7D84-519C-058AE025AC09}"/>
              </a:ext>
            </a:extLst>
          </p:cNvPr>
          <p:cNvSpPr>
            <a:spLocks noGrp="1"/>
          </p:cNvSpPr>
          <p:nvPr>
            <p:ph type="title"/>
          </p:nvPr>
        </p:nvSpPr>
        <p:spPr/>
        <p:txBody>
          <a:bodyPr/>
          <a:lstStyle/>
          <a:p>
            <a:r>
              <a:rPr lang="en-US" altLang="en-US"/>
              <a:t>Diagnosis of MTB Infection</a:t>
            </a:r>
          </a:p>
        </p:txBody>
      </p:sp>
      <p:sp>
        <p:nvSpPr>
          <p:cNvPr id="60419" name="Content Placeholder 2">
            <a:extLst>
              <a:ext uri="{FF2B5EF4-FFF2-40B4-BE49-F238E27FC236}">
                <a16:creationId xmlns:a16="http://schemas.microsoft.com/office/drawing/2014/main" id="{BE011B17-AC4A-1848-6D36-429389487715}"/>
              </a:ext>
            </a:extLst>
          </p:cNvPr>
          <p:cNvSpPr>
            <a:spLocks noGrp="1"/>
          </p:cNvSpPr>
          <p:nvPr>
            <p:ph idx="1"/>
          </p:nvPr>
        </p:nvSpPr>
        <p:spPr/>
        <p:txBody>
          <a:bodyPr/>
          <a:lstStyle/>
          <a:p>
            <a:r>
              <a:rPr lang="en-US" altLang="en-US"/>
              <a:t>Diagnosis of primary TB is usually limited to signs and symptoms, chest roentograph, and a positive PPD skin test result. </a:t>
            </a:r>
          </a:p>
          <a:p>
            <a:r>
              <a:rPr lang="en-US" altLang="en-US"/>
              <a:t>Cultures are confirmatory, but because of the slow-growing nature of </a:t>
            </a:r>
            <a:r>
              <a:rPr lang="en-US" altLang="en-US" i="1"/>
              <a:t>M. tuberculosis</a:t>
            </a:r>
            <a:r>
              <a:rPr lang="en-US" altLang="en-US"/>
              <a:t>, a culture result can take up to 8 weeks.</a:t>
            </a:r>
          </a:p>
          <a:p>
            <a:r>
              <a:rPr lang="en-US" altLang="en-US"/>
              <a:t>Infected children may demonstrate</a:t>
            </a:r>
          </a:p>
          <a:p>
            <a:pPr lvl="1"/>
            <a:r>
              <a:rPr lang="en-US" altLang="en-US"/>
              <a:t>Nonproductive cough and fever, with or without shortness of breath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DE4E39F4-E785-3345-66EB-157EEFBBBF0B}"/>
              </a:ext>
            </a:extLst>
          </p:cNvPr>
          <p:cNvSpPr>
            <a:spLocks noGrp="1"/>
          </p:cNvSpPr>
          <p:nvPr>
            <p:ph type="title"/>
          </p:nvPr>
        </p:nvSpPr>
        <p:spPr/>
        <p:txBody>
          <a:bodyPr/>
          <a:lstStyle/>
          <a:p>
            <a:r>
              <a:rPr lang="en-US" altLang="en-US" dirty="0"/>
              <a:t>Diagnosis of MTB Infection (Cont.)</a:t>
            </a:r>
          </a:p>
        </p:txBody>
      </p:sp>
      <p:sp>
        <p:nvSpPr>
          <p:cNvPr id="61443" name="Content Placeholder 2">
            <a:extLst>
              <a:ext uri="{FF2B5EF4-FFF2-40B4-BE49-F238E27FC236}">
                <a16:creationId xmlns:a16="http://schemas.microsoft.com/office/drawing/2014/main" id="{46D06A6B-2ABD-8446-D1DC-CC733F8EC535}"/>
              </a:ext>
            </a:extLst>
          </p:cNvPr>
          <p:cNvSpPr>
            <a:spLocks noGrp="1"/>
          </p:cNvSpPr>
          <p:nvPr>
            <p:ph idx="1"/>
          </p:nvPr>
        </p:nvSpPr>
        <p:spPr/>
        <p:txBody>
          <a:bodyPr/>
          <a:lstStyle/>
          <a:p>
            <a:r>
              <a:rPr lang="en-US" altLang="en-US" dirty="0"/>
              <a:t>Along with these limited clinical findings, patients with primary TB can have a paucity of bacteriologic findings. </a:t>
            </a:r>
          </a:p>
          <a:p>
            <a:pPr lvl="1"/>
            <a:r>
              <a:rPr lang="en-US" altLang="en-US" dirty="0"/>
              <a:t>If sputum or bronchial washings are cultured during the primary infection, the positivity rate is only 25% to 30%.</a:t>
            </a:r>
          </a:p>
          <a:p>
            <a:r>
              <a:rPr lang="en-US" altLang="en-US" dirty="0"/>
              <a:t>The tuberculin (TB) skin test has been used for many years to determine an individual’s exposure to </a:t>
            </a:r>
            <a:r>
              <a:rPr lang="en-US" altLang="en-US" i="1" dirty="0"/>
              <a:t>M. tuberculosis</a:t>
            </a:r>
            <a:r>
              <a:rPr lang="en-US" altLang="en-US" dirty="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8ABE769E-CEDA-29A4-B303-3480A0981F8F}"/>
              </a:ext>
            </a:extLst>
          </p:cNvPr>
          <p:cNvSpPr>
            <a:spLocks noGrp="1"/>
          </p:cNvSpPr>
          <p:nvPr>
            <p:ph type="title"/>
          </p:nvPr>
        </p:nvSpPr>
        <p:spPr/>
        <p:txBody>
          <a:bodyPr/>
          <a:lstStyle/>
          <a:p>
            <a:r>
              <a:rPr lang="en-US" altLang="en-US" dirty="0"/>
              <a:t>Diagnosis of MTB Infection (Cont.)</a:t>
            </a:r>
          </a:p>
        </p:txBody>
      </p:sp>
      <p:sp>
        <p:nvSpPr>
          <p:cNvPr id="62467" name="Content Placeholder 2">
            <a:extLst>
              <a:ext uri="{FF2B5EF4-FFF2-40B4-BE49-F238E27FC236}">
                <a16:creationId xmlns:a16="http://schemas.microsoft.com/office/drawing/2014/main" id="{AF40E616-15C0-79A3-DEE6-91C19C9EC8B0}"/>
              </a:ext>
            </a:extLst>
          </p:cNvPr>
          <p:cNvSpPr>
            <a:spLocks noGrp="1"/>
          </p:cNvSpPr>
          <p:nvPr>
            <p:ph idx="1"/>
          </p:nvPr>
        </p:nvSpPr>
        <p:spPr/>
        <p:txBody>
          <a:bodyPr/>
          <a:lstStyle/>
          <a:p>
            <a:r>
              <a:rPr lang="en-US" altLang="en-US"/>
              <a:t>The skin test detects a patient’s cell-mediated immune (CMI) response to the bacterial antigens in a type IV hypersensitivity reaction. </a:t>
            </a:r>
          </a:p>
          <a:p>
            <a:r>
              <a:rPr lang="en-US" altLang="en-US"/>
              <a:t>Protein extracted and purified from the cell wall of culture-grown M. tuberculosis is used as the antigen (i.e., PPD). </a:t>
            </a:r>
          </a:p>
          <a:p>
            <a:r>
              <a:rPr lang="en-US" altLang="en-US"/>
              <a:t>PPD test procedure</a:t>
            </a:r>
          </a:p>
          <a:p>
            <a:pPr lvl="1"/>
            <a:r>
              <a:rPr lang="en-US" altLang="en-US"/>
              <a:t>A standardized amount of antigen is injected intradermally into the patient’s forearm.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A03B544B-B4B4-7719-2DEB-245C8173CE39}"/>
              </a:ext>
            </a:extLst>
          </p:cNvPr>
          <p:cNvSpPr>
            <a:spLocks noGrp="1"/>
          </p:cNvSpPr>
          <p:nvPr>
            <p:ph type="title"/>
          </p:nvPr>
        </p:nvSpPr>
        <p:spPr/>
        <p:txBody>
          <a:bodyPr/>
          <a:lstStyle/>
          <a:p>
            <a:r>
              <a:rPr lang="en-US" altLang="en-US" dirty="0"/>
              <a:t>Diagnosis of MTB Infection (Cont.)</a:t>
            </a:r>
          </a:p>
        </p:txBody>
      </p:sp>
      <p:sp>
        <p:nvSpPr>
          <p:cNvPr id="63491" name="Content Placeholder 2">
            <a:extLst>
              <a:ext uri="{FF2B5EF4-FFF2-40B4-BE49-F238E27FC236}">
                <a16:creationId xmlns:a16="http://schemas.microsoft.com/office/drawing/2014/main" id="{F156489A-F93C-35A2-3E08-526F2556A6EE}"/>
              </a:ext>
            </a:extLst>
          </p:cNvPr>
          <p:cNvSpPr>
            <a:spLocks noGrp="1"/>
          </p:cNvSpPr>
          <p:nvPr>
            <p:ph idx="1"/>
          </p:nvPr>
        </p:nvSpPr>
        <p:spPr>
          <a:xfrm>
            <a:off x="458788" y="1295400"/>
            <a:ext cx="8229600" cy="4525963"/>
          </a:xfrm>
        </p:spPr>
        <p:txBody>
          <a:bodyPr/>
          <a:lstStyle/>
          <a:p>
            <a:r>
              <a:rPr lang="en-US" altLang="en-US" dirty="0"/>
              <a:t>PPD test procedure</a:t>
            </a:r>
          </a:p>
          <a:p>
            <a:pPr lvl="1"/>
            <a:r>
              <a:rPr lang="en-US" altLang="en-US" dirty="0"/>
              <a:t>A standardized amount of antigen is injected intradermally into the patient’s forearm. </a:t>
            </a:r>
          </a:p>
          <a:p>
            <a:pPr lvl="1"/>
            <a:r>
              <a:rPr lang="en-US" altLang="en-US" dirty="0"/>
              <a:t>The skin test detects a patient’s cell-mediated immune (CMI) response to the bacterial antigens in a type IV hypersensitivity reaction. </a:t>
            </a:r>
          </a:p>
          <a:p>
            <a:pPr lvl="1"/>
            <a:r>
              <a:rPr lang="en-US" altLang="en-US" dirty="0"/>
              <a:t>Reactivity is read at 48 hours.</a:t>
            </a:r>
          </a:p>
          <a:p>
            <a:r>
              <a:rPr lang="en-US" altLang="en-US" dirty="0"/>
              <a:t>PPD test results</a:t>
            </a:r>
          </a:p>
          <a:p>
            <a:pPr lvl="1"/>
            <a:r>
              <a:rPr lang="en-US" altLang="en-US" dirty="0"/>
              <a:t>In immunocompetent individuals, the presence of a raised firm area (induration) 10mm or larger is considered reactive.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452EA64-533D-50CA-38C3-98FD4DA2E847}"/>
              </a:ext>
            </a:extLst>
          </p:cNvPr>
          <p:cNvSpPr>
            <a:spLocks noGrp="1"/>
          </p:cNvSpPr>
          <p:nvPr>
            <p:ph type="title"/>
          </p:nvPr>
        </p:nvSpPr>
        <p:spPr/>
        <p:txBody>
          <a:bodyPr/>
          <a:lstStyle/>
          <a:p>
            <a:r>
              <a:rPr lang="en-US" altLang="en-US" dirty="0"/>
              <a:t>Diagnosis of MTB Infection (Cont.)</a:t>
            </a:r>
          </a:p>
        </p:txBody>
      </p:sp>
      <p:sp>
        <p:nvSpPr>
          <p:cNvPr id="64515" name="Content Placeholder 2">
            <a:extLst>
              <a:ext uri="{FF2B5EF4-FFF2-40B4-BE49-F238E27FC236}">
                <a16:creationId xmlns:a16="http://schemas.microsoft.com/office/drawing/2014/main" id="{26856513-700A-1797-15FA-48AEEEF5BFF6}"/>
              </a:ext>
            </a:extLst>
          </p:cNvPr>
          <p:cNvSpPr>
            <a:spLocks noGrp="1"/>
          </p:cNvSpPr>
          <p:nvPr>
            <p:ph idx="1"/>
          </p:nvPr>
        </p:nvSpPr>
        <p:spPr/>
        <p:txBody>
          <a:bodyPr/>
          <a:lstStyle/>
          <a:p>
            <a:r>
              <a:rPr lang="en-US" altLang="en-US"/>
              <a:t>A reactive tuberculin skin test only indicates past exposure to </a:t>
            </a:r>
            <a:r>
              <a:rPr lang="en-US" altLang="en-US" i="1"/>
              <a:t>M. tuberculosis</a:t>
            </a:r>
            <a:r>
              <a:rPr lang="en-US" altLang="en-US"/>
              <a:t>. </a:t>
            </a:r>
          </a:p>
          <a:p>
            <a:r>
              <a:rPr lang="en-US" altLang="en-US"/>
              <a:t>Other </a:t>
            </a:r>
            <a:r>
              <a:rPr lang="en-US" altLang="en-US" i="1"/>
              <a:t>Mycobacterium </a:t>
            </a:r>
            <a:r>
              <a:rPr lang="en-US" altLang="en-US"/>
              <a:t>spp. generally result in an induration smaller than 10mm.</a:t>
            </a:r>
          </a:p>
          <a:p>
            <a:r>
              <a:rPr lang="en-US" altLang="en-US"/>
              <a:t>Immunocompromised patients with previous </a:t>
            </a:r>
            <a:r>
              <a:rPr lang="en-US" altLang="en-US" i="1"/>
              <a:t>M. tuberculosis</a:t>
            </a:r>
            <a:r>
              <a:rPr lang="en-US" altLang="en-US"/>
              <a:t> infection may also produce induration less than 10mm.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5DCBC3C2-49A5-0B70-340D-180A88033748}"/>
              </a:ext>
            </a:extLst>
          </p:cNvPr>
          <p:cNvSpPr>
            <a:spLocks noGrp="1"/>
          </p:cNvSpPr>
          <p:nvPr>
            <p:ph type="title"/>
          </p:nvPr>
        </p:nvSpPr>
        <p:spPr/>
        <p:txBody>
          <a:bodyPr/>
          <a:lstStyle/>
          <a:p>
            <a:r>
              <a:rPr lang="en-US" altLang="en-US" dirty="0"/>
              <a:t>Diagnosis of MTB Infection (Cont.)</a:t>
            </a:r>
          </a:p>
        </p:txBody>
      </p:sp>
      <p:sp>
        <p:nvSpPr>
          <p:cNvPr id="65539" name="Content Placeholder 2">
            <a:extLst>
              <a:ext uri="{FF2B5EF4-FFF2-40B4-BE49-F238E27FC236}">
                <a16:creationId xmlns:a16="http://schemas.microsoft.com/office/drawing/2014/main" id="{B5592DC1-9379-2E2B-6E92-B8A63152148B}"/>
              </a:ext>
            </a:extLst>
          </p:cNvPr>
          <p:cNvSpPr>
            <a:spLocks noGrp="1"/>
          </p:cNvSpPr>
          <p:nvPr>
            <p:ph idx="1"/>
          </p:nvPr>
        </p:nvSpPr>
        <p:spPr/>
        <p:txBody>
          <a:bodyPr/>
          <a:lstStyle/>
          <a:p>
            <a:r>
              <a:rPr lang="en-US" altLang="en-US"/>
              <a:t>Because some people with latent TB infection have a negative reaction when tested years after being infected, the two-step PPD skin test is often recommended.</a:t>
            </a:r>
          </a:p>
          <a:p>
            <a:pPr lvl="1"/>
            <a:r>
              <a:rPr lang="en-US" altLang="en-US"/>
              <a:t>First, a routine PPD skin test is administered. If the result is reactive, no additional skin testing is needed.</a:t>
            </a:r>
          </a:p>
          <a:p>
            <a:pPr lvl="1"/>
            <a:r>
              <a:rPr lang="en-US" altLang="en-US"/>
              <a:t>If the result is nonreactive, a second PPD skin test is administered in 1 to 3 weeks.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83C1C34D-58DD-E0FC-14D7-6C939F9059C4}"/>
              </a:ext>
            </a:extLst>
          </p:cNvPr>
          <p:cNvSpPr>
            <a:spLocks noGrp="1"/>
          </p:cNvSpPr>
          <p:nvPr>
            <p:ph type="title"/>
          </p:nvPr>
        </p:nvSpPr>
        <p:spPr/>
        <p:txBody>
          <a:bodyPr/>
          <a:lstStyle/>
          <a:p>
            <a:r>
              <a:rPr lang="en-US" altLang="en-US" dirty="0"/>
              <a:t>Diagnosis of MTB Infections (Cont.)</a:t>
            </a:r>
          </a:p>
        </p:txBody>
      </p:sp>
      <p:sp>
        <p:nvSpPr>
          <p:cNvPr id="66563" name="Content Placeholder 2">
            <a:extLst>
              <a:ext uri="{FF2B5EF4-FFF2-40B4-BE49-F238E27FC236}">
                <a16:creationId xmlns:a16="http://schemas.microsoft.com/office/drawing/2014/main" id="{B7363716-94C8-0FEC-F448-2E2EDBA9865D}"/>
              </a:ext>
            </a:extLst>
          </p:cNvPr>
          <p:cNvSpPr>
            <a:spLocks noGrp="1"/>
          </p:cNvSpPr>
          <p:nvPr>
            <p:ph idx="1"/>
          </p:nvPr>
        </p:nvSpPr>
        <p:spPr/>
        <p:txBody>
          <a:bodyPr/>
          <a:lstStyle/>
          <a:p>
            <a:r>
              <a:rPr lang="en-US" altLang="en-US"/>
              <a:t>Two-step PPD skin test</a:t>
            </a:r>
          </a:p>
          <a:p>
            <a:pPr lvl="1"/>
            <a:r>
              <a:rPr lang="en-US" altLang="en-US"/>
              <a:t>If the second test is also nonreactive, the individual is considered not infected. </a:t>
            </a:r>
          </a:p>
          <a:p>
            <a:pPr lvl="1"/>
            <a:r>
              <a:rPr lang="en-US" altLang="en-US"/>
              <a:t>A reactive test indicates a boosted response for an infection many years ago. The individual should be evaluated to determine if treatment is necessary.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D35B314-1C53-920A-587C-2D36F06ED3EB}"/>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Usual Clinical Significance of </a:t>
            </a:r>
            <a:r>
              <a:rPr lang="en-US" altLang="en-US" i="1" dirty="0"/>
              <a:t>Mycobacterium</a:t>
            </a:r>
            <a:r>
              <a:rPr lang="en-US" altLang="en-US" dirty="0"/>
              <a:t> Species Isolates</a:t>
            </a:r>
          </a:p>
        </p:txBody>
      </p:sp>
      <p:pic>
        <p:nvPicPr>
          <p:cNvPr id="24581" name="Picture 6" descr="C:\Users\12994\Desktop\Mahon\box26.1.jpg">
            <a:extLst>
              <a:ext uri="{FF2B5EF4-FFF2-40B4-BE49-F238E27FC236}">
                <a16:creationId xmlns:a16="http://schemas.microsoft.com/office/drawing/2014/main" id="{2A1FD6AE-B23B-64E5-593A-AB87A1A04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425" y="1524000"/>
            <a:ext cx="327025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66D365E7-A026-6275-B708-3F2A4C2F80A4}"/>
              </a:ext>
            </a:extLst>
          </p:cNvPr>
          <p:cNvSpPr>
            <a:spLocks noGrp="1"/>
          </p:cNvSpPr>
          <p:nvPr>
            <p:ph type="title"/>
          </p:nvPr>
        </p:nvSpPr>
        <p:spPr/>
        <p:txBody>
          <a:bodyPr/>
          <a:lstStyle/>
          <a:p>
            <a:r>
              <a:rPr lang="en-US" altLang="en-US" dirty="0"/>
              <a:t>Diagnosis of MTB Infections (Cont.)</a:t>
            </a:r>
          </a:p>
        </p:txBody>
      </p:sp>
      <p:sp>
        <p:nvSpPr>
          <p:cNvPr id="67587" name="Content Placeholder 2">
            <a:extLst>
              <a:ext uri="{FF2B5EF4-FFF2-40B4-BE49-F238E27FC236}">
                <a16:creationId xmlns:a16="http://schemas.microsoft.com/office/drawing/2014/main" id="{62034FCD-3F43-5CC7-226F-8EA13D3531ED}"/>
              </a:ext>
            </a:extLst>
          </p:cNvPr>
          <p:cNvSpPr>
            <a:spLocks noGrp="1"/>
          </p:cNvSpPr>
          <p:nvPr>
            <p:ph idx="1"/>
          </p:nvPr>
        </p:nvSpPr>
        <p:spPr/>
        <p:txBody>
          <a:bodyPr/>
          <a:lstStyle/>
          <a:p>
            <a:r>
              <a:rPr lang="en-US" altLang="en-US" dirty="0"/>
              <a:t>Alternative to PPD skin testing</a:t>
            </a:r>
          </a:p>
          <a:p>
            <a:pPr lvl="1"/>
            <a:r>
              <a:rPr lang="en-US" altLang="en-US" dirty="0"/>
              <a:t>Interferon-gamma release assays (IGRAs)</a:t>
            </a:r>
          </a:p>
          <a:p>
            <a:pPr lvl="2"/>
            <a:r>
              <a:rPr lang="en-US" altLang="en-US" dirty="0"/>
              <a:t>Greater specificity and as much or more sensitivity than the PPD skin test</a:t>
            </a:r>
          </a:p>
          <a:p>
            <a:pPr lvl="2"/>
            <a:r>
              <a:rPr lang="en-US" altLang="en-US" dirty="0"/>
              <a:t>Results in about 24 hours</a:t>
            </a:r>
          </a:p>
          <a:p>
            <a:pPr lvl="2"/>
            <a:r>
              <a:rPr lang="en-US" altLang="en-US" dirty="0"/>
              <a:t>More expensive than the PPD skin test</a:t>
            </a:r>
          </a:p>
          <a:p>
            <a:r>
              <a:rPr lang="en-US" altLang="en-US" dirty="0"/>
              <a:t>Reference method-cultures</a:t>
            </a:r>
          </a:p>
          <a:p>
            <a:pPr lvl="1"/>
            <a:r>
              <a:rPr lang="en-US" altLang="en-US" dirty="0"/>
              <a:t>Time-consuming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4644AEC-8184-DE91-9DB6-2D8433253215}"/>
              </a:ext>
            </a:extLst>
          </p:cNvPr>
          <p:cNvSpPr>
            <a:spLocks noGrp="1"/>
          </p:cNvSpPr>
          <p:nvPr>
            <p:ph type="title"/>
          </p:nvPr>
        </p:nvSpPr>
        <p:spPr/>
        <p:txBody>
          <a:bodyPr/>
          <a:lstStyle/>
          <a:p>
            <a:pPr eaLnBrk="1" hangingPunct="1"/>
            <a:r>
              <a:rPr lang="en-US" altLang="en-US" dirty="0"/>
              <a:t>Diagnosis of MTB (Cont.)</a:t>
            </a:r>
            <a:endParaRPr lang="en-US" altLang="en-US" i="1" dirty="0"/>
          </a:p>
        </p:txBody>
      </p:sp>
      <p:sp>
        <p:nvSpPr>
          <p:cNvPr id="68611" name="Rectangle 3">
            <a:extLst>
              <a:ext uri="{FF2B5EF4-FFF2-40B4-BE49-F238E27FC236}">
                <a16:creationId xmlns:a16="http://schemas.microsoft.com/office/drawing/2014/main" id="{47B01BD7-D02F-7230-CA6E-EB5F90EBCD95}"/>
              </a:ext>
            </a:extLst>
          </p:cNvPr>
          <p:cNvSpPr>
            <a:spLocks noGrp="1"/>
          </p:cNvSpPr>
          <p:nvPr>
            <p:ph sz="half" idx="1"/>
          </p:nvPr>
        </p:nvSpPr>
        <p:spPr/>
        <p:txBody>
          <a:bodyPr/>
          <a:lstStyle/>
          <a:p>
            <a:pPr eaLnBrk="1" hangingPunct="1"/>
            <a:r>
              <a:rPr lang="en-US" altLang="en-US"/>
              <a:t>Colonies</a:t>
            </a:r>
          </a:p>
          <a:p>
            <a:pPr lvl="1" eaLnBrk="1" hangingPunct="1"/>
            <a:r>
              <a:rPr lang="en-US" altLang="en-US"/>
              <a:t>Slow growing </a:t>
            </a:r>
          </a:p>
          <a:p>
            <a:pPr lvl="2" eaLnBrk="1" hangingPunct="1"/>
            <a:r>
              <a:rPr lang="en-US" altLang="en-US"/>
              <a:t>Raised, with a dry, rough appearance </a:t>
            </a:r>
          </a:p>
          <a:p>
            <a:pPr lvl="1" eaLnBrk="1" hangingPunct="1"/>
            <a:r>
              <a:rPr lang="en-US" altLang="en-US"/>
              <a:t>Nonpigmented</a:t>
            </a:r>
          </a:p>
          <a:p>
            <a:pPr lvl="2" eaLnBrk="1" hangingPunct="1"/>
            <a:r>
              <a:rPr lang="en-US" altLang="en-US"/>
              <a:t>Buff colored</a:t>
            </a:r>
          </a:p>
          <a:p>
            <a:pPr lvl="1" eaLnBrk="1" hangingPunct="1"/>
            <a:r>
              <a:rPr lang="en-US" altLang="en-US"/>
              <a:t>Cord factor</a:t>
            </a:r>
          </a:p>
          <a:p>
            <a:pPr lvl="2" eaLnBrk="1" hangingPunct="1"/>
            <a:r>
              <a:rPr lang="en-US" altLang="en-US"/>
              <a:t>Cording of bacteria</a:t>
            </a:r>
          </a:p>
          <a:p>
            <a:pPr lvl="1" eaLnBrk="1" hangingPunct="1"/>
            <a:r>
              <a:rPr lang="en-US" altLang="en-US"/>
              <a:t>Optimal growth</a:t>
            </a:r>
          </a:p>
          <a:p>
            <a:pPr lvl="2" eaLnBrk="1" hangingPunct="1"/>
            <a:r>
              <a:rPr lang="en-US" altLang="en-US"/>
              <a:t>35 to 37° C</a:t>
            </a:r>
          </a:p>
        </p:txBody>
      </p:sp>
      <p:pic>
        <p:nvPicPr>
          <p:cNvPr id="68614" name="Picture 7" descr="Y:\ELS00000-IW26_[Mahon 6e]\ELS00000-IW26-SRC\Course-N\Construction\IC\jpg\Chapter026\026001.jpg">
            <a:extLst>
              <a:ext uri="{FF2B5EF4-FFF2-40B4-BE49-F238E27FC236}">
                <a16:creationId xmlns:a16="http://schemas.microsoft.com/office/drawing/2014/main" id="{E53A7254-D731-86DC-FE2F-3116B4A04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319" r="20473"/>
          <a:stretch>
            <a:fillRect/>
          </a:stretch>
        </p:blipFill>
        <p:spPr bwMode="auto">
          <a:xfrm>
            <a:off x="5029200" y="1447800"/>
            <a:ext cx="3008313"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5">
            <a:extLst>
              <a:ext uri="{FF2B5EF4-FFF2-40B4-BE49-F238E27FC236}">
                <a16:creationId xmlns:a16="http://schemas.microsoft.com/office/drawing/2014/main" id="{C080F44D-D125-3195-0460-F4C26AAFFA4E}"/>
              </a:ext>
            </a:extLst>
          </p:cNvPr>
          <p:cNvSpPr>
            <a:spLocks noGrp="1"/>
          </p:cNvSpPr>
          <p:nvPr>
            <p:ph type="title"/>
          </p:nvPr>
        </p:nvSpPr>
        <p:spPr/>
        <p:txBody>
          <a:bodyPr/>
          <a:lstStyle/>
          <a:p>
            <a:pPr eaLnBrk="1" hangingPunct="1"/>
            <a:r>
              <a:rPr lang="en-US" altLang="en-US"/>
              <a:t>MTB Identifying Characteristics </a:t>
            </a:r>
          </a:p>
        </p:txBody>
      </p:sp>
      <p:graphicFrame>
        <p:nvGraphicFramePr>
          <p:cNvPr id="8" name="Content Placeholder 7">
            <a:extLst>
              <a:ext uri="{FF2B5EF4-FFF2-40B4-BE49-F238E27FC236}">
                <a16:creationId xmlns:a16="http://schemas.microsoft.com/office/drawing/2014/main" id="{490104BC-46D3-61BE-FB58-F48B4691D169}"/>
              </a:ext>
            </a:extLst>
          </p:cNvPr>
          <p:cNvGraphicFramePr>
            <a:graphicFrameLocks noGrp="1"/>
          </p:cNvGraphicFramePr>
          <p:nvPr>
            <p:ph idx="1"/>
          </p:nvPr>
        </p:nvGraphicFramePr>
        <p:xfrm>
          <a:off x="838200" y="1868488"/>
          <a:ext cx="7772400" cy="3313113"/>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370947">
                <a:tc>
                  <a:txBody>
                    <a:bodyPr/>
                    <a:lstStyle/>
                    <a:p>
                      <a:r>
                        <a:rPr lang="en-US" sz="1800" dirty="0">
                          <a:solidFill>
                            <a:schemeClr val="bg2"/>
                          </a:solidFill>
                        </a:rPr>
                        <a:t>Biochemical</a:t>
                      </a:r>
                      <a:r>
                        <a:rPr lang="en-US" sz="1800" baseline="0" dirty="0">
                          <a:solidFill>
                            <a:schemeClr val="bg2"/>
                          </a:solidFill>
                        </a:rPr>
                        <a:t> test</a:t>
                      </a:r>
                      <a:endParaRPr lang="en-US" sz="1800" dirty="0">
                        <a:solidFill>
                          <a:schemeClr val="bg2"/>
                        </a:solidFill>
                      </a:endParaRPr>
                    </a:p>
                  </a:txBody>
                  <a:tcPr marT="45733" marB="45733"/>
                </a:tc>
                <a:tc>
                  <a:txBody>
                    <a:bodyPr/>
                    <a:lstStyle/>
                    <a:p>
                      <a:r>
                        <a:rPr lang="en-US" sz="1800" dirty="0">
                          <a:solidFill>
                            <a:schemeClr val="bg2"/>
                          </a:solidFill>
                        </a:rPr>
                        <a:t>Result </a:t>
                      </a:r>
                    </a:p>
                  </a:txBody>
                  <a:tcPr marT="45733" marB="45733"/>
                </a:tc>
                <a:extLst>
                  <a:ext uri="{0D108BD9-81ED-4DB2-BD59-A6C34878D82A}">
                    <a16:rowId xmlns:a16="http://schemas.microsoft.com/office/drawing/2014/main" val="10000"/>
                  </a:ext>
                </a:extLst>
              </a:tr>
              <a:tr h="365865">
                <a:tc>
                  <a:txBody>
                    <a:bodyPr/>
                    <a:lstStyle/>
                    <a:p>
                      <a:r>
                        <a:rPr lang="en-US" sz="1800" dirty="0"/>
                        <a:t>Niacin</a:t>
                      </a:r>
                      <a:r>
                        <a:rPr lang="en-US" sz="1800" baseline="0" dirty="0"/>
                        <a:t> accumulation</a:t>
                      </a:r>
                      <a:endParaRPr lang="en-US" sz="1800" dirty="0"/>
                    </a:p>
                  </a:txBody>
                  <a:tcPr marT="45733" marB="45733"/>
                </a:tc>
                <a:tc>
                  <a:txBody>
                    <a:bodyPr/>
                    <a:lstStyle/>
                    <a:p>
                      <a:r>
                        <a:rPr lang="en-US" sz="1800" dirty="0"/>
                        <a:t>Positive </a:t>
                      </a:r>
                    </a:p>
                  </a:txBody>
                  <a:tcPr marT="45733" marB="45733"/>
                </a:tc>
                <a:extLst>
                  <a:ext uri="{0D108BD9-81ED-4DB2-BD59-A6C34878D82A}">
                    <a16:rowId xmlns:a16="http://schemas.microsoft.com/office/drawing/2014/main" val="10001"/>
                  </a:ext>
                </a:extLst>
              </a:tr>
              <a:tr h="370947">
                <a:tc>
                  <a:txBody>
                    <a:bodyPr/>
                    <a:lstStyle/>
                    <a:p>
                      <a:r>
                        <a:rPr lang="en-US" sz="1800" dirty="0"/>
                        <a:t>Reduction</a:t>
                      </a:r>
                      <a:r>
                        <a:rPr lang="en-US" sz="1800" baseline="0" dirty="0"/>
                        <a:t> of nitrate to nitrite</a:t>
                      </a:r>
                      <a:endParaRPr lang="en-US" sz="1800" dirty="0"/>
                    </a:p>
                  </a:txBody>
                  <a:tcPr marT="45733" marB="45733"/>
                </a:tc>
                <a:tc>
                  <a:txBody>
                    <a:bodyPr/>
                    <a:lstStyle/>
                    <a:p>
                      <a:r>
                        <a:rPr lang="en-US" sz="1800" dirty="0"/>
                        <a:t>Positive </a:t>
                      </a:r>
                    </a:p>
                  </a:txBody>
                  <a:tcPr marT="45733" marB="45733"/>
                </a:tc>
                <a:extLst>
                  <a:ext uri="{0D108BD9-81ED-4DB2-BD59-A6C34878D82A}">
                    <a16:rowId xmlns:a16="http://schemas.microsoft.com/office/drawing/2014/main" val="10002"/>
                  </a:ext>
                </a:extLst>
              </a:tr>
              <a:tr h="1463460">
                <a:tc>
                  <a:txBody>
                    <a:bodyPr/>
                    <a:lstStyle/>
                    <a:p>
                      <a:pPr>
                        <a:spcAft>
                          <a:spcPts val="0"/>
                        </a:spcAft>
                        <a:defRPr/>
                      </a:pPr>
                      <a:r>
                        <a:rPr lang="en-US" altLang="en-US" sz="1800" dirty="0"/>
                        <a:t>Catalase</a:t>
                      </a:r>
                    </a:p>
                  </a:txBody>
                  <a:tcPr marT="45733" marB="45733"/>
                </a:tc>
                <a:tc>
                  <a:txBody>
                    <a:bodyPr/>
                    <a:lstStyle/>
                    <a:p>
                      <a:r>
                        <a:rPr lang="en-US" sz="1800" dirty="0"/>
                        <a:t>Generally Positive </a:t>
                      </a:r>
                    </a:p>
                    <a:p>
                      <a:endParaRPr lang="en-US" sz="18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800" dirty="0"/>
                        <a:t>Note: isoniazid-resistant strains may not produce catalase at all</a:t>
                      </a:r>
                    </a:p>
                    <a:p>
                      <a:endParaRPr lang="en-US" sz="1800" dirty="0"/>
                    </a:p>
                  </a:txBody>
                  <a:tcPr marT="45733" marB="45733"/>
                </a:tc>
                <a:extLst>
                  <a:ext uri="{0D108BD9-81ED-4DB2-BD59-A6C34878D82A}">
                    <a16:rowId xmlns:a16="http://schemas.microsoft.com/office/drawing/2014/main" val="10003"/>
                  </a:ext>
                </a:extLst>
              </a:tr>
              <a:tr h="370947">
                <a:tc>
                  <a:txBody>
                    <a:bodyPr/>
                    <a:lstStyle/>
                    <a:p>
                      <a:r>
                        <a:rPr lang="en-US" sz="1800" dirty="0"/>
                        <a:t>Catalase after heating </a:t>
                      </a:r>
                    </a:p>
                  </a:txBody>
                  <a:tcPr marT="45733" marB="45733"/>
                </a:tc>
                <a:tc>
                  <a:txBody>
                    <a:bodyPr/>
                    <a:lstStyle/>
                    <a:p>
                      <a:r>
                        <a:rPr lang="en-US" sz="1800" dirty="0"/>
                        <a:t>Negative (heat-stable</a:t>
                      </a:r>
                      <a:r>
                        <a:rPr lang="en-US" sz="1800" baseline="0" dirty="0"/>
                        <a:t>, catalase negative)</a:t>
                      </a:r>
                      <a:endParaRPr lang="en-US" sz="1800" dirty="0"/>
                    </a:p>
                  </a:txBody>
                  <a:tcPr marT="45733" marB="45733"/>
                </a:tc>
                <a:extLst>
                  <a:ext uri="{0D108BD9-81ED-4DB2-BD59-A6C34878D82A}">
                    <a16:rowId xmlns:a16="http://schemas.microsoft.com/office/drawing/2014/main" val="10004"/>
                  </a:ext>
                </a:extLst>
              </a:tr>
              <a:tr h="370947">
                <a:tc>
                  <a:txBody>
                    <a:bodyPr/>
                    <a:lstStyle/>
                    <a:p>
                      <a:endParaRPr lang="en-US" sz="1800" dirty="0"/>
                    </a:p>
                  </a:txBody>
                  <a:tcPr marT="45733" marB="45733"/>
                </a:tc>
                <a:tc>
                  <a:txBody>
                    <a:bodyPr/>
                    <a:lstStyle/>
                    <a:p>
                      <a:endParaRPr lang="en-US" sz="1800" dirty="0"/>
                    </a:p>
                  </a:txBody>
                  <a:tcPr marT="45733" marB="45733"/>
                </a:tc>
                <a:extLst>
                  <a:ext uri="{0D108BD9-81ED-4DB2-BD59-A6C34878D82A}">
                    <a16:rowId xmlns:a16="http://schemas.microsoft.com/office/drawing/2014/main" val="10005"/>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365674BD-F15D-AC44-24ED-EC840EAE6BF8}"/>
              </a:ext>
            </a:extLst>
          </p:cNvPr>
          <p:cNvSpPr>
            <a:spLocks noGrp="1"/>
          </p:cNvSpPr>
          <p:nvPr>
            <p:ph type="title"/>
          </p:nvPr>
        </p:nvSpPr>
        <p:spPr/>
        <p:txBody>
          <a:bodyPr/>
          <a:lstStyle/>
          <a:p>
            <a:pPr eaLnBrk="1" hangingPunct="1"/>
            <a:r>
              <a:rPr lang="en-US" altLang="en-US" dirty="0"/>
              <a:t>Diagnosis of MTB (Cont.)</a:t>
            </a:r>
          </a:p>
        </p:txBody>
      </p:sp>
      <p:sp>
        <p:nvSpPr>
          <p:cNvPr id="70659" name="Rectangle 3">
            <a:extLst>
              <a:ext uri="{FF2B5EF4-FFF2-40B4-BE49-F238E27FC236}">
                <a16:creationId xmlns:a16="http://schemas.microsoft.com/office/drawing/2014/main" id="{E7F31002-5FD3-6917-B9B1-1DEDC5851825}"/>
              </a:ext>
            </a:extLst>
          </p:cNvPr>
          <p:cNvSpPr>
            <a:spLocks noGrp="1"/>
          </p:cNvSpPr>
          <p:nvPr>
            <p:ph idx="1"/>
          </p:nvPr>
        </p:nvSpPr>
        <p:spPr>
          <a:xfrm>
            <a:off x="685800" y="1641475"/>
            <a:ext cx="7772400" cy="4454525"/>
          </a:xfrm>
        </p:spPr>
        <p:txBody>
          <a:bodyPr/>
          <a:lstStyle/>
          <a:p>
            <a:pPr eaLnBrk="1" hangingPunct="1"/>
            <a:r>
              <a:rPr lang="en-US" altLang="en-US"/>
              <a:t>Inhibited by nitroimidazopyran or </a:t>
            </a:r>
            <a:br>
              <a:rPr lang="en-US" altLang="en-US"/>
            </a:br>
            <a:r>
              <a:rPr lang="en-US" altLang="en-US" i="1"/>
              <a:t>p</a:t>
            </a:r>
            <a:r>
              <a:rPr lang="en-US" altLang="en-US"/>
              <a:t>-nitroacetylamino-</a:t>
            </a:r>
            <a:r>
              <a:rPr lang="el-GR" altLang="en-US"/>
              <a:t>β</a:t>
            </a:r>
            <a:r>
              <a:rPr lang="en-US" altLang="en-US"/>
              <a:t>-hydroxpropiophenone (NAP).</a:t>
            </a:r>
          </a:p>
          <a:p>
            <a:pPr eaLnBrk="1" hangingPunct="1"/>
            <a:r>
              <a:rPr lang="en-US" altLang="en-US"/>
              <a:t>Distinguished from </a:t>
            </a:r>
            <a:r>
              <a:rPr lang="en-US" altLang="en-US" i="1"/>
              <a:t>M. bovis </a:t>
            </a:r>
          </a:p>
          <a:p>
            <a:pPr lvl="1" eaLnBrk="1" hangingPunct="1"/>
            <a:r>
              <a:rPr lang="en-US" altLang="en-US"/>
              <a:t>Inhibition of </a:t>
            </a:r>
            <a:r>
              <a:rPr lang="en-US" altLang="en-US" i="1"/>
              <a:t>M. bovis </a:t>
            </a:r>
            <a:r>
              <a:rPr lang="en-US" altLang="en-US"/>
              <a:t>by thiophene-2-carboxylic acid hydrazide (T2H) and pyrazinamidase activity</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2A520EDE-0C42-ADC2-095D-E9FF7767213C}"/>
              </a:ext>
            </a:extLst>
          </p:cNvPr>
          <p:cNvSpPr>
            <a:spLocks noGrp="1"/>
          </p:cNvSpPr>
          <p:nvPr>
            <p:ph type="title"/>
          </p:nvPr>
        </p:nvSpPr>
        <p:spPr/>
        <p:txBody>
          <a:bodyPr/>
          <a:lstStyle/>
          <a:p>
            <a:r>
              <a:rPr lang="en-US" altLang="en-US"/>
              <a:t>Treatment of MTB Infections </a:t>
            </a:r>
          </a:p>
        </p:txBody>
      </p:sp>
      <p:sp>
        <p:nvSpPr>
          <p:cNvPr id="71683" name="Content Placeholder 2">
            <a:extLst>
              <a:ext uri="{FF2B5EF4-FFF2-40B4-BE49-F238E27FC236}">
                <a16:creationId xmlns:a16="http://schemas.microsoft.com/office/drawing/2014/main" id="{D6B63703-D416-1354-DCC9-11E697A467A8}"/>
              </a:ext>
            </a:extLst>
          </p:cNvPr>
          <p:cNvSpPr>
            <a:spLocks noGrp="1"/>
          </p:cNvSpPr>
          <p:nvPr>
            <p:ph idx="1"/>
          </p:nvPr>
        </p:nvSpPr>
        <p:spPr/>
        <p:txBody>
          <a:bodyPr/>
          <a:lstStyle/>
          <a:p>
            <a:r>
              <a:rPr lang="en-US" altLang="en-US" dirty="0"/>
              <a:t>The treatment of TB involves the use of more than one antimycobacterial agent in two phases for 6 to 9 months.</a:t>
            </a:r>
          </a:p>
          <a:p>
            <a:pPr lvl="1"/>
            <a:r>
              <a:rPr lang="en-US" altLang="en-US" dirty="0"/>
              <a:t>Phase one- eight weeks of therapy with isoniazid, rifampin, pyrazinamide, and ethambutol</a:t>
            </a:r>
          </a:p>
          <a:p>
            <a:pPr lvl="1"/>
            <a:r>
              <a:rPr lang="en-US" altLang="en-US" dirty="0"/>
              <a:t>Phase two- isoniazid and rifampin for an additional 18 weeks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7C01D7A1-58EA-6A03-DACB-03134DC640AB}"/>
              </a:ext>
            </a:extLst>
          </p:cNvPr>
          <p:cNvSpPr>
            <a:spLocks noGrp="1"/>
          </p:cNvSpPr>
          <p:nvPr>
            <p:ph type="title"/>
          </p:nvPr>
        </p:nvSpPr>
        <p:spPr/>
        <p:txBody>
          <a:bodyPr/>
          <a:lstStyle/>
          <a:p>
            <a:r>
              <a:rPr lang="en-US" altLang="en-US" dirty="0"/>
              <a:t>Treatment of MTB Infections (Cont.)</a:t>
            </a:r>
          </a:p>
        </p:txBody>
      </p:sp>
      <p:sp>
        <p:nvSpPr>
          <p:cNvPr id="72707" name="Content Placeholder 2">
            <a:extLst>
              <a:ext uri="{FF2B5EF4-FFF2-40B4-BE49-F238E27FC236}">
                <a16:creationId xmlns:a16="http://schemas.microsoft.com/office/drawing/2014/main" id="{E1182307-7208-CD7E-2F3B-725BE85B04BF}"/>
              </a:ext>
            </a:extLst>
          </p:cNvPr>
          <p:cNvSpPr>
            <a:spLocks noGrp="1"/>
          </p:cNvSpPr>
          <p:nvPr>
            <p:ph idx="1"/>
          </p:nvPr>
        </p:nvSpPr>
        <p:spPr/>
        <p:txBody>
          <a:bodyPr/>
          <a:lstStyle/>
          <a:p>
            <a:r>
              <a:rPr lang="en-US" altLang="en-US"/>
              <a:t>Although people with latent TB infection are asymptomatic and cannot spread TB, the bacteria can reactivate and progress to active TB disease. </a:t>
            </a:r>
          </a:p>
          <a:p>
            <a:r>
              <a:rPr lang="en-US" altLang="en-US"/>
              <a:t>Therefore, not only should people with TB disease be treated but also those individuals with latent TB infection.</a:t>
            </a:r>
          </a:p>
          <a:p>
            <a:pPr lvl="1"/>
            <a:r>
              <a:rPr lang="en-US" altLang="en-US"/>
              <a:t>Several regimens are used to treat latent TB infection. Short-course, rifamycin-based, 3- or 4-month regimens are recommended.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7BCA4088-B01E-0366-5A14-88B3B519BB03}"/>
              </a:ext>
            </a:extLst>
          </p:cNvPr>
          <p:cNvSpPr>
            <a:spLocks noGrp="1"/>
          </p:cNvSpPr>
          <p:nvPr>
            <p:ph type="title"/>
          </p:nvPr>
        </p:nvSpPr>
        <p:spPr/>
        <p:txBody>
          <a:bodyPr/>
          <a:lstStyle/>
          <a:p>
            <a:r>
              <a:rPr lang="en-US" altLang="en-US"/>
              <a:t>Multidrug-Resistant (MDR) MTB</a:t>
            </a:r>
          </a:p>
        </p:txBody>
      </p:sp>
      <p:sp>
        <p:nvSpPr>
          <p:cNvPr id="73731" name="Content Placeholder 2">
            <a:extLst>
              <a:ext uri="{FF2B5EF4-FFF2-40B4-BE49-F238E27FC236}">
                <a16:creationId xmlns:a16="http://schemas.microsoft.com/office/drawing/2014/main" id="{83D0D00D-641B-E6D9-2DF1-327C8B3C0752}"/>
              </a:ext>
            </a:extLst>
          </p:cNvPr>
          <p:cNvSpPr>
            <a:spLocks noGrp="1"/>
          </p:cNvSpPr>
          <p:nvPr>
            <p:ph idx="1"/>
          </p:nvPr>
        </p:nvSpPr>
        <p:spPr/>
        <p:txBody>
          <a:bodyPr/>
          <a:lstStyle/>
          <a:p>
            <a:r>
              <a:rPr lang="en-US" altLang="en-US" dirty="0"/>
              <a:t>Definition</a:t>
            </a:r>
          </a:p>
          <a:p>
            <a:pPr lvl="1"/>
            <a:r>
              <a:rPr lang="en-US" altLang="en-US" dirty="0"/>
              <a:t>Resistance to at least isoniazid and rifampin, drugs recognized as the primary treatments for drug-susceptible </a:t>
            </a:r>
            <a:r>
              <a:rPr lang="en-US" altLang="en-US" i="1" dirty="0"/>
              <a:t>M. tuberculosis</a:t>
            </a:r>
          </a:p>
          <a:p>
            <a:r>
              <a:rPr lang="en-US" altLang="en-US" dirty="0"/>
              <a:t> \Within any population of </a:t>
            </a:r>
            <a:r>
              <a:rPr lang="en-US" altLang="en-US" i="1" dirty="0"/>
              <a:t>M. tuberculosis</a:t>
            </a:r>
            <a:r>
              <a:rPr lang="en-US" altLang="en-US" dirty="0"/>
              <a:t>, resistance to a single agent can develop at a fairly well-defined rate.</a:t>
            </a:r>
          </a:p>
          <a:p>
            <a:pPr lvl="1"/>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AC3322A6-DAA5-63B5-7319-FA6F13E5C01A}"/>
              </a:ext>
            </a:extLst>
          </p:cNvPr>
          <p:cNvSpPr>
            <a:spLocks noGrp="1"/>
          </p:cNvSpPr>
          <p:nvPr>
            <p:ph type="title"/>
          </p:nvPr>
        </p:nvSpPr>
        <p:spPr/>
        <p:txBody>
          <a:bodyPr/>
          <a:lstStyle/>
          <a:p>
            <a:r>
              <a:rPr lang="en-US" altLang="en-US" dirty="0"/>
              <a:t>MDR-MTB (Cont.)</a:t>
            </a:r>
          </a:p>
        </p:txBody>
      </p:sp>
      <p:sp>
        <p:nvSpPr>
          <p:cNvPr id="74755" name="Content Placeholder 2">
            <a:extLst>
              <a:ext uri="{FF2B5EF4-FFF2-40B4-BE49-F238E27FC236}">
                <a16:creationId xmlns:a16="http://schemas.microsoft.com/office/drawing/2014/main" id="{379DF59C-6DD4-A517-97FC-2E6D1D358907}"/>
              </a:ext>
            </a:extLst>
          </p:cNvPr>
          <p:cNvSpPr>
            <a:spLocks noGrp="1"/>
          </p:cNvSpPr>
          <p:nvPr>
            <p:ph idx="1"/>
          </p:nvPr>
        </p:nvSpPr>
        <p:spPr/>
        <p:txBody>
          <a:bodyPr/>
          <a:lstStyle/>
          <a:p>
            <a:r>
              <a:rPr lang="en-US" altLang="en-US"/>
              <a:t>Random drug resistance has a good likelihood of development </a:t>
            </a:r>
          </a:p>
          <a:p>
            <a:pPr lvl="1"/>
            <a:r>
              <a:rPr lang="en-US" altLang="en-US"/>
              <a:t>when only one antimycobacterial agent is used or</a:t>
            </a:r>
          </a:p>
          <a:p>
            <a:pPr lvl="1"/>
            <a:r>
              <a:rPr lang="en-US" altLang="en-US"/>
              <a:t>if the patient is receiving multidrug therapy and fails to complete the course of medication. </a:t>
            </a:r>
          </a:p>
          <a:p>
            <a:r>
              <a:rPr lang="en-US" altLang="en-US"/>
              <a:t>Therefore, combination therapy (i.e., two or more drugs) to treat mycobacterial infections is recommended.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2AE5BDC4-D85F-496E-4104-A5ABB566AA49}"/>
              </a:ext>
            </a:extLst>
          </p:cNvPr>
          <p:cNvSpPr>
            <a:spLocks noGrp="1"/>
          </p:cNvSpPr>
          <p:nvPr>
            <p:ph type="title"/>
          </p:nvPr>
        </p:nvSpPr>
        <p:spPr/>
        <p:txBody>
          <a:bodyPr/>
          <a:lstStyle/>
          <a:p>
            <a:r>
              <a:rPr lang="en-US" altLang="en-US" dirty="0"/>
              <a:t>MDR-MTB (Cont.)</a:t>
            </a:r>
          </a:p>
        </p:txBody>
      </p:sp>
      <p:sp>
        <p:nvSpPr>
          <p:cNvPr id="75779" name="Content Placeholder 2">
            <a:extLst>
              <a:ext uri="{FF2B5EF4-FFF2-40B4-BE49-F238E27FC236}">
                <a16:creationId xmlns:a16="http://schemas.microsoft.com/office/drawing/2014/main" id="{BDB35EC9-54AE-FE98-BF9D-6CBB94809769}"/>
              </a:ext>
            </a:extLst>
          </p:cNvPr>
          <p:cNvSpPr>
            <a:spLocks noGrp="1"/>
          </p:cNvSpPr>
          <p:nvPr>
            <p:ph idx="1"/>
          </p:nvPr>
        </p:nvSpPr>
        <p:spPr/>
        <p:txBody>
          <a:bodyPr/>
          <a:lstStyle/>
          <a:p>
            <a:r>
              <a:rPr lang="en-US" altLang="en-US"/>
              <a:t>Risk factors for drug resistance may include</a:t>
            </a:r>
          </a:p>
          <a:p>
            <a:pPr lvl="1"/>
            <a:r>
              <a:rPr lang="en-US" altLang="en-US"/>
              <a:t>Treatment for TB</a:t>
            </a:r>
          </a:p>
          <a:p>
            <a:pPr lvl="1"/>
            <a:r>
              <a:rPr lang="en-US" altLang="en-US"/>
              <a:t>Residence in an area endemic for drug resistance</a:t>
            </a:r>
          </a:p>
          <a:p>
            <a:pPr lvl="1"/>
            <a:r>
              <a:rPr lang="en-US" altLang="en-US"/>
              <a:t>Close contact with an individual who has MDR-MTB</a:t>
            </a:r>
          </a:p>
          <a:p>
            <a:r>
              <a:rPr lang="en-US" altLang="en-US"/>
              <a:t>Second-line anti-TB drugs may include a regimen of four or five drugs that include </a:t>
            </a:r>
          </a:p>
          <a:p>
            <a:pPr lvl="1"/>
            <a:r>
              <a:rPr lang="en-US" altLang="en-US"/>
              <a:t>An aminoglycoside, fluoroquinolone, pyrazinamide, and cycloserine/terizidone, among others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8D0F8EBD-D8C9-7B4B-FEAD-00438F273AA1}"/>
              </a:ext>
            </a:extLst>
          </p:cNvPr>
          <p:cNvSpPr>
            <a:spLocks noGrp="1"/>
          </p:cNvSpPr>
          <p:nvPr>
            <p:ph type="title"/>
          </p:nvPr>
        </p:nvSpPr>
        <p:spPr/>
        <p:txBody>
          <a:bodyPr/>
          <a:lstStyle/>
          <a:p>
            <a:r>
              <a:rPr lang="en-US" altLang="en-US" dirty="0"/>
              <a:t>MDR-MTB (Cont.)</a:t>
            </a:r>
          </a:p>
        </p:txBody>
      </p:sp>
      <p:sp>
        <p:nvSpPr>
          <p:cNvPr id="76803" name="Content Placeholder 2">
            <a:extLst>
              <a:ext uri="{FF2B5EF4-FFF2-40B4-BE49-F238E27FC236}">
                <a16:creationId xmlns:a16="http://schemas.microsoft.com/office/drawing/2014/main" id="{A85103F1-0124-5A66-CDD0-00D70D89048F}"/>
              </a:ext>
            </a:extLst>
          </p:cNvPr>
          <p:cNvSpPr>
            <a:spLocks noGrp="1"/>
          </p:cNvSpPr>
          <p:nvPr>
            <p:ph idx="1"/>
          </p:nvPr>
        </p:nvSpPr>
        <p:spPr/>
        <p:txBody>
          <a:bodyPr/>
          <a:lstStyle/>
          <a:p>
            <a:r>
              <a:rPr lang="en-US" altLang="en-US" dirty="0"/>
              <a:t>In 2016, the World Health Organization estimated that 6.2% of MDR-TB cases were extensively drug-resistant tuberculosis (XDR-TB).</a:t>
            </a:r>
          </a:p>
          <a:p>
            <a:r>
              <a:rPr lang="en-US" altLang="en-US" dirty="0"/>
              <a:t>New definition of XDR-TB</a:t>
            </a:r>
          </a:p>
          <a:p>
            <a:pPr lvl="1"/>
            <a:r>
              <a:rPr lang="en-US" altLang="en-US" dirty="0"/>
              <a:t>“TB caused by </a:t>
            </a:r>
            <a:r>
              <a:rPr lang="en-US" altLang="en-US" i="1" dirty="0"/>
              <a:t>Mycobacterium tuberculosis </a:t>
            </a:r>
            <a:r>
              <a:rPr lang="en-US" altLang="en-US" dirty="0"/>
              <a:t>(</a:t>
            </a:r>
            <a:r>
              <a:rPr lang="en-US" altLang="en-US" i="1" dirty="0"/>
              <a:t>M. tuberculosis</a:t>
            </a:r>
            <a:r>
              <a:rPr lang="en-US" altLang="en-US" dirty="0"/>
              <a:t>) strains that fulfil the definition of MDR/RR-TB and which are also resistant to any fluoroquinolone and at least one additional Group 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E4305-67D4-E443-B1BB-945F14523FD4}"/>
              </a:ext>
            </a:extLst>
          </p:cNvPr>
          <p:cNvSpPr>
            <a:spLocks noGrp="1"/>
          </p:cNvSpPr>
          <p:nvPr>
            <p:ph type="title"/>
          </p:nvPr>
        </p:nvSpPr>
        <p:spPr/>
        <p:txBody>
          <a:bodyPr rtlCol="0">
            <a:normAutofit fontScale="90000"/>
          </a:bodyPr>
          <a:lstStyle/>
          <a:p>
            <a:pPr eaLnBrk="1" fontAlgn="auto" hangingPunct="1">
              <a:spcAft>
                <a:spcPts val="0"/>
              </a:spcAft>
              <a:defRPr/>
            </a:pPr>
            <a:r>
              <a:rPr lang="en-US" dirty="0"/>
              <a:t>Clinical </a:t>
            </a:r>
            <a:r>
              <a:rPr lang="en-US" dirty="0" err="1"/>
              <a:t>Mycobacteriology</a:t>
            </a:r>
            <a:r>
              <a:rPr lang="en-US" dirty="0"/>
              <a:t> Advances</a:t>
            </a:r>
          </a:p>
        </p:txBody>
      </p:sp>
      <p:sp>
        <p:nvSpPr>
          <p:cNvPr id="25603" name="Content Placeholder 2">
            <a:extLst>
              <a:ext uri="{FF2B5EF4-FFF2-40B4-BE49-F238E27FC236}">
                <a16:creationId xmlns:a16="http://schemas.microsoft.com/office/drawing/2014/main" id="{2CF5E161-2510-F559-7BC9-9ECD374E9DEF}"/>
              </a:ext>
            </a:extLst>
          </p:cNvPr>
          <p:cNvSpPr>
            <a:spLocks noGrp="1"/>
          </p:cNvSpPr>
          <p:nvPr>
            <p:ph idx="1"/>
          </p:nvPr>
        </p:nvSpPr>
        <p:spPr/>
        <p:txBody>
          <a:bodyPr/>
          <a:lstStyle/>
          <a:p>
            <a:pPr eaLnBrk="1" hangingPunct="1"/>
            <a:r>
              <a:rPr lang="en-US" altLang="en-US" dirty="0"/>
              <a:t>Historically, epidemiologic changes led to challenges in the mycobacteriology laboratory.</a:t>
            </a:r>
          </a:p>
          <a:p>
            <a:pPr eaLnBrk="1" hangingPunct="1"/>
            <a:r>
              <a:rPr lang="en-US" altLang="en-US" dirty="0"/>
              <a:t>New developments in the field of clinical mycobacteriology are helping to meet the challenges and have resulted in</a:t>
            </a:r>
          </a:p>
          <a:p>
            <a:pPr lvl="1" eaLnBrk="1" hangingPunct="1"/>
            <a:r>
              <a:rPr lang="en-US" altLang="en-US" dirty="0"/>
              <a:t>Rapid identification (ID) of all clinically significant mycobacteria</a:t>
            </a:r>
          </a:p>
          <a:p>
            <a:pPr lvl="2" eaLnBrk="1" hangingPunct="1"/>
            <a:r>
              <a:rPr lang="en-US" altLang="en-US" dirty="0"/>
              <a:t>NAATs</a:t>
            </a:r>
          </a:p>
          <a:p>
            <a:pPr lvl="2" eaLnBrk="1" hangingPunct="1"/>
            <a:r>
              <a:rPr lang="en-US" altLang="en-US" dirty="0"/>
              <a:t>matrix-assisted laser desorption ionization–time-of-flight (MALDI-TOF) spectrometry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F0E189DD-8F05-8D66-C5C4-EA7C99DCD721}"/>
              </a:ext>
            </a:extLst>
          </p:cNvPr>
          <p:cNvSpPr>
            <a:spLocks noGrp="1"/>
          </p:cNvSpPr>
          <p:nvPr>
            <p:ph type="title"/>
          </p:nvPr>
        </p:nvSpPr>
        <p:spPr/>
        <p:txBody>
          <a:bodyPr/>
          <a:lstStyle/>
          <a:p>
            <a:r>
              <a:rPr lang="en-US" altLang="en-US" dirty="0"/>
              <a:t>Vaccine-MTB (Cont.)</a:t>
            </a:r>
          </a:p>
        </p:txBody>
      </p:sp>
      <p:sp>
        <p:nvSpPr>
          <p:cNvPr id="77827" name="Content Placeholder 2">
            <a:extLst>
              <a:ext uri="{FF2B5EF4-FFF2-40B4-BE49-F238E27FC236}">
                <a16:creationId xmlns:a16="http://schemas.microsoft.com/office/drawing/2014/main" id="{9630F44B-E49F-8644-2D37-37CE3E92ED26}"/>
              </a:ext>
            </a:extLst>
          </p:cNvPr>
          <p:cNvSpPr>
            <a:spLocks noGrp="1"/>
          </p:cNvSpPr>
          <p:nvPr>
            <p:ph idx="1"/>
          </p:nvPr>
        </p:nvSpPr>
        <p:spPr/>
        <p:txBody>
          <a:bodyPr/>
          <a:lstStyle/>
          <a:p>
            <a:r>
              <a:rPr lang="en-US" altLang="en-US" dirty="0"/>
              <a:t>The BCG vaccine, an attenuated </a:t>
            </a:r>
            <a:r>
              <a:rPr lang="en-US" altLang="en-US" i="1" dirty="0"/>
              <a:t>M. </a:t>
            </a:r>
            <a:r>
              <a:rPr lang="en-US" altLang="en-US" i="1" dirty="0" err="1"/>
              <a:t>bovis</a:t>
            </a:r>
            <a:r>
              <a:rPr lang="en-US" altLang="en-US" dirty="0"/>
              <a:t>, is used in many countries with endemic TB. The vaccine is more efficacious in preventing infection when administered to children compared with adults. </a:t>
            </a:r>
          </a:p>
          <a:p>
            <a:r>
              <a:rPr lang="en-US" altLang="en-US" dirty="0"/>
              <a:t>However, the vaccine cannot be given to immunocompromised individuals, such as those with HIV infection.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43475511-D63D-DCD3-A7D7-D396DC4DBBED}"/>
              </a:ext>
            </a:extLst>
          </p:cNvPr>
          <p:cNvSpPr>
            <a:spLocks noGrp="1"/>
          </p:cNvSpPr>
          <p:nvPr>
            <p:ph type="title"/>
          </p:nvPr>
        </p:nvSpPr>
        <p:spPr/>
        <p:txBody>
          <a:bodyPr/>
          <a:lstStyle/>
          <a:p>
            <a:r>
              <a:rPr lang="en-US" altLang="en-US" dirty="0"/>
              <a:t>Vaccine-MTB (Cont.)</a:t>
            </a:r>
          </a:p>
        </p:txBody>
      </p:sp>
      <p:sp>
        <p:nvSpPr>
          <p:cNvPr id="78851" name="Content Placeholder 2">
            <a:extLst>
              <a:ext uri="{FF2B5EF4-FFF2-40B4-BE49-F238E27FC236}">
                <a16:creationId xmlns:a16="http://schemas.microsoft.com/office/drawing/2014/main" id="{DEC41A29-F082-C81C-94FE-47DAECE9798B}"/>
              </a:ext>
            </a:extLst>
          </p:cNvPr>
          <p:cNvSpPr>
            <a:spLocks noGrp="1"/>
          </p:cNvSpPr>
          <p:nvPr>
            <p:ph idx="1"/>
          </p:nvPr>
        </p:nvSpPr>
        <p:spPr/>
        <p:txBody>
          <a:bodyPr/>
          <a:lstStyle/>
          <a:p>
            <a:r>
              <a:rPr lang="en-US" altLang="en-US"/>
              <a:t>It is therefore unlikely to be useful in countries with a high prevalence of HIV infection.</a:t>
            </a:r>
          </a:p>
          <a:p>
            <a:r>
              <a:rPr lang="en-US" altLang="en-US"/>
              <a:t>Individuals who have received the vaccine will have a positive tuberculin (PPD) skin test result.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4">
            <a:extLst>
              <a:ext uri="{FF2B5EF4-FFF2-40B4-BE49-F238E27FC236}">
                <a16:creationId xmlns:a16="http://schemas.microsoft.com/office/drawing/2014/main" id="{6D0CB2C2-DEDE-DB50-29BB-61F9BE79D587}"/>
              </a:ext>
            </a:extLst>
          </p:cNvPr>
          <p:cNvSpPr>
            <a:spLocks noGrp="1"/>
          </p:cNvSpPr>
          <p:nvPr>
            <p:ph type="title"/>
          </p:nvPr>
        </p:nvSpPr>
        <p:spPr>
          <a:xfrm>
            <a:off x="722313" y="2362200"/>
            <a:ext cx="7772400" cy="1362075"/>
          </a:xfrm>
        </p:spPr>
        <p:txBody>
          <a:bodyPr/>
          <a:lstStyle/>
          <a:p>
            <a:pPr algn="ctr" eaLnBrk="1" hangingPunct="1"/>
            <a:r>
              <a:rPr lang="en-US" altLang="en-US" b="0" i="1" cap="none"/>
              <a:t>Mycobacterium bovis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A0D2DD62-EEB1-8513-832E-105F862B9FA1}"/>
              </a:ext>
            </a:extLst>
          </p:cNvPr>
          <p:cNvSpPr>
            <a:spLocks noGrp="1"/>
          </p:cNvSpPr>
          <p:nvPr>
            <p:ph type="title"/>
          </p:nvPr>
        </p:nvSpPr>
        <p:spPr/>
        <p:txBody>
          <a:bodyPr/>
          <a:lstStyle/>
          <a:p>
            <a:pPr eaLnBrk="1" hangingPunct="1"/>
            <a:r>
              <a:rPr lang="en-US" altLang="en-US" i="1"/>
              <a:t>M. bovis</a:t>
            </a:r>
          </a:p>
        </p:txBody>
      </p:sp>
      <p:sp>
        <p:nvSpPr>
          <p:cNvPr id="80899" name="Rectangle 3">
            <a:extLst>
              <a:ext uri="{FF2B5EF4-FFF2-40B4-BE49-F238E27FC236}">
                <a16:creationId xmlns:a16="http://schemas.microsoft.com/office/drawing/2014/main" id="{0B33631E-BC03-8953-2E7A-C33D8F03FC1C}"/>
              </a:ext>
            </a:extLst>
          </p:cNvPr>
          <p:cNvSpPr>
            <a:spLocks noGrp="1"/>
          </p:cNvSpPr>
          <p:nvPr>
            <p:ph idx="1"/>
          </p:nvPr>
        </p:nvSpPr>
        <p:spPr/>
        <p:txBody>
          <a:bodyPr/>
          <a:lstStyle/>
          <a:p>
            <a:pPr eaLnBrk="1" hangingPunct="1"/>
            <a:r>
              <a:rPr lang="en-US" altLang="en-US"/>
              <a:t>Produces TB primarily in cattle</a:t>
            </a:r>
          </a:p>
          <a:p>
            <a:pPr lvl="1" eaLnBrk="1" hangingPunct="1"/>
            <a:r>
              <a:rPr lang="en-US" altLang="en-US"/>
              <a:t>Also dogs, cats, swine, parrots, and humans</a:t>
            </a:r>
          </a:p>
          <a:p>
            <a:pPr lvl="1" eaLnBrk="1" hangingPunct="1"/>
            <a:r>
              <a:rPr lang="en-US" altLang="en-US"/>
              <a:t>Similar symptoms and treatment as that of </a:t>
            </a:r>
            <a:r>
              <a:rPr lang="en-US" altLang="en-US" i="1"/>
              <a:t>M. tuberculosis</a:t>
            </a:r>
          </a:p>
          <a:p>
            <a:pPr eaLnBrk="1" hangingPunct="1"/>
            <a:r>
              <a:rPr lang="en-US" altLang="en-US"/>
              <a:t>Isolation</a:t>
            </a:r>
          </a:p>
          <a:p>
            <a:pPr lvl="1" eaLnBrk="1" hangingPunct="1"/>
            <a:r>
              <a:rPr lang="en-US" altLang="en-US"/>
              <a:t>Grows very slowly on egg-based media</a:t>
            </a:r>
          </a:p>
          <a:p>
            <a:pPr lvl="2" eaLnBrk="1" hangingPunct="1"/>
            <a:r>
              <a:rPr lang="en-US" altLang="en-US"/>
              <a:t>Small, granular, rounded, white (nonpigmented) colonies with irregular margins</a:t>
            </a:r>
          </a:p>
          <a:p>
            <a:pPr lvl="3" eaLnBrk="1" hangingPunct="1"/>
            <a:r>
              <a:rPr lang="en-US" altLang="en-US"/>
              <a:t>After 21 days incubation at 37° C</a:t>
            </a:r>
            <a:endParaRPr lang="en-US" altLang="en-US">
              <a:sym typeface="Symbol" panose="05050102010706020507" pitchFamily="18" charset="2"/>
            </a:endParaRPr>
          </a:p>
          <a:p>
            <a:pPr lvl="2" eaLnBrk="1" hangingPunct="1"/>
            <a:r>
              <a:rPr lang="en-US" altLang="en-US"/>
              <a:t>Middlebrook 7H10 medium</a:t>
            </a:r>
          </a:p>
          <a:p>
            <a:pPr lvl="3" eaLnBrk="1" hangingPunct="1"/>
            <a:r>
              <a:rPr lang="en-US" altLang="en-US"/>
              <a:t>Similar to </a:t>
            </a:r>
            <a:r>
              <a:rPr lang="en-US" altLang="en-US" i="1"/>
              <a:t>M. tuberculosis </a:t>
            </a:r>
            <a:r>
              <a:rPr lang="en-US" altLang="en-US"/>
              <a:t>but slower to mature</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042CF34-E885-835B-7851-574C1A604275}"/>
              </a:ext>
            </a:extLst>
          </p:cNvPr>
          <p:cNvSpPr>
            <a:spLocks noGrp="1"/>
          </p:cNvSpPr>
          <p:nvPr>
            <p:ph type="title"/>
          </p:nvPr>
        </p:nvSpPr>
        <p:spPr/>
        <p:txBody>
          <a:bodyPr/>
          <a:lstStyle/>
          <a:p>
            <a:pPr eaLnBrk="1" hangingPunct="1"/>
            <a:r>
              <a:rPr lang="en-US" altLang="en-US" i="1"/>
              <a:t>M. bovis </a:t>
            </a:r>
            <a:r>
              <a:rPr lang="en-US" altLang="en-US"/>
              <a:t>Identifying Characteristics</a:t>
            </a:r>
          </a:p>
        </p:txBody>
      </p:sp>
      <p:graphicFrame>
        <p:nvGraphicFramePr>
          <p:cNvPr id="2" name="Content Placeholder 1">
            <a:extLst>
              <a:ext uri="{FF2B5EF4-FFF2-40B4-BE49-F238E27FC236}">
                <a16:creationId xmlns:a16="http://schemas.microsoft.com/office/drawing/2014/main" id="{044C4C91-0248-40F3-2B5A-09919FCCB01C}"/>
              </a:ext>
            </a:extLst>
          </p:cNvPr>
          <p:cNvGraphicFramePr>
            <a:graphicFrameLocks noGrp="1"/>
          </p:cNvGraphicFramePr>
          <p:nvPr>
            <p:ph idx="1"/>
          </p:nvPr>
        </p:nvGraphicFramePr>
        <p:xfrm>
          <a:off x="685800" y="1752600"/>
          <a:ext cx="7772400" cy="296704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80">
                <a:tc>
                  <a:txBody>
                    <a:bodyPr/>
                    <a:lstStyle/>
                    <a:p>
                      <a:r>
                        <a:rPr lang="en-US" sz="1800" dirty="0">
                          <a:solidFill>
                            <a:schemeClr val="bg2"/>
                          </a:solidFill>
                        </a:rPr>
                        <a:t>Biochemical</a:t>
                      </a:r>
                      <a:r>
                        <a:rPr lang="en-US" sz="1800" baseline="0" dirty="0">
                          <a:solidFill>
                            <a:schemeClr val="bg2"/>
                          </a:solidFill>
                        </a:rPr>
                        <a:t> test</a:t>
                      </a:r>
                      <a:endParaRPr lang="en-US" sz="1800" dirty="0">
                        <a:solidFill>
                          <a:schemeClr val="bg2"/>
                        </a:solidFill>
                      </a:endParaRPr>
                    </a:p>
                  </a:txBody>
                  <a:tcPr marT="45725" marB="45725"/>
                </a:tc>
                <a:tc>
                  <a:txBody>
                    <a:bodyPr/>
                    <a:lstStyle/>
                    <a:p>
                      <a:r>
                        <a:rPr lang="en-US" sz="1800" dirty="0">
                          <a:solidFill>
                            <a:schemeClr val="bg2"/>
                          </a:solidFill>
                        </a:rPr>
                        <a:t>Reaction</a:t>
                      </a:r>
                    </a:p>
                  </a:txBody>
                  <a:tcPr marT="45725" marB="45725"/>
                </a:tc>
                <a:extLst>
                  <a:ext uri="{0D108BD9-81ED-4DB2-BD59-A6C34878D82A}">
                    <a16:rowId xmlns:a16="http://schemas.microsoft.com/office/drawing/2014/main" val="10000"/>
                  </a:ext>
                </a:extLst>
              </a:tr>
              <a:tr h="370880">
                <a:tc>
                  <a:txBody>
                    <a:bodyPr/>
                    <a:lstStyle/>
                    <a:p>
                      <a:endParaRPr lang="en-US" sz="1800" dirty="0"/>
                    </a:p>
                  </a:txBody>
                  <a:tcPr marT="45725" marB="45725"/>
                </a:tc>
                <a:tc>
                  <a:txBody>
                    <a:bodyPr/>
                    <a:lstStyle/>
                    <a:p>
                      <a:endParaRPr lang="en-US" sz="1800" dirty="0"/>
                    </a:p>
                  </a:txBody>
                  <a:tcPr marT="45725" marB="45725"/>
                </a:tc>
                <a:extLst>
                  <a:ext uri="{0D108BD9-81ED-4DB2-BD59-A6C34878D82A}">
                    <a16:rowId xmlns:a16="http://schemas.microsoft.com/office/drawing/2014/main" val="10001"/>
                  </a:ext>
                </a:extLst>
              </a:tr>
              <a:tr h="370880">
                <a:tc>
                  <a:txBody>
                    <a:bodyPr/>
                    <a:lstStyle/>
                    <a:p>
                      <a:r>
                        <a:rPr lang="en-US" sz="1800" dirty="0"/>
                        <a:t>Nitrate reduction</a:t>
                      </a:r>
                    </a:p>
                  </a:txBody>
                  <a:tcPr marT="45725" marB="45725"/>
                </a:tc>
                <a:tc>
                  <a:txBody>
                    <a:bodyPr/>
                    <a:lstStyle/>
                    <a:p>
                      <a:r>
                        <a:rPr lang="en-US" sz="1800" dirty="0"/>
                        <a:t>Negative</a:t>
                      </a:r>
                    </a:p>
                  </a:txBody>
                  <a:tcPr marT="45725" marB="45725"/>
                </a:tc>
                <a:extLst>
                  <a:ext uri="{0D108BD9-81ED-4DB2-BD59-A6C34878D82A}">
                    <a16:rowId xmlns:a16="http://schemas.microsoft.com/office/drawing/2014/main" val="10002"/>
                  </a:ext>
                </a:extLst>
              </a:tr>
              <a:tr h="370880">
                <a:tc>
                  <a:txBody>
                    <a:bodyPr/>
                    <a:lstStyle/>
                    <a:p>
                      <a:endParaRPr lang="en-US" sz="1800"/>
                    </a:p>
                  </a:txBody>
                  <a:tcPr marT="45725" marB="45725"/>
                </a:tc>
                <a:tc>
                  <a:txBody>
                    <a:bodyPr/>
                    <a:lstStyle/>
                    <a:p>
                      <a:endParaRPr lang="en-US" sz="1800"/>
                    </a:p>
                  </a:txBody>
                  <a:tcPr marT="45725" marB="45725"/>
                </a:tc>
                <a:extLst>
                  <a:ext uri="{0D108BD9-81ED-4DB2-BD59-A6C34878D82A}">
                    <a16:rowId xmlns:a16="http://schemas.microsoft.com/office/drawing/2014/main" val="10003"/>
                  </a:ext>
                </a:extLst>
              </a:tr>
              <a:tr h="370880">
                <a:tc>
                  <a:txBody>
                    <a:bodyPr/>
                    <a:lstStyle/>
                    <a:p>
                      <a:r>
                        <a:rPr lang="en-US" sz="1800" dirty="0"/>
                        <a:t>Niacin</a:t>
                      </a:r>
                    </a:p>
                  </a:txBody>
                  <a:tcPr marT="45725" marB="45725"/>
                </a:tc>
                <a:tc>
                  <a:txBody>
                    <a:bodyPr/>
                    <a:lstStyle/>
                    <a:p>
                      <a:r>
                        <a:rPr lang="en-US" sz="1800" dirty="0"/>
                        <a:t>Negative</a:t>
                      </a:r>
                    </a:p>
                  </a:txBody>
                  <a:tcPr marT="45725" marB="45725"/>
                </a:tc>
                <a:extLst>
                  <a:ext uri="{0D108BD9-81ED-4DB2-BD59-A6C34878D82A}">
                    <a16:rowId xmlns:a16="http://schemas.microsoft.com/office/drawing/2014/main" val="10004"/>
                  </a:ext>
                </a:extLst>
              </a:tr>
              <a:tr h="370880">
                <a:tc>
                  <a:txBody>
                    <a:bodyPr/>
                    <a:lstStyle/>
                    <a:p>
                      <a:endParaRPr lang="en-US" sz="1800" dirty="0"/>
                    </a:p>
                  </a:txBody>
                  <a:tcPr marT="45725" marB="45725"/>
                </a:tc>
                <a:tc>
                  <a:txBody>
                    <a:bodyPr/>
                    <a:lstStyle/>
                    <a:p>
                      <a:endParaRPr lang="en-US" sz="1800" dirty="0"/>
                    </a:p>
                  </a:txBody>
                  <a:tcPr marT="45725" marB="45725"/>
                </a:tc>
                <a:extLst>
                  <a:ext uri="{0D108BD9-81ED-4DB2-BD59-A6C34878D82A}">
                    <a16:rowId xmlns:a16="http://schemas.microsoft.com/office/drawing/2014/main" val="10005"/>
                  </a:ext>
                </a:extLst>
              </a:tr>
              <a:tr h="370880">
                <a:tc>
                  <a:txBody>
                    <a:bodyPr/>
                    <a:lstStyle/>
                    <a:p>
                      <a:r>
                        <a:rPr lang="en-US" sz="1800" dirty="0"/>
                        <a:t>Growth in the presence</a:t>
                      </a:r>
                      <a:r>
                        <a:rPr lang="en-US" sz="1800" baseline="0" dirty="0"/>
                        <a:t> of T2H </a:t>
                      </a:r>
                      <a:endParaRPr lang="en-US" sz="1800" dirty="0"/>
                    </a:p>
                  </a:txBody>
                  <a:tcPr marT="45725" marB="45725"/>
                </a:tc>
                <a:tc>
                  <a:txBody>
                    <a:bodyPr/>
                    <a:lstStyle/>
                    <a:p>
                      <a:r>
                        <a:rPr lang="en-US" sz="1800" dirty="0"/>
                        <a:t>None</a:t>
                      </a:r>
                    </a:p>
                  </a:txBody>
                  <a:tcPr marT="45725" marB="45725"/>
                </a:tc>
                <a:extLst>
                  <a:ext uri="{0D108BD9-81ED-4DB2-BD59-A6C34878D82A}">
                    <a16:rowId xmlns:a16="http://schemas.microsoft.com/office/drawing/2014/main" val="10006"/>
                  </a:ext>
                </a:extLst>
              </a:tr>
              <a:tr h="370880">
                <a:tc>
                  <a:txBody>
                    <a:bodyPr/>
                    <a:lstStyle/>
                    <a:p>
                      <a:endParaRPr lang="en-US" sz="1800" dirty="0"/>
                    </a:p>
                  </a:txBody>
                  <a:tcPr marT="45725" marB="45725"/>
                </a:tc>
                <a:tc>
                  <a:txBody>
                    <a:bodyPr/>
                    <a:lstStyle/>
                    <a:p>
                      <a:endParaRPr lang="en-US" sz="1800" dirty="0"/>
                    </a:p>
                  </a:txBody>
                  <a:tcPr marT="45725" marB="45725"/>
                </a:tc>
                <a:extLst>
                  <a:ext uri="{0D108BD9-81ED-4DB2-BD59-A6C34878D82A}">
                    <a16:rowId xmlns:a16="http://schemas.microsoft.com/office/drawing/2014/main" val="10007"/>
                  </a:ext>
                </a:extLst>
              </a:tr>
            </a:tbl>
          </a:graphicData>
        </a:graphic>
      </p:graphicFrame>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08F1D4-01A4-12D7-99DB-AD4FACC825EE}"/>
              </a:ext>
            </a:extLst>
          </p:cNvPr>
          <p:cNvSpPr>
            <a:spLocks noGrp="1"/>
          </p:cNvSpPr>
          <p:nvPr>
            <p:ph type="title"/>
          </p:nvPr>
        </p:nvSpPr>
        <p:spPr>
          <a:xfrm>
            <a:off x="685800" y="3933825"/>
            <a:ext cx="7772400" cy="1362075"/>
          </a:xfrm>
        </p:spPr>
        <p:txBody>
          <a:bodyPr/>
          <a:lstStyle/>
          <a:p>
            <a:pPr>
              <a:defRPr/>
            </a:pPr>
            <a:r>
              <a:rPr lang="en-US" sz="3600" dirty="0"/>
              <a:t>CLINICAL SIGNIFICANCE OF NONTUBERCULOUS MYCOBACTERIA</a:t>
            </a:r>
          </a:p>
        </p:txBody>
      </p:sp>
      <p:sp>
        <p:nvSpPr>
          <p:cNvPr id="7" name="Text Placeholder 6">
            <a:extLst>
              <a:ext uri="{FF2B5EF4-FFF2-40B4-BE49-F238E27FC236}">
                <a16:creationId xmlns:a16="http://schemas.microsoft.com/office/drawing/2014/main" id="{47AEA3BB-80BE-A6D3-60BB-DB795368EB52}"/>
              </a:ext>
            </a:extLst>
          </p:cNvPr>
          <p:cNvSpPr>
            <a:spLocks noGrp="1"/>
          </p:cNvSpPr>
          <p:nvPr>
            <p:ph type="body" idx="1"/>
          </p:nvPr>
        </p:nvSpPr>
        <p:spPr>
          <a:xfrm>
            <a:off x="687388" y="2451100"/>
            <a:ext cx="7772400" cy="1500188"/>
          </a:xfrm>
        </p:spPr>
        <p:txBody>
          <a:bodyPr/>
          <a:lstStyle/>
          <a:p>
            <a:pPr>
              <a:defRPr/>
            </a:pPr>
            <a:r>
              <a:rPr lang="en-US" b="1" dirty="0"/>
              <a:t>CHAPTER TWENTY-SIX</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3C22BD7F-423B-F3D1-E9C6-C4012958F219}"/>
              </a:ext>
            </a:extLst>
          </p:cNvPr>
          <p:cNvSpPr>
            <a:spLocks noGrp="1"/>
          </p:cNvSpPr>
          <p:nvPr>
            <p:ph type="title"/>
          </p:nvPr>
        </p:nvSpPr>
        <p:spPr/>
        <p:txBody>
          <a:bodyPr/>
          <a:lstStyle/>
          <a:p>
            <a:pPr eaLnBrk="1" hangingPunct="1"/>
            <a:r>
              <a:rPr lang="en-US" altLang="en-US"/>
              <a:t>General Characteristics</a:t>
            </a:r>
          </a:p>
        </p:txBody>
      </p:sp>
      <p:sp>
        <p:nvSpPr>
          <p:cNvPr id="83971" name="Rectangle 3">
            <a:extLst>
              <a:ext uri="{FF2B5EF4-FFF2-40B4-BE49-F238E27FC236}">
                <a16:creationId xmlns:a16="http://schemas.microsoft.com/office/drawing/2014/main" id="{86E7F66F-8228-2DA5-A107-047E616172F5}"/>
              </a:ext>
            </a:extLst>
          </p:cNvPr>
          <p:cNvSpPr>
            <a:spLocks noGrp="1"/>
          </p:cNvSpPr>
          <p:nvPr>
            <p:ph idx="1"/>
          </p:nvPr>
        </p:nvSpPr>
        <p:spPr/>
        <p:txBody>
          <a:bodyPr/>
          <a:lstStyle/>
          <a:p>
            <a:pPr eaLnBrk="1" hangingPunct="1"/>
            <a:r>
              <a:rPr lang="en-US" altLang="en-US" sz="2400"/>
              <a:t>Found in soil and water</a:t>
            </a:r>
          </a:p>
          <a:p>
            <a:pPr lvl="1" eaLnBrk="1" hangingPunct="1"/>
            <a:r>
              <a:rPr lang="en-US" altLang="en-US" sz="2000"/>
              <a:t>Opportunistic pathogens</a:t>
            </a:r>
          </a:p>
          <a:p>
            <a:pPr lvl="2" eaLnBrk="1" hangingPunct="1"/>
            <a:r>
              <a:rPr lang="en-US" altLang="en-US" sz="1800"/>
              <a:t>Patients with underlying lung disease, immunosuppression, or percutaneous trauma</a:t>
            </a:r>
          </a:p>
          <a:p>
            <a:pPr eaLnBrk="1" hangingPunct="1"/>
            <a:r>
              <a:rPr lang="en-US" altLang="en-US" sz="2400"/>
              <a:t>Chronic pulmonary disease resembling TB</a:t>
            </a:r>
          </a:p>
          <a:p>
            <a:pPr lvl="1" eaLnBrk="1" hangingPunct="1"/>
            <a:r>
              <a:rPr lang="en-US" altLang="en-US" sz="2000"/>
              <a:t>Few species more commonly associated with cutaneous infections.</a:t>
            </a:r>
          </a:p>
          <a:p>
            <a:pPr eaLnBrk="1" hangingPunct="1"/>
            <a:r>
              <a:rPr lang="en-US" altLang="en-US" sz="2400"/>
              <a:t>Some species can be commensal inhabitants of humans; therefore, their isolation must be evaluated with clinical history and presentation</a:t>
            </a:r>
          </a:p>
          <a:p>
            <a:pPr eaLnBrk="1" hangingPunct="1"/>
            <a:r>
              <a:rPr lang="en-US" altLang="en-US" sz="2400"/>
              <a:t>Not considered transmissible person to person</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0D5CE01C-A561-D023-1163-7E443620D5F1}"/>
              </a:ext>
            </a:extLst>
          </p:cNvPr>
          <p:cNvSpPr>
            <a:spLocks noGrp="1"/>
          </p:cNvSpPr>
          <p:nvPr>
            <p:ph type="title"/>
          </p:nvPr>
        </p:nvSpPr>
        <p:spPr>
          <a:xfrm>
            <a:off x="838200" y="3048000"/>
            <a:ext cx="7772400" cy="1362075"/>
          </a:xfrm>
        </p:spPr>
        <p:txBody>
          <a:bodyPr/>
          <a:lstStyle/>
          <a:p>
            <a:pPr algn="ctr" eaLnBrk="1" hangingPunct="1"/>
            <a:r>
              <a:rPr lang="en-US" altLang="en-US" b="0" i="1" cap="none"/>
              <a:t>Mycobacterium avium</a:t>
            </a:r>
            <a:r>
              <a:rPr lang="en-US" altLang="en-US" b="0" cap="none"/>
              <a:t/>
            </a:r>
            <a:br>
              <a:rPr lang="en-US" altLang="en-US" b="0" cap="none"/>
            </a:br>
            <a:r>
              <a:rPr lang="en-US" altLang="en-US" b="0" cap="none"/>
              <a:t>Complex (MAC)</a:t>
            </a:r>
          </a:p>
        </p:txBody>
      </p:sp>
      <p:sp>
        <p:nvSpPr>
          <p:cNvPr id="84995" name="Text Placeholder 2">
            <a:extLst>
              <a:ext uri="{FF2B5EF4-FFF2-40B4-BE49-F238E27FC236}">
                <a16:creationId xmlns:a16="http://schemas.microsoft.com/office/drawing/2014/main" id="{65357D80-A022-3F10-234D-4DEF15C1B4FD}"/>
              </a:ext>
            </a:extLst>
          </p:cNvPr>
          <p:cNvSpPr>
            <a:spLocks noGrp="1"/>
          </p:cNvSpPr>
          <p:nvPr>
            <p:ph type="body" idx="1"/>
          </p:nvPr>
        </p:nvSpPr>
        <p:spPr>
          <a:xfrm>
            <a:off x="722313" y="1295400"/>
            <a:ext cx="7772400" cy="1054100"/>
          </a:xfrm>
        </p:spPr>
        <p:txBody>
          <a:bodyPr/>
          <a:lstStyle/>
          <a:p>
            <a:pPr algn="ctr" eaLnBrk="1" hangingPunct="1"/>
            <a:r>
              <a:rPr lang="en-US" altLang="en-US" sz="3000">
                <a:solidFill>
                  <a:schemeClr val="tx1"/>
                </a:solidFill>
              </a:rPr>
              <a:t>Slowly Growing Species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A512736-72B7-E789-1773-BC53E9C6819C}"/>
              </a:ext>
            </a:extLst>
          </p:cNvPr>
          <p:cNvSpPr>
            <a:spLocks noGrp="1"/>
          </p:cNvSpPr>
          <p:nvPr>
            <p:ph type="title"/>
          </p:nvPr>
        </p:nvSpPr>
        <p:spPr/>
        <p:txBody>
          <a:bodyPr/>
          <a:lstStyle/>
          <a:p>
            <a:pPr eaLnBrk="1" hangingPunct="1"/>
            <a:r>
              <a:rPr lang="en-US" altLang="en-US"/>
              <a:t>Epidemiology</a:t>
            </a:r>
          </a:p>
        </p:txBody>
      </p:sp>
      <p:sp>
        <p:nvSpPr>
          <p:cNvPr id="24579" name="Rectangle 3">
            <a:extLst>
              <a:ext uri="{FF2B5EF4-FFF2-40B4-BE49-F238E27FC236}">
                <a16:creationId xmlns:a16="http://schemas.microsoft.com/office/drawing/2014/main" id="{CCC8E7F2-B7C2-60BA-6E53-41607A57612B}"/>
              </a:ext>
            </a:extLst>
          </p:cNvPr>
          <p:cNvSpPr>
            <a:spLocks noGrp="1" noChangeArrowheads="1"/>
          </p:cNvSpPr>
          <p:nvPr>
            <p:ph idx="1"/>
          </p:nvPr>
        </p:nvSpPr>
        <p:spPr>
          <a:xfrm>
            <a:off x="685800" y="1600200"/>
            <a:ext cx="7772400" cy="4454525"/>
          </a:xfrm>
        </p:spPr>
        <p:txBody>
          <a:bodyPr rtlCol="0">
            <a:normAutofit lnSpcReduction="10000"/>
          </a:bodyPr>
          <a:lstStyle/>
          <a:p>
            <a:pPr eaLnBrk="1" fontAlgn="auto" hangingPunct="1">
              <a:spcAft>
                <a:spcPts val="0"/>
              </a:spcAft>
              <a:defRPr/>
            </a:pPr>
            <a:r>
              <a:rPr lang="en-US" altLang="en-US" sz="3000" i="1" dirty="0"/>
              <a:t>M. avium </a:t>
            </a:r>
            <a:r>
              <a:rPr lang="en-US" altLang="en-US" sz="3000" dirty="0"/>
              <a:t>and </a:t>
            </a:r>
            <a:r>
              <a:rPr lang="en-US" altLang="en-US" sz="3000" i="1" dirty="0"/>
              <a:t>M. intracellulare</a:t>
            </a:r>
            <a:endParaRPr lang="en-US" altLang="en-US" sz="2700" i="1" dirty="0"/>
          </a:p>
          <a:p>
            <a:pPr lvl="1" eaLnBrk="1" fontAlgn="auto" hangingPunct="1">
              <a:spcAft>
                <a:spcPts val="0"/>
              </a:spcAft>
              <a:defRPr/>
            </a:pPr>
            <a:r>
              <a:rPr lang="en-US" altLang="en-US" sz="2600" dirty="0"/>
              <a:t>Most common species isolated from humans</a:t>
            </a:r>
          </a:p>
          <a:p>
            <a:pPr eaLnBrk="1" fontAlgn="auto" hangingPunct="1">
              <a:spcAft>
                <a:spcPts val="0"/>
              </a:spcAft>
              <a:defRPr/>
            </a:pPr>
            <a:r>
              <a:rPr lang="en-US" altLang="en-US" sz="3000" dirty="0"/>
              <a:t>Commonly found in the environment, soil, water, house dust, other environmental sources</a:t>
            </a:r>
          </a:p>
          <a:p>
            <a:pPr lvl="1" eaLnBrk="1" fontAlgn="auto" hangingPunct="1">
              <a:spcAft>
                <a:spcPts val="0"/>
              </a:spcAft>
              <a:defRPr/>
            </a:pPr>
            <a:r>
              <a:rPr lang="en-US" altLang="en-US" sz="2800" dirty="0"/>
              <a:t>Coastal marshes have higher concentrations of organism</a:t>
            </a:r>
            <a:endParaRPr lang="en-US" altLang="en-US" sz="2800" strike="sngStrike" dirty="0">
              <a:highlight>
                <a:srgbClr val="FFFF00"/>
              </a:highlight>
            </a:endParaRPr>
          </a:p>
          <a:p>
            <a:pPr lvl="1" eaLnBrk="1" fontAlgn="auto" hangingPunct="1">
              <a:spcAft>
                <a:spcPts val="0"/>
              </a:spcAft>
              <a:defRPr/>
            </a:pPr>
            <a:r>
              <a:rPr lang="en-US" altLang="en-US" sz="2800" dirty="0"/>
              <a:t>Environmental sources, especially natural waters seem to be the reservoir for most human infection</a:t>
            </a:r>
            <a:endParaRPr lang="en-US" altLang="en-US" sz="2800" strike="sngStrike" dirty="0">
              <a:highlight>
                <a:srgbClr val="FFFF00"/>
              </a:highlight>
            </a:endParaRP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B1356D81-D8C3-F0D7-6424-4EE44D8319F7}"/>
              </a:ext>
            </a:extLst>
          </p:cNvPr>
          <p:cNvSpPr>
            <a:spLocks noGrp="1"/>
          </p:cNvSpPr>
          <p:nvPr>
            <p:ph type="title"/>
          </p:nvPr>
        </p:nvSpPr>
        <p:spPr/>
        <p:txBody>
          <a:bodyPr/>
          <a:lstStyle/>
          <a:p>
            <a:pPr eaLnBrk="1" hangingPunct="1"/>
            <a:r>
              <a:rPr lang="en-US" altLang="en-US"/>
              <a:t>Epidemiology</a:t>
            </a:r>
          </a:p>
        </p:txBody>
      </p:sp>
      <p:sp>
        <p:nvSpPr>
          <p:cNvPr id="87043" name="Rectangle 3">
            <a:extLst>
              <a:ext uri="{FF2B5EF4-FFF2-40B4-BE49-F238E27FC236}">
                <a16:creationId xmlns:a16="http://schemas.microsoft.com/office/drawing/2014/main" id="{0049DFA6-B41A-27B9-899C-F6241DF931A8}"/>
              </a:ext>
            </a:extLst>
          </p:cNvPr>
          <p:cNvSpPr>
            <a:spLocks noGrp="1"/>
          </p:cNvSpPr>
          <p:nvPr>
            <p:ph idx="1"/>
          </p:nvPr>
        </p:nvSpPr>
        <p:spPr>
          <a:xfrm>
            <a:off x="685800" y="1600200"/>
            <a:ext cx="7772400" cy="4454525"/>
          </a:xfrm>
        </p:spPr>
        <p:txBody>
          <a:bodyPr/>
          <a:lstStyle/>
          <a:p>
            <a:pPr eaLnBrk="1" hangingPunct="1"/>
            <a:r>
              <a:rPr lang="en-US" altLang="en-US" sz="3000" i="1" dirty="0"/>
              <a:t>M. avium</a:t>
            </a:r>
          </a:p>
          <a:p>
            <a:pPr lvl="1" eaLnBrk="1" hangingPunct="1"/>
            <a:r>
              <a:rPr lang="en-US" altLang="en-US" sz="2600" dirty="0"/>
              <a:t>Causes disease in swine, cattle, and poultry</a:t>
            </a:r>
          </a:p>
          <a:p>
            <a:pPr lvl="2" eaLnBrk="1" hangingPunct="1"/>
            <a:r>
              <a:rPr lang="en-US" altLang="en-US" sz="2400" dirty="0"/>
              <a:t>Animal to human transmission not shown to be important transmission factor</a:t>
            </a:r>
          </a:p>
          <a:p>
            <a:pPr lvl="2" eaLnBrk="1" hangingPunct="1"/>
            <a:r>
              <a:rPr lang="en-US" altLang="en-US" sz="2400" dirty="0"/>
              <a:t>Large increase in number of isolates occurred in the past due to HIV-positive patients developing AIDS.</a:t>
            </a:r>
          </a:p>
          <a:p>
            <a:pPr lvl="2" eaLnBrk="1" hangingPunct="1"/>
            <a:r>
              <a:rPr lang="en-US" altLang="en-US" sz="2400" dirty="0"/>
              <a:t>Although not a reportable disease, recently MAC infections have been decreasing among persons with HIV infection.</a:t>
            </a:r>
            <a:endParaRPr lang="en-US" altLang="en-US" sz="2200"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7095A77-74A0-E6A5-4528-F7A509933BD8}"/>
              </a:ext>
            </a:extLst>
          </p:cNvPr>
          <p:cNvSpPr>
            <a:spLocks noGrp="1"/>
          </p:cNvSpPr>
          <p:nvPr>
            <p:ph type="title"/>
          </p:nvPr>
        </p:nvSpPr>
        <p:spPr/>
        <p:txBody>
          <a:bodyPr/>
          <a:lstStyle/>
          <a:p>
            <a:r>
              <a:rPr lang="en-US" altLang="en-US"/>
              <a:t>What’s Ahead? </a:t>
            </a:r>
          </a:p>
        </p:txBody>
      </p:sp>
      <p:sp>
        <p:nvSpPr>
          <p:cNvPr id="26627" name="Content Placeholder 2">
            <a:extLst>
              <a:ext uri="{FF2B5EF4-FFF2-40B4-BE49-F238E27FC236}">
                <a16:creationId xmlns:a16="http://schemas.microsoft.com/office/drawing/2014/main" id="{DA51AA8C-15AD-4F13-D2D3-5A2EB3A127A3}"/>
              </a:ext>
            </a:extLst>
          </p:cNvPr>
          <p:cNvSpPr>
            <a:spLocks noGrp="1"/>
          </p:cNvSpPr>
          <p:nvPr>
            <p:ph idx="1"/>
          </p:nvPr>
        </p:nvSpPr>
        <p:spPr/>
        <p:txBody>
          <a:bodyPr/>
          <a:lstStyle/>
          <a:p>
            <a:r>
              <a:rPr lang="en-US" altLang="en-US"/>
              <a:t>The clinical significance of the </a:t>
            </a:r>
            <a:r>
              <a:rPr lang="en-US" altLang="en-US" i="1"/>
              <a:t>Mycobacterium tuberculosis</a:t>
            </a:r>
            <a:r>
              <a:rPr lang="en-US" altLang="en-US"/>
              <a:t> complex</a:t>
            </a:r>
          </a:p>
          <a:p>
            <a:r>
              <a:rPr lang="en-US" altLang="en-US"/>
              <a:t>Clinical significance of the nontuberculous mycobacteria</a:t>
            </a:r>
          </a:p>
          <a:p>
            <a:r>
              <a:rPr lang="en-US" altLang="en-US"/>
              <a:t>A discussion of </a:t>
            </a:r>
            <a:r>
              <a:rPr lang="en-US" altLang="en-US" i="1"/>
              <a:t>Mycobacterium leprae</a:t>
            </a:r>
          </a:p>
          <a:p>
            <a:r>
              <a:rPr lang="en-US" altLang="en-US"/>
              <a:t>Isolation and Identification of mycobacteria</a:t>
            </a:r>
          </a:p>
          <a:p>
            <a:r>
              <a:rPr lang="en-US" altLang="en-US"/>
              <a:t>Susceptibility testing of </a:t>
            </a:r>
            <a:r>
              <a:rPr lang="en-US" altLang="en-US" i="1"/>
              <a:t>Mycobacterium tuberculosis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A09606F9-9D2E-8594-D969-E50668C7DC30}"/>
              </a:ext>
            </a:extLst>
          </p:cNvPr>
          <p:cNvSpPr>
            <a:spLocks noGrp="1"/>
          </p:cNvSpPr>
          <p:nvPr>
            <p:ph type="title"/>
          </p:nvPr>
        </p:nvSpPr>
        <p:spPr/>
        <p:txBody>
          <a:bodyPr/>
          <a:lstStyle/>
          <a:p>
            <a:pPr eaLnBrk="1" hangingPunct="1"/>
            <a:r>
              <a:rPr lang="en-US" altLang="en-US"/>
              <a:t>Clinical Infections</a:t>
            </a:r>
          </a:p>
        </p:txBody>
      </p:sp>
      <p:sp>
        <p:nvSpPr>
          <p:cNvPr id="88067" name="Rectangle 3">
            <a:extLst>
              <a:ext uri="{FF2B5EF4-FFF2-40B4-BE49-F238E27FC236}">
                <a16:creationId xmlns:a16="http://schemas.microsoft.com/office/drawing/2014/main" id="{114EA79F-6320-BF54-6E1E-387F36286A88}"/>
              </a:ext>
            </a:extLst>
          </p:cNvPr>
          <p:cNvSpPr>
            <a:spLocks noGrp="1"/>
          </p:cNvSpPr>
          <p:nvPr>
            <p:ph idx="1"/>
          </p:nvPr>
        </p:nvSpPr>
        <p:spPr>
          <a:xfrm>
            <a:off x="479425" y="1165225"/>
            <a:ext cx="8207375" cy="5006975"/>
          </a:xfrm>
        </p:spPr>
        <p:txBody>
          <a:bodyPr/>
          <a:lstStyle/>
          <a:p>
            <a:pPr eaLnBrk="1" hangingPunct="1"/>
            <a:r>
              <a:rPr lang="en-US" altLang="en-US" dirty="0"/>
              <a:t>Pulmonary disease resembles TB</a:t>
            </a:r>
            <a:endParaRPr lang="en-US" altLang="en-US" strike="sngStrike" dirty="0">
              <a:highlight>
                <a:srgbClr val="FFFF00"/>
              </a:highlight>
            </a:endParaRPr>
          </a:p>
          <a:p>
            <a:pPr lvl="1" eaLnBrk="1" hangingPunct="1"/>
            <a:r>
              <a:rPr lang="en-US" altLang="en-US" dirty="0"/>
              <a:t>Most common form is in middle-aged men with a history of smoking and other underlying pulmonary disease.</a:t>
            </a:r>
          </a:p>
          <a:p>
            <a:pPr lvl="2" eaLnBrk="1" hangingPunct="1"/>
            <a:r>
              <a:rPr lang="en-US" altLang="en-US" dirty="0"/>
              <a:t>Cough, fatigue, weight loss, low-grade fever, and night sweats</a:t>
            </a:r>
          </a:p>
          <a:p>
            <a:pPr lvl="2" eaLnBrk="1" hangingPunct="1"/>
            <a:r>
              <a:rPr lang="en-US" altLang="en-US" dirty="0"/>
              <a:t>Cavitary disease in most patients on radiographs</a:t>
            </a:r>
          </a:p>
          <a:p>
            <a:pPr lvl="1" eaLnBrk="1" hangingPunct="1"/>
            <a:r>
              <a:rPr lang="en-US" altLang="en-US" dirty="0"/>
              <a:t>Other presentations include lymphadenitis and tenosynovitis</a:t>
            </a:r>
            <a:endParaRPr lang="en-US" altLang="en-US" strike="sngStrike" dirty="0">
              <a:highlight>
                <a:srgbClr val="FFFF00"/>
              </a:highlight>
            </a:endParaRPr>
          </a:p>
          <a:p>
            <a:pPr lvl="1" eaLnBrk="1" hangingPunct="1"/>
            <a:r>
              <a:rPr lang="en-US" altLang="en-US" dirty="0"/>
              <a:t>May develop into disseminated disease</a:t>
            </a:r>
          </a:p>
          <a:p>
            <a:pPr lvl="1" eaLnBrk="1" hangingPunct="1"/>
            <a:r>
              <a:rPr lang="en-US" altLang="en-US" dirty="0"/>
              <a:t>Common isolate in AIDS patients and in patients with hematologic abnormalities</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4">
            <a:extLst>
              <a:ext uri="{FF2B5EF4-FFF2-40B4-BE49-F238E27FC236}">
                <a16:creationId xmlns:a16="http://schemas.microsoft.com/office/drawing/2014/main" id="{08CA07FF-AA55-9989-AFA4-022F5E9B3E92}"/>
              </a:ext>
            </a:extLst>
          </p:cNvPr>
          <p:cNvSpPr>
            <a:spLocks noGrp="1"/>
          </p:cNvSpPr>
          <p:nvPr>
            <p:ph type="title"/>
          </p:nvPr>
        </p:nvSpPr>
        <p:spPr/>
        <p:txBody>
          <a:bodyPr/>
          <a:lstStyle/>
          <a:p>
            <a:pPr eaLnBrk="1" hangingPunct="1"/>
            <a:r>
              <a:rPr lang="en-US" altLang="en-US"/>
              <a:t>Treatment</a:t>
            </a:r>
          </a:p>
        </p:txBody>
      </p:sp>
      <p:sp>
        <p:nvSpPr>
          <p:cNvPr id="89091" name="Content Placeholder 5">
            <a:extLst>
              <a:ext uri="{FF2B5EF4-FFF2-40B4-BE49-F238E27FC236}">
                <a16:creationId xmlns:a16="http://schemas.microsoft.com/office/drawing/2014/main" id="{0F0E4B0F-35A1-F534-D581-9B6053B126FD}"/>
              </a:ext>
            </a:extLst>
          </p:cNvPr>
          <p:cNvSpPr>
            <a:spLocks noGrp="1"/>
          </p:cNvSpPr>
          <p:nvPr>
            <p:ph idx="1"/>
          </p:nvPr>
        </p:nvSpPr>
        <p:spPr/>
        <p:txBody>
          <a:bodyPr/>
          <a:lstStyle/>
          <a:p>
            <a:pPr eaLnBrk="1" hangingPunct="1"/>
            <a:r>
              <a:rPr lang="en-US" altLang="en-US" dirty="0"/>
              <a:t>Clinical outcome is unpredictable</a:t>
            </a:r>
          </a:p>
          <a:p>
            <a:pPr eaLnBrk="1" hangingPunct="1"/>
            <a:r>
              <a:rPr lang="en-US" altLang="en-US" dirty="0"/>
              <a:t>Combination of surgical excision and chemotherapy is the usual treatment for adults with localized </a:t>
            </a:r>
            <a:r>
              <a:rPr lang="en-US" altLang="en-US" dirty="0" err="1"/>
              <a:t>nonpulmonary</a:t>
            </a:r>
            <a:r>
              <a:rPr lang="en-US" altLang="en-US" dirty="0"/>
              <a:t> disease.</a:t>
            </a:r>
          </a:p>
          <a:p>
            <a:pPr eaLnBrk="1" hangingPunct="1"/>
            <a:r>
              <a:rPr lang="en-US" altLang="en-US" dirty="0"/>
              <a:t>Somewhat resistant to TB drugs, so use higher concentrations and combinations</a:t>
            </a:r>
            <a:endParaRPr lang="en-US" altLang="en-US" strike="sngStrike" dirty="0">
              <a:highlight>
                <a:srgbClr val="FFFF00"/>
              </a:highlight>
            </a:endParaRPr>
          </a:p>
          <a:p>
            <a:pPr eaLnBrk="1" hangingPunct="1"/>
            <a:endParaRPr lang="en-US"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1CE4C55-AD81-EB11-9C6C-AF3E21444101}"/>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Laboratory Diagnosis and Morphology</a:t>
            </a:r>
          </a:p>
        </p:txBody>
      </p:sp>
      <p:sp>
        <p:nvSpPr>
          <p:cNvPr id="90115" name="Rectangle 3">
            <a:extLst>
              <a:ext uri="{FF2B5EF4-FFF2-40B4-BE49-F238E27FC236}">
                <a16:creationId xmlns:a16="http://schemas.microsoft.com/office/drawing/2014/main" id="{32F5537A-FFAB-E350-E706-040BAF060023}"/>
              </a:ext>
            </a:extLst>
          </p:cNvPr>
          <p:cNvSpPr>
            <a:spLocks noGrp="1"/>
          </p:cNvSpPr>
          <p:nvPr>
            <p:ph idx="1"/>
          </p:nvPr>
        </p:nvSpPr>
        <p:spPr/>
        <p:txBody>
          <a:bodyPr/>
          <a:lstStyle/>
          <a:p>
            <a:pPr eaLnBrk="1" hangingPunct="1"/>
            <a:r>
              <a:rPr lang="en-US" altLang="en-US" dirty="0"/>
              <a:t>Laboratory diagnosis</a:t>
            </a:r>
          </a:p>
          <a:p>
            <a:pPr lvl="1" eaLnBrk="1" hangingPunct="1"/>
            <a:r>
              <a:rPr lang="en-US" altLang="en-US" sz="2200" dirty="0"/>
              <a:t>Most laboratories do not distinguish species of </a:t>
            </a:r>
            <a:r>
              <a:rPr lang="en-US" altLang="en-US" sz="2200" i="1" dirty="0"/>
              <a:t>M. avium </a:t>
            </a:r>
            <a:r>
              <a:rPr lang="en-US" altLang="en-US" sz="2200" dirty="0"/>
              <a:t>complex.</a:t>
            </a:r>
          </a:p>
          <a:p>
            <a:pPr eaLnBrk="1" hangingPunct="1"/>
            <a:r>
              <a:rPr lang="en-US" altLang="en-US" dirty="0"/>
              <a:t>Colonies, optimal growth temperature 37°C</a:t>
            </a:r>
          </a:p>
          <a:p>
            <a:pPr lvl="1" eaLnBrk="1" hangingPunct="1"/>
            <a:r>
              <a:rPr lang="en-US" altLang="en-US" sz="2200" dirty="0"/>
              <a:t>Grow slowly, producing thin, transparent or opaque, homogeneous, smooth colonies, nonpigmented</a:t>
            </a:r>
          </a:p>
          <a:p>
            <a:pPr lvl="1" eaLnBrk="1" hangingPunct="1"/>
            <a:r>
              <a:rPr lang="en-US" altLang="en-US" sz="1900" dirty="0"/>
              <a:t>Some may be rough colonies and also may yellow with age.</a:t>
            </a:r>
          </a:p>
          <a:p>
            <a:pPr eaLnBrk="1" hangingPunct="1"/>
            <a:r>
              <a:rPr lang="en-US" altLang="en-US" dirty="0"/>
              <a:t>Microscopic</a:t>
            </a:r>
          </a:p>
          <a:p>
            <a:pPr lvl="1" eaLnBrk="1" hangingPunct="1"/>
            <a:r>
              <a:rPr lang="en-US" altLang="en-US" sz="2200" dirty="0"/>
              <a:t>Short and coccobacillary and uniformly stained </a:t>
            </a:r>
            <a:r>
              <a:rPr lang="en-US" altLang="en-US" sz="2200" i="1" dirty="0"/>
              <a:t>without </a:t>
            </a:r>
            <a:r>
              <a:rPr lang="en-US" altLang="en-US" sz="2200" dirty="0"/>
              <a:t>beading or banding</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9391F14B-AB58-B678-1F8A-FA5ECE1D03B1}"/>
              </a:ext>
            </a:extLst>
          </p:cNvPr>
          <p:cNvSpPr>
            <a:spLocks noGrp="1"/>
          </p:cNvSpPr>
          <p:nvPr>
            <p:ph type="title"/>
          </p:nvPr>
        </p:nvSpPr>
        <p:spPr/>
        <p:txBody>
          <a:bodyPr/>
          <a:lstStyle/>
          <a:p>
            <a:pPr eaLnBrk="1" hangingPunct="1"/>
            <a:r>
              <a:rPr lang="en-US" altLang="en-US"/>
              <a:t>Identifying Characteristics</a:t>
            </a:r>
          </a:p>
        </p:txBody>
      </p:sp>
      <p:graphicFrame>
        <p:nvGraphicFramePr>
          <p:cNvPr id="5" name="Content Placeholder 4">
            <a:extLst>
              <a:ext uri="{FF2B5EF4-FFF2-40B4-BE49-F238E27FC236}">
                <a16:creationId xmlns:a16="http://schemas.microsoft.com/office/drawing/2014/main" id="{617E1A23-FA5A-5ED6-3050-29DBB98E34FA}"/>
              </a:ext>
            </a:extLst>
          </p:cNvPr>
          <p:cNvGraphicFramePr>
            <a:graphicFrameLocks noGrp="1"/>
          </p:cNvGraphicFramePr>
          <p:nvPr>
            <p:ph idx="1"/>
            <p:extLst>
              <p:ext uri="{D42A27DB-BD31-4B8C-83A1-F6EECF244321}">
                <p14:modId xmlns:p14="http://schemas.microsoft.com/office/powerpoint/2010/main" val="4043924314"/>
              </p:ext>
            </p:extLst>
          </p:nvPr>
        </p:nvGraphicFramePr>
        <p:xfrm>
          <a:off x="647700" y="2495550"/>
          <a:ext cx="7772400" cy="221996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65788">
                <a:tc>
                  <a:txBody>
                    <a:bodyPr/>
                    <a:lstStyle/>
                    <a:p>
                      <a:r>
                        <a:rPr lang="en-US" sz="1800" dirty="0">
                          <a:solidFill>
                            <a:schemeClr val="bg2"/>
                          </a:solidFill>
                        </a:rPr>
                        <a:t>Biochemical test</a:t>
                      </a:r>
                    </a:p>
                  </a:txBody>
                  <a:tcPr marT="45719" marB="45719"/>
                </a:tc>
                <a:tc>
                  <a:txBody>
                    <a:bodyPr/>
                    <a:lstStyle/>
                    <a:p>
                      <a:r>
                        <a:rPr lang="en-US" sz="1800" dirty="0">
                          <a:solidFill>
                            <a:schemeClr val="bg2"/>
                          </a:solidFill>
                        </a:rPr>
                        <a:t>Results</a:t>
                      </a:r>
                    </a:p>
                  </a:txBody>
                  <a:tcPr marT="45719" marB="45719"/>
                </a:tc>
                <a:extLst>
                  <a:ext uri="{0D108BD9-81ED-4DB2-BD59-A6C34878D82A}">
                    <a16:rowId xmlns:a16="http://schemas.microsoft.com/office/drawing/2014/main" val="10000"/>
                  </a:ext>
                </a:extLst>
              </a:tr>
              <a:tr h="370835">
                <a:tc>
                  <a:txBody>
                    <a:bodyPr/>
                    <a:lstStyle/>
                    <a:p>
                      <a:endParaRPr lang="en-US" sz="1800" dirty="0"/>
                    </a:p>
                  </a:txBody>
                  <a:tcPr marT="45719" marB="45719"/>
                </a:tc>
                <a:tc>
                  <a:txBody>
                    <a:bodyPr/>
                    <a:lstStyle/>
                    <a:p>
                      <a:endParaRPr lang="en-US" sz="1800" dirty="0"/>
                    </a:p>
                  </a:txBody>
                  <a:tcPr marT="45719" marB="45719"/>
                </a:tc>
                <a:extLst>
                  <a:ext uri="{0D108BD9-81ED-4DB2-BD59-A6C34878D82A}">
                    <a16:rowId xmlns:a16="http://schemas.microsoft.com/office/drawing/2014/main" val="10001"/>
                  </a:ext>
                </a:extLst>
              </a:tr>
              <a:tr h="370835">
                <a:tc>
                  <a:txBody>
                    <a:bodyPr/>
                    <a:lstStyle/>
                    <a:p>
                      <a:r>
                        <a:rPr lang="en-US" sz="1800" dirty="0"/>
                        <a:t>Production of heat-stable catalase</a:t>
                      </a:r>
                    </a:p>
                  </a:txBody>
                  <a:tcPr marT="45719" marB="45719"/>
                </a:tc>
                <a:tc>
                  <a:txBody>
                    <a:bodyPr/>
                    <a:lstStyle/>
                    <a:p>
                      <a:r>
                        <a:rPr lang="en-US" sz="1800" dirty="0"/>
                        <a:t>Yes</a:t>
                      </a:r>
                    </a:p>
                  </a:txBody>
                  <a:tcPr marT="45719" marB="45719"/>
                </a:tc>
                <a:extLst>
                  <a:ext uri="{0D108BD9-81ED-4DB2-BD59-A6C34878D82A}">
                    <a16:rowId xmlns:a16="http://schemas.microsoft.com/office/drawing/2014/main" val="10002"/>
                  </a:ext>
                </a:extLst>
              </a:tr>
              <a:tr h="37083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800" dirty="0"/>
                        <a:t>Grow in media containing 2 µg/mL of T2H</a:t>
                      </a:r>
                    </a:p>
                  </a:txBody>
                  <a:tcPr marT="45719" marB="45719"/>
                </a:tc>
                <a:tc>
                  <a:txBody>
                    <a:bodyPr/>
                    <a:lstStyle/>
                    <a:p>
                      <a:r>
                        <a:rPr lang="en-US" sz="1800" dirty="0"/>
                        <a:t>Yes</a:t>
                      </a:r>
                    </a:p>
                  </a:txBody>
                  <a:tcPr marT="45719" marB="45719"/>
                </a:tc>
                <a:extLst>
                  <a:ext uri="{0D108BD9-81ED-4DB2-BD59-A6C34878D82A}">
                    <a16:rowId xmlns:a16="http://schemas.microsoft.com/office/drawing/2014/main" val="10003"/>
                  </a:ext>
                </a:extLst>
              </a:tr>
              <a:tr h="370835">
                <a:tc>
                  <a:txBody>
                    <a:bodyPr/>
                    <a:lstStyle/>
                    <a:p>
                      <a:r>
                        <a:rPr lang="en-US" sz="1800" dirty="0"/>
                        <a:t>Specific nucleic probes</a:t>
                      </a:r>
                    </a:p>
                  </a:txBody>
                  <a:tcPr marT="45719" marB="45719"/>
                </a:tc>
                <a:tc>
                  <a:txBody>
                    <a:bodyPr/>
                    <a:lstStyle/>
                    <a:p>
                      <a:r>
                        <a:rPr lang="en-US" sz="1800" dirty="0"/>
                        <a:t>Available</a:t>
                      </a:r>
                    </a:p>
                  </a:txBody>
                  <a:tcPr marT="45719" marB="45719"/>
                </a:tc>
                <a:extLst>
                  <a:ext uri="{0D108BD9-81ED-4DB2-BD59-A6C34878D82A}">
                    <a16:rowId xmlns:a16="http://schemas.microsoft.com/office/drawing/2014/main" val="10004"/>
                  </a:ext>
                </a:extLst>
              </a:tr>
              <a:tr h="370835">
                <a:tc>
                  <a:txBody>
                    <a:bodyPr/>
                    <a:lstStyle/>
                    <a:p>
                      <a:endParaRPr lang="en-US" sz="1800"/>
                    </a:p>
                  </a:txBody>
                  <a:tcPr marT="45719" marB="45719"/>
                </a:tc>
                <a:tc>
                  <a:txBody>
                    <a:bodyPr/>
                    <a:lstStyle/>
                    <a:p>
                      <a:endParaRPr lang="en-US" sz="1800" dirty="0"/>
                    </a:p>
                  </a:txBody>
                  <a:tcPr marT="45719" marB="45719"/>
                </a:tc>
                <a:extLst>
                  <a:ext uri="{0D108BD9-81ED-4DB2-BD59-A6C34878D82A}">
                    <a16:rowId xmlns:a16="http://schemas.microsoft.com/office/drawing/2014/main" val="10005"/>
                  </a:ext>
                </a:extLst>
              </a:tr>
            </a:tbl>
          </a:graphicData>
        </a:graphic>
      </p:graphicFrame>
      <p:sp>
        <p:nvSpPr>
          <p:cNvPr id="91167" name="TextBox 2">
            <a:extLst>
              <a:ext uri="{FF2B5EF4-FFF2-40B4-BE49-F238E27FC236}">
                <a16:creationId xmlns:a16="http://schemas.microsoft.com/office/drawing/2014/main" id="{A1EE1441-2EE8-2213-5C69-CC042D38A385}"/>
              </a:ext>
            </a:extLst>
          </p:cNvPr>
          <p:cNvSpPr txBox="1">
            <a:spLocks noChangeArrowheads="1"/>
          </p:cNvSpPr>
          <p:nvPr/>
        </p:nvSpPr>
        <p:spPr bwMode="auto">
          <a:xfrm>
            <a:off x="647700" y="1485900"/>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cs typeface="Arial" panose="020B0604020202020204" pitchFamily="34" charset="0"/>
              </a:rPr>
              <a:t>MAC species are inactive in most physiologic tests used to identify the mycobacteria. Exceptions are below.</a:t>
            </a:r>
          </a:p>
        </p:txBody>
      </p:sp>
      <p:sp>
        <p:nvSpPr>
          <p:cNvPr id="91168" name="TextBox 3">
            <a:extLst>
              <a:ext uri="{FF2B5EF4-FFF2-40B4-BE49-F238E27FC236}">
                <a16:creationId xmlns:a16="http://schemas.microsoft.com/office/drawing/2014/main" id="{CACAD8FF-467F-CC82-1B8C-A562FA7537E1}"/>
              </a:ext>
            </a:extLst>
          </p:cNvPr>
          <p:cNvSpPr txBox="1">
            <a:spLocks noChangeArrowheads="1"/>
          </p:cNvSpPr>
          <p:nvPr/>
        </p:nvSpPr>
        <p:spPr bwMode="auto">
          <a:xfrm>
            <a:off x="704850" y="5170488"/>
            <a:ext cx="7715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cs typeface="Arial" panose="020B0604020202020204" pitchFamily="34" charset="0"/>
              </a:rPr>
              <a:t>Molecular methods are now the reference method.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4">
            <a:extLst>
              <a:ext uri="{FF2B5EF4-FFF2-40B4-BE49-F238E27FC236}">
                <a16:creationId xmlns:a16="http://schemas.microsoft.com/office/drawing/2014/main" id="{37EF97D1-EF06-F8AF-31AF-A92B120B2698}"/>
              </a:ext>
            </a:extLst>
          </p:cNvPr>
          <p:cNvSpPr>
            <a:spLocks noGrp="1"/>
          </p:cNvSpPr>
          <p:nvPr>
            <p:ph type="title"/>
          </p:nvPr>
        </p:nvSpPr>
        <p:spPr>
          <a:xfrm>
            <a:off x="685800" y="3657600"/>
            <a:ext cx="7772400" cy="838200"/>
          </a:xfrm>
        </p:spPr>
        <p:txBody>
          <a:bodyPr/>
          <a:lstStyle/>
          <a:p>
            <a:pPr algn="ctr" eaLnBrk="1" hangingPunct="1"/>
            <a:r>
              <a:rPr lang="en-US" altLang="en-US" b="0" cap="none" dirty="0"/>
              <a:t>Other </a:t>
            </a:r>
            <a:r>
              <a:rPr lang="en-US" altLang="en-US" b="0" i="1" cap="none" dirty="0"/>
              <a:t>Mycobacterium</a:t>
            </a:r>
            <a:r>
              <a:rPr lang="en-US" altLang="en-US" b="0" cap="none" dirty="0"/>
              <a:t> Species</a:t>
            </a:r>
          </a:p>
        </p:txBody>
      </p:sp>
      <p:sp>
        <p:nvSpPr>
          <p:cNvPr id="92163" name="Text Placeholder 5">
            <a:extLst>
              <a:ext uri="{FF2B5EF4-FFF2-40B4-BE49-F238E27FC236}">
                <a16:creationId xmlns:a16="http://schemas.microsoft.com/office/drawing/2014/main" id="{AE66554B-F18D-8C30-94C5-4435039F9ADB}"/>
              </a:ext>
            </a:extLst>
          </p:cNvPr>
          <p:cNvSpPr>
            <a:spLocks noGrp="1"/>
          </p:cNvSpPr>
          <p:nvPr>
            <p:ph type="body" idx="1"/>
          </p:nvPr>
        </p:nvSpPr>
        <p:spPr>
          <a:xfrm>
            <a:off x="685800" y="1828800"/>
            <a:ext cx="7772400" cy="901700"/>
          </a:xfrm>
        </p:spPr>
        <p:txBody>
          <a:bodyPr/>
          <a:lstStyle/>
          <a:p>
            <a:pPr algn="ctr" eaLnBrk="1" hangingPunct="1"/>
            <a:r>
              <a:rPr lang="en-US" altLang="en-US" sz="3000">
                <a:solidFill>
                  <a:schemeClr val="tx1"/>
                </a:solidFill>
              </a:rPr>
              <a:t>Slowly Growing Species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FC0A2DBA-4A2F-C951-3593-1D8412672C9C}"/>
              </a:ext>
            </a:extLst>
          </p:cNvPr>
          <p:cNvSpPr>
            <a:spLocks noGrp="1"/>
          </p:cNvSpPr>
          <p:nvPr>
            <p:ph type="title"/>
          </p:nvPr>
        </p:nvSpPr>
        <p:spPr/>
        <p:txBody>
          <a:bodyPr/>
          <a:lstStyle/>
          <a:p>
            <a:pPr eaLnBrk="1" hangingPunct="1"/>
            <a:r>
              <a:rPr lang="en-US" altLang="en-US" i="1" dirty="0"/>
              <a:t>M. avium </a:t>
            </a:r>
            <a:r>
              <a:rPr lang="en-US" altLang="en-US" dirty="0"/>
              <a:t>subsp</a:t>
            </a:r>
            <a:r>
              <a:rPr lang="en-US" altLang="en-US" i="1" dirty="0"/>
              <a:t>. paratuberculosis </a:t>
            </a:r>
            <a:r>
              <a:rPr lang="en-US" altLang="en-US" dirty="0"/>
              <a:t>(MAP)</a:t>
            </a:r>
          </a:p>
        </p:txBody>
      </p:sp>
      <p:sp>
        <p:nvSpPr>
          <p:cNvPr id="28675" name="Rectangle 3">
            <a:extLst>
              <a:ext uri="{FF2B5EF4-FFF2-40B4-BE49-F238E27FC236}">
                <a16:creationId xmlns:a16="http://schemas.microsoft.com/office/drawing/2014/main" id="{CBC3D8CF-6666-3981-FC67-7D5A35DAEA1A}"/>
              </a:ext>
            </a:extLst>
          </p:cNvPr>
          <p:cNvSpPr>
            <a:spLocks noGrp="1" noChangeArrowheads="1"/>
          </p:cNvSpPr>
          <p:nvPr>
            <p:ph idx="1"/>
          </p:nvPr>
        </p:nvSpPr>
        <p:spPr>
          <a:xfrm>
            <a:off x="685800" y="1447800"/>
            <a:ext cx="7772400" cy="4454525"/>
          </a:xfrm>
        </p:spPr>
        <p:txBody>
          <a:bodyPr rtlCol="0">
            <a:normAutofit fontScale="92500" lnSpcReduction="20000"/>
          </a:bodyPr>
          <a:lstStyle/>
          <a:p>
            <a:pPr eaLnBrk="1" fontAlgn="auto" hangingPunct="1">
              <a:spcAft>
                <a:spcPts val="0"/>
              </a:spcAft>
              <a:defRPr/>
            </a:pPr>
            <a:r>
              <a:rPr lang="en-US" altLang="en-US" dirty="0" err="1"/>
              <a:t>Johne</a:t>
            </a:r>
            <a:r>
              <a:rPr lang="en-US" altLang="en-US" dirty="0"/>
              <a:t> disease</a:t>
            </a:r>
            <a:r>
              <a:rPr lang="en-US" altLang="en-US" dirty="0">
                <a:latin typeface="Arial" charset="0"/>
                <a:cs typeface="Arial" charset="0"/>
              </a:rPr>
              <a:t>—</a:t>
            </a:r>
            <a:r>
              <a:rPr lang="en-US" altLang="en-US" dirty="0"/>
              <a:t>intestinal infection</a:t>
            </a:r>
          </a:p>
          <a:p>
            <a:pPr lvl="1" eaLnBrk="1" fontAlgn="auto" hangingPunct="1">
              <a:spcAft>
                <a:spcPts val="0"/>
              </a:spcAft>
              <a:defRPr/>
            </a:pPr>
            <a:r>
              <a:rPr lang="en-US" altLang="en-US" dirty="0"/>
              <a:t>Chronic diarrhea in cattle, sheep, goats, and other ruminants; recovered in resected patients with Crohn disease</a:t>
            </a:r>
          </a:p>
          <a:p>
            <a:pPr eaLnBrk="1" fontAlgn="auto" hangingPunct="1">
              <a:spcAft>
                <a:spcPts val="0"/>
              </a:spcAft>
              <a:defRPr/>
            </a:pPr>
            <a:r>
              <a:rPr lang="en-US" altLang="en-US" dirty="0"/>
              <a:t>Found in potable water, pasteurized milk, other foods</a:t>
            </a:r>
          </a:p>
          <a:p>
            <a:pPr eaLnBrk="1" fontAlgn="auto" hangingPunct="1">
              <a:spcAft>
                <a:spcPts val="0"/>
              </a:spcAft>
              <a:defRPr/>
            </a:pPr>
            <a:r>
              <a:rPr lang="en-US" altLang="en-US" dirty="0"/>
              <a:t>Difficult to cultivate because of very slow growth rate (3–4 months).</a:t>
            </a:r>
          </a:p>
          <a:p>
            <a:pPr marL="457200" eaLnBrk="1" fontAlgn="auto" hangingPunct="1">
              <a:spcAft>
                <a:spcPts val="0"/>
              </a:spcAft>
              <a:defRPr/>
            </a:pPr>
            <a:r>
              <a:rPr lang="en-US" altLang="en-US" dirty="0" err="1"/>
              <a:t>Mycobactin</a:t>
            </a:r>
            <a:r>
              <a:rPr lang="en-US" altLang="en-US" dirty="0"/>
              <a:t>-supplemented medium necessary for primary isolation</a:t>
            </a:r>
          </a:p>
          <a:p>
            <a:pPr marL="857250" lvl="1" indent="-342900" eaLnBrk="1" fontAlgn="auto" hangingPunct="1">
              <a:spcAft>
                <a:spcPts val="0"/>
              </a:spcAft>
              <a:defRPr/>
            </a:pPr>
            <a:r>
              <a:rPr lang="en-US" altLang="en-US" dirty="0"/>
              <a:t>Mycobactin is an iron-binding compound produced by other mycobacterial species. </a:t>
            </a: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E19DFC7-B770-4D3A-642D-36328EC1554D}"/>
              </a:ext>
            </a:extLst>
          </p:cNvPr>
          <p:cNvSpPr>
            <a:spLocks noGrp="1"/>
          </p:cNvSpPr>
          <p:nvPr>
            <p:ph type="title"/>
          </p:nvPr>
        </p:nvSpPr>
        <p:spPr/>
        <p:txBody>
          <a:bodyPr/>
          <a:lstStyle/>
          <a:p>
            <a:pPr eaLnBrk="1" hangingPunct="1"/>
            <a:r>
              <a:rPr lang="en-US" altLang="en-US" i="1" dirty="0"/>
              <a:t>M. </a:t>
            </a:r>
            <a:r>
              <a:rPr lang="en-US" altLang="en-US" i="1" dirty="0" err="1"/>
              <a:t>Kansasii</a:t>
            </a:r>
            <a:r>
              <a:rPr lang="en-US" altLang="en-US" i="1" dirty="0"/>
              <a:t> </a:t>
            </a:r>
            <a:br>
              <a:rPr lang="en-US" altLang="en-US" i="1" dirty="0"/>
            </a:br>
            <a:r>
              <a:rPr lang="en-US" altLang="en-US" dirty="0"/>
              <a:t>Epidemiology</a:t>
            </a:r>
            <a:endParaRPr lang="en-US" altLang="en-US" i="1" dirty="0"/>
          </a:p>
        </p:txBody>
      </p:sp>
      <p:sp>
        <p:nvSpPr>
          <p:cNvPr id="94211" name="Rectangle 3">
            <a:extLst>
              <a:ext uri="{FF2B5EF4-FFF2-40B4-BE49-F238E27FC236}">
                <a16:creationId xmlns:a16="http://schemas.microsoft.com/office/drawing/2014/main" id="{95C6CACC-1772-0FAB-6517-F7B3E6D8B1C9}"/>
              </a:ext>
            </a:extLst>
          </p:cNvPr>
          <p:cNvSpPr>
            <a:spLocks noGrp="1"/>
          </p:cNvSpPr>
          <p:nvPr>
            <p:ph idx="1"/>
          </p:nvPr>
        </p:nvSpPr>
        <p:spPr/>
        <p:txBody>
          <a:bodyPr/>
          <a:lstStyle/>
          <a:p>
            <a:pPr eaLnBrk="1" hangingPunct="1"/>
            <a:r>
              <a:rPr lang="en-US" altLang="en-US"/>
              <a:t>Second most common cause of NTM lung disease in the United States (MAC is #1)</a:t>
            </a:r>
          </a:p>
          <a:p>
            <a:pPr eaLnBrk="1" hangingPunct="1"/>
            <a:r>
              <a:rPr lang="en-US" altLang="en-US"/>
              <a:t>Tap water seems to be the most significant reservoir. </a:t>
            </a:r>
          </a:p>
          <a:p>
            <a:pPr eaLnBrk="1" hangingPunct="1"/>
            <a:r>
              <a:rPr lang="en-US" altLang="en-US"/>
              <a:t>The natural source of human infection is unclear but is likely by aerosol. </a:t>
            </a:r>
          </a:p>
          <a:p>
            <a:pPr eaLnBrk="1" hangingPunct="1"/>
            <a:r>
              <a:rPr lang="en-US" altLang="en-US"/>
              <a:t>As with other NTM, infections are not normally considered contagious from person to person.</a:t>
            </a: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7A42584C-0CE9-256C-B4C1-41043B18D8E6}"/>
              </a:ext>
            </a:extLst>
          </p:cNvPr>
          <p:cNvSpPr>
            <a:spLocks noGrp="1"/>
          </p:cNvSpPr>
          <p:nvPr>
            <p:ph type="title"/>
          </p:nvPr>
        </p:nvSpPr>
        <p:spPr/>
        <p:txBody>
          <a:bodyPr/>
          <a:lstStyle/>
          <a:p>
            <a:pPr eaLnBrk="1" hangingPunct="1"/>
            <a:r>
              <a:rPr lang="en-US" altLang="en-US" i="1" dirty="0"/>
              <a:t>M. </a:t>
            </a:r>
            <a:r>
              <a:rPr lang="en-US" altLang="en-US" i="1" dirty="0" err="1"/>
              <a:t>Kansasii</a:t>
            </a:r>
            <a:r>
              <a:rPr lang="en-US" altLang="en-US" i="1" dirty="0"/>
              <a:t> </a:t>
            </a:r>
            <a:br>
              <a:rPr lang="en-US" altLang="en-US" i="1" dirty="0"/>
            </a:br>
            <a:r>
              <a:rPr lang="en-US" altLang="en-US" dirty="0"/>
              <a:t>Clinical Infections</a:t>
            </a:r>
            <a:endParaRPr lang="en-US" altLang="en-US" i="1" dirty="0"/>
          </a:p>
        </p:txBody>
      </p:sp>
      <p:sp>
        <p:nvSpPr>
          <p:cNvPr id="95235" name="Rectangle 3">
            <a:extLst>
              <a:ext uri="{FF2B5EF4-FFF2-40B4-BE49-F238E27FC236}">
                <a16:creationId xmlns:a16="http://schemas.microsoft.com/office/drawing/2014/main" id="{7EADAD1E-2922-C4E2-084E-EB9CCCCBB881}"/>
              </a:ext>
            </a:extLst>
          </p:cNvPr>
          <p:cNvSpPr>
            <a:spLocks noGrp="1"/>
          </p:cNvSpPr>
          <p:nvPr>
            <p:ph idx="1"/>
          </p:nvPr>
        </p:nvSpPr>
        <p:spPr/>
        <p:txBody>
          <a:bodyPr/>
          <a:lstStyle/>
          <a:p>
            <a:pPr eaLnBrk="1" hangingPunct="1"/>
            <a:r>
              <a:rPr lang="en-US" altLang="en-US"/>
              <a:t>Chronic pulmonary disease of upper lobes with cavitation and scarring</a:t>
            </a:r>
          </a:p>
          <a:p>
            <a:pPr eaLnBrk="1" hangingPunct="1"/>
            <a:r>
              <a:rPr lang="en-US" altLang="en-US"/>
              <a:t>Most patients with pulmonary disease have underlying conditions including </a:t>
            </a:r>
          </a:p>
          <a:p>
            <a:pPr lvl="1" eaLnBrk="1" hangingPunct="1"/>
            <a:r>
              <a:rPr lang="en-US" altLang="en-US"/>
              <a:t>chronic obstructive pulmonary disease, bronchiectasis, pneumoconiosis, alcohol abuse, malignancies, and HIV infection.</a:t>
            </a: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19AA43DA-7750-425E-8383-C15CCDA8F242}"/>
              </a:ext>
            </a:extLst>
          </p:cNvPr>
          <p:cNvSpPr>
            <a:spLocks noGrp="1"/>
          </p:cNvSpPr>
          <p:nvPr>
            <p:ph type="title"/>
          </p:nvPr>
        </p:nvSpPr>
        <p:spPr/>
        <p:txBody>
          <a:bodyPr/>
          <a:lstStyle/>
          <a:p>
            <a:pPr eaLnBrk="1" hangingPunct="1"/>
            <a:r>
              <a:rPr lang="en-US" altLang="en-US" i="1" dirty="0"/>
              <a:t>M. </a:t>
            </a:r>
            <a:r>
              <a:rPr lang="en-US" altLang="en-US" i="1" dirty="0" err="1"/>
              <a:t>Kansasii</a:t>
            </a:r>
            <a:r>
              <a:rPr lang="en-US" altLang="en-US" i="1" dirty="0"/>
              <a:t> </a:t>
            </a:r>
            <a:br>
              <a:rPr lang="en-US" altLang="en-US" i="1" dirty="0"/>
            </a:br>
            <a:r>
              <a:rPr lang="en-US" altLang="en-US" dirty="0"/>
              <a:t>Clinical Infections</a:t>
            </a:r>
            <a:endParaRPr lang="en-US" altLang="en-US" i="1" dirty="0"/>
          </a:p>
        </p:txBody>
      </p:sp>
      <p:sp>
        <p:nvSpPr>
          <p:cNvPr id="96259" name="Rectangle 3">
            <a:extLst>
              <a:ext uri="{FF2B5EF4-FFF2-40B4-BE49-F238E27FC236}">
                <a16:creationId xmlns:a16="http://schemas.microsoft.com/office/drawing/2014/main" id="{DBD164F4-CEAE-47EA-6A7F-BCFC53BE0D53}"/>
              </a:ext>
            </a:extLst>
          </p:cNvPr>
          <p:cNvSpPr>
            <a:spLocks noGrp="1"/>
          </p:cNvSpPr>
          <p:nvPr>
            <p:ph idx="1"/>
          </p:nvPr>
        </p:nvSpPr>
        <p:spPr/>
        <p:txBody>
          <a:bodyPr/>
          <a:lstStyle/>
          <a:p>
            <a:pPr eaLnBrk="1" hangingPunct="1"/>
            <a:r>
              <a:rPr lang="en-US" altLang="en-US" sz="2400" dirty="0"/>
              <a:t>Extrapulmonary infections, such as lymphadenitis, skin and soft tissue infections, and joint infection, have been reported occasionally. </a:t>
            </a:r>
          </a:p>
          <a:p>
            <a:pPr eaLnBrk="1" hangingPunct="1"/>
            <a:r>
              <a:rPr lang="en-US" altLang="en-US" sz="2400" dirty="0"/>
              <a:t>Disseminated </a:t>
            </a:r>
            <a:r>
              <a:rPr lang="en-US" altLang="en-US" sz="2400" i="1" dirty="0"/>
              <a:t>M. </a:t>
            </a:r>
            <a:r>
              <a:rPr lang="en-US" altLang="en-US" sz="2400" i="1" dirty="0" err="1"/>
              <a:t>kansasii</a:t>
            </a:r>
            <a:r>
              <a:rPr lang="en-US" altLang="en-US" sz="2400" i="1" dirty="0"/>
              <a:t> </a:t>
            </a:r>
            <a:r>
              <a:rPr lang="en-US" altLang="en-US" sz="2400" dirty="0"/>
              <a:t>infection rarely occurs in immunocompetent individuals but has been reported in severely immunocompromised patients, particularly those with AIDS. </a:t>
            </a:r>
          </a:p>
          <a:p>
            <a:pPr eaLnBrk="1" hangingPunct="1"/>
            <a:r>
              <a:rPr lang="en-US" altLang="en-US" sz="2400" dirty="0"/>
              <a:t>In fact, infections are more common in HIV-infected individuals compared with those who are HIV negative.</a:t>
            </a: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3E69E802-63C9-E863-6EC7-61BB5E8911A4}"/>
              </a:ext>
            </a:extLst>
          </p:cNvPr>
          <p:cNvSpPr>
            <a:spLocks noGrp="1"/>
          </p:cNvSpPr>
          <p:nvPr>
            <p:ph type="title"/>
          </p:nvPr>
        </p:nvSpPr>
        <p:spPr/>
        <p:txBody>
          <a:bodyPr/>
          <a:lstStyle/>
          <a:p>
            <a:pPr eaLnBrk="1" hangingPunct="1"/>
            <a:r>
              <a:rPr lang="en-US" altLang="en-US" i="1" dirty="0"/>
              <a:t>M. </a:t>
            </a:r>
            <a:r>
              <a:rPr lang="en-US" altLang="en-US" i="1" dirty="0" err="1"/>
              <a:t>kansasii</a:t>
            </a:r>
            <a:r>
              <a:rPr lang="en-US" altLang="en-US" i="1" dirty="0"/>
              <a:t> </a:t>
            </a:r>
            <a:br>
              <a:rPr lang="en-US" altLang="en-US" i="1" dirty="0"/>
            </a:br>
            <a:r>
              <a:rPr lang="en-US" altLang="en-US" dirty="0"/>
              <a:t>Laboratory Diagnosis</a:t>
            </a:r>
          </a:p>
        </p:txBody>
      </p:sp>
      <p:sp>
        <p:nvSpPr>
          <p:cNvPr id="97283" name="Rectangle 3">
            <a:extLst>
              <a:ext uri="{FF2B5EF4-FFF2-40B4-BE49-F238E27FC236}">
                <a16:creationId xmlns:a16="http://schemas.microsoft.com/office/drawing/2014/main" id="{D87480E0-74E7-76C1-A2EA-D2171C396896}"/>
              </a:ext>
            </a:extLst>
          </p:cNvPr>
          <p:cNvSpPr>
            <a:spLocks noGrp="1"/>
          </p:cNvSpPr>
          <p:nvPr>
            <p:ph idx="1"/>
          </p:nvPr>
        </p:nvSpPr>
        <p:spPr>
          <a:xfrm>
            <a:off x="685800" y="1524000"/>
            <a:ext cx="7772400" cy="4454525"/>
          </a:xfrm>
        </p:spPr>
        <p:txBody>
          <a:bodyPr/>
          <a:lstStyle/>
          <a:p>
            <a:pPr eaLnBrk="1" hangingPunct="1"/>
            <a:r>
              <a:rPr lang="en-US" altLang="en-US" sz="3000"/>
              <a:t>Slow growth with colonies that are smooth to rough with wavy edges and dark centers</a:t>
            </a:r>
          </a:p>
          <a:p>
            <a:pPr lvl="1" eaLnBrk="1" hangingPunct="1"/>
            <a:r>
              <a:rPr lang="en-US" altLang="en-US" sz="2600"/>
              <a:t>When grown on Middlebrook 7H10 agar</a:t>
            </a:r>
          </a:p>
          <a:p>
            <a:pPr eaLnBrk="1" hangingPunct="1"/>
            <a:r>
              <a:rPr lang="en-US" altLang="en-US" sz="3000"/>
              <a:t>Microscopically long rods with distinct cross-banding </a:t>
            </a:r>
          </a:p>
          <a:p>
            <a:pPr lvl="1" eaLnBrk="1" hangingPunct="1"/>
            <a:r>
              <a:rPr lang="en-US" altLang="en-US" sz="2600"/>
              <a:t>Some cording can usually be seen on low-power</a:t>
            </a:r>
          </a:p>
          <a:p>
            <a:pPr eaLnBrk="1" hangingPunct="1"/>
            <a:endParaRPr lang="en-US" alt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4E0FCC-CCC7-3DCD-CFE7-2B13C86DC667}"/>
              </a:ext>
            </a:extLst>
          </p:cNvPr>
          <p:cNvSpPr>
            <a:spLocks noGrp="1"/>
          </p:cNvSpPr>
          <p:nvPr>
            <p:ph type="title"/>
          </p:nvPr>
        </p:nvSpPr>
        <p:spPr/>
        <p:txBody>
          <a:bodyPr/>
          <a:lstStyle/>
          <a:p>
            <a:pPr>
              <a:defRPr/>
            </a:pPr>
            <a:r>
              <a:rPr lang="en-US" dirty="0"/>
              <a:t>General characteristics</a:t>
            </a:r>
          </a:p>
        </p:txBody>
      </p:sp>
      <p:sp>
        <p:nvSpPr>
          <p:cNvPr id="7" name="Text Placeholder 6">
            <a:extLst>
              <a:ext uri="{FF2B5EF4-FFF2-40B4-BE49-F238E27FC236}">
                <a16:creationId xmlns:a16="http://schemas.microsoft.com/office/drawing/2014/main" id="{6044C4A0-FCDE-3F75-B797-A912ACB5806F}"/>
              </a:ext>
            </a:extLst>
          </p:cNvPr>
          <p:cNvSpPr>
            <a:spLocks noGrp="1"/>
          </p:cNvSpPr>
          <p:nvPr>
            <p:ph type="body" idx="1"/>
          </p:nvPr>
        </p:nvSpPr>
        <p:spPr/>
        <p:txBody>
          <a:bodyPr/>
          <a:lstStyle/>
          <a:p>
            <a:pPr>
              <a:defRPr/>
            </a:pPr>
            <a:r>
              <a:rPr lang="en-US" b="1" dirty="0"/>
              <a:t>CHAPTER TWENTY-SIX</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459771AC-1371-47D1-7D33-BFF63C26E3EA}"/>
              </a:ext>
            </a:extLst>
          </p:cNvPr>
          <p:cNvSpPr>
            <a:spLocks noGrp="1"/>
          </p:cNvSpPr>
          <p:nvPr>
            <p:ph type="title"/>
          </p:nvPr>
        </p:nvSpPr>
        <p:spPr/>
        <p:txBody>
          <a:bodyPr/>
          <a:lstStyle/>
          <a:p>
            <a:pPr eaLnBrk="1" hangingPunct="1"/>
            <a:r>
              <a:rPr lang="en-US" altLang="en-US" i="1" dirty="0"/>
              <a:t>M. </a:t>
            </a:r>
            <a:r>
              <a:rPr lang="en-US" altLang="en-US" i="1" dirty="0" err="1"/>
              <a:t>kansasii</a:t>
            </a:r>
            <a:r>
              <a:rPr lang="en-US" altLang="en-US" i="1" dirty="0"/>
              <a:t> </a:t>
            </a:r>
            <a:br>
              <a:rPr lang="en-US" altLang="en-US" i="1" dirty="0"/>
            </a:br>
            <a:r>
              <a:rPr lang="en-US" altLang="en-US" dirty="0"/>
              <a:t>Laboratory Diagnosis</a:t>
            </a:r>
          </a:p>
        </p:txBody>
      </p:sp>
      <p:sp>
        <p:nvSpPr>
          <p:cNvPr id="29699" name="Rectangle 3">
            <a:extLst>
              <a:ext uri="{FF2B5EF4-FFF2-40B4-BE49-F238E27FC236}">
                <a16:creationId xmlns:a16="http://schemas.microsoft.com/office/drawing/2014/main" id="{5D4DE395-AF12-38BE-14BD-2D8CA09A681E}"/>
              </a:ext>
            </a:extLst>
          </p:cNvPr>
          <p:cNvSpPr>
            <a:spLocks noGrp="1" noChangeArrowheads="1"/>
          </p:cNvSpPr>
          <p:nvPr>
            <p:ph idx="1"/>
          </p:nvPr>
        </p:nvSpPr>
        <p:spPr>
          <a:xfrm>
            <a:off x="685800" y="1524000"/>
            <a:ext cx="7772400" cy="4454525"/>
          </a:xfrm>
        </p:spPr>
        <p:txBody>
          <a:bodyPr rtlCol="0">
            <a:normAutofit lnSpcReduction="10000"/>
          </a:bodyPr>
          <a:lstStyle/>
          <a:p>
            <a:pPr eaLnBrk="1" fontAlgn="auto" hangingPunct="1">
              <a:spcAft>
                <a:spcPts val="0"/>
              </a:spcAft>
              <a:defRPr/>
            </a:pPr>
            <a:r>
              <a:rPr lang="en-US" altLang="en-US" sz="3000" dirty="0"/>
              <a:t>Colonies are photochromogenic</a:t>
            </a:r>
          </a:p>
          <a:p>
            <a:pPr lvl="1" eaLnBrk="1" fontAlgn="auto" hangingPunct="1">
              <a:spcAft>
                <a:spcPts val="0"/>
              </a:spcAft>
              <a:defRPr/>
            </a:pPr>
            <a:r>
              <a:rPr lang="en-US" altLang="en-US" sz="2600" dirty="0"/>
              <a:t>Pigment when exposed to light, nonpigmented in the dark</a:t>
            </a:r>
          </a:p>
          <a:p>
            <a:pPr lvl="1" eaLnBrk="1" fontAlgn="auto" hangingPunct="1">
              <a:spcAft>
                <a:spcPts val="0"/>
              </a:spcAft>
              <a:defRPr/>
            </a:pPr>
            <a:r>
              <a:rPr lang="en-US" altLang="en-US" sz="2600" dirty="0"/>
              <a:t>With prolonged exposure to light </a:t>
            </a:r>
            <a:r>
              <a:rPr lang="en-US" dirty="0"/>
              <a:t>most strains form dark red crystals of β-carotene on the surface of and inside the colony, producing reddish-orange colonies.</a:t>
            </a:r>
          </a:p>
          <a:p>
            <a:pPr lvl="1" eaLnBrk="1" fontAlgn="auto" hangingPunct="1">
              <a:spcAft>
                <a:spcPts val="0"/>
              </a:spcAft>
              <a:defRPr/>
            </a:pPr>
            <a:r>
              <a:rPr lang="en-US" altLang="en-US" sz="2800" dirty="0" err="1"/>
              <a:t>Scotochromogenic</a:t>
            </a:r>
            <a:r>
              <a:rPr lang="en-US" altLang="en-US" sz="2800" dirty="0"/>
              <a:t>, rarely isolated</a:t>
            </a:r>
          </a:p>
          <a:p>
            <a:pPr lvl="2" eaLnBrk="1" fontAlgn="auto" hangingPunct="1">
              <a:spcAft>
                <a:spcPts val="0"/>
              </a:spcAft>
              <a:defRPr/>
            </a:pPr>
            <a:r>
              <a:rPr lang="en-US" altLang="en-US" sz="2400" dirty="0"/>
              <a:t>Produce pigments in light and dark </a:t>
            </a:r>
          </a:p>
          <a:p>
            <a:pPr lvl="1" eaLnBrk="1" fontAlgn="auto" hangingPunct="1">
              <a:spcAft>
                <a:spcPts val="0"/>
              </a:spcAft>
              <a:defRPr/>
            </a:pPr>
            <a:r>
              <a:rPr lang="en-US" altLang="en-US" sz="2800" dirty="0"/>
              <a:t>Nonchromogenic, rare isolated</a:t>
            </a:r>
          </a:p>
          <a:p>
            <a:pPr eaLnBrk="1" fontAlgn="auto" hangingPunct="1">
              <a:spcAft>
                <a:spcPts val="0"/>
              </a:spcAft>
              <a:defRPr/>
            </a:pPr>
            <a:endParaRPr lang="en-US" altLang="en-US" dirty="0"/>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EED87475-AB15-A3E4-FE72-628287540345}"/>
              </a:ext>
            </a:extLst>
          </p:cNvPr>
          <p:cNvSpPr>
            <a:spLocks noGrp="1"/>
          </p:cNvSpPr>
          <p:nvPr>
            <p:ph type="title"/>
          </p:nvPr>
        </p:nvSpPr>
        <p:spPr>
          <a:xfrm>
            <a:off x="152400" y="274638"/>
            <a:ext cx="8839200" cy="1143000"/>
          </a:xfrm>
        </p:spPr>
        <p:txBody>
          <a:bodyPr/>
          <a:lstStyle/>
          <a:p>
            <a:pPr eaLnBrk="1" hangingPunct="1"/>
            <a:r>
              <a:rPr lang="en-US" altLang="en-US" i="1" dirty="0"/>
              <a:t>M. </a:t>
            </a:r>
            <a:r>
              <a:rPr lang="en-US" altLang="en-US" i="1" dirty="0" err="1"/>
              <a:t>kansasii</a:t>
            </a:r>
            <a:r>
              <a:rPr lang="en-US" altLang="en-US" i="1" dirty="0"/>
              <a:t> </a:t>
            </a:r>
            <a:br>
              <a:rPr lang="en-US" altLang="en-US" i="1" dirty="0"/>
            </a:br>
            <a:r>
              <a:rPr lang="en-US" altLang="en-US" dirty="0"/>
              <a:t>Showing </a:t>
            </a:r>
            <a:r>
              <a:rPr lang="en-US" altLang="en-US" dirty="0" err="1"/>
              <a:t>Photoreactivity</a:t>
            </a:r>
            <a:r>
              <a:rPr lang="en-US" altLang="en-US" dirty="0"/>
              <a:t> </a:t>
            </a:r>
          </a:p>
        </p:txBody>
      </p:sp>
      <p:pic>
        <p:nvPicPr>
          <p:cNvPr id="99333" name="Picture 6" descr="Y:\ELS00000-IW26_[Mahon 6e]\ELS00000-IW26-SRC\Course-N\Construction\IC\jpg\Chapter026\026002.jpg">
            <a:extLst>
              <a:ext uri="{FF2B5EF4-FFF2-40B4-BE49-F238E27FC236}">
                <a16:creationId xmlns:a16="http://schemas.microsoft.com/office/drawing/2014/main" id="{1621B2E3-8CC4-B19B-FE86-11775DED4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325" y="1371600"/>
            <a:ext cx="570547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DC9EE80A-1BEC-0A25-7EF7-75460FF572AC}"/>
              </a:ext>
            </a:extLst>
          </p:cNvPr>
          <p:cNvSpPr>
            <a:spLocks noGrp="1"/>
          </p:cNvSpPr>
          <p:nvPr>
            <p:ph type="title"/>
          </p:nvPr>
        </p:nvSpPr>
        <p:spPr>
          <a:xfrm>
            <a:off x="152400" y="274638"/>
            <a:ext cx="8839200" cy="1143000"/>
          </a:xfrm>
        </p:spPr>
        <p:txBody>
          <a:bodyPr/>
          <a:lstStyle/>
          <a:p>
            <a:pPr eaLnBrk="1" hangingPunct="1"/>
            <a:r>
              <a:rPr lang="en-US" altLang="en-US" i="1" dirty="0"/>
              <a:t>M. </a:t>
            </a:r>
            <a:r>
              <a:rPr lang="en-US" altLang="en-US" i="1" dirty="0" err="1"/>
              <a:t>kansasii</a:t>
            </a:r>
            <a:r>
              <a:rPr lang="en-US" altLang="en-US" dirty="0"/>
              <a:t> </a:t>
            </a:r>
            <a:br>
              <a:rPr lang="en-US" altLang="en-US" dirty="0"/>
            </a:br>
            <a:r>
              <a:rPr lang="en-US" altLang="en-US" dirty="0"/>
              <a:t>Identifying Characteristics</a:t>
            </a:r>
          </a:p>
        </p:txBody>
      </p:sp>
      <p:graphicFrame>
        <p:nvGraphicFramePr>
          <p:cNvPr id="5" name="Content Placeholder 4">
            <a:extLst>
              <a:ext uri="{FF2B5EF4-FFF2-40B4-BE49-F238E27FC236}">
                <a16:creationId xmlns:a16="http://schemas.microsoft.com/office/drawing/2014/main" id="{C9C6F953-E18D-4EF4-BFB1-70DB311CE0C5}"/>
              </a:ext>
            </a:extLst>
          </p:cNvPr>
          <p:cNvGraphicFramePr>
            <a:graphicFrameLocks noGrp="1"/>
          </p:cNvGraphicFramePr>
          <p:nvPr>
            <p:ph idx="1"/>
            <p:extLst>
              <p:ext uri="{D42A27DB-BD31-4B8C-83A1-F6EECF244321}">
                <p14:modId xmlns:p14="http://schemas.microsoft.com/office/powerpoint/2010/main" val="1734900731"/>
              </p:ext>
            </p:extLst>
          </p:nvPr>
        </p:nvGraphicFramePr>
        <p:xfrm>
          <a:off x="533400" y="1704975"/>
          <a:ext cx="7772400" cy="3536948"/>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773">
                <a:tc>
                  <a:txBody>
                    <a:bodyPr/>
                    <a:lstStyle/>
                    <a:p>
                      <a:r>
                        <a:rPr lang="en-US" sz="1800" dirty="0">
                          <a:solidFill>
                            <a:schemeClr val="bg2"/>
                          </a:solidFill>
                        </a:rPr>
                        <a:t>Biochemical test</a:t>
                      </a:r>
                    </a:p>
                  </a:txBody>
                  <a:tcPr marT="45712" marB="45712"/>
                </a:tc>
                <a:tc>
                  <a:txBody>
                    <a:bodyPr/>
                    <a:lstStyle/>
                    <a:p>
                      <a:r>
                        <a:rPr lang="en-US" sz="1800" dirty="0">
                          <a:solidFill>
                            <a:schemeClr val="bg2"/>
                          </a:solidFill>
                        </a:rPr>
                        <a:t>Reaction</a:t>
                      </a:r>
                    </a:p>
                  </a:txBody>
                  <a:tcPr marT="45712" marB="45712"/>
                </a:tc>
                <a:extLst>
                  <a:ext uri="{0D108BD9-81ED-4DB2-BD59-A6C34878D82A}">
                    <a16:rowId xmlns:a16="http://schemas.microsoft.com/office/drawing/2014/main" val="10000"/>
                  </a:ext>
                </a:extLst>
              </a:tr>
              <a:tr h="370773">
                <a:tc>
                  <a:txBody>
                    <a:bodyPr/>
                    <a:lstStyle/>
                    <a:p>
                      <a:endParaRPr lang="en-US" sz="1800"/>
                    </a:p>
                  </a:txBody>
                  <a:tcPr marT="45712" marB="45712"/>
                </a:tc>
                <a:tc>
                  <a:txBody>
                    <a:bodyPr/>
                    <a:lstStyle/>
                    <a:p>
                      <a:endParaRPr lang="en-US" sz="1800"/>
                    </a:p>
                  </a:txBody>
                  <a:tcPr marT="45712" marB="45712"/>
                </a:tc>
                <a:extLst>
                  <a:ext uri="{0D108BD9-81ED-4DB2-BD59-A6C34878D82A}">
                    <a16:rowId xmlns:a16="http://schemas.microsoft.com/office/drawing/2014/main" val="10001"/>
                  </a:ext>
                </a:extLst>
              </a:tr>
              <a:tr h="398074">
                <a:tc>
                  <a:txBody>
                    <a:bodyPr/>
                    <a:lstStyle/>
                    <a:p>
                      <a:r>
                        <a:rPr lang="en-US" sz="1800" dirty="0"/>
                        <a:t>Catalase</a:t>
                      </a:r>
                    </a:p>
                  </a:txBody>
                  <a:tcPr marT="45712" marB="45712"/>
                </a:tc>
                <a:tc>
                  <a:txBody>
                    <a:bodyPr/>
                    <a:lstStyle/>
                    <a:p>
                      <a:r>
                        <a:rPr lang="en-US" sz="1800" dirty="0"/>
                        <a:t>Positive</a:t>
                      </a:r>
                    </a:p>
                  </a:txBody>
                  <a:tcPr marT="45712" marB="45712"/>
                </a:tc>
                <a:extLst>
                  <a:ext uri="{0D108BD9-81ED-4DB2-BD59-A6C34878D82A}">
                    <a16:rowId xmlns:a16="http://schemas.microsoft.com/office/drawing/2014/main" val="10002"/>
                  </a:ext>
                </a:extLst>
              </a:tr>
              <a:tr h="370773">
                <a:tc>
                  <a:txBody>
                    <a:bodyPr/>
                    <a:lstStyle/>
                    <a:p>
                      <a:r>
                        <a:rPr lang="en-US" sz="1800" dirty="0"/>
                        <a:t>Tween 80 hydrolysis</a:t>
                      </a:r>
                      <a:r>
                        <a:rPr lang="en-US" sz="1800" baseline="0" dirty="0"/>
                        <a:t> in 3 days</a:t>
                      </a:r>
                      <a:endParaRPr lang="en-US" sz="1800" dirty="0"/>
                    </a:p>
                  </a:txBody>
                  <a:tcPr marT="45712" marB="45712"/>
                </a:tc>
                <a:tc>
                  <a:txBody>
                    <a:bodyPr/>
                    <a:lstStyle/>
                    <a:p>
                      <a:r>
                        <a:rPr lang="en-US" sz="1800" dirty="0"/>
                        <a:t>Yes</a:t>
                      </a:r>
                    </a:p>
                  </a:txBody>
                  <a:tcPr marT="45712" marB="45712"/>
                </a:tc>
                <a:extLst>
                  <a:ext uri="{0D108BD9-81ED-4DB2-BD59-A6C34878D82A}">
                    <a16:rowId xmlns:a16="http://schemas.microsoft.com/office/drawing/2014/main" val="10003"/>
                  </a:ext>
                </a:extLst>
              </a:tr>
              <a:tr h="370773">
                <a:tc>
                  <a:txBody>
                    <a:bodyPr/>
                    <a:lstStyle/>
                    <a:p>
                      <a:r>
                        <a:rPr lang="en-US" sz="1800" dirty="0"/>
                        <a:t>Nitrite reduction</a:t>
                      </a:r>
                    </a:p>
                  </a:txBody>
                  <a:tcPr marT="45712" marB="45712"/>
                </a:tc>
                <a:tc>
                  <a:txBody>
                    <a:bodyPr/>
                    <a:lstStyle/>
                    <a:p>
                      <a:r>
                        <a:rPr lang="en-US" sz="1800" dirty="0"/>
                        <a:t>Strong positive</a:t>
                      </a:r>
                    </a:p>
                  </a:txBody>
                  <a:tcPr marT="45712" marB="45712"/>
                </a:tc>
                <a:extLst>
                  <a:ext uri="{0D108BD9-81ED-4DB2-BD59-A6C34878D82A}">
                    <a16:rowId xmlns:a16="http://schemas.microsoft.com/office/drawing/2014/main" val="10004"/>
                  </a:ext>
                </a:extLst>
              </a:tr>
              <a:tr h="370773">
                <a:tc>
                  <a:txBody>
                    <a:bodyPr/>
                    <a:lstStyle/>
                    <a:p>
                      <a:r>
                        <a:rPr lang="en-US" sz="1800" dirty="0"/>
                        <a:t>Specific</a:t>
                      </a:r>
                      <a:r>
                        <a:rPr lang="en-US" sz="1800" baseline="0" dirty="0"/>
                        <a:t> n</a:t>
                      </a:r>
                      <a:r>
                        <a:rPr lang="en-US" sz="1800" dirty="0"/>
                        <a:t>ucleic acid probe</a:t>
                      </a:r>
                    </a:p>
                  </a:txBody>
                  <a:tcPr marT="45712" marB="45712"/>
                </a:tc>
                <a:tc>
                  <a:txBody>
                    <a:bodyPr/>
                    <a:lstStyle/>
                    <a:p>
                      <a:r>
                        <a:rPr lang="en-US" sz="1800" dirty="0"/>
                        <a:t>Commercially available</a:t>
                      </a:r>
                    </a:p>
                  </a:txBody>
                  <a:tcPr marT="45712" marB="45712"/>
                </a:tc>
                <a:extLst>
                  <a:ext uri="{0D108BD9-81ED-4DB2-BD59-A6C34878D82A}">
                    <a16:rowId xmlns:a16="http://schemas.microsoft.com/office/drawing/2014/main" val="10005"/>
                  </a:ext>
                </a:extLst>
              </a:tr>
              <a:tr h="914236">
                <a:tc>
                  <a:txBody>
                    <a:bodyPr/>
                    <a:lstStyle/>
                    <a:p>
                      <a:r>
                        <a:rPr lang="en-US" sz="1800" dirty="0"/>
                        <a:t>Molecular analysis</a:t>
                      </a:r>
                    </a:p>
                  </a:txBody>
                  <a:tcPr marT="45712" marB="45712"/>
                </a:tc>
                <a:tc>
                  <a:txBody>
                    <a:bodyPr/>
                    <a:lstStyle/>
                    <a:p>
                      <a:r>
                        <a:rPr lang="en-US" sz="1800" dirty="0">
                          <a:solidFill>
                            <a:schemeClr val="tx1"/>
                          </a:solidFill>
                        </a:rPr>
                        <a:t>Five subtypes identified; Subtype 1 most commonly found </a:t>
                      </a:r>
                      <a:endParaRPr lang="en-US" sz="1800" strike="sngStrike" dirty="0">
                        <a:solidFill>
                          <a:schemeClr val="tx1"/>
                        </a:solidFill>
                      </a:endParaRPr>
                    </a:p>
                  </a:txBody>
                  <a:tcPr marT="45712" marB="45712"/>
                </a:tc>
                <a:extLst>
                  <a:ext uri="{0D108BD9-81ED-4DB2-BD59-A6C34878D82A}">
                    <a16:rowId xmlns:a16="http://schemas.microsoft.com/office/drawing/2014/main" val="10006"/>
                  </a:ext>
                </a:extLst>
              </a:tr>
              <a:tr h="370773">
                <a:tc>
                  <a:txBody>
                    <a:bodyPr/>
                    <a:lstStyle/>
                    <a:p>
                      <a:endParaRPr lang="en-US" sz="1800" dirty="0"/>
                    </a:p>
                  </a:txBody>
                  <a:tcPr marT="45712" marB="45712"/>
                </a:tc>
                <a:tc>
                  <a:txBody>
                    <a:bodyPr/>
                    <a:lstStyle/>
                    <a:p>
                      <a:endParaRPr lang="en-US" sz="1800" dirty="0"/>
                    </a:p>
                  </a:txBody>
                  <a:tcPr marT="45712" marB="45712"/>
                </a:tc>
                <a:extLst>
                  <a:ext uri="{0D108BD9-81ED-4DB2-BD59-A6C34878D82A}">
                    <a16:rowId xmlns:a16="http://schemas.microsoft.com/office/drawing/2014/main" val="10007"/>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9E9C8ECF-784F-B7C0-260F-A1C838D16A40}"/>
              </a:ext>
            </a:extLst>
          </p:cNvPr>
          <p:cNvSpPr>
            <a:spLocks noGrp="1"/>
          </p:cNvSpPr>
          <p:nvPr>
            <p:ph type="title"/>
          </p:nvPr>
        </p:nvSpPr>
        <p:spPr>
          <a:xfrm>
            <a:off x="457200" y="152400"/>
            <a:ext cx="8229600" cy="1143000"/>
          </a:xfrm>
        </p:spPr>
        <p:txBody>
          <a:bodyPr/>
          <a:lstStyle/>
          <a:p>
            <a:pPr eaLnBrk="1" hangingPunct="1"/>
            <a:r>
              <a:rPr lang="en-US" altLang="en-US" i="1"/>
              <a:t>M. genavense</a:t>
            </a:r>
          </a:p>
        </p:txBody>
      </p:sp>
      <p:sp>
        <p:nvSpPr>
          <p:cNvPr id="101379" name="Rectangle 3">
            <a:extLst>
              <a:ext uri="{FF2B5EF4-FFF2-40B4-BE49-F238E27FC236}">
                <a16:creationId xmlns:a16="http://schemas.microsoft.com/office/drawing/2014/main" id="{8169A92A-AB1B-E384-529E-EED9A6982E23}"/>
              </a:ext>
            </a:extLst>
          </p:cNvPr>
          <p:cNvSpPr>
            <a:spLocks noGrp="1"/>
          </p:cNvSpPr>
          <p:nvPr>
            <p:ph idx="1"/>
          </p:nvPr>
        </p:nvSpPr>
        <p:spPr>
          <a:xfrm>
            <a:off x="533400" y="1527175"/>
            <a:ext cx="8077200" cy="4454525"/>
          </a:xfrm>
        </p:spPr>
        <p:txBody>
          <a:bodyPr/>
          <a:lstStyle/>
          <a:p>
            <a:pPr eaLnBrk="1" hangingPunct="1"/>
            <a:r>
              <a:rPr lang="en-US" altLang="en-US"/>
              <a:t>Disseminated infections in AIDS</a:t>
            </a:r>
          </a:p>
          <a:p>
            <a:pPr eaLnBrk="1" hangingPunct="1"/>
            <a:r>
              <a:rPr lang="en-US" altLang="en-US" sz="2600"/>
              <a:t>Enteritis, genital, and soft tissue in various immunocompromised patients</a:t>
            </a:r>
          </a:p>
          <a:p>
            <a:pPr eaLnBrk="1" hangingPunct="1"/>
            <a:r>
              <a:rPr lang="en-US" altLang="en-US" sz="2600"/>
              <a:t>Grows in BACTEC blood culture medium but not on subculture to routine solid media</a:t>
            </a:r>
          </a:p>
          <a:p>
            <a:pPr eaLnBrk="1" hangingPunct="1"/>
            <a:r>
              <a:rPr lang="en-US" altLang="en-US" sz="2600"/>
              <a:t>Needs mycobactin to grow on Middlebrook 7H11 solid agar</a:t>
            </a:r>
          </a:p>
          <a:p>
            <a:pPr eaLnBrk="1" hangingPunct="1"/>
            <a:r>
              <a:rPr lang="en-US" altLang="en-US" sz="2600"/>
              <a:t>Positive semi-quantitative and heat-stable catalase</a:t>
            </a:r>
          </a:p>
          <a:p>
            <a:pPr eaLnBrk="1" hangingPunct="1"/>
            <a:r>
              <a:rPr lang="en-US" altLang="en-US" sz="2600"/>
              <a:t>Positive pyrazinamidase and urease</a:t>
            </a: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8492FA1A-BCA5-205F-4DB0-596A97207A18}"/>
              </a:ext>
            </a:extLst>
          </p:cNvPr>
          <p:cNvSpPr>
            <a:spLocks noGrp="1"/>
          </p:cNvSpPr>
          <p:nvPr>
            <p:ph type="title"/>
          </p:nvPr>
        </p:nvSpPr>
        <p:spPr/>
        <p:txBody>
          <a:bodyPr/>
          <a:lstStyle/>
          <a:p>
            <a:pPr eaLnBrk="1" hangingPunct="1"/>
            <a:r>
              <a:rPr lang="en-US" altLang="en-US" i="1"/>
              <a:t>M. haemophilum</a:t>
            </a:r>
          </a:p>
        </p:txBody>
      </p:sp>
      <p:sp>
        <p:nvSpPr>
          <p:cNvPr id="31747" name="Rectangle 3">
            <a:extLst>
              <a:ext uri="{FF2B5EF4-FFF2-40B4-BE49-F238E27FC236}">
                <a16:creationId xmlns:a16="http://schemas.microsoft.com/office/drawing/2014/main" id="{20416650-F633-CBBE-7B83-70CDDD198368}"/>
              </a:ext>
            </a:extLst>
          </p:cNvPr>
          <p:cNvSpPr>
            <a:spLocks noGrp="1" noChangeArrowheads="1"/>
          </p:cNvSpPr>
          <p:nvPr>
            <p:ph idx="1"/>
          </p:nvPr>
        </p:nvSpPr>
        <p:spPr>
          <a:xfrm>
            <a:off x="685800" y="1524000"/>
            <a:ext cx="8077200" cy="4454525"/>
          </a:xfrm>
        </p:spPr>
        <p:txBody>
          <a:bodyPr rtlCol="0">
            <a:normAutofit fontScale="92500" lnSpcReduction="10000"/>
          </a:bodyPr>
          <a:lstStyle/>
          <a:p>
            <a:pPr eaLnBrk="1" fontAlgn="auto" hangingPunct="1">
              <a:spcAft>
                <a:spcPts val="0"/>
              </a:spcAft>
              <a:defRPr/>
            </a:pPr>
            <a:r>
              <a:rPr lang="en-US" altLang="en-US" dirty="0"/>
              <a:t>Rare occurrence typically found in immunocompromised patients</a:t>
            </a:r>
          </a:p>
          <a:p>
            <a:pPr lvl="1" eaLnBrk="1" fontAlgn="auto" hangingPunct="1">
              <a:spcAft>
                <a:spcPts val="0"/>
              </a:spcAft>
              <a:defRPr/>
            </a:pPr>
            <a:r>
              <a:rPr lang="en-US" altLang="en-US" dirty="0"/>
              <a:t>Submandibular lymphadenitis, subcutaneous nodules, painful swellings, ulcers progressing to abscesses, draining fistulas</a:t>
            </a:r>
          </a:p>
          <a:p>
            <a:pPr lvl="1" eaLnBrk="1" fontAlgn="auto" hangingPunct="1">
              <a:spcAft>
                <a:spcPts val="0"/>
              </a:spcAft>
              <a:defRPr/>
            </a:pPr>
            <a:r>
              <a:rPr lang="en-US" altLang="en-US" dirty="0"/>
              <a:t>Requires hemoglobin or hemin, growth at 28 to 32° C</a:t>
            </a:r>
          </a:p>
          <a:p>
            <a:pPr eaLnBrk="1" fontAlgn="auto" hangingPunct="1">
              <a:spcAft>
                <a:spcPts val="0"/>
              </a:spcAft>
              <a:defRPr/>
            </a:pPr>
            <a:r>
              <a:rPr lang="en-US" altLang="en-US" dirty="0">
                <a:sym typeface="Symbol" pitchFamily="18" charset="2"/>
              </a:rPr>
              <a:t>Morphology</a:t>
            </a:r>
          </a:p>
          <a:p>
            <a:pPr lvl="1" eaLnBrk="1" fontAlgn="auto" hangingPunct="1">
              <a:spcAft>
                <a:spcPts val="0"/>
              </a:spcAft>
              <a:defRPr/>
            </a:pPr>
            <a:r>
              <a:rPr lang="en-US" altLang="en-US" dirty="0">
                <a:sym typeface="Symbol" pitchFamily="18" charset="2"/>
              </a:rPr>
              <a:t>Microscopic</a:t>
            </a:r>
          </a:p>
          <a:p>
            <a:pPr lvl="2" eaLnBrk="1" fontAlgn="auto" hangingPunct="1">
              <a:spcAft>
                <a:spcPts val="0"/>
              </a:spcAft>
              <a:defRPr/>
            </a:pPr>
            <a:r>
              <a:rPr lang="en-US" altLang="en-US" dirty="0">
                <a:sym typeface="Symbol" pitchFamily="18" charset="2"/>
              </a:rPr>
              <a:t>Strongly acid fast, short, occasionally curved</a:t>
            </a:r>
          </a:p>
          <a:p>
            <a:pPr lvl="2" eaLnBrk="1" fontAlgn="auto" hangingPunct="1">
              <a:spcAft>
                <a:spcPts val="0"/>
              </a:spcAft>
              <a:defRPr/>
            </a:pPr>
            <a:r>
              <a:rPr lang="en-US" altLang="en-US" dirty="0">
                <a:sym typeface="Symbol" pitchFamily="18" charset="2"/>
              </a:rPr>
              <a:t>No banding or beading, arranged in tight clusters or cords</a:t>
            </a:r>
          </a:p>
          <a:p>
            <a:pPr lvl="1" eaLnBrk="1" fontAlgn="auto" hangingPunct="1">
              <a:spcAft>
                <a:spcPts val="0"/>
              </a:spcAft>
              <a:defRPr/>
            </a:pPr>
            <a:r>
              <a:rPr lang="en-US" altLang="en-US" dirty="0">
                <a:sym typeface="Symbol" pitchFamily="18" charset="2"/>
              </a:rPr>
              <a:t>Macroscopic</a:t>
            </a:r>
          </a:p>
          <a:p>
            <a:pPr lvl="2" eaLnBrk="1" fontAlgn="auto" hangingPunct="1">
              <a:spcAft>
                <a:spcPts val="0"/>
              </a:spcAft>
              <a:defRPr/>
            </a:pPr>
            <a:r>
              <a:rPr lang="en-US" altLang="en-US" dirty="0">
                <a:sym typeface="Symbol" pitchFamily="18" charset="2"/>
              </a:rPr>
              <a:t>Colonies rough to smooth and nonpigmented </a:t>
            </a:r>
            <a:endParaRPr lang="en-US" altLang="en-US" dirty="0"/>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2CE8E13E-0C76-22B7-96ED-45731E91A2FB}"/>
              </a:ext>
            </a:extLst>
          </p:cNvPr>
          <p:cNvSpPr>
            <a:spLocks noGrp="1"/>
          </p:cNvSpPr>
          <p:nvPr>
            <p:ph type="title"/>
          </p:nvPr>
        </p:nvSpPr>
        <p:spPr/>
        <p:txBody>
          <a:bodyPr/>
          <a:lstStyle/>
          <a:p>
            <a:pPr eaLnBrk="1" hangingPunct="1"/>
            <a:r>
              <a:rPr lang="en-US" altLang="en-US" sz="3600" i="1"/>
              <a:t>M. marinum</a:t>
            </a:r>
          </a:p>
        </p:txBody>
      </p:sp>
      <p:sp>
        <p:nvSpPr>
          <p:cNvPr id="103427" name="Rectangle 3">
            <a:extLst>
              <a:ext uri="{FF2B5EF4-FFF2-40B4-BE49-F238E27FC236}">
                <a16:creationId xmlns:a16="http://schemas.microsoft.com/office/drawing/2014/main" id="{321C22F6-97B6-276F-D3A2-BF1BA6D6B3A5}"/>
              </a:ext>
            </a:extLst>
          </p:cNvPr>
          <p:cNvSpPr>
            <a:spLocks noGrp="1"/>
          </p:cNvSpPr>
          <p:nvPr>
            <p:ph idx="1"/>
          </p:nvPr>
        </p:nvSpPr>
        <p:spPr>
          <a:xfrm>
            <a:off x="457200" y="1295400"/>
            <a:ext cx="8229600" cy="4525963"/>
          </a:xfrm>
        </p:spPr>
        <p:txBody>
          <a:bodyPr/>
          <a:lstStyle/>
          <a:p>
            <a:pPr eaLnBrk="1" hangingPunct="1"/>
            <a:r>
              <a:rPr lang="en-US" altLang="en-US"/>
              <a:t>Cutaneous infections due to contact with saltwater or inadequately chlorinated freshwater</a:t>
            </a:r>
          </a:p>
          <a:p>
            <a:pPr lvl="1" eaLnBrk="1" hangingPunct="1"/>
            <a:r>
              <a:rPr lang="en-US" altLang="en-US"/>
              <a:t>“Swimming pool granuloma”</a:t>
            </a:r>
          </a:p>
          <a:p>
            <a:pPr eaLnBrk="1" hangingPunct="1"/>
            <a:r>
              <a:rPr lang="en-US" altLang="en-US"/>
              <a:t>Typical presentation</a:t>
            </a:r>
          </a:p>
          <a:p>
            <a:pPr lvl="1" eaLnBrk="1" hangingPunct="1"/>
            <a:r>
              <a:rPr lang="en-US" altLang="en-US"/>
              <a:t>Tender red or blue-red subcutaneous nodule usually on the elbow, knee, toe, or finger 2 to 3 weeks after exposure</a:t>
            </a:r>
          </a:p>
          <a:p>
            <a:pPr eaLnBrk="1" hangingPunct="1"/>
            <a:r>
              <a:rPr lang="en-US" altLang="en-US"/>
              <a:t>In some cases, an ulcer develops at primary site of inoculation</a:t>
            </a:r>
          </a:p>
          <a:p>
            <a:pPr lvl="1" eaLnBrk="1" hangingPunct="1"/>
            <a:r>
              <a:rPr lang="en-US" altLang="en-US"/>
              <a:t>With secondary spread along the ascending lymphatics</a:t>
            </a: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0E33E283-D1B2-A133-10FC-A6603B31E89B}"/>
              </a:ext>
            </a:extLst>
          </p:cNvPr>
          <p:cNvSpPr>
            <a:spLocks noGrp="1"/>
          </p:cNvSpPr>
          <p:nvPr>
            <p:ph type="title"/>
          </p:nvPr>
        </p:nvSpPr>
        <p:spPr/>
        <p:txBody>
          <a:bodyPr/>
          <a:lstStyle/>
          <a:p>
            <a:pPr eaLnBrk="1" hangingPunct="1"/>
            <a:r>
              <a:rPr lang="en-US" altLang="en-US" i="1" dirty="0"/>
              <a:t>M. </a:t>
            </a:r>
            <a:r>
              <a:rPr lang="en-US" altLang="en-US" i="1" dirty="0" err="1"/>
              <a:t>marinum</a:t>
            </a:r>
            <a:r>
              <a:rPr lang="en-US" altLang="en-US" i="1" dirty="0"/>
              <a:t> </a:t>
            </a:r>
            <a:r>
              <a:rPr lang="en-US" altLang="en-US" dirty="0"/>
              <a:t>(Cont.)</a:t>
            </a:r>
            <a:endParaRPr lang="en-US" altLang="en-US" i="1" dirty="0"/>
          </a:p>
        </p:txBody>
      </p:sp>
      <p:sp>
        <p:nvSpPr>
          <p:cNvPr id="104451" name="Content Placeholder 2">
            <a:extLst>
              <a:ext uri="{FF2B5EF4-FFF2-40B4-BE49-F238E27FC236}">
                <a16:creationId xmlns:a16="http://schemas.microsoft.com/office/drawing/2014/main" id="{FFEBFDEB-00D8-72E8-2523-1E611A94DBF9}"/>
              </a:ext>
            </a:extLst>
          </p:cNvPr>
          <p:cNvSpPr>
            <a:spLocks noGrp="1"/>
          </p:cNvSpPr>
          <p:nvPr>
            <p:ph idx="1"/>
          </p:nvPr>
        </p:nvSpPr>
        <p:spPr>
          <a:xfrm>
            <a:off x="762000" y="1565275"/>
            <a:ext cx="7772400" cy="4454525"/>
          </a:xfrm>
        </p:spPr>
        <p:txBody>
          <a:bodyPr/>
          <a:lstStyle/>
          <a:p>
            <a:pPr eaLnBrk="1" hangingPunct="1"/>
            <a:r>
              <a:rPr lang="en-US" altLang="en-US" sz="2400" dirty="0"/>
              <a:t>Optimal incubation temperature</a:t>
            </a:r>
          </a:p>
          <a:p>
            <a:pPr lvl="1" eaLnBrk="1" hangingPunct="1"/>
            <a:r>
              <a:rPr lang="en-US" altLang="en-US" sz="2000" dirty="0"/>
              <a:t>28°C to 30°C</a:t>
            </a:r>
          </a:p>
          <a:p>
            <a:pPr eaLnBrk="1" hangingPunct="1"/>
            <a:r>
              <a:rPr lang="en-US" altLang="en-US" sz="2400" dirty="0"/>
              <a:t>Colony morphology</a:t>
            </a:r>
          </a:p>
          <a:p>
            <a:pPr lvl="1" eaLnBrk="1" hangingPunct="1"/>
            <a:r>
              <a:rPr lang="en-US" altLang="en-US" sz="2000" dirty="0"/>
              <a:t>Smooth to rough and wrinkled on inspissated egg medium</a:t>
            </a:r>
          </a:p>
          <a:p>
            <a:pPr lvl="1" eaLnBrk="1" hangingPunct="1"/>
            <a:r>
              <a:rPr lang="en-US" altLang="en-US" sz="2000" dirty="0"/>
              <a:t>May be smooth on Middlebrook 7H10 or 7H11 agar</a:t>
            </a:r>
          </a:p>
          <a:p>
            <a:pPr lvl="1" eaLnBrk="1" hangingPunct="1"/>
            <a:r>
              <a:rPr lang="en-US" altLang="en-US" sz="2000" dirty="0"/>
              <a:t>Photochromogenic, young colonies grown in the dark may be nonpigmented or buff. Colonies exposed to light develop deep yellow color.</a:t>
            </a:r>
            <a:endParaRPr lang="en-US" altLang="en-US" sz="1800" dirty="0"/>
          </a:p>
          <a:p>
            <a:pPr eaLnBrk="1" hangingPunct="1"/>
            <a:r>
              <a:rPr lang="en-US" altLang="en-US" sz="2400" dirty="0"/>
              <a:t>Microscopic morphology</a:t>
            </a:r>
          </a:p>
          <a:p>
            <a:pPr lvl="1" eaLnBrk="1" hangingPunct="1"/>
            <a:r>
              <a:rPr lang="en-US" altLang="en-US" sz="2000" dirty="0"/>
              <a:t>Moderately long to long rods with cross-barring</a:t>
            </a:r>
          </a:p>
          <a:p>
            <a:pPr eaLnBrk="1" hangingPunct="1"/>
            <a:endParaRPr lang="en-US" altLang="en-US" sz="26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2815-EA93-12CA-2343-1144A96570DC}"/>
              </a:ext>
            </a:extLst>
          </p:cNvPr>
          <p:cNvSpPr>
            <a:spLocks noGrp="1"/>
          </p:cNvSpPr>
          <p:nvPr>
            <p:ph type="title"/>
          </p:nvPr>
        </p:nvSpPr>
        <p:spPr/>
        <p:txBody>
          <a:bodyPr rtlCol="0">
            <a:normAutofit/>
          </a:bodyPr>
          <a:lstStyle/>
          <a:p>
            <a:pPr eaLnBrk="1" fontAlgn="auto" hangingPunct="1">
              <a:spcAft>
                <a:spcPts val="0"/>
              </a:spcAft>
              <a:defRPr/>
            </a:pPr>
            <a:r>
              <a:rPr lang="en-US" sz="3600" i="1" dirty="0"/>
              <a:t>M. </a:t>
            </a:r>
            <a:r>
              <a:rPr lang="en-US" sz="3600" i="1" dirty="0" err="1"/>
              <a:t>marinum</a:t>
            </a:r>
            <a:r>
              <a:rPr lang="en-US" sz="3600" i="1" dirty="0"/>
              <a:t> </a:t>
            </a:r>
            <a:r>
              <a:rPr lang="en-US" sz="3600" dirty="0"/>
              <a:t>on </a:t>
            </a:r>
            <a:r>
              <a:rPr lang="en-US" sz="3600" dirty="0" err="1"/>
              <a:t>Middlebrook</a:t>
            </a:r>
            <a:r>
              <a:rPr lang="en-US" sz="3600" dirty="0"/>
              <a:t> 7H10 Medium Producing Rough Colonies</a:t>
            </a:r>
            <a:endParaRPr lang="en-US" sz="3600" i="1" dirty="0"/>
          </a:p>
        </p:txBody>
      </p:sp>
      <p:pic>
        <p:nvPicPr>
          <p:cNvPr id="105477" name="Picture 6" descr="Y:\ELS00000-IW26_[Mahon 6e]\ELS00000-IW26-SRC\Course-N\Construction\IC\jpg\Chapter026\026003.jpg">
            <a:extLst>
              <a:ext uri="{FF2B5EF4-FFF2-40B4-BE49-F238E27FC236}">
                <a16:creationId xmlns:a16="http://schemas.microsoft.com/office/drawing/2014/main" id="{D01A14F1-CFFE-692C-FAE7-31D73A3E2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6213"/>
            <a:ext cx="7054850"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E980-B45E-48C3-C03D-EAF199C801B0}"/>
              </a:ext>
            </a:extLst>
          </p:cNvPr>
          <p:cNvSpPr>
            <a:spLocks noGrp="1"/>
          </p:cNvSpPr>
          <p:nvPr>
            <p:ph type="title"/>
          </p:nvPr>
        </p:nvSpPr>
        <p:spPr/>
        <p:txBody>
          <a:bodyPr rtlCol="0">
            <a:normAutofit fontScale="90000"/>
          </a:bodyPr>
          <a:lstStyle/>
          <a:p>
            <a:pPr eaLnBrk="1" fontAlgn="auto" hangingPunct="1">
              <a:spcAft>
                <a:spcPts val="0"/>
              </a:spcAft>
              <a:defRPr/>
            </a:pPr>
            <a:r>
              <a:rPr lang="en-US" i="1" dirty="0"/>
              <a:t>M. </a:t>
            </a:r>
            <a:r>
              <a:rPr lang="en-US" i="1" dirty="0" err="1"/>
              <a:t>marinum</a:t>
            </a:r>
            <a:r>
              <a:rPr lang="en-US" dirty="0"/>
              <a:t> Identifying Characteristics</a:t>
            </a:r>
            <a:endParaRPr lang="en-US" i="1" dirty="0"/>
          </a:p>
        </p:txBody>
      </p:sp>
      <p:graphicFrame>
        <p:nvGraphicFramePr>
          <p:cNvPr id="5" name="Content Placeholder 4">
            <a:extLst>
              <a:ext uri="{FF2B5EF4-FFF2-40B4-BE49-F238E27FC236}">
                <a16:creationId xmlns:a16="http://schemas.microsoft.com/office/drawing/2014/main" id="{E3517B49-108A-11BC-A2E4-1E75B44FA2D6}"/>
              </a:ext>
            </a:extLst>
          </p:cNvPr>
          <p:cNvGraphicFramePr>
            <a:graphicFrameLocks noGrp="1"/>
          </p:cNvGraphicFramePr>
          <p:nvPr>
            <p:ph idx="1"/>
          </p:nvPr>
        </p:nvGraphicFramePr>
        <p:xfrm>
          <a:off x="712788" y="1550988"/>
          <a:ext cx="7772400" cy="4446582"/>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65890">
                <a:tc>
                  <a:txBody>
                    <a:bodyPr/>
                    <a:lstStyle/>
                    <a:p>
                      <a:r>
                        <a:rPr lang="en-US" sz="1800" dirty="0">
                          <a:solidFill>
                            <a:schemeClr val="bg2"/>
                          </a:solidFill>
                        </a:rPr>
                        <a:t>Biochemical</a:t>
                      </a:r>
                      <a:r>
                        <a:rPr lang="en-US" sz="1800" baseline="0" dirty="0">
                          <a:solidFill>
                            <a:schemeClr val="bg2"/>
                          </a:solidFill>
                        </a:rPr>
                        <a:t> test </a:t>
                      </a:r>
                      <a:endParaRPr lang="en-US" sz="1800" dirty="0">
                        <a:solidFill>
                          <a:schemeClr val="bg2"/>
                        </a:solidFill>
                      </a:endParaRPr>
                    </a:p>
                  </a:txBody>
                  <a:tcPr marT="45737" marB="45737"/>
                </a:tc>
                <a:tc>
                  <a:txBody>
                    <a:bodyPr/>
                    <a:lstStyle/>
                    <a:p>
                      <a:r>
                        <a:rPr lang="en-US" sz="1800" dirty="0">
                          <a:solidFill>
                            <a:schemeClr val="bg2"/>
                          </a:solidFill>
                        </a:rPr>
                        <a:t>Result</a:t>
                      </a:r>
                    </a:p>
                  </a:txBody>
                  <a:tcPr marT="45737" marB="45737"/>
                </a:tc>
                <a:extLst>
                  <a:ext uri="{0D108BD9-81ED-4DB2-BD59-A6C34878D82A}">
                    <a16:rowId xmlns:a16="http://schemas.microsoft.com/office/drawing/2014/main" val="10000"/>
                  </a:ext>
                </a:extLst>
              </a:tr>
              <a:tr h="370972">
                <a:tc>
                  <a:txBody>
                    <a:bodyPr/>
                    <a:lstStyle/>
                    <a:p>
                      <a:endParaRPr lang="en-US" sz="1800" dirty="0"/>
                    </a:p>
                  </a:txBody>
                  <a:tcPr marT="45737" marB="45737"/>
                </a:tc>
                <a:tc>
                  <a:txBody>
                    <a:bodyPr/>
                    <a:lstStyle/>
                    <a:p>
                      <a:endParaRPr lang="en-US" sz="1800"/>
                    </a:p>
                  </a:txBody>
                  <a:tcPr marT="45737" marB="45737"/>
                </a:tc>
                <a:extLst>
                  <a:ext uri="{0D108BD9-81ED-4DB2-BD59-A6C34878D82A}">
                    <a16:rowId xmlns:a16="http://schemas.microsoft.com/office/drawing/2014/main" val="10001"/>
                  </a:ext>
                </a:extLst>
              </a:tr>
              <a:tr h="370972">
                <a:tc>
                  <a:txBody>
                    <a:bodyPr/>
                    <a:lstStyle/>
                    <a:p>
                      <a:r>
                        <a:rPr lang="en-US" sz="1800" dirty="0"/>
                        <a:t>Niacin production</a:t>
                      </a:r>
                    </a:p>
                  </a:txBody>
                  <a:tcPr marT="45737" marB="45737"/>
                </a:tc>
                <a:tc>
                  <a:txBody>
                    <a:bodyPr/>
                    <a:lstStyle/>
                    <a:p>
                      <a:r>
                        <a:rPr lang="en-US" sz="1800" dirty="0"/>
                        <a:t>Negative </a:t>
                      </a:r>
                    </a:p>
                  </a:txBody>
                  <a:tcPr marT="45737" marB="45737"/>
                </a:tc>
                <a:extLst>
                  <a:ext uri="{0D108BD9-81ED-4DB2-BD59-A6C34878D82A}">
                    <a16:rowId xmlns:a16="http://schemas.microsoft.com/office/drawing/2014/main" val="10002"/>
                  </a:ext>
                </a:extLst>
              </a:tr>
              <a:tr h="370972">
                <a:tc>
                  <a:txBody>
                    <a:bodyPr/>
                    <a:lstStyle/>
                    <a:p>
                      <a:endParaRPr lang="en-US" sz="1800"/>
                    </a:p>
                  </a:txBody>
                  <a:tcPr marT="45737" marB="45737"/>
                </a:tc>
                <a:tc>
                  <a:txBody>
                    <a:bodyPr/>
                    <a:lstStyle/>
                    <a:p>
                      <a:endParaRPr lang="en-US" sz="1800"/>
                    </a:p>
                  </a:txBody>
                  <a:tcPr marT="45737" marB="45737"/>
                </a:tc>
                <a:extLst>
                  <a:ext uri="{0D108BD9-81ED-4DB2-BD59-A6C34878D82A}">
                    <a16:rowId xmlns:a16="http://schemas.microsoft.com/office/drawing/2014/main" val="10003"/>
                  </a:ext>
                </a:extLst>
              </a:tr>
              <a:tr h="370972">
                <a:tc>
                  <a:txBody>
                    <a:bodyPr/>
                    <a:lstStyle/>
                    <a:p>
                      <a:r>
                        <a:rPr lang="en-US" sz="1800" dirty="0"/>
                        <a:t>Nitrite</a:t>
                      </a:r>
                      <a:r>
                        <a:rPr lang="en-US" sz="1800" baseline="0" dirty="0"/>
                        <a:t> reduction</a:t>
                      </a:r>
                      <a:endParaRPr lang="en-US" sz="1800" dirty="0"/>
                    </a:p>
                  </a:txBody>
                  <a:tcPr marT="45737" marB="45737"/>
                </a:tc>
                <a:tc>
                  <a:txBody>
                    <a:bodyPr/>
                    <a:lstStyle/>
                    <a:p>
                      <a:r>
                        <a:rPr lang="en-US" sz="1800" dirty="0"/>
                        <a:t>Negative</a:t>
                      </a:r>
                    </a:p>
                  </a:txBody>
                  <a:tcPr marT="45737" marB="45737"/>
                </a:tc>
                <a:extLst>
                  <a:ext uri="{0D108BD9-81ED-4DB2-BD59-A6C34878D82A}">
                    <a16:rowId xmlns:a16="http://schemas.microsoft.com/office/drawing/2014/main" val="10004"/>
                  </a:ext>
                </a:extLst>
              </a:tr>
              <a:tr h="370972">
                <a:tc>
                  <a:txBody>
                    <a:bodyPr/>
                    <a:lstStyle/>
                    <a:p>
                      <a:endParaRPr lang="en-US" sz="1800"/>
                    </a:p>
                  </a:txBody>
                  <a:tcPr marT="45737" marB="45737"/>
                </a:tc>
                <a:tc>
                  <a:txBody>
                    <a:bodyPr/>
                    <a:lstStyle/>
                    <a:p>
                      <a:endParaRPr lang="en-US" sz="1800"/>
                    </a:p>
                  </a:txBody>
                  <a:tcPr marT="45737" marB="45737"/>
                </a:tc>
                <a:extLst>
                  <a:ext uri="{0D108BD9-81ED-4DB2-BD59-A6C34878D82A}">
                    <a16:rowId xmlns:a16="http://schemas.microsoft.com/office/drawing/2014/main" val="10005"/>
                  </a:ext>
                </a:extLst>
              </a:tr>
              <a:tr h="370972">
                <a:tc>
                  <a:txBody>
                    <a:bodyPr/>
                    <a:lstStyle/>
                    <a:p>
                      <a:r>
                        <a:rPr lang="en-US" sz="1800" dirty="0"/>
                        <a:t>Production of heat-stable catalase</a:t>
                      </a:r>
                    </a:p>
                  </a:txBody>
                  <a:tcPr marT="45737" marB="45737"/>
                </a:tc>
                <a:tc>
                  <a:txBody>
                    <a:bodyPr/>
                    <a:lstStyle/>
                    <a:p>
                      <a:r>
                        <a:rPr lang="en-US" sz="1800" dirty="0"/>
                        <a:t>Negative</a:t>
                      </a:r>
                      <a:r>
                        <a:rPr lang="en-US" sz="1800" baseline="0" dirty="0"/>
                        <a:t> </a:t>
                      </a:r>
                      <a:endParaRPr lang="en-US" sz="1800" dirty="0"/>
                    </a:p>
                  </a:txBody>
                  <a:tcPr marT="45737" marB="45737"/>
                </a:tc>
                <a:extLst>
                  <a:ext uri="{0D108BD9-81ED-4DB2-BD59-A6C34878D82A}">
                    <a16:rowId xmlns:a16="http://schemas.microsoft.com/office/drawing/2014/main" val="10006"/>
                  </a:ext>
                </a:extLst>
              </a:tr>
              <a:tr h="370972">
                <a:tc>
                  <a:txBody>
                    <a:bodyPr/>
                    <a:lstStyle/>
                    <a:p>
                      <a:endParaRPr lang="en-US" sz="1800" dirty="0"/>
                    </a:p>
                  </a:txBody>
                  <a:tcPr marT="45737" marB="45737"/>
                </a:tc>
                <a:tc>
                  <a:txBody>
                    <a:bodyPr/>
                    <a:lstStyle/>
                    <a:p>
                      <a:endParaRPr lang="en-US" sz="1800" dirty="0"/>
                    </a:p>
                  </a:txBody>
                  <a:tcPr marT="45737" marB="45737"/>
                </a:tc>
                <a:extLst>
                  <a:ext uri="{0D108BD9-81ED-4DB2-BD59-A6C34878D82A}">
                    <a16:rowId xmlns:a16="http://schemas.microsoft.com/office/drawing/2014/main" val="10007"/>
                  </a:ext>
                </a:extLst>
              </a:tr>
              <a:tr h="370972">
                <a:tc>
                  <a:txBody>
                    <a:bodyPr/>
                    <a:lstStyle/>
                    <a:p>
                      <a:r>
                        <a:rPr lang="en-US" sz="1800" dirty="0"/>
                        <a:t>Hydrolysis of Tween 80</a:t>
                      </a:r>
                    </a:p>
                  </a:txBody>
                  <a:tcPr marT="45737" marB="45737"/>
                </a:tc>
                <a:tc>
                  <a:txBody>
                    <a:bodyPr/>
                    <a:lstStyle/>
                    <a:p>
                      <a:r>
                        <a:rPr lang="en-US" sz="1800" dirty="0"/>
                        <a:t>Positive </a:t>
                      </a:r>
                    </a:p>
                  </a:txBody>
                  <a:tcPr marT="45737" marB="45737"/>
                </a:tc>
                <a:extLst>
                  <a:ext uri="{0D108BD9-81ED-4DB2-BD59-A6C34878D82A}">
                    <a16:rowId xmlns:a16="http://schemas.microsoft.com/office/drawing/2014/main" val="10008"/>
                  </a:ext>
                </a:extLst>
              </a:tr>
              <a:tr h="370972">
                <a:tc>
                  <a:txBody>
                    <a:bodyPr/>
                    <a:lstStyle/>
                    <a:p>
                      <a:endParaRPr lang="en-US" sz="1800" dirty="0"/>
                    </a:p>
                  </a:txBody>
                  <a:tcPr marT="45737" marB="45737"/>
                </a:tc>
                <a:tc>
                  <a:txBody>
                    <a:bodyPr/>
                    <a:lstStyle/>
                    <a:p>
                      <a:endParaRPr lang="en-US" sz="1800" dirty="0"/>
                    </a:p>
                  </a:txBody>
                  <a:tcPr marT="45737" marB="45737"/>
                </a:tc>
                <a:extLst>
                  <a:ext uri="{0D108BD9-81ED-4DB2-BD59-A6C34878D82A}">
                    <a16:rowId xmlns:a16="http://schemas.microsoft.com/office/drawing/2014/main" val="10009"/>
                  </a:ext>
                </a:extLst>
              </a:tr>
              <a:tr h="370972">
                <a:tc>
                  <a:txBody>
                    <a:bodyPr/>
                    <a:lstStyle/>
                    <a:p>
                      <a:r>
                        <a:rPr lang="en-US" sz="1800" dirty="0"/>
                        <a:t>Urease</a:t>
                      </a:r>
                      <a:r>
                        <a:rPr lang="en-US" sz="1800" baseline="0" dirty="0"/>
                        <a:t> and </a:t>
                      </a:r>
                      <a:r>
                        <a:rPr lang="en-US" sz="1800" baseline="0" dirty="0" err="1"/>
                        <a:t>pyrazinamidase</a:t>
                      </a:r>
                      <a:endParaRPr lang="en-US" sz="1800" dirty="0"/>
                    </a:p>
                  </a:txBody>
                  <a:tcPr marT="45737" marB="45737"/>
                </a:tc>
                <a:tc>
                  <a:txBody>
                    <a:bodyPr/>
                    <a:lstStyle/>
                    <a:p>
                      <a:r>
                        <a:rPr lang="en-US" sz="1800" dirty="0"/>
                        <a:t>Positive </a:t>
                      </a:r>
                    </a:p>
                  </a:txBody>
                  <a:tcPr marT="45737" marB="45737"/>
                </a:tc>
                <a:extLst>
                  <a:ext uri="{0D108BD9-81ED-4DB2-BD59-A6C34878D82A}">
                    <a16:rowId xmlns:a16="http://schemas.microsoft.com/office/drawing/2014/main" val="10010"/>
                  </a:ext>
                </a:extLst>
              </a:tr>
              <a:tr h="370972">
                <a:tc>
                  <a:txBody>
                    <a:bodyPr/>
                    <a:lstStyle/>
                    <a:p>
                      <a:endParaRPr lang="en-US" sz="1800" dirty="0"/>
                    </a:p>
                  </a:txBody>
                  <a:tcPr marT="45737" marB="45737"/>
                </a:tc>
                <a:tc>
                  <a:txBody>
                    <a:bodyPr/>
                    <a:lstStyle/>
                    <a:p>
                      <a:endParaRPr lang="en-US" sz="1800" dirty="0"/>
                    </a:p>
                  </a:txBody>
                  <a:tcPr marT="45737" marB="45737"/>
                </a:tc>
                <a:extLst>
                  <a:ext uri="{0D108BD9-81ED-4DB2-BD59-A6C34878D82A}">
                    <a16:rowId xmlns:a16="http://schemas.microsoft.com/office/drawing/2014/main" val="10011"/>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21C1A4B-A301-997A-26D8-FDA02FC5B0A7}"/>
              </a:ext>
            </a:extLst>
          </p:cNvPr>
          <p:cNvSpPr>
            <a:spLocks noGrp="1"/>
          </p:cNvSpPr>
          <p:nvPr>
            <p:ph type="title"/>
          </p:nvPr>
        </p:nvSpPr>
        <p:spPr/>
        <p:txBody>
          <a:bodyPr/>
          <a:lstStyle/>
          <a:p>
            <a:pPr eaLnBrk="1" hangingPunct="1"/>
            <a:r>
              <a:rPr lang="en-US" altLang="en-US" i="1"/>
              <a:t>M. scrofulaceum</a:t>
            </a:r>
          </a:p>
        </p:txBody>
      </p:sp>
      <p:sp>
        <p:nvSpPr>
          <p:cNvPr id="107523" name="Rectangle 3">
            <a:extLst>
              <a:ext uri="{FF2B5EF4-FFF2-40B4-BE49-F238E27FC236}">
                <a16:creationId xmlns:a16="http://schemas.microsoft.com/office/drawing/2014/main" id="{CB91097E-483B-285E-0405-EB544351767E}"/>
              </a:ext>
            </a:extLst>
          </p:cNvPr>
          <p:cNvSpPr>
            <a:spLocks noGrp="1"/>
          </p:cNvSpPr>
          <p:nvPr>
            <p:ph idx="1"/>
          </p:nvPr>
        </p:nvSpPr>
        <p:spPr>
          <a:xfrm>
            <a:off x="533400" y="1641475"/>
            <a:ext cx="8077200" cy="4454525"/>
          </a:xfrm>
        </p:spPr>
        <p:txBody>
          <a:bodyPr/>
          <a:lstStyle/>
          <a:p>
            <a:pPr eaLnBrk="1" hangingPunct="1"/>
            <a:r>
              <a:rPr lang="en-US" altLang="en-US"/>
              <a:t>Rare in the United States</a:t>
            </a:r>
          </a:p>
          <a:p>
            <a:pPr eaLnBrk="1" hangingPunct="1"/>
            <a:r>
              <a:rPr lang="en-US" altLang="en-US"/>
              <a:t>Most common form</a:t>
            </a:r>
          </a:p>
          <a:p>
            <a:pPr lvl="1" eaLnBrk="1" hangingPunct="1"/>
            <a:r>
              <a:rPr lang="en-US" altLang="en-US"/>
              <a:t>Cervical lymphadenitis in children</a:t>
            </a:r>
          </a:p>
          <a:p>
            <a:pPr eaLnBrk="1" hangingPunct="1"/>
            <a:r>
              <a:rPr lang="en-US" altLang="en-US"/>
              <a:t>Disease progression</a:t>
            </a:r>
          </a:p>
          <a:p>
            <a:pPr lvl="1" eaLnBrk="1" hangingPunct="1"/>
            <a:r>
              <a:rPr lang="en-US" altLang="en-US"/>
              <a:t>One or more enlarged nodes, often adjacent to the mandible and high in the neck with little or no pain</a:t>
            </a:r>
          </a:p>
          <a:p>
            <a:pPr lvl="1" eaLnBrk="1" hangingPunct="1"/>
            <a:endParaRPr lang="en-US" altLang="en-US" sz="170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E05F61C-F70D-1D23-CEE6-63DF9A4D54C2}"/>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Microscopic Morphology and Cell Wall Characteristics</a:t>
            </a:r>
          </a:p>
        </p:txBody>
      </p:sp>
      <p:sp>
        <p:nvSpPr>
          <p:cNvPr id="6147" name="Rectangle 3">
            <a:extLst>
              <a:ext uri="{FF2B5EF4-FFF2-40B4-BE49-F238E27FC236}">
                <a16:creationId xmlns:a16="http://schemas.microsoft.com/office/drawing/2014/main" id="{2F24B32A-E38B-C865-8CC1-1E45E86240B1}"/>
              </a:ext>
            </a:extLst>
          </p:cNvPr>
          <p:cNvSpPr>
            <a:spLocks noGrp="1" noChangeArrowheads="1"/>
          </p:cNvSpPr>
          <p:nvPr>
            <p:ph idx="1"/>
          </p:nvPr>
        </p:nvSpPr>
        <p:spPr/>
        <p:txBody>
          <a:bodyPr rtlCol="0">
            <a:normAutofit lnSpcReduction="10000"/>
          </a:bodyPr>
          <a:lstStyle/>
          <a:p>
            <a:pPr eaLnBrk="1" fontAlgn="auto" hangingPunct="1">
              <a:spcAft>
                <a:spcPts val="0"/>
              </a:spcAft>
              <a:defRPr/>
            </a:pPr>
            <a:r>
              <a:rPr lang="en-US" altLang="en-US" dirty="0"/>
              <a:t>Slender, slightly curved or straight, rod-shaped organisms</a:t>
            </a:r>
          </a:p>
          <a:p>
            <a:pPr eaLnBrk="1" fontAlgn="auto" hangingPunct="1">
              <a:spcAft>
                <a:spcPts val="0"/>
              </a:spcAft>
              <a:defRPr/>
            </a:pPr>
            <a:r>
              <a:rPr lang="en-US" altLang="en-US" dirty="0"/>
              <a:t>Cell wall has high lipid (mycolic acid) content.</a:t>
            </a:r>
          </a:p>
          <a:p>
            <a:pPr lvl="1" eaLnBrk="1" fontAlgn="auto" hangingPunct="1">
              <a:spcAft>
                <a:spcPts val="0"/>
              </a:spcAft>
              <a:defRPr/>
            </a:pPr>
            <a:r>
              <a:rPr lang="en-US" altLang="en-US" dirty="0"/>
              <a:t>Organisms resist staining with basic aniline dyes, such as Gram stain, at room temperature. </a:t>
            </a:r>
          </a:p>
          <a:p>
            <a:pPr lvl="1" eaLnBrk="1" fontAlgn="auto" hangingPunct="1">
              <a:spcAft>
                <a:spcPts val="0"/>
              </a:spcAft>
              <a:defRPr/>
            </a:pPr>
            <a:r>
              <a:rPr lang="en-US" altLang="en-US" dirty="0"/>
              <a:t>Mycobacteria take up the dye with increased staining time or application of heat but resist </a:t>
            </a:r>
            <a:r>
              <a:rPr lang="en-US" altLang="en-US" dirty="0" err="1"/>
              <a:t>decolorization</a:t>
            </a:r>
            <a:r>
              <a:rPr lang="en-US" altLang="en-US" dirty="0"/>
              <a:t> with acid–ethanol, a characteristic known as “</a:t>
            </a:r>
            <a:r>
              <a:rPr lang="en-US" altLang="en-US" i="1" dirty="0"/>
              <a:t>acid fastness.</a:t>
            </a:r>
            <a:r>
              <a:rPr lang="en-US" altLang="en-US" dirty="0"/>
              <a:t>”</a:t>
            </a:r>
          </a:p>
          <a:p>
            <a:pPr lvl="2" eaLnBrk="1" fontAlgn="auto" hangingPunct="1">
              <a:spcAft>
                <a:spcPts val="0"/>
              </a:spcAft>
              <a:defRPr/>
            </a:pPr>
            <a:r>
              <a:rPr lang="en-US" altLang="en-US" dirty="0"/>
              <a:t>Distinguishing characteristic</a:t>
            </a:r>
          </a:p>
          <a:p>
            <a:pPr lvl="2" eaLnBrk="1" fontAlgn="auto" hangingPunct="1">
              <a:spcAft>
                <a:spcPts val="0"/>
              </a:spcAft>
              <a:defRPr/>
            </a:pPr>
            <a:r>
              <a:rPr lang="en-US" altLang="en-US" dirty="0"/>
              <a:t>Organisms known as AFB (acid-fast bacilli)</a:t>
            </a:r>
          </a:p>
          <a:p>
            <a:pPr lvl="1" eaLnBrk="1" fontAlgn="auto" hangingPunct="1">
              <a:spcAft>
                <a:spcPts val="0"/>
              </a:spcAft>
              <a:defRPr/>
            </a:pPr>
            <a:endParaRPr lang="en-US" altLang="en-US" dirty="0"/>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0F876937-28D0-873F-17F8-2A06922D0989}"/>
              </a:ext>
            </a:extLst>
          </p:cNvPr>
          <p:cNvSpPr>
            <a:spLocks noGrp="1"/>
          </p:cNvSpPr>
          <p:nvPr>
            <p:ph type="title"/>
          </p:nvPr>
        </p:nvSpPr>
        <p:spPr/>
        <p:txBody>
          <a:bodyPr/>
          <a:lstStyle/>
          <a:p>
            <a:pPr eaLnBrk="1" hangingPunct="1"/>
            <a:r>
              <a:rPr lang="en-US" altLang="en-US" i="1" dirty="0"/>
              <a:t>M. </a:t>
            </a:r>
            <a:r>
              <a:rPr lang="en-US" altLang="en-US" i="1" dirty="0" err="1"/>
              <a:t>Scrofulaceum</a:t>
            </a:r>
            <a:r>
              <a:rPr lang="en-US" altLang="en-US" dirty="0"/>
              <a:t> (Cont.)</a:t>
            </a:r>
            <a:endParaRPr lang="en-US" altLang="en-US" i="1" dirty="0"/>
          </a:p>
        </p:txBody>
      </p:sp>
      <p:sp>
        <p:nvSpPr>
          <p:cNvPr id="108547" name="Rectangle 3">
            <a:extLst>
              <a:ext uri="{FF2B5EF4-FFF2-40B4-BE49-F238E27FC236}">
                <a16:creationId xmlns:a16="http://schemas.microsoft.com/office/drawing/2014/main" id="{ED77C2D7-13B8-1D7B-6E55-0B79C4BAF3AD}"/>
              </a:ext>
            </a:extLst>
          </p:cNvPr>
          <p:cNvSpPr>
            <a:spLocks noGrp="1"/>
          </p:cNvSpPr>
          <p:nvPr>
            <p:ph idx="1"/>
          </p:nvPr>
        </p:nvSpPr>
        <p:spPr>
          <a:xfrm>
            <a:off x="533400" y="1641475"/>
            <a:ext cx="8077200" cy="4454525"/>
          </a:xfrm>
        </p:spPr>
        <p:txBody>
          <a:bodyPr/>
          <a:lstStyle/>
          <a:p>
            <a:pPr eaLnBrk="1" hangingPunct="1"/>
            <a:r>
              <a:rPr lang="en-US" altLang="en-US"/>
              <a:t>Pulmonary infections typically appear with chronic structural lung disease or an immunomodulatory condition.</a:t>
            </a:r>
          </a:p>
          <a:p>
            <a:pPr eaLnBrk="1" hangingPunct="1"/>
            <a:r>
              <a:rPr lang="en-US" altLang="en-US"/>
              <a:t>Treatment</a:t>
            </a:r>
          </a:p>
          <a:p>
            <a:pPr lvl="1" eaLnBrk="1" hangingPunct="1"/>
            <a:r>
              <a:rPr lang="en-US" altLang="en-US"/>
              <a:t>Surgical incision and drainage</a:t>
            </a:r>
          </a:p>
          <a:p>
            <a:pPr lvl="1" eaLnBrk="1" hangingPunct="1"/>
            <a:r>
              <a:rPr lang="en-US" altLang="en-US"/>
              <a:t>Anti-TB	drugs are generally not necessary</a:t>
            </a:r>
          </a:p>
          <a:p>
            <a:pPr lvl="1" eaLnBrk="1" hangingPunct="1"/>
            <a:r>
              <a:rPr lang="en-US" altLang="en-US"/>
              <a:t>Often resistant to isoniazid, streptomycin, ethambutol, and p-aminosalicylic acid.</a:t>
            </a:r>
          </a:p>
          <a:p>
            <a:pPr eaLnBrk="1" hangingPunct="1"/>
            <a:endParaRPr lang="en-US" altLang="en-US"/>
          </a:p>
          <a:p>
            <a:pPr lvl="1" eaLnBrk="1" hangingPunct="1"/>
            <a:endParaRPr lang="en-US" altLang="en-US" sz="1700"/>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4">
            <a:extLst>
              <a:ext uri="{FF2B5EF4-FFF2-40B4-BE49-F238E27FC236}">
                <a16:creationId xmlns:a16="http://schemas.microsoft.com/office/drawing/2014/main" id="{768C683C-779D-EC08-8926-778AF3925A3D}"/>
              </a:ext>
            </a:extLst>
          </p:cNvPr>
          <p:cNvSpPr>
            <a:spLocks noGrp="1"/>
          </p:cNvSpPr>
          <p:nvPr>
            <p:ph type="title"/>
          </p:nvPr>
        </p:nvSpPr>
        <p:spPr/>
        <p:txBody>
          <a:bodyPr/>
          <a:lstStyle/>
          <a:p>
            <a:pPr eaLnBrk="1" hangingPunct="1"/>
            <a:r>
              <a:rPr lang="en-US" altLang="en-US" i="1" dirty="0"/>
              <a:t>S. </a:t>
            </a:r>
            <a:r>
              <a:rPr lang="en-US" altLang="en-US" i="1" dirty="0" err="1"/>
              <a:t>scrofulaceum</a:t>
            </a:r>
            <a:r>
              <a:rPr lang="en-US" altLang="en-US" i="1" dirty="0"/>
              <a:t> </a:t>
            </a:r>
            <a:r>
              <a:rPr lang="en-US" altLang="en-US" dirty="0"/>
              <a:t>(Cont.)</a:t>
            </a:r>
          </a:p>
        </p:txBody>
      </p:sp>
      <p:sp>
        <p:nvSpPr>
          <p:cNvPr id="109571" name="Content Placeholder 5">
            <a:extLst>
              <a:ext uri="{FF2B5EF4-FFF2-40B4-BE49-F238E27FC236}">
                <a16:creationId xmlns:a16="http://schemas.microsoft.com/office/drawing/2014/main" id="{E0246758-8900-FBBF-674B-CA15E1DF229D}"/>
              </a:ext>
            </a:extLst>
          </p:cNvPr>
          <p:cNvSpPr>
            <a:spLocks noGrp="1"/>
          </p:cNvSpPr>
          <p:nvPr>
            <p:ph sz="half" idx="1"/>
          </p:nvPr>
        </p:nvSpPr>
        <p:spPr/>
        <p:txBody>
          <a:bodyPr/>
          <a:lstStyle/>
          <a:p>
            <a:pPr eaLnBrk="1" hangingPunct="1"/>
            <a:r>
              <a:rPr lang="en-US" altLang="en-US"/>
              <a:t>Scotochromogenic</a:t>
            </a:r>
          </a:p>
          <a:p>
            <a:pPr eaLnBrk="1" hangingPunct="1"/>
            <a:r>
              <a:rPr lang="en-US" altLang="en-US"/>
              <a:t>Smooth with dense centers and pigmentation from light yellow to deep orange</a:t>
            </a:r>
          </a:p>
          <a:p>
            <a:pPr eaLnBrk="1" hangingPunct="1"/>
            <a:endParaRPr lang="en-US" altLang="en-US"/>
          </a:p>
        </p:txBody>
      </p:sp>
      <p:pic>
        <p:nvPicPr>
          <p:cNvPr id="109574" name="Picture 7" descr="Y:\ELS00000-IW26_[Mahon 6e]\ELS00000-IW26-SRC\Course-N\Construction\IC\jpg\Chapter026\026004.jpg">
            <a:extLst>
              <a:ext uri="{FF2B5EF4-FFF2-40B4-BE49-F238E27FC236}">
                <a16:creationId xmlns:a16="http://schemas.microsoft.com/office/drawing/2014/main" id="{53D89B4B-93E2-7891-5A7F-29942A03C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522" r="31374"/>
          <a:stretch>
            <a:fillRect/>
          </a:stretch>
        </p:blipFill>
        <p:spPr bwMode="auto">
          <a:xfrm>
            <a:off x="5715000" y="1355725"/>
            <a:ext cx="20574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8148A-4C1A-AA48-D74B-F444051F97AF}"/>
              </a:ext>
            </a:extLst>
          </p:cNvPr>
          <p:cNvSpPr>
            <a:spLocks noGrp="1"/>
          </p:cNvSpPr>
          <p:nvPr>
            <p:ph type="title"/>
          </p:nvPr>
        </p:nvSpPr>
        <p:spPr/>
        <p:txBody>
          <a:bodyPr rtlCol="0">
            <a:normAutofit fontScale="90000"/>
          </a:bodyPr>
          <a:lstStyle/>
          <a:p>
            <a:pPr eaLnBrk="1" fontAlgn="auto" hangingPunct="1">
              <a:spcAft>
                <a:spcPts val="0"/>
              </a:spcAft>
              <a:defRPr/>
            </a:pPr>
            <a:r>
              <a:rPr lang="en-US" i="1" dirty="0"/>
              <a:t>M. </a:t>
            </a:r>
            <a:r>
              <a:rPr lang="en-US" i="1" dirty="0" err="1"/>
              <a:t>scrofulaceum</a:t>
            </a:r>
            <a:r>
              <a:rPr lang="en-US" i="1" dirty="0"/>
              <a:t> </a:t>
            </a:r>
            <a:r>
              <a:rPr lang="en-US" dirty="0"/>
              <a:t>Identifying Characteristics</a:t>
            </a:r>
          </a:p>
        </p:txBody>
      </p:sp>
      <p:graphicFrame>
        <p:nvGraphicFramePr>
          <p:cNvPr id="5" name="Content Placeholder 4">
            <a:extLst>
              <a:ext uri="{FF2B5EF4-FFF2-40B4-BE49-F238E27FC236}">
                <a16:creationId xmlns:a16="http://schemas.microsoft.com/office/drawing/2014/main" id="{89CBE9B8-298A-F038-0617-33A2F036172A}"/>
              </a:ext>
            </a:extLst>
          </p:cNvPr>
          <p:cNvGraphicFramePr>
            <a:graphicFrameLocks noGrp="1"/>
          </p:cNvGraphicFramePr>
          <p:nvPr>
            <p:ph idx="1"/>
          </p:nvPr>
        </p:nvGraphicFramePr>
        <p:xfrm>
          <a:off x="712788" y="1550988"/>
          <a:ext cx="7772400" cy="3333747"/>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65899">
                <a:tc>
                  <a:txBody>
                    <a:bodyPr/>
                    <a:lstStyle/>
                    <a:p>
                      <a:r>
                        <a:rPr lang="en-US" sz="1800" dirty="0">
                          <a:solidFill>
                            <a:schemeClr val="bg2"/>
                          </a:solidFill>
                        </a:rPr>
                        <a:t>Biochemical</a:t>
                      </a:r>
                      <a:r>
                        <a:rPr lang="en-US" sz="1800" baseline="0" dirty="0">
                          <a:solidFill>
                            <a:schemeClr val="bg2"/>
                          </a:solidFill>
                        </a:rPr>
                        <a:t> test </a:t>
                      </a:r>
                      <a:endParaRPr lang="en-US" sz="1800" dirty="0">
                        <a:solidFill>
                          <a:schemeClr val="bg2"/>
                        </a:solidFill>
                      </a:endParaRPr>
                    </a:p>
                  </a:txBody>
                  <a:tcPr marT="45738" marB="45738"/>
                </a:tc>
                <a:tc>
                  <a:txBody>
                    <a:bodyPr/>
                    <a:lstStyle/>
                    <a:p>
                      <a:r>
                        <a:rPr lang="en-US" sz="1800" dirty="0">
                          <a:solidFill>
                            <a:schemeClr val="bg2"/>
                          </a:solidFill>
                        </a:rPr>
                        <a:t>Result</a:t>
                      </a:r>
                    </a:p>
                  </a:txBody>
                  <a:tcPr marT="45738" marB="45738"/>
                </a:tc>
                <a:extLst>
                  <a:ext uri="{0D108BD9-81ED-4DB2-BD59-A6C34878D82A}">
                    <a16:rowId xmlns:a16="http://schemas.microsoft.com/office/drawing/2014/main" val="10000"/>
                  </a:ext>
                </a:extLst>
              </a:tr>
              <a:tr h="370981">
                <a:tc>
                  <a:txBody>
                    <a:bodyPr/>
                    <a:lstStyle/>
                    <a:p>
                      <a:endParaRPr lang="en-US" sz="1800" dirty="0"/>
                    </a:p>
                  </a:txBody>
                  <a:tcPr marT="45738" marB="45738"/>
                </a:tc>
                <a:tc>
                  <a:txBody>
                    <a:bodyPr/>
                    <a:lstStyle/>
                    <a:p>
                      <a:endParaRPr lang="en-US" sz="1800"/>
                    </a:p>
                  </a:txBody>
                  <a:tcPr marT="45738" marB="45738"/>
                </a:tc>
                <a:extLst>
                  <a:ext uri="{0D108BD9-81ED-4DB2-BD59-A6C34878D82A}">
                    <a16:rowId xmlns:a16="http://schemas.microsoft.com/office/drawing/2014/main" val="10001"/>
                  </a:ext>
                </a:extLst>
              </a:tr>
              <a:tr h="370981">
                <a:tc>
                  <a:txBody>
                    <a:bodyPr/>
                    <a:lstStyle/>
                    <a:p>
                      <a:r>
                        <a:rPr lang="en-US" sz="1800" dirty="0"/>
                        <a:t>Nitrite</a:t>
                      </a:r>
                      <a:r>
                        <a:rPr lang="en-US" sz="1800" baseline="0" dirty="0"/>
                        <a:t> reduction</a:t>
                      </a:r>
                      <a:endParaRPr lang="en-US" sz="1800" dirty="0"/>
                    </a:p>
                  </a:txBody>
                  <a:tcPr marT="45738" marB="45738"/>
                </a:tc>
                <a:tc>
                  <a:txBody>
                    <a:bodyPr/>
                    <a:lstStyle/>
                    <a:p>
                      <a:r>
                        <a:rPr lang="en-US" sz="1800" dirty="0"/>
                        <a:t>Negative</a:t>
                      </a:r>
                    </a:p>
                  </a:txBody>
                  <a:tcPr marT="45738" marB="45738"/>
                </a:tc>
                <a:extLst>
                  <a:ext uri="{0D108BD9-81ED-4DB2-BD59-A6C34878D82A}">
                    <a16:rowId xmlns:a16="http://schemas.microsoft.com/office/drawing/2014/main" val="10002"/>
                  </a:ext>
                </a:extLst>
              </a:tr>
              <a:tr h="370981">
                <a:tc>
                  <a:txBody>
                    <a:bodyPr/>
                    <a:lstStyle/>
                    <a:p>
                      <a:endParaRPr lang="en-US" sz="1800"/>
                    </a:p>
                  </a:txBody>
                  <a:tcPr marT="45738" marB="45738"/>
                </a:tc>
                <a:tc>
                  <a:txBody>
                    <a:bodyPr/>
                    <a:lstStyle/>
                    <a:p>
                      <a:endParaRPr lang="en-US" sz="1800"/>
                    </a:p>
                  </a:txBody>
                  <a:tcPr marT="45738" marB="45738"/>
                </a:tc>
                <a:extLst>
                  <a:ext uri="{0D108BD9-81ED-4DB2-BD59-A6C34878D82A}">
                    <a16:rowId xmlns:a16="http://schemas.microsoft.com/office/drawing/2014/main" val="10003"/>
                  </a:ext>
                </a:extLst>
              </a:tr>
              <a:tr h="370981">
                <a:tc>
                  <a:txBody>
                    <a:bodyPr/>
                    <a:lstStyle/>
                    <a:p>
                      <a:r>
                        <a:rPr lang="en-US" sz="1800" dirty="0"/>
                        <a:t>Production of heat-stable catalase</a:t>
                      </a:r>
                    </a:p>
                  </a:txBody>
                  <a:tcPr marT="45738" marB="45738"/>
                </a:tc>
                <a:tc>
                  <a:txBody>
                    <a:bodyPr/>
                    <a:lstStyle/>
                    <a:p>
                      <a:r>
                        <a:rPr lang="en-US" sz="1800" dirty="0"/>
                        <a:t>Positive</a:t>
                      </a:r>
                    </a:p>
                  </a:txBody>
                  <a:tcPr marT="45738" marB="45738"/>
                </a:tc>
                <a:extLst>
                  <a:ext uri="{0D108BD9-81ED-4DB2-BD59-A6C34878D82A}">
                    <a16:rowId xmlns:a16="http://schemas.microsoft.com/office/drawing/2014/main" val="10004"/>
                  </a:ext>
                </a:extLst>
              </a:tr>
              <a:tr h="370981">
                <a:tc>
                  <a:txBody>
                    <a:bodyPr/>
                    <a:lstStyle/>
                    <a:p>
                      <a:endParaRPr lang="en-US" sz="1800" dirty="0"/>
                    </a:p>
                  </a:txBody>
                  <a:tcPr marT="45738" marB="45738"/>
                </a:tc>
                <a:tc>
                  <a:txBody>
                    <a:bodyPr/>
                    <a:lstStyle/>
                    <a:p>
                      <a:endParaRPr lang="en-US" sz="1800" dirty="0"/>
                    </a:p>
                  </a:txBody>
                  <a:tcPr marT="45738" marB="45738"/>
                </a:tc>
                <a:extLst>
                  <a:ext uri="{0D108BD9-81ED-4DB2-BD59-A6C34878D82A}">
                    <a16:rowId xmlns:a16="http://schemas.microsoft.com/office/drawing/2014/main" val="10005"/>
                  </a:ext>
                </a:extLst>
              </a:tr>
              <a:tr h="370981">
                <a:tc>
                  <a:txBody>
                    <a:bodyPr/>
                    <a:lstStyle/>
                    <a:p>
                      <a:r>
                        <a:rPr lang="en-US" sz="1800" dirty="0"/>
                        <a:t>Hydrolysis of Tween 80</a:t>
                      </a:r>
                    </a:p>
                  </a:txBody>
                  <a:tcPr marT="45738" marB="45738"/>
                </a:tc>
                <a:tc>
                  <a:txBody>
                    <a:bodyPr/>
                    <a:lstStyle/>
                    <a:p>
                      <a:r>
                        <a:rPr lang="en-US" sz="1800" dirty="0"/>
                        <a:t>Negative</a:t>
                      </a:r>
                      <a:r>
                        <a:rPr lang="en-US" sz="1800" baseline="0" dirty="0"/>
                        <a:t> </a:t>
                      </a:r>
                      <a:endParaRPr lang="en-US" sz="1800" dirty="0"/>
                    </a:p>
                  </a:txBody>
                  <a:tcPr marT="45738" marB="45738"/>
                </a:tc>
                <a:extLst>
                  <a:ext uri="{0D108BD9-81ED-4DB2-BD59-A6C34878D82A}">
                    <a16:rowId xmlns:a16="http://schemas.microsoft.com/office/drawing/2014/main" val="10006"/>
                  </a:ext>
                </a:extLst>
              </a:tr>
              <a:tr h="370981">
                <a:tc>
                  <a:txBody>
                    <a:bodyPr/>
                    <a:lstStyle/>
                    <a:p>
                      <a:endParaRPr lang="en-US" sz="1800" dirty="0"/>
                    </a:p>
                  </a:txBody>
                  <a:tcPr marT="45738" marB="45738"/>
                </a:tc>
                <a:tc>
                  <a:txBody>
                    <a:bodyPr/>
                    <a:lstStyle/>
                    <a:p>
                      <a:endParaRPr lang="en-US" sz="1800" dirty="0"/>
                    </a:p>
                  </a:txBody>
                  <a:tcPr marT="45738" marB="45738"/>
                </a:tc>
                <a:extLst>
                  <a:ext uri="{0D108BD9-81ED-4DB2-BD59-A6C34878D82A}">
                    <a16:rowId xmlns:a16="http://schemas.microsoft.com/office/drawing/2014/main" val="10007"/>
                  </a:ext>
                </a:extLst>
              </a:tr>
              <a:tr h="370981">
                <a:tc>
                  <a:txBody>
                    <a:bodyPr/>
                    <a:lstStyle/>
                    <a:p>
                      <a:r>
                        <a:rPr lang="en-US" sz="1800" dirty="0"/>
                        <a:t>Urease</a:t>
                      </a:r>
                    </a:p>
                  </a:txBody>
                  <a:tcPr marT="45738" marB="45738"/>
                </a:tc>
                <a:tc>
                  <a:txBody>
                    <a:bodyPr/>
                    <a:lstStyle/>
                    <a:p>
                      <a:r>
                        <a:rPr lang="en-US" sz="1800" dirty="0"/>
                        <a:t>Positive </a:t>
                      </a:r>
                    </a:p>
                  </a:txBody>
                  <a:tcPr marT="45738" marB="45738"/>
                </a:tc>
                <a:extLst>
                  <a:ext uri="{0D108BD9-81ED-4DB2-BD59-A6C34878D82A}">
                    <a16:rowId xmlns:a16="http://schemas.microsoft.com/office/drawing/2014/main" val="10008"/>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5C12B3A3-87E1-663E-24CF-499A9BCCA45D}"/>
              </a:ext>
            </a:extLst>
          </p:cNvPr>
          <p:cNvSpPr>
            <a:spLocks noGrp="1"/>
          </p:cNvSpPr>
          <p:nvPr>
            <p:ph type="title"/>
          </p:nvPr>
        </p:nvSpPr>
        <p:spPr/>
        <p:txBody>
          <a:bodyPr/>
          <a:lstStyle/>
          <a:p>
            <a:pPr eaLnBrk="1" hangingPunct="1"/>
            <a:r>
              <a:rPr lang="en-US" altLang="en-US" i="1"/>
              <a:t>M. simiae</a:t>
            </a:r>
          </a:p>
        </p:txBody>
      </p:sp>
      <p:sp>
        <p:nvSpPr>
          <p:cNvPr id="111619" name="Rectangle 3">
            <a:extLst>
              <a:ext uri="{FF2B5EF4-FFF2-40B4-BE49-F238E27FC236}">
                <a16:creationId xmlns:a16="http://schemas.microsoft.com/office/drawing/2014/main" id="{059EE0AF-2AC2-BD4A-68CF-8D1BD88E8BF5}"/>
              </a:ext>
            </a:extLst>
          </p:cNvPr>
          <p:cNvSpPr>
            <a:spLocks noGrp="1"/>
          </p:cNvSpPr>
          <p:nvPr>
            <p:ph idx="1"/>
          </p:nvPr>
        </p:nvSpPr>
        <p:spPr>
          <a:xfrm>
            <a:off x="533400" y="1527175"/>
            <a:ext cx="8077200" cy="4454525"/>
          </a:xfrm>
        </p:spPr>
        <p:txBody>
          <a:bodyPr/>
          <a:lstStyle/>
          <a:p>
            <a:pPr eaLnBrk="1" hangingPunct="1"/>
            <a:r>
              <a:rPr lang="en-US" altLang="en-US"/>
              <a:t>Has been recovered in tap water</a:t>
            </a:r>
          </a:p>
          <a:p>
            <a:pPr lvl="1" eaLnBrk="1" hangingPunct="1"/>
            <a:r>
              <a:rPr lang="en-US" altLang="en-US"/>
              <a:t>Significant geographic variation in incidence</a:t>
            </a:r>
          </a:p>
          <a:p>
            <a:pPr eaLnBrk="1" hangingPunct="1"/>
            <a:r>
              <a:rPr lang="en-US" altLang="en-US"/>
              <a:t>Typically manifests as pulmonary disease </a:t>
            </a:r>
          </a:p>
          <a:p>
            <a:pPr lvl="1" eaLnBrk="1" hangingPunct="1"/>
            <a:r>
              <a:rPr lang="en-US" altLang="en-US"/>
              <a:t>Lymphadenitis, skin lesions, and other presentation have been reported</a:t>
            </a:r>
          </a:p>
          <a:p>
            <a:pPr eaLnBrk="1" hangingPunct="1"/>
            <a:r>
              <a:rPr lang="en-US" altLang="en-US"/>
              <a:t>Many isolates are resistant to most anti-TB drugs</a:t>
            </a:r>
          </a:p>
          <a:p>
            <a:pPr eaLnBrk="1" hangingPunct="1"/>
            <a:r>
              <a:rPr lang="en-US" altLang="en-US"/>
              <a:t>Associated with significant morbidity and mortality</a:t>
            </a:r>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C28527C8-CC52-0979-EB38-DA99725ECB19}"/>
              </a:ext>
            </a:extLst>
          </p:cNvPr>
          <p:cNvSpPr>
            <a:spLocks noGrp="1"/>
          </p:cNvSpPr>
          <p:nvPr>
            <p:ph type="title"/>
          </p:nvPr>
        </p:nvSpPr>
        <p:spPr/>
        <p:txBody>
          <a:bodyPr/>
          <a:lstStyle/>
          <a:p>
            <a:pPr eaLnBrk="1" hangingPunct="1"/>
            <a:r>
              <a:rPr lang="en-US" altLang="en-US" i="1" dirty="0"/>
              <a:t>M. </a:t>
            </a:r>
            <a:r>
              <a:rPr lang="en-US" altLang="en-US" i="1" dirty="0" err="1"/>
              <a:t>simiae</a:t>
            </a:r>
            <a:r>
              <a:rPr lang="en-US" altLang="en-US" i="1" dirty="0"/>
              <a:t> </a:t>
            </a:r>
            <a:r>
              <a:rPr lang="en-US" altLang="en-US" dirty="0"/>
              <a:t>(Cont.)</a:t>
            </a:r>
            <a:endParaRPr lang="en-US" altLang="en-US" i="1" dirty="0"/>
          </a:p>
        </p:txBody>
      </p:sp>
      <p:sp>
        <p:nvSpPr>
          <p:cNvPr id="112643" name="Content Placeholder 2">
            <a:extLst>
              <a:ext uri="{FF2B5EF4-FFF2-40B4-BE49-F238E27FC236}">
                <a16:creationId xmlns:a16="http://schemas.microsoft.com/office/drawing/2014/main" id="{8451884A-0757-141F-CC68-982D4C69A3C1}"/>
              </a:ext>
            </a:extLst>
          </p:cNvPr>
          <p:cNvSpPr>
            <a:spLocks noGrp="1"/>
          </p:cNvSpPr>
          <p:nvPr>
            <p:ph idx="1"/>
          </p:nvPr>
        </p:nvSpPr>
        <p:spPr>
          <a:xfrm>
            <a:off x="422275" y="1593850"/>
            <a:ext cx="8229600" cy="4525963"/>
          </a:xfrm>
        </p:spPr>
        <p:txBody>
          <a:bodyPr/>
          <a:lstStyle/>
          <a:p>
            <a:pPr eaLnBrk="1" hangingPunct="1"/>
            <a:r>
              <a:rPr lang="en-US" altLang="en-US" sz="2400" dirty="0"/>
              <a:t>Microscopic morphology</a:t>
            </a:r>
          </a:p>
          <a:p>
            <a:pPr lvl="1" eaLnBrk="1" hangingPunct="1"/>
            <a:r>
              <a:rPr lang="en-US" altLang="en-US" sz="2000" dirty="0"/>
              <a:t>Short coccobacilli</a:t>
            </a:r>
          </a:p>
          <a:p>
            <a:pPr eaLnBrk="1" hangingPunct="1"/>
            <a:r>
              <a:rPr lang="en-US" altLang="en-US" sz="2400" dirty="0"/>
              <a:t>Culture morphology</a:t>
            </a:r>
          </a:p>
          <a:p>
            <a:pPr lvl="1" eaLnBrk="1" hangingPunct="1"/>
            <a:r>
              <a:rPr lang="en-US" altLang="en-US" sz="2000" dirty="0"/>
              <a:t>On inspissated egg agar at 37° C</a:t>
            </a:r>
          </a:p>
          <a:p>
            <a:pPr lvl="2" eaLnBrk="1" hangingPunct="1"/>
            <a:r>
              <a:rPr lang="en-US" altLang="en-US" sz="1800" dirty="0"/>
              <a:t>Smooth in 10 to 21 days</a:t>
            </a:r>
          </a:p>
          <a:p>
            <a:pPr lvl="1" eaLnBrk="1" hangingPunct="1"/>
            <a:r>
              <a:rPr lang="en-US" altLang="en-US" sz="2000" dirty="0"/>
              <a:t>On Middlebrook 7H10 agar</a:t>
            </a:r>
          </a:p>
          <a:p>
            <a:pPr lvl="2" eaLnBrk="1" hangingPunct="1"/>
            <a:r>
              <a:rPr lang="en-US" altLang="en-US" sz="1800" dirty="0"/>
              <a:t>Thin, transparent or tiny, and filamentous</a:t>
            </a:r>
          </a:p>
          <a:p>
            <a:pPr lvl="1" eaLnBrk="1" hangingPunct="1"/>
            <a:r>
              <a:rPr lang="en-US" altLang="en-US" sz="2000" dirty="0"/>
              <a:t>Usually photochromogenic</a:t>
            </a:r>
          </a:p>
          <a:p>
            <a:pPr lvl="1" eaLnBrk="1" hangingPunct="1"/>
            <a:r>
              <a:rPr lang="en-US" altLang="en-US" sz="2000" dirty="0"/>
              <a:t>Development of yellow pigment may require prolonged incubation</a:t>
            </a:r>
          </a:p>
          <a:p>
            <a:pPr lvl="2" eaLnBrk="1" hangingPunct="1"/>
            <a:r>
              <a:rPr lang="en-US" altLang="en-US" sz="1800" dirty="0"/>
              <a:t>Some strains are never produce pigment on exposure to light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42F1934E-B53C-BD11-45DA-D6C26825A291}"/>
              </a:ext>
            </a:extLst>
          </p:cNvPr>
          <p:cNvSpPr>
            <a:spLocks noGrp="1"/>
          </p:cNvSpPr>
          <p:nvPr>
            <p:ph type="title"/>
          </p:nvPr>
        </p:nvSpPr>
        <p:spPr/>
        <p:txBody>
          <a:bodyPr/>
          <a:lstStyle/>
          <a:p>
            <a:pPr eaLnBrk="1" hangingPunct="1"/>
            <a:r>
              <a:rPr lang="en-US" altLang="en-US" i="1" dirty="0"/>
              <a:t>M. </a:t>
            </a:r>
            <a:r>
              <a:rPr lang="en-US" altLang="en-US" i="1" dirty="0" err="1"/>
              <a:t>simiae</a:t>
            </a:r>
            <a:r>
              <a:rPr lang="en-US" altLang="en-US" i="1" dirty="0"/>
              <a:t> </a:t>
            </a:r>
            <a:br>
              <a:rPr lang="en-US" altLang="en-US" i="1" dirty="0"/>
            </a:br>
            <a:r>
              <a:rPr lang="en-US" altLang="en-US" dirty="0"/>
              <a:t>Biochemical Reactions</a:t>
            </a:r>
          </a:p>
        </p:txBody>
      </p:sp>
      <p:graphicFrame>
        <p:nvGraphicFramePr>
          <p:cNvPr id="5" name="Content Placeholder 4">
            <a:extLst>
              <a:ext uri="{FF2B5EF4-FFF2-40B4-BE49-F238E27FC236}">
                <a16:creationId xmlns:a16="http://schemas.microsoft.com/office/drawing/2014/main" id="{1AFA333C-A561-D972-8B93-8F68C07F6204}"/>
              </a:ext>
            </a:extLst>
          </p:cNvPr>
          <p:cNvGraphicFramePr>
            <a:graphicFrameLocks noGrp="1"/>
          </p:cNvGraphicFramePr>
          <p:nvPr>
            <p:ph idx="1"/>
          </p:nvPr>
        </p:nvGraphicFramePr>
        <p:xfrm>
          <a:off x="609600" y="1752600"/>
          <a:ext cx="7772400" cy="296704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80">
                <a:tc>
                  <a:txBody>
                    <a:bodyPr/>
                    <a:lstStyle/>
                    <a:p>
                      <a:r>
                        <a:rPr lang="en-US" sz="1800" dirty="0">
                          <a:solidFill>
                            <a:schemeClr val="bg2"/>
                          </a:solidFill>
                        </a:rPr>
                        <a:t>Biochemical test</a:t>
                      </a:r>
                    </a:p>
                  </a:txBody>
                  <a:tcPr marT="45725" marB="45725"/>
                </a:tc>
                <a:tc>
                  <a:txBody>
                    <a:bodyPr/>
                    <a:lstStyle/>
                    <a:p>
                      <a:r>
                        <a:rPr lang="en-US" sz="1800" dirty="0">
                          <a:solidFill>
                            <a:schemeClr val="bg2"/>
                          </a:solidFill>
                        </a:rPr>
                        <a:t>Reaction</a:t>
                      </a:r>
                    </a:p>
                  </a:txBody>
                  <a:tcPr marT="45725" marB="45725"/>
                </a:tc>
                <a:extLst>
                  <a:ext uri="{0D108BD9-81ED-4DB2-BD59-A6C34878D82A}">
                    <a16:rowId xmlns:a16="http://schemas.microsoft.com/office/drawing/2014/main" val="10000"/>
                  </a:ext>
                </a:extLst>
              </a:tr>
              <a:tr h="370880">
                <a:tc>
                  <a:txBody>
                    <a:bodyPr/>
                    <a:lstStyle/>
                    <a:p>
                      <a:endParaRPr lang="en-US" sz="1800"/>
                    </a:p>
                  </a:txBody>
                  <a:tcPr marT="45725" marB="45725"/>
                </a:tc>
                <a:tc>
                  <a:txBody>
                    <a:bodyPr/>
                    <a:lstStyle/>
                    <a:p>
                      <a:endParaRPr lang="en-US" sz="1800"/>
                    </a:p>
                  </a:txBody>
                  <a:tcPr marT="45725" marB="45725"/>
                </a:tc>
                <a:extLst>
                  <a:ext uri="{0D108BD9-81ED-4DB2-BD59-A6C34878D82A}">
                    <a16:rowId xmlns:a16="http://schemas.microsoft.com/office/drawing/2014/main" val="10001"/>
                  </a:ext>
                </a:extLst>
              </a:tr>
              <a:tr h="370880">
                <a:tc>
                  <a:txBody>
                    <a:bodyPr/>
                    <a:lstStyle/>
                    <a:p>
                      <a:r>
                        <a:rPr lang="en-US" sz="1800" dirty="0"/>
                        <a:t>Niacin</a:t>
                      </a:r>
                      <a:r>
                        <a:rPr lang="en-US" sz="1800" baseline="0" dirty="0"/>
                        <a:t> accumulation</a:t>
                      </a:r>
                      <a:endParaRPr lang="en-US" sz="1800" dirty="0"/>
                    </a:p>
                  </a:txBody>
                  <a:tcPr marT="45725" marB="45725"/>
                </a:tc>
                <a:tc>
                  <a:txBody>
                    <a:bodyPr/>
                    <a:lstStyle/>
                    <a:p>
                      <a:r>
                        <a:rPr lang="en-US" sz="1800" dirty="0"/>
                        <a:t>Positive </a:t>
                      </a:r>
                    </a:p>
                  </a:txBody>
                  <a:tcPr marT="45725" marB="45725"/>
                </a:tc>
                <a:extLst>
                  <a:ext uri="{0D108BD9-81ED-4DB2-BD59-A6C34878D82A}">
                    <a16:rowId xmlns:a16="http://schemas.microsoft.com/office/drawing/2014/main" val="10002"/>
                  </a:ext>
                </a:extLst>
              </a:tr>
              <a:tr h="370880">
                <a:tc>
                  <a:txBody>
                    <a:bodyPr/>
                    <a:lstStyle/>
                    <a:p>
                      <a:endParaRPr lang="en-US" sz="1800" dirty="0"/>
                    </a:p>
                  </a:txBody>
                  <a:tcPr marT="45725" marB="45725"/>
                </a:tc>
                <a:tc>
                  <a:txBody>
                    <a:bodyPr/>
                    <a:lstStyle/>
                    <a:p>
                      <a:endParaRPr lang="en-US" sz="1800" dirty="0"/>
                    </a:p>
                  </a:txBody>
                  <a:tcPr marT="45725" marB="45725"/>
                </a:tc>
                <a:extLst>
                  <a:ext uri="{0D108BD9-81ED-4DB2-BD59-A6C34878D82A}">
                    <a16:rowId xmlns:a16="http://schemas.microsoft.com/office/drawing/2014/main" val="10003"/>
                  </a:ext>
                </a:extLst>
              </a:tr>
              <a:tr h="370880">
                <a:tc>
                  <a:txBody>
                    <a:bodyPr/>
                    <a:lstStyle/>
                    <a:p>
                      <a:r>
                        <a:rPr lang="en-US" sz="1800" dirty="0"/>
                        <a:t>Nitrate</a:t>
                      </a:r>
                      <a:r>
                        <a:rPr lang="en-US" sz="1800" baseline="0" dirty="0"/>
                        <a:t> reduction </a:t>
                      </a:r>
                      <a:r>
                        <a:rPr lang="en-US" sz="1800" dirty="0"/>
                        <a:t> </a:t>
                      </a:r>
                    </a:p>
                  </a:txBody>
                  <a:tcPr marT="45725" marB="45725"/>
                </a:tc>
                <a:tc>
                  <a:txBody>
                    <a:bodyPr/>
                    <a:lstStyle/>
                    <a:p>
                      <a:r>
                        <a:rPr lang="en-US" sz="1800" dirty="0"/>
                        <a:t>Negative</a:t>
                      </a:r>
                    </a:p>
                  </a:txBody>
                  <a:tcPr marT="45725" marB="45725"/>
                </a:tc>
                <a:extLst>
                  <a:ext uri="{0D108BD9-81ED-4DB2-BD59-A6C34878D82A}">
                    <a16:rowId xmlns:a16="http://schemas.microsoft.com/office/drawing/2014/main" val="10004"/>
                  </a:ext>
                </a:extLst>
              </a:tr>
              <a:tr h="370880">
                <a:tc>
                  <a:txBody>
                    <a:bodyPr/>
                    <a:lstStyle/>
                    <a:p>
                      <a:endParaRPr lang="en-US" sz="1800" dirty="0"/>
                    </a:p>
                  </a:txBody>
                  <a:tcPr marT="45725" marB="45725"/>
                </a:tc>
                <a:tc>
                  <a:txBody>
                    <a:bodyPr/>
                    <a:lstStyle/>
                    <a:p>
                      <a:endParaRPr lang="en-US" sz="1800" dirty="0"/>
                    </a:p>
                  </a:txBody>
                  <a:tcPr marT="45725" marB="45725"/>
                </a:tc>
                <a:extLst>
                  <a:ext uri="{0D108BD9-81ED-4DB2-BD59-A6C34878D82A}">
                    <a16:rowId xmlns:a16="http://schemas.microsoft.com/office/drawing/2014/main" val="10005"/>
                  </a:ext>
                </a:extLst>
              </a:tr>
              <a:tr h="370880">
                <a:tc>
                  <a:txBody>
                    <a:bodyPr/>
                    <a:lstStyle/>
                    <a:p>
                      <a:r>
                        <a:rPr lang="en-US" sz="1800" dirty="0"/>
                        <a:t>High-level, heat-stable</a:t>
                      </a:r>
                      <a:r>
                        <a:rPr lang="en-US" sz="1800" baseline="0" dirty="0"/>
                        <a:t> catalase</a:t>
                      </a:r>
                      <a:endParaRPr lang="en-US" sz="1800" dirty="0"/>
                    </a:p>
                  </a:txBody>
                  <a:tcPr marT="45725" marB="45725"/>
                </a:tc>
                <a:tc>
                  <a:txBody>
                    <a:bodyPr/>
                    <a:lstStyle/>
                    <a:p>
                      <a:r>
                        <a:rPr lang="en-US" sz="1800" dirty="0"/>
                        <a:t>Positive</a:t>
                      </a:r>
                    </a:p>
                  </a:txBody>
                  <a:tcPr marT="45725" marB="45725"/>
                </a:tc>
                <a:extLst>
                  <a:ext uri="{0D108BD9-81ED-4DB2-BD59-A6C34878D82A}">
                    <a16:rowId xmlns:a16="http://schemas.microsoft.com/office/drawing/2014/main" val="10006"/>
                  </a:ext>
                </a:extLst>
              </a:tr>
              <a:tr h="370880">
                <a:tc>
                  <a:txBody>
                    <a:bodyPr/>
                    <a:lstStyle/>
                    <a:p>
                      <a:endParaRPr lang="en-US" sz="1800" dirty="0"/>
                    </a:p>
                  </a:txBody>
                  <a:tcPr marT="45725" marB="45725"/>
                </a:tc>
                <a:tc>
                  <a:txBody>
                    <a:bodyPr/>
                    <a:lstStyle/>
                    <a:p>
                      <a:endParaRPr lang="en-US" sz="1800" dirty="0"/>
                    </a:p>
                  </a:txBody>
                  <a:tcPr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0DB11973-CA8B-D692-C32A-828CE486D453}"/>
              </a:ext>
            </a:extLst>
          </p:cNvPr>
          <p:cNvSpPr>
            <a:spLocks noGrp="1"/>
          </p:cNvSpPr>
          <p:nvPr>
            <p:ph type="title"/>
          </p:nvPr>
        </p:nvSpPr>
        <p:spPr/>
        <p:txBody>
          <a:bodyPr/>
          <a:lstStyle/>
          <a:p>
            <a:pPr eaLnBrk="1" hangingPunct="1"/>
            <a:r>
              <a:rPr lang="en-US" altLang="en-US" i="1"/>
              <a:t>M. szulgai</a:t>
            </a:r>
          </a:p>
        </p:txBody>
      </p:sp>
      <p:sp>
        <p:nvSpPr>
          <p:cNvPr id="114691" name="Rectangle 3">
            <a:extLst>
              <a:ext uri="{FF2B5EF4-FFF2-40B4-BE49-F238E27FC236}">
                <a16:creationId xmlns:a16="http://schemas.microsoft.com/office/drawing/2014/main" id="{C5CEFF58-9809-174B-2D26-364CD095FE12}"/>
              </a:ext>
            </a:extLst>
          </p:cNvPr>
          <p:cNvSpPr>
            <a:spLocks noGrp="1"/>
          </p:cNvSpPr>
          <p:nvPr>
            <p:ph idx="1"/>
          </p:nvPr>
        </p:nvSpPr>
        <p:spPr>
          <a:xfrm>
            <a:off x="423863" y="1295400"/>
            <a:ext cx="8229600" cy="4525963"/>
          </a:xfrm>
        </p:spPr>
        <p:txBody>
          <a:bodyPr/>
          <a:lstStyle/>
          <a:p>
            <a:pPr eaLnBrk="1" hangingPunct="1"/>
            <a:r>
              <a:rPr lang="en-US" altLang="en-US" sz="2400"/>
              <a:t>Causes pulmonary disease similar to TB</a:t>
            </a:r>
          </a:p>
          <a:p>
            <a:pPr lvl="1" eaLnBrk="1" hangingPunct="1"/>
            <a:r>
              <a:rPr lang="en-US" altLang="en-US" sz="2000"/>
              <a:t>Extrapulmonary infections, including lymphadenitis and bursitis, osteomyelitis, keratitis, cervical lymphadenitis, and renal or cutaneous infection, have also been reported.</a:t>
            </a:r>
          </a:p>
          <a:p>
            <a:pPr eaLnBrk="1" hangingPunct="1"/>
            <a:r>
              <a:rPr lang="en-US" altLang="en-US" sz="2400"/>
              <a:t>Organism has been isolated from environmental sources such as</a:t>
            </a:r>
          </a:p>
          <a:p>
            <a:pPr lvl="1" eaLnBrk="1" hangingPunct="1"/>
            <a:r>
              <a:rPr lang="en-US" altLang="en-US" sz="2000"/>
              <a:t>Snails, tropical fish, aquarium water, swimming pools, and hospital water supplies</a:t>
            </a:r>
          </a:p>
          <a:p>
            <a:pPr eaLnBrk="1" hangingPunct="1"/>
            <a:r>
              <a:rPr lang="en-US" altLang="en-US" sz="2400"/>
              <a:t>Person-to-person transmission has not been documented</a:t>
            </a:r>
          </a:p>
          <a:p>
            <a:pPr eaLnBrk="1" hangingPunct="1"/>
            <a:r>
              <a:rPr lang="en-US" altLang="en-US" sz="2400"/>
              <a:t>Susceptible to most anti-TB drugs in vitro</a:t>
            </a:r>
          </a:p>
          <a:p>
            <a:pPr lvl="1" eaLnBrk="1" hangingPunct="1"/>
            <a:r>
              <a:rPr lang="en-US" altLang="en-US" sz="2000"/>
              <a:t>Combination treatment is generally successful</a:t>
            </a: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33852767-5A48-C92D-3D5B-EE52F2DFA02F}"/>
              </a:ext>
            </a:extLst>
          </p:cNvPr>
          <p:cNvSpPr>
            <a:spLocks noGrp="1"/>
          </p:cNvSpPr>
          <p:nvPr>
            <p:ph type="title"/>
          </p:nvPr>
        </p:nvSpPr>
        <p:spPr/>
        <p:txBody>
          <a:bodyPr/>
          <a:lstStyle/>
          <a:p>
            <a:pPr eaLnBrk="1" hangingPunct="1"/>
            <a:r>
              <a:rPr lang="en-US" altLang="en-US" i="1" dirty="0"/>
              <a:t>M. </a:t>
            </a:r>
            <a:r>
              <a:rPr lang="en-US" altLang="en-US" i="1" dirty="0" err="1"/>
              <a:t>szulgai</a:t>
            </a:r>
            <a:r>
              <a:rPr lang="en-US" altLang="en-US" dirty="0"/>
              <a:t> (Cont.)</a:t>
            </a:r>
            <a:endParaRPr lang="en-US" altLang="en-US" i="1" dirty="0"/>
          </a:p>
        </p:txBody>
      </p:sp>
      <p:sp>
        <p:nvSpPr>
          <p:cNvPr id="89091" name="Rectangle 3">
            <a:extLst>
              <a:ext uri="{FF2B5EF4-FFF2-40B4-BE49-F238E27FC236}">
                <a16:creationId xmlns:a16="http://schemas.microsoft.com/office/drawing/2014/main" id="{5B925905-83B7-80D2-98CA-459F9B91FC73}"/>
              </a:ext>
            </a:extLst>
          </p:cNvPr>
          <p:cNvSpPr>
            <a:spLocks noGrp="1"/>
          </p:cNvSpPr>
          <p:nvPr>
            <p:ph idx="1"/>
          </p:nvPr>
        </p:nvSpPr>
        <p:spPr/>
        <p:txBody>
          <a:bodyPr/>
          <a:lstStyle/>
          <a:p>
            <a:pPr eaLnBrk="1" hangingPunct="1">
              <a:defRPr/>
            </a:pPr>
            <a:r>
              <a:rPr lang="en-US" altLang="en-US" dirty="0"/>
              <a:t>Cells are medium to long rods with some cross-barring</a:t>
            </a:r>
          </a:p>
          <a:p>
            <a:pPr eaLnBrk="1" hangingPunct="1">
              <a:defRPr/>
            </a:pPr>
            <a:r>
              <a:rPr lang="en-US" altLang="en-US" dirty="0"/>
              <a:t>Colonies are grown at 22°C</a:t>
            </a:r>
          </a:p>
          <a:p>
            <a:pPr lvl="1" eaLnBrk="1" hangingPunct="1">
              <a:defRPr/>
            </a:pPr>
            <a:r>
              <a:rPr lang="en-US" altLang="en-US" dirty="0"/>
              <a:t>Nonpigmented or buff in the absence of light</a:t>
            </a:r>
          </a:p>
          <a:p>
            <a:pPr lvl="1" eaLnBrk="1" hangingPunct="1">
              <a:defRPr/>
            </a:pPr>
            <a:r>
              <a:rPr lang="en-US" altLang="en-US" dirty="0"/>
              <a:t>Yellow to orange pigment with light exposure</a:t>
            </a:r>
          </a:p>
          <a:p>
            <a:pPr eaLnBrk="1" hangingPunct="1">
              <a:defRPr/>
            </a:pPr>
            <a:r>
              <a:rPr lang="en-US" altLang="en-US" dirty="0"/>
              <a:t>Produces smooth and rough colonies on egg-based medium incubated at 37°C</a:t>
            </a:r>
          </a:p>
          <a:p>
            <a:pPr lvl="1" eaLnBrk="1" hangingPunct="1">
              <a:defRPr/>
            </a:pPr>
            <a:r>
              <a:rPr lang="en-US" altLang="en-US" dirty="0"/>
              <a:t>Yellow-to-orange pigment in absence of light</a:t>
            </a:r>
          </a:p>
          <a:p>
            <a:pPr lvl="1" eaLnBrk="1" hangingPunct="1">
              <a:defRPr/>
            </a:pPr>
            <a:r>
              <a:rPr lang="en-US" altLang="en-US" dirty="0"/>
              <a:t>Pigment intensifies with exposure to light</a:t>
            </a:r>
          </a:p>
          <a:p>
            <a:pPr marL="0" indent="0" eaLnBrk="1" hangingPunct="1">
              <a:buFont typeface="Wingdings 2" panose="05020102010507070707" pitchFamily="18" charset="2"/>
              <a:buNone/>
              <a:defRPr/>
            </a:pPr>
            <a:endParaRPr lang="en-US" altLang="en-US" dirty="0"/>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377DB855-512E-DD84-E0F5-BF6F3B10F457}"/>
              </a:ext>
            </a:extLst>
          </p:cNvPr>
          <p:cNvSpPr>
            <a:spLocks noGrp="1"/>
          </p:cNvSpPr>
          <p:nvPr>
            <p:ph type="title"/>
          </p:nvPr>
        </p:nvSpPr>
        <p:spPr/>
        <p:txBody>
          <a:bodyPr/>
          <a:lstStyle/>
          <a:p>
            <a:r>
              <a:rPr lang="en-US" altLang="en-US" i="1" dirty="0"/>
              <a:t>M. </a:t>
            </a:r>
            <a:r>
              <a:rPr lang="en-US" altLang="en-US" i="1" dirty="0" err="1"/>
              <a:t>szulgai</a:t>
            </a:r>
            <a:r>
              <a:rPr lang="en-US" altLang="en-US" i="1" dirty="0"/>
              <a:t> </a:t>
            </a:r>
            <a:br>
              <a:rPr lang="en-US" altLang="en-US" i="1" dirty="0"/>
            </a:br>
            <a:r>
              <a:rPr lang="en-US" altLang="en-US" dirty="0"/>
              <a:t>Biochemical Reactions </a:t>
            </a:r>
            <a:endParaRPr lang="en-US" altLang="en-US" i="1" dirty="0"/>
          </a:p>
        </p:txBody>
      </p:sp>
      <p:graphicFrame>
        <p:nvGraphicFramePr>
          <p:cNvPr id="6" name="Table 6">
            <a:extLst>
              <a:ext uri="{FF2B5EF4-FFF2-40B4-BE49-F238E27FC236}">
                <a16:creationId xmlns:a16="http://schemas.microsoft.com/office/drawing/2014/main" id="{E99CBA87-5567-DAEC-63C7-A890BD069456}"/>
              </a:ext>
            </a:extLst>
          </p:cNvPr>
          <p:cNvGraphicFramePr>
            <a:graphicFrameLocks noGrp="1"/>
          </p:cNvGraphicFramePr>
          <p:nvPr>
            <p:ph idx="1"/>
          </p:nvPr>
        </p:nvGraphicFramePr>
        <p:xfrm>
          <a:off x="457200" y="2286000"/>
          <a:ext cx="8229600" cy="185420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370840">
                <a:tc>
                  <a:txBody>
                    <a:bodyPr/>
                    <a:lstStyle/>
                    <a:p>
                      <a:r>
                        <a:rPr lang="en-US" dirty="0"/>
                        <a:t>Biochemical Test</a:t>
                      </a:r>
                    </a:p>
                  </a:txBody>
                  <a:tcPr/>
                </a:tc>
                <a:tc>
                  <a:txBody>
                    <a:bodyPr/>
                    <a:lstStyle/>
                    <a:p>
                      <a:r>
                        <a:rPr lang="en-US" dirty="0"/>
                        <a:t>Reaction</a:t>
                      </a:r>
                    </a:p>
                  </a:txBody>
                  <a:tcPr/>
                </a:tc>
                <a:extLst>
                  <a:ext uri="{0D108BD9-81ED-4DB2-BD59-A6C34878D82A}">
                    <a16:rowId xmlns:a16="http://schemas.microsoft.com/office/drawing/2014/main" val="10000"/>
                  </a:ext>
                </a:extLst>
              </a:tr>
              <a:tr h="370840">
                <a:tc>
                  <a:txBody>
                    <a:bodyPr/>
                    <a:lstStyle/>
                    <a:p>
                      <a:r>
                        <a:rPr lang="en-US" dirty="0"/>
                        <a:t>Hydrolysis of Tween 80</a:t>
                      </a:r>
                    </a:p>
                  </a:txBody>
                  <a:tcPr/>
                </a:tc>
                <a:tc>
                  <a:txBody>
                    <a:bodyPr/>
                    <a:lstStyle/>
                    <a:p>
                      <a:r>
                        <a:rPr lang="en-US" dirty="0"/>
                        <a:t>Slow positive</a:t>
                      </a:r>
                    </a:p>
                  </a:txBody>
                  <a:tcPr/>
                </a:tc>
                <a:extLst>
                  <a:ext uri="{0D108BD9-81ED-4DB2-BD59-A6C34878D82A}">
                    <a16:rowId xmlns:a16="http://schemas.microsoft.com/office/drawing/2014/main" val="10001"/>
                  </a:ext>
                </a:extLst>
              </a:tr>
              <a:tr h="370840">
                <a:tc>
                  <a:txBody>
                    <a:bodyPr/>
                    <a:lstStyle/>
                    <a:p>
                      <a:r>
                        <a:rPr lang="en-US" dirty="0"/>
                        <a:t>Nitrite Reduction</a:t>
                      </a:r>
                    </a:p>
                  </a:txBody>
                  <a:tcPr/>
                </a:tc>
                <a:tc>
                  <a:txBody>
                    <a:bodyPr/>
                    <a:lstStyle/>
                    <a:p>
                      <a:r>
                        <a:rPr lang="en-US" dirty="0"/>
                        <a:t>Positive </a:t>
                      </a:r>
                    </a:p>
                  </a:txBody>
                  <a:tcPr/>
                </a:tc>
                <a:extLst>
                  <a:ext uri="{0D108BD9-81ED-4DB2-BD59-A6C34878D82A}">
                    <a16:rowId xmlns:a16="http://schemas.microsoft.com/office/drawing/2014/main" val="10002"/>
                  </a:ext>
                </a:extLst>
              </a:tr>
              <a:tr h="370840">
                <a:tc>
                  <a:txBody>
                    <a:bodyPr/>
                    <a:lstStyle/>
                    <a:p>
                      <a:r>
                        <a:rPr lang="en-US" dirty="0"/>
                        <a:t>Growth in the presence of 5% NaCl</a:t>
                      </a:r>
                    </a:p>
                  </a:txBody>
                  <a:tcPr/>
                </a:tc>
                <a:tc>
                  <a:txBody>
                    <a:bodyPr/>
                    <a:lstStyle/>
                    <a:p>
                      <a:r>
                        <a:rPr lang="en-US" dirty="0"/>
                        <a:t>Negative (no growth)</a:t>
                      </a:r>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D937C28D-96F7-AD3B-F5C4-7669E97B7969}"/>
              </a:ext>
            </a:extLst>
          </p:cNvPr>
          <p:cNvSpPr>
            <a:spLocks noGrp="1"/>
          </p:cNvSpPr>
          <p:nvPr>
            <p:ph type="title"/>
          </p:nvPr>
        </p:nvSpPr>
        <p:spPr/>
        <p:txBody>
          <a:bodyPr/>
          <a:lstStyle/>
          <a:p>
            <a:pPr eaLnBrk="1" hangingPunct="1"/>
            <a:r>
              <a:rPr lang="en-US" altLang="en-US" i="1"/>
              <a:t>M. ulcerans</a:t>
            </a:r>
          </a:p>
        </p:txBody>
      </p:sp>
      <p:sp>
        <p:nvSpPr>
          <p:cNvPr id="117763" name="Rectangle 3">
            <a:extLst>
              <a:ext uri="{FF2B5EF4-FFF2-40B4-BE49-F238E27FC236}">
                <a16:creationId xmlns:a16="http://schemas.microsoft.com/office/drawing/2014/main" id="{2294BE79-E013-AEEA-8404-1F7BE0ABEAFC}"/>
              </a:ext>
            </a:extLst>
          </p:cNvPr>
          <p:cNvSpPr>
            <a:spLocks noGrp="1"/>
          </p:cNvSpPr>
          <p:nvPr>
            <p:ph idx="1"/>
          </p:nvPr>
        </p:nvSpPr>
        <p:spPr>
          <a:xfrm>
            <a:off x="457200" y="1165225"/>
            <a:ext cx="8229600" cy="4525963"/>
          </a:xfrm>
        </p:spPr>
        <p:txBody>
          <a:bodyPr/>
          <a:lstStyle/>
          <a:p>
            <a:pPr eaLnBrk="1" hangingPunct="1"/>
            <a:r>
              <a:rPr lang="en-US" altLang="en-US" sz="2400"/>
              <a:t>Rare occurrence in the United States</a:t>
            </a:r>
          </a:p>
          <a:p>
            <a:pPr lvl="1" eaLnBrk="1" hangingPunct="1"/>
            <a:r>
              <a:rPr lang="en-US" altLang="en-US" sz="2000"/>
              <a:t>Possibly underreported because of isolation difficulty</a:t>
            </a:r>
          </a:p>
          <a:p>
            <a:pPr eaLnBrk="1" hangingPunct="1"/>
            <a:r>
              <a:rPr lang="en-US" altLang="en-US" sz="2400"/>
              <a:t>Worldwide, third most common behind MTB and </a:t>
            </a:r>
            <a:r>
              <a:rPr lang="en-US" altLang="en-US" sz="2400" i="1"/>
              <a:t>M. leprae</a:t>
            </a:r>
          </a:p>
          <a:p>
            <a:pPr eaLnBrk="1" hangingPunct="1"/>
            <a:r>
              <a:rPr lang="en-US" altLang="en-US" sz="2400"/>
              <a:t>Disease manifestations</a:t>
            </a:r>
          </a:p>
          <a:p>
            <a:pPr lvl="1" eaLnBrk="1" hangingPunct="1"/>
            <a:r>
              <a:rPr lang="en-US" altLang="en-US" sz="2000"/>
              <a:t>Painless nodule under the skin following trauma</a:t>
            </a:r>
          </a:p>
          <a:p>
            <a:pPr lvl="1" eaLnBrk="1" hangingPunct="1"/>
            <a:r>
              <a:rPr lang="en-US" altLang="en-US" sz="2000"/>
              <a:t>Shallow ulcer, known as Buruli ulcer, develops that can be quite severe</a:t>
            </a:r>
          </a:p>
          <a:p>
            <a:pPr lvl="1" eaLnBrk="1" hangingPunct="1"/>
            <a:r>
              <a:rPr lang="en-US" altLang="en-US" sz="2000"/>
              <a:t>Widespread ulcerative necrosis, osteomyelitis, and disfigurement can result. </a:t>
            </a:r>
          </a:p>
          <a:p>
            <a:pPr lvl="1" eaLnBrk="1" hangingPunct="1"/>
            <a:r>
              <a:rPr lang="en-US" altLang="en-US" sz="2000"/>
              <a:t>Patients rarely develop fever or systemic symptoms</a:t>
            </a:r>
            <a:endParaRPr lang="en-US" altLang="en-US"/>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1834ADB-8068-1730-9AA6-D801200684F6}"/>
              </a:ext>
            </a:extLst>
          </p:cNvPr>
          <p:cNvSpPr>
            <a:spLocks noGrp="1"/>
          </p:cNvSpPr>
          <p:nvPr>
            <p:ph type="title"/>
          </p:nvPr>
        </p:nvSpPr>
        <p:spPr/>
        <p:txBody>
          <a:bodyPr/>
          <a:lstStyle/>
          <a:p>
            <a:pPr eaLnBrk="1" hangingPunct="1"/>
            <a:r>
              <a:rPr lang="en-US" altLang="en-US"/>
              <a:t>Growth Characteristics</a:t>
            </a:r>
          </a:p>
        </p:txBody>
      </p:sp>
      <p:sp>
        <p:nvSpPr>
          <p:cNvPr id="6147" name="Rectangle 3">
            <a:extLst>
              <a:ext uri="{FF2B5EF4-FFF2-40B4-BE49-F238E27FC236}">
                <a16:creationId xmlns:a16="http://schemas.microsoft.com/office/drawing/2014/main" id="{F54AEA5D-CD88-399D-B860-62657FF461A8}"/>
              </a:ext>
            </a:extLst>
          </p:cNvPr>
          <p:cNvSpPr>
            <a:spLocks noGrp="1" noChangeArrowheads="1"/>
          </p:cNvSpPr>
          <p:nvPr>
            <p:ph idx="1"/>
          </p:nvPr>
        </p:nvSpPr>
        <p:spPr>
          <a:xfrm>
            <a:off x="685800" y="1641475"/>
            <a:ext cx="7772400" cy="4454525"/>
          </a:xfrm>
        </p:spPr>
        <p:txBody>
          <a:bodyPr rtlCol="0">
            <a:normAutofit/>
          </a:bodyPr>
          <a:lstStyle/>
          <a:p>
            <a:pPr eaLnBrk="1" fontAlgn="auto" hangingPunct="1">
              <a:spcAft>
                <a:spcPts val="0"/>
              </a:spcAft>
              <a:defRPr/>
            </a:pPr>
            <a:r>
              <a:rPr lang="en-US" altLang="en-US" dirty="0" err="1"/>
              <a:t>Nonmotile</a:t>
            </a:r>
            <a:r>
              <a:rPr lang="en-US" altLang="en-US" dirty="0"/>
              <a:t> and do not form spores</a:t>
            </a:r>
          </a:p>
          <a:p>
            <a:pPr eaLnBrk="1" fontAlgn="auto" hangingPunct="1">
              <a:spcAft>
                <a:spcPts val="0"/>
              </a:spcAft>
              <a:defRPr/>
            </a:pPr>
            <a:r>
              <a:rPr lang="en-US" altLang="en-US" dirty="0"/>
              <a:t>Strictly aerobic</a:t>
            </a:r>
          </a:p>
          <a:p>
            <a:pPr eaLnBrk="1" fontAlgn="auto" hangingPunct="1">
              <a:spcAft>
                <a:spcPts val="0"/>
              </a:spcAft>
              <a:defRPr/>
            </a:pPr>
            <a:r>
              <a:rPr lang="en-US" altLang="en-US" dirty="0"/>
              <a:t>Slow growers; those associated with disease take 2 to 6 weeks to produce growth</a:t>
            </a:r>
          </a:p>
          <a:p>
            <a:pPr eaLnBrk="1" fontAlgn="auto" hangingPunct="1">
              <a:spcAft>
                <a:spcPts val="0"/>
              </a:spcAft>
              <a:defRPr/>
            </a:pPr>
            <a:r>
              <a:rPr lang="en-US" altLang="en-US" i="1" dirty="0"/>
              <a:t>M. tuberculosis </a:t>
            </a:r>
            <a:r>
              <a:rPr lang="en-US" altLang="en-US" dirty="0"/>
              <a:t>is enhanced by increased carbon dioxide (CO</a:t>
            </a:r>
            <a:r>
              <a:rPr lang="en-US" altLang="en-US" baseline="-25000" dirty="0"/>
              <a:t>2</a:t>
            </a:r>
            <a:r>
              <a:rPr lang="en-US" altLang="en-US" dirty="0"/>
              <a:t>), often requires complex media.</a:t>
            </a:r>
          </a:p>
          <a:p>
            <a:pPr eaLnBrk="1" fontAlgn="auto" hangingPunct="1">
              <a:spcAft>
                <a:spcPts val="0"/>
              </a:spcAft>
              <a:defRPr/>
            </a:pPr>
            <a:r>
              <a:rPr lang="en-US" altLang="en-US" i="1" dirty="0"/>
              <a:t>M. leprae </a:t>
            </a:r>
            <a:r>
              <a:rPr lang="en-US" altLang="en-US" dirty="0"/>
              <a:t>fails to grow in vitro.</a:t>
            </a:r>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EEACF684-D1B3-68FA-3DEF-72771F7EFB67}"/>
              </a:ext>
            </a:extLst>
          </p:cNvPr>
          <p:cNvSpPr>
            <a:spLocks noGrp="1"/>
          </p:cNvSpPr>
          <p:nvPr>
            <p:ph type="title"/>
          </p:nvPr>
        </p:nvSpPr>
        <p:spPr/>
        <p:txBody>
          <a:bodyPr/>
          <a:lstStyle/>
          <a:p>
            <a:pPr eaLnBrk="1" hangingPunct="1"/>
            <a:r>
              <a:rPr lang="en-US" altLang="en-US" i="1" dirty="0"/>
              <a:t>M. </a:t>
            </a:r>
            <a:r>
              <a:rPr lang="en-US" altLang="en-US" i="1" dirty="0" err="1"/>
              <a:t>ulcerans</a:t>
            </a:r>
            <a:r>
              <a:rPr lang="en-US" altLang="en-US" i="1" dirty="0"/>
              <a:t> </a:t>
            </a:r>
            <a:r>
              <a:rPr lang="en-US" altLang="en-US" dirty="0"/>
              <a:t>(Cont.)</a:t>
            </a:r>
            <a:endParaRPr lang="en-US" altLang="en-US" i="1" dirty="0"/>
          </a:p>
        </p:txBody>
      </p:sp>
      <p:sp>
        <p:nvSpPr>
          <p:cNvPr id="118787" name="Rectangle 3">
            <a:extLst>
              <a:ext uri="{FF2B5EF4-FFF2-40B4-BE49-F238E27FC236}">
                <a16:creationId xmlns:a16="http://schemas.microsoft.com/office/drawing/2014/main" id="{1D495F98-E2EB-9763-175B-B762EA188BF2}"/>
              </a:ext>
            </a:extLst>
          </p:cNvPr>
          <p:cNvSpPr>
            <a:spLocks noGrp="1"/>
          </p:cNvSpPr>
          <p:nvPr>
            <p:ph idx="1"/>
          </p:nvPr>
        </p:nvSpPr>
        <p:spPr/>
        <p:txBody>
          <a:bodyPr/>
          <a:lstStyle/>
          <a:p>
            <a:pPr eaLnBrk="1" hangingPunct="1"/>
            <a:r>
              <a:rPr lang="en-US" altLang="en-US"/>
              <a:t>Cells are moderately long, without beading or cross-banding</a:t>
            </a:r>
          </a:p>
          <a:p>
            <a:pPr eaLnBrk="1" hangingPunct="1"/>
            <a:r>
              <a:rPr lang="en-US" altLang="en-US"/>
              <a:t>Fastidious and difficult to grow</a:t>
            </a:r>
          </a:p>
          <a:p>
            <a:pPr eaLnBrk="1" hangingPunct="1"/>
            <a:r>
              <a:rPr lang="en-US" altLang="en-US"/>
              <a:t>Optimal growth is 28°C to 30°C</a:t>
            </a:r>
          </a:p>
          <a:p>
            <a:pPr lvl="1" eaLnBrk="1" hangingPunct="1"/>
            <a:r>
              <a:rPr lang="en-US" altLang="en-US"/>
              <a:t>Little growth at 25°C</a:t>
            </a:r>
          </a:p>
          <a:p>
            <a:pPr lvl="1" eaLnBrk="1" hangingPunct="1"/>
            <a:r>
              <a:rPr lang="en-US" altLang="en-US"/>
              <a:t>Usually, no growth at 37°C</a:t>
            </a:r>
          </a:p>
          <a:p>
            <a:pPr eaLnBrk="1" hangingPunct="1"/>
            <a:r>
              <a:rPr lang="en-US" altLang="en-US"/>
              <a:t>Often required 6 to 12 weeks of incubation before colonies are evident</a:t>
            </a:r>
          </a:p>
          <a:p>
            <a:pPr eaLnBrk="1" hangingPunct="1"/>
            <a:endParaRPr lang="en-US" altLang="en-US"/>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5A6BCD54-D3E5-8818-931D-365DFE70C775}"/>
              </a:ext>
            </a:extLst>
          </p:cNvPr>
          <p:cNvSpPr>
            <a:spLocks noGrp="1"/>
          </p:cNvSpPr>
          <p:nvPr>
            <p:ph type="title"/>
          </p:nvPr>
        </p:nvSpPr>
        <p:spPr/>
        <p:txBody>
          <a:bodyPr/>
          <a:lstStyle/>
          <a:p>
            <a:pPr eaLnBrk="1" hangingPunct="1"/>
            <a:r>
              <a:rPr lang="en-US" altLang="en-US" i="1" dirty="0"/>
              <a:t>M. </a:t>
            </a:r>
            <a:r>
              <a:rPr lang="en-US" altLang="en-US" i="1" dirty="0" err="1"/>
              <a:t>ulcerans</a:t>
            </a:r>
            <a:r>
              <a:rPr lang="en-US" altLang="en-US" i="1" dirty="0"/>
              <a:t> </a:t>
            </a:r>
            <a:r>
              <a:rPr lang="en-US" altLang="en-US" dirty="0"/>
              <a:t>(Cont.)</a:t>
            </a:r>
            <a:endParaRPr lang="en-US" altLang="en-US" i="1" dirty="0"/>
          </a:p>
        </p:txBody>
      </p:sp>
      <p:sp>
        <p:nvSpPr>
          <p:cNvPr id="119811" name="Rectangle 3">
            <a:extLst>
              <a:ext uri="{FF2B5EF4-FFF2-40B4-BE49-F238E27FC236}">
                <a16:creationId xmlns:a16="http://schemas.microsoft.com/office/drawing/2014/main" id="{D3553511-D662-EDE2-7B30-715C94FB5446}"/>
              </a:ext>
            </a:extLst>
          </p:cNvPr>
          <p:cNvSpPr>
            <a:spLocks noGrp="1"/>
          </p:cNvSpPr>
          <p:nvPr>
            <p:ph idx="1"/>
          </p:nvPr>
        </p:nvSpPr>
        <p:spPr/>
        <p:txBody>
          <a:bodyPr/>
          <a:lstStyle/>
          <a:p>
            <a:pPr eaLnBrk="1" hangingPunct="1"/>
            <a:r>
              <a:rPr lang="en-US" altLang="en-US"/>
              <a:t>Colonies are </a:t>
            </a:r>
          </a:p>
          <a:p>
            <a:pPr lvl="1" eaLnBrk="1" hangingPunct="1"/>
            <a:r>
              <a:rPr lang="en-US" altLang="en-US"/>
              <a:t>smooth or rough</a:t>
            </a:r>
          </a:p>
          <a:p>
            <a:pPr lvl="1" eaLnBrk="1" hangingPunct="1"/>
            <a:r>
              <a:rPr lang="en-US" altLang="en-US"/>
              <a:t>Nonpigmented or lightly buff</a:t>
            </a:r>
          </a:p>
          <a:p>
            <a:pPr lvl="1" eaLnBrk="1" hangingPunct="1"/>
            <a:r>
              <a:rPr lang="en-US" altLang="en-US"/>
              <a:t>No pigment with light exposure</a:t>
            </a:r>
          </a:p>
          <a:p>
            <a:pPr eaLnBrk="1" hangingPunct="1"/>
            <a:r>
              <a:rPr lang="en-US" altLang="en-US"/>
              <a:t>Produces heat-stable catalase but is inert in most other conventional biochemical tests</a:t>
            </a:r>
          </a:p>
          <a:p>
            <a:pPr eaLnBrk="1" hangingPunct="1"/>
            <a:r>
              <a:rPr lang="en-US" altLang="en-US"/>
              <a:t>Molecular techniques are available that may improve detection.</a:t>
            </a:r>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21A2BB80-2F4D-BE0B-4B8D-7D30853A5B26}"/>
              </a:ext>
            </a:extLst>
          </p:cNvPr>
          <p:cNvSpPr>
            <a:spLocks noGrp="1"/>
          </p:cNvSpPr>
          <p:nvPr>
            <p:ph type="title"/>
          </p:nvPr>
        </p:nvSpPr>
        <p:spPr/>
        <p:txBody>
          <a:bodyPr/>
          <a:lstStyle/>
          <a:p>
            <a:pPr eaLnBrk="1" hangingPunct="1"/>
            <a:r>
              <a:rPr lang="en-US" altLang="en-US" i="1"/>
              <a:t>M. xenopi </a:t>
            </a:r>
          </a:p>
        </p:txBody>
      </p:sp>
      <p:sp>
        <p:nvSpPr>
          <p:cNvPr id="120835" name="Rectangle 3">
            <a:extLst>
              <a:ext uri="{FF2B5EF4-FFF2-40B4-BE49-F238E27FC236}">
                <a16:creationId xmlns:a16="http://schemas.microsoft.com/office/drawing/2014/main" id="{21365A99-F32C-5297-561E-5E3A66935210}"/>
              </a:ext>
            </a:extLst>
          </p:cNvPr>
          <p:cNvSpPr>
            <a:spLocks noGrp="1"/>
          </p:cNvSpPr>
          <p:nvPr>
            <p:ph idx="1"/>
          </p:nvPr>
        </p:nvSpPr>
        <p:spPr>
          <a:xfrm>
            <a:off x="914400" y="1641475"/>
            <a:ext cx="7772400" cy="4454525"/>
          </a:xfrm>
        </p:spPr>
        <p:txBody>
          <a:bodyPr/>
          <a:lstStyle/>
          <a:p>
            <a:pPr eaLnBrk="1" hangingPunct="1"/>
            <a:r>
              <a:rPr lang="en-US" altLang="en-US" dirty="0"/>
              <a:t>Recovered from hot- and cold-water taps and birds</a:t>
            </a:r>
          </a:p>
          <a:p>
            <a:pPr lvl="1" eaLnBrk="1" hangingPunct="1"/>
            <a:r>
              <a:rPr lang="en-US" altLang="en-US" dirty="0"/>
              <a:t>Including water storage tanks of hospitals</a:t>
            </a:r>
          </a:p>
          <a:p>
            <a:pPr eaLnBrk="1" hangingPunct="1"/>
            <a:r>
              <a:rPr lang="en-US" altLang="en-US" dirty="0"/>
              <a:t>Uncommon in the United States</a:t>
            </a:r>
          </a:p>
          <a:p>
            <a:pPr eaLnBrk="1" hangingPunct="1"/>
            <a:r>
              <a:rPr lang="en-US" altLang="en-US" dirty="0"/>
              <a:t>Slow, progressive pulmonary infection in individuals with predisposing conditions such as obstructive pulmonary disease</a:t>
            </a:r>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3755D50B-4712-A42D-A5C9-2A06B381312D}"/>
              </a:ext>
            </a:extLst>
          </p:cNvPr>
          <p:cNvSpPr>
            <a:spLocks noGrp="1"/>
          </p:cNvSpPr>
          <p:nvPr>
            <p:ph type="title"/>
          </p:nvPr>
        </p:nvSpPr>
        <p:spPr/>
        <p:txBody>
          <a:bodyPr/>
          <a:lstStyle/>
          <a:p>
            <a:pPr eaLnBrk="1" hangingPunct="1"/>
            <a:r>
              <a:rPr lang="en-US" altLang="en-US" i="1" dirty="0"/>
              <a:t>M. </a:t>
            </a:r>
            <a:r>
              <a:rPr lang="en-US" altLang="en-US" i="1" dirty="0" err="1"/>
              <a:t>xenopi</a:t>
            </a:r>
            <a:r>
              <a:rPr lang="en-US" altLang="en-US" i="1" dirty="0"/>
              <a:t> </a:t>
            </a:r>
            <a:r>
              <a:rPr lang="en-US" altLang="en-US" dirty="0"/>
              <a:t>(Cont.)</a:t>
            </a:r>
            <a:endParaRPr lang="en-US" altLang="en-US" i="1" dirty="0"/>
          </a:p>
        </p:txBody>
      </p:sp>
      <p:sp>
        <p:nvSpPr>
          <p:cNvPr id="121859" name="Rectangle 3">
            <a:extLst>
              <a:ext uri="{FF2B5EF4-FFF2-40B4-BE49-F238E27FC236}">
                <a16:creationId xmlns:a16="http://schemas.microsoft.com/office/drawing/2014/main" id="{D3117E42-7719-50BC-7A54-0368045BDF09}"/>
              </a:ext>
            </a:extLst>
          </p:cNvPr>
          <p:cNvSpPr>
            <a:spLocks noGrp="1"/>
          </p:cNvSpPr>
          <p:nvPr>
            <p:ph idx="1"/>
          </p:nvPr>
        </p:nvSpPr>
        <p:spPr>
          <a:xfrm>
            <a:off x="914400" y="1641475"/>
            <a:ext cx="7772400" cy="4454525"/>
          </a:xfrm>
        </p:spPr>
        <p:txBody>
          <a:bodyPr/>
          <a:lstStyle/>
          <a:p>
            <a:pPr eaLnBrk="1" hangingPunct="1"/>
            <a:r>
              <a:rPr lang="en-US" altLang="en-US" sz="2400"/>
              <a:t>The pulmonary infections present a clinical picture resembling that seen in patients with </a:t>
            </a:r>
            <a:r>
              <a:rPr lang="en-US" altLang="en-US" sz="2400" i="1"/>
              <a:t>M. tuberculosis</a:t>
            </a:r>
            <a:r>
              <a:rPr lang="en-US" altLang="en-US" sz="2400"/>
              <a:t>, </a:t>
            </a:r>
            <a:r>
              <a:rPr lang="en-US" altLang="en-US" sz="2400" i="1"/>
              <a:t>M. kansasii</a:t>
            </a:r>
            <a:r>
              <a:rPr lang="en-US" altLang="en-US" sz="2400"/>
              <a:t>, or MAC infection. </a:t>
            </a:r>
          </a:p>
          <a:p>
            <a:pPr eaLnBrk="1" hangingPunct="1"/>
            <a:r>
              <a:rPr lang="en-US" altLang="en-US" sz="2400"/>
              <a:t>Disseminated and extrapulmonary infections have also been reported, primarily in patients who are immunocompromised</a:t>
            </a:r>
          </a:p>
          <a:p>
            <a:pPr eaLnBrk="1" hangingPunct="1"/>
            <a:r>
              <a:rPr lang="en-US" altLang="en-US" sz="2400"/>
              <a:t>Susceptible to the quinolones</a:t>
            </a:r>
          </a:p>
          <a:p>
            <a:pPr lvl="1" eaLnBrk="1" hangingPunct="1"/>
            <a:r>
              <a:rPr lang="en-US" altLang="en-US" sz="2000"/>
              <a:t>Some susceptible to vancomycin, erythromycin, or cefuroxime</a:t>
            </a:r>
          </a:p>
          <a:p>
            <a:pPr eaLnBrk="1" hangingPunct="1"/>
            <a:r>
              <a:rPr lang="en-US" altLang="en-US" sz="2400"/>
              <a:t>Resistant to ethambutol, variable resistance to other anti-TB drugs</a:t>
            </a:r>
          </a:p>
          <a:p>
            <a:pPr lvl="1" eaLnBrk="1" hangingPunct="1"/>
            <a:endParaRPr lang="en-US" altLang="en-US" sz="2000"/>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D3329EEA-8DFB-FCAB-C270-0D7060CF18B1}"/>
              </a:ext>
            </a:extLst>
          </p:cNvPr>
          <p:cNvSpPr>
            <a:spLocks noGrp="1"/>
          </p:cNvSpPr>
          <p:nvPr>
            <p:ph type="title"/>
          </p:nvPr>
        </p:nvSpPr>
        <p:spPr/>
        <p:txBody>
          <a:bodyPr/>
          <a:lstStyle/>
          <a:p>
            <a:pPr eaLnBrk="1" hangingPunct="1"/>
            <a:r>
              <a:rPr lang="en-US" altLang="en-US" i="1" dirty="0"/>
              <a:t>M. </a:t>
            </a:r>
            <a:r>
              <a:rPr lang="en-US" altLang="en-US" i="1" dirty="0" err="1"/>
              <a:t>xenopi</a:t>
            </a:r>
            <a:r>
              <a:rPr lang="en-US" altLang="en-US" i="1" dirty="0"/>
              <a:t> </a:t>
            </a:r>
            <a:r>
              <a:rPr lang="en-US" altLang="en-US" dirty="0"/>
              <a:t> (Cont.)</a:t>
            </a:r>
            <a:endParaRPr lang="en-US" altLang="en-US" i="1" dirty="0"/>
          </a:p>
        </p:txBody>
      </p:sp>
      <p:sp>
        <p:nvSpPr>
          <p:cNvPr id="122883" name="Rectangle 3">
            <a:extLst>
              <a:ext uri="{FF2B5EF4-FFF2-40B4-BE49-F238E27FC236}">
                <a16:creationId xmlns:a16="http://schemas.microsoft.com/office/drawing/2014/main" id="{86B8E75F-14BD-33C2-89B2-888FD4A73909}"/>
              </a:ext>
            </a:extLst>
          </p:cNvPr>
          <p:cNvSpPr>
            <a:spLocks noGrp="1"/>
          </p:cNvSpPr>
          <p:nvPr>
            <p:ph idx="1"/>
          </p:nvPr>
        </p:nvSpPr>
        <p:spPr/>
        <p:txBody>
          <a:bodyPr/>
          <a:lstStyle/>
          <a:p>
            <a:pPr eaLnBrk="1" hangingPunct="1"/>
            <a:r>
              <a:rPr lang="en-US" altLang="en-US" sz="2400"/>
              <a:t>On acid-fast-stained smears</a:t>
            </a:r>
          </a:p>
          <a:p>
            <a:pPr lvl="1" eaLnBrk="1" hangingPunct="1"/>
            <a:r>
              <a:rPr lang="en-US" altLang="en-US" sz="2000"/>
              <a:t>Long filamentous rods</a:t>
            </a:r>
          </a:p>
          <a:p>
            <a:pPr eaLnBrk="1" hangingPunct="1"/>
            <a:r>
              <a:rPr lang="en-US" altLang="en-US" sz="2400"/>
              <a:t>On Middlebrook 7H10</a:t>
            </a:r>
          </a:p>
          <a:p>
            <a:pPr lvl="1" eaLnBrk="1" hangingPunct="1"/>
            <a:r>
              <a:rPr lang="en-US" altLang="en-US" sz="2000"/>
              <a:t>Colonies are small with dense centers and filamentous edges.</a:t>
            </a:r>
          </a:p>
          <a:p>
            <a:pPr eaLnBrk="1" hangingPunct="1"/>
            <a:r>
              <a:rPr lang="en-US" altLang="en-US" sz="2400"/>
              <a:t>Microscopic magnification observation of colonies on cornmeal-glycerol agar</a:t>
            </a:r>
          </a:p>
          <a:p>
            <a:pPr lvl="1" eaLnBrk="1" hangingPunct="1"/>
            <a:r>
              <a:rPr lang="en-US" altLang="en-US" sz="2000"/>
              <a:t>Distinctive round colonies with branching and filamentous extensions</a:t>
            </a:r>
          </a:p>
          <a:p>
            <a:pPr lvl="1" eaLnBrk="1" hangingPunct="1"/>
            <a:r>
              <a:rPr lang="en-US" altLang="en-US" sz="2000"/>
              <a:t>Aerial hyphae-like elements are usually seen in rough colonies.</a:t>
            </a:r>
          </a:p>
          <a:p>
            <a:pPr lvl="1" eaLnBrk="1" hangingPunct="1"/>
            <a:r>
              <a:rPr lang="en-US" altLang="en-US" sz="2000"/>
              <a:t>Young colonies grown on cornmeal agar have a “bird’s nest” appearance, with characteristic sticklike projections.</a:t>
            </a:r>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0BDB34E9-BF3D-39A4-30EE-50B5EE3F0FE4}"/>
              </a:ext>
            </a:extLst>
          </p:cNvPr>
          <p:cNvSpPr>
            <a:spLocks noGrp="1"/>
          </p:cNvSpPr>
          <p:nvPr>
            <p:ph type="title"/>
          </p:nvPr>
        </p:nvSpPr>
        <p:spPr/>
        <p:txBody>
          <a:bodyPr/>
          <a:lstStyle/>
          <a:p>
            <a:pPr eaLnBrk="1" hangingPunct="1"/>
            <a:r>
              <a:rPr lang="en-US" altLang="en-US" i="1" dirty="0"/>
              <a:t>M. </a:t>
            </a:r>
            <a:r>
              <a:rPr lang="en-US" altLang="en-US" i="1" dirty="0" err="1"/>
              <a:t>xenopi</a:t>
            </a:r>
            <a:r>
              <a:rPr lang="en-US" altLang="en-US" i="1" dirty="0"/>
              <a:t> </a:t>
            </a:r>
            <a:r>
              <a:rPr lang="en-US" altLang="en-US" dirty="0"/>
              <a:t> (Cont.)</a:t>
            </a:r>
            <a:endParaRPr lang="en-US" altLang="en-US" i="1" dirty="0"/>
          </a:p>
        </p:txBody>
      </p:sp>
      <p:sp>
        <p:nvSpPr>
          <p:cNvPr id="123907" name="Rectangle 3">
            <a:extLst>
              <a:ext uri="{FF2B5EF4-FFF2-40B4-BE49-F238E27FC236}">
                <a16:creationId xmlns:a16="http://schemas.microsoft.com/office/drawing/2014/main" id="{78A971F1-5D73-7CC7-F2EF-7A108CD82423}"/>
              </a:ext>
            </a:extLst>
          </p:cNvPr>
          <p:cNvSpPr>
            <a:spLocks noGrp="1"/>
          </p:cNvSpPr>
          <p:nvPr>
            <p:ph idx="1"/>
          </p:nvPr>
        </p:nvSpPr>
        <p:spPr/>
        <p:txBody>
          <a:bodyPr/>
          <a:lstStyle/>
          <a:p>
            <a:pPr eaLnBrk="1" hangingPunct="1"/>
            <a:r>
              <a:rPr lang="en-US" altLang="en-US"/>
              <a:t>Optimal growth temperature is (42°C to) 45°C</a:t>
            </a:r>
          </a:p>
          <a:p>
            <a:pPr lvl="1" eaLnBrk="1" hangingPunct="1"/>
            <a:r>
              <a:rPr lang="en-US" altLang="en-US"/>
              <a:t>Grows more rapidly at this temperature than at 37°C</a:t>
            </a:r>
          </a:p>
          <a:p>
            <a:pPr lvl="1" eaLnBrk="1" hangingPunct="1"/>
            <a:r>
              <a:rPr lang="en-US" altLang="en-US"/>
              <a:t>Fails to grow at 25°C</a:t>
            </a:r>
          </a:p>
          <a:p>
            <a:pPr eaLnBrk="1" hangingPunct="1"/>
            <a:r>
              <a:rPr lang="en-US" altLang="en-US"/>
              <a:t>C. M. xenopi has been classified with the nonphotochromogenic group; </a:t>
            </a:r>
          </a:p>
          <a:p>
            <a:pPr lvl="1" eaLnBrk="1" hangingPunct="1"/>
            <a:r>
              <a:rPr lang="en-US" altLang="en-US"/>
              <a:t>however, colonies are frequently bright yellow on primary isolation when incubated in the absence of light and when exposed to light (scotochromogenic pigment).</a:t>
            </a:r>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A0B88BBC-9BE9-16E0-AB45-63B248FF3F6E}"/>
              </a:ext>
            </a:extLst>
          </p:cNvPr>
          <p:cNvSpPr>
            <a:spLocks noGrp="1"/>
          </p:cNvSpPr>
          <p:nvPr>
            <p:ph type="title"/>
          </p:nvPr>
        </p:nvSpPr>
        <p:spPr/>
        <p:txBody>
          <a:bodyPr/>
          <a:lstStyle/>
          <a:p>
            <a:pPr eaLnBrk="1" hangingPunct="1"/>
            <a:r>
              <a:rPr lang="en-US" altLang="en-US" i="1" dirty="0"/>
              <a:t>M. </a:t>
            </a:r>
            <a:r>
              <a:rPr lang="en-US" altLang="en-US" i="1" dirty="0" err="1"/>
              <a:t>xenopi</a:t>
            </a:r>
            <a:r>
              <a:rPr lang="en-US" altLang="en-US" i="1" dirty="0"/>
              <a:t> </a:t>
            </a:r>
            <a:br>
              <a:rPr lang="en-US" altLang="en-US" i="1" dirty="0"/>
            </a:br>
            <a:r>
              <a:rPr lang="en-US" altLang="en-US" dirty="0"/>
              <a:t>Identification</a:t>
            </a:r>
            <a:endParaRPr lang="en-US" altLang="en-US" i="1" dirty="0"/>
          </a:p>
        </p:txBody>
      </p:sp>
      <p:sp>
        <p:nvSpPr>
          <p:cNvPr id="124931" name="Content Placeholder 2">
            <a:extLst>
              <a:ext uri="{FF2B5EF4-FFF2-40B4-BE49-F238E27FC236}">
                <a16:creationId xmlns:a16="http://schemas.microsoft.com/office/drawing/2014/main" id="{9848AA64-747E-90BF-5E03-0AF31E49F42D}"/>
              </a:ext>
            </a:extLst>
          </p:cNvPr>
          <p:cNvSpPr>
            <a:spLocks noGrp="1"/>
          </p:cNvSpPr>
          <p:nvPr>
            <p:ph idx="1"/>
          </p:nvPr>
        </p:nvSpPr>
        <p:spPr/>
        <p:txBody>
          <a:bodyPr/>
          <a:lstStyle/>
          <a:p>
            <a:pPr eaLnBrk="1" hangingPunct="1"/>
            <a:endParaRPr lang="en-US" altLang="en-US"/>
          </a:p>
          <a:p>
            <a:pPr eaLnBrk="1" hangingPunct="1"/>
            <a:endParaRPr lang="en-US" altLang="en-US"/>
          </a:p>
        </p:txBody>
      </p:sp>
      <p:graphicFrame>
        <p:nvGraphicFramePr>
          <p:cNvPr id="5" name="Table 4">
            <a:extLst>
              <a:ext uri="{FF2B5EF4-FFF2-40B4-BE49-F238E27FC236}">
                <a16:creationId xmlns:a16="http://schemas.microsoft.com/office/drawing/2014/main" id="{C33136DD-A8B2-7E2C-E2C2-8F14DC38F636}"/>
              </a:ext>
            </a:extLst>
          </p:cNvPr>
          <p:cNvGraphicFramePr>
            <a:graphicFrameLocks noGrp="1"/>
          </p:cNvGraphicFramePr>
          <p:nvPr/>
        </p:nvGraphicFramePr>
        <p:xfrm>
          <a:off x="685800" y="1676400"/>
          <a:ext cx="7620000" cy="3879850"/>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686">
                <a:tc>
                  <a:txBody>
                    <a:bodyPr/>
                    <a:lstStyle/>
                    <a:p>
                      <a:r>
                        <a:rPr lang="en-US" sz="1800" dirty="0">
                          <a:solidFill>
                            <a:schemeClr val="bg2"/>
                          </a:solidFill>
                        </a:rPr>
                        <a:t>Biochemical</a:t>
                      </a:r>
                      <a:r>
                        <a:rPr lang="en-US" sz="1800" baseline="0" dirty="0">
                          <a:solidFill>
                            <a:schemeClr val="bg2"/>
                          </a:solidFill>
                        </a:rPr>
                        <a:t> test/characteristic</a:t>
                      </a:r>
                      <a:endParaRPr lang="en-US" sz="1800" dirty="0">
                        <a:solidFill>
                          <a:schemeClr val="bg2"/>
                        </a:solidFill>
                      </a:endParaRPr>
                    </a:p>
                  </a:txBody>
                  <a:tcPr marT="45701" marB="45701"/>
                </a:tc>
                <a:tc>
                  <a:txBody>
                    <a:bodyPr/>
                    <a:lstStyle/>
                    <a:p>
                      <a:r>
                        <a:rPr lang="en-US" sz="1800" dirty="0">
                          <a:solidFill>
                            <a:schemeClr val="bg2"/>
                          </a:solidFill>
                        </a:rPr>
                        <a:t>Reaction</a:t>
                      </a:r>
                    </a:p>
                  </a:txBody>
                  <a:tcPr marT="45701" marB="45701"/>
                </a:tc>
                <a:extLst>
                  <a:ext uri="{0D108BD9-81ED-4DB2-BD59-A6C34878D82A}">
                    <a16:rowId xmlns:a16="http://schemas.microsoft.com/office/drawing/2014/main" val="10000"/>
                  </a:ext>
                </a:extLst>
              </a:tr>
              <a:tr h="370686">
                <a:tc>
                  <a:txBody>
                    <a:bodyPr/>
                    <a:lstStyle/>
                    <a:p>
                      <a:endParaRPr lang="en-US" sz="1800" dirty="0"/>
                    </a:p>
                  </a:txBody>
                  <a:tcPr marT="45701" marB="45701"/>
                </a:tc>
                <a:tc>
                  <a:txBody>
                    <a:bodyPr/>
                    <a:lstStyle/>
                    <a:p>
                      <a:endParaRPr lang="en-US" sz="1800"/>
                    </a:p>
                  </a:txBody>
                  <a:tcPr marT="45701" marB="45701"/>
                </a:tc>
                <a:extLst>
                  <a:ext uri="{0D108BD9-81ED-4DB2-BD59-A6C34878D82A}">
                    <a16:rowId xmlns:a16="http://schemas.microsoft.com/office/drawing/2014/main" val="10001"/>
                  </a:ext>
                </a:extLst>
              </a:tr>
              <a:tr h="370686">
                <a:tc>
                  <a:txBody>
                    <a:bodyPr/>
                    <a:lstStyle/>
                    <a:p>
                      <a:r>
                        <a:rPr lang="en-US" sz="1800" dirty="0"/>
                        <a:t>Optimal</a:t>
                      </a:r>
                      <a:r>
                        <a:rPr lang="en-US" sz="1800" baseline="0" dirty="0"/>
                        <a:t> growth</a:t>
                      </a:r>
                      <a:endParaRPr lang="en-US" sz="1800" dirty="0"/>
                    </a:p>
                  </a:txBody>
                  <a:tcPr marT="45701" marB="45701"/>
                </a:tc>
                <a:tc>
                  <a:txBody>
                    <a:bodyPr/>
                    <a:lstStyle/>
                    <a:p>
                      <a:r>
                        <a:rPr lang="en-US" sz="1800" dirty="0"/>
                        <a:t>42° C - 45°C</a:t>
                      </a:r>
                    </a:p>
                  </a:txBody>
                  <a:tcPr marT="45701" marB="45701"/>
                </a:tc>
                <a:extLst>
                  <a:ext uri="{0D108BD9-81ED-4DB2-BD59-A6C34878D82A}">
                    <a16:rowId xmlns:a16="http://schemas.microsoft.com/office/drawing/2014/main" val="10002"/>
                  </a:ext>
                </a:extLst>
              </a:tr>
              <a:tr h="914360">
                <a:tc>
                  <a:txBody>
                    <a:bodyPr/>
                    <a:lstStyle/>
                    <a:p>
                      <a:r>
                        <a:rPr lang="en-US" sz="1800" dirty="0"/>
                        <a:t>Frequent</a:t>
                      </a:r>
                      <a:r>
                        <a:rPr lang="en-US" sz="1800" baseline="0" dirty="0"/>
                        <a:t> bright y</a:t>
                      </a:r>
                      <a:r>
                        <a:rPr lang="en-US" sz="1800" dirty="0"/>
                        <a:t>ellow pigment on primary isolation when incubated in absence</a:t>
                      </a:r>
                      <a:r>
                        <a:rPr lang="en-US" sz="1800" baseline="0" dirty="0"/>
                        <a:t> of light and when exposed to light</a:t>
                      </a:r>
                      <a:endParaRPr lang="en-US" sz="1800" dirty="0"/>
                    </a:p>
                  </a:txBody>
                  <a:tcPr marT="45701" marB="45701"/>
                </a:tc>
                <a:tc>
                  <a:txBody>
                    <a:bodyPr/>
                    <a:lstStyle/>
                    <a:p>
                      <a:r>
                        <a:rPr lang="en-US" sz="1800" dirty="0"/>
                        <a:t>Yes</a:t>
                      </a:r>
                    </a:p>
                  </a:txBody>
                  <a:tcPr marT="45701" marB="45701"/>
                </a:tc>
                <a:extLst>
                  <a:ext uri="{0D108BD9-81ED-4DB2-BD59-A6C34878D82A}">
                    <a16:rowId xmlns:a16="http://schemas.microsoft.com/office/drawing/2014/main" val="10003"/>
                  </a:ext>
                </a:extLst>
              </a:tr>
              <a:tr h="370686">
                <a:tc>
                  <a:txBody>
                    <a:bodyPr/>
                    <a:lstStyle/>
                    <a:p>
                      <a:r>
                        <a:rPr lang="en-US" sz="1800" dirty="0"/>
                        <a:t>Niacin accumulation</a:t>
                      </a:r>
                    </a:p>
                  </a:txBody>
                  <a:tcPr marT="45701" marB="45701"/>
                </a:tc>
                <a:tc>
                  <a:txBody>
                    <a:bodyPr/>
                    <a:lstStyle/>
                    <a:p>
                      <a:r>
                        <a:rPr lang="en-US" sz="1800" dirty="0"/>
                        <a:t>Negative </a:t>
                      </a:r>
                    </a:p>
                  </a:txBody>
                  <a:tcPr marT="45701" marB="45701"/>
                </a:tc>
                <a:extLst>
                  <a:ext uri="{0D108BD9-81ED-4DB2-BD59-A6C34878D82A}">
                    <a16:rowId xmlns:a16="http://schemas.microsoft.com/office/drawing/2014/main" val="10004"/>
                  </a:ext>
                </a:extLst>
              </a:tr>
              <a:tr h="370686">
                <a:tc>
                  <a:txBody>
                    <a:bodyPr/>
                    <a:lstStyle/>
                    <a:p>
                      <a:r>
                        <a:rPr lang="en-US" sz="1800" dirty="0"/>
                        <a:t>Nitrite reduction</a:t>
                      </a:r>
                    </a:p>
                  </a:txBody>
                  <a:tcPr marT="45701" marB="45701"/>
                </a:tc>
                <a:tc>
                  <a:txBody>
                    <a:bodyPr/>
                    <a:lstStyle/>
                    <a:p>
                      <a:r>
                        <a:rPr lang="en-US" sz="1800" dirty="0"/>
                        <a:t>Negative </a:t>
                      </a:r>
                    </a:p>
                  </a:txBody>
                  <a:tcPr marT="45701" marB="45701"/>
                </a:tc>
                <a:extLst>
                  <a:ext uri="{0D108BD9-81ED-4DB2-BD59-A6C34878D82A}">
                    <a16:rowId xmlns:a16="http://schemas.microsoft.com/office/drawing/2014/main" val="10005"/>
                  </a:ext>
                </a:extLst>
              </a:tr>
              <a:tr h="370686">
                <a:tc>
                  <a:txBody>
                    <a:bodyPr/>
                    <a:lstStyle/>
                    <a:p>
                      <a:r>
                        <a:rPr lang="en-US" sz="1800" dirty="0"/>
                        <a:t>Heat-stable catalase</a:t>
                      </a:r>
                    </a:p>
                  </a:txBody>
                  <a:tcPr marT="45701" marB="45701"/>
                </a:tc>
                <a:tc>
                  <a:txBody>
                    <a:bodyPr/>
                    <a:lstStyle/>
                    <a:p>
                      <a:r>
                        <a:rPr lang="en-US" sz="1800" dirty="0"/>
                        <a:t>Positive</a:t>
                      </a:r>
                    </a:p>
                  </a:txBody>
                  <a:tcPr marT="45701" marB="45701"/>
                </a:tc>
                <a:extLst>
                  <a:ext uri="{0D108BD9-81ED-4DB2-BD59-A6C34878D82A}">
                    <a16:rowId xmlns:a16="http://schemas.microsoft.com/office/drawing/2014/main" val="10006"/>
                  </a:ext>
                </a:extLst>
              </a:tr>
              <a:tr h="370686">
                <a:tc>
                  <a:txBody>
                    <a:bodyPr/>
                    <a:lstStyle/>
                    <a:p>
                      <a:r>
                        <a:rPr lang="en-US" sz="1800" dirty="0" err="1"/>
                        <a:t>Arylsulfatase</a:t>
                      </a:r>
                      <a:endParaRPr lang="en-US" sz="1800" dirty="0"/>
                    </a:p>
                  </a:txBody>
                  <a:tcPr marT="45701" marB="45701"/>
                </a:tc>
                <a:tc>
                  <a:txBody>
                    <a:bodyPr/>
                    <a:lstStyle/>
                    <a:p>
                      <a:r>
                        <a:rPr lang="en-US" sz="1800" dirty="0"/>
                        <a:t>Positive</a:t>
                      </a:r>
                      <a:r>
                        <a:rPr lang="en-US" sz="1800" baseline="0" dirty="0"/>
                        <a:t> </a:t>
                      </a:r>
                      <a:endParaRPr lang="en-US" sz="1800" dirty="0"/>
                    </a:p>
                  </a:txBody>
                  <a:tcPr marT="45701" marB="45701"/>
                </a:tc>
                <a:extLst>
                  <a:ext uri="{0D108BD9-81ED-4DB2-BD59-A6C34878D82A}">
                    <a16:rowId xmlns:a16="http://schemas.microsoft.com/office/drawing/2014/main" val="10007"/>
                  </a:ext>
                </a:extLst>
              </a:tr>
              <a:tr h="370686">
                <a:tc>
                  <a:txBody>
                    <a:bodyPr/>
                    <a:lstStyle/>
                    <a:p>
                      <a:r>
                        <a:rPr lang="en-US" sz="1800" dirty="0" err="1"/>
                        <a:t>Pyrazinamidase</a:t>
                      </a:r>
                      <a:endParaRPr lang="en-US" sz="1800" dirty="0"/>
                    </a:p>
                  </a:txBody>
                  <a:tcPr marT="45701" marB="45701"/>
                </a:tc>
                <a:tc>
                  <a:txBody>
                    <a:bodyPr/>
                    <a:lstStyle/>
                    <a:p>
                      <a:r>
                        <a:rPr lang="en-US" sz="1800" dirty="0"/>
                        <a:t>Positive </a:t>
                      </a:r>
                    </a:p>
                  </a:txBody>
                  <a:tcPr marT="45701" marB="45701"/>
                </a:tc>
                <a:extLst>
                  <a:ext uri="{0D108BD9-81ED-4DB2-BD59-A6C34878D82A}">
                    <a16:rowId xmlns:a16="http://schemas.microsoft.com/office/drawing/2014/main" val="10008"/>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4">
            <a:extLst>
              <a:ext uri="{FF2B5EF4-FFF2-40B4-BE49-F238E27FC236}">
                <a16:creationId xmlns:a16="http://schemas.microsoft.com/office/drawing/2014/main" id="{C1C51925-8C1D-9F7E-0C0B-95F8CA84E231}"/>
              </a:ext>
            </a:extLst>
          </p:cNvPr>
          <p:cNvSpPr>
            <a:spLocks noGrp="1"/>
          </p:cNvSpPr>
          <p:nvPr>
            <p:ph type="title"/>
          </p:nvPr>
        </p:nvSpPr>
        <p:spPr>
          <a:xfrm>
            <a:off x="800100" y="3581400"/>
            <a:ext cx="7772400" cy="1362075"/>
          </a:xfrm>
        </p:spPr>
        <p:txBody>
          <a:bodyPr/>
          <a:lstStyle/>
          <a:p>
            <a:pPr algn="ctr" eaLnBrk="1" hangingPunct="1"/>
            <a:r>
              <a:rPr lang="en-US" altLang="en-US" b="0" i="1" cap="none" dirty="0"/>
              <a:t>Mycobacterium</a:t>
            </a:r>
            <a:r>
              <a:rPr lang="en-US" altLang="en-US" b="0" cap="none" dirty="0"/>
              <a:t> Species </a:t>
            </a:r>
          </a:p>
        </p:txBody>
      </p:sp>
      <p:sp>
        <p:nvSpPr>
          <p:cNvPr id="126979" name="Text Placeholder 5">
            <a:extLst>
              <a:ext uri="{FF2B5EF4-FFF2-40B4-BE49-F238E27FC236}">
                <a16:creationId xmlns:a16="http://schemas.microsoft.com/office/drawing/2014/main" id="{7FD9FB99-D771-50BC-2F76-345274390CC2}"/>
              </a:ext>
            </a:extLst>
          </p:cNvPr>
          <p:cNvSpPr>
            <a:spLocks noGrp="1"/>
          </p:cNvSpPr>
          <p:nvPr>
            <p:ph type="body" idx="1"/>
          </p:nvPr>
        </p:nvSpPr>
        <p:spPr>
          <a:xfrm>
            <a:off x="722313" y="1917700"/>
            <a:ext cx="7772400" cy="749300"/>
          </a:xfrm>
        </p:spPr>
        <p:txBody>
          <a:bodyPr/>
          <a:lstStyle/>
          <a:p>
            <a:pPr algn="ctr" eaLnBrk="1" hangingPunct="1"/>
            <a:r>
              <a:rPr lang="en-US" altLang="en-US" sz="3000">
                <a:solidFill>
                  <a:schemeClr val="tx1"/>
                </a:solidFill>
              </a:rPr>
              <a:t>Rapidly Growing</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19DE03AA-9B6A-F754-95E8-8EC1160C1AB5}"/>
              </a:ext>
            </a:extLst>
          </p:cNvPr>
          <p:cNvSpPr>
            <a:spLocks noGrp="1"/>
          </p:cNvSpPr>
          <p:nvPr>
            <p:ph type="title"/>
          </p:nvPr>
        </p:nvSpPr>
        <p:spPr/>
        <p:txBody>
          <a:bodyPr/>
          <a:lstStyle/>
          <a:p>
            <a:pPr eaLnBrk="1" hangingPunct="1"/>
            <a:r>
              <a:rPr lang="en-US" altLang="en-US" sz="3600" i="1"/>
              <a:t>M. chelonae/M. abscessus </a:t>
            </a:r>
            <a:r>
              <a:rPr lang="en-US" altLang="en-US" sz="3600"/>
              <a:t>Group (MCMAG)</a:t>
            </a:r>
          </a:p>
        </p:txBody>
      </p:sp>
      <p:sp>
        <p:nvSpPr>
          <p:cNvPr id="128003" name="Rectangle 3">
            <a:extLst>
              <a:ext uri="{FF2B5EF4-FFF2-40B4-BE49-F238E27FC236}">
                <a16:creationId xmlns:a16="http://schemas.microsoft.com/office/drawing/2014/main" id="{388F0CC4-CC5C-F19F-D765-BDF61BAEAF3B}"/>
              </a:ext>
            </a:extLst>
          </p:cNvPr>
          <p:cNvSpPr>
            <a:spLocks noGrp="1"/>
          </p:cNvSpPr>
          <p:nvPr>
            <p:ph idx="1"/>
          </p:nvPr>
        </p:nvSpPr>
        <p:spPr>
          <a:xfrm>
            <a:off x="838200" y="1641475"/>
            <a:ext cx="7772400" cy="4454525"/>
          </a:xfrm>
        </p:spPr>
        <p:txBody>
          <a:bodyPr/>
          <a:lstStyle/>
          <a:p>
            <a:pPr eaLnBrk="1" hangingPunct="1"/>
            <a:r>
              <a:rPr lang="en-US" altLang="en-US" dirty="0"/>
              <a:t>Opportunistic infections</a:t>
            </a:r>
          </a:p>
          <a:p>
            <a:pPr eaLnBrk="1" hangingPunct="1"/>
            <a:r>
              <a:rPr lang="en-US" altLang="en-US" i="1" dirty="0"/>
              <a:t>M. </a:t>
            </a:r>
            <a:r>
              <a:rPr lang="en-US" altLang="en-US" i="1" dirty="0" err="1"/>
              <a:t>chelonae</a:t>
            </a:r>
            <a:r>
              <a:rPr lang="en-US" altLang="en-US" i="1" dirty="0"/>
              <a:t> </a:t>
            </a:r>
            <a:r>
              <a:rPr lang="en-US" altLang="en-US" dirty="0"/>
              <a:t>is related closely to </a:t>
            </a:r>
            <a:r>
              <a:rPr lang="en-US" altLang="en-US" i="1" dirty="0"/>
              <a:t>M. </a:t>
            </a:r>
            <a:r>
              <a:rPr lang="en-US" altLang="en-US" i="1" dirty="0" err="1"/>
              <a:t>abscessus</a:t>
            </a:r>
            <a:r>
              <a:rPr lang="en-US" altLang="en-US" dirty="0"/>
              <a:t> subsp. </a:t>
            </a:r>
            <a:r>
              <a:rPr lang="en-US" altLang="en-US" i="1" dirty="0" err="1"/>
              <a:t>abscessus</a:t>
            </a:r>
            <a:r>
              <a:rPr lang="en-US" altLang="en-US" dirty="0"/>
              <a:t> and is a commonly isolated rapidly growing mycobacterium </a:t>
            </a:r>
          </a:p>
          <a:p>
            <a:pPr eaLnBrk="1" hangingPunct="1"/>
            <a:r>
              <a:rPr lang="en-US" altLang="en-US" dirty="0"/>
              <a:t>It has caused sporadic cases of localized wound infections following medical or surgical procedures, including needle injections. </a:t>
            </a:r>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9827C72A-7EBA-2352-B32C-B3EFD41169CF}"/>
              </a:ext>
            </a:extLst>
          </p:cNvPr>
          <p:cNvSpPr>
            <a:spLocks noGrp="1"/>
          </p:cNvSpPr>
          <p:nvPr>
            <p:ph type="title"/>
          </p:nvPr>
        </p:nvSpPr>
        <p:spPr/>
        <p:txBody>
          <a:bodyPr/>
          <a:lstStyle/>
          <a:p>
            <a:r>
              <a:rPr lang="en-US" altLang="en-US" dirty="0"/>
              <a:t>MCMAG (Cont.)</a:t>
            </a:r>
          </a:p>
        </p:txBody>
      </p:sp>
      <p:sp>
        <p:nvSpPr>
          <p:cNvPr id="129027" name="Content Placeholder 2">
            <a:extLst>
              <a:ext uri="{FF2B5EF4-FFF2-40B4-BE49-F238E27FC236}">
                <a16:creationId xmlns:a16="http://schemas.microsoft.com/office/drawing/2014/main" id="{0118FF28-9259-018A-E6C1-E8DEEE008F66}"/>
              </a:ext>
            </a:extLst>
          </p:cNvPr>
          <p:cNvSpPr>
            <a:spLocks noGrp="1"/>
          </p:cNvSpPr>
          <p:nvPr>
            <p:ph idx="1"/>
          </p:nvPr>
        </p:nvSpPr>
        <p:spPr/>
        <p:txBody>
          <a:bodyPr/>
          <a:lstStyle/>
          <a:p>
            <a:r>
              <a:rPr lang="en-US" altLang="en-US"/>
              <a:t>Is most likely among the rapidly growing mycobacteria to be isolated from disseminated cutaneous infections in immunocompromised patients. </a:t>
            </a:r>
          </a:p>
          <a:p>
            <a:r>
              <a:rPr lang="en-US" altLang="en-US" i="1"/>
              <a:t>M. chelonae </a:t>
            </a:r>
            <a:r>
              <a:rPr lang="en-US" altLang="en-US"/>
              <a:t>has been associated with a variety of infections of the </a:t>
            </a:r>
          </a:p>
          <a:p>
            <a:pPr lvl="1"/>
            <a:r>
              <a:rPr lang="en-US" altLang="en-US"/>
              <a:t>skin, lungs, bone, central nervous system, and prosthetic heart valves.</a:t>
            </a:r>
          </a:p>
        </p:txBody>
      </p:sp>
    </p:spTree>
  </p:cSld>
  <p:clrMapOvr>
    <a:masterClrMapping/>
  </p:clrMapOvr>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3259</TotalTime>
  <Words>10350</Words>
  <Application>Microsoft Office PowerPoint</Application>
  <PresentationFormat>On-screen Show (4:3)</PresentationFormat>
  <Paragraphs>1220</Paragraphs>
  <Slides>221</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221</vt:i4>
      </vt:variant>
    </vt:vector>
  </HeadingPairs>
  <TitlesOfParts>
    <vt:vector size="230" baseType="lpstr">
      <vt:lpstr>MS PGothic</vt:lpstr>
      <vt:lpstr>MS PGothic</vt:lpstr>
      <vt:lpstr>Arial</vt:lpstr>
      <vt:lpstr>Symbol</vt:lpstr>
      <vt:lpstr>Times New Roman</vt:lpstr>
      <vt:lpstr>Wingdings</vt:lpstr>
      <vt:lpstr>Wingdings 2</vt:lpstr>
      <vt:lpstr>Wingdings 3</vt:lpstr>
      <vt:lpstr>Blue Diagonal</vt:lpstr>
      <vt:lpstr>PowerPoint Presentation</vt:lpstr>
      <vt:lpstr>Introduction</vt:lpstr>
      <vt:lpstr>Classification</vt:lpstr>
      <vt:lpstr>Usual Clinical Significance of Mycobacterium Species Isolates</vt:lpstr>
      <vt:lpstr>Clinical Mycobacteriology Advances</vt:lpstr>
      <vt:lpstr>What’s Ahead? </vt:lpstr>
      <vt:lpstr>General characteristics</vt:lpstr>
      <vt:lpstr>Microscopic Morphology and Cell Wall Characteristics</vt:lpstr>
      <vt:lpstr>Growth Characteristics</vt:lpstr>
      <vt:lpstr>Clinical SIGNIFICANCE OF THE MYCOBACTERIUM TUBERCULOSIS COMPLEX (MTBC)</vt:lpstr>
      <vt:lpstr>MYCOBACTERIUM TUBERCULOSIS COMPLEX (MTBC)</vt:lpstr>
      <vt:lpstr>Mycobacterium tuberculosis (MTB)</vt:lpstr>
      <vt:lpstr>MTB-By the Numbers</vt:lpstr>
      <vt:lpstr>Primary Tuberculosis (TB)</vt:lpstr>
      <vt:lpstr>Primary TB (Cont.)</vt:lpstr>
      <vt:lpstr>Primary TB (Cont.)</vt:lpstr>
      <vt:lpstr>Primary TB (Cont.)</vt:lpstr>
      <vt:lpstr>Primary TB (Cont.)</vt:lpstr>
      <vt:lpstr>Primary TB (Cont.)</vt:lpstr>
      <vt:lpstr>Primary TB (Cont.)</vt:lpstr>
      <vt:lpstr>Primary TB (Cont.)</vt:lpstr>
      <vt:lpstr>Primary TB (Cont.)</vt:lpstr>
      <vt:lpstr>Primary TB (Cont.)</vt:lpstr>
      <vt:lpstr>Primary MTB (Cont.)</vt:lpstr>
      <vt:lpstr> Reactivation TB  </vt:lpstr>
      <vt:lpstr>Reactivation TB (Cont.) </vt:lpstr>
      <vt:lpstr>Reactivation TB (Cont.)</vt:lpstr>
      <vt:lpstr>Reactive TB (Cont.)</vt:lpstr>
      <vt:lpstr>Extrapulmonary TB (EPTB)</vt:lpstr>
      <vt:lpstr>Miliary TB</vt:lpstr>
      <vt:lpstr>Miliary TB (Cont.)</vt:lpstr>
      <vt:lpstr>Military TB (Cont.)</vt:lpstr>
      <vt:lpstr>Diagnosis of MTB Infection</vt:lpstr>
      <vt:lpstr>Diagnosis of MTB Infection (Cont.)</vt:lpstr>
      <vt:lpstr>Diagnosis of MTB Infection (Cont.)</vt:lpstr>
      <vt:lpstr>Diagnosis of MTB Infection (Cont.)</vt:lpstr>
      <vt:lpstr>Diagnosis of MTB Infection (Cont.)</vt:lpstr>
      <vt:lpstr>Diagnosis of MTB Infection (Cont.)</vt:lpstr>
      <vt:lpstr>Diagnosis of MTB Infections (Cont.)</vt:lpstr>
      <vt:lpstr>Diagnosis of MTB Infections (Cont.)</vt:lpstr>
      <vt:lpstr>Diagnosis of MTB (Cont.)</vt:lpstr>
      <vt:lpstr>MTB Identifying Characteristics </vt:lpstr>
      <vt:lpstr>Diagnosis of MTB (Cont.)</vt:lpstr>
      <vt:lpstr>Treatment of MTB Infections </vt:lpstr>
      <vt:lpstr>Treatment of MTB Infections (Cont.)</vt:lpstr>
      <vt:lpstr>Multidrug-Resistant (MDR) MTB</vt:lpstr>
      <vt:lpstr>MDR-MTB (Cont.)</vt:lpstr>
      <vt:lpstr>MDR-MTB (Cont.)</vt:lpstr>
      <vt:lpstr>MDR-MTB (Cont.)</vt:lpstr>
      <vt:lpstr>Vaccine-MTB (Cont.)</vt:lpstr>
      <vt:lpstr>Vaccine-MTB (Cont.)</vt:lpstr>
      <vt:lpstr>Mycobacterium bovis</vt:lpstr>
      <vt:lpstr>M. bovis</vt:lpstr>
      <vt:lpstr>M. bovis Identifying Characteristics</vt:lpstr>
      <vt:lpstr>CLINICAL SIGNIFICANCE OF NONTUBERCULOUS MYCOBACTERIA</vt:lpstr>
      <vt:lpstr>General Characteristics</vt:lpstr>
      <vt:lpstr>Mycobacterium avium Complex (MAC)</vt:lpstr>
      <vt:lpstr>Epidemiology</vt:lpstr>
      <vt:lpstr>Epidemiology</vt:lpstr>
      <vt:lpstr>Clinical Infections</vt:lpstr>
      <vt:lpstr>Treatment</vt:lpstr>
      <vt:lpstr>Laboratory Diagnosis and Morphology</vt:lpstr>
      <vt:lpstr>Identifying Characteristics</vt:lpstr>
      <vt:lpstr>Other Mycobacterium Species</vt:lpstr>
      <vt:lpstr>M. avium subsp. paratuberculosis (MAP)</vt:lpstr>
      <vt:lpstr>M. Kansasii  Epidemiology</vt:lpstr>
      <vt:lpstr>M. Kansasii  Clinical Infections</vt:lpstr>
      <vt:lpstr>M. Kansasii  Clinical Infections</vt:lpstr>
      <vt:lpstr>M. kansasii  Laboratory Diagnosis</vt:lpstr>
      <vt:lpstr>M. kansasii  Laboratory Diagnosis</vt:lpstr>
      <vt:lpstr>M. kansasii  Showing Photoreactivity </vt:lpstr>
      <vt:lpstr>M. kansasii  Identifying Characteristics</vt:lpstr>
      <vt:lpstr>M. genavense</vt:lpstr>
      <vt:lpstr>M. haemophilum</vt:lpstr>
      <vt:lpstr>M. marinum</vt:lpstr>
      <vt:lpstr>M. marinum (Cont.)</vt:lpstr>
      <vt:lpstr>M. marinum on Middlebrook 7H10 Medium Producing Rough Colonies</vt:lpstr>
      <vt:lpstr>M. marinum Identifying Characteristics</vt:lpstr>
      <vt:lpstr>M. scrofulaceum</vt:lpstr>
      <vt:lpstr>M. Scrofulaceum (Cont.)</vt:lpstr>
      <vt:lpstr>S. scrofulaceum (Cont.)</vt:lpstr>
      <vt:lpstr>M. scrofulaceum Identifying Characteristics</vt:lpstr>
      <vt:lpstr>M. simiae</vt:lpstr>
      <vt:lpstr>M. simiae (Cont.)</vt:lpstr>
      <vt:lpstr>M. simiae  Biochemical Reactions</vt:lpstr>
      <vt:lpstr>M. szulgai</vt:lpstr>
      <vt:lpstr>M. szulgai (Cont.)</vt:lpstr>
      <vt:lpstr>M. szulgai  Biochemical Reactions </vt:lpstr>
      <vt:lpstr>M. ulcerans</vt:lpstr>
      <vt:lpstr>M. ulcerans (Cont.)</vt:lpstr>
      <vt:lpstr>M. ulcerans (Cont.)</vt:lpstr>
      <vt:lpstr>M. xenopi </vt:lpstr>
      <vt:lpstr>M. xenopi (Cont.)</vt:lpstr>
      <vt:lpstr>M. xenopi  (Cont.)</vt:lpstr>
      <vt:lpstr>M. xenopi  (Cont.)</vt:lpstr>
      <vt:lpstr>M. xenopi  Identification</vt:lpstr>
      <vt:lpstr>Mycobacterium Species </vt:lpstr>
      <vt:lpstr>M. chelonae/M. abscessus Group (MCMAG)</vt:lpstr>
      <vt:lpstr>MCMAG (Cont.)</vt:lpstr>
      <vt:lpstr>MCMAG (Cont.)</vt:lpstr>
      <vt:lpstr>MCMAG (Cont.)</vt:lpstr>
      <vt:lpstr>MCMAG (Cont.)</vt:lpstr>
      <vt:lpstr>M. fortuitum Group (MFG)</vt:lpstr>
      <vt:lpstr>MFG (Cont.)</vt:lpstr>
      <vt:lpstr>MFG (Cont.)</vt:lpstr>
      <vt:lpstr>MFG (Cont.)</vt:lpstr>
      <vt:lpstr>M. segmatis Group (MSG)</vt:lpstr>
      <vt:lpstr>MSG (Cont.)</vt:lpstr>
      <vt:lpstr>MSG (Cont.)</vt:lpstr>
      <vt:lpstr>MSG (Cont.)</vt:lpstr>
      <vt:lpstr>MYCOBACTERIUM leprae</vt:lpstr>
      <vt:lpstr>M. leprae</vt:lpstr>
      <vt:lpstr>M. leprae (Cont.)</vt:lpstr>
      <vt:lpstr>M. leprae (Cont.)</vt:lpstr>
      <vt:lpstr>M. leprae (Cont.)</vt:lpstr>
      <vt:lpstr>M. leprae (Cont.)</vt:lpstr>
      <vt:lpstr>M. leprae (Cont.)</vt:lpstr>
      <vt:lpstr>M. leprae (Cont.)</vt:lpstr>
      <vt:lpstr>M. leprae (Cont.)</vt:lpstr>
      <vt:lpstr>Skin biopsy for M. leprae  Ziehl— Neelsen Stain</vt:lpstr>
      <vt:lpstr>M. leprae (Cont.)</vt:lpstr>
      <vt:lpstr>ISOLATION AND IDENTIFICATION OF MYCOBACTERIA</vt:lpstr>
      <vt:lpstr>Isolation and ID of Mycobacteria </vt:lpstr>
      <vt:lpstr>Isolation and ID of Mycobacteria (cont.)</vt:lpstr>
      <vt:lpstr>Identification Techniques</vt:lpstr>
      <vt:lpstr>Identification Techniques (Cont.)</vt:lpstr>
      <vt:lpstr>PowerPoint Presentation</vt:lpstr>
      <vt:lpstr>Introduction</vt:lpstr>
      <vt:lpstr>Personnel Safety</vt:lpstr>
      <vt:lpstr>Ventilation</vt:lpstr>
      <vt:lpstr>Biological Safety Cabinet</vt:lpstr>
      <vt:lpstr>Use of Proper Disinfectant</vt:lpstr>
      <vt:lpstr>PowerPoint Presentation</vt:lpstr>
      <vt:lpstr>Specimen Collection</vt:lpstr>
      <vt:lpstr>Acceptable Specimens for Processing</vt:lpstr>
      <vt:lpstr>Sputum and Other Respiratory Secretions</vt:lpstr>
      <vt:lpstr>Sputum and Other Respiratory Secretions (Cont.)</vt:lpstr>
      <vt:lpstr>Sputum and Other Respiratory Secretions (Cont.)</vt:lpstr>
      <vt:lpstr>Gastric Aspirates and Washings</vt:lpstr>
      <vt:lpstr>Gastric Aspirates and Washings (Cont.)</vt:lpstr>
      <vt:lpstr>Gastric Aspirates and Washings (Cont.)</vt:lpstr>
      <vt:lpstr>Urine</vt:lpstr>
      <vt:lpstr>Urine (Cont.)</vt:lpstr>
      <vt:lpstr>Stool</vt:lpstr>
      <vt:lpstr>Stool (Cont.)</vt:lpstr>
      <vt:lpstr>Blood</vt:lpstr>
      <vt:lpstr>Blood (Cont.)</vt:lpstr>
      <vt:lpstr>Tissues and other Body Fluids</vt:lpstr>
      <vt:lpstr>PowerPoint Presentation</vt:lpstr>
      <vt:lpstr>Digestion and Decontamination Process</vt:lpstr>
      <vt:lpstr>Digestion and Decontamination Agents</vt:lpstr>
      <vt:lpstr>PowerPoint Presentation</vt:lpstr>
      <vt:lpstr>Concentration Procedures</vt:lpstr>
      <vt:lpstr>PowerPoint Presentation</vt:lpstr>
      <vt:lpstr>Staining Requirements</vt:lpstr>
      <vt:lpstr>Staining Requirements (Cont.)</vt:lpstr>
      <vt:lpstr>Acid-Fast Smear Interpretation</vt:lpstr>
      <vt:lpstr>PowerPoint Presentation</vt:lpstr>
      <vt:lpstr>Culture Media and Isolation Methods</vt:lpstr>
      <vt:lpstr>Mycobacterial Culture Media</vt:lpstr>
      <vt:lpstr>Egg-Based Culture Media</vt:lpstr>
      <vt:lpstr>Egg-Based Culture Media (Cont.)</vt:lpstr>
      <vt:lpstr>Agar-Based Media</vt:lpstr>
      <vt:lpstr>Other Agar-Based Media</vt:lpstr>
      <vt:lpstr>Other Agar-Based Media (Cont.)</vt:lpstr>
      <vt:lpstr>Liquid Media</vt:lpstr>
      <vt:lpstr>Liquid Media (Cont.)</vt:lpstr>
      <vt:lpstr>Liquid Media (Cont.)</vt:lpstr>
      <vt:lpstr>Liquid Media (Cont.)</vt:lpstr>
      <vt:lpstr>Liquid Media (Cont.)</vt:lpstr>
      <vt:lpstr>Isolator lysis-Centrifuge System (ILCS)</vt:lpstr>
      <vt:lpstr>ILCS (Cont.)</vt:lpstr>
      <vt:lpstr>PowerPoint Presentation</vt:lpstr>
      <vt:lpstr>Laboratory Levels or Extents of Service</vt:lpstr>
      <vt:lpstr>Levels of Laboratory Services</vt:lpstr>
      <vt:lpstr>Preliminary ID of Mycobacteria</vt:lpstr>
      <vt:lpstr>Schematic Diagram for Slow-Growing Mycobacterium</vt:lpstr>
      <vt:lpstr>Schematic Diagram for Rapidly-Growing Mycobacterium</vt:lpstr>
      <vt:lpstr>Colony Morphology</vt:lpstr>
      <vt:lpstr>Growth Rate</vt:lpstr>
      <vt:lpstr>Temperature </vt:lpstr>
      <vt:lpstr>Photoreactivity</vt:lpstr>
      <vt:lpstr>Photoreactivity of Clinically Important Mycobacteria</vt:lpstr>
      <vt:lpstr>Biochemical Identification </vt:lpstr>
      <vt:lpstr>Biochemical Identification (Cont.)</vt:lpstr>
      <vt:lpstr>Example of Niacin Test</vt:lpstr>
      <vt:lpstr>Biochemical Identification (Cont.) </vt:lpstr>
      <vt:lpstr>Biochemical ID</vt:lpstr>
      <vt:lpstr>Example of Nitrate Reduction Test</vt:lpstr>
      <vt:lpstr>Biochemical ID (Cont.)</vt:lpstr>
      <vt:lpstr>Biochemical ID (Cont.)</vt:lpstr>
      <vt:lpstr>Examples of Semi-quantitative Catalase Test</vt:lpstr>
      <vt:lpstr>Biochemical ID (Cont.)</vt:lpstr>
      <vt:lpstr>Biochemical ID (Cont.)</vt:lpstr>
      <vt:lpstr>Examples of the Iron Uptake Test</vt:lpstr>
      <vt:lpstr>Biochemical ID (Cont.)</vt:lpstr>
      <vt:lpstr>Biochemical ID (Cont.)</vt:lpstr>
      <vt:lpstr>Biochemical ID (Cont.)</vt:lpstr>
      <vt:lpstr>Example of Pyrazinamidase Test</vt:lpstr>
      <vt:lpstr>Biochemical ID (Cont.)</vt:lpstr>
      <vt:lpstr>Example of Tellurite Reduction Test</vt:lpstr>
      <vt:lpstr>Example of Urease Test</vt:lpstr>
      <vt:lpstr>Inhibitory Tests</vt:lpstr>
      <vt:lpstr>Inhibitory Tests (Cont.)</vt:lpstr>
      <vt:lpstr>Chromatography</vt:lpstr>
      <vt:lpstr>Hybridization and Nucleic Acid Amplification Tests (NAAT) for MTB</vt:lpstr>
      <vt:lpstr>Hybridization and NAATS for MTB (Cont.)</vt:lpstr>
      <vt:lpstr>SUSCEPTIBILITY TESTING OF MYCOBACTERIUM TUBERCULOSIS</vt:lpstr>
      <vt:lpstr>Protocols</vt:lpstr>
      <vt:lpstr>Other Susceptibility Methods</vt:lpstr>
      <vt:lpstr>LET’S REVISIT THE CASE IN POINT</vt:lpstr>
      <vt:lpstr>Highlights</vt:lpstr>
      <vt:lpstr>Highlights (Cont.)</vt:lpstr>
      <vt:lpstr>Highlights (Cont.)</vt:lpstr>
      <vt:lpstr>Highlights (Cont.)</vt:lpstr>
      <vt:lpstr>Issues to Consider</vt:lpstr>
      <vt:lpstr>POINTS TO REMEMBER</vt:lpstr>
      <vt:lpstr>Points to Remember</vt:lpstr>
      <vt:lpstr>Points to Remember (Cont.)</vt:lpstr>
      <vt:lpstr>Points to Remember (Cont.)</vt:lpstr>
      <vt:lpstr>Points to Remember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ACLS CH05</dc:title>
  <dc:creator>Amy</dc:creator>
  <cp:lastModifiedBy>Tyler Thomas</cp:lastModifiedBy>
  <cp:revision>727</cp:revision>
  <dcterms:created xsi:type="dcterms:W3CDTF">2006-03-30T22:26:44Z</dcterms:created>
  <dcterms:modified xsi:type="dcterms:W3CDTF">2024-10-01T12:57:31Z</dcterms:modified>
</cp:coreProperties>
</file>