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110" r:id="rId1"/>
  </p:sldMasterIdLst>
  <p:notesMasterIdLst>
    <p:notesMasterId r:id="rId77"/>
  </p:notesMasterIdLst>
  <p:handoutMasterIdLst>
    <p:handoutMasterId r:id="rId78"/>
  </p:handoutMasterIdLst>
  <p:sldIdLst>
    <p:sldId id="305" r:id="rId2"/>
    <p:sldId id="376" r:id="rId3"/>
    <p:sldId id="377" r:id="rId4"/>
    <p:sldId id="378" r:id="rId5"/>
    <p:sldId id="379" r:id="rId6"/>
    <p:sldId id="380" r:id="rId7"/>
    <p:sldId id="382" r:id="rId8"/>
    <p:sldId id="381" r:id="rId9"/>
    <p:sldId id="383" r:id="rId10"/>
    <p:sldId id="384" r:id="rId11"/>
    <p:sldId id="363" r:id="rId12"/>
    <p:sldId id="306" r:id="rId13"/>
    <p:sldId id="385" r:id="rId14"/>
    <p:sldId id="364" r:id="rId15"/>
    <p:sldId id="354" r:id="rId16"/>
    <p:sldId id="388" r:id="rId17"/>
    <p:sldId id="389" r:id="rId18"/>
    <p:sldId id="315" r:id="rId19"/>
    <p:sldId id="391" r:id="rId20"/>
    <p:sldId id="393" r:id="rId21"/>
    <p:sldId id="394" r:id="rId22"/>
    <p:sldId id="366" r:id="rId23"/>
    <p:sldId id="314" r:id="rId24"/>
    <p:sldId id="396" r:id="rId25"/>
    <p:sldId id="313" r:id="rId26"/>
    <p:sldId id="398" r:id="rId27"/>
    <p:sldId id="317" r:id="rId28"/>
    <p:sldId id="356" r:id="rId29"/>
    <p:sldId id="401" r:id="rId30"/>
    <p:sldId id="318" r:id="rId31"/>
    <p:sldId id="358" r:id="rId32"/>
    <p:sldId id="319" r:id="rId33"/>
    <p:sldId id="320" r:id="rId34"/>
    <p:sldId id="321" r:id="rId35"/>
    <p:sldId id="367" r:id="rId36"/>
    <p:sldId id="307" r:id="rId37"/>
    <p:sldId id="322" r:id="rId38"/>
    <p:sldId id="368" r:id="rId39"/>
    <p:sldId id="405" r:id="rId40"/>
    <p:sldId id="435" r:id="rId41"/>
    <p:sldId id="406" r:id="rId42"/>
    <p:sldId id="407" r:id="rId43"/>
    <p:sldId id="408" r:id="rId44"/>
    <p:sldId id="325" r:id="rId45"/>
    <p:sldId id="362" r:id="rId46"/>
    <p:sldId id="326" r:id="rId47"/>
    <p:sldId id="327" r:id="rId48"/>
    <p:sldId id="410" r:id="rId49"/>
    <p:sldId id="411" r:id="rId50"/>
    <p:sldId id="412" r:id="rId51"/>
    <p:sldId id="413" r:id="rId52"/>
    <p:sldId id="328" r:id="rId53"/>
    <p:sldId id="414" r:id="rId54"/>
    <p:sldId id="324" r:id="rId55"/>
    <p:sldId id="361" r:id="rId56"/>
    <p:sldId id="360" r:id="rId57"/>
    <p:sldId id="415" r:id="rId58"/>
    <p:sldId id="417" r:id="rId59"/>
    <p:sldId id="419" r:id="rId60"/>
    <p:sldId id="331" r:id="rId61"/>
    <p:sldId id="418" r:id="rId62"/>
    <p:sldId id="309" r:id="rId63"/>
    <p:sldId id="423" r:id="rId64"/>
    <p:sldId id="332" r:id="rId65"/>
    <p:sldId id="422" r:id="rId66"/>
    <p:sldId id="370" r:id="rId67"/>
    <p:sldId id="420" r:id="rId68"/>
    <p:sldId id="424" r:id="rId69"/>
    <p:sldId id="421" r:id="rId70"/>
    <p:sldId id="416" r:id="rId71"/>
    <p:sldId id="334" r:id="rId72"/>
    <p:sldId id="430" r:id="rId73"/>
    <p:sldId id="431" r:id="rId74"/>
    <p:sldId id="432" r:id="rId75"/>
    <p:sldId id="433" r:id="rId76"/>
  </p:sldIdLst>
  <p:sldSz cx="9144000" cy="6858000" type="screen4x3"/>
  <p:notesSz cx="9236075" cy="697388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0">
          <p15:clr>
            <a:srgbClr val="A4A3A4"/>
          </p15:clr>
        </p15:guide>
      </p15:sldGuideLst>
    </p:ext>
    <p:ext uri="{2D200454-40CA-4A62-9FC3-DE9A4176ACB9}">
      <p15:notesGuideLst xmlns:p15="http://schemas.microsoft.com/office/powerpoint/2012/main">
        <p15:guide id="1" orient="horz" pos="2197">
          <p15:clr>
            <a:srgbClr val="A4A3A4"/>
          </p15:clr>
        </p15:guide>
        <p15:guide id="2" pos="291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6600"/>
    <a:srgbClr val="000066"/>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84" autoAdjust="0"/>
  </p:normalViewPr>
  <p:slideViewPr>
    <p:cSldViewPr>
      <p:cViewPr varScale="1">
        <p:scale>
          <a:sx n="104" d="100"/>
          <a:sy n="104" d="100"/>
        </p:scale>
        <p:origin x="1446" y="102"/>
      </p:cViewPr>
      <p:guideLst>
        <p:guide orient="horz" pos="1008"/>
        <p:guide pos="2880"/>
      </p:guideLst>
    </p:cSldViewPr>
  </p:slideViewPr>
  <p:outlineViewPr>
    <p:cViewPr>
      <p:scale>
        <a:sx n="50" d="100"/>
        <a:sy n="50" d="100"/>
      </p:scale>
      <p:origin x="0" y="45954"/>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802" y="522"/>
      </p:cViewPr>
      <p:guideLst>
        <p:guide orient="horz" pos="2197"/>
        <p:guide pos="29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D69DA0-79EA-CBFB-A652-66C3AB11227F}"/>
              </a:ext>
            </a:extLst>
          </p:cNvPr>
          <p:cNvSpPr>
            <a:spLocks noGrp="1"/>
          </p:cNvSpPr>
          <p:nvPr>
            <p:ph type="hdr" sz="quarter"/>
          </p:nvPr>
        </p:nvSpPr>
        <p:spPr>
          <a:xfrm>
            <a:off x="0" y="0"/>
            <a:ext cx="4003675" cy="349250"/>
          </a:xfrm>
          <a:prstGeom prst="rect">
            <a:avLst/>
          </a:prstGeom>
        </p:spPr>
        <p:txBody>
          <a:bodyPr vert="horz" lIns="91424" tIns="45712" rIns="91424" bIns="45712"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EAAE2E6-5C44-8831-DA40-E326396255A0}"/>
              </a:ext>
            </a:extLst>
          </p:cNvPr>
          <p:cNvSpPr>
            <a:spLocks noGrp="1"/>
          </p:cNvSpPr>
          <p:nvPr>
            <p:ph type="dt" sz="quarter" idx="1"/>
          </p:nvPr>
        </p:nvSpPr>
        <p:spPr>
          <a:xfrm>
            <a:off x="5230813" y="0"/>
            <a:ext cx="4003675" cy="349250"/>
          </a:xfrm>
          <a:prstGeom prst="rect">
            <a:avLst/>
          </a:prstGeom>
        </p:spPr>
        <p:txBody>
          <a:bodyPr vert="horz" lIns="91424" tIns="45712" rIns="91424" bIns="45712" rtlCol="0"/>
          <a:lstStyle>
            <a:lvl1pPr algn="r">
              <a:defRPr sz="1200"/>
            </a:lvl1pPr>
          </a:lstStyle>
          <a:p>
            <a:pPr>
              <a:defRPr/>
            </a:pPr>
            <a:fld id="{E5F3920C-406D-4FA1-93F1-E439A2DDF521}" type="datetimeFigureOut">
              <a:rPr lang="en-US"/>
              <a:pPr>
                <a:defRPr/>
              </a:pPr>
              <a:t>10/1/2024</a:t>
            </a:fld>
            <a:endParaRPr lang="en-US"/>
          </a:p>
        </p:txBody>
      </p:sp>
      <p:sp>
        <p:nvSpPr>
          <p:cNvPr id="4" name="Footer Placeholder 3">
            <a:extLst>
              <a:ext uri="{FF2B5EF4-FFF2-40B4-BE49-F238E27FC236}">
                <a16:creationId xmlns:a16="http://schemas.microsoft.com/office/drawing/2014/main" id="{A9CCFBBD-3A2E-419D-AE6D-F90D2B23729B}"/>
              </a:ext>
            </a:extLst>
          </p:cNvPr>
          <p:cNvSpPr>
            <a:spLocks noGrp="1"/>
          </p:cNvSpPr>
          <p:nvPr>
            <p:ph type="ftr" sz="quarter" idx="2"/>
          </p:nvPr>
        </p:nvSpPr>
        <p:spPr>
          <a:xfrm>
            <a:off x="0" y="6624638"/>
            <a:ext cx="4003675" cy="349250"/>
          </a:xfrm>
          <a:prstGeom prst="rect">
            <a:avLst/>
          </a:prstGeom>
        </p:spPr>
        <p:txBody>
          <a:bodyPr vert="horz" lIns="91424" tIns="45712" rIns="91424" bIns="45712"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29B24ABF-6C87-B8DF-16F0-2D820CD1D5C7}"/>
              </a:ext>
            </a:extLst>
          </p:cNvPr>
          <p:cNvSpPr>
            <a:spLocks noGrp="1"/>
          </p:cNvSpPr>
          <p:nvPr>
            <p:ph type="sldNum" sz="quarter" idx="3"/>
          </p:nvPr>
        </p:nvSpPr>
        <p:spPr>
          <a:xfrm>
            <a:off x="5230813" y="6624638"/>
            <a:ext cx="4003675" cy="349250"/>
          </a:xfrm>
          <a:prstGeom prst="rect">
            <a:avLst/>
          </a:prstGeom>
        </p:spPr>
        <p:txBody>
          <a:bodyPr vert="horz" wrap="square" lIns="91424" tIns="45712" rIns="91424" bIns="45712" numCol="1" anchor="b" anchorCtr="0" compatLnSpc="1">
            <a:prstTxWarp prst="textNoShape">
              <a:avLst/>
            </a:prstTxWarp>
          </a:bodyPr>
          <a:lstStyle>
            <a:lvl1pPr algn="r">
              <a:defRPr sz="1200" smtClean="0"/>
            </a:lvl1pPr>
          </a:lstStyle>
          <a:p>
            <a:pPr>
              <a:defRPr/>
            </a:pPr>
            <a:fld id="{A9F96831-CCC8-4D56-A2CF-809A7FEA1D2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9553F32-816A-6BCE-C5CE-FAC6A394A39A}"/>
              </a:ext>
            </a:extLst>
          </p:cNvPr>
          <p:cNvSpPr>
            <a:spLocks noGrp="1" noChangeArrowheads="1"/>
          </p:cNvSpPr>
          <p:nvPr>
            <p:ph type="hdr" sz="quarter"/>
          </p:nvPr>
        </p:nvSpPr>
        <p:spPr bwMode="auto">
          <a:xfrm>
            <a:off x="0" y="0"/>
            <a:ext cx="4002088" cy="349250"/>
          </a:xfrm>
          <a:prstGeom prst="rect">
            <a:avLst/>
          </a:prstGeom>
          <a:noFill/>
          <a:ln w="9525">
            <a:noFill/>
            <a:miter lim="800000"/>
            <a:headEnd/>
            <a:tailEnd/>
          </a:ln>
          <a:effectLst/>
        </p:spPr>
        <p:txBody>
          <a:bodyPr vert="horz" wrap="square" lIns="92604" tIns="46303" rIns="92604" bIns="4630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a:extLst>
              <a:ext uri="{FF2B5EF4-FFF2-40B4-BE49-F238E27FC236}">
                <a16:creationId xmlns:a16="http://schemas.microsoft.com/office/drawing/2014/main" id="{C1E2E3D6-D180-2ED8-180F-902D6F78A707}"/>
              </a:ext>
            </a:extLst>
          </p:cNvPr>
          <p:cNvSpPr>
            <a:spLocks noGrp="1" noChangeArrowheads="1"/>
          </p:cNvSpPr>
          <p:nvPr>
            <p:ph type="dt" idx="1"/>
          </p:nvPr>
        </p:nvSpPr>
        <p:spPr bwMode="auto">
          <a:xfrm>
            <a:off x="5232400" y="0"/>
            <a:ext cx="4002088" cy="349250"/>
          </a:xfrm>
          <a:prstGeom prst="rect">
            <a:avLst/>
          </a:prstGeom>
          <a:noFill/>
          <a:ln w="9525">
            <a:noFill/>
            <a:miter lim="800000"/>
            <a:headEnd/>
            <a:tailEnd/>
          </a:ln>
          <a:effectLst/>
        </p:spPr>
        <p:txBody>
          <a:bodyPr vert="horz" wrap="square" lIns="92604" tIns="46303" rIns="92604" bIns="4630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FB363046-EA5D-24D1-ECB9-C40EB60358E7}"/>
              </a:ext>
            </a:extLst>
          </p:cNvPr>
          <p:cNvSpPr>
            <a:spLocks noGrp="1" noRot="1" noChangeAspect="1" noChangeArrowheads="1" noTextEdit="1"/>
          </p:cNvSpPr>
          <p:nvPr>
            <p:ph type="sldImg" idx="2"/>
          </p:nvPr>
        </p:nvSpPr>
        <p:spPr bwMode="auto">
          <a:xfrm>
            <a:off x="2874963" y="522288"/>
            <a:ext cx="3486150" cy="261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F3707481-C329-9125-F5B4-CB7E6E6EB533}"/>
              </a:ext>
            </a:extLst>
          </p:cNvPr>
          <p:cNvSpPr>
            <a:spLocks noGrp="1" noChangeArrowheads="1"/>
          </p:cNvSpPr>
          <p:nvPr>
            <p:ph type="body" sz="quarter" idx="3"/>
          </p:nvPr>
        </p:nvSpPr>
        <p:spPr bwMode="auto">
          <a:xfrm>
            <a:off x="923925" y="3313113"/>
            <a:ext cx="7388225" cy="3138487"/>
          </a:xfrm>
          <a:prstGeom prst="rect">
            <a:avLst/>
          </a:prstGeom>
          <a:noFill/>
          <a:ln w="9525">
            <a:noFill/>
            <a:miter lim="800000"/>
            <a:headEnd/>
            <a:tailEnd/>
          </a:ln>
          <a:effectLst/>
        </p:spPr>
        <p:txBody>
          <a:bodyPr vert="horz" wrap="square" lIns="92604" tIns="46303" rIns="92604" bIns="463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4F099155-332F-E50F-E60B-685E20CAC290}"/>
              </a:ext>
            </a:extLst>
          </p:cNvPr>
          <p:cNvSpPr>
            <a:spLocks noGrp="1" noChangeArrowheads="1"/>
          </p:cNvSpPr>
          <p:nvPr>
            <p:ph type="ftr" sz="quarter" idx="4"/>
          </p:nvPr>
        </p:nvSpPr>
        <p:spPr bwMode="auto">
          <a:xfrm>
            <a:off x="0" y="6624638"/>
            <a:ext cx="4002088" cy="347662"/>
          </a:xfrm>
          <a:prstGeom prst="rect">
            <a:avLst/>
          </a:prstGeom>
          <a:noFill/>
          <a:ln w="9525">
            <a:noFill/>
            <a:miter lim="800000"/>
            <a:headEnd/>
            <a:tailEnd/>
          </a:ln>
          <a:effectLst/>
        </p:spPr>
        <p:txBody>
          <a:bodyPr vert="horz" wrap="square" lIns="92604" tIns="46303" rIns="92604" bIns="4630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a:extLst>
              <a:ext uri="{FF2B5EF4-FFF2-40B4-BE49-F238E27FC236}">
                <a16:creationId xmlns:a16="http://schemas.microsoft.com/office/drawing/2014/main" id="{BA896256-D923-7AD6-8375-0CD13E06AC1E}"/>
              </a:ext>
            </a:extLst>
          </p:cNvPr>
          <p:cNvSpPr>
            <a:spLocks noGrp="1" noChangeArrowheads="1"/>
          </p:cNvSpPr>
          <p:nvPr>
            <p:ph type="sldNum" sz="quarter" idx="5"/>
          </p:nvPr>
        </p:nvSpPr>
        <p:spPr bwMode="auto">
          <a:xfrm>
            <a:off x="5232400" y="6624638"/>
            <a:ext cx="4002088" cy="347662"/>
          </a:xfrm>
          <a:prstGeom prst="rect">
            <a:avLst/>
          </a:prstGeom>
          <a:noFill/>
          <a:ln w="9525">
            <a:noFill/>
            <a:miter lim="800000"/>
            <a:headEnd/>
            <a:tailEnd/>
          </a:ln>
          <a:effectLst/>
        </p:spPr>
        <p:txBody>
          <a:bodyPr vert="horz" wrap="square" lIns="92604" tIns="46303" rIns="92604" bIns="46303"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68871724-2361-49F1-81CE-0E241F9205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387A151-8F27-8F8E-C0C3-82001951214B}"/>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82A70E10-6AC0-717F-22D0-B73F7A267D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8" name="Slide Number Placeholder 3">
            <a:extLst>
              <a:ext uri="{FF2B5EF4-FFF2-40B4-BE49-F238E27FC236}">
                <a16:creationId xmlns:a16="http://schemas.microsoft.com/office/drawing/2014/main" id="{6C912762-EFD1-0F14-16AA-A12CD6E133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1363" indent="-284163">
              <a:defRPr sz="2400">
                <a:solidFill>
                  <a:schemeClr val="tx1"/>
                </a:solidFill>
                <a:latin typeface="Times New Roman" panose="02020603050405020304" pitchFamily="18" charset="0"/>
              </a:defRPr>
            </a:lvl2pPr>
            <a:lvl3pPr marL="1141413" indent="-227013">
              <a:defRPr sz="2400">
                <a:solidFill>
                  <a:schemeClr val="tx1"/>
                </a:solidFill>
                <a:latin typeface="Times New Roman" panose="02020603050405020304" pitchFamily="18" charset="0"/>
              </a:defRPr>
            </a:lvl3pPr>
            <a:lvl4pPr marL="1598613" indent="-227013">
              <a:defRPr sz="2400">
                <a:solidFill>
                  <a:schemeClr val="tx1"/>
                </a:solidFill>
                <a:latin typeface="Times New Roman" panose="02020603050405020304" pitchFamily="18" charset="0"/>
              </a:defRPr>
            </a:lvl4pPr>
            <a:lvl5pPr marL="2055813" indent="-227013">
              <a:defRPr sz="2400">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a:solidFill>
                  <a:schemeClr val="tx1"/>
                </a:solidFill>
                <a:latin typeface="Times New Roman" panose="02020603050405020304" pitchFamily="18" charset="0"/>
              </a:defRPr>
            </a:lvl9pPr>
          </a:lstStyle>
          <a:p>
            <a:fld id="{AD127DA4-67DE-43D5-9F97-D5ABAC1BA8E3}"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D6F6079-F3F5-8BD0-CA49-85471D0D3FAA}"/>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29030413-0BE8-51A2-586D-EBE53CE87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15B11B79-D277-24E9-0D24-97C9E00C8C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27102C-6AED-4AD4-B30A-E02EAD795AF3}" type="slidenum">
              <a:rPr lang="en-US" altLang="en-US" sz="1200">
                <a:latin typeface="Arial" panose="020B0604020202020204" pitchFamily="34" charset="0"/>
              </a:rPr>
              <a:pPr/>
              <a:t>28</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685800" y="1143000"/>
            <a:ext cx="7772400" cy="1143000"/>
          </a:xfrm>
        </p:spPr>
        <p:txBody>
          <a:bodyPr/>
          <a:lstStyle>
            <a:lvl1pPr>
              <a:defRPr sz="3600"/>
            </a:lvl1pPr>
          </a:lstStyle>
          <a:p>
            <a:r>
              <a:rPr lang="en-US" smtClean="0"/>
              <a:t>Click to edit Master title style</a:t>
            </a:r>
            <a:endParaRPr lang="en-GB"/>
          </a:p>
        </p:txBody>
      </p:sp>
      <p:sp>
        <p:nvSpPr>
          <p:cNvPr id="110595" name="Rectangle 3"/>
          <p:cNvSpPr>
            <a:spLocks noGrp="1" noChangeArrowheads="1"/>
          </p:cNvSpPr>
          <p:nvPr>
            <p:ph type="subTitle" sz="quarter" idx="1"/>
          </p:nvPr>
        </p:nvSpPr>
        <p:spPr>
          <a:xfrm>
            <a:off x="990600" y="2819400"/>
            <a:ext cx="7162800" cy="1752600"/>
          </a:xfrm>
          <a:ln w="9525">
            <a:headEnd/>
            <a:tailEnd/>
          </a:ln>
        </p:spPr>
        <p:txBody>
          <a:bodyPr lIns="92075" tIns="46038" rIns="92075" bIns="46038"/>
          <a:lstStyle>
            <a:lvl1pPr marL="0" indent="0" algn="ctr">
              <a:buFont typeface="Wingdings 2" pitchFamily="18" charset="2"/>
              <a:buNone/>
              <a:defRPr sz="3600"/>
            </a:lvl1pPr>
          </a:lstStyle>
          <a:p>
            <a:r>
              <a:rPr lang="en-US" smtClean="0"/>
              <a:t>Click to edit Master subtitle style</a:t>
            </a:r>
            <a:endParaRPr lang="en-GB"/>
          </a:p>
        </p:txBody>
      </p:sp>
    </p:spTree>
    <p:extLst>
      <p:ext uri="{BB962C8B-B14F-4D97-AF65-F5344CB8AC3E}">
        <p14:creationId xmlns:p14="http://schemas.microsoft.com/office/powerpoint/2010/main" val="992132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753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830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790F9E41-978F-6DF3-1BED-A5B78F4445F2}"/>
              </a:ext>
            </a:extLst>
          </p:cNvPr>
          <p:cNvSpPr>
            <a:spLocks noGrp="1"/>
          </p:cNvSpPr>
          <p:nvPr>
            <p:ph type="ftr" sz="quarter" idx="10"/>
          </p:nvPr>
        </p:nvSpPr>
        <p:spPr>
          <a:xfrm>
            <a:off x="1752600" y="6400800"/>
            <a:ext cx="5943600" cy="365125"/>
          </a:xfrm>
          <a:prstGeom prst="rect">
            <a:avLst/>
          </a:prstGeom>
        </p:spPr>
        <p:txBody>
          <a:bodyPr/>
          <a:lstStyle>
            <a:lvl1pPr algn="ctr">
              <a:defRPr sz="1000">
                <a:solidFill>
                  <a:srgbClr val="FFFFFF"/>
                </a:solidFill>
                <a:latin typeface="Arial" pitchFamily="34" charset="0"/>
              </a:defRPr>
            </a:lvl1pPr>
          </a:lstStyle>
          <a:p>
            <a:pPr>
              <a:defRPr/>
            </a:pPr>
            <a:r>
              <a:rPr lang="en-US" dirty="0"/>
              <a:t>Copyright © 2015 by Saunders, an imprint of Elsevier Inc.</a:t>
            </a:r>
          </a:p>
        </p:txBody>
      </p:sp>
    </p:spTree>
    <p:extLst>
      <p:ext uri="{BB962C8B-B14F-4D97-AF65-F5344CB8AC3E}">
        <p14:creationId xmlns:p14="http://schemas.microsoft.com/office/powerpoint/2010/main" val="16958519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3096502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6277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9248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4844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540719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6502422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1732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F51D86F-2136-8292-09B1-20A17EE15826}"/>
              </a:ext>
            </a:extLst>
          </p:cNvPr>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a:p>
        </p:txBody>
      </p:sp>
      <p:sp>
        <p:nvSpPr>
          <p:cNvPr id="109571" name="Rectangle 3">
            <a:extLst>
              <a:ext uri="{FF2B5EF4-FFF2-40B4-BE49-F238E27FC236}">
                <a16:creationId xmlns:a16="http://schemas.microsoft.com/office/drawing/2014/main" id="{078C2A6C-AF62-A437-EE2C-41BB98BC4349}"/>
              </a:ext>
            </a:extLst>
          </p:cNvPr>
          <p:cNvSpPr>
            <a:spLocks noGrp="1" noChangeArrowheads="1"/>
          </p:cNvSpPr>
          <p:nvPr>
            <p:ph type="body" idx="1"/>
          </p:nvPr>
        </p:nvSpPr>
        <p:spPr bwMode="auto">
          <a:xfrm>
            <a:off x="685800" y="15271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46497310"/>
      </p:ext>
    </p:extLst>
  </p:cSld>
  <p:clrMap bg1="dk2" tx1="lt1" bg2="dk1"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7" r:id="rId6"/>
    <p:sldLayoutId id="2147484118" r:id="rId7"/>
    <p:sldLayoutId id="2147484119" r:id="rId8"/>
    <p:sldLayoutId id="2147484120" r:id="rId9"/>
    <p:sldLayoutId id="2147484121" r:id="rId10"/>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1" fontAlgn="base" hangingPunct="1">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5969AEA1-D8EE-A6C6-C699-F20C5E22FEE5}"/>
              </a:ext>
            </a:extLst>
          </p:cNvPr>
          <p:cNvSpPr>
            <a:spLocks noChangeArrowheads="1"/>
          </p:cNvSpPr>
          <p:nvPr/>
        </p:nvSpPr>
        <p:spPr bwMode="auto">
          <a:xfrm>
            <a:off x="990600" y="18288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SzTx/>
              <a:buFontTx/>
              <a:buNone/>
            </a:pPr>
            <a:r>
              <a:rPr lang="en-GB" altLang="en-US" sz="4000"/>
              <a:t>Chapter 3</a:t>
            </a:r>
          </a:p>
        </p:txBody>
      </p:sp>
      <p:sp>
        <p:nvSpPr>
          <p:cNvPr id="5123" name="Rectangle 4">
            <a:extLst>
              <a:ext uri="{FF2B5EF4-FFF2-40B4-BE49-F238E27FC236}">
                <a16:creationId xmlns:a16="http://schemas.microsoft.com/office/drawing/2014/main" id="{EA4D320B-E83F-D204-0ACB-902D82E06275}"/>
              </a:ext>
            </a:extLst>
          </p:cNvPr>
          <p:cNvSpPr>
            <a:spLocks noChangeArrowheads="1"/>
          </p:cNvSpPr>
          <p:nvPr/>
        </p:nvSpPr>
        <p:spPr bwMode="auto">
          <a:xfrm>
            <a:off x="1082675" y="38100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
                <a:schemeClr val="tx2"/>
              </a:buClr>
              <a:buFont typeface="Wingdings 2" panose="05020102010507070707" pitchFamily="18" charset="2"/>
              <a:buNone/>
            </a:pPr>
            <a:r>
              <a:rPr lang="en-US" altLang="en-US" sz="3000"/>
              <a:t>The Laboratory Role in Infection Control</a:t>
            </a:r>
          </a:p>
        </p:txBody>
      </p:sp>
      <p:sp useBgFill="1">
        <p:nvSpPr>
          <p:cNvPr id="5124" name="Rectangle 5">
            <a:extLst>
              <a:ext uri="{FF2B5EF4-FFF2-40B4-BE49-F238E27FC236}">
                <a16:creationId xmlns:a16="http://schemas.microsoft.com/office/drawing/2014/main" id="{62E36B2C-3F84-AF92-A658-7B21CCC93C26}"/>
              </a:ext>
            </a:extLst>
          </p:cNvPr>
          <p:cNvSpPr>
            <a:spLocks noChangeArrowheads="1"/>
          </p:cNvSpPr>
          <p:nvPr/>
        </p:nvSpPr>
        <p:spPr bwMode="auto">
          <a:xfrm>
            <a:off x="8610600" y="6477000"/>
            <a:ext cx="228600" cy="228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8F37B47-0EAB-DAA3-345A-23A16B30B1B9}"/>
              </a:ext>
            </a:extLst>
          </p:cNvPr>
          <p:cNvSpPr>
            <a:spLocks noGrp="1"/>
          </p:cNvSpPr>
          <p:nvPr>
            <p:ph type="title"/>
          </p:nvPr>
        </p:nvSpPr>
        <p:spPr/>
        <p:txBody>
          <a:bodyPr/>
          <a:lstStyle/>
          <a:p>
            <a:r>
              <a:rPr lang="en-US" altLang="en-US"/>
              <a:t>What’s Ahead?</a:t>
            </a:r>
          </a:p>
        </p:txBody>
      </p:sp>
      <p:sp>
        <p:nvSpPr>
          <p:cNvPr id="21507" name="Content Placeholder 2">
            <a:extLst>
              <a:ext uri="{FF2B5EF4-FFF2-40B4-BE49-F238E27FC236}">
                <a16:creationId xmlns:a16="http://schemas.microsoft.com/office/drawing/2014/main" id="{95FF8366-19F4-CD66-735F-067F9CBECD44}"/>
              </a:ext>
            </a:extLst>
          </p:cNvPr>
          <p:cNvSpPr>
            <a:spLocks noGrp="1"/>
          </p:cNvSpPr>
          <p:nvPr>
            <p:ph idx="1"/>
          </p:nvPr>
        </p:nvSpPr>
        <p:spPr/>
        <p:txBody>
          <a:bodyPr/>
          <a:lstStyle/>
          <a:p>
            <a:r>
              <a:rPr lang="en-US" altLang="en-US"/>
              <a:t>Components of implementing an effective infection control program from the laboratory scientist’s perspective:</a:t>
            </a:r>
          </a:p>
          <a:p>
            <a:pPr lvl="1"/>
            <a:r>
              <a:rPr lang="en-US" altLang="en-US"/>
              <a:t>Settings</a:t>
            </a:r>
          </a:p>
          <a:p>
            <a:pPr lvl="1"/>
            <a:r>
              <a:rPr lang="en-US" altLang="en-US"/>
              <a:t>Activites</a:t>
            </a:r>
          </a:p>
          <a:p>
            <a:pPr lvl="1"/>
            <a:r>
              <a:rPr lang="en-US" altLang="en-US"/>
              <a:t>Analytic practices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a:extLst>
              <a:ext uri="{FF2B5EF4-FFF2-40B4-BE49-F238E27FC236}">
                <a16:creationId xmlns:a16="http://schemas.microsoft.com/office/drawing/2014/main" id="{045AB85E-5189-2661-5992-DE97A544353C}"/>
              </a:ext>
            </a:extLst>
          </p:cNvPr>
          <p:cNvSpPr>
            <a:spLocks noGrp="1"/>
          </p:cNvSpPr>
          <p:nvPr>
            <p:ph type="title"/>
          </p:nvPr>
        </p:nvSpPr>
        <p:spPr>
          <a:xfrm>
            <a:off x="757238" y="4114800"/>
            <a:ext cx="7772400" cy="1362075"/>
          </a:xfrm>
        </p:spPr>
        <p:txBody>
          <a:bodyPr/>
          <a:lstStyle/>
          <a:p>
            <a:pPr eaLnBrk="1" hangingPunct="1"/>
            <a:r>
              <a:rPr lang="en-US" altLang="en-US" cap="none"/>
              <a:t>General Concepts in Infection Prevention and Control Practice</a:t>
            </a:r>
            <a:endParaRPr lang="en-US" altLang="en-US" sz="3000" cap="none"/>
          </a:p>
        </p:txBody>
      </p:sp>
      <p:sp>
        <p:nvSpPr>
          <p:cNvPr id="2" name="Text Placeholder 1">
            <a:extLst>
              <a:ext uri="{FF2B5EF4-FFF2-40B4-BE49-F238E27FC236}">
                <a16:creationId xmlns:a16="http://schemas.microsoft.com/office/drawing/2014/main" id="{7ACF3D8C-276B-05B9-59FF-B2DE0CC0859F}"/>
              </a:ext>
            </a:extLst>
          </p:cNvPr>
          <p:cNvSpPr>
            <a:spLocks noGrp="1"/>
          </p:cNvSpPr>
          <p:nvPr>
            <p:ph type="body" idx="1"/>
          </p:nvPr>
        </p:nvSpPr>
        <p:spPr>
          <a:xfrm>
            <a:off x="757238" y="2628900"/>
            <a:ext cx="7772400" cy="1500188"/>
          </a:xfrm>
        </p:spPr>
        <p:txBody>
          <a:bodyPr/>
          <a:lstStyle/>
          <a:p>
            <a:pPr>
              <a:defRPr/>
            </a:pPr>
            <a:r>
              <a:rPr lang="en-US" dirty="0"/>
              <a:t>CHAPTER THREE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90F5896-D6A2-1A54-7245-FDE92D34A52B}"/>
              </a:ext>
            </a:extLst>
          </p:cNvPr>
          <p:cNvSpPr>
            <a:spLocks noGrp="1"/>
          </p:cNvSpPr>
          <p:nvPr>
            <p:ph type="title"/>
          </p:nvPr>
        </p:nvSpPr>
        <p:spPr/>
        <p:txBody>
          <a:bodyPr/>
          <a:lstStyle/>
          <a:p>
            <a:pPr eaLnBrk="1" hangingPunct="1"/>
            <a:r>
              <a:rPr lang="en-US" altLang="en-US"/>
              <a:t>General Concepts </a:t>
            </a:r>
          </a:p>
        </p:txBody>
      </p:sp>
      <p:sp>
        <p:nvSpPr>
          <p:cNvPr id="23555" name="Rectangle 3">
            <a:extLst>
              <a:ext uri="{FF2B5EF4-FFF2-40B4-BE49-F238E27FC236}">
                <a16:creationId xmlns:a16="http://schemas.microsoft.com/office/drawing/2014/main" id="{381529F7-B3A8-27E8-D56B-9B10E998EEAC}"/>
              </a:ext>
            </a:extLst>
          </p:cNvPr>
          <p:cNvSpPr>
            <a:spLocks noGrp="1"/>
          </p:cNvSpPr>
          <p:nvPr>
            <p:ph idx="1"/>
          </p:nvPr>
        </p:nvSpPr>
        <p:spPr/>
        <p:txBody>
          <a:bodyPr/>
          <a:lstStyle/>
          <a:p>
            <a:pPr eaLnBrk="1" hangingPunct="1"/>
            <a:r>
              <a:rPr lang="en-US" altLang="en-US" sz="2700" dirty="0"/>
              <a:t>Laboratory role in infection prevention and control varies</a:t>
            </a:r>
          </a:p>
          <a:p>
            <a:pPr lvl="1" eaLnBrk="1" hangingPunct="1"/>
            <a:r>
              <a:rPr lang="en-US" altLang="en-US" sz="2300" dirty="0"/>
              <a:t>May provide supportive data</a:t>
            </a:r>
          </a:p>
          <a:p>
            <a:pPr lvl="1" eaLnBrk="1" hangingPunct="1"/>
            <a:r>
              <a:rPr lang="en-US" altLang="en-US" sz="2300" dirty="0"/>
              <a:t>May assume a role as part-time infection preventionist (IP) and part-time laboratorian</a:t>
            </a:r>
            <a:endParaRPr lang="en-US" altLang="en-US" dirty="0"/>
          </a:p>
          <a:p>
            <a:pPr eaLnBrk="1" hangingPunct="1"/>
            <a:r>
              <a:rPr lang="en-US" altLang="en-US" dirty="0"/>
              <a:t>Infection prevention and control</a:t>
            </a:r>
          </a:p>
          <a:p>
            <a:pPr lvl="1" eaLnBrk="1" hangingPunct="1"/>
            <a:r>
              <a:rPr lang="en-US" altLang="en-US" dirty="0"/>
              <a:t>Goal is to reduce the dissemination of infections of persons in broad and varied settings.</a:t>
            </a:r>
          </a:p>
          <a:p>
            <a:pPr lvl="1" eaLnBrk="1" hangingPunct="1"/>
            <a:r>
              <a:rPr lang="en-US" altLang="en-US" dirty="0"/>
              <a:t>Microbiology laboratory scientists must be poised to participate in infection control activities.</a:t>
            </a:r>
          </a:p>
          <a:p>
            <a:pPr lvl="1" eaLnBrk="1" hangingPunct="1"/>
            <a:endParaRPr lang="en-US"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B1AD35F-0D88-C22A-AC29-E8E880A577BE}"/>
              </a:ext>
            </a:extLst>
          </p:cNvPr>
          <p:cNvSpPr>
            <a:spLocks noGrp="1"/>
          </p:cNvSpPr>
          <p:nvPr>
            <p:ph type="title"/>
          </p:nvPr>
        </p:nvSpPr>
        <p:spPr/>
        <p:txBody>
          <a:bodyPr/>
          <a:lstStyle/>
          <a:p>
            <a:pPr eaLnBrk="1" hangingPunct="1"/>
            <a:r>
              <a:rPr lang="en-US" altLang="en-US"/>
              <a:t>General Concepts </a:t>
            </a:r>
          </a:p>
        </p:txBody>
      </p:sp>
      <p:sp>
        <p:nvSpPr>
          <p:cNvPr id="24579" name="Rectangle 3">
            <a:extLst>
              <a:ext uri="{FF2B5EF4-FFF2-40B4-BE49-F238E27FC236}">
                <a16:creationId xmlns:a16="http://schemas.microsoft.com/office/drawing/2014/main" id="{C31877AC-38B8-6E4F-0600-7ABF10E3E6AB}"/>
              </a:ext>
            </a:extLst>
          </p:cNvPr>
          <p:cNvSpPr>
            <a:spLocks noGrp="1"/>
          </p:cNvSpPr>
          <p:nvPr>
            <p:ph idx="1"/>
          </p:nvPr>
        </p:nvSpPr>
        <p:spPr/>
        <p:txBody>
          <a:bodyPr/>
          <a:lstStyle/>
          <a:p>
            <a:pPr eaLnBrk="1" hangingPunct="1"/>
            <a:r>
              <a:rPr lang="en-US" altLang="en-US"/>
              <a:t>Infection prevention and control</a:t>
            </a:r>
          </a:p>
          <a:p>
            <a:pPr lvl="1" eaLnBrk="1" hangingPunct="1"/>
            <a:r>
              <a:rPr lang="en-US" altLang="en-US"/>
              <a:t>Highly interdisciplinary by definition</a:t>
            </a:r>
          </a:p>
          <a:p>
            <a:pPr lvl="2" eaLnBrk="1" hangingPunct="1"/>
            <a:r>
              <a:rPr lang="en-US" altLang="en-US"/>
              <a:t>Incorporates many departments and services in health care facilities</a:t>
            </a:r>
          </a:p>
          <a:p>
            <a:pPr lvl="1" eaLnBrk="1" hangingPunct="1"/>
            <a:r>
              <a:rPr lang="en-US" altLang="en-US"/>
              <a:t>Range of activities</a:t>
            </a:r>
          </a:p>
          <a:p>
            <a:pPr lvl="2" eaLnBrk="1" hangingPunct="1"/>
            <a:r>
              <a:rPr lang="en-US" altLang="en-US"/>
              <a:t>Surveillance </a:t>
            </a:r>
          </a:p>
          <a:p>
            <a:pPr lvl="2" eaLnBrk="1" hangingPunct="1"/>
            <a:r>
              <a:rPr lang="en-US" altLang="en-US"/>
              <a:t>Outbreak investigation</a:t>
            </a:r>
          </a:p>
          <a:p>
            <a:pPr lvl="2" eaLnBrk="1" hangingPunct="1"/>
            <a:r>
              <a:rPr lang="en-US" altLang="en-US"/>
              <a:t>Data management</a:t>
            </a:r>
          </a:p>
          <a:p>
            <a:pPr lvl="2" eaLnBrk="1" hangingPunct="1"/>
            <a:r>
              <a:rPr lang="en-US" altLang="en-US"/>
              <a:t>Education</a:t>
            </a:r>
          </a:p>
          <a:p>
            <a:pPr lvl="1" eaLnBrk="1" hangingPunct="1"/>
            <a:r>
              <a:rPr lang="en-US" altLang="en-US"/>
              <a:t>Requires inquisitive and analytic mind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9FD46E6-BCA9-5137-5308-D2340EF15EF1}"/>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Infection and Control in </a:t>
            </a:r>
            <a:br>
              <a:rPr lang="en-US" altLang="en-US" dirty="0"/>
            </a:br>
            <a:r>
              <a:rPr lang="en-US" altLang="en-US" dirty="0"/>
              <a:t>Health Care Settings</a:t>
            </a:r>
          </a:p>
        </p:txBody>
      </p:sp>
      <p:sp>
        <p:nvSpPr>
          <p:cNvPr id="25603" name="Rectangle 3">
            <a:extLst>
              <a:ext uri="{FF2B5EF4-FFF2-40B4-BE49-F238E27FC236}">
                <a16:creationId xmlns:a16="http://schemas.microsoft.com/office/drawing/2014/main" id="{E4EF02B3-030F-09B7-8CA9-E80EB4ADEE08}"/>
              </a:ext>
            </a:extLst>
          </p:cNvPr>
          <p:cNvSpPr>
            <a:spLocks noGrp="1"/>
          </p:cNvSpPr>
          <p:nvPr>
            <p:ph idx="1"/>
          </p:nvPr>
        </p:nvSpPr>
        <p:spPr/>
        <p:txBody>
          <a:bodyPr/>
          <a:lstStyle/>
          <a:p>
            <a:pPr eaLnBrk="1" hangingPunct="1"/>
            <a:r>
              <a:rPr lang="en-US" altLang="en-US" dirty="0"/>
              <a:t>The Goal</a:t>
            </a:r>
          </a:p>
          <a:p>
            <a:pPr lvl="1" eaLnBrk="1" hangingPunct="1"/>
            <a:r>
              <a:rPr lang="en-US" altLang="en-US" dirty="0"/>
              <a:t>To prevent spread of infectious agents and reduce dissemination of infections</a:t>
            </a:r>
          </a:p>
          <a:p>
            <a:pPr eaLnBrk="1" hangingPunct="1"/>
            <a:r>
              <a:rPr lang="en-US" altLang="en-US" dirty="0"/>
              <a:t>Involves assessment, planning, implementation, education, and evaluation of national infection control practices</a:t>
            </a:r>
          </a:p>
          <a:p>
            <a:pPr eaLnBrk="1" hangingPunct="1"/>
            <a:r>
              <a:rPr lang="en-US" altLang="en-US" dirty="0"/>
              <a:t>In Public health or community settings</a:t>
            </a:r>
          </a:p>
          <a:p>
            <a:pPr lvl="1" eaLnBrk="1" hangingPunct="1"/>
            <a:r>
              <a:rPr lang="en-US" altLang="en-US" sz="2300" dirty="0"/>
              <a:t>Transmission of microorganisms through daily living</a:t>
            </a:r>
          </a:p>
          <a:p>
            <a:pPr eaLnBrk="1" hangingPunct="1"/>
            <a:endParaRPr lang="en-US" altLang="en-US" sz="23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02CC88-A228-8125-F1B5-D22D51A84976}"/>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Infection and Control in </a:t>
            </a:r>
            <a:br>
              <a:rPr lang="en-US" altLang="en-US" dirty="0"/>
            </a:br>
            <a:r>
              <a:rPr lang="en-US" altLang="en-US" dirty="0"/>
              <a:t>Health Care Settings</a:t>
            </a:r>
            <a:endParaRPr lang="en-US" altLang="en-US" strike="sngStrike" dirty="0"/>
          </a:p>
        </p:txBody>
      </p:sp>
      <p:sp>
        <p:nvSpPr>
          <p:cNvPr id="26627" name="Rectangle 3">
            <a:extLst>
              <a:ext uri="{FF2B5EF4-FFF2-40B4-BE49-F238E27FC236}">
                <a16:creationId xmlns:a16="http://schemas.microsoft.com/office/drawing/2014/main" id="{91880FC0-529C-525E-35F7-5029F4792A3C}"/>
              </a:ext>
            </a:extLst>
          </p:cNvPr>
          <p:cNvSpPr>
            <a:spLocks noGrp="1"/>
          </p:cNvSpPr>
          <p:nvPr>
            <p:ph idx="1"/>
          </p:nvPr>
        </p:nvSpPr>
        <p:spPr/>
        <p:txBody>
          <a:bodyPr/>
          <a:lstStyle/>
          <a:p>
            <a:pPr eaLnBrk="1" hangingPunct="1"/>
            <a:r>
              <a:rPr lang="en-US" altLang="en-US" dirty="0"/>
              <a:t>Infections occur as</a:t>
            </a:r>
          </a:p>
          <a:p>
            <a:pPr lvl="1" eaLnBrk="1" hangingPunct="1"/>
            <a:r>
              <a:rPr lang="en-US" altLang="en-US" dirty="0"/>
              <a:t>Community-acquired</a:t>
            </a:r>
          </a:p>
          <a:p>
            <a:pPr lvl="1" eaLnBrk="1" hangingPunct="1"/>
            <a:r>
              <a:rPr lang="en-US" altLang="en-US" dirty="0"/>
              <a:t>Health care-associated (HAIs)</a:t>
            </a:r>
          </a:p>
          <a:p>
            <a:pPr lvl="1" eaLnBrk="1" hangingPunct="1"/>
            <a:r>
              <a:rPr lang="en-US" altLang="en-US" dirty="0"/>
              <a:t>Iatrogenic</a:t>
            </a:r>
          </a:p>
          <a:p>
            <a:pPr eaLnBrk="1" hangingPunct="1"/>
            <a:r>
              <a:rPr lang="en-US" altLang="en-US" dirty="0"/>
              <a:t>Causes of HAIs and iatrogenic infections</a:t>
            </a:r>
          </a:p>
          <a:p>
            <a:pPr lvl="1" eaLnBrk="1" hangingPunct="1"/>
            <a:r>
              <a:rPr lang="en-US" altLang="en-US" dirty="0"/>
              <a:t>instrumentation</a:t>
            </a:r>
            <a:endParaRPr lang="en-US" altLang="en-US" strike="sngStrike" dirty="0"/>
          </a:p>
          <a:p>
            <a:pPr lvl="1" eaLnBrk="1" hangingPunct="1"/>
            <a:r>
              <a:rPr lang="en-US" altLang="en-US" dirty="0"/>
              <a:t>increased use of antimicrobial agents </a:t>
            </a:r>
          </a:p>
          <a:p>
            <a:pPr lvl="1" eaLnBrk="1" hangingPunct="1"/>
            <a:r>
              <a:rPr lang="en-US" altLang="en-US" dirty="0"/>
              <a:t>breaks in aseptic technique</a:t>
            </a:r>
          </a:p>
          <a:p>
            <a:pPr lvl="1" eaLnBrk="1" hangingPunct="1"/>
            <a:r>
              <a:rPr lang="en-US" altLang="en-US" dirty="0"/>
              <a:t>lack of hand hygiene</a:t>
            </a:r>
          </a:p>
          <a:p>
            <a:pPr lvl="2" eaLnBrk="1" hangingPunct="1"/>
            <a:endParaRPr lang="en-US" altLang="en-US" dirty="0"/>
          </a:p>
          <a:p>
            <a:pPr eaLnBrk="1" hangingPunct="1"/>
            <a:endParaRPr lang="en-US" altLang="en-US" sz="23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F81BDD2-894B-B125-DFAA-70073D93E46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Infection and Control in </a:t>
            </a:r>
            <a:br>
              <a:rPr lang="en-US" altLang="en-US" dirty="0"/>
            </a:br>
            <a:r>
              <a:rPr lang="en-US" altLang="en-US" dirty="0"/>
              <a:t>Health Care Settings </a:t>
            </a:r>
            <a:endParaRPr lang="en-US" altLang="en-US" strike="sngStrike" dirty="0"/>
          </a:p>
        </p:txBody>
      </p:sp>
      <p:sp>
        <p:nvSpPr>
          <p:cNvPr id="27651" name="Rectangle 3">
            <a:extLst>
              <a:ext uri="{FF2B5EF4-FFF2-40B4-BE49-F238E27FC236}">
                <a16:creationId xmlns:a16="http://schemas.microsoft.com/office/drawing/2014/main" id="{8ED50AC3-A6E3-D9CE-51A9-F2BE5093EB1B}"/>
              </a:ext>
            </a:extLst>
          </p:cNvPr>
          <p:cNvSpPr>
            <a:spLocks noGrp="1"/>
          </p:cNvSpPr>
          <p:nvPr>
            <p:ph idx="1"/>
          </p:nvPr>
        </p:nvSpPr>
        <p:spPr/>
        <p:txBody>
          <a:bodyPr/>
          <a:lstStyle/>
          <a:p>
            <a:pPr eaLnBrk="1" hangingPunct="1"/>
            <a:r>
              <a:rPr lang="en-US" altLang="en-US" sz="2300" dirty="0"/>
              <a:t>Health care-associated infections occur as</a:t>
            </a:r>
          </a:p>
          <a:p>
            <a:pPr lvl="1" eaLnBrk="1" hangingPunct="1"/>
            <a:r>
              <a:rPr lang="en-US" altLang="en-US" sz="1900" dirty="0"/>
              <a:t>Surgical site infections (SSIs)</a:t>
            </a:r>
          </a:p>
          <a:p>
            <a:pPr lvl="1" eaLnBrk="1" hangingPunct="1"/>
            <a:r>
              <a:rPr lang="en-US" altLang="en-US" sz="1900" dirty="0"/>
              <a:t>Central line-associated bloodstream infections (CLABSIs)</a:t>
            </a:r>
          </a:p>
          <a:p>
            <a:pPr lvl="1" eaLnBrk="1" hangingPunct="1"/>
            <a:r>
              <a:rPr lang="en-US" altLang="en-US" sz="1900" dirty="0"/>
              <a:t>Catheter-associated urinary tract infections (CUTIs)</a:t>
            </a:r>
          </a:p>
          <a:p>
            <a:pPr lvl="1" eaLnBrk="1" hangingPunct="1"/>
            <a:r>
              <a:rPr lang="en-US" altLang="en-US" sz="1900" dirty="0"/>
              <a:t>Ventilator-associated pneumonia (VAP)</a:t>
            </a:r>
          </a:p>
          <a:p>
            <a:pPr lvl="1" eaLnBrk="1" hangingPunct="1"/>
            <a:r>
              <a:rPr lang="en-US" altLang="en-US" sz="1900" dirty="0"/>
              <a:t>Others</a:t>
            </a:r>
          </a:p>
          <a:p>
            <a:pPr eaLnBrk="1" hangingPunct="1"/>
            <a:r>
              <a:rPr lang="en-US" altLang="en-US" sz="2300" dirty="0"/>
              <a:t>Ambulatory care settings include</a:t>
            </a:r>
          </a:p>
          <a:p>
            <a:pPr lvl="1" eaLnBrk="1" hangingPunct="1"/>
            <a:r>
              <a:rPr lang="en-US" altLang="en-US" sz="1900" dirty="0"/>
              <a:t>Outpatient surgery, chronic dialysis, infusion centers</a:t>
            </a:r>
          </a:p>
          <a:p>
            <a:pPr lvl="1" eaLnBrk="1" hangingPunct="1"/>
            <a:r>
              <a:rPr lang="en-US" altLang="en-US" sz="1900" dirty="0"/>
              <a:t>Physician or therapeutic practices </a:t>
            </a:r>
          </a:p>
          <a:p>
            <a:pPr lvl="1" eaLnBrk="1" hangingPunct="1"/>
            <a:r>
              <a:rPr lang="en-US" altLang="en-US" sz="1900" dirty="0"/>
              <a:t>Emergency care facilities (ECFs)</a:t>
            </a:r>
          </a:p>
          <a:p>
            <a:pPr lvl="2" eaLnBrk="1" hangingPunct="1"/>
            <a:r>
              <a:rPr lang="en-US" altLang="en-US" sz="1500" dirty="0"/>
              <a:t>Skilled nursing facilities, nursing homes, hospice care settings</a:t>
            </a:r>
          </a:p>
          <a:p>
            <a:pPr lvl="1" eaLnBrk="1" hangingPunct="1"/>
            <a:endParaRPr lang="en-US" altLang="en-US" sz="19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585D540-2398-070E-59A2-B555C7895049}"/>
              </a:ext>
            </a:extLst>
          </p:cNvPr>
          <p:cNvSpPr>
            <a:spLocks noGrp="1"/>
          </p:cNvSpPr>
          <p:nvPr>
            <p:ph type="title"/>
          </p:nvPr>
        </p:nvSpPr>
        <p:spPr/>
        <p:txBody>
          <a:bodyPr/>
          <a:lstStyle/>
          <a:p>
            <a:r>
              <a:rPr lang="en-US" altLang="en-US" dirty="0"/>
              <a:t>Infection and Control in </a:t>
            </a:r>
            <a:br>
              <a:rPr lang="en-US" altLang="en-US" dirty="0"/>
            </a:br>
            <a:r>
              <a:rPr lang="en-US" altLang="en-US" dirty="0"/>
              <a:t>Health Care Settings </a:t>
            </a:r>
            <a:endParaRPr lang="en-US" altLang="en-US" strike="sngStrike" dirty="0"/>
          </a:p>
        </p:txBody>
      </p:sp>
      <p:sp>
        <p:nvSpPr>
          <p:cNvPr id="28675" name="Content Placeholder 2">
            <a:extLst>
              <a:ext uri="{FF2B5EF4-FFF2-40B4-BE49-F238E27FC236}">
                <a16:creationId xmlns:a16="http://schemas.microsoft.com/office/drawing/2014/main" id="{4B9D860A-052E-AB0B-7370-A9FFD4828AD8}"/>
              </a:ext>
            </a:extLst>
          </p:cNvPr>
          <p:cNvSpPr>
            <a:spLocks noGrp="1"/>
          </p:cNvSpPr>
          <p:nvPr>
            <p:ph idx="1"/>
          </p:nvPr>
        </p:nvSpPr>
        <p:spPr/>
        <p:txBody>
          <a:bodyPr/>
          <a:lstStyle/>
          <a:p>
            <a:r>
              <a:rPr lang="en-US" altLang="en-US" dirty="0"/>
              <a:t>The microbiology laboratory may receive samples from these additional settings:</a:t>
            </a:r>
          </a:p>
          <a:p>
            <a:pPr lvl="1"/>
            <a:r>
              <a:rPr lang="en-US" altLang="en-US" dirty="0"/>
              <a:t>Home care</a:t>
            </a:r>
          </a:p>
          <a:p>
            <a:pPr lvl="2"/>
            <a:r>
              <a:rPr lang="en-US" altLang="en-US" dirty="0"/>
              <a:t>Intravascular-related or device-related care</a:t>
            </a:r>
          </a:p>
          <a:p>
            <a:pPr lvl="1"/>
            <a:r>
              <a:rPr lang="en-US" altLang="en-US" dirty="0"/>
              <a:t>Communal living</a:t>
            </a:r>
          </a:p>
          <a:p>
            <a:pPr lvl="2"/>
            <a:r>
              <a:rPr lang="en-US" altLang="en-US" dirty="0"/>
              <a:t>Prisons</a:t>
            </a:r>
          </a:p>
          <a:p>
            <a:pPr lvl="2"/>
            <a:r>
              <a:rPr lang="en-US" altLang="en-US" dirty="0"/>
              <a:t>Behavioral health facilities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69C8F4D-7078-1FC8-0C21-2DAEC715F0B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Health Care Settings Involving Infection Prevention and Control</a:t>
            </a:r>
          </a:p>
        </p:txBody>
      </p:sp>
      <p:pic>
        <p:nvPicPr>
          <p:cNvPr id="29700" name="Picture 5" descr="C:\Users\12994\Desktop\Mahon\table3.1.jpg">
            <a:extLst>
              <a:ext uri="{FF2B5EF4-FFF2-40B4-BE49-F238E27FC236}">
                <a16:creationId xmlns:a16="http://schemas.microsoft.com/office/drawing/2014/main" id="{2472B059-CEE4-5BBB-37B7-36ED19478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1828800"/>
            <a:ext cx="55340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F4C41C5D-8451-DDD5-2569-5F7528E122AB}"/>
              </a:ext>
            </a:extLst>
          </p:cNvPr>
          <p:cNvSpPr>
            <a:spLocks noGrp="1"/>
          </p:cNvSpPr>
          <p:nvPr>
            <p:ph type="title"/>
          </p:nvPr>
        </p:nvSpPr>
        <p:spPr/>
        <p:txBody>
          <a:bodyPr/>
          <a:lstStyle/>
          <a:p>
            <a:r>
              <a:rPr lang="en-US" altLang="en-US"/>
              <a:t>Infection Prevention and Control (IPC) During a Pandemic</a:t>
            </a:r>
          </a:p>
        </p:txBody>
      </p:sp>
      <p:sp>
        <p:nvSpPr>
          <p:cNvPr id="30723" name="Content Placeholder 4">
            <a:extLst>
              <a:ext uri="{FF2B5EF4-FFF2-40B4-BE49-F238E27FC236}">
                <a16:creationId xmlns:a16="http://schemas.microsoft.com/office/drawing/2014/main" id="{38DFC278-8E90-5D47-B4BE-ECFF587C914A}"/>
              </a:ext>
            </a:extLst>
          </p:cNvPr>
          <p:cNvSpPr>
            <a:spLocks noGrp="1"/>
          </p:cNvSpPr>
          <p:nvPr>
            <p:ph idx="1"/>
          </p:nvPr>
        </p:nvSpPr>
        <p:spPr>
          <a:xfrm>
            <a:off x="457200" y="1417638"/>
            <a:ext cx="8229600" cy="4525962"/>
          </a:xfrm>
        </p:spPr>
        <p:txBody>
          <a:bodyPr/>
          <a:lstStyle/>
          <a:p>
            <a:r>
              <a:rPr lang="en-US" altLang="en-US" dirty="0"/>
              <a:t>Additional IPC practices are recommended by the CDC for all patients due to the high transmissibility of SARS-Co-V-2.</a:t>
            </a:r>
          </a:p>
          <a:p>
            <a:r>
              <a:rPr lang="en-US" altLang="en-US" dirty="0"/>
              <a:t>Key points in the IPC guidelines</a:t>
            </a:r>
          </a:p>
          <a:p>
            <a:pPr lvl="1"/>
            <a:r>
              <a:rPr lang="en-US" altLang="en-US" dirty="0"/>
              <a:t>Visitation and physical distance measures</a:t>
            </a:r>
          </a:p>
          <a:p>
            <a:pPr lvl="1"/>
            <a:r>
              <a:rPr lang="en-US" altLang="en-US" dirty="0"/>
              <a:t>ICP guidance on the proper use and handling of personal protective equipment (PPE)</a:t>
            </a:r>
          </a:p>
          <a:p>
            <a:pPr lvl="1"/>
            <a:r>
              <a:rPr lang="en-US" altLang="en-US" dirty="0"/>
              <a:t>Guidelines for “sheltering-in-place”</a:t>
            </a:r>
          </a:p>
          <a:p>
            <a:pPr lvl="1"/>
            <a:r>
              <a:rPr lang="en-US" altLang="en-US" dirty="0"/>
              <a:t>Recommendations and management of individuals in quarantine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6D1A9-7AA2-EF3E-4559-595FF3A5C6DE}"/>
              </a:ext>
            </a:extLst>
          </p:cNvPr>
          <p:cNvSpPr>
            <a:spLocks noGrp="1"/>
          </p:cNvSpPr>
          <p:nvPr>
            <p:ph type="title"/>
          </p:nvPr>
        </p:nvSpPr>
        <p:spPr/>
        <p:txBody>
          <a:bodyPr/>
          <a:lstStyle/>
          <a:p>
            <a:pPr>
              <a:defRPr/>
            </a:pPr>
            <a:r>
              <a:rPr lang="en-US" dirty="0"/>
              <a:t>INTRODUCTION</a:t>
            </a:r>
          </a:p>
        </p:txBody>
      </p:sp>
      <p:sp>
        <p:nvSpPr>
          <p:cNvPr id="5" name="Text Placeholder 4">
            <a:extLst>
              <a:ext uri="{FF2B5EF4-FFF2-40B4-BE49-F238E27FC236}">
                <a16:creationId xmlns:a16="http://schemas.microsoft.com/office/drawing/2014/main" id="{9DCDBD36-6B92-5A57-0C30-4F9A7F4A47FA}"/>
              </a:ext>
            </a:extLst>
          </p:cNvPr>
          <p:cNvSpPr>
            <a:spLocks noGrp="1"/>
          </p:cNvSpPr>
          <p:nvPr>
            <p:ph type="body" idx="1"/>
          </p:nvPr>
        </p:nvSpPr>
        <p:spPr/>
        <p:txBody>
          <a:bodyPr/>
          <a:lstStyle/>
          <a:p>
            <a:pPr>
              <a:defRPr/>
            </a:pPr>
            <a:r>
              <a:rPr lang="en-US" dirty="0"/>
              <a:t>CHAPTER THREE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a:extLst>
              <a:ext uri="{FF2B5EF4-FFF2-40B4-BE49-F238E27FC236}">
                <a16:creationId xmlns:a16="http://schemas.microsoft.com/office/drawing/2014/main" id="{BF1DCF40-876A-1FB9-A865-9D0ABEC9F8EA}"/>
              </a:ext>
            </a:extLst>
          </p:cNvPr>
          <p:cNvSpPr>
            <a:spLocks noGrp="1"/>
          </p:cNvSpPr>
          <p:nvPr>
            <p:ph type="title"/>
          </p:nvPr>
        </p:nvSpPr>
        <p:spPr/>
        <p:txBody>
          <a:bodyPr/>
          <a:lstStyle/>
          <a:p>
            <a:r>
              <a:rPr lang="en-US" altLang="en-US"/>
              <a:t>Infection Control Surveillance</a:t>
            </a:r>
          </a:p>
        </p:txBody>
      </p:sp>
      <p:sp>
        <p:nvSpPr>
          <p:cNvPr id="31747" name="Content Placeholder 4">
            <a:extLst>
              <a:ext uri="{FF2B5EF4-FFF2-40B4-BE49-F238E27FC236}">
                <a16:creationId xmlns:a16="http://schemas.microsoft.com/office/drawing/2014/main" id="{B792BF9E-0453-00F1-F0AD-212BE9713288}"/>
              </a:ext>
            </a:extLst>
          </p:cNvPr>
          <p:cNvSpPr>
            <a:spLocks noGrp="1"/>
          </p:cNvSpPr>
          <p:nvPr>
            <p:ph idx="1"/>
          </p:nvPr>
        </p:nvSpPr>
        <p:spPr/>
        <p:txBody>
          <a:bodyPr/>
          <a:lstStyle/>
          <a:p>
            <a:r>
              <a:rPr lang="en-US" altLang="en-US" dirty="0"/>
              <a:t>Involves 		</a:t>
            </a:r>
          </a:p>
          <a:p>
            <a:pPr lvl="1"/>
            <a:r>
              <a:rPr lang="en-US" altLang="en-US" dirty="0"/>
              <a:t>Collecting data on existing infections</a:t>
            </a:r>
          </a:p>
          <a:p>
            <a:pPr lvl="1"/>
            <a:r>
              <a:rPr lang="en-US" altLang="en-US" dirty="0"/>
              <a:t>Comparing baseline figures with periodic </a:t>
            </a:r>
            <a:r>
              <a:rPr lang="en-US" altLang="en-US" strike="sngStrike" dirty="0"/>
              <a:t>numbers</a:t>
            </a:r>
            <a:r>
              <a:rPr lang="en-US" altLang="en-US" dirty="0"/>
              <a:t> data</a:t>
            </a:r>
          </a:p>
          <a:p>
            <a:r>
              <a:rPr lang="en-US" altLang="en-US" dirty="0"/>
              <a:t>Outbreak</a:t>
            </a:r>
          </a:p>
          <a:p>
            <a:pPr lvl="1"/>
            <a:r>
              <a:rPr lang="en-US" altLang="en-US" dirty="0"/>
              <a:t>Sudden increase in the occurrence of a disease</a:t>
            </a:r>
          </a:p>
          <a:p>
            <a:r>
              <a:rPr lang="en-US" altLang="en-US" dirty="0"/>
              <a:t>Surveillance</a:t>
            </a:r>
          </a:p>
          <a:p>
            <a:pPr lvl="1"/>
            <a:r>
              <a:rPr lang="en-US" altLang="en-US" dirty="0"/>
              <a:t>Ongoing, systematic collection of infection data with analysis and interpretation of the details surrounding a disease/event</a:t>
            </a:r>
          </a:p>
          <a:p>
            <a:pPr lvl="1"/>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B0F51C0-7C80-F17F-A9BC-4CBC3A5C2AB6}"/>
              </a:ext>
            </a:extLst>
          </p:cNvPr>
          <p:cNvSpPr>
            <a:spLocks noGrp="1"/>
          </p:cNvSpPr>
          <p:nvPr>
            <p:ph type="title"/>
          </p:nvPr>
        </p:nvSpPr>
        <p:spPr/>
        <p:txBody>
          <a:bodyPr/>
          <a:lstStyle/>
          <a:p>
            <a:r>
              <a:rPr lang="en-US" altLang="en-US" dirty="0"/>
              <a:t>Infection Control Surveillance</a:t>
            </a:r>
            <a:endParaRPr lang="en-US" altLang="en-US" strike="sngStrike" dirty="0"/>
          </a:p>
        </p:txBody>
      </p:sp>
      <p:sp>
        <p:nvSpPr>
          <p:cNvPr id="3" name="Content Placeholder 2">
            <a:extLst>
              <a:ext uri="{FF2B5EF4-FFF2-40B4-BE49-F238E27FC236}">
                <a16:creationId xmlns:a16="http://schemas.microsoft.com/office/drawing/2014/main" id="{738E46F6-CC57-A161-5394-C509F7B0D0D0}"/>
              </a:ext>
            </a:extLst>
          </p:cNvPr>
          <p:cNvSpPr>
            <a:spLocks noGrp="1"/>
          </p:cNvSpPr>
          <p:nvPr>
            <p:ph idx="1"/>
          </p:nvPr>
        </p:nvSpPr>
        <p:spPr/>
        <p:txBody>
          <a:bodyPr/>
          <a:lstStyle/>
          <a:p>
            <a:pPr>
              <a:defRPr/>
            </a:pPr>
            <a:r>
              <a:rPr lang="en-US" dirty="0"/>
              <a:t>Key considerations for and objectives of surveillance include the ability to:</a:t>
            </a:r>
          </a:p>
          <a:p>
            <a:pPr lvl="1">
              <a:defRPr/>
            </a:pPr>
            <a:r>
              <a:rPr lang="en-US" dirty="0"/>
              <a:t>Perform rapid detection</a:t>
            </a:r>
          </a:p>
          <a:p>
            <a:pPr lvl="1">
              <a:defRPr/>
            </a:pPr>
            <a:r>
              <a:rPr lang="en-US" dirty="0"/>
              <a:t>Isolation</a:t>
            </a:r>
          </a:p>
          <a:p>
            <a:pPr lvl="1">
              <a:defRPr/>
            </a:pPr>
            <a:r>
              <a:rPr lang="en-US" dirty="0"/>
              <a:t>Identification</a:t>
            </a:r>
          </a:p>
          <a:p>
            <a:pPr lvl="1">
              <a:defRPr/>
            </a:pPr>
            <a:r>
              <a:rPr lang="en-US" dirty="0"/>
              <a:t> Manage suspected cases</a:t>
            </a:r>
          </a:p>
          <a:p>
            <a:pPr lvl="1">
              <a:defRPr/>
            </a:pPr>
            <a:r>
              <a:rPr lang="en-US" dirty="0"/>
              <a:t>Guide implementation of control measures</a:t>
            </a:r>
          </a:p>
          <a:p>
            <a:pPr marL="457200" lvl="1" indent="0">
              <a:buFont typeface="Wingdings" panose="05000000000000000000" pitchFamily="2" charset="2"/>
              <a:buNone/>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B246204-852D-351E-4849-599BB4EF7DD2}"/>
              </a:ext>
            </a:extLst>
          </p:cNvPr>
          <p:cNvSpPr>
            <a:spLocks noGrp="1"/>
          </p:cNvSpPr>
          <p:nvPr>
            <p:ph type="title"/>
          </p:nvPr>
        </p:nvSpPr>
        <p:spPr/>
        <p:txBody>
          <a:bodyPr/>
          <a:lstStyle/>
          <a:p>
            <a:pPr eaLnBrk="1" hangingPunct="1"/>
            <a:r>
              <a:rPr lang="en-US" altLang="en-US"/>
              <a:t>Surveillance Definitions</a:t>
            </a:r>
          </a:p>
        </p:txBody>
      </p:sp>
      <p:sp>
        <p:nvSpPr>
          <p:cNvPr id="33795" name="Rectangle 3">
            <a:extLst>
              <a:ext uri="{FF2B5EF4-FFF2-40B4-BE49-F238E27FC236}">
                <a16:creationId xmlns:a16="http://schemas.microsoft.com/office/drawing/2014/main" id="{7715236E-0D6E-CC8F-D1B8-0781F21BC244}"/>
              </a:ext>
            </a:extLst>
          </p:cNvPr>
          <p:cNvSpPr>
            <a:spLocks noGrp="1"/>
          </p:cNvSpPr>
          <p:nvPr>
            <p:ph idx="1"/>
          </p:nvPr>
        </p:nvSpPr>
        <p:spPr/>
        <p:txBody>
          <a:bodyPr/>
          <a:lstStyle/>
          <a:p>
            <a:pPr eaLnBrk="1" hangingPunct="1"/>
            <a:r>
              <a:rPr lang="en-US" altLang="en-US" dirty="0"/>
              <a:t>Infections are defined by:</a:t>
            </a:r>
          </a:p>
          <a:p>
            <a:pPr lvl="1" eaLnBrk="1" hangingPunct="1"/>
            <a:r>
              <a:rPr lang="en-US" altLang="en-US" dirty="0"/>
              <a:t>Site</a:t>
            </a:r>
          </a:p>
          <a:p>
            <a:pPr lvl="1" eaLnBrk="1" hangingPunct="1"/>
            <a:r>
              <a:rPr lang="en-US" altLang="en-US" dirty="0"/>
              <a:t>Risk factors</a:t>
            </a:r>
          </a:p>
          <a:p>
            <a:pPr lvl="1" eaLnBrk="1" hangingPunct="1"/>
            <a:r>
              <a:rPr lang="en-US" altLang="en-US" dirty="0"/>
              <a:t>Procedures</a:t>
            </a:r>
          </a:p>
          <a:p>
            <a:pPr eaLnBrk="1" hangingPunct="1"/>
            <a:r>
              <a:rPr lang="en-US" altLang="en-US" dirty="0"/>
              <a:t>Most IPs are concerned about infections that are acquired in a health care facility (i.e., HAIs).</a:t>
            </a:r>
          </a:p>
          <a:p>
            <a:pPr lvl="1" eaLnBrk="1" hangingPunct="1"/>
            <a:r>
              <a:rPr lang="en-US" altLang="en-US" dirty="0"/>
              <a:t>HAIs are infections that occur 48 hours after patient arrival.</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8FC2C53-C4FB-B5F9-4568-E25903549EFA}"/>
              </a:ext>
            </a:extLst>
          </p:cNvPr>
          <p:cNvSpPr>
            <a:spLocks noGrp="1"/>
          </p:cNvSpPr>
          <p:nvPr>
            <p:ph type="title"/>
          </p:nvPr>
        </p:nvSpPr>
        <p:spPr/>
        <p:txBody>
          <a:bodyPr/>
          <a:lstStyle/>
          <a:p>
            <a:pPr eaLnBrk="1" hangingPunct="1"/>
            <a:r>
              <a:rPr lang="en-US" altLang="en-US"/>
              <a:t>Surveillance Definitions (Cont.)</a:t>
            </a:r>
          </a:p>
        </p:txBody>
      </p:sp>
      <p:pic>
        <p:nvPicPr>
          <p:cNvPr id="3" name="Picture 2">
            <a:extLst>
              <a:ext uri="{FF2B5EF4-FFF2-40B4-BE49-F238E27FC236}">
                <a16:creationId xmlns:a16="http://schemas.microsoft.com/office/drawing/2014/main" id="{BD29B189-D72C-1986-9758-D6573EBA9E39}"/>
              </a:ext>
            </a:extLst>
          </p:cNvPr>
          <p:cNvPicPr>
            <a:picLocks noChangeAspect="1"/>
          </p:cNvPicPr>
          <p:nvPr/>
        </p:nvPicPr>
        <p:blipFill>
          <a:blip r:embed="rId2"/>
          <a:stretch>
            <a:fillRect/>
          </a:stretch>
        </p:blipFill>
        <p:spPr>
          <a:xfrm>
            <a:off x="1790700" y="1219200"/>
            <a:ext cx="5486400" cy="5036089"/>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1E72CDC3-39FC-C4F8-C90F-5F8D9EE15DF9}"/>
              </a:ext>
            </a:extLst>
          </p:cNvPr>
          <p:cNvSpPr>
            <a:spLocks noGrp="1"/>
          </p:cNvSpPr>
          <p:nvPr>
            <p:ph type="title"/>
          </p:nvPr>
        </p:nvSpPr>
        <p:spPr/>
        <p:txBody>
          <a:bodyPr/>
          <a:lstStyle/>
          <a:p>
            <a:r>
              <a:rPr lang="en-US" altLang="en-US"/>
              <a:t>General or Targeted Surveillance</a:t>
            </a:r>
          </a:p>
        </p:txBody>
      </p:sp>
      <p:sp>
        <p:nvSpPr>
          <p:cNvPr id="35843" name="Content Placeholder 4">
            <a:extLst>
              <a:ext uri="{FF2B5EF4-FFF2-40B4-BE49-F238E27FC236}">
                <a16:creationId xmlns:a16="http://schemas.microsoft.com/office/drawing/2014/main" id="{CC61F856-2736-263E-72D1-5C3CE9420EA6}"/>
              </a:ext>
            </a:extLst>
          </p:cNvPr>
          <p:cNvSpPr>
            <a:spLocks noGrp="1"/>
          </p:cNvSpPr>
          <p:nvPr>
            <p:ph idx="1"/>
          </p:nvPr>
        </p:nvSpPr>
        <p:spPr/>
        <p:txBody>
          <a:bodyPr/>
          <a:lstStyle/>
          <a:p>
            <a:r>
              <a:rPr lang="en-US" altLang="en-US" dirty="0"/>
              <a:t>Total surveillance</a:t>
            </a:r>
          </a:p>
          <a:p>
            <a:pPr lvl="1"/>
            <a:r>
              <a:rPr lang="en-US" altLang="en-US" dirty="0"/>
              <a:t>All infections are recorded and analyzed to determine whether the infections are health care-associated.</a:t>
            </a:r>
          </a:p>
          <a:p>
            <a:r>
              <a:rPr lang="en-US" altLang="en-US" dirty="0"/>
              <a:t>Risk assessments</a:t>
            </a:r>
          </a:p>
          <a:p>
            <a:pPr lvl="1"/>
            <a:r>
              <a:rPr lang="en-US" altLang="en-US" dirty="0"/>
              <a:t>Determine whether the situation is high or low risk, and whether the infections are occurring in an unanticipated number</a:t>
            </a:r>
          </a:p>
          <a:p>
            <a:pPr lvl="1"/>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AD94C06-AB36-5227-74A0-BC8D69E15DDD}"/>
              </a:ext>
            </a:extLst>
          </p:cNvPr>
          <p:cNvSpPr>
            <a:spLocks noGrp="1"/>
          </p:cNvSpPr>
          <p:nvPr>
            <p:ph type="title"/>
          </p:nvPr>
        </p:nvSpPr>
        <p:spPr/>
        <p:txBody>
          <a:bodyPr/>
          <a:lstStyle/>
          <a:p>
            <a:pPr eaLnBrk="1" hangingPunct="1"/>
            <a:r>
              <a:rPr lang="en-US" altLang="en-US" dirty="0"/>
              <a:t>General or Targeted Surveillance</a:t>
            </a:r>
            <a:endParaRPr lang="en-US" altLang="en-US" strike="sngStrike" dirty="0"/>
          </a:p>
        </p:txBody>
      </p:sp>
      <p:sp>
        <p:nvSpPr>
          <p:cNvPr id="36867" name="Rectangle 3">
            <a:extLst>
              <a:ext uri="{FF2B5EF4-FFF2-40B4-BE49-F238E27FC236}">
                <a16:creationId xmlns:a16="http://schemas.microsoft.com/office/drawing/2014/main" id="{24278883-6123-C8B3-44DB-A9F1EF79D753}"/>
              </a:ext>
            </a:extLst>
          </p:cNvPr>
          <p:cNvSpPr>
            <a:spLocks noGrp="1"/>
          </p:cNvSpPr>
          <p:nvPr>
            <p:ph idx="1"/>
          </p:nvPr>
        </p:nvSpPr>
        <p:spPr/>
        <p:txBody>
          <a:bodyPr/>
          <a:lstStyle/>
          <a:p>
            <a:pPr eaLnBrk="1" hangingPunct="1"/>
            <a:r>
              <a:rPr lang="en-US" altLang="en-US" dirty="0"/>
              <a:t>Infection rate</a:t>
            </a:r>
          </a:p>
          <a:p>
            <a:pPr lvl="1" eaLnBrk="1" hangingPunct="1"/>
            <a:r>
              <a:rPr lang="en-US" altLang="en-US" dirty="0"/>
              <a:t>The speed of spread or frequency of an infectious disease within a population, is determined and analyzed to determine if infection numbers are going up or down.</a:t>
            </a:r>
          </a:p>
          <a:p>
            <a:pPr eaLnBrk="1" hangingPunct="1"/>
            <a:r>
              <a:rPr lang="en-US" altLang="en-US" dirty="0"/>
              <a:t>Targeted surveillance</a:t>
            </a:r>
          </a:p>
          <a:p>
            <a:pPr lvl="1" eaLnBrk="1" hangingPunct="1"/>
            <a:r>
              <a:rPr lang="en-US" altLang="en-US" dirty="0"/>
              <a:t>Close watch of specific, high-risk, high-volume procedures</a:t>
            </a:r>
          </a:p>
          <a:p>
            <a:pPr eaLnBrk="1" hangingPunct="1"/>
            <a:r>
              <a:rPr lang="en-US" altLang="en-US" dirty="0"/>
              <a:t>Baseline Data</a:t>
            </a:r>
          </a:p>
          <a:p>
            <a:pPr lvl="1" eaLnBrk="1" hangingPunct="1"/>
            <a:r>
              <a:rPr lang="en-US" altLang="en-US" dirty="0"/>
              <a:t>Previously ascertained data on infection rates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D6D4439-0F13-43FA-08AE-406781E774C0}"/>
              </a:ext>
            </a:extLst>
          </p:cNvPr>
          <p:cNvSpPr>
            <a:spLocks noGrp="1"/>
          </p:cNvSpPr>
          <p:nvPr>
            <p:ph type="title"/>
          </p:nvPr>
        </p:nvSpPr>
        <p:spPr/>
        <p:txBody>
          <a:bodyPr/>
          <a:lstStyle/>
          <a:p>
            <a:r>
              <a:rPr lang="en-US" altLang="en-US"/>
              <a:t>Baseline Data</a:t>
            </a:r>
          </a:p>
        </p:txBody>
      </p:sp>
      <p:sp>
        <p:nvSpPr>
          <p:cNvPr id="37891" name="Content Placeholder 2">
            <a:extLst>
              <a:ext uri="{FF2B5EF4-FFF2-40B4-BE49-F238E27FC236}">
                <a16:creationId xmlns:a16="http://schemas.microsoft.com/office/drawing/2014/main" id="{5FFD27A1-2492-A626-9B36-50AD20275B7C}"/>
              </a:ext>
            </a:extLst>
          </p:cNvPr>
          <p:cNvSpPr>
            <a:spLocks noGrp="1"/>
          </p:cNvSpPr>
          <p:nvPr>
            <p:ph idx="1"/>
          </p:nvPr>
        </p:nvSpPr>
        <p:spPr/>
        <p:txBody>
          <a:bodyPr/>
          <a:lstStyle/>
          <a:p>
            <a:r>
              <a:rPr lang="en-US" altLang="en-US" dirty="0"/>
              <a:t>Baseline data are typically collected within the specific health care setting as they accurately reflect the events that occur there.</a:t>
            </a:r>
          </a:p>
          <a:p>
            <a:r>
              <a:rPr lang="en-US" altLang="en-US" dirty="0"/>
              <a:t>The baseline data are collected and analyzed by</a:t>
            </a:r>
          </a:p>
          <a:p>
            <a:pPr lvl="1"/>
            <a:r>
              <a:rPr lang="en-US" altLang="en-US" dirty="0"/>
              <a:t>Numbers,</a:t>
            </a:r>
          </a:p>
          <a:p>
            <a:pPr lvl="1"/>
            <a:r>
              <a:rPr lang="en-US" altLang="en-US" dirty="0"/>
              <a:t>Percentages, or</a:t>
            </a:r>
          </a:p>
          <a:p>
            <a:pPr lvl="1"/>
            <a:r>
              <a:rPr lang="en-US" altLang="en-US" dirty="0"/>
              <a:t>Rates per 1000 device days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339CD0-28D4-A154-80ED-D20A908B349B}"/>
              </a:ext>
            </a:extLst>
          </p:cNvPr>
          <p:cNvSpPr>
            <a:spLocks noGrp="1"/>
          </p:cNvSpPr>
          <p:nvPr>
            <p:ph type="title"/>
          </p:nvPr>
        </p:nvSpPr>
        <p:spPr>
          <a:xfrm>
            <a:off x="457200" y="222250"/>
            <a:ext cx="8229600" cy="1143000"/>
          </a:xfrm>
        </p:spPr>
        <p:txBody>
          <a:bodyPr/>
          <a:lstStyle/>
          <a:p>
            <a:pPr eaLnBrk="1" hangingPunct="1"/>
            <a:r>
              <a:rPr lang="en-US" altLang="en-US"/>
              <a:t>Data Gathering: Culture Review</a:t>
            </a:r>
          </a:p>
        </p:txBody>
      </p:sp>
      <p:sp>
        <p:nvSpPr>
          <p:cNvPr id="38915" name="Rectangle 3">
            <a:extLst>
              <a:ext uri="{FF2B5EF4-FFF2-40B4-BE49-F238E27FC236}">
                <a16:creationId xmlns:a16="http://schemas.microsoft.com/office/drawing/2014/main" id="{7E85A722-8AE9-26A1-E36B-0B67D32CDA3C}"/>
              </a:ext>
            </a:extLst>
          </p:cNvPr>
          <p:cNvSpPr>
            <a:spLocks noGrp="1"/>
          </p:cNvSpPr>
          <p:nvPr>
            <p:ph idx="1"/>
          </p:nvPr>
        </p:nvSpPr>
        <p:spPr/>
        <p:txBody>
          <a:bodyPr/>
          <a:lstStyle/>
          <a:p>
            <a:pPr eaLnBrk="1" hangingPunct="1"/>
            <a:r>
              <a:rPr lang="en-US" altLang="en-US" dirty="0"/>
              <a:t>Culture review</a:t>
            </a:r>
          </a:p>
          <a:p>
            <a:pPr lvl="1" eaLnBrk="1" hangingPunct="1"/>
            <a:r>
              <a:rPr lang="en-US" altLang="en-US" dirty="0"/>
              <a:t>Increased isolation of a specific genus and species of bacteria</a:t>
            </a:r>
          </a:p>
          <a:p>
            <a:pPr lvl="1" eaLnBrk="1" hangingPunct="1"/>
            <a:r>
              <a:rPr lang="en-US" altLang="en-US" dirty="0"/>
              <a:t>Increased number of antibiotic-resistant bacteria</a:t>
            </a:r>
          </a:p>
          <a:p>
            <a:pPr lvl="1" eaLnBrk="1" hangingPunct="1"/>
            <a:r>
              <a:rPr lang="en-US" altLang="en-US" dirty="0"/>
              <a:t>Increased isolation of identical bacteria in numerous specimens collected from the same body site in different patients</a:t>
            </a:r>
          </a:p>
          <a:p>
            <a:pPr eaLnBrk="1" hangingPunct="1"/>
            <a:r>
              <a:rPr lang="en-US" altLang="en-US" dirty="0"/>
              <a:t>Formal data analysis involves daily review of culture results reported by the laboratory or IP.</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7A803B6-6424-6D5F-DD2B-1E0AFDBA6660}"/>
              </a:ext>
            </a:extLst>
          </p:cNvPr>
          <p:cNvSpPr>
            <a:spLocks noGrp="1"/>
          </p:cNvSpPr>
          <p:nvPr>
            <p:ph type="title"/>
          </p:nvPr>
        </p:nvSpPr>
        <p:spPr/>
        <p:txBody>
          <a:bodyPr/>
          <a:lstStyle/>
          <a:p>
            <a:pPr eaLnBrk="1" hangingPunct="1"/>
            <a:r>
              <a:rPr lang="en-US" altLang="en-US"/>
              <a:t>Data Mining</a:t>
            </a:r>
          </a:p>
        </p:txBody>
      </p:sp>
      <p:sp>
        <p:nvSpPr>
          <p:cNvPr id="39939" name="Rectangle 3">
            <a:extLst>
              <a:ext uri="{FF2B5EF4-FFF2-40B4-BE49-F238E27FC236}">
                <a16:creationId xmlns:a16="http://schemas.microsoft.com/office/drawing/2014/main" id="{B1CBE910-990A-45FC-3832-1DFD42D9ED4F}"/>
              </a:ext>
            </a:extLst>
          </p:cNvPr>
          <p:cNvSpPr>
            <a:spLocks noGrp="1"/>
          </p:cNvSpPr>
          <p:nvPr>
            <p:ph idx="1"/>
          </p:nvPr>
        </p:nvSpPr>
        <p:spPr/>
        <p:txBody>
          <a:bodyPr/>
          <a:lstStyle/>
          <a:p>
            <a:pPr eaLnBrk="1" hangingPunct="1"/>
            <a:r>
              <a:rPr lang="en-US" altLang="en-US" dirty="0"/>
              <a:t>Using a database to statistically analyze infections</a:t>
            </a:r>
          </a:p>
          <a:p>
            <a:pPr lvl="1" eaLnBrk="1" hangingPunct="1"/>
            <a:r>
              <a:rPr lang="en-US" altLang="en-US" dirty="0"/>
              <a:t>A multitude of events from a database are searched and analyzed then reported to the IP.</a:t>
            </a:r>
          </a:p>
          <a:p>
            <a:pPr lvl="1" eaLnBrk="1" hangingPunct="1"/>
            <a:r>
              <a:rPr lang="en-US" altLang="en-US" dirty="0"/>
              <a:t>Removes much of the daily details of the culture result review</a:t>
            </a:r>
          </a:p>
          <a:p>
            <a:pPr lvl="1" eaLnBrk="1" hangingPunct="1"/>
            <a:r>
              <a:rPr lang="en-US" altLang="en-US" dirty="0"/>
              <a:t>Adds other health care parameters to the analysis that may not </a:t>
            </a:r>
            <a:r>
              <a:rPr lang="en-US" altLang="en-US" strike="sngStrike" dirty="0"/>
              <a:t>be</a:t>
            </a:r>
            <a:r>
              <a:rPr lang="en-US" altLang="en-US" dirty="0"/>
              <a:t> otherwise be available without detailed examination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EF491C20-24BF-3E3D-0AFA-B0997F07F827}"/>
              </a:ext>
            </a:extLst>
          </p:cNvPr>
          <p:cNvSpPr>
            <a:spLocks noGrp="1"/>
          </p:cNvSpPr>
          <p:nvPr>
            <p:ph type="title"/>
          </p:nvPr>
        </p:nvSpPr>
        <p:spPr/>
        <p:txBody>
          <a:bodyPr/>
          <a:lstStyle/>
          <a:p>
            <a:r>
              <a:rPr lang="en-US" altLang="en-US"/>
              <a:t>Cases</a:t>
            </a:r>
          </a:p>
        </p:txBody>
      </p:sp>
      <p:sp>
        <p:nvSpPr>
          <p:cNvPr id="41987" name="Content Placeholder 4">
            <a:extLst>
              <a:ext uri="{FF2B5EF4-FFF2-40B4-BE49-F238E27FC236}">
                <a16:creationId xmlns:a16="http://schemas.microsoft.com/office/drawing/2014/main" id="{550EB068-3540-C7AE-C229-DCBED88EAF47}"/>
              </a:ext>
            </a:extLst>
          </p:cNvPr>
          <p:cNvSpPr>
            <a:spLocks noGrp="1"/>
          </p:cNvSpPr>
          <p:nvPr>
            <p:ph idx="1"/>
          </p:nvPr>
        </p:nvSpPr>
        <p:spPr/>
        <p:txBody>
          <a:bodyPr/>
          <a:lstStyle/>
          <a:p>
            <a:r>
              <a:rPr lang="en-US" altLang="en-US" dirty="0"/>
              <a:t>The laboratory must be attuned to what is happening in the community and in various community settings regarding infection control issues.</a:t>
            </a:r>
          </a:p>
          <a:p>
            <a:r>
              <a:rPr lang="en-US" altLang="en-US" dirty="0"/>
              <a:t>Examples:</a:t>
            </a:r>
          </a:p>
          <a:p>
            <a:pPr lvl="1"/>
            <a:r>
              <a:rPr lang="en-US" altLang="en-US" dirty="0"/>
              <a:t>There may be an increase in number of </a:t>
            </a:r>
            <a:r>
              <a:rPr lang="en-US" altLang="en-US" i="1" dirty="0"/>
              <a:t>Bordetella pertussis </a:t>
            </a:r>
            <a:r>
              <a:rPr lang="en-US" altLang="en-US" dirty="0"/>
              <a:t>isolates in the surrounding counties.</a:t>
            </a:r>
          </a:p>
          <a:p>
            <a:pPr lvl="2"/>
            <a:r>
              <a:rPr lang="en-US" altLang="en-US" dirty="0"/>
              <a:t>The laboratory must be aware of these cases. </a:t>
            </a:r>
          </a:p>
          <a:p>
            <a:pPr lvl="1"/>
            <a:r>
              <a:rPr lang="en-US" altLang="en-US" dirty="0"/>
              <a:t>Anticipated appearance of influenza cases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2A8CFE0-2EB4-0BB7-D8D5-6994B27541EE}"/>
              </a:ext>
            </a:extLst>
          </p:cNvPr>
          <p:cNvSpPr>
            <a:spLocks noGrp="1"/>
          </p:cNvSpPr>
          <p:nvPr>
            <p:ph type="title"/>
          </p:nvPr>
        </p:nvSpPr>
        <p:spPr/>
        <p:txBody>
          <a:bodyPr/>
          <a:lstStyle/>
          <a:p>
            <a:r>
              <a:rPr lang="en-US" altLang="en-US"/>
              <a:t>The Facts</a:t>
            </a:r>
          </a:p>
        </p:txBody>
      </p:sp>
      <p:sp>
        <p:nvSpPr>
          <p:cNvPr id="14339" name="Content Placeholder 2">
            <a:extLst>
              <a:ext uri="{FF2B5EF4-FFF2-40B4-BE49-F238E27FC236}">
                <a16:creationId xmlns:a16="http://schemas.microsoft.com/office/drawing/2014/main" id="{D7956DCA-5538-2C52-592E-198D237A4108}"/>
              </a:ext>
            </a:extLst>
          </p:cNvPr>
          <p:cNvSpPr>
            <a:spLocks noGrp="1"/>
          </p:cNvSpPr>
          <p:nvPr>
            <p:ph idx="1"/>
          </p:nvPr>
        </p:nvSpPr>
        <p:spPr/>
        <p:txBody>
          <a:bodyPr/>
          <a:lstStyle/>
          <a:p>
            <a:r>
              <a:rPr lang="en-US" altLang="en-US" dirty="0"/>
              <a:t>It is estimated that 722,000 health care-associated infections (HAIs) occur every year.</a:t>
            </a:r>
          </a:p>
          <a:p>
            <a:pPr lvl="1"/>
            <a:r>
              <a:rPr lang="en-US" altLang="en-US" dirty="0"/>
              <a:t>Resulting in 75,000 deaths</a:t>
            </a:r>
          </a:p>
          <a:p>
            <a:r>
              <a:rPr lang="en-US" altLang="en-US" dirty="0"/>
              <a:t>Health care-acquired infections (HAIs) are infections that originate in health care facilities.</a:t>
            </a:r>
          </a:p>
          <a:p>
            <a:r>
              <a:rPr lang="en-US" altLang="en-US" dirty="0"/>
              <a:t>HAIs carry a huge financial cost.</a:t>
            </a:r>
          </a:p>
          <a:p>
            <a:r>
              <a:rPr lang="en-US" altLang="en-US" dirty="0"/>
              <a:t>It is imperative that an effective infection control program be established in health care settings to Recognize and prevent HAIs.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3D27F8B-7A01-BE38-4C67-97B1B24BF438}"/>
              </a:ext>
            </a:extLst>
          </p:cNvPr>
          <p:cNvSpPr>
            <a:spLocks noGrp="1"/>
          </p:cNvSpPr>
          <p:nvPr>
            <p:ph type="title"/>
          </p:nvPr>
        </p:nvSpPr>
        <p:spPr/>
        <p:txBody>
          <a:bodyPr/>
          <a:lstStyle/>
          <a:p>
            <a:pPr eaLnBrk="1" hangingPunct="1"/>
            <a:r>
              <a:rPr lang="en-US" altLang="en-US" dirty="0"/>
              <a:t>Cases </a:t>
            </a:r>
            <a:endParaRPr lang="en-US" altLang="en-US" strike="sngStrike" dirty="0"/>
          </a:p>
        </p:txBody>
      </p:sp>
      <p:sp>
        <p:nvSpPr>
          <p:cNvPr id="43011" name="Rectangle 3">
            <a:extLst>
              <a:ext uri="{FF2B5EF4-FFF2-40B4-BE49-F238E27FC236}">
                <a16:creationId xmlns:a16="http://schemas.microsoft.com/office/drawing/2014/main" id="{CEA24BDD-9CA2-E868-931B-D61D48627F18}"/>
              </a:ext>
            </a:extLst>
          </p:cNvPr>
          <p:cNvSpPr>
            <a:spLocks noGrp="1"/>
          </p:cNvSpPr>
          <p:nvPr>
            <p:ph idx="1"/>
          </p:nvPr>
        </p:nvSpPr>
        <p:spPr/>
        <p:txBody>
          <a:bodyPr/>
          <a:lstStyle/>
          <a:p>
            <a:pPr eaLnBrk="1" hangingPunct="1"/>
            <a:r>
              <a:rPr lang="en-US" altLang="en-US" dirty="0"/>
              <a:t>Potential infection control issues that might become apparent within a setting can drive activities in the microbiology laboratory.</a:t>
            </a:r>
          </a:p>
          <a:p>
            <a:pPr lvl="1" eaLnBrk="1" hangingPunct="1"/>
            <a:r>
              <a:rPr lang="en-US" altLang="en-US" dirty="0"/>
              <a:t>E.g., product recall because of suspected bacterial contamination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B6ED203-5D73-C9FE-E00A-A6BA72BC695D}"/>
              </a:ext>
            </a:extLst>
          </p:cNvPr>
          <p:cNvSpPr>
            <a:spLocks noGrp="1"/>
          </p:cNvSpPr>
          <p:nvPr>
            <p:ph type="title"/>
          </p:nvPr>
        </p:nvSpPr>
        <p:spPr/>
        <p:txBody>
          <a:bodyPr/>
          <a:lstStyle/>
          <a:p>
            <a:pPr eaLnBrk="1" hangingPunct="1"/>
            <a:r>
              <a:rPr lang="en-US" altLang="en-US" dirty="0"/>
              <a:t>Cases</a:t>
            </a:r>
            <a:endParaRPr lang="en-US" altLang="en-US" strike="sngStrike" dirty="0"/>
          </a:p>
        </p:txBody>
      </p:sp>
      <p:sp>
        <p:nvSpPr>
          <p:cNvPr id="44035" name="Rectangle 3">
            <a:extLst>
              <a:ext uri="{FF2B5EF4-FFF2-40B4-BE49-F238E27FC236}">
                <a16:creationId xmlns:a16="http://schemas.microsoft.com/office/drawing/2014/main" id="{C9B3BE2B-7903-3C1E-BF7F-BF7257EEB226}"/>
              </a:ext>
            </a:extLst>
          </p:cNvPr>
          <p:cNvSpPr>
            <a:spLocks noGrp="1"/>
          </p:cNvSpPr>
          <p:nvPr>
            <p:ph idx="1"/>
          </p:nvPr>
        </p:nvSpPr>
        <p:spPr>
          <a:xfrm>
            <a:off x="452673" y="1524000"/>
            <a:ext cx="8229600" cy="4525963"/>
          </a:xfrm>
        </p:spPr>
        <p:txBody>
          <a:bodyPr/>
          <a:lstStyle/>
          <a:p>
            <a:pPr eaLnBrk="1" hangingPunct="1"/>
            <a:r>
              <a:rPr lang="en-US" altLang="en-US" dirty="0"/>
              <a:t>Best Practices</a:t>
            </a:r>
          </a:p>
          <a:p>
            <a:pPr lvl="1" eaLnBrk="1" hangingPunct="1"/>
            <a:r>
              <a:rPr lang="en-US" altLang="en-US" dirty="0"/>
              <a:t>Effective communication between the infection control program and the microbiology laboratory</a:t>
            </a:r>
          </a:p>
          <a:p>
            <a:pPr lvl="1" eaLnBrk="1" hangingPunct="1"/>
            <a:r>
              <a:rPr lang="en-US" altLang="en-US" dirty="0"/>
              <a:t>Laboratory scientists must increase their knowledge of: </a:t>
            </a:r>
          </a:p>
          <a:p>
            <a:pPr lvl="2" eaLnBrk="1" hangingPunct="1"/>
            <a:r>
              <a:rPr lang="en-US" altLang="en-US" dirty="0"/>
              <a:t>Specific products and recalls, e.g., contaminated antiseptics</a:t>
            </a:r>
          </a:p>
          <a:p>
            <a:pPr lvl="2" eaLnBrk="1" hangingPunct="1"/>
            <a:r>
              <a:rPr lang="en-US" altLang="en-US" dirty="0"/>
              <a:t>Types of specimens to anticipate and expected isolates</a:t>
            </a:r>
          </a:p>
          <a:p>
            <a:pPr lvl="1" eaLnBrk="1" hangingPunct="1"/>
            <a:r>
              <a:rPr lang="en-US" altLang="en-US" dirty="0"/>
              <a:t>Collaboration among the microbiology laboratory, IPC program, and the health care customer</a:t>
            </a:r>
          </a:p>
          <a:p>
            <a:pPr lvl="1" eaLnBrk="1" hangingPunct="1"/>
            <a:r>
              <a:rPr lang="en-US" altLang="en-US" dirty="0"/>
              <a:t>Reporting community-acquired cases to and by the laboratory to the infection control team</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F9EF470-B501-F332-FC2A-B5B483C2BE8D}"/>
              </a:ext>
            </a:extLst>
          </p:cNvPr>
          <p:cNvSpPr>
            <a:spLocks noGrp="1"/>
          </p:cNvSpPr>
          <p:nvPr>
            <p:ph type="title"/>
          </p:nvPr>
        </p:nvSpPr>
        <p:spPr/>
        <p:txBody>
          <a:bodyPr/>
          <a:lstStyle/>
          <a:p>
            <a:pPr eaLnBrk="1" hangingPunct="1"/>
            <a:r>
              <a:rPr lang="en-US" altLang="en-US" sz="3600"/>
              <a:t>Laboratory Support and</a:t>
            </a:r>
            <a:br>
              <a:rPr lang="en-US" altLang="en-US" sz="3600"/>
            </a:br>
            <a:r>
              <a:rPr lang="en-US" altLang="en-US" sz="3600"/>
              <a:t>Data Gathering</a:t>
            </a:r>
          </a:p>
        </p:txBody>
      </p:sp>
      <p:sp>
        <p:nvSpPr>
          <p:cNvPr id="45059" name="Rectangle 3">
            <a:extLst>
              <a:ext uri="{FF2B5EF4-FFF2-40B4-BE49-F238E27FC236}">
                <a16:creationId xmlns:a16="http://schemas.microsoft.com/office/drawing/2014/main" id="{2C265E17-DB66-8405-2BD9-4D0F955925DF}"/>
              </a:ext>
            </a:extLst>
          </p:cNvPr>
          <p:cNvSpPr>
            <a:spLocks noGrp="1"/>
          </p:cNvSpPr>
          <p:nvPr>
            <p:ph idx="1"/>
          </p:nvPr>
        </p:nvSpPr>
        <p:spPr/>
        <p:txBody>
          <a:bodyPr/>
          <a:lstStyle/>
          <a:p>
            <a:pPr eaLnBrk="1" hangingPunct="1"/>
            <a:r>
              <a:rPr lang="en-US" altLang="en-US" dirty="0"/>
              <a:t>The laboratory may provide the following information to the IP to aid in an investigation:</a:t>
            </a:r>
          </a:p>
          <a:p>
            <a:pPr lvl="1" eaLnBrk="1" hangingPunct="1"/>
            <a:r>
              <a:rPr lang="en-US" altLang="en-US" dirty="0"/>
              <a:t>Identity of isolates</a:t>
            </a:r>
          </a:p>
          <a:p>
            <a:pPr lvl="1" eaLnBrk="1" hangingPunct="1"/>
            <a:r>
              <a:rPr lang="en-US" altLang="en-US" dirty="0"/>
              <a:t>Specimen contamination rates</a:t>
            </a:r>
          </a:p>
          <a:p>
            <a:pPr lvl="1" eaLnBrk="1" hangingPunct="1"/>
            <a:r>
              <a:rPr lang="en-US" altLang="en-US" dirty="0"/>
              <a:t>Number of isolates per site</a:t>
            </a:r>
          </a:p>
          <a:p>
            <a:pPr lvl="1" eaLnBrk="1" hangingPunct="1"/>
            <a:r>
              <a:rPr lang="en-US" altLang="en-US" dirty="0"/>
              <a:t>Number of isolates per hospital unit</a:t>
            </a:r>
          </a:p>
          <a:p>
            <a:pPr lvl="1" eaLnBrk="1" hangingPunct="1"/>
            <a:r>
              <a:rPr lang="en-US" altLang="en-US" dirty="0"/>
              <a:t>Knowledge of specimen contamination</a:t>
            </a:r>
          </a:p>
          <a:p>
            <a:pPr lvl="1" eaLnBrk="1" hangingPunct="1"/>
            <a:r>
              <a:rPr lang="en-US" altLang="en-US" dirty="0"/>
              <a:t>Interpretation of culture results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1B594D2-8331-662F-B83B-C3BA0C94BE4B}"/>
              </a:ext>
            </a:extLst>
          </p:cNvPr>
          <p:cNvSpPr>
            <a:spLocks noGrp="1"/>
          </p:cNvSpPr>
          <p:nvPr>
            <p:ph type="title"/>
          </p:nvPr>
        </p:nvSpPr>
        <p:spPr>
          <a:xfrm>
            <a:off x="457200" y="274638"/>
            <a:ext cx="8305800" cy="1143000"/>
          </a:xfrm>
        </p:spPr>
        <p:txBody>
          <a:bodyPr/>
          <a:lstStyle/>
          <a:p>
            <a:pPr eaLnBrk="1" hangingPunct="1"/>
            <a:r>
              <a:rPr lang="en-US" altLang="en-US" sz="3600" dirty="0"/>
              <a:t>Laboratory Support and</a:t>
            </a:r>
            <a:br>
              <a:rPr lang="en-US" altLang="en-US" sz="3600" dirty="0"/>
            </a:br>
            <a:r>
              <a:rPr lang="en-US" altLang="en-US" sz="3600" dirty="0"/>
              <a:t>Data Gathering</a:t>
            </a:r>
            <a:endParaRPr lang="en-US" altLang="en-US" sz="3600" strike="sngStrike" dirty="0"/>
          </a:p>
        </p:txBody>
      </p:sp>
      <p:sp>
        <p:nvSpPr>
          <p:cNvPr id="46083" name="Rectangle 3">
            <a:extLst>
              <a:ext uri="{FF2B5EF4-FFF2-40B4-BE49-F238E27FC236}">
                <a16:creationId xmlns:a16="http://schemas.microsoft.com/office/drawing/2014/main" id="{6D8812BA-2117-9069-8509-BE3BB9C3255F}"/>
              </a:ext>
            </a:extLst>
          </p:cNvPr>
          <p:cNvSpPr>
            <a:spLocks noGrp="1"/>
          </p:cNvSpPr>
          <p:nvPr>
            <p:ph idx="1"/>
          </p:nvPr>
        </p:nvSpPr>
        <p:spPr/>
        <p:txBody>
          <a:bodyPr/>
          <a:lstStyle/>
          <a:p>
            <a:pPr eaLnBrk="1" hangingPunct="1"/>
            <a:r>
              <a:rPr lang="en-US" altLang="en-US" dirty="0"/>
              <a:t>Prevalence </a:t>
            </a:r>
          </a:p>
          <a:p>
            <a:pPr lvl="1" eaLnBrk="1" hangingPunct="1"/>
            <a:r>
              <a:rPr lang="en-US" altLang="en-US" dirty="0"/>
              <a:t>The number of cases of a disease that occur in a given moment in time or specified period in a given population</a:t>
            </a:r>
          </a:p>
          <a:p>
            <a:pPr eaLnBrk="1" hangingPunct="1"/>
            <a:r>
              <a:rPr lang="en-US" altLang="en-US" dirty="0"/>
              <a:t>Being able to recognize which pathogens are isolated from patients in an ICU may provide the opportunity for the IP to inform health care providers about the effects of antimicrobial pressure.</a:t>
            </a:r>
          </a:p>
          <a:p>
            <a:pPr lvl="1" eaLnBrk="1" hangingPunct="1"/>
            <a:r>
              <a:rPr lang="en-US" altLang="en-US" dirty="0"/>
              <a:t>May result in physicians limiting the use of certain antimicrobial agents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487AC4F-502B-17C3-EAB7-CA51F9933C26}"/>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Common Microbes of Infection </a:t>
            </a:r>
            <a:br>
              <a:rPr lang="en-US" altLang="en-US" dirty="0"/>
            </a:br>
            <a:r>
              <a:rPr lang="en-US" altLang="en-US" dirty="0"/>
              <a:t>Control Significance </a:t>
            </a:r>
          </a:p>
        </p:txBody>
      </p:sp>
      <p:pic>
        <p:nvPicPr>
          <p:cNvPr id="3" name="Picture 2">
            <a:extLst>
              <a:ext uri="{FF2B5EF4-FFF2-40B4-BE49-F238E27FC236}">
                <a16:creationId xmlns:a16="http://schemas.microsoft.com/office/drawing/2014/main" id="{A2FD638B-5EB0-8FF0-DA79-57DA7D9AA4AE}"/>
              </a:ext>
            </a:extLst>
          </p:cNvPr>
          <p:cNvPicPr>
            <a:picLocks noChangeAspect="1"/>
          </p:cNvPicPr>
          <p:nvPr/>
        </p:nvPicPr>
        <p:blipFill>
          <a:blip r:embed="rId2"/>
          <a:stretch>
            <a:fillRect/>
          </a:stretch>
        </p:blipFill>
        <p:spPr>
          <a:xfrm>
            <a:off x="2467084" y="1449458"/>
            <a:ext cx="4209832" cy="4648200"/>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DF315F3-CC98-FEB6-587D-BD372EC31977}"/>
              </a:ext>
            </a:extLst>
          </p:cNvPr>
          <p:cNvSpPr>
            <a:spLocks noGrp="1"/>
          </p:cNvSpPr>
          <p:nvPr>
            <p:ph type="title"/>
          </p:nvPr>
        </p:nvSpPr>
        <p:spPr/>
        <p:txBody>
          <a:bodyPr/>
          <a:lstStyle/>
          <a:p>
            <a:pPr eaLnBrk="1" hangingPunct="1"/>
            <a:r>
              <a:rPr lang="en-US" altLang="en-US"/>
              <a:t>Frequently Identified Microbes</a:t>
            </a:r>
          </a:p>
        </p:txBody>
      </p:sp>
      <p:sp>
        <p:nvSpPr>
          <p:cNvPr id="47107" name="Content Placeholder 2">
            <a:extLst>
              <a:ext uri="{FF2B5EF4-FFF2-40B4-BE49-F238E27FC236}">
                <a16:creationId xmlns:a16="http://schemas.microsoft.com/office/drawing/2014/main" id="{4FF59BED-CE0F-3CAA-AFB3-ED9DD0FD6130}"/>
              </a:ext>
            </a:extLst>
          </p:cNvPr>
          <p:cNvSpPr>
            <a:spLocks noGrp="1"/>
          </p:cNvSpPr>
          <p:nvPr>
            <p:ph idx="1"/>
          </p:nvPr>
        </p:nvSpPr>
        <p:spPr/>
        <p:txBody>
          <a:bodyPr/>
          <a:lstStyle/>
          <a:p>
            <a:pPr eaLnBrk="1" hangingPunct="1"/>
            <a:r>
              <a:rPr lang="en-US" altLang="en-US" dirty="0"/>
              <a:t>Varies among settings</a:t>
            </a:r>
            <a:endParaRPr lang="en-US" altLang="en-US" strike="sngStrike" dirty="0"/>
          </a:p>
          <a:p>
            <a:pPr eaLnBrk="1" hangingPunct="1"/>
            <a:r>
              <a:rPr lang="en-US" altLang="en-US" dirty="0"/>
              <a:t>Common pathogens encountered</a:t>
            </a:r>
          </a:p>
          <a:p>
            <a:pPr eaLnBrk="1" hangingPunct="1"/>
            <a:r>
              <a:rPr lang="en-US" altLang="en-US" dirty="0"/>
              <a:t>Most frequent HAIs </a:t>
            </a:r>
          </a:p>
          <a:p>
            <a:pPr lvl="1" eaLnBrk="1" hangingPunct="1"/>
            <a:r>
              <a:rPr lang="en-US" altLang="en-US" dirty="0"/>
              <a:t>Pneumonia</a:t>
            </a:r>
          </a:p>
          <a:p>
            <a:pPr lvl="1" eaLnBrk="1" hangingPunct="1"/>
            <a:r>
              <a:rPr lang="en-US" altLang="en-US" dirty="0"/>
              <a:t>SSIs</a:t>
            </a:r>
          </a:p>
          <a:p>
            <a:pPr lvl="1" eaLnBrk="1" hangingPunct="1"/>
            <a:r>
              <a:rPr lang="en-US" altLang="en-US" dirty="0"/>
              <a:t>Gastrointestinal illness</a:t>
            </a:r>
          </a:p>
          <a:p>
            <a:pPr lvl="1" eaLnBrk="1" hangingPunct="1"/>
            <a:r>
              <a:rPr lang="en-US" altLang="en-US" dirty="0"/>
              <a:t>UTIs</a:t>
            </a:r>
          </a:p>
          <a:p>
            <a:pPr lvl="1" eaLnBrk="1" hangingPunct="1"/>
            <a:r>
              <a:rPr lang="en-US" altLang="en-US" dirty="0"/>
              <a:t>Primary bloodstream infections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3E21F7C-49CB-0BCE-8A7A-B214028F898B}"/>
              </a:ext>
            </a:extLst>
          </p:cNvPr>
          <p:cNvSpPr>
            <a:spLocks noGrp="1" noChangeArrowheads="1"/>
          </p:cNvSpPr>
          <p:nvPr>
            <p:ph type="title"/>
          </p:nvPr>
        </p:nvSpPr>
        <p:spPr/>
        <p:txBody>
          <a:bodyPr rtlCol="0">
            <a:normAutofit/>
          </a:bodyPr>
          <a:lstStyle/>
          <a:p>
            <a:pPr eaLnBrk="1" fontAlgn="auto" hangingPunct="1">
              <a:spcAft>
                <a:spcPts val="0"/>
              </a:spcAft>
              <a:defRPr/>
            </a:pPr>
            <a:r>
              <a:rPr lang="en-US" altLang="en-US" dirty="0"/>
              <a:t>Frequently Identified Microbes</a:t>
            </a:r>
            <a:endParaRPr lang="en-US" altLang="en-US" strike="sngStrike" dirty="0"/>
          </a:p>
        </p:txBody>
      </p:sp>
      <p:sp>
        <p:nvSpPr>
          <p:cNvPr id="16387" name="Rectangle 3">
            <a:extLst>
              <a:ext uri="{FF2B5EF4-FFF2-40B4-BE49-F238E27FC236}">
                <a16:creationId xmlns:a16="http://schemas.microsoft.com/office/drawing/2014/main" id="{E737CF14-331C-2B02-AA89-F3B4267FF4CB}"/>
              </a:ext>
            </a:extLst>
          </p:cNvPr>
          <p:cNvSpPr>
            <a:spLocks noGrp="1" noChangeArrowheads="1"/>
          </p:cNvSpPr>
          <p:nvPr>
            <p:ph idx="1"/>
          </p:nvPr>
        </p:nvSpPr>
        <p:spPr/>
        <p:txBody>
          <a:bodyPr rtlCol="0">
            <a:normAutofit fontScale="92500" lnSpcReduction="10000"/>
          </a:bodyPr>
          <a:lstStyle/>
          <a:p>
            <a:pPr eaLnBrk="1" fontAlgn="auto" hangingPunct="1">
              <a:spcAft>
                <a:spcPts val="0"/>
              </a:spcAft>
              <a:defRPr/>
            </a:pPr>
            <a:r>
              <a:rPr lang="en-US" altLang="en-US" dirty="0"/>
              <a:t>Public health and community setting</a:t>
            </a:r>
          </a:p>
          <a:p>
            <a:pPr lvl="1" eaLnBrk="1" fontAlgn="auto" hangingPunct="1">
              <a:spcAft>
                <a:spcPts val="0"/>
              </a:spcAft>
              <a:defRPr/>
            </a:pPr>
            <a:r>
              <a:rPr lang="en-US" altLang="en-US" dirty="0"/>
              <a:t>Organisms associated with water or food-borne community outbreaks</a:t>
            </a:r>
          </a:p>
          <a:p>
            <a:pPr lvl="2" eaLnBrk="1" fontAlgn="auto" hangingPunct="1">
              <a:spcAft>
                <a:spcPts val="0"/>
              </a:spcAft>
              <a:defRPr/>
            </a:pPr>
            <a:r>
              <a:rPr lang="en-US" altLang="en-US" dirty="0"/>
              <a:t>Epidemics</a:t>
            </a:r>
          </a:p>
          <a:p>
            <a:pPr lvl="2" eaLnBrk="1" fontAlgn="auto" hangingPunct="1">
              <a:spcAft>
                <a:spcPts val="0"/>
              </a:spcAft>
              <a:defRPr/>
            </a:pPr>
            <a:r>
              <a:rPr lang="en-US" altLang="en-US" dirty="0"/>
              <a:t>Agents of bioterror</a:t>
            </a:r>
          </a:p>
          <a:p>
            <a:pPr eaLnBrk="1" fontAlgn="auto" hangingPunct="1">
              <a:spcAft>
                <a:spcPts val="0"/>
              </a:spcAft>
              <a:defRPr/>
            </a:pPr>
            <a:r>
              <a:rPr lang="en-US" altLang="en-US" dirty="0"/>
              <a:t>Acute care setting</a:t>
            </a:r>
          </a:p>
          <a:p>
            <a:pPr lvl="1" eaLnBrk="1" fontAlgn="auto" hangingPunct="1">
              <a:spcAft>
                <a:spcPts val="0"/>
              </a:spcAft>
              <a:defRPr/>
            </a:pPr>
            <a:r>
              <a:rPr lang="en-US" dirty="0"/>
              <a:t>Methicillin-resistant </a:t>
            </a:r>
            <a:r>
              <a:rPr lang="en-US" i="1" dirty="0"/>
              <a:t>S. </a:t>
            </a:r>
            <a:r>
              <a:rPr lang="en-US" i="1" dirty="0" err="1"/>
              <a:t>aureus</a:t>
            </a:r>
            <a:r>
              <a:rPr lang="en-US" i="1" dirty="0"/>
              <a:t> </a:t>
            </a:r>
            <a:r>
              <a:rPr lang="en-US" dirty="0"/>
              <a:t>(</a:t>
            </a:r>
            <a:r>
              <a:rPr lang="en-US" altLang="en-US" dirty="0"/>
              <a:t>MRSA)</a:t>
            </a:r>
          </a:p>
          <a:p>
            <a:pPr lvl="1" eaLnBrk="1" fontAlgn="auto" hangingPunct="1">
              <a:spcAft>
                <a:spcPts val="0"/>
              </a:spcAft>
              <a:defRPr/>
            </a:pPr>
            <a:r>
              <a:rPr lang="en-US" altLang="en-US" i="1" dirty="0"/>
              <a:t>E.coli</a:t>
            </a:r>
            <a:r>
              <a:rPr lang="en-US" altLang="en-US" dirty="0"/>
              <a:t>, </a:t>
            </a:r>
            <a:r>
              <a:rPr lang="en-US" altLang="en-US" i="1" dirty="0"/>
              <a:t>Klebsiell</a:t>
            </a:r>
            <a:r>
              <a:rPr lang="en-US" altLang="en-US" dirty="0"/>
              <a:t>a </a:t>
            </a:r>
            <a:r>
              <a:rPr lang="en-US" altLang="en-US" i="1" dirty="0"/>
              <a:t>pneumoniae,</a:t>
            </a:r>
            <a:r>
              <a:rPr lang="en-US" altLang="en-US" dirty="0"/>
              <a:t> others</a:t>
            </a:r>
          </a:p>
          <a:p>
            <a:pPr eaLnBrk="1" fontAlgn="auto" hangingPunct="1">
              <a:spcAft>
                <a:spcPts val="0"/>
              </a:spcAft>
              <a:defRPr/>
            </a:pPr>
            <a:r>
              <a:rPr lang="en-US" altLang="en-US" dirty="0"/>
              <a:t>Ambulatory care setting</a:t>
            </a:r>
          </a:p>
          <a:p>
            <a:pPr lvl="1" eaLnBrk="1" fontAlgn="auto" hangingPunct="1">
              <a:spcAft>
                <a:spcPts val="0"/>
              </a:spcAft>
              <a:defRPr/>
            </a:pPr>
            <a:r>
              <a:rPr lang="en-US" altLang="en-US" dirty="0"/>
              <a:t>Chronic illness or immunosuppressed-related pathogens</a:t>
            </a:r>
          </a:p>
          <a:p>
            <a:pPr lvl="2" eaLnBrk="1" fontAlgn="auto" hangingPunct="1">
              <a:spcAft>
                <a:spcPts val="0"/>
              </a:spcAft>
              <a:defRPr/>
            </a:pPr>
            <a:r>
              <a:rPr lang="en-US" altLang="en-US" dirty="0"/>
              <a:t>Opportunistic, community-acquired (e.g., hepatitis B)</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18326F8-082D-CB27-4DC9-6409961B1F6A}"/>
              </a:ext>
            </a:extLst>
          </p:cNvPr>
          <p:cNvSpPr>
            <a:spLocks noGrp="1" noChangeArrowheads="1"/>
          </p:cNvSpPr>
          <p:nvPr>
            <p:ph type="title"/>
          </p:nvPr>
        </p:nvSpPr>
        <p:spPr/>
        <p:txBody>
          <a:bodyPr rtlCol="0">
            <a:normAutofit/>
          </a:bodyPr>
          <a:lstStyle/>
          <a:p>
            <a:pPr eaLnBrk="1" fontAlgn="auto" hangingPunct="1">
              <a:spcAft>
                <a:spcPts val="0"/>
              </a:spcAft>
              <a:defRPr/>
            </a:pPr>
            <a:r>
              <a:rPr lang="en-US" altLang="en-US" dirty="0"/>
              <a:t>Frequently Identified Microbes </a:t>
            </a:r>
            <a:endParaRPr lang="en-US" altLang="en-US" strike="sngStrike" dirty="0"/>
          </a:p>
        </p:txBody>
      </p:sp>
      <p:sp>
        <p:nvSpPr>
          <p:cNvPr id="50179" name="Rectangle 3">
            <a:extLst>
              <a:ext uri="{FF2B5EF4-FFF2-40B4-BE49-F238E27FC236}">
                <a16:creationId xmlns:a16="http://schemas.microsoft.com/office/drawing/2014/main" id="{9EA70ADC-E7DE-89C1-68B0-8507E964E901}"/>
              </a:ext>
            </a:extLst>
          </p:cNvPr>
          <p:cNvSpPr>
            <a:spLocks noGrp="1"/>
          </p:cNvSpPr>
          <p:nvPr>
            <p:ph idx="1"/>
          </p:nvPr>
        </p:nvSpPr>
        <p:spPr/>
        <p:txBody>
          <a:bodyPr/>
          <a:lstStyle/>
          <a:p>
            <a:pPr eaLnBrk="1" hangingPunct="1"/>
            <a:r>
              <a:rPr lang="en-US" altLang="en-US" dirty="0"/>
              <a:t>Extended care facility (ECF) and home care settings</a:t>
            </a:r>
          </a:p>
          <a:p>
            <a:pPr lvl="1" eaLnBrk="1" hangingPunct="1"/>
            <a:r>
              <a:rPr lang="en-US" altLang="en-US" dirty="0"/>
              <a:t>Immunosuppressed- or device-related infections</a:t>
            </a:r>
          </a:p>
          <a:p>
            <a:pPr lvl="2" eaLnBrk="1" hangingPunct="1"/>
            <a:r>
              <a:rPr lang="en-US" altLang="en-US" dirty="0"/>
              <a:t>Opportunistic infections (e.g., </a:t>
            </a:r>
            <a:r>
              <a:rPr lang="en-US" altLang="en-US" i="1" dirty="0"/>
              <a:t>P. aeruginosa</a:t>
            </a:r>
            <a:r>
              <a:rPr lang="en-US" altLang="en-US" dirty="0"/>
              <a:t>, MRSA)</a:t>
            </a:r>
          </a:p>
          <a:p>
            <a:pPr eaLnBrk="1" hangingPunct="1"/>
            <a:r>
              <a:rPr lang="en-US" altLang="en-US" dirty="0"/>
              <a:t>Communal living</a:t>
            </a:r>
          </a:p>
          <a:p>
            <a:pPr lvl="1" eaLnBrk="1" hangingPunct="1"/>
            <a:r>
              <a:rPr lang="en-US" altLang="en-US" dirty="0"/>
              <a:t>Close contact</a:t>
            </a:r>
          </a:p>
          <a:p>
            <a:pPr lvl="1" eaLnBrk="1" hangingPunct="1"/>
            <a:r>
              <a:rPr lang="en-US" altLang="en-US" dirty="0"/>
              <a:t>Shared equipment and facilities</a:t>
            </a:r>
          </a:p>
          <a:p>
            <a:pPr lvl="2" eaLnBrk="1" hangingPunct="1"/>
            <a:r>
              <a:rPr lang="en-US" altLang="en-US" dirty="0"/>
              <a:t>Antimicrobial-resistant bacteria, hepatitis, lice, etc.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a:extLst>
              <a:ext uri="{FF2B5EF4-FFF2-40B4-BE49-F238E27FC236}">
                <a16:creationId xmlns:a16="http://schemas.microsoft.com/office/drawing/2014/main" id="{0F1BE5A9-A02E-6BB5-041C-0DA87B31D1D6}"/>
              </a:ext>
            </a:extLst>
          </p:cNvPr>
          <p:cNvSpPr>
            <a:spLocks noGrp="1"/>
          </p:cNvSpPr>
          <p:nvPr>
            <p:ph type="title"/>
          </p:nvPr>
        </p:nvSpPr>
        <p:spPr/>
        <p:txBody>
          <a:bodyPr/>
          <a:lstStyle/>
          <a:p>
            <a:pPr eaLnBrk="1" hangingPunct="1"/>
            <a:r>
              <a:rPr lang="en-US" altLang="en-US" cap="none"/>
              <a:t>Outbreak Investigation</a:t>
            </a:r>
          </a:p>
        </p:txBody>
      </p:sp>
      <p:sp>
        <p:nvSpPr>
          <p:cNvPr id="2" name="Text Placeholder 1">
            <a:extLst>
              <a:ext uri="{FF2B5EF4-FFF2-40B4-BE49-F238E27FC236}">
                <a16:creationId xmlns:a16="http://schemas.microsoft.com/office/drawing/2014/main" id="{6780FFDA-D947-86F3-A731-EABE4DEEB1EB}"/>
              </a:ext>
            </a:extLst>
          </p:cNvPr>
          <p:cNvSpPr>
            <a:spLocks noGrp="1"/>
          </p:cNvSpPr>
          <p:nvPr>
            <p:ph type="body" idx="1"/>
          </p:nvPr>
        </p:nvSpPr>
        <p:spPr/>
        <p:txBody>
          <a:bodyPr/>
          <a:lstStyle/>
          <a:p>
            <a:pPr>
              <a:defRPr/>
            </a:pPr>
            <a:r>
              <a:rPr lang="en-US" dirty="0"/>
              <a:t>CHAPTER THREE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a:extLst>
              <a:ext uri="{FF2B5EF4-FFF2-40B4-BE49-F238E27FC236}">
                <a16:creationId xmlns:a16="http://schemas.microsoft.com/office/drawing/2014/main" id="{0F06259D-5C35-442D-934B-3F3FBBCEF8CF}"/>
              </a:ext>
            </a:extLst>
          </p:cNvPr>
          <p:cNvSpPr>
            <a:spLocks noGrp="1"/>
          </p:cNvSpPr>
          <p:nvPr>
            <p:ph type="title"/>
          </p:nvPr>
        </p:nvSpPr>
        <p:spPr/>
        <p:txBody>
          <a:bodyPr/>
          <a:lstStyle/>
          <a:p>
            <a:r>
              <a:rPr lang="en-US" altLang="en-US"/>
              <a:t>Definitions</a:t>
            </a:r>
          </a:p>
        </p:txBody>
      </p:sp>
      <p:sp>
        <p:nvSpPr>
          <p:cNvPr id="52227" name="Content Placeholder 4">
            <a:extLst>
              <a:ext uri="{FF2B5EF4-FFF2-40B4-BE49-F238E27FC236}">
                <a16:creationId xmlns:a16="http://schemas.microsoft.com/office/drawing/2014/main" id="{39003892-4869-C712-5329-39E61AFFE436}"/>
              </a:ext>
            </a:extLst>
          </p:cNvPr>
          <p:cNvSpPr>
            <a:spLocks noGrp="1"/>
          </p:cNvSpPr>
          <p:nvPr>
            <p:ph idx="1"/>
          </p:nvPr>
        </p:nvSpPr>
        <p:spPr/>
        <p:txBody>
          <a:bodyPr/>
          <a:lstStyle/>
          <a:p>
            <a:r>
              <a:rPr lang="en-US" altLang="en-US" dirty="0"/>
              <a:t>Epidemic</a:t>
            </a:r>
          </a:p>
          <a:p>
            <a:pPr lvl="1"/>
            <a:r>
              <a:rPr lang="en-US" altLang="en-US" dirty="0"/>
              <a:t>Suspected when a sudden increased frequency of a disease above the usual rate or what is expected in a given population or geographic area occurs over a period (of time)</a:t>
            </a:r>
          </a:p>
          <a:p>
            <a:pPr lvl="1"/>
            <a:r>
              <a:rPr lang="en-US" altLang="en-US" dirty="0"/>
              <a:t>Most cases have a common cause or source (index case) or be related to each other in some way.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B7CB614-7DB4-9CC7-8522-EFE1F124417C}"/>
              </a:ext>
            </a:extLst>
          </p:cNvPr>
          <p:cNvSpPr>
            <a:spLocks noGrp="1"/>
          </p:cNvSpPr>
          <p:nvPr>
            <p:ph type="title"/>
          </p:nvPr>
        </p:nvSpPr>
        <p:spPr/>
        <p:txBody>
          <a:bodyPr/>
          <a:lstStyle/>
          <a:p>
            <a:r>
              <a:rPr lang="en-US" altLang="en-US" dirty="0"/>
              <a:t>The Facts</a:t>
            </a:r>
            <a:endParaRPr lang="en-US" altLang="en-US" strike="sngStrike" dirty="0"/>
          </a:p>
        </p:txBody>
      </p:sp>
      <p:sp>
        <p:nvSpPr>
          <p:cNvPr id="15363" name="Content Placeholder 2">
            <a:extLst>
              <a:ext uri="{FF2B5EF4-FFF2-40B4-BE49-F238E27FC236}">
                <a16:creationId xmlns:a16="http://schemas.microsoft.com/office/drawing/2014/main" id="{C487D3E2-C2E3-3D0E-F0BC-A960DA1E1EA3}"/>
              </a:ext>
            </a:extLst>
          </p:cNvPr>
          <p:cNvSpPr>
            <a:spLocks noGrp="1"/>
          </p:cNvSpPr>
          <p:nvPr>
            <p:ph idx="1"/>
          </p:nvPr>
        </p:nvSpPr>
        <p:spPr/>
        <p:txBody>
          <a:bodyPr/>
          <a:lstStyle/>
          <a:p>
            <a:r>
              <a:rPr lang="en-US" altLang="en-US" dirty="0"/>
              <a:t>The microbiology laboratory is an integral part of infection control programs.  Here’s why:</a:t>
            </a:r>
          </a:p>
          <a:p>
            <a:pPr lvl="1"/>
            <a:r>
              <a:rPr lang="en-US" altLang="en-US" dirty="0"/>
              <a:t>Advent of terrorist activities</a:t>
            </a:r>
          </a:p>
          <a:p>
            <a:pPr lvl="1"/>
            <a:r>
              <a:rPr lang="en-US" altLang="en-US" dirty="0"/>
              <a:t>Emerging diseases (examples)</a:t>
            </a:r>
          </a:p>
          <a:p>
            <a:pPr lvl="2"/>
            <a:r>
              <a:rPr lang="en-US" altLang="en-US" dirty="0"/>
              <a:t>Zika virus-2016</a:t>
            </a:r>
          </a:p>
          <a:p>
            <a:pPr lvl="2"/>
            <a:r>
              <a:rPr lang="en-US" altLang="en-US" dirty="0"/>
              <a:t>SARS-CoV-2 in 2020</a:t>
            </a:r>
          </a:p>
          <a:p>
            <a:pPr lvl="1"/>
            <a:r>
              <a:rPr lang="en-US" altLang="en-US" dirty="0"/>
              <a:t>Reemerging diseases (example)</a:t>
            </a:r>
          </a:p>
          <a:p>
            <a:pPr lvl="2"/>
            <a:r>
              <a:rPr lang="en-US" altLang="en-US" dirty="0"/>
              <a:t>Rocky Mountain spotted fever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a:extLst>
              <a:ext uri="{FF2B5EF4-FFF2-40B4-BE49-F238E27FC236}">
                <a16:creationId xmlns:a16="http://schemas.microsoft.com/office/drawing/2014/main" id="{265D3DBE-C159-63A7-038E-77A8B4B0C120}"/>
              </a:ext>
            </a:extLst>
          </p:cNvPr>
          <p:cNvSpPr>
            <a:spLocks noGrp="1"/>
          </p:cNvSpPr>
          <p:nvPr>
            <p:ph type="title"/>
          </p:nvPr>
        </p:nvSpPr>
        <p:spPr/>
        <p:txBody>
          <a:bodyPr/>
          <a:lstStyle/>
          <a:p>
            <a:r>
              <a:rPr lang="en-US" altLang="en-US" dirty="0"/>
              <a:t>Definitions</a:t>
            </a:r>
            <a:endParaRPr lang="en-US" altLang="en-US" strike="sngStrike" dirty="0"/>
          </a:p>
        </p:txBody>
      </p:sp>
      <p:sp>
        <p:nvSpPr>
          <p:cNvPr id="53251" name="Content Placeholder 4">
            <a:extLst>
              <a:ext uri="{FF2B5EF4-FFF2-40B4-BE49-F238E27FC236}">
                <a16:creationId xmlns:a16="http://schemas.microsoft.com/office/drawing/2014/main" id="{A9BDF201-A350-3184-D8D9-A97018B98CAB}"/>
              </a:ext>
            </a:extLst>
          </p:cNvPr>
          <p:cNvSpPr>
            <a:spLocks noGrp="1"/>
          </p:cNvSpPr>
          <p:nvPr>
            <p:ph idx="1"/>
          </p:nvPr>
        </p:nvSpPr>
        <p:spPr/>
        <p:txBody>
          <a:bodyPr/>
          <a:lstStyle/>
          <a:p>
            <a:r>
              <a:rPr lang="en-US" altLang="en-US" dirty="0"/>
              <a:t>Outbreak</a:t>
            </a:r>
          </a:p>
          <a:p>
            <a:pPr lvl="1"/>
            <a:r>
              <a:rPr lang="en-US" altLang="en-US" dirty="0"/>
              <a:t>Occurs when the incidence of disease is limited in a particular setting</a:t>
            </a:r>
          </a:p>
          <a:p>
            <a:pPr lvl="1"/>
            <a:r>
              <a:rPr lang="en-US" altLang="en-US" dirty="0"/>
              <a:t>May be localized or widespread</a:t>
            </a:r>
          </a:p>
          <a:p>
            <a:r>
              <a:rPr lang="en-US" altLang="en-US" dirty="0"/>
              <a:t>Cluster</a:t>
            </a:r>
          </a:p>
          <a:p>
            <a:pPr lvl="1"/>
            <a:r>
              <a:rPr lang="en-US" altLang="en-US" dirty="0"/>
              <a:t>An aggregate of cases in a given area over a particular period regardless of the number of cases</a:t>
            </a:r>
          </a:p>
          <a:p>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a:extLst>
              <a:ext uri="{FF2B5EF4-FFF2-40B4-BE49-F238E27FC236}">
                <a16:creationId xmlns:a16="http://schemas.microsoft.com/office/drawing/2014/main" id="{B977C675-871C-E0D9-6870-577F6BEB7514}"/>
              </a:ext>
            </a:extLst>
          </p:cNvPr>
          <p:cNvSpPr>
            <a:spLocks noGrp="1"/>
          </p:cNvSpPr>
          <p:nvPr>
            <p:ph type="title"/>
          </p:nvPr>
        </p:nvSpPr>
        <p:spPr/>
        <p:txBody>
          <a:bodyPr/>
          <a:lstStyle/>
          <a:p>
            <a:r>
              <a:rPr lang="en-US" altLang="en-US" dirty="0"/>
              <a:t>Definitions</a:t>
            </a:r>
            <a:endParaRPr lang="en-US" altLang="en-US" strike="sngStrike" dirty="0"/>
          </a:p>
        </p:txBody>
      </p:sp>
      <p:sp>
        <p:nvSpPr>
          <p:cNvPr id="54275" name="Content Placeholder 4">
            <a:extLst>
              <a:ext uri="{FF2B5EF4-FFF2-40B4-BE49-F238E27FC236}">
                <a16:creationId xmlns:a16="http://schemas.microsoft.com/office/drawing/2014/main" id="{3EFCB162-DF5B-2AF4-8CB5-FD57DC9F4BE7}"/>
              </a:ext>
            </a:extLst>
          </p:cNvPr>
          <p:cNvSpPr>
            <a:spLocks noGrp="1"/>
          </p:cNvSpPr>
          <p:nvPr>
            <p:ph idx="1"/>
          </p:nvPr>
        </p:nvSpPr>
        <p:spPr/>
        <p:txBody>
          <a:bodyPr/>
          <a:lstStyle/>
          <a:p>
            <a:r>
              <a:rPr lang="en-US" altLang="en-US" dirty="0"/>
              <a:t>Pandemic</a:t>
            </a:r>
          </a:p>
          <a:p>
            <a:pPr lvl="1"/>
            <a:r>
              <a:rPr lang="en-US" altLang="en-US" dirty="0"/>
              <a:t>An epidemic that has spread over several countries or continents and usually affects many people</a:t>
            </a:r>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a:extLst>
              <a:ext uri="{FF2B5EF4-FFF2-40B4-BE49-F238E27FC236}">
                <a16:creationId xmlns:a16="http://schemas.microsoft.com/office/drawing/2014/main" id="{9909AB02-1FD7-F30F-0C09-17CB3D2381BC}"/>
              </a:ext>
            </a:extLst>
          </p:cNvPr>
          <p:cNvSpPr>
            <a:spLocks noGrp="1"/>
          </p:cNvSpPr>
          <p:nvPr>
            <p:ph type="title"/>
          </p:nvPr>
        </p:nvSpPr>
        <p:spPr/>
        <p:txBody>
          <a:bodyPr/>
          <a:lstStyle/>
          <a:p>
            <a:r>
              <a:rPr lang="en-US" altLang="en-US" sz="3600"/>
              <a:t>Reasons for Initiating and Conducting an Outbreak Investigation </a:t>
            </a:r>
          </a:p>
        </p:txBody>
      </p:sp>
      <p:sp>
        <p:nvSpPr>
          <p:cNvPr id="55299" name="Content Placeholder 4">
            <a:extLst>
              <a:ext uri="{FF2B5EF4-FFF2-40B4-BE49-F238E27FC236}">
                <a16:creationId xmlns:a16="http://schemas.microsoft.com/office/drawing/2014/main" id="{D354A5A6-617F-FCA7-A1EB-565D181C6EFF}"/>
              </a:ext>
            </a:extLst>
          </p:cNvPr>
          <p:cNvSpPr>
            <a:spLocks noGrp="1"/>
          </p:cNvSpPr>
          <p:nvPr>
            <p:ph idx="1"/>
          </p:nvPr>
        </p:nvSpPr>
        <p:spPr/>
        <p:txBody>
          <a:bodyPr/>
          <a:lstStyle/>
          <a:p>
            <a:r>
              <a:rPr lang="en-US" altLang="en-US"/>
              <a:t>To identify the source so preventative and control measures will prevent future episodes of the diseases are established and instituted</a:t>
            </a:r>
          </a:p>
          <a:p>
            <a:r>
              <a:rPr lang="en-US" altLang="en-US"/>
              <a:t>Provides the opportunity to learn more about </a:t>
            </a:r>
          </a:p>
          <a:p>
            <a:pPr lvl="1"/>
            <a:r>
              <a:rPr lang="en-US" altLang="en-US"/>
              <a:t>The disease and its severity</a:t>
            </a:r>
          </a:p>
          <a:p>
            <a:pPr lvl="1"/>
            <a:r>
              <a:rPr lang="en-US" altLang="en-US"/>
              <a:t>Mechanisms for transmission</a:t>
            </a:r>
          </a:p>
          <a:p>
            <a:pPr lvl="1"/>
            <a:r>
              <a:rPr lang="en-US" altLang="en-US"/>
              <a:t>Potential for further spread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AE0D7A8-DEB4-C0E9-B937-58834537FABE}"/>
              </a:ext>
            </a:extLst>
          </p:cNvPr>
          <p:cNvSpPr>
            <a:spLocks noGrp="1"/>
          </p:cNvSpPr>
          <p:nvPr>
            <p:ph type="title"/>
          </p:nvPr>
        </p:nvSpPr>
        <p:spPr/>
        <p:txBody>
          <a:bodyPr/>
          <a:lstStyle/>
          <a:p>
            <a:r>
              <a:rPr lang="en-US" altLang="en-US"/>
              <a:t>Local Outbreaks</a:t>
            </a:r>
          </a:p>
        </p:txBody>
      </p:sp>
      <p:sp>
        <p:nvSpPr>
          <p:cNvPr id="56323" name="Content Placeholder 2">
            <a:extLst>
              <a:ext uri="{FF2B5EF4-FFF2-40B4-BE49-F238E27FC236}">
                <a16:creationId xmlns:a16="http://schemas.microsoft.com/office/drawing/2014/main" id="{6DFDE6A3-A38B-8A99-34BA-3A47CBCE1E6B}"/>
              </a:ext>
            </a:extLst>
          </p:cNvPr>
          <p:cNvSpPr>
            <a:spLocks noGrp="1"/>
          </p:cNvSpPr>
          <p:nvPr>
            <p:ph idx="1"/>
          </p:nvPr>
        </p:nvSpPr>
        <p:spPr/>
        <p:txBody>
          <a:bodyPr/>
          <a:lstStyle/>
          <a:p>
            <a:r>
              <a:rPr lang="en-US" altLang="en-US" dirty="0"/>
              <a:t>May be suspected when an unanticipated increase in infection occurs</a:t>
            </a:r>
          </a:p>
          <a:p>
            <a:r>
              <a:rPr lang="en-US" altLang="en-US" dirty="0"/>
              <a:t>Example</a:t>
            </a:r>
          </a:p>
          <a:p>
            <a:pPr lvl="1"/>
            <a:r>
              <a:rPr lang="en-US" altLang="en-US" dirty="0"/>
              <a:t>Catheter-Related Bloodstream Infections in a medical intensive care unit setting</a:t>
            </a:r>
          </a:p>
          <a:p>
            <a:pPr lvl="2"/>
            <a:r>
              <a:rPr lang="en-US" altLang="en-US" dirty="0"/>
              <a:t>The next slide shows the baseline infection rate is seen for January to August.</a:t>
            </a:r>
          </a:p>
          <a:p>
            <a:pPr lvl="2"/>
            <a:r>
              <a:rPr lang="en-US" altLang="en-US" dirty="0"/>
              <a:t>In September, the infection rate rose above the baseline.</a:t>
            </a:r>
          </a:p>
          <a:p>
            <a:pPr lvl="2"/>
            <a:r>
              <a:rPr lang="en-US" altLang="en-US" dirty="0"/>
              <a:t>This might indicate that an outbreak occurred or that a change in</a:t>
            </a:r>
            <a:r>
              <a:rPr lang="en-US" altLang="en-US" strike="sngStrike" dirty="0"/>
              <a:t>t</a:t>
            </a:r>
            <a:r>
              <a:rPr lang="en-US" altLang="en-US" dirty="0"/>
              <a:t> the rate of infections may have other causes.</a:t>
            </a:r>
          </a:p>
          <a:p>
            <a:pPr lvl="2"/>
            <a:r>
              <a:rPr lang="en-US" altLang="en-US" dirty="0"/>
              <a:t>Detailed investigation is needed to reveal further information.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426227-3248-A28B-4E82-F5F0C55AA96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Catheter-Related Bloodstream Infections</a:t>
            </a:r>
          </a:p>
        </p:txBody>
      </p:sp>
      <p:pic>
        <p:nvPicPr>
          <p:cNvPr id="57348" name="Picture 5" descr="Y:\ELS00000-IW26_[Mahon 6e]\ELS00000-IW26-SRC\Course-N\Construction\IC\jpg\Chapter003\003001.jpg">
            <a:extLst>
              <a:ext uri="{FF2B5EF4-FFF2-40B4-BE49-F238E27FC236}">
                <a16:creationId xmlns:a16="http://schemas.microsoft.com/office/drawing/2014/main" id="{51AE04C3-17DE-F4F9-9DED-B90517EE5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150" y="1563688"/>
            <a:ext cx="615950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AB783F9-DB0F-5B03-9E98-0862BD320699}"/>
              </a:ext>
            </a:extLst>
          </p:cNvPr>
          <p:cNvSpPr>
            <a:spLocks noGrp="1" noChangeArrowheads="1"/>
          </p:cNvSpPr>
          <p:nvPr>
            <p:ph type="title"/>
          </p:nvPr>
        </p:nvSpPr>
        <p:spPr>
          <a:xfrm>
            <a:off x="76200" y="274638"/>
            <a:ext cx="8991600" cy="1143000"/>
          </a:xfrm>
        </p:spPr>
        <p:txBody>
          <a:bodyPr rtlCol="0">
            <a:normAutofit fontScale="90000"/>
          </a:bodyPr>
          <a:lstStyle/>
          <a:p>
            <a:pPr eaLnBrk="1" fontAlgn="auto" hangingPunct="1">
              <a:spcAft>
                <a:spcPts val="0"/>
              </a:spcAft>
              <a:defRPr/>
            </a:pPr>
            <a:r>
              <a:rPr lang="en-US" altLang="en-US" dirty="0"/>
              <a:t>Widespread Outbreaks and</a:t>
            </a:r>
            <a:br>
              <a:rPr lang="en-US" altLang="en-US" dirty="0"/>
            </a:br>
            <a:r>
              <a:rPr lang="en-US" altLang="en-US" dirty="0"/>
              <a:t>Epidemiologic Curve</a:t>
            </a:r>
          </a:p>
        </p:txBody>
      </p:sp>
      <p:sp>
        <p:nvSpPr>
          <p:cNvPr id="58371" name="Rectangle 3">
            <a:extLst>
              <a:ext uri="{FF2B5EF4-FFF2-40B4-BE49-F238E27FC236}">
                <a16:creationId xmlns:a16="http://schemas.microsoft.com/office/drawing/2014/main" id="{C578F069-9864-5942-7EEA-EFF510EF368D}"/>
              </a:ext>
            </a:extLst>
          </p:cNvPr>
          <p:cNvSpPr>
            <a:spLocks noGrp="1"/>
          </p:cNvSpPr>
          <p:nvPr>
            <p:ph idx="1"/>
          </p:nvPr>
        </p:nvSpPr>
        <p:spPr/>
        <p:txBody>
          <a:bodyPr/>
          <a:lstStyle/>
          <a:p>
            <a:pPr eaLnBrk="1" hangingPunct="1"/>
            <a:r>
              <a:rPr lang="en-US" altLang="en-US" dirty="0"/>
              <a:t>Widespread outbreaks</a:t>
            </a:r>
          </a:p>
          <a:p>
            <a:pPr lvl="1" eaLnBrk="1" hangingPunct="1"/>
            <a:r>
              <a:rPr lang="en-US" altLang="en-US" dirty="0"/>
              <a:t>Occur outside of a given health care setting</a:t>
            </a:r>
          </a:p>
          <a:p>
            <a:pPr lvl="1" eaLnBrk="1" hangingPunct="1"/>
            <a:r>
              <a:rPr lang="en-US" altLang="en-US" dirty="0"/>
              <a:t>Can be worldwide (epidemic) as a result of modern travel</a:t>
            </a:r>
          </a:p>
          <a:p>
            <a:pPr eaLnBrk="1" hangingPunct="1"/>
            <a:r>
              <a:rPr lang="en-US" altLang="en-US" dirty="0"/>
              <a:t>Index case</a:t>
            </a:r>
          </a:p>
          <a:p>
            <a:pPr lvl="1" eaLnBrk="1" hangingPunct="1"/>
            <a:r>
              <a:rPr lang="en-US" altLang="en-US" dirty="0"/>
              <a:t>The first case described </a:t>
            </a:r>
          </a:p>
          <a:p>
            <a:pPr eaLnBrk="1" hangingPunct="1"/>
            <a:r>
              <a:rPr lang="en-US" altLang="en-US" dirty="0"/>
              <a:t>Epidemiologic curve</a:t>
            </a:r>
          </a:p>
          <a:p>
            <a:pPr lvl="1" eaLnBrk="1" hangingPunct="1"/>
            <a:r>
              <a:rPr lang="en-US" altLang="en-US" dirty="0"/>
              <a:t>Data on the number of cases from the index case through intervention</a:t>
            </a:r>
            <a:endParaRPr lang="en-US" altLang="en-US" u="sng"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5AA1444-4A13-5C78-08A7-5BCE03FD1450}"/>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Chapter Case-in-Point:</a:t>
            </a:r>
            <a:br>
              <a:rPr lang="en-US" altLang="en-US" dirty="0"/>
            </a:br>
            <a:r>
              <a:rPr lang="en-US" altLang="en-US" dirty="0"/>
              <a:t>Epidemiologic Curve </a:t>
            </a:r>
          </a:p>
        </p:txBody>
      </p:sp>
      <p:pic>
        <p:nvPicPr>
          <p:cNvPr id="59396" name="Picture 5" descr="Y:\ELS00000-IW26_[Mahon 6e]\ELS00000-IW26-SRC\Course-N\Construction\IC\jpg\Chapter003\003002.jpg">
            <a:extLst>
              <a:ext uri="{FF2B5EF4-FFF2-40B4-BE49-F238E27FC236}">
                <a16:creationId xmlns:a16="http://schemas.microsoft.com/office/drawing/2014/main" id="{3280BF2E-7B4E-89CB-59F6-2A50330C0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113" y="1600200"/>
            <a:ext cx="62880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D9EF360-9497-59D1-8528-76B8E0DFBD6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Example Epidemiologic Curve-Outbreak Investigation </a:t>
            </a:r>
          </a:p>
        </p:txBody>
      </p:sp>
      <p:pic>
        <p:nvPicPr>
          <p:cNvPr id="60420" name="Picture 5" descr="Y:\ELS00000-IW26_[Mahon 6e]\ELS00000-IW26-SRC\Course-N\Construction\IC\jpg\Chapter003\003003.jpg">
            <a:extLst>
              <a:ext uri="{FF2B5EF4-FFF2-40B4-BE49-F238E27FC236}">
                <a16:creationId xmlns:a16="http://schemas.microsoft.com/office/drawing/2014/main" id="{DB054B70-9E97-D355-4B8B-666D1A77F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1655763"/>
            <a:ext cx="6396037"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9F7E59E-8E4C-3B2C-5D94-3ADDBC0E6222}"/>
              </a:ext>
            </a:extLst>
          </p:cNvPr>
          <p:cNvSpPr>
            <a:spLocks noGrp="1"/>
          </p:cNvSpPr>
          <p:nvPr>
            <p:ph type="title"/>
          </p:nvPr>
        </p:nvSpPr>
        <p:spPr/>
        <p:txBody>
          <a:bodyPr/>
          <a:lstStyle/>
          <a:p>
            <a:r>
              <a:rPr lang="en-US" altLang="en-US"/>
              <a:t>Pandemic</a:t>
            </a:r>
          </a:p>
        </p:txBody>
      </p:sp>
      <p:sp>
        <p:nvSpPr>
          <p:cNvPr id="61443" name="Content Placeholder 2">
            <a:extLst>
              <a:ext uri="{FF2B5EF4-FFF2-40B4-BE49-F238E27FC236}">
                <a16:creationId xmlns:a16="http://schemas.microsoft.com/office/drawing/2014/main" id="{8AC1D34C-0730-CE81-1765-71C639C612D6}"/>
              </a:ext>
            </a:extLst>
          </p:cNvPr>
          <p:cNvSpPr>
            <a:spLocks noGrp="1"/>
          </p:cNvSpPr>
          <p:nvPr>
            <p:ph idx="1"/>
          </p:nvPr>
        </p:nvSpPr>
        <p:spPr/>
        <p:txBody>
          <a:bodyPr/>
          <a:lstStyle/>
          <a:p>
            <a:r>
              <a:rPr lang="en-US" altLang="en-US" dirty="0"/>
              <a:t>COVID-19 caused by SARS-CoV-2</a:t>
            </a:r>
          </a:p>
          <a:p>
            <a:pPr lvl="1"/>
            <a:r>
              <a:rPr lang="en-US" altLang="en-US" dirty="0"/>
              <a:t>First identified in December 2019 in Wuhan, China</a:t>
            </a:r>
          </a:p>
          <a:p>
            <a:pPr lvl="1"/>
            <a:r>
              <a:rPr lang="en-US" altLang="en-US" dirty="0"/>
              <a:t>New human pathogen</a:t>
            </a:r>
          </a:p>
          <a:p>
            <a:pPr lvl="1"/>
            <a:r>
              <a:rPr lang="en-US" altLang="en-US" dirty="0"/>
              <a:t>Respiratory illness spread person to person</a:t>
            </a:r>
          </a:p>
          <a:p>
            <a:pPr lvl="1"/>
            <a:r>
              <a:rPr lang="en-US" altLang="en-US" dirty="0"/>
              <a:t>Cases spread quickly around the world</a:t>
            </a:r>
          </a:p>
          <a:p>
            <a:pPr lvl="1"/>
            <a:r>
              <a:rPr lang="en-US" altLang="en-US" dirty="0"/>
              <a:t>March 11, 2020</a:t>
            </a:r>
          </a:p>
          <a:p>
            <a:pPr lvl="2"/>
            <a:r>
              <a:rPr lang="en-US" altLang="en-US" dirty="0"/>
              <a:t>The world health organization (WHO) declared the COVID-19 outbreak as a pandemic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A377BE0-CC96-D55A-5C3F-3DC75E8099D3}"/>
              </a:ext>
            </a:extLst>
          </p:cNvPr>
          <p:cNvSpPr>
            <a:spLocks noGrp="1"/>
          </p:cNvSpPr>
          <p:nvPr>
            <p:ph type="title"/>
          </p:nvPr>
        </p:nvSpPr>
        <p:spPr/>
        <p:txBody>
          <a:bodyPr/>
          <a:lstStyle/>
          <a:p>
            <a:r>
              <a:rPr lang="en-US" altLang="en-US"/>
              <a:t>Pandemic</a:t>
            </a:r>
          </a:p>
        </p:txBody>
      </p:sp>
      <p:sp>
        <p:nvSpPr>
          <p:cNvPr id="62467" name="Content Placeholder 2">
            <a:extLst>
              <a:ext uri="{FF2B5EF4-FFF2-40B4-BE49-F238E27FC236}">
                <a16:creationId xmlns:a16="http://schemas.microsoft.com/office/drawing/2014/main" id="{451C6B33-0C8D-121F-D096-E325CA67B908}"/>
              </a:ext>
            </a:extLst>
          </p:cNvPr>
          <p:cNvSpPr>
            <a:spLocks noGrp="1"/>
          </p:cNvSpPr>
          <p:nvPr>
            <p:ph idx="1"/>
          </p:nvPr>
        </p:nvSpPr>
        <p:spPr/>
        <p:txBody>
          <a:bodyPr/>
          <a:lstStyle/>
          <a:p>
            <a:r>
              <a:rPr lang="en-US" altLang="en-US" dirty="0"/>
              <a:t>COVID-19 caused by SARS-CoV-2</a:t>
            </a:r>
          </a:p>
          <a:p>
            <a:pPr lvl="1"/>
            <a:r>
              <a:rPr lang="en-US" altLang="en-US" dirty="0"/>
              <a:t>As of December 20, 2022</a:t>
            </a:r>
          </a:p>
          <a:p>
            <a:pPr lvl="2"/>
            <a:r>
              <a:rPr lang="en-US" altLang="en-US" dirty="0"/>
              <a:t>Over 658 million cases </a:t>
            </a:r>
          </a:p>
          <a:p>
            <a:pPr lvl="2"/>
            <a:r>
              <a:rPr lang="en-US" altLang="en-US" dirty="0"/>
              <a:t>Nearly 6.7 million deaths</a:t>
            </a:r>
          </a:p>
          <a:p>
            <a:r>
              <a:rPr lang="en-US" altLang="en-US" dirty="0"/>
              <a:t>First case of COVID-19 in the US</a:t>
            </a:r>
          </a:p>
          <a:p>
            <a:pPr lvl="1"/>
            <a:r>
              <a:rPr lang="en-US" altLang="en-US" dirty="0"/>
              <a:t>A resident of Washington state who traveled to Wuhan</a:t>
            </a:r>
          </a:p>
          <a:p>
            <a:pPr lvl="1"/>
            <a:r>
              <a:rPr lang="en-US" altLang="en-US" dirty="0"/>
              <a:t>Cases in Seattle emerged primarily in older adults in congregant settings.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0CB8B8F-00F5-633E-6987-6EE9E8AC3453}"/>
              </a:ext>
            </a:extLst>
          </p:cNvPr>
          <p:cNvSpPr>
            <a:spLocks noGrp="1"/>
          </p:cNvSpPr>
          <p:nvPr>
            <p:ph type="title"/>
          </p:nvPr>
        </p:nvSpPr>
        <p:spPr/>
        <p:txBody>
          <a:bodyPr/>
          <a:lstStyle/>
          <a:p>
            <a:r>
              <a:rPr lang="en-US" altLang="en-US" dirty="0"/>
              <a:t>The Facts</a:t>
            </a:r>
            <a:endParaRPr lang="en-US" altLang="en-US" strike="sngStrike" dirty="0"/>
          </a:p>
        </p:txBody>
      </p:sp>
      <p:pic>
        <p:nvPicPr>
          <p:cNvPr id="5" name="Content Placeholder 4">
            <a:extLst>
              <a:ext uri="{FF2B5EF4-FFF2-40B4-BE49-F238E27FC236}">
                <a16:creationId xmlns:a16="http://schemas.microsoft.com/office/drawing/2014/main" id="{21B0761F-5F10-1AC8-FCD1-22312BF80CE3}"/>
              </a:ext>
            </a:extLst>
          </p:cNvPr>
          <p:cNvPicPr>
            <a:picLocks noGrp="1" noChangeAspect="1"/>
          </p:cNvPicPr>
          <p:nvPr>
            <p:ph idx="1"/>
          </p:nvPr>
        </p:nvPicPr>
        <p:blipFill>
          <a:blip r:embed="rId2"/>
          <a:stretch>
            <a:fillRect/>
          </a:stretch>
        </p:blipFill>
        <p:spPr>
          <a:xfrm>
            <a:off x="1981200" y="1637591"/>
            <a:ext cx="5429250" cy="3582817"/>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C8166FF-4A71-885C-B047-5E81486C63A8}"/>
              </a:ext>
            </a:extLst>
          </p:cNvPr>
          <p:cNvSpPr>
            <a:spLocks noGrp="1"/>
          </p:cNvSpPr>
          <p:nvPr>
            <p:ph type="title"/>
          </p:nvPr>
        </p:nvSpPr>
        <p:spPr/>
        <p:txBody>
          <a:bodyPr/>
          <a:lstStyle/>
          <a:p>
            <a:r>
              <a:rPr lang="en-US" altLang="en-US"/>
              <a:t>Pandemic</a:t>
            </a:r>
          </a:p>
        </p:txBody>
      </p:sp>
      <p:sp>
        <p:nvSpPr>
          <p:cNvPr id="63491" name="Content Placeholder 2">
            <a:extLst>
              <a:ext uri="{FF2B5EF4-FFF2-40B4-BE49-F238E27FC236}">
                <a16:creationId xmlns:a16="http://schemas.microsoft.com/office/drawing/2014/main" id="{5FF00906-CC44-182B-BAAE-07BD7F66597E}"/>
              </a:ext>
            </a:extLst>
          </p:cNvPr>
          <p:cNvSpPr>
            <a:spLocks noGrp="1"/>
          </p:cNvSpPr>
          <p:nvPr>
            <p:ph idx="1"/>
          </p:nvPr>
        </p:nvSpPr>
        <p:spPr/>
        <p:txBody>
          <a:bodyPr/>
          <a:lstStyle/>
          <a:p>
            <a:r>
              <a:rPr lang="en-US" altLang="en-US" dirty="0"/>
              <a:t>COVID-19: Affect on US health care system</a:t>
            </a:r>
          </a:p>
          <a:p>
            <a:pPr lvl="1"/>
            <a:r>
              <a:rPr lang="en-US" altLang="en-US" dirty="0"/>
              <a:t>Overwhelmed</a:t>
            </a:r>
          </a:p>
          <a:p>
            <a:r>
              <a:rPr lang="en-US" altLang="en-US" dirty="0"/>
              <a:t>Cases in the US as of October 2022</a:t>
            </a:r>
          </a:p>
          <a:p>
            <a:pPr lvl="1"/>
            <a:r>
              <a:rPr lang="en-US" altLang="en-US" dirty="0"/>
              <a:t>Over 99 million</a:t>
            </a:r>
          </a:p>
          <a:p>
            <a:pPr lvl="1"/>
            <a:r>
              <a:rPr lang="en-US" altLang="en-US" dirty="0"/>
              <a:t>Over 1 million deaths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7585E44-9012-EFFE-D4FD-F08F380C12DE}"/>
              </a:ext>
            </a:extLst>
          </p:cNvPr>
          <p:cNvSpPr>
            <a:spLocks noGrp="1"/>
          </p:cNvSpPr>
          <p:nvPr>
            <p:ph type="title"/>
          </p:nvPr>
        </p:nvSpPr>
        <p:spPr/>
        <p:txBody>
          <a:bodyPr/>
          <a:lstStyle/>
          <a:p>
            <a:r>
              <a:rPr lang="en-US" altLang="en-US"/>
              <a:t>Investigation Support from the Laboratory</a:t>
            </a:r>
          </a:p>
        </p:txBody>
      </p:sp>
      <p:sp>
        <p:nvSpPr>
          <p:cNvPr id="64515" name="Content Placeholder 2">
            <a:extLst>
              <a:ext uri="{FF2B5EF4-FFF2-40B4-BE49-F238E27FC236}">
                <a16:creationId xmlns:a16="http://schemas.microsoft.com/office/drawing/2014/main" id="{16D9714B-6561-00A0-0083-EEB28EA840DA}"/>
              </a:ext>
            </a:extLst>
          </p:cNvPr>
          <p:cNvSpPr>
            <a:spLocks noGrp="1"/>
          </p:cNvSpPr>
          <p:nvPr>
            <p:ph idx="1"/>
          </p:nvPr>
        </p:nvSpPr>
        <p:spPr/>
        <p:txBody>
          <a:bodyPr/>
          <a:lstStyle/>
          <a:p>
            <a:r>
              <a:rPr lang="en-US" altLang="en-US" dirty="0"/>
              <a:t>First step: establish a case definition to ensure that a single definition is universally used.</a:t>
            </a:r>
          </a:p>
          <a:p>
            <a:r>
              <a:rPr lang="en-US" altLang="en-US" dirty="0"/>
              <a:t>The laboratory plays a crucial role in providing investigative support in an outbreak investigation via:</a:t>
            </a:r>
          </a:p>
          <a:p>
            <a:pPr lvl="1"/>
            <a:r>
              <a:rPr lang="en-US" altLang="en-US" dirty="0"/>
              <a:t>The availability of culture reviews </a:t>
            </a:r>
          </a:p>
          <a:p>
            <a:pPr lvl="1"/>
            <a:r>
              <a:rPr lang="en-US" altLang="en-US" dirty="0"/>
              <a:t>Other types of support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5" descr="C:\Users\12994\Desktop\Mahon\table3.4.jpg">
            <a:extLst>
              <a:ext uri="{FF2B5EF4-FFF2-40B4-BE49-F238E27FC236}">
                <a16:creationId xmlns:a16="http://schemas.microsoft.com/office/drawing/2014/main" id="{32EF31F9-8124-16E8-9083-35641E55A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914400"/>
            <a:ext cx="39624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8A626C9-8924-F8E8-E3DD-1F31FE14AACE}"/>
              </a:ext>
            </a:extLst>
          </p:cNvPr>
          <p:cNvSpPr>
            <a:spLocks noGrp="1"/>
          </p:cNvSpPr>
          <p:nvPr>
            <p:ph type="title"/>
          </p:nvPr>
        </p:nvSpPr>
        <p:spPr/>
        <p:txBody>
          <a:bodyPr/>
          <a:lstStyle/>
          <a:p>
            <a:r>
              <a:rPr lang="en-US" altLang="en-US"/>
              <a:t/>
            </a:r>
            <a:br>
              <a:rPr lang="en-US" altLang="en-US"/>
            </a:br>
            <a:r>
              <a:rPr lang="en-US" altLang="en-US"/>
              <a:t>Cultures and Serology</a:t>
            </a:r>
            <a:br>
              <a:rPr lang="en-US" altLang="en-US"/>
            </a:br>
            <a:endParaRPr lang="en-US" altLang="en-US"/>
          </a:p>
        </p:txBody>
      </p:sp>
      <p:sp>
        <p:nvSpPr>
          <p:cNvPr id="66563" name="Content Placeholder 2">
            <a:extLst>
              <a:ext uri="{FF2B5EF4-FFF2-40B4-BE49-F238E27FC236}">
                <a16:creationId xmlns:a16="http://schemas.microsoft.com/office/drawing/2014/main" id="{504C0CBE-7C49-E0B3-5E86-76652D46FDA0}"/>
              </a:ext>
            </a:extLst>
          </p:cNvPr>
          <p:cNvSpPr>
            <a:spLocks noGrp="1"/>
          </p:cNvSpPr>
          <p:nvPr>
            <p:ph idx="1"/>
          </p:nvPr>
        </p:nvSpPr>
        <p:spPr/>
        <p:txBody>
          <a:bodyPr/>
          <a:lstStyle/>
          <a:p>
            <a:r>
              <a:rPr lang="en-US" altLang="en-US" dirty="0"/>
              <a:t>Patient cultures</a:t>
            </a:r>
          </a:p>
          <a:p>
            <a:r>
              <a:rPr lang="en-US" altLang="en-US" dirty="0"/>
              <a:t>Cultures from other sites</a:t>
            </a:r>
          </a:p>
          <a:p>
            <a:pPr lvl="1"/>
            <a:r>
              <a:rPr lang="en-US" altLang="en-US" dirty="0"/>
              <a:t>E.g., well water, food, etc.</a:t>
            </a:r>
          </a:p>
          <a:p>
            <a:r>
              <a:rPr lang="en-US" altLang="en-US" dirty="0"/>
              <a:t>Barriers in the event of a large outbreak</a:t>
            </a:r>
          </a:p>
          <a:p>
            <a:pPr lvl="1"/>
            <a:r>
              <a:rPr lang="en-US" altLang="en-US" dirty="0"/>
              <a:t>Reduce ability to collect &amp; transport specimens from the immediate area</a:t>
            </a:r>
          </a:p>
          <a:p>
            <a:pPr lvl="2"/>
            <a:r>
              <a:rPr lang="en-US" altLang="en-US" dirty="0"/>
              <a:t>Difficult to track and retrieve</a:t>
            </a:r>
          </a:p>
          <a:p>
            <a:r>
              <a:rPr lang="en-US" altLang="en-US" dirty="0"/>
              <a:t>Isolate identification</a:t>
            </a:r>
          </a:p>
          <a:p>
            <a:r>
              <a:rPr lang="en-US" altLang="en-US" dirty="0"/>
              <a:t>Serologic relatedness, when appropriate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7CC22FC-73A4-5473-330F-69BE9AB6C109}"/>
              </a:ext>
            </a:extLst>
          </p:cNvPr>
          <p:cNvSpPr>
            <a:spLocks noGrp="1" noChangeArrowheads="1"/>
          </p:cNvSpPr>
          <p:nvPr>
            <p:ph type="title"/>
          </p:nvPr>
        </p:nvSpPr>
        <p:spPr>
          <a:xfrm>
            <a:off x="76200" y="274638"/>
            <a:ext cx="8991600" cy="1143000"/>
          </a:xfrm>
        </p:spPr>
        <p:txBody>
          <a:bodyPr rtlCol="0">
            <a:normAutofit fontScale="90000"/>
          </a:bodyPr>
          <a:lstStyle/>
          <a:p>
            <a:pPr eaLnBrk="1" fontAlgn="auto" hangingPunct="1">
              <a:spcAft>
                <a:spcPts val="0"/>
              </a:spcAft>
              <a:defRPr/>
            </a:pPr>
            <a:r>
              <a:rPr lang="en-US" altLang="en-US" dirty="0"/>
              <a:t>Support from the</a:t>
            </a:r>
            <a:br>
              <a:rPr lang="en-US" altLang="en-US" dirty="0"/>
            </a:br>
            <a:r>
              <a:rPr lang="en-US" altLang="en-US" dirty="0"/>
              <a:t>Laboratory: Antibiograms </a:t>
            </a:r>
          </a:p>
        </p:txBody>
      </p:sp>
      <p:sp>
        <p:nvSpPr>
          <p:cNvPr id="67587" name="Rectangle 3">
            <a:extLst>
              <a:ext uri="{FF2B5EF4-FFF2-40B4-BE49-F238E27FC236}">
                <a16:creationId xmlns:a16="http://schemas.microsoft.com/office/drawing/2014/main" id="{49DB4C54-2A36-664B-44FE-999DC3F087CF}"/>
              </a:ext>
            </a:extLst>
          </p:cNvPr>
          <p:cNvSpPr>
            <a:spLocks noGrp="1"/>
          </p:cNvSpPr>
          <p:nvPr>
            <p:ph idx="1"/>
          </p:nvPr>
        </p:nvSpPr>
        <p:spPr/>
        <p:txBody>
          <a:bodyPr/>
          <a:lstStyle/>
          <a:p>
            <a:pPr eaLnBrk="1" hangingPunct="1"/>
            <a:r>
              <a:rPr lang="en-US" altLang="en-US"/>
              <a:t>Antibiograms</a:t>
            </a:r>
          </a:p>
          <a:p>
            <a:pPr lvl="1" eaLnBrk="1" hangingPunct="1"/>
            <a:r>
              <a:rPr lang="en-US" altLang="en-US"/>
              <a:t>Patterns of sensitivity and resistance to antimicrobial agents in bacteria</a:t>
            </a:r>
          </a:p>
          <a:p>
            <a:pPr lvl="2" eaLnBrk="1" hangingPunct="1"/>
            <a:r>
              <a:rPr lang="en-US" altLang="en-US"/>
              <a:t>Provide some guidance to relatedness of microorganisms</a:t>
            </a:r>
          </a:p>
          <a:p>
            <a:pPr lvl="2" eaLnBrk="1" hangingPunct="1"/>
            <a:r>
              <a:rPr lang="en-US" altLang="en-US"/>
              <a:t>Provide treatment data</a:t>
            </a:r>
          </a:p>
          <a:p>
            <a:pPr eaLnBrk="1" hangingPunct="1"/>
            <a:endParaRPr lang="en-US" alt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892942A-8730-6C9E-A7D1-A19A56AFED5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Comparison of </a:t>
            </a:r>
            <a:r>
              <a:rPr lang="en-US" altLang="en-US" dirty="0" err="1"/>
              <a:t>Antibiograms</a:t>
            </a:r>
            <a:r>
              <a:rPr lang="en-US" altLang="en-US" dirty="0"/>
              <a:t> from Microbial Isolates</a:t>
            </a:r>
          </a:p>
        </p:txBody>
      </p:sp>
      <p:pic>
        <p:nvPicPr>
          <p:cNvPr id="68612" name="Picture 5" descr="C:\Users\12994\Desktop\Mahon\table3.5.jpg">
            <a:extLst>
              <a:ext uri="{FF2B5EF4-FFF2-40B4-BE49-F238E27FC236}">
                <a16:creationId xmlns:a16="http://schemas.microsoft.com/office/drawing/2014/main" id="{B053F198-B224-025D-B4D7-F316CA56E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6197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C97638E-DE42-BF27-19FB-FF67B99A01DB}"/>
              </a:ext>
            </a:extLst>
          </p:cNvPr>
          <p:cNvSpPr>
            <a:spLocks noGrp="1"/>
          </p:cNvSpPr>
          <p:nvPr>
            <p:ph type="title"/>
          </p:nvPr>
        </p:nvSpPr>
        <p:spPr>
          <a:xfrm>
            <a:off x="304800" y="274638"/>
            <a:ext cx="8610600" cy="1143000"/>
          </a:xfrm>
        </p:spPr>
        <p:txBody>
          <a:bodyPr/>
          <a:lstStyle/>
          <a:p>
            <a:pPr eaLnBrk="1" hangingPunct="1"/>
            <a:r>
              <a:rPr lang="en-US" altLang="en-US" sz="3600"/>
              <a:t>Support from the Laboratory</a:t>
            </a:r>
          </a:p>
        </p:txBody>
      </p:sp>
      <p:sp>
        <p:nvSpPr>
          <p:cNvPr id="69635" name="Rectangle 3">
            <a:extLst>
              <a:ext uri="{FF2B5EF4-FFF2-40B4-BE49-F238E27FC236}">
                <a16:creationId xmlns:a16="http://schemas.microsoft.com/office/drawing/2014/main" id="{AD7772AA-4559-CAF2-B4D5-DAD1559B758F}"/>
              </a:ext>
            </a:extLst>
          </p:cNvPr>
          <p:cNvSpPr>
            <a:spLocks noGrp="1"/>
          </p:cNvSpPr>
          <p:nvPr>
            <p:ph idx="1"/>
          </p:nvPr>
        </p:nvSpPr>
        <p:spPr/>
        <p:txBody>
          <a:bodyPr/>
          <a:lstStyle/>
          <a:p>
            <a:pPr eaLnBrk="1" hangingPunct="1"/>
            <a:r>
              <a:rPr lang="en-US" altLang="en-US" dirty="0"/>
              <a:t>Molecular epidemiology</a:t>
            </a:r>
          </a:p>
          <a:p>
            <a:pPr lvl="1" eaLnBrk="1" hangingPunct="1"/>
            <a:r>
              <a:rPr lang="en-US" altLang="en-US" dirty="0"/>
              <a:t>Analysis of molecules, such as proteins and nucleic acids, for microorganism detection, identification, and characterization</a:t>
            </a:r>
          </a:p>
          <a:p>
            <a:pPr lvl="1" eaLnBrk="1" hangingPunct="1"/>
            <a:r>
              <a:rPr lang="en-US" altLang="en-US" dirty="0"/>
              <a:t>Used to assess epidemiologic relatedness</a:t>
            </a:r>
          </a:p>
          <a:p>
            <a:pPr eaLnBrk="1" hangingPunct="1"/>
            <a:r>
              <a:rPr lang="en-US" altLang="en-US" dirty="0"/>
              <a:t>Pulsed-field gel electrophoresis (PFGE)</a:t>
            </a:r>
          </a:p>
          <a:p>
            <a:pPr lvl="1" eaLnBrk="1" hangingPunct="1"/>
            <a:r>
              <a:rPr lang="en-US" altLang="en-US" dirty="0"/>
              <a:t>Strain typing technique</a:t>
            </a:r>
          </a:p>
          <a:p>
            <a:pPr lvl="1" eaLnBrk="1" hangingPunct="1"/>
            <a:r>
              <a:rPr lang="en-US" altLang="en-US" dirty="0"/>
              <a:t>Enzyme-digested chromosomal fragments of bacteria for fragment comparison</a:t>
            </a:r>
          </a:p>
          <a:p>
            <a:pPr lvl="2" eaLnBrk="1" hangingPunct="1"/>
            <a:r>
              <a:rPr lang="en-US" altLang="en-US" dirty="0"/>
              <a:t>Similar patterns indicate possibly related bacteria.</a:t>
            </a:r>
          </a:p>
          <a:p>
            <a:pPr lvl="2" eaLnBrk="1" hangingPunct="1"/>
            <a:r>
              <a:rPr lang="en-US" altLang="en-US" dirty="0"/>
              <a:t>Dissimilar patterns indicate no related bacteria.</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A2DDEEB-A9FC-3151-0B58-633D34F4E6F2}"/>
              </a:ext>
            </a:extLst>
          </p:cNvPr>
          <p:cNvSpPr>
            <a:spLocks noGrp="1"/>
          </p:cNvSpPr>
          <p:nvPr>
            <p:ph type="title"/>
          </p:nvPr>
        </p:nvSpPr>
        <p:spPr/>
        <p:txBody>
          <a:bodyPr/>
          <a:lstStyle/>
          <a:p>
            <a:r>
              <a:rPr lang="en-US" altLang="en-US"/>
              <a:t>Environmental Culturing: Air</a:t>
            </a:r>
          </a:p>
        </p:txBody>
      </p:sp>
      <p:sp>
        <p:nvSpPr>
          <p:cNvPr id="70659" name="Content Placeholder 2">
            <a:extLst>
              <a:ext uri="{FF2B5EF4-FFF2-40B4-BE49-F238E27FC236}">
                <a16:creationId xmlns:a16="http://schemas.microsoft.com/office/drawing/2014/main" id="{81411021-8101-FAEE-96BC-5B4385FF33FC}"/>
              </a:ext>
            </a:extLst>
          </p:cNvPr>
          <p:cNvSpPr>
            <a:spLocks noGrp="1"/>
          </p:cNvSpPr>
          <p:nvPr>
            <p:ph idx="1"/>
          </p:nvPr>
        </p:nvSpPr>
        <p:spPr/>
        <p:txBody>
          <a:bodyPr/>
          <a:lstStyle/>
          <a:p>
            <a:r>
              <a:rPr lang="en-US" altLang="en-US" dirty="0"/>
              <a:t>Often traced back to construction activities in a health care setting</a:t>
            </a:r>
          </a:p>
          <a:p>
            <a:r>
              <a:rPr lang="en-US" altLang="en-US" dirty="0"/>
              <a:t>Cultures of air can be a component of air quality investigations.</a:t>
            </a:r>
          </a:p>
          <a:p>
            <a:r>
              <a:rPr lang="en-US" altLang="en-US" dirty="0"/>
              <a:t>First step: an infection control risk assessment should be conducted to see if the air is the likely source of infectious particles.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A61D68BC-DAE7-FDFC-0EA4-B672C4E47F41}"/>
              </a:ext>
            </a:extLst>
          </p:cNvPr>
          <p:cNvSpPr>
            <a:spLocks noGrp="1"/>
          </p:cNvSpPr>
          <p:nvPr>
            <p:ph type="title"/>
          </p:nvPr>
        </p:nvSpPr>
        <p:spPr/>
        <p:txBody>
          <a:bodyPr/>
          <a:lstStyle/>
          <a:p>
            <a:r>
              <a:rPr lang="en-US" altLang="en-US"/>
              <a:t>Environmental Culturing: Water</a:t>
            </a:r>
          </a:p>
        </p:txBody>
      </p:sp>
      <p:sp>
        <p:nvSpPr>
          <p:cNvPr id="71683" name="Content Placeholder 2">
            <a:extLst>
              <a:ext uri="{FF2B5EF4-FFF2-40B4-BE49-F238E27FC236}">
                <a16:creationId xmlns:a16="http://schemas.microsoft.com/office/drawing/2014/main" id="{DD1B48E9-7DA8-14D5-ECB5-BB1BB33EFE36}"/>
              </a:ext>
            </a:extLst>
          </p:cNvPr>
          <p:cNvSpPr>
            <a:spLocks noGrp="1"/>
          </p:cNvSpPr>
          <p:nvPr>
            <p:ph idx="1"/>
          </p:nvPr>
        </p:nvSpPr>
        <p:spPr/>
        <p:txBody>
          <a:bodyPr/>
          <a:lstStyle/>
          <a:p>
            <a:r>
              <a:rPr lang="en-US" altLang="en-US"/>
              <a:t>Outbreaks associated with water may occur in:</a:t>
            </a:r>
          </a:p>
          <a:p>
            <a:pPr lvl="1"/>
            <a:r>
              <a:rPr lang="en-US" altLang="en-US"/>
              <a:t>Contaminated drinking water</a:t>
            </a:r>
          </a:p>
          <a:p>
            <a:pPr lvl="1"/>
            <a:r>
              <a:rPr lang="en-US" altLang="en-US"/>
              <a:t>Recreational water</a:t>
            </a:r>
          </a:p>
          <a:p>
            <a:r>
              <a:rPr lang="en-US" altLang="en-US"/>
              <a:t>Possible locations of water outbreaks</a:t>
            </a:r>
          </a:p>
          <a:p>
            <a:pPr lvl="1"/>
            <a:r>
              <a:rPr lang="en-US" altLang="en-US"/>
              <a:t>Homes</a:t>
            </a:r>
          </a:p>
          <a:p>
            <a:pPr lvl="1"/>
            <a:r>
              <a:rPr lang="en-US" altLang="en-US"/>
              <a:t>Aboard ships or planes</a:t>
            </a:r>
          </a:p>
          <a:p>
            <a:pPr lvl="1"/>
            <a:r>
              <a:rPr lang="en-US" altLang="en-US"/>
              <a:t>City or state</a:t>
            </a:r>
          </a:p>
          <a:p>
            <a:pPr lvl="1"/>
            <a:r>
              <a:rPr lang="en-US" altLang="en-US"/>
              <a:t>Foreign country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CD4F392-064B-6D8C-547E-96B67DA59C61}"/>
              </a:ext>
            </a:extLst>
          </p:cNvPr>
          <p:cNvSpPr>
            <a:spLocks noGrp="1"/>
          </p:cNvSpPr>
          <p:nvPr>
            <p:ph type="title"/>
          </p:nvPr>
        </p:nvSpPr>
        <p:spPr/>
        <p:txBody>
          <a:bodyPr/>
          <a:lstStyle/>
          <a:p>
            <a:r>
              <a:rPr lang="en-US" altLang="en-US" dirty="0"/>
              <a:t>Environmental Culturing: </a:t>
            </a:r>
            <a:br>
              <a:rPr lang="en-US" altLang="en-US" dirty="0"/>
            </a:br>
            <a:r>
              <a:rPr lang="en-US" altLang="en-US" dirty="0"/>
              <a:t>Water </a:t>
            </a:r>
            <a:endParaRPr lang="en-US" altLang="en-US" strike="sngStrike" dirty="0"/>
          </a:p>
        </p:txBody>
      </p:sp>
      <p:sp>
        <p:nvSpPr>
          <p:cNvPr id="72707" name="Content Placeholder 2">
            <a:extLst>
              <a:ext uri="{FF2B5EF4-FFF2-40B4-BE49-F238E27FC236}">
                <a16:creationId xmlns:a16="http://schemas.microsoft.com/office/drawing/2014/main" id="{EF7BF0A4-0637-F675-B351-BD70C38425F5}"/>
              </a:ext>
            </a:extLst>
          </p:cNvPr>
          <p:cNvSpPr>
            <a:spLocks noGrp="1"/>
          </p:cNvSpPr>
          <p:nvPr>
            <p:ph idx="1"/>
          </p:nvPr>
        </p:nvSpPr>
        <p:spPr/>
        <p:txBody>
          <a:bodyPr/>
          <a:lstStyle/>
          <a:p>
            <a:r>
              <a:rPr lang="en-US" altLang="en-US" dirty="0"/>
              <a:t>Outbreaks associated with water may cause</a:t>
            </a:r>
          </a:p>
          <a:p>
            <a:pPr lvl="1"/>
            <a:r>
              <a:rPr lang="en-US" altLang="en-US" dirty="0"/>
              <a:t>Diarrheal illnesses</a:t>
            </a:r>
          </a:p>
          <a:p>
            <a:pPr lvl="1"/>
            <a:r>
              <a:rPr lang="en-US" altLang="en-US" dirty="0"/>
              <a:t>Respiratory illnesses via inhalation of aerosols</a:t>
            </a:r>
          </a:p>
          <a:p>
            <a:pPr lvl="1"/>
            <a:r>
              <a:rPr lang="en-US" altLang="en-US" dirty="0"/>
              <a:t>Skin infections</a:t>
            </a:r>
          </a:p>
          <a:p>
            <a:pPr lvl="1"/>
            <a:r>
              <a:rPr lang="en-US" altLang="en-US" dirty="0"/>
              <a:t>Central nervous system infections</a:t>
            </a:r>
          </a:p>
          <a:p>
            <a:r>
              <a:rPr lang="en-US" altLang="en-US" dirty="0"/>
              <a:t>When the microbiology laboratory is asked to perform environment culturing of water:</a:t>
            </a:r>
          </a:p>
          <a:p>
            <a:pPr lvl="1"/>
            <a:r>
              <a:rPr lang="en-US" altLang="en-US" dirty="0"/>
              <a:t>The specific pathogens being sought need to be identified so the appropriate techniques can be done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F2D1FDF-902F-6889-F5AE-C7D655592244}"/>
              </a:ext>
            </a:extLst>
          </p:cNvPr>
          <p:cNvSpPr>
            <a:spLocks noGrp="1"/>
          </p:cNvSpPr>
          <p:nvPr>
            <p:ph type="title"/>
          </p:nvPr>
        </p:nvSpPr>
        <p:spPr/>
        <p:txBody>
          <a:bodyPr/>
          <a:lstStyle/>
          <a:p>
            <a:r>
              <a:rPr lang="en-US" altLang="en-US" dirty="0"/>
              <a:t>Role of the Laboratory Scientists</a:t>
            </a:r>
          </a:p>
        </p:txBody>
      </p:sp>
      <p:sp>
        <p:nvSpPr>
          <p:cNvPr id="17411" name="Content Placeholder 2">
            <a:extLst>
              <a:ext uri="{FF2B5EF4-FFF2-40B4-BE49-F238E27FC236}">
                <a16:creationId xmlns:a16="http://schemas.microsoft.com/office/drawing/2014/main" id="{A718F60D-75D5-BA4C-44A1-2B04C0B973B1}"/>
              </a:ext>
            </a:extLst>
          </p:cNvPr>
          <p:cNvSpPr>
            <a:spLocks noGrp="1"/>
          </p:cNvSpPr>
          <p:nvPr>
            <p:ph idx="1"/>
          </p:nvPr>
        </p:nvSpPr>
        <p:spPr>
          <a:xfrm>
            <a:off x="457200" y="1371600"/>
            <a:ext cx="8229600" cy="4525963"/>
          </a:xfrm>
        </p:spPr>
        <p:txBody>
          <a:bodyPr/>
          <a:lstStyle/>
          <a:p>
            <a:r>
              <a:rPr lang="en-US" altLang="en-US" dirty="0"/>
              <a:t>Rapidly identify emerging and reemerging pathogens in human infections</a:t>
            </a:r>
          </a:p>
          <a:p>
            <a:r>
              <a:rPr lang="en-US" altLang="en-US" dirty="0"/>
              <a:t>Collaborate with the infection preventionist (IP) in dealing with these agents in the human population</a:t>
            </a:r>
          </a:p>
          <a:p>
            <a:endParaRPr lang="en-US"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907C335-3584-20EE-C621-4DBF3799D3E0}"/>
              </a:ext>
            </a:extLst>
          </p:cNvPr>
          <p:cNvSpPr>
            <a:spLocks noGrp="1"/>
          </p:cNvSpPr>
          <p:nvPr>
            <p:ph type="title"/>
          </p:nvPr>
        </p:nvSpPr>
        <p:spPr>
          <a:xfrm>
            <a:off x="76200" y="274638"/>
            <a:ext cx="8991600" cy="1143000"/>
          </a:xfrm>
        </p:spPr>
        <p:txBody>
          <a:bodyPr/>
          <a:lstStyle/>
          <a:p>
            <a:pPr eaLnBrk="1" hangingPunct="1"/>
            <a:r>
              <a:rPr lang="en-US" altLang="en-US" sz="3200"/>
              <a:t>Pathogens Related to</a:t>
            </a:r>
            <a:br>
              <a:rPr lang="en-US" altLang="en-US" sz="3200"/>
            </a:br>
            <a:r>
              <a:rPr lang="en-US" altLang="en-US" sz="3200"/>
              <a:t>Water-borne Infections</a:t>
            </a:r>
          </a:p>
        </p:txBody>
      </p:sp>
      <p:pic>
        <p:nvPicPr>
          <p:cNvPr id="73732" name="Picture 5" descr="C:\Users\12994\Desktop\Mahon\table3.6.jpg">
            <a:extLst>
              <a:ext uri="{FF2B5EF4-FFF2-40B4-BE49-F238E27FC236}">
                <a16:creationId xmlns:a16="http://schemas.microsoft.com/office/drawing/2014/main" id="{1D859639-F90C-AA26-A222-3F1CB5D74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905000"/>
            <a:ext cx="54387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C00A30B-DAD2-9448-093F-979BA9AFCA1B}"/>
              </a:ext>
            </a:extLst>
          </p:cNvPr>
          <p:cNvSpPr>
            <a:spLocks noGrp="1"/>
          </p:cNvSpPr>
          <p:nvPr>
            <p:ph type="title"/>
          </p:nvPr>
        </p:nvSpPr>
        <p:spPr>
          <a:xfrm>
            <a:off x="479425" y="228600"/>
            <a:ext cx="8229600" cy="1143000"/>
          </a:xfrm>
        </p:spPr>
        <p:txBody>
          <a:bodyPr/>
          <a:lstStyle/>
          <a:p>
            <a:r>
              <a:rPr lang="en-US" altLang="en-US"/>
              <a:t>Environmental Culturing: Surfaces </a:t>
            </a:r>
          </a:p>
        </p:txBody>
      </p:sp>
      <p:sp>
        <p:nvSpPr>
          <p:cNvPr id="74755" name="Content Placeholder 2">
            <a:extLst>
              <a:ext uri="{FF2B5EF4-FFF2-40B4-BE49-F238E27FC236}">
                <a16:creationId xmlns:a16="http://schemas.microsoft.com/office/drawing/2014/main" id="{7FA34B19-A78B-82C3-481E-080725D69D05}"/>
              </a:ext>
            </a:extLst>
          </p:cNvPr>
          <p:cNvSpPr>
            <a:spLocks noGrp="1"/>
          </p:cNvSpPr>
          <p:nvPr>
            <p:ph idx="1"/>
          </p:nvPr>
        </p:nvSpPr>
        <p:spPr/>
        <p:txBody>
          <a:bodyPr/>
          <a:lstStyle/>
          <a:p>
            <a:r>
              <a:rPr lang="en-US" altLang="en-US" dirty="0"/>
              <a:t>Should be performed only under the direction of the laboratory and the IP</a:t>
            </a:r>
          </a:p>
          <a:p>
            <a:r>
              <a:rPr lang="en-US" altLang="en-US" dirty="0"/>
              <a:t>Should not routinely be obtained in an outbreak investigation</a:t>
            </a:r>
          </a:p>
          <a:p>
            <a:r>
              <a:rPr lang="en-US" altLang="en-US" dirty="0"/>
              <a:t>Proper procedures and media must be used when culturing is deemed appropriate after laboratory consult.</a:t>
            </a:r>
          </a:p>
          <a:p>
            <a:r>
              <a:rPr lang="en-US" altLang="en-US" dirty="0"/>
              <a:t>The laboratory scientist should be instrumental in the interpretation of results.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C255413-4CD7-E1E8-BF11-5D6246A62372}"/>
              </a:ext>
            </a:extLst>
          </p:cNvPr>
          <p:cNvSpPr>
            <a:spLocks noGrp="1"/>
          </p:cNvSpPr>
          <p:nvPr>
            <p:ph type="title"/>
          </p:nvPr>
        </p:nvSpPr>
        <p:spPr/>
        <p:txBody>
          <a:bodyPr/>
          <a:lstStyle/>
          <a:p>
            <a:pPr eaLnBrk="1" hangingPunct="1"/>
            <a:r>
              <a:rPr lang="en-US" altLang="en-US"/>
              <a:t>Reporting</a:t>
            </a:r>
          </a:p>
        </p:txBody>
      </p:sp>
      <p:sp>
        <p:nvSpPr>
          <p:cNvPr id="70659" name="Rectangle 3">
            <a:extLst>
              <a:ext uri="{FF2B5EF4-FFF2-40B4-BE49-F238E27FC236}">
                <a16:creationId xmlns:a16="http://schemas.microsoft.com/office/drawing/2014/main" id="{D49DDE63-A6C3-D0EA-3ECC-59B515624131}"/>
              </a:ext>
            </a:extLst>
          </p:cNvPr>
          <p:cNvSpPr>
            <a:spLocks noGrp="1"/>
          </p:cNvSpPr>
          <p:nvPr>
            <p:ph idx="1"/>
          </p:nvPr>
        </p:nvSpPr>
        <p:spPr/>
        <p:txBody>
          <a:bodyPr/>
          <a:lstStyle/>
          <a:p>
            <a:pPr eaLnBrk="1" hangingPunct="1">
              <a:defRPr/>
            </a:pPr>
            <a:r>
              <a:rPr lang="en-US" altLang="en-US" dirty="0"/>
              <a:t>The laboratory role does not stop with providing culture reports.</a:t>
            </a:r>
          </a:p>
          <a:p>
            <a:pPr eaLnBrk="1" hangingPunct="1">
              <a:defRPr/>
            </a:pPr>
            <a:r>
              <a:rPr lang="en-US" altLang="en-US" dirty="0"/>
              <a:t>The laboratory may be responsible for reporting certain infectious diseases to local public health department.</a:t>
            </a:r>
          </a:p>
          <a:p>
            <a:pPr eaLnBrk="1" hangingPunct="1">
              <a:defRPr/>
            </a:pPr>
            <a:r>
              <a:rPr lang="en-US" altLang="en-US" dirty="0"/>
              <a:t>Reporting may be expected by committees, persons managing specific program, and the news media.</a:t>
            </a:r>
          </a:p>
          <a:p>
            <a:pPr eaLnBrk="1" hangingPunct="1">
              <a:defRPr/>
            </a:pPr>
            <a:endParaRPr lang="en-US" altLang="en-US" dirty="0"/>
          </a:p>
          <a:p>
            <a:pPr marL="0" indent="0" eaLnBrk="1" hangingPunct="1">
              <a:buFont typeface="Wingdings 2" panose="05020102010507070707" pitchFamily="18" charset="2"/>
              <a:buNone/>
              <a:defRPr/>
            </a:pPr>
            <a:endParaRPr lang="en-US" alt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1F15C5E-ACCF-4872-2CA3-02049DE6E1EA}"/>
              </a:ext>
            </a:extLst>
          </p:cNvPr>
          <p:cNvSpPr>
            <a:spLocks noGrp="1"/>
          </p:cNvSpPr>
          <p:nvPr>
            <p:ph type="title"/>
          </p:nvPr>
        </p:nvSpPr>
        <p:spPr/>
        <p:txBody>
          <a:bodyPr/>
          <a:lstStyle/>
          <a:p>
            <a:pPr eaLnBrk="1" hangingPunct="1"/>
            <a:r>
              <a:rPr lang="en-US" altLang="en-US"/>
              <a:t>Reporting to Public Health, Committees and Programs</a:t>
            </a:r>
          </a:p>
        </p:txBody>
      </p:sp>
      <p:sp>
        <p:nvSpPr>
          <p:cNvPr id="76803" name="Rectangle 3">
            <a:extLst>
              <a:ext uri="{FF2B5EF4-FFF2-40B4-BE49-F238E27FC236}">
                <a16:creationId xmlns:a16="http://schemas.microsoft.com/office/drawing/2014/main" id="{C0EB8A2A-E45F-4C1C-57B9-9E9617092B47}"/>
              </a:ext>
            </a:extLst>
          </p:cNvPr>
          <p:cNvSpPr>
            <a:spLocks noGrp="1"/>
          </p:cNvSpPr>
          <p:nvPr>
            <p:ph idx="1"/>
          </p:nvPr>
        </p:nvSpPr>
        <p:spPr/>
        <p:txBody>
          <a:bodyPr/>
          <a:lstStyle/>
          <a:p>
            <a:pPr eaLnBrk="1" hangingPunct="1"/>
            <a:r>
              <a:rPr lang="en-US" altLang="en-US" dirty="0"/>
              <a:t>Reporting to local public health department</a:t>
            </a:r>
          </a:p>
          <a:p>
            <a:pPr lvl="1" eaLnBrk="1" hangingPunct="1"/>
            <a:r>
              <a:rPr lang="en-US" altLang="en-US" dirty="0"/>
              <a:t>Infections required to be reported to the local, state, or federal public health entities</a:t>
            </a:r>
          </a:p>
          <a:p>
            <a:pPr lvl="2" eaLnBrk="1" hangingPunct="1"/>
            <a:r>
              <a:rPr lang="en-US" altLang="en-US" dirty="0"/>
              <a:t>Established by federal and state guidelines</a:t>
            </a:r>
          </a:p>
          <a:p>
            <a:pPr lvl="2" eaLnBrk="1" hangingPunct="1"/>
            <a:r>
              <a:rPr lang="en-US" altLang="en-US" dirty="0"/>
              <a:t>Class A1 diseases must be reported ASAP</a:t>
            </a:r>
          </a:p>
          <a:p>
            <a:pPr lvl="3" eaLnBrk="1" hangingPunct="1"/>
            <a:r>
              <a:rPr lang="en-US" altLang="en-US" dirty="0"/>
              <a:t>Considered </a:t>
            </a:r>
            <a:r>
              <a:rPr lang="en-US" altLang="en-US" strike="sngStrike" dirty="0"/>
              <a:t>as</a:t>
            </a:r>
            <a:r>
              <a:rPr lang="en-US" altLang="en-US" dirty="0"/>
              <a:t> public health concerns</a:t>
            </a:r>
          </a:p>
          <a:p>
            <a:pPr eaLnBrk="1" hangingPunct="1"/>
            <a:r>
              <a:rPr lang="en-US" altLang="en-US" dirty="0"/>
              <a:t>Reporting to committees and programs</a:t>
            </a:r>
          </a:p>
          <a:p>
            <a:pPr lvl="1" eaLnBrk="1" hangingPunct="1"/>
            <a:r>
              <a:rPr lang="en-US" altLang="en-US" dirty="0"/>
              <a:t>Balance need of confidentiality and health needs</a:t>
            </a:r>
          </a:p>
          <a:p>
            <a:pPr lvl="2" eaLnBrk="1" hangingPunct="1"/>
            <a:r>
              <a:rPr lang="en-US" altLang="en-US" dirty="0"/>
              <a:t>IPC committees, physicians, schools, businesses </a:t>
            </a:r>
          </a:p>
          <a:p>
            <a:pPr eaLnBrk="1" hangingPunct="1"/>
            <a:endParaRPr lang="en-US" alt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FED13C8-8B6E-3E21-2E4B-A5F489E508FD}"/>
              </a:ext>
            </a:extLst>
          </p:cNvPr>
          <p:cNvSpPr>
            <a:spLocks noGrp="1"/>
          </p:cNvSpPr>
          <p:nvPr>
            <p:ph type="title"/>
          </p:nvPr>
        </p:nvSpPr>
        <p:spPr/>
        <p:txBody>
          <a:bodyPr/>
          <a:lstStyle/>
          <a:p>
            <a:pPr eaLnBrk="1" hangingPunct="1"/>
            <a:r>
              <a:rPr lang="en-US" altLang="en-US"/>
              <a:t>Examples of Reportable Diseases</a:t>
            </a:r>
          </a:p>
        </p:txBody>
      </p:sp>
      <p:pic>
        <p:nvPicPr>
          <p:cNvPr id="77828" name="Picture 5" descr="C:\Users\12994\Desktop\Mahon\table3.7.jpg">
            <a:extLst>
              <a:ext uri="{FF2B5EF4-FFF2-40B4-BE49-F238E27FC236}">
                <a16:creationId xmlns:a16="http://schemas.microsoft.com/office/drawing/2014/main" id="{C6500E81-1BC5-8B6A-E0FD-0473FED95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95400"/>
            <a:ext cx="36353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343A0CD-F419-5BB1-D3E1-366CFFC59DE9}"/>
              </a:ext>
            </a:extLst>
          </p:cNvPr>
          <p:cNvSpPr>
            <a:spLocks noGrp="1"/>
          </p:cNvSpPr>
          <p:nvPr>
            <p:ph type="title"/>
          </p:nvPr>
        </p:nvSpPr>
        <p:spPr/>
        <p:txBody>
          <a:bodyPr/>
          <a:lstStyle/>
          <a:p>
            <a:pPr eaLnBrk="1" hangingPunct="1"/>
            <a:r>
              <a:rPr lang="en-US" altLang="en-US"/>
              <a:t>Reporting to the Media</a:t>
            </a:r>
          </a:p>
        </p:txBody>
      </p:sp>
      <p:sp>
        <p:nvSpPr>
          <p:cNvPr id="78851" name="Rectangle 3">
            <a:extLst>
              <a:ext uri="{FF2B5EF4-FFF2-40B4-BE49-F238E27FC236}">
                <a16:creationId xmlns:a16="http://schemas.microsoft.com/office/drawing/2014/main" id="{6062C128-521F-4FAE-D277-551945B72962}"/>
              </a:ext>
            </a:extLst>
          </p:cNvPr>
          <p:cNvSpPr>
            <a:spLocks noGrp="1"/>
          </p:cNvSpPr>
          <p:nvPr>
            <p:ph idx="1"/>
          </p:nvPr>
        </p:nvSpPr>
        <p:spPr/>
        <p:txBody>
          <a:bodyPr/>
          <a:lstStyle/>
          <a:p>
            <a:pPr eaLnBrk="1" hangingPunct="1"/>
            <a:r>
              <a:rPr lang="en-US" altLang="en-US"/>
              <a:t>Reporting to the media</a:t>
            </a:r>
          </a:p>
          <a:p>
            <a:pPr lvl="1" eaLnBrk="1" hangingPunct="1"/>
            <a:r>
              <a:rPr lang="en-US" altLang="en-US"/>
              <a:t>Television, radio, newspapers</a:t>
            </a:r>
          </a:p>
          <a:p>
            <a:pPr lvl="1" eaLnBrk="1" hangingPunct="1"/>
            <a:r>
              <a:rPr lang="en-US" altLang="en-US"/>
              <a:t>Educational opportunities</a:t>
            </a:r>
          </a:p>
          <a:p>
            <a:pPr lvl="1" eaLnBrk="1" hangingPunct="1"/>
            <a:r>
              <a:rPr lang="en-US" altLang="en-US"/>
              <a:t>Balance informational needs with confidentiality</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a:extLst>
              <a:ext uri="{FF2B5EF4-FFF2-40B4-BE49-F238E27FC236}">
                <a16:creationId xmlns:a16="http://schemas.microsoft.com/office/drawing/2014/main" id="{9F5E93AA-4C29-7993-52B9-69CC6F6CE613}"/>
              </a:ext>
            </a:extLst>
          </p:cNvPr>
          <p:cNvSpPr>
            <a:spLocks noGrp="1"/>
          </p:cNvSpPr>
          <p:nvPr>
            <p:ph type="title"/>
          </p:nvPr>
        </p:nvSpPr>
        <p:spPr/>
        <p:txBody>
          <a:bodyPr/>
          <a:lstStyle/>
          <a:p>
            <a:pPr eaLnBrk="1" hangingPunct="1"/>
            <a:r>
              <a:rPr lang="en-US" altLang="en-US" cap="none"/>
              <a:t>Education</a:t>
            </a:r>
          </a:p>
        </p:txBody>
      </p:sp>
      <p:sp>
        <p:nvSpPr>
          <p:cNvPr id="2" name="Text Placeholder 1">
            <a:extLst>
              <a:ext uri="{FF2B5EF4-FFF2-40B4-BE49-F238E27FC236}">
                <a16:creationId xmlns:a16="http://schemas.microsoft.com/office/drawing/2014/main" id="{CC4BF2CA-9A30-32BB-D174-9988F129392C}"/>
              </a:ext>
            </a:extLst>
          </p:cNvPr>
          <p:cNvSpPr>
            <a:spLocks noGrp="1"/>
          </p:cNvSpPr>
          <p:nvPr>
            <p:ph type="body" idx="1"/>
          </p:nvPr>
        </p:nvSpPr>
        <p:spPr/>
        <p:txBody>
          <a:bodyPr/>
          <a:lstStyle/>
          <a:p>
            <a:pPr>
              <a:defRPr/>
            </a:pPr>
            <a:r>
              <a:rPr lang="en-US" dirty="0"/>
              <a:t>CHAPTER THREE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639EABE3-907D-24FE-AB81-E6F70CDECA87}"/>
              </a:ext>
            </a:extLst>
          </p:cNvPr>
          <p:cNvSpPr>
            <a:spLocks noGrp="1"/>
          </p:cNvSpPr>
          <p:nvPr>
            <p:ph type="title"/>
          </p:nvPr>
        </p:nvSpPr>
        <p:spPr/>
        <p:txBody>
          <a:bodyPr/>
          <a:lstStyle/>
          <a:p>
            <a:r>
              <a:rPr lang="en-US" altLang="en-US" sz="3600"/>
              <a:t>Laboratory Scientists and Infection Prevention and Control Practitioners</a:t>
            </a:r>
          </a:p>
        </p:txBody>
      </p:sp>
      <p:sp>
        <p:nvSpPr>
          <p:cNvPr id="80899" name="Content Placeholder 2">
            <a:extLst>
              <a:ext uri="{FF2B5EF4-FFF2-40B4-BE49-F238E27FC236}">
                <a16:creationId xmlns:a16="http://schemas.microsoft.com/office/drawing/2014/main" id="{94D6413D-163B-D84F-DC94-422B76226CF4}"/>
              </a:ext>
            </a:extLst>
          </p:cNvPr>
          <p:cNvSpPr>
            <a:spLocks noGrp="1"/>
          </p:cNvSpPr>
          <p:nvPr>
            <p:ph idx="1"/>
          </p:nvPr>
        </p:nvSpPr>
        <p:spPr/>
        <p:txBody>
          <a:bodyPr/>
          <a:lstStyle/>
          <a:p>
            <a:r>
              <a:rPr lang="en-US" altLang="en-US" dirty="0"/>
              <a:t>Laboratory scientists must </a:t>
            </a:r>
          </a:p>
          <a:p>
            <a:pPr lvl="1"/>
            <a:r>
              <a:rPr lang="en-US" altLang="en-US" dirty="0"/>
              <a:t>Remain educated in their specialty to contribute to the infection control team</a:t>
            </a:r>
          </a:p>
          <a:p>
            <a:pPr lvl="1"/>
            <a:r>
              <a:rPr lang="en-US" altLang="en-US" dirty="0"/>
              <a:t>Keep the infection control personnel educated regarding the laboratory’s contribution to the team</a:t>
            </a:r>
          </a:p>
          <a:p>
            <a:r>
              <a:rPr lang="en-US" altLang="en-US" dirty="0"/>
              <a:t>Example of education strategies</a:t>
            </a:r>
          </a:p>
          <a:p>
            <a:pPr lvl="1"/>
            <a:r>
              <a:rPr lang="en-US" altLang="en-US" dirty="0"/>
              <a:t>Seminars, scientific articles and books, computer-based learning, discussion with infection control personnel</a:t>
            </a:r>
          </a:p>
          <a:p>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233D3802-DB62-1900-F1E3-E8535C404F5A}"/>
              </a:ext>
            </a:extLst>
          </p:cNvPr>
          <p:cNvSpPr>
            <a:spLocks noGrp="1"/>
          </p:cNvSpPr>
          <p:nvPr>
            <p:ph type="title"/>
          </p:nvPr>
        </p:nvSpPr>
        <p:spPr/>
        <p:txBody>
          <a:bodyPr/>
          <a:lstStyle/>
          <a:p>
            <a:r>
              <a:rPr lang="en-US" altLang="en-US" sz="3200" dirty="0"/>
              <a:t>Laboratory Scientists and Infection Prevention and Control Practitioners</a:t>
            </a:r>
            <a:endParaRPr lang="en-US" altLang="en-US" sz="3200" strike="sngStrike" dirty="0"/>
          </a:p>
        </p:txBody>
      </p:sp>
      <p:sp>
        <p:nvSpPr>
          <p:cNvPr id="3" name="Content Placeholder 2">
            <a:extLst>
              <a:ext uri="{FF2B5EF4-FFF2-40B4-BE49-F238E27FC236}">
                <a16:creationId xmlns:a16="http://schemas.microsoft.com/office/drawing/2014/main" id="{A0B6FCB1-87CB-AA36-4768-11F85805C35B}"/>
              </a:ext>
            </a:extLst>
          </p:cNvPr>
          <p:cNvSpPr>
            <a:spLocks noGrp="1"/>
          </p:cNvSpPr>
          <p:nvPr>
            <p:ph idx="1"/>
          </p:nvPr>
        </p:nvSpPr>
        <p:spPr/>
        <p:txBody>
          <a:bodyPr/>
          <a:lstStyle/>
          <a:p>
            <a:pPr>
              <a:defRPr/>
            </a:pPr>
            <a:r>
              <a:rPr lang="en-US" dirty="0"/>
              <a:t>Laboratory scientists should</a:t>
            </a:r>
          </a:p>
          <a:p>
            <a:pPr lvl="1">
              <a:defRPr/>
            </a:pPr>
            <a:r>
              <a:rPr lang="en-US" dirty="0"/>
              <a:t>Continuously educate the IP regarding the abilities of the laboratory in contributing meaningful information to the IPC committee</a:t>
            </a:r>
          </a:p>
          <a:p>
            <a:pPr lvl="1">
              <a:defRPr/>
            </a:pPr>
            <a:r>
              <a:rPr lang="en-US" dirty="0"/>
              <a:t>Educate others in the health care setting including but not limited to</a:t>
            </a:r>
          </a:p>
          <a:p>
            <a:pPr lvl="2">
              <a:defRPr/>
            </a:pPr>
            <a:r>
              <a:rPr lang="en-US" dirty="0"/>
              <a:t>Nursing personnel</a:t>
            </a:r>
          </a:p>
          <a:p>
            <a:pPr lvl="2">
              <a:defRPr/>
            </a:pPr>
            <a:r>
              <a:rPr lang="en-US" dirty="0"/>
              <a:t>Housekeeping personnel</a:t>
            </a:r>
          </a:p>
          <a:p>
            <a:pPr lvl="2">
              <a:defRPr/>
            </a:pPr>
            <a:r>
              <a:rPr lang="en-US" dirty="0"/>
              <a:t>Maintenance  personnel</a:t>
            </a:r>
          </a:p>
          <a:p>
            <a:pPr marL="914400" lvl="2" indent="0">
              <a:buFont typeface="Arial" panose="020B0604020202020204" pitchFamily="34" charset="0"/>
              <a:buNone/>
              <a:defRPr/>
            </a:pPr>
            <a:endParaRPr lang="en-US" dirty="0"/>
          </a:p>
          <a:p>
            <a:pPr>
              <a:defRPr/>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1ACC4E77-AEF2-1349-D03D-652A863DE163}"/>
              </a:ext>
            </a:extLst>
          </p:cNvPr>
          <p:cNvSpPr>
            <a:spLocks noGrp="1"/>
          </p:cNvSpPr>
          <p:nvPr>
            <p:ph type="title"/>
          </p:nvPr>
        </p:nvSpPr>
        <p:spPr/>
        <p:txBody>
          <a:bodyPr/>
          <a:lstStyle/>
          <a:p>
            <a:r>
              <a:rPr lang="en-US" altLang="en-US"/>
              <a:t>Education: Safety</a:t>
            </a:r>
          </a:p>
        </p:txBody>
      </p:sp>
      <p:sp>
        <p:nvSpPr>
          <p:cNvPr id="82947" name="Content Placeholder 2">
            <a:extLst>
              <a:ext uri="{FF2B5EF4-FFF2-40B4-BE49-F238E27FC236}">
                <a16:creationId xmlns:a16="http://schemas.microsoft.com/office/drawing/2014/main" id="{E1BD328C-F37D-AE97-137E-D74795F4025B}"/>
              </a:ext>
            </a:extLst>
          </p:cNvPr>
          <p:cNvSpPr>
            <a:spLocks noGrp="1"/>
          </p:cNvSpPr>
          <p:nvPr>
            <p:ph idx="1"/>
          </p:nvPr>
        </p:nvSpPr>
        <p:spPr/>
        <p:txBody>
          <a:bodyPr/>
          <a:lstStyle/>
          <a:p>
            <a:r>
              <a:rPr lang="en-US" altLang="en-US" dirty="0"/>
              <a:t>The microbiology laboratory scientists must adhere to basic safety standard precautions including but not limited to:</a:t>
            </a:r>
          </a:p>
          <a:p>
            <a:pPr lvl="1"/>
            <a:r>
              <a:rPr lang="en-US" altLang="en-US" dirty="0"/>
              <a:t>Hand hygiene</a:t>
            </a:r>
          </a:p>
          <a:p>
            <a:pPr lvl="1"/>
            <a:r>
              <a:rPr lang="en-US" altLang="en-US" dirty="0"/>
              <a:t>Wearing gloves</a:t>
            </a:r>
          </a:p>
          <a:p>
            <a:pPr lvl="1"/>
            <a:r>
              <a:rPr lang="en-US" altLang="en-US" dirty="0"/>
              <a:t>Proper disposal of microbiologic waste</a:t>
            </a:r>
          </a:p>
          <a:p>
            <a:r>
              <a:rPr lang="en-US" altLang="en-US" dirty="0"/>
              <a:t>Laboratory personnel should receive available vaccines and be tested for diseases such as tuberculosis, hepatitis B, influenza, and meningococcus.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E06B8EE-0074-D96A-0A57-2C98C43A294C}"/>
              </a:ext>
            </a:extLst>
          </p:cNvPr>
          <p:cNvSpPr>
            <a:spLocks noGrp="1"/>
          </p:cNvSpPr>
          <p:nvPr>
            <p:ph type="title"/>
          </p:nvPr>
        </p:nvSpPr>
        <p:spPr/>
        <p:txBody>
          <a:bodyPr/>
          <a:lstStyle/>
          <a:p>
            <a:r>
              <a:rPr lang="en-US" altLang="en-US"/>
              <a:t>Role of the Laboratory</a:t>
            </a:r>
          </a:p>
        </p:txBody>
      </p:sp>
      <p:sp>
        <p:nvSpPr>
          <p:cNvPr id="18435" name="Content Placeholder 2">
            <a:extLst>
              <a:ext uri="{FF2B5EF4-FFF2-40B4-BE49-F238E27FC236}">
                <a16:creationId xmlns:a16="http://schemas.microsoft.com/office/drawing/2014/main" id="{738B026E-1507-1D21-FAA1-140C86D02941}"/>
              </a:ext>
            </a:extLst>
          </p:cNvPr>
          <p:cNvSpPr>
            <a:spLocks noGrp="1"/>
          </p:cNvSpPr>
          <p:nvPr>
            <p:ph idx="1"/>
          </p:nvPr>
        </p:nvSpPr>
        <p:spPr>
          <a:xfrm>
            <a:off x="457200" y="1165225"/>
            <a:ext cx="8229600" cy="4525963"/>
          </a:xfrm>
        </p:spPr>
        <p:txBody>
          <a:bodyPr/>
          <a:lstStyle/>
          <a:p>
            <a:r>
              <a:rPr lang="en-US" altLang="en-US" dirty="0"/>
              <a:t>Questions that the laboratory must answer:</a:t>
            </a:r>
          </a:p>
          <a:p>
            <a:pPr lvl="1"/>
            <a:r>
              <a:rPr lang="en-US" altLang="en-US" dirty="0"/>
              <a:t>How are these infectious agents spread/transmitted?</a:t>
            </a:r>
          </a:p>
          <a:p>
            <a:pPr lvl="1"/>
            <a:r>
              <a:rPr lang="en-US" altLang="en-US" dirty="0"/>
              <a:t>What are the reservoirs?</a:t>
            </a:r>
          </a:p>
          <a:p>
            <a:pPr lvl="1"/>
            <a:r>
              <a:rPr lang="en-US" altLang="en-US" dirty="0"/>
              <a:t>What is their incubation period?</a:t>
            </a:r>
          </a:p>
          <a:p>
            <a:pPr lvl="1"/>
            <a:r>
              <a:rPr lang="en-US" altLang="en-US" dirty="0"/>
              <a:t>What antimicrobial agents can successfully treat them?</a:t>
            </a:r>
          </a:p>
          <a:p>
            <a:pPr lvl="1"/>
            <a:r>
              <a:rPr lang="en-US" altLang="en-US" dirty="0"/>
              <a:t>How can the environment be disinfected? </a:t>
            </a:r>
          </a:p>
          <a:p>
            <a:endParaRPr lang="en-US"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DE9AB-FB8D-79E0-F12D-4293F1E4372E}"/>
              </a:ext>
            </a:extLst>
          </p:cNvPr>
          <p:cNvSpPr>
            <a:spLocks noGrp="1"/>
          </p:cNvSpPr>
          <p:nvPr>
            <p:ph type="title"/>
          </p:nvPr>
        </p:nvSpPr>
        <p:spPr/>
        <p:txBody>
          <a:bodyPr/>
          <a:lstStyle/>
          <a:p>
            <a:pPr>
              <a:defRPr/>
            </a:pPr>
            <a:r>
              <a:rPr lang="en-US" dirty="0"/>
              <a:t>RESPONSE PLANS</a:t>
            </a:r>
          </a:p>
        </p:txBody>
      </p:sp>
      <p:sp>
        <p:nvSpPr>
          <p:cNvPr id="5" name="Text Placeholder 4">
            <a:extLst>
              <a:ext uri="{FF2B5EF4-FFF2-40B4-BE49-F238E27FC236}">
                <a16:creationId xmlns:a16="http://schemas.microsoft.com/office/drawing/2014/main" id="{C851180C-FCCA-B755-F803-DC1AA0BC813A}"/>
              </a:ext>
            </a:extLst>
          </p:cNvPr>
          <p:cNvSpPr>
            <a:spLocks noGrp="1"/>
          </p:cNvSpPr>
          <p:nvPr>
            <p:ph type="body" idx="1"/>
          </p:nvPr>
        </p:nvSpPr>
        <p:spPr/>
        <p:txBody>
          <a:bodyPr/>
          <a:lstStyle/>
          <a:p>
            <a:pPr>
              <a:defRPr/>
            </a:pPr>
            <a:r>
              <a:rPr lang="en-US" dirty="0"/>
              <a:t>CHAPTER THREE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6E0DF44-316F-5F53-6DF2-29605A9C7799}"/>
              </a:ext>
            </a:extLst>
          </p:cNvPr>
          <p:cNvSpPr>
            <a:spLocks noGrp="1"/>
          </p:cNvSpPr>
          <p:nvPr>
            <p:ph type="title"/>
          </p:nvPr>
        </p:nvSpPr>
        <p:spPr/>
        <p:txBody>
          <a:bodyPr/>
          <a:lstStyle/>
          <a:p>
            <a:pPr eaLnBrk="1" hangingPunct="1"/>
            <a:r>
              <a:rPr lang="en-US" altLang="en-US"/>
              <a:t>Response Plans</a:t>
            </a:r>
          </a:p>
        </p:txBody>
      </p:sp>
      <p:sp>
        <p:nvSpPr>
          <p:cNvPr id="84995" name="Rectangle 3">
            <a:extLst>
              <a:ext uri="{FF2B5EF4-FFF2-40B4-BE49-F238E27FC236}">
                <a16:creationId xmlns:a16="http://schemas.microsoft.com/office/drawing/2014/main" id="{9130FC76-1C1F-381B-6742-D1155C305A4C}"/>
              </a:ext>
            </a:extLst>
          </p:cNvPr>
          <p:cNvSpPr>
            <a:spLocks noGrp="1"/>
          </p:cNvSpPr>
          <p:nvPr>
            <p:ph idx="1"/>
          </p:nvPr>
        </p:nvSpPr>
        <p:spPr/>
        <p:txBody>
          <a:bodyPr/>
          <a:lstStyle/>
          <a:p>
            <a:pPr eaLnBrk="1" hangingPunct="1"/>
            <a:r>
              <a:rPr lang="en-US" altLang="en-US"/>
              <a:t>Emergency response plans</a:t>
            </a:r>
          </a:p>
          <a:p>
            <a:pPr lvl="1" eaLnBrk="1" hangingPunct="1"/>
            <a:r>
              <a:rPr lang="en-US" altLang="en-US"/>
              <a:t>Planned response to biological agents</a:t>
            </a:r>
          </a:p>
          <a:p>
            <a:pPr lvl="2" eaLnBrk="1" hangingPunct="1"/>
            <a:r>
              <a:rPr lang="en-US" altLang="en-US"/>
              <a:t>Laboratory input </a:t>
            </a:r>
          </a:p>
          <a:p>
            <a:pPr lvl="3" eaLnBrk="1" hangingPunct="1"/>
            <a:r>
              <a:rPr lang="en-US" altLang="en-US"/>
              <a:t>Safety</a:t>
            </a:r>
          </a:p>
          <a:p>
            <a:pPr lvl="3" eaLnBrk="1" hangingPunct="1"/>
            <a:r>
              <a:rPr lang="en-US" altLang="en-US"/>
              <a:t>Specimen collection</a:t>
            </a:r>
          </a:p>
          <a:p>
            <a:pPr lvl="3" eaLnBrk="1" hangingPunct="1"/>
            <a:r>
              <a:rPr lang="en-US" altLang="en-US"/>
              <a:t>Agent identification</a:t>
            </a:r>
          </a:p>
          <a:p>
            <a:pPr lvl="3" eaLnBrk="1" hangingPunct="1"/>
            <a:r>
              <a:rPr lang="en-US" altLang="en-US"/>
              <a:t>Agent control</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36C00330-81F3-141C-A414-0E5D523E0353}"/>
              </a:ext>
            </a:extLst>
          </p:cNvPr>
          <p:cNvSpPr>
            <a:spLocks noGrp="1"/>
          </p:cNvSpPr>
          <p:nvPr>
            <p:ph type="title"/>
          </p:nvPr>
        </p:nvSpPr>
        <p:spPr/>
        <p:txBody>
          <a:bodyPr/>
          <a:lstStyle/>
          <a:p>
            <a:r>
              <a:rPr lang="en-US" altLang="en-US"/>
              <a:t>Points to Remember</a:t>
            </a:r>
          </a:p>
        </p:txBody>
      </p:sp>
      <p:sp>
        <p:nvSpPr>
          <p:cNvPr id="91139" name="Content Placeholder 2">
            <a:extLst>
              <a:ext uri="{FF2B5EF4-FFF2-40B4-BE49-F238E27FC236}">
                <a16:creationId xmlns:a16="http://schemas.microsoft.com/office/drawing/2014/main" id="{D2FBCCC3-D641-0026-0EBF-F4203C03BF48}"/>
              </a:ext>
            </a:extLst>
          </p:cNvPr>
          <p:cNvSpPr>
            <a:spLocks noGrp="1"/>
          </p:cNvSpPr>
          <p:nvPr>
            <p:ph idx="1"/>
          </p:nvPr>
        </p:nvSpPr>
        <p:spPr/>
        <p:txBody>
          <a:bodyPr/>
          <a:lstStyle/>
          <a:p>
            <a:r>
              <a:rPr lang="en-US" altLang="en-US"/>
              <a:t>The microbiology laboratory interacts with the infection preventionist and infection prevention and control committee in many different health care settings. </a:t>
            </a:r>
          </a:p>
          <a:p>
            <a:r>
              <a:rPr lang="en-US" altLang="en-US"/>
              <a:t>Surveillance is important to establish baseline data and recognize the need to investigate potential outbreaks.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5A98B0E6-15AB-D6A8-A2BE-DE91F751B1B5}"/>
              </a:ext>
            </a:extLst>
          </p:cNvPr>
          <p:cNvSpPr>
            <a:spLocks noGrp="1"/>
          </p:cNvSpPr>
          <p:nvPr>
            <p:ph type="title"/>
          </p:nvPr>
        </p:nvSpPr>
        <p:spPr>
          <a:xfrm>
            <a:off x="457200" y="228600"/>
            <a:ext cx="8229600" cy="1143000"/>
          </a:xfrm>
        </p:spPr>
        <p:txBody>
          <a:bodyPr/>
          <a:lstStyle/>
          <a:p>
            <a:r>
              <a:rPr lang="en-US" altLang="en-US" dirty="0"/>
              <a:t>Points to Remember</a:t>
            </a:r>
            <a:endParaRPr lang="en-US" altLang="en-US" strike="sngStrike" dirty="0"/>
          </a:p>
        </p:txBody>
      </p:sp>
      <p:sp>
        <p:nvSpPr>
          <p:cNvPr id="92163" name="Content Placeholder 2">
            <a:extLst>
              <a:ext uri="{FF2B5EF4-FFF2-40B4-BE49-F238E27FC236}">
                <a16:creationId xmlns:a16="http://schemas.microsoft.com/office/drawing/2014/main" id="{5A64C3F5-BD1D-8786-B737-BD0686FA6D16}"/>
              </a:ext>
            </a:extLst>
          </p:cNvPr>
          <p:cNvSpPr>
            <a:spLocks noGrp="1"/>
          </p:cNvSpPr>
          <p:nvPr>
            <p:ph idx="1"/>
          </p:nvPr>
        </p:nvSpPr>
        <p:spPr/>
        <p:txBody>
          <a:bodyPr/>
          <a:lstStyle/>
          <a:p>
            <a:r>
              <a:rPr lang="en-US" altLang="en-US"/>
              <a:t>The microbiology laboratory supports outbreak investigations by providing consultative services including epidemiologic correlation of isolates.</a:t>
            </a:r>
          </a:p>
          <a:p>
            <a:r>
              <a:rPr lang="en-US" altLang="en-US"/>
              <a:t> Although infrequently performed, environmental cultures may play a role in outbreak investigation.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2800B0AF-7FFE-D480-DC70-EE87985CE150}"/>
              </a:ext>
            </a:extLst>
          </p:cNvPr>
          <p:cNvSpPr>
            <a:spLocks noGrp="1"/>
          </p:cNvSpPr>
          <p:nvPr>
            <p:ph type="title"/>
          </p:nvPr>
        </p:nvSpPr>
        <p:spPr>
          <a:xfrm>
            <a:off x="457200" y="228600"/>
            <a:ext cx="8229600" cy="1143000"/>
          </a:xfrm>
        </p:spPr>
        <p:txBody>
          <a:bodyPr/>
          <a:lstStyle/>
          <a:p>
            <a:r>
              <a:rPr lang="en-US" altLang="en-US" dirty="0"/>
              <a:t>Points to Remember</a:t>
            </a:r>
            <a:endParaRPr lang="en-US" altLang="en-US" strike="sngStrike" dirty="0"/>
          </a:p>
        </p:txBody>
      </p:sp>
      <p:sp>
        <p:nvSpPr>
          <p:cNvPr id="93187" name="Content Placeholder 2">
            <a:extLst>
              <a:ext uri="{FF2B5EF4-FFF2-40B4-BE49-F238E27FC236}">
                <a16:creationId xmlns:a16="http://schemas.microsoft.com/office/drawing/2014/main" id="{9BB71C71-F35F-FA41-2D95-D7CB96A5DE23}"/>
              </a:ext>
            </a:extLst>
          </p:cNvPr>
          <p:cNvSpPr>
            <a:spLocks noGrp="1"/>
          </p:cNvSpPr>
          <p:nvPr>
            <p:ph idx="1"/>
          </p:nvPr>
        </p:nvSpPr>
        <p:spPr/>
        <p:txBody>
          <a:bodyPr/>
          <a:lstStyle/>
          <a:p>
            <a:r>
              <a:rPr lang="en-US" altLang="en-US"/>
              <a:t>Microbiology laboratory scientists must recognize their role in providing reports to health departments, committees, the infection control program, and on occasion, the public. </a:t>
            </a:r>
          </a:p>
          <a:p>
            <a:r>
              <a:rPr lang="en-US" altLang="en-US"/>
              <a:t>The microbiology laboratory must maintain competencies in new techniques and the identification of reemerging and emerging infectious diseases.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440324BC-6508-C5ED-D131-757DCCB43AEB}"/>
              </a:ext>
            </a:extLst>
          </p:cNvPr>
          <p:cNvSpPr>
            <a:spLocks noGrp="1"/>
          </p:cNvSpPr>
          <p:nvPr>
            <p:ph type="title"/>
          </p:nvPr>
        </p:nvSpPr>
        <p:spPr>
          <a:xfrm>
            <a:off x="457200" y="228600"/>
            <a:ext cx="8229600" cy="1143000"/>
          </a:xfrm>
        </p:spPr>
        <p:txBody>
          <a:bodyPr/>
          <a:lstStyle/>
          <a:p>
            <a:r>
              <a:rPr lang="en-US" altLang="en-US" dirty="0"/>
              <a:t>Points to Remember</a:t>
            </a:r>
            <a:endParaRPr lang="en-US" altLang="en-US" strike="sngStrike" dirty="0"/>
          </a:p>
        </p:txBody>
      </p:sp>
      <p:sp>
        <p:nvSpPr>
          <p:cNvPr id="94211" name="Content Placeholder 2">
            <a:extLst>
              <a:ext uri="{FF2B5EF4-FFF2-40B4-BE49-F238E27FC236}">
                <a16:creationId xmlns:a16="http://schemas.microsoft.com/office/drawing/2014/main" id="{F4A5F7A0-1457-6D7C-2FA7-5612A94EC22B}"/>
              </a:ext>
            </a:extLst>
          </p:cNvPr>
          <p:cNvSpPr>
            <a:spLocks noGrp="1"/>
          </p:cNvSpPr>
          <p:nvPr>
            <p:ph idx="1"/>
          </p:nvPr>
        </p:nvSpPr>
        <p:spPr/>
        <p:txBody>
          <a:bodyPr/>
          <a:lstStyle/>
          <a:p>
            <a:r>
              <a:rPr lang="en-US" altLang="en-US"/>
              <a:t>In anticipation of potential bioterrorism events and pandemics, the microbiology laboratory must be equipped to participate in emergency preparedness programs.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B07E0A0-D0F3-28F6-AA57-D1FA81E186A0}"/>
              </a:ext>
            </a:extLst>
          </p:cNvPr>
          <p:cNvSpPr>
            <a:spLocks noGrp="1"/>
          </p:cNvSpPr>
          <p:nvPr>
            <p:ph type="title"/>
          </p:nvPr>
        </p:nvSpPr>
        <p:spPr/>
        <p:txBody>
          <a:bodyPr/>
          <a:lstStyle/>
          <a:p>
            <a:r>
              <a:rPr lang="en-US" altLang="en-US" dirty="0"/>
              <a:t>Role of the Laboratory Scientists</a:t>
            </a:r>
          </a:p>
        </p:txBody>
      </p:sp>
      <p:sp>
        <p:nvSpPr>
          <p:cNvPr id="19459" name="Content Placeholder 2">
            <a:extLst>
              <a:ext uri="{FF2B5EF4-FFF2-40B4-BE49-F238E27FC236}">
                <a16:creationId xmlns:a16="http://schemas.microsoft.com/office/drawing/2014/main" id="{DF255094-A7C1-8168-86E1-896CE0EA07DE}"/>
              </a:ext>
            </a:extLst>
          </p:cNvPr>
          <p:cNvSpPr>
            <a:spLocks noGrp="1"/>
          </p:cNvSpPr>
          <p:nvPr>
            <p:ph idx="1"/>
          </p:nvPr>
        </p:nvSpPr>
        <p:spPr>
          <a:xfrm>
            <a:off x="457200" y="1382713"/>
            <a:ext cx="8229600" cy="4525962"/>
          </a:xfrm>
        </p:spPr>
        <p:txBody>
          <a:bodyPr/>
          <a:lstStyle/>
          <a:p>
            <a:r>
              <a:rPr lang="en-US" altLang="en-US" dirty="0"/>
              <a:t>Provide a microbiology laboratory scientist to serve as a member of the infection prevention and control (IPC) team</a:t>
            </a:r>
          </a:p>
          <a:p>
            <a:pPr lvl="1"/>
            <a:r>
              <a:rPr lang="en-US" altLang="en-US" dirty="0"/>
              <a:t>Other members as it relates to the case-in-point</a:t>
            </a:r>
          </a:p>
          <a:p>
            <a:pPr lvl="2"/>
            <a:r>
              <a:rPr lang="en-US" altLang="en-US" dirty="0"/>
              <a:t>ICU nurse manager</a:t>
            </a:r>
          </a:p>
          <a:p>
            <a:pPr lvl="2"/>
            <a:r>
              <a:rPr lang="en-US" altLang="en-US" dirty="0"/>
              <a:t>Physician in charge of the ICU</a:t>
            </a:r>
          </a:p>
          <a:p>
            <a:pPr lvl="2"/>
            <a:r>
              <a:rPr lang="en-US" altLang="en-US" dirty="0"/>
              <a:t>IPC practitioner</a:t>
            </a:r>
          </a:p>
          <a:p>
            <a:pPr lvl="1"/>
            <a:r>
              <a:rPr lang="en-US" altLang="en-US" dirty="0"/>
              <a:t>Members of the team must combine their knowledge to address the issues.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3A6BD1B-626E-1692-88F9-A1C3BA96C10C}"/>
              </a:ext>
            </a:extLst>
          </p:cNvPr>
          <p:cNvSpPr>
            <a:spLocks noGrp="1"/>
          </p:cNvSpPr>
          <p:nvPr>
            <p:ph type="title"/>
          </p:nvPr>
        </p:nvSpPr>
        <p:spPr/>
        <p:txBody>
          <a:bodyPr/>
          <a:lstStyle/>
          <a:p>
            <a:r>
              <a:rPr lang="en-US" altLang="en-US" dirty="0"/>
              <a:t>Role of the Laboratory Scientists</a:t>
            </a:r>
          </a:p>
        </p:txBody>
      </p:sp>
      <p:sp>
        <p:nvSpPr>
          <p:cNvPr id="20483" name="Content Placeholder 2">
            <a:extLst>
              <a:ext uri="{FF2B5EF4-FFF2-40B4-BE49-F238E27FC236}">
                <a16:creationId xmlns:a16="http://schemas.microsoft.com/office/drawing/2014/main" id="{AEAA0678-10B6-FEB8-50A8-B6D09A1D8B19}"/>
              </a:ext>
            </a:extLst>
          </p:cNvPr>
          <p:cNvSpPr>
            <a:spLocks noGrp="1"/>
          </p:cNvSpPr>
          <p:nvPr>
            <p:ph idx="1"/>
          </p:nvPr>
        </p:nvSpPr>
        <p:spPr/>
        <p:txBody>
          <a:bodyPr/>
          <a:lstStyle/>
          <a:p>
            <a:r>
              <a:rPr lang="en-US" altLang="en-US" dirty="0"/>
              <a:t>Educational Role Teaching Proper: </a:t>
            </a:r>
          </a:p>
          <a:p>
            <a:pPr lvl="1"/>
            <a:r>
              <a:rPr lang="en-US" altLang="en-US" dirty="0"/>
              <a:t>Specimen collection</a:t>
            </a:r>
          </a:p>
          <a:p>
            <a:pPr lvl="1"/>
            <a:r>
              <a:rPr lang="en-US" altLang="en-US" dirty="0"/>
              <a:t>Specimen transport</a:t>
            </a:r>
          </a:p>
          <a:p>
            <a:pPr lvl="1"/>
            <a:r>
              <a:rPr lang="en-US" altLang="en-US" dirty="0"/>
              <a:t>Disinfection procedures</a:t>
            </a:r>
          </a:p>
          <a:p>
            <a:pPr lvl="1"/>
            <a:r>
              <a:rPr lang="en-US" altLang="en-US" dirty="0"/>
              <a:t>Safety protocols</a:t>
            </a:r>
          </a:p>
          <a:p>
            <a:r>
              <a:rPr lang="en-US" altLang="en-US" dirty="0"/>
              <a:t>Learn current information on:</a:t>
            </a:r>
            <a:endParaRPr lang="en-US" altLang="en-US" strike="sngStrike" dirty="0"/>
          </a:p>
          <a:p>
            <a:pPr lvl="1"/>
            <a:r>
              <a:rPr lang="en-US" altLang="en-US" dirty="0"/>
              <a:t>Media selection</a:t>
            </a:r>
          </a:p>
          <a:p>
            <a:pPr lvl="1"/>
            <a:r>
              <a:rPr lang="en-US" altLang="en-US" dirty="0"/>
              <a:t>Identification techniques</a:t>
            </a:r>
          </a:p>
          <a:p>
            <a:pPr lvl="1"/>
            <a:r>
              <a:rPr lang="en-US" altLang="en-US" dirty="0"/>
              <a:t>Safety precautions</a:t>
            </a:r>
          </a:p>
        </p:txBody>
      </p:sp>
    </p:spTree>
  </p:cSld>
  <p:clrMapOvr>
    <a:masterClrMapping/>
  </p:clrMapOvr>
</p:sld>
</file>

<file path=ppt/theme/theme1.xml><?xml version="1.0" encoding="utf-8"?>
<a:theme xmlns:a="http://schemas.openxmlformats.org/drawingml/2006/main" name="Neon-RoyalBlue">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on-RoyalBlue" id="{72EAA468-4DB8-4A64-830F-1CBAD7B3591C}" vid="{6AF9C7EC-0BC1-4F79-9811-701B7FD60B1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Neon-RoyalBlue</Template>
  <TotalTime>0</TotalTime>
  <Words>2708</Words>
  <Application>Microsoft Office PowerPoint</Application>
  <PresentationFormat>On-screen Show (4:3)</PresentationFormat>
  <Paragraphs>405</Paragraphs>
  <Slides>75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MS PGothic</vt:lpstr>
      <vt:lpstr>MS PGothic</vt:lpstr>
      <vt:lpstr>Arial</vt:lpstr>
      <vt:lpstr>Times New Roman</vt:lpstr>
      <vt:lpstr>Wingdings</vt:lpstr>
      <vt:lpstr>Wingdings 2</vt:lpstr>
      <vt:lpstr>Wingdings 3</vt:lpstr>
      <vt:lpstr>Neon-RoyalBlue</vt:lpstr>
      <vt:lpstr>PowerPoint Presentation</vt:lpstr>
      <vt:lpstr>INTRODUCTION</vt:lpstr>
      <vt:lpstr>The Facts</vt:lpstr>
      <vt:lpstr>The Facts</vt:lpstr>
      <vt:lpstr>The Facts</vt:lpstr>
      <vt:lpstr>Role of the Laboratory Scientists</vt:lpstr>
      <vt:lpstr>Role of the Laboratory</vt:lpstr>
      <vt:lpstr>Role of the Laboratory Scientists</vt:lpstr>
      <vt:lpstr>Role of the Laboratory Scientists</vt:lpstr>
      <vt:lpstr>What’s Ahead?</vt:lpstr>
      <vt:lpstr>General Concepts in Infection Prevention and Control Practice</vt:lpstr>
      <vt:lpstr>General Concepts </vt:lpstr>
      <vt:lpstr>General Concepts </vt:lpstr>
      <vt:lpstr>Infection and Control in  Health Care Settings</vt:lpstr>
      <vt:lpstr>Infection and Control in  Health Care Settings</vt:lpstr>
      <vt:lpstr>Infection and Control in  Health Care Settings </vt:lpstr>
      <vt:lpstr>Infection and Control in  Health Care Settings </vt:lpstr>
      <vt:lpstr>Health Care Settings Involving Infection Prevention and Control</vt:lpstr>
      <vt:lpstr>Infection Prevention and Control (IPC) During a Pandemic</vt:lpstr>
      <vt:lpstr>Infection Control Surveillance</vt:lpstr>
      <vt:lpstr>Infection Control Surveillance</vt:lpstr>
      <vt:lpstr>Surveillance Definitions</vt:lpstr>
      <vt:lpstr>Surveillance Definitions (Cont.)</vt:lpstr>
      <vt:lpstr>General or Targeted Surveillance</vt:lpstr>
      <vt:lpstr>General or Targeted Surveillance</vt:lpstr>
      <vt:lpstr>Baseline Data</vt:lpstr>
      <vt:lpstr>Data Gathering: Culture Review</vt:lpstr>
      <vt:lpstr>Data Mining</vt:lpstr>
      <vt:lpstr>Cases</vt:lpstr>
      <vt:lpstr>Cases </vt:lpstr>
      <vt:lpstr>Cases</vt:lpstr>
      <vt:lpstr>Laboratory Support and Data Gathering</vt:lpstr>
      <vt:lpstr>Laboratory Support and Data Gathering</vt:lpstr>
      <vt:lpstr>Common Microbes of Infection  Control Significance </vt:lpstr>
      <vt:lpstr>Frequently Identified Microbes</vt:lpstr>
      <vt:lpstr>Frequently Identified Microbes</vt:lpstr>
      <vt:lpstr>Frequently Identified Microbes </vt:lpstr>
      <vt:lpstr>Outbreak Investigation</vt:lpstr>
      <vt:lpstr>Definitions</vt:lpstr>
      <vt:lpstr>Definitions</vt:lpstr>
      <vt:lpstr>Definitions</vt:lpstr>
      <vt:lpstr>Reasons for Initiating and Conducting an Outbreak Investigation </vt:lpstr>
      <vt:lpstr>Local Outbreaks</vt:lpstr>
      <vt:lpstr>Catheter-Related Bloodstream Infections</vt:lpstr>
      <vt:lpstr>Widespread Outbreaks and Epidemiologic Curve</vt:lpstr>
      <vt:lpstr>Chapter Case-in-Point: Epidemiologic Curve </vt:lpstr>
      <vt:lpstr>Example Epidemiologic Curve-Outbreak Investigation </vt:lpstr>
      <vt:lpstr>Pandemic</vt:lpstr>
      <vt:lpstr>Pandemic</vt:lpstr>
      <vt:lpstr>Pandemic</vt:lpstr>
      <vt:lpstr>Investigation Support from the Laboratory</vt:lpstr>
      <vt:lpstr>PowerPoint Presentation</vt:lpstr>
      <vt:lpstr> Cultures and Serology </vt:lpstr>
      <vt:lpstr>Support from the Laboratory: Antibiograms </vt:lpstr>
      <vt:lpstr>Comparison of Antibiograms from Microbial Isolates</vt:lpstr>
      <vt:lpstr>Support from the Laboratory</vt:lpstr>
      <vt:lpstr>Environmental Culturing: Air</vt:lpstr>
      <vt:lpstr>Environmental Culturing: Water</vt:lpstr>
      <vt:lpstr>Environmental Culturing:  Water </vt:lpstr>
      <vt:lpstr>Pathogens Related to Water-borne Infections</vt:lpstr>
      <vt:lpstr>Environmental Culturing: Surfaces </vt:lpstr>
      <vt:lpstr>Reporting</vt:lpstr>
      <vt:lpstr>Reporting to Public Health, Committees and Programs</vt:lpstr>
      <vt:lpstr>Examples of Reportable Diseases</vt:lpstr>
      <vt:lpstr>Reporting to the Media</vt:lpstr>
      <vt:lpstr>Education</vt:lpstr>
      <vt:lpstr>Laboratory Scientists and Infection Prevention and Control Practitioners</vt:lpstr>
      <vt:lpstr>Laboratory Scientists and Infection Prevention and Control Practitioners</vt:lpstr>
      <vt:lpstr>Education: Safety</vt:lpstr>
      <vt:lpstr>RESPONSE PLANS</vt:lpstr>
      <vt:lpstr>Response Plans</vt:lpstr>
      <vt:lpstr>Points to Remember</vt:lpstr>
      <vt:lpstr>Points to Remember</vt:lpstr>
      <vt:lpstr>Points to Remember</vt:lpstr>
      <vt:lpstr>Points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ACLS CH05</dc:title>
  <dc:creator/>
  <cp:lastModifiedBy/>
  <cp:revision>240</cp:revision>
  <dcterms:created xsi:type="dcterms:W3CDTF">2006-03-30T22:26:44Z</dcterms:created>
  <dcterms:modified xsi:type="dcterms:W3CDTF">2024-10-02T14:51:50Z</dcterms:modified>
</cp:coreProperties>
</file>