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784" r:id="rId1"/>
  </p:sldMasterIdLst>
  <p:notesMasterIdLst>
    <p:notesMasterId r:id="rId148"/>
  </p:notesMasterIdLst>
  <p:handoutMasterIdLst>
    <p:handoutMasterId r:id="rId149"/>
  </p:handoutMasterIdLst>
  <p:sldIdLst>
    <p:sldId id="307" r:id="rId2"/>
    <p:sldId id="527" r:id="rId3"/>
    <p:sldId id="528" r:id="rId4"/>
    <p:sldId id="457" r:id="rId5"/>
    <p:sldId id="434" r:id="rId6"/>
    <p:sldId id="460" r:id="rId7"/>
    <p:sldId id="459" r:id="rId8"/>
    <p:sldId id="461" r:id="rId9"/>
    <p:sldId id="308" r:id="rId10"/>
    <p:sldId id="462" r:id="rId11"/>
    <p:sldId id="456" r:id="rId12"/>
    <p:sldId id="463" r:id="rId13"/>
    <p:sldId id="398" r:id="rId14"/>
    <p:sldId id="416" r:id="rId15"/>
    <p:sldId id="399" r:id="rId16"/>
    <p:sldId id="322" r:id="rId17"/>
    <p:sldId id="323" r:id="rId18"/>
    <p:sldId id="391" r:id="rId19"/>
    <p:sldId id="324" r:id="rId20"/>
    <p:sldId id="529" r:id="rId21"/>
    <p:sldId id="325" r:id="rId22"/>
    <p:sldId id="326" r:id="rId23"/>
    <p:sldId id="464" r:id="rId24"/>
    <p:sldId id="327" r:id="rId25"/>
    <p:sldId id="417" r:id="rId26"/>
    <p:sldId id="328" r:id="rId27"/>
    <p:sldId id="310" r:id="rId28"/>
    <p:sldId id="465" r:id="rId29"/>
    <p:sldId id="466" r:id="rId30"/>
    <p:sldId id="331" r:id="rId31"/>
    <p:sldId id="467" r:id="rId32"/>
    <p:sldId id="468" r:id="rId33"/>
    <p:sldId id="332" r:id="rId34"/>
    <p:sldId id="333" r:id="rId35"/>
    <p:sldId id="469" r:id="rId36"/>
    <p:sldId id="313" r:id="rId37"/>
    <p:sldId id="470" r:id="rId38"/>
    <p:sldId id="330" r:id="rId39"/>
    <p:sldId id="471" r:id="rId40"/>
    <p:sldId id="472" r:id="rId41"/>
    <p:sldId id="337" r:id="rId42"/>
    <p:sldId id="473" r:id="rId43"/>
    <p:sldId id="474" r:id="rId44"/>
    <p:sldId id="476" r:id="rId45"/>
    <p:sldId id="478" r:id="rId46"/>
    <p:sldId id="339" r:id="rId47"/>
    <p:sldId id="341" r:id="rId48"/>
    <p:sldId id="342" r:id="rId49"/>
    <p:sldId id="345" r:id="rId50"/>
    <p:sldId id="480" r:id="rId51"/>
    <p:sldId id="479" r:id="rId52"/>
    <p:sldId id="346" r:id="rId53"/>
    <p:sldId id="347" r:id="rId54"/>
    <p:sldId id="348" r:id="rId55"/>
    <p:sldId id="477" r:id="rId56"/>
    <p:sldId id="340" r:id="rId57"/>
    <p:sldId id="481" r:id="rId58"/>
    <p:sldId id="343" r:id="rId59"/>
    <p:sldId id="530" r:id="rId60"/>
    <p:sldId id="486" r:id="rId61"/>
    <p:sldId id="334" r:id="rId62"/>
    <p:sldId id="335" r:id="rId63"/>
    <p:sldId id="487" r:id="rId64"/>
    <p:sldId id="344" r:id="rId65"/>
    <p:sldId id="336" r:id="rId66"/>
    <p:sldId id="350" r:id="rId67"/>
    <p:sldId id="351" r:id="rId68"/>
    <p:sldId id="352" r:id="rId69"/>
    <p:sldId id="492" r:id="rId70"/>
    <p:sldId id="496" r:id="rId71"/>
    <p:sldId id="497" r:id="rId72"/>
    <p:sldId id="354" r:id="rId73"/>
    <p:sldId id="498" r:id="rId74"/>
    <p:sldId id="357" r:id="rId75"/>
    <p:sldId id="499" r:id="rId76"/>
    <p:sldId id="532" r:id="rId77"/>
    <p:sldId id="358" r:id="rId78"/>
    <p:sldId id="423" r:id="rId79"/>
    <p:sldId id="359" r:id="rId80"/>
    <p:sldId id="424" r:id="rId81"/>
    <p:sldId id="401" r:id="rId82"/>
    <p:sldId id="360" r:id="rId83"/>
    <p:sldId id="365" r:id="rId84"/>
    <p:sldId id="366" r:id="rId85"/>
    <p:sldId id="402" r:id="rId86"/>
    <p:sldId id="403" r:id="rId87"/>
    <p:sldId id="361" r:id="rId88"/>
    <p:sldId id="500" r:id="rId89"/>
    <p:sldId id="501" r:id="rId90"/>
    <p:sldId id="495" r:id="rId91"/>
    <p:sldId id="385" r:id="rId92"/>
    <p:sldId id="503" r:id="rId93"/>
    <p:sldId id="425" r:id="rId94"/>
    <p:sldId id="405" r:id="rId95"/>
    <p:sldId id="355" r:id="rId96"/>
    <p:sldId id="356" r:id="rId97"/>
    <p:sldId id="428" r:id="rId98"/>
    <p:sldId id="533" r:id="rId99"/>
    <p:sldId id="388" r:id="rId100"/>
    <p:sldId id="363" r:id="rId101"/>
    <p:sldId id="364" r:id="rId102"/>
    <p:sldId id="367" r:id="rId103"/>
    <p:sldId id="368" r:id="rId104"/>
    <p:sldId id="406" r:id="rId105"/>
    <p:sldId id="369" r:id="rId106"/>
    <p:sldId id="370" r:id="rId107"/>
    <p:sldId id="392" r:id="rId108"/>
    <p:sldId id="389" r:id="rId109"/>
    <p:sldId id="371" r:id="rId110"/>
    <p:sldId id="375" r:id="rId111"/>
    <p:sldId id="372" r:id="rId112"/>
    <p:sldId id="508" r:id="rId113"/>
    <p:sldId id="376" r:id="rId114"/>
    <p:sldId id="445" r:id="rId115"/>
    <p:sldId id="447" r:id="rId116"/>
    <p:sldId id="448" r:id="rId117"/>
    <p:sldId id="449" r:id="rId118"/>
    <p:sldId id="450" r:id="rId119"/>
    <p:sldId id="451" r:id="rId120"/>
    <p:sldId id="378" r:id="rId121"/>
    <p:sldId id="373" r:id="rId122"/>
    <p:sldId id="407" r:id="rId123"/>
    <p:sldId id="429" r:id="rId124"/>
    <p:sldId id="374" r:id="rId125"/>
    <p:sldId id="431" r:id="rId126"/>
    <p:sldId id="379" r:id="rId127"/>
    <p:sldId id="380" r:id="rId128"/>
    <p:sldId id="377" r:id="rId129"/>
    <p:sldId id="381" r:id="rId130"/>
    <p:sldId id="382" r:id="rId131"/>
    <p:sldId id="383" r:id="rId132"/>
    <p:sldId id="384" r:id="rId133"/>
    <p:sldId id="386" r:id="rId134"/>
    <p:sldId id="509" r:id="rId135"/>
    <p:sldId id="321" r:id="rId136"/>
    <p:sldId id="510" r:id="rId137"/>
    <p:sldId id="534" r:id="rId138"/>
    <p:sldId id="387" r:id="rId139"/>
    <p:sldId id="535" r:id="rId140"/>
    <p:sldId id="390" r:id="rId141"/>
    <p:sldId id="507" r:id="rId142"/>
    <p:sldId id="522" r:id="rId143"/>
    <p:sldId id="523" r:id="rId144"/>
    <p:sldId id="524" r:id="rId145"/>
    <p:sldId id="525" r:id="rId146"/>
    <p:sldId id="526" r:id="rId147"/>
  </p:sldIdLst>
  <p:sldSz cx="9144000" cy="6858000" type="screen4x3"/>
  <p:notesSz cx="9236075" cy="697388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sldGuideLst>
    </p:ext>
    <p:ext uri="{2D200454-40CA-4A62-9FC3-DE9A4176ACB9}">
      <p15:notesGuideLst xmlns:p15="http://schemas.microsoft.com/office/powerpoint/2012/main">
        <p15:guide id="1" orient="horz" pos="2197">
          <p15:clr>
            <a:srgbClr val="A4A3A4"/>
          </p15:clr>
        </p15:guide>
        <p15:guide id="2" pos="29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6600"/>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84" autoAdjust="0"/>
  </p:normalViewPr>
  <p:slideViewPr>
    <p:cSldViewPr>
      <p:cViewPr varScale="1">
        <p:scale>
          <a:sx n="104" d="100"/>
          <a:sy n="104" d="100"/>
        </p:scale>
        <p:origin x="1422" y="102"/>
      </p:cViewPr>
      <p:guideLst>
        <p:guide orient="horz" pos="1008"/>
        <p:guide pos="2880"/>
      </p:guideLst>
    </p:cSldViewPr>
  </p:slideViewPr>
  <p:outlineViewPr>
    <p:cViewPr>
      <p:scale>
        <a:sx n="50" d="100"/>
        <a:sy n="50" d="100"/>
      </p:scale>
      <p:origin x="0" y="5611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766" y="-360"/>
      </p:cViewPr>
      <p:guideLst>
        <p:guide orient="horz" pos="2197"/>
        <p:guide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75" Type="http://schemas.microsoft.com/office/2018/10/relationships/authors" Targe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0B980-9948-D760-7F2C-E0C182C70A9B}"/>
              </a:ext>
            </a:extLst>
          </p:cNvPr>
          <p:cNvSpPr>
            <a:spLocks noGrp="1"/>
          </p:cNvSpPr>
          <p:nvPr>
            <p:ph type="hdr" sz="quarter"/>
          </p:nvPr>
        </p:nvSpPr>
        <p:spPr>
          <a:xfrm>
            <a:off x="0" y="0"/>
            <a:ext cx="4002088" cy="349250"/>
          </a:xfrm>
          <a:prstGeom prst="rect">
            <a:avLst/>
          </a:prstGeom>
        </p:spPr>
        <p:txBody>
          <a:bodyPr vert="horz" lIns="92604" tIns="46303" rIns="92604" bIns="46303"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E34EB0B-0240-BC26-4908-06D5624F081E}"/>
              </a:ext>
            </a:extLst>
          </p:cNvPr>
          <p:cNvSpPr>
            <a:spLocks noGrp="1"/>
          </p:cNvSpPr>
          <p:nvPr>
            <p:ph type="dt" sz="quarter" idx="1"/>
          </p:nvPr>
        </p:nvSpPr>
        <p:spPr>
          <a:xfrm>
            <a:off x="5232400" y="0"/>
            <a:ext cx="4002088" cy="349250"/>
          </a:xfrm>
          <a:prstGeom prst="rect">
            <a:avLst/>
          </a:prstGeom>
        </p:spPr>
        <p:txBody>
          <a:bodyPr vert="horz" lIns="92604" tIns="46303" rIns="92604" bIns="46303" rtlCol="0"/>
          <a:lstStyle>
            <a:lvl1pPr algn="r">
              <a:defRPr sz="1200"/>
            </a:lvl1pPr>
          </a:lstStyle>
          <a:p>
            <a:pPr>
              <a:defRPr/>
            </a:pPr>
            <a:fld id="{ADDB74DF-0C52-4F95-9718-71C28539C74E}" type="datetimeFigureOut">
              <a:rPr lang="en-US"/>
              <a:pPr>
                <a:defRPr/>
              </a:pPr>
              <a:t>10/2/2024</a:t>
            </a:fld>
            <a:endParaRPr lang="en-US"/>
          </a:p>
        </p:txBody>
      </p:sp>
      <p:sp>
        <p:nvSpPr>
          <p:cNvPr id="4" name="Footer Placeholder 3">
            <a:extLst>
              <a:ext uri="{FF2B5EF4-FFF2-40B4-BE49-F238E27FC236}">
                <a16:creationId xmlns:a16="http://schemas.microsoft.com/office/drawing/2014/main" id="{D758A790-89CF-42C5-0DEF-B42F5A7E7706}"/>
              </a:ext>
            </a:extLst>
          </p:cNvPr>
          <p:cNvSpPr>
            <a:spLocks noGrp="1"/>
          </p:cNvSpPr>
          <p:nvPr>
            <p:ph type="ftr" sz="quarter" idx="2"/>
          </p:nvPr>
        </p:nvSpPr>
        <p:spPr>
          <a:xfrm>
            <a:off x="0" y="6624638"/>
            <a:ext cx="4002088" cy="349250"/>
          </a:xfrm>
          <a:prstGeom prst="rect">
            <a:avLst/>
          </a:prstGeom>
        </p:spPr>
        <p:txBody>
          <a:bodyPr vert="horz" lIns="92604" tIns="46303" rIns="92604" bIns="46303"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94F6EDB-A0A7-FFED-E7DC-5418DBE6735F}"/>
              </a:ext>
            </a:extLst>
          </p:cNvPr>
          <p:cNvSpPr>
            <a:spLocks noGrp="1"/>
          </p:cNvSpPr>
          <p:nvPr>
            <p:ph type="sldNum" sz="quarter" idx="3"/>
          </p:nvPr>
        </p:nvSpPr>
        <p:spPr>
          <a:xfrm>
            <a:off x="5232400" y="6624638"/>
            <a:ext cx="4002088" cy="349250"/>
          </a:xfrm>
          <a:prstGeom prst="rect">
            <a:avLst/>
          </a:prstGeom>
        </p:spPr>
        <p:txBody>
          <a:bodyPr vert="horz" wrap="square" lIns="92604" tIns="46303" rIns="92604" bIns="46303" numCol="1" anchor="b" anchorCtr="0" compatLnSpc="1">
            <a:prstTxWarp prst="textNoShape">
              <a:avLst/>
            </a:prstTxWarp>
          </a:bodyPr>
          <a:lstStyle>
            <a:lvl1pPr algn="r">
              <a:defRPr sz="1200" smtClean="0"/>
            </a:lvl1pPr>
          </a:lstStyle>
          <a:p>
            <a:pPr>
              <a:defRPr/>
            </a:pPr>
            <a:fld id="{742A54CC-797D-401A-A815-82C65AE6038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B333DA9-C936-A69D-B3CB-12F6F0A1B0AC}"/>
              </a:ext>
            </a:extLst>
          </p:cNvPr>
          <p:cNvSpPr>
            <a:spLocks noGrp="1" noChangeArrowheads="1"/>
          </p:cNvSpPr>
          <p:nvPr>
            <p:ph type="hdr" sz="quarter"/>
          </p:nvPr>
        </p:nvSpPr>
        <p:spPr bwMode="auto">
          <a:xfrm>
            <a:off x="0" y="0"/>
            <a:ext cx="4002088" cy="349250"/>
          </a:xfrm>
          <a:prstGeom prst="rect">
            <a:avLst/>
          </a:prstGeom>
          <a:noFill/>
          <a:ln w="9525">
            <a:noFill/>
            <a:miter lim="800000"/>
            <a:headEnd/>
            <a:tailEnd/>
          </a:ln>
          <a:effectLst/>
        </p:spPr>
        <p:txBody>
          <a:bodyPr vert="horz" wrap="square" lIns="92604" tIns="46303" rIns="92604" bIns="4630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0258240E-E7B5-038A-1EB5-FA18B14215CC}"/>
              </a:ext>
            </a:extLst>
          </p:cNvPr>
          <p:cNvSpPr>
            <a:spLocks noGrp="1" noChangeArrowheads="1"/>
          </p:cNvSpPr>
          <p:nvPr>
            <p:ph type="dt" idx="1"/>
          </p:nvPr>
        </p:nvSpPr>
        <p:spPr bwMode="auto">
          <a:xfrm>
            <a:off x="5232400" y="0"/>
            <a:ext cx="4002088" cy="349250"/>
          </a:xfrm>
          <a:prstGeom prst="rect">
            <a:avLst/>
          </a:prstGeom>
          <a:noFill/>
          <a:ln w="9525">
            <a:noFill/>
            <a:miter lim="800000"/>
            <a:headEnd/>
            <a:tailEnd/>
          </a:ln>
          <a:effectLst/>
        </p:spPr>
        <p:txBody>
          <a:bodyPr vert="horz" wrap="square" lIns="92604" tIns="46303" rIns="92604" bIns="4630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65023FAC-D119-8497-2645-BED3027D2C24}"/>
              </a:ext>
            </a:extLst>
          </p:cNvPr>
          <p:cNvSpPr>
            <a:spLocks noGrp="1" noRot="1" noChangeAspect="1" noChangeArrowheads="1" noTextEdit="1"/>
          </p:cNvSpPr>
          <p:nvPr>
            <p:ph type="sldImg" idx="2"/>
          </p:nvPr>
        </p:nvSpPr>
        <p:spPr bwMode="auto">
          <a:xfrm>
            <a:off x="2874963" y="522288"/>
            <a:ext cx="3486150" cy="261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596DEFAC-A558-3AF7-E753-C16375A471C4}"/>
              </a:ext>
            </a:extLst>
          </p:cNvPr>
          <p:cNvSpPr>
            <a:spLocks noGrp="1" noChangeArrowheads="1"/>
          </p:cNvSpPr>
          <p:nvPr>
            <p:ph type="body" sz="quarter" idx="3"/>
          </p:nvPr>
        </p:nvSpPr>
        <p:spPr bwMode="auto">
          <a:xfrm>
            <a:off x="923925" y="3313113"/>
            <a:ext cx="7388225" cy="3138487"/>
          </a:xfrm>
          <a:prstGeom prst="rect">
            <a:avLst/>
          </a:prstGeom>
          <a:noFill/>
          <a:ln w="9525">
            <a:noFill/>
            <a:miter lim="800000"/>
            <a:headEnd/>
            <a:tailEnd/>
          </a:ln>
          <a:effectLst/>
        </p:spPr>
        <p:txBody>
          <a:bodyPr vert="horz" wrap="square" lIns="92604" tIns="46303" rIns="92604" bIns="463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CA4B62FA-9AFE-BD7D-0AD2-FDD6CEA7C76F}"/>
              </a:ext>
            </a:extLst>
          </p:cNvPr>
          <p:cNvSpPr>
            <a:spLocks noGrp="1" noChangeArrowheads="1"/>
          </p:cNvSpPr>
          <p:nvPr>
            <p:ph type="ftr" sz="quarter" idx="4"/>
          </p:nvPr>
        </p:nvSpPr>
        <p:spPr bwMode="auto">
          <a:xfrm>
            <a:off x="0" y="6624638"/>
            <a:ext cx="4002088" cy="347662"/>
          </a:xfrm>
          <a:prstGeom prst="rect">
            <a:avLst/>
          </a:prstGeom>
          <a:noFill/>
          <a:ln w="9525">
            <a:noFill/>
            <a:miter lim="800000"/>
            <a:headEnd/>
            <a:tailEnd/>
          </a:ln>
          <a:effectLst/>
        </p:spPr>
        <p:txBody>
          <a:bodyPr vert="horz" wrap="square" lIns="92604" tIns="46303" rIns="92604" bIns="4630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a:extLst>
              <a:ext uri="{FF2B5EF4-FFF2-40B4-BE49-F238E27FC236}">
                <a16:creationId xmlns:a16="http://schemas.microsoft.com/office/drawing/2014/main" id="{63F6E924-A21F-6033-F9DC-42A58B5C64CF}"/>
              </a:ext>
            </a:extLst>
          </p:cNvPr>
          <p:cNvSpPr>
            <a:spLocks noGrp="1" noChangeArrowheads="1"/>
          </p:cNvSpPr>
          <p:nvPr>
            <p:ph type="sldNum" sz="quarter" idx="5"/>
          </p:nvPr>
        </p:nvSpPr>
        <p:spPr bwMode="auto">
          <a:xfrm>
            <a:off x="5232400" y="6624638"/>
            <a:ext cx="4002088" cy="347662"/>
          </a:xfrm>
          <a:prstGeom prst="rect">
            <a:avLst/>
          </a:prstGeom>
          <a:noFill/>
          <a:ln w="9525">
            <a:noFill/>
            <a:miter lim="800000"/>
            <a:headEnd/>
            <a:tailEnd/>
          </a:ln>
          <a:effectLst/>
        </p:spPr>
        <p:txBody>
          <a:bodyPr vert="horz" wrap="square" lIns="92604" tIns="46303" rIns="92604" bIns="46303"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13CDB9E-35D5-4AF7-9C65-D94DEA248D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04864A5-BC60-69F2-2012-929029EB9A90}"/>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E388A7C3-BFB7-E15E-1159-DC24F7729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D04CE85B-AA4F-7290-1300-35A09620F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298A1D-E270-48B4-9E5C-FD3214CD0D33}" type="slidenum">
              <a:rPr lang="en-US" altLang="en-US" sz="1200">
                <a:latin typeface="Arial" panose="020B0604020202020204" pitchFamily="34" charset="0"/>
              </a:rPr>
              <a:pPr/>
              <a:t>90</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48C26BA1-6065-9132-E8DD-5A212A40BB2C}"/>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B1228B09-EC52-B027-F269-6949BD169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7764" name="Slide Number Placeholder 3">
            <a:extLst>
              <a:ext uri="{FF2B5EF4-FFF2-40B4-BE49-F238E27FC236}">
                <a16:creationId xmlns:a16="http://schemas.microsoft.com/office/drawing/2014/main" id="{04F82C9F-1998-10E2-34B0-4D59FFE20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9DE09D-1D4C-4CB0-8E85-6F8965F4CA4D}" type="slidenum">
              <a:rPr lang="en-US" altLang="en-US" sz="1200">
                <a:latin typeface="Arial" panose="020B0604020202020204" pitchFamily="34" charset="0"/>
              </a:rPr>
              <a:pPr/>
              <a:t>92</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55C6AD6E-9524-74AB-75F3-914CFA44D611}"/>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1DD7DF1F-2DB6-A6DE-C2D4-EDBD73FE8C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a:extLst>
              <a:ext uri="{FF2B5EF4-FFF2-40B4-BE49-F238E27FC236}">
                <a16:creationId xmlns:a16="http://schemas.microsoft.com/office/drawing/2014/main" id="{E79A5EE5-30DC-868A-EEA9-95FFB4F27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3ECAD1-160E-42F6-871D-30D311F7DC21}" type="slidenum">
              <a:rPr lang="en-US" altLang="en-US" sz="1200">
                <a:latin typeface="Arial" panose="020B0604020202020204" pitchFamily="34" charset="0"/>
              </a:rPr>
              <a:pPr/>
              <a:t>123</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5B02CF15-83A6-BA4F-CCEF-80ABA2688889}"/>
              </a:ext>
            </a:extLst>
          </p:cNvPr>
          <p:cNvSpPr>
            <a:spLocks noGrp="1" noRot="1" noChangeAspect="1" noChangeArrowheads="1" noTextEdit="1"/>
          </p:cNvSpPr>
          <p:nvPr>
            <p:ph type="sldImg"/>
          </p:nvPr>
        </p:nvSpPr>
        <p:spPr>
          <a:ln/>
        </p:spPr>
      </p:sp>
      <p:sp>
        <p:nvSpPr>
          <p:cNvPr id="165891" name="Notes Placeholder 2">
            <a:extLst>
              <a:ext uri="{FF2B5EF4-FFF2-40B4-BE49-F238E27FC236}">
                <a16:creationId xmlns:a16="http://schemas.microsoft.com/office/drawing/2014/main" id="{6742370E-4E17-829B-EE88-9C280BCA7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5892" name="Slide Number Placeholder 3">
            <a:extLst>
              <a:ext uri="{FF2B5EF4-FFF2-40B4-BE49-F238E27FC236}">
                <a16:creationId xmlns:a16="http://schemas.microsoft.com/office/drawing/2014/main" id="{09D38328-23C2-F2EA-7C0C-291E57F12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BE65F5-7264-47DC-BC39-02A6A53CC80D}" type="slidenum">
              <a:rPr lang="en-US" altLang="en-US" sz="1200">
                <a:latin typeface="Arial" panose="020B0604020202020204" pitchFamily="34" charset="0"/>
              </a:rPr>
              <a:pPr/>
              <a:t>134</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
        <p:nvSpPr>
          <p:cNvPr id="2" name="Footer Placeholder 1">
            <a:extLst>
              <a:ext uri="{FF2B5EF4-FFF2-40B4-BE49-F238E27FC236}">
                <a16:creationId xmlns:a16="http://schemas.microsoft.com/office/drawing/2014/main" id="{8ED23355-F2D2-C532-ADE8-39BD6C609210}"/>
              </a:ext>
            </a:extLst>
          </p:cNvPr>
          <p:cNvSpPr>
            <a:spLocks noGrp="1"/>
          </p:cNvSpPr>
          <p:nvPr>
            <p:ph type="ftr" sz="quarter" idx="10"/>
          </p:nvPr>
        </p:nvSpPr>
        <p:spPr>
          <a:xfrm>
            <a:off x="1752600" y="6400800"/>
            <a:ext cx="5943600" cy="365125"/>
          </a:xfrm>
          <a:prstGeom prst="rect">
            <a:avLst/>
          </a:prstGeo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
        <p:nvSpPr>
          <p:cNvPr id="5" name="Text Box 5">
            <a:extLst>
              <a:ext uri="{FF2B5EF4-FFF2-40B4-BE49-F238E27FC236}">
                <a16:creationId xmlns:a16="http://schemas.microsoft.com/office/drawing/2014/main" id="{4A382D7A-57B0-CE8F-CBF4-BEF2E4DFD999}"/>
              </a:ext>
            </a:extLst>
          </p:cNvPr>
          <p:cNvSpPr txBox="1">
            <a:spLocks noChangeArrowheads="1"/>
          </p:cNvSpPr>
          <p:nvPr userDrawn="1"/>
        </p:nvSpPr>
        <p:spPr bwMode="auto">
          <a:xfrm>
            <a:off x="7696200" y="6461125"/>
            <a:ext cx="11430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fld id="{AF1316C8-868F-4D2D-99C8-F2F8C6419F9A}" type="slidenum">
              <a:rPr lang="en-US" altLang="en-US" sz="1000" smtClean="0">
                <a:latin typeface="Arial" panose="020B0604020202020204" pitchFamily="34" charset="0"/>
              </a:rPr>
              <a:pPr algn="r" eaLnBrk="1" hangingPunct="1">
                <a:spcBef>
                  <a:spcPct val="50000"/>
                </a:spcBef>
                <a:defRPr/>
              </a:pPr>
              <a:t>‹#›</a:t>
            </a:fld>
            <a:endParaRPr lang="en-US" altLang="en-US" sz="1000">
              <a:latin typeface="Arial" panose="020B0604020202020204" pitchFamily="34" charset="0"/>
            </a:endParaRPr>
          </a:p>
        </p:txBody>
      </p:sp>
      <p:pic>
        <p:nvPicPr>
          <p:cNvPr id="6" name="Picture 5">
            <a:extLst>
              <a:ext uri="{FF2B5EF4-FFF2-40B4-BE49-F238E27FC236}">
                <a16:creationId xmlns:a16="http://schemas.microsoft.com/office/drawing/2014/main" id="{BFA896FA-BD44-4863-1B32-F5B28E60409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2657475" y="6576060"/>
            <a:ext cx="3829050" cy="228600"/>
          </a:xfrm>
          <a:prstGeom prst="rect">
            <a:avLst/>
          </a:prstGeom>
        </p:spPr>
      </p:pic>
    </p:spTree>
    <p:extLst>
      <p:ext uri="{BB962C8B-B14F-4D97-AF65-F5344CB8AC3E}">
        <p14:creationId xmlns:p14="http://schemas.microsoft.com/office/powerpoint/2010/main" val="297545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a:extLst>
              <a:ext uri="{FF2B5EF4-FFF2-40B4-BE49-F238E27FC236}">
                <a16:creationId xmlns:a16="http://schemas.microsoft.com/office/drawing/2014/main" id="{7123F981-E3E1-B4DA-73D4-A662F0DC7B4F}"/>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2657475" y="6576060"/>
            <a:ext cx="3829050" cy="228600"/>
          </a:xfrm>
          <a:prstGeom prst="rect">
            <a:avLst/>
          </a:prstGeom>
        </p:spPr>
      </p:pic>
    </p:spTree>
    <p:extLst>
      <p:ext uri="{BB962C8B-B14F-4D97-AF65-F5344CB8AC3E}">
        <p14:creationId xmlns:p14="http://schemas.microsoft.com/office/powerpoint/2010/main" val="169765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a:extLst>
              <a:ext uri="{FF2B5EF4-FFF2-40B4-BE49-F238E27FC236}">
                <a16:creationId xmlns:a16="http://schemas.microsoft.com/office/drawing/2014/main" id="{EDF259EE-82A0-DED2-9FF2-CEDF4747D87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2657475" y="6576060"/>
            <a:ext cx="3829050" cy="228600"/>
          </a:xfrm>
          <a:prstGeom prst="rect">
            <a:avLst/>
          </a:prstGeom>
        </p:spPr>
      </p:pic>
    </p:spTree>
    <p:extLst>
      <p:ext uri="{BB962C8B-B14F-4D97-AF65-F5344CB8AC3E}">
        <p14:creationId xmlns:p14="http://schemas.microsoft.com/office/powerpoint/2010/main" val="187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70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139087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38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9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270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2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12901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6" name="Picture 5">
            <a:extLst>
              <a:ext uri="{FF2B5EF4-FFF2-40B4-BE49-F238E27FC236}">
                <a16:creationId xmlns:a16="http://schemas.microsoft.com/office/drawing/2014/main" id="{2B34A44A-87CA-DBAC-2283-D6F815998ED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2657475" y="6576060"/>
            <a:ext cx="3829050" cy="228600"/>
          </a:xfrm>
          <a:prstGeom prst="rect">
            <a:avLst/>
          </a:prstGeom>
        </p:spPr>
      </p:pic>
    </p:spTree>
    <p:extLst>
      <p:ext uri="{BB962C8B-B14F-4D97-AF65-F5344CB8AC3E}">
        <p14:creationId xmlns:p14="http://schemas.microsoft.com/office/powerpoint/2010/main" val="34134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8" name="Picture 7">
            <a:extLst>
              <a:ext uri="{FF2B5EF4-FFF2-40B4-BE49-F238E27FC236}">
                <a16:creationId xmlns:a16="http://schemas.microsoft.com/office/drawing/2014/main" id="{4010F7A5-FD06-FEAE-4D43-C4F780BBFE42}"/>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2657475" y="6576060"/>
            <a:ext cx="3829050" cy="228600"/>
          </a:xfrm>
          <a:prstGeom prst="rect">
            <a:avLst/>
          </a:prstGeom>
        </p:spPr>
      </p:pic>
    </p:spTree>
    <p:extLst>
      <p:ext uri="{BB962C8B-B14F-4D97-AF65-F5344CB8AC3E}">
        <p14:creationId xmlns:p14="http://schemas.microsoft.com/office/powerpoint/2010/main" val="291306475"/>
      </p:ext>
    </p:extLst>
  </p:cSld>
  <p:clrMap bg1="dk2" tx1="lt1" bg2="dk1" tx2="lt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hf sldNum="0"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0F9331C-7F5F-51AF-4F16-8BAC7498E3D3}"/>
              </a:ext>
            </a:extLst>
          </p:cNvPr>
          <p:cNvSpPr>
            <a:spLocks noChangeArrowheads="1"/>
          </p:cNvSpPr>
          <p:nvPr/>
        </p:nvSpPr>
        <p:spPr bwMode="auto">
          <a:xfrm>
            <a:off x="914400" y="16002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a:t>Chapter 4</a:t>
            </a:r>
          </a:p>
        </p:txBody>
      </p:sp>
      <p:sp>
        <p:nvSpPr>
          <p:cNvPr id="15363" name="Rectangle 4">
            <a:extLst>
              <a:ext uri="{FF2B5EF4-FFF2-40B4-BE49-F238E27FC236}">
                <a16:creationId xmlns:a16="http://schemas.microsoft.com/office/drawing/2014/main" id="{59F4C2C9-4E6C-0CD7-44E0-B29056876D72}"/>
              </a:ext>
            </a:extLst>
          </p:cNvPr>
          <p:cNvSpPr>
            <a:spLocks noChangeArrowheads="1"/>
          </p:cNvSpPr>
          <p:nvPr/>
        </p:nvSpPr>
        <p:spPr bwMode="auto">
          <a:xfrm>
            <a:off x="914400" y="3657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a:t>Control of Microorganisms</a:t>
            </a:r>
          </a:p>
        </p:txBody>
      </p:sp>
      <p:sp useBgFill="1">
        <p:nvSpPr>
          <p:cNvPr id="15364" name="Rectangle 5">
            <a:extLst>
              <a:ext uri="{FF2B5EF4-FFF2-40B4-BE49-F238E27FC236}">
                <a16:creationId xmlns:a16="http://schemas.microsoft.com/office/drawing/2014/main" id="{2A6EA527-EBB6-A176-3643-0F459868DAF9}"/>
              </a:ext>
            </a:extLst>
          </p:cNvPr>
          <p:cNvSpPr>
            <a:spLocks noChangeArrowheads="1"/>
          </p:cNvSpPr>
          <p:nvPr/>
        </p:nvSpPr>
        <p:spPr bwMode="auto">
          <a:xfrm>
            <a:off x="8610600" y="6477000"/>
            <a:ext cx="2286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A15361-E957-8D01-7DE6-E9CF0FF15438}"/>
              </a:ext>
            </a:extLst>
          </p:cNvPr>
          <p:cNvSpPr>
            <a:spLocks noGrp="1"/>
          </p:cNvSpPr>
          <p:nvPr>
            <p:ph type="title"/>
          </p:nvPr>
        </p:nvSpPr>
        <p:spPr/>
        <p:txBody>
          <a:bodyPr/>
          <a:lstStyle/>
          <a:p>
            <a:pPr eaLnBrk="1" hangingPunct="1"/>
            <a:r>
              <a:rPr lang="en-US" altLang="en-US" dirty="0"/>
              <a:t>Definitions</a:t>
            </a:r>
            <a:endParaRPr lang="en-US" altLang="en-US" strike="sngStrike" dirty="0"/>
          </a:p>
        </p:txBody>
      </p:sp>
      <p:sp>
        <p:nvSpPr>
          <p:cNvPr id="28675" name="Rectangle 3">
            <a:extLst>
              <a:ext uri="{FF2B5EF4-FFF2-40B4-BE49-F238E27FC236}">
                <a16:creationId xmlns:a16="http://schemas.microsoft.com/office/drawing/2014/main" id="{B385C46E-720F-71EA-4133-4054EE9FBA67}"/>
              </a:ext>
            </a:extLst>
          </p:cNvPr>
          <p:cNvSpPr>
            <a:spLocks noGrp="1"/>
          </p:cNvSpPr>
          <p:nvPr>
            <p:ph idx="1"/>
          </p:nvPr>
        </p:nvSpPr>
        <p:spPr/>
        <p:txBody>
          <a:bodyPr/>
          <a:lstStyle/>
          <a:p>
            <a:pPr eaLnBrk="1" hangingPunct="1"/>
            <a:r>
              <a:rPr lang="en-US" altLang="en-US" dirty="0"/>
              <a:t>Disinfection </a:t>
            </a:r>
          </a:p>
          <a:p>
            <a:pPr lvl="1" eaLnBrk="1" hangingPunct="1"/>
            <a:r>
              <a:rPr lang="en-US" altLang="en-US" dirty="0"/>
              <a:t>A process that eliminates, a defined scope of microorganisms, including some spores</a:t>
            </a:r>
          </a:p>
          <a:p>
            <a:pPr lvl="1" eaLnBrk="1" hangingPunct="1"/>
            <a:r>
              <a:rPr lang="en-US" altLang="en-US" dirty="0"/>
              <a:t>Physical or chemical methods can be used</a:t>
            </a:r>
          </a:p>
          <a:p>
            <a:pPr eaLnBrk="1" hangingPunct="1"/>
            <a:r>
              <a:rPr lang="en-US" altLang="en-US" dirty="0"/>
              <a:t>Disinfectant</a:t>
            </a:r>
          </a:p>
          <a:p>
            <a:pPr lvl="1" eaLnBrk="1" hangingPunct="1"/>
            <a:r>
              <a:rPr lang="en-US" altLang="en-US" dirty="0"/>
              <a:t>Chemical agent</a:t>
            </a:r>
            <a:r>
              <a:rPr lang="en-US" altLang="en-US" strike="sngStrike" dirty="0"/>
              <a:t>s</a:t>
            </a:r>
            <a:r>
              <a:rPr lang="en-US" altLang="en-US" dirty="0"/>
              <a:t> applied to inanimate objects</a:t>
            </a:r>
          </a:p>
          <a:p>
            <a:pPr eaLnBrk="1" hangingPunct="1"/>
            <a:r>
              <a:rPr lang="en-US" altLang="en-US" dirty="0"/>
              <a:t>Antiseptic</a:t>
            </a:r>
          </a:p>
          <a:p>
            <a:pPr lvl="1" eaLnBrk="1" hangingPunct="1"/>
            <a:r>
              <a:rPr lang="en-US" altLang="en-US" dirty="0"/>
              <a:t>A substance applied to the living tissue (e.g., skin) to eliminate or reduce the number of bacteria present</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00BEC8E-D333-E84B-2007-EA9C0BFFBEE1}"/>
              </a:ext>
            </a:extLst>
          </p:cNvPr>
          <p:cNvSpPr>
            <a:spLocks noGrp="1"/>
          </p:cNvSpPr>
          <p:nvPr>
            <p:ph type="title"/>
          </p:nvPr>
        </p:nvSpPr>
        <p:spPr/>
        <p:txBody>
          <a:bodyPr/>
          <a:lstStyle/>
          <a:p>
            <a:pPr eaLnBrk="1" hangingPunct="1"/>
            <a:r>
              <a:rPr lang="en-US" altLang="en-US"/>
              <a:t>Biological Safety Hoods</a:t>
            </a:r>
          </a:p>
        </p:txBody>
      </p:sp>
      <p:pic>
        <p:nvPicPr>
          <p:cNvPr id="129029" name="Picture 6" descr="Y:\ELS00000-IW26_[Mahon 6e]\ELS00000-IW26-SRC\Course-N\Construction\IC\jpg\Chapter004\004004A.jpg">
            <a:extLst>
              <a:ext uri="{FF2B5EF4-FFF2-40B4-BE49-F238E27FC236}">
                <a16:creationId xmlns:a16="http://schemas.microsoft.com/office/drawing/2014/main" id="{BF583FD1-B97A-8BDA-8067-A06D9F79E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2181225"/>
            <a:ext cx="242093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7" descr="Y:\ELS00000-IW26_[Mahon 6e]\ELS00000-IW26-SRC\Course-N\Construction\IC\jpg\Chapter004\004004B.jpg">
            <a:extLst>
              <a:ext uri="{FF2B5EF4-FFF2-40B4-BE49-F238E27FC236}">
                <a16:creationId xmlns:a16="http://schemas.microsoft.com/office/drawing/2014/main" id="{B02D280B-8414-753F-2CA6-B9373AE00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362200"/>
            <a:ext cx="2662238"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8" descr="Y:\ELS00000-IW26_[Mahon 6e]\ELS00000-IW26-SRC\Course-N\Construction\IC\jpg\Chapter004\004004C.jpg">
            <a:extLst>
              <a:ext uri="{FF2B5EF4-FFF2-40B4-BE49-F238E27FC236}">
                <a16:creationId xmlns:a16="http://schemas.microsoft.com/office/drawing/2014/main" id="{F825ABC3-DD52-5932-D13A-F60C997E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2428875"/>
            <a:ext cx="26701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9757B63-49DB-EC69-2110-E5352C2D05BF}"/>
              </a:ext>
            </a:extLst>
          </p:cNvPr>
          <p:cNvSpPr>
            <a:spLocks noGrp="1"/>
          </p:cNvSpPr>
          <p:nvPr>
            <p:ph type="title"/>
          </p:nvPr>
        </p:nvSpPr>
        <p:spPr/>
        <p:txBody>
          <a:bodyPr/>
          <a:lstStyle/>
          <a:p>
            <a:pPr eaLnBrk="1" hangingPunct="1"/>
            <a:r>
              <a:rPr lang="en-US" altLang="en-US"/>
              <a:t>Proper Use of a BSC</a:t>
            </a:r>
          </a:p>
        </p:txBody>
      </p:sp>
      <p:pic>
        <p:nvPicPr>
          <p:cNvPr id="130053" name="Picture 6" descr="C:\Users\12994\Desktop\Mahon\bo4.3.jpg">
            <a:extLst>
              <a:ext uri="{FF2B5EF4-FFF2-40B4-BE49-F238E27FC236}">
                <a16:creationId xmlns:a16="http://schemas.microsoft.com/office/drawing/2014/main" id="{2C8F24B4-FADE-4A17-955B-5136B14E6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397000"/>
            <a:ext cx="30480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8DA36B7D-F3F2-F807-04DA-2413FC84F92B}"/>
              </a:ext>
            </a:extLst>
          </p:cNvPr>
          <p:cNvSpPr>
            <a:spLocks noGrp="1"/>
          </p:cNvSpPr>
          <p:nvPr>
            <p:ph type="title"/>
          </p:nvPr>
        </p:nvSpPr>
        <p:spPr/>
        <p:txBody>
          <a:bodyPr/>
          <a:lstStyle/>
          <a:p>
            <a:pPr eaLnBrk="1" hangingPunct="1"/>
            <a:r>
              <a:rPr lang="en-US" altLang="en-US"/>
              <a:t>Biosafety Levels (BSLs)</a:t>
            </a:r>
          </a:p>
        </p:txBody>
      </p:sp>
      <p:sp>
        <p:nvSpPr>
          <p:cNvPr id="131075" name="Rectangle 3">
            <a:extLst>
              <a:ext uri="{FF2B5EF4-FFF2-40B4-BE49-F238E27FC236}">
                <a16:creationId xmlns:a16="http://schemas.microsoft.com/office/drawing/2014/main" id="{B420077F-CD6D-7151-0032-2423623FF819}"/>
              </a:ext>
            </a:extLst>
          </p:cNvPr>
          <p:cNvSpPr>
            <a:spLocks noGrp="1"/>
          </p:cNvSpPr>
          <p:nvPr>
            <p:ph idx="1"/>
          </p:nvPr>
        </p:nvSpPr>
        <p:spPr/>
        <p:txBody>
          <a:bodyPr/>
          <a:lstStyle/>
          <a:p>
            <a:pPr eaLnBrk="1" hangingPunct="1"/>
            <a:r>
              <a:rPr lang="en-US" altLang="en-US"/>
              <a:t>BSL-1</a:t>
            </a:r>
          </a:p>
          <a:p>
            <a:pPr lvl="1" eaLnBrk="1" hangingPunct="1"/>
            <a:r>
              <a:rPr lang="en-US" altLang="en-US"/>
              <a:t>Well classified and not known to consistently cause disease</a:t>
            </a:r>
          </a:p>
          <a:p>
            <a:pPr lvl="1" eaLnBrk="1" hangingPunct="1"/>
            <a:r>
              <a:rPr lang="en-US" altLang="en-US"/>
              <a:t>Standard PPE</a:t>
            </a:r>
          </a:p>
          <a:p>
            <a:pPr lvl="1" eaLnBrk="1" hangingPunct="1"/>
            <a:r>
              <a:rPr lang="en-US" altLang="en-US"/>
              <a:t>See text for guidelines list.</a:t>
            </a:r>
          </a:p>
          <a:p>
            <a:pPr eaLnBrk="1" hangingPunct="1"/>
            <a:r>
              <a:rPr lang="en-US" altLang="en-US"/>
              <a:t>BSL-2</a:t>
            </a:r>
          </a:p>
          <a:p>
            <a:pPr lvl="1" eaLnBrk="1" hangingPunct="1"/>
            <a:r>
              <a:rPr lang="en-US" altLang="en-US"/>
              <a:t>Moderate potential hazard for employees and the environment</a:t>
            </a:r>
          </a:p>
          <a:p>
            <a:pPr lvl="1" eaLnBrk="1" hangingPunct="1"/>
            <a:r>
              <a:rPr lang="en-US" altLang="en-US"/>
              <a:t>See text for guidelines list.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9294162A-8C1A-90A2-A0E4-639264E1B3CF}"/>
              </a:ext>
            </a:extLst>
          </p:cNvPr>
          <p:cNvSpPr>
            <a:spLocks noGrp="1"/>
          </p:cNvSpPr>
          <p:nvPr>
            <p:ph type="title"/>
          </p:nvPr>
        </p:nvSpPr>
        <p:spPr/>
        <p:txBody>
          <a:bodyPr/>
          <a:lstStyle/>
          <a:p>
            <a:pPr eaLnBrk="1" hangingPunct="1"/>
            <a:r>
              <a:rPr lang="en-US" altLang="en-US" dirty="0"/>
              <a:t>BSLs </a:t>
            </a:r>
            <a:endParaRPr lang="en-US" altLang="en-US" strike="sngStrike" dirty="0"/>
          </a:p>
        </p:txBody>
      </p:sp>
      <p:sp>
        <p:nvSpPr>
          <p:cNvPr id="132099" name="Rectangle 3">
            <a:extLst>
              <a:ext uri="{FF2B5EF4-FFF2-40B4-BE49-F238E27FC236}">
                <a16:creationId xmlns:a16="http://schemas.microsoft.com/office/drawing/2014/main" id="{DCE89639-C10A-C7BA-2372-C1EB60887D0B}"/>
              </a:ext>
            </a:extLst>
          </p:cNvPr>
          <p:cNvSpPr>
            <a:spLocks noGrp="1"/>
          </p:cNvSpPr>
          <p:nvPr>
            <p:ph idx="1"/>
          </p:nvPr>
        </p:nvSpPr>
        <p:spPr/>
        <p:txBody>
          <a:bodyPr/>
          <a:lstStyle/>
          <a:p>
            <a:pPr eaLnBrk="1" hangingPunct="1"/>
            <a:r>
              <a:rPr lang="en-US" altLang="en-US"/>
              <a:t>BSL-3</a:t>
            </a:r>
          </a:p>
          <a:p>
            <a:pPr lvl="1" eaLnBrk="1" hangingPunct="1"/>
            <a:r>
              <a:rPr lang="en-US" altLang="en-US"/>
              <a:t>Agents have potential aerosol transmission</a:t>
            </a:r>
          </a:p>
          <a:p>
            <a:pPr lvl="1" eaLnBrk="1" hangingPunct="1"/>
            <a:r>
              <a:rPr lang="en-US" altLang="en-US"/>
              <a:t>Agents may have serious lethal consequences.</a:t>
            </a:r>
          </a:p>
          <a:p>
            <a:pPr lvl="1" eaLnBrk="1" hangingPunct="1"/>
            <a:r>
              <a:rPr lang="en-US" altLang="en-US"/>
              <a:t>See text for guidelines list.</a:t>
            </a:r>
          </a:p>
          <a:p>
            <a:pPr eaLnBrk="1" hangingPunct="1"/>
            <a:r>
              <a:rPr lang="en-US" altLang="en-US"/>
              <a:t>BSL-4</a:t>
            </a:r>
          </a:p>
          <a:p>
            <a:pPr lvl="1" eaLnBrk="1" hangingPunct="1"/>
            <a:r>
              <a:rPr lang="en-US" altLang="en-US"/>
              <a:t>Agents have high risk of causing life-threatening infections</a:t>
            </a:r>
          </a:p>
          <a:p>
            <a:pPr lvl="1" eaLnBrk="1" hangingPunct="1"/>
            <a:r>
              <a:rPr lang="en-US" altLang="en-US"/>
              <a:t>Agents can spread by aerosols or other measures</a:t>
            </a:r>
          </a:p>
          <a:p>
            <a:pPr lvl="1" eaLnBrk="1" hangingPunct="1"/>
            <a:r>
              <a:rPr lang="en-US" altLang="en-US"/>
              <a:t>See text for guidelines list.</a:t>
            </a:r>
          </a:p>
          <a:p>
            <a:pPr lvl="1" eaLnBrk="1" hangingPunct="1"/>
            <a:endParaRPr lang="en-US" altLang="en-US"/>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C1CAFBFF-8227-FE0B-3A48-FAB9699B9FEA}"/>
              </a:ext>
            </a:extLst>
          </p:cNvPr>
          <p:cNvSpPr>
            <a:spLocks noGrp="1"/>
          </p:cNvSpPr>
          <p:nvPr>
            <p:ph type="title"/>
          </p:nvPr>
        </p:nvSpPr>
        <p:spPr/>
        <p:txBody>
          <a:bodyPr/>
          <a:lstStyle/>
          <a:p>
            <a:pPr eaLnBrk="1" hangingPunct="1"/>
            <a:r>
              <a:rPr lang="en-US" altLang="en-US"/>
              <a:t>Hazardous Waste</a:t>
            </a:r>
          </a:p>
        </p:txBody>
      </p:sp>
      <p:sp>
        <p:nvSpPr>
          <p:cNvPr id="133123" name="Content Placeholder 2">
            <a:extLst>
              <a:ext uri="{FF2B5EF4-FFF2-40B4-BE49-F238E27FC236}">
                <a16:creationId xmlns:a16="http://schemas.microsoft.com/office/drawing/2014/main" id="{901A136F-A142-ADF8-21C3-B9CB3E3CF26F}"/>
              </a:ext>
            </a:extLst>
          </p:cNvPr>
          <p:cNvSpPr>
            <a:spLocks noGrp="1"/>
          </p:cNvSpPr>
          <p:nvPr>
            <p:ph idx="1"/>
          </p:nvPr>
        </p:nvSpPr>
        <p:spPr/>
        <p:txBody>
          <a:bodyPr/>
          <a:lstStyle/>
          <a:p>
            <a:pPr eaLnBrk="1" hangingPunct="1"/>
            <a:r>
              <a:rPr lang="en-US" altLang="en-US" dirty="0"/>
              <a:t>The clinical laboratory is responsible for the proper handling and disposal of all the waste it generates.</a:t>
            </a:r>
          </a:p>
          <a:p>
            <a:pPr eaLnBrk="1" hangingPunct="1"/>
            <a:r>
              <a:rPr lang="en-US" altLang="en-US" dirty="0"/>
              <a:t>The Clinical Laboratory Standards Institute (CLSI), </a:t>
            </a:r>
            <a:r>
              <a:rPr lang="en-US" altLang="en-US" i="1" dirty="0"/>
              <a:t>Clinical Laboratory Waste Management Approved Guideline</a:t>
            </a:r>
            <a:r>
              <a:rPr lang="en-US" altLang="en-US" dirty="0"/>
              <a:t>, 3rd edition, addresses </a:t>
            </a:r>
          </a:p>
          <a:p>
            <a:pPr lvl="1" eaLnBrk="1" hangingPunct="1"/>
            <a:r>
              <a:rPr lang="en-US" altLang="en-US" sz="2300" dirty="0"/>
              <a:t>Chemical, infectious, radioactive, sharps, </a:t>
            </a:r>
            <a:r>
              <a:rPr lang="en-US" altLang="en-US" sz="2300" dirty="0" err="1"/>
              <a:t>multihazardous</a:t>
            </a:r>
            <a:r>
              <a:rPr lang="en-US" altLang="en-US" sz="2300" dirty="0"/>
              <a:t>, and nonhazardous waste</a:t>
            </a:r>
          </a:p>
          <a:p>
            <a:pPr lvl="1" eaLnBrk="1" hangingPunct="1"/>
            <a:r>
              <a:rPr lang="en-US" altLang="en-US" sz="2300" dirty="0"/>
              <a:t>Emphasizes methods to reduction of waste generation, volume, and toxicity of unavoidable wastes</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375F9A8-291B-8383-ACFA-21FFEA782A27}"/>
              </a:ext>
            </a:extLst>
          </p:cNvPr>
          <p:cNvSpPr>
            <a:spLocks noGrp="1"/>
          </p:cNvSpPr>
          <p:nvPr>
            <p:ph type="title"/>
          </p:nvPr>
        </p:nvSpPr>
        <p:spPr/>
        <p:txBody>
          <a:bodyPr/>
          <a:lstStyle/>
          <a:p>
            <a:pPr eaLnBrk="1" hangingPunct="1"/>
            <a:r>
              <a:rPr lang="en-US" altLang="en-US"/>
              <a:t>Disposal of Infectious Waste</a:t>
            </a:r>
          </a:p>
        </p:txBody>
      </p:sp>
      <p:sp>
        <p:nvSpPr>
          <p:cNvPr id="134147" name="Rectangle 3">
            <a:extLst>
              <a:ext uri="{FF2B5EF4-FFF2-40B4-BE49-F238E27FC236}">
                <a16:creationId xmlns:a16="http://schemas.microsoft.com/office/drawing/2014/main" id="{A3F73DA1-EE15-E8B6-18E7-61026E412593}"/>
              </a:ext>
            </a:extLst>
          </p:cNvPr>
          <p:cNvSpPr>
            <a:spLocks noGrp="1"/>
          </p:cNvSpPr>
          <p:nvPr>
            <p:ph idx="1"/>
          </p:nvPr>
        </p:nvSpPr>
        <p:spPr/>
        <p:txBody>
          <a:bodyPr/>
          <a:lstStyle/>
          <a:p>
            <a:pPr eaLnBrk="1" hangingPunct="1"/>
            <a:r>
              <a:rPr lang="en-US" altLang="en-US"/>
              <a:t>Must follow local and state regulations on the safe disposal of infectious waste.</a:t>
            </a:r>
          </a:p>
          <a:p>
            <a:pPr lvl="1" eaLnBrk="1" hangingPunct="1"/>
            <a:r>
              <a:rPr lang="en-US" altLang="en-US"/>
              <a:t>Usually autoclaving or incineration</a:t>
            </a:r>
          </a:p>
          <a:p>
            <a:pPr eaLnBrk="1" hangingPunct="1"/>
            <a:r>
              <a:rPr lang="en-US" altLang="en-US"/>
              <a:t>Place in appropriate containers labeled with biohazard symbol.</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B281B4B-2A2C-7431-8596-2C8C1A29CB78}"/>
              </a:ext>
            </a:extLst>
          </p:cNvPr>
          <p:cNvSpPr>
            <a:spLocks noGrp="1"/>
          </p:cNvSpPr>
          <p:nvPr>
            <p:ph type="title"/>
          </p:nvPr>
        </p:nvSpPr>
        <p:spPr/>
        <p:txBody>
          <a:bodyPr/>
          <a:lstStyle/>
          <a:p>
            <a:pPr eaLnBrk="1" hangingPunct="1"/>
            <a:r>
              <a:rPr lang="en-US" altLang="en-US"/>
              <a:t>Examples of Biohazard</a:t>
            </a:r>
            <a:br>
              <a:rPr lang="en-US" altLang="en-US"/>
            </a:br>
            <a:r>
              <a:rPr lang="en-US" altLang="en-US"/>
              <a:t>Containers</a:t>
            </a:r>
          </a:p>
        </p:txBody>
      </p:sp>
      <p:pic>
        <p:nvPicPr>
          <p:cNvPr id="135173" name="Picture 6" descr="Y:\ELS00000-IW26_[Mahon 6e]\ELS00000-IW26-SRC\Course-N\Construction\IC\jpg\Chapter004\004005.jpg">
            <a:extLst>
              <a:ext uri="{FF2B5EF4-FFF2-40B4-BE49-F238E27FC236}">
                <a16:creationId xmlns:a16="http://schemas.microsoft.com/office/drawing/2014/main" id="{DD594546-89C1-5888-ED0D-CB81F903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1524000"/>
            <a:ext cx="5241925"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5BBB70FE-7C46-C32D-D427-290C3BD593B6}"/>
              </a:ext>
            </a:extLst>
          </p:cNvPr>
          <p:cNvSpPr>
            <a:spLocks noGrp="1"/>
          </p:cNvSpPr>
          <p:nvPr>
            <p:ph type="title"/>
          </p:nvPr>
        </p:nvSpPr>
        <p:spPr/>
        <p:txBody>
          <a:bodyPr/>
          <a:lstStyle/>
          <a:p>
            <a:pPr eaLnBrk="1" hangingPunct="1"/>
            <a:r>
              <a:rPr lang="en-US" altLang="en-US" dirty="0"/>
              <a:t>Examples of Biohazard</a:t>
            </a:r>
            <a:br>
              <a:rPr lang="en-US" altLang="en-US" dirty="0"/>
            </a:br>
            <a:r>
              <a:rPr lang="en-US" altLang="en-US" dirty="0"/>
              <a:t>Containers </a:t>
            </a:r>
          </a:p>
        </p:txBody>
      </p:sp>
      <p:pic>
        <p:nvPicPr>
          <p:cNvPr id="136197" name="Picture 6" descr="Y:\ELS00000-IW26_[Mahon 6e]\ELS00000-IW26-SRC\Course-N\Construction\IC\jpg\Chapter004\004006A.jpg">
            <a:extLst>
              <a:ext uri="{FF2B5EF4-FFF2-40B4-BE49-F238E27FC236}">
                <a16:creationId xmlns:a16="http://schemas.microsoft.com/office/drawing/2014/main" id="{76BF8DA0-C6C6-277B-57EF-EE315CFFE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54" r="17117"/>
          <a:stretch>
            <a:fillRect/>
          </a:stretch>
        </p:blipFill>
        <p:spPr bwMode="auto">
          <a:xfrm>
            <a:off x="944563" y="1676400"/>
            <a:ext cx="314007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7" descr="Y:\ELS00000-IW26_[Mahon 6e]\ELS00000-IW26-SRC\Course-N\Construction\IC\jpg\Chapter004\004006B.jpg">
            <a:extLst>
              <a:ext uri="{FF2B5EF4-FFF2-40B4-BE49-F238E27FC236}">
                <a16:creationId xmlns:a16="http://schemas.microsoft.com/office/drawing/2014/main" id="{C96723CB-CAD0-D503-9231-F0F366632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0" r="15955"/>
          <a:stretch>
            <a:fillRect/>
          </a:stretch>
        </p:blipFill>
        <p:spPr bwMode="auto">
          <a:xfrm>
            <a:off x="4572000" y="1647825"/>
            <a:ext cx="3335338"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B34AE065-1E93-9DA3-B142-2F8BC2D24323}"/>
              </a:ext>
            </a:extLst>
          </p:cNvPr>
          <p:cNvSpPr>
            <a:spLocks noGrp="1"/>
          </p:cNvSpPr>
          <p:nvPr>
            <p:ph type="title"/>
          </p:nvPr>
        </p:nvSpPr>
        <p:spPr/>
        <p:txBody>
          <a:bodyPr/>
          <a:lstStyle/>
          <a:p>
            <a:pPr eaLnBrk="1" hangingPunct="1"/>
            <a:r>
              <a:rPr lang="en-US" altLang="en-US"/>
              <a:t>Hazardous Waste Reduction</a:t>
            </a:r>
          </a:p>
        </p:txBody>
      </p:sp>
      <p:sp>
        <p:nvSpPr>
          <p:cNvPr id="137219" name="Rectangle 3">
            <a:extLst>
              <a:ext uri="{FF2B5EF4-FFF2-40B4-BE49-F238E27FC236}">
                <a16:creationId xmlns:a16="http://schemas.microsoft.com/office/drawing/2014/main" id="{ACCB6127-BF27-8EED-B225-CEB2246BA422}"/>
              </a:ext>
            </a:extLst>
          </p:cNvPr>
          <p:cNvSpPr>
            <a:spLocks noGrp="1"/>
          </p:cNvSpPr>
          <p:nvPr>
            <p:ph idx="1"/>
          </p:nvPr>
        </p:nvSpPr>
        <p:spPr/>
        <p:txBody>
          <a:bodyPr/>
          <a:lstStyle/>
          <a:p>
            <a:pPr eaLnBrk="1" hangingPunct="1"/>
            <a:r>
              <a:rPr lang="en-GB" altLang="en-US"/>
              <a:t>Substitute less hazardous chemicals when possible.</a:t>
            </a:r>
            <a:r>
              <a:rPr lang="en-US" altLang="en-US"/>
              <a:t> </a:t>
            </a:r>
          </a:p>
          <a:p>
            <a:pPr eaLnBrk="1" hangingPunct="1"/>
            <a:r>
              <a:rPr lang="en-GB" altLang="en-US"/>
              <a:t>Develop procedures that use less of a hazardous chemical</a:t>
            </a:r>
            <a:r>
              <a:rPr lang="en-US" altLang="en-US"/>
              <a:t>.</a:t>
            </a:r>
          </a:p>
          <a:p>
            <a:pPr eaLnBrk="1" hangingPunct="1"/>
            <a:r>
              <a:rPr lang="en-GB" altLang="en-US"/>
              <a:t>Recycle chemicals when possible.</a:t>
            </a:r>
            <a:r>
              <a:rPr lang="en-US" altLang="en-US"/>
              <a:t> </a:t>
            </a:r>
          </a:p>
          <a:p>
            <a:pPr eaLnBrk="1" hangingPunct="1"/>
            <a:r>
              <a:rPr lang="en-GB" altLang="en-US"/>
              <a:t>Segregate infectious wastes from uncontaminated trash.</a:t>
            </a:r>
            <a:r>
              <a:rPr lang="en-US" altLang="en-US"/>
              <a:t> </a:t>
            </a:r>
          </a:p>
          <a:p>
            <a:pPr eaLnBrk="1" hangingPunct="1"/>
            <a:r>
              <a:rPr lang="en-GB" altLang="en-US"/>
              <a:t>Substitute micromethodology to reduce volume of chemical reagents as well as infectious waste.</a:t>
            </a:r>
            <a:r>
              <a:rPr lang="en-US" altLang="en-US"/>
              <a:t> </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CBE56D34-C028-9B82-601C-D6591BDA0A72}"/>
              </a:ext>
            </a:extLst>
          </p:cNvPr>
          <p:cNvSpPr>
            <a:spLocks noGrp="1"/>
          </p:cNvSpPr>
          <p:nvPr>
            <p:ph type="title"/>
          </p:nvPr>
        </p:nvSpPr>
        <p:spPr/>
        <p:txBody>
          <a:bodyPr/>
          <a:lstStyle/>
          <a:p>
            <a:pPr eaLnBrk="1" hangingPunct="1"/>
            <a:r>
              <a:rPr lang="en-US" altLang="en-US" sz="3600"/>
              <a:t>Chemical Safety: Employee</a:t>
            </a:r>
            <a:br>
              <a:rPr lang="en-US" altLang="en-US" sz="3600"/>
            </a:br>
            <a:r>
              <a:rPr lang="en-US" altLang="en-US" sz="3600"/>
              <a:t>Right-to-Know</a:t>
            </a:r>
            <a:endParaRPr lang="en-US" altLang="en-US" sz="3200"/>
          </a:p>
        </p:txBody>
      </p:sp>
      <p:sp>
        <p:nvSpPr>
          <p:cNvPr id="138243" name="Rectangle 3">
            <a:extLst>
              <a:ext uri="{FF2B5EF4-FFF2-40B4-BE49-F238E27FC236}">
                <a16:creationId xmlns:a16="http://schemas.microsoft.com/office/drawing/2014/main" id="{91F52EC8-A503-CE3B-77CB-E678485B9D5D}"/>
              </a:ext>
            </a:extLst>
          </p:cNvPr>
          <p:cNvSpPr>
            <a:spLocks noGrp="1"/>
          </p:cNvSpPr>
          <p:nvPr>
            <p:ph idx="1"/>
          </p:nvPr>
        </p:nvSpPr>
        <p:spPr/>
        <p:txBody>
          <a:bodyPr/>
          <a:lstStyle/>
          <a:p>
            <a:pPr eaLnBrk="1" hangingPunct="1"/>
            <a:r>
              <a:rPr lang="en-US" altLang="en-US"/>
              <a:t>Provides for a chemical hygiene plan</a:t>
            </a:r>
          </a:p>
          <a:p>
            <a:pPr eaLnBrk="1" hangingPunct="1"/>
            <a:r>
              <a:rPr lang="en-US" altLang="en-US"/>
              <a:t>Employees should have a thorough working knowledge of the hazards of the chemicals used.</a:t>
            </a:r>
          </a:p>
          <a:p>
            <a:pPr eaLnBrk="1" hangingPunct="1"/>
            <a:r>
              <a:rPr lang="en-US" altLang="en-US"/>
              <a:t>All hazardous chemicals must be labeled with National Fire Protection Association (NFPA) hazard rating diamond.</a:t>
            </a:r>
          </a:p>
          <a:p>
            <a:pPr lvl="1" eaLnBrk="1" hangingPunct="1"/>
            <a:r>
              <a:rPr lang="en-US" altLang="en-US"/>
              <a:t>States risk for flammability, reactivity, and health</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D83AF-E707-CACC-CFA4-A8F4EBFE7835}"/>
              </a:ext>
            </a:extLst>
          </p:cNvPr>
          <p:cNvSpPr>
            <a:spLocks noGrp="1"/>
          </p:cNvSpPr>
          <p:nvPr>
            <p:ph type="title"/>
          </p:nvPr>
        </p:nvSpPr>
        <p:spPr/>
        <p:txBody>
          <a:bodyPr/>
          <a:lstStyle/>
          <a:p>
            <a:pPr>
              <a:defRPr/>
            </a:pPr>
            <a:r>
              <a:rPr lang="en-US" dirty="0"/>
              <a:t>FACTORS THAT INFLUENCE THE DEGREE OF KILLING</a:t>
            </a:r>
          </a:p>
        </p:txBody>
      </p:sp>
      <p:sp>
        <p:nvSpPr>
          <p:cNvPr id="5" name="Text Placeholder 4">
            <a:extLst>
              <a:ext uri="{FF2B5EF4-FFF2-40B4-BE49-F238E27FC236}">
                <a16:creationId xmlns:a16="http://schemas.microsoft.com/office/drawing/2014/main" id="{61E6FE5C-5726-F24D-A55E-86AFDD88BD20}"/>
              </a:ext>
            </a:extLst>
          </p:cNvPr>
          <p:cNvSpPr>
            <a:spLocks noGrp="1"/>
          </p:cNvSpPr>
          <p:nvPr>
            <p:ph type="body" idx="1"/>
          </p:nvPr>
        </p:nvSpPr>
        <p:spPr/>
        <p:txBody>
          <a:bodyPr/>
          <a:lstStyle/>
          <a:p>
            <a:pPr>
              <a:defRPr/>
            </a:pPr>
            <a:r>
              <a:rPr lang="en-US" dirty="0"/>
              <a:t>CHAPTER FOUR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0BF1AF5-C97E-2EE9-CA67-6705B09188BC}"/>
              </a:ext>
            </a:extLst>
          </p:cNvPr>
          <p:cNvSpPr>
            <a:spLocks noGrp="1"/>
          </p:cNvSpPr>
          <p:nvPr>
            <p:ph type="title"/>
          </p:nvPr>
        </p:nvSpPr>
        <p:spPr/>
        <p:txBody>
          <a:bodyPr/>
          <a:lstStyle/>
          <a:p>
            <a:pPr eaLnBrk="1" hangingPunct="1"/>
            <a:r>
              <a:rPr lang="en-US" altLang="en-US"/>
              <a:t>Hazardous Materials Classification</a:t>
            </a:r>
          </a:p>
        </p:txBody>
      </p:sp>
      <p:pic>
        <p:nvPicPr>
          <p:cNvPr id="139269" name="Picture 6" descr="Y:\ELS00000-IW26_[Mahon 6e]\ELS00000-IW26-SRC\Course-N\Construction\IC\jpg\Chapter004\004007.jpg">
            <a:extLst>
              <a:ext uri="{FF2B5EF4-FFF2-40B4-BE49-F238E27FC236}">
                <a16:creationId xmlns:a16="http://schemas.microsoft.com/office/drawing/2014/main" id="{E0FC8781-78E1-FF7D-C107-903A16F10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430338"/>
            <a:ext cx="5376862"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3D44113D-A1B6-4451-EE4D-B1374D1E9843}"/>
              </a:ext>
            </a:extLst>
          </p:cNvPr>
          <p:cNvSpPr>
            <a:spLocks noGrp="1"/>
          </p:cNvSpPr>
          <p:nvPr>
            <p:ph type="title"/>
          </p:nvPr>
        </p:nvSpPr>
        <p:spPr/>
        <p:txBody>
          <a:bodyPr/>
          <a:lstStyle/>
          <a:p>
            <a:pPr eaLnBrk="1" hangingPunct="1"/>
            <a:r>
              <a:rPr lang="en-US" altLang="en-US"/>
              <a:t>Safety Data Sheets (SDS)</a:t>
            </a:r>
          </a:p>
        </p:txBody>
      </p:sp>
      <p:sp>
        <p:nvSpPr>
          <p:cNvPr id="140291" name="Rectangle 3">
            <a:extLst>
              <a:ext uri="{FF2B5EF4-FFF2-40B4-BE49-F238E27FC236}">
                <a16:creationId xmlns:a16="http://schemas.microsoft.com/office/drawing/2014/main" id="{4F957EA4-5CE0-F8A3-20C8-155DA36C4BFC}"/>
              </a:ext>
            </a:extLst>
          </p:cNvPr>
          <p:cNvSpPr>
            <a:spLocks noGrp="1"/>
          </p:cNvSpPr>
          <p:nvPr>
            <p:ph idx="1"/>
          </p:nvPr>
        </p:nvSpPr>
        <p:spPr/>
        <p:txBody>
          <a:bodyPr/>
          <a:lstStyle/>
          <a:p>
            <a:pPr eaLnBrk="1" hangingPunct="1"/>
            <a:r>
              <a:rPr lang="en-US" altLang="en-US"/>
              <a:t>Sheets provided by manufacturer</a:t>
            </a:r>
          </a:p>
          <a:p>
            <a:pPr lvl="1" eaLnBrk="1" hangingPunct="1"/>
            <a:r>
              <a:rPr lang="en-US" altLang="en-US"/>
              <a:t>Name, address, telephone of manufacturer</a:t>
            </a:r>
          </a:p>
          <a:p>
            <a:pPr lvl="1" eaLnBrk="1" hangingPunct="1"/>
            <a:r>
              <a:rPr lang="en-US" altLang="en-US"/>
              <a:t>Chemical and synonym names, and a list of hazardous ingredients</a:t>
            </a:r>
          </a:p>
          <a:p>
            <a:pPr lvl="1" eaLnBrk="1" hangingPunct="1"/>
            <a:r>
              <a:rPr lang="en-US" altLang="en-US"/>
              <a:t>Chemical characteristics such as vapor pressure and physical characteristics like potential for fire</a:t>
            </a:r>
          </a:p>
          <a:p>
            <a:pPr lvl="1" eaLnBrk="1" hangingPunct="1"/>
            <a:r>
              <a:rPr lang="en-US" altLang="en-US"/>
              <a:t>Health hazards of the hazardous chemical</a:t>
            </a:r>
          </a:p>
          <a:p>
            <a:pPr lvl="1" eaLnBrk="1" hangingPunct="1"/>
            <a:r>
              <a:rPr lang="en-US" altLang="en-US"/>
              <a:t>Emergency and first aid procedures</a:t>
            </a:r>
          </a:p>
          <a:p>
            <a:pPr lvl="1" eaLnBrk="1" hangingPunct="1"/>
            <a:r>
              <a:rPr lang="en-US" altLang="en-US"/>
              <a:t>Primary routes of entry and the target organs</a:t>
            </a:r>
          </a:p>
          <a:p>
            <a:pPr lvl="1" eaLnBrk="1" hangingPunct="1"/>
            <a:r>
              <a:rPr lang="en-US" altLang="en-US"/>
              <a:t>Disposal recommendations</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C35F1BC-6C08-0030-A3F0-927DEFAA7A5A}"/>
              </a:ext>
            </a:extLst>
          </p:cNvPr>
          <p:cNvSpPr>
            <a:spLocks noGrp="1"/>
          </p:cNvSpPr>
          <p:nvPr>
            <p:ph type="title"/>
          </p:nvPr>
        </p:nvSpPr>
        <p:spPr/>
        <p:txBody>
          <a:bodyPr/>
          <a:lstStyle/>
          <a:p>
            <a:pPr eaLnBrk="1" hangingPunct="1"/>
            <a:r>
              <a:rPr lang="en-US" altLang="en-US"/>
              <a:t>Safety Data Sheets (SDS)</a:t>
            </a:r>
          </a:p>
        </p:txBody>
      </p:sp>
      <p:sp>
        <p:nvSpPr>
          <p:cNvPr id="141315" name="Rectangle 3">
            <a:extLst>
              <a:ext uri="{FF2B5EF4-FFF2-40B4-BE49-F238E27FC236}">
                <a16:creationId xmlns:a16="http://schemas.microsoft.com/office/drawing/2014/main" id="{A13A5F9D-1271-6FA9-FFDF-D08F501732C5}"/>
              </a:ext>
            </a:extLst>
          </p:cNvPr>
          <p:cNvSpPr>
            <a:spLocks noGrp="1"/>
          </p:cNvSpPr>
          <p:nvPr>
            <p:ph idx="1"/>
          </p:nvPr>
        </p:nvSpPr>
        <p:spPr/>
        <p:txBody>
          <a:bodyPr/>
          <a:lstStyle/>
          <a:p>
            <a:pPr lvl="1" eaLnBrk="1" hangingPunct="1"/>
            <a:r>
              <a:rPr lang="en-US" altLang="en-US"/>
              <a:t>Primary routes of entry and the target organs</a:t>
            </a:r>
          </a:p>
          <a:p>
            <a:pPr lvl="1" eaLnBrk="1" hangingPunct="1"/>
            <a:r>
              <a:rPr lang="en-US" altLang="en-US"/>
              <a:t>Precautions for safe handling and use, including appropriate hygienic practices</a:t>
            </a:r>
          </a:p>
          <a:p>
            <a:pPr lvl="1" eaLnBrk="1" hangingPunct="1"/>
            <a:r>
              <a:rPr lang="en-US" altLang="en-US"/>
              <a:t>Applicable control measures such as PPE</a:t>
            </a:r>
          </a:p>
          <a:p>
            <a:pPr lvl="1" eaLnBrk="1" hangingPunct="1"/>
            <a:r>
              <a:rPr lang="en-US" altLang="en-US"/>
              <a:t>Emergency and first aid procedures</a:t>
            </a:r>
          </a:p>
          <a:p>
            <a:pPr lvl="1" eaLnBrk="1" hangingPunct="1"/>
            <a:r>
              <a:rPr lang="en-US" altLang="en-US"/>
              <a:t>Spill cleanup procedure</a:t>
            </a:r>
          </a:p>
          <a:p>
            <a:pPr lvl="1" eaLnBrk="1" hangingPunct="1"/>
            <a:r>
              <a:rPr lang="en-US" altLang="en-US"/>
              <a:t>Disposal recommendations</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541D9C3-49C9-5B05-1D0A-2267BE53E6CF}"/>
              </a:ext>
            </a:extLst>
          </p:cNvPr>
          <p:cNvSpPr>
            <a:spLocks noGrp="1"/>
          </p:cNvSpPr>
          <p:nvPr>
            <p:ph type="title"/>
          </p:nvPr>
        </p:nvSpPr>
        <p:spPr/>
        <p:txBody>
          <a:bodyPr/>
          <a:lstStyle/>
          <a:p>
            <a:pPr eaLnBrk="1" hangingPunct="1"/>
            <a:r>
              <a:rPr lang="en-US" altLang="en-US"/>
              <a:t>Example of SDS</a:t>
            </a:r>
          </a:p>
        </p:txBody>
      </p:sp>
      <p:pic>
        <p:nvPicPr>
          <p:cNvPr id="142341" name="Picture 12" descr="Y:\ELS00000-IW26_[Mahon 6e]\ELS00000-IW26-SRC\Course-N\Construction\IC\jpg\Chapter004\004008A.jpg">
            <a:extLst>
              <a:ext uri="{FF2B5EF4-FFF2-40B4-BE49-F238E27FC236}">
                <a16:creationId xmlns:a16="http://schemas.microsoft.com/office/drawing/2014/main" id="{C9A6128D-9AEA-9441-4E94-71A429D98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63650"/>
            <a:ext cx="55626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7DC6AF2-FAF4-1416-20D7-0DAEF676D302}"/>
              </a:ext>
            </a:extLst>
          </p:cNvPr>
          <p:cNvSpPr>
            <a:spLocks noGrp="1"/>
          </p:cNvSpPr>
          <p:nvPr>
            <p:ph type="title"/>
          </p:nvPr>
        </p:nvSpPr>
        <p:spPr/>
        <p:txBody>
          <a:bodyPr/>
          <a:lstStyle/>
          <a:p>
            <a:pPr eaLnBrk="1" hangingPunct="1"/>
            <a:r>
              <a:rPr lang="en-US" altLang="en-US" dirty="0"/>
              <a:t>Example of SDS</a:t>
            </a:r>
            <a:endParaRPr lang="en-US" altLang="en-US" strike="sngStrike" dirty="0"/>
          </a:p>
        </p:txBody>
      </p:sp>
      <p:pic>
        <p:nvPicPr>
          <p:cNvPr id="143365" name="Picture 2" descr="Y:\ELS00000-IW26_[Mahon 6e]\ELS00000-IW26-SRC\Course-N\Construction\IC\jpg\Chapter004\004008B.jpg">
            <a:extLst>
              <a:ext uri="{FF2B5EF4-FFF2-40B4-BE49-F238E27FC236}">
                <a16:creationId xmlns:a16="http://schemas.microsoft.com/office/drawing/2014/main" id="{79501F0B-7E90-02E4-086F-76CA976E2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1295400"/>
            <a:ext cx="5611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F5918FF-013B-E447-03D5-EB31BBCBB84C}"/>
              </a:ext>
            </a:extLst>
          </p:cNvPr>
          <p:cNvSpPr>
            <a:spLocks noGrp="1"/>
          </p:cNvSpPr>
          <p:nvPr>
            <p:ph type="title"/>
          </p:nvPr>
        </p:nvSpPr>
        <p:spPr/>
        <p:txBody>
          <a:bodyPr/>
          <a:lstStyle/>
          <a:p>
            <a:pPr eaLnBrk="1" hangingPunct="1"/>
            <a:r>
              <a:rPr lang="en-US" altLang="en-US" dirty="0"/>
              <a:t>Example of SDS</a:t>
            </a:r>
            <a:endParaRPr lang="en-US" altLang="en-US" strike="sngStrike" dirty="0"/>
          </a:p>
        </p:txBody>
      </p:sp>
      <p:pic>
        <p:nvPicPr>
          <p:cNvPr id="144389" name="Picture 2" descr="Y:\ELS00000-IW26_[Mahon 6e]\ELS00000-IW26-SRC\Course-N\Construction\IC\jpg\Chapter004\004008C.jpg">
            <a:extLst>
              <a:ext uri="{FF2B5EF4-FFF2-40B4-BE49-F238E27FC236}">
                <a16:creationId xmlns:a16="http://schemas.microsoft.com/office/drawing/2014/main" id="{F4E3FAF0-CD5F-CBB4-91B3-7555A9B35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266825"/>
            <a:ext cx="5643562"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D9197689-0D10-F559-BEF6-4783319DE79E}"/>
              </a:ext>
            </a:extLst>
          </p:cNvPr>
          <p:cNvSpPr>
            <a:spLocks noGrp="1"/>
          </p:cNvSpPr>
          <p:nvPr>
            <p:ph type="title"/>
          </p:nvPr>
        </p:nvSpPr>
        <p:spPr/>
        <p:txBody>
          <a:bodyPr/>
          <a:lstStyle/>
          <a:p>
            <a:pPr eaLnBrk="1" hangingPunct="1"/>
            <a:r>
              <a:rPr lang="en-US" altLang="en-US" dirty="0"/>
              <a:t>Example of SDS</a:t>
            </a:r>
            <a:endParaRPr lang="en-US" altLang="en-US" strike="sngStrike" dirty="0"/>
          </a:p>
        </p:txBody>
      </p:sp>
      <p:pic>
        <p:nvPicPr>
          <p:cNvPr id="145413" name="Picture 2" descr="Y:\ELS00000-IW26_[Mahon 6e]\ELS00000-IW26-SRC\Course-N\Construction\IC\jpg\Chapter004\004008D.jpg">
            <a:extLst>
              <a:ext uri="{FF2B5EF4-FFF2-40B4-BE49-F238E27FC236}">
                <a16:creationId xmlns:a16="http://schemas.microsoft.com/office/drawing/2014/main" id="{4F5909E4-CCB0-3E46-309E-5EF35A69E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1295400"/>
            <a:ext cx="5611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7C00120A-3553-AE50-65C9-8DAD15D52E3E}"/>
              </a:ext>
            </a:extLst>
          </p:cNvPr>
          <p:cNvSpPr>
            <a:spLocks noGrp="1"/>
          </p:cNvSpPr>
          <p:nvPr>
            <p:ph type="title"/>
          </p:nvPr>
        </p:nvSpPr>
        <p:spPr/>
        <p:txBody>
          <a:bodyPr/>
          <a:lstStyle/>
          <a:p>
            <a:pPr eaLnBrk="1" hangingPunct="1"/>
            <a:r>
              <a:rPr lang="en-US" altLang="en-US" dirty="0"/>
              <a:t>Example of SDS</a:t>
            </a:r>
            <a:endParaRPr lang="en-US" altLang="en-US" strike="sngStrike" dirty="0"/>
          </a:p>
        </p:txBody>
      </p:sp>
      <p:pic>
        <p:nvPicPr>
          <p:cNvPr id="146437" name="Picture 2" descr="Y:\ELS00000-IW26_[Mahon 6e]\ELS00000-IW26-SRC\Course-N\Construction\IC\jpg\Chapter004\004008E.jpg">
            <a:extLst>
              <a:ext uri="{FF2B5EF4-FFF2-40B4-BE49-F238E27FC236}">
                <a16:creationId xmlns:a16="http://schemas.microsoft.com/office/drawing/2014/main" id="{0362D27F-90C3-622C-0BF4-9D7CB50CD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356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1BEDA608-457D-F0A8-5BD6-DB462334A0E8}"/>
              </a:ext>
            </a:extLst>
          </p:cNvPr>
          <p:cNvSpPr>
            <a:spLocks noGrp="1"/>
          </p:cNvSpPr>
          <p:nvPr>
            <p:ph type="title"/>
          </p:nvPr>
        </p:nvSpPr>
        <p:spPr/>
        <p:txBody>
          <a:bodyPr/>
          <a:lstStyle/>
          <a:p>
            <a:pPr eaLnBrk="1" hangingPunct="1"/>
            <a:r>
              <a:rPr lang="en-US" altLang="en-US" dirty="0"/>
              <a:t>Example of SDS</a:t>
            </a:r>
            <a:endParaRPr lang="en-US" altLang="en-US" strike="sngStrike" dirty="0"/>
          </a:p>
        </p:txBody>
      </p:sp>
      <p:pic>
        <p:nvPicPr>
          <p:cNvPr id="147461" name="Picture 2" descr="Y:\ELS00000-IW26_[Mahon 6e]\ELS00000-IW26-SRC\Course-N\Construction\IC\jpg\Chapter004\004008F.jpg">
            <a:extLst>
              <a:ext uri="{FF2B5EF4-FFF2-40B4-BE49-F238E27FC236}">
                <a16:creationId xmlns:a16="http://schemas.microsoft.com/office/drawing/2014/main" id="{5F1526E5-1FCD-A315-2AD5-28238C120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1295400"/>
            <a:ext cx="5611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EEE82B0-09A0-18CC-6746-9020C210C355}"/>
              </a:ext>
            </a:extLst>
          </p:cNvPr>
          <p:cNvSpPr>
            <a:spLocks noGrp="1"/>
          </p:cNvSpPr>
          <p:nvPr>
            <p:ph type="title"/>
          </p:nvPr>
        </p:nvSpPr>
        <p:spPr/>
        <p:txBody>
          <a:bodyPr/>
          <a:lstStyle/>
          <a:p>
            <a:pPr eaLnBrk="1" hangingPunct="1"/>
            <a:r>
              <a:rPr lang="en-US" altLang="en-US" dirty="0"/>
              <a:t>Example of SDS</a:t>
            </a:r>
            <a:endParaRPr lang="en-US" altLang="en-US" strike="sngStrike" dirty="0"/>
          </a:p>
        </p:txBody>
      </p:sp>
      <p:pic>
        <p:nvPicPr>
          <p:cNvPr id="148485" name="Picture 2" descr="Y:\ELS00000-IW26_[Mahon 6e]\ELS00000-IW26-SRC\Course-N\Construction\IC\jpg\Chapter004\004008G.jpg">
            <a:extLst>
              <a:ext uri="{FF2B5EF4-FFF2-40B4-BE49-F238E27FC236}">
                <a16:creationId xmlns:a16="http://schemas.microsoft.com/office/drawing/2014/main" id="{796FAC57-DDD4-2C4B-C8CE-4DBB5C05C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24100"/>
            <a:ext cx="7620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B3CF3D5-C315-9F87-F93E-F9B3A3BD4DAC}"/>
              </a:ext>
            </a:extLst>
          </p:cNvPr>
          <p:cNvSpPr>
            <a:spLocks noGrp="1"/>
          </p:cNvSpPr>
          <p:nvPr>
            <p:ph type="title"/>
          </p:nvPr>
        </p:nvSpPr>
        <p:spPr/>
        <p:txBody>
          <a:bodyPr/>
          <a:lstStyle/>
          <a:p>
            <a:r>
              <a:rPr lang="en-US" altLang="en-US"/>
              <a:t>Factors that Influence the Degree of Killing</a:t>
            </a:r>
          </a:p>
        </p:txBody>
      </p:sp>
      <p:graphicFrame>
        <p:nvGraphicFramePr>
          <p:cNvPr id="5" name="Table 5">
            <a:extLst>
              <a:ext uri="{FF2B5EF4-FFF2-40B4-BE49-F238E27FC236}">
                <a16:creationId xmlns:a16="http://schemas.microsoft.com/office/drawing/2014/main" id="{E5E6D1A4-838D-9535-9C1C-282DCABA2FDB}"/>
              </a:ext>
            </a:extLst>
          </p:cNvPr>
          <p:cNvGraphicFramePr>
            <a:graphicFrameLocks noGrp="1"/>
          </p:cNvGraphicFramePr>
          <p:nvPr>
            <p:ph idx="1"/>
            <p:extLst>
              <p:ext uri="{D42A27DB-BD31-4B8C-83A1-F6EECF244321}">
                <p14:modId xmlns:p14="http://schemas.microsoft.com/office/powerpoint/2010/main" val="1018795473"/>
              </p:ext>
            </p:extLst>
          </p:nvPr>
        </p:nvGraphicFramePr>
        <p:xfrm>
          <a:off x="685800" y="1527175"/>
          <a:ext cx="7772400" cy="445452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81">
                <a:tc>
                  <a:txBody>
                    <a:bodyPr/>
                    <a:lstStyle/>
                    <a:p>
                      <a:endParaRPr lang="en-US" sz="1800"/>
                    </a:p>
                  </a:txBody>
                  <a:tcPr marL="86360" marR="86360" marT="45725" marB="45725"/>
                </a:tc>
                <a:tc>
                  <a:txBody>
                    <a:bodyPr/>
                    <a:lstStyle/>
                    <a:p>
                      <a:endParaRPr lang="en-US" sz="1800"/>
                    </a:p>
                  </a:txBody>
                  <a:tcPr marL="86360" marR="86360" marT="45725" marB="45725"/>
                </a:tc>
                <a:extLst>
                  <a:ext uri="{0D108BD9-81ED-4DB2-BD59-A6C34878D82A}">
                    <a16:rowId xmlns:a16="http://schemas.microsoft.com/office/drawing/2014/main" val="10000"/>
                  </a:ext>
                </a:extLst>
              </a:tr>
              <a:tr h="370881">
                <a:tc>
                  <a:txBody>
                    <a:bodyPr/>
                    <a:lstStyle/>
                    <a:p>
                      <a:r>
                        <a:rPr lang="en-US" sz="1800" dirty="0"/>
                        <a:t>Types of organisms</a:t>
                      </a:r>
                    </a:p>
                  </a:txBody>
                  <a:tcPr marL="86360" marR="86360" marT="45725" marB="45725"/>
                </a:tc>
                <a:tc>
                  <a:txBody>
                    <a:bodyPr/>
                    <a:lstStyle/>
                    <a:p>
                      <a:r>
                        <a:rPr lang="en-US" sz="1800" dirty="0"/>
                        <a:t>Contact time</a:t>
                      </a:r>
                    </a:p>
                  </a:txBody>
                  <a:tcPr marL="86360" marR="86360" marT="45725" marB="45725"/>
                </a:tc>
                <a:extLst>
                  <a:ext uri="{0D108BD9-81ED-4DB2-BD59-A6C34878D82A}">
                    <a16:rowId xmlns:a16="http://schemas.microsoft.com/office/drawing/2014/main" val="10001"/>
                  </a:ext>
                </a:extLst>
              </a:tr>
              <a:tr h="370881">
                <a:tc>
                  <a:txBody>
                    <a:bodyPr/>
                    <a:lstStyle/>
                    <a:p>
                      <a:r>
                        <a:rPr lang="en-US" sz="1800" dirty="0"/>
                        <a:t>Numbers of organisms</a:t>
                      </a:r>
                    </a:p>
                  </a:txBody>
                  <a:tcPr marL="86360" marR="86360" marT="45725" marB="45725"/>
                </a:tc>
                <a:tc>
                  <a:txBody>
                    <a:bodyPr/>
                    <a:lstStyle/>
                    <a:p>
                      <a:r>
                        <a:rPr lang="en-US" sz="1800" dirty="0"/>
                        <a:t>Temperature</a:t>
                      </a:r>
                    </a:p>
                  </a:txBody>
                  <a:tcPr marL="86360" marR="86360" marT="45725" marB="45725"/>
                </a:tc>
                <a:extLst>
                  <a:ext uri="{0D108BD9-81ED-4DB2-BD59-A6C34878D82A}">
                    <a16:rowId xmlns:a16="http://schemas.microsoft.com/office/drawing/2014/main" val="10002"/>
                  </a:ext>
                </a:extLst>
              </a:tr>
              <a:tr h="370881">
                <a:tc>
                  <a:txBody>
                    <a:bodyPr/>
                    <a:lstStyle/>
                    <a:p>
                      <a:r>
                        <a:rPr lang="en-US" sz="1800" dirty="0"/>
                        <a:t>Concentration of disinfecting agent</a:t>
                      </a:r>
                    </a:p>
                  </a:txBody>
                  <a:tcPr marL="86360" marR="86360" marT="45725" marB="45725"/>
                </a:tc>
                <a:tc>
                  <a:txBody>
                    <a:bodyPr/>
                    <a:lstStyle/>
                    <a:p>
                      <a:r>
                        <a:rPr lang="en-US" sz="1800" dirty="0"/>
                        <a:t>pH</a:t>
                      </a:r>
                    </a:p>
                  </a:txBody>
                  <a:tcPr marL="86360" marR="86360" marT="45725" marB="45725"/>
                </a:tc>
                <a:extLst>
                  <a:ext uri="{0D108BD9-81ED-4DB2-BD59-A6C34878D82A}">
                    <a16:rowId xmlns:a16="http://schemas.microsoft.com/office/drawing/2014/main" val="10003"/>
                  </a:ext>
                </a:extLst>
              </a:tr>
              <a:tr h="640151">
                <a:tc>
                  <a:txBody>
                    <a:bodyPr/>
                    <a:lstStyle/>
                    <a:p>
                      <a:r>
                        <a:rPr lang="en-US" sz="1800" dirty="0"/>
                        <a:t>Presence of organic material (e.g., blood, serum)</a:t>
                      </a:r>
                    </a:p>
                  </a:txBody>
                  <a:tcPr marL="86360" marR="86360" marT="45725" marB="45725"/>
                </a:tc>
                <a:tc>
                  <a:txBody>
                    <a:bodyPr/>
                    <a:lstStyle/>
                    <a:p>
                      <a:r>
                        <a:rPr lang="en-US" sz="1800" dirty="0"/>
                        <a:t>Biofilms</a:t>
                      </a:r>
                    </a:p>
                  </a:txBody>
                  <a:tcPr marL="86360" marR="86360" marT="45725" marB="45725"/>
                </a:tc>
                <a:extLst>
                  <a:ext uri="{0D108BD9-81ED-4DB2-BD59-A6C34878D82A}">
                    <a16:rowId xmlns:a16="http://schemas.microsoft.com/office/drawing/2014/main" val="10004"/>
                  </a:ext>
                </a:extLst>
              </a:tr>
              <a:tr h="370881">
                <a:tc>
                  <a:txBody>
                    <a:bodyPr/>
                    <a:lstStyle/>
                    <a:p>
                      <a:r>
                        <a:rPr lang="en-US" sz="1800" dirty="0"/>
                        <a:t>Nature of surface to be disinfected</a:t>
                      </a:r>
                    </a:p>
                  </a:txBody>
                  <a:tcPr marL="86360" marR="86360" marT="45725" marB="45725"/>
                </a:tc>
                <a:tc>
                  <a:txBody>
                    <a:bodyPr/>
                    <a:lstStyle/>
                    <a:p>
                      <a:r>
                        <a:rPr lang="en-US" sz="1800" dirty="0"/>
                        <a:t>Compatibility of disinfectants and sterilant</a:t>
                      </a:r>
                    </a:p>
                  </a:txBody>
                  <a:tcPr marL="86360" marR="8636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1FB39367-BD49-5C6B-8F36-AD1108E12E06}"/>
              </a:ext>
            </a:extLst>
          </p:cNvPr>
          <p:cNvSpPr>
            <a:spLocks noGrp="1"/>
          </p:cNvSpPr>
          <p:nvPr>
            <p:ph type="title"/>
          </p:nvPr>
        </p:nvSpPr>
        <p:spPr/>
        <p:txBody>
          <a:bodyPr/>
          <a:lstStyle/>
          <a:p>
            <a:pPr eaLnBrk="1" hangingPunct="1"/>
            <a:r>
              <a:rPr lang="en-US" altLang="en-US" sz="3600"/>
              <a:t>Hazardous Chemicals Commonly</a:t>
            </a:r>
            <a:br>
              <a:rPr lang="en-US" altLang="en-US" sz="3600"/>
            </a:br>
            <a:r>
              <a:rPr lang="en-US" altLang="en-US" sz="3600"/>
              <a:t>Used in the Microbiology Laboratory</a:t>
            </a:r>
          </a:p>
        </p:txBody>
      </p:sp>
      <p:pic>
        <p:nvPicPr>
          <p:cNvPr id="3" name="Picture 2">
            <a:extLst>
              <a:ext uri="{FF2B5EF4-FFF2-40B4-BE49-F238E27FC236}">
                <a16:creationId xmlns:a16="http://schemas.microsoft.com/office/drawing/2014/main" id="{4F479484-62FE-325C-C908-5F71D998C89A}"/>
              </a:ext>
            </a:extLst>
          </p:cNvPr>
          <p:cNvPicPr>
            <a:picLocks noChangeAspect="1"/>
          </p:cNvPicPr>
          <p:nvPr/>
        </p:nvPicPr>
        <p:blipFill>
          <a:blip r:embed="rId2"/>
          <a:stretch>
            <a:fillRect/>
          </a:stretch>
        </p:blipFill>
        <p:spPr>
          <a:xfrm>
            <a:off x="2076450" y="1752600"/>
            <a:ext cx="5543550" cy="3827429"/>
          </a:xfrm>
          <a:prstGeom prst="rect">
            <a:avLst/>
          </a:prstGeom>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59C3AD9-D910-F40D-EAF2-6EF1BBB00A50}"/>
              </a:ext>
            </a:extLst>
          </p:cNvPr>
          <p:cNvSpPr>
            <a:spLocks noGrp="1"/>
          </p:cNvSpPr>
          <p:nvPr>
            <p:ph type="title"/>
          </p:nvPr>
        </p:nvSpPr>
        <p:spPr/>
        <p:txBody>
          <a:bodyPr/>
          <a:lstStyle/>
          <a:p>
            <a:pPr eaLnBrk="1" hangingPunct="1"/>
            <a:r>
              <a:rPr lang="en-US" altLang="en-US"/>
              <a:t>Chemicals Inventory</a:t>
            </a:r>
          </a:p>
        </p:txBody>
      </p:sp>
      <p:sp>
        <p:nvSpPr>
          <p:cNvPr id="150531" name="Rectangle 3">
            <a:extLst>
              <a:ext uri="{FF2B5EF4-FFF2-40B4-BE49-F238E27FC236}">
                <a16:creationId xmlns:a16="http://schemas.microsoft.com/office/drawing/2014/main" id="{B2009333-E880-3EEB-04FF-4967DCED70FE}"/>
              </a:ext>
            </a:extLst>
          </p:cNvPr>
          <p:cNvSpPr>
            <a:spLocks noGrp="1"/>
          </p:cNvSpPr>
          <p:nvPr>
            <p:ph idx="1"/>
          </p:nvPr>
        </p:nvSpPr>
        <p:spPr/>
        <p:txBody>
          <a:bodyPr/>
          <a:lstStyle/>
          <a:p>
            <a:pPr eaLnBrk="1" hangingPunct="1"/>
            <a:r>
              <a:rPr lang="en-US" altLang="en-US"/>
              <a:t>Current inventory of hazardous chemicals </a:t>
            </a:r>
          </a:p>
          <a:p>
            <a:pPr lvl="1" eaLnBrk="1" hangingPunct="1"/>
            <a:r>
              <a:rPr lang="en-US" altLang="en-US" sz="2200"/>
              <a:t>Must be updated annually</a:t>
            </a:r>
          </a:p>
          <a:p>
            <a:pPr eaLnBrk="1" hangingPunct="1"/>
            <a:r>
              <a:rPr lang="en-US" altLang="en-US"/>
              <a:t>Corresponding MSDS all present and updated</a:t>
            </a:r>
          </a:p>
          <a:p>
            <a:pPr eaLnBrk="1" hangingPunct="1"/>
            <a:r>
              <a:rPr lang="en-US" altLang="en-US"/>
              <a:t>Sources to consult in preparing inventory:</a:t>
            </a:r>
          </a:p>
          <a:p>
            <a:pPr lvl="1" eaLnBrk="1" hangingPunct="1"/>
            <a:r>
              <a:rPr lang="en-US" altLang="en-US" sz="2200"/>
              <a:t>29 CFR Part 1910, Subpart Z, Toxic and Hazardous substances, OSHA</a:t>
            </a:r>
          </a:p>
          <a:p>
            <a:pPr lvl="1" eaLnBrk="1" hangingPunct="1"/>
            <a:r>
              <a:rPr lang="en-US" altLang="en-US" sz="2200"/>
              <a:t>National Toxicology Program Annual Report on Carcinogens</a:t>
            </a:r>
          </a:p>
          <a:p>
            <a:pPr lvl="1" eaLnBrk="1" hangingPunct="1"/>
            <a:r>
              <a:rPr lang="en-US" altLang="en-US" sz="2200"/>
              <a:t>International Agency for Cancer Research Monographs</a:t>
            </a:r>
          </a:p>
          <a:p>
            <a:pPr lvl="1" eaLnBrk="1" hangingPunct="1"/>
            <a:r>
              <a:rPr lang="en-US" altLang="en-US" sz="2200"/>
              <a:t>Manufacturers’ SDSs</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FA711649-E802-55FD-57D4-D3815A37EAC8}"/>
              </a:ext>
            </a:extLst>
          </p:cNvPr>
          <p:cNvSpPr>
            <a:spLocks noGrp="1"/>
          </p:cNvSpPr>
          <p:nvPr>
            <p:ph type="title"/>
          </p:nvPr>
        </p:nvSpPr>
        <p:spPr>
          <a:xfrm>
            <a:off x="381000" y="228600"/>
            <a:ext cx="8534400" cy="1219200"/>
          </a:xfrm>
        </p:spPr>
        <p:txBody>
          <a:bodyPr/>
          <a:lstStyle/>
          <a:p>
            <a:pPr eaLnBrk="1" hangingPunct="1"/>
            <a:r>
              <a:rPr lang="en-US" altLang="en-US"/>
              <a:t>Chemical Storage</a:t>
            </a:r>
          </a:p>
        </p:txBody>
      </p:sp>
      <p:sp>
        <p:nvSpPr>
          <p:cNvPr id="96259" name="Content Placeholder 2">
            <a:extLst>
              <a:ext uri="{FF2B5EF4-FFF2-40B4-BE49-F238E27FC236}">
                <a16:creationId xmlns:a16="http://schemas.microsoft.com/office/drawing/2014/main" id="{A9AACD72-05C6-8160-ADBC-B606815499B0}"/>
              </a:ext>
            </a:extLst>
          </p:cNvPr>
          <p:cNvSpPr>
            <a:spLocks noGrp="1"/>
          </p:cNvSpPr>
          <p:nvPr>
            <p:ph idx="1"/>
          </p:nvPr>
        </p:nvSpPr>
        <p:spPr/>
        <p:txBody>
          <a:bodyPr rtlCol="0">
            <a:normAutofit lnSpcReduction="10000"/>
          </a:bodyPr>
          <a:lstStyle/>
          <a:p>
            <a:pPr eaLnBrk="1" fontAlgn="auto" hangingPunct="1">
              <a:spcAft>
                <a:spcPts val="0"/>
              </a:spcAft>
              <a:defRPr/>
            </a:pPr>
            <a:r>
              <a:rPr lang="en-US" altLang="en-US" dirty="0"/>
              <a:t>Never store chemicals alphabetically.</a:t>
            </a:r>
          </a:p>
          <a:p>
            <a:pPr eaLnBrk="1" fontAlgn="auto" hangingPunct="1">
              <a:spcAft>
                <a:spcPts val="0"/>
              </a:spcAft>
              <a:defRPr/>
            </a:pPr>
            <a:r>
              <a:rPr lang="en-US" altLang="en-US" dirty="0"/>
              <a:t>Store according to compatibility.</a:t>
            </a:r>
          </a:p>
          <a:p>
            <a:pPr lvl="1" eaLnBrk="1" fontAlgn="auto" hangingPunct="1">
              <a:spcAft>
                <a:spcPts val="0"/>
              </a:spcAft>
              <a:defRPr/>
            </a:pPr>
            <a:r>
              <a:rPr lang="en-US" altLang="en-US" dirty="0"/>
              <a:t>Do </a:t>
            </a:r>
            <a:r>
              <a:rPr lang="en-US" altLang="en-US" i="1" dirty="0"/>
              <a:t>not </a:t>
            </a:r>
            <a:r>
              <a:rPr lang="en-US" altLang="en-US" dirty="0"/>
              <a:t>store alkali metals (sodium [Na], potassium [K], etc.) with carbon dioxide, chlorinated hydrocarbons, or water.</a:t>
            </a:r>
          </a:p>
          <a:p>
            <a:pPr lvl="1" eaLnBrk="1" fontAlgn="auto" hangingPunct="1">
              <a:spcAft>
                <a:spcPts val="0"/>
              </a:spcAft>
              <a:defRPr/>
            </a:pPr>
            <a:r>
              <a:rPr lang="en-US" altLang="en-US" dirty="0"/>
              <a:t>Do </a:t>
            </a:r>
            <a:r>
              <a:rPr lang="en-US" altLang="en-US" i="1" dirty="0"/>
              <a:t>not</a:t>
            </a:r>
            <a:r>
              <a:rPr lang="en-US" altLang="en-US" dirty="0"/>
              <a:t> store acids and bases together.</a:t>
            </a:r>
          </a:p>
          <a:p>
            <a:pPr lvl="1" eaLnBrk="1" fontAlgn="auto" hangingPunct="1">
              <a:spcAft>
                <a:spcPts val="0"/>
              </a:spcAft>
              <a:defRPr/>
            </a:pPr>
            <a:r>
              <a:rPr lang="en-US" altLang="en-US" dirty="0"/>
              <a:t>Do </a:t>
            </a:r>
            <a:r>
              <a:rPr lang="en-US" altLang="en-US" i="1" dirty="0"/>
              <a:t>not</a:t>
            </a:r>
            <a:r>
              <a:rPr lang="en-US" altLang="en-US" dirty="0"/>
              <a:t> store certain acids with oxidizing agents.</a:t>
            </a:r>
          </a:p>
          <a:p>
            <a:pPr lvl="1" eaLnBrk="1" fontAlgn="auto" hangingPunct="1">
              <a:spcAft>
                <a:spcPts val="0"/>
              </a:spcAft>
              <a:defRPr/>
            </a:pPr>
            <a:r>
              <a:rPr lang="en-US" altLang="en-US" dirty="0"/>
              <a:t>Halogens are incompatible with ammonia, acetylene, and hydrocarbons.</a:t>
            </a:r>
          </a:p>
          <a:p>
            <a:pPr lvl="1" eaLnBrk="1" fontAlgn="auto" hangingPunct="1">
              <a:spcAft>
                <a:spcPts val="0"/>
              </a:spcAft>
              <a:defRPr/>
            </a:pPr>
            <a:r>
              <a:rPr lang="en-US" altLang="en-US" dirty="0"/>
              <a:t>Flammable chemicals should be stored in a flammable cabinet.</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2B6BDF7E-1EAD-D3FC-20C9-A49EAAE428CF}"/>
              </a:ext>
            </a:extLst>
          </p:cNvPr>
          <p:cNvSpPr>
            <a:spLocks noGrp="1"/>
          </p:cNvSpPr>
          <p:nvPr>
            <p:ph type="title"/>
          </p:nvPr>
        </p:nvSpPr>
        <p:spPr>
          <a:xfrm>
            <a:off x="381000" y="228600"/>
            <a:ext cx="8534400" cy="1219200"/>
          </a:xfrm>
        </p:spPr>
        <p:txBody>
          <a:bodyPr/>
          <a:lstStyle/>
          <a:p>
            <a:pPr eaLnBrk="1" hangingPunct="1"/>
            <a:r>
              <a:rPr lang="en-US" altLang="en-US"/>
              <a:t>Hazardous Chemical Classification</a:t>
            </a:r>
          </a:p>
        </p:txBody>
      </p:sp>
      <p:sp>
        <p:nvSpPr>
          <p:cNvPr id="96259" name="Content Placeholder 2">
            <a:extLst>
              <a:ext uri="{FF2B5EF4-FFF2-40B4-BE49-F238E27FC236}">
                <a16:creationId xmlns:a16="http://schemas.microsoft.com/office/drawing/2014/main" id="{CB4C8986-914A-1648-272D-1B8B9A106E97}"/>
              </a:ext>
            </a:extLst>
          </p:cNvPr>
          <p:cNvSpPr>
            <a:spLocks noGrp="1"/>
          </p:cNvSpPr>
          <p:nvPr>
            <p:ph idx="1"/>
          </p:nvPr>
        </p:nvSpPr>
        <p:spPr>
          <a:xfrm>
            <a:off x="685800" y="1676400"/>
            <a:ext cx="7772400" cy="4454525"/>
          </a:xfrm>
        </p:spPr>
        <p:txBody>
          <a:bodyPr rtlCol="0">
            <a:normAutofit/>
          </a:bodyPr>
          <a:lstStyle/>
          <a:p>
            <a:pPr eaLnBrk="1" fontAlgn="auto" hangingPunct="1">
              <a:spcAft>
                <a:spcPts val="0"/>
              </a:spcAft>
              <a:defRPr/>
            </a:pPr>
            <a:r>
              <a:rPr lang="en-US" altLang="en-US" dirty="0"/>
              <a:t>Classification is determined by OSHA standards.</a:t>
            </a:r>
          </a:p>
          <a:p>
            <a:pPr eaLnBrk="1" fontAlgn="auto" hangingPunct="1">
              <a:spcAft>
                <a:spcPts val="0"/>
              </a:spcAft>
              <a:defRPr/>
            </a:pPr>
            <a:r>
              <a:rPr lang="en-US" altLang="en-US" dirty="0"/>
              <a:t>Placement of chemicals into the correct classification is done by chemical manufacturers and importers using said standards.</a:t>
            </a:r>
          </a:p>
          <a:p>
            <a:pPr marL="0" indent="0" eaLnBrk="1" fontAlgn="auto" hangingPunct="1">
              <a:spcAft>
                <a:spcPts val="0"/>
              </a:spcAft>
              <a:buFont typeface="Wingdings 2" panose="05020102010507070707" pitchFamily="18" charset="2"/>
              <a:buNone/>
              <a:defRPr/>
            </a:pPr>
            <a:r>
              <a:rPr lang="en-US" altLang="en-US" dirty="0"/>
              <a:t> </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25D3C39-CB46-0ECA-73BF-DF563D970FD0}"/>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Laboratory Safety for Hazardous Chemicals: Fume Hoods</a:t>
            </a:r>
          </a:p>
        </p:txBody>
      </p:sp>
      <p:sp>
        <p:nvSpPr>
          <p:cNvPr id="154627" name="Rectangle 3">
            <a:extLst>
              <a:ext uri="{FF2B5EF4-FFF2-40B4-BE49-F238E27FC236}">
                <a16:creationId xmlns:a16="http://schemas.microsoft.com/office/drawing/2014/main" id="{C7F7D640-D19E-0BF2-E9C1-FBABD6C97121}"/>
              </a:ext>
            </a:extLst>
          </p:cNvPr>
          <p:cNvSpPr>
            <a:spLocks noGrp="1"/>
          </p:cNvSpPr>
          <p:nvPr>
            <p:ph idx="1"/>
          </p:nvPr>
        </p:nvSpPr>
        <p:spPr/>
        <p:txBody>
          <a:bodyPr/>
          <a:lstStyle/>
          <a:p>
            <a:pPr eaLnBrk="1" hangingPunct="1"/>
            <a:r>
              <a:rPr lang="en-US" altLang="en-US"/>
              <a:t>Prevent inhalation of fumes</a:t>
            </a:r>
          </a:p>
          <a:p>
            <a:pPr eaLnBrk="1" hangingPunct="1"/>
            <a:r>
              <a:rPr lang="en-US" altLang="en-US"/>
              <a:t>Evaluate annually for face velocity and operation</a:t>
            </a:r>
          </a:p>
          <a:p>
            <a:pPr eaLnBrk="1" hangingPunct="1"/>
            <a:r>
              <a:rPr lang="en-US" altLang="en-US"/>
              <a:t>Should be vented</a:t>
            </a:r>
          </a:p>
          <a:p>
            <a:pPr eaLnBrk="1" hangingPunct="1"/>
            <a:r>
              <a:rPr lang="en-US" altLang="en-US"/>
              <a:t>PPE required</a:t>
            </a:r>
          </a:p>
          <a:p>
            <a:pPr eaLnBrk="1" hangingPunct="1"/>
            <a:r>
              <a:rPr lang="en-US" altLang="en-US"/>
              <a:t>Use dedicated equipment.</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2617AB5-5EA3-9AAC-DF7B-9B18841B9A15}"/>
              </a:ext>
            </a:extLst>
          </p:cNvPr>
          <p:cNvSpPr>
            <a:spLocks noGrp="1"/>
          </p:cNvSpPr>
          <p:nvPr>
            <p:ph type="title"/>
          </p:nvPr>
        </p:nvSpPr>
        <p:spPr/>
        <p:txBody>
          <a:bodyPr/>
          <a:lstStyle/>
          <a:p>
            <a:pPr eaLnBrk="1" hangingPunct="1"/>
            <a:r>
              <a:rPr lang="en-US" altLang="en-US"/>
              <a:t>Chemical Spills and Signage</a:t>
            </a:r>
          </a:p>
        </p:txBody>
      </p:sp>
      <p:sp>
        <p:nvSpPr>
          <p:cNvPr id="155651" name="Rectangle 3">
            <a:extLst>
              <a:ext uri="{FF2B5EF4-FFF2-40B4-BE49-F238E27FC236}">
                <a16:creationId xmlns:a16="http://schemas.microsoft.com/office/drawing/2014/main" id="{860178F2-847A-5848-9BE0-D29E42DB0DB6}"/>
              </a:ext>
            </a:extLst>
          </p:cNvPr>
          <p:cNvSpPr>
            <a:spLocks noGrp="1"/>
          </p:cNvSpPr>
          <p:nvPr>
            <p:ph idx="1"/>
          </p:nvPr>
        </p:nvSpPr>
        <p:spPr/>
        <p:txBody>
          <a:bodyPr/>
          <a:lstStyle/>
          <a:p>
            <a:pPr eaLnBrk="1" hangingPunct="1"/>
            <a:r>
              <a:rPr lang="en-US" altLang="en-US"/>
              <a:t>Chemical spills</a:t>
            </a:r>
          </a:p>
          <a:p>
            <a:pPr lvl="1" eaLnBrk="1" hangingPunct="1"/>
            <a:r>
              <a:rPr lang="en-US" altLang="en-US"/>
              <a:t>Acid/base spill kits</a:t>
            </a:r>
          </a:p>
          <a:p>
            <a:pPr lvl="1" eaLnBrk="1" hangingPunct="1"/>
            <a:r>
              <a:rPr lang="en-US" altLang="en-US"/>
              <a:t>Flammable spill kits</a:t>
            </a:r>
          </a:p>
          <a:p>
            <a:pPr lvl="1" eaLnBrk="1" hangingPunct="1"/>
            <a:r>
              <a:rPr lang="en-US" altLang="en-US"/>
              <a:t>PPE stored in a designated area for spills</a:t>
            </a:r>
          </a:p>
          <a:p>
            <a:pPr lvl="1" eaLnBrk="1" hangingPunct="1"/>
            <a:r>
              <a:rPr lang="en-US" altLang="en-US"/>
              <a:t>Environmental Health and Safety Department should be called in the event of large spills </a:t>
            </a:r>
          </a:p>
          <a:p>
            <a:pPr eaLnBrk="1" hangingPunct="1"/>
            <a:r>
              <a:rPr lang="en-US" altLang="en-US"/>
              <a:t>Signage</a:t>
            </a:r>
          </a:p>
          <a:p>
            <a:pPr lvl="1" eaLnBrk="1" hangingPunct="1"/>
            <a:r>
              <a:rPr lang="en-US" altLang="en-US"/>
              <a:t>Warning signs and symbols must be in place.</a:t>
            </a:r>
          </a:p>
          <a:p>
            <a:pPr lvl="1" eaLnBrk="1" hangingPunct="1"/>
            <a:endParaRPr lang="en-US" altLang="en-US"/>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475CF4B-208B-39EA-8A0A-D1F196F2E39D}"/>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Signage Warning Signs and Symbols</a:t>
            </a:r>
          </a:p>
        </p:txBody>
      </p:sp>
      <p:pic>
        <p:nvPicPr>
          <p:cNvPr id="156677" name="Picture 6" descr="Y:\ELS00000-IW26_[Mahon 6e]\ELS00000-IW26-SRC\Course-N\Construction\IC\jpg\Chapter004\004009.jpg">
            <a:extLst>
              <a:ext uri="{FF2B5EF4-FFF2-40B4-BE49-F238E27FC236}">
                <a16:creationId xmlns:a16="http://schemas.microsoft.com/office/drawing/2014/main" id="{E83FDC8A-254D-290E-A7A3-F30E58A69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1371600"/>
            <a:ext cx="53181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3622EB6C-F565-6FEC-4773-6A5CA772A465}"/>
              </a:ext>
            </a:extLst>
          </p:cNvPr>
          <p:cNvSpPr>
            <a:spLocks noGrp="1"/>
          </p:cNvSpPr>
          <p:nvPr>
            <p:ph type="title"/>
          </p:nvPr>
        </p:nvSpPr>
        <p:spPr/>
        <p:txBody>
          <a:bodyPr/>
          <a:lstStyle/>
          <a:p>
            <a:pPr eaLnBrk="1" hangingPunct="1"/>
            <a:r>
              <a:rPr lang="en-US" altLang="en-US"/>
              <a:t>Fire Safety</a:t>
            </a:r>
          </a:p>
        </p:txBody>
      </p:sp>
      <p:sp>
        <p:nvSpPr>
          <p:cNvPr id="157699" name="Rectangle 3">
            <a:extLst>
              <a:ext uri="{FF2B5EF4-FFF2-40B4-BE49-F238E27FC236}">
                <a16:creationId xmlns:a16="http://schemas.microsoft.com/office/drawing/2014/main" id="{7B013E50-071C-E617-4882-6EF80E0EEF0E}"/>
              </a:ext>
            </a:extLst>
          </p:cNvPr>
          <p:cNvSpPr>
            <a:spLocks noGrp="1"/>
          </p:cNvSpPr>
          <p:nvPr>
            <p:ph idx="1"/>
          </p:nvPr>
        </p:nvSpPr>
        <p:spPr/>
        <p:txBody>
          <a:bodyPr/>
          <a:lstStyle/>
          <a:p>
            <a:pPr eaLnBrk="1" hangingPunct="1"/>
            <a:r>
              <a:rPr lang="en-US" altLang="en-US"/>
              <a:t>R—Rescue: remove anyone from danger</a:t>
            </a:r>
          </a:p>
          <a:p>
            <a:pPr lvl="1" eaLnBrk="1" hangingPunct="1"/>
            <a:r>
              <a:rPr lang="en-US" altLang="en-US"/>
              <a:t>Handicapped personnel should be a priority</a:t>
            </a:r>
          </a:p>
          <a:p>
            <a:pPr eaLnBrk="1" hangingPunct="1"/>
            <a:r>
              <a:rPr lang="en-US" altLang="en-US"/>
              <a:t>A—Alarm: pull fire alarm, call to report fire</a:t>
            </a:r>
          </a:p>
          <a:p>
            <a:pPr eaLnBrk="1" hangingPunct="1"/>
            <a:r>
              <a:rPr lang="en-US" altLang="en-US"/>
              <a:t>C—Contain: close doors to contain fire</a:t>
            </a:r>
          </a:p>
          <a:p>
            <a:pPr eaLnBrk="1" hangingPunct="1"/>
            <a:r>
              <a:rPr lang="en-US" altLang="en-US"/>
              <a:t>E—Extinguish: use proper fire extinguisher to extinguish small fires</a:t>
            </a:r>
          </a:p>
          <a:p>
            <a:pPr eaLnBrk="1" hangingPunct="1"/>
            <a:r>
              <a:rPr lang="en-US" altLang="en-US"/>
              <a:t>Fire evacuation plan must be posted.</a:t>
            </a:r>
          </a:p>
          <a:p>
            <a:pPr eaLnBrk="1" hangingPunct="1"/>
            <a:r>
              <a:rPr lang="en-US" altLang="en-US"/>
              <a:t>Appropriate drills should be conducted.</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289BC296-A8E5-E06C-98BE-ACF7B570A101}"/>
              </a:ext>
            </a:extLst>
          </p:cNvPr>
          <p:cNvSpPr>
            <a:spLocks noGrp="1"/>
          </p:cNvSpPr>
          <p:nvPr>
            <p:ph type="title"/>
          </p:nvPr>
        </p:nvSpPr>
        <p:spPr/>
        <p:txBody>
          <a:bodyPr/>
          <a:lstStyle/>
          <a:p>
            <a:pPr eaLnBrk="1" hangingPunct="1"/>
            <a:r>
              <a:rPr lang="en-US" altLang="en-US"/>
              <a:t>Classes of Fire Extinguishers</a:t>
            </a:r>
          </a:p>
        </p:txBody>
      </p:sp>
      <p:pic>
        <p:nvPicPr>
          <p:cNvPr id="158725" name="Picture 6" descr="C:\Users\12994\Desktop\Mahon\table4.5.jpg">
            <a:extLst>
              <a:ext uri="{FF2B5EF4-FFF2-40B4-BE49-F238E27FC236}">
                <a16:creationId xmlns:a16="http://schemas.microsoft.com/office/drawing/2014/main" id="{485C050F-1652-190A-3B01-77F699151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1898650"/>
            <a:ext cx="55721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9BFDB85-95EB-CF5F-45F7-5B555E4E5830}"/>
              </a:ext>
            </a:extLst>
          </p:cNvPr>
          <p:cNvSpPr>
            <a:spLocks noGrp="1"/>
          </p:cNvSpPr>
          <p:nvPr>
            <p:ph type="title"/>
          </p:nvPr>
        </p:nvSpPr>
        <p:spPr/>
        <p:txBody>
          <a:bodyPr/>
          <a:lstStyle/>
          <a:p>
            <a:pPr eaLnBrk="1" hangingPunct="1"/>
            <a:r>
              <a:rPr lang="en-US" altLang="en-US"/>
              <a:t>Thermal Injuries</a:t>
            </a:r>
          </a:p>
        </p:txBody>
      </p:sp>
      <p:sp>
        <p:nvSpPr>
          <p:cNvPr id="159747" name="Rectangle 3">
            <a:extLst>
              <a:ext uri="{FF2B5EF4-FFF2-40B4-BE49-F238E27FC236}">
                <a16:creationId xmlns:a16="http://schemas.microsoft.com/office/drawing/2014/main" id="{E56F2108-B173-7539-44E0-1E4C33A57B4E}"/>
              </a:ext>
            </a:extLst>
          </p:cNvPr>
          <p:cNvSpPr>
            <a:spLocks noGrp="1"/>
          </p:cNvSpPr>
          <p:nvPr>
            <p:ph idx="1"/>
          </p:nvPr>
        </p:nvSpPr>
        <p:spPr/>
        <p:txBody>
          <a:bodyPr/>
          <a:lstStyle/>
          <a:p>
            <a:pPr eaLnBrk="1" hangingPunct="1"/>
            <a:r>
              <a:rPr lang="en-US" altLang="en-US"/>
              <a:t>Use thermal gloves up to shoulder for reaching into autoclaves.</a:t>
            </a:r>
          </a:p>
          <a:p>
            <a:pPr eaLnBrk="1" hangingPunct="1"/>
            <a:r>
              <a:rPr lang="en-US" altLang="en-US"/>
              <a:t>Warning signs for hot liquids/instruments</a:t>
            </a:r>
          </a:p>
          <a:p>
            <a:pPr eaLnBrk="1" hangingPunct="1"/>
            <a:r>
              <a:rPr lang="en-US" altLang="en-US"/>
              <a:t>Freezer burns</a:t>
            </a:r>
          </a:p>
          <a:p>
            <a:pPr lvl="1" eaLnBrk="1" hangingPunct="1"/>
            <a:r>
              <a:rPr lang="en-US" altLang="en-US"/>
              <a:t>Liquid nitrogen or ultra-low-temperature freezers</a:t>
            </a:r>
          </a:p>
          <a:p>
            <a:pPr lvl="2" eaLnBrk="1" hangingPunct="1"/>
            <a:r>
              <a:rPr lang="en-US" altLang="en-US"/>
              <a:t>Wear thermal gloves for handling materials.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07B8673-706C-C5B3-267E-0AE385FFB129}"/>
              </a:ext>
            </a:extLst>
          </p:cNvPr>
          <p:cNvSpPr>
            <a:spLocks noGrp="1"/>
          </p:cNvSpPr>
          <p:nvPr>
            <p:ph type="title"/>
          </p:nvPr>
        </p:nvSpPr>
        <p:spPr/>
        <p:txBody>
          <a:bodyPr/>
          <a:lstStyle/>
          <a:p>
            <a:pPr eaLnBrk="1" hangingPunct="1"/>
            <a:r>
              <a:rPr lang="en-US" altLang="en-US"/>
              <a:t>Types of Organisms</a:t>
            </a:r>
          </a:p>
        </p:txBody>
      </p:sp>
      <p:sp>
        <p:nvSpPr>
          <p:cNvPr id="31747" name="Content Placeholder 2">
            <a:extLst>
              <a:ext uri="{FF2B5EF4-FFF2-40B4-BE49-F238E27FC236}">
                <a16:creationId xmlns:a16="http://schemas.microsoft.com/office/drawing/2014/main" id="{2B522BED-14FA-7606-33FA-923224097C16}"/>
              </a:ext>
            </a:extLst>
          </p:cNvPr>
          <p:cNvSpPr>
            <a:spLocks noGrp="1"/>
          </p:cNvSpPr>
          <p:nvPr>
            <p:ph idx="1"/>
          </p:nvPr>
        </p:nvSpPr>
        <p:spPr/>
        <p:txBody>
          <a:bodyPr/>
          <a:lstStyle/>
          <a:p>
            <a:pPr eaLnBrk="1" hangingPunct="1"/>
            <a:r>
              <a:rPr lang="en-US" altLang="en-US" sz="2700" dirty="0"/>
              <a:t>Organisms vary in their ability to withstand chemical and physical treatment</a:t>
            </a:r>
          </a:p>
          <a:p>
            <a:pPr lvl="1" eaLnBrk="1" hangingPunct="1"/>
            <a:r>
              <a:rPr lang="en-US" altLang="en-US" dirty="0"/>
              <a:t>Endospores</a:t>
            </a:r>
          </a:p>
          <a:p>
            <a:pPr lvl="2" eaLnBrk="1" hangingPunct="1"/>
            <a:r>
              <a:rPr lang="en-US" altLang="en-US" dirty="0"/>
              <a:t>Coat</a:t>
            </a:r>
            <a:r>
              <a:rPr lang="en-US" altLang="en-US" strike="sngStrike" dirty="0"/>
              <a:t>s</a:t>
            </a:r>
            <a:r>
              <a:rPr lang="en-US" altLang="en-US" dirty="0"/>
              <a:t> rich in proteins, lipids, and carbohydrates with cores containing </a:t>
            </a:r>
            <a:r>
              <a:rPr lang="en-US" altLang="en-US" dirty="0" err="1"/>
              <a:t>dipicolinic</a:t>
            </a:r>
            <a:r>
              <a:rPr lang="en-US" altLang="en-US" dirty="0"/>
              <a:t> acid and calcium</a:t>
            </a:r>
          </a:p>
          <a:p>
            <a:pPr lvl="3" eaLnBrk="1" hangingPunct="1"/>
            <a:r>
              <a:rPr lang="en-US" altLang="en-US" dirty="0"/>
              <a:t>Protects the spores</a:t>
            </a:r>
          </a:p>
          <a:p>
            <a:pPr lvl="1" eaLnBrk="1" hangingPunct="1"/>
            <a:r>
              <a:rPr lang="en-US" altLang="en-US" dirty="0"/>
              <a:t>Mycobacterial cell walls</a:t>
            </a:r>
          </a:p>
          <a:p>
            <a:pPr lvl="2" eaLnBrk="1" hangingPunct="1"/>
            <a:r>
              <a:rPr lang="en-US" altLang="en-US" dirty="0"/>
              <a:t>Lipid rich that may account for resistance to chemical and environmental stresses, particularly desiccation</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0964A4F0-03DD-8983-BC3E-9DA83DBE1D8B}"/>
              </a:ext>
            </a:extLst>
          </p:cNvPr>
          <p:cNvSpPr>
            <a:spLocks noGrp="1"/>
          </p:cNvSpPr>
          <p:nvPr>
            <p:ph type="title"/>
          </p:nvPr>
        </p:nvSpPr>
        <p:spPr/>
        <p:txBody>
          <a:bodyPr/>
          <a:lstStyle/>
          <a:p>
            <a:pPr eaLnBrk="1" hangingPunct="1"/>
            <a:r>
              <a:rPr lang="en-US" altLang="en-US"/>
              <a:t>Storage of Compressed Gases</a:t>
            </a:r>
          </a:p>
        </p:txBody>
      </p:sp>
      <p:sp>
        <p:nvSpPr>
          <p:cNvPr id="160771" name="Rectangle 3">
            <a:extLst>
              <a:ext uri="{FF2B5EF4-FFF2-40B4-BE49-F238E27FC236}">
                <a16:creationId xmlns:a16="http://schemas.microsoft.com/office/drawing/2014/main" id="{C8825A36-CE5A-8C90-D2C9-AC572617B580}"/>
              </a:ext>
            </a:extLst>
          </p:cNvPr>
          <p:cNvSpPr>
            <a:spLocks noGrp="1"/>
          </p:cNvSpPr>
          <p:nvPr>
            <p:ph idx="1"/>
          </p:nvPr>
        </p:nvSpPr>
        <p:spPr/>
        <p:txBody>
          <a:bodyPr/>
          <a:lstStyle/>
          <a:p>
            <a:pPr eaLnBrk="1" hangingPunct="1"/>
            <a:r>
              <a:rPr lang="en-US" altLang="en-US" dirty="0"/>
              <a:t>Flammable and nonflammable gases</a:t>
            </a:r>
          </a:p>
          <a:p>
            <a:pPr lvl="1" eaLnBrk="1" hangingPunct="1"/>
            <a:r>
              <a:rPr lang="en-US" altLang="en-US" dirty="0"/>
              <a:t>Secure and store in vented areas</a:t>
            </a:r>
          </a:p>
          <a:p>
            <a:pPr lvl="1" eaLnBrk="1" hangingPunct="1"/>
            <a:r>
              <a:rPr lang="en-US" altLang="en-US" dirty="0"/>
              <a:t>Locate away from open flames and heat sources.</a:t>
            </a:r>
          </a:p>
          <a:p>
            <a:pPr lvl="1" eaLnBrk="1" hangingPunct="1"/>
            <a:r>
              <a:rPr lang="en-US" altLang="en-US" dirty="0"/>
              <a:t>Use metal cap to prevent breakage of pressure valve when not in use.</a:t>
            </a:r>
          </a:p>
          <a:p>
            <a:pPr lvl="1" eaLnBrk="1" hangingPunct="1"/>
            <a:r>
              <a:rPr lang="en-US" altLang="en-US" dirty="0"/>
              <a:t>Proper transportation equipment used when moved between locations.</a:t>
            </a:r>
          </a:p>
          <a:p>
            <a:pPr lvl="1" eaLnBrk="1" hangingPunct="1"/>
            <a:endParaRPr lang="en-US" altLang="en-US" dirty="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5500ACD-07A9-CB0E-6933-CAF5542C7B41}"/>
              </a:ext>
            </a:extLst>
          </p:cNvPr>
          <p:cNvSpPr>
            <a:spLocks noGrp="1"/>
          </p:cNvSpPr>
          <p:nvPr>
            <p:ph type="title"/>
          </p:nvPr>
        </p:nvSpPr>
        <p:spPr/>
        <p:txBody>
          <a:bodyPr/>
          <a:lstStyle/>
          <a:p>
            <a:pPr eaLnBrk="1" hangingPunct="1"/>
            <a:r>
              <a:rPr lang="en-US" altLang="en-US"/>
              <a:t>Electrical Safety</a:t>
            </a:r>
          </a:p>
        </p:txBody>
      </p:sp>
      <p:sp>
        <p:nvSpPr>
          <p:cNvPr id="161795" name="Rectangle 3">
            <a:extLst>
              <a:ext uri="{FF2B5EF4-FFF2-40B4-BE49-F238E27FC236}">
                <a16:creationId xmlns:a16="http://schemas.microsoft.com/office/drawing/2014/main" id="{AE2FEA1F-4501-20DE-30BE-6C5887BDE39D}"/>
              </a:ext>
            </a:extLst>
          </p:cNvPr>
          <p:cNvSpPr>
            <a:spLocks noGrp="1"/>
          </p:cNvSpPr>
          <p:nvPr>
            <p:ph idx="1"/>
          </p:nvPr>
        </p:nvSpPr>
        <p:spPr/>
        <p:txBody>
          <a:bodyPr/>
          <a:lstStyle/>
          <a:p>
            <a:pPr eaLnBrk="1" hangingPunct="1"/>
            <a:r>
              <a:rPr lang="en-US" altLang="en-US" dirty="0"/>
              <a:t>All equipment must conform to national electrical safety standards and codes.</a:t>
            </a:r>
          </a:p>
          <a:p>
            <a:pPr eaLnBrk="1" hangingPunct="1"/>
            <a:r>
              <a:rPr lang="en-US" altLang="en-US" dirty="0"/>
              <a:t>Preventive maintenance should be performed.</a:t>
            </a:r>
          </a:p>
          <a:p>
            <a:pPr lvl="1" eaLnBrk="1" hangingPunct="1"/>
            <a:r>
              <a:rPr lang="en-US" altLang="en-US" dirty="0"/>
              <a:t>Check cords for fraying</a:t>
            </a:r>
          </a:p>
          <a:p>
            <a:pPr lvl="1" eaLnBrk="1" hangingPunct="1"/>
            <a:r>
              <a:rPr lang="en-US" altLang="en-US" dirty="0"/>
              <a:t>Check for electrical grounding and leakage</a:t>
            </a:r>
          </a:p>
          <a:p>
            <a:pPr eaLnBrk="1" hangingPunct="1"/>
            <a:r>
              <a:rPr lang="en-US" altLang="en-US" dirty="0"/>
              <a:t>Electrical equipment should not be placed near safety showers.</a:t>
            </a:r>
          </a:p>
          <a:p>
            <a:pPr lvl="1" eaLnBrk="1" hangingPunct="1"/>
            <a:r>
              <a:rPr lang="en-US" altLang="en-US" dirty="0"/>
              <a:t>Risk of electrocution</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741BF90-C293-746D-CB50-4E0DA4E08CE9}"/>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Miscellaneous Safety Considerations</a:t>
            </a:r>
          </a:p>
        </p:txBody>
      </p:sp>
      <p:sp>
        <p:nvSpPr>
          <p:cNvPr id="104451" name="Rectangle 3">
            <a:extLst>
              <a:ext uri="{FF2B5EF4-FFF2-40B4-BE49-F238E27FC236}">
                <a16:creationId xmlns:a16="http://schemas.microsoft.com/office/drawing/2014/main" id="{BAFDC501-1A69-7E92-3F05-BCA3D7D6EECB}"/>
              </a:ext>
            </a:extLst>
          </p:cNvPr>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altLang="en-US" dirty="0"/>
              <a:t>Back safety</a:t>
            </a:r>
          </a:p>
          <a:p>
            <a:pPr lvl="1" eaLnBrk="1" fontAlgn="auto" hangingPunct="1">
              <a:spcAft>
                <a:spcPts val="0"/>
              </a:spcAft>
              <a:defRPr/>
            </a:pPr>
            <a:r>
              <a:rPr lang="en-US" altLang="en-US" sz="2200" dirty="0"/>
              <a:t>Use legs to lift, not back.</a:t>
            </a:r>
          </a:p>
          <a:p>
            <a:pPr lvl="1" eaLnBrk="1" fontAlgn="auto" hangingPunct="1">
              <a:spcAft>
                <a:spcPts val="0"/>
              </a:spcAft>
              <a:defRPr/>
            </a:pPr>
            <a:r>
              <a:rPr lang="en-US" altLang="en-US" sz="2200" dirty="0"/>
              <a:t>Keep loads close to the body during transport</a:t>
            </a:r>
          </a:p>
          <a:p>
            <a:pPr lvl="1" eaLnBrk="1" fontAlgn="auto" hangingPunct="1">
              <a:spcAft>
                <a:spcPts val="0"/>
              </a:spcAft>
              <a:defRPr/>
            </a:pPr>
            <a:r>
              <a:rPr lang="en-US" altLang="en-US" sz="2200" dirty="0"/>
              <a:t>Ask for help or use a cart when load is too heavy.</a:t>
            </a:r>
          </a:p>
          <a:p>
            <a:pPr lvl="1" eaLnBrk="1" fontAlgn="auto" hangingPunct="1">
              <a:spcAft>
                <a:spcPts val="0"/>
              </a:spcAft>
              <a:defRPr/>
            </a:pPr>
            <a:r>
              <a:rPr lang="en-US" altLang="en-US" sz="2200" dirty="0"/>
              <a:t>Use good posture.</a:t>
            </a:r>
          </a:p>
          <a:p>
            <a:pPr lvl="1" eaLnBrk="1" fontAlgn="auto" hangingPunct="1">
              <a:spcAft>
                <a:spcPts val="0"/>
              </a:spcAft>
              <a:defRPr/>
            </a:pPr>
            <a:r>
              <a:rPr lang="en-US" altLang="en-US" sz="2200" dirty="0"/>
              <a:t>Stay physically fit.</a:t>
            </a:r>
          </a:p>
          <a:p>
            <a:pPr eaLnBrk="1" fontAlgn="auto" hangingPunct="1">
              <a:spcAft>
                <a:spcPts val="0"/>
              </a:spcAft>
              <a:defRPr/>
            </a:pPr>
            <a:r>
              <a:rPr lang="en-US" altLang="en-US" dirty="0"/>
              <a:t>First aid training</a:t>
            </a:r>
          </a:p>
          <a:p>
            <a:pPr lvl="1" eaLnBrk="1" fontAlgn="auto" hangingPunct="1">
              <a:spcAft>
                <a:spcPts val="0"/>
              </a:spcAft>
              <a:defRPr/>
            </a:pPr>
            <a:r>
              <a:rPr lang="en-US" altLang="en-US" sz="2200" dirty="0"/>
              <a:t>All personnel should be trained in cardiopulmonary resuscitation (CPR) and other lifesaving first aid.</a:t>
            </a:r>
          </a:p>
          <a:p>
            <a:pPr eaLnBrk="1" fontAlgn="auto" hangingPunct="1">
              <a:spcAft>
                <a:spcPts val="0"/>
              </a:spcAft>
              <a:defRPr/>
            </a:pPr>
            <a:r>
              <a:rPr lang="en-US" altLang="en-US" dirty="0"/>
              <a:t>Immunizations</a:t>
            </a:r>
          </a:p>
          <a:p>
            <a:pPr lvl="1" eaLnBrk="1" fontAlgn="auto" hangingPunct="1">
              <a:spcAft>
                <a:spcPts val="0"/>
              </a:spcAft>
              <a:defRPr/>
            </a:pPr>
            <a:r>
              <a:rPr lang="en-US" altLang="en-US" sz="2200" dirty="0"/>
              <a:t>Hepatitis B vaccination</a:t>
            </a:r>
          </a:p>
          <a:p>
            <a:pPr lvl="1" eaLnBrk="1" fontAlgn="auto" hangingPunct="1">
              <a:spcAft>
                <a:spcPts val="0"/>
              </a:spcAft>
              <a:defRPr/>
            </a:pPr>
            <a:r>
              <a:rPr lang="en-US" altLang="en-US" dirty="0"/>
              <a:t>Tuberculosis (TB) screening annually</a:t>
            </a:r>
          </a:p>
          <a:p>
            <a:pPr eaLnBrk="1" fontAlgn="auto" hangingPunct="1">
              <a:spcAft>
                <a:spcPts val="0"/>
              </a:spcAft>
              <a:defRPr/>
            </a:pPr>
            <a:endParaRPr lang="en-US" altLang="en-US" dirty="0"/>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3197711-825F-9D7A-EAD1-EA9E55C07C51}"/>
              </a:ext>
            </a:extLst>
          </p:cNvPr>
          <p:cNvSpPr>
            <a:spLocks noGrp="1"/>
          </p:cNvSpPr>
          <p:nvPr>
            <p:ph type="title"/>
          </p:nvPr>
        </p:nvSpPr>
        <p:spPr/>
        <p:txBody>
          <a:bodyPr/>
          <a:lstStyle/>
          <a:p>
            <a:pPr eaLnBrk="1" hangingPunct="1"/>
            <a:r>
              <a:rPr lang="en-US" altLang="en-US"/>
              <a:t>Safety Training</a:t>
            </a:r>
          </a:p>
        </p:txBody>
      </p:sp>
      <p:sp>
        <p:nvSpPr>
          <p:cNvPr id="163843" name="Rectangle 3">
            <a:extLst>
              <a:ext uri="{FF2B5EF4-FFF2-40B4-BE49-F238E27FC236}">
                <a16:creationId xmlns:a16="http://schemas.microsoft.com/office/drawing/2014/main" id="{96A3AE30-466E-441C-F840-93EB6FEEE271}"/>
              </a:ext>
            </a:extLst>
          </p:cNvPr>
          <p:cNvSpPr>
            <a:spLocks noGrp="1"/>
          </p:cNvSpPr>
          <p:nvPr>
            <p:ph idx="1"/>
          </p:nvPr>
        </p:nvSpPr>
        <p:spPr/>
        <p:txBody>
          <a:bodyPr/>
          <a:lstStyle/>
          <a:p>
            <a:pPr eaLnBrk="1" hangingPunct="1"/>
            <a:r>
              <a:rPr lang="en-US" altLang="en-US" dirty="0"/>
              <a:t>All clinical laboratories should offer annual documented safety training. Key issues include:</a:t>
            </a:r>
          </a:p>
          <a:p>
            <a:pPr lvl="1" eaLnBrk="1" hangingPunct="1"/>
            <a:r>
              <a:rPr lang="en-US" altLang="en-US" dirty="0"/>
              <a:t>Fire</a:t>
            </a:r>
          </a:p>
          <a:p>
            <a:pPr lvl="2" eaLnBrk="1" hangingPunct="1"/>
            <a:r>
              <a:rPr lang="en-US" altLang="en-US" dirty="0"/>
              <a:t>How and when to report</a:t>
            </a:r>
          </a:p>
          <a:p>
            <a:pPr lvl="2" eaLnBrk="1" hangingPunct="1"/>
            <a:r>
              <a:rPr lang="en-US" altLang="en-US" dirty="0"/>
              <a:t>Location of alarm box and fire extinguishers</a:t>
            </a:r>
          </a:p>
          <a:p>
            <a:pPr lvl="2" eaLnBrk="1" hangingPunct="1"/>
            <a:r>
              <a:rPr lang="en-US" altLang="en-US" dirty="0"/>
              <a:t>Use of extinguishers and blocking of fire doors</a:t>
            </a:r>
          </a:p>
          <a:p>
            <a:pPr lvl="1" eaLnBrk="1" hangingPunct="1"/>
            <a:r>
              <a:rPr lang="en-US" altLang="en-US" dirty="0"/>
              <a:t>Hazardous materials management</a:t>
            </a:r>
          </a:p>
          <a:p>
            <a:pPr lvl="2" eaLnBrk="1" hangingPunct="1"/>
            <a:r>
              <a:rPr lang="en-US" altLang="en-US" dirty="0"/>
              <a:t>How to use MSDS</a:t>
            </a:r>
          </a:p>
          <a:p>
            <a:pPr lvl="1" eaLnBrk="1" hangingPunct="1"/>
            <a:r>
              <a:rPr lang="en-US" altLang="en-US" dirty="0"/>
              <a:t>Proper storage of gases</a:t>
            </a:r>
          </a:p>
          <a:p>
            <a:pPr lvl="1" eaLnBrk="1" hangingPunct="1"/>
            <a:r>
              <a:rPr lang="en-US" altLang="en-US" dirty="0"/>
              <a:t>Blood-borne pathogens program</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9918-09DD-0153-B183-EC36FEEE3600}"/>
              </a:ext>
            </a:extLst>
          </p:cNvPr>
          <p:cNvSpPr>
            <a:spLocks noGrp="1"/>
          </p:cNvSpPr>
          <p:nvPr>
            <p:ph type="title"/>
          </p:nvPr>
        </p:nvSpPr>
        <p:spPr>
          <a:xfrm>
            <a:off x="609600" y="3725863"/>
            <a:ext cx="7772400" cy="1362075"/>
          </a:xfrm>
        </p:spPr>
        <p:txBody>
          <a:bodyPr/>
          <a:lstStyle/>
          <a:p>
            <a:pPr>
              <a:defRPr/>
            </a:pPr>
            <a:r>
              <a:rPr lang="en-US" dirty="0"/>
              <a:t>BIOTERRORISM AND THE CLINICAL MICOBIOLOGY LABORATORY</a:t>
            </a:r>
          </a:p>
        </p:txBody>
      </p:sp>
      <p:sp>
        <p:nvSpPr>
          <p:cNvPr id="3" name="Text Placeholder 2">
            <a:extLst>
              <a:ext uri="{FF2B5EF4-FFF2-40B4-BE49-F238E27FC236}">
                <a16:creationId xmlns:a16="http://schemas.microsoft.com/office/drawing/2014/main" id="{42A4BB6E-C11A-42F7-1D3F-19C73DE4D339}"/>
              </a:ext>
            </a:extLst>
          </p:cNvPr>
          <p:cNvSpPr>
            <a:spLocks noGrp="1"/>
          </p:cNvSpPr>
          <p:nvPr>
            <p:ph type="body" idx="1"/>
          </p:nvPr>
        </p:nvSpPr>
        <p:spPr>
          <a:xfrm>
            <a:off x="685800" y="2346325"/>
            <a:ext cx="7772400" cy="1500188"/>
          </a:xfrm>
        </p:spPr>
        <p:txBody>
          <a:bodyPr/>
          <a:lstStyle/>
          <a:p>
            <a:pPr>
              <a:defRPr/>
            </a:pPr>
            <a:r>
              <a:rPr lang="en-US" dirty="0"/>
              <a:t>CHAPTER FOUR</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3885FE9E-056F-47B5-BB70-886BD2A3B5E4}"/>
              </a:ext>
            </a:extLst>
          </p:cNvPr>
          <p:cNvSpPr>
            <a:spLocks noGrp="1"/>
          </p:cNvSpPr>
          <p:nvPr>
            <p:ph type="title"/>
          </p:nvPr>
        </p:nvSpPr>
        <p:spPr/>
        <p:txBody>
          <a:bodyPr/>
          <a:lstStyle/>
          <a:p>
            <a:pPr eaLnBrk="1" hangingPunct="1"/>
            <a:r>
              <a:rPr lang="en-US" altLang="en-US"/>
              <a:t>Laboratory Response Network</a:t>
            </a:r>
          </a:p>
        </p:txBody>
      </p:sp>
      <p:sp>
        <p:nvSpPr>
          <p:cNvPr id="146435" name="Rectangle 3">
            <a:extLst>
              <a:ext uri="{FF2B5EF4-FFF2-40B4-BE49-F238E27FC236}">
                <a16:creationId xmlns:a16="http://schemas.microsoft.com/office/drawing/2014/main" id="{E32CD58D-6D7C-3725-5591-31B8F5A72A8B}"/>
              </a:ext>
            </a:extLst>
          </p:cNvPr>
          <p:cNvSpPr>
            <a:spLocks noGrp="1"/>
          </p:cNvSpPr>
          <p:nvPr>
            <p:ph idx="1"/>
          </p:nvPr>
        </p:nvSpPr>
        <p:spPr/>
        <p:txBody>
          <a:bodyPr/>
          <a:lstStyle/>
          <a:p>
            <a:pPr eaLnBrk="1" hangingPunct="1">
              <a:defRPr/>
            </a:pPr>
            <a:r>
              <a:rPr lang="en-US" altLang="en-US" dirty="0"/>
              <a:t>Respond quickly and effectively to a bioterrorism event.</a:t>
            </a:r>
          </a:p>
          <a:p>
            <a:pPr eaLnBrk="1" hangingPunct="1">
              <a:defRPr/>
            </a:pPr>
            <a:r>
              <a:rPr lang="en-US" altLang="en-US" dirty="0"/>
              <a:t>Three levels of laboratories:</a:t>
            </a:r>
            <a:endParaRPr lang="en-US" altLang="en-US" strike="sngStrike" dirty="0"/>
          </a:p>
          <a:p>
            <a:pPr lvl="1" eaLnBrk="1" hangingPunct="1">
              <a:defRPr/>
            </a:pPr>
            <a:r>
              <a:rPr lang="en-US" altLang="en-US" dirty="0"/>
              <a:t>Sentinel laboratories</a:t>
            </a:r>
          </a:p>
          <a:p>
            <a:pPr lvl="1" eaLnBrk="1" hangingPunct="1">
              <a:defRPr/>
            </a:pPr>
            <a:r>
              <a:rPr lang="en-US" altLang="en-US" dirty="0"/>
              <a:t>Reference laboratories</a:t>
            </a:r>
          </a:p>
          <a:p>
            <a:pPr lvl="1" eaLnBrk="1" hangingPunct="1">
              <a:defRPr/>
            </a:pPr>
            <a:r>
              <a:rPr lang="en-US" altLang="en-US" dirty="0"/>
              <a:t>National laboratories</a:t>
            </a:r>
          </a:p>
          <a:p>
            <a:pPr marL="457200" lvl="1" indent="0" eaLnBrk="1" hangingPunct="1">
              <a:buFont typeface="Wingdings" panose="05000000000000000000" pitchFamily="2" charset="2"/>
              <a:buNone/>
              <a:defRPr/>
            </a:pPr>
            <a:endParaRPr lang="en-US" altLang="en-US" dirty="0"/>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6A29E99-1649-CB98-BA48-F8DA295FC424}"/>
              </a:ext>
            </a:extLst>
          </p:cNvPr>
          <p:cNvSpPr>
            <a:spLocks noGrp="1"/>
          </p:cNvSpPr>
          <p:nvPr>
            <p:ph type="title"/>
          </p:nvPr>
        </p:nvSpPr>
        <p:spPr/>
        <p:txBody>
          <a:bodyPr/>
          <a:lstStyle/>
          <a:p>
            <a:pPr eaLnBrk="1" hangingPunct="1"/>
            <a:r>
              <a:rPr lang="en-US" altLang="en-US" dirty="0"/>
              <a:t>Laboratory Response Network</a:t>
            </a:r>
            <a:endParaRPr lang="en-US" altLang="en-US" strike="sngStrike" dirty="0"/>
          </a:p>
        </p:txBody>
      </p:sp>
      <p:sp>
        <p:nvSpPr>
          <p:cNvPr id="167939" name="Rectangle 3">
            <a:extLst>
              <a:ext uri="{FF2B5EF4-FFF2-40B4-BE49-F238E27FC236}">
                <a16:creationId xmlns:a16="http://schemas.microsoft.com/office/drawing/2014/main" id="{5C07ABF5-DEDB-2D4C-4A72-639264F21D33}"/>
              </a:ext>
            </a:extLst>
          </p:cNvPr>
          <p:cNvSpPr>
            <a:spLocks noGrp="1"/>
          </p:cNvSpPr>
          <p:nvPr>
            <p:ph idx="1"/>
          </p:nvPr>
        </p:nvSpPr>
        <p:spPr/>
        <p:txBody>
          <a:bodyPr/>
          <a:lstStyle/>
          <a:p>
            <a:pPr eaLnBrk="1" hangingPunct="1"/>
            <a:r>
              <a:rPr lang="en-US" altLang="en-US" dirty="0"/>
              <a:t>Sentinel laboratories—category of most hospital-based microbiology laboratories</a:t>
            </a:r>
          </a:p>
          <a:p>
            <a:pPr lvl="1" eaLnBrk="1" hangingPunct="1"/>
            <a:r>
              <a:rPr lang="en-US" altLang="en-US" dirty="0"/>
              <a:t>Divided into two levels:</a:t>
            </a:r>
          </a:p>
          <a:p>
            <a:pPr lvl="2" eaLnBrk="1" hangingPunct="1"/>
            <a:r>
              <a:rPr lang="en-US" altLang="en-US" dirty="0"/>
              <a:t>Advanced Sentinel laboratories: front line with highest capability</a:t>
            </a:r>
          </a:p>
          <a:p>
            <a:pPr lvl="3" eaLnBrk="1" hangingPunct="1"/>
            <a:r>
              <a:rPr lang="en-US" altLang="en-US" dirty="0"/>
              <a:t>Role: Recognize possible bioterrorism agents and perform basic testing to rule out these agents or refer them to a LRN reference laboratory</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2FD25D7-4910-74BE-8C24-42E5B3443BC1}"/>
              </a:ext>
            </a:extLst>
          </p:cNvPr>
          <p:cNvSpPr>
            <a:spLocks noGrp="1"/>
          </p:cNvSpPr>
          <p:nvPr>
            <p:ph type="title"/>
          </p:nvPr>
        </p:nvSpPr>
        <p:spPr/>
        <p:txBody>
          <a:bodyPr/>
          <a:lstStyle/>
          <a:p>
            <a:pPr eaLnBrk="1" hangingPunct="1"/>
            <a:r>
              <a:rPr lang="en-US" altLang="en-US" dirty="0"/>
              <a:t>Laboratory Response Network</a:t>
            </a:r>
            <a:endParaRPr lang="en-US" altLang="en-US" strike="sngStrike" dirty="0"/>
          </a:p>
        </p:txBody>
      </p:sp>
      <p:sp>
        <p:nvSpPr>
          <p:cNvPr id="168963" name="Rectangle 3">
            <a:extLst>
              <a:ext uri="{FF2B5EF4-FFF2-40B4-BE49-F238E27FC236}">
                <a16:creationId xmlns:a16="http://schemas.microsoft.com/office/drawing/2014/main" id="{5407DF01-241B-2488-D01D-8A9621DAC886}"/>
              </a:ext>
            </a:extLst>
          </p:cNvPr>
          <p:cNvSpPr>
            <a:spLocks noGrp="1"/>
          </p:cNvSpPr>
          <p:nvPr>
            <p:ph idx="1"/>
          </p:nvPr>
        </p:nvSpPr>
        <p:spPr/>
        <p:txBody>
          <a:bodyPr/>
          <a:lstStyle/>
          <a:p>
            <a:pPr eaLnBrk="1" hangingPunct="1"/>
            <a:r>
              <a:rPr lang="en-US" altLang="en-US" dirty="0"/>
              <a:t>Sentinel laboratories—category of most hospital-based microbiology laboratories</a:t>
            </a:r>
          </a:p>
          <a:p>
            <a:pPr lvl="1" eaLnBrk="1" hangingPunct="1"/>
            <a:r>
              <a:rPr lang="en-US" altLang="en-US" dirty="0"/>
              <a:t>Divided into two levels</a:t>
            </a:r>
          </a:p>
          <a:p>
            <a:pPr lvl="2" eaLnBrk="1" hangingPunct="1"/>
            <a:r>
              <a:rPr lang="en-US" altLang="en-US" dirty="0"/>
              <a:t>Basic Sentinel laboratories: fewer analytical capabilities but may handle suspect samples and refer them an LRN reference laboratory</a:t>
            </a:r>
          </a:p>
          <a:p>
            <a:pPr eaLnBrk="1" hangingPunct="1"/>
            <a:r>
              <a:rPr lang="en-US" altLang="en-US" dirty="0"/>
              <a:t>Reference Laboratory</a:t>
            </a:r>
          </a:p>
          <a:p>
            <a:pPr lvl="1" eaLnBrk="1" hangingPunct="1"/>
            <a:r>
              <a:rPr lang="en-US" altLang="en-US" dirty="0"/>
              <a:t>Role to perform confirmatory identification testing</a:t>
            </a:r>
          </a:p>
          <a:p>
            <a:pPr eaLnBrk="1" hangingPunct="1"/>
            <a:endParaRPr lang="en-US" altLang="en-US" dirty="0"/>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8E59723-9243-D31F-EA49-17EDA4E4441C}"/>
              </a:ext>
            </a:extLst>
          </p:cNvPr>
          <p:cNvSpPr>
            <a:spLocks noGrp="1" noChangeArrowheads="1"/>
          </p:cNvSpPr>
          <p:nvPr>
            <p:ph type="title"/>
          </p:nvPr>
        </p:nvSpPr>
        <p:spPr>
          <a:xfrm>
            <a:off x="152400" y="274638"/>
            <a:ext cx="8763000" cy="1143000"/>
          </a:xfrm>
        </p:spPr>
        <p:txBody>
          <a:bodyPr rtlCol="0">
            <a:normAutofit fontScale="90000"/>
          </a:bodyPr>
          <a:lstStyle/>
          <a:p>
            <a:pPr eaLnBrk="1" fontAlgn="auto" hangingPunct="1">
              <a:spcAft>
                <a:spcPts val="0"/>
              </a:spcAft>
              <a:defRPr/>
            </a:pPr>
            <a:r>
              <a:rPr lang="en-US" altLang="en-US" dirty="0"/>
              <a:t>Safety During a Possible Bioterrorism Event</a:t>
            </a:r>
            <a:endParaRPr lang="en-US" altLang="en-US" sz="3600" dirty="0"/>
          </a:p>
        </p:txBody>
      </p:sp>
      <p:sp>
        <p:nvSpPr>
          <p:cNvPr id="169987" name="Rectangle 3">
            <a:extLst>
              <a:ext uri="{FF2B5EF4-FFF2-40B4-BE49-F238E27FC236}">
                <a16:creationId xmlns:a16="http://schemas.microsoft.com/office/drawing/2014/main" id="{CA4EC7BC-D39E-F4B2-61A9-15FCBCB452D4}"/>
              </a:ext>
            </a:extLst>
          </p:cNvPr>
          <p:cNvSpPr>
            <a:spLocks noGrp="1"/>
          </p:cNvSpPr>
          <p:nvPr>
            <p:ph idx="1"/>
          </p:nvPr>
        </p:nvSpPr>
        <p:spPr/>
        <p:txBody>
          <a:bodyPr/>
          <a:lstStyle/>
          <a:p>
            <a:pPr eaLnBrk="1" hangingPunct="1"/>
            <a:r>
              <a:rPr lang="en-US" altLang="en-US"/>
              <a:t>Biggest threats with handling possible bioterrorism agents</a:t>
            </a:r>
          </a:p>
          <a:p>
            <a:pPr lvl="1" eaLnBrk="1" hangingPunct="1"/>
            <a:r>
              <a:rPr lang="en-US" altLang="en-US"/>
              <a:t>Not recognizing the risk associated with these infectious agents</a:t>
            </a:r>
          </a:p>
          <a:p>
            <a:pPr lvl="1" eaLnBrk="1" hangingPunct="1"/>
            <a:r>
              <a:rPr lang="en-US" altLang="en-US"/>
              <a:t>Not following the safety procedures instituted in the laboratory for protection</a:t>
            </a:r>
          </a:p>
          <a:p>
            <a:pPr eaLnBrk="1" hangingPunct="1"/>
            <a:r>
              <a:rPr lang="en-US" altLang="en-US"/>
              <a:t>Specimen Processing of samples should occur within a class II BSC</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5C829B6-F20F-2CC7-45B2-5C7E34F7CEE2}"/>
              </a:ext>
            </a:extLst>
          </p:cNvPr>
          <p:cNvSpPr>
            <a:spLocks noGrp="1" noChangeArrowheads="1"/>
          </p:cNvSpPr>
          <p:nvPr>
            <p:ph type="title"/>
          </p:nvPr>
        </p:nvSpPr>
        <p:spPr>
          <a:xfrm>
            <a:off x="152400" y="274638"/>
            <a:ext cx="8763000" cy="1143000"/>
          </a:xfrm>
        </p:spPr>
        <p:txBody>
          <a:bodyPr rtlCol="0">
            <a:normAutofit fontScale="90000"/>
          </a:bodyPr>
          <a:lstStyle/>
          <a:p>
            <a:pPr eaLnBrk="1" fontAlgn="auto" hangingPunct="1">
              <a:spcAft>
                <a:spcPts val="0"/>
              </a:spcAft>
              <a:defRPr/>
            </a:pPr>
            <a:r>
              <a:rPr lang="en-US" altLang="en-US" dirty="0"/>
              <a:t>Safety During a Possible </a:t>
            </a:r>
            <a:br>
              <a:rPr lang="en-US" altLang="en-US" dirty="0"/>
            </a:br>
            <a:r>
              <a:rPr lang="en-US" altLang="en-US" dirty="0"/>
              <a:t>Bioterrorism Event</a:t>
            </a:r>
            <a:endParaRPr lang="en-US" altLang="en-US" sz="3600" dirty="0"/>
          </a:p>
        </p:txBody>
      </p:sp>
      <p:sp>
        <p:nvSpPr>
          <p:cNvPr id="171011" name="Rectangle 3">
            <a:extLst>
              <a:ext uri="{FF2B5EF4-FFF2-40B4-BE49-F238E27FC236}">
                <a16:creationId xmlns:a16="http://schemas.microsoft.com/office/drawing/2014/main" id="{3F3BCC32-DC97-BB95-E084-86B7ACF7B436}"/>
              </a:ext>
            </a:extLst>
          </p:cNvPr>
          <p:cNvSpPr>
            <a:spLocks noGrp="1"/>
          </p:cNvSpPr>
          <p:nvPr>
            <p:ph idx="1"/>
          </p:nvPr>
        </p:nvSpPr>
        <p:spPr/>
        <p:txBody>
          <a:bodyPr/>
          <a:lstStyle/>
          <a:p>
            <a:pPr eaLnBrk="1" hangingPunct="1"/>
            <a:r>
              <a:rPr lang="en-US" altLang="en-US" dirty="0"/>
              <a:t>Until the agent is identified, cultures of infected patients could cause the greatest risk to laboratorians.</a:t>
            </a:r>
          </a:p>
          <a:p>
            <a:pPr eaLnBrk="1" hangingPunct="1"/>
            <a:r>
              <a:rPr lang="en-US" altLang="en-US" dirty="0"/>
              <a:t>Agents transmitted by aerosols are those that cause great risk.</a:t>
            </a:r>
          </a:p>
          <a:p>
            <a:pPr eaLnBrk="1" hangingPunct="1"/>
            <a:r>
              <a:rPr lang="en-US" altLang="en-US" dirty="0"/>
              <a:t>When bioterrorism agent is suspected, all manipulations of the culture should be performed using BSL3-guidelines.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27EBA46-5BEF-6F03-E493-24FCC338F319}"/>
              </a:ext>
            </a:extLst>
          </p:cNvPr>
          <p:cNvSpPr>
            <a:spLocks noGrp="1"/>
          </p:cNvSpPr>
          <p:nvPr>
            <p:ph type="title"/>
          </p:nvPr>
        </p:nvSpPr>
        <p:spPr/>
        <p:txBody>
          <a:bodyPr/>
          <a:lstStyle/>
          <a:p>
            <a:pPr eaLnBrk="1" hangingPunct="1"/>
            <a:r>
              <a:rPr lang="en-US" altLang="en-US" dirty="0"/>
              <a:t>Types of Organisms </a:t>
            </a:r>
            <a:endParaRPr lang="en-US" altLang="en-US" strike="sngStrike" dirty="0"/>
          </a:p>
        </p:txBody>
      </p:sp>
      <p:sp>
        <p:nvSpPr>
          <p:cNvPr id="32771" name="Content Placeholder 2">
            <a:extLst>
              <a:ext uri="{FF2B5EF4-FFF2-40B4-BE49-F238E27FC236}">
                <a16:creationId xmlns:a16="http://schemas.microsoft.com/office/drawing/2014/main" id="{042E4B3B-5DB8-3D89-6838-38072259A73A}"/>
              </a:ext>
            </a:extLst>
          </p:cNvPr>
          <p:cNvSpPr>
            <a:spLocks noGrp="1"/>
          </p:cNvSpPr>
          <p:nvPr>
            <p:ph idx="1"/>
          </p:nvPr>
        </p:nvSpPr>
        <p:spPr/>
        <p:txBody>
          <a:bodyPr/>
          <a:lstStyle/>
          <a:p>
            <a:pPr eaLnBrk="1" hangingPunct="1"/>
            <a:r>
              <a:rPr lang="en-US" altLang="en-US" sz="2700" dirty="0"/>
              <a:t>Organisms vary in their ability to withstand chemical and physical treatment.</a:t>
            </a:r>
          </a:p>
          <a:p>
            <a:pPr lvl="1" eaLnBrk="1" hangingPunct="1"/>
            <a:r>
              <a:rPr lang="en-US" altLang="en-US" dirty="0"/>
              <a:t>Enveloped viruses</a:t>
            </a:r>
          </a:p>
          <a:p>
            <a:pPr lvl="2" eaLnBrk="1" hangingPunct="1"/>
            <a:r>
              <a:rPr lang="en-US" altLang="en-US" dirty="0"/>
              <a:t>Lipid envelope makes viruses more susceptible to detergents and wetting agents.</a:t>
            </a:r>
          </a:p>
          <a:p>
            <a:pPr lvl="1" eaLnBrk="1" hangingPunct="1"/>
            <a:r>
              <a:rPr lang="en-US" altLang="en-US" dirty="0"/>
              <a:t>Biofilms </a:t>
            </a:r>
          </a:p>
          <a:p>
            <a:pPr lvl="2" eaLnBrk="1" hangingPunct="1"/>
            <a:r>
              <a:rPr lang="en-US" altLang="en-US" dirty="0"/>
              <a:t>Protection by microbes living in communities</a:t>
            </a:r>
          </a:p>
          <a:p>
            <a:pPr lvl="2" eaLnBrk="1" hangingPunct="1"/>
            <a:r>
              <a:rPr lang="en-US" altLang="en-US" dirty="0"/>
              <a:t>Protects against chemical and physical means of destruction</a:t>
            </a: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D11A92D-0713-8A58-C5B2-26AA0976AC04}"/>
              </a:ext>
            </a:extLst>
          </p:cNvPr>
          <p:cNvSpPr>
            <a:spLocks noGrp="1" noChangeArrowheads="1"/>
          </p:cNvSpPr>
          <p:nvPr>
            <p:ph type="title"/>
          </p:nvPr>
        </p:nvSpPr>
        <p:spPr>
          <a:xfrm>
            <a:off x="76200" y="274638"/>
            <a:ext cx="8915400" cy="1143000"/>
          </a:xfrm>
        </p:spPr>
        <p:txBody>
          <a:bodyPr rtlCol="0">
            <a:normAutofit fontScale="90000"/>
          </a:bodyPr>
          <a:lstStyle/>
          <a:p>
            <a:pPr eaLnBrk="1" fontAlgn="auto" hangingPunct="1">
              <a:spcAft>
                <a:spcPts val="0"/>
              </a:spcAft>
              <a:defRPr/>
            </a:pPr>
            <a:r>
              <a:rPr lang="en-US" altLang="en-US" dirty="0"/>
              <a:t>Packaging and Shipping of </a:t>
            </a:r>
            <a:br>
              <a:rPr lang="en-US" altLang="en-US" dirty="0"/>
            </a:br>
            <a:r>
              <a:rPr lang="en-US" altLang="en-US" dirty="0"/>
              <a:t>Infectious Substances</a:t>
            </a:r>
          </a:p>
        </p:txBody>
      </p:sp>
      <p:sp>
        <p:nvSpPr>
          <p:cNvPr id="172035" name="Rectangle 3">
            <a:extLst>
              <a:ext uri="{FF2B5EF4-FFF2-40B4-BE49-F238E27FC236}">
                <a16:creationId xmlns:a16="http://schemas.microsoft.com/office/drawing/2014/main" id="{CCA40F93-9D31-638E-32EE-0C3F90FF74AE}"/>
              </a:ext>
            </a:extLst>
          </p:cNvPr>
          <p:cNvSpPr>
            <a:spLocks noGrp="1"/>
          </p:cNvSpPr>
          <p:nvPr>
            <p:ph idx="1"/>
          </p:nvPr>
        </p:nvSpPr>
        <p:spPr/>
        <p:txBody>
          <a:bodyPr/>
          <a:lstStyle/>
          <a:p>
            <a:pPr eaLnBrk="1" hangingPunct="1"/>
            <a:r>
              <a:rPr lang="en-US" altLang="en-US" dirty="0"/>
              <a:t>Laboratory personnel must be trained and certified in the packing and shipping of infectious materials.</a:t>
            </a:r>
          </a:p>
          <a:p>
            <a:pPr eaLnBrk="1" hangingPunct="1"/>
            <a:r>
              <a:rPr lang="en-US" altLang="en-US" dirty="0"/>
              <a:t>Laboratory personnel must undergo regular retraining.</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DF4BB06D-A6CB-436F-95AE-0F2255442EE1}"/>
              </a:ext>
            </a:extLst>
          </p:cNvPr>
          <p:cNvSpPr>
            <a:spLocks noGrp="1"/>
          </p:cNvSpPr>
          <p:nvPr>
            <p:ph type="title"/>
          </p:nvPr>
        </p:nvSpPr>
        <p:spPr/>
        <p:txBody>
          <a:bodyPr/>
          <a:lstStyle/>
          <a:p>
            <a:r>
              <a:rPr lang="en-US" altLang="en-US"/>
              <a:t>Points to Remember</a:t>
            </a:r>
          </a:p>
        </p:txBody>
      </p:sp>
      <p:sp>
        <p:nvSpPr>
          <p:cNvPr id="185347" name="Content Placeholder 2">
            <a:extLst>
              <a:ext uri="{FF2B5EF4-FFF2-40B4-BE49-F238E27FC236}">
                <a16:creationId xmlns:a16="http://schemas.microsoft.com/office/drawing/2014/main" id="{9077D78B-4208-F236-B783-63E5B9150840}"/>
              </a:ext>
            </a:extLst>
          </p:cNvPr>
          <p:cNvSpPr>
            <a:spLocks noGrp="1"/>
          </p:cNvSpPr>
          <p:nvPr>
            <p:ph idx="1"/>
          </p:nvPr>
        </p:nvSpPr>
        <p:spPr/>
        <p:txBody>
          <a:bodyPr/>
          <a:lstStyle/>
          <a:p>
            <a:r>
              <a:rPr lang="en-US" altLang="en-US"/>
              <a:t>Physical and chemical methods may be used in the process of sterilization to remove all forms of life. </a:t>
            </a:r>
          </a:p>
          <a:p>
            <a:r>
              <a:rPr lang="en-US" altLang="en-US"/>
              <a:t>Disinfection involves removal of pathogenic organisms but may not include removal of bacterial or other spores; most disinfectants are chemical agents.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4828DF07-5399-C481-0A95-A7EBB861D69C}"/>
              </a:ext>
            </a:extLst>
          </p:cNvPr>
          <p:cNvSpPr>
            <a:spLocks noGrp="1"/>
          </p:cNvSpPr>
          <p:nvPr>
            <p:ph type="title"/>
          </p:nvPr>
        </p:nvSpPr>
        <p:spPr/>
        <p:txBody>
          <a:bodyPr/>
          <a:lstStyle/>
          <a:p>
            <a:r>
              <a:rPr lang="en-US" altLang="en-US" dirty="0"/>
              <a:t>Points to Remember</a:t>
            </a:r>
            <a:endParaRPr lang="en-US" altLang="en-US" strike="sngStrike" dirty="0"/>
          </a:p>
        </p:txBody>
      </p:sp>
      <p:sp>
        <p:nvSpPr>
          <p:cNvPr id="186371" name="Content Placeholder 2">
            <a:extLst>
              <a:ext uri="{FF2B5EF4-FFF2-40B4-BE49-F238E27FC236}">
                <a16:creationId xmlns:a16="http://schemas.microsoft.com/office/drawing/2014/main" id="{7D398876-6733-16BC-C8C8-8C241E97CF9B}"/>
              </a:ext>
            </a:extLst>
          </p:cNvPr>
          <p:cNvSpPr>
            <a:spLocks noGrp="1"/>
          </p:cNvSpPr>
          <p:nvPr>
            <p:ph idx="1"/>
          </p:nvPr>
        </p:nvSpPr>
        <p:spPr/>
        <p:txBody>
          <a:bodyPr/>
          <a:lstStyle/>
          <a:p>
            <a:r>
              <a:rPr lang="en-US" altLang="en-US" dirty="0"/>
              <a:t>Factors that influence the degree of killing include types of organisms and number of organisms present, concentration of disinfecting agent, amount of soil present, and nature of the surface to be disinfected.</a:t>
            </a:r>
          </a:p>
          <a:p>
            <a:r>
              <a:rPr lang="en-US" altLang="en-US" dirty="0"/>
              <a:t>Antiseptics are designed to reduce the bacterial load of living tissues.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D59CB97-3AD9-66BF-1C36-D77E0A2B4DF0}"/>
              </a:ext>
            </a:extLst>
          </p:cNvPr>
          <p:cNvSpPr>
            <a:spLocks noGrp="1"/>
          </p:cNvSpPr>
          <p:nvPr>
            <p:ph type="title"/>
          </p:nvPr>
        </p:nvSpPr>
        <p:spPr/>
        <p:txBody>
          <a:bodyPr/>
          <a:lstStyle/>
          <a:p>
            <a:r>
              <a:rPr lang="en-US" altLang="en-US" dirty="0"/>
              <a:t>Points to Remember</a:t>
            </a:r>
            <a:endParaRPr lang="en-US" altLang="en-US" strike="sngStrike" dirty="0"/>
          </a:p>
        </p:txBody>
      </p:sp>
      <p:sp>
        <p:nvSpPr>
          <p:cNvPr id="187395" name="Content Placeholder 2">
            <a:extLst>
              <a:ext uri="{FF2B5EF4-FFF2-40B4-BE49-F238E27FC236}">
                <a16:creationId xmlns:a16="http://schemas.microsoft.com/office/drawing/2014/main" id="{38B87235-1A55-71DD-521D-E699D4E4934B}"/>
              </a:ext>
            </a:extLst>
          </p:cNvPr>
          <p:cNvSpPr>
            <a:spLocks noGrp="1"/>
          </p:cNvSpPr>
          <p:nvPr>
            <p:ph idx="1"/>
          </p:nvPr>
        </p:nvSpPr>
        <p:spPr/>
        <p:txBody>
          <a:bodyPr/>
          <a:lstStyle/>
          <a:p>
            <a:r>
              <a:rPr lang="en-US" altLang="en-US"/>
              <a:t>Disinfectants are designed to be used on inanimate objects to kill or destroy disease-producing microorganisms. </a:t>
            </a:r>
          </a:p>
          <a:p>
            <a:r>
              <a:rPr lang="en-US" altLang="en-US"/>
              <a:t>There are two options a manufacturer can pursue in seeking approval for a disinfectant product: submission of an NDA or OTC drug review known as the monograph system</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B8AD9153-C644-43C8-350D-36677BD924CD}"/>
              </a:ext>
            </a:extLst>
          </p:cNvPr>
          <p:cNvSpPr>
            <a:spLocks noGrp="1"/>
          </p:cNvSpPr>
          <p:nvPr>
            <p:ph type="title"/>
          </p:nvPr>
        </p:nvSpPr>
        <p:spPr/>
        <p:txBody>
          <a:bodyPr/>
          <a:lstStyle/>
          <a:p>
            <a:r>
              <a:rPr lang="en-US" altLang="en-US" dirty="0"/>
              <a:t>Points to Remember</a:t>
            </a:r>
            <a:endParaRPr lang="en-US" altLang="en-US" strike="sngStrike" dirty="0"/>
          </a:p>
        </p:txBody>
      </p:sp>
      <p:sp>
        <p:nvSpPr>
          <p:cNvPr id="188419" name="Content Placeholder 2">
            <a:extLst>
              <a:ext uri="{FF2B5EF4-FFF2-40B4-BE49-F238E27FC236}">
                <a16:creationId xmlns:a16="http://schemas.microsoft.com/office/drawing/2014/main" id="{D75FD316-BD21-55FF-825C-41849B412370}"/>
              </a:ext>
            </a:extLst>
          </p:cNvPr>
          <p:cNvSpPr>
            <a:spLocks noGrp="1"/>
          </p:cNvSpPr>
          <p:nvPr>
            <p:ph idx="1"/>
          </p:nvPr>
        </p:nvSpPr>
        <p:spPr/>
        <p:txBody>
          <a:bodyPr/>
          <a:lstStyle/>
          <a:p>
            <a:r>
              <a:rPr lang="en-US" altLang="en-US" dirty="0"/>
              <a:t>Antimicrobial agents for health care personnel use must meet certain standards that demonstrate the product’s safety and efficacy.</a:t>
            </a:r>
          </a:p>
          <a:p>
            <a:r>
              <a:rPr lang="en-US" altLang="en-US" dirty="0"/>
              <a:t>Major sources of biological hazards come from patient samples during processing and handling of actively growing culture materials. </a:t>
            </a:r>
          </a:p>
          <a:p>
            <a:r>
              <a:rPr lang="en-US" altLang="en-US" dirty="0"/>
              <a:t>Protective equipment should be used appropriately.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3DA1F614-80DD-7B12-610C-8A2988632481}"/>
              </a:ext>
            </a:extLst>
          </p:cNvPr>
          <p:cNvSpPr>
            <a:spLocks noGrp="1"/>
          </p:cNvSpPr>
          <p:nvPr>
            <p:ph type="title"/>
          </p:nvPr>
        </p:nvSpPr>
        <p:spPr/>
        <p:txBody>
          <a:bodyPr/>
          <a:lstStyle/>
          <a:p>
            <a:r>
              <a:rPr lang="en-US" altLang="en-US" dirty="0"/>
              <a:t>Points to Remember</a:t>
            </a:r>
            <a:endParaRPr lang="en-US" altLang="en-US" strike="sngStrike" dirty="0"/>
          </a:p>
        </p:txBody>
      </p:sp>
      <p:sp>
        <p:nvSpPr>
          <p:cNvPr id="189443" name="Content Placeholder 2">
            <a:extLst>
              <a:ext uri="{FF2B5EF4-FFF2-40B4-BE49-F238E27FC236}">
                <a16:creationId xmlns:a16="http://schemas.microsoft.com/office/drawing/2014/main" id="{B27BAC6C-CA1C-8DB6-2C08-9073CAA8185B}"/>
              </a:ext>
            </a:extLst>
          </p:cNvPr>
          <p:cNvSpPr>
            <a:spLocks noGrp="1"/>
          </p:cNvSpPr>
          <p:nvPr>
            <p:ph idx="1"/>
          </p:nvPr>
        </p:nvSpPr>
        <p:spPr/>
        <p:txBody>
          <a:bodyPr/>
          <a:lstStyle/>
          <a:p>
            <a:r>
              <a:rPr lang="en-US" altLang="en-US" dirty="0"/>
              <a:t>Safety policies and procedures should be reviewed annually and always followed. </a:t>
            </a:r>
          </a:p>
          <a:p>
            <a:r>
              <a:rPr lang="en-US" altLang="en-US" dirty="0"/>
              <a:t>The microbiology safety program includes proper and safe disposal of infectious waste material. </a:t>
            </a:r>
          </a:p>
          <a:p>
            <a:r>
              <a:rPr lang="en-US" altLang="en-US" dirty="0"/>
              <a:t>OSHA regulations for bloodborne pathogen protection should be followed.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D72C31D9-CB54-6EB6-FD25-4EE42B0D2284}"/>
              </a:ext>
            </a:extLst>
          </p:cNvPr>
          <p:cNvSpPr>
            <a:spLocks noGrp="1"/>
          </p:cNvSpPr>
          <p:nvPr>
            <p:ph type="title"/>
          </p:nvPr>
        </p:nvSpPr>
        <p:spPr/>
        <p:txBody>
          <a:bodyPr/>
          <a:lstStyle/>
          <a:p>
            <a:r>
              <a:rPr lang="en-US" altLang="en-US" dirty="0"/>
              <a:t>Points to Remember</a:t>
            </a:r>
            <a:endParaRPr lang="en-US" altLang="en-US" strike="sngStrike" dirty="0"/>
          </a:p>
        </p:txBody>
      </p:sp>
      <p:sp>
        <p:nvSpPr>
          <p:cNvPr id="190467" name="Content Placeholder 2">
            <a:extLst>
              <a:ext uri="{FF2B5EF4-FFF2-40B4-BE49-F238E27FC236}">
                <a16:creationId xmlns:a16="http://schemas.microsoft.com/office/drawing/2014/main" id="{85A98131-A679-B774-B951-AFC854A3F245}"/>
              </a:ext>
            </a:extLst>
          </p:cNvPr>
          <p:cNvSpPr>
            <a:spLocks noGrp="1"/>
          </p:cNvSpPr>
          <p:nvPr>
            <p:ph idx="1"/>
          </p:nvPr>
        </p:nvSpPr>
        <p:spPr/>
        <p:txBody>
          <a:bodyPr/>
          <a:lstStyle/>
          <a:p>
            <a:r>
              <a:rPr lang="en-US" altLang="en-US"/>
              <a:t>Chemical and fire safety hazards must be identified, and measures to prevent chemical spills should be employed. </a:t>
            </a:r>
          </a:p>
          <a:p>
            <a:r>
              <a:rPr lang="en-US" altLang="en-US"/>
              <a:t>Continuing education programs to train laboratory personnel in all aspects of laboratory safety and exposure control should be in place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259F2E4-0D66-5334-BDE7-602A9F1E7CE5}"/>
              </a:ext>
            </a:extLst>
          </p:cNvPr>
          <p:cNvSpPr>
            <a:spLocks noGrp="1"/>
          </p:cNvSpPr>
          <p:nvPr>
            <p:ph type="title"/>
          </p:nvPr>
        </p:nvSpPr>
        <p:spPr/>
        <p:txBody>
          <a:bodyPr/>
          <a:lstStyle/>
          <a:p>
            <a:pPr eaLnBrk="1" hangingPunct="1"/>
            <a:r>
              <a:rPr lang="en-US" altLang="en-US" dirty="0"/>
              <a:t>Types of Organisms </a:t>
            </a:r>
            <a:endParaRPr lang="en-US" altLang="en-US" strike="sngStrike" dirty="0"/>
          </a:p>
        </p:txBody>
      </p:sp>
      <p:sp>
        <p:nvSpPr>
          <p:cNvPr id="33795" name="Content Placeholder 2">
            <a:extLst>
              <a:ext uri="{FF2B5EF4-FFF2-40B4-BE49-F238E27FC236}">
                <a16:creationId xmlns:a16="http://schemas.microsoft.com/office/drawing/2014/main" id="{DBF1E4AF-100A-ECAF-95EB-FA9AA0CF8DC9}"/>
              </a:ext>
            </a:extLst>
          </p:cNvPr>
          <p:cNvSpPr>
            <a:spLocks noGrp="1"/>
          </p:cNvSpPr>
          <p:nvPr>
            <p:ph idx="1"/>
          </p:nvPr>
        </p:nvSpPr>
        <p:spPr/>
        <p:txBody>
          <a:bodyPr/>
          <a:lstStyle/>
          <a:p>
            <a:pPr eaLnBrk="1" hangingPunct="1"/>
            <a:r>
              <a:rPr lang="en-US" altLang="en-US" dirty="0"/>
              <a:t>Prions</a:t>
            </a:r>
          </a:p>
          <a:p>
            <a:pPr lvl="1" eaLnBrk="1" hangingPunct="1"/>
            <a:r>
              <a:rPr lang="en-US" altLang="en-US" dirty="0"/>
              <a:t>Most resistant infectious agent</a:t>
            </a:r>
          </a:p>
          <a:p>
            <a:pPr lvl="1" eaLnBrk="1" hangingPunct="1"/>
            <a:r>
              <a:rPr lang="en-US" altLang="en-US" dirty="0"/>
              <a:t>Small, naked infectious proteins</a:t>
            </a:r>
          </a:p>
          <a:p>
            <a:pPr lvl="1" eaLnBrk="1" hangingPunct="1"/>
            <a:r>
              <a:rPr lang="en-US" altLang="en-US" dirty="0"/>
              <a:t>Transmitted through contaminated products</a:t>
            </a:r>
          </a:p>
          <a:p>
            <a:pPr lvl="2" eaLnBrk="1" hangingPunct="1"/>
            <a:r>
              <a:rPr lang="en-US" altLang="en-US" dirty="0"/>
              <a:t>Medical products</a:t>
            </a:r>
          </a:p>
          <a:p>
            <a:pPr lvl="2" eaLnBrk="1" hangingPunct="1"/>
            <a:r>
              <a:rPr lang="en-US" altLang="en-US" dirty="0"/>
              <a:t>Therapeutic devices</a:t>
            </a:r>
          </a:p>
          <a:p>
            <a:pPr lvl="2" eaLnBrk="1" hangingPunct="1"/>
            <a:r>
              <a:rPr lang="en-US" altLang="en-US" dirty="0"/>
              <a:t>Body fluids</a:t>
            </a:r>
          </a:p>
          <a:p>
            <a:pPr lvl="2" eaLnBrk="1" hangingPunct="1"/>
            <a:r>
              <a:rPr lang="en-US" altLang="en-US" dirty="0"/>
              <a:t>Food products</a:t>
            </a:r>
          </a:p>
          <a:p>
            <a:pPr eaLnBrk="1" hangingPunct="1"/>
            <a:r>
              <a:rPr lang="en-US" altLang="en-US" dirty="0"/>
              <a:t>Special methods for sterilization </a:t>
            </a:r>
          </a:p>
          <a:p>
            <a:pPr lvl="1" eaLnBrk="1" hangingPunct="1"/>
            <a:r>
              <a:rPr lang="en-US" altLang="en-US" dirty="0"/>
              <a:t>Routine methods may not be sufficient.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258A3CA-C5D7-5A2C-3C8D-407A2BFA8A7E}"/>
              </a:ext>
            </a:extLst>
          </p:cNvPr>
          <p:cNvSpPr>
            <a:spLocks noGrp="1" noChangeArrowheads="1"/>
          </p:cNvSpPr>
          <p:nvPr>
            <p:ph type="title"/>
          </p:nvPr>
        </p:nvSpPr>
        <p:spPr>
          <a:xfrm>
            <a:off x="76200" y="304800"/>
            <a:ext cx="8915400" cy="1143000"/>
          </a:xfrm>
        </p:spPr>
        <p:txBody>
          <a:bodyPr rtlCol="0">
            <a:normAutofit fontScale="90000"/>
          </a:bodyPr>
          <a:lstStyle/>
          <a:p>
            <a:pPr eaLnBrk="1" fontAlgn="auto" hangingPunct="1">
              <a:spcAft>
                <a:spcPts val="0"/>
              </a:spcAft>
              <a:defRPr/>
            </a:pPr>
            <a:r>
              <a:rPr lang="en-US" altLang="en-US" dirty="0"/>
              <a:t>Types of Microorganisms and</a:t>
            </a:r>
            <a:br>
              <a:rPr lang="en-US" altLang="en-US" dirty="0"/>
            </a:br>
            <a:r>
              <a:rPr lang="en-US" altLang="en-US" dirty="0"/>
              <a:t>Resistance to Killing</a:t>
            </a:r>
          </a:p>
        </p:txBody>
      </p:sp>
      <p:pic>
        <p:nvPicPr>
          <p:cNvPr id="34821" name="Picture 6" descr="Y:\ELS00000-IW26_[Mahon 6e]\ELS00000-IW26-SRC\Course-N\Construction\IC\jpg\Chapter004\004001.jpg">
            <a:extLst>
              <a:ext uri="{FF2B5EF4-FFF2-40B4-BE49-F238E27FC236}">
                <a16:creationId xmlns:a16="http://schemas.microsoft.com/office/drawing/2014/main" id="{258929B7-5863-2541-5414-557794557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6088"/>
            <a:ext cx="762000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7776336-B0B7-0BB1-6103-D5AB40F3188A}"/>
              </a:ext>
            </a:extLst>
          </p:cNvPr>
          <p:cNvSpPr>
            <a:spLocks noGrp="1"/>
          </p:cNvSpPr>
          <p:nvPr>
            <p:ph type="title"/>
          </p:nvPr>
        </p:nvSpPr>
        <p:spPr/>
        <p:txBody>
          <a:bodyPr/>
          <a:lstStyle/>
          <a:p>
            <a:pPr eaLnBrk="1" hangingPunct="1"/>
            <a:r>
              <a:rPr lang="en-US" altLang="en-US"/>
              <a:t>Number of Organisms</a:t>
            </a:r>
          </a:p>
        </p:txBody>
      </p:sp>
      <p:sp>
        <p:nvSpPr>
          <p:cNvPr id="35843" name="Rectangle 3">
            <a:extLst>
              <a:ext uri="{FF2B5EF4-FFF2-40B4-BE49-F238E27FC236}">
                <a16:creationId xmlns:a16="http://schemas.microsoft.com/office/drawing/2014/main" id="{79BC56E3-2E77-A98E-8265-36C6A81EBE39}"/>
              </a:ext>
            </a:extLst>
          </p:cNvPr>
          <p:cNvSpPr>
            <a:spLocks noGrp="1"/>
          </p:cNvSpPr>
          <p:nvPr>
            <p:ph idx="1"/>
          </p:nvPr>
        </p:nvSpPr>
        <p:spPr/>
        <p:txBody>
          <a:bodyPr/>
          <a:lstStyle/>
          <a:p>
            <a:pPr eaLnBrk="1" hangingPunct="1"/>
            <a:r>
              <a:rPr lang="en-US" altLang="en-US" dirty="0"/>
              <a:t>Microbial load (bioburden)</a:t>
            </a:r>
          </a:p>
          <a:p>
            <a:pPr lvl="1" eaLnBrk="1" hangingPunct="1"/>
            <a:r>
              <a:rPr lang="en-US" altLang="en-US" dirty="0"/>
              <a:t>Total number of organisms present</a:t>
            </a:r>
          </a:p>
          <a:p>
            <a:pPr eaLnBrk="1" hangingPunct="1"/>
            <a:r>
              <a:rPr lang="en-US" altLang="en-US" dirty="0"/>
              <a:t>If the number of organisms (log) is plotted against the time they are exposed to the killing agent (exposure time) logarithmically, it results in a straight line.</a:t>
            </a:r>
          </a:p>
          <a:p>
            <a:pPr lvl="1" eaLnBrk="1" hangingPunct="1"/>
            <a:r>
              <a:rPr lang="en-US" altLang="en-US" dirty="0"/>
              <a:t>Higher numbers of organisms require longer exposure times to effectively eliminate 99.9% of the organisms present.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FFB7C80-2036-643B-ACDB-513EC43EC560}"/>
              </a:ext>
            </a:extLst>
          </p:cNvPr>
          <p:cNvSpPr>
            <a:spLocks noGrp="1"/>
          </p:cNvSpPr>
          <p:nvPr>
            <p:ph type="title"/>
          </p:nvPr>
        </p:nvSpPr>
        <p:spPr/>
        <p:txBody>
          <a:bodyPr/>
          <a:lstStyle/>
          <a:p>
            <a:pPr eaLnBrk="1" hangingPunct="1"/>
            <a:r>
              <a:rPr lang="en-US" altLang="en-US" dirty="0"/>
              <a:t>Number of Organisms</a:t>
            </a:r>
            <a:endParaRPr lang="en-US" altLang="en-US" strike="sngStrike" dirty="0"/>
          </a:p>
        </p:txBody>
      </p:sp>
      <p:pic>
        <p:nvPicPr>
          <p:cNvPr id="36869" name="Picture 6" descr="Y:\ELS00000-IW26_[Mahon 6e]\ELS00000-IW26-SRC\Course-N\Construction\IC\jpg\Chapter004\004002.jpg">
            <a:extLst>
              <a:ext uri="{FF2B5EF4-FFF2-40B4-BE49-F238E27FC236}">
                <a16:creationId xmlns:a16="http://schemas.microsoft.com/office/drawing/2014/main" id="{75288DD3-C4AC-5EBB-EBCA-E6B15D7A6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36738"/>
            <a:ext cx="73882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115A1E-96B7-5D93-6E7E-084FF263318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Concentration of Disinfecting Agent/ Presence of Organic Material</a:t>
            </a:r>
          </a:p>
        </p:txBody>
      </p:sp>
      <p:sp>
        <p:nvSpPr>
          <p:cNvPr id="36867" name="Rectangle 3">
            <a:extLst>
              <a:ext uri="{FF2B5EF4-FFF2-40B4-BE49-F238E27FC236}">
                <a16:creationId xmlns:a16="http://schemas.microsoft.com/office/drawing/2014/main" id="{168F4658-EE86-A110-3F76-97234628265C}"/>
              </a:ext>
            </a:extLst>
          </p:cNvPr>
          <p:cNvSpPr>
            <a:spLocks noGrp="1"/>
          </p:cNvSpPr>
          <p:nvPr>
            <p:ph idx="1"/>
          </p:nvPr>
        </p:nvSpPr>
        <p:spPr/>
        <p:txBody>
          <a:bodyPr/>
          <a:lstStyle/>
          <a:p>
            <a:pPr eaLnBrk="1" hangingPunct="1">
              <a:defRPr/>
            </a:pPr>
            <a:r>
              <a:rPr lang="en-US" altLang="en-US" dirty="0"/>
              <a:t>Concentration of disinfecting agents</a:t>
            </a:r>
          </a:p>
          <a:p>
            <a:pPr lvl="1" eaLnBrk="1" hangingPunct="1">
              <a:defRPr/>
            </a:pPr>
            <a:r>
              <a:rPr lang="en-US" altLang="en-US" dirty="0"/>
              <a:t>Following manufacturer’s directions is important.</a:t>
            </a:r>
          </a:p>
          <a:p>
            <a:pPr eaLnBrk="1" hangingPunct="1">
              <a:defRPr/>
            </a:pPr>
            <a:r>
              <a:rPr lang="en-US" altLang="en-US" dirty="0"/>
              <a:t>Presence of organic material</a:t>
            </a:r>
          </a:p>
          <a:p>
            <a:pPr lvl="1" eaLnBrk="1" hangingPunct="1">
              <a:defRPr/>
            </a:pPr>
            <a:r>
              <a:rPr lang="en-US" altLang="en-US" dirty="0"/>
              <a:t>Affects killing activity by inactivating the disinfecting agent</a:t>
            </a:r>
          </a:p>
          <a:p>
            <a:pPr eaLnBrk="1" hangingPunct="1">
              <a:defRPr/>
            </a:pPr>
            <a:r>
              <a:rPr lang="en-US" altLang="en-US" dirty="0"/>
              <a:t>Nature of surface being disinfected</a:t>
            </a:r>
          </a:p>
          <a:p>
            <a:pPr lvl="1" eaLnBrk="1" hangingPunct="1">
              <a:defRPr/>
            </a:pPr>
            <a:r>
              <a:rPr lang="en-US" altLang="en-US" dirty="0"/>
              <a:t>Must consider possible damage to instruments</a:t>
            </a:r>
          </a:p>
          <a:p>
            <a:pPr marL="457200" lvl="1" indent="0" eaLnBrk="1" hangingPunct="1">
              <a:buFont typeface="Wingdings" panose="05000000000000000000" pitchFamily="2" charset="2"/>
              <a:buNone/>
              <a:defRPr/>
            </a:pPr>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EF1B0A0-3BCF-89E3-8FBE-86027E4D900B}"/>
              </a:ext>
            </a:extLst>
          </p:cNvPr>
          <p:cNvSpPr>
            <a:spLocks noGrp="1"/>
          </p:cNvSpPr>
          <p:nvPr>
            <p:ph type="title"/>
          </p:nvPr>
        </p:nvSpPr>
        <p:spPr/>
        <p:txBody>
          <a:bodyPr/>
          <a:lstStyle/>
          <a:p>
            <a:r>
              <a:rPr lang="en-US" altLang="en-US"/>
              <a:t>What’s Ahead?</a:t>
            </a:r>
          </a:p>
        </p:txBody>
      </p:sp>
      <p:sp>
        <p:nvSpPr>
          <p:cNvPr id="20483" name="Content Placeholder 2">
            <a:extLst>
              <a:ext uri="{FF2B5EF4-FFF2-40B4-BE49-F238E27FC236}">
                <a16:creationId xmlns:a16="http://schemas.microsoft.com/office/drawing/2014/main" id="{D98E2629-B6B3-261D-418C-A722B32546EE}"/>
              </a:ext>
            </a:extLst>
          </p:cNvPr>
          <p:cNvSpPr>
            <a:spLocks noGrp="1"/>
          </p:cNvSpPr>
          <p:nvPr>
            <p:ph idx="1"/>
          </p:nvPr>
        </p:nvSpPr>
        <p:spPr/>
        <p:txBody>
          <a:bodyPr/>
          <a:lstStyle/>
          <a:p>
            <a:r>
              <a:rPr lang="en-US" altLang="en-US" dirty="0"/>
              <a:t>Disinfection and/versus sterilization</a:t>
            </a:r>
          </a:p>
          <a:p>
            <a:r>
              <a:rPr lang="en-US" altLang="en-US" dirty="0"/>
              <a:t>Factors that influence the degree of microbial killing</a:t>
            </a:r>
          </a:p>
          <a:p>
            <a:r>
              <a:rPr lang="en-US" altLang="en-US" dirty="0"/>
              <a:t>Methods of disinfection and sterilization</a:t>
            </a:r>
          </a:p>
          <a:p>
            <a:r>
              <a:rPr lang="en-US" altLang="en-US" dirty="0"/>
              <a:t>Disinfectants versus antiseptics</a:t>
            </a:r>
          </a:p>
          <a:p>
            <a:r>
              <a:rPr lang="en-US" altLang="en-US" dirty="0"/>
              <a:t>EPA regulations on chemical surface disinfectants</a:t>
            </a:r>
          </a:p>
          <a:p>
            <a:pPr marL="0" indent="0">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48F7143-04AD-2D27-A8DE-F5C7ED46AE45}"/>
              </a:ext>
            </a:extLst>
          </p:cNvPr>
          <p:cNvSpPr>
            <a:spLocks noGrp="1"/>
          </p:cNvSpPr>
          <p:nvPr>
            <p:ph type="title"/>
          </p:nvPr>
        </p:nvSpPr>
        <p:spPr/>
        <p:txBody>
          <a:bodyPr/>
          <a:lstStyle/>
          <a:p>
            <a:r>
              <a:rPr lang="en-US" altLang="en-US" dirty="0"/>
              <a:t>Nature of the Surface to </a:t>
            </a:r>
            <a:br>
              <a:rPr lang="en-US" altLang="en-US" dirty="0"/>
            </a:br>
            <a:r>
              <a:rPr lang="en-US" altLang="en-US" dirty="0"/>
              <a:t>be Disinfected</a:t>
            </a:r>
          </a:p>
        </p:txBody>
      </p:sp>
      <p:sp>
        <p:nvSpPr>
          <p:cNvPr id="38915" name="Content Placeholder 2">
            <a:extLst>
              <a:ext uri="{FF2B5EF4-FFF2-40B4-BE49-F238E27FC236}">
                <a16:creationId xmlns:a16="http://schemas.microsoft.com/office/drawing/2014/main" id="{77DB0DDA-95D7-9203-6D40-DA3CB115F4A3}"/>
              </a:ext>
            </a:extLst>
          </p:cNvPr>
          <p:cNvSpPr>
            <a:spLocks noGrp="1"/>
          </p:cNvSpPr>
          <p:nvPr>
            <p:ph idx="1"/>
          </p:nvPr>
        </p:nvSpPr>
        <p:spPr/>
        <p:txBody>
          <a:bodyPr/>
          <a:lstStyle/>
          <a:p>
            <a:r>
              <a:rPr lang="en-US" altLang="en-US" dirty="0"/>
              <a:t>Certain medical instruments are manufactured of biomaterials that exclude the use of certain disinfection or sterilization methods because of possible damage to the instruments.</a:t>
            </a:r>
          </a:p>
          <a:p>
            <a:r>
              <a:rPr lang="en-US" altLang="en-US" dirty="0"/>
              <a:t>Example</a:t>
            </a:r>
          </a:p>
          <a:p>
            <a:pPr lvl="1"/>
            <a:r>
              <a:rPr lang="en-US" altLang="en-US" dirty="0"/>
              <a:t>Endoscope instruments are readily damaged by the head generated in an autoclave.</a:t>
            </a:r>
          </a:p>
          <a:p>
            <a:r>
              <a:rPr lang="en-US" altLang="en-US" dirty="0"/>
              <a:t>Alternative methods must be used for this class of instruments.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C260031-6A34-F7CA-818D-ED1CA1AA31B9}"/>
              </a:ext>
            </a:extLst>
          </p:cNvPr>
          <p:cNvSpPr>
            <a:spLocks noGrp="1"/>
          </p:cNvSpPr>
          <p:nvPr>
            <p:ph type="title"/>
          </p:nvPr>
        </p:nvSpPr>
        <p:spPr/>
        <p:txBody>
          <a:bodyPr/>
          <a:lstStyle/>
          <a:p>
            <a:pPr eaLnBrk="1" hangingPunct="1"/>
            <a:r>
              <a:rPr lang="en-US" altLang="en-US" dirty="0"/>
              <a:t>Contact Time/Temperature/pH</a:t>
            </a:r>
          </a:p>
        </p:txBody>
      </p:sp>
      <p:sp>
        <p:nvSpPr>
          <p:cNvPr id="39939" name="Rectangle 3">
            <a:extLst>
              <a:ext uri="{FF2B5EF4-FFF2-40B4-BE49-F238E27FC236}">
                <a16:creationId xmlns:a16="http://schemas.microsoft.com/office/drawing/2014/main" id="{FF9921F4-A46F-4817-6A66-04B71F32CC80}"/>
              </a:ext>
            </a:extLst>
          </p:cNvPr>
          <p:cNvSpPr>
            <a:spLocks noGrp="1"/>
          </p:cNvSpPr>
          <p:nvPr>
            <p:ph idx="1"/>
          </p:nvPr>
        </p:nvSpPr>
        <p:spPr>
          <a:xfrm>
            <a:off x="450850" y="1165225"/>
            <a:ext cx="8229600" cy="4525963"/>
          </a:xfrm>
        </p:spPr>
        <p:txBody>
          <a:bodyPr/>
          <a:lstStyle/>
          <a:p>
            <a:pPr eaLnBrk="1" hangingPunct="1"/>
            <a:r>
              <a:rPr lang="en-US" altLang="en-US" dirty="0"/>
              <a:t>Contact time</a:t>
            </a:r>
          </a:p>
          <a:p>
            <a:pPr lvl="1" eaLnBrk="1" hangingPunct="1"/>
            <a:r>
              <a:rPr lang="en-US" altLang="en-US" dirty="0"/>
              <a:t>Length of exposure of agent to object </a:t>
            </a:r>
          </a:p>
          <a:p>
            <a:pPr lvl="1" eaLnBrk="1" hangingPunct="1"/>
            <a:r>
              <a:rPr lang="en-US" altLang="en-US" dirty="0"/>
              <a:t>Nature of microorganism can affect time required.</a:t>
            </a:r>
          </a:p>
          <a:p>
            <a:pPr eaLnBrk="1" hangingPunct="1"/>
            <a:r>
              <a:rPr lang="en-US" altLang="en-US" dirty="0"/>
              <a:t>Temperature</a:t>
            </a:r>
          </a:p>
          <a:p>
            <a:pPr lvl="1" eaLnBrk="1" hangingPunct="1"/>
            <a:r>
              <a:rPr lang="en-US" altLang="en-US" dirty="0"/>
              <a:t>Disinfectants are generally used at room temperature.</a:t>
            </a:r>
          </a:p>
          <a:p>
            <a:pPr lvl="1" eaLnBrk="1" hangingPunct="1"/>
            <a:r>
              <a:rPr lang="en-US" altLang="en-US" dirty="0"/>
              <a:t>Activity increases as temperature increases, up to a point.</a:t>
            </a:r>
          </a:p>
          <a:p>
            <a:pPr eaLnBrk="1" hangingPunct="1"/>
            <a:r>
              <a:rPr lang="en-US" altLang="en-US" dirty="0"/>
              <a:t>pH</a:t>
            </a:r>
          </a:p>
          <a:p>
            <a:pPr lvl="1" eaLnBrk="1" hangingPunct="1"/>
            <a:r>
              <a:rPr lang="en-US" altLang="en-US" dirty="0"/>
              <a:t>Critical to make sure at what pH the agent is active &amp; the pH of the target material.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71D51F-1107-5BB5-DD3A-11035E7133E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Biofilms/Compatibility of Disinfectants</a:t>
            </a:r>
          </a:p>
        </p:txBody>
      </p:sp>
      <p:sp>
        <p:nvSpPr>
          <p:cNvPr id="40963" name="Rectangle 3">
            <a:extLst>
              <a:ext uri="{FF2B5EF4-FFF2-40B4-BE49-F238E27FC236}">
                <a16:creationId xmlns:a16="http://schemas.microsoft.com/office/drawing/2014/main" id="{295556E1-FE42-5350-4824-1FC11DB7AC1F}"/>
              </a:ext>
            </a:extLst>
          </p:cNvPr>
          <p:cNvSpPr>
            <a:spLocks noGrp="1"/>
          </p:cNvSpPr>
          <p:nvPr>
            <p:ph idx="1"/>
          </p:nvPr>
        </p:nvSpPr>
        <p:spPr/>
        <p:txBody>
          <a:bodyPr/>
          <a:lstStyle/>
          <a:p>
            <a:pPr eaLnBrk="1" hangingPunct="1"/>
            <a:r>
              <a:rPr lang="en-US" altLang="en-US" dirty="0"/>
              <a:t>Biofilms</a:t>
            </a:r>
          </a:p>
          <a:p>
            <a:pPr lvl="1" eaLnBrk="1" hangingPunct="1"/>
            <a:r>
              <a:rPr lang="en-US" altLang="en-US" dirty="0"/>
              <a:t>Communities of bacteria can have resistant protective layers that function</a:t>
            </a:r>
            <a:r>
              <a:rPr lang="en-US" altLang="en-US" strike="sngStrike" dirty="0"/>
              <a:t>s</a:t>
            </a:r>
            <a:r>
              <a:rPr lang="en-US" altLang="en-US" dirty="0"/>
              <a:t> as a shield.</a:t>
            </a:r>
          </a:p>
          <a:p>
            <a:pPr eaLnBrk="1" hangingPunct="1"/>
            <a:r>
              <a:rPr lang="en-US" altLang="en-US" dirty="0"/>
              <a:t>Compatibility of disinfectants</a:t>
            </a:r>
          </a:p>
          <a:p>
            <a:pPr lvl="1" eaLnBrk="1" hangingPunct="1"/>
            <a:r>
              <a:rPr lang="en-US" altLang="en-US" dirty="0"/>
              <a:t>Common mistake: two disinfectants are better than one</a:t>
            </a:r>
          </a:p>
          <a:p>
            <a:pPr lvl="1" eaLnBrk="1" hangingPunct="1"/>
            <a:r>
              <a:rPr lang="en-US" altLang="en-US" dirty="0"/>
              <a:t>Some disinfectants inactivate others.</a:t>
            </a:r>
          </a:p>
          <a:p>
            <a:pPr lvl="1" eaLnBrk="1" hangingPunct="1"/>
            <a:r>
              <a:rPr lang="en-US" altLang="en-US" dirty="0"/>
              <a:t>Care should be taken in determining compatibility of disinfectants.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0EFA-C84F-2C97-9B7C-049F973784E3}"/>
              </a:ext>
            </a:extLst>
          </p:cNvPr>
          <p:cNvSpPr>
            <a:spLocks noGrp="1"/>
          </p:cNvSpPr>
          <p:nvPr>
            <p:ph type="title"/>
          </p:nvPr>
        </p:nvSpPr>
        <p:spPr/>
        <p:txBody>
          <a:bodyPr/>
          <a:lstStyle/>
          <a:p>
            <a:pPr>
              <a:defRPr/>
            </a:pPr>
            <a:r>
              <a:rPr lang="en-US" dirty="0"/>
              <a:t>METHODS OF DISINFECTION AND STERILIZATION</a:t>
            </a:r>
          </a:p>
        </p:txBody>
      </p:sp>
      <p:sp>
        <p:nvSpPr>
          <p:cNvPr id="3" name="Text Placeholder 2">
            <a:extLst>
              <a:ext uri="{FF2B5EF4-FFF2-40B4-BE49-F238E27FC236}">
                <a16:creationId xmlns:a16="http://schemas.microsoft.com/office/drawing/2014/main" id="{CD156CCB-46E2-5039-BD1B-8F259BEC682D}"/>
              </a:ext>
            </a:extLst>
          </p:cNvPr>
          <p:cNvSpPr>
            <a:spLocks noGrp="1"/>
          </p:cNvSpPr>
          <p:nvPr>
            <p:ph type="body" idx="1"/>
          </p:nvPr>
        </p:nvSpPr>
        <p:spPr/>
        <p:txBody>
          <a:bodyPr/>
          <a:lstStyle/>
          <a:p>
            <a:pPr>
              <a:defRPr/>
            </a:pPr>
            <a:r>
              <a:rPr lang="en-US" dirty="0"/>
              <a:t>CHAPTER FOUR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FED47A-27AF-F91A-B605-FF42C7567F8C}"/>
              </a:ext>
            </a:extLst>
          </p:cNvPr>
          <p:cNvSpPr>
            <a:spLocks noGrp="1" noChangeArrowheads="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n-GB" altLang="en-US" dirty="0"/>
              <a:t>E.H. Spaulding Categories </a:t>
            </a:r>
            <a:br>
              <a:rPr lang="en-GB" altLang="en-US" dirty="0"/>
            </a:br>
            <a:r>
              <a:rPr lang="en-GB" altLang="en-US" dirty="0"/>
              <a:t>of Medical Materials </a:t>
            </a:r>
            <a:endParaRPr lang="en-US" altLang="en-US" dirty="0"/>
          </a:p>
        </p:txBody>
      </p:sp>
      <p:sp>
        <p:nvSpPr>
          <p:cNvPr id="40963" name="Rectangle 3">
            <a:extLst>
              <a:ext uri="{FF2B5EF4-FFF2-40B4-BE49-F238E27FC236}">
                <a16:creationId xmlns:a16="http://schemas.microsoft.com/office/drawing/2014/main" id="{BAB4A95D-BDCA-C81D-2AB8-27A970F82CAE}"/>
              </a:ext>
            </a:extLst>
          </p:cNvPr>
          <p:cNvSpPr>
            <a:spLocks noGrp="1"/>
          </p:cNvSpPr>
          <p:nvPr>
            <p:ph idx="1"/>
          </p:nvPr>
        </p:nvSpPr>
        <p:spPr/>
        <p:txBody>
          <a:bodyPr/>
          <a:lstStyle/>
          <a:p>
            <a:pPr eaLnBrk="1" hangingPunct="1">
              <a:defRPr/>
            </a:pPr>
            <a:r>
              <a:rPr lang="en-US" altLang="en-US" dirty="0"/>
              <a:t>There are three device classifications that determine which disinfection and sterilization method is used.</a:t>
            </a:r>
          </a:p>
          <a:p>
            <a:pPr eaLnBrk="1" hangingPunct="1">
              <a:defRPr/>
            </a:pPr>
            <a:r>
              <a:rPr lang="en-US" altLang="en-US" dirty="0"/>
              <a:t>1. Critical materials</a:t>
            </a:r>
          </a:p>
          <a:p>
            <a:pPr lvl="1" eaLnBrk="1" hangingPunct="1">
              <a:defRPr/>
            </a:pPr>
            <a:r>
              <a:rPr lang="en-US" altLang="en-US" dirty="0"/>
              <a:t>Those that penetrate sterile tissues or enter the vascular system</a:t>
            </a:r>
          </a:p>
          <a:p>
            <a:pPr lvl="1" eaLnBrk="1" hangingPunct="1">
              <a:defRPr/>
            </a:pPr>
            <a:r>
              <a:rPr lang="en-US" altLang="en-US" dirty="0"/>
              <a:t>Produce infection if contaminated</a:t>
            </a:r>
          </a:p>
          <a:p>
            <a:pPr lvl="1" eaLnBrk="1" hangingPunct="1">
              <a:defRPr/>
            </a:pPr>
            <a:r>
              <a:rPr lang="en-US" altLang="en-US" dirty="0"/>
              <a:t>Require sterilization</a:t>
            </a:r>
          </a:p>
          <a:p>
            <a:pPr marL="457200" lvl="1" indent="0" eaLnBrk="1" hangingPunct="1">
              <a:buFont typeface="Wingdings" panose="05000000000000000000" pitchFamily="2" charset="2"/>
              <a:buNone/>
              <a:defRPr/>
            </a:pPr>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9E86C8-1E56-D300-39E3-A069B26E99B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GB" altLang="en-US" dirty="0"/>
              <a:t>E.H. Spaulding Categories of Medical Materials </a:t>
            </a:r>
            <a:endParaRPr lang="en-US" altLang="en-US" strike="sngStrike" dirty="0"/>
          </a:p>
        </p:txBody>
      </p:sp>
      <p:sp>
        <p:nvSpPr>
          <p:cNvPr id="44035" name="Rectangle 3">
            <a:extLst>
              <a:ext uri="{FF2B5EF4-FFF2-40B4-BE49-F238E27FC236}">
                <a16:creationId xmlns:a16="http://schemas.microsoft.com/office/drawing/2014/main" id="{242EA201-8F22-D309-991B-8CFEC6F55C44}"/>
              </a:ext>
            </a:extLst>
          </p:cNvPr>
          <p:cNvSpPr>
            <a:spLocks noGrp="1"/>
          </p:cNvSpPr>
          <p:nvPr>
            <p:ph idx="1"/>
          </p:nvPr>
        </p:nvSpPr>
        <p:spPr/>
        <p:txBody>
          <a:bodyPr/>
          <a:lstStyle/>
          <a:p>
            <a:pPr eaLnBrk="1" hangingPunct="1"/>
            <a:r>
              <a:rPr lang="en-US" altLang="en-US"/>
              <a:t>2. Semicritical materials</a:t>
            </a:r>
          </a:p>
          <a:p>
            <a:pPr lvl="1" eaLnBrk="1" hangingPunct="1"/>
            <a:r>
              <a:rPr lang="en-US" altLang="en-US"/>
              <a:t>Contact with mucous membranes</a:t>
            </a:r>
          </a:p>
          <a:p>
            <a:pPr lvl="2" eaLnBrk="1" hangingPunct="1"/>
            <a:r>
              <a:rPr lang="en-US" altLang="en-US"/>
              <a:t>Require high level disinfection</a:t>
            </a:r>
          </a:p>
          <a:p>
            <a:pPr eaLnBrk="1" hangingPunct="1"/>
            <a:r>
              <a:rPr lang="en-US" altLang="en-US"/>
              <a:t>3. Noncritical materials</a:t>
            </a:r>
          </a:p>
          <a:p>
            <a:pPr lvl="1" eaLnBrk="1" hangingPunct="1"/>
            <a:r>
              <a:rPr lang="en-US" altLang="en-US"/>
              <a:t>Contact with intact skin</a:t>
            </a:r>
          </a:p>
          <a:p>
            <a:pPr lvl="2" eaLnBrk="1" hangingPunct="1"/>
            <a:r>
              <a:rPr lang="en-US" altLang="en-US"/>
              <a:t>Requires intermediate- to low-level disinfection before contact</a:t>
            </a:r>
          </a:p>
          <a:p>
            <a:pPr eaLnBrk="1" hangingPunct="1"/>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EC288B5-C657-80D5-FB6A-5878D9FFA9AD}"/>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Classification and Methods of Effective Disinfection</a:t>
            </a:r>
          </a:p>
        </p:txBody>
      </p:sp>
      <p:pic>
        <p:nvPicPr>
          <p:cNvPr id="45061" name="Picture 6" descr="C:\Users\12994\Desktop\Mahon\table4.1.jpg">
            <a:extLst>
              <a:ext uri="{FF2B5EF4-FFF2-40B4-BE49-F238E27FC236}">
                <a16:creationId xmlns:a16="http://schemas.microsoft.com/office/drawing/2014/main" id="{D1D9CEDD-9F2F-7D9E-EF23-8F2BAA938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9883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97AE019-EA2D-6D5F-E2AC-D6CD65B45C44}"/>
              </a:ext>
            </a:extLst>
          </p:cNvPr>
          <p:cNvSpPr>
            <a:spLocks noGrp="1" noChangeArrowheads="1"/>
          </p:cNvSpPr>
          <p:nvPr>
            <p:ph type="title"/>
          </p:nvPr>
        </p:nvSpPr>
        <p:spPr>
          <a:xfrm>
            <a:off x="685800" y="152400"/>
            <a:ext cx="7772400" cy="1219200"/>
          </a:xfrm>
        </p:spPr>
        <p:txBody>
          <a:bodyPr rtlCol="0">
            <a:normAutofit fontScale="90000"/>
          </a:bodyPr>
          <a:lstStyle/>
          <a:p>
            <a:pPr eaLnBrk="1" fontAlgn="auto" hangingPunct="1">
              <a:spcAft>
                <a:spcPts val="0"/>
              </a:spcAft>
              <a:defRPr/>
            </a:pPr>
            <a:r>
              <a:rPr lang="en-US" altLang="en-US" dirty="0"/>
              <a:t>Physical Methods: Heat and Filtration</a:t>
            </a:r>
          </a:p>
        </p:txBody>
      </p:sp>
      <p:sp>
        <p:nvSpPr>
          <p:cNvPr id="27651" name="Rectangle 3">
            <a:extLst>
              <a:ext uri="{FF2B5EF4-FFF2-40B4-BE49-F238E27FC236}">
                <a16:creationId xmlns:a16="http://schemas.microsoft.com/office/drawing/2014/main" id="{D0254EEE-3615-D7EF-237A-4B8B7C94AA75}"/>
              </a:ext>
            </a:extLst>
          </p:cNvPr>
          <p:cNvSpPr>
            <a:spLocks noGrp="1" noChangeArrowheads="1"/>
          </p:cNvSpPr>
          <p:nvPr>
            <p:ph idx="1"/>
          </p:nvPr>
        </p:nvSpPr>
        <p:spPr>
          <a:xfrm>
            <a:off x="685800" y="1349375"/>
            <a:ext cx="7772400" cy="4454525"/>
          </a:xfrm>
        </p:spPr>
        <p:txBody>
          <a:bodyPr rtlCol="0">
            <a:normAutofit/>
          </a:bodyPr>
          <a:lstStyle/>
          <a:p>
            <a:pPr eaLnBrk="1" fontAlgn="auto" hangingPunct="1">
              <a:spcAft>
                <a:spcPts val="0"/>
              </a:spcAft>
              <a:defRPr/>
            </a:pPr>
            <a:r>
              <a:rPr lang="en-US" altLang="en-US" dirty="0"/>
              <a:t>Heat</a:t>
            </a:r>
          </a:p>
          <a:p>
            <a:pPr lvl="1" eaLnBrk="1" fontAlgn="auto" hangingPunct="1">
              <a:spcAft>
                <a:spcPts val="0"/>
              </a:spcAft>
              <a:defRPr/>
            </a:pPr>
            <a:r>
              <a:rPr lang="en-US" altLang="en-US" dirty="0"/>
              <a:t>Moist heat (heat under pressure)</a:t>
            </a:r>
          </a:p>
          <a:p>
            <a:pPr lvl="2" eaLnBrk="1" fontAlgn="auto" hangingPunct="1">
              <a:spcAft>
                <a:spcPts val="0"/>
              </a:spcAft>
              <a:defRPr/>
            </a:pPr>
            <a:r>
              <a:rPr lang="en-US" altLang="en-US" dirty="0"/>
              <a:t>Principle of autoclaves</a:t>
            </a:r>
          </a:p>
          <a:p>
            <a:pPr lvl="2" eaLnBrk="1" fontAlgn="auto" hangingPunct="1">
              <a:spcAft>
                <a:spcPts val="0"/>
              </a:spcAft>
              <a:defRPr/>
            </a:pPr>
            <a:r>
              <a:rPr lang="en-US" altLang="en-US" dirty="0"/>
              <a:t>1 atmosphere (atm) at 121°</a:t>
            </a:r>
            <a:r>
              <a:rPr lang="en-US" altLang="en-US" dirty="0">
                <a:sym typeface="Symbol" pitchFamily="18" charset="2"/>
              </a:rPr>
              <a:t> C for 15 minutes destroys endospores.</a:t>
            </a:r>
            <a:endParaRPr lang="en-US" altLang="en-US" dirty="0"/>
          </a:p>
          <a:p>
            <a:pPr lvl="1" eaLnBrk="1" fontAlgn="auto" hangingPunct="1">
              <a:spcAft>
                <a:spcPts val="0"/>
              </a:spcAft>
              <a:defRPr/>
            </a:pPr>
            <a:r>
              <a:rPr lang="en-US" altLang="en-US" dirty="0"/>
              <a:t>Dry heat</a:t>
            </a:r>
          </a:p>
          <a:p>
            <a:pPr lvl="2" eaLnBrk="1" fontAlgn="auto" hangingPunct="1">
              <a:spcAft>
                <a:spcPts val="0"/>
              </a:spcAft>
              <a:defRPr/>
            </a:pPr>
            <a:r>
              <a:rPr lang="en-US" altLang="en-US" dirty="0"/>
              <a:t>Requires longer exposure and higher temperatures</a:t>
            </a:r>
          </a:p>
          <a:p>
            <a:pPr lvl="1" eaLnBrk="1" fontAlgn="auto" hangingPunct="1">
              <a:spcAft>
                <a:spcPts val="0"/>
              </a:spcAft>
              <a:defRPr/>
            </a:pPr>
            <a:r>
              <a:rPr lang="en-US" altLang="en-US" dirty="0"/>
              <a:t>Boiling &amp; pasteurization achieve disinfection but not sterilization.</a:t>
            </a:r>
          </a:p>
          <a:p>
            <a:pPr marL="457200" lvl="1" indent="0" eaLnBrk="1" fontAlgn="auto" hangingPunct="1">
              <a:spcAft>
                <a:spcPts val="0"/>
              </a:spcAft>
              <a:buFont typeface="Wingdings" panose="05000000000000000000" pitchFamily="2" charset="2"/>
              <a:buNone/>
              <a:defRPr/>
            </a:pPr>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2AD73B-A5F1-596F-7C91-0AC02887423E}"/>
              </a:ext>
            </a:extLst>
          </p:cNvPr>
          <p:cNvSpPr>
            <a:spLocks noGrp="1" noChangeArrowheads="1"/>
          </p:cNvSpPr>
          <p:nvPr>
            <p:ph type="title"/>
          </p:nvPr>
        </p:nvSpPr>
        <p:spPr>
          <a:xfrm>
            <a:off x="685800" y="152400"/>
            <a:ext cx="7772400" cy="1219200"/>
          </a:xfrm>
        </p:spPr>
        <p:txBody>
          <a:bodyPr rtlCol="0">
            <a:normAutofit fontScale="90000"/>
          </a:bodyPr>
          <a:lstStyle/>
          <a:p>
            <a:pPr eaLnBrk="1" fontAlgn="auto" hangingPunct="1">
              <a:spcAft>
                <a:spcPts val="0"/>
              </a:spcAft>
              <a:defRPr/>
            </a:pPr>
            <a:r>
              <a:rPr lang="en-US" altLang="en-US" dirty="0"/>
              <a:t>Physical Methods: Heat and Filtration</a:t>
            </a:r>
            <a:endParaRPr lang="en-US" altLang="en-US" strike="sngStrike" dirty="0"/>
          </a:p>
        </p:txBody>
      </p:sp>
      <p:sp>
        <p:nvSpPr>
          <p:cNvPr id="47107" name="Rectangle 3">
            <a:extLst>
              <a:ext uri="{FF2B5EF4-FFF2-40B4-BE49-F238E27FC236}">
                <a16:creationId xmlns:a16="http://schemas.microsoft.com/office/drawing/2014/main" id="{58047273-5638-0DCD-2E0A-A758810EB683}"/>
              </a:ext>
            </a:extLst>
          </p:cNvPr>
          <p:cNvSpPr>
            <a:spLocks noGrp="1"/>
          </p:cNvSpPr>
          <p:nvPr>
            <p:ph idx="1"/>
          </p:nvPr>
        </p:nvSpPr>
        <p:spPr>
          <a:xfrm>
            <a:off x="685800" y="1349375"/>
            <a:ext cx="7772400" cy="4454525"/>
          </a:xfrm>
        </p:spPr>
        <p:txBody>
          <a:bodyPr/>
          <a:lstStyle/>
          <a:p>
            <a:pPr eaLnBrk="1" hangingPunct="1"/>
            <a:r>
              <a:rPr lang="en-US" altLang="en-US" dirty="0"/>
              <a:t>Filtration</a:t>
            </a:r>
          </a:p>
          <a:p>
            <a:pPr lvl="1" eaLnBrk="1" hangingPunct="1"/>
            <a:r>
              <a:rPr lang="en-US" altLang="en-US" dirty="0"/>
              <a:t>Can be used with both liquid and air</a:t>
            </a:r>
          </a:p>
          <a:p>
            <a:pPr lvl="1" eaLnBrk="1" hangingPunct="1"/>
            <a:r>
              <a:rPr lang="en-US" altLang="en-US" dirty="0"/>
              <a:t>Liquid filtration</a:t>
            </a:r>
          </a:p>
          <a:p>
            <a:pPr lvl="2" eaLnBrk="1" hangingPunct="1"/>
            <a:r>
              <a:rPr lang="en-US" altLang="en-US" dirty="0"/>
              <a:t>Accomplished through use of thin membrane filters</a:t>
            </a:r>
          </a:p>
          <a:p>
            <a:pPr lvl="3" eaLnBrk="1" hangingPunct="1"/>
            <a:r>
              <a:rPr lang="en-US" altLang="en-US" dirty="0"/>
              <a:t>Plastic polymers or cellulose esters</a:t>
            </a:r>
          </a:p>
          <a:p>
            <a:pPr lvl="2" eaLnBrk="1" hangingPunct="1"/>
            <a:r>
              <a:rPr lang="en-US" altLang="en-US" dirty="0"/>
              <a:t>Liquid is pulled (vacuum) or pushed (pressure) through a filter matrix.</a:t>
            </a:r>
          </a:p>
          <a:p>
            <a:pPr lvl="2" eaLnBrk="1" hangingPunct="1"/>
            <a:r>
              <a:rPr lang="en-US" altLang="en-US" dirty="0"/>
              <a:t>Common applications: parenteral solutions, vaccines, antimicrobial solutions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1657E6F-86A8-E35F-FC08-4F61BEDE8609}"/>
              </a:ext>
            </a:extLst>
          </p:cNvPr>
          <p:cNvSpPr>
            <a:spLocks noGrp="1" noChangeArrowheads="1"/>
          </p:cNvSpPr>
          <p:nvPr>
            <p:ph type="title"/>
          </p:nvPr>
        </p:nvSpPr>
        <p:spPr>
          <a:xfrm>
            <a:off x="685800" y="152400"/>
            <a:ext cx="7772400" cy="1219200"/>
          </a:xfrm>
        </p:spPr>
        <p:txBody>
          <a:bodyPr rtlCol="0">
            <a:normAutofit fontScale="90000"/>
          </a:bodyPr>
          <a:lstStyle/>
          <a:p>
            <a:pPr eaLnBrk="1" fontAlgn="auto" hangingPunct="1">
              <a:spcAft>
                <a:spcPts val="0"/>
              </a:spcAft>
              <a:defRPr/>
            </a:pPr>
            <a:r>
              <a:rPr lang="en-US" altLang="en-US" dirty="0"/>
              <a:t>Physical Methods: Heat and Filtration</a:t>
            </a:r>
            <a:endParaRPr lang="en-US" altLang="en-US" strike="sngStrike" dirty="0"/>
          </a:p>
        </p:txBody>
      </p:sp>
      <p:sp>
        <p:nvSpPr>
          <p:cNvPr id="27651" name="Rectangle 3">
            <a:extLst>
              <a:ext uri="{FF2B5EF4-FFF2-40B4-BE49-F238E27FC236}">
                <a16:creationId xmlns:a16="http://schemas.microsoft.com/office/drawing/2014/main" id="{C6C454FE-6078-4086-9878-7F761895131B}"/>
              </a:ext>
            </a:extLst>
          </p:cNvPr>
          <p:cNvSpPr>
            <a:spLocks noGrp="1" noChangeArrowheads="1"/>
          </p:cNvSpPr>
          <p:nvPr>
            <p:ph idx="1"/>
          </p:nvPr>
        </p:nvSpPr>
        <p:spPr>
          <a:xfrm>
            <a:off x="685800" y="1349375"/>
            <a:ext cx="7772400" cy="4454525"/>
          </a:xfrm>
        </p:spPr>
        <p:txBody>
          <a:bodyPr rtlCol="0">
            <a:normAutofit/>
          </a:bodyPr>
          <a:lstStyle/>
          <a:p>
            <a:pPr eaLnBrk="1" fontAlgn="auto" hangingPunct="1">
              <a:spcAft>
                <a:spcPts val="0"/>
              </a:spcAft>
              <a:defRPr/>
            </a:pPr>
            <a:r>
              <a:rPr lang="en-US" altLang="en-US" dirty="0"/>
              <a:t>Filtration</a:t>
            </a:r>
          </a:p>
          <a:p>
            <a:pPr lvl="1" eaLnBrk="1" fontAlgn="auto" hangingPunct="1">
              <a:spcAft>
                <a:spcPts val="0"/>
              </a:spcAft>
              <a:defRPr/>
            </a:pPr>
            <a:r>
              <a:rPr lang="en-US" altLang="en-US" dirty="0"/>
              <a:t>Air filtration</a:t>
            </a:r>
          </a:p>
          <a:p>
            <a:pPr lvl="2" eaLnBrk="1" fontAlgn="auto" hangingPunct="1">
              <a:spcAft>
                <a:spcPts val="0"/>
              </a:spcAft>
              <a:defRPr/>
            </a:pPr>
            <a:r>
              <a:rPr lang="en-US" altLang="en-US" dirty="0"/>
              <a:t>Accomplished with the use of high-efficiency particulate air (HEPA) filters</a:t>
            </a:r>
          </a:p>
          <a:p>
            <a:pPr lvl="2" eaLnBrk="1" fontAlgn="auto" hangingPunct="1">
              <a:spcAft>
                <a:spcPts val="0"/>
              </a:spcAft>
              <a:defRPr/>
            </a:pPr>
            <a:r>
              <a:rPr lang="en-US" altLang="en-US" dirty="0"/>
              <a:t>Used in laboratory hoods and rooms of immunocompromised patients</a:t>
            </a:r>
          </a:p>
          <a:p>
            <a:pPr marL="0" indent="0" eaLnBrk="1" fontAlgn="auto" hangingPunct="1">
              <a:spcAft>
                <a:spcPts val="0"/>
              </a:spcAft>
              <a:buFont typeface="Wingdings 2" panose="05020102010507070707" pitchFamily="18" charset="2"/>
              <a:buNone/>
              <a:defRPr/>
            </a:pPr>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5761F9C-CF16-A5F4-3AEE-8C38D49FDFC0}"/>
              </a:ext>
            </a:extLst>
          </p:cNvPr>
          <p:cNvSpPr>
            <a:spLocks noGrp="1"/>
          </p:cNvSpPr>
          <p:nvPr>
            <p:ph type="title"/>
          </p:nvPr>
        </p:nvSpPr>
        <p:spPr/>
        <p:txBody>
          <a:bodyPr/>
          <a:lstStyle/>
          <a:p>
            <a:r>
              <a:rPr lang="en-US" altLang="en-US" dirty="0"/>
              <a:t>What’s Ahead</a:t>
            </a:r>
            <a:endParaRPr lang="en-US" altLang="en-US" strike="sngStrike" dirty="0"/>
          </a:p>
        </p:txBody>
      </p:sp>
      <p:sp>
        <p:nvSpPr>
          <p:cNvPr id="21507" name="Content Placeholder 2">
            <a:extLst>
              <a:ext uri="{FF2B5EF4-FFF2-40B4-BE49-F238E27FC236}">
                <a16:creationId xmlns:a16="http://schemas.microsoft.com/office/drawing/2014/main" id="{90347133-B228-AA77-A53D-D2C38D9DA122}"/>
              </a:ext>
            </a:extLst>
          </p:cNvPr>
          <p:cNvSpPr>
            <a:spLocks noGrp="1"/>
          </p:cNvSpPr>
          <p:nvPr>
            <p:ph idx="1"/>
          </p:nvPr>
        </p:nvSpPr>
        <p:spPr/>
        <p:txBody>
          <a:bodyPr/>
          <a:lstStyle/>
          <a:p>
            <a:r>
              <a:rPr lang="en-US" altLang="en-US"/>
              <a:t>FDA administration regulations on chemical skin antiseptics</a:t>
            </a:r>
          </a:p>
          <a:p>
            <a:r>
              <a:rPr lang="en-US" altLang="en-US"/>
              <a:t>Microbiology laboratory safety</a:t>
            </a:r>
          </a:p>
          <a:p>
            <a:r>
              <a:rPr lang="en-US" altLang="en-US"/>
              <a:t>General safety</a:t>
            </a:r>
          </a:p>
          <a:p>
            <a:r>
              <a:rPr lang="en-US" altLang="en-US"/>
              <a:t>Bioterrorism and the clinical microbiology laboratory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6" descr="C:\Users\12994\Desktop\Mahon\table4.2.jpg">
            <a:extLst>
              <a:ext uri="{FF2B5EF4-FFF2-40B4-BE49-F238E27FC236}">
                <a16:creationId xmlns:a16="http://schemas.microsoft.com/office/drawing/2014/main" id="{ABC99322-E1B9-5910-EBE4-9321C12F7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46196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4192BB8-7665-795A-BA6D-2BA48B4FA24B}"/>
              </a:ext>
            </a:extLst>
          </p:cNvPr>
          <p:cNvSpPr>
            <a:spLocks noGrp="1"/>
          </p:cNvSpPr>
          <p:nvPr>
            <p:ph type="title"/>
          </p:nvPr>
        </p:nvSpPr>
        <p:spPr>
          <a:xfrm>
            <a:off x="685800" y="152400"/>
            <a:ext cx="7772400" cy="1219200"/>
          </a:xfrm>
        </p:spPr>
        <p:txBody>
          <a:bodyPr/>
          <a:lstStyle/>
          <a:p>
            <a:pPr eaLnBrk="1" hangingPunct="1"/>
            <a:r>
              <a:rPr lang="en-US" altLang="en-US"/>
              <a:t>Radiation</a:t>
            </a:r>
          </a:p>
        </p:txBody>
      </p:sp>
      <p:sp>
        <p:nvSpPr>
          <p:cNvPr id="50179" name="Rectangle 3">
            <a:extLst>
              <a:ext uri="{FF2B5EF4-FFF2-40B4-BE49-F238E27FC236}">
                <a16:creationId xmlns:a16="http://schemas.microsoft.com/office/drawing/2014/main" id="{F1B1B78A-0DBB-3CFE-B158-F51D8514A05B}"/>
              </a:ext>
            </a:extLst>
          </p:cNvPr>
          <p:cNvSpPr>
            <a:spLocks noGrp="1"/>
          </p:cNvSpPr>
          <p:nvPr>
            <p:ph idx="1"/>
          </p:nvPr>
        </p:nvSpPr>
        <p:spPr>
          <a:xfrm>
            <a:off x="685800" y="1349375"/>
            <a:ext cx="7772400" cy="4454525"/>
          </a:xfrm>
        </p:spPr>
        <p:txBody>
          <a:bodyPr/>
          <a:lstStyle/>
          <a:p>
            <a:pPr eaLnBrk="1" hangingPunct="1"/>
            <a:r>
              <a:rPr lang="en-US" altLang="en-US" dirty="0"/>
              <a:t>Two forms: </a:t>
            </a:r>
          </a:p>
          <a:p>
            <a:pPr lvl="1" eaLnBrk="1" hangingPunct="1"/>
            <a:r>
              <a:rPr lang="en-US" altLang="en-US" dirty="0"/>
              <a:t>Ionizing in the form of gamma rays or electron beams</a:t>
            </a:r>
          </a:p>
          <a:p>
            <a:pPr lvl="2" eaLnBrk="1" hangingPunct="1"/>
            <a:r>
              <a:rPr lang="en-US" altLang="en-US" dirty="0"/>
              <a:t>Short wavelength and high energy</a:t>
            </a:r>
          </a:p>
          <a:p>
            <a:pPr lvl="2" eaLnBrk="1" hangingPunct="1"/>
            <a:r>
              <a:rPr lang="en-US" altLang="en-US" dirty="0"/>
              <a:t>Breaks chemical bonds and forms ions damaging and inactivating vital molecules</a:t>
            </a:r>
          </a:p>
          <a:p>
            <a:pPr lvl="2" eaLnBrk="1" hangingPunct="1"/>
            <a:r>
              <a:rPr lang="en-US" altLang="en-US" dirty="0"/>
              <a:t>Used for sterilization of heat-sensitive disposable supplies</a:t>
            </a:r>
          </a:p>
          <a:p>
            <a:pPr lvl="3" eaLnBrk="1" hangingPunct="1"/>
            <a:r>
              <a:rPr lang="en-US" altLang="en-US" dirty="0"/>
              <a:t>Syringes</a:t>
            </a:r>
          </a:p>
          <a:p>
            <a:pPr lvl="3" eaLnBrk="1" hangingPunct="1"/>
            <a:r>
              <a:rPr lang="en-US" altLang="en-US" dirty="0"/>
              <a:t>Catheters</a:t>
            </a:r>
          </a:p>
          <a:p>
            <a:pPr lvl="3" eaLnBrk="1" hangingPunct="1"/>
            <a:r>
              <a:rPr lang="en-US" altLang="en-US" dirty="0"/>
              <a:t>Gloves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2EEC793-26DD-A50F-71C9-376ED17B1205}"/>
              </a:ext>
            </a:extLst>
          </p:cNvPr>
          <p:cNvSpPr>
            <a:spLocks noGrp="1"/>
          </p:cNvSpPr>
          <p:nvPr>
            <p:ph type="title"/>
          </p:nvPr>
        </p:nvSpPr>
        <p:spPr>
          <a:xfrm>
            <a:off x="685800" y="152400"/>
            <a:ext cx="7772400" cy="1219200"/>
          </a:xfrm>
        </p:spPr>
        <p:txBody>
          <a:bodyPr/>
          <a:lstStyle/>
          <a:p>
            <a:pPr eaLnBrk="1" hangingPunct="1"/>
            <a:r>
              <a:rPr lang="en-US" altLang="en-US"/>
              <a:t>Radiation</a:t>
            </a:r>
          </a:p>
        </p:txBody>
      </p:sp>
      <p:sp>
        <p:nvSpPr>
          <p:cNvPr id="51203" name="Rectangle 3">
            <a:extLst>
              <a:ext uri="{FF2B5EF4-FFF2-40B4-BE49-F238E27FC236}">
                <a16:creationId xmlns:a16="http://schemas.microsoft.com/office/drawing/2014/main" id="{8D0470A6-647A-F744-81A0-A10B7E8E5A0B}"/>
              </a:ext>
            </a:extLst>
          </p:cNvPr>
          <p:cNvSpPr>
            <a:spLocks noGrp="1"/>
          </p:cNvSpPr>
          <p:nvPr>
            <p:ph idx="1"/>
          </p:nvPr>
        </p:nvSpPr>
        <p:spPr>
          <a:xfrm>
            <a:off x="685800" y="1349375"/>
            <a:ext cx="7772400" cy="4454525"/>
          </a:xfrm>
        </p:spPr>
        <p:txBody>
          <a:bodyPr/>
          <a:lstStyle/>
          <a:p>
            <a:pPr eaLnBrk="1" hangingPunct="1"/>
            <a:r>
              <a:rPr lang="en-US" altLang="en-US"/>
              <a:t>Two forms: </a:t>
            </a:r>
          </a:p>
          <a:p>
            <a:pPr lvl="1" eaLnBrk="1" hangingPunct="1"/>
            <a:r>
              <a:rPr lang="en-US" altLang="en-US"/>
              <a:t>Nonionizing in the form of ultraviolet rays</a:t>
            </a:r>
          </a:p>
          <a:p>
            <a:pPr lvl="1" eaLnBrk="1" hangingPunct="1"/>
            <a:r>
              <a:rPr lang="en-US" altLang="en-US"/>
              <a:t>Long wavelengths and low energy</a:t>
            </a:r>
          </a:p>
          <a:p>
            <a:pPr lvl="1" eaLnBrk="1" hangingPunct="1"/>
            <a:r>
              <a:rPr lang="en-US" altLang="en-US"/>
              <a:t>Damages deoxyribonucleic acid (DNA) by forming thymine &amp; cytosine dimers</a:t>
            </a:r>
          </a:p>
          <a:p>
            <a:pPr lvl="1" eaLnBrk="1" hangingPunct="1"/>
            <a:r>
              <a:rPr lang="en-US" altLang="en-US"/>
              <a:t>Usefulness is limited due to poor penetrability</a:t>
            </a:r>
          </a:p>
          <a:p>
            <a:pPr lvl="1" eaLnBrk="1" hangingPunct="1"/>
            <a:r>
              <a:rPr lang="en-US" altLang="en-US"/>
              <a:t>Can be used to disinfect surfaces</a:t>
            </a:r>
          </a:p>
          <a:p>
            <a:pPr lvl="2" eaLnBrk="1" hangingPunct="1"/>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A9C2963-F4DE-6A2E-83FB-78DA425C5DC1}"/>
              </a:ext>
            </a:extLst>
          </p:cNvPr>
          <p:cNvSpPr>
            <a:spLocks noGrp="1"/>
          </p:cNvSpPr>
          <p:nvPr>
            <p:ph type="title"/>
          </p:nvPr>
        </p:nvSpPr>
        <p:spPr/>
        <p:txBody>
          <a:bodyPr/>
          <a:lstStyle/>
          <a:p>
            <a:pPr eaLnBrk="1" hangingPunct="1"/>
            <a:r>
              <a:rPr lang="en-US" altLang="en-US"/>
              <a:t>Chemical Methods</a:t>
            </a:r>
          </a:p>
        </p:txBody>
      </p:sp>
      <p:sp>
        <p:nvSpPr>
          <p:cNvPr id="52227" name="Rectangle 3">
            <a:extLst>
              <a:ext uri="{FF2B5EF4-FFF2-40B4-BE49-F238E27FC236}">
                <a16:creationId xmlns:a16="http://schemas.microsoft.com/office/drawing/2014/main" id="{06AFF1D7-7510-27F7-89A8-7B903FD9D622}"/>
              </a:ext>
            </a:extLst>
          </p:cNvPr>
          <p:cNvSpPr>
            <a:spLocks noGrp="1"/>
          </p:cNvSpPr>
          <p:nvPr>
            <p:ph idx="1"/>
          </p:nvPr>
        </p:nvSpPr>
        <p:spPr/>
        <p:txBody>
          <a:bodyPr/>
          <a:lstStyle/>
          <a:p>
            <a:pPr eaLnBrk="1" hangingPunct="1"/>
            <a:r>
              <a:rPr lang="en-US" altLang="en-US" dirty="0"/>
              <a:t>Chemical methods used for sterilization—</a:t>
            </a:r>
            <a:r>
              <a:rPr lang="en-US" altLang="en-US" dirty="0" err="1"/>
              <a:t>Chemosterilizers</a:t>
            </a:r>
            <a:endParaRPr lang="en-US" altLang="en-US" dirty="0"/>
          </a:p>
          <a:p>
            <a:pPr lvl="1" eaLnBrk="1" hangingPunct="1"/>
            <a:r>
              <a:rPr lang="en-US" altLang="en-US" dirty="0"/>
              <a:t>These substances exert their killing effect by:</a:t>
            </a:r>
          </a:p>
          <a:p>
            <a:pPr lvl="2" eaLnBrk="1" hangingPunct="1"/>
            <a:r>
              <a:rPr lang="en-US" altLang="en-US" dirty="0"/>
              <a:t>Reacting with components of the cytoplasmic membrane</a:t>
            </a:r>
          </a:p>
          <a:p>
            <a:pPr lvl="3" eaLnBrk="1" hangingPunct="1"/>
            <a:r>
              <a:rPr lang="en-US" altLang="en-US" dirty="0"/>
              <a:t>Leakage and death</a:t>
            </a:r>
          </a:p>
          <a:p>
            <a:pPr lvl="2" eaLnBrk="1" hangingPunct="1"/>
            <a:r>
              <a:rPr lang="en-US" altLang="en-US" dirty="0"/>
              <a:t>Denaturing of cellular proteins</a:t>
            </a:r>
          </a:p>
          <a:p>
            <a:pPr lvl="3" eaLnBrk="1" hangingPunct="1"/>
            <a:r>
              <a:rPr lang="en-US" altLang="en-US" dirty="0"/>
              <a:t>Disrupt metabolism</a:t>
            </a:r>
          </a:p>
          <a:p>
            <a:pPr lvl="2" eaLnBrk="1" hangingPunct="1"/>
            <a:r>
              <a:rPr lang="en-US" altLang="en-US" dirty="0"/>
              <a:t>Reacting with thiol groups of enzymes</a:t>
            </a:r>
          </a:p>
          <a:p>
            <a:pPr lvl="3" eaLnBrk="1" hangingPunct="1"/>
            <a:r>
              <a:rPr lang="en-US" altLang="en-US" dirty="0"/>
              <a:t>Inactivation</a:t>
            </a:r>
          </a:p>
          <a:p>
            <a:pPr lvl="2" eaLnBrk="1" hangingPunct="1"/>
            <a:r>
              <a:rPr lang="en-US" altLang="en-US" dirty="0"/>
              <a:t>Damaging RNA and DNA</a:t>
            </a:r>
          </a:p>
          <a:p>
            <a:pPr lvl="3" eaLnBrk="1" hangingPunct="1"/>
            <a:r>
              <a:rPr lang="en-US" altLang="en-US" dirty="0"/>
              <a:t>Inhibit replication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339FC5D-A80D-5528-FEF9-A301019D6BC7}"/>
              </a:ext>
            </a:extLst>
          </p:cNvPr>
          <p:cNvSpPr>
            <a:spLocks noGrp="1"/>
          </p:cNvSpPr>
          <p:nvPr>
            <p:ph type="title"/>
          </p:nvPr>
        </p:nvSpPr>
        <p:spPr>
          <a:xfrm>
            <a:off x="762000" y="422275"/>
            <a:ext cx="7772400" cy="1219200"/>
          </a:xfrm>
        </p:spPr>
        <p:txBody>
          <a:bodyPr/>
          <a:lstStyle/>
          <a:p>
            <a:pPr eaLnBrk="1" hangingPunct="1"/>
            <a:r>
              <a:rPr lang="en-US" altLang="en-US" sz="3600"/>
              <a:t>Chemical Agents Commonly Used as Disinfectants and Antiseptics</a:t>
            </a:r>
            <a:endParaRPr lang="en-US" altLang="en-US"/>
          </a:p>
        </p:txBody>
      </p:sp>
      <p:pic>
        <p:nvPicPr>
          <p:cNvPr id="53253" name="Picture 6" descr="C:\Users\12994\Desktop\Mahon\table4.3.jpg">
            <a:extLst>
              <a:ext uri="{FF2B5EF4-FFF2-40B4-BE49-F238E27FC236}">
                <a16:creationId xmlns:a16="http://schemas.microsoft.com/office/drawing/2014/main" id="{8F4FE607-5D03-3D2A-1252-85C93FFE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2209800"/>
            <a:ext cx="821213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2388-30D3-06FD-5DD1-55CA5EF8EC72}"/>
              </a:ext>
            </a:extLst>
          </p:cNvPr>
          <p:cNvSpPr>
            <a:spLocks noGrp="1"/>
          </p:cNvSpPr>
          <p:nvPr>
            <p:ph type="title"/>
          </p:nvPr>
        </p:nvSpPr>
        <p:spPr/>
        <p:txBody>
          <a:bodyPr/>
          <a:lstStyle/>
          <a:p>
            <a:pPr>
              <a:defRPr/>
            </a:pPr>
            <a:r>
              <a:rPr lang="en-US" dirty="0"/>
              <a:t>DISINFECTANTS VERSUS ANTISEPTICS</a:t>
            </a:r>
          </a:p>
        </p:txBody>
      </p:sp>
      <p:sp>
        <p:nvSpPr>
          <p:cNvPr id="3" name="Text Placeholder 2">
            <a:extLst>
              <a:ext uri="{FF2B5EF4-FFF2-40B4-BE49-F238E27FC236}">
                <a16:creationId xmlns:a16="http://schemas.microsoft.com/office/drawing/2014/main" id="{9BF67ECC-5D77-6DA9-6BD0-104E5D91719E}"/>
              </a:ext>
            </a:extLst>
          </p:cNvPr>
          <p:cNvSpPr>
            <a:spLocks noGrp="1"/>
          </p:cNvSpPr>
          <p:nvPr>
            <p:ph type="body" idx="1"/>
          </p:nvPr>
        </p:nvSpPr>
        <p:spPr/>
        <p:txBody>
          <a:bodyPr/>
          <a:lstStyle/>
          <a:p>
            <a:pPr>
              <a:defRPr/>
            </a:pPr>
            <a:r>
              <a:rPr lang="en-US" dirty="0"/>
              <a:t>CHAPTER FOUR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7735F55-308F-8C75-009D-51765F0601BC}"/>
              </a:ext>
            </a:extLst>
          </p:cNvPr>
          <p:cNvSpPr>
            <a:spLocks noGrp="1"/>
          </p:cNvSpPr>
          <p:nvPr>
            <p:ph type="title"/>
          </p:nvPr>
        </p:nvSpPr>
        <p:spPr/>
        <p:txBody>
          <a:bodyPr/>
          <a:lstStyle/>
          <a:p>
            <a:pPr eaLnBrk="1" hangingPunct="1"/>
            <a:r>
              <a:rPr lang="en-US" altLang="en-US"/>
              <a:t>Historical Background</a:t>
            </a:r>
          </a:p>
        </p:txBody>
      </p:sp>
      <p:sp>
        <p:nvSpPr>
          <p:cNvPr id="55299" name="Rectangle 3">
            <a:extLst>
              <a:ext uri="{FF2B5EF4-FFF2-40B4-BE49-F238E27FC236}">
                <a16:creationId xmlns:a16="http://schemas.microsoft.com/office/drawing/2014/main" id="{277A97B2-62CC-7CF6-0ECF-0121E5322905}"/>
              </a:ext>
            </a:extLst>
          </p:cNvPr>
          <p:cNvSpPr>
            <a:spLocks noGrp="1"/>
          </p:cNvSpPr>
          <p:nvPr>
            <p:ph idx="1"/>
          </p:nvPr>
        </p:nvSpPr>
        <p:spPr/>
        <p:txBody>
          <a:bodyPr/>
          <a:lstStyle/>
          <a:p>
            <a:pPr eaLnBrk="1" hangingPunct="1"/>
            <a:r>
              <a:rPr lang="en-US" altLang="en-US"/>
              <a:t>Germ theory of disease</a:t>
            </a:r>
          </a:p>
          <a:p>
            <a:pPr lvl="1" eaLnBrk="1" hangingPunct="1"/>
            <a:r>
              <a:rPr lang="en-US" altLang="en-US"/>
              <a:t>Important contribution</a:t>
            </a:r>
          </a:p>
          <a:p>
            <a:pPr lvl="2" eaLnBrk="1" hangingPunct="1"/>
            <a:r>
              <a:rPr lang="en-US" altLang="en-US"/>
              <a:t>Awareness of nosocomial infections</a:t>
            </a:r>
          </a:p>
          <a:p>
            <a:pPr lvl="2" eaLnBrk="1" hangingPunct="1"/>
            <a:r>
              <a:rPr lang="en-US" altLang="en-US"/>
              <a:t>Practice sepsis to prevent contamination of wound, dressing, surgical instruments</a:t>
            </a:r>
          </a:p>
          <a:p>
            <a:pPr lvl="2" eaLnBrk="1" hangingPunct="1"/>
            <a:r>
              <a:rPr lang="en-US" altLang="en-US"/>
              <a:t>Development of antimicrobial chemotherapeutics</a:t>
            </a:r>
          </a:p>
          <a:p>
            <a:pPr lvl="1" eaLnBrk="1" hangingPunct="1"/>
            <a:r>
              <a:rPr lang="en-US" altLang="en-US"/>
              <a:t>Need to practice asepsis to prevent contamination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F7A43E8-A504-EF6C-6FB0-A2C87BE65381}"/>
              </a:ext>
            </a:extLst>
          </p:cNvPr>
          <p:cNvSpPr>
            <a:spLocks noGrp="1"/>
          </p:cNvSpPr>
          <p:nvPr>
            <p:ph type="title"/>
          </p:nvPr>
        </p:nvSpPr>
        <p:spPr/>
        <p:txBody>
          <a:bodyPr/>
          <a:lstStyle/>
          <a:p>
            <a:pPr eaLnBrk="1" hangingPunct="1"/>
            <a:r>
              <a:rPr lang="en-US" altLang="en-US"/>
              <a:t>Historical Background</a:t>
            </a:r>
          </a:p>
        </p:txBody>
      </p:sp>
      <p:sp>
        <p:nvSpPr>
          <p:cNvPr id="56323" name="Rectangle 3">
            <a:extLst>
              <a:ext uri="{FF2B5EF4-FFF2-40B4-BE49-F238E27FC236}">
                <a16:creationId xmlns:a16="http://schemas.microsoft.com/office/drawing/2014/main" id="{09D81805-9ECE-5AEF-DD75-C46637E22E98}"/>
              </a:ext>
            </a:extLst>
          </p:cNvPr>
          <p:cNvSpPr>
            <a:spLocks noGrp="1"/>
          </p:cNvSpPr>
          <p:nvPr>
            <p:ph idx="1"/>
          </p:nvPr>
        </p:nvSpPr>
        <p:spPr/>
        <p:txBody>
          <a:bodyPr/>
          <a:lstStyle/>
          <a:p>
            <a:pPr eaLnBrk="1" hangingPunct="1"/>
            <a:r>
              <a:rPr lang="en-US" altLang="en-US" dirty="0"/>
              <a:t>Semmelweis (1816 to 1865)</a:t>
            </a:r>
          </a:p>
          <a:p>
            <a:pPr lvl="1" eaLnBrk="1" hangingPunct="1"/>
            <a:r>
              <a:rPr lang="en-US" altLang="en-US" dirty="0"/>
              <a:t>Handwashing can prevent disease.</a:t>
            </a:r>
          </a:p>
          <a:p>
            <a:pPr eaLnBrk="1" hangingPunct="1"/>
            <a:r>
              <a:rPr lang="en-US" altLang="en-US" dirty="0"/>
              <a:t>Lister (1827 to 1912)</a:t>
            </a:r>
          </a:p>
          <a:p>
            <a:pPr lvl="1" eaLnBrk="1" hangingPunct="1"/>
            <a:r>
              <a:rPr lang="en-US" altLang="en-US" dirty="0"/>
              <a:t>Benefited by reading Pasteur’s work</a:t>
            </a:r>
            <a:r>
              <a:rPr lang="en-US" altLang="en-US" strike="sngStrike" dirty="0"/>
              <a:t>s</a:t>
            </a:r>
            <a:r>
              <a:rPr lang="en-US" altLang="en-US" dirty="0"/>
              <a:t> about bacteria as causes of infection </a:t>
            </a:r>
          </a:p>
          <a:p>
            <a:pPr lvl="1" eaLnBrk="1" hangingPunct="1"/>
            <a:r>
              <a:rPr lang="en-US" altLang="en-US" dirty="0"/>
              <a:t>Introduced handwashing and the of phenol to sterilize wound dressings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9A1A7E9-4A3F-410C-F1C4-2D40F6485CCF}"/>
              </a:ext>
            </a:extLst>
          </p:cNvPr>
          <p:cNvSpPr>
            <a:spLocks noGrp="1"/>
          </p:cNvSpPr>
          <p:nvPr>
            <p:ph type="title"/>
          </p:nvPr>
        </p:nvSpPr>
        <p:spPr/>
        <p:txBody>
          <a:bodyPr/>
          <a:lstStyle/>
          <a:p>
            <a:pPr eaLnBrk="1" hangingPunct="1"/>
            <a:r>
              <a:rPr lang="en-US" altLang="en-US"/>
              <a:t>Alcohols</a:t>
            </a:r>
          </a:p>
        </p:txBody>
      </p:sp>
      <p:sp>
        <p:nvSpPr>
          <p:cNvPr id="57347" name="Rectangle 3">
            <a:extLst>
              <a:ext uri="{FF2B5EF4-FFF2-40B4-BE49-F238E27FC236}">
                <a16:creationId xmlns:a16="http://schemas.microsoft.com/office/drawing/2014/main" id="{B7A7DD79-B04E-4E8C-F503-DB6CC58DB9D3}"/>
              </a:ext>
            </a:extLst>
          </p:cNvPr>
          <p:cNvSpPr>
            <a:spLocks noGrp="1"/>
          </p:cNvSpPr>
          <p:nvPr>
            <p:ph idx="1"/>
          </p:nvPr>
        </p:nvSpPr>
        <p:spPr/>
        <p:txBody>
          <a:bodyPr/>
          <a:lstStyle/>
          <a:p>
            <a:pPr eaLnBrk="1" hangingPunct="1"/>
            <a:r>
              <a:rPr lang="en-US" altLang="en-US" dirty="0"/>
              <a:t>Ethyl alcohol and Isopropyl alcohol</a:t>
            </a:r>
          </a:p>
          <a:p>
            <a:pPr lvl="1" eaLnBrk="1" hangingPunct="1"/>
            <a:r>
              <a:rPr lang="en-US" altLang="en-US" dirty="0"/>
              <a:t>Excellent invitro bactericidal activity against most gram-positive and gram-negative bacteria</a:t>
            </a:r>
          </a:p>
          <a:p>
            <a:pPr lvl="1" eaLnBrk="1" hangingPunct="1"/>
            <a:r>
              <a:rPr lang="en-US" altLang="en-US" dirty="0"/>
              <a:t>Effective against </a:t>
            </a:r>
            <a:r>
              <a:rPr lang="en-US" altLang="en-US" i="1" dirty="0"/>
              <a:t>Mycobacterium tuberculosis, </a:t>
            </a:r>
            <a:r>
              <a:rPr lang="en-US" altLang="en-US" dirty="0"/>
              <a:t>various fungi, and enveloped viruses</a:t>
            </a:r>
          </a:p>
          <a:p>
            <a:pPr lvl="1" eaLnBrk="1" hangingPunct="1"/>
            <a:r>
              <a:rPr lang="en-US" altLang="en-US" dirty="0"/>
              <a:t>Poor activity against nonenveloped viruses</a:t>
            </a:r>
          </a:p>
          <a:p>
            <a:pPr lvl="1" eaLnBrk="1" hangingPunct="1"/>
            <a:r>
              <a:rPr lang="en-US" altLang="en-US" dirty="0"/>
              <a:t>Not sporicidal</a:t>
            </a:r>
          </a:p>
          <a:p>
            <a:pPr eaLnBrk="1" hangingPunct="1"/>
            <a:endParaRPr lang="en-US" alt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70A7F61-D4DB-33AD-8ABA-C6A06E427B59}"/>
              </a:ext>
            </a:extLst>
          </p:cNvPr>
          <p:cNvSpPr>
            <a:spLocks noGrp="1"/>
          </p:cNvSpPr>
          <p:nvPr>
            <p:ph type="title"/>
          </p:nvPr>
        </p:nvSpPr>
        <p:spPr/>
        <p:txBody>
          <a:bodyPr/>
          <a:lstStyle/>
          <a:p>
            <a:pPr eaLnBrk="1" hangingPunct="1"/>
            <a:r>
              <a:rPr lang="en-US" altLang="en-US" dirty="0"/>
              <a:t>Alcohols</a:t>
            </a:r>
            <a:endParaRPr lang="en-US" altLang="en-US" strike="sngStrike" dirty="0"/>
          </a:p>
        </p:txBody>
      </p:sp>
      <p:sp>
        <p:nvSpPr>
          <p:cNvPr id="58371" name="Rectangle 3">
            <a:extLst>
              <a:ext uri="{FF2B5EF4-FFF2-40B4-BE49-F238E27FC236}">
                <a16:creationId xmlns:a16="http://schemas.microsoft.com/office/drawing/2014/main" id="{841F1F44-8D38-9008-0A29-F71DBB919464}"/>
              </a:ext>
            </a:extLst>
          </p:cNvPr>
          <p:cNvSpPr>
            <a:spLocks noGrp="1"/>
          </p:cNvSpPr>
          <p:nvPr>
            <p:ph idx="1"/>
          </p:nvPr>
        </p:nvSpPr>
        <p:spPr/>
        <p:txBody>
          <a:bodyPr/>
          <a:lstStyle/>
          <a:p>
            <a:pPr eaLnBrk="1" hangingPunct="1"/>
            <a:r>
              <a:rPr lang="en-US" altLang="en-US" dirty="0"/>
              <a:t>Ethyl alcohol and Isopropyl alcohol</a:t>
            </a:r>
          </a:p>
          <a:p>
            <a:pPr lvl="1" eaLnBrk="1" hangingPunct="1"/>
            <a:r>
              <a:rPr lang="en-US" altLang="en-US" dirty="0"/>
              <a:t>Inactivated by presence of organic materials</a:t>
            </a:r>
          </a:p>
          <a:p>
            <a:pPr lvl="1" eaLnBrk="1" hangingPunct="1"/>
            <a:r>
              <a:rPr lang="en-US" altLang="en-US" dirty="0"/>
              <a:t>Must be given time </a:t>
            </a:r>
          </a:p>
          <a:p>
            <a:pPr lvl="1" eaLnBrk="1" hangingPunct="1"/>
            <a:r>
              <a:rPr lang="en-US" altLang="en-US" dirty="0"/>
              <a:t>Inactivate microorganisms by:</a:t>
            </a:r>
          </a:p>
          <a:p>
            <a:pPr lvl="2" eaLnBrk="1" hangingPunct="1"/>
            <a:r>
              <a:rPr lang="en-US" altLang="en-US" dirty="0"/>
              <a:t>Denaturing proteins</a:t>
            </a:r>
          </a:p>
          <a:p>
            <a:pPr lvl="2" eaLnBrk="1" hangingPunct="1"/>
            <a:r>
              <a:rPr lang="en-US" altLang="en-US" dirty="0"/>
              <a:t>Dehydrating cells</a:t>
            </a:r>
          </a:p>
          <a:p>
            <a:pPr lvl="2" eaLnBrk="1" hangingPunct="1"/>
            <a:r>
              <a:rPr lang="en-US" altLang="en-US" dirty="0"/>
              <a:t>Dissolving lipids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784CB-EB0D-D835-18BC-252208F41477}"/>
              </a:ext>
            </a:extLst>
          </p:cNvPr>
          <p:cNvSpPr>
            <a:spLocks noGrp="1"/>
          </p:cNvSpPr>
          <p:nvPr>
            <p:ph type="title"/>
          </p:nvPr>
        </p:nvSpPr>
        <p:spPr/>
        <p:txBody>
          <a:bodyPr/>
          <a:lstStyle/>
          <a:p>
            <a:pPr>
              <a:defRPr/>
            </a:pPr>
            <a:r>
              <a:rPr lang="en-US" dirty="0"/>
              <a:t>DISINFECTION AND Sterilization</a:t>
            </a:r>
          </a:p>
        </p:txBody>
      </p:sp>
      <p:sp>
        <p:nvSpPr>
          <p:cNvPr id="5" name="Text Placeholder 4">
            <a:extLst>
              <a:ext uri="{FF2B5EF4-FFF2-40B4-BE49-F238E27FC236}">
                <a16:creationId xmlns:a16="http://schemas.microsoft.com/office/drawing/2014/main" id="{F27878C9-9793-864E-BA99-F7F971CDABE5}"/>
              </a:ext>
            </a:extLst>
          </p:cNvPr>
          <p:cNvSpPr>
            <a:spLocks noGrp="1"/>
          </p:cNvSpPr>
          <p:nvPr>
            <p:ph type="body" idx="1"/>
          </p:nvPr>
        </p:nvSpPr>
        <p:spPr/>
        <p:txBody>
          <a:bodyPr/>
          <a:lstStyle/>
          <a:p>
            <a:pPr>
              <a:defRPr/>
            </a:pPr>
            <a:r>
              <a:rPr lang="en-US" dirty="0"/>
              <a:t>CHAPTER FOUR: SECTION 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001D911-5D56-302B-DB84-BB33719093AF}"/>
              </a:ext>
            </a:extLst>
          </p:cNvPr>
          <p:cNvSpPr>
            <a:spLocks noGrp="1"/>
          </p:cNvSpPr>
          <p:nvPr>
            <p:ph type="title"/>
          </p:nvPr>
        </p:nvSpPr>
        <p:spPr/>
        <p:txBody>
          <a:bodyPr/>
          <a:lstStyle/>
          <a:p>
            <a:pPr eaLnBrk="1" hangingPunct="1"/>
            <a:r>
              <a:rPr lang="en-US" altLang="en-US" dirty="0"/>
              <a:t>Alcohols </a:t>
            </a:r>
            <a:endParaRPr lang="en-US" altLang="en-US" strike="sngStrike" dirty="0"/>
          </a:p>
        </p:txBody>
      </p:sp>
      <p:sp>
        <p:nvSpPr>
          <p:cNvPr id="59395" name="Rectangle 3">
            <a:extLst>
              <a:ext uri="{FF2B5EF4-FFF2-40B4-BE49-F238E27FC236}">
                <a16:creationId xmlns:a16="http://schemas.microsoft.com/office/drawing/2014/main" id="{03115F61-AE99-E950-0196-F2845DE0FF74}"/>
              </a:ext>
            </a:extLst>
          </p:cNvPr>
          <p:cNvSpPr>
            <a:spLocks noGrp="1"/>
          </p:cNvSpPr>
          <p:nvPr>
            <p:ph idx="1"/>
          </p:nvPr>
        </p:nvSpPr>
        <p:spPr/>
        <p:txBody>
          <a:bodyPr/>
          <a:lstStyle/>
          <a:p>
            <a:pPr eaLnBrk="1" hangingPunct="1"/>
            <a:r>
              <a:rPr lang="en-US" altLang="en-US" dirty="0"/>
              <a:t>Ethyl alcohol and Isopropyl alcohol</a:t>
            </a:r>
          </a:p>
          <a:p>
            <a:pPr lvl="1" eaLnBrk="1" hangingPunct="1"/>
            <a:r>
              <a:rPr lang="en-US" altLang="en-US" dirty="0"/>
              <a:t>Uses</a:t>
            </a:r>
          </a:p>
          <a:p>
            <a:pPr lvl="2" eaLnBrk="1" hangingPunct="1"/>
            <a:r>
              <a:rPr lang="en-US" altLang="en-US" dirty="0"/>
              <a:t>Antiseptics</a:t>
            </a:r>
          </a:p>
          <a:p>
            <a:pPr lvl="2" eaLnBrk="1" hangingPunct="1"/>
            <a:r>
              <a:rPr lang="en-US" altLang="en-US" dirty="0"/>
              <a:t>Disinfectants</a:t>
            </a:r>
          </a:p>
          <a:p>
            <a:pPr lvl="2" eaLnBrk="1" hangingPunct="1"/>
            <a:r>
              <a:rPr lang="en-US" altLang="en-US" dirty="0"/>
              <a:t>Disinfect laboratory surfaces and gloved hands</a:t>
            </a:r>
          </a:p>
          <a:p>
            <a:pPr lvl="2" eaLnBrk="1" hangingPunct="1"/>
            <a:r>
              <a:rPr lang="en-US" altLang="en-US" dirty="0"/>
              <a:t>Disinfect skin surface before venipuncture, injection or inserting intravenous needle</a:t>
            </a:r>
          </a:p>
          <a:p>
            <a:pPr lvl="2" eaLnBrk="1" hangingPunct="1"/>
            <a:r>
              <a:rPr lang="en-US" altLang="en-US" dirty="0"/>
              <a:t>Housekeeping disinfectant</a:t>
            </a:r>
          </a:p>
          <a:p>
            <a:pPr lvl="1" eaLnBrk="1" hangingPunct="1"/>
            <a:r>
              <a:rPr lang="en-US" altLang="en-US" dirty="0"/>
              <a:t>Alcohols are flammable</a:t>
            </a:r>
          </a:p>
          <a:p>
            <a:pPr lvl="2" eaLnBrk="1" hangingPunct="1"/>
            <a:r>
              <a:rPr lang="en-US" altLang="en-US" dirty="0"/>
              <a:t>Not to be used in the presence of ignition sources </a:t>
            </a:r>
          </a:p>
          <a:p>
            <a:pPr lvl="2" eaLnBrk="1" hangingPunct="1"/>
            <a:endParaRPr lang="en-US" alt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41DA6EB-137E-D19D-AFF8-672AD0FF6E87}"/>
              </a:ext>
            </a:extLst>
          </p:cNvPr>
          <p:cNvSpPr>
            <a:spLocks noGrp="1"/>
          </p:cNvSpPr>
          <p:nvPr>
            <p:ph type="title"/>
          </p:nvPr>
        </p:nvSpPr>
        <p:spPr>
          <a:xfrm>
            <a:off x="685800" y="228600"/>
            <a:ext cx="7772400" cy="914400"/>
          </a:xfrm>
        </p:spPr>
        <p:txBody>
          <a:bodyPr/>
          <a:lstStyle/>
          <a:p>
            <a:pPr eaLnBrk="1" hangingPunct="1"/>
            <a:r>
              <a:rPr lang="en-US" altLang="en-US"/>
              <a:t>Aldehydes</a:t>
            </a:r>
          </a:p>
        </p:txBody>
      </p:sp>
      <p:sp>
        <p:nvSpPr>
          <p:cNvPr id="60419" name="Rectangle 3">
            <a:extLst>
              <a:ext uri="{FF2B5EF4-FFF2-40B4-BE49-F238E27FC236}">
                <a16:creationId xmlns:a16="http://schemas.microsoft.com/office/drawing/2014/main" id="{D73D9A02-CE96-DDC9-A86D-305964E994DA}"/>
              </a:ext>
            </a:extLst>
          </p:cNvPr>
          <p:cNvSpPr>
            <a:spLocks noGrp="1"/>
          </p:cNvSpPr>
          <p:nvPr>
            <p:ph idx="1"/>
          </p:nvPr>
        </p:nvSpPr>
        <p:spPr>
          <a:xfrm>
            <a:off x="685800" y="1371600"/>
            <a:ext cx="7772400" cy="4648200"/>
          </a:xfrm>
        </p:spPr>
        <p:txBody>
          <a:bodyPr/>
          <a:lstStyle/>
          <a:p>
            <a:pPr eaLnBrk="1" hangingPunct="1"/>
            <a:r>
              <a:rPr lang="en-US" altLang="en-US" sz="2600" dirty="0"/>
              <a:t>Formaldehyde</a:t>
            </a:r>
          </a:p>
          <a:p>
            <a:pPr lvl="1" eaLnBrk="1" hangingPunct="1"/>
            <a:r>
              <a:rPr lang="en-US" altLang="en-US" sz="2100" dirty="0"/>
              <a:t>37% aqueous solution or as a gas</a:t>
            </a:r>
          </a:p>
          <a:p>
            <a:pPr lvl="2" eaLnBrk="1" hangingPunct="1"/>
            <a:r>
              <a:rPr lang="en-US" altLang="en-US" sz="1800" dirty="0"/>
              <a:t>Can be used as a </a:t>
            </a:r>
            <a:r>
              <a:rPr lang="en-US" altLang="en-US" sz="1800" dirty="0" err="1"/>
              <a:t>chemosterilizer</a:t>
            </a:r>
            <a:r>
              <a:rPr lang="en-US" altLang="en-US" sz="1800" dirty="0"/>
              <a:t> in high concentrations</a:t>
            </a:r>
          </a:p>
          <a:p>
            <a:pPr lvl="2" eaLnBrk="1" hangingPunct="1"/>
            <a:r>
              <a:rPr lang="en-US" altLang="en-US" sz="1800" dirty="0"/>
              <a:t>Usefulness limited by irritability factor and potential carcinogenicity</a:t>
            </a:r>
          </a:p>
          <a:p>
            <a:pPr lvl="2" eaLnBrk="1" hangingPunct="1"/>
            <a:r>
              <a:rPr lang="en-US" altLang="en-US" sz="1800" dirty="0"/>
              <a:t>Exposure limits in place for workers who use formaldehyde</a:t>
            </a:r>
          </a:p>
          <a:p>
            <a:pPr lvl="2" eaLnBrk="1" hangingPunct="1"/>
            <a:r>
              <a:rPr lang="en-US" altLang="en-US" sz="1600" i="1" dirty="0"/>
              <a:t>Mycobacteria tuberculosis </a:t>
            </a:r>
            <a:r>
              <a:rPr lang="en-US" altLang="en-US" sz="1600" dirty="0"/>
              <a:t>has been known to survive for many years in tissue fixed in formaldehyde</a:t>
            </a:r>
          </a:p>
          <a:p>
            <a:pPr lvl="2" eaLnBrk="1" hangingPunct="1"/>
            <a:r>
              <a:rPr lang="en-US" altLang="en-US" sz="1800" dirty="0"/>
              <a:t>Not recommended on a routine basis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38481EA-AE80-8BA2-A6E3-36C9E566764B}"/>
              </a:ext>
            </a:extLst>
          </p:cNvPr>
          <p:cNvSpPr>
            <a:spLocks noGrp="1"/>
          </p:cNvSpPr>
          <p:nvPr>
            <p:ph type="title"/>
          </p:nvPr>
        </p:nvSpPr>
        <p:spPr>
          <a:xfrm>
            <a:off x="685800" y="228600"/>
            <a:ext cx="7772400" cy="914400"/>
          </a:xfrm>
        </p:spPr>
        <p:txBody>
          <a:bodyPr/>
          <a:lstStyle/>
          <a:p>
            <a:pPr eaLnBrk="1" hangingPunct="1"/>
            <a:r>
              <a:rPr lang="en-US" altLang="en-US" dirty="0"/>
              <a:t>Aldehydes </a:t>
            </a:r>
            <a:endParaRPr lang="en-US" altLang="en-US" strike="sngStrike" dirty="0"/>
          </a:p>
        </p:txBody>
      </p:sp>
      <p:sp>
        <p:nvSpPr>
          <p:cNvPr id="61443" name="Rectangle 3">
            <a:extLst>
              <a:ext uri="{FF2B5EF4-FFF2-40B4-BE49-F238E27FC236}">
                <a16:creationId xmlns:a16="http://schemas.microsoft.com/office/drawing/2014/main" id="{77261EAB-4A0F-702F-C3E2-D8223C2BFA4C}"/>
              </a:ext>
            </a:extLst>
          </p:cNvPr>
          <p:cNvSpPr>
            <a:spLocks noGrp="1"/>
          </p:cNvSpPr>
          <p:nvPr>
            <p:ph idx="1"/>
          </p:nvPr>
        </p:nvSpPr>
        <p:spPr>
          <a:xfrm>
            <a:off x="685800" y="1371600"/>
            <a:ext cx="7772400" cy="4648200"/>
          </a:xfrm>
        </p:spPr>
        <p:txBody>
          <a:bodyPr/>
          <a:lstStyle/>
          <a:p>
            <a:pPr eaLnBrk="1" hangingPunct="1"/>
            <a:r>
              <a:rPr lang="en-US" altLang="en-US" sz="2600" dirty="0"/>
              <a:t>Glutaraldehyde</a:t>
            </a:r>
          </a:p>
          <a:p>
            <a:pPr lvl="1" eaLnBrk="1" hangingPunct="1"/>
            <a:r>
              <a:rPr lang="en-US" altLang="en-US" sz="2100" dirty="0"/>
              <a:t>Classified as a high-level disinfectant</a:t>
            </a:r>
          </a:p>
          <a:p>
            <a:pPr lvl="1" eaLnBrk="1" hangingPunct="1"/>
            <a:r>
              <a:rPr lang="en-US" altLang="en-US" sz="2100" dirty="0"/>
              <a:t>Broad spectrum activity and rapid killing action</a:t>
            </a:r>
          </a:p>
          <a:p>
            <a:pPr lvl="1" eaLnBrk="1" hangingPunct="1"/>
            <a:r>
              <a:rPr lang="en-US" altLang="en-US" sz="2100" dirty="0"/>
              <a:t>Remains active in the presence of organic matter</a:t>
            </a:r>
          </a:p>
          <a:p>
            <a:pPr lvl="1" eaLnBrk="1" hangingPunct="1"/>
            <a:r>
              <a:rPr lang="en-US" altLang="en-US" sz="2100" dirty="0"/>
              <a:t>Extremely susceptible to pH changes</a:t>
            </a:r>
          </a:p>
          <a:p>
            <a:pPr lvl="1" eaLnBrk="1" hangingPunct="1"/>
            <a:r>
              <a:rPr lang="en-US" altLang="en-US" sz="2100" dirty="0"/>
              <a:t>Only active in alkaline environment</a:t>
            </a:r>
          </a:p>
          <a:p>
            <a:pPr lvl="1" eaLnBrk="1" hangingPunct="1"/>
            <a:r>
              <a:rPr lang="en-US" altLang="en-US" sz="2100" dirty="0"/>
              <a:t>2% solution</a:t>
            </a:r>
          </a:p>
          <a:p>
            <a:pPr lvl="2" eaLnBrk="1" hangingPunct="1"/>
            <a:r>
              <a:rPr lang="en-US" altLang="en-US" sz="1700" dirty="0"/>
              <a:t>Germicidal in approximately 10 minutes</a:t>
            </a:r>
          </a:p>
          <a:p>
            <a:pPr lvl="2" eaLnBrk="1" hangingPunct="1"/>
            <a:r>
              <a:rPr lang="en-US" altLang="en-US" sz="1700" dirty="0"/>
              <a:t>Sporicidal in 3 to 10 hours</a:t>
            </a:r>
          </a:p>
          <a:p>
            <a:pPr lvl="1" eaLnBrk="1" hangingPunct="1"/>
            <a:endParaRPr lang="en-US" altLang="en-US" sz="21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CB3A4D6-4E8B-3439-6E4D-28BBC34C82EE}"/>
              </a:ext>
            </a:extLst>
          </p:cNvPr>
          <p:cNvSpPr>
            <a:spLocks noGrp="1"/>
          </p:cNvSpPr>
          <p:nvPr>
            <p:ph type="title"/>
          </p:nvPr>
        </p:nvSpPr>
        <p:spPr>
          <a:xfrm>
            <a:off x="685800" y="228600"/>
            <a:ext cx="7772400" cy="914400"/>
          </a:xfrm>
        </p:spPr>
        <p:txBody>
          <a:bodyPr/>
          <a:lstStyle/>
          <a:p>
            <a:pPr eaLnBrk="1" hangingPunct="1"/>
            <a:r>
              <a:rPr lang="en-US" altLang="en-US" dirty="0"/>
              <a:t>Aldehydes </a:t>
            </a:r>
            <a:endParaRPr lang="en-US" altLang="en-US" strike="sngStrike" dirty="0"/>
          </a:p>
        </p:txBody>
      </p:sp>
      <p:sp>
        <p:nvSpPr>
          <p:cNvPr id="62467" name="Rectangle 3">
            <a:extLst>
              <a:ext uri="{FF2B5EF4-FFF2-40B4-BE49-F238E27FC236}">
                <a16:creationId xmlns:a16="http://schemas.microsoft.com/office/drawing/2014/main" id="{67958E65-684C-9BF5-295B-127D94621923}"/>
              </a:ext>
            </a:extLst>
          </p:cNvPr>
          <p:cNvSpPr>
            <a:spLocks noGrp="1"/>
          </p:cNvSpPr>
          <p:nvPr>
            <p:ph idx="1"/>
          </p:nvPr>
        </p:nvSpPr>
        <p:spPr>
          <a:xfrm>
            <a:off x="685800" y="1371600"/>
            <a:ext cx="7772400" cy="4648200"/>
          </a:xfrm>
        </p:spPr>
        <p:txBody>
          <a:bodyPr/>
          <a:lstStyle/>
          <a:p>
            <a:pPr eaLnBrk="1" hangingPunct="1"/>
            <a:r>
              <a:rPr lang="en-US" altLang="en-US" sz="2600" dirty="0"/>
              <a:t>Glutaraldehyde</a:t>
            </a:r>
          </a:p>
          <a:p>
            <a:pPr lvl="1" eaLnBrk="1" hangingPunct="1"/>
            <a:r>
              <a:rPr lang="en-US" altLang="en-US" sz="2100" dirty="0"/>
              <a:t>Killing activity is caused by inactivation of DNA, RNA, and proteins through alkylation of sulfhydryl and amino groups</a:t>
            </a:r>
          </a:p>
          <a:p>
            <a:pPr lvl="1" eaLnBrk="1" hangingPunct="1"/>
            <a:r>
              <a:rPr lang="en-US" altLang="en-US" sz="2100" dirty="0"/>
              <a:t>Is inactivated by organic material</a:t>
            </a:r>
          </a:p>
          <a:p>
            <a:pPr lvl="1" eaLnBrk="1" hangingPunct="1"/>
            <a:r>
              <a:rPr lang="en-US" altLang="en-US" sz="2100" dirty="0"/>
              <a:t>Does not penetrate organic material well</a:t>
            </a:r>
          </a:p>
          <a:p>
            <a:pPr lvl="1" eaLnBrk="1" hangingPunct="1"/>
            <a:r>
              <a:rPr lang="en-US" altLang="en-US" sz="2100" dirty="0"/>
              <a:t>Solutions can be reused </a:t>
            </a:r>
          </a:p>
          <a:p>
            <a:pPr lvl="2" eaLnBrk="1" hangingPunct="1"/>
            <a:r>
              <a:rPr lang="en-US" altLang="en-US" sz="1700" dirty="0"/>
              <a:t>Decrease in activity may be seen</a:t>
            </a:r>
          </a:p>
          <a:p>
            <a:pPr lvl="1" eaLnBrk="1" hangingPunct="1"/>
            <a:r>
              <a:rPr lang="en-US" altLang="en-US" sz="2100" dirty="0"/>
              <a:t>Does not corrode lenses, metal, or rubber</a:t>
            </a:r>
          </a:p>
          <a:p>
            <a:pPr lvl="1" eaLnBrk="1" hangingPunct="1"/>
            <a:r>
              <a:rPr lang="en-US" altLang="en-US" sz="2100" dirty="0"/>
              <a:t>Sterilizer of choice for medical equipment that is not heat-stable; can’t be autoclaved.</a:t>
            </a:r>
          </a:p>
          <a:p>
            <a:pPr lvl="1" eaLnBrk="1" hangingPunct="1"/>
            <a:r>
              <a:rPr lang="en-US" altLang="en-US" sz="2100" dirty="0"/>
              <a:t>Bactericidal, </a:t>
            </a:r>
            <a:r>
              <a:rPr lang="en-US" altLang="en-US" sz="2100" dirty="0" err="1"/>
              <a:t>pseudomoniacidal</a:t>
            </a:r>
            <a:r>
              <a:rPr lang="en-US" altLang="en-US" sz="2100" dirty="0"/>
              <a:t>, fungicidal, virucidal</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FECA8B0-63C1-9B9F-3E49-0B730F776192}"/>
              </a:ext>
            </a:extLst>
          </p:cNvPr>
          <p:cNvSpPr>
            <a:spLocks noGrp="1"/>
          </p:cNvSpPr>
          <p:nvPr>
            <p:ph type="title"/>
          </p:nvPr>
        </p:nvSpPr>
        <p:spPr/>
        <p:txBody>
          <a:bodyPr/>
          <a:lstStyle/>
          <a:p>
            <a:r>
              <a:rPr lang="en-US" altLang="en-US"/>
              <a:t>Halogens: Iodophors</a:t>
            </a:r>
          </a:p>
        </p:txBody>
      </p:sp>
      <p:sp>
        <p:nvSpPr>
          <p:cNvPr id="63491" name="Content Placeholder 2">
            <a:extLst>
              <a:ext uri="{FF2B5EF4-FFF2-40B4-BE49-F238E27FC236}">
                <a16:creationId xmlns:a16="http://schemas.microsoft.com/office/drawing/2014/main" id="{174F0184-A583-3DC6-B77F-9ABFE10E07A8}"/>
              </a:ext>
            </a:extLst>
          </p:cNvPr>
          <p:cNvSpPr>
            <a:spLocks noGrp="1"/>
          </p:cNvSpPr>
          <p:nvPr>
            <p:ph idx="1"/>
          </p:nvPr>
        </p:nvSpPr>
        <p:spPr/>
        <p:txBody>
          <a:bodyPr/>
          <a:lstStyle/>
          <a:p>
            <a:r>
              <a:rPr lang="en-US" altLang="en-US"/>
              <a:t>Two Forms</a:t>
            </a:r>
          </a:p>
          <a:p>
            <a:pPr lvl="1"/>
            <a:r>
              <a:rPr lang="en-US" altLang="en-US"/>
              <a:t>Tincture</a:t>
            </a:r>
          </a:p>
          <a:p>
            <a:pPr lvl="2"/>
            <a:r>
              <a:rPr lang="en-US" altLang="en-US"/>
              <a:t>Alcohol and iodine solutions used mainly as antiseptics</a:t>
            </a:r>
          </a:p>
          <a:p>
            <a:pPr lvl="1"/>
            <a:r>
              <a:rPr lang="en-US" altLang="en-US"/>
              <a:t>Iodophor</a:t>
            </a:r>
          </a:p>
          <a:p>
            <a:pPr lvl="2"/>
            <a:r>
              <a:rPr lang="en-US" altLang="en-US"/>
              <a:t>Combination of iodine and a neutral polymer carrier that increases the solubility of the agent</a:t>
            </a:r>
          </a:p>
          <a:p>
            <a:pPr lvl="3"/>
            <a:r>
              <a:rPr lang="en-US" altLang="en-US"/>
              <a:t>Allows for slow release of iodine</a:t>
            </a:r>
          </a:p>
          <a:p>
            <a:pPr lvl="2"/>
            <a:r>
              <a:rPr lang="en-US" altLang="en-US"/>
              <a:t>Must be diluted properly to be effective</a:t>
            </a:r>
          </a:p>
          <a:p>
            <a:pPr lvl="2"/>
            <a:r>
              <a:rPr lang="en-US" altLang="en-US"/>
              <a:t>Less irritating, nonstaining, more stable than iodine in its pure form</a:t>
            </a:r>
          </a:p>
          <a:p>
            <a:pPr lvl="3"/>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5300BB5-B9A7-DF56-0961-982845E04A04}"/>
              </a:ext>
            </a:extLst>
          </p:cNvPr>
          <p:cNvSpPr>
            <a:spLocks noGrp="1"/>
          </p:cNvSpPr>
          <p:nvPr>
            <p:ph type="title"/>
          </p:nvPr>
        </p:nvSpPr>
        <p:spPr/>
        <p:txBody>
          <a:bodyPr/>
          <a:lstStyle/>
          <a:p>
            <a:r>
              <a:rPr lang="en-US" altLang="en-US" dirty="0"/>
              <a:t>Halogens: </a:t>
            </a:r>
            <a:r>
              <a:rPr lang="en-US" altLang="en-US" dirty="0" err="1"/>
              <a:t>Iodaphors</a:t>
            </a:r>
            <a:r>
              <a:rPr lang="en-US" altLang="en-US" dirty="0"/>
              <a:t> </a:t>
            </a:r>
            <a:endParaRPr lang="en-US" altLang="en-US" strike="sngStrike" dirty="0"/>
          </a:p>
        </p:txBody>
      </p:sp>
      <p:sp>
        <p:nvSpPr>
          <p:cNvPr id="64515" name="Content Placeholder 2">
            <a:extLst>
              <a:ext uri="{FF2B5EF4-FFF2-40B4-BE49-F238E27FC236}">
                <a16:creationId xmlns:a16="http://schemas.microsoft.com/office/drawing/2014/main" id="{FE378474-60BB-DD52-5DE0-DB6E86E0743E}"/>
              </a:ext>
            </a:extLst>
          </p:cNvPr>
          <p:cNvSpPr>
            <a:spLocks noGrp="1"/>
          </p:cNvSpPr>
          <p:nvPr>
            <p:ph idx="1"/>
          </p:nvPr>
        </p:nvSpPr>
        <p:spPr/>
        <p:txBody>
          <a:bodyPr/>
          <a:lstStyle/>
          <a:p>
            <a:r>
              <a:rPr lang="en-US" altLang="en-US" dirty="0"/>
              <a:t>May be used as antiseptics or disinfectants</a:t>
            </a:r>
          </a:p>
          <a:p>
            <a:r>
              <a:rPr lang="en-US" altLang="en-US" dirty="0"/>
              <a:t>Best known iodophor: </a:t>
            </a:r>
            <a:r>
              <a:rPr lang="en-US" altLang="en-US" dirty="0" err="1"/>
              <a:t>providone</a:t>
            </a:r>
            <a:r>
              <a:rPr lang="en-US" altLang="en-US" dirty="0"/>
              <a:t>-iodine (Betadine) </a:t>
            </a:r>
          </a:p>
          <a:p>
            <a:pPr lvl="1"/>
            <a:r>
              <a:rPr lang="en-US" altLang="en-US" dirty="0"/>
              <a:t>Mainly used as an antiseptic</a:t>
            </a:r>
          </a:p>
          <a:p>
            <a:pPr lvl="1"/>
            <a:r>
              <a:rPr lang="en-US" altLang="en-US" dirty="0"/>
              <a:t>Provides slow, continuous release of free iodine</a:t>
            </a:r>
          </a:p>
          <a:p>
            <a:pPr lvl="2"/>
            <a:r>
              <a:rPr lang="en-US" altLang="en-US" dirty="0"/>
              <a:t>Degrades microbial cell walls and cytoplasm, denatures enzymes, and coagulates chromosomal material</a:t>
            </a:r>
          </a:p>
          <a:p>
            <a:r>
              <a:rPr lang="en-US" altLang="en-US" dirty="0"/>
              <a:t>Commonly used as skin preparation agents before blood draw, handwash, surgical hand scrub, patient pre-operative skin preparation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9C9BD9C-1199-82E2-8FCC-98C528C94ED0}"/>
              </a:ext>
            </a:extLst>
          </p:cNvPr>
          <p:cNvSpPr>
            <a:spLocks noGrp="1"/>
          </p:cNvSpPr>
          <p:nvPr>
            <p:ph type="title"/>
          </p:nvPr>
        </p:nvSpPr>
        <p:spPr>
          <a:xfrm>
            <a:off x="304800" y="228600"/>
            <a:ext cx="8458200" cy="1219200"/>
          </a:xfrm>
        </p:spPr>
        <p:txBody>
          <a:bodyPr/>
          <a:lstStyle/>
          <a:p>
            <a:pPr eaLnBrk="1" hangingPunct="1"/>
            <a:r>
              <a:rPr lang="en-US" altLang="en-US"/>
              <a:t>Chlorine and Chlorine Compounds</a:t>
            </a:r>
          </a:p>
        </p:txBody>
      </p:sp>
      <p:sp>
        <p:nvSpPr>
          <p:cNvPr id="39939" name="Rectangle 3">
            <a:extLst>
              <a:ext uri="{FF2B5EF4-FFF2-40B4-BE49-F238E27FC236}">
                <a16:creationId xmlns:a16="http://schemas.microsoft.com/office/drawing/2014/main" id="{49713B25-E507-CF2C-E98D-2DD8959B96C1}"/>
              </a:ext>
            </a:extLst>
          </p:cNvPr>
          <p:cNvSpPr>
            <a:spLocks noGrp="1" noChangeArrowheads="1"/>
          </p:cNvSpPr>
          <p:nvPr>
            <p:ph idx="1"/>
          </p:nvPr>
        </p:nvSpPr>
        <p:spPr>
          <a:xfrm>
            <a:off x="381000" y="1524000"/>
            <a:ext cx="8229600" cy="4454525"/>
          </a:xfrm>
        </p:spPr>
        <p:txBody>
          <a:bodyPr rtlCol="0">
            <a:normAutofit fontScale="92500" lnSpcReduction="10000"/>
          </a:bodyPr>
          <a:lstStyle/>
          <a:p>
            <a:pPr eaLnBrk="1" fontAlgn="auto" hangingPunct="1">
              <a:spcAft>
                <a:spcPts val="0"/>
              </a:spcAft>
              <a:defRPr/>
            </a:pPr>
            <a:r>
              <a:rPr lang="en-US" altLang="en-US" sz="2600" dirty="0"/>
              <a:t>Hypochlorite</a:t>
            </a:r>
          </a:p>
          <a:p>
            <a:pPr lvl="1" eaLnBrk="1" fontAlgn="auto" hangingPunct="1">
              <a:spcAft>
                <a:spcPts val="0"/>
              </a:spcAft>
              <a:defRPr/>
            </a:pPr>
            <a:r>
              <a:rPr lang="en-US" altLang="en-US" sz="2100" dirty="0"/>
              <a:t>Sodium hypochlorite (bleach)</a:t>
            </a:r>
          </a:p>
          <a:p>
            <a:pPr lvl="2" eaLnBrk="1" fontAlgn="auto" hangingPunct="1">
              <a:spcAft>
                <a:spcPts val="0"/>
              </a:spcAft>
              <a:defRPr/>
            </a:pPr>
            <a:r>
              <a:rPr lang="en-US" altLang="en-US" dirty="0"/>
              <a:t>Pros</a:t>
            </a:r>
          </a:p>
          <a:p>
            <a:pPr lvl="3" eaLnBrk="1" fontAlgn="auto" hangingPunct="1">
              <a:spcAft>
                <a:spcPts val="0"/>
              </a:spcAft>
              <a:defRPr/>
            </a:pPr>
            <a:r>
              <a:rPr lang="en-US" altLang="en-US" sz="1700" dirty="0"/>
              <a:t>Inexpensive and broad-spectrum activity</a:t>
            </a:r>
          </a:p>
          <a:p>
            <a:pPr lvl="2" eaLnBrk="1" fontAlgn="auto" hangingPunct="1">
              <a:spcAft>
                <a:spcPts val="0"/>
              </a:spcAft>
              <a:defRPr/>
            </a:pPr>
            <a:r>
              <a:rPr lang="en-US" altLang="en-US" dirty="0"/>
              <a:t>Cons</a:t>
            </a:r>
          </a:p>
          <a:p>
            <a:pPr lvl="3" eaLnBrk="1" fontAlgn="auto" hangingPunct="1">
              <a:spcAft>
                <a:spcPts val="0"/>
              </a:spcAft>
              <a:defRPr/>
            </a:pPr>
            <a:r>
              <a:rPr lang="en-US" altLang="en-US" sz="1700" dirty="0"/>
              <a:t>Requires long exposure time for sterility</a:t>
            </a:r>
          </a:p>
          <a:p>
            <a:pPr lvl="3" eaLnBrk="1" fontAlgn="auto" hangingPunct="1">
              <a:spcAft>
                <a:spcPts val="0"/>
              </a:spcAft>
              <a:defRPr/>
            </a:pPr>
            <a:r>
              <a:rPr lang="en-US" altLang="en-US" sz="1700" dirty="0"/>
              <a:t>Corrosive and pH sensitive</a:t>
            </a:r>
          </a:p>
          <a:p>
            <a:pPr lvl="3" eaLnBrk="1" fontAlgn="auto" hangingPunct="1">
              <a:spcAft>
                <a:spcPts val="0"/>
              </a:spcAft>
              <a:defRPr/>
            </a:pPr>
            <a:r>
              <a:rPr lang="en-US" altLang="en-US" sz="1700" dirty="0"/>
              <a:t>Inactivation by organic matter</a:t>
            </a:r>
          </a:p>
          <a:p>
            <a:pPr lvl="3" eaLnBrk="1" fontAlgn="auto" hangingPunct="1">
              <a:spcAft>
                <a:spcPts val="0"/>
              </a:spcAft>
              <a:defRPr/>
            </a:pPr>
            <a:r>
              <a:rPr lang="en-US" altLang="en-US" sz="1700" dirty="0"/>
              <a:t>Rapidly degrades (30 days max)</a:t>
            </a:r>
          </a:p>
          <a:p>
            <a:pPr eaLnBrk="1" fontAlgn="auto" hangingPunct="1">
              <a:spcAft>
                <a:spcPts val="0"/>
              </a:spcAft>
              <a:defRPr/>
            </a:pPr>
            <a:r>
              <a:rPr lang="en-US" altLang="en-US" sz="2600" dirty="0"/>
              <a:t>Generally used for surface decontamination</a:t>
            </a:r>
          </a:p>
          <a:p>
            <a:pPr lvl="1" eaLnBrk="1" fontAlgn="auto" hangingPunct="1">
              <a:spcAft>
                <a:spcPts val="0"/>
              </a:spcAft>
              <a:defRPr/>
            </a:pPr>
            <a:r>
              <a:rPr lang="en-US" altLang="en-US" sz="2100" dirty="0"/>
              <a:t>0.5% to 1% solution for surfaces with greater than 3-minute exposure</a:t>
            </a:r>
          </a:p>
          <a:p>
            <a:pPr lvl="2" eaLnBrk="1" fontAlgn="auto" hangingPunct="1">
              <a:spcAft>
                <a:spcPts val="0"/>
              </a:spcAft>
              <a:defRPr/>
            </a:pPr>
            <a:r>
              <a:rPr lang="en-US" altLang="en-US" dirty="0"/>
              <a:t>Longer if organic material present</a:t>
            </a:r>
          </a:p>
          <a:p>
            <a:pPr lvl="1" eaLnBrk="1" fontAlgn="auto" hangingPunct="1">
              <a:spcAft>
                <a:spcPts val="0"/>
              </a:spcAft>
              <a:defRPr/>
            </a:pPr>
            <a:r>
              <a:rPr lang="en-US" altLang="en-US" sz="2100" dirty="0"/>
              <a:t>1:10 solution of 5.25% sodium hypochlorite for blood spills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FDDEFD4-C9EB-840D-BDA4-CCE8CE9B7034}"/>
              </a:ext>
            </a:extLst>
          </p:cNvPr>
          <p:cNvSpPr>
            <a:spLocks noGrp="1"/>
          </p:cNvSpPr>
          <p:nvPr>
            <p:ph type="title"/>
          </p:nvPr>
        </p:nvSpPr>
        <p:spPr>
          <a:xfrm>
            <a:off x="0" y="274638"/>
            <a:ext cx="9144000" cy="1143000"/>
          </a:xfrm>
        </p:spPr>
        <p:txBody>
          <a:bodyPr/>
          <a:lstStyle/>
          <a:p>
            <a:pPr eaLnBrk="1" hangingPunct="1"/>
            <a:r>
              <a:rPr lang="en-US" altLang="en-US" sz="3600"/>
              <a:t>Detergents: Quaternary</a:t>
            </a:r>
            <a:br>
              <a:rPr lang="en-US" altLang="en-US" sz="3600"/>
            </a:br>
            <a:r>
              <a:rPr lang="en-US" altLang="en-US" sz="3600"/>
              <a:t>Ammonium Compounds</a:t>
            </a:r>
          </a:p>
        </p:txBody>
      </p:sp>
      <p:sp>
        <p:nvSpPr>
          <p:cNvPr id="66563" name="Rectangle 3">
            <a:extLst>
              <a:ext uri="{FF2B5EF4-FFF2-40B4-BE49-F238E27FC236}">
                <a16:creationId xmlns:a16="http://schemas.microsoft.com/office/drawing/2014/main" id="{0BCABFFC-99FE-FF8F-2B47-DA40615BC96D}"/>
              </a:ext>
            </a:extLst>
          </p:cNvPr>
          <p:cNvSpPr>
            <a:spLocks noGrp="1"/>
          </p:cNvSpPr>
          <p:nvPr>
            <p:ph idx="1"/>
          </p:nvPr>
        </p:nvSpPr>
        <p:spPr/>
        <p:txBody>
          <a:bodyPr/>
          <a:lstStyle/>
          <a:p>
            <a:pPr eaLnBrk="1" hangingPunct="1"/>
            <a:r>
              <a:rPr lang="en-US" altLang="en-US"/>
              <a:t>Cationic, surface-active agents</a:t>
            </a:r>
          </a:p>
          <a:p>
            <a:pPr lvl="1" eaLnBrk="1" hangingPunct="1"/>
            <a:r>
              <a:rPr lang="en-US" altLang="en-US"/>
              <a:t>Surfactant: reduce surface tension</a:t>
            </a:r>
          </a:p>
          <a:p>
            <a:pPr lvl="2" eaLnBrk="1" hangingPunct="1"/>
            <a:r>
              <a:rPr lang="en-US" altLang="en-US"/>
              <a:t>Disrupt cell membranes, causing leakage</a:t>
            </a:r>
          </a:p>
          <a:p>
            <a:pPr lvl="1" eaLnBrk="1" hangingPunct="1"/>
            <a:r>
              <a:rPr lang="en-US" altLang="en-US"/>
              <a:t>Reduced effectiveness in hard water and soap</a:t>
            </a:r>
          </a:p>
          <a:p>
            <a:pPr lvl="2" eaLnBrk="1" hangingPunct="1"/>
            <a:r>
              <a:rPr lang="en-US" altLang="en-US"/>
              <a:t>Inactivated by excess organic material</a:t>
            </a:r>
          </a:p>
          <a:p>
            <a:pPr eaLnBrk="1" hangingPunct="1"/>
            <a:r>
              <a:rPr lang="en-US" altLang="en-US"/>
              <a:t>Some gram-negative organisms resistant</a:t>
            </a:r>
          </a:p>
          <a:p>
            <a:pPr lvl="1" eaLnBrk="1" hangingPunct="1"/>
            <a:r>
              <a:rPr lang="en-US" altLang="en-US" i="1"/>
              <a:t>Pseudomonas</a:t>
            </a:r>
            <a:r>
              <a:rPr lang="en-US" altLang="en-US"/>
              <a:t> spp.</a:t>
            </a:r>
          </a:p>
          <a:p>
            <a:pPr eaLnBrk="1" hangingPunct="1"/>
            <a:r>
              <a:rPr lang="en-US" altLang="en-US"/>
              <a:t>Generally used on noncritical surfaces</a:t>
            </a:r>
          </a:p>
          <a:p>
            <a:pPr lvl="1" eaLnBrk="1" hangingPunct="1"/>
            <a:r>
              <a:rPr lang="en-US" altLang="en-US"/>
              <a:t>Bench tops and floors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88114D5-8AF3-FE99-13A8-9AF70B17C277}"/>
              </a:ext>
            </a:extLst>
          </p:cNvPr>
          <p:cNvSpPr>
            <a:spLocks noGrp="1"/>
          </p:cNvSpPr>
          <p:nvPr>
            <p:ph type="title"/>
          </p:nvPr>
        </p:nvSpPr>
        <p:spPr/>
        <p:txBody>
          <a:bodyPr/>
          <a:lstStyle/>
          <a:p>
            <a:pPr eaLnBrk="1" hangingPunct="1"/>
            <a:r>
              <a:rPr lang="en-US" altLang="en-US"/>
              <a:t>Phenolics</a:t>
            </a:r>
          </a:p>
        </p:txBody>
      </p:sp>
      <p:sp>
        <p:nvSpPr>
          <p:cNvPr id="41987" name="Rectangle 3">
            <a:extLst>
              <a:ext uri="{FF2B5EF4-FFF2-40B4-BE49-F238E27FC236}">
                <a16:creationId xmlns:a16="http://schemas.microsoft.com/office/drawing/2014/main" id="{0268D4CD-A5A2-0F5F-4FFB-69F72BE24B21}"/>
              </a:ext>
            </a:extLst>
          </p:cNvPr>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dirty="0"/>
              <a:t>Molecules of phenol (carbolic acid)</a:t>
            </a:r>
          </a:p>
          <a:p>
            <a:pPr lvl="1" eaLnBrk="1" fontAlgn="auto" hangingPunct="1">
              <a:spcAft>
                <a:spcPts val="0"/>
              </a:spcAft>
              <a:defRPr/>
            </a:pPr>
            <a:r>
              <a:rPr lang="en-US" altLang="en-US" dirty="0"/>
              <a:t>Substituted with halogens, alkyl, phenyl, or benzyl groups which reduces toxicity and increases its effectiveness.</a:t>
            </a:r>
          </a:p>
          <a:p>
            <a:pPr lvl="1" eaLnBrk="1" fontAlgn="auto" hangingPunct="1">
              <a:spcAft>
                <a:spcPts val="0"/>
              </a:spcAft>
              <a:defRPr/>
            </a:pPr>
            <a:r>
              <a:rPr lang="en-US" altLang="en-US" dirty="0"/>
              <a:t>Broad-spectrum activity but not sporicidal</a:t>
            </a:r>
          </a:p>
          <a:p>
            <a:pPr lvl="2" eaLnBrk="1" fontAlgn="auto" hangingPunct="1">
              <a:spcAft>
                <a:spcPts val="0"/>
              </a:spcAft>
              <a:defRPr/>
            </a:pPr>
            <a:r>
              <a:rPr lang="en-US" altLang="en-US" dirty="0"/>
              <a:t>Addition of detergents = products that clean and disinfect</a:t>
            </a:r>
          </a:p>
          <a:p>
            <a:pPr lvl="1" eaLnBrk="1" fontAlgn="auto" hangingPunct="1">
              <a:spcAft>
                <a:spcPts val="0"/>
              </a:spcAft>
              <a:defRPr/>
            </a:pPr>
            <a:r>
              <a:rPr lang="en-US" altLang="en-US" dirty="0"/>
              <a:t>Stable and biodegradable</a:t>
            </a:r>
          </a:p>
          <a:p>
            <a:pPr lvl="1" eaLnBrk="1" fontAlgn="auto" hangingPunct="1">
              <a:spcAft>
                <a:spcPts val="0"/>
              </a:spcAft>
              <a:defRPr/>
            </a:pPr>
            <a:r>
              <a:rPr lang="en-US" altLang="en-US" dirty="0"/>
              <a:t>Active in the presence of organic matter</a:t>
            </a:r>
          </a:p>
          <a:p>
            <a:pPr lvl="1" eaLnBrk="1" fontAlgn="auto" hangingPunct="1">
              <a:spcAft>
                <a:spcPts val="0"/>
              </a:spcAft>
              <a:defRPr/>
            </a:pPr>
            <a:r>
              <a:rPr lang="en-US" altLang="en-US" dirty="0"/>
              <a:t>Disrupt cell walls and precipitate proteins</a:t>
            </a:r>
          </a:p>
          <a:p>
            <a:pPr lvl="1" eaLnBrk="1" fontAlgn="auto" hangingPunct="1">
              <a:spcAft>
                <a:spcPts val="0"/>
              </a:spcAft>
              <a:defRPr/>
            </a:pPr>
            <a:r>
              <a:rPr lang="en-US" altLang="en-US" dirty="0"/>
              <a:t>Used in disinfection of hospital, institutional, and household environments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95A1DF5-DF54-CD76-C827-C9D73ED0A504}"/>
              </a:ext>
            </a:extLst>
          </p:cNvPr>
          <p:cNvSpPr>
            <a:spLocks noGrp="1"/>
          </p:cNvSpPr>
          <p:nvPr>
            <p:ph type="title"/>
          </p:nvPr>
        </p:nvSpPr>
        <p:spPr/>
        <p:txBody>
          <a:bodyPr/>
          <a:lstStyle/>
          <a:p>
            <a:pPr eaLnBrk="1" hangingPunct="1"/>
            <a:r>
              <a:rPr lang="en-US" altLang="en-US"/>
              <a:t>Chlorohexidine Gluconate</a:t>
            </a:r>
          </a:p>
        </p:txBody>
      </p:sp>
      <p:sp>
        <p:nvSpPr>
          <p:cNvPr id="68611" name="Rectangle 3">
            <a:extLst>
              <a:ext uri="{FF2B5EF4-FFF2-40B4-BE49-F238E27FC236}">
                <a16:creationId xmlns:a16="http://schemas.microsoft.com/office/drawing/2014/main" id="{EA3BAE90-9389-D287-DF8E-C6172ACD63A7}"/>
              </a:ext>
            </a:extLst>
          </p:cNvPr>
          <p:cNvSpPr>
            <a:spLocks noGrp="1"/>
          </p:cNvSpPr>
          <p:nvPr>
            <p:ph idx="1"/>
          </p:nvPr>
        </p:nvSpPr>
        <p:spPr/>
        <p:txBody>
          <a:bodyPr/>
          <a:lstStyle/>
          <a:p>
            <a:pPr eaLnBrk="1" hangingPunct="1"/>
            <a:r>
              <a:rPr lang="en-US" altLang="en-US" dirty="0"/>
              <a:t>Topical antiseptic</a:t>
            </a:r>
          </a:p>
          <a:p>
            <a:pPr eaLnBrk="1" hangingPunct="1"/>
            <a:r>
              <a:rPr lang="en-US" altLang="en-US" dirty="0"/>
              <a:t>High level of antimicrobial activity</a:t>
            </a:r>
          </a:p>
          <a:p>
            <a:pPr eaLnBrk="1" hangingPunct="1"/>
            <a:r>
              <a:rPr lang="en-US" altLang="en-US" dirty="0"/>
              <a:t>Low toxicity</a:t>
            </a:r>
          </a:p>
          <a:p>
            <a:pPr eaLnBrk="1" hangingPunct="1"/>
            <a:r>
              <a:rPr lang="en-US" altLang="en-US" dirty="0"/>
              <a:t>Strong affinity for binding to the skin and mucous membranes</a:t>
            </a:r>
          </a:p>
          <a:p>
            <a:pPr eaLnBrk="1" hangingPunct="1"/>
            <a:r>
              <a:rPr lang="en-US" altLang="en-US" dirty="0"/>
              <a:t>Broad spectrum</a:t>
            </a:r>
          </a:p>
          <a:p>
            <a:pPr lvl="1" eaLnBrk="1" hangingPunct="1"/>
            <a:r>
              <a:rPr lang="en-US" altLang="en-US" dirty="0"/>
              <a:t>Gram-positive and gram-negative bacteria</a:t>
            </a:r>
          </a:p>
          <a:p>
            <a:pPr lvl="1" eaLnBrk="1" hangingPunct="1"/>
            <a:r>
              <a:rPr lang="en-US" altLang="en-US" dirty="0"/>
              <a:t>Less activity against fungi and tubercle bacteria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926D7A3F-51E8-1931-0867-FD613CCBF661}"/>
              </a:ext>
            </a:extLst>
          </p:cNvPr>
          <p:cNvSpPr>
            <a:spLocks noGrp="1"/>
          </p:cNvSpPr>
          <p:nvPr>
            <p:ph type="title"/>
          </p:nvPr>
        </p:nvSpPr>
        <p:spPr/>
        <p:txBody>
          <a:bodyPr/>
          <a:lstStyle/>
          <a:p>
            <a:pPr eaLnBrk="1" hangingPunct="1"/>
            <a:r>
              <a:rPr lang="en-US" altLang="en-US"/>
              <a:t>General Comments</a:t>
            </a:r>
          </a:p>
        </p:txBody>
      </p:sp>
      <p:sp>
        <p:nvSpPr>
          <p:cNvPr id="23555" name="Content Placeholder 4">
            <a:extLst>
              <a:ext uri="{FF2B5EF4-FFF2-40B4-BE49-F238E27FC236}">
                <a16:creationId xmlns:a16="http://schemas.microsoft.com/office/drawing/2014/main" id="{0C400488-0F50-97F9-DC49-168111BCB0B5}"/>
              </a:ext>
            </a:extLst>
          </p:cNvPr>
          <p:cNvSpPr>
            <a:spLocks noGrp="1"/>
          </p:cNvSpPr>
          <p:nvPr>
            <p:ph idx="1"/>
          </p:nvPr>
        </p:nvSpPr>
        <p:spPr/>
        <p:txBody>
          <a:bodyPr/>
          <a:lstStyle/>
          <a:p>
            <a:pPr eaLnBrk="1" hangingPunct="1"/>
            <a:r>
              <a:rPr lang="en-US" altLang="en-US"/>
              <a:t>Safety in the clinical laboratory cannot be overemphasized.</a:t>
            </a:r>
          </a:p>
          <a:p>
            <a:pPr eaLnBrk="1" hangingPunct="1"/>
            <a:r>
              <a:rPr lang="en-US" altLang="en-US"/>
              <a:t>Each laboratory must develop, institute, and adhere to a plan that effectively minimizes exposure to infectious agents.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50BA1A7-23B2-E4FB-95D1-9289E8E96F5E}"/>
              </a:ext>
            </a:extLst>
          </p:cNvPr>
          <p:cNvSpPr>
            <a:spLocks noGrp="1"/>
          </p:cNvSpPr>
          <p:nvPr>
            <p:ph type="title"/>
          </p:nvPr>
        </p:nvSpPr>
        <p:spPr/>
        <p:txBody>
          <a:bodyPr/>
          <a:lstStyle/>
          <a:p>
            <a:r>
              <a:rPr lang="en-US" altLang="en-US" dirty="0"/>
              <a:t>Chlorohexidine Gluconate </a:t>
            </a:r>
            <a:endParaRPr lang="en-US" altLang="en-US" strike="sngStrike" dirty="0"/>
          </a:p>
        </p:txBody>
      </p:sp>
      <p:sp>
        <p:nvSpPr>
          <p:cNvPr id="3" name="Content Placeholder 2">
            <a:extLst>
              <a:ext uri="{FF2B5EF4-FFF2-40B4-BE49-F238E27FC236}">
                <a16:creationId xmlns:a16="http://schemas.microsoft.com/office/drawing/2014/main" id="{19BB0B53-6F93-C273-EAB8-EBDD0D518328}"/>
              </a:ext>
            </a:extLst>
          </p:cNvPr>
          <p:cNvSpPr>
            <a:spLocks noGrp="1"/>
          </p:cNvSpPr>
          <p:nvPr>
            <p:ph idx="1"/>
          </p:nvPr>
        </p:nvSpPr>
        <p:spPr/>
        <p:txBody>
          <a:bodyPr/>
          <a:lstStyle/>
          <a:p>
            <a:pPr>
              <a:defRPr/>
            </a:pPr>
            <a:r>
              <a:rPr lang="en-US" dirty="0"/>
              <a:t>Bacteriostatic (inhibits bacterial growth) at low concentration</a:t>
            </a:r>
          </a:p>
          <a:p>
            <a:pPr>
              <a:defRPr/>
            </a:pPr>
            <a:r>
              <a:rPr lang="en-US" dirty="0"/>
              <a:t>Bactericidal (kills bacteria) at high concentration</a:t>
            </a:r>
          </a:p>
          <a:p>
            <a:pPr>
              <a:defRPr/>
            </a:pPr>
            <a:r>
              <a:rPr lang="en-US" dirty="0"/>
              <a:t>Inactive against</a:t>
            </a:r>
          </a:p>
          <a:p>
            <a:pPr lvl="1">
              <a:defRPr/>
            </a:pPr>
            <a:r>
              <a:rPr lang="en-US" dirty="0"/>
              <a:t>Bacteria with spores except at elevated temperatures</a:t>
            </a:r>
          </a:p>
          <a:p>
            <a:pPr lvl="1">
              <a:defRPr/>
            </a:pPr>
            <a:r>
              <a:rPr lang="en-US" dirty="0"/>
              <a:t>Nonenveloped viruses</a:t>
            </a:r>
          </a:p>
          <a:p>
            <a:pPr marL="457200" lvl="1" indent="0">
              <a:buFont typeface="Wingdings" panose="05000000000000000000" pitchFamily="2" charset="2"/>
              <a:buNone/>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B4C9292-9B39-3B12-33A6-C32151FD905B}"/>
              </a:ext>
            </a:extLst>
          </p:cNvPr>
          <p:cNvSpPr>
            <a:spLocks noGrp="1"/>
          </p:cNvSpPr>
          <p:nvPr>
            <p:ph type="title"/>
          </p:nvPr>
        </p:nvSpPr>
        <p:spPr/>
        <p:txBody>
          <a:bodyPr/>
          <a:lstStyle/>
          <a:p>
            <a:pPr eaLnBrk="1" hangingPunct="1"/>
            <a:r>
              <a:rPr lang="en-US" altLang="en-US" dirty="0"/>
              <a:t>Chlorohexidine Gluconate </a:t>
            </a:r>
            <a:endParaRPr lang="en-US" altLang="en-US" strike="sngStrike" dirty="0"/>
          </a:p>
        </p:txBody>
      </p:sp>
      <p:sp>
        <p:nvSpPr>
          <p:cNvPr id="70659" name="Rectangle 3">
            <a:extLst>
              <a:ext uri="{FF2B5EF4-FFF2-40B4-BE49-F238E27FC236}">
                <a16:creationId xmlns:a16="http://schemas.microsoft.com/office/drawing/2014/main" id="{A8F074B9-3BCB-FB12-BC20-A2DDFB2B2F21}"/>
              </a:ext>
            </a:extLst>
          </p:cNvPr>
          <p:cNvSpPr>
            <a:spLocks noGrp="1"/>
          </p:cNvSpPr>
          <p:nvPr>
            <p:ph idx="1"/>
          </p:nvPr>
        </p:nvSpPr>
        <p:spPr/>
        <p:txBody>
          <a:bodyPr/>
          <a:lstStyle/>
          <a:p>
            <a:pPr eaLnBrk="1" hangingPunct="1"/>
            <a:r>
              <a:rPr lang="en-US" altLang="en-US"/>
              <a:t>Disrupts cell membrane </a:t>
            </a:r>
          </a:p>
          <a:p>
            <a:pPr eaLnBrk="1" hangingPunct="1"/>
            <a:r>
              <a:rPr lang="en-US" altLang="en-US"/>
              <a:t>Precipitates cell contents</a:t>
            </a:r>
          </a:p>
          <a:p>
            <a:pPr eaLnBrk="1" hangingPunct="1"/>
            <a:r>
              <a:rPr lang="en-US" altLang="en-US"/>
              <a:t>Sensitive to pH</a:t>
            </a:r>
          </a:p>
          <a:p>
            <a:pPr lvl="1" eaLnBrk="1" hangingPunct="1"/>
            <a:r>
              <a:rPr lang="en-US" altLang="en-US"/>
              <a:t>Optimal range is pH 5.5 to 7.0</a:t>
            </a:r>
          </a:p>
          <a:p>
            <a:pPr eaLnBrk="1" hangingPunct="1"/>
            <a:r>
              <a:rPr lang="en-US" altLang="en-US"/>
              <a:t>Uses</a:t>
            </a:r>
          </a:p>
          <a:p>
            <a:pPr lvl="1" eaLnBrk="1" hangingPunct="1"/>
            <a:r>
              <a:rPr lang="en-US" altLang="en-US"/>
              <a:t>Disinfection of the surgical personnel hands</a:t>
            </a:r>
          </a:p>
          <a:p>
            <a:pPr lvl="1" eaLnBrk="1" hangingPunct="1"/>
            <a:r>
              <a:rPr lang="en-US" altLang="en-US"/>
              <a:t>Whole-body disinfection of patients undergoing surgery</a:t>
            </a:r>
          </a:p>
          <a:p>
            <a:pPr eaLnBrk="1" hangingPunct="1"/>
            <a:r>
              <a:rPr lang="en-US" altLang="en-US"/>
              <a:t>Can be paired with alcohol-based preparations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6671126-5228-BB49-D556-4FF37712D946}"/>
              </a:ext>
            </a:extLst>
          </p:cNvPr>
          <p:cNvSpPr>
            <a:spLocks noGrp="1"/>
          </p:cNvSpPr>
          <p:nvPr>
            <p:ph type="title"/>
          </p:nvPr>
        </p:nvSpPr>
        <p:spPr/>
        <p:txBody>
          <a:bodyPr/>
          <a:lstStyle/>
          <a:p>
            <a:pPr eaLnBrk="1" hangingPunct="1"/>
            <a:r>
              <a:rPr lang="en-US" altLang="en-US"/>
              <a:t>Hexachlorophene</a:t>
            </a:r>
          </a:p>
        </p:txBody>
      </p:sp>
      <p:sp>
        <p:nvSpPr>
          <p:cNvPr id="71683" name="Rectangle 3">
            <a:extLst>
              <a:ext uri="{FF2B5EF4-FFF2-40B4-BE49-F238E27FC236}">
                <a16:creationId xmlns:a16="http://schemas.microsoft.com/office/drawing/2014/main" id="{B2E37171-43D7-5C64-462A-44C149CB5653}"/>
              </a:ext>
            </a:extLst>
          </p:cNvPr>
          <p:cNvSpPr>
            <a:spLocks noGrp="1"/>
          </p:cNvSpPr>
          <p:nvPr>
            <p:ph idx="1"/>
          </p:nvPr>
        </p:nvSpPr>
        <p:spPr/>
        <p:txBody>
          <a:bodyPr/>
          <a:lstStyle/>
          <a:p>
            <a:pPr eaLnBrk="1" hangingPunct="1"/>
            <a:r>
              <a:rPr lang="en-US" altLang="en-US" dirty="0"/>
              <a:t>Primarily effective against gram-positive bacteria</a:t>
            </a:r>
          </a:p>
          <a:p>
            <a:pPr eaLnBrk="1" hangingPunct="1"/>
            <a:r>
              <a:rPr lang="en-US" altLang="en-US" dirty="0"/>
              <a:t>Interrupts bacterial electron transport</a:t>
            </a:r>
          </a:p>
          <a:p>
            <a:pPr eaLnBrk="1" hangingPunct="1"/>
            <a:r>
              <a:rPr lang="en-US" altLang="en-US" dirty="0"/>
              <a:t>Low concentration; inhibits membrane-bound enzymes</a:t>
            </a:r>
          </a:p>
          <a:p>
            <a:pPr eaLnBrk="1" hangingPunct="1"/>
            <a:r>
              <a:rPr lang="en-US" altLang="en-US" dirty="0"/>
              <a:t>High concentration; ruptures bacterial membrane</a:t>
            </a:r>
          </a:p>
          <a:p>
            <a:pPr eaLnBrk="1" hangingPunct="1"/>
            <a:r>
              <a:rPr lang="en-US" altLang="en-US" dirty="0"/>
              <a:t>3% solution=quick effectiveness (15 to 30 sec)</a:t>
            </a:r>
          </a:p>
          <a:p>
            <a:pPr lvl="1" eaLnBrk="1" hangingPunct="1"/>
            <a:r>
              <a:rPr lang="en-US" altLang="en-US" dirty="0"/>
              <a:t>Longer for gram-negative organisms when effective</a:t>
            </a:r>
          </a:p>
          <a:p>
            <a:pPr lvl="1" eaLnBrk="1" hangingPunct="1"/>
            <a:r>
              <a:rPr lang="en-US" altLang="en-US" dirty="0"/>
              <a:t>Available only by prescription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A100E54-4E98-3D7F-CB0C-9664CEE94C59}"/>
              </a:ext>
            </a:extLst>
          </p:cNvPr>
          <p:cNvSpPr>
            <a:spLocks noGrp="1"/>
          </p:cNvSpPr>
          <p:nvPr>
            <p:ph type="title"/>
          </p:nvPr>
        </p:nvSpPr>
        <p:spPr/>
        <p:txBody>
          <a:bodyPr/>
          <a:lstStyle/>
          <a:p>
            <a:pPr eaLnBrk="1" hangingPunct="1"/>
            <a:r>
              <a:rPr lang="en-US" altLang="en-US"/>
              <a:t>Chloroxylenol</a:t>
            </a:r>
          </a:p>
        </p:txBody>
      </p:sp>
      <p:sp>
        <p:nvSpPr>
          <p:cNvPr id="72707" name="Rectangle 3">
            <a:extLst>
              <a:ext uri="{FF2B5EF4-FFF2-40B4-BE49-F238E27FC236}">
                <a16:creationId xmlns:a16="http://schemas.microsoft.com/office/drawing/2014/main" id="{A35636B5-A71B-3DD9-38A4-6688598C097E}"/>
              </a:ext>
            </a:extLst>
          </p:cNvPr>
          <p:cNvSpPr>
            <a:spLocks noGrp="1"/>
          </p:cNvSpPr>
          <p:nvPr>
            <p:ph idx="1"/>
          </p:nvPr>
        </p:nvSpPr>
        <p:spPr/>
        <p:txBody>
          <a:bodyPr/>
          <a:lstStyle/>
          <a:p>
            <a:pPr eaLnBrk="1" hangingPunct="1"/>
            <a:r>
              <a:rPr lang="en-US" altLang="en-US"/>
              <a:t>Chloroxylenol (0.5% to 4%)</a:t>
            </a:r>
          </a:p>
          <a:p>
            <a:pPr lvl="1" eaLnBrk="1" hangingPunct="1"/>
            <a:r>
              <a:rPr lang="en-US" altLang="en-US"/>
              <a:t>Used primarily against gram-positive bacteria</a:t>
            </a:r>
          </a:p>
          <a:p>
            <a:pPr lvl="1" eaLnBrk="1" hangingPunct="1"/>
            <a:r>
              <a:rPr lang="en-US" altLang="en-US"/>
              <a:t>Microbial cell wall disruption and enzyme inactivation</a:t>
            </a:r>
          </a:p>
          <a:p>
            <a:pPr lvl="1" eaLnBrk="1" hangingPunct="1"/>
            <a:r>
              <a:rPr lang="en-US" altLang="en-US"/>
              <a:t>Intermediate-acting to slow-acting</a:t>
            </a:r>
          </a:p>
          <a:p>
            <a:pPr lvl="2" eaLnBrk="1" hangingPunct="1"/>
            <a:r>
              <a:rPr lang="en-US" altLang="en-US"/>
              <a:t>Minimal persistent effect of more than a few hours</a:t>
            </a:r>
          </a:p>
          <a:p>
            <a:pPr lvl="1" eaLnBrk="1" hangingPunct="1"/>
            <a:r>
              <a:rPr lang="en-US" altLang="en-US"/>
              <a:t>Low microbial efficacy compared with other options</a:t>
            </a:r>
          </a:p>
          <a:p>
            <a:pPr lvl="1" eaLnBrk="1" hangingPunct="1"/>
            <a:r>
              <a:rPr lang="en-US" altLang="en-US"/>
              <a:t>Unaffected by organics</a:t>
            </a:r>
          </a:p>
          <a:p>
            <a:pPr lvl="1" eaLnBrk="1" hangingPunct="1"/>
            <a:r>
              <a:rPr lang="en-US" altLang="en-US"/>
              <a:t>Neutralized by nonionic surfactants and polyethylene glycol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E5082F9-E622-6DDA-6185-2DC7A4F075AA}"/>
              </a:ext>
            </a:extLst>
          </p:cNvPr>
          <p:cNvSpPr>
            <a:spLocks noGrp="1"/>
          </p:cNvSpPr>
          <p:nvPr>
            <p:ph type="title"/>
          </p:nvPr>
        </p:nvSpPr>
        <p:spPr/>
        <p:txBody>
          <a:bodyPr/>
          <a:lstStyle/>
          <a:p>
            <a:pPr eaLnBrk="1" hangingPunct="1"/>
            <a:r>
              <a:rPr lang="en-US" altLang="en-US"/>
              <a:t>Triclosan</a:t>
            </a:r>
          </a:p>
        </p:txBody>
      </p:sp>
      <p:sp>
        <p:nvSpPr>
          <p:cNvPr id="73731" name="Rectangle 3">
            <a:extLst>
              <a:ext uri="{FF2B5EF4-FFF2-40B4-BE49-F238E27FC236}">
                <a16:creationId xmlns:a16="http://schemas.microsoft.com/office/drawing/2014/main" id="{815156B6-320F-CEEA-214E-FD9E22B98B4A}"/>
              </a:ext>
            </a:extLst>
          </p:cNvPr>
          <p:cNvSpPr>
            <a:spLocks noGrp="1"/>
          </p:cNvSpPr>
          <p:nvPr>
            <p:ph idx="1"/>
          </p:nvPr>
        </p:nvSpPr>
        <p:spPr/>
        <p:txBody>
          <a:bodyPr/>
          <a:lstStyle/>
          <a:p>
            <a:pPr eaLnBrk="1" hangingPunct="1"/>
            <a:r>
              <a:rPr lang="en-US" altLang="en-US" dirty="0"/>
              <a:t>Disrupts cell wall</a:t>
            </a:r>
          </a:p>
          <a:p>
            <a:pPr eaLnBrk="1" hangingPunct="1"/>
            <a:r>
              <a:rPr lang="en-US" altLang="en-US" dirty="0"/>
              <a:t>Reaction time-intermediate</a:t>
            </a:r>
          </a:p>
          <a:p>
            <a:pPr lvl="1" eaLnBrk="1" hangingPunct="1"/>
            <a:r>
              <a:rPr lang="en-US" altLang="en-US" dirty="0"/>
              <a:t>Persistence is excellent</a:t>
            </a:r>
          </a:p>
          <a:p>
            <a:pPr eaLnBrk="1" hangingPunct="1"/>
            <a:r>
              <a:rPr lang="en-US" altLang="en-US" dirty="0"/>
              <a:t>Good activity against </a:t>
            </a:r>
          </a:p>
          <a:p>
            <a:pPr lvl="1" eaLnBrk="1" hangingPunct="1"/>
            <a:r>
              <a:rPr lang="en-US" altLang="en-US" dirty="0"/>
              <a:t>Gram-positive and gram-negative bacteria</a:t>
            </a:r>
          </a:p>
          <a:p>
            <a:pPr lvl="1" eaLnBrk="1" hangingPunct="1"/>
            <a:r>
              <a:rPr lang="en-US" altLang="en-US" dirty="0"/>
              <a:t>Viruses</a:t>
            </a:r>
          </a:p>
          <a:p>
            <a:pPr eaLnBrk="1" hangingPunct="1"/>
            <a:r>
              <a:rPr lang="en-US" altLang="en-US" dirty="0"/>
              <a:t>Fair activity against </a:t>
            </a:r>
            <a:r>
              <a:rPr lang="en-US" altLang="en-US" i="1" dirty="0"/>
              <a:t>M. tuberculosis</a:t>
            </a:r>
          </a:p>
          <a:p>
            <a:pPr eaLnBrk="1" hangingPunct="1"/>
            <a:r>
              <a:rPr lang="en-US" altLang="en-US" dirty="0"/>
              <a:t>Poor activity against fungi</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6CBE3D7-0550-5F7E-E4B0-F6D2F05CC213}"/>
              </a:ext>
            </a:extLst>
          </p:cNvPr>
          <p:cNvSpPr>
            <a:spLocks noGrp="1"/>
          </p:cNvSpPr>
          <p:nvPr>
            <p:ph type="title"/>
          </p:nvPr>
        </p:nvSpPr>
        <p:spPr/>
        <p:txBody>
          <a:bodyPr/>
          <a:lstStyle/>
          <a:p>
            <a:r>
              <a:rPr lang="en-US" altLang="en-US" dirty="0"/>
              <a:t>Triclosan</a:t>
            </a:r>
            <a:endParaRPr lang="en-US" altLang="en-US" strike="sngStrike" dirty="0"/>
          </a:p>
        </p:txBody>
      </p:sp>
      <p:sp>
        <p:nvSpPr>
          <p:cNvPr id="74755" name="Content Placeholder 2">
            <a:extLst>
              <a:ext uri="{FF2B5EF4-FFF2-40B4-BE49-F238E27FC236}">
                <a16:creationId xmlns:a16="http://schemas.microsoft.com/office/drawing/2014/main" id="{56999D9F-83B4-EF13-D565-BAA5E168C45D}"/>
              </a:ext>
            </a:extLst>
          </p:cNvPr>
          <p:cNvSpPr>
            <a:spLocks noGrp="1"/>
          </p:cNvSpPr>
          <p:nvPr>
            <p:ph idx="1"/>
          </p:nvPr>
        </p:nvSpPr>
        <p:spPr/>
        <p:txBody>
          <a:bodyPr/>
          <a:lstStyle/>
          <a:p>
            <a:pPr eaLnBrk="1" hangingPunct="1"/>
            <a:r>
              <a:rPr lang="en-US" altLang="en-US" dirty="0"/>
              <a:t>Not affected by organics</a:t>
            </a:r>
          </a:p>
          <a:p>
            <a:pPr eaLnBrk="1" hangingPunct="1"/>
            <a:r>
              <a:rPr lang="en-US" altLang="en-US" dirty="0"/>
              <a:t>Affected by surfactants, emollients, and pH</a:t>
            </a:r>
          </a:p>
          <a:p>
            <a:r>
              <a:rPr lang="en-US" altLang="en-US" dirty="0"/>
              <a:t>FDA does not have enough information to assess the level of risk that triclosan poses for the development of antimicrobial resistance.</a:t>
            </a:r>
          </a:p>
          <a:p>
            <a:pPr lvl="1"/>
            <a:r>
              <a:rPr lang="en-US" altLang="en-US" dirty="0"/>
              <a:t>Ruled that products containing triclosan and triclocarban will no longer be marketed</a:t>
            </a:r>
          </a:p>
          <a:p>
            <a:pPr lvl="1"/>
            <a:r>
              <a:rPr lang="en-US" altLang="en-US" dirty="0"/>
              <a:t>There is no proof that triclosan is safe for daily use of a long period of time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A732050-4E83-94BC-9C15-4044CEE89D8A}"/>
              </a:ext>
            </a:extLst>
          </p:cNvPr>
          <p:cNvSpPr>
            <a:spLocks noGrp="1"/>
          </p:cNvSpPr>
          <p:nvPr>
            <p:ph type="title"/>
          </p:nvPr>
        </p:nvSpPr>
        <p:spPr/>
        <p:txBody>
          <a:bodyPr/>
          <a:lstStyle/>
          <a:p>
            <a:pPr eaLnBrk="1" hangingPunct="1"/>
            <a:r>
              <a:rPr lang="en-US" altLang="en-US"/>
              <a:t>Heavy Metals</a:t>
            </a:r>
          </a:p>
        </p:txBody>
      </p:sp>
      <p:sp>
        <p:nvSpPr>
          <p:cNvPr id="75779" name="Rectangle 3">
            <a:extLst>
              <a:ext uri="{FF2B5EF4-FFF2-40B4-BE49-F238E27FC236}">
                <a16:creationId xmlns:a16="http://schemas.microsoft.com/office/drawing/2014/main" id="{57EC877F-FAD1-940A-2B2D-161355F24CF0}"/>
              </a:ext>
            </a:extLst>
          </p:cNvPr>
          <p:cNvSpPr>
            <a:spLocks noGrp="1"/>
          </p:cNvSpPr>
          <p:nvPr>
            <p:ph idx="1"/>
          </p:nvPr>
        </p:nvSpPr>
        <p:spPr>
          <a:xfrm>
            <a:off x="457200" y="1165225"/>
            <a:ext cx="8229600" cy="4525963"/>
          </a:xfrm>
        </p:spPr>
        <p:txBody>
          <a:bodyPr/>
          <a:lstStyle/>
          <a:p>
            <a:pPr eaLnBrk="1" hangingPunct="1"/>
            <a:r>
              <a:rPr lang="en-US" altLang="en-US" dirty="0"/>
              <a:t>Rarely used as there are safer options now</a:t>
            </a:r>
          </a:p>
          <a:p>
            <a:pPr eaLnBrk="1" hangingPunct="1"/>
            <a:r>
              <a:rPr lang="en-US" altLang="en-US" dirty="0"/>
              <a:t>Slowly bactericidal</a:t>
            </a:r>
          </a:p>
          <a:p>
            <a:pPr lvl="1" eaLnBrk="1" hangingPunct="1"/>
            <a:r>
              <a:rPr lang="en-US" altLang="en-US" dirty="0"/>
              <a:t>Action is bacteriostatic</a:t>
            </a:r>
          </a:p>
          <a:p>
            <a:pPr eaLnBrk="1" hangingPunct="1"/>
            <a:r>
              <a:rPr lang="en-US" altLang="en-US" dirty="0"/>
              <a:t>Not used as disinfectants because</a:t>
            </a:r>
          </a:p>
          <a:p>
            <a:pPr lvl="1" eaLnBrk="1" hangingPunct="1"/>
            <a:r>
              <a:rPr lang="en-US" altLang="en-US" dirty="0"/>
              <a:t>Toxic effects of mercuric chloride/other mercury compounds</a:t>
            </a:r>
          </a:p>
          <a:p>
            <a:pPr eaLnBrk="1" hangingPunct="1"/>
            <a:endParaRPr lang="en-US" alt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A0A4263-9623-8759-7F74-D7CABC8F53F4}"/>
              </a:ext>
            </a:extLst>
          </p:cNvPr>
          <p:cNvSpPr>
            <a:spLocks noGrp="1"/>
          </p:cNvSpPr>
          <p:nvPr>
            <p:ph type="title"/>
          </p:nvPr>
        </p:nvSpPr>
        <p:spPr/>
        <p:txBody>
          <a:bodyPr/>
          <a:lstStyle/>
          <a:p>
            <a:pPr eaLnBrk="1" hangingPunct="1"/>
            <a:r>
              <a:rPr lang="en-US" altLang="en-US"/>
              <a:t>Heavy Metals</a:t>
            </a:r>
          </a:p>
        </p:txBody>
      </p:sp>
      <p:sp>
        <p:nvSpPr>
          <p:cNvPr id="76803" name="Rectangle 3">
            <a:extLst>
              <a:ext uri="{FF2B5EF4-FFF2-40B4-BE49-F238E27FC236}">
                <a16:creationId xmlns:a16="http://schemas.microsoft.com/office/drawing/2014/main" id="{15331B6C-9935-31C9-32D4-9844784F0496}"/>
              </a:ext>
            </a:extLst>
          </p:cNvPr>
          <p:cNvSpPr>
            <a:spLocks noGrp="1"/>
          </p:cNvSpPr>
          <p:nvPr>
            <p:ph idx="1"/>
          </p:nvPr>
        </p:nvSpPr>
        <p:spPr>
          <a:xfrm>
            <a:off x="457200" y="1165225"/>
            <a:ext cx="8229600" cy="4525963"/>
          </a:xfrm>
        </p:spPr>
        <p:txBody>
          <a:bodyPr/>
          <a:lstStyle/>
          <a:p>
            <a:pPr eaLnBrk="1" hangingPunct="1"/>
            <a:r>
              <a:rPr lang="en-US" altLang="en-US"/>
              <a:t>Mainly used as preservatives for paint</a:t>
            </a:r>
          </a:p>
          <a:p>
            <a:pPr eaLnBrk="1" hangingPunct="1"/>
            <a:r>
              <a:rPr lang="en-US" altLang="en-US"/>
              <a:t>Silver nitrate</a:t>
            </a:r>
          </a:p>
          <a:p>
            <a:pPr lvl="1" eaLnBrk="1" hangingPunct="1"/>
            <a:r>
              <a:rPr lang="en-US" altLang="en-US"/>
              <a:t>Historically used prophylactically for gonococcal conjunctivitis in newborns</a:t>
            </a:r>
          </a:p>
          <a:p>
            <a:pPr lvl="2" eaLnBrk="1" hangingPunct="1"/>
            <a:r>
              <a:rPr lang="en-US" altLang="en-US"/>
              <a:t>Erythromycin drops are now used</a:t>
            </a:r>
          </a:p>
          <a:p>
            <a:pPr eaLnBrk="1" hangingPunct="1"/>
            <a:r>
              <a:rPr lang="en-US" altLang="en-US"/>
              <a:t>Being evaluated for use lining rails and door handles in health care facilities to mitigate the spread of microorganisms</a:t>
            </a:r>
          </a:p>
          <a:p>
            <a:pPr eaLnBrk="1" hangingPunct="1"/>
            <a:endParaRPr lang="en-US"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1BB68C3-7D69-157B-7CEB-CCD55EA168D3}"/>
              </a:ext>
            </a:extLst>
          </p:cNvPr>
          <p:cNvSpPr>
            <a:spLocks noGrp="1"/>
          </p:cNvSpPr>
          <p:nvPr>
            <p:ph type="title"/>
          </p:nvPr>
        </p:nvSpPr>
        <p:spPr/>
        <p:txBody>
          <a:bodyPr/>
          <a:lstStyle/>
          <a:p>
            <a:pPr eaLnBrk="1" hangingPunct="1"/>
            <a:r>
              <a:rPr lang="en-US" altLang="en-US"/>
              <a:t>Gases</a:t>
            </a:r>
          </a:p>
        </p:txBody>
      </p:sp>
      <p:sp>
        <p:nvSpPr>
          <p:cNvPr id="77827" name="Rectangle 3">
            <a:extLst>
              <a:ext uri="{FF2B5EF4-FFF2-40B4-BE49-F238E27FC236}">
                <a16:creationId xmlns:a16="http://schemas.microsoft.com/office/drawing/2014/main" id="{EAD50F07-F894-3AC5-D6A2-AFABE2F8C296}"/>
              </a:ext>
            </a:extLst>
          </p:cNvPr>
          <p:cNvSpPr>
            <a:spLocks noGrp="1"/>
          </p:cNvSpPr>
          <p:nvPr>
            <p:ph idx="1"/>
          </p:nvPr>
        </p:nvSpPr>
        <p:spPr>
          <a:xfrm>
            <a:off x="685800" y="1447800"/>
            <a:ext cx="7772400" cy="4454525"/>
          </a:xfrm>
        </p:spPr>
        <p:txBody>
          <a:bodyPr/>
          <a:lstStyle/>
          <a:p>
            <a:pPr eaLnBrk="1" hangingPunct="1"/>
            <a:r>
              <a:rPr lang="en-US" altLang="en-US" dirty="0"/>
              <a:t>Ethylene oxide—used for sterilization</a:t>
            </a:r>
          </a:p>
          <a:p>
            <a:pPr lvl="1" eaLnBrk="1" hangingPunct="1"/>
            <a:r>
              <a:rPr lang="en-US" altLang="en-US" sz="2200" dirty="0"/>
              <a:t>Best for plastics and heat sensitive materials</a:t>
            </a:r>
          </a:p>
          <a:p>
            <a:pPr lvl="2" eaLnBrk="1" hangingPunct="1"/>
            <a:r>
              <a:rPr lang="en-US" altLang="en-US" dirty="0"/>
              <a:t>Explosive hazard in pure form</a:t>
            </a:r>
          </a:p>
          <a:p>
            <a:pPr lvl="3" eaLnBrk="1" hangingPunct="1"/>
            <a:r>
              <a:rPr lang="en-US" altLang="en-US" dirty="0"/>
              <a:t>Mixed with nitrogen or carbon dioxide before use</a:t>
            </a:r>
          </a:p>
          <a:p>
            <a:pPr lvl="2" eaLnBrk="1" hangingPunct="1"/>
            <a:r>
              <a:rPr lang="en-US" altLang="en-US" dirty="0"/>
              <a:t>Recommended concentration: 450 to 700 mg/L at 55° C to 60° C for 2 hours</a:t>
            </a:r>
          </a:p>
          <a:p>
            <a:pPr lvl="2" eaLnBrk="1" hangingPunct="1"/>
            <a:r>
              <a:rPr lang="en-US" altLang="en-US" dirty="0"/>
              <a:t>30% Humidity best</a:t>
            </a:r>
          </a:p>
          <a:p>
            <a:pPr lvl="1" eaLnBrk="1" hangingPunct="1"/>
            <a:r>
              <a:rPr lang="en-US" altLang="en-US" sz="2200" dirty="0"/>
              <a:t>Kills through alkylation of nucleic acids in the spore and vegetative cell</a:t>
            </a:r>
          </a:p>
          <a:p>
            <a:pPr lvl="1" eaLnBrk="1" hangingPunct="1"/>
            <a:r>
              <a:rPr lang="en-US" altLang="en-US" sz="2200" dirty="0"/>
              <a:t>Historical use: hospital materials that cannot withstand steam</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CF9E99C-691F-11E7-9205-922A9F8955D0}"/>
              </a:ext>
            </a:extLst>
          </p:cNvPr>
          <p:cNvSpPr>
            <a:spLocks noGrp="1"/>
          </p:cNvSpPr>
          <p:nvPr>
            <p:ph type="title"/>
          </p:nvPr>
        </p:nvSpPr>
        <p:spPr/>
        <p:txBody>
          <a:bodyPr/>
          <a:lstStyle/>
          <a:p>
            <a:r>
              <a:rPr lang="en-US" altLang="en-US"/>
              <a:t>Gases</a:t>
            </a:r>
          </a:p>
        </p:txBody>
      </p:sp>
      <p:sp>
        <p:nvSpPr>
          <p:cNvPr id="78851" name="Content Placeholder 2">
            <a:extLst>
              <a:ext uri="{FF2B5EF4-FFF2-40B4-BE49-F238E27FC236}">
                <a16:creationId xmlns:a16="http://schemas.microsoft.com/office/drawing/2014/main" id="{D6561439-111F-B814-FB02-F1F7AB59A31B}"/>
              </a:ext>
            </a:extLst>
          </p:cNvPr>
          <p:cNvSpPr>
            <a:spLocks noGrp="1"/>
          </p:cNvSpPr>
          <p:nvPr>
            <p:ph idx="1"/>
          </p:nvPr>
        </p:nvSpPr>
        <p:spPr/>
        <p:txBody>
          <a:bodyPr/>
          <a:lstStyle/>
          <a:p>
            <a:pPr eaLnBrk="1" hangingPunct="1"/>
            <a:r>
              <a:rPr lang="en-US" altLang="en-US" sz="3000"/>
              <a:t>Combination of hydrogen peroxide and peracetic acid vapors</a:t>
            </a:r>
          </a:p>
          <a:p>
            <a:pPr lvl="1" eaLnBrk="1" hangingPunct="1"/>
            <a:r>
              <a:rPr lang="en-US" altLang="en-US"/>
              <a:t>Used in combination with each other</a:t>
            </a:r>
          </a:p>
          <a:p>
            <a:pPr lvl="1" eaLnBrk="1" hangingPunct="1"/>
            <a:r>
              <a:rPr lang="en-US" altLang="en-US"/>
              <a:t>Used in the pharmaceutical and medical device manufacturing industries</a:t>
            </a:r>
          </a:p>
          <a:p>
            <a:pPr lvl="1" eaLnBrk="1" hangingPunct="1"/>
            <a:r>
              <a:rPr lang="en-US" altLang="en-US"/>
              <a:t>Using combination results in shorter contact time</a:t>
            </a:r>
          </a:p>
          <a:p>
            <a:pPr lvl="1"/>
            <a:r>
              <a:rPr lang="en-US" altLang="en-US"/>
              <a:t>Active against all vegetative form of microorganisms and bacterial and fungal spores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A7E9A08-60F9-B208-5C22-E0EDA656D1C4}"/>
              </a:ext>
            </a:extLst>
          </p:cNvPr>
          <p:cNvSpPr>
            <a:spLocks noGrp="1"/>
          </p:cNvSpPr>
          <p:nvPr>
            <p:ph type="title"/>
          </p:nvPr>
        </p:nvSpPr>
        <p:spPr/>
        <p:txBody>
          <a:bodyPr/>
          <a:lstStyle/>
          <a:p>
            <a:r>
              <a:rPr lang="en-US" altLang="en-US"/>
              <a:t>What’s Ahead?</a:t>
            </a:r>
          </a:p>
        </p:txBody>
      </p:sp>
      <p:sp>
        <p:nvSpPr>
          <p:cNvPr id="24579" name="Content Placeholder 2">
            <a:extLst>
              <a:ext uri="{FF2B5EF4-FFF2-40B4-BE49-F238E27FC236}">
                <a16:creationId xmlns:a16="http://schemas.microsoft.com/office/drawing/2014/main" id="{4F998CC5-79A2-4D65-7E98-2F19F3AFD286}"/>
              </a:ext>
            </a:extLst>
          </p:cNvPr>
          <p:cNvSpPr>
            <a:spLocks noGrp="1"/>
          </p:cNvSpPr>
          <p:nvPr>
            <p:ph idx="1"/>
          </p:nvPr>
        </p:nvSpPr>
        <p:spPr>
          <a:xfrm>
            <a:off x="438150" y="1165225"/>
            <a:ext cx="8229600" cy="4525963"/>
          </a:xfrm>
        </p:spPr>
        <p:txBody>
          <a:bodyPr/>
          <a:lstStyle/>
          <a:p>
            <a:r>
              <a:rPr lang="en-US" altLang="en-US" dirty="0"/>
              <a:t>Sterilization and disinfection</a:t>
            </a:r>
          </a:p>
          <a:p>
            <a:r>
              <a:rPr lang="en-US" altLang="en-US" dirty="0"/>
              <a:t>Chemical and physical methods of disinfection and sterilization</a:t>
            </a:r>
          </a:p>
          <a:p>
            <a:r>
              <a:rPr lang="en-US" altLang="en-US" dirty="0"/>
              <a:t>Principles and application of each method</a:t>
            </a:r>
          </a:p>
          <a:p>
            <a:r>
              <a:rPr lang="en-US" altLang="en-US" dirty="0"/>
              <a:t>Common disinfectants and antiseptics used in health care settings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B392-113B-BD35-1CD8-AA901497B32D}"/>
              </a:ext>
            </a:extLst>
          </p:cNvPr>
          <p:cNvSpPr>
            <a:spLocks noGrp="1"/>
          </p:cNvSpPr>
          <p:nvPr>
            <p:ph type="title"/>
          </p:nvPr>
        </p:nvSpPr>
        <p:spPr>
          <a:xfrm>
            <a:off x="533400" y="2843213"/>
            <a:ext cx="7772400" cy="1362075"/>
          </a:xfrm>
        </p:spPr>
        <p:txBody>
          <a:bodyPr/>
          <a:lstStyle/>
          <a:p>
            <a:pPr>
              <a:defRPr/>
            </a:pPr>
            <a:r>
              <a:rPr lang="en-US" dirty="0"/>
              <a:t>ENIVIRONMENTAL PROTECTION AGENCY REGULATIONS ON CHEMICAL SURFACT DISINFECTANTS</a:t>
            </a:r>
          </a:p>
        </p:txBody>
      </p:sp>
      <p:sp>
        <p:nvSpPr>
          <p:cNvPr id="3" name="Text Placeholder 2">
            <a:extLst>
              <a:ext uri="{FF2B5EF4-FFF2-40B4-BE49-F238E27FC236}">
                <a16:creationId xmlns:a16="http://schemas.microsoft.com/office/drawing/2014/main" id="{7C96CDAC-69AA-75B0-B6CE-FE4E9728BF17}"/>
              </a:ext>
            </a:extLst>
          </p:cNvPr>
          <p:cNvSpPr>
            <a:spLocks noGrp="1"/>
          </p:cNvSpPr>
          <p:nvPr>
            <p:ph type="body" idx="1"/>
          </p:nvPr>
        </p:nvSpPr>
        <p:spPr>
          <a:xfrm>
            <a:off x="609600" y="1295400"/>
            <a:ext cx="7772400" cy="1500188"/>
          </a:xfrm>
        </p:spPr>
        <p:txBody>
          <a:bodyPr/>
          <a:lstStyle/>
          <a:p>
            <a:pPr>
              <a:defRPr/>
            </a:pPr>
            <a:r>
              <a:rPr lang="en-US" dirty="0"/>
              <a:t>CHAPTER FOUR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27D5529-36CD-EC4B-71E6-150865E518EF}"/>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EPA Regulations on Chemical Surface Disinfectants</a:t>
            </a:r>
          </a:p>
        </p:txBody>
      </p:sp>
      <p:sp>
        <p:nvSpPr>
          <p:cNvPr id="80899" name="Rectangle 3">
            <a:extLst>
              <a:ext uri="{FF2B5EF4-FFF2-40B4-BE49-F238E27FC236}">
                <a16:creationId xmlns:a16="http://schemas.microsoft.com/office/drawing/2014/main" id="{612B26C4-FDE0-5A06-C565-CA2E603DD119}"/>
              </a:ext>
            </a:extLst>
          </p:cNvPr>
          <p:cNvSpPr>
            <a:spLocks noGrp="1"/>
          </p:cNvSpPr>
          <p:nvPr>
            <p:ph idx="1"/>
          </p:nvPr>
        </p:nvSpPr>
        <p:spPr>
          <a:xfrm>
            <a:off x="685800" y="1905000"/>
            <a:ext cx="7772400" cy="4454525"/>
          </a:xfrm>
        </p:spPr>
        <p:txBody>
          <a:bodyPr/>
          <a:lstStyle/>
          <a:p>
            <a:pPr eaLnBrk="1" hangingPunct="1"/>
            <a:r>
              <a:rPr lang="en-US" altLang="en-US" dirty="0"/>
              <a:t>The Environmental Protection Agency (EPA) regulates use, sale, and distribution of antimicrobial pesticide products in certain situations.</a:t>
            </a:r>
          </a:p>
          <a:p>
            <a:pPr lvl="1" eaLnBrk="1" hangingPunct="1"/>
            <a:r>
              <a:rPr lang="en-US" altLang="en-US" dirty="0"/>
              <a:t>Certain inanimate, nonporous surfaces </a:t>
            </a:r>
          </a:p>
          <a:p>
            <a:pPr lvl="1" eaLnBrk="1" hangingPunct="1"/>
            <a:r>
              <a:rPr lang="en-US" altLang="en-US" dirty="0"/>
              <a:t>Incorporation of antimicrobial pesticide products</a:t>
            </a:r>
          </a:p>
          <a:p>
            <a:pPr lvl="1" eaLnBrk="1" hangingPunct="1"/>
            <a:r>
              <a:rPr lang="en-US" altLang="en-US" dirty="0"/>
              <a:t>Federal Insecticide, Fungicide, and Rodenticide Act (FIFRA)</a:t>
            </a:r>
          </a:p>
          <a:p>
            <a:pPr lvl="2" eaLnBrk="1" hangingPunct="1"/>
            <a:r>
              <a:rPr lang="en-US" altLang="en-US" dirty="0"/>
              <a:t>Require appropriate labels based on laboratory test data</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B6EB723-874D-8A3E-7A11-A589DB3D8BF5}"/>
              </a:ext>
            </a:extLst>
          </p:cNvPr>
          <p:cNvSpPr>
            <a:spLocks noGrp="1"/>
          </p:cNvSpPr>
          <p:nvPr>
            <p:ph type="title"/>
          </p:nvPr>
        </p:nvSpPr>
        <p:spPr/>
        <p:txBody>
          <a:bodyPr/>
          <a:lstStyle/>
          <a:p>
            <a:pPr eaLnBrk="1" hangingPunct="1"/>
            <a:r>
              <a:rPr lang="en-US" altLang="en-US"/>
              <a:t>Information on Disinfectant Labels</a:t>
            </a:r>
          </a:p>
        </p:txBody>
      </p:sp>
      <p:pic>
        <p:nvPicPr>
          <p:cNvPr id="81925" name="Picture 6" descr="C:\Users\12994\Desktop\Mahon\box4.1.jpg">
            <a:extLst>
              <a:ext uri="{FF2B5EF4-FFF2-40B4-BE49-F238E27FC236}">
                <a16:creationId xmlns:a16="http://schemas.microsoft.com/office/drawing/2014/main" id="{7945FBAA-7541-3428-B04A-BB629F233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295400"/>
            <a:ext cx="46291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F75D-4EA0-6147-2E45-B233112E78DD}"/>
              </a:ext>
            </a:extLst>
          </p:cNvPr>
          <p:cNvSpPr>
            <a:spLocks noGrp="1"/>
          </p:cNvSpPr>
          <p:nvPr>
            <p:ph type="title"/>
          </p:nvPr>
        </p:nvSpPr>
        <p:spPr>
          <a:xfrm>
            <a:off x="533400" y="2843213"/>
            <a:ext cx="7772400" cy="1362075"/>
          </a:xfrm>
        </p:spPr>
        <p:txBody>
          <a:bodyPr/>
          <a:lstStyle/>
          <a:p>
            <a:pPr>
              <a:defRPr/>
            </a:pPr>
            <a:r>
              <a:rPr lang="en-US" dirty="0"/>
              <a:t>Food and drug administration [</a:t>
            </a:r>
            <a:r>
              <a:rPr lang="en-US" dirty="0" err="1"/>
              <a:t>fda</a:t>
            </a:r>
            <a:r>
              <a:rPr lang="en-US" dirty="0"/>
              <a:t>] REGULATIONS ON CHEMICAL SKIN ANTISEPTICS</a:t>
            </a:r>
          </a:p>
        </p:txBody>
      </p:sp>
      <p:sp>
        <p:nvSpPr>
          <p:cNvPr id="3" name="Text Placeholder 2">
            <a:extLst>
              <a:ext uri="{FF2B5EF4-FFF2-40B4-BE49-F238E27FC236}">
                <a16:creationId xmlns:a16="http://schemas.microsoft.com/office/drawing/2014/main" id="{021B6393-020E-9415-CCF9-EEF6C5D10EE3}"/>
              </a:ext>
            </a:extLst>
          </p:cNvPr>
          <p:cNvSpPr>
            <a:spLocks noGrp="1"/>
          </p:cNvSpPr>
          <p:nvPr>
            <p:ph type="body" idx="1"/>
          </p:nvPr>
        </p:nvSpPr>
        <p:spPr>
          <a:xfrm>
            <a:off x="609600" y="1295400"/>
            <a:ext cx="7772400" cy="1500188"/>
          </a:xfrm>
        </p:spPr>
        <p:txBody>
          <a:bodyPr/>
          <a:lstStyle/>
          <a:p>
            <a:pPr>
              <a:defRPr/>
            </a:pPr>
            <a:r>
              <a:rPr lang="en-US" dirty="0"/>
              <a:t>CHAPTER FOUR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72937DB-8B64-87F2-1AEE-402E39081EF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FDA Regulations on Chemical Skin Antiseptics</a:t>
            </a:r>
          </a:p>
        </p:txBody>
      </p:sp>
      <p:sp>
        <p:nvSpPr>
          <p:cNvPr id="83971" name="Rectangle 3">
            <a:extLst>
              <a:ext uri="{FF2B5EF4-FFF2-40B4-BE49-F238E27FC236}">
                <a16:creationId xmlns:a16="http://schemas.microsoft.com/office/drawing/2014/main" id="{3D3E1154-D4E0-48D4-C2AC-63FD27393ECB}"/>
              </a:ext>
            </a:extLst>
          </p:cNvPr>
          <p:cNvSpPr>
            <a:spLocks noGrp="1"/>
          </p:cNvSpPr>
          <p:nvPr>
            <p:ph idx="1"/>
          </p:nvPr>
        </p:nvSpPr>
        <p:spPr/>
        <p:txBody>
          <a:bodyPr/>
          <a:lstStyle/>
          <a:p>
            <a:pPr eaLnBrk="1" hangingPunct="1"/>
            <a:r>
              <a:rPr lang="en-US" altLang="en-US" dirty="0"/>
              <a:t>Antiseptic development: two options a manufacturer can pursue</a:t>
            </a:r>
          </a:p>
          <a:p>
            <a:pPr lvl="1" eaLnBrk="1" hangingPunct="1"/>
            <a:r>
              <a:rPr lang="en-US" altLang="en-US" dirty="0"/>
              <a:t>New drug application (NDA)</a:t>
            </a:r>
          </a:p>
          <a:p>
            <a:pPr lvl="2" eaLnBrk="1" hangingPunct="1"/>
            <a:r>
              <a:rPr lang="en-US" altLang="en-US" dirty="0"/>
              <a:t>Recognized as being safe and effective (RASE)</a:t>
            </a:r>
          </a:p>
          <a:p>
            <a:pPr lvl="1" eaLnBrk="1" hangingPunct="1"/>
            <a:r>
              <a:rPr lang="en-US" altLang="en-US" dirty="0"/>
              <a:t>Over-the-counter (OTC) drugs</a:t>
            </a:r>
          </a:p>
          <a:p>
            <a:pPr lvl="2" eaLnBrk="1" hangingPunct="1"/>
            <a:r>
              <a:rPr lang="en-US" altLang="en-US" dirty="0"/>
              <a:t>Also known as the </a:t>
            </a:r>
            <a:r>
              <a:rPr lang="en-US" altLang="en-US" i="1" dirty="0"/>
              <a:t>monograph </a:t>
            </a:r>
            <a:r>
              <a:rPr lang="en-US" altLang="en-US" dirty="0"/>
              <a:t>system</a:t>
            </a:r>
          </a:p>
          <a:p>
            <a:pPr lvl="2" eaLnBrk="1" hangingPunct="1"/>
            <a:r>
              <a:rPr lang="en-US" altLang="en-US" dirty="0"/>
              <a:t>Generally recognized as safe and effective (GRASE)</a:t>
            </a:r>
          </a:p>
          <a:p>
            <a:pPr lvl="2" eaLnBrk="1" hangingPunct="1"/>
            <a:r>
              <a:rPr lang="en-US" altLang="en-US" dirty="0"/>
              <a:t>Examples- health care personnel handwash, surgical hand scrub, patient preoperative skin preparation</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5FB8E09-4ADE-B5AD-529A-C58358B3DF1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FDA Product Categories of Topical Antiseptics</a:t>
            </a:r>
          </a:p>
        </p:txBody>
      </p:sp>
      <p:pic>
        <p:nvPicPr>
          <p:cNvPr id="84997" name="Picture 6" descr="C:\Users\12994\Desktop\Mahon\table4.4.jpg">
            <a:extLst>
              <a:ext uri="{FF2B5EF4-FFF2-40B4-BE49-F238E27FC236}">
                <a16:creationId xmlns:a16="http://schemas.microsoft.com/office/drawing/2014/main" id="{C4EF2C61-DE07-1C8F-D864-ED2F29913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947863"/>
            <a:ext cx="81946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87882F4-700A-EA3C-F3E5-C70066468B6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Hygienic Handwashing/Waterless</a:t>
            </a:r>
            <a:br>
              <a:rPr lang="en-US" altLang="en-US" dirty="0"/>
            </a:br>
            <a:r>
              <a:rPr lang="en-US" altLang="en-US" dirty="0"/>
              <a:t>Hand Rubs</a:t>
            </a:r>
          </a:p>
        </p:txBody>
      </p:sp>
      <p:sp>
        <p:nvSpPr>
          <p:cNvPr id="86019" name="Rectangle 3">
            <a:extLst>
              <a:ext uri="{FF2B5EF4-FFF2-40B4-BE49-F238E27FC236}">
                <a16:creationId xmlns:a16="http://schemas.microsoft.com/office/drawing/2014/main" id="{B3BD0E1D-471E-43C0-A4E1-4BD7619312A0}"/>
              </a:ext>
            </a:extLst>
          </p:cNvPr>
          <p:cNvSpPr>
            <a:spLocks noGrp="1"/>
          </p:cNvSpPr>
          <p:nvPr>
            <p:ph idx="1"/>
          </p:nvPr>
        </p:nvSpPr>
        <p:spPr/>
        <p:txBody>
          <a:bodyPr/>
          <a:lstStyle/>
          <a:p>
            <a:pPr eaLnBrk="1" hangingPunct="1"/>
            <a:r>
              <a:rPr lang="en-US" altLang="en-US" dirty="0"/>
              <a:t>Goal is to eliminate transient biota (contracted from the environment or other people).</a:t>
            </a:r>
          </a:p>
          <a:p>
            <a:pPr lvl="1" eaLnBrk="1" hangingPunct="1"/>
            <a:r>
              <a:rPr lang="en-US" altLang="en-US" dirty="0"/>
              <a:t>To protect against resident skin biota</a:t>
            </a:r>
          </a:p>
          <a:p>
            <a:pPr eaLnBrk="1" hangingPunct="1"/>
            <a:r>
              <a:rPr lang="en-US" altLang="en-US" dirty="0"/>
              <a:t>Handwashing</a:t>
            </a:r>
          </a:p>
          <a:p>
            <a:pPr lvl="1" eaLnBrk="1" hangingPunct="1"/>
            <a:r>
              <a:rPr lang="en-US" altLang="en-US" dirty="0"/>
              <a:t>Physically remove dirt</a:t>
            </a:r>
          </a:p>
          <a:p>
            <a:pPr lvl="1" eaLnBrk="1" hangingPunct="1"/>
            <a:r>
              <a:rPr lang="en-US" altLang="en-US" dirty="0"/>
              <a:t>Before and after patient contact or objects</a:t>
            </a:r>
          </a:p>
          <a:p>
            <a:pPr eaLnBrk="1" hangingPunct="1"/>
            <a:r>
              <a:rPr lang="en-US" altLang="en-US" dirty="0"/>
              <a:t>When there is no visible soiling</a:t>
            </a:r>
          </a:p>
          <a:p>
            <a:pPr lvl="1" eaLnBrk="1" hangingPunct="1"/>
            <a:r>
              <a:rPr lang="en-US" altLang="en-US" dirty="0"/>
              <a:t>Use waterless liquid or gel.</a:t>
            </a:r>
          </a:p>
          <a:p>
            <a:pPr lvl="2" eaLnBrk="1" hangingPunct="1"/>
            <a:r>
              <a:rPr lang="en-US" altLang="en-US" dirty="0"/>
              <a:t>Fast-acting antiseptic</a:t>
            </a:r>
          </a:p>
          <a:p>
            <a:pPr lvl="3" eaLnBrk="1" hangingPunct="1"/>
            <a:r>
              <a:rPr lang="en-US" altLang="en-US" dirty="0"/>
              <a:t>Small volume, quick acting</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8B1925F-1A5F-8129-7BCB-BD5DE62E36D8}"/>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Surgical Hand Scrub/Waterless Surgical Hand rubs</a:t>
            </a:r>
          </a:p>
        </p:txBody>
      </p:sp>
      <p:sp>
        <p:nvSpPr>
          <p:cNvPr id="87043" name="Rectangle 3">
            <a:extLst>
              <a:ext uri="{FF2B5EF4-FFF2-40B4-BE49-F238E27FC236}">
                <a16:creationId xmlns:a16="http://schemas.microsoft.com/office/drawing/2014/main" id="{1024DE95-6191-DF50-38D7-5858B02D11D1}"/>
              </a:ext>
            </a:extLst>
          </p:cNvPr>
          <p:cNvSpPr>
            <a:spLocks noGrp="1"/>
          </p:cNvSpPr>
          <p:nvPr>
            <p:ph idx="1"/>
          </p:nvPr>
        </p:nvSpPr>
        <p:spPr/>
        <p:txBody>
          <a:bodyPr/>
          <a:lstStyle/>
          <a:p>
            <a:pPr eaLnBrk="1" hangingPunct="1"/>
            <a:r>
              <a:rPr lang="en-US" altLang="en-US" sz="2500" dirty="0"/>
              <a:t>Goal is to eliminate transient biota and most resident biota.</a:t>
            </a:r>
          </a:p>
          <a:p>
            <a:pPr lvl="1" eaLnBrk="1" hangingPunct="1"/>
            <a:r>
              <a:rPr lang="en-US" altLang="en-US" sz="2200" dirty="0"/>
              <a:t>Prevent surgical infections</a:t>
            </a:r>
          </a:p>
          <a:p>
            <a:pPr eaLnBrk="1" hangingPunct="1"/>
            <a:r>
              <a:rPr lang="en-US" altLang="en-US" sz="2500" dirty="0"/>
              <a:t>Broad spectrum, fast acting, persistent</a:t>
            </a:r>
          </a:p>
          <a:p>
            <a:pPr eaLnBrk="1" hangingPunct="1"/>
            <a:r>
              <a:rPr lang="en-US" altLang="en-US" sz="2500" dirty="0"/>
              <a:t>FDA guidelines</a:t>
            </a:r>
          </a:p>
          <a:p>
            <a:pPr lvl="1" eaLnBrk="1" hangingPunct="1"/>
            <a:r>
              <a:rPr lang="en-US" altLang="en-US" sz="2000" dirty="0"/>
              <a:t>The product must reduce on the first wash/rub the number of bacteria by a superiority margin (compared with a negative control) of 0.5 log</a:t>
            </a:r>
            <a:r>
              <a:rPr lang="en-US" altLang="en-US" sz="2000" baseline="-25000" dirty="0"/>
              <a:t>10</a:t>
            </a:r>
            <a:r>
              <a:rPr lang="en-US" altLang="en-US" sz="2000" dirty="0"/>
              <a:t> for hand scrub and 1.5 log</a:t>
            </a:r>
            <a:r>
              <a:rPr lang="en-US" altLang="en-US" sz="2000" baseline="-25000" dirty="0"/>
              <a:t>10</a:t>
            </a:r>
            <a:r>
              <a:rPr lang="en-US" altLang="en-US" sz="2000" dirty="0"/>
              <a:t> for hand rub on each hand within 1 minute after application and that the count on each hand does not subsequently exceed the baseline within 6 hours after product use.</a:t>
            </a:r>
            <a:endParaRPr lang="en-US" altLang="en-US" sz="2800" dirty="0"/>
          </a:p>
          <a:p>
            <a:pPr lvl="1" eaLnBrk="1" hangingPunct="1"/>
            <a:endParaRPr lang="en-US" altLang="en-US" dirty="0"/>
          </a:p>
          <a:p>
            <a:pPr lvl="1" eaLnBrk="1" hangingPunct="1"/>
            <a:endParaRPr lang="en-US" altLang="en-US" sz="2200" dirty="0"/>
          </a:p>
        </p:txBody>
      </p:sp>
      <p:sp>
        <p:nvSpPr>
          <p:cNvPr id="87044" name="Rectangle 4">
            <a:extLst>
              <a:ext uri="{FF2B5EF4-FFF2-40B4-BE49-F238E27FC236}">
                <a16:creationId xmlns:a16="http://schemas.microsoft.com/office/drawing/2014/main" id="{BCD190D7-36D7-BE41-3ADD-67653EDCBA6C}"/>
              </a:ext>
            </a:extLst>
          </p:cNvPr>
          <p:cNvSpPr>
            <a:spLocks noChangeArrowheads="1"/>
          </p:cNvSpPr>
          <p:nvPr/>
        </p:nvSpPr>
        <p:spPr bwMode="auto">
          <a:xfrm>
            <a:off x="1290638" y="3506788"/>
            <a:ext cx="37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Clr>
                <a:schemeClr val="tx2"/>
              </a:buClr>
              <a:buFont typeface="Wingdings 2" panose="05020102010507070707" pitchFamily="18" charset="2"/>
              <a:buChar char=""/>
            </a:pPr>
            <a:endParaRPr lang="en-GB" alt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B7B2469-ADE3-B2D9-3E4E-97E0FEF2D5A3}"/>
              </a:ext>
            </a:extLst>
          </p:cNvPr>
          <p:cNvSpPr>
            <a:spLocks noGrp="1"/>
          </p:cNvSpPr>
          <p:nvPr>
            <p:ph type="title"/>
          </p:nvPr>
        </p:nvSpPr>
        <p:spPr/>
        <p:txBody>
          <a:bodyPr/>
          <a:lstStyle/>
          <a:p>
            <a:pPr eaLnBrk="1" hangingPunct="1"/>
            <a:r>
              <a:rPr lang="en-US" altLang="en-US"/>
              <a:t>Presurgical Skin Disinfection</a:t>
            </a:r>
          </a:p>
        </p:txBody>
      </p:sp>
      <p:sp>
        <p:nvSpPr>
          <p:cNvPr id="88067" name="Rectangle 3">
            <a:extLst>
              <a:ext uri="{FF2B5EF4-FFF2-40B4-BE49-F238E27FC236}">
                <a16:creationId xmlns:a16="http://schemas.microsoft.com/office/drawing/2014/main" id="{CA528E5E-007F-1A9E-1FC6-8524F03EDEFC}"/>
              </a:ext>
            </a:extLst>
          </p:cNvPr>
          <p:cNvSpPr>
            <a:spLocks noGrp="1"/>
          </p:cNvSpPr>
          <p:nvPr>
            <p:ph idx="1"/>
          </p:nvPr>
        </p:nvSpPr>
        <p:spPr/>
        <p:txBody>
          <a:bodyPr/>
          <a:lstStyle/>
          <a:p>
            <a:pPr eaLnBrk="1" hangingPunct="1"/>
            <a:r>
              <a:rPr lang="en-US" altLang="en-US" dirty="0"/>
              <a:t>Goal is to degerm an intended surgical site rapidly and provide a high level of inactivation for up to 6 hours after skin preparation.</a:t>
            </a:r>
          </a:p>
          <a:p>
            <a:pPr eaLnBrk="1" hangingPunct="1"/>
            <a:r>
              <a:rPr lang="en-US" altLang="en-US" dirty="0"/>
              <a:t>Fast acting, broad spectrum, and persistent</a:t>
            </a:r>
          </a:p>
          <a:p>
            <a:pPr eaLnBrk="1" hangingPunct="1"/>
            <a:r>
              <a:rPr lang="en-US" altLang="en-US" dirty="0"/>
              <a:t>FDA requirements</a:t>
            </a:r>
          </a:p>
          <a:p>
            <a:pPr lvl="1" eaLnBrk="1" hangingPunct="1"/>
            <a:r>
              <a:rPr lang="en-US" altLang="en-US" dirty="0"/>
              <a:t>Reduce bacteria by 1.2 log</a:t>
            </a:r>
            <a:r>
              <a:rPr lang="en-US" altLang="en-US" baseline="-25000" dirty="0"/>
              <a:t>10</a:t>
            </a:r>
            <a:r>
              <a:rPr lang="en-US" altLang="en-US" dirty="0"/>
              <a:t> per sq. cm on abdomen &amp; groin</a:t>
            </a:r>
          </a:p>
          <a:p>
            <a:pPr lvl="2" eaLnBrk="1" hangingPunct="1"/>
            <a:r>
              <a:rPr lang="en-US" altLang="en-US" dirty="0"/>
              <a:t>Must work within 30 sec and last for 6 hours</a:t>
            </a:r>
          </a:p>
          <a:p>
            <a:pPr lvl="1" eaLnBrk="1" hangingPunct="1"/>
            <a:r>
              <a:rPr lang="en-US" altLang="en-US" dirty="0"/>
              <a:t>Reduce bacteria by 1.2 log</a:t>
            </a:r>
            <a:r>
              <a:rPr lang="en-US" altLang="en-US" baseline="-25000" dirty="0"/>
              <a:t>10</a:t>
            </a:r>
            <a:r>
              <a:rPr lang="en-US" altLang="en-US" dirty="0"/>
              <a:t> per sq. cm within 30 sec at dry skin test sites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4468D-75CC-CB04-DBAF-81254ED82EC3}"/>
              </a:ext>
            </a:extLst>
          </p:cNvPr>
          <p:cNvSpPr>
            <a:spLocks noGrp="1"/>
          </p:cNvSpPr>
          <p:nvPr>
            <p:ph type="title"/>
          </p:nvPr>
        </p:nvSpPr>
        <p:spPr/>
        <p:txBody>
          <a:bodyPr/>
          <a:lstStyle/>
          <a:p>
            <a:pPr>
              <a:defRPr/>
            </a:pPr>
            <a:r>
              <a:rPr lang="en-US" dirty="0"/>
              <a:t>Microbiology laboratory safety</a:t>
            </a:r>
          </a:p>
        </p:txBody>
      </p:sp>
      <p:sp>
        <p:nvSpPr>
          <p:cNvPr id="6" name="Text Placeholder 5">
            <a:extLst>
              <a:ext uri="{FF2B5EF4-FFF2-40B4-BE49-F238E27FC236}">
                <a16:creationId xmlns:a16="http://schemas.microsoft.com/office/drawing/2014/main" id="{5000CEA8-E809-F723-1FE9-1A38BD8B6B0C}"/>
              </a:ext>
            </a:extLst>
          </p:cNvPr>
          <p:cNvSpPr>
            <a:spLocks noGrp="1"/>
          </p:cNvSpPr>
          <p:nvPr>
            <p:ph type="body" idx="1"/>
          </p:nvPr>
        </p:nvSpPr>
        <p:spPr/>
        <p:txBody>
          <a:bodyPr/>
          <a:lstStyle/>
          <a:p>
            <a:pPr>
              <a:defRPr/>
            </a:pPr>
            <a:r>
              <a:rPr lang="en-US" dirty="0"/>
              <a:t>CHAPTER FOUR: SECTION 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082B006-7114-C78A-5426-FE063E9B9FE5}"/>
              </a:ext>
            </a:extLst>
          </p:cNvPr>
          <p:cNvSpPr>
            <a:spLocks noGrp="1"/>
          </p:cNvSpPr>
          <p:nvPr>
            <p:ph type="title"/>
          </p:nvPr>
        </p:nvSpPr>
        <p:spPr/>
        <p:txBody>
          <a:bodyPr/>
          <a:lstStyle/>
          <a:p>
            <a:r>
              <a:rPr lang="en-US" altLang="en-US" dirty="0"/>
              <a:t>What’s Ahead? (Cont.)</a:t>
            </a:r>
          </a:p>
        </p:txBody>
      </p:sp>
      <p:sp>
        <p:nvSpPr>
          <p:cNvPr id="25603" name="Content Placeholder 2">
            <a:extLst>
              <a:ext uri="{FF2B5EF4-FFF2-40B4-BE49-F238E27FC236}">
                <a16:creationId xmlns:a16="http://schemas.microsoft.com/office/drawing/2014/main" id="{B76684A2-0C49-C1A8-92FF-D77B3F652936}"/>
              </a:ext>
            </a:extLst>
          </p:cNvPr>
          <p:cNvSpPr>
            <a:spLocks noGrp="1"/>
          </p:cNvSpPr>
          <p:nvPr>
            <p:ph idx="1"/>
          </p:nvPr>
        </p:nvSpPr>
        <p:spPr>
          <a:xfrm>
            <a:off x="438150" y="1165225"/>
            <a:ext cx="8229600" cy="4525963"/>
          </a:xfrm>
        </p:spPr>
        <p:txBody>
          <a:bodyPr/>
          <a:lstStyle/>
          <a:p>
            <a:r>
              <a:rPr lang="en-US" altLang="en-US" dirty="0"/>
              <a:t>Principles and applications of disinfectants and antiseptics</a:t>
            </a:r>
          </a:p>
          <a:p>
            <a:r>
              <a:rPr lang="en-US" altLang="en-US" dirty="0"/>
              <a:t>Regulatory process of disinfectants and antiseptics</a:t>
            </a:r>
          </a:p>
          <a:p>
            <a:r>
              <a:rPr lang="en-US" altLang="en-US" dirty="0"/>
              <a:t>Laboratory safety guidelines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D9D8-4661-22F3-6545-268A6244D79C}"/>
              </a:ext>
            </a:extLst>
          </p:cNvPr>
          <p:cNvSpPr>
            <a:spLocks noGrp="1"/>
          </p:cNvSpPr>
          <p:nvPr>
            <p:ph type="title"/>
          </p:nvPr>
        </p:nvSpPr>
        <p:spPr/>
        <p:txBody>
          <a:bodyPr/>
          <a:lstStyle/>
          <a:p>
            <a:pPr>
              <a:defRPr/>
            </a:pPr>
            <a:r>
              <a:rPr lang="en-US" dirty="0"/>
              <a:t>GENERAL LABORATORY SAFETY</a:t>
            </a:r>
          </a:p>
        </p:txBody>
      </p:sp>
      <p:sp>
        <p:nvSpPr>
          <p:cNvPr id="3" name="Text Placeholder 2">
            <a:extLst>
              <a:ext uri="{FF2B5EF4-FFF2-40B4-BE49-F238E27FC236}">
                <a16:creationId xmlns:a16="http://schemas.microsoft.com/office/drawing/2014/main" id="{7F8DD381-A732-1D36-37FC-8501DE40308F}"/>
              </a:ext>
            </a:extLst>
          </p:cNvPr>
          <p:cNvSpPr>
            <a:spLocks noGrp="1"/>
          </p:cNvSpPr>
          <p:nvPr>
            <p:ph type="body" idx="1"/>
          </p:nvPr>
        </p:nvSpPr>
        <p:spPr/>
        <p:txBody>
          <a:bodyPr/>
          <a:lstStyle/>
          <a:p>
            <a:pPr>
              <a:defRPr/>
            </a:pPr>
            <a:r>
              <a:rPr lang="en-US" dirty="0"/>
              <a:t>CHAPTER FOUR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a:extLst>
              <a:ext uri="{FF2B5EF4-FFF2-40B4-BE49-F238E27FC236}">
                <a16:creationId xmlns:a16="http://schemas.microsoft.com/office/drawing/2014/main" id="{4C9A1EEB-F6D0-02DB-63EC-F3ADC7F39E19}"/>
              </a:ext>
            </a:extLst>
          </p:cNvPr>
          <p:cNvSpPr>
            <a:spLocks noGrp="1"/>
          </p:cNvSpPr>
          <p:nvPr>
            <p:ph type="title"/>
          </p:nvPr>
        </p:nvSpPr>
        <p:spPr/>
        <p:txBody>
          <a:bodyPr/>
          <a:lstStyle/>
          <a:p>
            <a:r>
              <a:rPr lang="en-US" altLang="en-US"/>
              <a:t>General Laboratory Safety</a:t>
            </a:r>
          </a:p>
        </p:txBody>
      </p:sp>
      <p:sp>
        <p:nvSpPr>
          <p:cNvPr id="94211" name="Content Placeholder 5">
            <a:extLst>
              <a:ext uri="{FF2B5EF4-FFF2-40B4-BE49-F238E27FC236}">
                <a16:creationId xmlns:a16="http://schemas.microsoft.com/office/drawing/2014/main" id="{8C6E0144-FBC1-1360-5582-8750AD4C7175}"/>
              </a:ext>
            </a:extLst>
          </p:cNvPr>
          <p:cNvSpPr>
            <a:spLocks noGrp="1"/>
          </p:cNvSpPr>
          <p:nvPr>
            <p:ph idx="1"/>
          </p:nvPr>
        </p:nvSpPr>
        <p:spPr/>
        <p:txBody>
          <a:bodyPr/>
          <a:lstStyle/>
          <a:p>
            <a:r>
              <a:rPr lang="en-US" altLang="en-US"/>
              <a:t>Safety in the clinical laboratory is the responsibility of the</a:t>
            </a:r>
          </a:p>
          <a:p>
            <a:pPr lvl="1"/>
            <a:r>
              <a:rPr lang="en-US" altLang="en-US"/>
              <a:t>Institution</a:t>
            </a:r>
          </a:p>
          <a:p>
            <a:pPr lvl="1"/>
            <a:r>
              <a:rPr lang="en-US" altLang="en-US"/>
              <a:t>Laboratory directors</a:t>
            </a:r>
          </a:p>
          <a:p>
            <a:pPr lvl="1"/>
            <a:r>
              <a:rPr lang="en-US" altLang="en-US"/>
              <a:t>Laboratory managers</a:t>
            </a:r>
          </a:p>
          <a:p>
            <a:pPr lvl="1"/>
            <a:r>
              <a:rPr lang="en-US" altLang="en-US"/>
              <a:t>Laboratory employees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FF6EEDB-6492-54FF-6CAA-7FD81708685D}"/>
              </a:ext>
            </a:extLst>
          </p:cNvPr>
          <p:cNvSpPr>
            <a:spLocks noGrp="1"/>
          </p:cNvSpPr>
          <p:nvPr>
            <p:ph type="title"/>
          </p:nvPr>
        </p:nvSpPr>
        <p:spPr>
          <a:xfrm>
            <a:off x="685800" y="263525"/>
            <a:ext cx="7772400" cy="1219200"/>
          </a:xfrm>
        </p:spPr>
        <p:txBody>
          <a:bodyPr/>
          <a:lstStyle/>
          <a:p>
            <a:pPr eaLnBrk="1" hangingPunct="1"/>
            <a:r>
              <a:rPr lang="en-US" altLang="en-US" sz="3600"/>
              <a:t>Key Components of a Safety Program for the Clinical Laboratory</a:t>
            </a:r>
          </a:p>
        </p:txBody>
      </p:sp>
      <p:sp>
        <p:nvSpPr>
          <p:cNvPr id="95235" name="Rectangle 3">
            <a:extLst>
              <a:ext uri="{FF2B5EF4-FFF2-40B4-BE49-F238E27FC236}">
                <a16:creationId xmlns:a16="http://schemas.microsoft.com/office/drawing/2014/main" id="{636BF2F4-CF2C-9B1D-489B-554C1545EE79}"/>
              </a:ext>
            </a:extLst>
          </p:cNvPr>
          <p:cNvSpPr>
            <a:spLocks noGrp="1"/>
          </p:cNvSpPr>
          <p:nvPr>
            <p:ph idx="1"/>
          </p:nvPr>
        </p:nvSpPr>
        <p:spPr>
          <a:xfrm>
            <a:off x="685800" y="1676400"/>
            <a:ext cx="7772400" cy="4454525"/>
          </a:xfrm>
        </p:spPr>
        <p:txBody>
          <a:bodyPr/>
          <a:lstStyle/>
          <a:p>
            <a:pPr eaLnBrk="1" hangingPunct="1"/>
            <a:r>
              <a:rPr lang="en-US" altLang="en-US"/>
              <a:t>Address biological hazards</a:t>
            </a:r>
          </a:p>
          <a:p>
            <a:pPr eaLnBrk="1" hangingPunct="1"/>
            <a:r>
              <a:rPr lang="en-US" altLang="en-US"/>
              <a:t>Describe safe handling, storage, and disposal of chemicals and radioactive substances</a:t>
            </a:r>
          </a:p>
          <a:p>
            <a:pPr eaLnBrk="1" hangingPunct="1"/>
            <a:r>
              <a:rPr lang="en-US" altLang="en-US"/>
              <a:t>Clearly outline laboratory or hospital policies in the event of emergencies</a:t>
            </a:r>
          </a:p>
          <a:p>
            <a:pPr eaLnBrk="1" hangingPunct="1"/>
            <a:r>
              <a:rPr lang="en-US" altLang="en-US"/>
              <a:t>Perform initial safety training for all employees and update annually</a:t>
            </a:r>
          </a:p>
          <a:p>
            <a:pPr eaLnBrk="1" hangingPunct="1"/>
            <a:r>
              <a:rPr lang="en-US" altLang="en-US"/>
              <a:t>Teach correct techniques for lifting and moving heavy objects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91F6ABE-CF17-381D-2F22-FE3A057D5565}"/>
              </a:ext>
            </a:extLst>
          </p:cNvPr>
          <p:cNvSpPr>
            <a:spLocks noGrp="1"/>
          </p:cNvSpPr>
          <p:nvPr>
            <p:ph type="title"/>
          </p:nvPr>
        </p:nvSpPr>
        <p:spPr>
          <a:xfrm>
            <a:off x="685800" y="263525"/>
            <a:ext cx="7772400" cy="1219200"/>
          </a:xfrm>
        </p:spPr>
        <p:txBody>
          <a:bodyPr/>
          <a:lstStyle/>
          <a:p>
            <a:pPr eaLnBrk="1" hangingPunct="1"/>
            <a:r>
              <a:rPr lang="en-US" altLang="en-US" sz="3600"/>
              <a:t>Key Components of a Safety Program for the Clinical Laboratory</a:t>
            </a:r>
          </a:p>
        </p:txBody>
      </p:sp>
      <p:sp>
        <p:nvSpPr>
          <p:cNvPr id="96259" name="Rectangle 3">
            <a:extLst>
              <a:ext uri="{FF2B5EF4-FFF2-40B4-BE49-F238E27FC236}">
                <a16:creationId xmlns:a16="http://schemas.microsoft.com/office/drawing/2014/main" id="{E7F6AA67-5370-7D1F-5BFB-89FB18CA6CFC}"/>
              </a:ext>
            </a:extLst>
          </p:cNvPr>
          <p:cNvSpPr>
            <a:spLocks noGrp="1"/>
          </p:cNvSpPr>
          <p:nvPr>
            <p:ph idx="1"/>
          </p:nvPr>
        </p:nvSpPr>
        <p:spPr>
          <a:xfrm>
            <a:off x="685800" y="1676400"/>
            <a:ext cx="7772400" cy="4454525"/>
          </a:xfrm>
        </p:spPr>
        <p:txBody>
          <a:bodyPr/>
          <a:lstStyle/>
          <a:p>
            <a:pPr eaLnBrk="1" hangingPunct="1"/>
            <a:r>
              <a:rPr lang="en-US" altLang="en-US"/>
              <a:t>Plan must be</a:t>
            </a:r>
          </a:p>
          <a:p>
            <a:pPr lvl="1" eaLnBrk="1" hangingPunct="1"/>
            <a:r>
              <a:rPr lang="en-US" altLang="en-US"/>
              <a:t>Ongoing</a:t>
            </a:r>
          </a:p>
          <a:p>
            <a:pPr lvl="1" eaLnBrk="1" hangingPunct="1"/>
            <a:r>
              <a:rPr lang="en-US" altLang="en-US"/>
              <a:t>Consistent with federal and state regulations</a:t>
            </a:r>
          </a:p>
          <a:p>
            <a:pPr lvl="1" eaLnBrk="1" hangingPunct="1"/>
            <a:r>
              <a:rPr lang="en-US" altLang="en-US"/>
              <a:t>Presented in a way that encourages employees to incorporate the safety practices into their daily routines and take responsibility for keeping the work environment safe</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05395AA-3440-09C6-90A1-22DF092286DB}"/>
              </a:ext>
            </a:extLst>
          </p:cNvPr>
          <p:cNvSpPr>
            <a:spLocks noGrp="1" noChangeArrowheads="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altLang="en-US" dirty="0"/>
              <a:t>Occupational Safety and Health Administration (OSHA</a:t>
            </a:r>
            <a:r>
              <a:rPr lang="en-US" altLang="en-US" dirty="0">
                <a:latin typeface="Arial" charset="0"/>
                <a:cs typeface="Arial" charset="0"/>
              </a:rPr>
              <a:t>)</a:t>
            </a:r>
            <a:endParaRPr lang="en-US" altLang="en-US" dirty="0"/>
          </a:p>
        </p:txBody>
      </p:sp>
      <p:sp>
        <p:nvSpPr>
          <p:cNvPr id="97283" name="Rectangle 3">
            <a:extLst>
              <a:ext uri="{FF2B5EF4-FFF2-40B4-BE49-F238E27FC236}">
                <a16:creationId xmlns:a16="http://schemas.microsoft.com/office/drawing/2014/main" id="{B1D0E2E3-4F25-B940-0CE8-93083AAFECCA}"/>
              </a:ext>
            </a:extLst>
          </p:cNvPr>
          <p:cNvSpPr>
            <a:spLocks noGrp="1"/>
          </p:cNvSpPr>
          <p:nvPr>
            <p:ph idx="1"/>
          </p:nvPr>
        </p:nvSpPr>
        <p:spPr/>
        <p:txBody>
          <a:bodyPr/>
          <a:lstStyle/>
          <a:p>
            <a:pPr eaLnBrk="1" hangingPunct="1"/>
            <a:r>
              <a:rPr lang="en-US" altLang="en-US"/>
              <a:t>Safety hazards are classified as</a:t>
            </a:r>
          </a:p>
          <a:p>
            <a:pPr lvl="1" eaLnBrk="1" hangingPunct="1"/>
            <a:r>
              <a:rPr lang="en-US" altLang="en-US"/>
              <a:t>Biological</a:t>
            </a:r>
          </a:p>
          <a:p>
            <a:pPr lvl="1" eaLnBrk="1" hangingPunct="1"/>
            <a:r>
              <a:rPr lang="en-US" altLang="en-US"/>
              <a:t>Chemical</a:t>
            </a:r>
          </a:p>
          <a:p>
            <a:pPr lvl="1" eaLnBrk="1" hangingPunct="1"/>
            <a:r>
              <a:rPr lang="en-US" altLang="en-US"/>
              <a:t>Radiologic</a:t>
            </a:r>
          </a:p>
          <a:p>
            <a:pPr lvl="1" eaLnBrk="1" hangingPunct="1"/>
            <a:r>
              <a:rPr lang="en-US" altLang="en-US"/>
              <a:t>Physical </a:t>
            </a:r>
          </a:p>
          <a:p>
            <a:pPr eaLnBrk="1" hangingPunct="1"/>
            <a:r>
              <a:rPr lang="en-US" altLang="en-US"/>
              <a:t>Safety training should be available for potentially exposed employees</a:t>
            </a:r>
          </a:p>
          <a:p>
            <a:pPr eaLnBrk="1" hangingPunct="1"/>
            <a:endParaRPr lang="en-US" altLang="en-U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2A8098F-B167-71AB-CDD4-FB750E07F51C}"/>
              </a:ext>
            </a:extLst>
          </p:cNvPr>
          <p:cNvSpPr>
            <a:spLocks noGrp="1" noChangeArrowheads="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altLang="en-US" dirty="0"/>
              <a:t>Occupational Safety and Health Administration (OSHA</a:t>
            </a:r>
            <a:r>
              <a:rPr lang="en-US" altLang="en-US" dirty="0">
                <a:latin typeface="Arial" charset="0"/>
                <a:cs typeface="Arial" charset="0"/>
              </a:rPr>
              <a:t>)</a:t>
            </a:r>
            <a:endParaRPr lang="en-US" altLang="en-US" strike="sngStrike" dirty="0"/>
          </a:p>
        </p:txBody>
      </p:sp>
      <p:sp>
        <p:nvSpPr>
          <p:cNvPr id="98307" name="Rectangle 3">
            <a:extLst>
              <a:ext uri="{FF2B5EF4-FFF2-40B4-BE49-F238E27FC236}">
                <a16:creationId xmlns:a16="http://schemas.microsoft.com/office/drawing/2014/main" id="{3DAB08AC-A0B7-4916-CC1A-83DB2578A135}"/>
              </a:ext>
            </a:extLst>
          </p:cNvPr>
          <p:cNvSpPr>
            <a:spLocks noGrp="1"/>
          </p:cNvSpPr>
          <p:nvPr>
            <p:ph idx="1"/>
          </p:nvPr>
        </p:nvSpPr>
        <p:spPr/>
        <p:txBody>
          <a:bodyPr/>
          <a:lstStyle/>
          <a:p>
            <a:pPr eaLnBrk="1" hangingPunct="1"/>
            <a:r>
              <a:rPr lang="en-US" altLang="en-US" dirty="0"/>
              <a:t>The mission of OSHA is to protect workers.</a:t>
            </a:r>
          </a:p>
          <a:p>
            <a:pPr eaLnBrk="1" hangingPunct="1"/>
            <a:r>
              <a:rPr lang="en-US" altLang="en-US" dirty="0"/>
              <a:t>The clinical laboratory falls under these regulations:</a:t>
            </a:r>
          </a:p>
          <a:p>
            <a:pPr lvl="1" eaLnBrk="1" hangingPunct="1"/>
            <a:r>
              <a:rPr lang="en-US" altLang="en-US" dirty="0"/>
              <a:t>1991 Blood-borne Pathogen Final Standard</a:t>
            </a:r>
          </a:p>
          <a:p>
            <a:pPr lvl="2" eaLnBrk="1" hangingPunct="1"/>
            <a:r>
              <a:rPr lang="en-US" altLang="en-US" dirty="0"/>
              <a:t>Revised in 2001 in conformance with the Needlestick Safety and Prevention Act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E80F0D9-ADFC-637B-6FAB-FA4049D9BBE7}"/>
              </a:ext>
            </a:extLst>
          </p:cNvPr>
          <p:cNvSpPr>
            <a:spLocks noGrp="1"/>
          </p:cNvSpPr>
          <p:nvPr>
            <p:ph type="title"/>
          </p:nvPr>
        </p:nvSpPr>
        <p:spPr>
          <a:xfrm>
            <a:off x="457200" y="304800"/>
            <a:ext cx="8229600" cy="1143000"/>
          </a:xfrm>
        </p:spPr>
        <p:txBody>
          <a:bodyPr/>
          <a:lstStyle/>
          <a:p>
            <a:pPr eaLnBrk="1" hangingPunct="1"/>
            <a:r>
              <a:rPr lang="en-US" altLang="en-US"/>
              <a:t>Exposure Control Plan</a:t>
            </a:r>
          </a:p>
        </p:txBody>
      </p:sp>
      <p:sp>
        <p:nvSpPr>
          <p:cNvPr id="99331" name="Rectangle 3">
            <a:extLst>
              <a:ext uri="{FF2B5EF4-FFF2-40B4-BE49-F238E27FC236}">
                <a16:creationId xmlns:a16="http://schemas.microsoft.com/office/drawing/2014/main" id="{60AF8A99-9925-C794-D0F2-7B0DC301B940}"/>
              </a:ext>
            </a:extLst>
          </p:cNvPr>
          <p:cNvSpPr>
            <a:spLocks noGrp="1"/>
          </p:cNvSpPr>
          <p:nvPr>
            <p:ph idx="1"/>
          </p:nvPr>
        </p:nvSpPr>
        <p:spPr/>
        <p:txBody>
          <a:bodyPr/>
          <a:lstStyle/>
          <a:p>
            <a:pPr eaLnBrk="1" hangingPunct="1"/>
            <a:r>
              <a:rPr lang="en-US" altLang="en-US"/>
              <a:t>Designed to protect employees from bloodborne pathogens</a:t>
            </a:r>
          </a:p>
          <a:p>
            <a:pPr lvl="1" eaLnBrk="1" hangingPunct="1"/>
            <a:r>
              <a:rPr lang="en-US" altLang="en-US"/>
              <a:t>Employers are responsible for having this implemented plan on file</a:t>
            </a:r>
          </a:p>
          <a:p>
            <a:pPr lvl="1" eaLnBrk="1" hangingPunct="1"/>
            <a:r>
              <a:rPr lang="en-US" altLang="en-US"/>
              <a:t>Must be reviewed and updated annually</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48B58F3-B8AB-2B37-403F-AF9085284BF2}"/>
              </a:ext>
            </a:extLst>
          </p:cNvPr>
          <p:cNvSpPr>
            <a:spLocks noGrp="1"/>
          </p:cNvSpPr>
          <p:nvPr>
            <p:ph type="title"/>
          </p:nvPr>
        </p:nvSpPr>
        <p:spPr/>
        <p:txBody>
          <a:bodyPr/>
          <a:lstStyle/>
          <a:p>
            <a:pPr eaLnBrk="1" hangingPunct="1"/>
            <a:r>
              <a:rPr lang="en-US" altLang="en-US"/>
              <a:t>Exposure Control Plan Components</a:t>
            </a:r>
          </a:p>
        </p:txBody>
      </p:sp>
      <p:sp>
        <p:nvSpPr>
          <p:cNvPr id="100355" name="Rectangle 3">
            <a:extLst>
              <a:ext uri="{FF2B5EF4-FFF2-40B4-BE49-F238E27FC236}">
                <a16:creationId xmlns:a16="http://schemas.microsoft.com/office/drawing/2014/main" id="{234EC45E-2218-B3B0-0AD2-762C334B02FD}"/>
              </a:ext>
            </a:extLst>
          </p:cNvPr>
          <p:cNvSpPr>
            <a:spLocks noGrp="1"/>
          </p:cNvSpPr>
          <p:nvPr>
            <p:ph idx="1"/>
          </p:nvPr>
        </p:nvSpPr>
        <p:spPr/>
        <p:txBody>
          <a:bodyPr/>
          <a:lstStyle/>
          <a:p>
            <a:pPr eaLnBrk="1" hangingPunct="1"/>
            <a:r>
              <a:rPr lang="en-US" altLang="en-US"/>
              <a:t>Determination of  tasks/procedures that may result in occupational hazards</a:t>
            </a:r>
          </a:p>
          <a:p>
            <a:pPr eaLnBrk="1" hangingPunct="1"/>
            <a:r>
              <a:rPr lang="en-US" altLang="en-US"/>
              <a:t>A plan to investigate exposure and prevent reoccurrences</a:t>
            </a:r>
          </a:p>
          <a:p>
            <a:pPr eaLnBrk="1" hangingPunct="1"/>
            <a:r>
              <a:rPr lang="en-US" altLang="en-US"/>
              <a:t>Methods of compliance with universal precautions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74F3C70-3519-08D1-D9A3-DE991AB4F130}"/>
              </a:ext>
            </a:extLst>
          </p:cNvPr>
          <p:cNvSpPr>
            <a:spLocks noGrp="1"/>
          </p:cNvSpPr>
          <p:nvPr>
            <p:ph type="title"/>
          </p:nvPr>
        </p:nvSpPr>
        <p:spPr/>
        <p:txBody>
          <a:bodyPr/>
          <a:lstStyle/>
          <a:p>
            <a:pPr eaLnBrk="1" hangingPunct="1"/>
            <a:r>
              <a:rPr lang="en-US" altLang="en-US" dirty="0"/>
              <a:t>Exposure Control Plan Components </a:t>
            </a:r>
            <a:endParaRPr lang="en-US" altLang="en-US" strike="sngStrike" dirty="0"/>
          </a:p>
        </p:txBody>
      </p:sp>
      <p:sp>
        <p:nvSpPr>
          <p:cNvPr id="101379" name="Rectangle 3">
            <a:extLst>
              <a:ext uri="{FF2B5EF4-FFF2-40B4-BE49-F238E27FC236}">
                <a16:creationId xmlns:a16="http://schemas.microsoft.com/office/drawing/2014/main" id="{3123EA09-C56E-6A37-CFEC-1141F341E8D5}"/>
              </a:ext>
            </a:extLst>
          </p:cNvPr>
          <p:cNvSpPr>
            <a:spLocks noGrp="1"/>
          </p:cNvSpPr>
          <p:nvPr>
            <p:ph idx="1"/>
          </p:nvPr>
        </p:nvSpPr>
        <p:spPr/>
        <p:txBody>
          <a:bodyPr/>
          <a:lstStyle/>
          <a:p>
            <a:pPr eaLnBrk="1" hangingPunct="1"/>
            <a:r>
              <a:rPr lang="en-US" altLang="en-US" dirty="0"/>
              <a:t>Engineering and work practice controls</a:t>
            </a:r>
          </a:p>
          <a:p>
            <a:pPr eaLnBrk="1" hangingPunct="1"/>
            <a:r>
              <a:rPr lang="en-US" altLang="en-US" dirty="0"/>
              <a:t>Personal protective equipment (PPE)</a:t>
            </a:r>
          </a:p>
          <a:p>
            <a:pPr eaLnBrk="1" hangingPunct="1"/>
            <a:r>
              <a:rPr lang="en-US" altLang="en-US" dirty="0"/>
              <a:t>Guidelines for maintaining worksite in clean and sanitary manner</a:t>
            </a:r>
          </a:p>
          <a:p>
            <a:pPr eaLnBrk="1" hangingPunct="1"/>
            <a:r>
              <a:rPr lang="en-US" altLang="en-US" dirty="0"/>
              <a:t>Guidelines for handling and disposal of regulated waste</a:t>
            </a:r>
          </a:p>
          <a:p>
            <a:pPr eaLnBrk="1" hangingPunct="1"/>
            <a:r>
              <a:rPr lang="en-US" altLang="en-US" dirty="0"/>
              <a:t>A training program for all employees</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17B5357-AEF5-282C-37A5-83840BFD0EDB}"/>
              </a:ext>
            </a:extLst>
          </p:cNvPr>
          <p:cNvSpPr>
            <a:spLocks noGrp="1"/>
          </p:cNvSpPr>
          <p:nvPr>
            <p:ph type="title"/>
          </p:nvPr>
        </p:nvSpPr>
        <p:spPr>
          <a:xfrm>
            <a:off x="304800" y="228600"/>
            <a:ext cx="8534400" cy="1219200"/>
          </a:xfrm>
        </p:spPr>
        <p:txBody>
          <a:bodyPr/>
          <a:lstStyle/>
          <a:p>
            <a:pPr eaLnBrk="1" hangingPunct="1"/>
            <a:r>
              <a:rPr lang="en-US" altLang="en-US"/>
              <a:t>Standard Precautions</a:t>
            </a:r>
          </a:p>
        </p:txBody>
      </p:sp>
      <p:sp>
        <p:nvSpPr>
          <p:cNvPr id="102403" name="Rectangle 3">
            <a:extLst>
              <a:ext uri="{FF2B5EF4-FFF2-40B4-BE49-F238E27FC236}">
                <a16:creationId xmlns:a16="http://schemas.microsoft.com/office/drawing/2014/main" id="{7AEC4AA9-40DD-096D-0CB5-8E8A6C39DC29}"/>
              </a:ext>
            </a:extLst>
          </p:cNvPr>
          <p:cNvSpPr>
            <a:spLocks noGrp="1"/>
          </p:cNvSpPr>
          <p:nvPr>
            <p:ph idx="1"/>
          </p:nvPr>
        </p:nvSpPr>
        <p:spPr/>
        <p:txBody>
          <a:bodyPr/>
          <a:lstStyle/>
          <a:p>
            <a:pPr eaLnBrk="1" hangingPunct="1"/>
            <a:r>
              <a:rPr lang="en-US" altLang="en-US" sz="2600" dirty="0"/>
              <a:t>Developed in 1985 under the name of </a:t>
            </a:r>
            <a:r>
              <a:rPr lang="en-US" altLang="en-US" sz="2600" i="1" dirty="0"/>
              <a:t>universal precautions</a:t>
            </a:r>
            <a:endParaRPr lang="en-US" altLang="en-US" sz="2600" dirty="0"/>
          </a:p>
          <a:p>
            <a:pPr eaLnBrk="1" hangingPunct="1"/>
            <a:r>
              <a:rPr lang="en-US" altLang="en-US" sz="2600" dirty="0"/>
              <a:t>Revised in 1996 with a new name of </a:t>
            </a:r>
            <a:r>
              <a:rPr lang="en-US" altLang="en-US" sz="2600" i="1" dirty="0"/>
              <a:t>standard precautions</a:t>
            </a:r>
          </a:p>
          <a:p>
            <a:pPr eaLnBrk="1" hangingPunct="1"/>
            <a:r>
              <a:rPr lang="en-US" altLang="en-US" sz="2600" dirty="0"/>
              <a:t>All blood and body fluids are treated as infectious.</a:t>
            </a:r>
          </a:p>
          <a:p>
            <a:pPr lvl="1" eaLnBrk="1" hangingPunct="1"/>
            <a:r>
              <a:rPr lang="en-US" altLang="en-US" sz="2300" dirty="0"/>
              <a:t>Includes nonintact skin and mucous membranes</a:t>
            </a:r>
          </a:p>
          <a:p>
            <a:pPr lvl="1" eaLnBrk="1" hangingPunct="1"/>
            <a:r>
              <a:rPr lang="en-US" altLang="en-US" sz="2300" dirty="0"/>
              <a:t>The lone exception is sweat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DA481B-5F74-C657-F5BB-B6E171B3045C}"/>
              </a:ext>
            </a:extLst>
          </p:cNvPr>
          <p:cNvSpPr>
            <a:spLocks noGrp="1"/>
          </p:cNvSpPr>
          <p:nvPr>
            <p:ph type="title"/>
          </p:nvPr>
        </p:nvSpPr>
        <p:spPr/>
        <p:txBody>
          <a:bodyPr/>
          <a:lstStyle/>
          <a:p>
            <a:pPr>
              <a:defRPr/>
            </a:pPr>
            <a:r>
              <a:rPr lang="en-US" dirty="0"/>
              <a:t>STERILIZATION VERSUS DISINFECTION</a:t>
            </a:r>
          </a:p>
        </p:txBody>
      </p:sp>
      <p:sp>
        <p:nvSpPr>
          <p:cNvPr id="6" name="Text Placeholder 5">
            <a:extLst>
              <a:ext uri="{FF2B5EF4-FFF2-40B4-BE49-F238E27FC236}">
                <a16:creationId xmlns:a16="http://schemas.microsoft.com/office/drawing/2014/main" id="{243CDFB8-78F0-00C7-5E48-90C44DB2131E}"/>
              </a:ext>
            </a:extLst>
          </p:cNvPr>
          <p:cNvSpPr>
            <a:spLocks noGrp="1"/>
          </p:cNvSpPr>
          <p:nvPr>
            <p:ph type="body" idx="1"/>
          </p:nvPr>
        </p:nvSpPr>
        <p:spPr/>
        <p:txBody>
          <a:bodyPr/>
          <a:lstStyle/>
          <a:p>
            <a:pPr>
              <a:defRPr/>
            </a:pPr>
            <a:r>
              <a:rPr lang="en-US" dirty="0"/>
              <a:t>CHAPTER FOUR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CDEC68D-83BF-8C74-5405-79F6F3B737F7}"/>
              </a:ext>
            </a:extLst>
          </p:cNvPr>
          <p:cNvSpPr>
            <a:spLocks noGrp="1"/>
          </p:cNvSpPr>
          <p:nvPr>
            <p:ph type="title"/>
          </p:nvPr>
        </p:nvSpPr>
        <p:spPr>
          <a:xfrm>
            <a:off x="0" y="228600"/>
            <a:ext cx="9144000" cy="1219200"/>
          </a:xfrm>
        </p:spPr>
        <p:txBody>
          <a:bodyPr/>
          <a:lstStyle/>
          <a:p>
            <a:pPr eaLnBrk="1" hangingPunct="1"/>
            <a:r>
              <a:rPr lang="en-US" altLang="en-US" dirty="0"/>
              <a:t>Standard Precautions </a:t>
            </a:r>
            <a:endParaRPr lang="en-US" altLang="en-US" strike="sngStrike" dirty="0"/>
          </a:p>
        </p:txBody>
      </p:sp>
      <p:sp>
        <p:nvSpPr>
          <p:cNvPr id="103427" name="Rectangle 3">
            <a:extLst>
              <a:ext uri="{FF2B5EF4-FFF2-40B4-BE49-F238E27FC236}">
                <a16:creationId xmlns:a16="http://schemas.microsoft.com/office/drawing/2014/main" id="{A6316496-060A-0D95-CACF-A20FB9DDBCCB}"/>
              </a:ext>
            </a:extLst>
          </p:cNvPr>
          <p:cNvSpPr>
            <a:spLocks noGrp="1"/>
          </p:cNvSpPr>
          <p:nvPr>
            <p:ph idx="1"/>
          </p:nvPr>
        </p:nvSpPr>
        <p:spPr/>
        <p:txBody>
          <a:bodyPr/>
          <a:lstStyle/>
          <a:p>
            <a:pPr eaLnBrk="1" hangingPunct="1"/>
            <a:r>
              <a:rPr lang="en-US" altLang="en-US" sz="2600"/>
              <a:t>Precautions address</a:t>
            </a:r>
          </a:p>
          <a:p>
            <a:pPr lvl="1" eaLnBrk="1" hangingPunct="1"/>
            <a:r>
              <a:rPr lang="en-US" altLang="en-US" sz="2300"/>
              <a:t>Handwashing</a:t>
            </a:r>
          </a:p>
          <a:p>
            <a:pPr lvl="1" eaLnBrk="1" hangingPunct="1"/>
            <a:r>
              <a:rPr lang="en-US" altLang="en-US" sz="2300"/>
              <a:t>Gloves, mask, eye protection, face shield</a:t>
            </a:r>
          </a:p>
          <a:p>
            <a:pPr lvl="1" eaLnBrk="1" hangingPunct="1"/>
            <a:r>
              <a:rPr lang="en-US" altLang="en-US" sz="2300"/>
              <a:t>Laboratory coats</a:t>
            </a:r>
          </a:p>
          <a:p>
            <a:pPr lvl="1" eaLnBrk="1" hangingPunct="1"/>
            <a:r>
              <a:rPr lang="en-US" altLang="en-US" sz="2300"/>
              <a:t>Appropriate sharps disposal</a:t>
            </a:r>
          </a:p>
          <a:p>
            <a:pPr lvl="1" eaLnBrk="1" hangingPunct="1"/>
            <a:r>
              <a:rPr lang="en-US" altLang="en-US" sz="2300"/>
              <a:t>Environmental controls</a:t>
            </a:r>
          </a:p>
          <a:p>
            <a:pPr lvl="2" eaLnBrk="1" hangingPunct="1"/>
            <a:r>
              <a:rPr lang="en-US" altLang="en-US"/>
              <a:t>Provide procedures for care, cleaning, and disinfection of environmental surfaces</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4DB94838-13DF-B285-CC73-6EC7D26642D8}"/>
              </a:ext>
            </a:extLst>
          </p:cNvPr>
          <p:cNvSpPr>
            <a:spLocks noGrp="1"/>
          </p:cNvSpPr>
          <p:nvPr>
            <p:ph type="title"/>
          </p:nvPr>
        </p:nvSpPr>
        <p:spPr/>
        <p:txBody>
          <a:bodyPr/>
          <a:lstStyle/>
          <a:p>
            <a:pPr eaLnBrk="1" hangingPunct="1"/>
            <a:r>
              <a:rPr lang="en-US" altLang="en-US"/>
              <a:t>Transmission-Based Precautions</a:t>
            </a:r>
          </a:p>
        </p:txBody>
      </p:sp>
      <p:sp>
        <p:nvSpPr>
          <p:cNvPr id="62467" name="Content Placeholder 2">
            <a:extLst>
              <a:ext uri="{FF2B5EF4-FFF2-40B4-BE49-F238E27FC236}">
                <a16:creationId xmlns:a16="http://schemas.microsoft.com/office/drawing/2014/main" id="{B6191478-EBD0-C207-44EA-FD63C5B47C06}"/>
              </a:ext>
            </a:extLst>
          </p:cNvPr>
          <p:cNvSpPr>
            <a:spLocks noGrp="1"/>
          </p:cNvSpPr>
          <p:nvPr>
            <p:ph idx="1"/>
          </p:nvPr>
        </p:nvSpPr>
        <p:spPr>
          <a:xfrm>
            <a:off x="609600" y="1641475"/>
            <a:ext cx="7924800" cy="4454525"/>
          </a:xfrm>
        </p:spPr>
        <p:txBody>
          <a:bodyPr rtlCol="0">
            <a:normAutofit fontScale="92500" lnSpcReduction="10000"/>
          </a:bodyPr>
          <a:lstStyle/>
          <a:p>
            <a:pPr eaLnBrk="1" fontAlgn="auto" hangingPunct="1">
              <a:spcAft>
                <a:spcPts val="0"/>
              </a:spcAft>
              <a:defRPr/>
            </a:pPr>
            <a:r>
              <a:rPr lang="en-US" altLang="en-US" dirty="0"/>
              <a:t>Added precautions that are used when the patient is known to be or suspected of being infected or colonized with an infectious agent that requires extra measures to prevent spread or transmission of the agent</a:t>
            </a:r>
            <a:endParaRPr lang="en-US" altLang="en-US" sz="2600" dirty="0"/>
          </a:p>
          <a:p>
            <a:pPr lvl="1" eaLnBrk="1" fontAlgn="auto" hangingPunct="1">
              <a:spcAft>
                <a:spcPts val="0"/>
              </a:spcAft>
              <a:defRPr/>
            </a:pPr>
            <a:r>
              <a:rPr lang="en-US" altLang="en-US" dirty="0"/>
              <a:t>Categories </a:t>
            </a:r>
            <a:endParaRPr lang="en-US" altLang="en-US" sz="2200" dirty="0"/>
          </a:p>
          <a:p>
            <a:pPr lvl="2" eaLnBrk="1" fontAlgn="auto" hangingPunct="1">
              <a:spcAft>
                <a:spcPts val="0"/>
              </a:spcAft>
              <a:defRPr/>
            </a:pPr>
            <a:r>
              <a:rPr lang="en-US" altLang="en-US" dirty="0"/>
              <a:t>Contact precautions</a:t>
            </a:r>
          </a:p>
          <a:p>
            <a:pPr lvl="3" eaLnBrk="1" fontAlgn="auto" hangingPunct="1">
              <a:spcAft>
                <a:spcPts val="0"/>
              </a:spcAft>
              <a:defRPr/>
            </a:pPr>
            <a:r>
              <a:rPr lang="en-US" altLang="en-US" dirty="0"/>
              <a:t>Examples: </a:t>
            </a:r>
            <a:r>
              <a:rPr lang="en-US" dirty="0"/>
              <a:t>methicillin-resistant </a:t>
            </a:r>
            <a:r>
              <a:rPr lang="en-US" i="1" dirty="0"/>
              <a:t>S. aureus </a:t>
            </a:r>
            <a:r>
              <a:rPr lang="en-US" dirty="0"/>
              <a:t>(</a:t>
            </a:r>
            <a:r>
              <a:rPr lang="en-US" altLang="en-US" dirty="0"/>
              <a:t>MRSA), </a:t>
            </a:r>
            <a:r>
              <a:rPr lang="en-US" altLang="en-US" i="1" dirty="0"/>
              <a:t>Clostridioides difficile</a:t>
            </a:r>
          </a:p>
          <a:p>
            <a:pPr lvl="2" eaLnBrk="1" fontAlgn="auto" hangingPunct="1">
              <a:spcAft>
                <a:spcPts val="0"/>
              </a:spcAft>
              <a:defRPr/>
            </a:pPr>
            <a:r>
              <a:rPr lang="en-US" altLang="en-US" dirty="0"/>
              <a:t>Droplet precautions</a:t>
            </a:r>
          </a:p>
          <a:p>
            <a:pPr lvl="3" eaLnBrk="1" fontAlgn="auto" hangingPunct="1">
              <a:spcAft>
                <a:spcPts val="0"/>
              </a:spcAft>
              <a:defRPr/>
            </a:pPr>
            <a:r>
              <a:rPr lang="en-US" altLang="en-US" dirty="0"/>
              <a:t>Examples: </a:t>
            </a:r>
            <a:r>
              <a:rPr lang="en-US" altLang="en-US" i="1" dirty="0"/>
              <a:t>Neisseria meningitidis</a:t>
            </a:r>
            <a:r>
              <a:rPr lang="en-US" altLang="en-US" dirty="0"/>
              <a:t>, </a:t>
            </a:r>
            <a:r>
              <a:rPr lang="en-US" altLang="en-US" i="1" dirty="0"/>
              <a:t>Bordetella pertussis</a:t>
            </a:r>
          </a:p>
          <a:p>
            <a:pPr lvl="2" eaLnBrk="1" fontAlgn="auto" hangingPunct="1">
              <a:spcAft>
                <a:spcPts val="0"/>
              </a:spcAft>
              <a:defRPr/>
            </a:pPr>
            <a:r>
              <a:rPr lang="en-US" altLang="en-US" dirty="0"/>
              <a:t>Airborne precautions</a:t>
            </a:r>
          </a:p>
          <a:p>
            <a:pPr lvl="3" eaLnBrk="1" fontAlgn="auto" hangingPunct="1">
              <a:spcAft>
                <a:spcPts val="0"/>
              </a:spcAft>
              <a:defRPr/>
            </a:pPr>
            <a:r>
              <a:rPr lang="en-US" altLang="en-US" dirty="0"/>
              <a:t>Example: </a:t>
            </a:r>
            <a:r>
              <a:rPr lang="en-US" altLang="en-US" i="1" dirty="0"/>
              <a:t>Mycobacterium tuberculosis</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E3E0258-5E26-3687-C875-736CBA4DA1FA}"/>
              </a:ext>
            </a:extLst>
          </p:cNvPr>
          <p:cNvSpPr>
            <a:spLocks noGrp="1"/>
          </p:cNvSpPr>
          <p:nvPr>
            <p:ph type="title"/>
          </p:nvPr>
        </p:nvSpPr>
        <p:spPr/>
        <p:txBody>
          <a:bodyPr/>
          <a:lstStyle/>
          <a:p>
            <a:pPr eaLnBrk="1" hangingPunct="1"/>
            <a:r>
              <a:rPr lang="en-US" altLang="en-US"/>
              <a:t>Engineering Controls</a:t>
            </a:r>
          </a:p>
        </p:txBody>
      </p:sp>
      <p:sp>
        <p:nvSpPr>
          <p:cNvPr id="105475" name="Rectangle 3">
            <a:extLst>
              <a:ext uri="{FF2B5EF4-FFF2-40B4-BE49-F238E27FC236}">
                <a16:creationId xmlns:a16="http://schemas.microsoft.com/office/drawing/2014/main" id="{ED190C9B-C21B-6D9C-F2E1-9088E3AFDB92}"/>
              </a:ext>
            </a:extLst>
          </p:cNvPr>
          <p:cNvSpPr>
            <a:spLocks noGrp="1"/>
          </p:cNvSpPr>
          <p:nvPr>
            <p:ph idx="1"/>
          </p:nvPr>
        </p:nvSpPr>
        <p:spPr/>
        <p:txBody>
          <a:bodyPr/>
          <a:lstStyle/>
          <a:p>
            <a:pPr eaLnBrk="1" hangingPunct="1"/>
            <a:r>
              <a:rPr lang="en-US" altLang="en-US"/>
              <a:t>Controls designed to isolate or remove hazards from the workplace</a:t>
            </a:r>
          </a:p>
          <a:p>
            <a:pPr lvl="1" eaLnBrk="1" hangingPunct="1"/>
            <a:r>
              <a:rPr lang="en-US" altLang="en-US"/>
              <a:t>Some examples are eye wash stations, safety showers, eye shields.</a:t>
            </a:r>
          </a:p>
          <a:p>
            <a:pPr eaLnBrk="1" hangingPunct="1"/>
            <a:r>
              <a:rPr lang="en-US" altLang="en-US"/>
              <a:t>Laboratories </a:t>
            </a:r>
          </a:p>
          <a:p>
            <a:pPr lvl="1" eaLnBrk="1" hangingPunct="1"/>
            <a:r>
              <a:rPr lang="en-US" altLang="en-US"/>
              <a:t>Negative air pressure</a:t>
            </a:r>
          </a:p>
          <a:p>
            <a:pPr lvl="1" eaLnBrk="1" hangingPunct="1"/>
            <a:r>
              <a:rPr lang="en-US" altLang="en-US"/>
              <a:t>Limited access</a:t>
            </a:r>
          </a:p>
          <a:p>
            <a:pPr lvl="1" eaLnBrk="1" hangingPunct="1"/>
            <a:r>
              <a:rPr lang="en-US" altLang="en-US"/>
              <a:t>Insect infestation prevention</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352A769-DD9A-E7DC-1355-CB682E200E8E}"/>
              </a:ext>
            </a:extLst>
          </p:cNvPr>
          <p:cNvSpPr>
            <a:spLocks noGrp="1"/>
          </p:cNvSpPr>
          <p:nvPr>
            <p:ph type="title"/>
          </p:nvPr>
        </p:nvSpPr>
        <p:spPr/>
        <p:txBody>
          <a:bodyPr/>
          <a:lstStyle/>
          <a:p>
            <a:pPr eaLnBrk="1" hangingPunct="1"/>
            <a:r>
              <a:rPr lang="en-US" altLang="en-US"/>
              <a:t>Work Practice Controls</a:t>
            </a:r>
          </a:p>
        </p:txBody>
      </p:sp>
      <p:sp>
        <p:nvSpPr>
          <p:cNvPr id="106499" name="Rectangle 3">
            <a:extLst>
              <a:ext uri="{FF2B5EF4-FFF2-40B4-BE49-F238E27FC236}">
                <a16:creationId xmlns:a16="http://schemas.microsoft.com/office/drawing/2014/main" id="{D0C3F11A-8D75-6A4A-A38B-1890C13115C0}"/>
              </a:ext>
            </a:extLst>
          </p:cNvPr>
          <p:cNvSpPr>
            <a:spLocks noGrp="1"/>
          </p:cNvSpPr>
          <p:nvPr>
            <p:ph idx="1"/>
          </p:nvPr>
        </p:nvSpPr>
        <p:spPr/>
        <p:txBody>
          <a:bodyPr/>
          <a:lstStyle/>
          <a:p>
            <a:pPr eaLnBrk="1" hangingPunct="1"/>
            <a:r>
              <a:rPr lang="en-US" altLang="en-US"/>
              <a:t>No mouth pipetting</a:t>
            </a:r>
          </a:p>
          <a:p>
            <a:pPr eaLnBrk="1" hangingPunct="1"/>
            <a:r>
              <a:rPr lang="en-US" altLang="en-US"/>
              <a:t>No eating, drinking, smoking, or applying cosmetics in the laboratory</a:t>
            </a:r>
          </a:p>
          <a:p>
            <a:pPr eaLnBrk="1" hangingPunct="1"/>
            <a:r>
              <a:rPr lang="en-US" altLang="en-US"/>
              <a:t>Disinfecting workstations at the end of each shift and after any spill of infectious material</a:t>
            </a:r>
          </a:p>
          <a:p>
            <a:pPr eaLnBrk="1" hangingPunct="1"/>
            <a:r>
              <a:rPr lang="en-US" altLang="en-US"/>
              <a:t>No recapping or breaking of contaminated needles</a:t>
            </a:r>
          </a:p>
          <a:p>
            <a:pPr eaLnBrk="1" hangingPunct="1"/>
            <a:endParaRPr lang="en-US" alt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6D1B2CB-8629-4D5E-71D5-4DB9B4DB7884}"/>
              </a:ext>
            </a:extLst>
          </p:cNvPr>
          <p:cNvSpPr>
            <a:spLocks noGrp="1"/>
          </p:cNvSpPr>
          <p:nvPr>
            <p:ph type="title"/>
          </p:nvPr>
        </p:nvSpPr>
        <p:spPr/>
        <p:txBody>
          <a:bodyPr/>
          <a:lstStyle/>
          <a:p>
            <a:pPr eaLnBrk="1" hangingPunct="1"/>
            <a:r>
              <a:rPr lang="en-US" altLang="en-US" dirty="0"/>
              <a:t>Work Practice Controls </a:t>
            </a:r>
            <a:endParaRPr lang="en-US" altLang="en-US" strike="sngStrike" dirty="0"/>
          </a:p>
        </p:txBody>
      </p:sp>
      <p:sp>
        <p:nvSpPr>
          <p:cNvPr id="107523" name="Rectangle 3">
            <a:extLst>
              <a:ext uri="{FF2B5EF4-FFF2-40B4-BE49-F238E27FC236}">
                <a16:creationId xmlns:a16="http://schemas.microsoft.com/office/drawing/2014/main" id="{DF8E6FD4-BBEC-6C31-CFBF-2D955AB01072}"/>
              </a:ext>
            </a:extLst>
          </p:cNvPr>
          <p:cNvSpPr>
            <a:spLocks noGrp="1"/>
          </p:cNvSpPr>
          <p:nvPr>
            <p:ph idx="1"/>
          </p:nvPr>
        </p:nvSpPr>
        <p:spPr/>
        <p:txBody>
          <a:bodyPr/>
          <a:lstStyle/>
          <a:p>
            <a:pPr eaLnBrk="1" hangingPunct="1"/>
            <a:r>
              <a:rPr lang="en-US" altLang="en-US"/>
              <a:t>Disposal of needles in puncture-resistant containers</a:t>
            </a:r>
          </a:p>
          <a:p>
            <a:pPr eaLnBrk="1" hangingPunct="1"/>
            <a:r>
              <a:rPr lang="en-US" altLang="en-US"/>
              <a:t>Procedures minimize splashing and the generation of air droplets.</a:t>
            </a:r>
          </a:p>
          <a:p>
            <a:pPr eaLnBrk="1" hangingPunct="1"/>
            <a:r>
              <a:rPr lang="en-US" altLang="en-US"/>
              <a:t>Specimens transported in containers with secure lids</a:t>
            </a:r>
          </a:p>
          <a:p>
            <a:pPr lvl="1" eaLnBrk="1" hangingPunct="1"/>
            <a:r>
              <a:rPr lang="en-US" altLang="en-US"/>
              <a:t>Prevent leakage of infectious materials</a:t>
            </a:r>
          </a:p>
          <a:p>
            <a:pPr eaLnBrk="1" hangingPunct="1"/>
            <a:r>
              <a:rPr lang="en-US" altLang="en-US"/>
              <a:t>Frequent handwashing</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FC791E0C-6377-CB19-EA71-BAE6243A0850}"/>
              </a:ext>
            </a:extLst>
          </p:cNvPr>
          <p:cNvSpPr>
            <a:spLocks noGrp="1"/>
          </p:cNvSpPr>
          <p:nvPr>
            <p:ph type="title"/>
          </p:nvPr>
        </p:nvSpPr>
        <p:spPr/>
        <p:txBody>
          <a:bodyPr/>
          <a:lstStyle/>
          <a:p>
            <a:pPr eaLnBrk="1" hangingPunct="1"/>
            <a:r>
              <a:rPr lang="en-US" altLang="en-US"/>
              <a:t>Personal Protective Equipment (PPE)</a:t>
            </a:r>
          </a:p>
        </p:txBody>
      </p:sp>
      <p:sp>
        <p:nvSpPr>
          <p:cNvPr id="108547" name="Content Placeholder 2">
            <a:extLst>
              <a:ext uri="{FF2B5EF4-FFF2-40B4-BE49-F238E27FC236}">
                <a16:creationId xmlns:a16="http://schemas.microsoft.com/office/drawing/2014/main" id="{BDB6F6E3-BAC9-CD7C-890A-9D6C17CD4B08}"/>
              </a:ext>
            </a:extLst>
          </p:cNvPr>
          <p:cNvSpPr>
            <a:spLocks noGrp="1"/>
          </p:cNvSpPr>
          <p:nvPr>
            <p:ph idx="1"/>
          </p:nvPr>
        </p:nvSpPr>
        <p:spPr/>
        <p:txBody>
          <a:bodyPr/>
          <a:lstStyle/>
          <a:p>
            <a:pPr eaLnBrk="1" hangingPunct="1"/>
            <a:r>
              <a:rPr lang="en-US" altLang="en-US"/>
              <a:t>Gloves, laboratory coats, masks, respirators, face shields, safety glasses</a:t>
            </a:r>
          </a:p>
          <a:p>
            <a:pPr lvl="1" eaLnBrk="1" hangingPunct="1"/>
            <a:r>
              <a:rPr lang="en-US" altLang="en-US"/>
              <a:t>Must be accessible and worn when potential for exposure exists</a:t>
            </a:r>
          </a:p>
          <a:p>
            <a:pPr lvl="1" eaLnBrk="1" hangingPunct="1"/>
            <a:r>
              <a:rPr lang="en-US" altLang="en-US"/>
              <a:t>Must be removed before leaving the work area</a:t>
            </a:r>
          </a:p>
          <a:p>
            <a:pPr lvl="1" eaLnBrk="1" hangingPunct="1"/>
            <a:r>
              <a:rPr lang="en-US" altLang="en-US"/>
              <a:t>Must fit properly</a:t>
            </a:r>
          </a:p>
          <a:p>
            <a:pPr lvl="2" eaLnBrk="1" hangingPunct="1"/>
            <a:r>
              <a:rPr lang="en-US" altLang="en-US"/>
              <a:t>Examples: N95 mask, respirator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2">
            <a:extLst>
              <a:ext uri="{FF2B5EF4-FFF2-40B4-BE49-F238E27FC236}">
                <a16:creationId xmlns:a16="http://schemas.microsoft.com/office/drawing/2014/main" id="{FA84006E-DE6C-EBF5-8D49-7719B4D2ADA1}"/>
              </a:ext>
            </a:extLst>
          </p:cNvPr>
          <p:cNvSpPr>
            <a:spLocks noGrp="1"/>
          </p:cNvSpPr>
          <p:nvPr>
            <p:ph type="title"/>
          </p:nvPr>
        </p:nvSpPr>
        <p:spPr/>
        <p:txBody>
          <a:bodyPr/>
          <a:lstStyle/>
          <a:p>
            <a:pPr eaLnBrk="1" hangingPunct="1"/>
            <a:r>
              <a:rPr lang="en-US" altLang="en-US" sz="3600" dirty="0"/>
              <a:t>PPE </a:t>
            </a:r>
            <a:endParaRPr lang="en-US" altLang="en-US" sz="3600" strike="sngStrike" dirty="0"/>
          </a:p>
        </p:txBody>
      </p:sp>
      <p:pic>
        <p:nvPicPr>
          <p:cNvPr id="109573" name="Picture 6" descr="Y:\ELS00000-IW26_[Mahon 6e]\ELS00000-IW26-SRC\Course-N\Construction\IC\jpg\Chapter004\004003B.jpg">
            <a:extLst>
              <a:ext uri="{FF2B5EF4-FFF2-40B4-BE49-F238E27FC236}">
                <a16:creationId xmlns:a16="http://schemas.microsoft.com/office/drawing/2014/main" id="{04DD7CCF-43C0-B22A-D5F0-391D3EACD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73300"/>
            <a:ext cx="31289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7" descr="Y:\ELS00000-IW26_[Mahon 6e]\ELS00000-IW26-SRC\Course-N\Construction\IC\jpg\Chapter004\004003C.jpg">
            <a:extLst>
              <a:ext uri="{FF2B5EF4-FFF2-40B4-BE49-F238E27FC236}">
                <a16:creationId xmlns:a16="http://schemas.microsoft.com/office/drawing/2014/main" id="{39BC7762-1AF6-2BD3-479E-18A4F6557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81" r="20306"/>
          <a:stretch>
            <a:fillRect/>
          </a:stretch>
        </p:blipFill>
        <p:spPr bwMode="auto">
          <a:xfrm>
            <a:off x="6400800" y="1600200"/>
            <a:ext cx="22860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8" descr="Y:\ELS00000-IW26_[Mahon 6e]\ELS00000-IW26-SRC\Course-N\Construction\IC\jpg\Chapter004\004003A.jpg">
            <a:extLst>
              <a:ext uri="{FF2B5EF4-FFF2-40B4-BE49-F238E27FC236}">
                <a16:creationId xmlns:a16="http://schemas.microsoft.com/office/drawing/2014/main" id="{4D82C7C5-E77C-9D42-9CE1-8B359187D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73" r="15607"/>
          <a:stretch>
            <a:fillRect/>
          </a:stretch>
        </p:blipFill>
        <p:spPr bwMode="auto">
          <a:xfrm>
            <a:off x="382588" y="1677988"/>
            <a:ext cx="258921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53940466-4E2C-334B-CB0D-662C904DEDF6}"/>
              </a:ext>
            </a:extLst>
          </p:cNvPr>
          <p:cNvSpPr>
            <a:spLocks noGrp="1"/>
          </p:cNvSpPr>
          <p:nvPr>
            <p:ph type="title"/>
          </p:nvPr>
        </p:nvSpPr>
        <p:spPr/>
        <p:txBody>
          <a:bodyPr/>
          <a:lstStyle/>
          <a:p>
            <a:pPr eaLnBrk="1" hangingPunct="1"/>
            <a:r>
              <a:rPr lang="en-US" altLang="en-US"/>
              <a:t>Biological Risk Assessment </a:t>
            </a:r>
          </a:p>
        </p:txBody>
      </p:sp>
      <p:sp>
        <p:nvSpPr>
          <p:cNvPr id="110595" name="Rectangle 3">
            <a:extLst>
              <a:ext uri="{FF2B5EF4-FFF2-40B4-BE49-F238E27FC236}">
                <a16:creationId xmlns:a16="http://schemas.microsoft.com/office/drawing/2014/main" id="{3B25CDDA-F516-3AAD-137F-5D4ABD39DCF7}"/>
              </a:ext>
            </a:extLst>
          </p:cNvPr>
          <p:cNvSpPr>
            <a:spLocks noGrp="1"/>
          </p:cNvSpPr>
          <p:nvPr>
            <p:ph idx="1"/>
          </p:nvPr>
        </p:nvSpPr>
        <p:spPr/>
        <p:txBody>
          <a:bodyPr/>
          <a:lstStyle/>
          <a:p>
            <a:pPr eaLnBrk="1" hangingPunct="1"/>
            <a:r>
              <a:rPr lang="en-US" altLang="en-US"/>
              <a:t>Hazards </a:t>
            </a:r>
          </a:p>
          <a:p>
            <a:pPr lvl="1" eaLnBrk="1" hangingPunct="1"/>
            <a:r>
              <a:rPr lang="en-US" altLang="en-US"/>
              <a:t>Two major sources</a:t>
            </a:r>
          </a:p>
          <a:p>
            <a:pPr lvl="2" eaLnBrk="1" hangingPunct="1"/>
            <a:r>
              <a:rPr lang="en-US" altLang="en-US"/>
              <a:t>Processing of patient specimens</a:t>
            </a:r>
          </a:p>
          <a:p>
            <a:pPr lvl="2" eaLnBrk="1" hangingPunct="1"/>
            <a:r>
              <a:rPr lang="en-US" altLang="en-US"/>
              <a:t>Handling active cultures</a:t>
            </a:r>
          </a:p>
          <a:p>
            <a:pPr lvl="1" eaLnBrk="1" hangingPunct="1"/>
            <a:r>
              <a:rPr lang="en-US" altLang="en-US"/>
              <a:t>Modes of infection</a:t>
            </a:r>
          </a:p>
          <a:p>
            <a:pPr lvl="2" eaLnBrk="1" hangingPunct="1"/>
            <a:r>
              <a:rPr lang="en-US" altLang="en-US"/>
              <a:t>Direct contact</a:t>
            </a:r>
          </a:p>
          <a:p>
            <a:pPr lvl="2" eaLnBrk="1" hangingPunct="1"/>
            <a:r>
              <a:rPr lang="en-US" altLang="en-US"/>
              <a:t>Inhalation</a:t>
            </a:r>
          </a:p>
          <a:p>
            <a:pPr lvl="2" eaLnBrk="1" hangingPunct="1"/>
            <a:r>
              <a:rPr lang="en-US" altLang="en-US"/>
              <a:t>Ingestion</a:t>
            </a:r>
          </a:p>
          <a:p>
            <a:pPr lvl="2" eaLnBrk="1" hangingPunct="1"/>
            <a:r>
              <a:rPr lang="en-US" altLang="en-US"/>
              <a:t>Needle stick</a:t>
            </a:r>
          </a:p>
          <a:p>
            <a:pPr lvl="2" eaLnBrk="1" hangingPunct="1"/>
            <a:r>
              <a:rPr lang="en-US" altLang="en-US"/>
              <a:t>Spill/splash</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C169266B-2E1B-52C0-C254-94A2F974453C}"/>
              </a:ext>
            </a:extLst>
          </p:cNvPr>
          <p:cNvSpPr>
            <a:spLocks noGrp="1"/>
          </p:cNvSpPr>
          <p:nvPr>
            <p:ph type="title"/>
          </p:nvPr>
        </p:nvSpPr>
        <p:spPr/>
        <p:txBody>
          <a:bodyPr/>
          <a:lstStyle/>
          <a:p>
            <a:r>
              <a:rPr lang="en-US" altLang="en-US"/>
              <a:t>Recommendations for laboratory safety improvements</a:t>
            </a:r>
          </a:p>
        </p:txBody>
      </p:sp>
      <p:sp>
        <p:nvSpPr>
          <p:cNvPr id="111619" name="Content Placeholder 2">
            <a:extLst>
              <a:ext uri="{FF2B5EF4-FFF2-40B4-BE49-F238E27FC236}">
                <a16:creationId xmlns:a16="http://schemas.microsoft.com/office/drawing/2014/main" id="{C10087B0-1FEF-CA93-9DD6-555D38F2A5B8}"/>
              </a:ext>
            </a:extLst>
          </p:cNvPr>
          <p:cNvSpPr>
            <a:spLocks noGrp="1"/>
          </p:cNvSpPr>
          <p:nvPr>
            <p:ph idx="1"/>
          </p:nvPr>
        </p:nvSpPr>
        <p:spPr/>
        <p:txBody>
          <a:bodyPr/>
          <a:lstStyle/>
          <a:p>
            <a:r>
              <a:rPr lang="en-US" altLang="en-US" dirty="0"/>
              <a:t>Laboratorians and students should know that bacteria handled in the laboratory can make people (workers, students, family members) ill.</a:t>
            </a:r>
          </a:p>
          <a:p>
            <a:pPr lvl="1"/>
            <a:r>
              <a:rPr lang="en-US" altLang="en-US" dirty="0"/>
              <a:t>Leave important items outside of the laboratory</a:t>
            </a:r>
          </a:p>
          <a:p>
            <a:r>
              <a:rPr lang="en-US" altLang="en-US" dirty="0"/>
              <a:t>Students should have dedicated writing utensils and supplies at their workstations, and these should not leave the laboratory.</a:t>
            </a:r>
          </a:p>
          <a:p>
            <a:r>
              <a:rPr lang="en-US" altLang="en-US" dirty="0"/>
              <a:t>Laboratorians and students should be aware of the organisms and their affects on humans.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07EC2C33-AF5C-3859-53F0-36E3A4F2441F}"/>
              </a:ext>
            </a:extLst>
          </p:cNvPr>
          <p:cNvSpPr>
            <a:spLocks noGrp="1"/>
          </p:cNvSpPr>
          <p:nvPr>
            <p:ph type="title"/>
          </p:nvPr>
        </p:nvSpPr>
        <p:spPr/>
        <p:txBody>
          <a:bodyPr/>
          <a:lstStyle/>
          <a:p>
            <a:r>
              <a:rPr lang="en-US" altLang="en-US" dirty="0"/>
              <a:t>Recommendations for Laboratory Safety Improvements </a:t>
            </a:r>
            <a:endParaRPr lang="en-US" altLang="en-US" strike="sngStrike" dirty="0"/>
          </a:p>
        </p:txBody>
      </p:sp>
      <p:sp>
        <p:nvSpPr>
          <p:cNvPr id="112643" name="Content Placeholder 2">
            <a:extLst>
              <a:ext uri="{FF2B5EF4-FFF2-40B4-BE49-F238E27FC236}">
                <a16:creationId xmlns:a16="http://schemas.microsoft.com/office/drawing/2014/main" id="{9C29EB16-100A-3269-DB99-19ED1927ABB9}"/>
              </a:ext>
            </a:extLst>
          </p:cNvPr>
          <p:cNvSpPr>
            <a:spLocks noGrp="1"/>
          </p:cNvSpPr>
          <p:nvPr>
            <p:ph idx="1"/>
          </p:nvPr>
        </p:nvSpPr>
        <p:spPr/>
        <p:txBody>
          <a:bodyPr/>
          <a:lstStyle/>
          <a:p>
            <a:r>
              <a:rPr lang="en-US" altLang="en-US" dirty="0"/>
              <a:t>Laboratorians and students must be trained and proficient in biosafety practices and techniques.</a:t>
            </a:r>
          </a:p>
          <a:p>
            <a:r>
              <a:rPr lang="en-US" altLang="en-US" dirty="0"/>
              <a:t>Laboratory coats should always be worn over personal clothing (appropriate PPE should be worn). Individuals should not leave the laboratory with PPE on, PPE always be properly disposed</a:t>
            </a:r>
          </a:p>
          <a:p>
            <a:r>
              <a:rPr lang="en-US" altLang="en-US" dirty="0"/>
              <a:t>Handwashing sinks and supplies must be provided; individuals should always wash their hands before leaving the laboratory.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156EE7-2ACF-C54B-D7E6-E36CC69AF02E}"/>
              </a:ext>
            </a:extLst>
          </p:cNvPr>
          <p:cNvSpPr>
            <a:spLocks noGrp="1"/>
          </p:cNvSpPr>
          <p:nvPr>
            <p:ph type="title"/>
          </p:nvPr>
        </p:nvSpPr>
        <p:spPr/>
        <p:txBody>
          <a:bodyPr/>
          <a:lstStyle/>
          <a:p>
            <a:pPr eaLnBrk="1" hangingPunct="1"/>
            <a:r>
              <a:rPr lang="en-US" altLang="en-US"/>
              <a:t>Definitions</a:t>
            </a:r>
          </a:p>
        </p:txBody>
      </p:sp>
      <p:sp>
        <p:nvSpPr>
          <p:cNvPr id="15363" name="Rectangle 3">
            <a:extLst>
              <a:ext uri="{FF2B5EF4-FFF2-40B4-BE49-F238E27FC236}">
                <a16:creationId xmlns:a16="http://schemas.microsoft.com/office/drawing/2014/main" id="{9D5D0451-6709-C2F0-514A-D193CC73A917}"/>
              </a:ext>
            </a:extLst>
          </p:cNvPr>
          <p:cNvSpPr>
            <a:spLocks noGrp="1" noChangeArrowheads="1"/>
          </p:cNvSpPr>
          <p:nvPr>
            <p:ph idx="1"/>
          </p:nvPr>
        </p:nvSpPr>
        <p:spPr/>
        <p:txBody>
          <a:bodyPr rtlCol="0">
            <a:normAutofit/>
          </a:bodyPr>
          <a:lstStyle/>
          <a:p>
            <a:pPr eaLnBrk="1" fontAlgn="auto" hangingPunct="1">
              <a:spcAft>
                <a:spcPts val="0"/>
              </a:spcAft>
              <a:defRPr/>
            </a:pPr>
            <a:r>
              <a:rPr lang="en-US" altLang="en-US" dirty="0"/>
              <a:t>Sterilization</a:t>
            </a:r>
          </a:p>
          <a:p>
            <a:pPr lvl="1" eaLnBrk="1" fontAlgn="auto" hangingPunct="1">
              <a:spcAft>
                <a:spcPts val="0"/>
              </a:spcAft>
              <a:defRPr/>
            </a:pPr>
            <a:r>
              <a:rPr lang="en-US" altLang="en-US" dirty="0"/>
              <a:t>Sterilization is the destruction of all forms of life including bacterial spores</a:t>
            </a:r>
          </a:p>
          <a:p>
            <a:pPr lvl="2" eaLnBrk="1" fontAlgn="auto" hangingPunct="1">
              <a:spcAft>
                <a:spcPts val="0"/>
              </a:spcAft>
              <a:defRPr/>
            </a:pPr>
            <a:r>
              <a:rPr lang="en-US" altLang="en-US" dirty="0"/>
              <a:t>All or nothing process</a:t>
            </a:r>
          </a:p>
          <a:p>
            <a:pPr marL="857250" lvl="1" indent="-342900" eaLnBrk="1" fontAlgn="auto" hangingPunct="1">
              <a:spcAft>
                <a:spcPts val="0"/>
              </a:spcAft>
              <a:defRPr/>
            </a:pPr>
            <a:r>
              <a:rPr lang="en-US" altLang="en-US" dirty="0"/>
              <a:t>Accomplished by chemical or physical methods</a:t>
            </a:r>
          </a:p>
          <a:p>
            <a:pPr marL="457200" eaLnBrk="1" fontAlgn="auto" hangingPunct="1">
              <a:spcAft>
                <a:spcPts val="0"/>
              </a:spcAft>
              <a:defRPr/>
            </a:pPr>
            <a:r>
              <a:rPr lang="en-US" altLang="en-US" dirty="0"/>
              <a:t>Sterile</a:t>
            </a:r>
          </a:p>
          <a:p>
            <a:pPr marL="857250" lvl="1" eaLnBrk="1" fontAlgn="auto" hangingPunct="1">
              <a:spcAft>
                <a:spcPts val="0"/>
              </a:spcAft>
              <a:defRPr/>
            </a:pPr>
            <a:r>
              <a:rPr lang="en-US" altLang="en-US" dirty="0"/>
              <a:t>Relevant to the method used</a:t>
            </a:r>
          </a:p>
          <a:p>
            <a:pPr marL="857250" lvl="1" eaLnBrk="1" fontAlgn="auto" hangingPunct="1">
              <a:spcAft>
                <a:spcPts val="0"/>
              </a:spcAft>
              <a:defRPr/>
            </a:pPr>
            <a:r>
              <a:rPr lang="en-US" altLang="en-US" dirty="0"/>
              <a:t>There may still be infectious particles (e.g., viruses) even though a solution, for example, is considered sterile</a:t>
            </a:r>
          </a:p>
          <a:p>
            <a:pPr marL="857250" lvl="1" eaLnBrk="1" fontAlgn="auto" hangingPunct="1">
              <a:spcAft>
                <a:spcPts val="0"/>
              </a:spcAft>
              <a:defRPr/>
            </a:pPr>
            <a:endParaRPr lang="en-US" altLang="en-US"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79CCDDE0-8C7D-AB18-DBE9-E9B781070EC8}"/>
              </a:ext>
            </a:extLst>
          </p:cNvPr>
          <p:cNvSpPr>
            <a:spLocks noGrp="1"/>
          </p:cNvSpPr>
          <p:nvPr>
            <p:ph type="title"/>
          </p:nvPr>
        </p:nvSpPr>
        <p:spPr/>
        <p:txBody>
          <a:bodyPr/>
          <a:lstStyle/>
          <a:p>
            <a:r>
              <a:rPr lang="en-US" altLang="en-US"/>
              <a:t>Biological Risk Assessment</a:t>
            </a:r>
          </a:p>
        </p:txBody>
      </p:sp>
      <p:sp>
        <p:nvSpPr>
          <p:cNvPr id="113667" name="Content Placeholder 2">
            <a:extLst>
              <a:ext uri="{FF2B5EF4-FFF2-40B4-BE49-F238E27FC236}">
                <a16:creationId xmlns:a16="http://schemas.microsoft.com/office/drawing/2014/main" id="{9E5C2585-CFC0-EB2A-0046-6A90DD555FC0}"/>
              </a:ext>
            </a:extLst>
          </p:cNvPr>
          <p:cNvSpPr>
            <a:spLocks noGrp="1"/>
          </p:cNvSpPr>
          <p:nvPr>
            <p:ph idx="1"/>
          </p:nvPr>
        </p:nvSpPr>
        <p:spPr/>
        <p:txBody>
          <a:bodyPr/>
          <a:lstStyle/>
          <a:p>
            <a:r>
              <a:rPr lang="en-US" altLang="en-US" dirty="0"/>
              <a:t>A process used to recognize the hazardous characteristics of infectious agents that may be encountered in the clinical microbiology laboratory.</a:t>
            </a:r>
          </a:p>
          <a:p>
            <a:r>
              <a:rPr lang="en-US" altLang="en-US" dirty="0"/>
              <a:t>Hazard risk characteristics of an agent are determined by:</a:t>
            </a:r>
          </a:p>
          <a:p>
            <a:pPr lvl="1"/>
            <a:r>
              <a:rPr lang="en-US" altLang="en-US" dirty="0"/>
              <a:t>The agent’s ability to infect and case disease</a:t>
            </a:r>
          </a:p>
          <a:p>
            <a:pPr lvl="1"/>
            <a:r>
              <a:rPr lang="en-US" altLang="en-US" dirty="0"/>
              <a:t>Virulence</a:t>
            </a:r>
          </a:p>
          <a:p>
            <a:pPr lvl="1"/>
            <a:r>
              <a:rPr lang="en-US" altLang="en-US" dirty="0"/>
              <a:t>Ability to treat </a:t>
            </a:r>
            <a:r>
              <a:rPr lang="en-US" altLang="en-US" strike="sngStrike" dirty="0"/>
              <a:t>for</a:t>
            </a:r>
            <a:r>
              <a:rPr lang="en-US" altLang="en-US" dirty="0"/>
              <a:t> the disease</a:t>
            </a:r>
          </a:p>
          <a:p>
            <a:pPr lvl="1"/>
            <a:r>
              <a:rPr lang="en-US" altLang="en-US" dirty="0"/>
              <a:t>Whether there are any preventive measures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A8B3BB2B-373C-DA06-2D7F-C34AD2E4CEE5}"/>
              </a:ext>
            </a:extLst>
          </p:cNvPr>
          <p:cNvSpPr>
            <a:spLocks noGrp="1"/>
          </p:cNvSpPr>
          <p:nvPr>
            <p:ph type="title"/>
          </p:nvPr>
        </p:nvSpPr>
        <p:spPr/>
        <p:txBody>
          <a:bodyPr/>
          <a:lstStyle/>
          <a:p>
            <a:pPr eaLnBrk="1" hangingPunct="1"/>
            <a:r>
              <a:rPr lang="en-US" altLang="en-US" dirty="0"/>
              <a:t>Biological Risk Assessment</a:t>
            </a:r>
            <a:endParaRPr lang="en-US" altLang="en-US" strike="sngStrike" dirty="0"/>
          </a:p>
        </p:txBody>
      </p:sp>
      <p:sp>
        <p:nvSpPr>
          <p:cNvPr id="115715" name="Rectangle 3">
            <a:extLst>
              <a:ext uri="{FF2B5EF4-FFF2-40B4-BE49-F238E27FC236}">
                <a16:creationId xmlns:a16="http://schemas.microsoft.com/office/drawing/2014/main" id="{976D5C2C-0993-A5F3-09AB-0B8CC96E7EB7}"/>
              </a:ext>
            </a:extLst>
          </p:cNvPr>
          <p:cNvSpPr>
            <a:spLocks noGrp="1"/>
          </p:cNvSpPr>
          <p:nvPr>
            <p:ph idx="1"/>
          </p:nvPr>
        </p:nvSpPr>
        <p:spPr/>
        <p:txBody>
          <a:bodyPr/>
          <a:lstStyle/>
          <a:p>
            <a:pPr eaLnBrk="1" hangingPunct="1"/>
            <a:r>
              <a:rPr lang="en-US" altLang="en-US"/>
              <a:t>Recognition of the hazardous characteristics of an infectious agent(s)</a:t>
            </a:r>
          </a:p>
          <a:p>
            <a:pPr lvl="1" eaLnBrk="1" hangingPunct="1"/>
            <a:r>
              <a:rPr lang="en-US" altLang="en-US"/>
              <a:t>Based on ability of agent to infect and cause disease</a:t>
            </a:r>
          </a:p>
          <a:p>
            <a:pPr lvl="2" eaLnBrk="1" hangingPunct="1"/>
            <a:r>
              <a:rPr lang="en-US" altLang="en-US"/>
              <a:t>Includes virulence and availability of treatment</a:t>
            </a:r>
          </a:p>
          <a:p>
            <a:pPr eaLnBrk="1" hangingPunct="1"/>
            <a:r>
              <a:rPr lang="en-US" altLang="en-US"/>
              <a:t>World Health Organization (WHO) classification</a:t>
            </a:r>
          </a:p>
          <a:p>
            <a:pPr lvl="1" eaLnBrk="1" hangingPunct="1"/>
            <a:r>
              <a:rPr lang="en-US" altLang="en-US"/>
              <a:t>Four risk groups</a:t>
            </a:r>
          </a:p>
          <a:p>
            <a:pPr lvl="2" eaLnBrk="1" hangingPunct="1"/>
            <a:r>
              <a:rPr lang="en-US" altLang="en-US"/>
              <a:t>Correlate to biosafety levels (BSLs) (see Box 4-2)</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CD7E48B8-C381-D648-5532-AAAD97EC166E}"/>
              </a:ext>
            </a:extLst>
          </p:cNvPr>
          <p:cNvSpPr>
            <a:spLocks noGrp="1"/>
          </p:cNvSpPr>
          <p:nvPr>
            <p:ph type="title"/>
          </p:nvPr>
        </p:nvSpPr>
        <p:spPr/>
        <p:txBody>
          <a:bodyPr/>
          <a:lstStyle/>
          <a:p>
            <a:r>
              <a:rPr lang="en-US" altLang="en-US" dirty="0"/>
              <a:t>Biological Risk Assessment </a:t>
            </a:r>
            <a:endParaRPr lang="en-US" altLang="en-US" strike="sngStrike" dirty="0"/>
          </a:p>
        </p:txBody>
      </p:sp>
      <p:sp>
        <p:nvSpPr>
          <p:cNvPr id="3" name="Content Placeholder 2">
            <a:extLst>
              <a:ext uri="{FF2B5EF4-FFF2-40B4-BE49-F238E27FC236}">
                <a16:creationId xmlns:a16="http://schemas.microsoft.com/office/drawing/2014/main" id="{C3D8A90E-A058-2319-A7FC-38BD866942DD}"/>
              </a:ext>
            </a:extLst>
          </p:cNvPr>
          <p:cNvSpPr>
            <a:spLocks noGrp="1"/>
          </p:cNvSpPr>
          <p:nvPr>
            <p:ph idx="1"/>
          </p:nvPr>
        </p:nvSpPr>
        <p:spPr>
          <a:xfrm>
            <a:off x="477838" y="1600200"/>
            <a:ext cx="8229600" cy="4525963"/>
          </a:xfrm>
        </p:spPr>
        <p:txBody>
          <a:bodyPr/>
          <a:lstStyle/>
          <a:p>
            <a:pPr>
              <a:defRPr/>
            </a:pPr>
            <a:r>
              <a:rPr lang="en-US" dirty="0"/>
              <a:t>World Health Organization (WHO)</a:t>
            </a:r>
          </a:p>
          <a:p>
            <a:pPr lvl="1">
              <a:defRPr/>
            </a:pPr>
            <a:r>
              <a:rPr lang="en-US" dirty="0"/>
              <a:t>Defined four risk groups for infectious agents based on the hazard characteristics </a:t>
            </a:r>
          </a:p>
          <a:p>
            <a:pPr lvl="1">
              <a:defRPr/>
            </a:pPr>
            <a:r>
              <a:rPr lang="en-US" dirty="0"/>
              <a:t>Risk groups correlate with the biosafety levels (BLSs).</a:t>
            </a:r>
          </a:p>
          <a:p>
            <a:pPr lvl="2">
              <a:defRPr/>
            </a:pPr>
            <a:r>
              <a:rPr lang="en-US" dirty="0"/>
              <a:t>Criteria to select the appropriate BLS</a:t>
            </a:r>
          </a:p>
          <a:p>
            <a:pPr lvl="3">
              <a:defRPr/>
            </a:pPr>
            <a:r>
              <a:rPr lang="en-US" dirty="0"/>
              <a:t>The mode of transmission</a:t>
            </a:r>
          </a:p>
          <a:p>
            <a:pPr lvl="3">
              <a:defRPr/>
            </a:pPr>
            <a:r>
              <a:rPr lang="en-US" dirty="0"/>
              <a:t>The microbiological procedures that will be performed</a:t>
            </a:r>
          </a:p>
          <a:p>
            <a:pPr lvl="3">
              <a:defRPr/>
            </a:pPr>
            <a:r>
              <a:rPr lang="en-US" dirty="0"/>
              <a:t>Experience of staff members</a:t>
            </a:r>
          </a:p>
          <a:p>
            <a:pPr marL="457200" lvl="1" indent="0">
              <a:buFont typeface="Wingdings" panose="05000000000000000000" pitchFamily="2" charset="2"/>
              <a:buNone/>
              <a:defRPr/>
            </a:pPr>
            <a:r>
              <a:rPr lang="en-US" dirty="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07944E46-898A-2F71-5A5A-27CC724CE9E3}"/>
              </a:ext>
            </a:extLst>
          </p:cNvPr>
          <p:cNvSpPr>
            <a:spLocks noGrp="1"/>
          </p:cNvSpPr>
          <p:nvPr>
            <p:ph type="title"/>
          </p:nvPr>
        </p:nvSpPr>
        <p:spPr/>
        <p:txBody>
          <a:bodyPr/>
          <a:lstStyle/>
          <a:p>
            <a:pPr eaLnBrk="1" hangingPunct="1"/>
            <a:r>
              <a:rPr lang="en-US" altLang="en-US" dirty="0"/>
              <a:t>Biological Risk Assessment</a:t>
            </a:r>
            <a:endParaRPr lang="en-US" altLang="en-US" strike="sngStrike" dirty="0"/>
          </a:p>
        </p:txBody>
      </p:sp>
      <p:pic>
        <p:nvPicPr>
          <p:cNvPr id="118789" name="Picture 6" descr="C:\Users\12994\Desktop\Mahon\box4.2.jpg">
            <a:extLst>
              <a:ext uri="{FF2B5EF4-FFF2-40B4-BE49-F238E27FC236}">
                <a16:creationId xmlns:a16="http://schemas.microsoft.com/office/drawing/2014/main" id="{0458866F-92FA-9C95-7016-3B66C7B8F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6263"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B7FAC86-1FC3-D960-1DAB-31CFB85038AF}"/>
              </a:ext>
            </a:extLst>
          </p:cNvPr>
          <p:cNvSpPr>
            <a:spLocks noGrp="1"/>
          </p:cNvSpPr>
          <p:nvPr>
            <p:ph type="title"/>
          </p:nvPr>
        </p:nvSpPr>
        <p:spPr>
          <a:xfrm>
            <a:off x="228600" y="228600"/>
            <a:ext cx="8686800" cy="1219200"/>
          </a:xfrm>
        </p:spPr>
        <p:txBody>
          <a:bodyPr rtlCol="0">
            <a:normAutofit fontScale="90000"/>
          </a:bodyPr>
          <a:lstStyle/>
          <a:p>
            <a:pPr eaLnBrk="1" fontAlgn="auto" hangingPunct="1">
              <a:spcAft>
                <a:spcPts val="0"/>
              </a:spcAft>
              <a:defRPr/>
            </a:pPr>
            <a:r>
              <a:rPr lang="en-US" altLang="en-US" sz="3600" dirty="0"/>
              <a:t>Centers for Disease Control and Prevention (CDC) Guidelines for Safe Work Practices</a:t>
            </a:r>
          </a:p>
        </p:txBody>
      </p:sp>
      <p:sp>
        <p:nvSpPr>
          <p:cNvPr id="71683" name="Content Placeholder 2">
            <a:extLst>
              <a:ext uri="{FF2B5EF4-FFF2-40B4-BE49-F238E27FC236}">
                <a16:creationId xmlns:a16="http://schemas.microsoft.com/office/drawing/2014/main" id="{598A7FD3-076A-18BF-747E-36A80D2669D7}"/>
              </a:ext>
            </a:extLst>
          </p:cNvPr>
          <p:cNvSpPr>
            <a:spLocks noGrp="1"/>
          </p:cNvSpPr>
          <p:nvPr>
            <p:ph idx="1"/>
          </p:nvPr>
        </p:nvSpPr>
        <p:spPr/>
        <p:txBody>
          <a:bodyPr rtlCol="0">
            <a:normAutofit lnSpcReduction="10000"/>
          </a:bodyPr>
          <a:lstStyle/>
          <a:p>
            <a:pPr marL="342900" lvl="1" indent="-342900" eaLnBrk="1" fontAlgn="auto" hangingPunct="1">
              <a:spcAft>
                <a:spcPts val="0"/>
              </a:spcAft>
              <a:buSzPct val="60000"/>
              <a:buFont typeface="Wingdings 2" pitchFamily="18" charset="2"/>
              <a:buChar char=""/>
              <a:defRPr/>
            </a:pPr>
            <a:r>
              <a:rPr lang="en-US" altLang="en-US" dirty="0">
                <a:cs typeface="+mn-cs"/>
              </a:rPr>
              <a:t>Identify the hazards associated with an infectious agent or material.</a:t>
            </a:r>
          </a:p>
          <a:p>
            <a:pPr marL="342900" lvl="1" indent="-342900" eaLnBrk="1" fontAlgn="auto" hangingPunct="1">
              <a:spcAft>
                <a:spcPts val="0"/>
              </a:spcAft>
              <a:buSzPct val="60000"/>
              <a:buFont typeface="Wingdings 2" pitchFamily="18" charset="2"/>
              <a:buChar char=""/>
              <a:defRPr/>
            </a:pPr>
            <a:r>
              <a:rPr lang="en-US" altLang="en-US" dirty="0">
                <a:cs typeface="+mn-cs"/>
              </a:rPr>
              <a:t>Identify the activities that might cause exposures to the agent or material.</a:t>
            </a:r>
          </a:p>
          <a:p>
            <a:pPr marL="342900" lvl="1" indent="-342900" eaLnBrk="1" fontAlgn="auto" hangingPunct="1">
              <a:spcAft>
                <a:spcPts val="0"/>
              </a:spcAft>
              <a:buSzPct val="60000"/>
              <a:buFont typeface="Wingdings 2" pitchFamily="18" charset="2"/>
              <a:buChar char=""/>
              <a:defRPr/>
            </a:pPr>
            <a:r>
              <a:rPr lang="en-US" altLang="en-US" dirty="0">
                <a:cs typeface="+mn-cs"/>
              </a:rPr>
              <a:t>Consider the competencies and experience of laboratory personnel.</a:t>
            </a:r>
          </a:p>
          <a:p>
            <a:pPr marL="342900" lvl="1" indent="-342900" eaLnBrk="1" fontAlgn="auto" hangingPunct="1">
              <a:spcAft>
                <a:spcPts val="0"/>
              </a:spcAft>
              <a:buSzPct val="60000"/>
              <a:buFont typeface="Wingdings 2" pitchFamily="18" charset="2"/>
              <a:buChar char=""/>
              <a:defRPr/>
            </a:pPr>
            <a:r>
              <a:rPr lang="en-US" altLang="en-US" dirty="0">
                <a:cs typeface="+mn-cs"/>
              </a:rPr>
              <a:t>Evaluate and prioritize risks (evaluate the likelihood that an exposure would cause a laboratory-acquired infection [LAI] and the severity of consequences if such an infection occurs).</a:t>
            </a:r>
          </a:p>
          <a:p>
            <a:pPr marL="342900" lvl="1" indent="-342900" eaLnBrk="1" fontAlgn="auto" hangingPunct="1">
              <a:spcAft>
                <a:spcPts val="0"/>
              </a:spcAft>
              <a:buSzPct val="60000"/>
              <a:buFont typeface="Wingdings 2" pitchFamily="18" charset="2"/>
              <a:buChar char=""/>
              <a:defRPr/>
            </a:pPr>
            <a:r>
              <a:rPr lang="en-US" altLang="en-US" dirty="0">
                <a:cs typeface="+mn-cs"/>
              </a:rPr>
              <a:t>Develop, implement, and evaluate controls to minimize the risk for exposure.</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933D68D-6A38-5052-008C-55E1CD424E39}"/>
              </a:ext>
            </a:extLst>
          </p:cNvPr>
          <p:cNvSpPr>
            <a:spLocks noGrp="1"/>
          </p:cNvSpPr>
          <p:nvPr>
            <p:ph type="title"/>
          </p:nvPr>
        </p:nvSpPr>
        <p:spPr/>
        <p:txBody>
          <a:bodyPr/>
          <a:lstStyle/>
          <a:p>
            <a:pPr eaLnBrk="1" hangingPunct="1"/>
            <a:r>
              <a:rPr lang="en-US" altLang="en-US"/>
              <a:t>Processing of Patient Specimens</a:t>
            </a:r>
          </a:p>
        </p:txBody>
      </p:sp>
      <p:sp>
        <p:nvSpPr>
          <p:cNvPr id="120835" name="Rectangle 3">
            <a:extLst>
              <a:ext uri="{FF2B5EF4-FFF2-40B4-BE49-F238E27FC236}">
                <a16:creationId xmlns:a16="http://schemas.microsoft.com/office/drawing/2014/main" id="{7A80B65A-ED04-DD51-1F12-0B90BA46E2B6}"/>
              </a:ext>
            </a:extLst>
          </p:cNvPr>
          <p:cNvSpPr>
            <a:spLocks noGrp="1"/>
          </p:cNvSpPr>
          <p:nvPr>
            <p:ph idx="1"/>
          </p:nvPr>
        </p:nvSpPr>
        <p:spPr/>
        <p:txBody>
          <a:bodyPr/>
          <a:lstStyle/>
          <a:p>
            <a:pPr eaLnBrk="1" hangingPunct="1"/>
            <a:r>
              <a:rPr lang="en-US" altLang="en-US"/>
              <a:t>Standard precautions should be used when handling all patient samples</a:t>
            </a:r>
          </a:p>
          <a:p>
            <a:pPr eaLnBrk="1" hangingPunct="1"/>
            <a:r>
              <a:rPr lang="en-US" altLang="en-US"/>
              <a:t>Assume that all patient sample contain agents that correlate with at least a Biosafety Level (BLS) of at least a 2 (BLS-2)</a:t>
            </a:r>
          </a:p>
          <a:p>
            <a:pPr eaLnBrk="1" hangingPunct="1"/>
            <a:r>
              <a:rPr lang="en-US" altLang="en-US"/>
              <a:t>Perform all specimen processing in a biological safety cabinet (BSC)</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31DAB92-6E10-2037-420B-8670C3E86C1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Working with Actively </a:t>
            </a:r>
            <a:br>
              <a:rPr lang="en-US" altLang="en-US" dirty="0"/>
            </a:br>
            <a:r>
              <a:rPr lang="en-US" altLang="en-US" dirty="0"/>
              <a:t>Growing Cultures</a:t>
            </a:r>
          </a:p>
        </p:txBody>
      </p:sp>
      <p:sp>
        <p:nvSpPr>
          <p:cNvPr id="124931" name="Rectangle 3">
            <a:extLst>
              <a:ext uri="{FF2B5EF4-FFF2-40B4-BE49-F238E27FC236}">
                <a16:creationId xmlns:a16="http://schemas.microsoft.com/office/drawing/2014/main" id="{47303A67-7105-78E4-2ED6-9F2A72A0D4A4}"/>
              </a:ext>
            </a:extLst>
          </p:cNvPr>
          <p:cNvSpPr>
            <a:spLocks noGrp="1"/>
          </p:cNvSpPr>
          <p:nvPr>
            <p:ph idx="1"/>
          </p:nvPr>
        </p:nvSpPr>
        <p:spPr/>
        <p:txBody>
          <a:bodyPr/>
          <a:lstStyle/>
          <a:p>
            <a:pPr eaLnBrk="1" hangingPunct="1"/>
            <a:r>
              <a:rPr lang="en-US" altLang="en-US" dirty="0"/>
              <a:t>Frequently wash hands to avoid exposure.</a:t>
            </a:r>
          </a:p>
          <a:p>
            <a:pPr eaLnBrk="1" hangingPunct="1"/>
            <a:r>
              <a:rPr lang="en-US" altLang="en-US" dirty="0"/>
              <a:t>Wear appropriate PPE.</a:t>
            </a:r>
          </a:p>
          <a:p>
            <a:pPr eaLnBrk="1" hangingPunct="1"/>
            <a:r>
              <a:rPr lang="en-US" altLang="en-US" dirty="0"/>
              <a:t>Cover wounds, cuts, hangnails, and bandage small finger cuts.</a:t>
            </a:r>
          </a:p>
          <a:p>
            <a:pPr eaLnBrk="1" hangingPunct="1"/>
            <a:r>
              <a:rPr lang="en-US" altLang="en-US" dirty="0"/>
              <a:t>Prevent exposure when determining microbial odor.</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448DB3A-B619-6B32-2592-5A34BD6EB450}"/>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Working with Actively </a:t>
            </a:r>
            <a:br>
              <a:rPr lang="en-US" altLang="en-US" dirty="0"/>
            </a:br>
            <a:r>
              <a:rPr lang="en-US" altLang="en-US" dirty="0"/>
              <a:t>Growing Cultures </a:t>
            </a:r>
            <a:endParaRPr lang="en-US" altLang="en-US" strike="sngStrike" dirty="0"/>
          </a:p>
        </p:txBody>
      </p:sp>
      <p:sp>
        <p:nvSpPr>
          <p:cNvPr id="125955" name="Rectangle 3">
            <a:extLst>
              <a:ext uri="{FF2B5EF4-FFF2-40B4-BE49-F238E27FC236}">
                <a16:creationId xmlns:a16="http://schemas.microsoft.com/office/drawing/2014/main" id="{F3E714F5-2ECB-8A7D-B8F4-3B03910BC0B5}"/>
              </a:ext>
            </a:extLst>
          </p:cNvPr>
          <p:cNvSpPr>
            <a:spLocks noGrp="1"/>
          </p:cNvSpPr>
          <p:nvPr>
            <p:ph idx="1"/>
          </p:nvPr>
        </p:nvSpPr>
        <p:spPr/>
        <p:txBody>
          <a:bodyPr/>
          <a:lstStyle/>
          <a:p>
            <a:pPr eaLnBrk="1" hangingPunct="1"/>
            <a:r>
              <a:rPr lang="en-US" altLang="en-US" dirty="0"/>
              <a:t>Wear face shield (splash guard) when appropriate.</a:t>
            </a:r>
          </a:p>
          <a:p>
            <a:pPr eaLnBrk="1" hangingPunct="1"/>
            <a:r>
              <a:rPr lang="en-US" altLang="en-US" dirty="0"/>
              <a:t>Avoid open flames in the laboratory</a:t>
            </a:r>
          </a:p>
          <a:p>
            <a:pPr eaLnBrk="1" hangingPunct="1"/>
            <a:r>
              <a:rPr lang="en-US" altLang="en-US" dirty="0"/>
              <a:t>Seal plates growing fungus—only work with them in a biosafety cabinet (BSC)</a:t>
            </a:r>
          </a:p>
          <a:p>
            <a:pPr eaLnBrk="1" hangingPunct="1"/>
            <a:r>
              <a:rPr lang="en-US" altLang="en-US" dirty="0"/>
              <a:t>Work with cultures that have suspicious growth only in a BSC.</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D5631E03-18F3-F791-508C-4EF695B7CC15}"/>
              </a:ext>
            </a:extLst>
          </p:cNvPr>
          <p:cNvSpPr>
            <a:spLocks noGrp="1"/>
          </p:cNvSpPr>
          <p:nvPr>
            <p:ph type="title"/>
          </p:nvPr>
        </p:nvSpPr>
        <p:spPr/>
        <p:txBody>
          <a:bodyPr/>
          <a:lstStyle/>
          <a:p>
            <a:r>
              <a:rPr lang="en-US" altLang="en-US"/>
              <a:t>Biological Safety Cabinets (BSCs)</a:t>
            </a:r>
          </a:p>
        </p:txBody>
      </p:sp>
      <p:sp>
        <p:nvSpPr>
          <p:cNvPr id="126979" name="Content Placeholder 2">
            <a:extLst>
              <a:ext uri="{FF2B5EF4-FFF2-40B4-BE49-F238E27FC236}">
                <a16:creationId xmlns:a16="http://schemas.microsoft.com/office/drawing/2014/main" id="{95447F0B-6208-23F3-3871-84D62A3C718A}"/>
              </a:ext>
            </a:extLst>
          </p:cNvPr>
          <p:cNvSpPr>
            <a:spLocks noGrp="1"/>
          </p:cNvSpPr>
          <p:nvPr>
            <p:ph idx="1"/>
          </p:nvPr>
        </p:nvSpPr>
        <p:spPr/>
        <p:txBody>
          <a:bodyPr/>
          <a:lstStyle/>
          <a:p>
            <a:r>
              <a:rPr lang="en-US" altLang="en-US" dirty="0"/>
              <a:t>A form of engineering control </a:t>
            </a:r>
          </a:p>
          <a:p>
            <a:r>
              <a:rPr lang="en-US" altLang="en-US" dirty="0"/>
              <a:t>Also known a biosafety hoods</a:t>
            </a:r>
          </a:p>
          <a:p>
            <a:r>
              <a:rPr lang="en-US" altLang="en-US" dirty="0"/>
              <a:t>Serve</a:t>
            </a:r>
            <a:r>
              <a:rPr lang="en-US" altLang="en-US" strike="sngStrike" dirty="0"/>
              <a:t>s</a:t>
            </a:r>
            <a:r>
              <a:rPr lang="en-US" altLang="en-US" dirty="0"/>
              <a:t> as a containment barrier that protects workers from the aerosolized transmission of infectious agents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58067C7-9A64-4D0D-5084-FAEA6597E232}"/>
              </a:ext>
            </a:extLst>
          </p:cNvPr>
          <p:cNvSpPr>
            <a:spLocks noGrp="1"/>
          </p:cNvSpPr>
          <p:nvPr>
            <p:ph type="title"/>
          </p:nvPr>
        </p:nvSpPr>
        <p:spPr/>
        <p:txBody>
          <a:bodyPr/>
          <a:lstStyle/>
          <a:p>
            <a:pPr eaLnBrk="1" hangingPunct="1"/>
            <a:r>
              <a:rPr lang="en-US" altLang="en-US" dirty="0"/>
              <a:t>Biological Safety Cabinets (BSC)</a:t>
            </a:r>
            <a:endParaRPr lang="en-US" altLang="en-US" strike="sngStrike" dirty="0"/>
          </a:p>
        </p:txBody>
      </p:sp>
      <p:sp>
        <p:nvSpPr>
          <p:cNvPr id="128003" name="Rectangle 3">
            <a:extLst>
              <a:ext uri="{FF2B5EF4-FFF2-40B4-BE49-F238E27FC236}">
                <a16:creationId xmlns:a16="http://schemas.microsoft.com/office/drawing/2014/main" id="{A2EDF1A1-ACF3-AD6A-FB28-54B56EB2B7A7}"/>
              </a:ext>
            </a:extLst>
          </p:cNvPr>
          <p:cNvSpPr>
            <a:spLocks noGrp="1"/>
          </p:cNvSpPr>
          <p:nvPr>
            <p:ph idx="1"/>
          </p:nvPr>
        </p:nvSpPr>
        <p:spPr/>
        <p:txBody>
          <a:bodyPr/>
          <a:lstStyle/>
          <a:p>
            <a:pPr eaLnBrk="1" hangingPunct="1"/>
            <a:r>
              <a:rPr lang="en-US" altLang="en-US" dirty="0"/>
              <a:t>Three types</a:t>
            </a:r>
          </a:p>
          <a:p>
            <a:pPr lvl="1" eaLnBrk="1" hangingPunct="1"/>
            <a:r>
              <a:rPr lang="en-US" altLang="en-US" dirty="0"/>
              <a:t>Class I</a:t>
            </a:r>
          </a:p>
          <a:p>
            <a:pPr lvl="1" eaLnBrk="1" hangingPunct="1"/>
            <a:r>
              <a:rPr lang="en-US" altLang="en-US" dirty="0"/>
              <a:t>Class II—most commonly class used in microbiology laboratories</a:t>
            </a:r>
          </a:p>
          <a:p>
            <a:pPr lvl="1" eaLnBrk="1" hangingPunct="1"/>
            <a:r>
              <a:rPr lang="en-US" altLang="en-US" dirty="0"/>
              <a:t>Class III</a:t>
            </a:r>
          </a:p>
          <a:p>
            <a:pPr eaLnBrk="1" hangingPunct="1"/>
            <a:r>
              <a:rPr lang="en-US" altLang="en-US" dirty="0"/>
              <a:t>BSCs must be maintained, inspected, and used properly</a:t>
            </a:r>
          </a:p>
        </p:txBody>
      </p:sp>
    </p:spTree>
  </p:cSld>
  <p:clrMapOvr>
    <a:masterClrMapping/>
  </p:clrMapOvr>
  <p:transition/>
</p:sld>
</file>

<file path=ppt/theme/theme1.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5282</Words>
  <Application>Microsoft Office PowerPoint</Application>
  <PresentationFormat>On-screen Show (4:3)</PresentationFormat>
  <Paragraphs>800</Paragraphs>
  <Slides>146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146</vt:i4>
      </vt:variant>
    </vt:vector>
  </HeadingPairs>
  <TitlesOfParts>
    <vt:vector size="155" baseType="lpstr">
      <vt:lpstr>MS PGothic</vt:lpstr>
      <vt:lpstr>MS PGothic</vt:lpstr>
      <vt:lpstr>Arial</vt:lpstr>
      <vt:lpstr>Symbol</vt:lpstr>
      <vt:lpstr>Times New Roman</vt:lpstr>
      <vt:lpstr>Wingdings</vt:lpstr>
      <vt:lpstr>Wingdings 2</vt:lpstr>
      <vt:lpstr>Wingdings 3</vt:lpstr>
      <vt:lpstr>Neon-RoyalBlue</vt:lpstr>
      <vt:lpstr>PowerPoint Presentation</vt:lpstr>
      <vt:lpstr>What’s Ahead?</vt:lpstr>
      <vt:lpstr>What’s Ahead</vt:lpstr>
      <vt:lpstr>DISINFECTION AND Sterilization</vt:lpstr>
      <vt:lpstr>General Comments</vt:lpstr>
      <vt:lpstr>What’s Ahead?</vt:lpstr>
      <vt:lpstr>What’s Ahead? (Cont.)</vt:lpstr>
      <vt:lpstr>STERILIZATION VERSUS DISINFECTION</vt:lpstr>
      <vt:lpstr>Definitions</vt:lpstr>
      <vt:lpstr>Definitions</vt:lpstr>
      <vt:lpstr>FACTORS THAT INFLUENCE THE DEGREE OF KILLING</vt:lpstr>
      <vt:lpstr>Factors that Influence the Degree of Killing</vt:lpstr>
      <vt:lpstr>Types of Organisms</vt:lpstr>
      <vt:lpstr>Types of Organisms </vt:lpstr>
      <vt:lpstr>Types of Organisms </vt:lpstr>
      <vt:lpstr>Types of Microorganisms and Resistance to Killing</vt:lpstr>
      <vt:lpstr>Number of Organisms</vt:lpstr>
      <vt:lpstr>Number of Organisms</vt:lpstr>
      <vt:lpstr>Concentration of Disinfecting Agent/ Presence of Organic Material</vt:lpstr>
      <vt:lpstr>Nature of the Surface to  be Disinfected</vt:lpstr>
      <vt:lpstr>Contact Time/Temperature/pH</vt:lpstr>
      <vt:lpstr>Biofilms/Compatibility of Disinfectants</vt:lpstr>
      <vt:lpstr>METHODS OF DISINFECTION AND STERILIZATION</vt:lpstr>
      <vt:lpstr>E.H. Spaulding Categories  of Medical Materials </vt:lpstr>
      <vt:lpstr>E.H. Spaulding Categories of Medical Materials </vt:lpstr>
      <vt:lpstr>Classification and Methods of Effective Disinfection</vt:lpstr>
      <vt:lpstr>Physical Methods: Heat and Filtration</vt:lpstr>
      <vt:lpstr>Physical Methods: Heat and Filtration</vt:lpstr>
      <vt:lpstr>Physical Methods: Heat and Filtration</vt:lpstr>
      <vt:lpstr>PowerPoint Presentation</vt:lpstr>
      <vt:lpstr>Radiation</vt:lpstr>
      <vt:lpstr>Radiation</vt:lpstr>
      <vt:lpstr>Chemical Methods</vt:lpstr>
      <vt:lpstr>Chemical Agents Commonly Used as Disinfectants and Antiseptics</vt:lpstr>
      <vt:lpstr>DISINFECTANTS VERSUS ANTISEPTICS</vt:lpstr>
      <vt:lpstr>Historical Background</vt:lpstr>
      <vt:lpstr>Historical Background</vt:lpstr>
      <vt:lpstr>Alcohols</vt:lpstr>
      <vt:lpstr>Alcohols</vt:lpstr>
      <vt:lpstr>Alcohols </vt:lpstr>
      <vt:lpstr>Aldehydes</vt:lpstr>
      <vt:lpstr>Aldehydes </vt:lpstr>
      <vt:lpstr>Aldehydes </vt:lpstr>
      <vt:lpstr>Halogens: Iodophors</vt:lpstr>
      <vt:lpstr>Halogens: Iodaphors </vt:lpstr>
      <vt:lpstr>Chlorine and Chlorine Compounds</vt:lpstr>
      <vt:lpstr>Detergents: Quaternary Ammonium Compounds</vt:lpstr>
      <vt:lpstr>Phenolics</vt:lpstr>
      <vt:lpstr>Chlorohexidine Gluconate</vt:lpstr>
      <vt:lpstr>Chlorohexidine Gluconate </vt:lpstr>
      <vt:lpstr>Chlorohexidine Gluconate </vt:lpstr>
      <vt:lpstr>Hexachlorophene</vt:lpstr>
      <vt:lpstr>Chloroxylenol</vt:lpstr>
      <vt:lpstr>Triclosan</vt:lpstr>
      <vt:lpstr>Triclosan</vt:lpstr>
      <vt:lpstr>Heavy Metals</vt:lpstr>
      <vt:lpstr>Heavy Metals</vt:lpstr>
      <vt:lpstr>Gases</vt:lpstr>
      <vt:lpstr>Gases</vt:lpstr>
      <vt:lpstr>ENIVIRONMENTAL PROTECTION AGENCY REGULATIONS ON CHEMICAL SURFACT DISINFECTANTS</vt:lpstr>
      <vt:lpstr>EPA Regulations on Chemical Surface Disinfectants</vt:lpstr>
      <vt:lpstr>Information on Disinfectant Labels</vt:lpstr>
      <vt:lpstr>Food and drug administration [fda] REGULATIONS ON CHEMICAL SKIN ANTISEPTICS</vt:lpstr>
      <vt:lpstr>FDA Regulations on Chemical Skin Antiseptics</vt:lpstr>
      <vt:lpstr>FDA Product Categories of Topical Antiseptics</vt:lpstr>
      <vt:lpstr>Hygienic Handwashing/Waterless Hand Rubs</vt:lpstr>
      <vt:lpstr>Surgical Hand Scrub/Waterless Surgical Hand rubs</vt:lpstr>
      <vt:lpstr>Presurgical Skin Disinfection</vt:lpstr>
      <vt:lpstr>Microbiology laboratory safety</vt:lpstr>
      <vt:lpstr>GENERAL LABORATORY SAFETY</vt:lpstr>
      <vt:lpstr>General Laboratory Safety</vt:lpstr>
      <vt:lpstr>Key Components of a Safety Program for the Clinical Laboratory</vt:lpstr>
      <vt:lpstr>Key Components of a Safety Program for the Clinical Laboratory</vt:lpstr>
      <vt:lpstr>Occupational Safety and Health Administration (OSHA)</vt:lpstr>
      <vt:lpstr>Occupational Safety and Health Administration (OSHA)</vt:lpstr>
      <vt:lpstr>Exposure Control Plan</vt:lpstr>
      <vt:lpstr>Exposure Control Plan Components</vt:lpstr>
      <vt:lpstr>Exposure Control Plan Components </vt:lpstr>
      <vt:lpstr>Standard Precautions</vt:lpstr>
      <vt:lpstr>Standard Precautions </vt:lpstr>
      <vt:lpstr>Transmission-Based Precautions</vt:lpstr>
      <vt:lpstr>Engineering Controls</vt:lpstr>
      <vt:lpstr>Work Practice Controls</vt:lpstr>
      <vt:lpstr>Work Practice Controls </vt:lpstr>
      <vt:lpstr>Personal Protective Equipment (PPE)</vt:lpstr>
      <vt:lpstr>PPE </vt:lpstr>
      <vt:lpstr>Biological Risk Assessment </vt:lpstr>
      <vt:lpstr>Recommendations for laboratory safety improvements</vt:lpstr>
      <vt:lpstr>Recommendations for Laboratory Safety Improvements </vt:lpstr>
      <vt:lpstr>Biological Risk Assessment</vt:lpstr>
      <vt:lpstr>Biological Risk Assessment</vt:lpstr>
      <vt:lpstr>Biological Risk Assessment </vt:lpstr>
      <vt:lpstr>Biological Risk Assessment</vt:lpstr>
      <vt:lpstr>Centers for Disease Control and Prevention (CDC) Guidelines for Safe Work Practices</vt:lpstr>
      <vt:lpstr>Processing of Patient Specimens</vt:lpstr>
      <vt:lpstr>Working with Actively  Growing Cultures</vt:lpstr>
      <vt:lpstr>Working with Actively  Growing Cultures </vt:lpstr>
      <vt:lpstr>Biological Safety Cabinets (BSCs)</vt:lpstr>
      <vt:lpstr>Biological Safety Cabinets (BSC)</vt:lpstr>
      <vt:lpstr>Biological Safety Hoods</vt:lpstr>
      <vt:lpstr>Proper Use of a BSC</vt:lpstr>
      <vt:lpstr>Biosafety Levels (BSLs)</vt:lpstr>
      <vt:lpstr>BSLs </vt:lpstr>
      <vt:lpstr>Hazardous Waste</vt:lpstr>
      <vt:lpstr>Disposal of Infectious Waste</vt:lpstr>
      <vt:lpstr>Examples of Biohazard Containers</vt:lpstr>
      <vt:lpstr>Examples of Biohazard Containers </vt:lpstr>
      <vt:lpstr>Hazardous Waste Reduction</vt:lpstr>
      <vt:lpstr>Chemical Safety: Employee Right-to-Know</vt:lpstr>
      <vt:lpstr>Hazardous Materials Classification</vt:lpstr>
      <vt:lpstr>Safety Data Sheets (SDS)</vt:lpstr>
      <vt:lpstr>Safety Data Sheets (SDS)</vt:lpstr>
      <vt:lpstr>Example of SDS</vt:lpstr>
      <vt:lpstr>Example of SDS</vt:lpstr>
      <vt:lpstr>Example of SDS</vt:lpstr>
      <vt:lpstr>Example of SDS</vt:lpstr>
      <vt:lpstr>Example of SDS</vt:lpstr>
      <vt:lpstr>Example of SDS</vt:lpstr>
      <vt:lpstr>Example of SDS</vt:lpstr>
      <vt:lpstr>Hazardous Chemicals Commonly Used in the Microbiology Laboratory</vt:lpstr>
      <vt:lpstr>Chemicals Inventory</vt:lpstr>
      <vt:lpstr>Chemical Storage</vt:lpstr>
      <vt:lpstr>Hazardous Chemical Classification</vt:lpstr>
      <vt:lpstr>Laboratory Safety for Hazardous Chemicals: Fume Hoods</vt:lpstr>
      <vt:lpstr>Chemical Spills and Signage</vt:lpstr>
      <vt:lpstr>Signage Warning Signs and Symbols</vt:lpstr>
      <vt:lpstr>Fire Safety</vt:lpstr>
      <vt:lpstr>Classes of Fire Extinguishers</vt:lpstr>
      <vt:lpstr>Thermal Injuries</vt:lpstr>
      <vt:lpstr>Storage of Compressed Gases</vt:lpstr>
      <vt:lpstr>Electrical Safety</vt:lpstr>
      <vt:lpstr>Miscellaneous Safety Considerations</vt:lpstr>
      <vt:lpstr>Safety Training</vt:lpstr>
      <vt:lpstr>BIOTERRORISM AND THE CLINICAL MICOBIOLOGY LABORATORY</vt:lpstr>
      <vt:lpstr>Laboratory Response Network</vt:lpstr>
      <vt:lpstr>Laboratory Response Network</vt:lpstr>
      <vt:lpstr>Laboratory Response Network</vt:lpstr>
      <vt:lpstr>Safety During a Possible Bioterrorism Event</vt:lpstr>
      <vt:lpstr>Safety During a Possible  Bioterrorism Event</vt:lpstr>
      <vt:lpstr>Packaging and Shipping of  Infectious Substances</vt:lpstr>
      <vt:lpstr>Points to Remember</vt:lpstr>
      <vt:lpstr>Points to Remember</vt:lpstr>
      <vt:lpstr>Points to Remember</vt:lpstr>
      <vt:lpstr>Points to Remember</vt:lpstr>
      <vt:lpstr>Points to Remember</vt:lpstr>
      <vt:lpstr>Points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
  <cp:lastModifiedBy/>
  <cp:revision>261</cp:revision>
  <dcterms:created xsi:type="dcterms:W3CDTF">2006-03-30T22:26:44Z</dcterms:created>
  <dcterms:modified xsi:type="dcterms:W3CDTF">2024-10-02T14:56:41Z</dcterms:modified>
</cp:coreProperties>
</file>