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2"/>
  </p:notesMasterIdLst>
  <p:sldIdLst>
    <p:sldId id="258" r:id="rId2"/>
    <p:sldId id="480" r:id="rId3"/>
    <p:sldId id="481" r:id="rId4"/>
    <p:sldId id="483" r:id="rId5"/>
    <p:sldId id="484" r:id="rId6"/>
    <p:sldId id="485" r:id="rId7"/>
    <p:sldId id="482" r:id="rId8"/>
    <p:sldId id="414" r:id="rId9"/>
    <p:sldId id="486" r:id="rId10"/>
    <p:sldId id="487" r:id="rId11"/>
    <p:sldId id="417" r:id="rId12"/>
    <p:sldId id="497" r:id="rId13"/>
    <p:sldId id="270" r:id="rId14"/>
    <p:sldId id="418" r:id="rId15"/>
    <p:sldId id="488" r:id="rId16"/>
    <p:sldId id="498" r:id="rId17"/>
    <p:sldId id="284" r:id="rId18"/>
    <p:sldId id="479" r:id="rId19"/>
    <p:sldId id="489" r:id="rId20"/>
    <p:sldId id="272" r:id="rId21"/>
    <p:sldId id="419" r:id="rId22"/>
    <p:sldId id="421" r:id="rId23"/>
    <p:sldId id="420" r:id="rId24"/>
    <p:sldId id="490" r:id="rId25"/>
    <p:sldId id="423" r:id="rId26"/>
    <p:sldId id="491" r:id="rId27"/>
    <p:sldId id="273" r:id="rId28"/>
    <p:sldId id="499" r:id="rId29"/>
    <p:sldId id="500" r:id="rId30"/>
    <p:sldId id="501" r:id="rId31"/>
    <p:sldId id="502" r:id="rId32"/>
    <p:sldId id="503" r:id="rId33"/>
    <p:sldId id="504" r:id="rId34"/>
    <p:sldId id="424" r:id="rId35"/>
    <p:sldId id="492" r:id="rId36"/>
    <p:sldId id="275" r:id="rId37"/>
    <p:sldId id="276" r:id="rId38"/>
    <p:sldId id="493" r:id="rId39"/>
    <p:sldId id="425" r:id="rId40"/>
    <p:sldId id="496" r:id="rId41"/>
    <p:sldId id="507" r:id="rId42"/>
    <p:sldId id="508" r:id="rId43"/>
    <p:sldId id="509" r:id="rId44"/>
    <p:sldId id="512" r:id="rId45"/>
    <p:sldId id="285" r:id="rId46"/>
    <p:sldId id="515" r:id="rId47"/>
    <p:sldId id="505" r:id="rId48"/>
    <p:sldId id="516" r:id="rId49"/>
    <p:sldId id="426" r:id="rId50"/>
    <p:sldId id="519" r:id="rId51"/>
    <p:sldId id="521" r:id="rId52"/>
    <p:sldId id="278" r:id="rId53"/>
    <p:sldId id="427" r:id="rId54"/>
    <p:sldId id="522" r:id="rId55"/>
    <p:sldId id="280" r:id="rId56"/>
    <p:sldId id="523" r:id="rId57"/>
    <p:sldId id="530" r:id="rId58"/>
    <p:sldId id="533" r:id="rId59"/>
    <p:sldId id="612" r:id="rId60"/>
    <p:sldId id="552" r:id="rId61"/>
    <p:sldId id="553" r:id="rId62"/>
    <p:sldId id="554" r:id="rId63"/>
    <p:sldId id="407" r:id="rId64"/>
    <p:sldId id="429" r:id="rId65"/>
    <p:sldId id="555" r:id="rId66"/>
    <p:sldId id="446" r:id="rId67"/>
    <p:sldId id="408" r:id="rId68"/>
    <p:sldId id="557" r:id="rId69"/>
    <p:sldId id="394" r:id="rId70"/>
    <p:sldId id="558" r:id="rId71"/>
    <p:sldId id="560" r:id="rId72"/>
    <p:sldId id="288" r:id="rId73"/>
    <p:sldId id="598" r:id="rId74"/>
    <p:sldId id="600" r:id="rId75"/>
    <p:sldId id="602" r:id="rId76"/>
    <p:sldId id="603" r:id="rId77"/>
    <p:sldId id="289" r:id="rId78"/>
    <p:sldId id="605" r:id="rId79"/>
    <p:sldId id="290" r:id="rId80"/>
    <p:sldId id="607" r:id="rId81"/>
    <p:sldId id="609" r:id="rId82"/>
    <p:sldId id="291" r:id="rId83"/>
    <p:sldId id="611" r:id="rId84"/>
    <p:sldId id="575" r:id="rId85"/>
    <p:sldId id="577" r:id="rId86"/>
    <p:sldId id="576" r:id="rId87"/>
    <p:sldId id="476" r:id="rId88"/>
    <p:sldId id="562" r:id="rId89"/>
    <p:sldId id="563" r:id="rId90"/>
    <p:sldId id="564" r:id="rId91"/>
    <p:sldId id="581" r:id="rId92"/>
    <p:sldId id="579" r:id="rId93"/>
    <p:sldId id="582" r:id="rId94"/>
    <p:sldId id="583" r:id="rId95"/>
    <p:sldId id="565" r:id="rId96"/>
    <p:sldId id="569" r:id="rId97"/>
    <p:sldId id="623" r:id="rId98"/>
    <p:sldId id="396" r:id="rId99"/>
    <p:sldId id="566" r:id="rId100"/>
    <p:sldId id="568" r:id="rId101"/>
    <p:sldId id="580" r:id="rId102"/>
    <p:sldId id="584" r:id="rId103"/>
    <p:sldId id="585" r:id="rId104"/>
    <p:sldId id="587" r:id="rId105"/>
    <p:sldId id="586" r:id="rId106"/>
    <p:sldId id="294" r:id="rId107"/>
    <p:sldId id="567" r:id="rId108"/>
    <p:sldId id="614" r:id="rId109"/>
    <p:sldId id="297" r:id="rId110"/>
    <p:sldId id="298" r:id="rId111"/>
    <p:sldId id="299" r:id="rId112"/>
    <p:sldId id="300" r:id="rId113"/>
    <p:sldId id="588" r:id="rId114"/>
    <p:sldId id="589" r:id="rId115"/>
    <p:sldId id="590" r:id="rId116"/>
    <p:sldId id="591" r:id="rId117"/>
    <p:sldId id="478" r:id="rId118"/>
    <p:sldId id="592" r:id="rId119"/>
    <p:sldId id="595" r:id="rId120"/>
    <p:sldId id="596" r:id="rId121"/>
    <p:sldId id="615" r:id="rId122"/>
    <p:sldId id="616" r:id="rId123"/>
    <p:sldId id="617" r:id="rId124"/>
    <p:sldId id="618" r:id="rId125"/>
    <p:sldId id="303" r:id="rId126"/>
    <p:sldId id="619" r:id="rId127"/>
    <p:sldId id="620" r:id="rId128"/>
    <p:sldId id="304" r:id="rId129"/>
    <p:sldId id="433" r:id="rId130"/>
    <p:sldId id="621"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A97524-5374-2585-7B67-8C8884014C75}" name="Don Lehman" initials="DL" userId="798566fecc806f0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218"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38" Type="http://schemas.microsoft.com/office/2018/10/relationships/authors" Targe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F2B87-ABF7-4D88-AF00-288259FC23A7}"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1F93D-AD57-49B6-BECF-859FF7616EC8}" type="slidenum">
              <a:rPr lang="en-US" smtClean="0"/>
              <a:t>‹#›</a:t>
            </a:fld>
            <a:endParaRPr lang="en-US"/>
          </a:p>
        </p:txBody>
      </p:sp>
    </p:spTree>
    <p:extLst>
      <p:ext uri="{BB962C8B-B14F-4D97-AF65-F5344CB8AC3E}">
        <p14:creationId xmlns:p14="http://schemas.microsoft.com/office/powerpoint/2010/main" val="190050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8A6B59B-548C-169A-C727-6CF5AFDAEDE2}"/>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3BA0391D-8FA7-7F76-4E74-CE6396F8F3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544FEF46-A502-3632-E958-FE7C350545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BEA237-7ACC-4746-869E-EFAC9E30B3C9}"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41F93D-AD57-49B6-BECF-859FF7616EC8}" type="slidenum">
              <a:rPr lang="en-US" smtClean="0"/>
              <a:t>8</a:t>
            </a:fld>
            <a:endParaRPr lang="en-US"/>
          </a:p>
        </p:txBody>
      </p:sp>
    </p:spTree>
    <p:extLst>
      <p:ext uri="{BB962C8B-B14F-4D97-AF65-F5344CB8AC3E}">
        <p14:creationId xmlns:p14="http://schemas.microsoft.com/office/powerpoint/2010/main" val="399091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B7E9CA7-012E-22CC-C859-7CA221AC1EFC}"/>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C6DEA805-E971-CF9B-3BC5-6C9FBAFD1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4A6A58C8-BE8E-EB54-276B-EDC544AEC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2CE55F-025E-4DD2-B106-5A1953EEC42B}"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AA05A64-A712-17CF-AD46-C30927CF8ADA}"/>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24FD0C67-891A-8885-203D-2E44F83B0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4ACB698D-5425-1175-EF1A-641BBAC30B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80A29D-CDEB-403E-94C3-4F0C0BB00B53}" type="slidenum">
              <a:rPr lang="en-US" altLang="en-US" sz="1200">
                <a:latin typeface="Arial" panose="020B0604020202020204" pitchFamily="34" charset="0"/>
              </a:rPr>
              <a:pPr/>
              <a:t>42</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7B2767D-190F-F218-FEBA-2E7CA2943807}"/>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0C81E51E-5C35-0914-52FC-4D09893231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C5C969F7-552F-0FE7-FDA6-C878AA153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0204FB-FD4B-4E3A-B79F-23EFED458799}" type="slidenum">
              <a:rPr lang="en-US" altLang="en-US" sz="1200">
                <a:latin typeface="Arial" panose="020B0604020202020204" pitchFamily="34" charset="0"/>
              </a:rPr>
              <a:pPr/>
              <a:t>54</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E5BAA4B4-D7EF-F927-2C99-3DA8FF35368E}"/>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2107065B-2987-FC0E-16E8-288B195BCE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5582EEE0-480D-061B-C90D-373FBCB47C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5138F0-09DE-4065-8CAD-BA84C29BA4AD}" type="slidenum">
              <a:rPr lang="en-US" altLang="en-US" sz="1200">
                <a:latin typeface="Arial" panose="020B0604020202020204" pitchFamily="34" charset="0"/>
              </a:rPr>
              <a:pPr/>
              <a:t>67</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718DE647-8B6E-8FC3-F3A4-3C084A0DA62B}"/>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9A19220F-D894-262F-A5FB-72CB9486B8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6196" name="Slide Number Placeholder 3">
            <a:extLst>
              <a:ext uri="{FF2B5EF4-FFF2-40B4-BE49-F238E27FC236}">
                <a16:creationId xmlns:a16="http://schemas.microsoft.com/office/drawing/2014/main" id="{467AFFC3-73D6-28A0-9B85-77BBCE14CA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D8AA1D-CE20-4DC2-AB7B-94ECCF394272}" type="slidenum">
              <a:rPr lang="en-US" altLang="en-US" sz="1200">
                <a:latin typeface="Arial" panose="020B0604020202020204" pitchFamily="34" charset="0"/>
              </a:rPr>
              <a:pPr/>
              <a:t>82</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902D7B86-B533-9FF0-8C4A-B33B4AA5D8AB}"/>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76F87C1E-3E11-6B4C-73EA-5D11274E2E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7460" name="Slide Number Placeholder 3">
            <a:extLst>
              <a:ext uri="{FF2B5EF4-FFF2-40B4-BE49-F238E27FC236}">
                <a16:creationId xmlns:a16="http://schemas.microsoft.com/office/drawing/2014/main" id="{6A866458-388C-B9FC-E352-9AFF141B2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F768EB-1F86-4FCB-8DE7-5C486E1365FE}" type="slidenum">
              <a:rPr lang="en-US" altLang="en-US" sz="1200">
                <a:latin typeface="Arial" panose="020B0604020202020204" pitchFamily="34" charset="0"/>
              </a:rPr>
              <a:pPr/>
              <a:t>90</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D02A833A-178D-2C29-F6B6-E981569BE377}"/>
              </a:ext>
            </a:extLst>
          </p:cNvPr>
          <p:cNvSpPr>
            <a:spLocks noGrp="1" noRot="1" noChangeAspect="1" noChangeArrowheads="1" noTextEdit="1"/>
          </p:cNvSpPr>
          <p:nvPr>
            <p:ph type="sldImg"/>
          </p:nvPr>
        </p:nvSpPr>
        <p:spPr>
          <a:ln/>
        </p:spPr>
      </p:sp>
      <p:sp>
        <p:nvSpPr>
          <p:cNvPr id="197635" name="Notes Placeholder 2">
            <a:extLst>
              <a:ext uri="{FF2B5EF4-FFF2-40B4-BE49-F238E27FC236}">
                <a16:creationId xmlns:a16="http://schemas.microsoft.com/office/drawing/2014/main" id="{83F5962E-4021-B721-E33A-444212420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7636" name="Slide Number Placeholder 3">
            <a:extLst>
              <a:ext uri="{FF2B5EF4-FFF2-40B4-BE49-F238E27FC236}">
                <a16:creationId xmlns:a16="http://schemas.microsoft.com/office/drawing/2014/main" id="{D93537EB-F5DA-80DE-C6E0-7CBFE1F7CD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CA2A7F9-7B9E-4CF8-8B33-22969AAFC71C}" type="slidenum">
              <a:rPr lang="en-US" altLang="en-US" sz="1200">
                <a:latin typeface="Arial" panose="020B0604020202020204" pitchFamily="34" charset="0"/>
              </a:rPr>
              <a:pPr/>
              <a:t>130</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914400" y="1143000"/>
            <a:ext cx="10363200" cy="1143000"/>
          </a:xfrm>
        </p:spPr>
        <p:txBody>
          <a:bodyPr/>
          <a:lstStyle>
            <a:lvl1pPr>
              <a:defRPr sz="3600"/>
            </a:lvl1pPr>
          </a:lstStyle>
          <a:p>
            <a:r>
              <a:rPr lang="en-US" smtClean="0"/>
              <a:t>Click to edit Master title style</a:t>
            </a:r>
            <a:endParaRPr lang="en-GB"/>
          </a:p>
        </p:txBody>
      </p:sp>
      <p:sp>
        <p:nvSpPr>
          <p:cNvPr id="110595" name="Rectangle 3"/>
          <p:cNvSpPr>
            <a:spLocks noGrp="1" noChangeArrowheads="1"/>
          </p:cNvSpPr>
          <p:nvPr>
            <p:ph type="subTitle" sz="quarter" idx="1"/>
          </p:nvPr>
        </p:nvSpPr>
        <p:spPr>
          <a:xfrm>
            <a:off x="1320800" y="2819400"/>
            <a:ext cx="9550400" cy="1752600"/>
          </a:xfrm>
          <a:ln w="9525">
            <a:headEnd/>
            <a:tailEnd/>
          </a:ln>
        </p:spPr>
        <p:txBody>
          <a:bodyPr lIns="92075" tIns="46038" rIns="92075" bIns="46038"/>
          <a:lstStyle>
            <a:lvl1pPr marL="0" indent="0" algn="ctr">
              <a:buFont typeface="Wingdings 2" pitchFamily="18" charset="2"/>
              <a:buNone/>
              <a:defRPr sz="3600"/>
            </a:lvl1pPr>
          </a:lstStyle>
          <a:p>
            <a:r>
              <a:rPr lang="en-US" smtClean="0"/>
              <a:t>Click to edit Master subtitle style</a:t>
            </a:r>
            <a:endParaRPr lang="en-GB"/>
          </a:p>
        </p:txBody>
      </p:sp>
      <p:sp>
        <p:nvSpPr>
          <p:cNvPr id="2" name="Footer Placeholder 1">
            <a:extLst>
              <a:ext uri="{FF2B5EF4-FFF2-40B4-BE49-F238E27FC236}">
                <a16:creationId xmlns:a16="http://schemas.microsoft.com/office/drawing/2014/main" id="{8ED23355-F2D2-C532-ADE8-39BD6C609210}"/>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200454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B0777EA5-F8C1-0EB0-1795-A47007AB9F64}"/>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83355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753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350DDAC4-5573-1C92-5172-7DC324A040F7}"/>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359921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790F9E41-978F-6DF3-1BED-A5B78F4445F2}"/>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370619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Footer Placeholder 1">
            <a:extLst>
              <a:ext uri="{FF2B5EF4-FFF2-40B4-BE49-F238E27FC236}">
                <a16:creationId xmlns:a16="http://schemas.microsoft.com/office/drawing/2014/main" id="{B04269CB-4E1F-1300-06EF-4C19BB2E6125}"/>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121388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
            <a:extLst>
              <a:ext uri="{FF2B5EF4-FFF2-40B4-BE49-F238E27FC236}">
                <a16:creationId xmlns:a16="http://schemas.microsoft.com/office/drawing/2014/main" id="{BE79B999-72FD-0852-2D83-3C7CCB5AC0EA}"/>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359673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
            <a:extLst>
              <a:ext uri="{FF2B5EF4-FFF2-40B4-BE49-F238E27FC236}">
                <a16:creationId xmlns:a16="http://schemas.microsoft.com/office/drawing/2014/main" id="{7AA27215-5808-26AD-9D67-61481162824F}"/>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77389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a:extLst>
              <a:ext uri="{FF2B5EF4-FFF2-40B4-BE49-F238E27FC236}">
                <a16:creationId xmlns:a16="http://schemas.microsoft.com/office/drawing/2014/main" id="{1BAB9828-AB32-8C47-FC50-7A92D47776C8}"/>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235234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FAD7D5-05C3-DC2C-B4CB-2C637238E945}"/>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293119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1">
            <a:extLst>
              <a:ext uri="{FF2B5EF4-FFF2-40B4-BE49-F238E27FC236}">
                <a16:creationId xmlns:a16="http://schemas.microsoft.com/office/drawing/2014/main" id="{01385790-103E-0892-E45A-7C4922740697}"/>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168824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1">
            <a:extLst>
              <a:ext uri="{FF2B5EF4-FFF2-40B4-BE49-F238E27FC236}">
                <a16:creationId xmlns:a16="http://schemas.microsoft.com/office/drawing/2014/main" id="{D8C8DABF-6607-DFC2-9F81-00435C6DC223}"/>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r>
              <a:rPr lang="en-US" smtClean="0"/>
              <a:t>Copyright © 2015 by Saunders, an imprint of Elsevier Inc.</a:t>
            </a:r>
            <a:endParaRPr lang="en-US"/>
          </a:p>
        </p:txBody>
      </p:sp>
    </p:spTree>
    <p:extLst>
      <p:ext uri="{BB962C8B-B14F-4D97-AF65-F5344CB8AC3E}">
        <p14:creationId xmlns:p14="http://schemas.microsoft.com/office/powerpoint/2010/main" val="229719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F51D86F-2136-8292-09B1-20A17EE15826}"/>
              </a:ext>
            </a:extLst>
          </p:cNvPr>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a:p>
        </p:txBody>
      </p:sp>
      <p:sp>
        <p:nvSpPr>
          <p:cNvPr id="109571" name="Rectangle 3">
            <a:extLst>
              <a:ext uri="{FF2B5EF4-FFF2-40B4-BE49-F238E27FC236}">
                <a16:creationId xmlns:a16="http://schemas.microsoft.com/office/drawing/2014/main" id="{078C2A6C-AF62-A437-EE2C-41BB98BC4349}"/>
              </a:ext>
            </a:extLst>
          </p:cNvPr>
          <p:cNvSpPr>
            <a:spLocks noGrp="1" noChangeArrowheads="1"/>
          </p:cNvSpPr>
          <p:nvPr>
            <p:ph type="body" idx="1"/>
          </p:nvPr>
        </p:nvSpPr>
        <p:spPr bwMode="auto">
          <a:xfrm>
            <a:off x="914400" y="1527176"/>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a:extLst>
              <a:ext uri="{FF2B5EF4-FFF2-40B4-BE49-F238E27FC236}">
                <a16:creationId xmlns:a16="http://schemas.microsoft.com/office/drawing/2014/main" id="{34DE2A04-BAE7-EBFA-37A0-EA790A634B98}"/>
              </a:ext>
            </a:extLst>
          </p:cNvPr>
          <p:cNvSpPr>
            <a:spLocks noGrp="1"/>
          </p:cNvSpPr>
          <p:nvPr>
            <p:ph type="ftr" sz="quarter" idx="3"/>
          </p:nvPr>
        </p:nvSpPr>
        <p:spPr>
          <a:xfrm>
            <a:off x="2336800" y="6388101"/>
            <a:ext cx="792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a:t>Copyright © 2015 by Saunders, an imprint of Elsevier Inc.</a:t>
            </a:r>
          </a:p>
        </p:txBody>
      </p:sp>
      <p:sp>
        <p:nvSpPr>
          <p:cNvPr id="6" name="Text Box 8">
            <a:extLst>
              <a:ext uri="{FF2B5EF4-FFF2-40B4-BE49-F238E27FC236}">
                <a16:creationId xmlns:a16="http://schemas.microsoft.com/office/drawing/2014/main" id="{988552A0-3152-1F69-4C02-33BE7BD9711D}"/>
              </a:ext>
            </a:extLst>
          </p:cNvPr>
          <p:cNvSpPr txBox="1">
            <a:spLocks noChangeArrowheads="1"/>
          </p:cNvSpPr>
          <p:nvPr/>
        </p:nvSpPr>
        <p:spPr bwMode="auto">
          <a:xfrm>
            <a:off x="11379200" y="6508751"/>
            <a:ext cx="8128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0A717FAC-A327-4206-8D97-C15D00EFD7D8}"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pic>
        <p:nvPicPr>
          <p:cNvPr id="7" name="Picture 6">
            <a:extLst>
              <a:ext uri="{FF2B5EF4-FFF2-40B4-BE49-F238E27FC236}">
                <a16:creationId xmlns:a16="http://schemas.microsoft.com/office/drawing/2014/main" id="{0DB1DE54-EBF6-863E-24C3-344461234878}"/>
              </a:ext>
              <a:ext uri="{C183D7F6-B498-43B3-948B-1728B52AA6E4}">
                <adec:decorative xmlns:adec="http://schemas.microsoft.com/office/drawing/2017/decorative" xmlns="" val="1"/>
              </a:ext>
            </a:extLst>
          </p:cNvPr>
          <p:cNvPicPr>
            <a:picLocks noChangeAspect="1"/>
          </p:cNvPicPr>
          <p:nvPr userDrawn="1"/>
        </p:nvPicPr>
        <p:blipFill>
          <a:blip r:embed="rId13"/>
          <a:stretch>
            <a:fillRect/>
          </a:stretch>
        </p:blipFill>
        <p:spPr>
          <a:xfrm>
            <a:off x="4650154" y="6621829"/>
            <a:ext cx="3048000" cy="228600"/>
          </a:xfrm>
          <a:prstGeom prst="rect">
            <a:avLst/>
          </a:prstGeom>
        </p:spPr>
      </p:pic>
    </p:spTree>
    <p:extLst>
      <p:ext uri="{BB962C8B-B14F-4D97-AF65-F5344CB8AC3E}">
        <p14:creationId xmlns:p14="http://schemas.microsoft.com/office/powerpoint/2010/main" val="31026422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1" fontAlgn="base" hangingPunct="1">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18E03541-E87C-5AD7-17B2-7EC69AD39CBC}"/>
              </a:ext>
            </a:extLst>
          </p:cNvPr>
          <p:cNvSpPr>
            <a:spLocks noChangeArrowheads="1"/>
          </p:cNvSpPr>
          <p:nvPr/>
        </p:nvSpPr>
        <p:spPr bwMode="auto">
          <a:xfrm>
            <a:off x="2438400" y="16764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SzTx/>
              <a:buFontTx/>
              <a:buNone/>
            </a:pPr>
            <a:r>
              <a:rPr lang="en-GB" altLang="en-US" sz="4000">
                <a:ea typeface="ＭＳ Ｐゴシック" panose="020B0600070205080204" pitchFamily="34" charset="-128"/>
              </a:rPr>
              <a:t>Chapter 29</a:t>
            </a:r>
          </a:p>
        </p:txBody>
      </p:sp>
      <p:sp>
        <p:nvSpPr>
          <p:cNvPr id="16387" name="Rectangle 4">
            <a:extLst>
              <a:ext uri="{FF2B5EF4-FFF2-40B4-BE49-F238E27FC236}">
                <a16:creationId xmlns:a16="http://schemas.microsoft.com/office/drawing/2014/main" id="{C2C3C2D3-3AA6-A6EF-C944-1DE510FC122C}"/>
              </a:ext>
            </a:extLst>
          </p:cNvPr>
          <p:cNvSpPr>
            <a:spLocks noChangeArrowheads="1"/>
          </p:cNvSpPr>
          <p:nvPr/>
        </p:nvSpPr>
        <p:spPr bwMode="auto">
          <a:xfrm>
            <a:off x="2438400" y="3389314"/>
            <a:ext cx="73152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
                <a:schemeClr val="tx2"/>
              </a:buClr>
              <a:buFont typeface="Wingdings 2" panose="05020102010507070707" pitchFamily="18" charset="2"/>
              <a:buNone/>
            </a:pPr>
            <a:r>
              <a:rPr lang="en-US" altLang="en-US" sz="3000">
                <a:ea typeface="ＭＳ Ｐゴシック" panose="020B0600070205080204" pitchFamily="34" charset="-128"/>
              </a:rPr>
              <a:t>Clinical Virology</a:t>
            </a:r>
          </a:p>
          <a:p>
            <a:pPr algn="ctr">
              <a:spcBef>
                <a:spcPct val="0"/>
              </a:spcBef>
              <a:buClr>
                <a:schemeClr val="tx2"/>
              </a:buClr>
              <a:buFont typeface="Wingdings 2" panose="05020102010507070707" pitchFamily="18" charset="2"/>
              <a:buNone/>
            </a:pPr>
            <a:r>
              <a:rPr lang="en-US" altLang="en-US" sz="3000">
                <a:ea typeface="ＭＳ Ｐゴシック" panose="020B0600070205080204" pitchFamily="34" charset="-128"/>
              </a:rPr>
              <a:t>Part One</a:t>
            </a:r>
          </a:p>
          <a:p>
            <a:pPr algn="ctr">
              <a:spcBef>
                <a:spcPct val="0"/>
              </a:spcBef>
              <a:buClr>
                <a:schemeClr val="tx2"/>
              </a:buClr>
              <a:buFont typeface="Wingdings 2" panose="05020102010507070707" pitchFamily="18" charset="2"/>
              <a:buNone/>
            </a:pPr>
            <a:endParaRPr lang="en-US" altLang="en-US" sz="3000">
              <a:ea typeface="ＭＳ Ｐゴシック" panose="020B0600070205080204" pitchFamily="34" charset="-128"/>
            </a:endParaRPr>
          </a:p>
          <a:p>
            <a:pPr algn="ctr">
              <a:spcBef>
                <a:spcPct val="0"/>
              </a:spcBef>
              <a:buClr>
                <a:schemeClr val="tx2"/>
              </a:buClr>
              <a:buFont typeface="Wingdings 2" panose="05020102010507070707" pitchFamily="18" charset="2"/>
              <a:buNone/>
            </a:pPr>
            <a:endParaRPr lang="en-US" altLang="en-US" sz="3000">
              <a:ea typeface="ＭＳ Ｐゴシック" panose="020B0600070205080204" pitchFamily="34" charset="-128"/>
            </a:endParaRPr>
          </a:p>
        </p:txBody>
      </p:sp>
      <p:sp useBgFill="1">
        <p:nvSpPr>
          <p:cNvPr id="16388" name="Rectangle 5">
            <a:extLst>
              <a:ext uri="{FF2B5EF4-FFF2-40B4-BE49-F238E27FC236}">
                <a16:creationId xmlns:a16="http://schemas.microsoft.com/office/drawing/2014/main" id="{0FAB0C91-2113-7B5F-58EE-56B2B31FCE67}"/>
              </a:ext>
            </a:extLst>
          </p:cNvPr>
          <p:cNvSpPr>
            <a:spLocks noChangeArrowheads="1"/>
          </p:cNvSpPr>
          <p:nvPr/>
        </p:nvSpPr>
        <p:spPr bwMode="auto">
          <a:xfrm>
            <a:off x="10058400" y="6477000"/>
            <a:ext cx="381000" cy="228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240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FF237A-41FA-5481-F2D3-A192DB6CC113}"/>
              </a:ext>
            </a:extLst>
          </p:cNvPr>
          <p:cNvSpPr>
            <a:spLocks noGrp="1"/>
          </p:cNvSpPr>
          <p:nvPr>
            <p:ph type="title"/>
          </p:nvPr>
        </p:nvSpPr>
        <p:spPr/>
        <p:txBody>
          <a:bodyPr/>
          <a:lstStyle/>
          <a:p>
            <a:pPr>
              <a:defRPr/>
            </a:pPr>
            <a:r>
              <a:rPr lang="en-US" dirty="0"/>
              <a:t>CHARACTERISTICS OF VIRUSES</a:t>
            </a:r>
          </a:p>
        </p:txBody>
      </p:sp>
      <p:sp>
        <p:nvSpPr>
          <p:cNvPr id="7" name="Text Placeholder 6">
            <a:extLst>
              <a:ext uri="{FF2B5EF4-FFF2-40B4-BE49-F238E27FC236}">
                <a16:creationId xmlns:a16="http://schemas.microsoft.com/office/drawing/2014/main" id="{D4686562-2BC8-A580-CF3D-A7DFF3BA71B3}"/>
              </a:ext>
            </a:extLst>
          </p:cNvPr>
          <p:cNvSpPr>
            <a:spLocks noGrp="1"/>
          </p:cNvSpPr>
          <p:nvPr>
            <p:ph type="body" idx="1"/>
          </p:nvPr>
        </p:nvSpPr>
        <p:spPr/>
        <p:txBody>
          <a:bodyPr/>
          <a:lstStyle/>
          <a:p>
            <a:pPr>
              <a:defRPr/>
            </a:pPr>
            <a:r>
              <a:rPr lang="en-US" b="1" dirty="0"/>
              <a:t>CHAPTER TWENTY-NINE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90BDDCA7-14AF-4B54-BA0A-93E5C1DA03AB}"/>
              </a:ext>
            </a:extLst>
          </p:cNvPr>
          <p:cNvSpPr>
            <a:spLocks noGrp="1"/>
          </p:cNvSpPr>
          <p:nvPr>
            <p:ph type="title"/>
          </p:nvPr>
        </p:nvSpPr>
        <p:spPr/>
        <p:txBody>
          <a:bodyPr/>
          <a:lstStyle/>
          <a:p>
            <a:pPr algn="l"/>
            <a:r>
              <a:rPr lang="en-US" b="0" cap="none" dirty="0"/>
              <a:t>Cytomegalovirus</a:t>
            </a:r>
            <a:endParaRPr lang="en-US" altLang="en-US" dirty="0"/>
          </a:p>
        </p:txBody>
      </p:sp>
      <p:sp>
        <p:nvSpPr>
          <p:cNvPr id="157699" name="Content Placeholder 2">
            <a:extLst>
              <a:ext uri="{FF2B5EF4-FFF2-40B4-BE49-F238E27FC236}">
                <a16:creationId xmlns:a16="http://schemas.microsoft.com/office/drawing/2014/main" id="{CF062F51-902D-23E0-DACA-E01E52FA6F8C}"/>
              </a:ext>
            </a:extLst>
          </p:cNvPr>
          <p:cNvSpPr>
            <a:spLocks noGrp="1"/>
          </p:cNvSpPr>
          <p:nvPr>
            <p:ph idx="1"/>
          </p:nvPr>
        </p:nvSpPr>
        <p:spPr/>
        <p:txBody>
          <a:bodyPr/>
          <a:lstStyle/>
          <a:p>
            <a:r>
              <a:rPr lang="en-US" altLang="en-US" dirty="0"/>
              <a:t>Detection</a:t>
            </a:r>
          </a:p>
          <a:p>
            <a:pPr lvl="1"/>
            <a:r>
              <a:rPr lang="en-US" altLang="en-US" dirty="0"/>
              <a:t>Molecular-based testing is widely used to detect virus particles in clinical samples. </a:t>
            </a:r>
          </a:p>
          <a:p>
            <a:pPr lvl="2"/>
            <a:r>
              <a:rPr lang="en-US" altLang="en-US" dirty="0"/>
              <a:t>PCR, branched DNA, and hybridization assays are all used for diagnostic applications and blood donor screening. </a:t>
            </a:r>
          </a:p>
          <a:p>
            <a:pPr lvl="2"/>
            <a:r>
              <a:rPr lang="en-US" altLang="en-US" dirty="0"/>
              <a:t>Meningitis panels that include CMV are available and are suitable for use in pediatric populations.</a:t>
            </a:r>
          </a:p>
          <a:p>
            <a:pPr lvl="1"/>
            <a:r>
              <a:rPr lang="en-US" altLang="en-US" dirty="0"/>
              <a:t>NAATs are the preferred method for determining viral load.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85AE4187-9D08-2081-3BE5-A45B9D55A6E4}"/>
              </a:ext>
            </a:extLst>
          </p:cNvPr>
          <p:cNvSpPr>
            <a:spLocks noGrp="1"/>
          </p:cNvSpPr>
          <p:nvPr>
            <p:ph type="title"/>
          </p:nvPr>
        </p:nvSpPr>
        <p:spPr/>
        <p:txBody>
          <a:bodyPr/>
          <a:lstStyle/>
          <a:p>
            <a:pPr algn="l"/>
            <a:r>
              <a:rPr lang="en-US" altLang="en-US" b="0" cap="none" dirty="0"/>
              <a:t>Epstein-Barr Virus (EBV)</a:t>
            </a:r>
            <a:endParaRPr lang="en-US" altLang="en-US" dirty="0"/>
          </a:p>
        </p:txBody>
      </p:sp>
      <p:sp>
        <p:nvSpPr>
          <p:cNvPr id="161795" name="Content Placeholder 2">
            <a:extLst>
              <a:ext uri="{FF2B5EF4-FFF2-40B4-BE49-F238E27FC236}">
                <a16:creationId xmlns:a16="http://schemas.microsoft.com/office/drawing/2014/main" id="{E4239BE3-8D84-B486-3694-B93785D34737}"/>
              </a:ext>
            </a:extLst>
          </p:cNvPr>
          <p:cNvSpPr>
            <a:spLocks noGrp="1"/>
          </p:cNvSpPr>
          <p:nvPr>
            <p:ph idx="1"/>
          </p:nvPr>
        </p:nvSpPr>
        <p:spPr/>
        <p:txBody>
          <a:bodyPr/>
          <a:lstStyle/>
          <a:p>
            <a:r>
              <a:rPr lang="en-US" altLang="en-US" dirty="0"/>
              <a:t>Also known as HHV-4</a:t>
            </a:r>
          </a:p>
          <a:p>
            <a:r>
              <a:rPr lang="en-US" altLang="en-US" dirty="0"/>
              <a:t>Causes infectious mononucleosis</a:t>
            </a:r>
          </a:p>
          <a:p>
            <a:r>
              <a:rPr lang="en-US" altLang="en-US" dirty="0"/>
              <a:t>Up to 95% of adults between the ages 35 and 40 have been infected.</a:t>
            </a:r>
          </a:p>
          <a:p>
            <a:r>
              <a:rPr lang="en-US" altLang="en-US" dirty="0"/>
              <a:t>Children can become infected with few signs of infection.</a:t>
            </a:r>
          </a:p>
          <a:p>
            <a:endParaRPr lang="en-US"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AD712DCA-66A9-2602-2118-A5F3E8517CB6}"/>
              </a:ext>
            </a:extLst>
          </p:cNvPr>
          <p:cNvSpPr>
            <a:spLocks noGrp="1"/>
          </p:cNvSpPr>
          <p:nvPr>
            <p:ph type="title"/>
          </p:nvPr>
        </p:nvSpPr>
        <p:spPr/>
        <p:txBody>
          <a:bodyPr/>
          <a:lstStyle/>
          <a:p>
            <a:pPr algn="l"/>
            <a:r>
              <a:rPr lang="en-US" altLang="en-US" b="0" cap="none" dirty="0"/>
              <a:t>Epstein-Barr Virus</a:t>
            </a:r>
            <a:endParaRPr lang="en-US" altLang="en-US" dirty="0"/>
          </a:p>
        </p:txBody>
      </p:sp>
      <p:sp>
        <p:nvSpPr>
          <p:cNvPr id="162819" name="Content Placeholder 2">
            <a:extLst>
              <a:ext uri="{FF2B5EF4-FFF2-40B4-BE49-F238E27FC236}">
                <a16:creationId xmlns:a16="http://schemas.microsoft.com/office/drawing/2014/main" id="{6715A183-E2B5-E2F1-37AF-C7FB6FD51CFC}"/>
              </a:ext>
            </a:extLst>
          </p:cNvPr>
          <p:cNvSpPr>
            <a:spLocks noGrp="1"/>
          </p:cNvSpPr>
          <p:nvPr>
            <p:ph idx="1"/>
          </p:nvPr>
        </p:nvSpPr>
        <p:spPr/>
        <p:txBody>
          <a:bodyPr/>
          <a:lstStyle/>
          <a:p>
            <a:r>
              <a:rPr lang="en-US" altLang="en-US" dirty="0"/>
              <a:t>Signs and symptoms of infection</a:t>
            </a:r>
          </a:p>
          <a:p>
            <a:pPr lvl="1"/>
            <a:r>
              <a:rPr lang="en-US" altLang="en-US" dirty="0"/>
              <a:t>Sore throat</a:t>
            </a:r>
          </a:p>
          <a:p>
            <a:pPr lvl="1"/>
            <a:r>
              <a:rPr lang="en-US" altLang="en-US" dirty="0"/>
              <a:t>Fever</a:t>
            </a:r>
          </a:p>
          <a:p>
            <a:pPr lvl="1"/>
            <a:r>
              <a:rPr lang="en-US" altLang="en-US" dirty="0"/>
              <a:t>Lymphadenopathy</a:t>
            </a:r>
          </a:p>
          <a:p>
            <a:pPr lvl="1"/>
            <a:r>
              <a:rPr lang="en-US" altLang="en-US" dirty="0"/>
              <a:t>Hepatomegaly</a:t>
            </a:r>
          </a:p>
          <a:p>
            <a:pPr lvl="1"/>
            <a:r>
              <a:rPr lang="en-US" altLang="en-US" dirty="0"/>
              <a:t>Splenomegaly</a:t>
            </a:r>
          </a:p>
          <a:p>
            <a:pPr lvl="1"/>
            <a:r>
              <a:rPr lang="en-US" altLang="en-US" dirty="0"/>
              <a:t>General malaise</a:t>
            </a:r>
          </a:p>
          <a:p>
            <a:r>
              <a:rPr lang="en-US" altLang="en-US" dirty="0"/>
              <a:t>Symptoms usually resolve within a few weeks</a:t>
            </a:r>
          </a:p>
          <a:p>
            <a:pPr lvl="1"/>
            <a:r>
              <a:rPr lang="en-US" altLang="en-US" dirty="0"/>
              <a:t>Malaise can last longer</a:t>
            </a:r>
          </a:p>
          <a:p>
            <a:endParaRPr lang="en-US"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E85A2B40-C4BD-A58A-D639-7AA6241D31F0}"/>
              </a:ext>
            </a:extLst>
          </p:cNvPr>
          <p:cNvSpPr>
            <a:spLocks noGrp="1"/>
          </p:cNvSpPr>
          <p:nvPr>
            <p:ph type="title"/>
          </p:nvPr>
        </p:nvSpPr>
        <p:spPr>
          <a:xfrm>
            <a:off x="1069975" y="227014"/>
            <a:ext cx="8229600" cy="1143000"/>
          </a:xfrm>
        </p:spPr>
        <p:txBody>
          <a:bodyPr/>
          <a:lstStyle/>
          <a:p>
            <a:pPr algn="l"/>
            <a:r>
              <a:rPr lang="en-US" altLang="en-US" b="0" cap="none" dirty="0"/>
              <a:t>Epstein-Barr Virus</a:t>
            </a:r>
            <a:endParaRPr lang="en-US" altLang="en-US" dirty="0"/>
          </a:p>
        </p:txBody>
      </p:sp>
      <p:sp>
        <p:nvSpPr>
          <p:cNvPr id="163843" name="Content Placeholder 2">
            <a:extLst>
              <a:ext uri="{FF2B5EF4-FFF2-40B4-BE49-F238E27FC236}">
                <a16:creationId xmlns:a16="http://schemas.microsoft.com/office/drawing/2014/main" id="{31A49B8D-95B5-FA2C-0B8A-72313F7EF926}"/>
              </a:ext>
            </a:extLst>
          </p:cNvPr>
          <p:cNvSpPr>
            <a:spLocks noGrp="1"/>
          </p:cNvSpPr>
          <p:nvPr>
            <p:ph idx="1"/>
          </p:nvPr>
        </p:nvSpPr>
        <p:spPr/>
        <p:txBody>
          <a:bodyPr/>
          <a:lstStyle/>
          <a:p>
            <a:r>
              <a:rPr lang="en-US" altLang="en-US" dirty="0"/>
              <a:t>Complications of EBV infection</a:t>
            </a:r>
          </a:p>
          <a:p>
            <a:pPr lvl="1"/>
            <a:r>
              <a:rPr lang="en-US" altLang="en-US" dirty="0"/>
              <a:t>Splenic hemorrhage and rupture </a:t>
            </a:r>
          </a:p>
          <a:p>
            <a:pPr lvl="1"/>
            <a:r>
              <a:rPr lang="en-US" altLang="en-US" dirty="0"/>
              <a:t>Hepatitis</a:t>
            </a:r>
          </a:p>
          <a:p>
            <a:pPr lvl="1"/>
            <a:r>
              <a:rPr lang="en-US" altLang="en-US" dirty="0"/>
              <a:t>Thrombocytopenia purpura with hemolytic anemia</a:t>
            </a:r>
          </a:p>
          <a:p>
            <a:pPr lvl="1"/>
            <a:r>
              <a:rPr lang="en-US" altLang="en-US" dirty="0"/>
              <a:t>Reye syndrome</a:t>
            </a:r>
          </a:p>
          <a:p>
            <a:pPr lvl="1"/>
            <a:r>
              <a:rPr lang="en-US" altLang="en-US" dirty="0"/>
              <a:t>Encephalitis</a:t>
            </a:r>
          </a:p>
          <a:p>
            <a:pPr lvl="1"/>
            <a:r>
              <a:rPr lang="en-US" altLang="en-US" dirty="0"/>
              <a:t>Other neurologic syndromes</a:t>
            </a:r>
          </a:p>
          <a:p>
            <a:pPr lvl="1"/>
            <a:endParaRPr lang="en-US"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31B60B1D-C7B4-F614-8CC3-89CC9A78BC4C}"/>
              </a:ext>
            </a:extLst>
          </p:cNvPr>
          <p:cNvSpPr>
            <a:spLocks noGrp="1"/>
          </p:cNvSpPr>
          <p:nvPr>
            <p:ph type="title"/>
          </p:nvPr>
        </p:nvSpPr>
        <p:spPr/>
        <p:txBody>
          <a:bodyPr/>
          <a:lstStyle/>
          <a:p>
            <a:pPr algn="l"/>
            <a:r>
              <a:rPr lang="en-US" altLang="en-US" b="0" cap="none" dirty="0"/>
              <a:t>Epstein-Barr Virus</a:t>
            </a:r>
            <a:endParaRPr lang="en-US" altLang="en-US" dirty="0"/>
          </a:p>
        </p:txBody>
      </p:sp>
      <p:sp>
        <p:nvSpPr>
          <p:cNvPr id="164867" name="Content Placeholder 2">
            <a:extLst>
              <a:ext uri="{FF2B5EF4-FFF2-40B4-BE49-F238E27FC236}">
                <a16:creationId xmlns:a16="http://schemas.microsoft.com/office/drawing/2014/main" id="{7BBCCA24-D1DA-C8F0-7C42-BB02B76A3F75}"/>
              </a:ext>
            </a:extLst>
          </p:cNvPr>
          <p:cNvSpPr>
            <a:spLocks noGrp="1"/>
          </p:cNvSpPr>
          <p:nvPr>
            <p:ph idx="1"/>
          </p:nvPr>
        </p:nvSpPr>
        <p:spPr/>
        <p:txBody>
          <a:bodyPr/>
          <a:lstStyle/>
          <a:p>
            <a:r>
              <a:rPr lang="en-US" altLang="en-US" dirty="0"/>
              <a:t>Some cancers have been associated with EBV</a:t>
            </a:r>
          </a:p>
          <a:p>
            <a:pPr lvl="1"/>
            <a:r>
              <a:rPr lang="en-US" altLang="en-US" dirty="0"/>
              <a:t>Burkitt lymphoma</a:t>
            </a:r>
          </a:p>
          <a:p>
            <a:pPr lvl="1"/>
            <a:r>
              <a:rPr lang="en-US" altLang="en-US" dirty="0"/>
              <a:t>Hodgkin disease</a:t>
            </a:r>
          </a:p>
          <a:p>
            <a:pPr lvl="1"/>
            <a:r>
              <a:rPr lang="en-US" altLang="en-US" dirty="0"/>
              <a:t>Nasopharyngeal carcinoma (NPC)</a:t>
            </a:r>
          </a:p>
          <a:p>
            <a:r>
              <a:rPr lang="en-US" altLang="en-US" dirty="0"/>
              <a:t>EBV has been increasing recognized as an important infectious agent in transplant patients</a:t>
            </a:r>
          </a:p>
          <a:p>
            <a:pPr lvl="1"/>
            <a:r>
              <a:rPr lang="en-US" altLang="en-US" dirty="0"/>
              <a:t>Most significant clinical effect of EBV in these patients is the development of B-cell lymphoproliferative disorder or lymphoma</a:t>
            </a:r>
          </a:p>
          <a:p>
            <a:pPr lvl="1"/>
            <a:endParaRPr lang="en-US"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74E5A84C-650A-E498-F0D7-03E59E9E3D8D}"/>
              </a:ext>
            </a:extLst>
          </p:cNvPr>
          <p:cNvSpPr>
            <a:spLocks noGrp="1"/>
          </p:cNvSpPr>
          <p:nvPr>
            <p:ph type="title"/>
          </p:nvPr>
        </p:nvSpPr>
        <p:spPr/>
        <p:txBody>
          <a:bodyPr/>
          <a:lstStyle/>
          <a:p>
            <a:pPr algn="l"/>
            <a:r>
              <a:rPr lang="en-US" altLang="en-US" b="0" cap="none" dirty="0"/>
              <a:t>Epstein-Barr Virus</a:t>
            </a:r>
            <a:endParaRPr lang="en-US" altLang="en-US" dirty="0"/>
          </a:p>
        </p:txBody>
      </p:sp>
      <p:sp>
        <p:nvSpPr>
          <p:cNvPr id="165891" name="Content Placeholder 2">
            <a:extLst>
              <a:ext uri="{FF2B5EF4-FFF2-40B4-BE49-F238E27FC236}">
                <a16:creationId xmlns:a16="http://schemas.microsoft.com/office/drawing/2014/main" id="{0441BDAE-0FF1-A728-BE06-C847CD4F5855}"/>
              </a:ext>
            </a:extLst>
          </p:cNvPr>
          <p:cNvSpPr>
            <a:spLocks noGrp="1"/>
          </p:cNvSpPr>
          <p:nvPr>
            <p:ph idx="1"/>
          </p:nvPr>
        </p:nvSpPr>
        <p:spPr/>
        <p:txBody>
          <a:bodyPr/>
          <a:lstStyle/>
          <a:p>
            <a:r>
              <a:rPr lang="en-US" altLang="en-US" dirty="0"/>
              <a:t>EBV infection incubation period</a:t>
            </a:r>
          </a:p>
          <a:p>
            <a:pPr lvl="1"/>
            <a:r>
              <a:rPr lang="en-US" altLang="en-US" dirty="0"/>
              <a:t>Ranges from 2 days to 2 weeks</a:t>
            </a:r>
          </a:p>
          <a:p>
            <a:r>
              <a:rPr lang="en-US" altLang="en-US" dirty="0"/>
              <a:t>Most adults demonstrate EBV antibodies</a:t>
            </a:r>
          </a:p>
          <a:p>
            <a:r>
              <a:rPr lang="en-US" altLang="en-US" dirty="0"/>
              <a:t>Children almost always asymptomatic</a:t>
            </a:r>
          </a:p>
          <a:p>
            <a:r>
              <a:rPr lang="en-US" altLang="en-US" dirty="0"/>
              <a:t>As the age at the time of infection increases to young adulthood, a corresponding increase occurs in the ratio of symptomatic to asymptomatic infections.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10C563D1-DEA6-FEEA-2B15-25DE6F15CF28}"/>
              </a:ext>
            </a:extLst>
          </p:cNvPr>
          <p:cNvSpPr>
            <a:spLocks noGrp="1"/>
          </p:cNvSpPr>
          <p:nvPr>
            <p:ph type="title"/>
          </p:nvPr>
        </p:nvSpPr>
        <p:spPr/>
        <p:txBody>
          <a:bodyPr/>
          <a:lstStyle/>
          <a:p>
            <a:pPr algn="l" eaLnBrk="1" hangingPunct="1"/>
            <a:r>
              <a:rPr lang="en-US" altLang="en-US" b="0" cap="none" dirty="0"/>
              <a:t>Epstein-Barr Virus</a:t>
            </a:r>
            <a:endParaRPr lang="en-US" altLang="en-US" dirty="0"/>
          </a:p>
        </p:txBody>
      </p:sp>
      <p:sp>
        <p:nvSpPr>
          <p:cNvPr id="166915" name="Rectangle 3">
            <a:extLst>
              <a:ext uri="{FF2B5EF4-FFF2-40B4-BE49-F238E27FC236}">
                <a16:creationId xmlns:a16="http://schemas.microsoft.com/office/drawing/2014/main" id="{74ADDD4E-8823-A8FC-7731-48A4648EEFBE}"/>
              </a:ext>
            </a:extLst>
          </p:cNvPr>
          <p:cNvSpPr>
            <a:spLocks noGrp="1"/>
          </p:cNvSpPr>
          <p:nvPr>
            <p:ph idx="1"/>
          </p:nvPr>
        </p:nvSpPr>
        <p:spPr/>
        <p:txBody>
          <a:bodyPr/>
          <a:lstStyle/>
          <a:p>
            <a:pPr eaLnBrk="1" hangingPunct="1"/>
            <a:r>
              <a:rPr lang="en-US" altLang="en-US" dirty="0"/>
              <a:t>Diagnosis</a:t>
            </a:r>
          </a:p>
          <a:p>
            <a:pPr lvl="1" eaLnBrk="1" hangingPunct="1"/>
            <a:r>
              <a:rPr lang="en-US" altLang="en-US" dirty="0"/>
              <a:t>Viral culture for EBV requires human B lymphocytes and is beyond the capabilities of most clinical virology laboratories.</a:t>
            </a:r>
          </a:p>
          <a:p>
            <a:pPr lvl="1" eaLnBrk="1" hangingPunct="1"/>
            <a:r>
              <a:rPr lang="en-US" altLang="en-US" dirty="0"/>
              <a:t>Laboratory diagnosis of EBV infection is often accomplished with serologic tests.</a:t>
            </a:r>
            <a:endParaRPr lang="en-US" altLang="en-US" i="1" dirty="0"/>
          </a:p>
          <a:p>
            <a:pPr lvl="1" eaLnBrk="1" hangingPunct="1"/>
            <a:endParaRPr lang="en-US" altLang="en-US" i="1" dirty="0"/>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CE44C90C-7C89-8241-9866-249705D2AA18}"/>
              </a:ext>
            </a:extLst>
          </p:cNvPr>
          <p:cNvSpPr>
            <a:spLocks noGrp="1"/>
          </p:cNvSpPr>
          <p:nvPr>
            <p:ph type="title"/>
          </p:nvPr>
        </p:nvSpPr>
        <p:spPr/>
        <p:txBody>
          <a:bodyPr/>
          <a:lstStyle/>
          <a:p>
            <a:pPr algn="l"/>
            <a:r>
              <a:rPr lang="en-US" altLang="en-US" b="0" cap="none" dirty="0"/>
              <a:t>Epstein-Barr Virus</a:t>
            </a:r>
            <a:endParaRPr lang="en-US" altLang="en-US" dirty="0"/>
          </a:p>
        </p:txBody>
      </p:sp>
      <p:sp>
        <p:nvSpPr>
          <p:cNvPr id="167939" name="Content Placeholder 2">
            <a:extLst>
              <a:ext uri="{FF2B5EF4-FFF2-40B4-BE49-F238E27FC236}">
                <a16:creationId xmlns:a16="http://schemas.microsoft.com/office/drawing/2014/main" id="{7C8A929F-07A6-A54F-0FCA-F0885550C73D}"/>
              </a:ext>
            </a:extLst>
          </p:cNvPr>
          <p:cNvSpPr>
            <a:spLocks noGrp="1"/>
          </p:cNvSpPr>
          <p:nvPr>
            <p:ph idx="1"/>
          </p:nvPr>
        </p:nvSpPr>
        <p:spPr/>
        <p:txBody>
          <a:bodyPr/>
          <a:lstStyle/>
          <a:p>
            <a:r>
              <a:rPr lang="en-US" altLang="en-US" dirty="0"/>
              <a:t>Diagnosis</a:t>
            </a:r>
          </a:p>
          <a:p>
            <a:pPr lvl="1"/>
            <a:r>
              <a:rPr lang="en-US" altLang="en-US" dirty="0"/>
              <a:t>EBV infects circulating B lymphocytes and stimulates them to produce multiple heterophile antibodies, including antibodies to sheep and horse RBCs.</a:t>
            </a:r>
          </a:p>
          <a:p>
            <a:pPr lvl="1"/>
            <a:r>
              <a:rPr lang="en-US" altLang="en-US" dirty="0"/>
              <a:t>The Paul-Bunnell heterophile antibody test is a rapid screening test for these antibodies, although some false-positive reactions do occur.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82D7CFC0-5D0D-EF57-2993-2B0E7D064609}"/>
              </a:ext>
            </a:extLst>
          </p:cNvPr>
          <p:cNvSpPr>
            <a:spLocks noGrp="1"/>
          </p:cNvSpPr>
          <p:nvPr>
            <p:ph type="title"/>
          </p:nvPr>
        </p:nvSpPr>
        <p:spPr/>
        <p:txBody>
          <a:bodyPr/>
          <a:lstStyle/>
          <a:p>
            <a:pPr algn="l"/>
            <a:r>
              <a:rPr lang="en-US" altLang="en-US" dirty="0"/>
              <a:t> </a:t>
            </a:r>
            <a:r>
              <a:rPr lang="en-US" altLang="en-US" b="0" cap="none" dirty="0"/>
              <a:t>Epstein-Barr Virus</a:t>
            </a:r>
            <a:endParaRPr lang="en-US" altLang="en-US" dirty="0"/>
          </a:p>
        </p:txBody>
      </p:sp>
      <p:sp>
        <p:nvSpPr>
          <p:cNvPr id="168963" name="Content Placeholder 2">
            <a:extLst>
              <a:ext uri="{FF2B5EF4-FFF2-40B4-BE49-F238E27FC236}">
                <a16:creationId xmlns:a16="http://schemas.microsoft.com/office/drawing/2014/main" id="{BD9DCF4A-B42E-6EA1-E000-7B6C04602827}"/>
              </a:ext>
            </a:extLst>
          </p:cNvPr>
          <p:cNvSpPr>
            <a:spLocks noGrp="1"/>
          </p:cNvSpPr>
          <p:nvPr>
            <p:ph idx="1"/>
          </p:nvPr>
        </p:nvSpPr>
        <p:spPr/>
        <p:txBody>
          <a:bodyPr/>
          <a:lstStyle/>
          <a:p>
            <a:r>
              <a:rPr lang="en-US" altLang="en-US" dirty="0"/>
              <a:t>Diagnosis</a:t>
            </a:r>
          </a:p>
          <a:p>
            <a:pPr lvl="1"/>
            <a:r>
              <a:rPr lang="en-US" altLang="en-US" dirty="0"/>
              <a:t>Rapid test kits for detecting heterophile antibodies</a:t>
            </a:r>
          </a:p>
          <a:p>
            <a:pPr lvl="2"/>
            <a:r>
              <a:rPr lang="en-US" altLang="en-US" dirty="0"/>
              <a:t>Generally based on EIA or latex agglutination </a:t>
            </a:r>
          </a:p>
          <a:p>
            <a:pPr lvl="2"/>
            <a:r>
              <a:rPr lang="en-US" altLang="en-US" dirty="0"/>
              <a:t>These tests are 80% to 85% effective. Some false-positive test results represent patients who have had an EBV infection and still have low antibody levels.</a:t>
            </a:r>
          </a:p>
          <a:p>
            <a:pPr lvl="2"/>
            <a:r>
              <a:rPr lang="en-US" altLang="en-US" dirty="0"/>
              <a:t>Young children can have false-negative results with the heterophile test</a:t>
            </a:r>
          </a:p>
          <a:p>
            <a:pPr lvl="3"/>
            <a:r>
              <a:rPr lang="en-US" altLang="en-US" dirty="0"/>
              <a:t>Performing EBV-specific antibody test is appropriate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39E46868-82DA-3687-211C-A6707D9EAD99}"/>
              </a:ext>
            </a:extLst>
          </p:cNvPr>
          <p:cNvSpPr>
            <a:spLocks noGrp="1"/>
          </p:cNvSpPr>
          <p:nvPr>
            <p:ph type="title"/>
          </p:nvPr>
        </p:nvSpPr>
        <p:spPr/>
        <p:txBody>
          <a:bodyPr/>
          <a:lstStyle/>
          <a:p>
            <a:pPr algn="l" eaLnBrk="1" hangingPunct="1"/>
            <a:r>
              <a:rPr lang="en-US" altLang="en-US" b="0" cap="none" dirty="0"/>
              <a:t>Epstein-Barr Virus</a:t>
            </a:r>
            <a:endParaRPr lang="en-US" altLang="en-US" dirty="0"/>
          </a:p>
        </p:txBody>
      </p:sp>
      <p:sp>
        <p:nvSpPr>
          <p:cNvPr id="172035" name="Rectangle 3">
            <a:extLst>
              <a:ext uri="{FF2B5EF4-FFF2-40B4-BE49-F238E27FC236}">
                <a16:creationId xmlns:a16="http://schemas.microsoft.com/office/drawing/2014/main" id="{75EB72C6-09DA-9C7A-820C-E09A3208CB5D}"/>
              </a:ext>
            </a:extLst>
          </p:cNvPr>
          <p:cNvSpPr>
            <a:spLocks noGrp="1"/>
          </p:cNvSpPr>
          <p:nvPr>
            <p:ph idx="1"/>
          </p:nvPr>
        </p:nvSpPr>
        <p:spPr/>
        <p:txBody>
          <a:bodyPr/>
          <a:lstStyle/>
          <a:p>
            <a:pPr eaLnBrk="1" hangingPunct="1"/>
            <a:r>
              <a:rPr lang="en-US" altLang="en-US" dirty="0"/>
              <a:t>Diagnosis</a:t>
            </a:r>
          </a:p>
          <a:p>
            <a:pPr lvl="1" eaLnBrk="1" hangingPunct="1"/>
            <a:r>
              <a:rPr lang="en-US" altLang="en-US" dirty="0"/>
              <a:t>EBV-specific serologic tests</a:t>
            </a:r>
          </a:p>
          <a:p>
            <a:pPr lvl="2" eaLnBrk="1" hangingPunct="1"/>
            <a:r>
              <a:rPr lang="en-US" altLang="en-US" dirty="0"/>
              <a:t>Anti-VCA: antibodies to the viral capsid antigen</a:t>
            </a:r>
          </a:p>
          <a:p>
            <a:pPr lvl="2" eaLnBrk="1" hangingPunct="1"/>
            <a:r>
              <a:rPr lang="en-US" altLang="en-US" dirty="0"/>
              <a:t>Anti-EA IgG: IgG antibody to early antigen</a:t>
            </a:r>
          </a:p>
          <a:p>
            <a:pPr lvl="2" eaLnBrk="1" hangingPunct="1"/>
            <a:r>
              <a:rPr lang="en-US" altLang="en-US" dirty="0"/>
              <a:t>Anti-EA/D: antibody to early antigen, diffuse</a:t>
            </a:r>
          </a:p>
          <a:p>
            <a:pPr lvl="2" eaLnBrk="1" hangingPunct="1"/>
            <a:r>
              <a:rPr lang="en-US" altLang="en-US" dirty="0"/>
              <a:t>Anti-EA/R: antibody to early antigen, restricted</a:t>
            </a:r>
          </a:p>
          <a:p>
            <a:pPr lvl="2" eaLnBrk="1" hangingPunct="1"/>
            <a:r>
              <a:rPr lang="en-US" altLang="en-US" dirty="0"/>
              <a:t>Anti-EBNA: antibody to the EBV nuclear antigen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a:extLst>
              <a:ext uri="{FF2B5EF4-FFF2-40B4-BE49-F238E27FC236}">
                <a16:creationId xmlns:a16="http://schemas.microsoft.com/office/drawing/2014/main" id="{2A58A657-2330-9B4E-F369-E2C65170694D}"/>
              </a:ext>
            </a:extLst>
          </p:cNvPr>
          <p:cNvSpPr>
            <a:spLocks noGrp="1"/>
          </p:cNvSpPr>
          <p:nvPr>
            <p:ph type="title"/>
          </p:nvPr>
        </p:nvSpPr>
        <p:spPr>
          <a:xfrm>
            <a:off x="2246313" y="2514601"/>
            <a:ext cx="7772400" cy="1362075"/>
          </a:xfrm>
        </p:spPr>
        <p:txBody>
          <a:bodyPr/>
          <a:lstStyle/>
          <a:p>
            <a:pPr algn="ctr" eaLnBrk="1" hangingPunct="1"/>
            <a:r>
              <a:rPr lang="en-US" altLang="en-US" b="0" cap="none"/>
              <a:t>Structure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73C4775-87E7-67C8-0C57-87CE87A14DED}"/>
              </a:ext>
            </a:extLst>
          </p:cNvPr>
          <p:cNvSpPr>
            <a:spLocks noGrp="1" noChangeArrowheads="1"/>
          </p:cNvSpPr>
          <p:nvPr>
            <p:ph type="title"/>
          </p:nvPr>
        </p:nvSpPr>
        <p:spPr>
          <a:xfrm>
            <a:off x="1676400" y="274638"/>
            <a:ext cx="8763000" cy="1143000"/>
          </a:xfrm>
        </p:spPr>
        <p:txBody>
          <a:bodyPr rtlCol="0">
            <a:normAutofit fontScale="90000"/>
          </a:bodyPr>
          <a:lstStyle/>
          <a:p>
            <a:pPr eaLnBrk="1" fontAlgn="auto" hangingPunct="1">
              <a:spcAft>
                <a:spcPts val="0"/>
              </a:spcAft>
              <a:defRPr/>
            </a:pPr>
            <a:r>
              <a:rPr lang="en-US" altLang="en-US" dirty="0"/>
              <a:t>Interpretation of EBV Serologic Markers</a:t>
            </a:r>
          </a:p>
        </p:txBody>
      </p:sp>
      <p:pic>
        <p:nvPicPr>
          <p:cNvPr id="173061" name="Picture 6" descr="C:\Users\12994\Desktop\Mahon\table29.4.jpg">
            <a:extLst>
              <a:ext uri="{FF2B5EF4-FFF2-40B4-BE49-F238E27FC236}">
                <a16:creationId xmlns:a16="http://schemas.microsoft.com/office/drawing/2014/main" id="{41B4701A-B0E7-848F-0354-95BBE9C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2619376"/>
            <a:ext cx="76009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A875967-CFE8-2175-B448-B0CE006C678C}"/>
              </a:ext>
            </a:extLst>
          </p:cNvPr>
          <p:cNvSpPr>
            <a:spLocks noGrp="1" noChangeArrowheads="1"/>
          </p:cNvSpPr>
          <p:nvPr>
            <p:ph type="title"/>
          </p:nvPr>
        </p:nvSpPr>
        <p:spPr/>
        <p:txBody>
          <a:bodyPr rtlCol="0">
            <a:normAutofit/>
          </a:bodyPr>
          <a:lstStyle/>
          <a:p>
            <a:pPr eaLnBrk="1" fontAlgn="auto" hangingPunct="1">
              <a:spcAft>
                <a:spcPts val="0"/>
              </a:spcAft>
              <a:defRPr/>
            </a:pPr>
            <a:r>
              <a:rPr lang="en-US" altLang="en-US" dirty="0"/>
              <a:t>Serologic Evaluation of EBV Infection</a:t>
            </a:r>
          </a:p>
        </p:txBody>
      </p:sp>
      <p:pic>
        <p:nvPicPr>
          <p:cNvPr id="174085" name="Picture 6" descr="Y:\ELS00000-IW26_[Mahon 6e]\ELS00000-IW26-SRC\Course-N\Construction\IC\jpg\Chapter029\029009.jpg">
            <a:extLst>
              <a:ext uri="{FF2B5EF4-FFF2-40B4-BE49-F238E27FC236}">
                <a16:creationId xmlns:a16="http://schemas.microsoft.com/office/drawing/2014/main" id="{9E8B2482-41BE-B151-1448-3258589AF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11364"/>
            <a:ext cx="7620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6294F837-D3A0-A2C8-0255-761BD70749FF}"/>
              </a:ext>
            </a:extLst>
          </p:cNvPr>
          <p:cNvSpPr>
            <a:spLocks noGrp="1"/>
          </p:cNvSpPr>
          <p:nvPr>
            <p:ph type="title"/>
          </p:nvPr>
        </p:nvSpPr>
        <p:spPr/>
        <p:txBody>
          <a:bodyPr/>
          <a:lstStyle/>
          <a:p>
            <a:pPr algn="l" eaLnBrk="1" hangingPunct="1"/>
            <a:r>
              <a:rPr lang="en-US" b="0" dirty="0"/>
              <a:t>V</a:t>
            </a:r>
            <a:r>
              <a:rPr lang="en-US" b="0" cap="none" dirty="0"/>
              <a:t>aricella</a:t>
            </a:r>
            <a:r>
              <a:rPr lang="en-US" b="0" dirty="0"/>
              <a:t>-Z</a:t>
            </a:r>
            <a:r>
              <a:rPr lang="en-US" b="0" cap="none" dirty="0"/>
              <a:t>oster</a:t>
            </a:r>
            <a:r>
              <a:rPr lang="en-US" b="0" dirty="0"/>
              <a:t> v</a:t>
            </a:r>
            <a:r>
              <a:rPr lang="en-US" b="0" cap="none" dirty="0"/>
              <a:t>irus</a:t>
            </a:r>
            <a:r>
              <a:rPr lang="en-US" b="0" dirty="0"/>
              <a:t> (VZV)</a:t>
            </a:r>
            <a:endParaRPr lang="en-US" altLang="en-US" dirty="0"/>
          </a:p>
        </p:txBody>
      </p:sp>
      <p:sp>
        <p:nvSpPr>
          <p:cNvPr id="176131" name="Rectangle 3">
            <a:extLst>
              <a:ext uri="{FF2B5EF4-FFF2-40B4-BE49-F238E27FC236}">
                <a16:creationId xmlns:a16="http://schemas.microsoft.com/office/drawing/2014/main" id="{99689699-D522-9AC1-6F90-B78A842B4846}"/>
              </a:ext>
            </a:extLst>
          </p:cNvPr>
          <p:cNvSpPr>
            <a:spLocks noGrp="1"/>
          </p:cNvSpPr>
          <p:nvPr>
            <p:ph idx="1"/>
          </p:nvPr>
        </p:nvSpPr>
        <p:spPr/>
        <p:txBody>
          <a:bodyPr/>
          <a:lstStyle/>
          <a:p>
            <a:pPr eaLnBrk="1" hangingPunct="1"/>
            <a:r>
              <a:rPr lang="en-US" altLang="en-US" dirty="0"/>
              <a:t>VZV also known as HHV-3</a:t>
            </a:r>
          </a:p>
          <a:p>
            <a:pPr eaLnBrk="1" hangingPunct="1"/>
            <a:r>
              <a:rPr lang="en-US" altLang="en-US" dirty="0"/>
              <a:t>Spreads by droplet inhalation or direct contact with infectious lesions</a:t>
            </a:r>
          </a:p>
          <a:p>
            <a:pPr eaLnBrk="1" hangingPunct="1"/>
            <a:r>
              <a:rPr lang="en-US" altLang="en-US" dirty="0"/>
              <a:t>Cell-free virus is produced at very high levels in skin vesicles</a:t>
            </a:r>
          </a:p>
          <a:p>
            <a:pPr lvl="1" eaLnBrk="1" hangingPunct="1"/>
            <a:r>
              <a:rPr lang="en-US" altLang="en-US" dirty="0"/>
              <a:t>Vesicle fluid is highly infectious.</a:t>
            </a:r>
          </a:p>
          <a:p>
            <a:pPr eaLnBrk="1" hangingPunct="1"/>
            <a:r>
              <a:rPr lang="en-US" altLang="en-US" dirty="0"/>
              <a:t>Two clinical manifestations</a:t>
            </a:r>
          </a:p>
          <a:p>
            <a:pPr lvl="1" eaLnBrk="1" hangingPunct="1"/>
            <a:r>
              <a:rPr lang="en-US" altLang="en-US" dirty="0"/>
              <a:t>Varicella (chickenpox)</a:t>
            </a:r>
          </a:p>
          <a:p>
            <a:pPr lvl="1" eaLnBrk="1" hangingPunct="1"/>
            <a:r>
              <a:rPr lang="en-US" altLang="en-US" dirty="0"/>
              <a:t>Zoster (shingles)</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6CBE4B4F-0B1B-0BE4-8ACC-07EA64F90D7C}"/>
              </a:ext>
            </a:extLst>
          </p:cNvPr>
          <p:cNvSpPr>
            <a:spLocks noGrp="1"/>
          </p:cNvSpPr>
          <p:nvPr>
            <p:ph type="title"/>
          </p:nvPr>
        </p:nvSpPr>
        <p:spPr/>
        <p:txBody>
          <a:bodyPr/>
          <a:lstStyle/>
          <a:p>
            <a:pPr algn="l"/>
            <a:r>
              <a:rPr lang="en-US" b="0" dirty="0"/>
              <a:t>V</a:t>
            </a:r>
            <a:r>
              <a:rPr lang="en-US" b="0" cap="none" dirty="0"/>
              <a:t>aricella</a:t>
            </a:r>
            <a:r>
              <a:rPr lang="en-US" b="0" dirty="0"/>
              <a:t>-Z</a:t>
            </a:r>
            <a:r>
              <a:rPr lang="en-US" b="0" cap="none" dirty="0"/>
              <a:t>oster</a:t>
            </a:r>
            <a:r>
              <a:rPr lang="en-US" b="0" dirty="0"/>
              <a:t> v</a:t>
            </a:r>
            <a:r>
              <a:rPr lang="en-US" b="0" cap="none" dirty="0"/>
              <a:t>irus</a:t>
            </a:r>
            <a:endParaRPr lang="en-US" altLang="en-US" dirty="0"/>
          </a:p>
        </p:txBody>
      </p:sp>
      <p:sp>
        <p:nvSpPr>
          <p:cNvPr id="177155" name="Content Placeholder 2">
            <a:extLst>
              <a:ext uri="{FF2B5EF4-FFF2-40B4-BE49-F238E27FC236}">
                <a16:creationId xmlns:a16="http://schemas.microsoft.com/office/drawing/2014/main" id="{75D8D6F2-EE54-EAEA-13C3-740C35FC62CF}"/>
              </a:ext>
            </a:extLst>
          </p:cNvPr>
          <p:cNvSpPr>
            <a:spLocks noGrp="1"/>
          </p:cNvSpPr>
          <p:nvPr>
            <p:ph idx="1"/>
          </p:nvPr>
        </p:nvSpPr>
        <p:spPr/>
        <p:txBody>
          <a:bodyPr/>
          <a:lstStyle/>
          <a:p>
            <a:r>
              <a:rPr lang="en-US" altLang="en-US" dirty="0"/>
              <a:t>In the United States, more than 90% of adults have antibodies to VZV. </a:t>
            </a:r>
          </a:p>
          <a:p>
            <a:r>
              <a:rPr lang="en-US" altLang="en-US" dirty="0"/>
              <a:t>Varicella is the primary infection and is highly contagious.</a:t>
            </a:r>
          </a:p>
          <a:p>
            <a:r>
              <a:rPr lang="en-US" altLang="en-US" dirty="0"/>
              <a:t>Infections are generally clinically apparent.</a:t>
            </a:r>
          </a:p>
          <a:p>
            <a:r>
              <a:rPr lang="en-US" altLang="en-US" dirty="0"/>
              <a:t>Varicella symptoms</a:t>
            </a:r>
          </a:p>
          <a:p>
            <a:pPr lvl="1"/>
            <a:r>
              <a:rPr lang="en-US" altLang="en-US" dirty="0"/>
              <a:t>Mild febrile illness</a:t>
            </a:r>
          </a:p>
          <a:p>
            <a:pPr lvl="1"/>
            <a:r>
              <a:rPr lang="en-US" altLang="en-US" dirty="0"/>
              <a:t>Rash</a:t>
            </a:r>
          </a:p>
          <a:p>
            <a:pPr lvl="1"/>
            <a:r>
              <a:rPr lang="en-US" altLang="en-US" dirty="0"/>
              <a:t>Vesicular lesions</a:t>
            </a:r>
          </a:p>
          <a:p>
            <a:pPr lvl="2"/>
            <a:r>
              <a:rPr lang="en-US" altLang="en-US" dirty="0"/>
              <a:t>First on head and trunk, then spreads to limbs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36D4823D-D6AA-2AFD-8BA7-FDB3DF16118D}"/>
              </a:ext>
            </a:extLst>
          </p:cNvPr>
          <p:cNvSpPr>
            <a:spLocks noGrp="1"/>
          </p:cNvSpPr>
          <p:nvPr>
            <p:ph type="title"/>
          </p:nvPr>
        </p:nvSpPr>
        <p:spPr/>
        <p:txBody>
          <a:bodyPr/>
          <a:lstStyle/>
          <a:p>
            <a:pPr algn="l"/>
            <a:r>
              <a:rPr lang="en-US" b="0" dirty="0"/>
              <a:t>V</a:t>
            </a:r>
            <a:r>
              <a:rPr lang="en-US" b="0" cap="none" dirty="0"/>
              <a:t>aricella</a:t>
            </a:r>
            <a:r>
              <a:rPr lang="en-US" b="0" dirty="0"/>
              <a:t>-Z</a:t>
            </a:r>
            <a:r>
              <a:rPr lang="en-US" b="0" cap="none" dirty="0"/>
              <a:t>oster</a:t>
            </a:r>
            <a:r>
              <a:rPr lang="en-US" b="0" dirty="0"/>
              <a:t> v</a:t>
            </a:r>
            <a:r>
              <a:rPr lang="en-US" b="0" cap="none" dirty="0"/>
              <a:t>irus</a:t>
            </a:r>
            <a:endParaRPr lang="en-US" altLang="en-US" dirty="0"/>
          </a:p>
        </p:txBody>
      </p:sp>
      <p:sp>
        <p:nvSpPr>
          <p:cNvPr id="178179" name="Content Placeholder 2">
            <a:extLst>
              <a:ext uri="{FF2B5EF4-FFF2-40B4-BE49-F238E27FC236}">
                <a16:creationId xmlns:a16="http://schemas.microsoft.com/office/drawing/2014/main" id="{E9436AEE-95C4-FC83-EE4C-B5E29A606C8C}"/>
              </a:ext>
            </a:extLst>
          </p:cNvPr>
          <p:cNvSpPr>
            <a:spLocks noGrp="1"/>
          </p:cNvSpPr>
          <p:nvPr>
            <p:ph idx="1"/>
          </p:nvPr>
        </p:nvSpPr>
        <p:spPr/>
        <p:txBody>
          <a:bodyPr/>
          <a:lstStyle/>
          <a:p>
            <a:r>
              <a:rPr lang="en-US" altLang="en-US"/>
              <a:t>Varicella symptoms</a:t>
            </a:r>
          </a:p>
          <a:p>
            <a:pPr lvl="1"/>
            <a:r>
              <a:rPr lang="en-US" altLang="en-US"/>
              <a:t>Vesicular lesion progression</a:t>
            </a:r>
          </a:p>
          <a:p>
            <a:pPr lvl="2"/>
            <a:r>
              <a:rPr lang="en-US" altLang="en-US"/>
              <a:t>Fluid in lesions dries</a:t>
            </a:r>
          </a:p>
          <a:p>
            <a:pPr lvl="2"/>
            <a:r>
              <a:rPr lang="en-US" altLang="en-US"/>
              <a:t>Lesions crust over</a:t>
            </a:r>
          </a:p>
          <a:p>
            <a:pPr lvl="2"/>
            <a:r>
              <a:rPr lang="en-US" altLang="en-US"/>
              <a:t>Heal in 1 to 2 weeks</a:t>
            </a:r>
          </a:p>
          <a:p>
            <a:pPr lvl="1"/>
            <a:r>
              <a:rPr lang="en-US" altLang="en-US"/>
              <a:t>Painful oral mucosal lesions may develop, particularly in adults</a:t>
            </a:r>
          </a:p>
          <a:p>
            <a:pPr lvl="1"/>
            <a:endParaRPr lang="en-US"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53148438-F761-A8FF-1704-EE8AAC482D8B}"/>
              </a:ext>
            </a:extLst>
          </p:cNvPr>
          <p:cNvSpPr>
            <a:spLocks noGrp="1"/>
          </p:cNvSpPr>
          <p:nvPr>
            <p:ph type="title"/>
          </p:nvPr>
        </p:nvSpPr>
        <p:spPr/>
        <p:txBody>
          <a:bodyPr/>
          <a:lstStyle/>
          <a:p>
            <a:pPr algn="l"/>
            <a:r>
              <a:rPr lang="en-US" b="0" dirty="0"/>
              <a:t>V</a:t>
            </a:r>
            <a:r>
              <a:rPr lang="en-US" b="0" cap="none" dirty="0"/>
              <a:t>aricella</a:t>
            </a:r>
            <a:r>
              <a:rPr lang="en-US" b="0" dirty="0"/>
              <a:t>-Z</a:t>
            </a:r>
            <a:r>
              <a:rPr lang="en-US" b="0" cap="none" dirty="0"/>
              <a:t>oster</a:t>
            </a:r>
            <a:r>
              <a:rPr lang="en-US" b="0" dirty="0"/>
              <a:t> v</a:t>
            </a:r>
            <a:r>
              <a:rPr lang="en-US" b="0" cap="none" dirty="0"/>
              <a:t>irus</a:t>
            </a:r>
            <a:endParaRPr lang="en-US" altLang="en-US" dirty="0"/>
          </a:p>
        </p:txBody>
      </p:sp>
      <p:sp>
        <p:nvSpPr>
          <p:cNvPr id="179203" name="Content Placeholder 2">
            <a:extLst>
              <a:ext uri="{FF2B5EF4-FFF2-40B4-BE49-F238E27FC236}">
                <a16:creationId xmlns:a16="http://schemas.microsoft.com/office/drawing/2014/main" id="{35BCFB62-1011-8BD0-3AA6-302381F5A0AD}"/>
              </a:ext>
            </a:extLst>
          </p:cNvPr>
          <p:cNvSpPr>
            <a:spLocks noGrp="1"/>
          </p:cNvSpPr>
          <p:nvPr>
            <p:ph idx="1"/>
          </p:nvPr>
        </p:nvSpPr>
        <p:spPr/>
        <p:txBody>
          <a:bodyPr/>
          <a:lstStyle/>
          <a:p>
            <a:r>
              <a:rPr lang="en-US" altLang="en-US" dirty="0"/>
              <a:t>Diagnosis</a:t>
            </a:r>
          </a:p>
          <a:p>
            <a:pPr lvl="1"/>
            <a:r>
              <a:rPr lang="en-US" altLang="en-US" dirty="0"/>
              <a:t>Based on characteristic clinical findings</a:t>
            </a:r>
          </a:p>
          <a:p>
            <a:pPr lvl="1"/>
            <a:r>
              <a:rPr lang="en-US" altLang="en-US" dirty="0"/>
              <a:t>Some smaller labs use smears made with standard stains from lesion specimens to detect cellular inclusions (CPE) typical of VSV.</a:t>
            </a:r>
          </a:p>
          <a:p>
            <a:pPr lvl="1"/>
            <a:r>
              <a:rPr lang="en-US" altLang="en-US" dirty="0"/>
              <a:t>In atypical cases such as immunosuppressed patients, the diagnosis may be difficult or questionable.</a:t>
            </a:r>
          </a:p>
          <a:p>
            <a:pPr lvl="2"/>
            <a:r>
              <a:rPr lang="en-US" altLang="en-US" dirty="0"/>
              <a:t>Confirmation of diagnosis–DFA (fluorescent-labeled monoclonal antibodies against VZV) or culture of fresh lesions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261FD363-0C85-D965-4651-654485368512}"/>
              </a:ext>
            </a:extLst>
          </p:cNvPr>
          <p:cNvSpPr>
            <a:spLocks noGrp="1"/>
          </p:cNvSpPr>
          <p:nvPr>
            <p:ph type="title"/>
          </p:nvPr>
        </p:nvSpPr>
        <p:spPr/>
        <p:txBody>
          <a:bodyPr/>
          <a:lstStyle/>
          <a:p>
            <a:pPr algn="l"/>
            <a:r>
              <a:rPr lang="en-US" b="0" dirty="0"/>
              <a:t>V</a:t>
            </a:r>
            <a:r>
              <a:rPr lang="en-US" b="0" cap="none" dirty="0"/>
              <a:t>aricella</a:t>
            </a:r>
            <a:r>
              <a:rPr lang="en-US" b="0" dirty="0"/>
              <a:t>-Z</a:t>
            </a:r>
            <a:r>
              <a:rPr lang="en-US" b="0" cap="none" dirty="0"/>
              <a:t>oster</a:t>
            </a:r>
            <a:r>
              <a:rPr lang="en-US" b="0" dirty="0"/>
              <a:t> v</a:t>
            </a:r>
            <a:r>
              <a:rPr lang="en-US" b="0" cap="none" dirty="0"/>
              <a:t>irus</a:t>
            </a:r>
            <a:endParaRPr lang="en-US" altLang="en-US" dirty="0"/>
          </a:p>
        </p:txBody>
      </p:sp>
      <p:sp>
        <p:nvSpPr>
          <p:cNvPr id="180227" name="Content Placeholder 2">
            <a:extLst>
              <a:ext uri="{FF2B5EF4-FFF2-40B4-BE49-F238E27FC236}">
                <a16:creationId xmlns:a16="http://schemas.microsoft.com/office/drawing/2014/main" id="{2273A06C-A583-81E2-C691-9E48F665B306}"/>
              </a:ext>
            </a:extLst>
          </p:cNvPr>
          <p:cNvSpPr>
            <a:spLocks noGrp="1"/>
          </p:cNvSpPr>
          <p:nvPr>
            <p:ph idx="1"/>
          </p:nvPr>
        </p:nvSpPr>
        <p:spPr/>
        <p:txBody>
          <a:bodyPr/>
          <a:lstStyle/>
          <a:p>
            <a:r>
              <a:rPr lang="en-US" altLang="en-US" dirty="0"/>
              <a:t>Diagnosis</a:t>
            </a:r>
          </a:p>
          <a:p>
            <a:pPr lvl="1"/>
            <a:r>
              <a:rPr lang="en-US" altLang="en-US" dirty="0"/>
              <a:t>VZV can be cultured on human embryonic lung or Vero cells. </a:t>
            </a:r>
          </a:p>
          <a:p>
            <a:pPr lvl="2"/>
            <a:r>
              <a:rPr lang="en-US" altLang="en-US" dirty="0"/>
              <a:t>Cytopathic changes may not be evident for 3 to 7 days. </a:t>
            </a:r>
          </a:p>
          <a:p>
            <a:pPr lvl="1"/>
            <a:r>
              <a:rPr lang="en-US" altLang="en-US" dirty="0"/>
              <a:t>NAATs, such as PCR assays, have become the standard for the diagnosis of VZV disease of the CNS and disseminated infection.</a:t>
            </a:r>
          </a:p>
          <a:p>
            <a:pPr lvl="2"/>
            <a:r>
              <a:rPr lang="en-US" altLang="en-US" dirty="0"/>
              <a:t>Especially in immunocompromised patients and in patients who do not develop the typical VZV rash</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9A091EEB-0A50-C2F1-50E1-535D7E8301C1}"/>
              </a:ext>
            </a:extLst>
          </p:cNvPr>
          <p:cNvSpPr>
            <a:spLocks noGrp="1"/>
          </p:cNvSpPr>
          <p:nvPr>
            <p:ph type="title"/>
          </p:nvPr>
        </p:nvSpPr>
        <p:spPr/>
        <p:txBody>
          <a:bodyPr/>
          <a:lstStyle/>
          <a:p>
            <a:pPr algn="l" eaLnBrk="1" hangingPunct="1"/>
            <a:r>
              <a:rPr lang="en-US" b="0" dirty="0"/>
              <a:t>V</a:t>
            </a:r>
            <a:r>
              <a:rPr lang="en-US" b="0" cap="none" dirty="0"/>
              <a:t>aricella</a:t>
            </a:r>
            <a:r>
              <a:rPr lang="en-US" b="0" dirty="0"/>
              <a:t>-Z</a:t>
            </a:r>
            <a:r>
              <a:rPr lang="en-US" b="0" cap="none" dirty="0"/>
              <a:t>oster</a:t>
            </a:r>
            <a:r>
              <a:rPr lang="en-US" b="0" dirty="0"/>
              <a:t> v</a:t>
            </a:r>
            <a:r>
              <a:rPr lang="en-US" b="0" cap="none" dirty="0"/>
              <a:t>irus</a:t>
            </a:r>
            <a:endParaRPr lang="en-US" altLang="en-US" dirty="0"/>
          </a:p>
        </p:txBody>
      </p:sp>
      <p:sp>
        <p:nvSpPr>
          <p:cNvPr id="182275" name="Rectangle 3">
            <a:extLst>
              <a:ext uri="{FF2B5EF4-FFF2-40B4-BE49-F238E27FC236}">
                <a16:creationId xmlns:a16="http://schemas.microsoft.com/office/drawing/2014/main" id="{3C91AAB4-CA2D-EE16-4D1A-00A6B9A9E4CB}"/>
              </a:ext>
            </a:extLst>
          </p:cNvPr>
          <p:cNvSpPr>
            <a:spLocks noGrp="1"/>
          </p:cNvSpPr>
          <p:nvPr>
            <p:ph idx="1"/>
          </p:nvPr>
        </p:nvSpPr>
        <p:spPr>
          <a:xfrm>
            <a:off x="1057275" y="1570039"/>
            <a:ext cx="7772400" cy="4454525"/>
          </a:xfrm>
        </p:spPr>
        <p:txBody>
          <a:bodyPr/>
          <a:lstStyle/>
          <a:p>
            <a:pPr eaLnBrk="1" hangingPunct="1"/>
            <a:r>
              <a:rPr lang="en-US" altLang="en-US" dirty="0"/>
              <a:t>Vaccines available for chickenpox and zoster</a:t>
            </a:r>
          </a:p>
          <a:p>
            <a:pPr lvl="1" eaLnBrk="1" hangingPunct="1"/>
            <a:r>
              <a:rPr lang="en-US" altLang="en-US" dirty="0"/>
              <a:t>First vaccine for chickenpox approved in 1995</a:t>
            </a:r>
          </a:p>
          <a:p>
            <a:pPr lvl="2" eaLnBrk="1" hangingPunct="1"/>
            <a:r>
              <a:rPr lang="en-US" altLang="en-US" dirty="0"/>
              <a:t>Expected to give life-long immunity</a:t>
            </a:r>
          </a:p>
          <a:p>
            <a:pPr lvl="1" eaLnBrk="1" hangingPunct="1"/>
            <a:r>
              <a:rPr lang="en-US" altLang="en-US" dirty="0"/>
              <a:t>Shingrix (GlaxoSmithKline, Philadelphia, PA), a recombinant subunit adjuvanted vaccine approved 2017, is the only vaccine available in the U.S. for shingles</a:t>
            </a:r>
          </a:p>
          <a:p>
            <a:pPr lvl="2" algn="ctr" eaLnBrk="1" hangingPunct="1"/>
            <a:r>
              <a:rPr lang="en-US" altLang="en-US" dirty="0"/>
              <a:t>Recommended for adults 50 years old and older</a:t>
            </a:r>
          </a:p>
          <a:p>
            <a:pPr marL="914400" lvl="2" indent="0" eaLnBrk="1" hangingPunct="1">
              <a:buNone/>
            </a:pPr>
            <a:endParaRPr lang="en-US" altLang="en-US" dirty="0"/>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9A027DC2-BFDC-21FE-C10C-8B00D5D32B4F}"/>
              </a:ext>
            </a:extLst>
          </p:cNvPr>
          <p:cNvSpPr>
            <a:spLocks noGrp="1"/>
          </p:cNvSpPr>
          <p:nvPr>
            <p:ph type="title"/>
          </p:nvPr>
        </p:nvSpPr>
        <p:spPr/>
        <p:txBody>
          <a:bodyPr/>
          <a:lstStyle/>
          <a:p>
            <a:pPr algn="l" eaLnBrk="1" hangingPunct="1"/>
            <a:r>
              <a:rPr lang="en-US" b="0" dirty="0"/>
              <a:t>V</a:t>
            </a:r>
            <a:r>
              <a:rPr lang="en-US" b="0" cap="none" dirty="0"/>
              <a:t>aricella</a:t>
            </a:r>
            <a:r>
              <a:rPr lang="en-US" b="0" dirty="0"/>
              <a:t>-Z</a:t>
            </a:r>
            <a:r>
              <a:rPr lang="en-US" b="0" cap="none" dirty="0"/>
              <a:t>oster</a:t>
            </a:r>
            <a:r>
              <a:rPr lang="en-US" b="0" dirty="0"/>
              <a:t> v</a:t>
            </a:r>
            <a:r>
              <a:rPr lang="en-US" b="0" cap="none" dirty="0"/>
              <a:t>irus</a:t>
            </a:r>
            <a:endParaRPr lang="en-US" altLang="en-US" dirty="0"/>
          </a:p>
        </p:txBody>
      </p:sp>
      <p:sp>
        <p:nvSpPr>
          <p:cNvPr id="183299" name="Rectangle 3">
            <a:extLst>
              <a:ext uri="{FF2B5EF4-FFF2-40B4-BE49-F238E27FC236}">
                <a16:creationId xmlns:a16="http://schemas.microsoft.com/office/drawing/2014/main" id="{05EA2861-ABAC-7A3A-F560-B93CE0F737C1}"/>
              </a:ext>
            </a:extLst>
          </p:cNvPr>
          <p:cNvSpPr>
            <a:spLocks noGrp="1"/>
          </p:cNvSpPr>
          <p:nvPr>
            <p:ph idx="1"/>
          </p:nvPr>
        </p:nvSpPr>
        <p:spPr>
          <a:xfrm>
            <a:off x="2286000" y="1600201"/>
            <a:ext cx="7772400" cy="4454525"/>
          </a:xfrm>
        </p:spPr>
        <p:txBody>
          <a:bodyPr/>
          <a:lstStyle/>
          <a:p>
            <a:pPr eaLnBrk="1" hangingPunct="1"/>
            <a:r>
              <a:rPr lang="en-US" altLang="en-US" dirty="0"/>
              <a:t>Treatment</a:t>
            </a:r>
          </a:p>
          <a:p>
            <a:pPr lvl="1" eaLnBrk="1" hangingPunct="1"/>
            <a:r>
              <a:rPr lang="en-US" altLang="en-US" dirty="0"/>
              <a:t>Antiviral treatment of VZV infection and reactivation is available and is quite effective in reducing the infection time for patients, especially if coupled with more rapid molecular diagnostics.</a:t>
            </a: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B986ACFD-46C0-75A7-D50E-3F7161292DDE}"/>
              </a:ext>
            </a:extLst>
          </p:cNvPr>
          <p:cNvSpPr>
            <a:spLocks noGrp="1"/>
          </p:cNvSpPr>
          <p:nvPr>
            <p:ph type="title"/>
          </p:nvPr>
        </p:nvSpPr>
        <p:spPr/>
        <p:txBody>
          <a:bodyPr/>
          <a:lstStyle/>
          <a:p>
            <a:pPr algn="l" eaLnBrk="1" hangingPunct="1"/>
            <a:r>
              <a:rPr lang="en-US" altLang="en-US" dirty="0"/>
              <a:t>HHV-6</a:t>
            </a:r>
            <a:endParaRPr lang="en-US" altLang="en-US" strike="sngStrike" dirty="0"/>
          </a:p>
        </p:txBody>
      </p:sp>
      <p:sp>
        <p:nvSpPr>
          <p:cNvPr id="47107" name="Rectangle 3">
            <a:extLst>
              <a:ext uri="{FF2B5EF4-FFF2-40B4-BE49-F238E27FC236}">
                <a16:creationId xmlns:a16="http://schemas.microsoft.com/office/drawing/2014/main" id="{60A16281-FE66-AEC0-F5E8-553A6662893D}"/>
              </a:ext>
            </a:extLst>
          </p:cNvPr>
          <p:cNvSpPr>
            <a:spLocks noGrp="1" noChangeArrowheads="1"/>
          </p:cNvSpPr>
          <p:nvPr>
            <p:ph idx="1"/>
          </p:nvPr>
        </p:nvSpPr>
        <p:spPr>
          <a:xfrm>
            <a:off x="2182813" y="1641476"/>
            <a:ext cx="7772400" cy="4454525"/>
          </a:xfrm>
        </p:spPr>
        <p:txBody>
          <a:bodyPr rtlCol="0">
            <a:normAutofit/>
          </a:bodyPr>
          <a:lstStyle/>
          <a:p>
            <a:pPr eaLnBrk="1" fontAlgn="auto" hangingPunct="1">
              <a:spcAft>
                <a:spcPts val="0"/>
              </a:spcAft>
              <a:defRPr/>
            </a:pPr>
            <a:r>
              <a:rPr lang="en-US" altLang="en-US" dirty="0"/>
              <a:t>In the genus </a:t>
            </a:r>
            <a:r>
              <a:rPr lang="en-US" altLang="en-US" i="1" dirty="0" err="1"/>
              <a:t>Roseolvirus</a:t>
            </a:r>
            <a:endParaRPr lang="en-US" altLang="en-US" i="1" dirty="0"/>
          </a:p>
          <a:p>
            <a:pPr eaLnBrk="1" fontAlgn="auto" hangingPunct="1">
              <a:spcAft>
                <a:spcPts val="0"/>
              </a:spcAft>
              <a:defRPr/>
            </a:pPr>
            <a:r>
              <a:rPr lang="en-US" altLang="en-US" dirty="0"/>
              <a:t>Two variants: A and B</a:t>
            </a:r>
          </a:p>
          <a:p>
            <a:pPr lvl="1" eaLnBrk="1" fontAlgn="auto" hangingPunct="1">
              <a:spcAft>
                <a:spcPts val="0"/>
              </a:spcAft>
              <a:defRPr/>
            </a:pPr>
            <a:r>
              <a:rPr lang="en-US" altLang="en-US" dirty="0"/>
              <a:t>Indistinguishable serologically</a:t>
            </a:r>
          </a:p>
          <a:p>
            <a:pPr lvl="1" eaLnBrk="1" fontAlgn="auto" hangingPunct="1">
              <a:spcAft>
                <a:spcPts val="0"/>
              </a:spcAft>
              <a:defRPr/>
            </a:pPr>
            <a:r>
              <a:rPr lang="en-US" altLang="en-US" dirty="0"/>
              <a:t>Variant B seems to be the cause of disease</a:t>
            </a:r>
          </a:p>
          <a:p>
            <a:pPr eaLnBrk="1" fontAlgn="auto" hangingPunct="1">
              <a:spcAft>
                <a:spcPts val="0"/>
              </a:spcAft>
              <a:defRPr/>
            </a:pPr>
            <a:r>
              <a:rPr lang="en-US" altLang="en-US" dirty="0"/>
              <a:t>Common pathogen</a:t>
            </a:r>
          </a:p>
          <a:p>
            <a:pPr lvl="1" eaLnBrk="1" fontAlgn="auto" hangingPunct="1">
              <a:spcAft>
                <a:spcPts val="0"/>
              </a:spcAft>
              <a:defRPr/>
            </a:pPr>
            <a:r>
              <a:rPr lang="en-US" altLang="en-US" dirty="0"/>
              <a:t>About 95% of young adults are seropositive</a:t>
            </a:r>
          </a:p>
          <a:p>
            <a:pPr marL="0" indent="0" eaLnBrk="1" fontAlgn="auto" hangingPunct="1">
              <a:spcAft>
                <a:spcPts val="0"/>
              </a:spcAft>
              <a:buNone/>
              <a:defRPr/>
            </a:pPr>
            <a:endParaRPr lang="en-US" altLang="en-US" dirty="0"/>
          </a:p>
          <a:p>
            <a:pPr eaLnBrk="1" fontAlgn="auto" hangingPunct="1">
              <a:spcAft>
                <a:spcPts val="0"/>
              </a:spcAft>
              <a:defRPr/>
            </a:pPr>
            <a:endParaRPr lang="en-US" alt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ABD4A27-CBA7-69C0-4D8B-B18E728599F0}"/>
              </a:ext>
            </a:extLst>
          </p:cNvPr>
          <p:cNvSpPr>
            <a:spLocks noGrp="1"/>
          </p:cNvSpPr>
          <p:nvPr>
            <p:ph type="title"/>
          </p:nvPr>
        </p:nvSpPr>
        <p:spPr/>
        <p:txBody>
          <a:bodyPr/>
          <a:lstStyle/>
          <a:p>
            <a:pPr eaLnBrk="1" hangingPunct="1"/>
            <a:r>
              <a:rPr lang="en-US" altLang="en-US"/>
              <a:t>Structure</a:t>
            </a:r>
          </a:p>
        </p:txBody>
      </p:sp>
      <p:sp>
        <p:nvSpPr>
          <p:cNvPr id="29699" name="Rectangle 3">
            <a:extLst>
              <a:ext uri="{FF2B5EF4-FFF2-40B4-BE49-F238E27FC236}">
                <a16:creationId xmlns:a16="http://schemas.microsoft.com/office/drawing/2014/main" id="{4279385D-BBBD-6708-ABD4-DD9CBC2EB81C}"/>
              </a:ext>
            </a:extLst>
          </p:cNvPr>
          <p:cNvSpPr>
            <a:spLocks noGrp="1"/>
          </p:cNvSpPr>
          <p:nvPr>
            <p:ph idx="1"/>
          </p:nvPr>
        </p:nvSpPr>
        <p:spPr>
          <a:xfrm>
            <a:off x="2209800" y="1371601"/>
            <a:ext cx="7772400" cy="4454525"/>
          </a:xfrm>
        </p:spPr>
        <p:txBody>
          <a:bodyPr/>
          <a:lstStyle/>
          <a:p>
            <a:pPr eaLnBrk="1" hangingPunct="1"/>
            <a:r>
              <a:rPr lang="en-US" altLang="en-US"/>
              <a:t>All viruses contain nucleic acid and a protein capsid, with some viruses having up to 90% of their mass from the protein component.</a:t>
            </a:r>
          </a:p>
          <a:p>
            <a:pPr eaLnBrk="1" hangingPunct="1"/>
            <a:r>
              <a:rPr lang="en-US" altLang="en-US"/>
              <a:t>Viruses contain a viral genome of RNA or DNA and a protein coat that together are known as a nucleocapsid.</a:t>
            </a:r>
          </a:p>
          <a:p>
            <a:pPr eaLnBrk="1" hangingPunct="1"/>
            <a:r>
              <a:rPr lang="en-US" altLang="en-US"/>
              <a:t>Entire virus particle = virion</a:t>
            </a:r>
          </a:p>
          <a:p>
            <a:pPr lvl="1" eaLnBrk="1" hangingPunct="1"/>
            <a:endParaRPr lang="en-US" altLang="en-US"/>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66F7DB54-2F68-930D-A155-6A468EBFD6E3}"/>
              </a:ext>
            </a:extLst>
          </p:cNvPr>
          <p:cNvSpPr>
            <a:spLocks noGrp="1"/>
          </p:cNvSpPr>
          <p:nvPr>
            <p:ph type="title"/>
          </p:nvPr>
        </p:nvSpPr>
        <p:spPr/>
        <p:txBody>
          <a:bodyPr/>
          <a:lstStyle/>
          <a:p>
            <a:pPr algn="l" eaLnBrk="1" hangingPunct="1"/>
            <a:r>
              <a:rPr lang="en-US" altLang="en-US" dirty="0"/>
              <a:t>HHV-6 (Cont.)</a:t>
            </a:r>
          </a:p>
        </p:txBody>
      </p:sp>
      <p:sp>
        <p:nvSpPr>
          <p:cNvPr id="186371" name="Rectangle 3">
            <a:extLst>
              <a:ext uri="{FF2B5EF4-FFF2-40B4-BE49-F238E27FC236}">
                <a16:creationId xmlns:a16="http://schemas.microsoft.com/office/drawing/2014/main" id="{D6AC05D0-991C-34A4-5FC5-5C4E60A48F49}"/>
              </a:ext>
            </a:extLst>
          </p:cNvPr>
          <p:cNvSpPr>
            <a:spLocks noGrp="1"/>
          </p:cNvSpPr>
          <p:nvPr>
            <p:ph idx="1"/>
          </p:nvPr>
        </p:nvSpPr>
        <p:spPr>
          <a:xfrm>
            <a:off x="2182813" y="1641476"/>
            <a:ext cx="7772400" cy="4454525"/>
          </a:xfrm>
        </p:spPr>
        <p:txBody>
          <a:bodyPr/>
          <a:lstStyle/>
          <a:p>
            <a:pPr eaLnBrk="1" hangingPunct="1"/>
            <a:r>
              <a:rPr lang="en-US" altLang="en-US" dirty="0"/>
              <a:t>Virus persists in the salivary glands and has been isolated from stool specimens, but most evidence indicates that saliva is the most likely route of transmission. </a:t>
            </a:r>
          </a:p>
          <a:p>
            <a:pPr eaLnBrk="1" hangingPunct="1"/>
            <a:r>
              <a:rPr lang="en-US" altLang="en-US" dirty="0"/>
              <a:t>Inhalation of respiratory droplets and close contact with infected individuals is the primary portal of entry.</a:t>
            </a: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AA323D1-AE7D-9F37-A18D-3030A429AACF}"/>
              </a:ext>
            </a:extLst>
          </p:cNvPr>
          <p:cNvSpPr>
            <a:spLocks noGrp="1"/>
          </p:cNvSpPr>
          <p:nvPr>
            <p:ph type="title"/>
          </p:nvPr>
        </p:nvSpPr>
        <p:spPr/>
        <p:txBody>
          <a:bodyPr/>
          <a:lstStyle/>
          <a:p>
            <a:pPr algn="l"/>
            <a:r>
              <a:rPr lang="en-US" altLang="en-US" dirty="0"/>
              <a:t>HHV-6 (Cont.)</a:t>
            </a:r>
          </a:p>
        </p:txBody>
      </p:sp>
      <p:sp>
        <p:nvSpPr>
          <p:cNvPr id="187395" name="Content Placeholder 2">
            <a:extLst>
              <a:ext uri="{FF2B5EF4-FFF2-40B4-BE49-F238E27FC236}">
                <a16:creationId xmlns:a16="http://schemas.microsoft.com/office/drawing/2014/main" id="{BB2582AE-0B23-1935-FE75-BC4FDF182735}"/>
              </a:ext>
            </a:extLst>
          </p:cNvPr>
          <p:cNvSpPr>
            <a:spLocks noGrp="1"/>
          </p:cNvSpPr>
          <p:nvPr>
            <p:ph idx="1"/>
          </p:nvPr>
        </p:nvSpPr>
        <p:spPr/>
        <p:txBody>
          <a:bodyPr/>
          <a:lstStyle/>
          <a:p>
            <a:r>
              <a:rPr lang="en-US" altLang="en-US" dirty="0"/>
              <a:t>Associated with the childhood disease</a:t>
            </a:r>
          </a:p>
          <a:p>
            <a:pPr lvl="1"/>
            <a:r>
              <a:rPr lang="en-US" altLang="en-US" dirty="0"/>
              <a:t>Roseola, also known as roseola infantum, exanthem subitem, sixth disease</a:t>
            </a:r>
          </a:p>
          <a:p>
            <a:pPr lvl="1"/>
            <a:r>
              <a:rPr lang="en-US" altLang="en-US" dirty="0"/>
              <a:t>Children are protected by maternal antibodies until approximately 6 months of age. Seroconversion occurs in 90% of children between 6 months and 2 years o age.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a:extLst>
              <a:ext uri="{FF2B5EF4-FFF2-40B4-BE49-F238E27FC236}">
                <a16:creationId xmlns:a16="http://schemas.microsoft.com/office/drawing/2014/main" id="{D9183308-31AE-229A-9401-A63C944B9D0D}"/>
              </a:ext>
            </a:extLst>
          </p:cNvPr>
          <p:cNvSpPr>
            <a:spLocks noGrp="1"/>
          </p:cNvSpPr>
          <p:nvPr>
            <p:ph type="title"/>
          </p:nvPr>
        </p:nvSpPr>
        <p:spPr/>
        <p:txBody>
          <a:bodyPr/>
          <a:lstStyle/>
          <a:p>
            <a:pPr algn="l"/>
            <a:r>
              <a:rPr lang="en-US" altLang="en-US" dirty="0"/>
              <a:t>HHV-6 (Cont.)</a:t>
            </a:r>
          </a:p>
        </p:txBody>
      </p:sp>
      <p:sp>
        <p:nvSpPr>
          <p:cNvPr id="188419" name="Content Placeholder 2">
            <a:extLst>
              <a:ext uri="{FF2B5EF4-FFF2-40B4-BE49-F238E27FC236}">
                <a16:creationId xmlns:a16="http://schemas.microsoft.com/office/drawing/2014/main" id="{AF503C0B-04AA-E2A0-24A0-824263B010CF}"/>
              </a:ext>
            </a:extLst>
          </p:cNvPr>
          <p:cNvSpPr>
            <a:spLocks noGrp="1"/>
          </p:cNvSpPr>
          <p:nvPr>
            <p:ph idx="1"/>
          </p:nvPr>
        </p:nvSpPr>
        <p:spPr>
          <a:xfrm>
            <a:off x="1981200" y="1417638"/>
            <a:ext cx="8229600" cy="4525962"/>
          </a:xfrm>
        </p:spPr>
        <p:txBody>
          <a:bodyPr/>
          <a:lstStyle/>
          <a:p>
            <a:r>
              <a:rPr lang="en-US" altLang="en-US" sz="2400" dirty="0"/>
              <a:t>In immunocompetent individuals, most infections are mild or asymptomatic. </a:t>
            </a:r>
          </a:p>
          <a:p>
            <a:r>
              <a:rPr lang="en-US" altLang="en-US" sz="2400" dirty="0"/>
              <a:t>When symptoms occur, the disease is acute and febrile; a maculopapular rash appears as the fever resolves.</a:t>
            </a:r>
          </a:p>
          <a:p>
            <a:pPr lvl="1"/>
            <a:r>
              <a:rPr lang="en-US" altLang="en-US" sz="2000" dirty="0"/>
              <a:t>30% to 40% of infected children with symptoms experience seizures.</a:t>
            </a:r>
          </a:p>
          <a:p>
            <a:r>
              <a:rPr lang="en-US" altLang="en-US" sz="2400" dirty="0"/>
              <a:t>There may be a connection to the development of </a:t>
            </a:r>
            <a:r>
              <a:rPr lang="en-US" altLang="en-US" sz="2000" dirty="0"/>
              <a:t>progressive multifocal leukoencephalopathy and multiple sclerosis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a:extLst>
              <a:ext uri="{FF2B5EF4-FFF2-40B4-BE49-F238E27FC236}">
                <a16:creationId xmlns:a16="http://schemas.microsoft.com/office/drawing/2014/main" id="{95247AB2-1B31-C415-C7C2-AA1876AA490D}"/>
              </a:ext>
            </a:extLst>
          </p:cNvPr>
          <p:cNvSpPr>
            <a:spLocks noGrp="1"/>
          </p:cNvSpPr>
          <p:nvPr>
            <p:ph type="title"/>
          </p:nvPr>
        </p:nvSpPr>
        <p:spPr/>
        <p:txBody>
          <a:bodyPr/>
          <a:lstStyle/>
          <a:p>
            <a:pPr algn="l"/>
            <a:r>
              <a:rPr lang="en-US" altLang="en-US" dirty="0"/>
              <a:t>HHV-6</a:t>
            </a:r>
            <a:endParaRPr lang="en-US" altLang="en-US" strike="sngStrike" dirty="0"/>
          </a:p>
        </p:txBody>
      </p:sp>
      <p:sp>
        <p:nvSpPr>
          <p:cNvPr id="189443" name="Content Placeholder 2">
            <a:extLst>
              <a:ext uri="{FF2B5EF4-FFF2-40B4-BE49-F238E27FC236}">
                <a16:creationId xmlns:a16="http://schemas.microsoft.com/office/drawing/2014/main" id="{3CB0E5EB-E5EC-F2EC-9FE6-7AC32551FBD5}"/>
              </a:ext>
            </a:extLst>
          </p:cNvPr>
          <p:cNvSpPr>
            <a:spLocks noGrp="1"/>
          </p:cNvSpPr>
          <p:nvPr>
            <p:ph idx="1"/>
          </p:nvPr>
        </p:nvSpPr>
        <p:spPr>
          <a:xfrm>
            <a:off x="1981200" y="1417638"/>
            <a:ext cx="8229600" cy="4525962"/>
          </a:xfrm>
        </p:spPr>
        <p:txBody>
          <a:bodyPr/>
          <a:lstStyle/>
          <a:p>
            <a:r>
              <a:rPr lang="en-US" altLang="en-US" sz="2400" dirty="0"/>
              <a:t>Diagnosis</a:t>
            </a:r>
          </a:p>
          <a:p>
            <a:pPr lvl="1"/>
            <a:r>
              <a:rPr lang="en-US" altLang="en-US" sz="2000" dirty="0"/>
              <a:t>Usually made clinically</a:t>
            </a:r>
          </a:p>
          <a:p>
            <a:pPr lvl="1"/>
            <a:r>
              <a:rPr lang="en-US" altLang="en-US" sz="2000" dirty="0"/>
              <a:t>Isolation of the virus</a:t>
            </a:r>
          </a:p>
          <a:p>
            <a:pPr lvl="2"/>
            <a:r>
              <a:rPr lang="en-US" altLang="en-US" sz="1600" dirty="0"/>
              <a:t>Most sensitive with lymphocyte cell culture, but not practical for routine diagnosis</a:t>
            </a:r>
          </a:p>
          <a:p>
            <a:pPr lvl="1"/>
            <a:r>
              <a:rPr lang="en-US" altLang="en-US" sz="2000" dirty="0"/>
              <a:t>Serology if paired sera are available. </a:t>
            </a:r>
          </a:p>
          <a:p>
            <a:pPr lvl="2"/>
            <a:r>
              <a:rPr lang="en-US" altLang="en-US" sz="1600" dirty="0"/>
              <a:t>Patients do not usually have a positive IgM result until about 5 days after infection; IgG appears several days later. </a:t>
            </a:r>
          </a:p>
          <a:p>
            <a:pPr lvl="1"/>
            <a:r>
              <a:rPr lang="en-US" altLang="en-US" sz="2000" dirty="0"/>
              <a:t>PCR and viral load testing offer the most sensitive and specific means of diagnosing primary HHV-6 infection.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DC71144D-DA12-0886-E13F-3B4B49A8E293}"/>
              </a:ext>
            </a:extLst>
          </p:cNvPr>
          <p:cNvSpPr>
            <a:spLocks noGrp="1"/>
          </p:cNvSpPr>
          <p:nvPr>
            <p:ph type="title"/>
          </p:nvPr>
        </p:nvSpPr>
        <p:spPr/>
        <p:txBody>
          <a:bodyPr/>
          <a:lstStyle/>
          <a:p>
            <a:pPr algn="l"/>
            <a:r>
              <a:rPr lang="en-US" altLang="en-US" dirty="0"/>
              <a:t>HHV-7</a:t>
            </a:r>
            <a:endParaRPr lang="en-US" altLang="en-US" strike="sngStrike" dirty="0"/>
          </a:p>
        </p:txBody>
      </p:sp>
      <p:sp>
        <p:nvSpPr>
          <p:cNvPr id="190467" name="Content Placeholder 2">
            <a:extLst>
              <a:ext uri="{FF2B5EF4-FFF2-40B4-BE49-F238E27FC236}">
                <a16:creationId xmlns:a16="http://schemas.microsoft.com/office/drawing/2014/main" id="{DA820AEA-F295-83D4-A1C3-E8E9BAC6FF26}"/>
              </a:ext>
            </a:extLst>
          </p:cNvPr>
          <p:cNvSpPr>
            <a:spLocks noGrp="1"/>
          </p:cNvSpPr>
          <p:nvPr>
            <p:ph idx="1"/>
          </p:nvPr>
        </p:nvSpPr>
        <p:spPr/>
        <p:txBody>
          <a:bodyPr/>
          <a:lstStyle/>
          <a:p>
            <a:r>
              <a:rPr lang="en-US" altLang="en-US"/>
              <a:t>HHV-7 is in the genus </a:t>
            </a:r>
            <a:r>
              <a:rPr lang="en-US" altLang="en-US" i="1"/>
              <a:t>Roseolovirus </a:t>
            </a:r>
            <a:r>
              <a:rPr lang="en-US" altLang="en-US"/>
              <a:t>with HHV-6.</a:t>
            </a:r>
          </a:p>
          <a:p>
            <a:pPr lvl="1"/>
            <a:r>
              <a:rPr lang="en-US" altLang="en-US"/>
              <a:t>The CD4 molecule serves as a receptor for HHV-7 to infect T lymphocytes. </a:t>
            </a:r>
          </a:p>
          <a:p>
            <a:pPr lvl="1"/>
            <a:r>
              <a:rPr lang="en-US" altLang="en-US"/>
              <a:t>It also uses other receptors and has a broad range of host cells. </a:t>
            </a:r>
          </a:p>
          <a:p>
            <a:r>
              <a:rPr lang="en-US" altLang="en-US"/>
              <a:t>Extremely common </a:t>
            </a:r>
          </a:p>
          <a:p>
            <a:pPr lvl="1"/>
            <a:r>
              <a:rPr lang="en-US" altLang="en-US"/>
              <a:t>Shed in the saliva of 75% of adults</a:t>
            </a:r>
          </a:p>
          <a:p>
            <a:r>
              <a:rPr lang="en-US" altLang="en-US"/>
              <a:t>Causes roseola</a:t>
            </a:r>
          </a:p>
          <a:p>
            <a:pPr lvl="1"/>
            <a:r>
              <a:rPr lang="en-US" altLang="en-US"/>
              <a:t>Clinically identical to that caused by HHV-6</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280D78E3-7E10-58F4-C022-C634D2371DBB}"/>
              </a:ext>
            </a:extLst>
          </p:cNvPr>
          <p:cNvSpPr>
            <a:spLocks noGrp="1"/>
          </p:cNvSpPr>
          <p:nvPr>
            <p:ph type="title"/>
          </p:nvPr>
        </p:nvSpPr>
        <p:spPr/>
        <p:txBody>
          <a:bodyPr/>
          <a:lstStyle/>
          <a:p>
            <a:pPr algn="l" eaLnBrk="1" hangingPunct="1"/>
            <a:r>
              <a:rPr lang="en-US" altLang="en-US" dirty="0"/>
              <a:t>HHV-7 (Cont.)</a:t>
            </a:r>
          </a:p>
        </p:txBody>
      </p:sp>
      <p:sp>
        <p:nvSpPr>
          <p:cNvPr id="191491" name="Rectangle 3">
            <a:extLst>
              <a:ext uri="{FF2B5EF4-FFF2-40B4-BE49-F238E27FC236}">
                <a16:creationId xmlns:a16="http://schemas.microsoft.com/office/drawing/2014/main" id="{F340514F-FFDB-7511-2CDE-4E81EC37A8D5}"/>
              </a:ext>
            </a:extLst>
          </p:cNvPr>
          <p:cNvSpPr>
            <a:spLocks noGrp="1"/>
          </p:cNvSpPr>
          <p:nvPr>
            <p:ph idx="1"/>
          </p:nvPr>
        </p:nvSpPr>
        <p:spPr/>
        <p:txBody>
          <a:bodyPr/>
          <a:lstStyle/>
          <a:p>
            <a:pPr eaLnBrk="1" hangingPunct="1"/>
            <a:r>
              <a:rPr lang="en-US" altLang="en-US" dirty="0"/>
              <a:t>Causes latent infections in T lymphocytes</a:t>
            </a:r>
          </a:p>
          <a:p>
            <a:pPr eaLnBrk="1" hangingPunct="1"/>
            <a:r>
              <a:rPr lang="en-US" altLang="en-US" dirty="0"/>
              <a:t>The antigen diversity of HHV-6 and HHV-7 is such that antibodies to one virus do not protect against infection from the other. </a:t>
            </a:r>
          </a:p>
          <a:p>
            <a:pPr eaLnBrk="1" hangingPunct="1"/>
            <a:r>
              <a:rPr lang="en-US" altLang="en-US" dirty="0"/>
              <a:t>Exposure to HHV-7 seems to occur later in life than exposure to HHV-6. </a:t>
            </a:r>
          </a:p>
          <a:p>
            <a:pPr eaLnBrk="1" hangingPunct="1"/>
            <a:r>
              <a:rPr lang="en-US" altLang="en-US" dirty="0"/>
              <a:t>Most 2-year-olds are seronegative for HHV-7.</a:t>
            </a:r>
          </a:p>
          <a:p>
            <a:pPr lvl="1" eaLnBrk="1" hangingPunct="1"/>
            <a:r>
              <a:rPr lang="en-US" altLang="en-US" dirty="0"/>
              <a:t>Most children are seropositive by age 6.</a:t>
            </a:r>
          </a:p>
          <a:p>
            <a:pPr lvl="1" eaLnBrk="1" hangingPunct="1"/>
            <a:endParaRPr lang="en-US" altLang="en-US" dirty="0"/>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D090E5C0-669F-DD00-E5B5-425BB0FB2B27}"/>
              </a:ext>
            </a:extLst>
          </p:cNvPr>
          <p:cNvSpPr>
            <a:spLocks noGrp="1"/>
          </p:cNvSpPr>
          <p:nvPr>
            <p:ph type="title"/>
          </p:nvPr>
        </p:nvSpPr>
        <p:spPr/>
        <p:txBody>
          <a:bodyPr/>
          <a:lstStyle/>
          <a:p>
            <a:pPr algn="l"/>
            <a:r>
              <a:rPr lang="en-US" altLang="en-US" dirty="0"/>
              <a:t>HHV-7</a:t>
            </a:r>
            <a:endParaRPr lang="en-US" altLang="en-US" strike="sngStrike" dirty="0"/>
          </a:p>
        </p:txBody>
      </p:sp>
      <p:sp>
        <p:nvSpPr>
          <p:cNvPr id="192515" name="Content Placeholder 2">
            <a:extLst>
              <a:ext uri="{FF2B5EF4-FFF2-40B4-BE49-F238E27FC236}">
                <a16:creationId xmlns:a16="http://schemas.microsoft.com/office/drawing/2014/main" id="{2FE57772-796C-6064-6D72-5C515F5C5835}"/>
              </a:ext>
            </a:extLst>
          </p:cNvPr>
          <p:cNvSpPr>
            <a:spLocks noGrp="1"/>
          </p:cNvSpPr>
          <p:nvPr>
            <p:ph idx="1"/>
          </p:nvPr>
        </p:nvSpPr>
        <p:spPr/>
        <p:txBody>
          <a:bodyPr/>
          <a:lstStyle/>
          <a:p>
            <a:r>
              <a:rPr lang="en-US" altLang="en-US" dirty="0"/>
              <a:t>Diagnosis</a:t>
            </a:r>
          </a:p>
          <a:p>
            <a:pPr lvl="1"/>
            <a:r>
              <a:rPr lang="en-US" altLang="en-US" dirty="0"/>
              <a:t>Specimens for isolation in culture</a:t>
            </a:r>
          </a:p>
          <a:p>
            <a:pPr lvl="2"/>
            <a:r>
              <a:rPr lang="en-US" altLang="en-US" dirty="0"/>
              <a:t>Peripheral blood lymphocytes </a:t>
            </a:r>
          </a:p>
          <a:p>
            <a:pPr lvl="2"/>
            <a:r>
              <a:rPr lang="en-US" altLang="en-US" dirty="0"/>
              <a:t>Cord blood lymphocytes </a:t>
            </a:r>
          </a:p>
          <a:p>
            <a:pPr lvl="1"/>
            <a:r>
              <a:rPr lang="en-US" altLang="en-US" dirty="0"/>
              <a:t>Can be isolated from saliva of healthy individuals</a:t>
            </a:r>
          </a:p>
          <a:p>
            <a:pPr lvl="1"/>
            <a:r>
              <a:rPr lang="en-US" altLang="en-US" dirty="0"/>
              <a:t>Rarely isolated from peripheral blood mononuclear cells</a:t>
            </a:r>
          </a:p>
          <a:p>
            <a:pPr lvl="1"/>
            <a:r>
              <a:rPr lang="en-US" altLang="en-US" dirty="0"/>
              <a:t>PCR assays can detect the virus but interpreting the results can be problematic.</a:t>
            </a:r>
          </a:p>
          <a:p>
            <a:pPr lvl="1"/>
            <a:r>
              <a:rPr lang="en-US" altLang="en-US" dirty="0"/>
              <a:t>Serologic tests susceptible to cross-reactions.</a:t>
            </a:r>
          </a:p>
          <a:p>
            <a:pPr lvl="1"/>
            <a:endParaRPr lang="en-US" alt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C9ED2311-DC3A-E0EB-3562-104474C14C82}"/>
              </a:ext>
            </a:extLst>
          </p:cNvPr>
          <p:cNvSpPr>
            <a:spLocks noGrp="1"/>
          </p:cNvSpPr>
          <p:nvPr>
            <p:ph type="title"/>
          </p:nvPr>
        </p:nvSpPr>
        <p:spPr/>
        <p:txBody>
          <a:bodyPr/>
          <a:lstStyle/>
          <a:p>
            <a:pPr algn="l"/>
            <a:r>
              <a:rPr lang="en-US" altLang="en-US" dirty="0"/>
              <a:t>HHV-8</a:t>
            </a:r>
            <a:endParaRPr lang="en-US" altLang="en-US" strike="sngStrike" dirty="0"/>
          </a:p>
        </p:txBody>
      </p:sp>
      <p:sp>
        <p:nvSpPr>
          <p:cNvPr id="193539" name="Content Placeholder 2">
            <a:extLst>
              <a:ext uri="{FF2B5EF4-FFF2-40B4-BE49-F238E27FC236}">
                <a16:creationId xmlns:a16="http://schemas.microsoft.com/office/drawing/2014/main" id="{D6B96224-BEA5-6FB8-6FA0-47351DD95B91}"/>
              </a:ext>
            </a:extLst>
          </p:cNvPr>
          <p:cNvSpPr>
            <a:spLocks noGrp="1"/>
          </p:cNvSpPr>
          <p:nvPr>
            <p:ph idx="1"/>
          </p:nvPr>
        </p:nvSpPr>
        <p:spPr/>
        <p:txBody>
          <a:bodyPr/>
          <a:lstStyle/>
          <a:p>
            <a:r>
              <a:rPr lang="en-US" altLang="en-US" dirty="0"/>
              <a:t>In the genus </a:t>
            </a:r>
            <a:r>
              <a:rPr lang="en-US" altLang="en-US" i="1" dirty="0" err="1"/>
              <a:t>Rhadinovirus</a:t>
            </a:r>
            <a:endParaRPr lang="en-US" altLang="en-US" i="1" dirty="0"/>
          </a:p>
          <a:p>
            <a:pPr lvl="1"/>
            <a:r>
              <a:rPr lang="en-US" altLang="en-US" dirty="0"/>
              <a:t>Can be detected in all forms of Kaposi sarcoma (KS)</a:t>
            </a:r>
          </a:p>
          <a:p>
            <a:r>
              <a:rPr lang="en-US" altLang="en-US" dirty="0"/>
              <a:t>Common name for virus, Kaposi sarcoma-associated herpesvirus</a:t>
            </a:r>
          </a:p>
          <a:p>
            <a:r>
              <a:rPr lang="en-US" altLang="en-US" dirty="0"/>
              <a:t>Has been shown to play a role in the development of primary effusion lymphomas and multicentric Castleman disease.</a:t>
            </a:r>
          </a:p>
          <a:p>
            <a:endParaRPr lang="en-US" altLang="en-US" i="1"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E157170-3D54-4D26-CEA4-ED1375E589D0}"/>
              </a:ext>
            </a:extLst>
          </p:cNvPr>
          <p:cNvSpPr>
            <a:spLocks noGrp="1"/>
          </p:cNvSpPr>
          <p:nvPr>
            <p:ph type="title"/>
          </p:nvPr>
        </p:nvSpPr>
        <p:spPr/>
        <p:txBody>
          <a:bodyPr/>
          <a:lstStyle/>
          <a:p>
            <a:pPr algn="l" eaLnBrk="1" hangingPunct="1"/>
            <a:r>
              <a:rPr lang="en-US" altLang="en-US" dirty="0"/>
              <a:t>HHV-8 (Cont.)</a:t>
            </a:r>
          </a:p>
        </p:txBody>
      </p:sp>
      <p:sp>
        <p:nvSpPr>
          <p:cNvPr id="194563" name="Rectangle 3">
            <a:extLst>
              <a:ext uri="{FF2B5EF4-FFF2-40B4-BE49-F238E27FC236}">
                <a16:creationId xmlns:a16="http://schemas.microsoft.com/office/drawing/2014/main" id="{86277517-86C1-D857-A84A-E2708230D883}"/>
              </a:ext>
            </a:extLst>
          </p:cNvPr>
          <p:cNvSpPr>
            <a:spLocks noGrp="1"/>
          </p:cNvSpPr>
          <p:nvPr>
            <p:ph idx="1"/>
          </p:nvPr>
        </p:nvSpPr>
        <p:spPr/>
        <p:txBody>
          <a:bodyPr/>
          <a:lstStyle/>
          <a:p>
            <a:pPr eaLnBrk="1" hangingPunct="1"/>
            <a:r>
              <a:rPr lang="en-US" altLang="en-US" dirty="0"/>
              <a:t>In North America and much of Europe</a:t>
            </a:r>
          </a:p>
          <a:p>
            <a:pPr lvl="1" eaLnBrk="1" hangingPunct="1"/>
            <a:r>
              <a:rPr lang="en-US" altLang="en-US" dirty="0"/>
              <a:t>Appears to be transmitted primarily through sexual contact</a:t>
            </a:r>
          </a:p>
          <a:p>
            <a:pPr eaLnBrk="1" hangingPunct="1"/>
            <a:r>
              <a:rPr lang="en-US" altLang="en-US" dirty="0"/>
              <a:t>In Africa and some Mediterranean populations</a:t>
            </a:r>
          </a:p>
          <a:p>
            <a:pPr lvl="1" eaLnBrk="1" hangingPunct="1"/>
            <a:r>
              <a:rPr lang="en-US" altLang="en-US" dirty="0"/>
              <a:t>Transmission by more casual means likely</a:t>
            </a:r>
          </a:p>
          <a:p>
            <a:pPr eaLnBrk="1" hangingPunct="1"/>
            <a:r>
              <a:rPr lang="en-US" altLang="en-US" dirty="0"/>
              <a:t>Pattern of infection is like that of HSV-2. </a:t>
            </a:r>
          </a:p>
          <a:p>
            <a:pPr lvl="1" eaLnBrk="1" hangingPunct="1"/>
            <a:r>
              <a:rPr lang="en-US" altLang="en-US" dirty="0"/>
              <a:t>Although, men who have sex with men (MSM) seem to be more susceptible than heterosexuals.</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6959735E-254B-C24B-2E2C-BEF57D7FAC72}"/>
              </a:ext>
            </a:extLst>
          </p:cNvPr>
          <p:cNvSpPr>
            <a:spLocks noGrp="1"/>
          </p:cNvSpPr>
          <p:nvPr>
            <p:ph type="title"/>
          </p:nvPr>
        </p:nvSpPr>
        <p:spPr/>
        <p:txBody>
          <a:bodyPr/>
          <a:lstStyle/>
          <a:p>
            <a:pPr algn="l" eaLnBrk="1" hangingPunct="1"/>
            <a:r>
              <a:rPr lang="en-US" altLang="en-US" dirty="0"/>
              <a:t>HHV-8</a:t>
            </a:r>
            <a:endParaRPr lang="en-US" altLang="en-US" strike="sngStrike" dirty="0"/>
          </a:p>
        </p:txBody>
      </p:sp>
      <p:sp>
        <p:nvSpPr>
          <p:cNvPr id="195587" name="Rectangle 3">
            <a:extLst>
              <a:ext uri="{FF2B5EF4-FFF2-40B4-BE49-F238E27FC236}">
                <a16:creationId xmlns:a16="http://schemas.microsoft.com/office/drawing/2014/main" id="{9B162AD0-8F8B-7124-33E8-0B560322A284}"/>
              </a:ext>
            </a:extLst>
          </p:cNvPr>
          <p:cNvSpPr>
            <a:spLocks noGrp="1"/>
          </p:cNvSpPr>
          <p:nvPr>
            <p:ph idx="1"/>
          </p:nvPr>
        </p:nvSpPr>
        <p:spPr/>
        <p:txBody>
          <a:bodyPr/>
          <a:lstStyle/>
          <a:p>
            <a:pPr eaLnBrk="1" hangingPunct="1"/>
            <a:r>
              <a:rPr lang="en-US" altLang="en-US" dirty="0"/>
              <a:t>Diagnosis</a:t>
            </a:r>
          </a:p>
          <a:p>
            <a:pPr lvl="1" eaLnBrk="1" hangingPunct="1"/>
            <a:r>
              <a:rPr lang="en-US" altLang="en-US" dirty="0"/>
              <a:t>Cannot be recovered in cell culture</a:t>
            </a:r>
          </a:p>
          <a:p>
            <a:pPr lvl="1" eaLnBrk="1" hangingPunct="1"/>
            <a:r>
              <a:rPr lang="en-US" altLang="en-US" dirty="0"/>
              <a:t>PCR</a:t>
            </a:r>
          </a:p>
          <a:p>
            <a:pPr lvl="2" eaLnBrk="1" hangingPunct="1"/>
            <a:r>
              <a:rPr lang="en-US" altLang="en-US" dirty="0"/>
              <a:t>Shown to be less sensitive than some immunoassays</a:t>
            </a:r>
          </a:p>
          <a:p>
            <a:pPr lvl="2" eaLnBrk="1" hangingPunct="1"/>
            <a:r>
              <a:rPr lang="en-US" altLang="en-US" dirty="0"/>
              <a:t>PCR assay has been used to detect the virus in various specimens, including tissue, blood, bone marrow, saliva, and semen.</a:t>
            </a:r>
          </a:p>
          <a:p>
            <a:pPr lvl="1" eaLnBrk="1" hangingPunct="1"/>
            <a:r>
              <a:rPr lang="en-US" altLang="en-US" dirty="0"/>
              <a:t>In situ hybridization can detect HHV-8–affected tissue.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9F35E15-9A81-EC3D-AF57-0F262382B032}"/>
              </a:ext>
            </a:extLst>
          </p:cNvPr>
          <p:cNvSpPr>
            <a:spLocks noGrp="1"/>
          </p:cNvSpPr>
          <p:nvPr>
            <p:ph type="title"/>
          </p:nvPr>
        </p:nvSpPr>
        <p:spPr/>
        <p:txBody>
          <a:bodyPr/>
          <a:lstStyle/>
          <a:p>
            <a:pPr eaLnBrk="1" hangingPunct="1"/>
            <a:r>
              <a:rPr lang="en-US" altLang="en-US"/>
              <a:t>Structure</a:t>
            </a:r>
          </a:p>
        </p:txBody>
      </p:sp>
      <p:sp>
        <p:nvSpPr>
          <p:cNvPr id="30723" name="Rectangle 3">
            <a:extLst>
              <a:ext uri="{FF2B5EF4-FFF2-40B4-BE49-F238E27FC236}">
                <a16:creationId xmlns:a16="http://schemas.microsoft.com/office/drawing/2014/main" id="{0A7E554F-89D4-7851-74A1-A29726B262A7}"/>
              </a:ext>
            </a:extLst>
          </p:cNvPr>
          <p:cNvSpPr>
            <a:spLocks noGrp="1"/>
          </p:cNvSpPr>
          <p:nvPr>
            <p:ph idx="1"/>
          </p:nvPr>
        </p:nvSpPr>
        <p:spPr>
          <a:xfrm>
            <a:off x="2209800" y="1371601"/>
            <a:ext cx="7772400" cy="4454525"/>
          </a:xfrm>
        </p:spPr>
        <p:txBody>
          <a:bodyPr/>
          <a:lstStyle/>
          <a:p>
            <a:pPr eaLnBrk="1" hangingPunct="1"/>
            <a:r>
              <a:rPr lang="en-US" altLang="en-US" dirty="0"/>
              <a:t>Some viruses have a phospholipid, labile envelope surrounding the virion.</a:t>
            </a:r>
          </a:p>
          <a:p>
            <a:pPr eaLnBrk="1" hangingPunct="1"/>
            <a:r>
              <a:rPr lang="en-US" altLang="en-US" dirty="0"/>
              <a:t>Enveloped viruses are usually more susceptible to inactivation by high temperature, extreme pH and chemicals.</a:t>
            </a:r>
          </a:p>
          <a:p>
            <a:pPr eaLnBrk="1" hangingPunct="1"/>
            <a:r>
              <a:rPr lang="en-US" altLang="en-US" dirty="0"/>
              <a:t>Non-enveloped viruses are referred to as “naked”.</a:t>
            </a:r>
          </a:p>
          <a:p>
            <a:pPr lvl="1" eaLnBrk="1" hangingPunct="1"/>
            <a:endParaRPr lang="en-US" altLang="en-US" dirty="0"/>
          </a:p>
          <a:p>
            <a:pPr lvl="1" eaLnBrk="1" hangingPunct="1"/>
            <a:endParaRPr lang="en-US" altLang="en-US" dirty="0"/>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50DD3C49-E251-0DC8-4266-0F68D88A1D40}"/>
              </a:ext>
            </a:extLst>
          </p:cNvPr>
          <p:cNvSpPr>
            <a:spLocks noGrp="1"/>
          </p:cNvSpPr>
          <p:nvPr>
            <p:ph type="title"/>
          </p:nvPr>
        </p:nvSpPr>
        <p:spPr/>
        <p:txBody>
          <a:bodyPr/>
          <a:lstStyle/>
          <a:p>
            <a:pPr algn="l" eaLnBrk="1" hangingPunct="1"/>
            <a:r>
              <a:rPr lang="en-US" altLang="en-US" dirty="0"/>
              <a:t>HHV-8 (Cont.)</a:t>
            </a:r>
            <a:endParaRPr lang="en-US" altLang="en-US" strike="sngStrike" dirty="0"/>
          </a:p>
        </p:txBody>
      </p:sp>
      <p:sp>
        <p:nvSpPr>
          <p:cNvPr id="196611" name="Rectangle 3">
            <a:extLst>
              <a:ext uri="{FF2B5EF4-FFF2-40B4-BE49-F238E27FC236}">
                <a16:creationId xmlns:a16="http://schemas.microsoft.com/office/drawing/2014/main" id="{AAE04CC3-14BC-1F59-0CBF-3B391506E0E6}"/>
              </a:ext>
            </a:extLst>
          </p:cNvPr>
          <p:cNvSpPr>
            <a:spLocks noGrp="1"/>
          </p:cNvSpPr>
          <p:nvPr>
            <p:ph idx="1"/>
          </p:nvPr>
        </p:nvSpPr>
        <p:spPr/>
        <p:txBody>
          <a:bodyPr/>
          <a:lstStyle/>
          <a:p>
            <a:pPr eaLnBrk="1" hangingPunct="1"/>
            <a:r>
              <a:rPr lang="en-US" altLang="en-US" dirty="0"/>
              <a:t>Diagnosis</a:t>
            </a:r>
          </a:p>
          <a:p>
            <a:pPr lvl="1" eaLnBrk="1" hangingPunct="1"/>
            <a:r>
              <a:rPr lang="en-US" altLang="en-US" dirty="0"/>
              <a:t>Commercial monoclonal antibodies </a:t>
            </a:r>
          </a:p>
          <a:p>
            <a:pPr lvl="2" eaLnBrk="1" hangingPunct="1"/>
            <a:r>
              <a:rPr lang="en-US" altLang="en-US" dirty="0"/>
              <a:t>Identification of HHV-8-infected cells in various types of lesions by immunohistochemistry more common</a:t>
            </a:r>
          </a:p>
          <a:p>
            <a:pPr lvl="1" eaLnBrk="1" hangingPunct="1"/>
            <a:r>
              <a:rPr lang="en-US" altLang="en-US" dirty="0"/>
              <a:t>Serologic tests being evaluated and may soon be available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DDBA97D-4929-4D69-F3EE-BF6D145C773B}"/>
              </a:ext>
            </a:extLst>
          </p:cNvPr>
          <p:cNvSpPr>
            <a:spLocks noGrp="1"/>
          </p:cNvSpPr>
          <p:nvPr>
            <p:ph type="title"/>
          </p:nvPr>
        </p:nvSpPr>
        <p:spPr/>
        <p:txBody>
          <a:bodyPr/>
          <a:lstStyle/>
          <a:p>
            <a:pPr eaLnBrk="1" hangingPunct="1"/>
            <a:r>
              <a:rPr lang="en-US" altLang="en-US"/>
              <a:t>Structure (Cont.)</a:t>
            </a:r>
          </a:p>
        </p:txBody>
      </p:sp>
      <p:sp>
        <p:nvSpPr>
          <p:cNvPr id="31747" name="Rectangle 3">
            <a:extLst>
              <a:ext uri="{FF2B5EF4-FFF2-40B4-BE49-F238E27FC236}">
                <a16:creationId xmlns:a16="http://schemas.microsoft.com/office/drawing/2014/main" id="{39DE1853-A156-934F-8A06-53F750651311}"/>
              </a:ext>
            </a:extLst>
          </p:cNvPr>
          <p:cNvSpPr>
            <a:spLocks noGrp="1"/>
          </p:cNvSpPr>
          <p:nvPr>
            <p:ph idx="1"/>
          </p:nvPr>
        </p:nvSpPr>
        <p:spPr>
          <a:xfrm>
            <a:off x="2209800" y="1524001"/>
            <a:ext cx="7772400" cy="4454525"/>
          </a:xfrm>
        </p:spPr>
        <p:txBody>
          <a:bodyPr/>
          <a:lstStyle/>
          <a:p>
            <a:pPr eaLnBrk="1" hangingPunct="1"/>
            <a:r>
              <a:rPr lang="en-US" altLang="en-US" dirty="0"/>
              <a:t>Morphologic types of virions</a:t>
            </a:r>
          </a:p>
          <a:p>
            <a:pPr lvl="1" eaLnBrk="1" hangingPunct="1"/>
            <a:r>
              <a:rPr lang="en-US" altLang="en-US" dirty="0"/>
              <a:t>Helical</a:t>
            </a:r>
          </a:p>
          <a:p>
            <a:pPr lvl="1" eaLnBrk="1" hangingPunct="1"/>
            <a:r>
              <a:rPr lang="en-US" altLang="en-US" dirty="0"/>
              <a:t>Polyhedral (e.g., icosahedral, a geometric shape with 20 triangular sides)</a:t>
            </a:r>
          </a:p>
          <a:p>
            <a:pPr lvl="1" eaLnBrk="1" hangingPunct="1"/>
            <a:r>
              <a:rPr lang="en-US" altLang="en-US" dirty="0"/>
              <a:t>Complex</a:t>
            </a:r>
          </a:p>
          <a:p>
            <a:r>
              <a:rPr lang="en-US" altLang="en-US" dirty="0"/>
              <a:t>When present, the envelope masks the shape of the virion.</a:t>
            </a:r>
          </a:p>
          <a:p>
            <a:pPr eaLnBrk="1" hangingPunct="1"/>
            <a:r>
              <a:rPr lang="en-US" altLang="en-US" dirty="0"/>
              <a:t>Size extremes of human viruses</a:t>
            </a:r>
          </a:p>
          <a:p>
            <a:pPr lvl="1" eaLnBrk="1" hangingPunct="1"/>
            <a:r>
              <a:rPr lang="en-US" altLang="en-US" dirty="0"/>
              <a:t>Poxviruses are the largest, poliovirus is the smallest.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CCEC9B2-3A2D-29DD-15B7-2A29C06D7FEC}"/>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6D549E67-94CB-21C8-270E-9722455A034A}"/>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t>Taxonomy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31E4E72-451C-C45D-DAB1-597A7E06F1CF}"/>
              </a:ext>
            </a:extLst>
          </p:cNvPr>
          <p:cNvSpPr>
            <a:spLocks noGrp="1"/>
          </p:cNvSpPr>
          <p:nvPr>
            <p:ph type="title"/>
          </p:nvPr>
        </p:nvSpPr>
        <p:spPr/>
        <p:txBody>
          <a:bodyPr/>
          <a:lstStyle/>
          <a:p>
            <a:r>
              <a:rPr lang="en-US" altLang="en-US"/>
              <a:t>Viral Taxonomy</a:t>
            </a:r>
          </a:p>
        </p:txBody>
      </p:sp>
      <p:sp>
        <p:nvSpPr>
          <p:cNvPr id="33795" name="Content Placeholder 2">
            <a:extLst>
              <a:ext uri="{FF2B5EF4-FFF2-40B4-BE49-F238E27FC236}">
                <a16:creationId xmlns:a16="http://schemas.microsoft.com/office/drawing/2014/main" id="{42DBB74E-8DE5-A58C-8584-7CEB4398E298}"/>
              </a:ext>
            </a:extLst>
          </p:cNvPr>
          <p:cNvSpPr>
            <a:spLocks noGrp="1"/>
          </p:cNvSpPr>
          <p:nvPr>
            <p:ph idx="1"/>
          </p:nvPr>
        </p:nvSpPr>
        <p:spPr/>
        <p:txBody>
          <a:bodyPr/>
          <a:lstStyle/>
          <a:p>
            <a:r>
              <a:rPr lang="en-US" altLang="en-US" dirty="0"/>
              <a:t>Viruses are classified in</a:t>
            </a:r>
          </a:p>
          <a:p>
            <a:pPr lvl="1"/>
            <a:r>
              <a:rPr lang="en-US" altLang="en-US" dirty="0"/>
              <a:t>Orders,</a:t>
            </a:r>
          </a:p>
          <a:p>
            <a:pPr lvl="1"/>
            <a:r>
              <a:rPr lang="en-US" altLang="en-US" dirty="0"/>
              <a:t>Families,</a:t>
            </a:r>
          </a:p>
          <a:p>
            <a:pPr lvl="1"/>
            <a:r>
              <a:rPr lang="en-US" altLang="en-US" dirty="0"/>
              <a:t>Genera</a:t>
            </a:r>
            <a:endParaRPr lang="en-US" altLang="en-US" strike="sngStrike" dirty="0"/>
          </a:p>
          <a:p>
            <a:pPr lvl="1"/>
            <a:r>
              <a:rPr lang="en-US" altLang="en-US" dirty="0"/>
              <a:t>Species </a:t>
            </a:r>
          </a:p>
          <a:p>
            <a:pPr lvl="1"/>
            <a:r>
              <a:rPr lang="en-US" altLang="en-US" dirty="0"/>
              <a:t>based on genotype (RNA or DNA), and presence or absence of an envelope.</a:t>
            </a:r>
          </a:p>
          <a:p>
            <a:r>
              <a:rPr lang="en-US" altLang="en-US" dirty="0"/>
              <a:t>Nucleotide sequence is also a valuable tool for the taxonomic placement of viruses.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DF40BEA-E030-1BC7-4973-506B4D200790}"/>
              </a:ext>
            </a:extLst>
          </p:cNvPr>
          <p:cNvSpPr>
            <a:spLocks noGrp="1" noChangeArrowheads="1"/>
          </p:cNvSpPr>
          <p:nvPr>
            <p:ph type="title"/>
          </p:nvPr>
        </p:nvSpPr>
        <p:spPr/>
        <p:txBody>
          <a:bodyPr rtlCol="0">
            <a:normAutofit fontScale="90000"/>
          </a:bodyPr>
          <a:lstStyle/>
          <a:p>
            <a:pPr>
              <a:defRPr/>
            </a:pPr>
            <a:r>
              <a:rPr lang="en-US" altLang="en-US" dirty="0"/>
              <a:t>List of Viruses Causing </a:t>
            </a:r>
            <a:br>
              <a:rPr lang="en-US" altLang="en-US" dirty="0"/>
            </a:br>
            <a:r>
              <a:rPr lang="en-US" altLang="en-US" dirty="0"/>
              <a:t>Human Disease</a:t>
            </a:r>
          </a:p>
        </p:txBody>
      </p:sp>
      <p:pic>
        <p:nvPicPr>
          <p:cNvPr id="34821" name="Picture 6" descr="C:\Users\12994\Desktop\Mahon\table29.1.jpg">
            <a:extLst>
              <a:ext uri="{FF2B5EF4-FFF2-40B4-BE49-F238E27FC236}">
                <a16:creationId xmlns:a16="http://schemas.microsoft.com/office/drawing/2014/main" id="{D110F988-7A5A-71FA-2FF1-4CF34E22D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676400"/>
            <a:ext cx="73072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69E810B-C967-09DA-068F-929B8CD53002}"/>
              </a:ext>
            </a:extLst>
          </p:cNvPr>
          <p:cNvSpPr>
            <a:spLocks noGrp="1" noChangeArrowheads="1"/>
          </p:cNvSpPr>
          <p:nvPr>
            <p:ph type="title"/>
          </p:nvPr>
        </p:nvSpPr>
        <p:spPr/>
        <p:txBody>
          <a:bodyPr rtlCol="0">
            <a:normAutofit fontScale="90000"/>
          </a:bodyPr>
          <a:lstStyle/>
          <a:p>
            <a:pPr algn="ctr">
              <a:defRPr/>
            </a:pPr>
            <a:r>
              <a:rPr lang="en-US" altLang="en-US" dirty="0"/>
              <a:t>List of Viruses Causing </a:t>
            </a:r>
            <a:br>
              <a:rPr lang="en-US" altLang="en-US" dirty="0"/>
            </a:br>
            <a:r>
              <a:rPr lang="en-US" altLang="en-US" dirty="0"/>
              <a:t>Human Disease (Cont.)</a:t>
            </a:r>
          </a:p>
        </p:txBody>
      </p:sp>
      <p:pic>
        <p:nvPicPr>
          <p:cNvPr id="35845" name="Picture 2" descr="C:\Users\12994\Desktop\Mahon\table29.1cont.jpg">
            <a:extLst>
              <a:ext uri="{FF2B5EF4-FFF2-40B4-BE49-F238E27FC236}">
                <a16:creationId xmlns:a16="http://schemas.microsoft.com/office/drawing/2014/main" id="{C017BE1C-6BC6-7684-E4D1-254B5840F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138" y="1520826"/>
            <a:ext cx="4843462"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E5C6F97-B8C7-A480-D0C3-112789304445}"/>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89AB71D1-53B2-47EC-9D9D-78D9791C53B1}"/>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t>Viral Replication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3830BD-C3C4-D500-AD50-B182A5F29A57}"/>
              </a:ext>
            </a:extLst>
          </p:cNvPr>
          <p:cNvSpPr>
            <a:spLocks noGrp="1"/>
          </p:cNvSpPr>
          <p:nvPr>
            <p:ph type="title"/>
          </p:nvPr>
        </p:nvSpPr>
        <p:spPr/>
        <p:txBody>
          <a:bodyPr/>
          <a:lstStyle/>
          <a:p>
            <a:pPr>
              <a:defRPr/>
            </a:pPr>
            <a:r>
              <a:rPr lang="en-US" dirty="0"/>
              <a:t>CASE IN POINT</a:t>
            </a:r>
          </a:p>
        </p:txBody>
      </p:sp>
      <p:sp>
        <p:nvSpPr>
          <p:cNvPr id="7" name="Text Placeholder 6">
            <a:extLst>
              <a:ext uri="{FF2B5EF4-FFF2-40B4-BE49-F238E27FC236}">
                <a16:creationId xmlns:a16="http://schemas.microsoft.com/office/drawing/2014/main" id="{EC7EB65C-111B-D2AC-2008-80DE3D4ED24C}"/>
              </a:ext>
            </a:extLst>
          </p:cNvPr>
          <p:cNvSpPr>
            <a:spLocks noGrp="1"/>
          </p:cNvSpPr>
          <p:nvPr>
            <p:ph type="body" idx="1"/>
          </p:nvPr>
        </p:nvSpPr>
        <p:spPr/>
        <p:txBody>
          <a:bodyPr/>
          <a:lstStyle/>
          <a:p>
            <a:pPr>
              <a:defRPr/>
            </a:pPr>
            <a:r>
              <a:rPr lang="en-US" b="1" dirty="0"/>
              <a:t>CHAPTER TWENTY-NINE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D569839-3334-5597-3F47-3BCE7A8778D3}"/>
              </a:ext>
            </a:extLst>
          </p:cNvPr>
          <p:cNvSpPr>
            <a:spLocks noGrp="1"/>
          </p:cNvSpPr>
          <p:nvPr>
            <p:ph type="title"/>
          </p:nvPr>
        </p:nvSpPr>
        <p:spPr/>
        <p:txBody>
          <a:bodyPr/>
          <a:lstStyle/>
          <a:p>
            <a:pPr eaLnBrk="1" hangingPunct="1"/>
            <a:r>
              <a:rPr lang="en-US" altLang="en-US"/>
              <a:t>Viral Replication</a:t>
            </a:r>
          </a:p>
        </p:txBody>
      </p:sp>
      <p:sp>
        <p:nvSpPr>
          <p:cNvPr id="8195" name="Rectangle 3">
            <a:extLst>
              <a:ext uri="{FF2B5EF4-FFF2-40B4-BE49-F238E27FC236}">
                <a16:creationId xmlns:a16="http://schemas.microsoft.com/office/drawing/2014/main" id="{6FA27112-8545-2C86-D021-998F1F0328AA}"/>
              </a:ext>
            </a:extLst>
          </p:cNvPr>
          <p:cNvSpPr>
            <a:spLocks noGrp="1" noChangeArrowheads="1"/>
          </p:cNvSpPr>
          <p:nvPr>
            <p:ph idx="1"/>
          </p:nvPr>
        </p:nvSpPr>
        <p:spPr>
          <a:xfrm>
            <a:off x="2209800" y="1447801"/>
            <a:ext cx="7772400" cy="4454525"/>
          </a:xfrm>
        </p:spPr>
        <p:txBody>
          <a:bodyPr rtlCol="0">
            <a:normAutofit fontScale="92500"/>
          </a:bodyPr>
          <a:lstStyle/>
          <a:p>
            <a:pPr>
              <a:defRPr/>
            </a:pPr>
            <a:r>
              <a:rPr lang="en-US" altLang="en-US" dirty="0"/>
              <a:t>Viruses are obligate intracellular parasites.</a:t>
            </a:r>
          </a:p>
          <a:p>
            <a:pPr lvl="1">
              <a:defRPr/>
            </a:pPr>
            <a:r>
              <a:rPr lang="en-US" altLang="en-US" dirty="0"/>
              <a:t>Virus must be inside a living cell and the use the host machinery to replicate. </a:t>
            </a:r>
          </a:p>
          <a:p>
            <a:pPr>
              <a:defRPr/>
            </a:pPr>
            <a:r>
              <a:rPr lang="en-US" altLang="en-US" dirty="0"/>
              <a:t>Steps of infection</a:t>
            </a:r>
          </a:p>
          <a:p>
            <a:pPr lvl="1">
              <a:defRPr/>
            </a:pPr>
            <a:r>
              <a:rPr lang="en-US" altLang="en-US" dirty="0"/>
              <a:t>Step 1–Absorption or attachment to the cell surface</a:t>
            </a:r>
          </a:p>
          <a:p>
            <a:pPr lvl="2">
              <a:defRPr/>
            </a:pPr>
            <a:r>
              <a:rPr lang="en-US" altLang="en-US" dirty="0"/>
              <a:t>Specific for certain cell receptors via viral adhesion molecules. </a:t>
            </a:r>
          </a:p>
          <a:p>
            <a:pPr lvl="3">
              <a:defRPr/>
            </a:pPr>
            <a:r>
              <a:rPr lang="en-US" altLang="en-US" dirty="0"/>
              <a:t>Receptor distribution often determines entry point into the host.</a:t>
            </a:r>
          </a:p>
          <a:p>
            <a:pPr lvl="2">
              <a:defRPr/>
            </a:pPr>
            <a:r>
              <a:rPr lang="en-US" altLang="en-US" dirty="0"/>
              <a:t>Most host cell receptors are glycoproteins.</a:t>
            </a:r>
          </a:p>
          <a:p>
            <a:pPr lvl="2">
              <a:defRPr/>
            </a:pPr>
            <a:r>
              <a:rPr lang="en-US" dirty="0"/>
              <a:t>The adhesion molecule receptor interaction determines the viral tissue tropism in the host.</a:t>
            </a:r>
            <a:endParaRPr lang="en-US" alt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6E676CD-6296-EC87-7561-5ABC242C4DC0}"/>
              </a:ext>
            </a:extLst>
          </p:cNvPr>
          <p:cNvSpPr>
            <a:spLocks noGrp="1"/>
          </p:cNvSpPr>
          <p:nvPr>
            <p:ph type="title"/>
          </p:nvPr>
        </p:nvSpPr>
        <p:spPr/>
        <p:txBody>
          <a:bodyPr/>
          <a:lstStyle/>
          <a:p>
            <a:pPr eaLnBrk="1" hangingPunct="1"/>
            <a:r>
              <a:rPr lang="en-US" altLang="en-US"/>
              <a:t>Viral Replication (Cont.)</a:t>
            </a:r>
          </a:p>
        </p:txBody>
      </p:sp>
      <p:sp>
        <p:nvSpPr>
          <p:cNvPr id="38915" name="Rectangle 3">
            <a:extLst>
              <a:ext uri="{FF2B5EF4-FFF2-40B4-BE49-F238E27FC236}">
                <a16:creationId xmlns:a16="http://schemas.microsoft.com/office/drawing/2014/main" id="{F80743F6-C581-D2E9-2C27-A29CCFA3DB4F}"/>
              </a:ext>
            </a:extLst>
          </p:cNvPr>
          <p:cNvSpPr>
            <a:spLocks noGrp="1"/>
          </p:cNvSpPr>
          <p:nvPr>
            <p:ph idx="1"/>
          </p:nvPr>
        </p:nvSpPr>
        <p:spPr/>
        <p:txBody>
          <a:bodyPr/>
          <a:lstStyle/>
          <a:p>
            <a:pPr eaLnBrk="1" hangingPunct="1"/>
            <a:r>
              <a:rPr lang="en-US" altLang="en-US" dirty="0"/>
              <a:t>Steps of infection</a:t>
            </a:r>
          </a:p>
          <a:p>
            <a:pPr lvl="1" eaLnBrk="1" hangingPunct="1"/>
            <a:r>
              <a:rPr lang="en-US" altLang="en-US" dirty="0"/>
              <a:t>Step 2–Penetration</a:t>
            </a:r>
          </a:p>
          <a:p>
            <a:pPr lvl="2" eaLnBrk="1" hangingPunct="1"/>
            <a:r>
              <a:rPr lang="en-US" altLang="en-US" dirty="0"/>
              <a:t>Naked virions</a:t>
            </a:r>
          </a:p>
          <a:p>
            <a:pPr lvl="3" eaLnBrk="1" hangingPunct="1"/>
            <a:r>
              <a:rPr lang="en-US" altLang="en-US" dirty="0"/>
              <a:t>Direct penetration through the cell membrane</a:t>
            </a:r>
          </a:p>
          <a:p>
            <a:pPr lvl="2" eaLnBrk="1" hangingPunct="1"/>
            <a:r>
              <a:rPr lang="en-US" altLang="en-US" dirty="0"/>
              <a:t>Enveloped virions</a:t>
            </a:r>
          </a:p>
          <a:p>
            <a:pPr lvl="3" eaLnBrk="1" hangingPunct="1"/>
            <a:r>
              <a:rPr lang="en-US" altLang="en-US" dirty="0"/>
              <a:t>Fusion with cell membrane or</a:t>
            </a:r>
          </a:p>
          <a:p>
            <a:pPr lvl="3" eaLnBrk="1" hangingPunct="1"/>
            <a:r>
              <a:rPr lang="en-US" altLang="en-US" dirty="0"/>
              <a:t>Endocytosis (enters cell in a cytoplasmic vacuole)</a:t>
            </a:r>
          </a:p>
          <a:p>
            <a:pPr lvl="1" eaLnBrk="1" hangingPunct="1"/>
            <a:endParaRPr lang="en-US" alt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E1FE033-CE45-0457-141B-837EE3FE4476}"/>
              </a:ext>
            </a:extLst>
          </p:cNvPr>
          <p:cNvSpPr>
            <a:spLocks noGrp="1"/>
          </p:cNvSpPr>
          <p:nvPr>
            <p:ph type="title"/>
          </p:nvPr>
        </p:nvSpPr>
        <p:spPr/>
        <p:txBody>
          <a:bodyPr/>
          <a:lstStyle/>
          <a:p>
            <a:pPr eaLnBrk="1" hangingPunct="1"/>
            <a:r>
              <a:rPr lang="en-US" altLang="en-US"/>
              <a:t>Viral Replication (Cont.)</a:t>
            </a:r>
          </a:p>
        </p:txBody>
      </p:sp>
      <p:sp>
        <p:nvSpPr>
          <p:cNvPr id="39939" name="Rectangle 3">
            <a:extLst>
              <a:ext uri="{FF2B5EF4-FFF2-40B4-BE49-F238E27FC236}">
                <a16:creationId xmlns:a16="http://schemas.microsoft.com/office/drawing/2014/main" id="{7A16134C-840A-E80A-C2D7-87FE1E92C9E2}"/>
              </a:ext>
            </a:extLst>
          </p:cNvPr>
          <p:cNvSpPr>
            <a:spLocks noGrp="1"/>
          </p:cNvSpPr>
          <p:nvPr>
            <p:ph idx="1"/>
          </p:nvPr>
        </p:nvSpPr>
        <p:spPr/>
        <p:txBody>
          <a:bodyPr/>
          <a:lstStyle/>
          <a:p>
            <a:pPr eaLnBrk="1" hangingPunct="1"/>
            <a:r>
              <a:rPr lang="en-US" altLang="en-US" dirty="0"/>
              <a:t>Steps of infecting a cell</a:t>
            </a:r>
          </a:p>
          <a:p>
            <a:pPr lvl="1" eaLnBrk="1" hangingPunct="1"/>
            <a:r>
              <a:rPr lang="en-US" altLang="en-US" dirty="0"/>
              <a:t>Step 2–Penetration </a:t>
            </a:r>
          </a:p>
          <a:p>
            <a:pPr lvl="2" eaLnBrk="1" hangingPunct="1"/>
            <a:r>
              <a:rPr lang="en-US" altLang="en-US" dirty="0"/>
              <a:t> Uncoating</a:t>
            </a:r>
          </a:p>
          <a:p>
            <a:pPr lvl="3" eaLnBrk="1" hangingPunct="1"/>
            <a:r>
              <a:rPr lang="en-US" altLang="en-US" dirty="0"/>
              <a:t>Virus loses its protein coat, releasing the genome.</a:t>
            </a:r>
          </a:p>
          <a:p>
            <a:pPr lvl="4" eaLnBrk="1" hangingPunct="1">
              <a:buFont typeface="Arial" panose="020B0604020202020204" pitchFamily="34" charset="0"/>
              <a:buChar char="•"/>
            </a:pPr>
            <a:r>
              <a:rPr lang="en-US" altLang="en-US" dirty="0"/>
              <a:t>RNA viruses release their genome into the cytoplasm.</a:t>
            </a:r>
          </a:p>
          <a:p>
            <a:pPr lvl="4" eaLnBrk="1" hangingPunct="1">
              <a:buFont typeface="Arial" panose="020B0604020202020204" pitchFamily="34" charset="0"/>
              <a:buChar char="•"/>
            </a:pPr>
            <a:r>
              <a:rPr lang="en-US" altLang="en-US" dirty="0"/>
              <a:t>DNA viruses release their genome into the host nucleus.</a:t>
            </a:r>
          </a:p>
          <a:p>
            <a:pPr lvl="2" eaLnBrk="1" hangingPunct="1"/>
            <a:r>
              <a:rPr lang="en-US" altLang="en-US" dirty="0"/>
              <a:t>Replication and translation</a:t>
            </a:r>
          </a:p>
          <a:p>
            <a:pPr lvl="3" eaLnBrk="1" hangingPunct="1"/>
            <a:r>
              <a:rPr lang="en-US" altLang="en-US" dirty="0"/>
              <a:t>Viral genome then directs the host cell to make viral proteins and replicate the viral genome.</a:t>
            </a:r>
          </a:p>
          <a:p>
            <a:pPr lvl="3"/>
            <a:r>
              <a:rPr lang="en-US" altLang="en-US" dirty="0"/>
              <a:t>Metabolism of host cell may be completely stopped or continue at a reduced scale.</a:t>
            </a:r>
          </a:p>
          <a:p>
            <a:pPr lvl="1" eaLnBrk="1" hangingPunct="1"/>
            <a:endParaRPr lang="en-US" altLang="en-US"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DE01049-7E14-1D4F-C9C7-2EEE8384349B}"/>
              </a:ext>
            </a:extLst>
          </p:cNvPr>
          <p:cNvSpPr>
            <a:spLocks noGrp="1"/>
          </p:cNvSpPr>
          <p:nvPr>
            <p:ph type="title"/>
          </p:nvPr>
        </p:nvSpPr>
        <p:spPr/>
        <p:txBody>
          <a:bodyPr/>
          <a:lstStyle/>
          <a:p>
            <a:pPr eaLnBrk="1" hangingPunct="1"/>
            <a:r>
              <a:rPr lang="en-US" altLang="en-US"/>
              <a:t>Viral Replication (Cont.)</a:t>
            </a:r>
          </a:p>
        </p:txBody>
      </p:sp>
      <p:sp>
        <p:nvSpPr>
          <p:cNvPr id="40963" name="Rectangle 3">
            <a:extLst>
              <a:ext uri="{FF2B5EF4-FFF2-40B4-BE49-F238E27FC236}">
                <a16:creationId xmlns:a16="http://schemas.microsoft.com/office/drawing/2014/main" id="{95615C79-43E6-BEED-A2FC-042FA3B9BF32}"/>
              </a:ext>
            </a:extLst>
          </p:cNvPr>
          <p:cNvSpPr>
            <a:spLocks noGrp="1"/>
          </p:cNvSpPr>
          <p:nvPr>
            <p:ph idx="1"/>
          </p:nvPr>
        </p:nvSpPr>
        <p:spPr>
          <a:xfrm>
            <a:off x="2181225" y="1717676"/>
            <a:ext cx="7772400" cy="4454525"/>
          </a:xfrm>
        </p:spPr>
        <p:txBody>
          <a:bodyPr/>
          <a:lstStyle/>
          <a:p>
            <a:pPr eaLnBrk="1" hangingPunct="1"/>
            <a:r>
              <a:rPr lang="en-US" altLang="en-US" dirty="0"/>
              <a:t>Steps of infecting a cell</a:t>
            </a:r>
          </a:p>
          <a:p>
            <a:pPr lvl="1" eaLnBrk="1" hangingPunct="1"/>
            <a:r>
              <a:rPr lang="en-US" altLang="en-US" dirty="0"/>
              <a:t>Step 3–Assembly or maturation of the virus particles</a:t>
            </a:r>
          </a:p>
          <a:p>
            <a:pPr lvl="2" eaLnBrk="1" hangingPunct="1"/>
            <a:r>
              <a:rPr lang="en-US" altLang="en-US" dirty="0"/>
              <a:t>Capsid protein subunits aggregate to form capsomers and then capsomers combine to form the capsid.</a:t>
            </a:r>
          </a:p>
          <a:p>
            <a:pPr lvl="2" eaLnBrk="1" hangingPunct="1"/>
            <a:r>
              <a:rPr lang="en-US" altLang="en-US" dirty="0"/>
              <a:t>The capsid and genome associate to form the nucleocapsid.</a:t>
            </a:r>
          </a:p>
          <a:p>
            <a:pPr lvl="1"/>
            <a:r>
              <a:rPr lang="en-US" altLang="en-US" dirty="0"/>
              <a:t>Step 4–Virion release</a:t>
            </a:r>
          </a:p>
          <a:p>
            <a:pPr lvl="2" eaLnBrk="1" hangingPunct="1"/>
            <a:r>
              <a:rPr lang="en-US" altLang="en-US" dirty="0"/>
              <a:t>Naked virions are released by cell lysis.</a:t>
            </a:r>
          </a:p>
          <a:p>
            <a:pPr lvl="2"/>
            <a:r>
              <a:rPr lang="en-US" altLang="en-US" dirty="0"/>
              <a:t>Enveloped viruses are released by budding.</a:t>
            </a:r>
          </a:p>
          <a:p>
            <a:pPr lvl="3"/>
            <a:r>
              <a:rPr lang="en-US" altLang="en-US" dirty="0"/>
              <a:t>During  budding, part of the host cell plasma membrane surrounds the viral capsid and becomes the viral envelope.</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809212-F0A7-BF32-670A-4EF6504F8970}"/>
              </a:ext>
            </a:extLst>
          </p:cNvPr>
          <p:cNvSpPr>
            <a:spLocks noGrp="1"/>
          </p:cNvSpPr>
          <p:nvPr>
            <p:ph type="title"/>
          </p:nvPr>
        </p:nvSpPr>
        <p:spPr/>
        <p:txBody>
          <a:bodyPr/>
          <a:lstStyle/>
          <a:p>
            <a:pPr>
              <a:defRPr/>
            </a:pPr>
            <a:r>
              <a:rPr lang="en-US" dirty="0"/>
              <a:t>LABORATORY DIAGNOSIS OF VIRAL INFECTIONS</a:t>
            </a:r>
          </a:p>
        </p:txBody>
      </p:sp>
      <p:sp>
        <p:nvSpPr>
          <p:cNvPr id="7" name="Text Placeholder 6">
            <a:extLst>
              <a:ext uri="{FF2B5EF4-FFF2-40B4-BE49-F238E27FC236}">
                <a16:creationId xmlns:a16="http://schemas.microsoft.com/office/drawing/2014/main" id="{B817C80A-EC37-61A5-2420-BA661051B0E2}"/>
              </a:ext>
            </a:extLst>
          </p:cNvPr>
          <p:cNvSpPr>
            <a:spLocks noGrp="1"/>
          </p:cNvSpPr>
          <p:nvPr>
            <p:ph type="body" idx="1"/>
          </p:nvPr>
        </p:nvSpPr>
        <p:spPr/>
        <p:txBody>
          <a:bodyPr/>
          <a:lstStyle/>
          <a:p>
            <a:pPr>
              <a:defRPr/>
            </a:pPr>
            <a:r>
              <a:rPr lang="en-US" b="1" dirty="0"/>
              <a:t>CHAPTER TWENTY-NINE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8F8EBF-6C37-ED4B-5DEE-A40C35B70FF6}"/>
              </a:ext>
            </a:extLst>
          </p:cNvPr>
          <p:cNvSpPr>
            <a:spLocks noGrp="1"/>
          </p:cNvSpPr>
          <p:nvPr>
            <p:ph type="title"/>
          </p:nvPr>
        </p:nvSpPr>
        <p:spPr/>
        <p:txBody>
          <a:bodyPr rtlCol="0">
            <a:normAutofit/>
          </a:bodyPr>
          <a:lstStyle/>
          <a:p>
            <a:pPr>
              <a:defRPr/>
            </a:pPr>
            <a:r>
              <a:rPr lang="en-US" dirty="0"/>
              <a:t>Examples of Available Viral Testing Methods</a:t>
            </a:r>
          </a:p>
        </p:txBody>
      </p:sp>
      <p:sp>
        <p:nvSpPr>
          <p:cNvPr id="43011" name="Content Placeholder 5">
            <a:extLst>
              <a:ext uri="{FF2B5EF4-FFF2-40B4-BE49-F238E27FC236}">
                <a16:creationId xmlns:a16="http://schemas.microsoft.com/office/drawing/2014/main" id="{5F5180AE-9E61-2810-8E15-36F733D352EF}"/>
              </a:ext>
            </a:extLst>
          </p:cNvPr>
          <p:cNvSpPr>
            <a:spLocks noGrp="1"/>
          </p:cNvSpPr>
          <p:nvPr>
            <p:ph idx="1"/>
          </p:nvPr>
        </p:nvSpPr>
        <p:spPr/>
        <p:txBody>
          <a:bodyPr/>
          <a:lstStyle/>
          <a:p>
            <a:pPr eaLnBrk="1" hangingPunct="1"/>
            <a:r>
              <a:rPr lang="en-US" altLang="en-US" dirty="0"/>
              <a:t>Laboratory diagnosis of viral infections</a:t>
            </a:r>
          </a:p>
          <a:p>
            <a:pPr lvl="1" eaLnBrk="1" hangingPunct="1"/>
            <a:r>
              <a:rPr lang="en-US" altLang="en-US" dirty="0"/>
              <a:t>Varying levels of viral testing are available.</a:t>
            </a:r>
          </a:p>
          <a:p>
            <a:pPr eaLnBrk="1" hangingPunct="1"/>
            <a:r>
              <a:rPr lang="en-US" altLang="en-US" dirty="0"/>
              <a:t>Examples of viral testing methods</a:t>
            </a:r>
          </a:p>
          <a:p>
            <a:pPr lvl="1"/>
            <a:r>
              <a:rPr lang="en-US" altLang="en-US" dirty="0"/>
              <a:t>Rapid tests</a:t>
            </a:r>
          </a:p>
          <a:p>
            <a:pPr lvl="2"/>
            <a:r>
              <a:rPr lang="en-US" altLang="en-US" dirty="0"/>
              <a:t>Viral antigen tests, i.e., IF or enzyme immunoassay (EIA)</a:t>
            </a:r>
          </a:p>
          <a:p>
            <a:pPr lvl="1"/>
            <a:r>
              <a:rPr lang="en-US" altLang="en-US" dirty="0"/>
              <a:t>Detection of RNA or DNA using PCR assays</a:t>
            </a:r>
          </a:p>
          <a:p>
            <a:pPr lvl="1" eaLnBrk="1" hangingPunct="1"/>
            <a:r>
              <a:rPr lang="en-US" altLang="en-US" dirty="0"/>
              <a:t>Cell cultures, available only in full-service virology labs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24EB672-941B-74D3-4178-8C6933988A6C}"/>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33B45929-CEE5-8508-669B-FF0C6BF0D27D}"/>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t>Specimen Selection, Collection, and Transport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69CFFB5-923B-E20C-21A1-4C65E552ADA1}"/>
              </a:ext>
            </a:extLst>
          </p:cNvPr>
          <p:cNvSpPr>
            <a:spLocks noGrp="1"/>
          </p:cNvSpPr>
          <p:nvPr>
            <p:ph type="title"/>
          </p:nvPr>
        </p:nvSpPr>
        <p:spPr/>
        <p:txBody>
          <a:bodyPr/>
          <a:lstStyle/>
          <a:p>
            <a:pPr eaLnBrk="1" hangingPunct="1"/>
            <a:r>
              <a:rPr lang="en-US" altLang="en-US"/>
              <a:t>Specimen Selection</a:t>
            </a:r>
          </a:p>
        </p:txBody>
      </p:sp>
      <p:sp>
        <p:nvSpPr>
          <p:cNvPr id="45059" name="Rectangle 3">
            <a:extLst>
              <a:ext uri="{FF2B5EF4-FFF2-40B4-BE49-F238E27FC236}">
                <a16:creationId xmlns:a16="http://schemas.microsoft.com/office/drawing/2014/main" id="{AD82A176-C26E-0AE3-451D-1A970766C4C0}"/>
              </a:ext>
            </a:extLst>
          </p:cNvPr>
          <p:cNvSpPr>
            <a:spLocks noGrp="1"/>
          </p:cNvSpPr>
          <p:nvPr>
            <p:ph idx="1"/>
          </p:nvPr>
        </p:nvSpPr>
        <p:spPr/>
        <p:txBody>
          <a:bodyPr/>
          <a:lstStyle/>
          <a:p>
            <a:pPr eaLnBrk="1" hangingPunct="1"/>
            <a:r>
              <a:rPr lang="en-US" altLang="en-US" dirty="0"/>
              <a:t>Clinical signs and symptoms of diseases often point to the target organ(s) involved, </a:t>
            </a:r>
          </a:p>
          <a:p>
            <a:pPr lvl="1" eaLnBrk="1" hangingPunct="1"/>
            <a:r>
              <a:rPr lang="en-US" altLang="en-US" dirty="0"/>
              <a:t>Which can help determine the most appropriate specimen(s) to collect.</a:t>
            </a:r>
          </a:p>
          <a:p>
            <a:pPr lvl="1" eaLnBrk="1" hangingPunct="1"/>
            <a:r>
              <a:rPr lang="en-US" altLang="en-US" dirty="0"/>
              <a:t>This, combined with a basic understanding of viral pathogenesis, can help in specimen selection for each specific virus. </a:t>
            </a:r>
          </a:p>
          <a:p>
            <a:pPr lvl="1" eaLnBrk="1" hangingPunct="1"/>
            <a:r>
              <a:rPr lang="en-US" altLang="en-US" dirty="0"/>
              <a:t>It is important to ensure, however, that the specimen collected can be used to isolate a wide range of viral pathogens because different viruses can have overlapping clinical symptoms.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0265BEE-008F-9D5E-1E30-A15B5084E88E}"/>
              </a:ext>
            </a:extLst>
          </p:cNvPr>
          <p:cNvSpPr>
            <a:spLocks noGrp="1"/>
          </p:cNvSpPr>
          <p:nvPr>
            <p:ph type="title"/>
          </p:nvPr>
        </p:nvSpPr>
        <p:spPr/>
        <p:txBody>
          <a:bodyPr/>
          <a:lstStyle/>
          <a:p>
            <a:r>
              <a:rPr lang="en-US" altLang="en-US"/>
              <a:t>Specimen Collection</a:t>
            </a:r>
          </a:p>
        </p:txBody>
      </p:sp>
      <p:sp>
        <p:nvSpPr>
          <p:cNvPr id="46083" name="Content Placeholder 2">
            <a:extLst>
              <a:ext uri="{FF2B5EF4-FFF2-40B4-BE49-F238E27FC236}">
                <a16:creationId xmlns:a16="http://schemas.microsoft.com/office/drawing/2014/main" id="{38898F10-76D9-7F70-C09B-15C265D096EC}"/>
              </a:ext>
            </a:extLst>
          </p:cNvPr>
          <p:cNvSpPr>
            <a:spLocks noGrp="1"/>
          </p:cNvSpPr>
          <p:nvPr>
            <p:ph idx="1"/>
          </p:nvPr>
        </p:nvSpPr>
        <p:spPr/>
        <p:txBody>
          <a:bodyPr/>
          <a:lstStyle/>
          <a:p>
            <a:r>
              <a:rPr lang="en-US" altLang="en-US" sz="2400" dirty="0"/>
              <a:t>The best specimens are those collected as early as possible, which, in many infections, is even before symptoms occur. </a:t>
            </a:r>
          </a:p>
          <a:p>
            <a:r>
              <a:rPr lang="en-US" altLang="en-US" sz="2400" dirty="0"/>
              <a:t>The sensitivity of viral culture can decrease rapidly 3 days after the acute onset of symptoms.	</a:t>
            </a:r>
          </a:p>
          <a:p>
            <a:pPr lvl="1"/>
            <a:r>
              <a:rPr lang="en-US" altLang="en-US" sz="2000" dirty="0"/>
              <a:t>Care must be taken to collect specimens appropriately to maximize detection and identification.</a:t>
            </a:r>
          </a:p>
          <a:p>
            <a:r>
              <a:rPr lang="en-US" altLang="en-US" sz="2400" dirty="0"/>
              <a:t>Specimens should be collected aseptically.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972958C-D79E-FED0-8F2D-36A002013288}"/>
              </a:ext>
            </a:extLst>
          </p:cNvPr>
          <p:cNvSpPr>
            <a:spLocks noGrp="1"/>
          </p:cNvSpPr>
          <p:nvPr>
            <p:ph type="title"/>
          </p:nvPr>
        </p:nvSpPr>
        <p:spPr/>
        <p:txBody>
          <a:bodyPr/>
          <a:lstStyle/>
          <a:p>
            <a:r>
              <a:rPr lang="en-US" altLang="en-US" dirty="0"/>
              <a:t>Specimen Collection (Cont.)</a:t>
            </a:r>
          </a:p>
        </p:txBody>
      </p:sp>
      <p:sp>
        <p:nvSpPr>
          <p:cNvPr id="47107" name="Content Placeholder 2">
            <a:extLst>
              <a:ext uri="{FF2B5EF4-FFF2-40B4-BE49-F238E27FC236}">
                <a16:creationId xmlns:a16="http://schemas.microsoft.com/office/drawing/2014/main" id="{88662980-BE6D-9954-2588-44E09C2F06CF}"/>
              </a:ext>
            </a:extLst>
          </p:cNvPr>
          <p:cNvSpPr>
            <a:spLocks noGrp="1"/>
          </p:cNvSpPr>
          <p:nvPr>
            <p:ph idx="1"/>
          </p:nvPr>
        </p:nvSpPr>
        <p:spPr/>
        <p:txBody>
          <a:bodyPr/>
          <a:lstStyle/>
          <a:p>
            <a:r>
              <a:rPr lang="en-US" altLang="en-US" dirty="0"/>
              <a:t>Depending on anatomic sites, the method of collection can be sterile or nonsterile.</a:t>
            </a:r>
          </a:p>
          <a:p>
            <a:pPr lvl="1"/>
            <a:r>
              <a:rPr lang="en-US" altLang="en-US" dirty="0"/>
              <a:t>Example of nonsterile–contamination with bacteria and/or fungi</a:t>
            </a:r>
          </a:p>
          <a:p>
            <a:r>
              <a:rPr lang="en-US" altLang="en-US" dirty="0"/>
              <a:t>Non–culture-based test methods are typically not affected by contamination, but this varies with the system.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a:extLst>
              <a:ext uri="{FF2B5EF4-FFF2-40B4-BE49-F238E27FC236}">
                <a16:creationId xmlns:a16="http://schemas.microsoft.com/office/drawing/2014/main" id="{7BCE7850-D5EC-FA31-F326-08D314C178E0}"/>
              </a:ext>
            </a:extLst>
          </p:cNvPr>
          <p:cNvSpPr>
            <a:spLocks noGrp="1"/>
          </p:cNvSpPr>
          <p:nvPr>
            <p:ph type="title"/>
          </p:nvPr>
        </p:nvSpPr>
        <p:spPr/>
        <p:txBody>
          <a:bodyPr/>
          <a:lstStyle/>
          <a:p>
            <a:pPr algn="ctr"/>
            <a:r>
              <a:rPr lang="en-US" altLang="en-US" dirty="0"/>
              <a:t>Highlights</a:t>
            </a:r>
          </a:p>
        </p:txBody>
      </p:sp>
      <p:graphicFrame>
        <p:nvGraphicFramePr>
          <p:cNvPr id="8" name="Table 8">
            <a:extLst>
              <a:ext uri="{FF2B5EF4-FFF2-40B4-BE49-F238E27FC236}">
                <a16:creationId xmlns:a16="http://schemas.microsoft.com/office/drawing/2014/main" id="{D8715B29-AF24-4BAC-DF6C-0995D6E81BBC}"/>
              </a:ext>
            </a:extLst>
          </p:cNvPr>
          <p:cNvGraphicFramePr>
            <a:graphicFrameLocks noGrp="1"/>
          </p:cNvGraphicFramePr>
          <p:nvPr>
            <p:ph idx="1"/>
            <p:extLst>
              <p:ext uri="{D42A27DB-BD31-4B8C-83A1-F6EECF244321}">
                <p14:modId xmlns:p14="http://schemas.microsoft.com/office/powerpoint/2010/main" val="4163080489"/>
              </p:ext>
            </p:extLst>
          </p:nvPr>
        </p:nvGraphicFramePr>
        <p:xfrm>
          <a:off x="1981200" y="1600201"/>
          <a:ext cx="8229600" cy="4231342"/>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786">
                <a:tc>
                  <a:txBody>
                    <a:bodyPr/>
                    <a:lstStyle/>
                    <a:p>
                      <a:endParaRPr lang="en-US" sz="1800"/>
                    </a:p>
                  </a:txBody>
                  <a:tcPr marT="45713" marB="45713"/>
                </a:tc>
                <a:tc>
                  <a:txBody>
                    <a:bodyPr/>
                    <a:lstStyle/>
                    <a:p>
                      <a:endParaRPr lang="en-US" sz="1800"/>
                    </a:p>
                  </a:txBody>
                  <a:tcPr marT="45713" marB="45713"/>
                </a:tc>
                <a:extLst>
                  <a:ext uri="{0D108BD9-81ED-4DB2-BD59-A6C34878D82A}">
                    <a16:rowId xmlns:a16="http://schemas.microsoft.com/office/drawing/2014/main" val="10000"/>
                  </a:ext>
                </a:extLst>
              </a:tr>
              <a:tr h="370786">
                <a:tc>
                  <a:txBody>
                    <a:bodyPr/>
                    <a:lstStyle/>
                    <a:p>
                      <a:r>
                        <a:rPr lang="en-US" sz="1800" b="1" dirty="0"/>
                        <a:t>March 02, 2020</a:t>
                      </a:r>
                    </a:p>
                  </a:txBody>
                  <a:tcPr marT="45713" marB="45713"/>
                </a:tc>
                <a:tc>
                  <a:txBody>
                    <a:bodyPr/>
                    <a:lstStyle/>
                    <a:p>
                      <a:endParaRPr lang="en-US" sz="1800" dirty="0"/>
                    </a:p>
                  </a:txBody>
                  <a:tcPr marT="45713" marB="45713"/>
                </a:tc>
                <a:extLst>
                  <a:ext uri="{0D108BD9-81ED-4DB2-BD59-A6C34878D82A}">
                    <a16:rowId xmlns:a16="http://schemas.microsoft.com/office/drawing/2014/main" val="10001"/>
                  </a:ext>
                </a:extLst>
              </a:tr>
              <a:tr h="370786">
                <a:tc>
                  <a:txBody>
                    <a:bodyPr/>
                    <a:lstStyle/>
                    <a:p>
                      <a:r>
                        <a:rPr lang="en-US" sz="1800" dirty="0"/>
                        <a:t>The Patient</a:t>
                      </a:r>
                    </a:p>
                  </a:txBody>
                  <a:tcPr marT="45713" marB="45713"/>
                </a:tc>
                <a:tc>
                  <a:txBody>
                    <a:bodyPr/>
                    <a:lstStyle/>
                    <a:p>
                      <a:r>
                        <a:rPr lang="en-US" sz="1800" dirty="0"/>
                        <a:t>65-year-old male </a:t>
                      </a:r>
                      <a:endParaRPr lang="en-US" sz="1800" strike="sngStrike" baseline="0" dirty="0"/>
                    </a:p>
                  </a:txBody>
                  <a:tcPr marT="45713" marB="45713"/>
                </a:tc>
                <a:extLst>
                  <a:ext uri="{0D108BD9-81ED-4DB2-BD59-A6C34878D82A}">
                    <a16:rowId xmlns:a16="http://schemas.microsoft.com/office/drawing/2014/main" val="10002"/>
                  </a:ext>
                </a:extLst>
              </a:tr>
              <a:tr h="1462825">
                <a:tc>
                  <a:txBody>
                    <a:bodyPr/>
                    <a:lstStyle/>
                    <a:p>
                      <a:r>
                        <a:rPr lang="en-US" sz="1800" dirty="0"/>
                        <a:t>Medical History</a:t>
                      </a:r>
                    </a:p>
                  </a:txBody>
                  <a:tcPr marT="45713" marB="45713"/>
                </a:tc>
                <a:tc>
                  <a:txBody>
                    <a:bodyPr/>
                    <a:lstStyle/>
                    <a:p>
                      <a:r>
                        <a:rPr lang="en-US" sz="1800" dirty="0"/>
                        <a:t>14-year history of chronic lymphocytic leukemia along with hypogammaglobulinemia, chronic leukocytosis, and severe anemia presented to the emergency department of a local community hospital with lower back, lower hip, and lower extremity pain</a:t>
                      </a:r>
                    </a:p>
                  </a:txBody>
                  <a:tcPr marT="45713" marB="45713"/>
                </a:tc>
                <a:extLst>
                  <a:ext uri="{0D108BD9-81ED-4DB2-BD59-A6C34878D82A}">
                    <a16:rowId xmlns:a16="http://schemas.microsoft.com/office/drawing/2014/main" val="10003"/>
                  </a:ext>
                </a:extLst>
              </a:tr>
              <a:tr h="639986">
                <a:tc>
                  <a:txBody>
                    <a:bodyPr/>
                    <a:lstStyle/>
                    <a:p>
                      <a:r>
                        <a:rPr lang="en-US" sz="1800" b="0" dirty="0"/>
                        <a:t>Symptoms When Patient was seen in the ED</a:t>
                      </a:r>
                    </a:p>
                  </a:txBody>
                  <a:tcPr marT="45713" marB="45713"/>
                </a:tc>
                <a:tc>
                  <a:txBody>
                    <a:bodyPr/>
                    <a:lstStyle/>
                    <a:p>
                      <a:r>
                        <a:rPr lang="en-US" sz="1800" dirty="0"/>
                        <a:t>Lower back, lower hip, and lower extremity pain</a:t>
                      </a:r>
                    </a:p>
                  </a:txBody>
                  <a:tcPr marT="45713" marB="45713"/>
                </a:tc>
                <a:extLst>
                  <a:ext uri="{0D108BD9-81ED-4DB2-BD59-A6C34878D82A}">
                    <a16:rowId xmlns:a16="http://schemas.microsoft.com/office/drawing/2014/main" val="10004"/>
                  </a:ext>
                </a:extLst>
              </a:tr>
              <a:tr h="370786">
                <a:tc>
                  <a:txBody>
                    <a:bodyPr/>
                    <a:lstStyle/>
                    <a:p>
                      <a:r>
                        <a:rPr lang="en-US" sz="1800" b="1" dirty="0"/>
                        <a:t>March 05, 2020</a:t>
                      </a:r>
                    </a:p>
                  </a:txBody>
                  <a:tcPr marT="45713" marB="45713"/>
                </a:tc>
                <a:tc>
                  <a:txBody>
                    <a:bodyPr/>
                    <a:lstStyle/>
                    <a:p>
                      <a:r>
                        <a:rPr lang="en-US" sz="1800" dirty="0"/>
                        <a:t>Hip fracture surgery related to the patient’s cancer</a:t>
                      </a:r>
                    </a:p>
                  </a:txBody>
                  <a:tcPr marT="45713" marB="45713"/>
                </a:tc>
                <a:extLst>
                  <a:ext uri="{0D108BD9-81ED-4DB2-BD59-A6C34878D82A}">
                    <a16:rowId xmlns:a16="http://schemas.microsoft.com/office/drawing/2014/main" val="10005"/>
                  </a:ext>
                </a:extLst>
              </a:tr>
              <a:tr h="370786">
                <a:tc>
                  <a:txBody>
                    <a:bodyPr/>
                    <a:lstStyle/>
                    <a:p>
                      <a:r>
                        <a:rPr lang="en-US" sz="1800" dirty="0"/>
                        <a:t>Post-Surgery</a:t>
                      </a:r>
                    </a:p>
                  </a:txBody>
                  <a:tcPr marT="45713" marB="45713"/>
                </a:tc>
                <a:tc>
                  <a:txBody>
                    <a:bodyPr/>
                    <a:lstStyle/>
                    <a:p>
                      <a:r>
                        <a:rPr lang="en-US" sz="1800" dirty="0"/>
                        <a:t>Patient was transferred to a rehabilitation facility.</a:t>
                      </a:r>
                    </a:p>
                  </a:txBody>
                  <a:tcPr marT="45713" marB="45713"/>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8C8FA80-B3DF-1768-30A8-B77D812F8C91}"/>
              </a:ext>
            </a:extLst>
          </p:cNvPr>
          <p:cNvSpPr>
            <a:spLocks noGrp="1"/>
          </p:cNvSpPr>
          <p:nvPr>
            <p:ph type="title"/>
          </p:nvPr>
        </p:nvSpPr>
        <p:spPr/>
        <p:txBody>
          <a:bodyPr/>
          <a:lstStyle/>
          <a:p>
            <a:r>
              <a:rPr lang="en-US" altLang="en-US" dirty="0"/>
              <a:t>Specimen Collection (Cont.)</a:t>
            </a:r>
          </a:p>
        </p:txBody>
      </p:sp>
      <p:sp>
        <p:nvSpPr>
          <p:cNvPr id="48131" name="Content Placeholder 2">
            <a:extLst>
              <a:ext uri="{FF2B5EF4-FFF2-40B4-BE49-F238E27FC236}">
                <a16:creationId xmlns:a16="http://schemas.microsoft.com/office/drawing/2014/main" id="{AF979515-F68C-9258-5804-F27B5485ED75}"/>
              </a:ext>
            </a:extLst>
          </p:cNvPr>
          <p:cNvSpPr>
            <a:spLocks noGrp="1"/>
          </p:cNvSpPr>
          <p:nvPr>
            <p:ph idx="1"/>
          </p:nvPr>
        </p:nvSpPr>
        <p:spPr/>
        <p:txBody>
          <a:bodyPr/>
          <a:lstStyle/>
          <a:p>
            <a:r>
              <a:rPr lang="en-US" altLang="en-US" dirty="0"/>
              <a:t>In a normally sterile specimen, such as blood, CSF, or tissue, identification of a virus without bacterial isolates usually means that the virus is the cause of the disease.</a:t>
            </a:r>
          </a:p>
          <a:p>
            <a:r>
              <a:rPr lang="en-US" altLang="en-US" dirty="0"/>
              <a:t>Nonsterile specimens are obtained from sites that contain normal biota.</a:t>
            </a:r>
          </a:p>
          <a:p>
            <a:pPr lvl="1"/>
            <a:r>
              <a:rPr lang="en-US" altLang="en-US" dirty="0"/>
              <a:t>Such as the respiratory tract, genital tract, skin, or stool. </a:t>
            </a:r>
          </a:p>
          <a:p>
            <a:pPr lvl="1"/>
            <a:r>
              <a:rPr lang="en-US" altLang="en-US" dirty="0"/>
              <a:t>These specimens may require processing to reduce contaminants and promote viral growth.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C2C8DF6-C514-A99F-92A8-1D568750304C}"/>
              </a:ext>
            </a:extLst>
          </p:cNvPr>
          <p:cNvSpPr>
            <a:spLocks noGrp="1"/>
          </p:cNvSpPr>
          <p:nvPr>
            <p:ph type="title"/>
          </p:nvPr>
        </p:nvSpPr>
        <p:spPr/>
        <p:txBody>
          <a:bodyPr/>
          <a:lstStyle/>
          <a:p>
            <a:r>
              <a:rPr lang="en-US" altLang="en-US" dirty="0"/>
              <a:t>Specimen Collection (Cont.)</a:t>
            </a:r>
          </a:p>
        </p:txBody>
      </p:sp>
      <p:sp>
        <p:nvSpPr>
          <p:cNvPr id="49155" name="Content Placeholder 2">
            <a:extLst>
              <a:ext uri="{FF2B5EF4-FFF2-40B4-BE49-F238E27FC236}">
                <a16:creationId xmlns:a16="http://schemas.microsoft.com/office/drawing/2014/main" id="{F8A232E0-7A65-3FB7-D02F-E84C696A06AB}"/>
              </a:ext>
            </a:extLst>
          </p:cNvPr>
          <p:cNvSpPr>
            <a:spLocks noGrp="1"/>
          </p:cNvSpPr>
          <p:nvPr>
            <p:ph idx="1"/>
          </p:nvPr>
        </p:nvSpPr>
        <p:spPr>
          <a:xfrm>
            <a:off x="1981200" y="1417637"/>
            <a:ext cx="8229600" cy="4725987"/>
          </a:xfrm>
        </p:spPr>
        <p:txBody>
          <a:bodyPr>
            <a:normAutofit lnSpcReduction="10000"/>
          </a:bodyPr>
          <a:lstStyle/>
          <a:p>
            <a:r>
              <a:rPr lang="en-US" altLang="en-US" dirty="0"/>
              <a:t>Aspirated secretions are often preferable, but swabs are easier to use for collection. </a:t>
            </a:r>
          </a:p>
          <a:p>
            <a:pPr lvl="1"/>
            <a:r>
              <a:rPr lang="en-US" altLang="en-US" dirty="0"/>
              <a:t>Swabs must be made of Dacron or rayon. </a:t>
            </a:r>
          </a:p>
          <a:p>
            <a:pPr lvl="1"/>
            <a:r>
              <a:rPr lang="en-US" altLang="en-US" dirty="0"/>
              <a:t>Calcium alginate swabs inhibit the replication of some viruses and can interfere with nucleic acid amplification tests (NAATs).</a:t>
            </a:r>
          </a:p>
          <a:p>
            <a:pPr lvl="1"/>
            <a:r>
              <a:rPr lang="en-US" altLang="en-US" dirty="0" err="1"/>
              <a:t>FLOQSwab</a:t>
            </a:r>
            <a:r>
              <a:rPr lang="en-US" altLang="en-US" dirty="0"/>
              <a:t>® (flocked swab) is recommended.</a:t>
            </a:r>
          </a:p>
          <a:p>
            <a:r>
              <a:rPr lang="en-US" altLang="en-US" dirty="0"/>
              <a:t>Tissue samples must be kept moist and must not be placed in transport media unless it is specifically designed for viral preservation. </a:t>
            </a:r>
          </a:p>
          <a:p>
            <a:pPr lvl="1"/>
            <a:r>
              <a:rPr lang="en-US" altLang="en-US" dirty="0"/>
              <a:t>Often it is preferred for tissue specimens to be sent to the laboratory in a sterile container.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FAC7D26-15CA-2B54-1B41-20CDAFC81010}"/>
              </a:ext>
            </a:extLst>
          </p:cNvPr>
          <p:cNvSpPr>
            <a:spLocks noGrp="1"/>
          </p:cNvSpPr>
          <p:nvPr>
            <p:ph type="title"/>
          </p:nvPr>
        </p:nvSpPr>
        <p:spPr/>
        <p:txBody>
          <a:bodyPr/>
          <a:lstStyle/>
          <a:p>
            <a:r>
              <a:rPr lang="en-US" altLang="en-US"/>
              <a:t>Specimen Transport Media</a:t>
            </a:r>
          </a:p>
        </p:txBody>
      </p:sp>
      <p:sp>
        <p:nvSpPr>
          <p:cNvPr id="50179" name="Content Placeholder 2">
            <a:extLst>
              <a:ext uri="{FF2B5EF4-FFF2-40B4-BE49-F238E27FC236}">
                <a16:creationId xmlns:a16="http://schemas.microsoft.com/office/drawing/2014/main" id="{87A1F643-0F06-C330-1D58-6C370CA40577}"/>
              </a:ext>
            </a:extLst>
          </p:cNvPr>
          <p:cNvSpPr>
            <a:spLocks noGrp="1"/>
          </p:cNvSpPr>
          <p:nvPr>
            <p:ph idx="1"/>
          </p:nvPr>
        </p:nvSpPr>
        <p:spPr/>
        <p:txBody>
          <a:bodyPr/>
          <a:lstStyle/>
          <a:p>
            <a:r>
              <a:rPr lang="en-US" altLang="en-US" dirty="0"/>
              <a:t>Substances that can be added to sterile containers to keep tissues from drying out include</a:t>
            </a:r>
          </a:p>
          <a:p>
            <a:pPr lvl="1"/>
            <a:r>
              <a:rPr lang="en-US" altLang="en-US" dirty="0"/>
              <a:t>Viral transport medium–often consist of a buffered isotonic solution with a protein, gelatin, or serum</a:t>
            </a:r>
          </a:p>
          <a:p>
            <a:pPr lvl="1"/>
            <a:r>
              <a:rPr lang="en-US" altLang="en-US" dirty="0"/>
              <a:t>Saline</a:t>
            </a:r>
          </a:p>
          <a:p>
            <a:pPr lvl="1"/>
            <a:r>
              <a:rPr lang="en-US" altLang="en-US" dirty="0"/>
              <a:t>Trypticase soy broth</a:t>
            </a:r>
          </a:p>
          <a:p>
            <a:r>
              <a:rPr lang="en-US" altLang="en-US" dirty="0"/>
              <a:t>Antibacterial and antifungal agents can also be added to these samples</a:t>
            </a:r>
            <a:endParaRPr lang="en-US" altLang="en-US" strike="sngStrike" dirty="0"/>
          </a:p>
          <a:p>
            <a:pPr lvl="1"/>
            <a:r>
              <a:rPr lang="en-US" altLang="en-US" dirty="0"/>
              <a:t>Respiratory, swab, and tissue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CFAA2C4-4F2D-95E3-A23A-1710B23E4E52}"/>
              </a:ext>
            </a:extLst>
          </p:cNvPr>
          <p:cNvSpPr>
            <a:spLocks noGrp="1"/>
          </p:cNvSpPr>
          <p:nvPr>
            <p:ph type="title"/>
          </p:nvPr>
        </p:nvSpPr>
        <p:spPr/>
        <p:txBody>
          <a:bodyPr/>
          <a:lstStyle/>
          <a:p>
            <a:r>
              <a:rPr lang="en-US" altLang="en-US"/>
              <a:t>Specimen Transport Media</a:t>
            </a:r>
          </a:p>
        </p:txBody>
      </p:sp>
      <p:sp>
        <p:nvSpPr>
          <p:cNvPr id="51203" name="Content Placeholder 2">
            <a:extLst>
              <a:ext uri="{FF2B5EF4-FFF2-40B4-BE49-F238E27FC236}">
                <a16:creationId xmlns:a16="http://schemas.microsoft.com/office/drawing/2014/main" id="{3A402D97-B11B-B9EF-1E86-44F26DC618E9}"/>
              </a:ext>
            </a:extLst>
          </p:cNvPr>
          <p:cNvSpPr>
            <a:spLocks noGrp="1"/>
          </p:cNvSpPr>
          <p:nvPr>
            <p:ph idx="1"/>
          </p:nvPr>
        </p:nvSpPr>
        <p:spPr/>
        <p:txBody>
          <a:bodyPr/>
          <a:lstStyle/>
          <a:p>
            <a:r>
              <a:rPr lang="en-US" altLang="en-US" dirty="0"/>
              <a:t>Samples that should be collected without viral transport media include </a:t>
            </a:r>
          </a:p>
          <a:p>
            <a:pPr lvl="1"/>
            <a:r>
              <a:rPr lang="en-US" altLang="en-US" dirty="0"/>
              <a:t>Blood, bone marrow, CSF, amniotic fluid, urine, pericardial fluid, and pleural fluid. </a:t>
            </a:r>
          </a:p>
          <a:p>
            <a:r>
              <a:rPr lang="en-US" altLang="en-US" dirty="0"/>
              <a:t>The transport container should be unbreakable and able to withstand freezing and thawing.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30B02F8-A9DA-32EF-871D-C1D0BF1D084B}"/>
              </a:ext>
            </a:extLst>
          </p:cNvPr>
          <p:cNvSpPr>
            <a:spLocks noGrp="1"/>
          </p:cNvSpPr>
          <p:nvPr>
            <p:ph type="title"/>
          </p:nvPr>
        </p:nvSpPr>
        <p:spPr/>
        <p:txBody>
          <a:bodyPr/>
          <a:lstStyle/>
          <a:p>
            <a:pPr eaLnBrk="1" hangingPunct="1"/>
            <a:r>
              <a:rPr lang="en-US" altLang="en-US"/>
              <a:t>Specimen Transport</a:t>
            </a:r>
          </a:p>
        </p:txBody>
      </p:sp>
      <p:sp>
        <p:nvSpPr>
          <p:cNvPr id="52227" name="Rectangle 3">
            <a:extLst>
              <a:ext uri="{FF2B5EF4-FFF2-40B4-BE49-F238E27FC236}">
                <a16:creationId xmlns:a16="http://schemas.microsoft.com/office/drawing/2014/main" id="{6DC8F80E-659C-B639-0001-96BAA6722D0B}"/>
              </a:ext>
            </a:extLst>
          </p:cNvPr>
          <p:cNvSpPr>
            <a:spLocks noGrp="1"/>
          </p:cNvSpPr>
          <p:nvPr>
            <p:ph idx="1"/>
          </p:nvPr>
        </p:nvSpPr>
        <p:spPr/>
        <p:txBody>
          <a:bodyPr/>
          <a:lstStyle/>
          <a:p>
            <a:pPr eaLnBrk="1" hangingPunct="1"/>
            <a:r>
              <a:rPr lang="en-US" altLang="en-US" dirty="0"/>
              <a:t>Specimens</a:t>
            </a:r>
          </a:p>
          <a:p>
            <a:pPr lvl="1" eaLnBrk="1" hangingPunct="1"/>
            <a:r>
              <a:rPr lang="en-US" altLang="en-US" dirty="0"/>
              <a:t>Samples are best cultured immediately.</a:t>
            </a:r>
          </a:p>
          <a:p>
            <a:pPr lvl="2" eaLnBrk="1" hangingPunct="1"/>
            <a:r>
              <a:rPr lang="en-US" altLang="en-US" dirty="0"/>
              <a:t>Refrigerate if necessary, at 4° C.</a:t>
            </a:r>
          </a:p>
          <a:p>
            <a:pPr lvl="3" eaLnBrk="1" hangingPunct="1"/>
            <a:r>
              <a:rPr lang="en-US" altLang="en-US" dirty="0"/>
              <a:t>Freeze only if longer than 4 days and only at −70° C.</a:t>
            </a:r>
          </a:p>
          <a:p>
            <a:pPr lvl="3" eaLnBrk="1" hangingPunct="1"/>
            <a:r>
              <a:rPr lang="en-US" altLang="en-US" dirty="0"/>
              <a:t>Never freeze specimens at </a:t>
            </a:r>
            <a:r>
              <a:rPr lang="en-US" altLang="en-US" dirty="0">
                <a:latin typeface="Times New Roman" panose="02020603050405020304" pitchFamily="18" charset="0"/>
                <a:cs typeface="Times New Roman" panose="02020603050405020304" pitchFamily="18" charset="0"/>
              </a:rPr>
              <a:t>−</a:t>
            </a:r>
            <a:r>
              <a:rPr lang="en-US" altLang="en-US" dirty="0"/>
              <a:t>20</a:t>
            </a:r>
            <a:r>
              <a:rPr lang="en-US" altLang="en-US" dirty="0">
                <a:latin typeface="Times New Roman" panose="02020603050405020304" pitchFamily="18" charset="0"/>
                <a:cs typeface="Times New Roman" panose="02020603050405020304" pitchFamily="18" charset="0"/>
              </a:rPr>
              <a:t>° </a:t>
            </a:r>
            <a:r>
              <a:rPr lang="en-US" altLang="en-US" dirty="0"/>
              <a:t>C because this temperature facilitates the formation of ice crystals that will disrupt the host cells and result in loss of viral viability.</a:t>
            </a:r>
          </a:p>
          <a:p>
            <a:pPr lvl="2" eaLnBrk="1" hangingPunct="1"/>
            <a:r>
              <a:rPr lang="en-US" altLang="en-US" dirty="0"/>
              <a:t>Repeated freeze thawing cycles is not recommended since it too can result in loss of viral viability.</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A8FA7D6-A4B6-4BFD-A355-81FAB8915ADC}"/>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6BAC29BD-429D-5887-9ED9-A51335287CCD}"/>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t>Appropriate Specimens for </a:t>
            </a:r>
            <a:br>
              <a:rPr lang="en-US" sz="4000" dirty="0"/>
            </a:br>
            <a:r>
              <a:rPr lang="en-US" sz="4000" dirty="0"/>
              <a:t>Maximum Recovery of Viruses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D6FCB7B-B9EE-779A-E68D-4E2C5E58C19A}"/>
              </a:ext>
            </a:extLst>
          </p:cNvPr>
          <p:cNvSpPr>
            <a:spLocks noGrp="1" noChangeArrowheads="1"/>
          </p:cNvSpPr>
          <p:nvPr>
            <p:ph type="title"/>
          </p:nvPr>
        </p:nvSpPr>
        <p:spPr/>
        <p:txBody>
          <a:bodyPr rtlCol="0">
            <a:normAutofit fontScale="90000"/>
          </a:bodyPr>
          <a:lstStyle/>
          <a:p>
            <a:pPr>
              <a:defRPr/>
            </a:pPr>
            <a:r>
              <a:rPr lang="en-US" altLang="en-US" dirty="0"/>
              <a:t>Appropriate Specimens for </a:t>
            </a:r>
            <a:br>
              <a:rPr lang="en-US" altLang="en-US" dirty="0"/>
            </a:br>
            <a:r>
              <a:rPr lang="en-US" altLang="en-US" dirty="0"/>
              <a:t>Maximum Recovery</a:t>
            </a:r>
          </a:p>
        </p:txBody>
      </p:sp>
      <p:sp>
        <p:nvSpPr>
          <p:cNvPr id="54275" name="Rectangle 3">
            <a:extLst>
              <a:ext uri="{FF2B5EF4-FFF2-40B4-BE49-F238E27FC236}">
                <a16:creationId xmlns:a16="http://schemas.microsoft.com/office/drawing/2014/main" id="{8274A7AB-A266-CDB7-2569-3444ADF5D528}"/>
              </a:ext>
            </a:extLst>
          </p:cNvPr>
          <p:cNvSpPr>
            <a:spLocks noGrp="1"/>
          </p:cNvSpPr>
          <p:nvPr>
            <p:ph idx="1"/>
          </p:nvPr>
        </p:nvSpPr>
        <p:spPr/>
        <p:txBody>
          <a:bodyPr/>
          <a:lstStyle/>
          <a:p>
            <a:pPr eaLnBrk="1" hangingPunct="1"/>
            <a:r>
              <a:rPr lang="en-US" altLang="en-US" dirty="0"/>
              <a:t>Best if collected from affected site</a:t>
            </a:r>
          </a:p>
          <a:p>
            <a:pPr eaLnBrk="1" hangingPunct="1"/>
            <a:r>
              <a:rPr lang="en-US" altLang="en-US" dirty="0"/>
              <a:t>Examples of specimen types</a:t>
            </a:r>
          </a:p>
          <a:p>
            <a:pPr lvl="1" eaLnBrk="1" hangingPunct="1"/>
            <a:r>
              <a:rPr lang="en-US" altLang="en-US" dirty="0"/>
              <a:t>Respiratory specimen</a:t>
            </a:r>
          </a:p>
          <a:p>
            <a:pPr lvl="1" eaLnBrk="1" hangingPunct="1"/>
            <a:r>
              <a:rPr lang="en-US" altLang="en-US" dirty="0"/>
              <a:t>Lesion aspirates or surface swabs (for lesions)</a:t>
            </a:r>
          </a:p>
          <a:p>
            <a:pPr lvl="1" eaLnBrk="1" hangingPunct="1"/>
            <a:r>
              <a:rPr lang="en-US" altLang="en-US" dirty="0"/>
              <a:t>Stool</a:t>
            </a:r>
          </a:p>
          <a:p>
            <a:pPr lvl="1" eaLnBrk="1" hangingPunct="1"/>
            <a:r>
              <a:rPr lang="en-US" altLang="en-US" dirty="0"/>
              <a:t>Urine</a:t>
            </a:r>
          </a:p>
          <a:p>
            <a:pPr lvl="1" eaLnBrk="1" hangingPunct="1"/>
            <a:r>
              <a:rPr lang="en-US" altLang="en-US" dirty="0"/>
              <a:t>Blood</a:t>
            </a:r>
          </a:p>
          <a:p>
            <a:pPr lvl="1" eaLnBrk="1" hangingPunct="1"/>
            <a:r>
              <a:rPr lang="en-US" altLang="en-US" dirty="0"/>
              <a:t>Tissue biopsy</a:t>
            </a:r>
          </a:p>
          <a:p>
            <a:pPr lvl="1" eaLnBrk="1" hangingPunct="1"/>
            <a:r>
              <a:rPr lang="en-US" altLang="en-US" dirty="0"/>
              <a:t>CSF</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5ABF69C-4FBC-6C95-09AD-B5E58EE29216}"/>
              </a:ext>
            </a:extLst>
          </p:cNvPr>
          <p:cNvSpPr>
            <a:spLocks noGrp="1"/>
          </p:cNvSpPr>
          <p:nvPr>
            <p:ph type="title"/>
          </p:nvPr>
        </p:nvSpPr>
        <p:spPr>
          <a:xfrm>
            <a:off x="1676400" y="274638"/>
            <a:ext cx="8686800" cy="1143000"/>
          </a:xfrm>
        </p:spPr>
        <p:txBody>
          <a:bodyPr/>
          <a:lstStyle/>
          <a:p>
            <a:pPr eaLnBrk="1" hangingPunct="1"/>
            <a:r>
              <a:rPr lang="en-US" altLang="en-US" sz="3600"/>
              <a:t>Tests Available for Common Viral Pathogens and Specimens for Culture</a:t>
            </a:r>
          </a:p>
        </p:txBody>
      </p:sp>
      <p:pic>
        <p:nvPicPr>
          <p:cNvPr id="55301" name="Picture 6" descr="C:\Users\12994\Desktop\Mahon\table29.2.jpg">
            <a:extLst>
              <a:ext uri="{FF2B5EF4-FFF2-40B4-BE49-F238E27FC236}">
                <a16:creationId xmlns:a16="http://schemas.microsoft.com/office/drawing/2014/main" id="{4B8AF48A-0D23-CA23-EE61-8DDCDA198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1571626"/>
            <a:ext cx="51339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64A7AF3E-A376-E72F-4A18-2BC18BFE5CFE}"/>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2BB5E52B-B004-9A01-B48E-2BF6F0E55C2A}"/>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t>Methods in Diagnostic Virology</a:t>
            </a:r>
            <a:r>
              <a:rPr lang="en-US" sz="4000" dirty="0">
                <a:solidFill>
                  <a:srgbClr val="FF0000"/>
                </a:solidFill>
              </a:rPr>
              <a:t/>
            </a:r>
            <a:br>
              <a:rPr lang="en-US" sz="4000" dirty="0">
                <a:solidFill>
                  <a:srgbClr val="FF0000"/>
                </a:solidFill>
              </a:rPr>
            </a:br>
            <a:endParaRPr lang="en-US" sz="4000"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3A59727-8D20-AFDC-0384-E4C8F75B3214}"/>
              </a:ext>
            </a:extLst>
          </p:cNvPr>
          <p:cNvSpPr>
            <a:spLocks noGrp="1"/>
          </p:cNvSpPr>
          <p:nvPr>
            <p:ph type="title"/>
          </p:nvPr>
        </p:nvSpPr>
        <p:spPr/>
        <p:txBody>
          <a:bodyPr/>
          <a:lstStyle/>
          <a:p>
            <a:pPr eaLnBrk="1" hangingPunct="1"/>
            <a:r>
              <a:rPr lang="en-US" altLang="en-US"/>
              <a:t>Methods in Diagnostic Virology</a:t>
            </a:r>
          </a:p>
        </p:txBody>
      </p:sp>
      <p:sp>
        <p:nvSpPr>
          <p:cNvPr id="57347" name="Rectangle 3">
            <a:extLst>
              <a:ext uri="{FF2B5EF4-FFF2-40B4-BE49-F238E27FC236}">
                <a16:creationId xmlns:a16="http://schemas.microsoft.com/office/drawing/2014/main" id="{986A5C6F-9CF4-53D8-0518-4DBE0A837D84}"/>
              </a:ext>
            </a:extLst>
          </p:cNvPr>
          <p:cNvSpPr>
            <a:spLocks noGrp="1"/>
          </p:cNvSpPr>
          <p:nvPr>
            <p:ph idx="1"/>
          </p:nvPr>
        </p:nvSpPr>
        <p:spPr/>
        <p:txBody>
          <a:bodyPr/>
          <a:lstStyle/>
          <a:p>
            <a:pPr eaLnBrk="1" hangingPunct="1"/>
            <a:r>
              <a:rPr lang="en-US" altLang="en-US" dirty="0"/>
              <a:t>Diagnostic categories</a:t>
            </a:r>
          </a:p>
          <a:p>
            <a:pPr lvl="1"/>
            <a:r>
              <a:rPr lang="en-US" altLang="en-US" dirty="0"/>
              <a:t>Direct viral detection in clinical specimens</a:t>
            </a:r>
          </a:p>
          <a:p>
            <a:pPr lvl="1"/>
            <a:r>
              <a:rPr lang="en-US" altLang="en-US" dirty="0"/>
              <a:t>Isolation of viruses in cell cultures</a:t>
            </a:r>
          </a:p>
          <a:p>
            <a:pPr lvl="1"/>
            <a:r>
              <a:rPr lang="en-US" altLang="en-US" dirty="0"/>
              <a:t>Serologic assays to detect antibodies to virus</a:t>
            </a:r>
          </a:p>
          <a:p>
            <a:pPr lvl="1"/>
            <a:endParaRPr lang="en-US" altLang="en-US" dirty="0"/>
          </a:p>
          <a:p>
            <a:pPr eaLnBrk="1" hangingPunct="1"/>
            <a:r>
              <a:rPr lang="en-US" altLang="en-US" dirty="0"/>
              <a:t>Major methods for direct viral detection in clinical specimens</a:t>
            </a:r>
          </a:p>
          <a:p>
            <a:pPr lvl="1" eaLnBrk="1" hangingPunct="1"/>
            <a:r>
              <a:rPr lang="en-US" altLang="en-US" sz="2100" dirty="0"/>
              <a:t>Microscopy to detect cytopathic effect (CPE)</a:t>
            </a:r>
          </a:p>
          <a:p>
            <a:pPr lvl="1" eaLnBrk="1" hangingPunct="1"/>
            <a:r>
              <a:rPr lang="en-US" altLang="en-US" sz="2100" dirty="0"/>
              <a:t>Detection of viral antigens</a:t>
            </a:r>
          </a:p>
          <a:p>
            <a:pPr lvl="1"/>
            <a:r>
              <a:rPr lang="en-US" altLang="en-US" sz="2100" dirty="0"/>
              <a:t>Nucleic acid detection</a:t>
            </a:r>
          </a:p>
          <a:p>
            <a:pPr lvl="1" eaLnBrk="1" hangingPunct="1"/>
            <a:endParaRPr lang="en-US" altLang="en-US" sz="21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a:extLst>
              <a:ext uri="{FF2B5EF4-FFF2-40B4-BE49-F238E27FC236}">
                <a16:creationId xmlns:a16="http://schemas.microsoft.com/office/drawing/2014/main" id="{B63044D8-90FA-98E8-F31B-BE7227B31CAF}"/>
              </a:ext>
            </a:extLst>
          </p:cNvPr>
          <p:cNvSpPr>
            <a:spLocks noGrp="1"/>
          </p:cNvSpPr>
          <p:nvPr>
            <p:ph type="title"/>
          </p:nvPr>
        </p:nvSpPr>
        <p:spPr/>
        <p:txBody>
          <a:bodyPr/>
          <a:lstStyle/>
          <a:p>
            <a:pPr algn="ctr"/>
            <a:r>
              <a:rPr lang="en-US" altLang="en-US" dirty="0"/>
              <a:t>Highlights (Cont.)</a:t>
            </a:r>
          </a:p>
        </p:txBody>
      </p:sp>
      <p:graphicFrame>
        <p:nvGraphicFramePr>
          <p:cNvPr id="8" name="Table 8">
            <a:extLst>
              <a:ext uri="{FF2B5EF4-FFF2-40B4-BE49-F238E27FC236}">
                <a16:creationId xmlns:a16="http://schemas.microsoft.com/office/drawing/2014/main" id="{58440617-E0E0-8AA2-5669-0C658895B0CD}"/>
              </a:ext>
            </a:extLst>
          </p:cNvPr>
          <p:cNvGraphicFramePr>
            <a:graphicFrameLocks noGrp="1"/>
          </p:cNvGraphicFramePr>
          <p:nvPr>
            <p:ph idx="1"/>
            <p:extLst>
              <p:ext uri="{D42A27DB-BD31-4B8C-83A1-F6EECF244321}">
                <p14:modId xmlns:p14="http://schemas.microsoft.com/office/powerpoint/2010/main" val="1337196390"/>
              </p:ext>
            </p:extLst>
          </p:nvPr>
        </p:nvGraphicFramePr>
        <p:xfrm>
          <a:off x="1981200" y="1600200"/>
          <a:ext cx="8229600" cy="385572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b="1" dirty="0"/>
                        <a:t>Two Weeks Later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 was Readmitted to the Hospital</a:t>
                      </a:r>
                    </a:p>
                  </a:txBody>
                  <a:tcPr/>
                </a:tc>
                <a:extLst>
                  <a:ext uri="{0D108BD9-81ED-4DB2-BD59-A6C34878D82A}">
                    <a16:rowId xmlns:a16="http://schemas.microsoft.com/office/drawing/2014/main" val="10001"/>
                  </a:ext>
                </a:extLst>
              </a:tr>
              <a:tr h="370840">
                <a:tc>
                  <a:txBody>
                    <a:bodyPr/>
                    <a:lstStyle/>
                    <a:p>
                      <a:r>
                        <a:rPr lang="en-US" dirty="0"/>
                        <a:t>Reason for Readmission</a:t>
                      </a:r>
                    </a:p>
                  </a:txBody>
                  <a:tcPr/>
                </a:tc>
                <a:tc>
                  <a:txBody>
                    <a:bodyPr/>
                    <a:lstStyle/>
                    <a:p>
                      <a:r>
                        <a:rPr lang="en-US" dirty="0"/>
                        <a:t>Anemia; no other respiratory or systematic symptoms</a:t>
                      </a:r>
                    </a:p>
                  </a:txBody>
                  <a:tcPr/>
                </a:tc>
                <a:extLst>
                  <a:ext uri="{0D108BD9-81ED-4DB2-BD59-A6C34878D82A}">
                    <a16:rowId xmlns:a16="http://schemas.microsoft.com/office/drawing/2014/main" val="10002"/>
                  </a:ext>
                </a:extLst>
              </a:tr>
              <a:tr h="370840">
                <a:tc>
                  <a:txBody>
                    <a:bodyPr/>
                    <a:lstStyle/>
                    <a:p>
                      <a:r>
                        <a:rPr lang="en-US" b="0" dirty="0"/>
                        <a:t>Test Results</a:t>
                      </a:r>
                    </a:p>
                  </a:txBody>
                  <a:tcPr/>
                </a:tc>
                <a:tc>
                  <a:txBody>
                    <a:bodyPr/>
                    <a:lstStyle/>
                    <a:p>
                      <a:r>
                        <a:rPr lang="en-US" dirty="0"/>
                        <a:t>Chest Radiograph-normal</a:t>
                      </a:r>
                    </a:p>
                    <a:p>
                      <a:r>
                        <a:rPr lang="en-US" dirty="0"/>
                        <a:t>Chest computed tomography (CT) scan negative</a:t>
                      </a:r>
                    </a:p>
                    <a:p>
                      <a:r>
                        <a:rPr lang="en-US" dirty="0"/>
                        <a:t>Other tests-unremarkable</a:t>
                      </a:r>
                    </a:p>
                  </a:txBody>
                  <a:tcPr/>
                </a:tc>
                <a:extLst>
                  <a:ext uri="{0D108BD9-81ED-4DB2-BD59-A6C34878D82A}">
                    <a16:rowId xmlns:a16="http://schemas.microsoft.com/office/drawing/2014/main" val="10003"/>
                  </a:ext>
                </a:extLst>
              </a:tr>
              <a:tr h="370840">
                <a:tc>
                  <a:txBody>
                    <a:bodyPr/>
                    <a:lstStyle/>
                    <a:p>
                      <a:r>
                        <a:rPr lang="en-US" dirty="0"/>
                        <a:t>Reason Patient was Not Allowed to Return to the Rehabilitation Facility</a:t>
                      </a:r>
                    </a:p>
                  </a:txBody>
                  <a:tcPr/>
                </a:tc>
                <a:tc>
                  <a:txBody>
                    <a:bodyPr/>
                    <a:lstStyle/>
                    <a:p>
                      <a:r>
                        <a:rPr lang="en-US" dirty="0"/>
                        <a:t>Confirmed outbreak of severe acute respiratory syndrome coronavirus-2 (SARS-CoV-2) infection, the cause of coronavirus disease 2019 (COVID-19)</a:t>
                      </a:r>
                    </a:p>
                  </a:txBody>
                  <a:tcPr/>
                </a:tc>
                <a:extLst>
                  <a:ext uri="{0D108BD9-81ED-4DB2-BD59-A6C34878D82A}">
                    <a16:rowId xmlns:a16="http://schemas.microsoft.com/office/drawing/2014/main" val="10004"/>
                  </a:ext>
                </a:extLst>
              </a:tr>
              <a:tr h="370840">
                <a:tc>
                  <a:txBody>
                    <a:bodyPr/>
                    <a:lstStyle/>
                    <a:p>
                      <a:r>
                        <a:rPr lang="en-US" b="1" dirty="0"/>
                        <a:t>March 25, 2022</a:t>
                      </a:r>
                    </a:p>
                  </a:txBody>
                  <a:tcPr/>
                </a:tc>
                <a:tc>
                  <a:txBody>
                    <a:bodyPr/>
                    <a:lstStyle/>
                    <a:p>
                      <a:r>
                        <a:rPr lang="en-US" dirty="0"/>
                        <a:t>SARS-CoV-2 test results release  positive</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0EFEC4B-7A74-302B-03B3-77CAE5CE7F0F}"/>
              </a:ext>
            </a:extLst>
          </p:cNvPr>
          <p:cNvSpPr>
            <a:spLocks noGrp="1"/>
          </p:cNvSpPr>
          <p:nvPr>
            <p:ph type="title"/>
          </p:nvPr>
        </p:nvSpPr>
        <p:spPr/>
        <p:txBody>
          <a:bodyPr/>
          <a:lstStyle/>
          <a:p>
            <a:r>
              <a:rPr lang="en-US" altLang="en-US" dirty="0"/>
              <a:t>Direct Detection Methods</a:t>
            </a:r>
          </a:p>
        </p:txBody>
      </p:sp>
      <p:sp>
        <p:nvSpPr>
          <p:cNvPr id="59395" name="Content Placeholder 2">
            <a:extLst>
              <a:ext uri="{FF2B5EF4-FFF2-40B4-BE49-F238E27FC236}">
                <a16:creationId xmlns:a16="http://schemas.microsoft.com/office/drawing/2014/main" id="{2711F83E-177D-DB43-2520-1D4ACD5B863D}"/>
              </a:ext>
            </a:extLst>
          </p:cNvPr>
          <p:cNvSpPr>
            <a:spLocks noGrp="1"/>
          </p:cNvSpPr>
          <p:nvPr>
            <p:ph idx="1"/>
          </p:nvPr>
        </p:nvSpPr>
        <p:spPr/>
        <p:txBody>
          <a:bodyPr/>
          <a:lstStyle/>
          <a:p>
            <a:r>
              <a:rPr lang="en-US" altLang="en-US" dirty="0"/>
              <a:t>Not usually as sensitive as culture methods</a:t>
            </a:r>
          </a:p>
          <a:p>
            <a:r>
              <a:rPr lang="en-US" altLang="en-US" dirty="0"/>
              <a:t>Can offer quick results to allow rapid therapy</a:t>
            </a:r>
          </a:p>
          <a:p>
            <a:pPr lvl="1"/>
            <a:r>
              <a:rPr lang="en-US" altLang="en-US" dirty="0"/>
              <a:t>Many tests can be performed in a matter of a few minutes.</a:t>
            </a:r>
          </a:p>
          <a:p>
            <a:r>
              <a:rPr lang="en-US" altLang="en-US" dirty="0"/>
              <a:t>Viral detection allows clinicians to make relevant decisions about </a:t>
            </a:r>
          </a:p>
          <a:p>
            <a:pPr lvl="1"/>
            <a:r>
              <a:rPr lang="en-US" altLang="en-US" dirty="0"/>
              <a:t>Therapy, infection control measures, and hospitalization. </a:t>
            </a:r>
          </a:p>
          <a:p>
            <a:r>
              <a:rPr lang="en-US" altLang="en-US" dirty="0"/>
              <a:t>In many cases, virology results may be available before routine bacteriology culture results.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180AC735-35D8-D929-15FF-A8F7CF8383CD}"/>
              </a:ext>
            </a:extLst>
          </p:cNvPr>
          <p:cNvSpPr>
            <a:spLocks noGrp="1"/>
          </p:cNvSpPr>
          <p:nvPr>
            <p:ph type="title"/>
          </p:nvPr>
        </p:nvSpPr>
        <p:spPr/>
        <p:txBody>
          <a:bodyPr/>
          <a:lstStyle/>
          <a:p>
            <a:r>
              <a:rPr lang="en-US" altLang="en-US" dirty="0"/>
              <a:t>Microscopy</a:t>
            </a:r>
          </a:p>
        </p:txBody>
      </p:sp>
      <p:sp>
        <p:nvSpPr>
          <p:cNvPr id="61443" name="Content Placeholder 2">
            <a:extLst>
              <a:ext uri="{FF2B5EF4-FFF2-40B4-BE49-F238E27FC236}">
                <a16:creationId xmlns:a16="http://schemas.microsoft.com/office/drawing/2014/main" id="{0C17E3A4-8CBC-D98E-805C-A4A6A2A5D3F5}"/>
              </a:ext>
            </a:extLst>
          </p:cNvPr>
          <p:cNvSpPr>
            <a:spLocks noGrp="1"/>
          </p:cNvSpPr>
          <p:nvPr>
            <p:ph idx="1"/>
          </p:nvPr>
        </p:nvSpPr>
        <p:spPr/>
        <p:txBody>
          <a:bodyPr/>
          <a:lstStyle/>
          <a:p>
            <a:r>
              <a:rPr lang="en-US" altLang="en-US" dirty="0"/>
              <a:t>Bright-field light microscopy is not useful for visualizing viruses.</a:t>
            </a:r>
          </a:p>
          <a:p>
            <a:pPr lvl="1"/>
            <a:r>
              <a:rPr lang="en-US" altLang="en-US" dirty="0"/>
              <a:t>Viruses are extremely small.</a:t>
            </a:r>
          </a:p>
          <a:p>
            <a:pPr lvl="1"/>
            <a:r>
              <a:rPr lang="en-US" altLang="en-US" dirty="0"/>
              <a:t>Exception–the largest human viruses (poxviruses) can be seen</a:t>
            </a:r>
          </a:p>
          <a:p>
            <a:r>
              <a:rPr lang="en-US" altLang="en-US" dirty="0"/>
              <a:t>Electron microscopy has a greater magnification</a:t>
            </a:r>
          </a:p>
          <a:p>
            <a:pPr lvl="1"/>
            <a:r>
              <a:rPr lang="en-US" altLang="en-US" dirty="0"/>
              <a:t>Can be used to visualize virions, and it is useful to detect nonculturable viruses, such as Norwalk virus, in stool filtrates.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FE5E3CAA-90B0-57F2-C947-33BA376D2706}"/>
              </a:ext>
            </a:extLst>
          </p:cNvPr>
          <p:cNvSpPr>
            <a:spLocks noGrp="1"/>
          </p:cNvSpPr>
          <p:nvPr>
            <p:ph type="title"/>
          </p:nvPr>
        </p:nvSpPr>
        <p:spPr/>
        <p:txBody>
          <a:bodyPr/>
          <a:lstStyle/>
          <a:p>
            <a:r>
              <a:rPr lang="en-US" altLang="en-US" dirty="0"/>
              <a:t>Microscopy (Cont.)</a:t>
            </a:r>
          </a:p>
        </p:txBody>
      </p:sp>
      <p:sp>
        <p:nvSpPr>
          <p:cNvPr id="62467" name="Content Placeholder 2">
            <a:extLst>
              <a:ext uri="{FF2B5EF4-FFF2-40B4-BE49-F238E27FC236}">
                <a16:creationId xmlns:a16="http://schemas.microsoft.com/office/drawing/2014/main" id="{241AD762-4112-13A2-B73E-869E0392909C}"/>
              </a:ext>
            </a:extLst>
          </p:cNvPr>
          <p:cNvSpPr>
            <a:spLocks noGrp="1"/>
          </p:cNvSpPr>
          <p:nvPr>
            <p:ph idx="1"/>
          </p:nvPr>
        </p:nvSpPr>
        <p:spPr/>
        <p:txBody>
          <a:bodyPr/>
          <a:lstStyle/>
          <a:p>
            <a:r>
              <a:rPr lang="en-US" altLang="en-US" dirty="0"/>
              <a:t>Electron microscopy</a:t>
            </a:r>
          </a:p>
          <a:p>
            <a:pPr lvl="1"/>
            <a:r>
              <a:rPr lang="en-US" altLang="en-US" dirty="0"/>
              <a:t>Expensive, labor-intensive, and not a very sensitive method of detecting viruses. </a:t>
            </a:r>
          </a:p>
          <a:p>
            <a:pPr lvl="1"/>
            <a:r>
              <a:rPr lang="en-US" altLang="en-US" dirty="0"/>
              <a:t>Therefore, electron microscopy is rarely used in clinical laboratories and is more suited for large teaching or research institutions. </a:t>
            </a:r>
          </a:p>
          <a:p>
            <a:r>
              <a:rPr lang="en-US" altLang="en-US" dirty="0"/>
              <a:t>Cytopathic effect (CPE) </a:t>
            </a:r>
          </a:p>
          <a:p>
            <a:pPr lvl="1"/>
            <a:r>
              <a:rPr lang="en-US" altLang="en-US" dirty="0"/>
              <a:t>Distinctive visual changes in infected cells.</a:t>
            </a:r>
          </a:p>
          <a:p>
            <a:pPr lvl="1"/>
            <a:r>
              <a:rPr lang="en-US" altLang="en-US" dirty="0"/>
              <a:t>CPE can be viewed using brightfield microscopy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89E2F58-C48A-691A-259D-F3DD923040B5}"/>
              </a:ext>
            </a:extLst>
          </p:cNvPr>
          <p:cNvSpPr>
            <a:spLocks noGrp="1"/>
          </p:cNvSpPr>
          <p:nvPr>
            <p:ph type="title"/>
          </p:nvPr>
        </p:nvSpPr>
        <p:spPr/>
        <p:txBody>
          <a:bodyPr/>
          <a:lstStyle/>
          <a:p>
            <a:r>
              <a:rPr lang="en-US" altLang="en-US" dirty="0"/>
              <a:t>Microscopy (Cont.)</a:t>
            </a:r>
          </a:p>
        </p:txBody>
      </p:sp>
      <p:sp>
        <p:nvSpPr>
          <p:cNvPr id="64515" name="Content Placeholder 2">
            <a:extLst>
              <a:ext uri="{FF2B5EF4-FFF2-40B4-BE49-F238E27FC236}">
                <a16:creationId xmlns:a16="http://schemas.microsoft.com/office/drawing/2014/main" id="{CE15E492-BC19-83A2-B58D-EACFC40988DF}"/>
              </a:ext>
            </a:extLst>
          </p:cNvPr>
          <p:cNvSpPr>
            <a:spLocks noGrp="1"/>
          </p:cNvSpPr>
          <p:nvPr>
            <p:ph idx="1"/>
          </p:nvPr>
        </p:nvSpPr>
        <p:spPr/>
        <p:txBody>
          <a:bodyPr/>
          <a:lstStyle/>
          <a:p>
            <a:r>
              <a:rPr lang="en-US" altLang="en-US" dirty="0"/>
              <a:t>CPE</a:t>
            </a:r>
          </a:p>
          <a:p>
            <a:pPr lvl="1"/>
            <a:r>
              <a:rPr lang="en-US" altLang="en-US" dirty="0" err="1"/>
              <a:t>Tzanck</a:t>
            </a:r>
            <a:r>
              <a:rPr lang="en-US" altLang="en-US" dirty="0"/>
              <a:t> smear common method used </a:t>
            </a:r>
          </a:p>
          <a:p>
            <a:pPr lvl="2"/>
            <a:r>
              <a:rPr lang="en-US" altLang="en-US" dirty="0"/>
              <a:t>Scraping of an ulcer base to look for Tzanck cells, large round keratinocytes that are degenerated as a result of viral infection. </a:t>
            </a:r>
          </a:p>
          <a:p>
            <a:pPr lvl="2"/>
            <a:r>
              <a:rPr lang="en-US" altLang="en-US" dirty="0"/>
              <a:t>Can detect Cowdry type A bodies from herpes simplex virus (HSV) and varicella-zoster virus (VZV) lesions.</a:t>
            </a:r>
          </a:p>
          <a:p>
            <a:pPr lvl="1"/>
            <a:r>
              <a:rPr lang="en-US" altLang="en-US" dirty="0"/>
              <a:t>Papanicolaou (Pap) smears can reveal human papillomavirus (HPV)-associated koilocytes–squamous epithelial cells with an enlarged nucleus surrounded by a </a:t>
            </a:r>
            <a:r>
              <a:rPr lang="en-US" altLang="en-US" dirty="0" err="1"/>
              <a:t>nonstaining</a:t>
            </a:r>
            <a:r>
              <a:rPr lang="en-US" altLang="en-US" dirty="0"/>
              <a:t> halo.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4A050E8-7890-B64B-C4FD-436AEF157B05}"/>
              </a:ext>
            </a:extLst>
          </p:cNvPr>
          <p:cNvSpPr>
            <a:spLocks noGrp="1"/>
          </p:cNvSpPr>
          <p:nvPr>
            <p:ph type="title"/>
          </p:nvPr>
        </p:nvSpPr>
        <p:spPr/>
        <p:txBody>
          <a:bodyPr/>
          <a:lstStyle/>
          <a:p>
            <a:r>
              <a:rPr lang="en-US" altLang="en-US" dirty="0"/>
              <a:t>Antigen Detection</a:t>
            </a:r>
          </a:p>
        </p:txBody>
      </p:sp>
      <p:sp>
        <p:nvSpPr>
          <p:cNvPr id="67587" name="Content Placeholder 2">
            <a:extLst>
              <a:ext uri="{FF2B5EF4-FFF2-40B4-BE49-F238E27FC236}">
                <a16:creationId xmlns:a16="http://schemas.microsoft.com/office/drawing/2014/main" id="{872450A8-C054-2620-F120-083523DFF647}"/>
              </a:ext>
            </a:extLst>
          </p:cNvPr>
          <p:cNvSpPr>
            <a:spLocks noGrp="1"/>
          </p:cNvSpPr>
          <p:nvPr>
            <p:ph idx="1"/>
          </p:nvPr>
        </p:nvSpPr>
        <p:spPr/>
        <p:txBody>
          <a:bodyPr/>
          <a:lstStyle/>
          <a:p>
            <a:r>
              <a:rPr lang="en-US" altLang="en-US" dirty="0"/>
              <a:t>Available methods</a:t>
            </a:r>
          </a:p>
          <a:p>
            <a:pPr lvl="1"/>
            <a:r>
              <a:rPr lang="en-US" altLang="en-US" dirty="0"/>
              <a:t>Direct fluorescence antibody (DFA) assay</a:t>
            </a:r>
          </a:p>
          <a:p>
            <a:pPr lvl="2"/>
            <a:r>
              <a:rPr lang="en-US" altLang="en-US" dirty="0"/>
              <a:t>Cells from a patient are fixed to a microscope slide, and fluorescence-labeled antibodies are added. If viral antigens are present in the sample, the labeled antibody will bind, and fluorescence will be seen using fluorescent microscopy. </a:t>
            </a:r>
          </a:p>
          <a:p>
            <a:pPr lvl="1"/>
            <a:r>
              <a:rPr lang="en-US" altLang="en-US" dirty="0"/>
              <a:t>EIA</a:t>
            </a:r>
          </a:p>
          <a:p>
            <a:pPr lvl="2"/>
            <a:r>
              <a:rPr lang="en-US" altLang="en-US" dirty="0"/>
              <a:t>Most laboratories use multi-well microtiter plate formats, which offer variable testing capacity to meet the needs of small or large laboratories.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C5E6094-DA94-C522-B341-D67667C2DBE6}"/>
              </a:ext>
            </a:extLst>
          </p:cNvPr>
          <p:cNvSpPr>
            <a:spLocks noGrp="1"/>
          </p:cNvSpPr>
          <p:nvPr>
            <p:ph type="title"/>
          </p:nvPr>
        </p:nvSpPr>
        <p:spPr/>
        <p:txBody>
          <a:bodyPr/>
          <a:lstStyle/>
          <a:p>
            <a:pPr eaLnBrk="1" hangingPunct="1"/>
            <a:r>
              <a:rPr lang="en-US" altLang="en-US" sz="3600" dirty="0"/>
              <a:t>Antigen Detection</a:t>
            </a:r>
          </a:p>
        </p:txBody>
      </p:sp>
      <p:sp>
        <p:nvSpPr>
          <p:cNvPr id="3" name="Content Placeholder 2">
            <a:extLst>
              <a:ext uri="{FF2B5EF4-FFF2-40B4-BE49-F238E27FC236}">
                <a16:creationId xmlns:a16="http://schemas.microsoft.com/office/drawing/2014/main" id="{F3F7FDC4-FC27-C39E-7A41-84A7794E9D18}"/>
              </a:ext>
            </a:extLst>
          </p:cNvPr>
          <p:cNvSpPr>
            <a:spLocks noGrp="1"/>
          </p:cNvSpPr>
          <p:nvPr>
            <p:ph idx="1"/>
          </p:nvPr>
        </p:nvSpPr>
        <p:spPr>
          <a:xfrm>
            <a:off x="838200" y="1722437"/>
            <a:ext cx="10515600" cy="4351338"/>
          </a:xfrm>
        </p:spPr>
        <p:txBody>
          <a:bodyPr/>
          <a:lstStyle/>
          <a:p>
            <a:pPr lvl="2"/>
            <a:r>
              <a:rPr lang="en-US" altLang="en-US" dirty="0"/>
              <a:t>Card format rapid immunochromatographic membrane assay</a:t>
            </a:r>
          </a:p>
          <a:p>
            <a:pPr lvl="3"/>
            <a:r>
              <a:rPr lang="en-US" altLang="en-US" dirty="0"/>
              <a:t>Positive specimens detected by colorimetric or optical density changes on membrane or silicon surfaces.</a:t>
            </a:r>
          </a:p>
          <a:p>
            <a:pPr lvl="1"/>
            <a:endParaRPr lang="en-US" dirty="0"/>
          </a:p>
        </p:txBody>
      </p:sp>
      <p:pic>
        <p:nvPicPr>
          <p:cNvPr id="69637" name="Picture 6" descr="Y:\ELS00000-IW26_[Mahon 6e]\ELS00000-IW26-SRC\Course-N\Construction\IC\jpg\Chapter029\029001B.jpg">
            <a:extLst>
              <a:ext uri="{FF2B5EF4-FFF2-40B4-BE49-F238E27FC236}">
                <a16:creationId xmlns:a16="http://schemas.microsoft.com/office/drawing/2014/main" id="{A760D63C-8323-B0DD-DC10-9F304268F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62275"/>
            <a:ext cx="402748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7" descr="Y:\ELS00000-IW26_[Mahon 6e]\ELS00000-IW26-SRC\Course-N\Construction\IC\jpg\Chapter029\029001A.jpg">
            <a:extLst>
              <a:ext uri="{FF2B5EF4-FFF2-40B4-BE49-F238E27FC236}">
                <a16:creationId xmlns:a16="http://schemas.microsoft.com/office/drawing/2014/main" id="{A0B9EF7A-8AAF-9200-9C02-2888E4E7A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4" y="2962275"/>
            <a:ext cx="4027487"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7105F9C-C743-A79E-B697-774B00ED7801}"/>
              </a:ext>
            </a:extLst>
          </p:cNvPr>
          <p:cNvSpPr>
            <a:spLocks noGrp="1"/>
          </p:cNvSpPr>
          <p:nvPr>
            <p:ph type="title"/>
          </p:nvPr>
        </p:nvSpPr>
        <p:spPr/>
        <p:txBody>
          <a:bodyPr/>
          <a:lstStyle/>
          <a:p>
            <a:r>
              <a:rPr lang="en-US" altLang="en-US"/>
              <a:t>Nucleic Acid-Based Detection</a:t>
            </a:r>
          </a:p>
        </p:txBody>
      </p:sp>
      <p:sp>
        <p:nvSpPr>
          <p:cNvPr id="71683" name="Content Placeholder 2">
            <a:extLst>
              <a:ext uri="{FF2B5EF4-FFF2-40B4-BE49-F238E27FC236}">
                <a16:creationId xmlns:a16="http://schemas.microsoft.com/office/drawing/2014/main" id="{DA6516A9-407A-2127-94B5-6A40FBE8F3BB}"/>
              </a:ext>
            </a:extLst>
          </p:cNvPr>
          <p:cNvSpPr>
            <a:spLocks noGrp="1"/>
          </p:cNvSpPr>
          <p:nvPr>
            <p:ph idx="1"/>
          </p:nvPr>
        </p:nvSpPr>
        <p:spPr/>
        <p:txBody>
          <a:bodyPr/>
          <a:lstStyle/>
          <a:p>
            <a:r>
              <a:rPr lang="en-US" altLang="en-US" dirty="0"/>
              <a:t>Shifted the focus of clinical virology </a:t>
            </a:r>
          </a:p>
          <a:p>
            <a:pPr lvl="1"/>
            <a:r>
              <a:rPr lang="en-US" altLang="en-US" dirty="0"/>
              <a:t>Not only can the presence or absence of a virus be determined with nucleic acid–based analysis, but depending on the assay used, a quantitative result can also be obtained. </a:t>
            </a:r>
          </a:p>
          <a:p>
            <a:r>
              <a:rPr lang="en-US" altLang="en-US" dirty="0"/>
              <a:t>There are many advantages including a much faster turnaround time (TAT).</a:t>
            </a:r>
          </a:p>
          <a:p>
            <a:pPr lvl="1"/>
            <a:r>
              <a:rPr lang="en-US" altLang="en-US" dirty="0"/>
              <a:t>Molecular assays lead to faster treatment and more favorable patient outcomes.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E9CBE405-AD5F-9239-408F-1CBC74B35642}"/>
              </a:ext>
            </a:extLst>
          </p:cNvPr>
          <p:cNvSpPr>
            <a:spLocks noGrp="1"/>
          </p:cNvSpPr>
          <p:nvPr>
            <p:ph type="title"/>
          </p:nvPr>
        </p:nvSpPr>
        <p:spPr/>
        <p:txBody>
          <a:bodyPr/>
          <a:lstStyle/>
          <a:p>
            <a:r>
              <a:rPr lang="en-US" altLang="en-US" dirty="0"/>
              <a:t>Nucleic Acid-Based Detection</a:t>
            </a:r>
            <a:br>
              <a:rPr lang="en-US" altLang="en-US" dirty="0"/>
            </a:br>
            <a:r>
              <a:rPr lang="en-US" altLang="en-US" dirty="0"/>
              <a:t>(Cont.)</a:t>
            </a:r>
          </a:p>
        </p:txBody>
      </p:sp>
      <p:sp>
        <p:nvSpPr>
          <p:cNvPr id="72707" name="Content Placeholder 2">
            <a:extLst>
              <a:ext uri="{FF2B5EF4-FFF2-40B4-BE49-F238E27FC236}">
                <a16:creationId xmlns:a16="http://schemas.microsoft.com/office/drawing/2014/main" id="{2E70AC66-FBD6-8AF4-E095-5F7F05ED3D78}"/>
              </a:ext>
            </a:extLst>
          </p:cNvPr>
          <p:cNvSpPr>
            <a:spLocks noGrp="1"/>
          </p:cNvSpPr>
          <p:nvPr>
            <p:ph idx="1"/>
          </p:nvPr>
        </p:nvSpPr>
        <p:spPr/>
        <p:txBody>
          <a:bodyPr/>
          <a:lstStyle/>
          <a:p>
            <a:r>
              <a:rPr lang="en-US" altLang="en-US"/>
              <a:t>Disadvantages to molecular assays</a:t>
            </a:r>
          </a:p>
          <a:p>
            <a:pPr lvl="1"/>
            <a:r>
              <a:rPr lang="en-US" altLang="en-US"/>
              <a:t>Detection of both active and inactivated virus</a:t>
            </a:r>
          </a:p>
          <a:p>
            <a:pPr lvl="1"/>
            <a:r>
              <a:rPr lang="en-US" altLang="en-US"/>
              <a:t>Higher cost, need for specialized training and more complex facilities</a:t>
            </a:r>
          </a:p>
          <a:p>
            <a:pPr lvl="1"/>
            <a:r>
              <a:rPr lang="en-US" altLang="en-US"/>
              <a:t>Lack of assays approved by the FDA </a:t>
            </a:r>
          </a:p>
          <a:p>
            <a:pPr lvl="1"/>
            <a:r>
              <a:rPr lang="en-US" altLang="en-US"/>
              <a:t>Smaller clinical laboratories often rely on sending these tests to reference laboratories at a higher cost and longer TAT.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0C3C0ED-1D92-84F0-5589-B4A5909AF7C3}"/>
              </a:ext>
            </a:extLst>
          </p:cNvPr>
          <p:cNvSpPr>
            <a:spLocks noGrp="1"/>
          </p:cNvSpPr>
          <p:nvPr>
            <p:ph type="title"/>
          </p:nvPr>
        </p:nvSpPr>
        <p:spPr/>
        <p:txBody>
          <a:bodyPr/>
          <a:lstStyle/>
          <a:p>
            <a:r>
              <a:rPr lang="en-US" altLang="en-US" dirty="0"/>
              <a:t>Nucleic Acid-Based Detection</a:t>
            </a:r>
            <a:br>
              <a:rPr lang="en-US" altLang="en-US" dirty="0"/>
            </a:br>
            <a:r>
              <a:rPr lang="en-US" altLang="en-US" dirty="0"/>
              <a:t>(Cont.)</a:t>
            </a:r>
          </a:p>
        </p:txBody>
      </p:sp>
      <p:sp>
        <p:nvSpPr>
          <p:cNvPr id="73731" name="Content Placeholder 2">
            <a:extLst>
              <a:ext uri="{FF2B5EF4-FFF2-40B4-BE49-F238E27FC236}">
                <a16:creationId xmlns:a16="http://schemas.microsoft.com/office/drawing/2014/main" id="{0D00538E-8854-6FC9-EAF4-D8005D027712}"/>
              </a:ext>
            </a:extLst>
          </p:cNvPr>
          <p:cNvSpPr>
            <a:spLocks noGrp="1"/>
          </p:cNvSpPr>
          <p:nvPr>
            <p:ph idx="1"/>
          </p:nvPr>
        </p:nvSpPr>
        <p:spPr/>
        <p:txBody>
          <a:bodyPr/>
          <a:lstStyle/>
          <a:p>
            <a:r>
              <a:rPr lang="en-US" altLang="en-US" dirty="0"/>
              <a:t>Examples of nucleic acid-based assays</a:t>
            </a:r>
          </a:p>
          <a:p>
            <a:pPr lvl="1"/>
            <a:r>
              <a:rPr lang="en-US" altLang="en-US" dirty="0"/>
              <a:t>PCR</a:t>
            </a:r>
          </a:p>
          <a:p>
            <a:pPr lvl="1"/>
            <a:r>
              <a:rPr lang="en-US" altLang="en-US" dirty="0"/>
              <a:t>Reverse transcription-PCR (RT-PCR)</a:t>
            </a:r>
          </a:p>
          <a:p>
            <a:pPr lvl="1"/>
            <a:r>
              <a:rPr lang="en-US" altLang="en-US" dirty="0"/>
              <a:t>Branched DNA</a:t>
            </a:r>
          </a:p>
          <a:p>
            <a:pPr lvl="1"/>
            <a:r>
              <a:rPr lang="en-US" altLang="en-US" dirty="0"/>
              <a:t>Nucleic acid sequence-based amplification (NASBA)</a:t>
            </a:r>
          </a:p>
          <a:p>
            <a:pPr lvl="1"/>
            <a:r>
              <a:rPr lang="en-US" altLang="en-US" dirty="0"/>
              <a:t>Combination of PCR and flow cytometry</a:t>
            </a:r>
          </a:p>
          <a:p>
            <a:pPr lvl="1"/>
            <a:r>
              <a:rPr lang="en-US" altLang="en-US" dirty="0"/>
              <a:t>Gene amplification</a:t>
            </a:r>
          </a:p>
          <a:p>
            <a:pPr lvl="2"/>
            <a:r>
              <a:rPr lang="en-US" altLang="en-US" dirty="0"/>
              <a:t>Primarily for bloodborne pathogens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9C1F2CEB-93D4-465B-DC6A-C93C9DD11EC0}"/>
              </a:ext>
            </a:extLst>
          </p:cNvPr>
          <p:cNvSpPr>
            <a:spLocks noGrp="1"/>
          </p:cNvSpPr>
          <p:nvPr>
            <p:ph type="title"/>
          </p:nvPr>
        </p:nvSpPr>
        <p:spPr/>
        <p:txBody>
          <a:bodyPr/>
          <a:lstStyle/>
          <a:p>
            <a:pPr eaLnBrk="1" hangingPunct="1"/>
            <a:r>
              <a:rPr lang="en-US" altLang="en-US"/>
              <a:t>Viral Isolation</a:t>
            </a:r>
          </a:p>
        </p:txBody>
      </p:sp>
      <p:sp>
        <p:nvSpPr>
          <p:cNvPr id="3" name="Content Placeholder 2">
            <a:extLst>
              <a:ext uri="{FF2B5EF4-FFF2-40B4-BE49-F238E27FC236}">
                <a16:creationId xmlns:a16="http://schemas.microsoft.com/office/drawing/2014/main" id="{02BA5930-023B-074D-ED39-7703B8BFE891}"/>
              </a:ext>
            </a:extLst>
          </p:cNvPr>
          <p:cNvSpPr>
            <a:spLocks noGrp="1"/>
          </p:cNvSpPr>
          <p:nvPr>
            <p:ph idx="1"/>
          </p:nvPr>
        </p:nvSpPr>
        <p:spPr/>
        <p:txBody>
          <a:bodyPr rtlCol="0">
            <a:normAutofit/>
          </a:bodyPr>
          <a:lstStyle/>
          <a:p>
            <a:pPr>
              <a:defRPr/>
            </a:pPr>
            <a:r>
              <a:rPr lang="en-US" dirty="0"/>
              <a:t>Isolating viruses is still the gold standard against which all other methods are compared.</a:t>
            </a:r>
          </a:p>
          <a:p>
            <a:pPr lvl="1">
              <a:defRPr/>
            </a:pPr>
            <a:r>
              <a:rPr lang="en-US" dirty="0"/>
              <a:t>Three methods are used for viral isolation</a:t>
            </a:r>
          </a:p>
          <a:p>
            <a:pPr lvl="2">
              <a:defRPr/>
            </a:pPr>
            <a:r>
              <a:rPr lang="en-US" dirty="0"/>
              <a:t>Cell culture (most commonly used)</a:t>
            </a:r>
          </a:p>
          <a:p>
            <a:pPr lvl="2">
              <a:defRPr/>
            </a:pPr>
            <a:r>
              <a:rPr lang="en-US" dirty="0"/>
              <a:t>Animal inoculation</a:t>
            </a:r>
          </a:p>
          <a:p>
            <a:pPr lvl="2">
              <a:defRPr/>
            </a:pPr>
            <a:r>
              <a:rPr lang="en-US" dirty="0" err="1"/>
              <a:t>Embryonated</a:t>
            </a:r>
            <a:r>
              <a:rPr lang="en-US" dirty="0"/>
              <a:t> eggs</a:t>
            </a:r>
          </a:p>
          <a:p>
            <a:pPr marL="914400" lvl="2" indent="0">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F9696667-50D5-C7A1-9806-72A6B082ED76}"/>
              </a:ext>
            </a:extLst>
          </p:cNvPr>
          <p:cNvSpPr>
            <a:spLocks noGrp="1"/>
          </p:cNvSpPr>
          <p:nvPr>
            <p:ph type="title"/>
          </p:nvPr>
        </p:nvSpPr>
        <p:spPr/>
        <p:txBody>
          <a:bodyPr/>
          <a:lstStyle/>
          <a:p>
            <a:pPr algn="ctr"/>
            <a:r>
              <a:rPr lang="en-US" altLang="en-US" dirty="0"/>
              <a:t>Highlights (Cont.)</a:t>
            </a:r>
          </a:p>
        </p:txBody>
      </p:sp>
      <p:graphicFrame>
        <p:nvGraphicFramePr>
          <p:cNvPr id="8" name="Table 8">
            <a:extLst>
              <a:ext uri="{FF2B5EF4-FFF2-40B4-BE49-F238E27FC236}">
                <a16:creationId xmlns:a16="http://schemas.microsoft.com/office/drawing/2014/main" id="{7007B01C-FD63-FD70-5D34-EC5E8AE1F966}"/>
              </a:ext>
            </a:extLst>
          </p:cNvPr>
          <p:cNvGraphicFramePr>
            <a:graphicFrameLocks noGrp="1"/>
          </p:cNvGraphicFramePr>
          <p:nvPr>
            <p:ph idx="1"/>
            <p:extLst>
              <p:ext uri="{D42A27DB-BD31-4B8C-83A1-F6EECF244321}">
                <p14:modId xmlns:p14="http://schemas.microsoft.com/office/powerpoint/2010/main" val="997073438"/>
              </p:ext>
            </p:extLst>
          </p:nvPr>
        </p:nvGraphicFramePr>
        <p:xfrm>
          <a:off x="1981200" y="1600200"/>
          <a:ext cx="8229600" cy="41198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840">
                <a:tc>
                  <a:txBody>
                    <a:bodyPr/>
                    <a:lstStyle/>
                    <a:p>
                      <a:r>
                        <a:rPr lang="en-US" dirty="0"/>
                        <a:t>s</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b="0" dirty="0">
                          <a:solidFill>
                            <a:schemeClr val="tx1"/>
                          </a:solidFill>
                        </a:rPr>
                        <a:t>Precautions Instituted</a:t>
                      </a:r>
                    </a:p>
                  </a:txBody>
                  <a:tcPr/>
                </a:tc>
                <a:tc>
                  <a:txBody>
                    <a:bodyPr/>
                    <a:lstStyle/>
                    <a:p>
                      <a:r>
                        <a:rPr lang="en-US" dirty="0"/>
                        <a:t>Patient was kept in an isolation unit in a single room with negative air pressure.</a:t>
                      </a:r>
                    </a:p>
                  </a:txBody>
                  <a:tcPr/>
                </a:tc>
                <a:extLst>
                  <a:ext uri="{0D108BD9-81ED-4DB2-BD59-A6C34878D82A}">
                    <a16:rowId xmlns:a16="http://schemas.microsoft.com/office/drawing/2014/main" val="10001"/>
                  </a:ext>
                </a:extLst>
              </a:tr>
              <a:tr h="370840">
                <a:tc>
                  <a:txBody>
                    <a:bodyPr/>
                    <a:lstStyle/>
                    <a:p>
                      <a:r>
                        <a:rPr lang="en-US" dirty="0"/>
                        <a:t>Part of Treatment Regimen</a:t>
                      </a:r>
                    </a:p>
                  </a:txBody>
                  <a:tcPr/>
                </a:tc>
                <a:tc>
                  <a:txBody>
                    <a:bodyPr/>
                    <a:lstStyle/>
                    <a:p>
                      <a:r>
                        <a:rPr lang="en-US" dirty="0"/>
                        <a:t>Intravenous (IV) immunoglobulin every 4 weeks because of the patient’s acquired hypogammaglobulinemia caused by the patient’s cancer</a:t>
                      </a:r>
                    </a:p>
                  </a:txBody>
                  <a:tcPr/>
                </a:tc>
                <a:extLst>
                  <a:ext uri="{0D108BD9-81ED-4DB2-BD59-A6C34878D82A}">
                    <a16:rowId xmlns:a16="http://schemas.microsoft.com/office/drawing/2014/main" val="10002"/>
                  </a:ext>
                </a:extLst>
              </a:tr>
              <a:tr h="370840">
                <a:tc>
                  <a:txBody>
                    <a:bodyPr/>
                    <a:lstStyle/>
                    <a:p>
                      <a:r>
                        <a:rPr lang="en-US" b="1" dirty="0"/>
                        <a:t>Early May 2022</a:t>
                      </a:r>
                    </a:p>
                  </a:txBody>
                  <a:tcPr/>
                </a:tc>
                <a:tc>
                  <a:txBody>
                    <a:bodyPr/>
                    <a:lstStyle/>
                    <a:p>
                      <a:r>
                        <a:rPr lang="en-US" dirty="0"/>
                        <a:t>Patient was transfused with 200 mL of SARS-Co-V-2 convalescent plasma.</a:t>
                      </a:r>
                    </a:p>
                  </a:txBody>
                  <a:tcPr/>
                </a:tc>
                <a:extLst>
                  <a:ext uri="{0D108BD9-81ED-4DB2-BD59-A6C34878D82A}">
                    <a16:rowId xmlns:a16="http://schemas.microsoft.com/office/drawing/2014/main" val="10003"/>
                  </a:ext>
                </a:extLst>
              </a:tr>
              <a:tr h="370840">
                <a:tc>
                  <a:txBody>
                    <a:bodyPr/>
                    <a:lstStyle/>
                    <a:p>
                      <a:r>
                        <a:rPr lang="en-US" b="1" dirty="0"/>
                        <a:t>One Week Later</a:t>
                      </a:r>
                    </a:p>
                  </a:txBody>
                  <a:tcPr/>
                </a:tc>
                <a:tc>
                  <a:txBody>
                    <a:bodyPr/>
                    <a:lstStyle/>
                    <a:p>
                      <a:r>
                        <a:rPr lang="en-US" dirty="0"/>
                        <a:t>Patient received another 200-mL dose of convalescent plasma from a different donor. </a:t>
                      </a:r>
                    </a:p>
                  </a:txBody>
                  <a:tcPr/>
                </a:tc>
                <a:extLst>
                  <a:ext uri="{0D108BD9-81ED-4DB2-BD59-A6C34878D82A}">
                    <a16:rowId xmlns:a16="http://schemas.microsoft.com/office/drawing/2014/main" val="10004"/>
                  </a:ext>
                </a:extLst>
              </a:tr>
              <a:tr h="456085">
                <a:tc>
                  <a:txBody>
                    <a:bodyPr/>
                    <a:lstStyle/>
                    <a:p>
                      <a:r>
                        <a:rPr lang="en-US" b="1" dirty="0"/>
                        <a:t>On Days 35 and 72</a:t>
                      </a:r>
                    </a:p>
                  </a:txBody>
                  <a:tcPr/>
                </a:tc>
                <a:tc>
                  <a:txBody>
                    <a:bodyPr/>
                    <a:lstStyle/>
                    <a:p>
                      <a:r>
                        <a:rPr lang="en-US" dirty="0"/>
                        <a:t>Infectious SARS-CoV-2 was successfully cultured from nasopharyngeal swabs.</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2F2C251-BAA0-19BF-3161-A05650F9DE99}"/>
              </a:ext>
            </a:extLst>
          </p:cNvPr>
          <p:cNvSpPr>
            <a:spLocks noGrp="1"/>
          </p:cNvSpPr>
          <p:nvPr>
            <p:ph type="title"/>
          </p:nvPr>
        </p:nvSpPr>
        <p:spPr/>
        <p:txBody>
          <a:bodyPr/>
          <a:lstStyle/>
          <a:p>
            <a:r>
              <a:rPr lang="en-US" altLang="en-US" dirty="0"/>
              <a:t>Cell Culture</a:t>
            </a:r>
            <a:endParaRPr lang="en-US" altLang="en-US" strike="sngStrike" dirty="0"/>
          </a:p>
        </p:txBody>
      </p:sp>
      <p:sp>
        <p:nvSpPr>
          <p:cNvPr id="77827" name="Content Placeholder 2">
            <a:extLst>
              <a:ext uri="{FF2B5EF4-FFF2-40B4-BE49-F238E27FC236}">
                <a16:creationId xmlns:a16="http://schemas.microsoft.com/office/drawing/2014/main" id="{EAE73110-96D7-E147-6094-349882E3817F}"/>
              </a:ext>
            </a:extLst>
          </p:cNvPr>
          <p:cNvSpPr>
            <a:spLocks noGrp="1"/>
          </p:cNvSpPr>
          <p:nvPr>
            <p:ph idx="1"/>
          </p:nvPr>
        </p:nvSpPr>
        <p:spPr>
          <a:xfrm>
            <a:off x="1238250" y="1585913"/>
            <a:ext cx="8229600" cy="4525962"/>
          </a:xfrm>
        </p:spPr>
        <p:txBody>
          <a:bodyPr/>
          <a:lstStyle/>
          <a:p>
            <a:r>
              <a:rPr lang="en-US" altLang="en-US" dirty="0"/>
              <a:t>Terminology</a:t>
            </a:r>
          </a:p>
          <a:p>
            <a:pPr lvl="1"/>
            <a:r>
              <a:rPr lang="en-US" altLang="en-US" dirty="0"/>
              <a:t>The term </a:t>
            </a:r>
            <a:r>
              <a:rPr lang="en-US" altLang="en-US" i="1" dirty="0"/>
              <a:t>cell culture </a:t>
            </a:r>
            <a:r>
              <a:rPr lang="en-US" altLang="en-US" dirty="0"/>
              <a:t>is used to indicate culture of cells in vitro, the cells are not organized into a tissue. </a:t>
            </a:r>
          </a:p>
          <a:p>
            <a:pPr lvl="1"/>
            <a:r>
              <a:rPr lang="en-US" altLang="en-US" dirty="0"/>
              <a:t>The term tissue culture or organ culture is used to denote the growth of tissues or an organ so that the architecture or function of the tissue or organ is preserved.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8C41DE4-498E-7075-D828-7CA5CD606B5D}"/>
              </a:ext>
            </a:extLst>
          </p:cNvPr>
          <p:cNvSpPr>
            <a:spLocks noGrp="1"/>
          </p:cNvSpPr>
          <p:nvPr>
            <p:ph type="title"/>
          </p:nvPr>
        </p:nvSpPr>
        <p:spPr/>
        <p:txBody>
          <a:bodyPr/>
          <a:lstStyle/>
          <a:p>
            <a:r>
              <a:rPr lang="en-US" altLang="en-US" dirty="0"/>
              <a:t>Cell Culture (Cont.)</a:t>
            </a:r>
          </a:p>
        </p:txBody>
      </p:sp>
      <p:sp>
        <p:nvSpPr>
          <p:cNvPr id="79875" name="Content Placeholder 2">
            <a:extLst>
              <a:ext uri="{FF2B5EF4-FFF2-40B4-BE49-F238E27FC236}">
                <a16:creationId xmlns:a16="http://schemas.microsoft.com/office/drawing/2014/main" id="{98FCB52B-B14E-D822-FCAA-F2A7E156178C}"/>
              </a:ext>
            </a:extLst>
          </p:cNvPr>
          <p:cNvSpPr>
            <a:spLocks noGrp="1"/>
          </p:cNvSpPr>
          <p:nvPr>
            <p:ph idx="1"/>
          </p:nvPr>
        </p:nvSpPr>
        <p:spPr/>
        <p:txBody>
          <a:bodyPr/>
          <a:lstStyle/>
          <a:p>
            <a:r>
              <a:rPr lang="en-US" altLang="en-US" dirty="0"/>
              <a:t>Cell viability is maintained by periodically removing cells from the surface, diluting them, and placing them into a new container. </a:t>
            </a:r>
          </a:p>
          <a:p>
            <a:r>
              <a:rPr lang="en-US" altLang="en-US" dirty="0"/>
              <a:t>This process is referred to as splitting or passaging. </a:t>
            </a:r>
          </a:p>
          <a:p>
            <a:r>
              <a:rPr lang="en-US" altLang="en-US" dirty="0"/>
              <a:t>Some cell lines can only be passaged a few times before new cells must be obtained.</a:t>
            </a:r>
          </a:p>
          <a:p>
            <a:r>
              <a:rPr lang="en-US" altLang="en-US" dirty="0"/>
              <a:t>Some viruses produce a characteristic CPE that can provide a presumptive identification of a virus isolated from a clinical specimen.</a:t>
            </a:r>
          </a:p>
          <a:p>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D031EF7-D82B-6456-FC2F-B0A17E59F6A1}"/>
              </a:ext>
            </a:extLst>
          </p:cNvPr>
          <p:cNvSpPr>
            <a:spLocks noGrp="1"/>
          </p:cNvSpPr>
          <p:nvPr>
            <p:ph type="title"/>
          </p:nvPr>
        </p:nvSpPr>
        <p:spPr>
          <a:xfrm>
            <a:off x="1905000" y="100013"/>
            <a:ext cx="8229600" cy="1143000"/>
          </a:xfrm>
        </p:spPr>
        <p:txBody>
          <a:bodyPr/>
          <a:lstStyle/>
          <a:p>
            <a:pPr eaLnBrk="1" hangingPunct="1"/>
            <a:r>
              <a:rPr lang="en-US" altLang="en-US" dirty="0"/>
              <a:t>Cell Culture</a:t>
            </a:r>
            <a:endParaRPr lang="en-US" altLang="en-US" strike="sngStrike" dirty="0"/>
          </a:p>
        </p:txBody>
      </p:sp>
      <p:sp>
        <p:nvSpPr>
          <p:cNvPr id="78851" name="Rectangle 3">
            <a:extLst>
              <a:ext uri="{FF2B5EF4-FFF2-40B4-BE49-F238E27FC236}">
                <a16:creationId xmlns:a16="http://schemas.microsoft.com/office/drawing/2014/main" id="{1F6B3864-4582-AC7A-EB3D-79ED8D576816}"/>
              </a:ext>
            </a:extLst>
          </p:cNvPr>
          <p:cNvSpPr>
            <a:spLocks noGrp="1"/>
          </p:cNvSpPr>
          <p:nvPr>
            <p:ph idx="1"/>
          </p:nvPr>
        </p:nvSpPr>
        <p:spPr>
          <a:xfrm>
            <a:off x="836341" y="1336676"/>
            <a:ext cx="9145859" cy="4683125"/>
          </a:xfrm>
        </p:spPr>
        <p:txBody>
          <a:bodyPr/>
          <a:lstStyle/>
          <a:p>
            <a:pPr>
              <a:spcBef>
                <a:spcPts val="300"/>
              </a:spcBef>
              <a:spcAft>
                <a:spcPts val="300"/>
              </a:spcAft>
            </a:pPr>
            <a:r>
              <a:rPr lang="en-US" altLang="en-US" dirty="0"/>
              <a:t>Primary cell cultures</a:t>
            </a:r>
          </a:p>
          <a:p>
            <a:pPr lvl="1">
              <a:spcBef>
                <a:spcPts val="300"/>
              </a:spcBef>
              <a:spcAft>
                <a:spcPts val="300"/>
              </a:spcAft>
            </a:pPr>
            <a:r>
              <a:rPr lang="en-US" altLang="en-US" dirty="0"/>
              <a:t>The tissue is finely minced and then treated with an enzyme, such as trypsin, to disperse individual cells. </a:t>
            </a:r>
          </a:p>
          <a:p>
            <a:pPr lvl="1">
              <a:spcBef>
                <a:spcPts val="300"/>
              </a:spcBef>
              <a:spcAft>
                <a:spcPts val="300"/>
              </a:spcAft>
            </a:pPr>
            <a:r>
              <a:rPr lang="en-US" altLang="en-US" dirty="0"/>
              <a:t>The cells are then seeded onto a surface, such as in a flask or a test tube, to form a monolayer. </a:t>
            </a:r>
          </a:p>
          <a:p>
            <a:pPr lvl="1">
              <a:spcBef>
                <a:spcPts val="300"/>
              </a:spcBef>
              <a:spcAft>
                <a:spcPts val="300"/>
              </a:spcAft>
            </a:pPr>
            <a:r>
              <a:rPr lang="en-US" altLang="en-US" dirty="0"/>
              <a:t>With primary cell lines, only minimal cell division occurs. </a:t>
            </a:r>
          </a:p>
          <a:p>
            <a:pPr lvl="1">
              <a:spcBef>
                <a:spcPts val="300"/>
              </a:spcBef>
              <a:spcAft>
                <a:spcPts val="300"/>
              </a:spcAft>
            </a:pPr>
            <a:r>
              <a:rPr lang="en-US" altLang="en-US" dirty="0"/>
              <a:t>Primary cell monolayers can only be passaged a few times.</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253B5D4-4421-5ADC-672D-25264C5D6BFF}"/>
              </a:ext>
            </a:extLst>
          </p:cNvPr>
          <p:cNvSpPr>
            <a:spLocks noGrp="1"/>
          </p:cNvSpPr>
          <p:nvPr>
            <p:ph type="title"/>
          </p:nvPr>
        </p:nvSpPr>
        <p:spPr/>
        <p:txBody>
          <a:bodyPr/>
          <a:lstStyle/>
          <a:p>
            <a:pPr eaLnBrk="1" hangingPunct="1"/>
            <a:r>
              <a:rPr lang="en-US" altLang="en-US" dirty="0"/>
              <a:t>Cell Culture</a:t>
            </a:r>
            <a:endParaRPr lang="en-US" altLang="en-US" strike="sngStrike" dirty="0"/>
          </a:p>
        </p:txBody>
      </p:sp>
      <p:sp>
        <p:nvSpPr>
          <p:cNvPr id="80899" name="Rectangle 3">
            <a:extLst>
              <a:ext uri="{FF2B5EF4-FFF2-40B4-BE49-F238E27FC236}">
                <a16:creationId xmlns:a16="http://schemas.microsoft.com/office/drawing/2014/main" id="{6EA6F904-A79F-BB05-2D39-021584EC57DF}"/>
              </a:ext>
            </a:extLst>
          </p:cNvPr>
          <p:cNvSpPr>
            <a:spLocks noGrp="1"/>
          </p:cNvSpPr>
          <p:nvPr>
            <p:ph idx="1"/>
          </p:nvPr>
        </p:nvSpPr>
        <p:spPr>
          <a:xfrm>
            <a:off x="947854" y="1489076"/>
            <a:ext cx="8881946" cy="4454525"/>
          </a:xfrm>
        </p:spPr>
        <p:txBody>
          <a:bodyPr/>
          <a:lstStyle/>
          <a:p>
            <a:pPr>
              <a:spcBef>
                <a:spcPts val="300"/>
              </a:spcBef>
              <a:spcAft>
                <a:spcPts val="300"/>
              </a:spcAft>
            </a:pPr>
            <a:r>
              <a:rPr lang="en-US" altLang="en-US" dirty="0"/>
              <a:t>Finite cell cultures</a:t>
            </a:r>
          </a:p>
          <a:p>
            <a:pPr lvl="1">
              <a:spcBef>
                <a:spcPts val="300"/>
              </a:spcBef>
              <a:spcAft>
                <a:spcPts val="300"/>
              </a:spcAft>
            </a:pPr>
            <a:r>
              <a:rPr lang="en-US" altLang="en-US" dirty="0"/>
              <a:t>Can divide but passage is limited to about 50 generations</a:t>
            </a:r>
          </a:p>
          <a:p>
            <a:pPr lvl="1">
              <a:spcBef>
                <a:spcPts val="300"/>
              </a:spcBef>
              <a:spcAft>
                <a:spcPts val="300"/>
              </a:spcAft>
            </a:pPr>
            <a:r>
              <a:rPr lang="en-US" altLang="en-US" dirty="0"/>
              <a:t>Finite cell lines, like primary cell lines, are diploid, that is, they contain two copies of each chromosome. </a:t>
            </a:r>
          </a:p>
          <a:p>
            <a:pPr lvl="1">
              <a:spcBef>
                <a:spcPts val="300"/>
              </a:spcBef>
              <a:spcAft>
                <a:spcPts val="300"/>
              </a:spcAft>
            </a:pPr>
            <a:r>
              <a:rPr lang="en-US" altLang="en-US" dirty="0"/>
              <a:t>Diploid is the normal genetic makeup for eukaryotic cells.</a:t>
            </a:r>
          </a:p>
          <a:p>
            <a:pPr lvl="1">
              <a:spcBef>
                <a:spcPts val="300"/>
              </a:spcBef>
              <a:spcAft>
                <a:spcPts val="300"/>
              </a:spcAft>
            </a:pPr>
            <a:r>
              <a:rPr lang="en-US" altLang="en-US" dirty="0"/>
              <a:t>As the number of passages increases, these cells become more insensitive to viral infection. </a:t>
            </a:r>
          </a:p>
          <a:p>
            <a:pPr lvl="2">
              <a:spcBef>
                <a:spcPts val="300"/>
              </a:spcBef>
              <a:spcAft>
                <a:spcPts val="300"/>
              </a:spcAft>
            </a:pPr>
            <a:r>
              <a:rPr lang="en-US" altLang="en-US" dirty="0"/>
              <a:t>E.g., human neonatal lung cells</a:t>
            </a:r>
            <a:endParaRPr lang="en-US" altLang="en-US" strike="sngStrike" dirty="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3A5CF0BA-A7A2-5AFA-DDE5-EBC786C7E507}"/>
              </a:ext>
            </a:extLst>
          </p:cNvPr>
          <p:cNvSpPr>
            <a:spLocks noGrp="1"/>
          </p:cNvSpPr>
          <p:nvPr>
            <p:ph type="title"/>
          </p:nvPr>
        </p:nvSpPr>
        <p:spPr/>
        <p:txBody>
          <a:bodyPr/>
          <a:lstStyle/>
          <a:p>
            <a:r>
              <a:rPr lang="en-US" altLang="en-US" dirty="0"/>
              <a:t>Cell Culture</a:t>
            </a:r>
            <a:endParaRPr lang="en-US" altLang="en-US" strike="sngStrike" dirty="0"/>
          </a:p>
        </p:txBody>
      </p:sp>
      <p:sp>
        <p:nvSpPr>
          <p:cNvPr id="81923" name="Content Placeholder 2">
            <a:extLst>
              <a:ext uri="{FF2B5EF4-FFF2-40B4-BE49-F238E27FC236}">
                <a16:creationId xmlns:a16="http://schemas.microsoft.com/office/drawing/2014/main" id="{68EBC8ED-75AD-0D13-F61C-9670F58FA502}"/>
              </a:ext>
            </a:extLst>
          </p:cNvPr>
          <p:cNvSpPr>
            <a:spLocks noGrp="1"/>
          </p:cNvSpPr>
          <p:nvPr>
            <p:ph idx="1"/>
          </p:nvPr>
        </p:nvSpPr>
        <p:spPr>
          <a:xfrm>
            <a:off x="838200" y="1422401"/>
            <a:ext cx="9228138" cy="4525963"/>
          </a:xfrm>
        </p:spPr>
        <p:txBody>
          <a:bodyPr>
            <a:normAutofit/>
          </a:bodyPr>
          <a:lstStyle/>
          <a:p>
            <a:r>
              <a:rPr lang="en-US" altLang="en-US" dirty="0"/>
              <a:t>Continuous cell cultures</a:t>
            </a:r>
          </a:p>
          <a:p>
            <a:pPr lvl="1"/>
            <a:r>
              <a:rPr lang="en-US" altLang="en-US" dirty="0"/>
              <a:t>Capable of infinite passage and are </a:t>
            </a:r>
            <a:r>
              <a:rPr lang="en-US" altLang="en-US" dirty="0" err="1"/>
              <a:t>heteroploid</a:t>
            </a:r>
            <a:endParaRPr lang="en-US" altLang="en-US" strike="sngStrike" dirty="0"/>
          </a:p>
          <a:p>
            <a:pPr lvl="1"/>
            <a:r>
              <a:rPr lang="en-US" altLang="en-US" dirty="0"/>
              <a:t>They have an abnormal and variable number of chromosomes.</a:t>
            </a:r>
          </a:p>
          <a:p>
            <a:pPr lvl="2"/>
            <a:r>
              <a:rPr lang="en-US" altLang="en-US" dirty="0"/>
              <a:t>Sometimes the number is not a multiple of the normal haploid number–referred to as aneuploid</a:t>
            </a:r>
          </a:p>
          <a:p>
            <a:pPr lvl="1"/>
            <a:r>
              <a:rPr lang="en-US" altLang="en-US" dirty="0"/>
              <a:t>E.g., HEp2 (derived from a human laryngeal epidermoid carcinoma), A549 (derived from a human lung carcinoma), and Vero (derived from monkey kidneys)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F398D94-8A99-E3E6-C0D9-E9CCCE5F5FA9}"/>
              </a:ext>
            </a:extLst>
          </p:cNvPr>
          <p:cNvSpPr>
            <a:spLocks noGrp="1" noChangeArrowheads="1"/>
          </p:cNvSpPr>
          <p:nvPr>
            <p:ph type="title"/>
          </p:nvPr>
        </p:nvSpPr>
        <p:spPr/>
        <p:txBody>
          <a:bodyPr rtlCol="0">
            <a:normAutofit fontScale="90000"/>
          </a:bodyPr>
          <a:lstStyle/>
          <a:p>
            <a:pPr>
              <a:defRPr/>
            </a:pPr>
            <a:r>
              <a:rPr lang="en-US" altLang="en-US" dirty="0"/>
              <a:t>Cell Cultures Commonly Used in the Clinical Virology Laboratory</a:t>
            </a:r>
          </a:p>
        </p:txBody>
      </p:sp>
      <p:pic>
        <p:nvPicPr>
          <p:cNvPr id="83973" name="Picture 6" descr="C:\Users\12994\Desktop\Mahon\table29.3.jpg">
            <a:extLst>
              <a:ext uri="{FF2B5EF4-FFF2-40B4-BE49-F238E27FC236}">
                <a16:creationId xmlns:a16="http://schemas.microsoft.com/office/drawing/2014/main" id="{3DE089F8-59E8-B8C8-3461-C3255DE7E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209800"/>
            <a:ext cx="76485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75876206-3B7C-30A8-B263-68B0B1850F26}"/>
              </a:ext>
            </a:extLst>
          </p:cNvPr>
          <p:cNvSpPr>
            <a:spLocks noGrp="1"/>
          </p:cNvSpPr>
          <p:nvPr>
            <p:ph type="title"/>
          </p:nvPr>
        </p:nvSpPr>
        <p:spPr>
          <a:xfrm>
            <a:off x="838200" y="365125"/>
            <a:ext cx="10515600" cy="1149351"/>
          </a:xfrm>
        </p:spPr>
        <p:txBody>
          <a:bodyPr/>
          <a:lstStyle/>
          <a:p>
            <a:r>
              <a:rPr lang="en-US" altLang="en-US" dirty="0"/>
              <a:t>Cell Culture</a:t>
            </a:r>
            <a:endParaRPr lang="en-US" altLang="en-US" strike="sngStrike" dirty="0"/>
          </a:p>
        </p:txBody>
      </p:sp>
      <p:sp>
        <p:nvSpPr>
          <p:cNvPr id="84995" name="Content Placeholder 2">
            <a:extLst>
              <a:ext uri="{FF2B5EF4-FFF2-40B4-BE49-F238E27FC236}">
                <a16:creationId xmlns:a16="http://schemas.microsoft.com/office/drawing/2014/main" id="{E9461E5C-844D-9C7C-3FF7-F00883ED32EB}"/>
              </a:ext>
            </a:extLst>
          </p:cNvPr>
          <p:cNvSpPr>
            <a:spLocks noGrp="1"/>
          </p:cNvSpPr>
          <p:nvPr>
            <p:ph idx="1"/>
          </p:nvPr>
        </p:nvSpPr>
        <p:spPr>
          <a:xfrm>
            <a:off x="1037063" y="1514476"/>
            <a:ext cx="9173737" cy="4525963"/>
          </a:xfrm>
        </p:spPr>
        <p:txBody>
          <a:bodyPr/>
          <a:lstStyle/>
          <a:p>
            <a:r>
              <a:rPr lang="en-US" altLang="en-US" dirty="0"/>
              <a:t>Mixed or Engineered Cell Cultures</a:t>
            </a:r>
          </a:p>
          <a:p>
            <a:pPr lvl="1"/>
            <a:r>
              <a:rPr lang="en-US" altLang="en-US" dirty="0"/>
              <a:t>Cell lines that contain a mixture of two different cell types or are made up of cells genetically modified to make identification of viral infection easier</a:t>
            </a:r>
          </a:p>
          <a:p>
            <a:pPr lvl="1"/>
            <a:r>
              <a:rPr lang="en-US" altLang="en-US" dirty="0"/>
              <a:t>Mixed cell lines have been developed by combining two cell lines susceptible to certain types of viruses, such as respiratory or enteric viruses.</a:t>
            </a:r>
          </a:p>
          <a:p>
            <a:r>
              <a:rPr lang="en-US" altLang="en-US" dirty="0"/>
              <a:t>Greater sensitivity to a wider range of viruses</a:t>
            </a:r>
          </a:p>
          <a:p>
            <a:pPr lvl="1"/>
            <a:r>
              <a:rPr lang="en-US" altLang="en-US" dirty="0"/>
              <a:t>Useful for fastidious viruses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7F05AD82-93A6-971D-B37A-E451AF03A4E8}"/>
              </a:ext>
            </a:extLst>
          </p:cNvPr>
          <p:cNvSpPr>
            <a:spLocks noGrp="1"/>
          </p:cNvSpPr>
          <p:nvPr>
            <p:ph type="title"/>
          </p:nvPr>
        </p:nvSpPr>
        <p:spPr/>
        <p:txBody>
          <a:bodyPr/>
          <a:lstStyle/>
          <a:p>
            <a:r>
              <a:rPr lang="en-US" altLang="en-US" dirty="0"/>
              <a:t>Cell Culture</a:t>
            </a:r>
          </a:p>
        </p:txBody>
      </p:sp>
      <p:sp>
        <p:nvSpPr>
          <p:cNvPr id="98307" name="Content Placeholder 2">
            <a:extLst>
              <a:ext uri="{FF2B5EF4-FFF2-40B4-BE49-F238E27FC236}">
                <a16:creationId xmlns:a16="http://schemas.microsoft.com/office/drawing/2014/main" id="{EBD3548C-3D19-CFCA-2134-FB7793031C90}"/>
              </a:ext>
            </a:extLst>
          </p:cNvPr>
          <p:cNvSpPr>
            <a:spLocks noGrp="1"/>
          </p:cNvSpPr>
          <p:nvPr>
            <p:ph idx="1"/>
          </p:nvPr>
        </p:nvSpPr>
        <p:spPr/>
        <p:txBody>
          <a:bodyPr/>
          <a:lstStyle/>
          <a:p>
            <a:r>
              <a:rPr lang="en-US" altLang="en-US" dirty="0"/>
              <a:t>Screening cell cultures for viruses</a:t>
            </a:r>
          </a:p>
          <a:p>
            <a:pPr lvl="1"/>
            <a:r>
              <a:rPr lang="en-US" altLang="en-US" dirty="0"/>
              <a:t>Some viruses produce characteristic or suggestive CPE.</a:t>
            </a:r>
          </a:p>
          <a:p>
            <a:pPr lvl="1"/>
            <a:r>
              <a:rPr lang="en-US" altLang="en-US" dirty="0"/>
              <a:t>Fluorescent antibody stains that detect viral antigen, such as those used directly on clinical specimens, can also be used to screen cell cultures before a final negative result is reported. </a:t>
            </a:r>
          </a:p>
          <a:p>
            <a:pPr lvl="1"/>
            <a:r>
              <a:rPr lang="en-US" altLang="en-US" dirty="0"/>
              <a:t>IF, EIA, and NAATs can also be used to detect and identify viruses in cell cultures to ensure that true positives are not missed</a:t>
            </a:r>
            <a:r>
              <a:rPr lang="en-US" altLang="en-US" dirty="0">
                <a:solidFill>
                  <a:srgbClr val="FF0000"/>
                </a:solidFill>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1E20E7B-1BC3-5D8A-E936-02A10E5155AB}"/>
              </a:ext>
            </a:extLst>
          </p:cNvPr>
          <p:cNvSpPr>
            <a:spLocks noGrp="1" noChangeArrowheads="1"/>
          </p:cNvSpPr>
          <p:nvPr>
            <p:ph type="title"/>
          </p:nvPr>
        </p:nvSpPr>
        <p:spPr/>
        <p:txBody>
          <a:bodyPr rtlCol="0">
            <a:normAutofit/>
          </a:bodyPr>
          <a:lstStyle/>
          <a:p>
            <a:pPr>
              <a:defRPr/>
            </a:pPr>
            <a:r>
              <a:rPr lang="en-US" altLang="en-US" dirty="0"/>
              <a:t>Centrifugation-Enhanced Shell Vial Culture</a:t>
            </a:r>
          </a:p>
        </p:txBody>
      </p:sp>
      <p:sp>
        <p:nvSpPr>
          <p:cNvPr id="48131" name="Rectangle 3">
            <a:extLst>
              <a:ext uri="{FF2B5EF4-FFF2-40B4-BE49-F238E27FC236}">
                <a16:creationId xmlns:a16="http://schemas.microsoft.com/office/drawing/2014/main" id="{AF26CC12-E13E-4FC5-BD3E-58AC7F801286}"/>
              </a:ext>
            </a:extLst>
          </p:cNvPr>
          <p:cNvSpPr>
            <a:spLocks noGrp="1"/>
          </p:cNvSpPr>
          <p:nvPr>
            <p:ph idx="1"/>
          </p:nvPr>
        </p:nvSpPr>
        <p:spPr/>
        <p:txBody>
          <a:bodyPr/>
          <a:lstStyle/>
          <a:p>
            <a:pPr eaLnBrk="1" hangingPunct="1">
              <a:defRPr/>
            </a:pPr>
            <a:r>
              <a:rPr lang="en-US" altLang="en-US" dirty="0"/>
              <a:t>Cells grown on a round cover slip in a shell vial covered in culture media</a:t>
            </a:r>
            <a:endParaRPr lang="en-US" altLang="en-US" strike="sngStrike" dirty="0"/>
          </a:p>
          <a:p>
            <a:pPr lvl="1" eaLnBrk="1" hangingPunct="1">
              <a:defRPr/>
            </a:pPr>
            <a:r>
              <a:rPr lang="en-US" dirty="0"/>
              <a:t>A shell vial is a small, round, flat-bottomed tube, generally with a screw cap. </a:t>
            </a:r>
            <a:endParaRPr lang="en-US" altLang="en-US" dirty="0"/>
          </a:p>
          <a:p>
            <a:pPr eaLnBrk="1" hangingPunct="1">
              <a:defRPr/>
            </a:pPr>
            <a:r>
              <a:rPr lang="en-US" altLang="en-US" dirty="0"/>
              <a:t>Sample is added to the shell vial and centrifugation is used to promote viral absorption to cells.</a:t>
            </a:r>
          </a:p>
          <a:p>
            <a:pPr marL="457200" lvl="1" indent="0">
              <a:buNone/>
              <a:defRPr/>
            </a:pPr>
            <a:endParaRPr lang="en-US" altLang="en-US" dirty="0"/>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897069-6241-820D-C97F-73773306E308}"/>
              </a:ext>
            </a:extLst>
          </p:cNvPr>
          <p:cNvSpPr>
            <a:spLocks noGrp="1" noChangeArrowheads="1"/>
          </p:cNvSpPr>
          <p:nvPr>
            <p:ph type="title"/>
          </p:nvPr>
        </p:nvSpPr>
        <p:spPr/>
        <p:txBody>
          <a:bodyPr rtlCol="0">
            <a:normAutofit fontScale="90000"/>
          </a:bodyPr>
          <a:lstStyle/>
          <a:p>
            <a:pPr>
              <a:defRPr/>
            </a:pPr>
            <a:r>
              <a:rPr lang="en-US" altLang="en-US" dirty="0"/>
              <a:t>Centrifugation-Enhanced Shell Vial Culture (Cont.)</a:t>
            </a:r>
          </a:p>
        </p:txBody>
      </p:sp>
      <p:sp>
        <p:nvSpPr>
          <p:cNvPr id="101379" name="Rectangle 3">
            <a:extLst>
              <a:ext uri="{FF2B5EF4-FFF2-40B4-BE49-F238E27FC236}">
                <a16:creationId xmlns:a16="http://schemas.microsoft.com/office/drawing/2014/main" id="{6AB64A3F-C218-6BA6-86F7-04B9980B76B0}"/>
              </a:ext>
            </a:extLst>
          </p:cNvPr>
          <p:cNvSpPr>
            <a:spLocks noGrp="1"/>
          </p:cNvSpPr>
          <p:nvPr>
            <p:ph idx="1"/>
          </p:nvPr>
        </p:nvSpPr>
        <p:spPr/>
        <p:txBody>
          <a:bodyPr/>
          <a:lstStyle/>
          <a:p>
            <a:pPr eaLnBrk="1" hangingPunct="1"/>
            <a:r>
              <a:rPr lang="en-US" altLang="en-US" dirty="0"/>
              <a:t>The coverslip is removed, and an IF assay is performed on the slide. </a:t>
            </a:r>
          </a:p>
          <a:p>
            <a:pPr lvl="1" eaLnBrk="1" hangingPunct="1"/>
            <a:r>
              <a:rPr lang="en-US" altLang="en-US" dirty="0"/>
              <a:t>Based on the type of clinical specimen and suspected viruses, a variety of fluorescent-labeled antibodies can be used.</a:t>
            </a:r>
          </a:p>
          <a:p>
            <a:pPr eaLnBrk="1" hangingPunct="1"/>
            <a:r>
              <a:rPr lang="en-US" altLang="en-US" dirty="0"/>
              <a:t>Modification of this procedure</a:t>
            </a:r>
          </a:p>
          <a:p>
            <a:pPr lvl="1" eaLnBrk="1" hangingPunct="1"/>
            <a:r>
              <a:rPr lang="en-US" altLang="en-US" dirty="0"/>
              <a:t>Use flat-bottomed microtiter wells</a:t>
            </a:r>
          </a:p>
          <a:p>
            <a:pPr lvl="1"/>
            <a:r>
              <a:rPr lang="en-US" altLang="en-US" dirty="0"/>
              <a:t>Although this is better than looking for CPE, in many cases it can be labor-intensive, and often cultures are done in duplicate, which results in reading at 24 hours then again at 48 hours, thus increasing the TAT.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B1C87AC2-6271-CDEF-F439-50B1A3283FBF}"/>
              </a:ext>
            </a:extLst>
          </p:cNvPr>
          <p:cNvSpPr>
            <a:spLocks noGrp="1"/>
          </p:cNvSpPr>
          <p:nvPr>
            <p:ph type="title"/>
          </p:nvPr>
        </p:nvSpPr>
        <p:spPr/>
        <p:txBody>
          <a:bodyPr/>
          <a:lstStyle/>
          <a:p>
            <a:pPr algn="ctr"/>
            <a:r>
              <a:rPr lang="en-US" altLang="en-US" dirty="0"/>
              <a:t>Highlights (Cont.)</a:t>
            </a:r>
          </a:p>
        </p:txBody>
      </p:sp>
      <p:graphicFrame>
        <p:nvGraphicFramePr>
          <p:cNvPr id="8" name="Table 8">
            <a:extLst>
              <a:ext uri="{FF2B5EF4-FFF2-40B4-BE49-F238E27FC236}">
                <a16:creationId xmlns:a16="http://schemas.microsoft.com/office/drawing/2014/main" id="{D59993BE-F73A-AD73-ACE3-562C786EF8A6}"/>
              </a:ext>
            </a:extLst>
          </p:cNvPr>
          <p:cNvGraphicFramePr>
            <a:graphicFrameLocks noGrp="1"/>
          </p:cNvGraphicFramePr>
          <p:nvPr>
            <p:ph idx="1"/>
            <p:extLst>
              <p:ext uri="{D42A27DB-BD31-4B8C-83A1-F6EECF244321}">
                <p14:modId xmlns:p14="http://schemas.microsoft.com/office/powerpoint/2010/main" val="443307605"/>
              </p:ext>
            </p:extLst>
          </p:nvPr>
        </p:nvGraphicFramePr>
        <p:xfrm>
          <a:off x="1981200" y="1600201"/>
          <a:ext cx="8229600" cy="3388262"/>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784">
                <a:tc>
                  <a:txBody>
                    <a:bodyPr/>
                    <a:lstStyle/>
                    <a:p>
                      <a:endParaRPr lang="en-US" sz="1800" b="1"/>
                    </a:p>
                  </a:txBody>
                  <a:tcPr marT="45713" marB="45713"/>
                </a:tc>
                <a:tc>
                  <a:txBody>
                    <a:bodyPr/>
                    <a:lstStyle/>
                    <a:p>
                      <a:endParaRPr lang="en-US" sz="1800" b="1"/>
                    </a:p>
                  </a:txBody>
                  <a:tcPr marT="45713" marB="45713"/>
                </a:tc>
                <a:extLst>
                  <a:ext uri="{0D108BD9-81ED-4DB2-BD59-A6C34878D82A}">
                    <a16:rowId xmlns:a16="http://schemas.microsoft.com/office/drawing/2014/main" val="10000"/>
                  </a:ext>
                </a:extLst>
              </a:tr>
              <a:tr h="1188541">
                <a:tc>
                  <a:txBody>
                    <a:bodyPr/>
                    <a:lstStyle/>
                    <a:p>
                      <a:r>
                        <a:rPr lang="en-US" sz="1800" b="1" dirty="0"/>
                        <a:t>Over the next 18 weeks</a:t>
                      </a:r>
                    </a:p>
                  </a:txBody>
                  <a:tcPr marT="45713" marB="45713"/>
                </a:tc>
                <a:tc>
                  <a:txBody>
                    <a:bodyPr/>
                    <a:lstStyle/>
                    <a:p>
                      <a:r>
                        <a:rPr lang="en-US" sz="1800" b="0" dirty="0">
                          <a:solidFill>
                            <a:schemeClr val="tx1"/>
                          </a:solidFill>
                        </a:rPr>
                        <a:t>Patient was tested for SARS-CoV-2 another 20 times using real-time reverse transcription-polymerase chain reaction (RT-PCR) test, and he remained positive through July 16, 2020 (113 days after the initial positive RT-PCR test).</a:t>
                      </a:r>
                    </a:p>
                  </a:txBody>
                  <a:tcPr marT="45713" marB="45713"/>
                </a:tc>
                <a:extLst>
                  <a:ext uri="{0D108BD9-81ED-4DB2-BD59-A6C34878D82A}">
                    <a16:rowId xmlns:a16="http://schemas.microsoft.com/office/drawing/2014/main" val="10001"/>
                  </a:ext>
                </a:extLst>
              </a:tr>
              <a:tr h="639984">
                <a:tc>
                  <a:txBody>
                    <a:bodyPr/>
                    <a:lstStyle/>
                    <a:p>
                      <a:r>
                        <a:rPr lang="en-US" sz="1800" b="1" dirty="0"/>
                        <a:t>From July 22 to August 10, 2022</a:t>
                      </a:r>
                    </a:p>
                  </a:txBody>
                  <a:tcPr marT="45713" marB="45713"/>
                </a:tc>
                <a:tc>
                  <a:txBody>
                    <a:bodyPr/>
                    <a:lstStyle/>
                    <a:p>
                      <a:r>
                        <a:rPr lang="en-US" sz="1800" b="0" dirty="0">
                          <a:solidFill>
                            <a:schemeClr val="tx1"/>
                          </a:solidFill>
                        </a:rPr>
                        <a:t>The patient tested negative on 6 consecutive swabs, indicating that the infection had finally cleared.</a:t>
                      </a:r>
                    </a:p>
                  </a:txBody>
                  <a:tcPr marT="45713" marB="45713"/>
                </a:tc>
                <a:extLst>
                  <a:ext uri="{0D108BD9-81ED-4DB2-BD59-A6C34878D82A}">
                    <a16:rowId xmlns:a16="http://schemas.microsoft.com/office/drawing/2014/main" val="10002"/>
                  </a:ext>
                </a:extLst>
              </a:tr>
              <a:tr h="914263">
                <a:tc>
                  <a:txBody>
                    <a:bodyPr/>
                    <a:lstStyle/>
                    <a:p>
                      <a:r>
                        <a:rPr lang="en-US" sz="1800" b="1" dirty="0"/>
                        <a:t>On Days 25, 60, and 80 of Hospital Admission</a:t>
                      </a:r>
                    </a:p>
                  </a:txBody>
                  <a:tcPr marT="45713" marB="45713"/>
                </a:tc>
                <a:tc>
                  <a:txBody>
                    <a:bodyPr/>
                    <a:lstStyle/>
                    <a:p>
                      <a:r>
                        <a:rPr lang="en-US" sz="1800" b="0" dirty="0">
                          <a:solidFill>
                            <a:schemeClr val="tx1"/>
                          </a:solidFill>
                        </a:rPr>
                        <a:t>Culturable virus was obtained on each noted day.</a:t>
                      </a:r>
                    </a:p>
                    <a:p>
                      <a:r>
                        <a:rPr lang="en-US" sz="1800" b="0" dirty="0">
                          <a:solidFill>
                            <a:schemeClr val="tx1"/>
                          </a:solidFill>
                        </a:rPr>
                        <a:t>The patient remained asymptomatic for the entire duration of his hospitalization.</a:t>
                      </a:r>
                    </a:p>
                  </a:txBody>
                  <a:tcPr marT="45713" marB="45713"/>
                </a:tc>
                <a:extLst>
                  <a:ext uri="{0D108BD9-81ED-4DB2-BD59-A6C34878D82A}">
                    <a16:rowId xmlns:a16="http://schemas.microsoft.com/office/drawing/2014/main" val="10003"/>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5">
            <a:extLst>
              <a:ext uri="{FF2B5EF4-FFF2-40B4-BE49-F238E27FC236}">
                <a16:creationId xmlns:a16="http://schemas.microsoft.com/office/drawing/2014/main" id="{9C7258F5-1A2F-FE9D-A32F-F2DD4E697758}"/>
              </a:ext>
            </a:extLst>
          </p:cNvPr>
          <p:cNvSpPr>
            <a:spLocks noGrp="1"/>
          </p:cNvSpPr>
          <p:nvPr>
            <p:ph type="title"/>
          </p:nvPr>
        </p:nvSpPr>
        <p:spPr/>
        <p:txBody>
          <a:bodyPr/>
          <a:lstStyle/>
          <a:p>
            <a:r>
              <a:rPr lang="en-US" altLang="en-US" dirty="0"/>
              <a:t>Serologic Assays </a:t>
            </a:r>
            <a:r>
              <a:rPr lang="en-US" altLang="en-US" b="0" cap="none" dirty="0"/>
              <a:t>to Detect Antibodies to Viruses</a:t>
            </a:r>
            <a:endParaRPr lang="en-US" altLang="en-US" dirty="0"/>
          </a:p>
        </p:txBody>
      </p:sp>
      <p:sp>
        <p:nvSpPr>
          <p:cNvPr id="103427" name="Content Placeholder 6">
            <a:extLst>
              <a:ext uri="{FF2B5EF4-FFF2-40B4-BE49-F238E27FC236}">
                <a16:creationId xmlns:a16="http://schemas.microsoft.com/office/drawing/2014/main" id="{65B53F48-59EB-FDF3-32CD-D789365D201A}"/>
              </a:ext>
            </a:extLst>
          </p:cNvPr>
          <p:cNvSpPr>
            <a:spLocks noGrp="1"/>
          </p:cNvSpPr>
          <p:nvPr>
            <p:ph idx="1"/>
          </p:nvPr>
        </p:nvSpPr>
        <p:spPr/>
        <p:txBody>
          <a:bodyPr/>
          <a:lstStyle/>
          <a:p>
            <a:r>
              <a:rPr lang="en-US" altLang="en-US"/>
              <a:t>Viral serology detects circulating antibodies to viruses after exposure. </a:t>
            </a:r>
          </a:p>
          <a:p>
            <a:pPr lvl="1"/>
            <a:r>
              <a:rPr lang="en-US" altLang="en-US"/>
              <a:t>This method provides limited information and has certain inherent problems. </a:t>
            </a:r>
          </a:p>
          <a:p>
            <a:pPr lvl="2"/>
            <a:r>
              <a:rPr lang="en-US" altLang="en-US"/>
              <a:t>First, serologic assays measure the host response rather than directly detecting the virus. </a:t>
            </a:r>
          </a:p>
          <a:p>
            <a:pPr lvl="2"/>
            <a:r>
              <a:rPr lang="en-US" altLang="en-US"/>
              <a:t>Second, the antibody-producing capabilities of human hosts differ widely from person to person.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65F033E5-9836-3ECB-3E57-85246EDF8134}"/>
              </a:ext>
            </a:extLst>
          </p:cNvPr>
          <p:cNvSpPr>
            <a:spLocks noGrp="1"/>
          </p:cNvSpPr>
          <p:nvPr>
            <p:ph type="title"/>
          </p:nvPr>
        </p:nvSpPr>
        <p:spPr/>
        <p:txBody>
          <a:bodyPr/>
          <a:lstStyle/>
          <a:p>
            <a:r>
              <a:rPr lang="en-US" altLang="en-US" dirty="0"/>
              <a:t>Serologic Assays </a:t>
            </a:r>
            <a:r>
              <a:rPr lang="en-US" altLang="en-US" b="0" cap="none" dirty="0"/>
              <a:t>to Detect Antibodies to Viruses</a:t>
            </a:r>
            <a:endParaRPr lang="en-US" altLang="en-US" dirty="0"/>
          </a:p>
        </p:txBody>
      </p:sp>
      <p:sp>
        <p:nvSpPr>
          <p:cNvPr id="104451" name="Content Placeholder 2">
            <a:extLst>
              <a:ext uri="{FF2B5EF4-FFF2-40B4-BE49-F238E27FC236}">
                <a16:creationId xmlns:a16="http://schemas.microsoft.com/office/drawing/2014/main" id="{A042CA0D-0BAE-F6D4-2676-05A7175C2F82}"/>
              </a:ext>
            </a:extLst>
          </p:cNvPr>
          <p:cNvSpPr>
            <a:spLocks noGrp="1"/>
          </p:cNvSpPr>
          <p:nvPr>
            <p:ph idx="1"/>
          </p:nvPr>
        </p:nvSpPr>
        <p:spPr/>
        <p:txBody>
          <a:bodyPr/>
          <a:lstStyle/>
          <a:p>
            <a:r>
              <a:rPr lang="en-US" altLang="en-US" dirty="0"/>
              <a:t>With few exceptions, paired sera (acute and convalescent) demonstrating seroconversion or a fourfold rise in titer are required to establish a diagnosis of recent infection.</a:t>
            </a:r>
          </a:p>
          <a:p>
            <a:r>
              <a:rPr lang="en-US" altLang="en-US" dirty="0"/>
              <a:t>Serologic assays are usually retrospective.</a:t>
            </a:r>
          </a:p>
          <a:p>
            <a:r>
              <a:rPr lang="en-US" altLang="en-US" dirty="0"/>
              <a:t>Some assays can</a:t>
            </a:r>
          </a:p>
          <a:p>
            <a:pPr lvl="1"/>
            <a:r>
              <a:rPr lang="en-US" altLang="en-US" dirty="0"/>
              <a:t>Distinguish IgM between IgG</a:t>
            </a:r>
          </a:p>
          <a:p>
            <a:pPr lvl="1"/>
            <a:r>
              <a:rPr lang="en-US" altLang="en-US" dirty="0"/>
              <a:t>The presence of IgM indicates an acute (recent) infection</a:t>
            </a:r>
            <a:r>
              <a:rPr lang="en-US" altLang="en-US" dirty="0">
                <a:solidFill>
                  <a:srgbClr val="FF0000"/>
                </a:solidFill>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B25D557-BD34-6A60-3701-2D17ABCDEC01}"/>
              </a:ext>
            </a:extLst>
          </p:cNvPr>
          <p:cNvSpPr>
            <a:spLocks noGrp="1"/>
          </p:cNvSpPr>
          <p:nvPr>
            <p:ph type="title"/>
          </p:nvPr>
        </p:nvSpPr>
        <p:spPr/>
        <p:txBody>
          <a:bodyPr/>
          <a:lstStyle/>
          <a:p>
            <a:pPr eaLnBrk="1" hangingPunct="1"/>
            <a:r>
              <a:rPr lang="en-US" altLang="en-US" dirty="0"/>
              <a:t>Serologic Assays </a:t>
            </a:r>
            <a:r>
              <a:rPr lang="en-US" altLang="en-US" b="0" cap="none" dirty="0"/>
              <a:t>to Detect Antibodies to Viruses</a:t>
            </a:r>
            <a:endParaRPr lang="en-US" altLang="en-US" dirty="0"/>
          </a:p>
        </p:txBody>
      </p:sp>
      <p:sp>
        <p:nvSpPr>
          <p:cNvPr id="105475" name="Rectangle 3">
            <a:extLst>
              <a:ext uri="{FF2B5EF4-FFF2-40B4-BE49-F238E27FC236}">
                <a16:creationId xmlns:a16="http://schemas.microsoft.com/office/drawing/2014/main" id="{D6DE78E9-0371-6C73-0446-647B2205971B}"/>
              </a:ext>
            </a:extLst>
          </p:cNvPr>
          <p:cNvSpPr>
            <a:spLocks noGrp="1"/>
          </p:cNvSpPr>
          <p:nvPr>
            <p:ph idx="1"/>
          </p:nvPr>
        </p:nvSpPr>
        <p:spPr/>
        <p:txBody>
          <a:bodyPr/>
          <a:lstStyle/>
          <a:p>
            <a:pPr>
              <a:spcBef>
                <a:spcPts val="675"/>
              </a:spcBef>
            </a:pPr>
            <a:r>
              <a:rPr lang="en-US" altLang="en-US" dirty="0"/>
              <a:t>Indications for serologic testing</a:t>
            </a:r>
          </a:p>
          <a:p>
            <a:pPr lvl="1">
              <a:spcBef>
                <a:spcPts val="675"/>
              </a:spcBef>
            </a:pPr>
            <a:r>
              <a:rPr lang="en-US" altLang="en-US" dirty="0"/>
              <a:t>Diagnosis of infections with nonculturable agents, such as hepatitis viruses </a:t>
            </a:r>
          </a:p>
          <a:p>
            <a:pPr lvl="1">
              <a:spcBef>
                <a:spcPts val="675"/>
              </a:spcBef>
            </a:pPr>
            <a:r>
              <a:rPr lang="en-US" altLang="en-US" dirty="0"/>
              <a:t>Distinguishing between a past (IgG) or acute (IgM) viral infection </a:t>
            </a:r>
          </a:p>
          <a:p>
            <a:pPr lvl="1">
              <a:spcBef>
                <a:spcPts val="675"/>
              </a:spcBef>
            </a:pPr>
            <a:r>
              <a:rPr lang="en-US" altLang="en-US" dirty="0"/>
              <a:t>Determination of immune status regarding rubella virus, measles virus, VZV, hepatitis A virus (HAV), and HBV</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4D3F2947-44FE-BE0B-61E5-6C7ED7EF0343}"/>
              </a:ext>
            </a:extLst>
          </p:cNvPr>
          <p:cNvSpPr>
            <a:spLocks noGrp="1"/>
          </p:cNvSpPr>
          <p:nvPr>
            <p:ph type="title"/>
          </p:nvPr>
        </p:nvSpPr>
        <p:spPr/>
        <p:txBody>
          <a:bodyPr/>
          <a:lstStyle/>
          <a:p>
            <a:pPr eaLnBrk="1" hangingPunct="1"/>
            <a:r>
              <a:rPr lang="en-US" altLang="en-US" dirty="0"/>
              <a:t> Serologic Assays </a:t>
            </a:r>
            <a:r>
              <a:rPr lang="en-US" altLang="en-US" b="0" cap="none" dirty="0"/>
              <a:t>to Detect Antibodies to Viruses</a:t>
            </a:r>
            <a:endParaRPr lang="en-US" altLang="en-US" dirty="0"/>
          </a:p>
        </p:txBody>
      </p:sp>
      <p:sp>
        <p:nvSpPr>
          <p:cNvPr id="106499" name="Rectangle 3">
            <a:extLst>
              <a:ext uri="{FF2B5EF4-FFF2-40B4-BE49-F238E27FC236}">
                <a16:creationId xmlns:a16="http://schemas.microsoft.com/office/drawing/2014/main" id="{A6C07242-FB79-215C-7C4C-023082534C43}"/>
              </a:ext>
            </a:extLst>
          </p:cNvPr>
          <p:cNvSpPr>
            <a:spLocks noGrp="1"/>
          </p:cNvSpPr>
          <p:nvPr>
            <p:ph idx="1"/>
          </p:nvPr>
        </p:nvSpPr>
        <p:spPr/>
        <p:txBody>
          <a:bodyPr/>
          <a:lstStyle/>
          <a:p>
            <a:pPr>
              <a:spcBef>
                <a:spcPts val="675"/>
              </a:spcBef>
            </a:pPr>
            <a:r>
              <a:rPr lang="en-US" altLang="en-US" dirty="0"/>
              <a:t>Indications for Serologic Testing</a:t>
            </a:r>
          </a:p>
          <a:p>
            <a:pPr lvl="1">
              <a:spcBef>
                <a:spcPts val="675"/>
              </a:spcBef>
            </a:pPr>
            <a:r>
              <a:rPr lang="en-US" altLang="en-US" dirty="0"/>
              <a:t>Monitoring patients who are immunosuppressed or have had transplantations </a:t>
            </a:r>
          </a:p>
          <a:p>
            <a:pPr lvl="1">
              <a:spcBef>
                <a:spcPts val="675"/>
              </a:spcBef>
            </a:pPr>
            <a:r>
              <a:rPr lang="en-US" altLang="en-US" dirty="0"/>
              <a:t>Epidemiologic or prevalence studies that are critical during outbreaks to assess overall spreading and herd immunity status</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8DC9DF9-C52F-8CB6-5F6A-E7C05EAD35FD}"/>
              </a:ext>
            </a:extLst>
          </p:cNvPr>
          <p:cNvSpPr>
            <a:spLocks noGrp="1"/>
          </p:cNvSpPr>
          <p:nvPr>
            <p:ph type="title"/>
          </p:nvPr>
        </p:nvSpPr>
        <p:spPr/>
        <p:txBody>
          <a:bodyPr/>
          <a:lstStyle/>
          <a:p>
            <a:pPr eaLnBrk="1" hangingPunct="1"/>
            <a:r>
              <a:rPr lang="en-US" altLang="en-US" dirty="0"/>
              <a:t>Serologic Assays </a:t>
            </a:r>
            <a:r>
              <a:rPr lang="en-US" altLang="en-US" b="0" cap="none" dirty="0"/>
              <a:t>to Detect Antibodies to Viruses</a:t>
            </a:r>
            <a:endParaRPr lang="en-US" altLang="en-US" dirty="0"/>
          </a:p>
        </p:txBody>
      </p:sp>
      <p:sp>
        <p:nvSpPr>
          <p:cNvPr id="107523" name="Rectangle 3">
            <a:extLst>
              <a:ext uri="{FF2B5EF4-FFF2-40B4-BE49-F238E27FC236}">
                <a16:creationId xmlns:a16="http://schemas.microsoft.com/office/drawing/2014/main" id="{BD0BEB51-E1E9-EC4F-E278-EDDC336B7AE7}"/>
              </a:ext>
            </a:extLst>
          </p:cNvPr>
          <p:cNvSpPr>
            <a:spLocks noGrp="1"/>
          </p:cNvSpPr>
          <p:nvPr>
            <p:ph idx="1"/>
          </p:nvPr>
        </p:nvSpPr>
        <p:spPr/>
        <p:txBody>
          <a:bodyPr/>
          <a:lstStyle/>
          <a:p>
            <a:pPr>
              <a:spcBef>
                <a:spcPts val="675"/>
              </a:spcBef>
            </a:pPr>
            <a:r>
              <a:rPr lang="en-US" altLang="en-US" dirty="0"/>
              <a:t>Disadvantages </a:t>
            </a:r>
          </a:p>
          <a:p>
            <a:pPr lvl="1">
              <a:spcBef>
                <a:spcPts val="675"/>
              </a:spcBef>
            </a:pPr>
            <a:r>
              <a:rPr lang="en-US" altLang="en-US" dirty="0"/>
              <a:t>Lack of paired sera</a:t>
            </a:r>
          </a:p>
          <a:p>
            <a:pPr lvl="1">
              <a:spcBef>
                <a:spcPts val="675"/>
              </a:spcBef>
            </a:pPr>
            <a:r>
              <a:rPr lang="en-US" altLang="en-US" dirty="0"/>
              <a:t>Antibodies are not always diagnostic.</a:t>
            </a:r>
          </a:p>
          <a:p>
            <a:pPr lvl="1">
              <a:spcBef>
                <a:spcPts val="675"/>
              </a:spcBef>
            </a:pPr>
            <a:r>
              <a:rPr lang="en-US" altLang="en-US" dirty="0"/>
              <a:t>Does not work well in patients who are severely immunocompromised.</a:t>
            </a:r>
          </a:p>
          <a:p>
            <a:pPr lvl="1">
              <a:spcBef>
                <a:spcPts val="675"/>
              </a:spcBef>
            </a:pPr>
            <a:r>
              <a:rPr lang="en-US" altLang="en-US" dirty="0"/>
              <a:t>Reactivating viruses have previously induced antibody formation.</a:t>
            </a:r>
          </a:p>
          <a:p>
            <a:pPr lvl="1">
              <a:spcBef>
                <a:spcPts val="675"/>
              </a:spcBef>
            </a:pPr>
            <a:r>
              <a:rPr lang="en-US" altLang="en-US" dirty="0"/>
              <a:t>Infants with maternal antibody</a:t>
            </a:r>
          </a:p>
          <a:p>
            <a:pPr lvl="1">
              <a:spcBef>
                <a:spcPts val="675"/>
              </a:spcBef>
            </a:pPr>
            <a:r>
              <a:rPr lang="en-US" altLang="en-US" dirty="0"/>
              <a:t>Cross-reactivity with other antibodies</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03F8D7-29AC-6377-DB0F-12C120582DCB}"/>
              </a:ext>
            </a:extLst>
          </p:cNvPr>
          <p:cNvSpPr>
            <a:spLocks noGrp="1"/>
          </p:cNvSpPr>
          <p:nvPr>
            <p:ph type="title"/>
          </p:nvPr>
        </p:nvSpPr>
        <p:spPr/>
        <p:txBody>
          <a:bodyPr/>
          <a:lstStyle/>
          <a:p>
            <a:pPr>
              <a:defRPr/>
            </a:pPr>
            <a:r>
              <a:rPr lang="en-US" dirty="0"/>
              <a:t>DOUBLE-STRANDED DNA (</a:t>
            </a:r>
            <a:r>
              <a:rPr lang="en-US" cap="none" dirty="0"/>
              <a:t>ds</a:t>
            </a:r>
            <a:r>
              <a:rPr lang="en-US" dirty="0"/>
              <a:t>DNA) VIRUSES </a:t>
            </a:r>
          </a:p>
        </p:txBody>
      </p:sp>
      <p:sp>
        <p:nvSpPr>
          <p:cNvPr id="7" name="Text Placeholder 6">
            <a:extLst>
              <a:ext uri="{FF2B5EF4-FFF2-40B4-BE49-F238E27FC236}">
                <a16:creationId xmlns:a16="http://schemas.microsoft.com/office/drawing/2014/main" id="{7E245107-9D0A-BFD5-7DE9-4A53FB486532}"/>
              </a:ext>
            </a:extLst>
          </p:cNvPr>
          <p:cNvSpPr>
            <a:spLocks noGrp="1"/>
          </p:cNvSpPr>
          <p:nvPr>
            <p:ph type="body" idx="1"/>
          </p:nvPr>
        </p:nvSpPr>
        <p:spPr/>
        <p:txBody>
          <a:bodyPr/>
          <a:lstStyle/>
          <a:p>
            <a:pPr>
              <a:defRPr/>
            </a:pPr>
            <a:r>
              <a:rPr lang="en-US" b="1" dirty="0"/>
              <a:t>CHAPTER TWENTY-NINE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7">
            <a:extLst>
              <a:ext uri="{FF2B5EF4-FFF2-40B4-BE49-F238E27FC236}">
                <a16:creationId xmlns:a16="http://schemas.microsoft.com/office/drawing/2014/main" id="{CE5EEA81-95CC-971A-6807-FEDEC7C138FF}"/>
              </a:ext>
            </a:extLst>
          </p:cNvPr>
          <p:cNvSpPr>
            <a:spLocks noGrp="1"/>
          </p:cNvSpPr>
          <p:nvPr>
            <p:ph type="title"/>
          </p:nvPr>
        </p:nvSpPr>
        <p:spPr/>
        <p:txBody>
          <a:bodyPr/>
          <a:lstStyle/>
          <a:p>
            <a:pPr eaLnBrk="1" hangingPunct="1"/>
            <a:r>
              <a:rPr lang="en-US" altLang="en-US"/>
              <a:t>Group Members Presented Here</a:t>
            </a:r>
          </a:p>
        </p:txBody>
      </p:sp>
      <p:sp>
        <p:nvSpPr>
          <p:cNvPr id="109571" name="Content Placeholder 5">
            <a:extLst>
              <a:ext uri="{FF2B5EF4-FFF2-40B4-BE49-F238E27FC236}">
                <a16:creationId xmlns:a16="http://schemas.microsoft.com/office/drawing/2014/main" id="{DAC99682-9800-22FD-D788-5480959BB81A}"/>
              </a:ext>
            </a:extLst>
          </p:cNvPr>
          <p:cNvSpPr>
            <a:spLocks noGrp="1"/>
          </p:cNvSpPr>
          <p:nvPr>
            <p:ph sz="half" idx="1"/>
          </p:nvPr>
        </p:nvSpPr>
        <p:spPr/>
        <p:txBody>
          <a:bodyPr/>
          <a:lstStyle/>
          <a:p>
            <a:pPr eaLnBrk="1" hangingPunct="1"/>
            <a:r>
              <a:rPr lang="en-US" altLang="en-US" sz="2400" dirty="0"/>
              <a:t>Adenoviridae</a:t>
            </a:r>
          </a:p>
          <a:p>
            <a:pPr lvl="1" eaLnBrk="1" hangingPunct="1"/>
            <a:r>
              <a:rPr lang="en-US" altLang="en-US" sz="2000" dirty="0"/>
              <a:t>Adenovirus</a:t>
            </a:r>
          </a:p>
          <a:p>
            <a:pPr eaLnBrk="1" hangingPunct="1"/>
            <a:r>
              <a:rPr lang="en-US" altLang="en-US" sz="2400" dirty="0"/>
              <a:t>Herpesviridae</a:t>
            </a:r>
          </a:p>
          <a:p>
            <a:pPr lvl="1" eaLnBrk="1" hangingPunct="1"/>
            <a:r>
              <a:rPr lang="en-US" altLang="en-US" sz="2000" dirty="0"/>
              <a:t>HSV type 1 (HSV-1) and HSV type 2 (HSV-2)</a:t>
            </a:r>
          </a:p>
          <a:p>
            <a:pPr lvl="1" eaLnBrk="1" hangingPunct="1"/>
            <a:r>
              <a:rPr lang="en-US" altLang="en-US" sz="2000" dirty="0"/>
              <a:t>CMV</a:t>
            </a:r>
          </a:p>
          <a:p>
            <a:pPr lvl="1" eaLnBrk="1" hangingPunct="1"/>
            <a:r>
              <a:rPr lang="en-US" altLang="en-US" sz="2000" dirty="0"/>
              <a:t>Epstein-Barr virus (EBV)</a:t>
            </a:r>
          </a:p>
          <a:p>
            <a:pPr lvl="1" eaLnBrk="1" hangingPunct="1"/>
            <a:r>
              <a:rPr lang="en-US" altLang="en-US" sz="2000" dirty="0"/>
              <a:t>Varicella-zoster virus (VZV)</a:t>
            </a:r>
          </a:p>
          <a:p>
            <a:pPr lvl="1" eaLnBrk="1" hangingPunct="1"/>
            <a:r>
              <a:rPr lang="en-US" altLang="en-US" sz="2000" dirty="0"/>
              <a:t>Human herpes virus 6, 7, &amp; 8</a:t>
            </a:r>
          </a:p>
        </p:txBody>
      </p:sp>
      <p:sp>
        <p:nvSpPr>
          <p:cNvPr id="109572" name="Content Placeholder 8">
            <a:extLst>
              <a:ext uri="{FF2B5EF4-FFF2-40B4-BE49-F238E27FC236}">
                <a16:creationId xmlns:a16="http://schemas.microsoft.com/office/drawing/2014/main" id="{6A99BDC2-219A-912B-A79F-9E3CE092B4CA}"/>
              </a:ext>
            </a:extLst>
          </p:cNvPr>
          <p:cNvSpPr>
            <a:spLocks noGrp="1"/>
          </p:cNvSpPr>
          <p:nvPr>
            <p:ph sz="half" idx="2"/>
          </p:nvPr>
        </p:nvSpPr>
        <p:spPr/>
        <p:txBody>
          <a:bodyPr/>
          <a:lstStyle/>
          <a:p>
            <a:pPr eaLnBrk="1" hangingPunct="1"/>
            <a:r>
              <a:rPr lang="en-US" altLang="en-US" sz="2400" dirty="0" err="1"/>
              <a:t>Papillomaviridae</a:t>
            </a:r>
            <a:endParaRPr lang="en-US" altLang="en-US" sz="2400" dirty="0"/>
          </a:p>
          <a:p>
            <a:pPr lvl="1" eaLnBrk="1" hangingPunct="1"/>
            <a:r>
              <a:rPr lang="en-US" altLang="en-US" sz="2000" dirty="0"/>
              <a:t>Human papillomavirus (HPV)</a:t>
            </a:r>
          </a:p>
          <a:p>
            <a:pPr eaLnBrk="1" hangingPunct="1"/>
            <a:r>
              <a:rPr lang="en-US" altLang="en-US" sz="2400" dirty="0"/>
              <a:t>Poxviridae</a:t>
            </a:r>
          </a:p>
          <a:p>
            <a:pPr lvl="1" eaLnBrk="1" hangingPunct="1"/>
            <a:r>
              <a:rPr lang="en-US" altLang="en-US" sz="2000" dirty="0"/>
              <a:t>Smallpox (</a:t>
            </a:r>
            <a:r>
              <a:rPr lang="en-US" altLang="en-US" sz="2000" dirty="0" err="1"/>
              <a:t>veriola</a:t>
            </a:r>
            <a:r>
              <a:rPr lang="en-US" altLang="en-US" sz="2000" dirty="0"/>
              <a:t>)</a:t>
            </a:r>
          </a:p>
          <a:p>
            <a:pPr lvl="1" eaLnBrk="1" hangingPunct="1"/>
            <a:r>
              <a:rPr lang="en-US" altLang="en-US" sz="2000" dirty="0"/>
              <a:t>Monkeypox (</a:t>
            </a:r>
            <a:r>
              <a:rPr lang="en-US" altLang="en-US" sz="2000" dirty="0" err="1"/>
              <a:t>Mpox</a:t>
            </a:r>
            <a:r>
              <a:rPr lang="en-US" altLang="en-US" sz="2000" dirty="0"/>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F02DF07-CB30-C66F-13D0-221107FD90EB}"/>
              </a:ext>
            </a:extLst>
          </p:cNvPr>
          <p:cNvSpPr>
            <a:spLocks noGrp="1"/>
          </p:cNvSpPr>
          <p:nvPr>
            <p:ph type="title"/>
          </p:nvPr>
        </p:nvSpPr>
        <p:spPr/>
        <p:txBody>
          <a:bodyPr/>
          <a:lstStyle/>
          <a:p>
            <a:pPr eaLnBrk="1" hangingPunct="1"/>
            <a:r>
              <a:rPr lang="en-US" altLang="en-US"/>
              <a:t>Adenoviridae</a:t>
            </a:r>
          </a:p>
        </p:txBody>
      </p:sp>
      <p:sp>
        <p:nvSpPr>
          <p:cNvPr id="111619" name="Rectangle 3">
            <a:extLst>
              <a:ext uri="{FF2B5EF4-FFF2-40B4-BE49-F238E27FC236}">
                <a16:creationId xmlns:a16="http://schemas.microsoft.com/office/drawing/2014/main" id="{D47784AD-E5A2-6AEA-3D4E-DE2ED6B83A1E}"/>
              </a:ext>
            </a:extLst>
          </p:cNvPr>
          <p:cNvSpPr>
            <a:spLocks noGrp="1"/>
          </p:cNvSpPr>
          <p:nvPr>
            <p:ph idx="1"/>
          </p:nvPr>
        </p:nvSpPr>
        <p:spPr>
          <a:xfrm>
            <a:off x="838200" y="1690688"/>
            <a:ext cx="10515600" cy="4351338"/>
          </a:xfrm>
        </p:spPr>
        <p:txBody>
          <a:bodyPr/>
          <a:lstStyle/>
          <a:p>
            <a:pPr eaLnBrk="1" hangingPunct="1"/>
            <a:r>
              <a:rPr lang="en-US" altLang="en-US" sz="2200" dirty="0"/>
              <a:t>Naked icosahedral viruses with dsDNA</a:t>
            </a:r>
          </a:p>
          <a:p>
            <a:pPr eaLnBrk="1" hangingPunct="1"/>
            <a:r>
              <a:rPr lang="en-US" altLang="en-US" sz="2200" dirty="0"/>
              <a:t>Common serotypes</a:t>
            </a:r>
          </a:p>
          <a:p>
            <a:pPr lvl="1" eaLnBrk="1" hangingPunct="1"/>
            <a:r>
              <a:rPr lang="en-US" altLang="en-US" sz="1900" dirty="0"/>
              <a:t>1 to 8, 11, 21, 35, 37, 40</a:t>
            </a:r>
          </a:p>
          <a:p>
            <a:pPr eaLnBrk="1" hangingPunct="1"/>
            <a:r>
              <a:rPr lang="en-US" altLang="en-US" sz="2200" dirty="0"/>
              <a:t>Clinical presentations</a:t>
            </a:r>
          </a:p>
          <a:p>
            <a:pPr lvl="1" eaLnBrk="1" hangingPunct="1"/>
            <a:r>
              <a:rPr lang="en-US" altLang="en-US" sz="1900" dirty="0"/>
              <a:t>Asymptomatic ~50% of infections</a:t>
            </a:r>
          </a:p>
          <a:p>
            <a:pPr lvl="1" eaLnBrk="1" hangingPunct="1"/>
            <a:r>
              <a:rPr lang="en-US" altLang="en-US" sz="1900" dirty="0"/>
              <a:t>Pneumonia ~10%</a:t>
            </a:r>
          </a:p>
          <a:p>
            <a:pPr lvl="1" eaLnBrk="1" hangingPunct="1"/>
            <a:r>
              <a:rPr lang="en-US" altLang="en-US" sz="1900" dirty="0"/>
              <a:t>Gastroenteritis ~5% to 15% (in children)</a:t>
            </a:r>
          </a:p>
          <a:p>
            <a:pPr lvl="2" eaLnBrk="1" hangingPunct="1"/>
            <a:r>
              <a:rPr lang="en-US" altLang="en-US" sz="1800" dirty="0"/>
              <a:t>Type 40 and 41 </a:t>
            </a:r>
          </a:p>
          <a:p>
            <a:pPr lvl="1" eaLnBrk="1" hangingPunct="1"/>
            <a:r>
              <a:rPr lang="en-US" altLang="en-US" sz="1900" dirty="0"/>
              <a:t>Responsible for epidemic</a:t>
            </a:r>
          </a:p>
          <a:p>
            <a:pPr lvl="2" eaLnBrk="1" hangingPunct="1"/>
            <a:r>
              <a:rPr lang="en-US" altLang="en-US" sz="1500" dirty="0"/>
              <a:t>Keratoconjunctivitis</a:t>
            </a:r>
          </a:p>
          <a:p>
            <a:pPr lvl="2" eaLnBrk="1" hangingPunct="1"/>
            <a:r>
              <a:rPr lang="en-US" altLang="en-US" sz="1500" dirty="0"/>
              <a:t>Acute hemorrhagic cystitis</a:t>
            </a:r>
          </a:p>
          <a:p>
            <a:pPr lvl="2" eaLnBrk="1" hangingPunct="1"/>
            <a:r>
              <a:rPr lang="en-US" altLang="en-US" sz="1500" dirty="0"/>
              <a:t>Pharyngoconjunctival fever</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78C2A6C4-F41E-9F14-B751-B59D3C7B8FC0}"/>
              </a:ext>
            </a:extLst>
          </p:cNvPr>
          <p:cNvSpPr>
            <a:spLocks noGrp="1"/>
          </p:cNvSpPr>
          <p:nvPr>
            <p:ph type="title"/>
          </p:nvPr>
        </p:nvSpPr>
        <p:spPr/>
        <p:txBody>
          <a:bodyPr/>
          <a:lstStyle/>
          <a:p>
            <a:r>
              <a:rPr lang="en-US" altLang="en-US" dirty="0"/>
              <a:t>Adenoviridae</a:t>
            </a:r>
            <a:r>
              <a:rPr lang="en-US" altLang="en-US" strike="sngStrike" dirty="0"/>
              <a:t/>
            </a:r>
            <a:br>
              <a:rPr lang="en-US" altLang="en-US" strike="sngStrike" dirty="0"/>
            </a:br>
            <a:endParaRPr lang="en-US" altLang="en-US" strike="sngStrike" dirty="0"/>
          </a:p>
        </p:txBody>
      </p:sp>
      <p:sp>
        <p:nvSpPr>
          <p:cNvPr id="113667" name="Content Placeholder 2">
            <a:extLst>
              <a:ext uri="{FF2B5EF4-FFF2-40B4-BE49-F238E27FC236}">
                <a16:creationId xmlns:a16="http://schemas.microsoft.com/office/drawing/2014/main" id="{0327F39C-551F-71B2-4113-0158EA5C14BC}"/>
              </a:ext>
            </a:extLst>
          </p:cNvPr>
          <p:cNvSpPr>
            <a:spLocks noGrp="1"/>
          </p:cNvSpPr>
          <p:nvPr>
            <p:ph idx="1"/>
          </p:nvPr>
        </p:nvSpPr>
        <p:spPr/>
        <p:txBody>
          <a:bodyPr/>
          <a:lstStyle/>
          <a:p>
            <a:r>
              <a:rPr lang="en-US" altLang="en-US" sz="2400" dirty="0"/>
              <a:t>Identification Methods</a:t>
            </a:r>
          </a:p>
          <a:p>
            <a:pPr lvl="1"/>
            <a:r>
              <a:rPr lang="en-US" altLang="en-US" sz="2000" dirty="0"/>
              <a:t>Enteric adenoviruses can be identified but not serotyped by EIA.</a:t>
            </a:r>
          </a:p>
          <a:p>
            <a:pPr lvl="1"/>
            <a:r>
              <a:rPr lang="en-US" altLang="en-US" sz="2000" dirty="0"/>
              <a:t>Commercial antigen detection kits are available</a:t>
            </a:r>
          </a:p>
          <a:p>
            <a:pPr lvl="2"/>
            <a:r>
              <a:rPr lang="en-US" altLang="en-US" sz="1600" dirty="0"/>
              <a:t>Lack sensitivity</a:t>
            </a:r>
          </a:p>
          <a:p>
            <a:pPr lvl="2"/>
            <a:r>
              <a:rPr lang="en-US" altLang="en-US" sz="1600" dirty="0"/>
              <a:t>Inexpensive </a:t>
            </a:r>
          </a:p>
          <a:p>
            <a:pPr lvl="1"/>
            <a:r>
              <a:rPr lang="en-US" altLang="en-US" sz="2000" dirty="0"/>
              <a:t>Fluorescent antibody methods</a:t>
            </a:r>
          </a:p>
          <a:p>
            <a:pPr lvl="1"/>
            <a:r>
              <a:rPr lang="en-US" altLang="en-US" sz="2000" dirty="0"/>
              <a:t>Nucleic acid tests</a:t>
            </a:r>
          </a:p>
          <a:p>
            <a:pPr lvl="1"/>
            <a:r>
              <a:rPr lang="en-US" altLang="en-US" sz="2000" dirty="0"/>
              <a:t>Serotyping via serum neutralization or hemagglutination inhibition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D855250-48E4-3A7D-9846-22ABC85A35EF}"/>
              </a:ext>
            </a:extLst>
          </p:cNvPr>
          <p:cNvSpPr>
            <a:spLocks noGrp="1" noChangeArrowheads="1"/>
          </p:cNvSpPr>
          <p:nvPr>
            <p:ph type="title"/>
          </p:nvPr>
        </p:nvSpPr>
        <p:spPr/>
        <p:txBody>
          <a:bodyPr rtlCol="0">
            <a:normAutofit fontScale="90000"/>
          </a:bodyPr>
          <a:lstStyle/>
          <a:p>
            <a:pPr>
              <a:defRPr/>
            </a:pPr>
            <a:r>
              <a:rPr lang="en-US" altLang="en-US" dirty="0"/>
              <a:t>Transmission Electron Micrograph of Adenovirus</a:t>
            </a:r>
          </a:p>
        </p:txBody>
      </p:sp>
      <p:pic>
        <p:nvPicPr>
          <p:cNvPr id="114693" name="Picture 6" descr="Y:\ELS00000-IW26_[Mahon 6e]\ELS00000-IW26-SRC\Course-N\Construction\IC\jpg\Chapter029\029005.jpg">
            <a:extLst>
              <a:ext uri="{FF2B5EF4-FFF2-40B4-BE49-F238E27FC236}">
                <a16:creationId xmlns:a16="http://schemas.microsoft.com/office/drawing/2014/main" id="{F0FC0B17-8155-19C9-E50B-2D081B592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14476"/>
            <a:ext cx="66484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F872E3E-9CAA-D8DD-3B29-C9E2D26348F7}"/>
              </a:ext>
            </a:extLst>
          </p:cNvPr>
          <p:cNvSpPr>
            <a:spLocks noGrp="1"/>
          </p:cNvSpPr>
          <p:nvPr>
            <p:ph type="title"/>
          </p:nvPr>
        </p:nvSpPr>
        <p:spPr/>
        <p:txBody>
          <a:bodyPr/>
          <a:lstStyle/>
          <a:p>
            <a:pPr algn="ctr"/>
            <a:r>
              <a:rPr lang="en-US" altLang="en-US" dirty="0"/>
              <a:t>Issues to Consider</a:t>
            </a:r>
          </a:p>
        </p:txBody>
      </p:sp>
      <p:graphicFrame>
        <p:nvGraphicFramePr>
          <p:cNvPr id="7" name="Table 7">
            <a:extLst>
              <a:ext uri="{FF2B5EF4-FFF2-40B4-BE49-F238E27FC236}">
                <a16:creationId xmlns:a16="http://schemas.microsoft.com/office/drawing/2014/main" id="{D2BE27B8-DA7C-56A3-3F2F-AE92E56D44D5}"/>
              </a:ext>
            </a:extLst>
          </p:cNvPr>
          <p:cNvGraphicFramePr>
            <a:graphicFrameLocks noGrp="1"/>
          </p:cNvGraphicFramePr>
          <p:nvPr>
            <p:ph idx="1"/>
            <p:extLst>
              <p:ext uri="{D42A27DB-BD31-4B8C-83A1-F6EECF244321}">
                <p14:modId xmlns:p14="http://schemas.microsoft.com/office/powerpoint/2010/main" val="2190939543"/>
              </p:ext>
            </p:extLst>
          </p:nvPr>
        </p:nvGraphicFramePr>
        <p:xfrm>
          <a:off x="1981200" y="1600201"/>
          <a:ext cx="8229600" cy="3037688"/>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06">
                <a:tc>
                  <a:txBody>
                    <a:bodyPr/>
                    <a:lstStyle/>
                    <a:p>
                      <a:endParaRPr lang="en-US" sz="1800"/>
                    </a:p>
                  </a:txBody>
                  <a:tcPr marT="45716" marB="45716"/>
                </a:tc>
                <a:extLst>
                  <a:ext uri="{0D108BD9-81ED-4DB2-BD59-A6C34878D82A}">
                    <a16:rowId xmlns:a16="http://schemas.microsoft.com/office/drawing/2014/main" val="10000"/>
                  </a:ext>
                </a:extLst>
              </a:tr>
              <a:tr h="370806">
                <a:tc>
                  <a:txBody>
                    <a:bodyPr/>
                    <a:lstStyle/>
                    <a:p>
                      <a:pPr algn="ctr"/>
                      <a:r>
                        <a:rPr lang="en-US" sz="1800" b="1" i="1" dirty="0"/>
                        <a:t>After reading the patient’s case history, consider:</a:t>
                      </a:r>
                    </a:p>
                  </a:txBody>
                  <a:tcPr marT="45716" marB="45716"/>
                </a:tc>
                <a:extLst>
                  <a:ext uri="{0D108BD9-81ED-4DB2-BD59-A6C34878D82A}">
                    <a16:rowId xmlns:a16="http://schemas.microsoft.com/office/drawing/2014/main" val="10001"/>
                  </a:ext>
                </a:extLst>
              </a:tr>
              <a:tr h="370806">
                <a:tc>
                  <a:txBody>
                    <a:bodyPr/>
                    <a:lstStyle/>
                    <a:p>
                      <a:r>
                        <a:rPr lang="en-US" sz="1800" dirty="0"/>
                        <a:t>How the patient’s medical history affected his viral infection</a:t>
                      </a:r>
                    </a:p>
                  </a:txBody>
                  <a:tcPr marT="45716" marB="45716"/>
                </a:tc>
                <a:extLst>
                  <a:ext uri="{0D108BD9-81ED-4DB2-BD59-A6C34878D82A}">
                    <a16:rowId xmlns:a16="http://schemas.microsoft.com/office/drawing/2014/main" val="10002"/>
                  </a:ext>
                </a:extLst>
              </a:tr>
              <a:tr h="370806">
                <a:tc>
                  <a:txBody>
                    <a:bodyPr/>
                    <a:lstStyle/>
                    <a:p>
                      <a:r>
                        <a:rPr lang="en-US" sz="1800" dirty="0"/>
                        <a:t>What information is obtained from the laboratory, radiograph, and CT results</a:t>
                      </a:r>
                    </a:p>
                  </a:txBody>
                  <a:tcPr marT="45716" marB="45716"/>
                </a:tc>
                <a:extLst>
                  <a:ext uri="{0D108BD9-81ED-4DB2-BD59-A6C34878D82A}">
                    <a16:rowId xmlns:a16="http://schemas.microsoft.com/office/drawing/2014/main" val="10003"/>
                  </a:ext>
                </a:extLst>
              </a:tr>
              <a:tr h="640020">
                <a:tc>
                  <a:txBody>
                    <a:bodyPr/>
                    <a:lstStyle/>
                    <a:p>
                      <a:r>
                        <a:rPr lang="en-US" sz="1800" dirty="0"/>
                        <a:t>Could this patient have been returned to the rehabilitation sooner?  If yes, why?  If no, why not?</a:t>
                      </a:r>
                    </a:p>
                  </a:txBody>
                  <a:tcPr marT="45716" marB="45716"/>
                </a:tc>
                <a:extLst>
                  <a:ext uri="{0D108BD9-81ED-4DB2-BD59-A6C34878D82A}">
                    <a16:rowId xmlns:a16="http://schemas.microsoft.com/office/drawing/2014/main" val="10004"/>
                  </a:ext>
                </a:extLst>
              </a:tr>
              <a:tr h="914315">
                <a:tc>
                  <a:txBody>
                    <a:bodyPr/>
                    <a:lstStyle/>
                    <a:p>
                      <a:r>
                        <a:rPr lang="en-US" sz="1800" dirty="0">
                          <a:solidFill>
                            <a:schemeClr val="tx1"/>
                          </a:solidFill>
                        </a:rPr>
                        <a:t>Other testing for SARS-CoV-2 includes antigen testing and testing for IgG and IgM antibodies.  Would the patient’s diagnosis or treatment have improved with any of these assays? </a:t>
                      </a:r>
                    </a:p>
                  </a:txBody>
                  <a:tcPr marT="45716" marB="45716"/>
                </a:tc>
                <a:extLst>
                  <a:ext uri="{0D108BD9-81ED-4DB2-BD59-A6C34878D82A}">
                    <a16:rowId xmlns:a16="http://schemas.microsoft.com/office/drawing/2014/main" val="10005"/>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42370AA5-520F-EBBD-27B8-81BF20C56170}"/>
              </a:ext>
            </a:extLst>
          </p:cNvPr>
          <p:cNvSpPr>
            <a:spLocks noGrp="1"/>
          </p:cNvSpPr>
          <p:nvPr>
            <p:ph type="title"/>
          </p:nvPr>
        </p:nvSpPr>
        <p:spPr/>
        <p:txBody>
          <a:bodyPr/>
          <a:lstStyle/>
          <a:p>
            <a:r>
              <a:rPr lang="en-US" altLang="en-US" sz="2800" dirty="0"/>
              <a:t>Bronchoalveolar Lavage, </a:t>
            </a:r>
            <a:r>
              <a:rPr lang="en-US" altLang="en-US" sz="2800" dirty="0" err="1"/>
              <a:t>Cytospin</a:t>
            </a:r>
            <a:r>
              <a:rPr lang="en-US" altLang="en-US" sz="2800" dirty="0"/>
              <a:t> Preparation, Immunofluorescent Antigen Adenovirus Stain</a:t>
            </a:r>
          </a:p>
        </p:txBody>
      </p:sp>
      <p:pic>
        <p:nvPicPr>
          <p:cNvPr id="3" name="Content Placeholder 2" descr="A picture containing screenshot, colorfulness, painting, art&#10;&#10;Description automatically generated">
            <a:extLst>
              <a:ext uri="{FF2B5EF4-FFF2-40B4-BE49-F238E27FC236}">
                <a16:creationId xmlns:a16="http://schemas.microsoft.com/office/drawing/2014/main" id="{032515BF-C5FF-FC5C-12FD-AA718548CA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4763" y="1955557"/>
            <a:ext cx="4468637" cy="2946885"/>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31207994-FCFE-C11F-1EBD-526D8B15CC12}"/>
              </a:ext>
            </a:extLst>
          </p:cNvPr>
          <p:cNvSpPr>
            <a:spLocks noGrp="1"/>
          </p:cNvSpPr>
          <p:nvPr>
            <p:ph type="title"/>
          </p:nvPr>
        </p:nvSpPr>
        <p:spPr/>
        <p:txBody>
          <a:bodyPr/>
          <a:lstStyle/>
          <a:p>
            <a:pPr eaLnBrk="1" hangingPunct="1"/>
            <a:r>
              <a:rPr lang="en-US" altLang="en-US"/>
              <a:t>Herpesviridae</a:t>
            </a:r>
          </a:p>
        </p:txBody>
      </p:sp>
      <p:sp>
        <p:nvSpPr>
          <p:cNvPr id="117763" name="Rectangle 3">
            <a:extLst>
              <a:ext uri="{FF2B5EF4-FFF2-40B4-BE49-F238E27FC236}">
                <a16:creationId xmlns:a16="http://schemas.microsoft.com/office/drawing/2014/main" id="{D61600B3-9997-F0F7-BB88-39ECF67D07DC}"/>
              </a:ext>
            </a:extLst>
          </p:cNvPr>
          <p:cNvSpPr>
            <a:spLocks noGrp="1"/>
          </p:cNvSpPr>
          <p:nvPr>
            <p:ph idx="1"/>
          </p:nvPr>
        </p:nvSpPr>
        <p:spPr>
          <a:xfrm>
            <a:off x="2209800" y="1565276"/>
            <a:ext cx="7772400" cy="4454525"/>
          </a:xfrm>
        </p:spPr>
        <p:txBody>
          <a:bodyPr/>
          <a:lstStyle/>
          <a:p>
            <a:pPr eaLnBrk="1" hangingPunct="1"/>
            <a:r>
              <a:rPr lang="en-US" altLang="en-US" dirty="0"/>
              <a:t>Genome of linear dsDNA </a:t>
            </a:r>
          </a:p>
          <a:p>
            <a:r>
              <a:rPr lang="en-US" altLang="en-US" dirty="0"/>
              <a:t>Icosahedral capsid</a:t>
            </a:r>
          </a:p>
          <a:p>
            <a:r>
              <a:rPr lang="en-US" altLang="en-US" dirty="0"/>
              <a:t>Amorphous integument surrounding the capsid</a:t>
            </a:r>
            <a:endParaRPr lang="en-US" altLang="en-US" strike="sngStrike" dirty="0"/>
          </a:p>
          <a:p>
            <a:r>
              <a:rPr lang="en-US" altLang="en-US" dirty="0"/>
              <a:t>Envelope</a:t>
            </a:r>
            <a:endParaRPr lang="en-US" altLang="en-US" sz="3600" strike="sngStrike" dirty="0"/>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62A0BDF2-3FC0-7BCD-BAED-276EC67DD33E}"/>
              </a:ext>
            </a:extLst>
          </p:cNvPr>
          <p:cNvSpPr>
            <a:spLocks noGrp="1"/>
          </p:cNvSpPr>
          <p:nvPr>
            <p:ph type="title"/>
          </p:nvPr>
        </p:nvSpPr>
        <p:spPr/>
        <p:txBody>
          <a:bodyPr/>
          <a:lstStyle/>
          <a:p>
            <a:pPr eaLnBrk="1" hangingPunct="1"/>
            <a:r>
              <a:rPr lang="en-US" altLang="en-US"/>
              <a:t>Herpesviridae</a:t>
            </a:r>
          </a:p>
        </p:txBody>
      </p:sp>
      <p:sp>
        <p:nvSpPr>
          <p:cNvPr id="29699" name="Rectangle 3">
            <a:extLst>
              <a:ext uri="{FF2B5EF4-FFF2-40B4-BE49-F238E27FC236}">
                <a16:creationId xmlns:a16="http://schemas.microsoft.com/office/drawing/2014/main" id="{2E380038-BD4F-C59F-DD2E-6D2EDB713D2B}"/>
              </a:ext>
            </a:extLst>
          </p:cNvPr>
          <p:cNvSpPr>
            <a:spLocks noGrp="1" noChangeArrowheads="1"/>
          </p:cNvSpPr>
          <p:nvPr>
            <p:ph idx="1"/>
          </p:nvPr>
        </p:nvSpPr>
        <p:spPr>
          <a:xfrm>
            <a:off x="2209800" y="1565276"/>
            <a:ext cx="7772400" cy="4454525"/>
          </a:xfrm>
        </p:spPr>
        <p:txBody>
          <a:bodyPr rtlCol="0">
            <a:normAutofit fontScale="92500"/>
          </a:bodyPr>
          <a:lstStyle/>
          <a:p>
            <a:pPr>
              <a:defRPr/>
            </a:pPr>
            <a:r>
              <a:rPr lang="en-US" altLang="en-US" sz="3000" dirty="0"/>
              <a:t>Eight species of human herpes viruses (HHV)</a:t>
            </a:r>
          </a:p>
          <a:p>
            <a:pPr lvl="1">
              <a:defRPr/>
            </a:pPr>
            <a:r>
              <a:rPr lang="en-US" altLang="en-US" sz="2600" dirty="0"/>
              <a:t>HSV-1 (HHV-1)</a:t>
            </a:r>
          </a:p>
          <a:p>
            <a:pPr lvl="1">
              <a:defRPr/>
            </a:pPr>
            <a:r>
              <a:rPr lang="en-US" altLang="en-US" sz="2600" dirty="0"/>
              <a:t>HSV-2 (HHV-2)</a:t>
            </a:r>
          </a:p>
          <a:p>
            <a:pPr lvl="1">
              <a:defRPr/>
            </a:pPr>
            <a:r>
              <a:rPr lang="en-US" altLang="en-US" sz="2600" dirty="0"/>
              <a:t>VZV (HHV-3)</a:t>
            </a:r>
          </a:p>
          <a:p>
            <a:pPr lvl="1">
              <a:defRPr/>
            </a:pPr>
            <a:r>
              <a:rPr lang="en-US" altLang="en-US" sz="2600" dirty="0"/>
              <a:t>EBV (HHV-4)</a:t>
            </a:r>
          </a:p>
          <a:p>
            <a:pPr lvl="1">
              <a:defRPr/>
            </a:pPr>
            <a:r>
              <a:rPr lang="en-US" altLang="en-US" sz="2600" dirty="0"/>
              <a:t>Human CMV (HHV-5)</a:t>
            </a:r>
          </a:p>
          <a:p>
            <a:pPr lvl="1">
              <a:defRPr/>
            </a:pPr>
            <a:r>
              <a:rPr lang="en-US" altLang="en-US" sz="2600" dirty="0"/>
              <a:t>Human herpesvirus-6 (HHV-6)</a:t>
            </a:r>
          </a:p>
          <a:p>
            <a:pPr lvl="1">
              <a:defRPr/>
            </a:pPr>
            <a:r>
              <a:rPr lang="en-US" altLang="en-US" sz="2600" dirty="0"/>
              <a:t>Human herpesvirus-7 (HHV-7)</a:t>
            </a:r>
          </a:p>
          <a:p>
            <a:pPr lvl="1">
              <a:defRPr/>
            </a:pPr>
            <a:r>
              <a:rPr lang="en-US" altLang="en-US" sz="2600" dirty="0"/>
              <a:t>Human herpesvirus-8 (HHV-8)</a:t>
            </a:r>
          </a:p>
          <a:p>
            <a:pPr lvl="2">
              <a:defRPr/>
            </a:pPr>
            <a:r>
              <a:rPr lang="en-US" altLang="en-US" sz="2200" dirty="0"/>
              <a:t>Aka, Kaposi’s sarcoma herpes virus (KSHV)</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4198BB16-736B-8E00-3AE7-6C5E46B02D86}"/>
              </a:ext>
            </a:extLst>
          </p:cNvPr>
          <p:cNvSpPr>
            <a:spLocks noGrp="1"/>
          </p:cNvSpPr>
          <p:nvPr>
            <p:ph type="title"/>
          </p:nvPr>
        </p:nvSpPr>
        <p:spPr>
          <a:xfrm>
            <a:off x="1981200" y="136525"/>
            <a:ext cx="8229600" cy="1143000"/>
          </a:xfrm>
        </p:spPr>
        <p:txBody>
          <a:bodyPr/>
          <a:lstStyle/>
          <a:p>
            <a:r>
              <a:rPr lang="en-US" altLang="en-US" dirty="0"/>
              <a:t>Herpes Simplex Virus (HSV)</a:t>
            </a:r>
          </a:p>
        </p:txBody>
      </p:sp>
      <p:sp>
        <p:nvSpPr>
          <p:cNvPr id="120835" name="Content Placeholder 2">
            <a:extLst>
              <a:ext uri="{FF2B5EF4-FFF2-40B4-BE49-F238E27FC236}">
                <a16:creationId xmlns:a16="http://schemas.microsoft.com/office/drawing/2014/main" id="{3FC9A362-1BB3-4C34-CC2F-41285BA1E3F9}"/>
              </a:ext>
            </a:extLst>
          </p:cNvPr>
          <p:cNvSpPr>
            <a:spLocks noGrp="1"/>
          </p:cNvSpPr>
          <p:nvPr>
            <p:ph idx="1"/>
          </p:nvPr>
        </p:nvSpPr>
        <p:spPr/>
        <p:txBody>
          <a:bodyPr/>
          <a:lstStyle/>
          <a:p>
            <a:r>
              <a:rPr lang="en-US" altLang="en-US" dirty="0"/>
              <a:t>HSV-1 (HHV-1) and HSV-2 (HHV-2) belong to the genus </a:t>
            </a:r>
            <a:r>
              <a:rPr lang="en-US" altLang="en-US" i="1" dirty="0"/>
              <a:t>Simplex virus</a:t>
            </a:r>
            <a:r>
              <a:rPr lang="en-US" altLang="en-US" dirty="0"/>
              <a:t>. </a:t>
            </a:r>
          </a:p>
          <a:p>
            <a:r>
              <a:rPr lang="en-US" altLang="en-US" dirty="0"/>
              <a:t>HSV infections are very common. </a:t>
            </a:r>
          </a:p>
          <a:p>
            <a:pPr lvl="1"/>
            <a:r>
              <a:rPr lang="en-US" altLang="en-US" dirty="0"/>
              <a:t>By adulthood, about 80% of Americans have been infected with HSV-1. </a:t>
            </a:r>
          </a:p>
          <a:p>
            <a:pPr lvl="1"/>
            <a:r>
              <a:rPr lang="en-US" altLang="en-US" dirty="0"/>
              <a:t>Approximately 20% of Americans have had HSV-2 infections. </a:t>
            </a:r>
          </a:p>
          <a:p>
            <a:pPr lvl="1"/>
            <a:r>
              <a:rPr lang="en-US" altLang="en-US" dirty="0"/>
              <a:t>These figures indicate that about one in six persons in the United States has had HSV infection, and most infections are asymptomatic.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71A40621-7F7A-E150-3923-B56A0C48B3DD}"/>
              </a:ext>
            </a:extLst>
          </p:cNvPr>
          <p:cNvSpPr>
            <a:spLocks noGrp="1"/>
          </p:cNvSpPr>
          <p:nvPr>
            <p:ph type="title"/>
          </p:nvPr>
        </p:nvSpPr>
        <p:spPr/>
        <p:txBody>
          <a:bodyPr/>
          <a:lstStyle/>
          <a:p>
            <a:r>
              <a:rPr lang="en-US" altLang="en-US" dirty="0"/>
              <a:t>Herpes Simplex Virus</a:t>
            </a:r>
          </a:p>
        </p:txBody>
      </p:sp>
      <p:sp>
        <p:nvSpPr>
          <p:cNvPr id="122883" name="Content Placeholder 2">
            <a:extLst>
              <a:ext uri="{FF2B5EF4-FFF2-40B4-BE49-F238E27FC236}">
                <a16:creationId xmlns:a16="http://schemas.microsoft.com/office/drawing/2014/main" id="{22191047-A286-F2C7-5097-23C92027FAA1}"/>
              </a:ext>
            </a:extLst>
          </p:cNvPr>
          <p:cNvSpPr>
            <a:spLocks noGrp="1"/>
          </p:cNvSpPr>
          <p:nvPr>
            <p:ph idx="1"/>
          </p:nvPr>
        </p:nvSpPr>
        <p:spPr/>
        <p:txBody>
          <a:bodyPr/>
          <a:lstStyle/>
          <a:p>
            <a:r>
              <a:rPr lang="en-US" altLang="en-US" dirty="0"/>
              <a:t>Types of Infections</a:t>
            </a:r>
          </a:p>
          <a:p>
            <a:pPr lvl="1"/>
            <a:r>
              <a:rPr lang="en-US" altLang="en-US" dirty="0"/>
              <a:t>HSV infections occur worldwide, and infections can cause a wide spectrum of clinical manifestations. HSV-1 and HSV-2 cause the same diseases. </a:t>
            </a:r>
          </a:p>
          <a:p>
            <a:pPr lvl="1"/>
            <a:r>
              <a:rPr lang="en-US" altLang="en-US" dirty="0"/>
              <a:t>Skin vesicles are filled with clear fluid and have a red base. </a:t>
            </a:r>
          </a:p>
          <a:p>
            <a:pPr lvl="1"/>
            <a:r>
              <a:rPr lang="en-US" altLang="en-US" dirty="0"/>
              <a:t>The vesicles progress to pustular lesions, ulcerate, and then finally crust over.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05D5C3F8-A471-AAA7-677C-D04A670589E7}"/>
              </a:ext>
            </a:extLst>
          </p:cNvPr>
          <p:cNvSpPr>
            <a:spLocks noGrp="1"/>
          </p:cNvSpPr>
          <p:nvPr>
            <p:ph type="title"/>
          </p:nvPr>
        </p:nvSpPr>
        <p:spPr/>
        <p:txBody>
          <a:bodyPr/>
          <a:lstStyle/>
          <a:p>
            <a:r>
              <a:rPr lang="en-US" altLang="en-US" dirty="0"/>
              <a:t>Herpes Simplex Virus</a:t>
            </a:r>
          </a:p>
        </p:txBody>
      </p:sp>
      <p:sp>
        <p:nvSpPr>
          <p:cNvPr id="124931" name="Content Placeholder 2">
            <a:extLst>
              <a:ext uri="{FF2B5EF4-FFF2-40B4-BE49-F238E27FC236}">
                <a16:creationId xmlns:a16="http://schemas.microsoft.com/office/drawing/2014/main" id="{E9BBB365-CBF1-8C4F-B5A0-5B3DBE5EC1DF}"/>
              </a:ext>
            </a:extLst>
          </p:cNvPr>
          <p:cNvSpPr>
            <a:spLocks noGrp="1"/>
          </p:cNvSpPr>
          <p:nvPr>
            <p:ph idx="1"/>
          </p:nvPr>
        </p:nvSpPr>
        <p:spPr/>
        <p:txBody>
          <a:bodyPr/>
          <a:lstStyle/>
          <a:p>
            <a:r>
              <a:rPr lang="en-US" altLang="en-US" dirty="0"/>
              <a:t>Oral herpes</a:t>
            </a:r>
          </a:p>
          <a:p>
            <a:pPr lvl="1"/>
            <a:r>
              <a:rPr lang="en-US" altLang="en-US" dirty="0"/>
              <a:t>Most oral herpes infections, </a:t>
            </a:r>
            <a:r>
              <a:rPr lang="en-US" altLang="en-US" i="1" dirty="0"/>
              <a:t>herpes labialis</a:t>
            </a:r>
            <a:r>
              <a:rPr lang="en-US" altLang="en-US" dirty="0"/>
              <a:t>, are caused by HSV1, but many cases are caused by HSV-2.</a:t>
            </a:r>
          </a:p>
          <a:p>
            <a:pPr lvl="1"/>
            <a:r>
              <a:rPr lang="en-US" altLang="en-US" dirty="0"/>
              <a:t>Incubation 2 days to 2 weeks</a:t>
            </a:r>
          </a:p>
          <a:p>
            <a:pPr lvl="1"/>
            <a:r>
              <a:rPr lang="en-US" altLang="en-US" dirty="0"/>
              <a:t>Primary infections are usually asymptomatic.</a:t>
            </a:r>
          </a:p>
          <a:p>
            <a:pPr lvl="2"/>
            <a:r>
              <a:rPr lang="en-US" altLang="en-US" dirty="0"/>
              <a:t>When apparent, they commonly manifest as mucosal fluid-filled vesicles inside the mouth or as ulceration (</a:t>
            </a:r>
            <a:r>
              <a:rPr lang="en-US" altLang="en-US" dirty="0" err="1"/>
              <a:t>gingivostomatis</a:t>
            </a:r>
            <a:r>
              <a:rPr lang="en-US" altLang="en-US" dirty="0"/>
              <a:t>)</a:t>
            </a:r>
          </a:p>
          <a:p>
            <a:pPr lvl="2"/>
            <a:r>
              <a:rPr lang="en-US" altLang="en-US" dirty="0"/>
              <a:t>Recurrent of reactivation of HSV- border of the lips</a:t>
            </a:r>
          </a:p>
          <a:p>
            <a:pPr lvl="3"/>
            <a:r>
              <a:rPr lang="en-US" altLang="en-US" dirty="0"/>
              <a:t>Junction of oral mucosa and skin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0F9908E5-66C7-82CE-725E-C296B39698F7}"/>
              </a:ext>
            </a:extLst>
          </p:cNvPr>
          <p:cNvSpPr>
            <a:spLocks noGrp="1"/>
          </p:cNvSpPr>
          <p:nvPr>
            <p:ph type="title"/>
          </p:nvPr>
        </p:nvSpPr>
        <p:spPr/>
        <p:txBody>
          <a:bodyPr/>
          <a:lstStyle/>
          <a:p>
            <a:r>
              <a:rPr lang="en-US" altLang="en-US" dirty="0"/>
              <a:t>Herpes Simplex Virus</a:t>
            </a:r>
          </a:p>
        </p:txBody>
      </p:sp>
      <p:sp>
        <p:nvSpPr>
          <p:cNvPr id="125955" name="Content Placeholder 2">
            <a:extLst>
              <a:ext uri="{FF2B5EF4-FFF2-40B4-BE49-F238E27FC236}">
                <a16:creationId xmlns:a16="http://schemas.microsoft.com/office/drawing/2014/main" id="{9F126D8C-C3D2-CFD3-6F3F-EB3A76E0DACD}"/>
              </a:ext>
            </a:extLst>
          </p:cNvPr>
          <p:cNvSpPr>
            <a:spLocks noGrp="1"/>
          </p:cNvSpPr>
          <p:nvPr>
            <p:ph idx="1"/>
          </p:nvPr>
        </p:nvSpPr>
        <p:spPr/>
        <p:txBody>
          <a:bodyPr/>
          <a:lstStyle/>
          <a:p>
            <a:r>
              <a:rPr lang="en-US" altLang="en-US" dirty="0"/>
              <a:t>Oral Herpes</a:t>
            </a:r>
          </a:p>
          <a:p>
            <a:pPr lvl="1"/>
            <a:r>
              <a:rPr lang="en-US" altLang="en-US" dirty="0"/>
              <a:t>An early symptom of burning or pain followed by vesicles, ulcers, and crusted lesions is the typical pattern. </a:t>
            </a:r>
          </a:p>
          <a:p>
            <a:pPr lvl="1"/>
            <a:r>
              <a:rPr lang="en-US" altLang="en-US" dirty="0"/>
              <a:t>These eruptions can result from stress or sunlight exposure and are often quite painful.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7A517986-9761-A782-4422-BCE6ECEE7886}"/>
              </a:ext>
            </a:extLst>
          </p:cNvPr>
          <p:cNvSpPr>
            <a:spLocks noGrp="1"/>
          </p:cNvSpPr>
          <p:nvPr>
            <p:ph type="title"/>
          </p:nvPr>
        </p:nvSpPr>
        <p:spPr/>
        <p:txBody>
          <a:bodyPr/>
          <a:lstStyle/>
          <a:p>
            <a:pPr eaLnBrk="1" hangingPunct="1"/>
            <a:r>
              <a:rPr lang="en-US" altLang="en-US" dirty="0"/>
              <a:t>Herpes Simplex Virus</a:t>
            </a:r>
          </a:p>
        </p:txBody>
      </p:sp>
      <p:sp>
        <p:nvSpPr>
          <p:cNvPr id="128003" name="Rectangle 3">
            <a:extLst>
              <a:ext uri="{FF2B5EF4-FFF2-40B4-BE49-F238E27FC236}">
                <a16:creationId xmlns:a16="http://schemas.microsoft.com/office/drawing/2014/main" id="{390E2E77-C577-B69A-318C-DA05F5C8CFA1}"/>
              </a:ext>
            </a:extLst>
          </p:cNvPr>
          <p:cNvSpPr>
            <a:spLocks noGrp="1"/>
          </p:cNvSpPr>
          <p:nvPr>
            <p:ph idx="1"/>
          </p:nvPr>
        </p:nvSpPr>
        <p:spPr>
          <a:xfrm>
            <a:off x="947854" y="1447801"/>
            <a:ext cx="9034346" cy="4454525"/>
          </a:xfrm>
        </p:spPr>
        <p:txBody>
          <a:bodyPr/>
          <a:lstStyle/>
          <a:p>
            <a:pPr eaLnBrk="1" hangingPunct="1"/>
            <a:r>
              <a:rPr lang="en-US" altLang="en-US" dirty="0"/>
              <a:t>Genital Herpes </a:t>
            </a:r>
          </a:p>
          <a:p>
            <a:pPr lvl="1"/>
            <a:r>
              <a:rPr lang="en-US" altLang="en-US" dirty="0"/>
              <a:t>Aka </a:t>
            </a:r>
            <a:r>
              <a:rPr lang="en-US" altLang="en-US" i="1" dirty="0"/>
              <a:t>herpes genitalis</a:t>
            </a:r>
            <a:r>
              <a:rPr lang="en-US" altLang="en-US" dirty="0"/>
              <a:t> infections are usually caused by HSV-2, although HSV-1 can cause as many as one third of the infections</a:t>
            </a:r>
          </a:p>
          <a:p>
            <a:pPr lvl="1"/>
            <a:r>
              <a:rPr lang="en-US" altLang="en-US" dirty="0"/>
              <a:t>Many individuals with antibodies to HSV-2 have not been diagnosed with genital herpes.</a:t>
            </a:r>
          </a:p>
          <a:p>
            <a:pPr lvl="1"/>
            <a:r>
              <a:rPr lang="en-US" altLang="en-US" dirty="0"/>
              <a:t>In women vesicles on the</a:t>
            </a:r>
          </a:p>
          <a:p>
            <a:pPr lvl="2"/>
            <a:r>
              <a:rPr lang="en-US" altLang="en-US" dirty="0"/>
              <a:t>Labia, vagina, or both</a:t>
            </a:r>
          </a:p>
          <a:p>
            <a:pPr lvl="2"/>
            <a:r>
              <a:rPr lang="en-US" altLang="en-US" dirty="0"/>
              <a:t>Involvement of cervix and vulva possible</a:t>
            </a:r>
          </a:p>
          <a:p>
            <a:pPr lvl="1" eaLnBrk="1" hangingPunct="1"/>
            <a:endParaRPr lang="en-US" altLang="en-US" dirty="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A706FD62-46D3-240E-A7F8-8921358F90D7}"/>
              </a:ext>
            </a:extLst>
          </p:cNvPr>
          <p:cNvSpPr>
            <a:spLocks noGrp="1"/>
          </p:cNvSpPr>
          <p:nvPr>
            <p:ph type="title"/>
          </p:nvPr>
        </p:nvSpPr>
        <p:spPr/>
        <p:txBody>
          <a:bodyPr/>
          <a:lstStyle/>
          <a:p>
            <a:pPr eaLnBrk="1" hangingPunct="1"/>
            <a:r>
              <a:rPr lang="en-US" altLang="en-US" dirty="0"/>
              <a:t>Herpes Simplex Virus</a:t>
            </a:r>
          </a:p>
        </p:txBody>
      </p:sp>
      <p:sp>
        <p:nvSpPr>
          <p:cNvPr id="129027" name="Rectangle 3">
            <a:extLst>
              <a:ext uri="{FF2B5EF4-FFF2-40B4-BE49-F238E27FC236}">
                <a16:creationId xmlns:a16="http://schemas.microsoft.com/office/drawing/2014/main" id="{7933E664-5917-7164-5CEB-FEEDC26097F7}"/>
              </a:ext>
            </a:extLst>
          </p:cNvPr>
          <p:cNvSpPr>
            <a:spLocks noGrp="1"/>
          </p:cNvSpPr>
          <p:nvPr>
            <p:ph idx="1"/>
          </p:nvPr>
        </p:nvSpPr>
        <p:spPr>
          <a:xfrm>
            <a:off x="981307" y="1495426"/>
            <a:ext cx="9000893" cy="4454525"/>
          </a:xfrm>
        </p:spPr>
        <p:txBody>
          <a:bodyPr>
            <a:normAutofit/>
          </a:bodyPr>
          <a:lstStyle/>
          <a:p>
            <a:r>
              <a:rPr lang="en-US" altLang="en-US" dirty="0"/>
              <a:t>Genital Herpes</a:t>
            </a:r>
          </a:p>
          <a:p>
            <a:pPr lvl="1"/>
            <a:r>
              <a:rPr lang="en-US" altLang="en-US" dirty="0"/>
              <a:t>In men–affected sites</a:t>
            </a:r>
          </a:p>
          <a:p>
            <a:pPr lvl="2"/>
            <a:r>
              <a:rPr lang="en-US" altLang="en-US" dirty="0"/>
              <a:t>Penis shaft, glans, and prepuce of the penis</a:t>
            </a:r>
          </a:p>
          <a:p>
            <a:pPr lvl="1"/>
            <a:r>
              <a:rPr lang="en-US" altLang="en-US" dirty="0"/>
              <a:t>In women and men</a:t>
            </a:r>
          </a:p>
          <a:p>
            <a:pPr lvl="2"/>
            <a:r>
              <a:rPr lang="en-US" altLang="en-US" dirty="0"/>
              <a:t>Urethra involvement</a:t>
            </a:r>
          </a:p>
          <a:p>
            <a:pPr lvl="1"/>
            <a:r>
              <a:rPr lang="en-US" altLang="en-US" dirty="0"/>
              <a:t>Recurrent herpes infections involve the same sites as primary infections</a:t>
            </a:r>
          </a:p>
          <a:p>
            <a:pPr lvl="2"/>
            <a:r>
              <a:rPr lang="en-US" altLang="en-US" dirty="0"/>
              <a:t>However, the urethra is less commonly involved with fewer symptoms and shorter duration.</a:t>
            </a:r>
          </a:p>
          <a:p>
            <a:pPr lvl="1"/>
            <a:r>
              <a:rPr lang="en-US" altLang="en-US" dirty="0"/>
              <a:t>Herpes genitalis can as much as double the risk of sexual transmission of HIV.</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DDB41CF-7BA3-FC94-BE07-3E66AEF62D00}"/>
              </a:ext>
            </a:extLst>
          </p:cNvPr>
          <p:cNvSpPr>
            <a:spLocks noGrp="1"/>
          </p:cNvSpPr>
          <p:nvPr>
            <p:ph type="title"/>
          </p:nvPr>
        </p:nvSpPr>
        <p:spPr/>
        <p:txBody>
          <a:bodyPr/>
          <a:lstStyle/>
          <a:p>
            <a:pPr eaLnBrk="1" hangingPunct="1"/>
            <a:r>
              <a:rPr lang="en-US" altLang="en-US" dirty="0"/>
              <a:t>Herpes Simplex Virus</a:t>
            </a:r>
          </a:p>
        </p:txBody>
      </p:sp>
      <p:sp>
        <p:nvSpPr>
          <p:cNvPr id="131075" name="Rectangle 3">
            <a:extLst>
              <a:ext uri="{FF2B5EF4-FFF2-40B4-BE49-F238E27FC236}">
                <a16:creationId xmlns:a16="http://schemas.microsoft.com/office/drawing/2014/main" id="{CF960421-8FA6-83D6-93B8-1DE05F90ACF8}"/>
              </a:ext>
            </a:extLst>
          </p:cNvPr>
          <p:cNvSpPr>
            <a:spLocks noGrp="1"/>
          </p:cNvSpPr>
          <p:nvPr>
            <p:ph idx="1"/>
          </p:nvPr>
        </p:nvSpPr>
        <p:spPr/>
        <p:txBody>
          <a:bodyPr/>
          <a:lstStyle/>
          <a:p>
            <a:r>
              <a:rPr lang="en-US" altLang="en-US" sz="2400" dirty="0"/>
              <a:t>Neonatal Herpes</a:t>
            </a:r>
          </a:p>
          <a:p>
            <a:pPr lvl="1"/>
            <a:r>
              <a:rPr lang="en-US" altLang="en-US" sz="2300" dirty="0"/>
              <a:t>HSV-2 is more severe than HSV-1 in neonates.</a:t>
            </a:r>
          </a:p>
          <a:p>
            <a:pPr lvl="1"/>
            <a:r>
              <a:rPr lang="en-US" altLang="en-US" sz="2300" dirty="0"/>
              <a:t>Acquired in utero, during birth, or after birth</a:t>
            </a:r>
          </a:p>
          <a:p>
            <a:pPr lvl="1"/>
            <a:r>
              <a:rPr lang="en-US" altLang="en-US" sz="2300" dirty="0"/>
              <a:t>Most commonly during vaginal delivery: 50% chance of transmission when mother has a primary infection</a:t>
            </a:r>
            <a:r>
              <a:rPr lang="en-US" altLang="en-US" sz="2300" strike="sngStrike" dirty="0"/>
              <a: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DE1EAF31-4231-D3C5-DEE1-4C91D8BA0FB0}"/>
              </a:ext>
            </a:extLst>
          </p:cNvPr>
          <p:cNvSpPr>
            <a:spLocks noGrp="1"/>
          </p:cNvSpPr>
          <p:nvPr>
            <p:ph type="title"/>
          </p:nvPr>
        </p:nvSpPr>
        <p:spPr/>
        <p:txBody>
          <a:bodyPr/>
          <a:lstStyle/>
          <a:p>
            <a:pPr eaLnBrk="1" hangingPunct="1"/>
            <a:r>
              <a:rPr lang="en-US" altLang="en-US"/>
              <a:t>Introductory Remarks</a:t>
            </a:r>
          </a:p>
        </p:txBody>
      </p:sp>
      <p:sp>
        <p:nvSpPr>
          <p:cNvPr id="24579" name="Content Placeholder 5">
            <a:extLst>
              <a:ext uri="{FF2B5EF4-FFF2-40B4-BE49-F238E27FC236}">
                <a16:creationId xmlns:a16="http://schemas.microsoft.com/office/drawing/2014/main" id="{3D90916F-79F5-CD98-57C3-7D58C6A08CB5}"/>
              </a:ext>
            </a:extLst>
          </p:cNvPr>
          <p:cNvSpPr>
            <a:spLocks noGrp="1"/>
          </p:cNvSpPr>
          <p:nvPr>
            <p:ph idx="1"/>
          </p:nvPr>
        </p:nvSpPr>
        <p:spPr/>
        <p:txBody>
          <a:bodyPr/>
          <a:lstStyle/>
          <a:p>
            <a:pPr eaLnBrk="1" hangingPunct="1"/>
            <a:r>
              <a:rPr lang="en-US" altLang="en-US" dirty="0"/>
              <a:t>Significant advances in diagnostic methods have transformed the field of virology.</a:t>
            </a:r>
          </a:p>
          <a:p>
            <a:pPr lvl="1" eaLnBrk="1" hangingPunct="1"/>
            <a:r>
              <a:rPr lang="en-US" altLang="en-US" dirty="0"/>
              <a:t>Newer methods provide quicker turn-around times.</a:t>
            </a:r>
          </a:p>
          <a:p>
            <a:pPr lvl="1" eaLnBrk="1" hangingPunct="1"/>
            <a:r>
              <a:rPr lang="en-US" altLang="en-US" dirty="0"/>
              <a:t>Test results are now more clinically useful.</a:t>
            </a:r>
          </a:p>
          <a:p>
            <a:pPr lvl="1" eaLnBrk="1" hangingPunct="1"/>
            <a:r>
              <a:rPr lang="en-US" altLang="en-US" dirty="0"/>
              <a:t>Molecular diagnostic testing results in earlier intervention, earlier treatment, and better outcomes.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90390DDE-0E2A-EABC-56A3-8F9827548D18}"/>
              </a:ext>
            </a:extLst>
          </p:cNvPr>
          <p:cNvSpPr>
            <a:spLocks noGrp="1"/>
          </p:cNvSpPr>
          <p:nvPr>
            <p:ph type="title"/>
          </p:nvPr>
        </p:nvSpPr>
        <p:spPr/>
        <p:txBody>
          <a:bodyPr/>
          <a:lstStyle/>
          <a:p>
            <a:pPr eaLnBrk="1" hangingPunct="1"/>
            <a:r>
              <a:rPr lang="en-US" altLang="en-US" dirty="0"/>
              <a:t>Herpes Simplex Virus</a:t>
            </a:r>
          </a:p>
        </p:txBody>
      </p:sp>
      <p:sp>
        <p:nvSpPr>
          <p:cNvPr id="132099" name="Rectangle 3">
            <a:extLst>
              <a:ext uri="{FF2B5EF4-FFF2-40B4-BE49-F238E27FC236}">
                <a16:creationId xmlns:a16="http://schemas.microsoft.com/office/drawing/2014/main" id="{6D7237A8-47F2-4F50-D433-459E56A3CB55}"/>
              </a:ext>
            </a:extLst>
          </p:cNvPr>
          <p:cNvSpPr>
            <a:spLocks noGrp="1"/>
          </p:cNvSpPr>
          <p:nvPr>
            <p:ph idx="1"/>
          </p:nvPr>
        </p:nvSpPr>
        <p:spPr/>
        <p:txBody>
          <a:bodyPr/>
          <a:lstStyle/>
          <a:p>
            <a:r>
              <a:rPr lang="en-US" altLang="en-US" dirty="0"/>
              <a:t>Neonatal Herpes </a:t>
            </a:r>
          </a:p>
          <a:p>
            <a:pPr lvl="1"/>
            <a:r>
              <a:rPr lang="en-US" altLang="en-US" dirty="0"/>
              <a:t>The risk of transmission is very low when the mother has recurrent herpes. </a:t>
            </a:r>
          </a:p>
          <a:p>
            <a:pPr lvl="1"/>
            <a:r>
              <a:rPr lang="en-US" altLang="en-US" dirty="0"/>
              <a:t>Cesarean delivery or suppressive antiviral therapy at delivery significantly reduces the risk of transmission.</a:t>
            </a:r>
          </a:p>
          <a:p>
            <a:pPr lvl="1"/>
            <a:r>
              <a:rPr lang="en-US" altLang="en-US" dirty="0"/>
              <a:t>Mortality associated with disseminated neonatal disease is about 60% in treated neonates and exceeds 70% in untreated neonates.</a:t>
            </a:r>
            <a:endParaRPr lang="en-US" altLang="en-US" sz="3600" dirty="0"/>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B7ED1D2-FBF4-A868-32DE-646D6B88F20C}"/>
              </a:ext>
            </a:extLst>
          </p:cNvPr>
          <p:cNvSpPr>
            <a:spLocks noGrp="1"/>
          </p:cNvSpPr>
          <p:nvPr>
            <p:ph type="title"/>
          </p:nvPr>
        </p:nvSpPr>
        <p:spPr/>
        <p:txBody>
          <a:bodyPr/>
          <a:lstStyle/>
          <a:p>
            <a:pPr eaLnBrk="1" hangingPunct="1"/>
            <a:r>
              <a:rPr lang="en-US" altLang="en-US" dirty="0"/>
              <a:t>Herpes Simplex Virus</a:t>
            </a:r>
          </a:p>
        </p:txBody>
      </p:sp>
      <p:sp>
        <p:nvSpPr>
          <p:cNvPr id="134147" name="Rectangle 3">
            <a:extLst>
              <a:ext uri="{FF2B5EF4-FFF2-40B4-BE49-F238E27FC236}">
                <a16:creationId xmlns:a16="http://schemas.microsoft.com/office/drawing/2014/main" id="{E4CA6183-51FA-E02E-C553-B482A32D013E}"/>
              </a:ext>
            </a:extLst>
          </p:cNvPr>
          <p:cNvSpPr>
            <a:spLocks noGrp="1"/>
          </p:cNvSpPr>
          <p:nvPr>
            <p:ph idx="1"/>
          </p:nvPr>
        </p:nvSpPr>
        <p:spPr>
          <a:xfrm>
            <a:off x="1954213" y="1524001"/>
            <a:ext cx="8229600" cy="4525963"/>
          </a:xfrm>
        </p:spPr>
        <p:txBody>
          <a:bodyPr/>
          <a:lstStyle/>
          <a:p>
            <a:r>
              <a:rPr lang="en-US" altLang="en-US" sz="2400" dirty="0"/>
              <a:t>HSV Encephalitis</a:t>
            </a:r>
          </a:p>
          <a:p>
            <a:pPr lvl="1"/>
            <a:r>
              <a:rPr lang="en-US" altLang="en-US" sz="2000" dirty="0"/>
              <a:t>Devastating disease with a mortality rate of 70%</a:t>
            </a:r>
          </a:p>
          <a:p>
            <a:pPr lvl="1"/>
            <a:r>
              <a:rPr lang="en-US" altLang="en-US" sz="2000" dirty="0"/>
              <a:t>Accounts for 20% of all cases in the U.S.</a:t>
            </a:r>
          </a:p>
          <a:p>
            <a:pPr lvl="1"/>
            <a:r>
              <a:rPr lang="en-US" altLang="en-US" sz="2000" dirty="0"/>
              <a:t>Encephalitis is usually caused by HSV-2 in neonates and HSV-1 in older children and adults. </a:t>
            </a:r>
          </a:p>
          <a:p>
            <a:pPr lvl="1"/>
            <a:r>
              <a:rPr lang="en-US" altLang="en-US" sz="2000" dirty="0"/>
              <a:t>HSV encephalitis is also associated with an immunocompromised status. </a:t>
            </a:r>
          </a:p>
          <a:p>
            <a:pPr lvl="1"/>
            <a:r>
              <a:rPr lang="en-US" altLang="en-US" sz="2000" dirty="0"/>
              <a:t>Survival rates and clinical outcomes are greatly improved with IV antiviral treatment.</a:t>
            </a:r>
            <a:endParaRPr lang="en-US" altLang="en-US" sz="3200" dirty="0"/>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C28A4113-4DFA-1039-7F01-3676E8C454E5}"/>
              </a:ext>
            </a:extLst>
          </p:cNvPr>
          <p:cNvSpPr>
            <a:spLocks noGrp="1"/>
          </p:cNvSpPr>
          <p:nvPr>
            <p:ph type="title"/>
          </p:nvPr>
        </p:nvSpPr>
        <p:spPr>
          <a:xfrm>
            <a:off x="2209800" y="98425"/>
            <a:ext cx="7772400" cy="1219200"/>
          </a:xfrm>
        </p:spPr>
        <p:txBody>
          <a:bodyPr/>
          <a:lstStyle/>
          <a:p>
            <a:pPr eaLnBrk="1" hangingPunct="1"/>
            <a:r>
              <a:rPr lang="en-US" altLang="en-US" dirty="0"/>
              <a:t>Herpes Simplex Virus</a:t>
            </a:r>
          </a:p>
        </p:txBody>
      </p:sp>
      <p:sp>
        <p:nvSpPr>
          <p:cNvPr id="59395" name="Rectangle 3">
            <a:extLst>
              <a:ext uri="{FF2B5EF4-FFF2-40B4-BE49-F238E27FC236}">
                <a16:creationId xmlns:a16="http://schemas.microsoft.com/office/drawing/2014/main" id="{DBF3CF8D-DAC7-997B-41F5-70D36F8EECC4}"/>
              </a:ext>
            </a:extLst>
          </p:cNvPr>
          <p:cNvSpPr>
            <a:spLocks noGrp="1"/>
          </p:cNvSpPr>
          <p:nvPr>
            <p:ph idx="1"/>
          </p:nvPr>
        </p:nvSpPr>
        <p:spPr>
          <a:xfrm>
            <a:off x="2209800" y="1524001"/>
            <a:ext cx="7772400" cy="4454525"/>
          </a:xfrm>
        </p:spPr>
        <p:txBody>
          <a:bodyPr>
            <a:normAutofit lnSpcReduction="10000"/>
          </a:bodyPr>
          <a:lstStyle/>
          <a:p>
            <a:pPr>
              <a:defRPr/>
            </a:pPr>
            <a:r>
              <a:rPr lang="en-US" altLang="en-US" sz="2400" dirty="0"/>
              <a:t>Ocular Herpes</a:t>
            </a:r>
          </a:p>
          <a:p>
            <a:pPr lvl="1">
              <a:defRPr/>
            </a:pPr>
            <a:r>
              <a:rPr lang="en-US" altLang="en-US" sz="2300" dirty="0"/>
              <a:t>Infection of the conjunctiva</a:t>
            </a:r>
          </a:p>
          <a:p>
            <a:pPr lvl="2">
              <a:defRPr/>
            </a:pPr>
            <a:r>
              <a:rPr lang="en-US" altLang="en-US" sz="1900" dirty="0"/>
              <a:t>Swelling of the eyelids</a:t>
            </a:r>
          </a:p>
          <a:p>
            <a:pPr lvl="2">
              <a:defRPr/>
            </a:pPr>
            <a:r>
              <a:rPr lang="en-US" altLang="en-US" sz="1900" dirty="0"/>
              <a:t>Associated with fluid-filled vesicles</a:t>
            </a:r>
          </a:p>
          <a:p>
            <a:pPr lvl="1">
              <a:defRPr/>
            </a:pPr>
            <a:r>
              <a:rPr lang="en-US" altLang="en-US" sz="2300" dirty="0"/>
              <a:t>Corneal involvement</a:t>
            </a:r>
            <a:r>
              <a:rPr lang="en-US" altLang="en-US" sz="2300" i="1" dirty="0"/>
              <a:t>, herpes keratitis</a:t>
            </a:r>
            <a:r>
              <a:rPr lang="en-US" altLang="en-US" sz="2300" dirty="0"/>
              <a:t>, can result in </a:t>
            </a:r>
            <a:r>
              <a:rPr lang="en-US" altLang="en-US" sz="1900" dirty="0"/>
              <a:t>destructive ulceration and perforation of the cornea, leading to blindness.</a:t>
            </a:r>
          </a:p>
          <a:p>
            <a:pPr lvl="1">
              <a:defRPr/>
            </a:pPr>
            <a:r>
              <a:rPr lang="en-US" sz="2000" dirty="0"/>
              <a:t>Fortunately, most infections involve only the superficial epithelial layer and heal completely with treatment</a:t>
            </a:r>
            <a:endParaRPr lang="en-US" altLang="en-US" sz="3200" i="1" dirty="0"/>
          </a:p>
          <a:p>
            <a:pPr eaLnBrk="1" hangingPunct="1">
              <a:defRPr/>
            </a:pPr>
            <a:endParaRPr lang="en-US" altLang="en-US" sz="4000" dirty="0"/>
          </a:p>
          <a:p>
            <a:pPr marL="0" indent="0">
              <a:buNone/>
              <a:defRPr/>
            </a:pPr>
            <a:r>
              <a:rPr lang="en-US" altLang="en-US" sz="2700" dirty="0"/>
              <a:t> </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5">
            <a:extLst>
              <a:ext uri="{FF2B5EF4-FFF2-40B4-BE49-F238E27FC236}">
                <a16:creationId xmlns:a16="http://schemas.microsoft.com/office/drawing/2014/main" id="{1F6B4E8D-393C-EC6A-1DD5-A06893F5F282}"/>
              </a:ext>
            </a:extLst>
          </p:cNvPr>
          <p:cNvSpPr>
            <a:spLocks noGrp="1"/>
          </p:cNvSpPr>
          <p:nvPr>
            <p:ph type="title"/>
          </p:nvPr>
        </p:nvSpPr>
        <p:spPr>
          <a:xfrm>
            <a:off x="1978025" y="342900"/>
            <a:ext cx="8229600" cy="1143000"/>
          </a:xfrm>
        </p:spPr>
        <p:txBody>
          <a:bodyPr/>
          <a:lstStyle/>
          <a:p>
            <a:r>
              <a:rPr lang="en-US" altLang="en-US" dirty="0"/>
              <a:t>Herpes Simplex Virus</a:t>
            </a:r>
          </a:p>
        </p:txBody>
      </p:sp>
      <p:sp>
        <p:nvSpPr>
          <p:cNvPr id="138243" name="Content Placeholder 6">
            <a:extLst>
              <a:ext uri="{FF2B5EF4-FFF2-40B4-BE49-F238E27FC236}">
                <a16:creationId xmlns:a16="http://schemas.microsoft.com/office/drawing/2014/main" id="{63AC1B8B-C311-6497-025E-2A25183D565E}"/>
              </a:ext>
            </a:extLst>
          </p:cNvPr>
          <p:cNvSpPr>
            <a:spLocks noGrp="1"/>
          </p:cNvSpPr>
          <p:nvPr>
            <p:ph idx="1"/>
          </p:nvPr>
        </p:nvSpPr>
        <p:spPr/>
        <p:txBody>
          <a:bodyPr/>
          <a:lstStyle/>
          <a:p>
            <a:r>
              <a:rPr lang="en-US" altLang="en-US" dirty="0"/>
              <a:t>Diagnosis of HSV</a:t>
            </a:r>
          </a:p>
          <a:p>
            <a:pPr lvl="1"/>
            <a:r>
              <a:rPr lang="en-US" altLang="en-US" dirty="0"/>
              <a:t>Best made by antigen detection or viral isolation in culture</a:t>
            </a:r>
          </a:p>
          <a:p>
            <a:pPr lvl="1"/>
            <a:r>
              <a:rPr lang="en-US" altLang="en-US" dirty="0"/>
              <a:t>Smaller laboratories</a:t>
            </a:r>
          </a:p>
          <a:p>
            <a:pPr lvl="2"/>
            <a:r>
              <a:rPr lang="en-US" altLang="en-US" dirty="0"/>
              <a:t>Tzanck smear from suspicious lesion and look for CPE typical of HSV</a:t>
            </a:r>
          </a:p>
          <a:p>
            <a:pPr lvl="2"/>
            <a:r>
              <a:rPr lang="en-US" altLang="en-US" dirty="0"/>
              <a:t>If present, specific fluorescent antibodies to HSV-1 or HSV-2</a:t>
            </a:r>
          </a:p>
          <a:p>
            <a:pPr lvl="1"/>
            <a:r>
              <a:rPr lang="en-US" altLang="en-US" dirty="0"/>
              <a:t>Other specimen types</a:t>
            </a:r>
          </a:p>
          <a:p>
            <a:pPr lvl="2"/>
            <a:r>
              <a:rPr lang="en-US" altLang="en-US" dirty="0"/>
              <a:t>Stained and observed for CPE consistent with HIV infection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EDCEB3F5-C13C-791A-93DA-E39B895B58FF}"/>
              </a:ext>
            </a:extLst>
          </p:cNvPr>
          <p:cNvSpPr>
            <a:spLocks noGrp="1"/>
          </p:cNvSpPr>
          <p:nvPr>
            <p:ph type="title"/>
          </p:nvPr>
        </p:nvSpPr>
        <p:spPr/>
        <p:txBody>
          <a:bodyPr/>
          <a:lstStyle/>
          <a:p>
            <a:r>
              <a:rPr lang="en-US" altLang="en-US" dirty="0"/>
              <a:t>Skin Vesicle Fluid, </a:t>
            </a:r>
            <a:r>
              <a:rPr lang="en-US" altLang="en-US" dirty="0" err="1"/>
              <a:t>Tzanck</a:t>
            </a:r>
            <a:r>
              <a:rPr lang="en-US" altLang="en-US" dirty="0"/>
              <a:t> Prep, Hematoxylin and Eosin Stain </a:t>
            </a:r>
          </a:p>
        </p:txBody>
      </p:sp>
      <p:sp>
        <p:nvSpPr>
          <p:cNvPr id="139267" name="Content Placeholder 2">
            <a:extLst>
              <a:ext uri="{FF2B5EF4-FFF2-40B4-BE49-F238E27FC236}">
                <a16:creationId xmlns:a16="http://schemas.microsoft.com/office/drawing/2014/main" id="{8D5B5F88-B689-A1F4-8A2D-946F80092BEE}"/>
              </a:ext>
            </a:extLst>
          </p:cNvPr>
          <p:cNvSpPr>
            <a:spLocks noGrp="1"/>
          </p:cNvSpPr>
          <p:nvPr>
            <p:ph idx="1"/>
          </p:nvPr>
        </p:nvSpPr>
        <p:spPr/>
        <p:txBody>
          <a:bodyPr/>
          <a:lstStyle/>
          <a:p>
            <a:r>
              <a:rPr lang="en-US" altLang="en-US" dirty="0"/>
              <a:t>Intranuclear inclusions present, morphology consistent with HSV inclusions</a:t>
            </a:r>
          </a:p>
          <a:p>
            <a:pPr marL="0" indent="0">
              <a:buNone/>
            </a:pPr>
            <a:endParaRPr lang="en-US" altLang="en-US" dirty="0"/>
          </a:p>
        </p:txBody>
      </p:sp>
      <p:pic>
        <p:nvPicPr>
          <p:cNvPr id="3" name="Picture 2" descr="A picture containing violet, purple, colorfulness, mold&#10;&#10;Description automatically generated">
            <a:extLst>
              <a:ext uri="{FF2B5EF4-FFF2-40B4-BE49-F238E27FC236}">
                <a16:creationId xmlns:a16="http://schemas.microsoft.com/office/drawing/2014/main" id="{6F72D883-7A49-A9D4-5209-4001F46FD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821876"/>
            <a:ext cx="4146402" cy="2731431"/>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41B689DB-3CC5-54D2-5470-64E7FCF92846}"/>
              </a:ext>
            </a:extLst>
          </p:cNvPr>
          <p:cNvSpPr>
            <a:spLocks noGrp="1"/>
          </p:cNvSpPr>
          <p:nvPr>
            <p:ph type="title"/>
          </p:nvPr>
        </p:nvSpPr>
        <p:spPr/>
        <p:txBody>
          <a:bodyPr/>
          <a:lstStyle/>
          <a:p>
            <a:r>
              <a:rPr lang="en-US" altLang="en-US" dirty="0"/>
              <a:t>Skin Vesicle Fluid, </a:t>
            </a:r>
            <a:r>
              <a:rPr lang="en-US" altLang="en-US" dirty="0" err="1"/>
              <a:t>Tzanck</a:t>
            </a:r>
            <a:r>
              <a:rPr lang="en-US" altLang="en-US" dirty="0"/>
              <a:t> Prep, Fluorescent Antibody Stain for HSV</a:t>
            </a:r>
          </a:p>
        </p:txBody>
      </p:sp>
      <p:pic>
        <p:nvPicPr>
          <p:cNvPr id="3" name="Content Placeholder 2" descr="A picture containing screenshot, invertebrate, reef&#10;&#10;Description automatically generated">
            <a:extLst>
              <a:ext uri="{FF2B5EF4-FFF2-40B4-BE49-F238E27FC236}">
                <a16:creationId xmlns:a16="http://schemas.microsoft.com/office/drawing/2014/main" id="{26704C1B-EC10-AD72-4DFB-C32E67451D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5173" y="2072228"/>
            <a:ext cx="4114800" cy="2713544"/>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406E1E2D-DFF8-674B-F6FE-F3723F3CBFD2}"/>
              </a:ext>
            </a:extLst>
          </p:cNvPr>
          <p:cNvSpPr>
            <a:spLocks noGrp="1"/>
          </p:cNvSpPr>
          <p:nvPr>
            <p:ph type="title"/>
          </p:nvPr>
        </p:nvSpPr>
        <p:spPr>
          <a:xfrm>
            <a:off x="2001838" y="304800"/>
            <a:ext cx="8229600" cy="1143000"/>
          </a:xfrm>
        </p:spPr>
        <p:txBody>
          <a:bodyPr/>
          <a:lstStyle/>
          <a:p>
            <a:r>
              <a:rPr lang="en-US" altLang="en-US" sz="3600" dirty="0"/>
              <a:t>Bronchoalveolar Lavage, Centrifuge Prep, Rapid Wright-Giemsa Stain</a:t>
            </a:r>
          </a:p>
        </p:txBody>
      </p:sp>
      <p:sp>
        <p:nvSpPr>
          <p:cNvPr id="141315" name="Content Placeholder 2">
            <a:extLst>
              <a:ext uri="{FF2B5EF4-FFF2-40B4-BE49-F238E27FC236}">
                <a16:creationId xmlns:a16="http://schemas.microsoft.com/office/drawing/2014/main" id="{84125CC7-25A0-34D0-C5ED-C548B06847C0}"/>
              </a:ext>
            </a:extLst>
          </p:cNvPr>
          <p:cNvSpPr>
            <a:spLocks noGrp="1"/>
          </p:cNvSpPr>
          <p:nvPr>
            <p:ph idx="1"/>
          </p:nvPr>
        </p:nvSpPr>
        <p:spPr/>
        <p:txBody>
          <a:bodyPr/>
          <a:lstStyle/>
          <a:p>
            <a:r>
              <a:rPr lang="en-US" altLang="en-US" dirty="0"/>
              <a:t>Multinucleated epithelial cells and intranuclear inclusions present.  Morphology consistent with herpes simplex virus infection. </a:t>
            </a:r>
          </a:p>
          <a:p>
            <a:pPr marL="0" indent="0">
              <a:buNone/>
            </a:pPr>
            <a:endParaRPr lang="en-US" altLang="en-US" dirty="0"/>
          </a:p>
        </p:txBody>
      </p:sp>
      <p:pic>
        <p:nvPicPr>
          <p:cNvPr id="5" name="Picture 4" descr="A picture containing snow, mold, winter, bubble&#10;&#10;Description automatically generated">
            <a:extLst>
              <a:ext uri="{FF2B5EF4-FFF2-40B4-BE49-F238E27FC236}">
                <a16:creationId xmlns:a16="http://schemas.microsoft.com/office/drawing/2014/main" id="{83B0A69F-2953-9F99-0B1A-C3FF8606B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078355"/>
            <a:ext cx="3854460" cy="254186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4F50517-D9F5-F602-9437-5F785D896DF6}"/>
              </a:ext>
            </a:extLst>
          </p:cNvPr>
          <p:cNvSpPr>
            <a:spLocks noGrp="1"/>
          </p:cNvSpPr>
          <p:nvPr>
            <p:ph type="title"/>
          </p:nvPr>
        </p:nvSpPr>
        <p:spPr>
          <a:xfrm>
            <a:off x="2209800" y="98425"/>
            <a:ext cx="7772400" cy="1219200"/>
          </a:xfrm>
        </p:spPr>
        <p:txBody>
          <a:bodyPr/>
          <a:lstStyle/>
          <a:p>
            <a:pPr eaLnBrk="1" hangingPunct="1"/>
            <a:r>
              <a:rPr lang="en-US" altLang="en-US" dirty="0"/>
              <a:t>Herpes Simplex Virus</a:t>
            </a:r>
          </a:p>
        </p:txBody>
      </p:sp>
      <p:sp>
        <p:nvSpPr>
          <p:cNvPr id="143363" name="Rectangle 3">
            <a:extLst>
              <a:ext uri="{FF2B5EF4-FFF2-40B4-BE49-F238E27FC236}">
                <a16:creationId xmlns:a16="http://schemas.microsoft.com/office/drawing/2014/main" id="{B95AF8CA-C5D1-9B56-6B1A-68E4BC5D1F3C}"/>
              </a:ext>
            </a:extLst>
          </p:cNvPr>
          <p:cNvSpPr>
            <a:spLocks noGrp="1"/>
          </p:cNvSpPr>
          <p:nvPr>
            <p:ph idx="1"/>
          </p:nvPr>
        </p:nvSpPr>
        <p:spPr>
          <a:xfrm>
            <a:off x="2209800" y="1524001"/>
            <a:ext cx="7772400" cy="4454525"/>
          </a:xfrm>
        </p:spPr>
        <p:txBody>
          <a:bodyPr/>
          <a:lstStyle/>
          <a:p>
            <a:r>
              <a:rPr lang="en-US" altLang="en-US" dirty="0"/>
              <a:t>HSV Diagnosis</a:t>
            </a:r>
          </a:p>
          <a:p>
            <a:r>
              <a:rPr lang="en-US" altLang="en-US" dirty="0"/>
              <a:t>Culture is still considered the gold standard.</a:t>
            </a:r>
          </a:p>
          <a:p>
            <a:pPr lvl="1"/>
            <a:r>
              <a:rPr lang="en-US" altLang="en-US" dirty="0"/>
              <a:t>The best specimens for culture are </a:t>
            </a:r>
          </a:p>
          <a:p>
            <a:pPr lvl="2"/>
            <a:r>
              <a:rPr lang="en-US" altLang="en-US" dirty="0"/>
              <a:t>Aspirates from vesicles, open lesions, or host cells collected from infected sites. </a:t>
            </a:r>
          </a:p>
          <a:p>
            <a:pPr lvl="2"/>
            <a:r>
              <a:rPr lang="en-US" altLang="en-US" dirty="0"/>
              <a:t>Culture of CSF is usually not productive. </a:t>
            </a:r>
          </a:p>
          <a:p>
            <a:pPr lvl="1"/>
            <a:r>
              <a:rPr lang="en-US" altLang="en-US" dirty="0"/>
              <a:t>To make a culture-confirmed diagnosis of encephalitis, brain biopsy material is required.</a:t>
            </a: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6C571CCE-72A3-55EB-DC85-CCD8E3034C7E}"/>
              </a:ext>
            </a:extLst>
          </p:cNvPr>
          <p:cNvSpPr>
            <a:spLocks noGrp="1"/>
          </p:cNvSpPr>
          <p:nvPr>
            <p:ph type="title"/>
          </p:nvPr>
        </p:nvSpPr>
        <p:spPr/>
        <p:txBody>
          <a:bodyPr/>
          <a:lstStyle/>
          <a:p>
            <a:r>
              <a:rPr lang="en-US" altLang="en-US" dirty="0"/>
              <a:t>Herpes Simplex Virus</a:t>
            </a:r>
          </a:p>
        </p:txBody>
      </p:sp>
      <p:sp>
        <p:nvSpPr>
          <p:cNvPr id="144387" name="Content Placeholder 2">
            <a:extLst>
              <a:ext uri="{FF2B5EF4-FFF2-40B4-BE49-F238E27FC236}">
                <a16:creationId xmlns:a16="http://schemas.microsoft.com/office/drawing/2014/main" id="{D5956A42-0A4F-3C8C-E71B-1DC489D637AE}"/>
              </a:ext>
            </a:extLst>
          </p:cNvPr>
          <p:cNvSpPr>
            <a:spLocks noGrp="1"/>
          </p:cNvSpPr>
          <p:nvPr>
            <p:ph idx="1"/>
          </p:nvPr>
        </p:nvSpPr>
        <p:spPr/>
        <p:txBody>
          <a:bodyPr/>
          <a:lstStyle/>
          <a:p>
            <a:r>
              <a:rPr lang="en-US" altLang="en-US" dirty="0"/>
              <a:t>HSV Diagnosis </a:t>
            </a:r>
          </a:p>
          <a:p>
            <a:pPr lvl="1"/>
            <a:r>
              <a:rPr lang="en-US" altLang="en-US" dirty="0"/>
              <a:t>Preferred diagnostic method in CSF is PCR</a:t>
            </a:r>
          </a:p>
          <a:p>
            <a:pPr lvl="2"/>
            <a:r>
              <a:rPr lang="en-US" altLang="en-US" dirty="0"/>
              <a:t>In many studies, gene amplification for HSV in CSF approaches 100% sensitivity with almost the same specificity.</a:t>
            </a:r>
          </a:p>
          <a:p>
            <a:pPr lvl="1"/>
            <a:r>
              <a:rPr lang="en-US" altLang="en-US" dirty="0"/>
              <a:t>There are other newer nucleic acid assays</a:t>
            </a:r>
          </a:p>
          <a:p>
            <a:pPr lvl="2"/>
            <a:r>
              <a:rPr lang="en-US" altLang="en-US" dirty="0"/>
              <a:t>A diagnostic panel is available for the detection of HSV-1, HSV-2, and several other viruses and bacteria that cause meningitis</a:t>
            </a:r>
          </a:p>
          <a:p>
            <a:pPr lvl="2"/>
            <a:r>
              <a:rPr lang="en-US" altLang="en-US" dirty="0"/>
              <a:t>Frequently performed to reduce the need for antiviral therapy</a:t>
            </a:r>
          </a:p>
          <a:p>
            <a:pPr lvl="3"/>
            <a:r>
              <a:rPr lang="en-US" altLang="en-US" dirty="0"/>
              <a:t>Especially in infants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C38489EB-35CE-08FC-3289-8D0CE92D0252}"/>
              </a:ext>
            </a:extLst>
          </p:cNvPr>
          <p:cNvSpPr>
            <a:spLocks noGrp="1"/>
          </p:cNvSpPr>
          <p:nvPr>
            <p:ph type="title"/>
          </p:nvPr>
        </p:nvSpPr>
        <p:spPr/>
        <p:txBody>
          <a:bodyPr/>
          <a:lstStyle/>
          <a:p>
            <a:r>
              <a:rPr lang="en-US" altLang="en-US" dirty="0"/>
              <a:t>Herpes Simplex Virus</a:t>
            </a:r>
          </a:p>
        </p:txBody>
      </p:sp>
      <p:sp>
        <p:nvSpPr>
          <p:cNvPr id="145411" name="Content Placeholder 2">
            <a:extLst>
              <a:ext uri="{FF2B5EF4-FFF2-40B4-BE49-F238E27FC236}">
                <a16:creationId xmlns:a16="http://schemas.microsoft.com/office/drawing/2014/main" id="{88CCD996-28AA-6BB7-B633-58DF4D5C0B6C}"/>
              </a:ext>
            </a:extLst>
          </p:cNvPr>
          <p:cNvSpPr>
            <a:spLocks noGrp="1"/>
          </p:cNvSpPr>
          <p:nvPr>
            <p:ph idx="1"/>
          </p:nvPr>
        </p:nvSpPr>
        <p:spPr/>
        <p:txBody>
          <a:bodyPr/>
          <a:lstStyle/>
          <a:p>
            <a:r>
              <a:rPr lang="en-US" altLang="en-US" dirty="0"/>
              <a:t>HSV Diagnosis</a:t>
            </a:r>
          </a:p>
          <a:p>
            <a:pPr lvl="1"/>
            <a:r>
              <a:rPr lang="en-US" altLang="en-US" dirty="0"/>
              <a:t>Culture</a:t>
            </a:r>
          </a:p>
          <a:p>
            <a:pPr lvl="2"/>
            <a:r>
              <a:rPr lang="en-US" altLang="en-US" dirty="0"/>
              <a:t>HSV replicates rapidly</a:t>
            </a:r>
          </a:p>
          <a:p>
            <a:pPr lvl="2"/>
            <a:r>
              <a:rPr lang="en-US" altLang="en-US" dirty="0"/>
              <a:t>CPE can be seen within 24 hours</a:t>
            </a:r>
          </a:p>
          <a:p>
            <a:pPr lvl="2"/>
            <a:r>
              <a:rPr lang="en-US" altLang="en-US" dirty="0"/>
              <a:t>Diagnosis in cell cultures is quicker than for many other viruses, but it is not as rapid as molecular assays.</a:t>
            </a:r>
          </a:p>
          <a:p>
            <a:pPr lvl="2"/>
            <a:r>
              <a:rPr lang="en-US" altLang="en-US" dirty="0"/>
              <a:t>HSV can be isolated in numerous cell lines, including human embryonic lung, rabbit kidney, MRC-5, HEp2, and A549 cells.</a:t>
            </a:r>
          </a:p>
          <a:p>
            <a:pPr lvl="2"/>
            <a:r>
              <a:rPr lang="en-US" altLang="en-US" dirty="0"/>
              <a:t>Commercially available engineered cell lines</a:t>
            </a:r>
          </a:p>
          <a:p>
            <a:pPr lvl="2"/>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5DF46D4-2ED5-6291-747E-44FBA9202D04}"/>
              </a:ext>
            </a:extLst>
          </p:cNvPr>
          <p:cNvSpPr>
            <a:spLocks noGrp="1"/>
          </p:cNvSpPr>
          <p:nvPr>
            <p:ph type="title"/>
          </p:nvPr>
        </p:nvSpPr>
        <p:spPr/>
        <p:txBody>
          <a:bodyPr/>
          <a:lstStyle/>
          <a:p>
            <a:r>
              <a:rPr lang="en-US" altLang="en-US"/>
              <a:t>What’s Ahead?</a:t>
            </a:r>
          </a:p>
        </p:txBody>
      </p:sp>
      <p:sp>
        <p:nvSpPr>
          <p:cNvPr id="25603" name="Content Placeholder 2">
            <a:extLst>
              <a:ext uri="{FF2B5EF4-FFF2-40B4-BE49-F238E27FC236}">
                <a16:creationId xmlns:a16="http://schemas.microsoft.com/office/drawing/2014/main" id="{CE263F1D-C7AC-2F09-7C4B-44171C1C516A}"/>
              </a:ext>
            </a:extLst>
          </p:cNvPr>
          <p:cNvSpPr>
            <a:spLocks noGrp="1"/>
          </p:cNvSpPr>
          <p:nvPr>
            <p:ph idx="1"/>
          </p:nvPr>
        </p:nvSpPr>
        <p:spPr>
          <a:xfrm>
            <a:off x="1981200" y="1624013"/>
            <a:ext cx="8229600" cy="4525962"/>
          </a:xfrm>
        </p:spPr>
        <p:txBody>
          <a:bodyPr/>
          <a:lstStyle/>
          <a:p>
            <a:r>
              <a:rPr lang="en-US" altLang="en-US" dirty="0"/>
              <a:t>Basic virology</a:t>
            </a:r>
          </a:p>
          <a:p>
            <a:r>
              <a:rPr lang="en-US" altLang="en-US" dirty="0"/>
              <a:t>Advances and challenges in clinical virology in the modern clinical laboratory</a:t>
            </a:r>
          </a:p>
          <a:p>
            <a:r>
              <a:rPr lang="en-US" altLang="en-US" dirty="0"/>
              <a:t>How the laboratory helps diagnose viral infections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1411C804-2AF2-8F70-EED6-0615C12893AB}"/>
              </a:ext>
            </a:extLst>
          </p:cNvPr>
          <p:cNvSpPr>
            <a:spLocks noGrp="1"/>
          </p:cNvSpPr>
          <p:nvPr>
            <p:ph type="title"/>
          </p:nvPr>
        </p:nvSpPr>
        <p:spPr/>
        <p:txBody>
          <a:bodyPr/>
          <a:lstStyle/>
          <a:p>
            <a:r>
              <a:rPr lang="en-US" altLang="en-US" dirty="0"/>
              <a:t>Herpes Simplex Virus</a:t>
            </a:r>
          </a:p>
        </p:txBody>
      </p:sp>
      <p:sp>
        <p:nvSpPr>
          <p:cNvPr id="146435" name="Content Placeholder 2">
            <a:extLst>
              <a:ext uri="{FF2B5EF4-FFF2-40B4-BE49-F238E27FC236}">
                <a16:creationId xmlns:a16="http://schemas.microsoft.com/office/drawing/2014/main" id="{74B9A186-6704-FBF4-F071-922FB6572697}"/>
              </a:ext>
            </a:extLst>
          </p:cNvPr>
          <p:cNvSpPr>
            <a:spLocks noGrp="1"/>
          </p:cNvSpPr>
          <p:nvPr>
            <p:ph idx="1"/>
          </p:nvPr>
        </p:nvSpPr>
        <p:spPr/>
        <p:txBody>
          <a:bodyPr/>
          <a:lstStyle/>
          <a:p>
            <a:r>
              <a:rPr lang="en-US" altLang="en-US" dirty="0"/>
              <a:t>HSV Diagnosis </a:t>
            </a:r>
          </a:p>
          <a:p>
            <a:pPr lvl="1"/>
            <a:r>
              <a:rPr lang="en-US" altLang="en-US" dirty="0"/>
              <a:t>Tests that differentiate antibody response to HSV</a:t>
            </a:r>
          </a:p>
          <a:p>
            <a:pPr lvl="2"/>
            <a:r>
              <a:rPr lang="en-US" altLang="en-US" dirty="0"/>
              <a:t>EIA</a:t>
            </a:r>
          </a:p>
          <a:p>
            <a:pPr lvl="2"/>
            <a:r>
              <a:rPr lang="en-US" altLang="en-US" dirty="0"/>
              <a:t>Strip immunoblot</a:t>
            </a:r>
          </a:p>
          <a:p>
            <a:pPr lvl="2"/>
            <a:r>
              <a:rPr lang="en-US" altLang="en-US" dirty="0"/>
              <a:t>“Simple” membrane-based, point-of-care assays</a:t>
            </a:r>
          </a:p>
          <a:p>
            <a:pPr lvl="2"/>
            <a:r>
              <a:rPr lang="en-US" altLang="en-US" dirty="0"/>
              <a:t>Serologic assays can be of value in diagnosing new infections in patients without a history of infection, particularly women who are pregnant.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4B260400-068C-3B2D-1767-86F4BCF07A6A}"/>
              </a:ext>
            </a:extLst>
          </p:cNvPr>
          <p:cNvSpPr>
            <a:spLocks noGrp="1"/>
          </p:cNvSpPr>
          <p:nvPr>
            <p:ph type="title"/>
          </p:nvPr>
        </p:nvSpPr>
        <p:spPr/>
        <p:txBody>
          <a:bodyPr/>
          <a:lstStyle/>
          <a:p>
            <a:r>
              <a:rPr lang="en-US" altLang="en-US"/>
              <a:t>Overview of the Remaining Members of the Herpesviridae</a:t>
            </a:r>
          </a:p>
        </p:txBody>
      </p:sp>
      <p:sp>
        <p:nvSpPr>
          <p:cNvPr id="148483" name="Content Placeholder 2">
            <a:extLst>
              <a:ext uri="{FF2B5EF4-FFF2-40B4-BE49-F238E27FC236}">
                <a16:creationId xmlns:a16="http://schemas.microsoft.com/office/drawing/2014/main" id="{71E15D2E-6181-1750-A8B3-D5B0D5B20B43}"/>
              </a:ext>
            </a:extLst>
          </p:cNvPr>
          <p:cNvSpPr>
            <a:spLocks noGrp="1"/>
          </p:cNvSpPr>
          <p:nvPr>
            <p:ph idx="1"/>
          </p:nvPr>
        </p:nvSpPr>
        <p:spPr/>
        <p:txBody>
          <a:bodyPr/>
          <a:lstStyle/>
          <a:p>
            <a:r>
              <a:rPr lang="en-US" altLang="en-US" dirty="0"/>
              <a:t>The discussion of each of the remaining members of the family Herpesviridae highlights</a:t>
            </a:r>
            <a:endParaRPr lang="en-US" altLang="en-US" strike="sngStrike" dirty="0"/>
          </a:p>
          <a:p>
            <a:pPr lvl="1"/>
            <a:r>
              <a:rPr lang="en-US" altLang="en-US" dirty="0"/>
              <a:t>Epidemiology</a:t>
            </a:r>
          </a:p>
          <a:p>
            <a:pPr lvl="1"/>
            <a:r>
              <a:rPr lang="en-US" altLang="en-US" dirty="0"/>
              <a:t>Modes of virus transmission</a:t>
            </a:r>
          </a:p>
          <a:p>
            <a:pPr lvl="1"/>
            <a:r>
              <a:rPr lang="en-US" altLang="en-US" dirty="0"/>
              <a:t>Diseases and symptoms-note, latent infections can occur with these viruses</a:t>
            </a:r>
          </a:p>
          <a:p>
            <a:pPr lvl="1"/>
            <a:r>
              <a:rPr lang="en-US" altLang="en-US" dirty="0"/>
              <a:t>Complications </a:t>
            </a:r>
          </a:p>
          <a:p>
            <a:r>
              <a:rPr lang="en-US" altLang="en-US" dirty="0"/>
              <a:t>The focus, however, is on the diagnosis of each virus.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28F928F2-330B-D458-EDA5-26740E41C67F}"/>
              </a:ext>
            </a:extLst>
          </p:cNvPr>
          <p:cNvSpPr>
            <a:spLocks noGrp="1"/>
          </p:cNvSpPr>
          <p:nvPr>
            <p:ph type="title"/>
          </p:nvPr>
        </p:nvSpPr>
        <p:spPr/>
        <p:txBody>
          <a:bodyPr/>
          <a:lstStyle/>
          <a:p>
            <a:r>
              <a:rPr lang="en-US" b="0" cap="none" dirty="0"/>
              <a:t>Cytomegalovirus</a:t>
            </a:r>
            <a:r>
              <a:rPr lang="en-US" b="0" dirty="0"/>
              <a:t> (CMV)</a:t>
            </a:r>
            <a:endParaRPr lang="en-US" altLang="en-US" dirty="0"/>
          </a:p>
        </p:txBody>
      </p:sp>
      <p:sp>
        <p:nvSpPr>
          <p:cNvPr id="3" name="Content Placeholder 2">
            <a:extLst>
              <a:ext uri="{FF2B5EF4-FFF2-40B4-BE49-F238E27FC236}">
                <a16:creationId xmlns:a16="http://schemas.microsoft.com/office/drawing/2014/main" id="{12FC1402-F28B-83BF-9905-7F47C524ABB9}"/>
              </a:ext>
            </a:extLst>
          </p:cNvPr>
          <p:cNvSpPr>
            <a:spLocks noGrp="1"/>
          </p:cNvSpPr>
          <p:nvPr>
            <p:ph idx="1"/>
          </p:nvPr>
        </p:nvSpPr>
        <p:spPr/>
        <p:txBody>
          <a:bodyPr/>
          <a:lstStyle/>
          <a:p>
            <a:pPr>
              <a:defRPr/>
            </a:pPr>
            <a:r>
              <a:rPr lang="en-US" dirty="0"/>
              <a:t>CMV also known as HHV-5</a:t>
            </a:r>
          </a:p>
          <a:p>
            <a:pPr>
              <a:defRPr/>
            </a:pPr>
            <a:r>
              <a:rPr lang="en-US" dirty="0"/>
              <a:t>The name originates from the enlargement of infected cells</a:t>
            </a:r>
          </a:p>
          <a:p>
            <a:pPr lvl="1">
              <a:defRPr/>
            </a:pPr>
            <a:r>
              <a:rPr lang="en-US" i="1" dirty="0" err="1"/>
              <a:t>Cyto</a:t>
            </a:r>
            <a:r>
              <a:rPr lang="en-US" i="1" dirty="0"/>
              <a:t> </a:t>
            </a:r>
            <a:r>
              <a:rPr lang="en-US" dirty="0"/>
              <a:t>is Latin for cell and </a:t>
            </a:r>
            <a:r>
              <a:rPr lang="en-US" i="1" dirty="0"/>
              <a:t>mega </a:t>
            </a:r>
            <a:r>
              <a:rPr lang="en-US" dirty="0"/>
              <a:t>means large</a:t>
            </a:r>
          </a:p>
          <a:p>
            <a:pPr>
              <a:defRPr/>
            </a:pPr>
            <a:r>
              <a:rPr lang="en-US" dirty="0"/>
              <a:t>Spread by close contact with an infected person via</a:t>
            </a:r>
          </a:p>
          <a:p>
            <a:pPr lvl="1">
              <a:defRPr/>
            </a:pPr>
            <a:r>
              <a:rPr lang="en-US" dirty="0"/>
              <a:t>Tears, saliva, urine, stool, breast mix, semen, vaginal and cervical secretions, blood and blood products</a:t>
            </a:r>
          </a:p>
          <a:p>
            <a:pPr marL="457200" lvl="1" indent="0">
              <a:buNone/>
              <a:defRPr/>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4B2EBB4C-8A59-DEE8-236F-B5C332CAFC18}"/>
              </a:ext>
            </a:extLst>
          </p:cNvPr>
          <p:cNvSpPr>
            <a:spLocks noGrp="1"/>
          </p:cNvSpPr>
          <p:nvPr>
            <p:ph type="title"/>
          </p:nvPr>
        </p:nvSpPr>
        <p:spPr/>
        <p:txBody>
          <a:bodyPr/>
          <a:lstStyle/>
          <a:p>
            <a:r>
              <a:rPr lang="en-US" b="0" cap="none" dirty="0"/>
              <a:t>Cytomegalovirus</a:t>
            </a:r>
            <a:endParaRPr lang="en-US" altLang="en-US" dirty="0"/>
          </a:p>
        </p:txBody>
      </p:sp>
      <p:sp>
        <p:nvSpPr>
          <p:cNvPr id="151555" name="Content Placeholder 2">
            <a:extLst>
              <a:ext uri="{FF2B5EF4-FFF2-40B4-BE49-F238E27FC236}">
                <a16:creationId xmlns:a16="http://schemas.microsoft.com/office/drawing/2014/main" id="{CDD6006E-B94D-3F78-10DF-6F5E2363EF61}"/>
              </a:ext>
            </a:extLst>
          </p:cNvPr>
          <p:cNvSpPr>
            <a:spLocks noGrp="1"/>
          </p:cNvSpPr>
          <p:nvPr>
            <p:ph idx="1"/>
          </p:nvPr>
        </p:nvSpPr>
        <p:spPr/>
        <p:txBody>
          <a:bodyPr/>
          <a:lstStyle/>
          <a:p>
            <a:r>
              <a:rPr lang="en-US" altLang="en-US" dirty="0"/>
              <a:t>CMV infection is the most common congenital infection in the United States. </a:t>
            </a:r>
          </a:p>
          <a:p>
            <a:r>
              <a:rPr lang="en-US" altLang="en-US" dirty="0"/>
              <a:t>Most infections are asymptomatic in the immunocompetent host.</a:t>
            </a:r>
          </a:p>
          <a:p>
            <a:pPr lvl="1"/>
            <a:r>
              <a:rPr lang="en-US" altLang="en-US" dirty="0"/>
              <a:t>Can be a self-limiting, mononucleosis-like illness with fever and hepatitis</a:t>
            </a:r>
          </a:p>
          <a:p>
            <a:r>
              <a:rPr lang="en-US" altLang="en-US" dirty="0"/>
              <a:t>In immunocompromised host, such as transplant recipients and patients with HIV</a:t>
            </a:r>
          </a:p>
          <a:p>
            <a:pPr lvl="1"/>
            <a:r>
              <a:rPr lang="en-US" altLang="en-US" dirty="0"/>
              <a:t>Can become a significant, life-threatening, systematic disease involving almost any organ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535F7708-04EE-051D-2D3D-10AD77FBDAAA}"/>
              </a:ext>
            </a:extLst>
          </p:cNvPr>
          <p:cNvSpPr>
            <a:spLocks noGrp="1"/>
          </p:cNvSpPr>
          <p:nvPr>
            <p:ph type="title"/>
          </p:nvPr>
        </p:nvSpPr>
        <p:spPr/>
        <p:txBody>
          <a:bodyPr/>
          <a:lstStyle/>
          <a:p>
            <a:pPr algn="l"/>
            <a:r>
              <a:rPr lang="en-US" cap="none" dirty="0"/>
              <a:t>Cytomegalovirus</a:t>
            </a:r>
            <a:endParaRPr lang="en-US" altLang="en-US" dirty="0"/>
          </a:p>
        </p:txBody>
      </p:sp>
      <p:sp>
        <p:nvSpPr>
          <p:cNvPr id="152579" name="Content Placeholder 2">
            <a:extLst>
              <a:ext uri="{FF2B5EF4-FFF2-40B4-BE49-F238E27FC236}">
                <a16:creationId xmlns:a16="http://schemas.microsoft.com/office/drawing/2014/main" id="{F04119A0-CE65-0654-B4A3-E2D537EA2BAA}"/>
              </a:ext>
            </a:extLst>
          </p:cNvPr>
          <p:cNvSpPr>
            <a:spLocks noGrp="1"/>
          </p:cNvSpPr>
          <p:nvPr>
            <p:ph idx="1"/>
          </p:nvPr>
        </p:nvSpPr>
        <p:spPr/>
        <p:txBody>
          <a:bodyPr/>
          <a:lstStyle/>
          <a:p>
            <a:r>
              <a:rPr lang="en-US" altLang="en-US" sz="2400" dirty="0"/>
              <a:t>Congenital infections</a:t>
            </a:r>
          </a:p>
          <a:p>
            <a:pPr lvl="1"/>
            <a:r>
              <a:rPr lang="en-US" altLang="en-US" sz="2000" dirty="0"/>
              <a:t>Often asymptomatic</a:t>
            </a:r>
          </a:p>
          <a:p>
            <a:pPr lvl="1"/>
            <a:r>
              <a:rPr lang="en-US" altLang="en-US" sz="2000" dirty="0"/>
              <a:t>Can present with serious manifestations </a:t>
            </a:r>
            <a:r>
              <a:rPr lang="en-US" altLang="en-US" sz="1800" dirty="0"/>
              <a:t>If mom acquires the primary infection during pregnancy</a:t>
            </a:r>
          </a:p>
          <a:p>
            <a:pPr lvl="1"/>
            <a:r>
              <a:rPr lang="en-US" altLang="en-US" sz="2000" dirty="0"/>
              <a:t>Unlikely to occur if mom was seropositive at the time of conception</a:t>
            </a:r>
          </a:p>
          <a:p>
            <a:pPr lvl="1"/>
            <a:r>
              <a:rPr lang="en-US" altLang="en-US" sz="2000" dirty="0"/>
              <a:t>Symptoms</a:t>
            </a:r>
          </a:p>
          <a:p>
            <a:pPr lvl="2"/>
            <a:r>
              <a:rPr lang="en-US" altLang="en-US" sz="1800" dirty="0"/>
              <a:t>Petechiae, hepatosplenomegaly, </a:t>
            </a:r>
            <a:r>
              <a:rPr lang="en-US" altLang="en-US" sz="1800" dirty="0" err="1"/>
              <a:t>microecephaly</a:t>
            </a:r>
            <a:r>
              <a:rPr lang="en-US" altLang="en-US" sz="1800" dirty="0"/>
              <a:t>, chorioretinitis, reduced birth weight, CNS involvement, mental impairment, deafness and death</a:t>
            </a:r>
          </a:p>
          <a:p>
            <a:r>
              <a:rPr lang="en-US" altLang="en-US" sz="2600" dirty="0"/>
              <a:t>One of the leading causes of deafness and intellectual impairment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D1F1D1E8-170D-C377-8F85-F7EFA3696F96}"/>
              </a:ext>
            </a:extLst>
          </p:cNvPr>
          <p:cNvSpPr>
            <a:spLocks noGrp="1"/>
          </p:cNvSpPr>
          <p:nvPr>
            <p:ph type="title"/>
          </p:nvPr>
        </p:nvSpPr>
        <p:spPr>
          <a:xfrm>
            <a:off x="971550" y="342900"/>
            <a:ext cx="8229600" cy="1143000"/>
          </a:xfrm>
        </p:spPr>
        <p:txBody>
          <a:bodyPr/>
          <a:lstStyle/>
          <a:p>
            <a:pPr algn="l"/>
            <a:r>
              <a:rPr lang="en-US" b="0" cap="none" dirty="0"/>
              <a:t>Cytomegalovirus</a:t>
            </a:r>
            <a:endParaRPr lang="en-US" altLang="en-US" dirty="0"/>
          </a:p>
        </p:txBody>
      </p:sp>
      <p:sp>
        <p:nvSpPr>
          <p:cNvPr id="153603" name="Content Placeholder 2">
            <a:extLst>
              <a:ext uri="{FF2B5EF4-FFF2-40B4-BE49-F238E27FC236}">
                <a16:creationId xmlns:a16="http://schemas.microsoft.com/office/drawing/2014/main" id="{8F1A241A-FFDF-127F-ECDF-BAAE16222B0F}"/>
              </a:ext>
            </a:extLst>
          </p:cNvPr>
          <p:cNvSpPr>
            <a:spLocks noGrp="1"/>
          </p:cNvSpPr>
          <p:nvPr>
            <p:ph idx="1"/>
          </p:nvPr>
        </p:nvSpPr>
        <p:spPr>
          <a:xfrm>
            <a:off x="971550" y="1485900"/>
            <a:ext cx="8229600" cy="4525963"/>
          </a:xfrm>
        </p:spPr>
        <p:txBody>
          <a:bodyPr/>
          <a:lstStyle/>
          <a:p>
            <a:r>
              <a:rPr lang="en-US" altLang="en-US" dirty="0"/>
              <a:t>Detection</a:t>
            </a:r>
          </a:p>
          <a:p>
            <a:pPr lvl="1"/>
            <a:r>
              <a:rPr lang="en-US" altLang="en-US" dirty="0"/>
              <a:t>CMV is best confirmed by isolation of the virus from normally sterile body fluids, such as </a:t>
            </a:r>
          </a:p>
          <a:p>
            <a:pPr lvl="2"/>
            <a:r>
              <a:rPr lang="en-US" altLang="en-US" dirty="0"/>
              <a:t>The buffy coat of blood or other internal fluids or tissues.</a:t>
            </a:r>
          </a:p>
          <a:p>
            <a:pPr lvl="1"/>
            <a:r>
              <a:rPr lang="en-US" altLang="en-US" dirty="0"/>
              <a:t>Can be cultured from urine or respiratory sections</a:t>
            </a:r>
          </a:p>
          <a:p>
            <a:pPr lvl="2"/>
            <a:r>
              <a:rPr lang="en-US" altLang="en-US" dirty="0"/>
              <a:t>Must be interpreted with care since shedding of CMV from these sites is common in normal hosts </a:t>
            </a:r>
          </a:p>
          <a:p>
            <a:pPr lvl="2"/>
            <a:r>
              <a:rPr lang="en-US" altLang="en-US" dirty="0"/>
              <a:t>Typically, this is done using standard stains on respiratory specimens looking for inclusions typical of CMV infection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7A16CF5F-F638-78E7-CE7B-C510DAC0FF62}"/>
              </a:ext>
            </a:extLst>
          </p:cNvPr>
          <p:cNvSpPr>
            <a:spLocks noGrp="1"/>
          </p:cNvSpPr>
          <p:nvPr>
            <p:ph type="title"/>
          </p:nvPr>
        </p:nvSpPr>
        <p:spPr/>
        <p:txBody>
          <a:bodyPr/>
          <a:lstStyle/>
          <a:p>
            <a:pPr algn="l"/>
            <a:r>
              <a:rPr lang="en-US" altLang="en-US" dirty="0"/>
              <a:t> </a:t>
            </a:r>
            <a:r>
              <a:rPr lang="en-US" b="0" cap="none" dirty="0"/>
              <a:t>Cytomegalovirus</a:t>
            </a:r>
            <a:endParaRPr lang="en-US" altLang="en-US" dirty="0"/>
          </a:p>
        </p:txBody>
      </p:sp>
      <p:sp>
        <p:nvSpPr>
          <p:cNvPr id="158723" name="Content Placeholder 2">
            <a:extLst>
              <a:ext uri="{FF2B5EF4-FFF2-40B4-BE49-F238E27FC236}">
                <a16:creationId xmlns:a16="http://schemas.microsoft.com/office/drawing/2014/main" id="{F16E8D47-ABE1-84D1-F2F2-D4387DCE0A25}"/>
              </a:ext>
            </a:extLst>
          </p:cNvPr>
          <p:cNvSpPr>
            <a:spLocks noGrp="1"/>
          </p:cNvSpPr>
          <p:nvPr>
            <p:ph idx="1"/>
          </p:nvPr>
        </p:nvSpPr>
        <p:spPr>
          <a:xfrm>
            <a:off x="1482724" y="1314451"/>
            <a:ext cx="8385175" cy="4525963"/>
          </a:xfrm>
        </p:spPr>
        <p:txBody>
          <a:bodyPr/>
          <a:lstStyle/>
          <a:p>
            <a:r>
              <a:rPr lang="en-US" altLang="en-US" dirty="0"/>
              <a:t>Detection</a:t>
            </a:r>
          </a:p>
          <a:p>
            <a:pPr lvl="1"/>
            <a:r>
              <a:rPr lang="en-US" altLang="en-US" dirty="0"/>
              <a:t>CMV is a typical herpesvirus, but it replicates only in human cells and more slowly compared with HSV or VZV. </a:t>
            </a:r>
          </a:p>
          <a:p>
            <a:pPr lvl="1"/>
            <a:r>
              <a:rPr lang="en-US" altLang="en-US" dirty="0"/>
              <a:t>CMV can be isolated in cell culture only by using human diploid fibroblast cell </a:t>
            </a:r>
            <a:r>
              <a:rPr lang="en-US" altLang="en-US" strike="sngStrike" dirty="0"/>
              <a:t> </a:t>
            </a:r>
          </a:p>
          <a:p>
            <a:pPr lvl="2"/>
            <a:r>
              <a:rPr lang="en-US" altLang="en-US" dirty="0"/>
              <a:t>E.g., human embryonic lung or human foreskin fibroblasts.</a:t>
            </a:r>
          </a:p>
          <a:p>
            <a:pPr lvl="1"/>
            <a:r>
              <a:rPr lang="en-US" altLang="en-US" dirty="0"/>
              <a:t>May take up to 3 weeks for CPE to appear</a:t>
            </a:r>
          </a:p>
          <a:p>
            <a:pPr lvl="2"/>
            <a:r>
              <a:rPr lang="en-US" altLang="en-US" dirty="0"/>
              <a:t>Shell vials can reduce the time to as little as 1 day</a:t>
            </a:r>
          </a:p>
          <a:p>
            <a:pPr lvl="1"/>
            <a:r>
              <a:rPr lang="en-US" altLang="en-US" dirty="0"/>
              <a:t>Serology is not helpful.</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D1F1D1E8-170D-C377-8F85-F7EFA3696F96}"/>
              </a:ext>
            </a:extLst>
          </p:cNvPr>
          <p:cNvSpPr>
            <a:spLocks noGrp="1"/>
          </p:cNvSpPr>
          <p:nvPr>
            <p:ph type="title"/>
          </p:nvPr>
        </p:nvSpPr>
        <p:spPr>
          <a:xfrm>
            <a:off x="1981200" y="304800"/>
            <a:ext cx="8229600" cy="1143000"/>
          </a:xfrm>
        </p:spPr>
        <p:txBody>
          <a:bodyPr/>
          <a:lstStyle/>
          <a:p>
            <a:pPr algn="l"/>
            <a:r>
              <a:rPr lang="en-US" b="0" cap="none" dirty="0"/>
              <a:t>Cytomegalovirus</a:t>
            </a:r>
            <a:endParaRPr lang="en-US" altLang="en-US" dirty="0"/>
          </a:p>
        </p:txBody>
      </p:sp>
      <p:sp>
        <p:nvSpPr>
          <p:cNvPr id="153603" name="Content Placeholder 2">
            <a:extLst>
              <a:ext uri="{FF2B5EF4-FFF2-40B4-BE49-F238E27FC236}">
                <a16:creationId xmlns:a16="http://schemas.microsoft.com/office/drawing/2014/main" id="{8F1A241A-FFDF-127F-ECDF-BAAE16222B0F}"/>
              </a:ext>
            </a:extLst>
          </p:cNvPr>
          <p:cNvSpPr>
            <a:spLocks noGrp="1"/>
          </p:cNvSpPr>
          <p:nvPr>
            <p:ph idx="1"/>
          </p:nvPr>
        </p:nvSpPr>
        <p:spPr>
          <a:xfrm>
            <a:off x="1981200" y="1447800"/>
            <a:ext cx="8229600" cy="1457325"/>
          </a:xfrm>
        </p:spPr>
        <p:txBody>
          <a:bodyPr/>
          <a:lstStyle/>
          <a:p>
            <a:r>
              <a:rPr lang="en-US" altLang="en-US" dirty="0"/>
              <a:t>Detection</a:t>
            </a:r>
          </a:p>
          <a:p>
            <a:pPr lvl="1"/>
            <a:r>
              <a:rPr lang="en-US" altLang="en-US" dirty="0"/>
              <a:t>Direct light microscopy can provide an indication of CMV infection if typical CPE is noted.</a:t>
            </a:r>
          </a:p>
        </p:txBody>
      </p:sp>
      <p:sp>
        <p:nvSpPr>
          <p:cNvPr id="3" name="TextBox 2">
            <a:extLst>
              <a:ext uri="{FF2B5EF4-FFF2-40B4-BE49-F238E27FC236}">
                <a16:creationId xmlns:a16="http://schemas.microsoft.com/office/drawing/2014/main" id="{AB2C070E-D206-88FB-651C-1457781BE2C7}"/>
              </a:ext>
            </a:extLst>
          </p:cNvPr>
          <p:cNvSpPr txBox="1"/>
          <p:nvPr/>
        </p:nvSpPr>
        <p:spPr>
          <a:xfrm>
            <a:off x="1158414" y="4987587"/>
            <a:ext cx="4733925" cy="923330"/>
          </a:xfrm>
          <a:prstGeom prst="rect">
            <a:avLst/>
          </a:prstGeom>
          <a:noFill/>
        </p:spPr>
        <p:txBody>
          <a:bodyPr wrap="square">
            <a:spAutoFit/>
          </a:bodyPr>
          <a:lstStyle/>
          <a:p>
            <a:endParaRPr lang="en-US" altLang="en-US" dirty="0">
              <a:solidFill>
                <a:srgbClr val="C00000"/>
              </a:solidFill>
            </a:endParaRPr>
          </a:p>
          <a:p>
            <a:r>
              <a:rPr lang="en-US" altLang="en-US" sz="1800" dirty="0"/>
              <a:t>Bronchoalveolar Lavage, Centrifuge Preparation, Rapid Wright-Giemsa Stain</a:t>
            </a:r>
            <a:endParaRPr lang="en-US" altLang="en-US" dirty="0"/>
          </a:p>
        </p:txBody>
      </p:sp>
      <p:sp>
        <p:nvSpPr>
          <p:cNvPr id="5" name="TextBox 4">
            <a:extLst>
              <a:ext uri="{FF2B5EF4-FFF2-40B4-BE49-F238E27FC236}">
                <a16:creationId xmlns:a16="http://schemas.microsoft.com/office/drawing/2014/main" id="{104F1C26-24F4-0A5D-93CC-E6975A03E987}"/>
              </a:ext>
            </a:extLst>
          </p:cNvPr>
          <p:cNvSpPr txBox="1"/>
          <p:nvPr/>
        </p:nvSpPr>
        <p:spPr>
          <a:xfrm>
            <a:off x="6188693" y="4839204"/>
            <a:ext cx="4733925" cy="1477328"/>
          </a:xfrm>
          <a:prstGeom prst="rect">
            <a:avLst/>
          </a:prstGeom>
          <a:noFill/>
        </p:spPr>
        <p:txBody>
          <a:bodyPr wrap="square">
            <a:spAutoFit/>
          </a:bodyPr>
          <a:lstStyle/>
          <a:p>
            <a:endParaRPr lang="en-US" altLang="en-US" dirty="0">
              <a:solidFill>
                <a:srgbClr val="C00000"/>
              </a:solidFill>
            </a:endParaRPr>
          </a:p>
          <a:p>
            <a:r>
              <a:rPr lang="en-US" altLang="en-US" sz="1800" dirty="0"/>
              <a:t>Bronchoalveolar Lavage, Centrifuge Preparation, Rapid Wright-Giemsa Stain</a:t>
            </a:r>
            <a:br>
              <a:rPr lang="en-US" altLang="en-US" sz="1800" dirty="0"/>
            </a:br>
            <a:r>
              <a:rPr lang="en-US" altLang="en-US" sz="1800" dirty="0"/>
              <a:t>Enlarged Pneumocyte Consistent with CMV</a:t>
            </a:r>
            <a:endParaRPr lang="en-US" altLang="en-US" dirty="0"/>
          </a:p>
          <a:p>
            <a:endParaRPr lang="en-US" altLang="en-US" dirty="0">
              <a:solidFill>
                <a:srgbClr val="C00000"/>
              </a:solidFill>
            </a:endParaRPr>
          </a:p>
        </p:txBody>
      </p:sp>
      <p:pic>
        <p:nvPicPr>
          <p:cNvPr id="4" name="Picture 3" descr="A close-up of a microscope&#10;&#10;Description automatically generated with low confidence">
            <a:extLst>
              <a:ext uri="{FF2B5EF4-FFF2-40B4-BE49-F238E27FC236}">
                <a16:creationId xmlns:a16="http://schemas.microsoft.com/office/drawing/2014/main" id="{792FA79E-A6CD-1951-6252-E2A171A7F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896" y="3020842"/>
            <a:ext cx="2825085" cy="1864068"/>
          </a:xfrm>
          <a:prstGeom prst="rect">
            <a:avLst/>
          </a:prstGeom>
        </p:spPr>
      </p:pic>
      <p:pic>
        <p:nvPicPr>
          <p:cNvPr id="7" name="Picture 6" descr="A close-up of a microscope&#10;&#10;Description automatically generated with low confidence">
            <a:extLst>
              <a:ext uri="{FF2B5EF4-FFF2-40B4-BE49-F238E27FC236}">
                <a16:creationId xmlns:a16="http://schemas.microsoft.com/office/drawing/2014/main" id="{994AE497-349E-23D3-B84C-859A5F33F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198" y="3073053"/>
            <a:ext cx="2825085" cy="1864068"/>
          </a:xfrm>
          <a:prstGeom prst="rect">
            <a:avLst/>
          </a:prstGeom>
        </p:spPr>
      </p:pic>
    </p:spTree>
    <p:extLst>
      <p:ext uri="{BB962C8B-B14F-4D97-AF65-F5344CB8AC3E}">
        <p14:creationId xmlns:p14="http://schemas.microsoft.com/office/powerpoint/2010/main" val="29214573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004BAC2-FBF1-FB2A-5EF9-18037B1152D3}"/>
              </a:ext>
            </a:extLst>
          </p:cNvPr>
          <p:cNvSpPr>
            <a:spLocks noGrp="1" noChangeArrowheads="1"/>
          </p:cNvSpPr>
          <p:nvPr>
            <p:ph type="title"/>
          </p:nvPr>
        </p:nvSpPr>
        <p:spPr>
          <a:xfrm>
            <a:off x="1600200" y="274638"/>
            <a:ext cx="8915400" cy="1143000"/>
          </a:xfrm>
        </p:spPr>
        <p:txBody>
          <a:bodyPr rtlCol="0">
            <a:normAutofit/>
          </a:bodyPr>
          <a:lstStyle/>
          <a:p>
            <a:pPr algn="l" eaLnBrk="1" fontAlgn="auto" hangingPunct="1">
              <a:spcAft>
                <a:spcPts val="0"/>
              </a:spcAft>
              <a:defRPr/>
            </a:pPr>
            <a:r>
              <a:rPr lang="en-US" b="0" cap="none" dirty="0"/>
              <a:t>Cytomegalovirus</a:t>
            </a:r>
            <a:endParaRPr lang="en-US" altLang="en-US" dirty="0"/>
          </a:p>
        </p:txBody>
      </p:sp>
      <p:pic>
        <p:nvPicPr>
          <p:cNvPr id="159749" name="Picture 6" descr="Y:\ELS00000-IW26_[Mahon 6e]\ELS00000-IW26-SRC\Course-N\Construction\IC\jpg\Chapter029\029007.jpg">
            <a:extLst>
              <a:ext uri="{FF2B5EF4-FFF2-40B4-BE49-F238E27FC236}">
                <a16:creationId xmlns:a16="http://schemas.microsoft.com/office/drawing/2014/main" id="{39B93F09-390F-53C5-85D0-184664F9D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106" y="1931868"/>
            <a:ext cx="5195094" cy="392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24D1EA4-24C5-7BEF-6AAC-BEB9FB93F015}"/>
              </a:ext>
            </a:extLst>
          </p:cNvPr>
          <p:cNvSpPr txBox="1"/>
          <p:nvPr/>
        </p:nvSpPr>
        <p:spPr>
          <a:xfrm>
            <a:off x="3263106" y="1383149"/>
            <a:ext cx="4271169" cy="369332"/>
          </a:xfrm>
          <a:prstGeom prst="rect">
            <a:avLst/>
          </a:prstGeom>
          <a:noFill/>
        </p:spPr>
        <p:txBody>
          <a:bodyPr wrap="square">
            <a:spAutoFit/>
          </a:bodyPr>
          <a:lstStyle/>
          <a:p>
            <a:r>
              <a:rPr lang="en-US" altLang="en-US" dirty="0"/>
              <a:t>Active CMV Lung Infection in AIDS Patient</a:t>
            </a:r>
            <a:endParaRPr lang="en-US" dirty="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F571A8E7-79E2-E04B-93B4-428E622A7393}"/>
              </a:ext>
            </a:extLst>
          </p:cNvPr>
          <p:cNvSpPr>
            <a:spLocks noGrp="1"/>
          </p:cNvSpPr>
          <p:nvPr>
            <p:ph type="title"/>
          </p:nvPr>
        </p:nvSpPr>
        <p:spPr/>
        <p:txBody>
          <a:bodyPr/>
          <a:lstStyle/>
          <a:p>
            <a:pPr algn="l"/>
            <a:r>
              <a:rPr lang="en-US" b="0" cap="none" dirty="0"/>
              <a:t>Cytomegalovirus</a:t>
            </a:r>
            <a:endParaRPr lang="en-US" altLang="en-US" dirty="0"/>
          </a:p>
        </p:txBody>
      </p:sp>
      <p:sp>
        <p:nvSpPr>
          <p:cNvPr id="156675" name="Content Placeholder 2">
            <a:extLst>
              <a:ext uri="{FF2B5EF4-FFF2-40B4-BE49-F238E27FC236}">
                <a16:creationId xmlns:a16="http://schemas.microsoft.com/office/drawing/2014/main" id="{AA6B759C-8545-0BA6-8B96-4FC014BD76A6}"/>
              </a:ext>
            </a:extLst>
          </p:cNvPr>
          <p:cNvSpPr>
            <a:spLocks noGrp="1"/>
          </p:cNvSpPr>
          <p:nvPr>
            <p:ph idx="1"/>
          </p:nvPr>
        </p:nvSpPr>
        <p:spPr/>
        <p:txBody>
          <a:bodyPr/>
          <a:lstStyle/>
          <a:p>
            <a:r>
              <a:rPr lang="en-US" altLang="en-US" dirty="0"/>
              <a:t>Detection</a:t>
            </a:r>
          </a:p>
          <a:p>
            <a:pPr lvl="1"/>
            <a:r>
              <a:rPr lang="en-US" altLang="en-US" dirty="0"/>
              <a:t>Viral antigenemia test </a:t>
            </a:r>
          </a:p>
          <a:p>
            <a:pPr lvl="2"/>
            <a:r>
              <a:rPr lang="en-US" altLang="en-US" dirty="0"/>
              <a:t>Specific, sensitive, rapid, and relatively easy to perform</a:t>
            </a:r>
          </a:p>
          <a:p>
            <a:pPr lvl="2"/>
            <a:r>
              <a:rPr lang="en-US" altLang="en-US" dirty="0"/>
              <a:t>Based on the immunocytochemical detection of the 65-kilodalton (</a:t>
            </a:r>
            <a:r>
              <a:rPr lang="en-US" altLang="en-US" dirty="0" err="1"/>
              <a:t>kDa</a:t>
            </a:r>
            <a:r>
              <a:rPr lang="en-US" altLang="en-US" dirty="0"/>
              <a:t>), lower-matrix phosphoprotein (pp65) in the nuclei of infected peripheral WBCs</a:t>
            </a:r>
          </a:p>
          <a:p>
            <a:pPr lvl="2"/>
            <a:r>
              <a:rPr lang="en-US" altLang="en-US" dirty="0"/>
              <a:t>The antigenemia test is more sensitive and rapid than cell culture, and it can prove helpful in assessing the efficacy of antiviral therapy. </a:t>
            </a:r>
          </a:p>
          <a:p>
            <a:pPr lvl="2"/>
            <a:r>
              <a:rPr lang="en-US" altLang="en-US" dirty="0"/>
              <a:t>However, several newer NAATs may replace this test.</a:t>
            </a:r>
          </a:p>
        </p:txBody>
      </p:sp>
    </p:spTree>
  </p:cSld>
  <p:clrMapOvr>
    <a:masterClrMapping/>
  </p:clrMapOvr>
</p:sld>
</file>

<file path=ppt/theme/theme1.xml><?xml version="1.0" encoding="utf-8"?>
<a:theme xmlns:a="http://schemas.openxmlformats.org/drawingml/2006/main" name="Neon-RoyalBlue">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on-RoyalBlue" id="{72EAA468-4DB8-4A64-830F-1CBAD7B3591C}" vid="{6AF9C7EC-0BC1-4F79-9811-701B7FD60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3210</TotalTime>
  <Words>6282</Words>
  <Application>Microsoft Office PowerPoint</Application>
  <PresentationFormat>Widescreen</PresentationFormat>
  <Paragraphs>781</Paragraphs>
  <Slides>130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130</vt:i4>
      </vt:variant>
    </vt:vector>
  </HeadingPairs>
  <TitlesOfParts>
    <vt:vector size="139" baseType="lpstr">
      <vt:lpstr>ＭＳ Ｐゴシック</vt:lpstr>
      <vt:lpstr>ＭＳ Ｐゴシック</vt:lpstr>
      <vt:lpstr>Arial</vt:lpstr>
      <vt:lpstr>Calibri</vt:lpstr>
      <vt:lpstr>Times New Roman</vt:lpstr>
      <vt:lpstr>Wingdings</vt:lpstr>
      <vt:lpstr>Wingdings 2</vt:lpstr>
      <vt:lpstr>Wingdings 3</vt:lpstr>
      <vt:lpstr>Neon-RoyalBlue</vt:lpstr>
      <vt:lpstr>PowerPoint Presentation</vt:lpstr>
      <vt:lpstr>CASE IN POINT</vt:lpstr>
      <vt:lpstr>Highlights</vt:lpstr>
      <vt:lpstr>Highlights (Cont.)</vt:lpstr>
      <vt:lpstr>Highlights (Cont.)</vt:lpstr>
      <vt:lpstr>Highlights (Cont.)</vt:lpstr>
      <vt:lpstr>Issues to Consider</vt:lpstr>
      <vt:lpstr>Introductory Remarks</vt:lpstr>
      <vt:lpstr>What’s Ahead?</vt:lpstr>
      <vt:lpstr>CHARACTERISTICS OF VIRUSES</vt:lpstr>
      <vt:lpstr>Structure</vt:lpstr>
      <vt:lpstr>Structure</vt:lpstr>
      <vt:lpstr>Structure</vt:lpstr>
      <vt:lpstr>Structure (Cont.)</vt:lpstr>
      <vt:lpstr>PowerPoint Presentation</vt:lpstr>
      <vt:lpstr>Viral Taxonomy</vt:lpstr>
      <vt:lpstr>List of Viruses Causing  Human Disease</vt:lpstr>
      <vt:lpstr>List of Viruses Causing  Human Disease (Cont.)</vt:lpstr>
      <vt:lpstr>PowerPoint Presentation</vt:lpstr>
      <vt:lpstr>Viral Replication</vt:lpstr>
      <vt:lpstr>Viral Replication (Cont.)</vt:lpstr>
      <vt:lpstr>Viral Replication (Cont.)</vt:lpstr>
      <vt:lpstr>Viral Replication (Cont.)</vt:lpstr>
      <vt:lpstr>LABORATORY DIAGNOSIS OF VIRAL INFECTIONS</vt:lpstr>
      <vt:lpstr>Examples of Available Viral Testing Methods</vt:lpstr>
      <vt:lpstr>PowerPoint Presentation</vt:lpstr>
      <vt:lpstr>Specimen Selection</vt:lpstr>
      <vt:lpstr>Specimen Collection</vt:lpstr>
      <vt:lpstr>Specimen Collection (Cont.)</vt:lpstr>
      <vt:lpstr>Specimen Collection (Cont.)</vt:lpstr>
      <vt:lpstr>Specimen Collection (Cont.)</vt:lpstr>
      <vt:lpstr>Specimen Transport Media</vt:lpstr>
      <vt:lpstr>Specimen Transport Media</vt:lpstr>
      <vt:lpstr>Specimen Transport</vt:lpstr>
      <vt:lpstr>PowerPoint Presentation</vt:lpstr>
      <vt:lpstr>Appropriate Specimens for  Maximum Recovery</vt:lpstr>
      <vt:lpstr>Tests Available for Common Viral Pathogens and Specimens for Culture</vt:lpstr>
      <vt:lpstr>PowerPoint Presentation</vt:lpstr>
      <vt:lpstr>Methods in Diagnostic Virology</vt:lpstr>
      <vt:lpstr>Direct Detection Methods</vt:lpstr>
      <vt:lpstr>Microscopy</vt:lpstr>
      <vt:lpstr>Microscopy (Cont.)</vt:lpstr>
      <vt:lpstr>Microscopy (Cont.)</vt:lpstr>
      <vt:lpstr>Antigen Detection</vt:lpstr>
      <vt:lpstr>Antigen Detection</vt:lpstr>
      <vt:lpstr>Nucleic Acid-Based Detection</vt:lpstr>
      <vt:lpstr>Nucleic Acid-Based Detection (Cont.)</vt:lpstr>
      <vt:lpstr>Nucleic Acid-Based Detection (Cont.)</vt:lpstr>
      <vt:lpstr>Viral Isolation</vt:lpstr>
      <vt:lpstr>Cell Culture</vt:lpstr>
      <vt:lpstr>Cell Culture (Cont.)</vt:lpstr>
      <vt:lpstr>Cell Culture</vt:lpstr>
      <vt:lpstr>Cell Culture</vt:lpstr>
      <vt:lpstr>Cell Culture</vt:lpstr>
      <vt:lpstr>Cell Cultures Commonly Used in the Clinical Virology Laboratory</vt:lpstr>
      <vt:lpstr>Cell Culture</vt:lpstr>
      <vt:lpstr>Cell Culture</vt:lpstr>
      <vt:lpstr>Centrifugation-Enhanced Shell Vial Culture</vt:lpstr>
      <vt:lpstr>Centrifugation-Enhanced Shell Vial Culture (Cont.)</vt:lpstr>
      <vt:lpstr>Serologic Assays to Detect Antibodies to Viruses</vt:lpstr>
      <vt:lpstr>Serologic Assays to Detect Antibodies to Viruses</vt:lpstr>
      <vt:lpstr>Serologic Assays to Detect Antibodies to Viruses</vt:lpstr>
      <vt:lpstr> Serologic Assays to Detect Antibodies to Viruses</vt:lpstr>
      <vt:lpstr>Serologic Assays to Detect Antibodies to Viruses</vt:lpstr>
      <vt:lpstr>DOUBLE-STRANDED DNA (dsDNA) VIRUSES </vt:lpstr>
      <vt:lpstr>Group Members Presented Here</vt:lpstr>
      <vt:lpstr>Adenoviridae</vt:lpstr>
      <vt:lpstr>Adenoviridae </vt:lpstr>
      <vt:lpstr>Transmission Electron Micrograph of Adenovirus</vt:lpstr>
      <vt:lpstr>Bronchoalveolar Lavage, Cytospin Preparation, Immunofluorescent Antigen Adenovirus Stain</vt:lpstr>
      <vt:lpstr>Herpesviridae</vt:lpstr>
      <vt:lpstr>Herpesviridae</vt:lpstr>
      <vt:lpstr>Herpes Simplex Virus (HSV)</vt:lpstr>
      <vt:lpstr>Herpes Simplex Virus</vt:lpstr>
      <vt:lpstr>Herpes Simplex Virus</vt:lpstr>
      <vt:lpstr>Herpes Simplex Virus</vt:lpstr>
      <vt:lpstr>Herpes Simplex Virus</vt:lpstr>
      <vt:lpstr>Herpes Simplex Virus</vt:lpstr>
      <vt:lpstr>Herpes Simplex Virus</vt:lpstr>
      <vt:lpstr>Herpes Simplex Virus</vt:lpstr>
      <vt:lpstr>Herpes Simplex Virus</vt:lpstr>
      <vt:lpstr>Herpes Simplex Virus</vt:lpstr>
      <vt:lpstr>Herpes Simplex Virus</vt:lpstr>
      <vt:lpstr>Skin Vesicle Fluid, Tzanck Prep, Hematoxylin and Eosin Stain </vt:lpstr>
      <vt:lpstr>Skin Vesicle Fluid, Tzanck Prep, Fluorescent Antibody Stain for HSV</vt:lpstr>
      <vt:lpstr>Bronchoalveolar Lavage, Centrifuge Prep, Rapid Wright-Giemsa Stain</vt:lpstr>
      <vt:lpstr>Herpes Simplex Virus</vt:lpstr>
      <vt:lpstr>Herpes Simplex Virus</vt:lpstr>
      <vt:lpstr>Herpes Simplex Virus</vt:lpstr>
      <vt:lpstr>Herpes Simplex Virus</vt:lpstr>
      <vt:lpstr>Overview of the Remaining Members of the Herpesviridae</vt:lpstr>
      <vt:lpstr>Cytomegalovirus (CMV)</vt:lpstr>
      <vt:lpstr>Cytomegalovirus</vt:lpstr>
      <vt:lpstr>Cytomegalovirus</vt:lpstr>
      <vt:lpstr>Cytomegalovirus</vt:lpstr>
      <vt:lpstr> Cytomegalovirus</vt:lpstr>
      <vt:lpstr>Cytomegalovirus</vt:lpstr>
      <vt:lpstr>Cytomegalovirus</vt:lpstr>
      <vt:lpstr>Cytomegalovirus</vt:lpstr>
      <vt:lpstr>Cytomegalovirus</vt:lpstr>
      <vt:lpstr>Epstein-Barr Virus (EBV)</vt:lpstr>
      <vt:lpstr>Epstein-Barr Virus</vt:lpstr>
      <vt:lpstr>Epstein-Barr Virus</vt:lpstr>
      <vt:lpstr>Epstein-Barr Virus</vt:lpstr>
      <vt:lpstr>Epstein-Barr Virus</vt:lpstr>
      <vt:lpstr>Epstein-Barr Virus</vt:lpstr>
      <vt:lpstr>Epstein-Barr Virus</vt:lpstr>
      <vt:lpstr> Epstein-Barr Virus</vt:lpstr>
      <vt:lpstr>Epstein-Barr Virus</vt:lpstr>
      <vt:lpstr>Interpretation of EBV Serologic Markers</vt:lpstr>
      <vt:lpstr>Serologic Evaluation of EBV Infection</vt:lpstr>
      <vt:lpstr>Varicella-Zoster virus (VZV)</vt:lpstr>
      <vt:lpstr>Varicella-Zoster virus</vt:lpstr>
      <vt:lpstr>Varicella-Zoster virus</vt:lpstr>
      <vt:lpstr>Varicella-Zoster virus</vt:lpstr>
      <vt:lpstr>Varicella-Zoster virus</vt:lpstr>
      <vt:lpstr>Varicella-Zoster virus</vt:lpstr>
      <vt:lpstr>Varicella-Zoster virus</vt:lpstr>
      <vt:lpstr>HHV-6</vt:lpstr>
      <vt:lpstr>HHV-6 (Cont.)</vt:lpstr>
      <vt:lpstr>HHV-6 (Cont.)</vt:lpstr>
      <vt:lpstr>HHV-6 (Cont.)</vt:lpstr>
      <vt:lpstr>HHV-6</vt:lpstr>
      <vt:lpstr>HHV-7</vt:lpstr>
      <vt:lpstr>HHV-7 (Cont.)</vt:lpstr>
      <vt:lpstr>HHV-7</vt:lpstr>
      <vt:lpstr>HHV-8</vt:lpstr>
      <vt:lpstr>HHV-8 (Cont.)</vt:lpstr>
      <vt:lpstr>HHV-8</vt:lpstr>
      <vt:lpstr>HHV-8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Blessing</dc:creator>
  <cp:lastModifiedBy>Tyler Thomas</cp:lastModifiedBy>
  <cp:revision>55</cp:revision>
  <dcterms:created xsi:type="dcterms:W3CDTF">2023-01-01T21:01:30Z</dcterms:created>
  <dcterms:modified xsi:type="dcterms:W3CDTF">2024-10-04T12:10:02Z</dcterms:modified>
</cp:coreProperties>
</file>