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7"/>
  </p:notesMasterIdLst>
  <p:sldIdLst>
    <p:sldId id="703" r:id="rId3"/>
    <p:sldId id="305" r:id="rId4"/>
    <p:sldId id="604" r:id="rId5"/>
    <p:sldId id="306" r:id="rId6"/>
    <p:sldId id="307" r:id="rId7"/>
    <p:sldId id="605" r:id="rId8"/>
    <p:sldId id="606" r:id="rId9"/>
    <p:sldId id="434" r:id="rId10"/>
    <p:sldId id="607" r:id="rId11"/>
    <p:sldId id="308" r:id="rId12"/>
    <p:sldId id="436" r:id="rId13"/>
    <p:sldId id="399" r:id="rId14"/>
    <p:sldId id="613" r:id="rId15"/>
    <p:sldId id="614" r:id="rId16"/>
    <p:sldId id="615" r:id="rId17"/>
    <p:sldId id="610" r:id="rId18"/>
    <p:sldId id="310" r:id="rId19"/>
    <p:sldId id="616" r:id="rId20"/>
    <p:sldId id="617" r:id="rId21"/>
    <p:sldId id="618" r:id="rId22"/>
    <p:sldId id="619" r:id="rId23"/>
    <p:sldId id="621" r:id="rId24"/>
    <p:sldId id="622" r:id="rId25"/>
    <p:sldId id="623" r:id="rId26"/>
    <p:sldId id="624" r:id="rId27"/>
    <p:sldId id="625" r:id="rId28"/>
    <p:sldId id="437" r:id="rId29"/>
    <p:sldId id="628" r:id="rId30"/>
    <p:sldId id="627" r:id="rId31"/>
    <p:sldId id="313" r:id="rId32"/>
    <p:sldId id="438" r:id="rId33"/>
    <p:sldId id="629" r:id="rId34"/>
    <p:sldId id="631" r:id="rId35"/>
    <p:sldId id="632" r:id="rId36"/>
    <p:sldId id="634" r:id="rId37"/>
    <p:sldId id="314" r:id="rId38"/>
    <p:sldId id="635" r:id="rId39"/>
    <p:sldId id="636" r:id="rId40"/>
    <p:sldId id="637" r:id="rId41"/>
    <p:sldId id="439" r:id="rId42"/>
    <p:sldId id="316" r:id="rId43"/>
    <p:sldId id="638" r:id="rId44"/>
    <p:sldId id="440" r:id="rId45"/>
    <p:sldId id="639" r:id="rId46"/>
    <p:sldId id="317" r:id="rId47"/>
    <p:sldId id="640" r:id="rId48"/>
    <p:sldId id="644" r:id="rId49"/>
    <p:sldId id="646" r:id="rId50"/>
    <p:sldId id="319" r:id="rId51"/>
    <p:sldId id="647" r:id="rId52"/>
    <p:sldId id="645" r:id="rId53"/>
    <p:sldId id="648" r:id="rId54"/>
    <p:sldId id="329" r:id="rId55"/>
    <p:sldId id="650" r:id="rId56"/>
    <p:sldId id="641" r:id="rId57"/>
    <p:sldId id="643" r:id="rId58"/>
    <p:sldId id="642" r:id="rId59"/>
    <p:sldId id="649" r:id="rId60"/>
    <p:sldId id="320" r:id="rId61"/>
    <p:sldId id="400" r:id="rId62"/>
    <p:sldId id="321" r:id="rId63"/>
    <p:sldId id="444" r:id="rId64"/>
    <p:sldId id="445" r:id="rId65"/>
    <p:sldId id="652" r:id="rId66"/>
    <p:sldId id="655" r:id="rId67"/>
    <p:sldId id="656" r:id="rId68"/>
    <p:sldId id="401" r:id="rId69"/>
    <p:sldId id="657" r:id="rId70"/>
    <p:sldId id="658" r:id="rId71"/>
    <p:sldId id="659" r:id="rId72"/>
    <p:sldId id="660" r:id="rId73"/>
    <p:sldId id="661" r:id="rId74"/>
    <p:sldId id="453" r:id="rId75"/>
    <p:sldId id="662" r:id="rId76"/>
    <p:sldId id="663" r:id="rId77"/>
    <p:sldId id="664" r:id="rId78"/>
    <p:sldId id="666" r:id="rId79"/>
    <p:sldId id="667" r:id="rId80"/>
    <p:sldId id="324" r:id="rId81"/>
    <p:sldId id="325" r:id="rId82"/>
    <p:sldId id="402" r:id="rId83"/>
    <p:sldId id="668" r:id="rId84"/>
    <p:sldId id="669" r:id="rId85"/>
    <p:sldId id="670" r:id="rId86"/>
    <p:sldId id="671" r:id="rId87"/>
    <p:sldId id="672" r:id="rId88"/>
    <p:sldId id="673" r:id="rId89"/>
    <p:sldId id="327" r:id="rId90"/>
    <p:sldId id="328" r:id="rId91"/>
    <p:sldId id="330" r:id="rId92"/>
    <p:sldId id="412" r:id="rId93"/>
    <p:sldId id="458" r:id="rId94"/>
    <p:sldId id="675" r:id="rId95"/>
    <p:sldId id="459" r:id="rId96"/>
    <p:sldId id="676" r:id="rId97"/>
    <p:sldId id="461" r:id="rId98"/>
    <p:sldId id="677" r:id="rId99"/>
    <p:sldId id="463" r:id="rId100"/>
    <p:sldId id="465" r:id="rId101"/>
    <p:sldId id="464" r:id="rId102"/>
    <p:sldId id="678" r:id="rId103"/>
    <p:sldId id="679" r:id="rId104"/>
    <p:sldId id="680" r:id="rId105"/>
    <p:sldId id="466" r:id="rId106"/>
    <p:sldId id="334" r:id="rId107"/>
    <p:sldId id="682" r:id="rId108"/>
    <p:sldId id="704" r:id="rId109"/>
    <p:sldId id="683" r:id="rId110"/>
    <p:sldId id="684" r:id="rId111"/>
    <p:sldId id="335" r:id="rId112"/>
    <p:sldId id="336" r:id="rId113"/>
    <p:sldId id="705" r:id="rId114"/>
    <p:sldId id="337" r:id="rId115"/>
    <p:sldId id="686" r:id="rId116"/>
    <p:sldId id="687" r:id="rId117"/>
    <p:sldId id="338" r:id="rId118"/>
    <p:sldId id="691" r:id="rId119"/>
    <p:sldId id="688" r:id="rId120"/>
    <p:sldId id="339" r:id="rId121"/>
    <p:sldId id="692" r:id="rId122"/>
    <p:sldId id="340" r:id="rId123"/>
    <p:sldId id="694" r:id="rId124"/>
    <p:sldId id="469" r:id="rId125"/>
    <p:sldId id="403" r:id="rId126"/>
    <p:sldId id="695" r:id="rId127"/>
    <p:sldId id="470" r:id="rId128"/>
    <p:sldId id="341" r:id="rId129"/>
    <p:sldId id="472" r:id="rId130"/>
    <p:sldId id="473" r:id="rId131"/>
    <p:sldId id="697" r:id="rId132"/>
    <p:sldId id="699" r:id="rId133"/>
    <p:sldId id="342" r:id="rId134"/>
    <p:sldId id="700" r:id="rId135"/>
    <p:sldId id="474" r:id="rId13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97524-5374-2585-7B67-8C8884014C75}" name="Don Lehman" initials="DL" userId="798566fecc806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23" autoAdjust="0"/>
  </p:normalViewPr>
  <p:slideViewPr>
    <p:cSldViewPr snapToGrid="0">
      <p:cViewPr varScale="1">
        <p:scale>
          <a:sx n="120" d="100"/>
          <a:sy n="120" d="100"/>
        </p:scale>
        <p:origin x="174"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1880F-7794-484D-9758-7C8A965FD06A}"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0ADBE-116E-4BF7-9402-4DEFCCE17BB3}" type="slidenum">
              <a:rPr lang="en-US" smtClean="0"/>
              <a:t>‹#›</a:t>
            </a:fld>
            <a:endParaRPr lang="en-US"/>
          </a:p>
        </p:txBody>
      </p:sp>
    </p:spTree>
    <p:extLst>
      <p:ext uri="{BB962C8B-B14F-4D97-AF65-F5344CB8AC3E}">
        <p14:creationId xmlns:p14="http://schemas.microsoft.com/office/powerpoint/2010/main" val="111734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80ADBE-116E-4BF7-9402-4DEFCCE17BB3}" type="slidenum">
              <a:rPr lang="en-US" smtClean="0"/>
              <a:t>10</a:t>
            </a:fld>
            <a:endParaRPr lang="en-US"/>
          </a:p>
        </p:txBody>
      </p:sp>
    </p:spTree>
    <p:extLst>
      <p:ext uri="{BB962C8B-B14F-4D97-AF65-F5344CB8AC3E}">
        <p14:creationId xmlns:p14="http://schemas.microsoft.com/office/powerpoint/2010/main" val="28122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C401933C-6AD4-A010-8F52-9C41D62A33ED}"/>
              </a:ext>
            </a:extLst>
          </p:cNvPr>
          <p:cNvSpPr>
            <a:spLocks noGrp="1" noRot="1" noChangeAspect="1" noChangeArrowheads="1" noTextEdit="1"/>
          </p:cNvSpPr>
          <p:nvPr>
            <p:ph type="sldImg"/>
          </p:nvPr>
        </p:nvSpPr>
        <p:spPr>
          <a:ln/>
        </p:spPr>
      </p:sp>
      <p:sp>
        <p:nvSpPr>
          <p:cNvPr id="269315" name="Notes Placeholder 2">
            <a:extLst>
              <a:ext uri="{FF2B5EF4-FFF2-40B4-BE49-F238E27FC236}">
                <a16:creationId xmlns:a16="http://schemas.microsoft.com/office/drawing/2014/main" id="{B113FAA4-3531-D2EC-FCB7-7653F03CD8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9316" name="Slide Number Placeholder 3">
            <a:extLst>
              <a:ext uri="{FF2B5EF4-FFF2-40B4-BE49-F238E27FC236}">
                <a16:creationId xmlns:a16="http://schemas.microsoft.com/office/drawing/2014/main" id="{95C0E4CD-10D4-AC46-B0AC-F8D560F180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CC794C-855D-4109-8880-5071C6A7BB52}" type="slidenum">
              <a:rPr lang="en-US" altLang="en-US" sz="1200">
                <a:latin typeface="Arial" panose="020B0604020202020204" pitchFamily="34" charset="0"/>
              </a:rPr>
              <a:pPr/>
              <a:t>59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37429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B0777EA5-F8C1-0EB0-1795-A47007AB9F64}"/>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115504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350DDAC4-5573-1C92-5172-7DC324A040F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49869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156945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790F9E41-978F-6DF3-1BED-A5B78F4445F2}"/>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134095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Footer Placeholder 1">
            <a:extLst>
              <a:ext uri="{FF2B5EF4-FFF2-40B4-BE49-F238E27FC236}">
                <a16:creationId xmlns:a16="http://schemas.microsoft.com/office/drawing/2014/main" id="{B04269CB-4E1F-1300-06EF-4C19BB2E612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112445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a:extLst>
              <a:ext uri="{FF2B5EF4-FFF2-40B4-BE49-F238E27FC236}">
                <a16:creationId xmlns:a16="http://schemas.microsoft.com/office/drawing/2014/main" id="{BE79B999-72FD-0852-2D83-3C7CCB5AC0EA}"/>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08599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a:extLst>
              <a:ext uri="{FF2B5EF4-FFF2-40B4-BE49-F238E27FC236}">
                <a16:creationId xmlns:a16="http://schemas.microsoft.com/office/drawing/2014/main" id="{7AA27215-5808-26AD-9D67-61481162824F}"/>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55478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a:extLst>
              <a:ext uri="{FF2B5EF4-FFF2-40B4-BE49-F238E27FC236}">
                <a16:creationId xmlns:a16="http://schemas.microsoft.com/office/drawing/2014/main" id="{1BAB9828-AB32-8C47-FC50-7A92D47776C8}"/>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58624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FAD7D5-05C3-DC2C-B4CB-2C637238E94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08869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01385790-103E-0892-E45A-7C492274069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20611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790F9E41-978F-6DF3-1BED-A5B78F4445F2}"/>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146117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D8C8DABF-6607-DFC2-9F81-00435C6DC223}"/>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8820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B0777EA5-F8C1-0EB0-1795-A47007AB9F64}"/>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06921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350DDAC4-5573-1C92-5172-7DC324A040F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38272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Footer Placeholder 1">
            <a:extLst>
              <a:ext uri="{FF2B5EF4-FFF2-40B4-BE49-F238E27FC236}">
                <a16:creationId xmlns:a16="http://schemas.microsoft.com/office/drawing/2014/main" id="{B04269CB-4E1F-1300-06EF-4C19BB2E612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66239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a:extLst>
              <a:ext uri="{FF2B5EF4-FFF2-40B4-BE49-F238E27FC236}">
                <a16:creationId xmlns:a16="http://schemas.microsoft.com/office/drawing/2014/main" id="{BE79B999-72FD-0852-2D83-3C7CCB5AC0EA}"/>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2437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a:extLst>
              <a:ext uri="{FF2B5EF4-FFF2-40B4-BE49-F238E27FC236}">
                <a16:creationId xmlns:a16="http://schemas.microsoft.com/office/drawing/2014/main" id="{7AA27215-5808-26AD-9D67-61481162824F}"/>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62127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a:extLst>
              <a:ext uri="{FF2B5EF4-FFF2-40B4-BE49-F238E27FC236}">
                <a16:creationId xmlns:a16="http://schemas.microsoft.com/office/drawing/2014/main" id="{1BAB9828-AB32-8C47-FC50-7A92D47776C8}"/>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63465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FAD7D5-05C3-DC2C-B4CB-2C637238E945}"/>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70798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01385790-103E-0892-E45A-7C4922740697}"/>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11173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D8C8DABF-6607-DFC2-9F81-00435C6DC223}"/>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38286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1F598B93-E05E-E1B2-8313-7ECAEA931818}"/>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4650154" y="6621829"/>
            <a:ext cx="3048000" cy="228600"/>
          </a:xfrm>
          <a:prstGeom prst="rect">
            <a:avLst/>
          </a:prstGeom>
        </p:spPr>
      </p:pic>
    </p:spTree>
    <p:extLst>
      <p:ext uri="{BB962C8B-B14F-4D97-AF65-F5344CB8AC3E}">
        <p14:creationId xmlns:p14="http://schemas.microsoft.com/office/powerpoint/2010/main" val="155096735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smtClean="0"/>
              <a:t>Copyright © 2015 by Saunders, an imprint of Elsevier Inc.</a:t>
            </a:r>
            <a:endParaRPr lang="en-US"/>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1F598B93-E05E-E1B2-8313-7ECAEA931818}"/>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4650154" y="6621829"/>
            <a:ext cx="3048000" cy="228600"/>
          </a:xfrm>
          <a:prstGeom prst="rect">
            <a:avLst/>
          </a:prstGeom>
        </p:spPr>
      </p:pic>
    </p:spTree>
    <p:extLst>
      <p:ext uri="{BB962C8B-B14F-4D97-AF65-F5344CB8AC3E}">
        <p14:creationId xmlns:p14="http://schemas.microsoft.com/office/powerpoint/2010/main" val="66722161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8E03541-E87C-5AD7-17B2-7EC69AD39CBC}"/>
              </a:ext>
            </a:extLst>
          </p:cNvPr>
          <p:cNvSpPr>
            <a:spLocks noChangeArrowheads="1"/>
          </p:cNvSpPr>
          <p:nvPr/>
        </p:nvSpPr>
        <p:spPr bwMode="auto">
          <a:xfrm>
            <a:off x="2438400" y="16764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ea typeface="ＭＳ Ｐゴシック" panose="020B0600070205080204" pitchFamily="34" charset="-128"/>
              </a:rPr>
              <a:t>Chapter 29</a:t>
            </a:r>
          </a:p>
        </p:txBody>
      </p:sp>
      <p:sp>
        <p:nvSpPr>
          <p:cNvPr id="16387" name="Rectangle 4">
            <a:extLst>
              <a:ext uri="{FF2B5EF4-FFF2-40B4-BE49-F238E27FC236}">
                <a16:creationId xmlns:a16="http://schemas.microsoft.com/office/drawing/2014/main" id="{C2C3C2D3-3AA6-A6EF-C944-1DE510FC122C}"/>
              </a:ext>
            </a:extLst>
          </p:cNvPr>
          <p:cNvSpPr>
            <a:spLocks noChangeArrowheads="1"/>
          </p:cNvSpPr>
          <p:nvPr/>
        </p:nvSpPr>
        <p:spPr bwMode="auto">
          <a:xfrm>
            <a:off x="2438400" y="3389314"/>
            <a:ext cx="73152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dirty="0">
                <a:ea typeface="ＭＳ Ｐゴシック" panose="020B0600070205080204" pitchFamily="34" charset="-128"/>
              </a:rPr>
              <a:t>Clinical Virology</a:t>
            </a:r>
          </a:p>
          <a:p>
            <a:pPr algn="ctr">
              <a:spcBef>
                <a:spcPct val="0"/>
              </a:spcBef>
              <a:buClr>
                <a:schemeClr val="tx2"/>
              </a:buClr>
              <a:buFont typeface="Wingdings 2" panose="05020102010507070707" pitchFamily="18" charset="2"/>
              <a:buNone/>
            </a:pPr>
            <a:r>
              <a:rPr lang="en-US" altLang="en-US" sz="3000" dirty="0">
                <a:ea typeface="ＭＳ Ｐゴシック" panose="020B0600070205080204" pitchFamily="34" charset="-128"/>
              </a:rPr>
              <a:t>Part Two</a:t>
            </a:r>
          </a:p>
          <a:p>
            <a:pPr algn="ctr">
              <a:spcBef>
                <a:spcPct val="0"/>
              </a:spcBef>
              <a:buClr>
                <a:schemeClr val="tx2"/>
              </a:buClr>
              <a:buFont typeface="Wingdings 2" panose="05020102010507070707" pitchFamily="18" charset="2"/>
              <a:buNone/>
            </a:pPr>
            <a:endParaRPr lang="en-US" altLang="en-US" sz="3000" dirty="0">
              <a:ea typeface="ＭＳ Ｐゴシック" panose="020B0600070205080204" pitchFamily="34" charset="-128"/>
            </a:endParaRPr>
          </a:p>
          <a:p>
            <a:pPr algn="ctr">
              <a:spcBef>
                <a:spcPct val="0"/>
              </a:spcBef>
              <a:buClr>
                <a:schemeClr val="tx2"/>
              </a:buClr>
              <a:buFont typeface="Wingdings 2" panose="05020102010507070707" pitchFamily="18" charset="2"/>
              <a:buNone/>
            </a:pPr>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168729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AB0EB7B7-D330-68B2-E225-39BD93E38DAA}"/>
              </a:ext>
            </a:extLst>
          </p:cNvPr>
          <p:cNvSpPr>
            <a:spLocks noGrp="1"/>
          </p:cNvSpPr>
          <p:nvPr>
            <p:ph type="title"/>
          </p:nvPr>
        </p:nvSpPr>
        <p:spPr>
          <a:xfrm>
            <a:off x="1981200" y="342900"/>
            <a:ext cx="8229600" cy="1143000"/>
          </a:xfrm>
        </p:spPr>
        <p:txBody>
          <a:bodyPr/>
          <a:lstStyle/>
          <a:p>
            <a:pPr eaLnBrk="1" hangingPunct="1"/>
            <a:r>
              <a:rPr lang="en-US" sz="4400" dirty="0"/>
              <a:t>Poxviridae</a:t>
            </a:r>
            <a:endParaRPr lang="en-US" altLang="en-US" dirty="0"/>
          </a:p>
        </p:txBody>
      </p:sp>
      <p:sp>
        <p:nvSpPr>
          <p:cNvPr id="208899" name="Rectangle 3">
            <a:extLst>
              <a:ext uri="{FF2B5EF4-FFF2-40B4-BE49-F238E27FC236}">
                <a16:creationId xmlns:a16="http://schemas.microsoft.com/office/drawing/2014/main" id="{4D63CF57-6E60-112D-03FE-0375043CEC1D}"/>
              </a:ext>
            </a:extLst>
          </p:cNvPr>
          <p:cNvSpPr>
            <a:spLocks noGrp="1"/>
          </p:cNvSpPr>
          <p:nvPr>
            <p:ph idx="1"/>
          </p:nvPr>
        </p:nvSpPr>
        <p:spPr>
          <a:xfrm>
            <a:off x="2209800" y="1408114"/>
            <a:ext cx="7772400" cy="4454525"/>
          </a:xfrm>
        </p:spPr>
        <p:txBody>
          <a:bodyPr/>
          <a:lstStyle/>
          <a:p>
            <a:pPr eaLnBrk="1" hangingPunct="1"/>
            <a:endParaRPr lang="en-US" altLang="en-US" dirty="0"/>
          </a:p>
          <a:p>
            <a:r>
              <a:rPr lang="en-US" altLang="en-US" dirty="0"/>
              <a:t>Poxviruses are among the largest of all viruses.</a:t>
            </a:r>
          </a:p>
          <a:p>
            <a:pPr eaLnBrk="1" hangingPunct="1"/>
            <a:r>
              <a:rPr lang="en-US" altLang="en-US" dirty="0"/>
              <a:t>Possess characteristics brick shape and contain a dsDNA genome</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F4CB83C-BB76-A820-F2CA-95695FB7CC0D}"/>
              </a:ext>
            </a:extLst>
          </p:cNvPr>
          <p:cNvSpPr>
            <a:spLocks noGrp="1" noChangeArrowheads="1"/>
          </p:cNvSpPr>
          <p:nvPr>
            <p:ph type="title"/>
          </p:nvPr>
        </p:nvSpPr>
        <p:spPr>
          <a:xfrm>
            <a:off x="914400" y="244476"/>
            <a:ext cx="7772400" cy="1066800"/>
          </a:xfrm>
        </p:spPr>
        <p:txBody>
          <a:bodyPr rtlCol="0">
            <a:normAutofit/>
          </a:bodyPr>
          <a:lstStyle/>
          <a:p>
            <a:pPr>
              <a:defRPr/>
            </a:pPr>
            <a:r>
              <a:rPr lang="en-US" sz="4400" dirty="0"/>
              <a:t>Orthomyxoviridae</a:t>
            </a:r>
            <a:endParaRPr lang="en-US" altLang="en-US" strike="sngStrike" dirty="0"/>
          </a:p>
        </p:txBody>
      </p:sp>
      <p:sp>
        <p:nvSpPr>
          <p:cNvPr id="313347" name="Rectangle 3">
            <a:extLst>
              <a:ext uri="{FF2B5EF4-FFF2-40B4-BE49-F238E27FC236}">
                <a16:creationId xmlns:a16="http://schemas.microsoft.com/office/drawing/2014/main" id="{D060FC4C-5E37-EAE1-9895-D608D901ADA1}"/>
              </a:ext>
            </a:extLst>
          </p:cNvPr>
          <p:cNvSpPr>
            <a:spLocks noGrp="1"/>
          </p:cNvSpPr>
          <p:nvPr>
            <p:ph idx="1"/>
          </p:nvPr>
        </p:nvSpPr>
        <p:spPr>
          <a:xfrm>
            <a:off x="1152525" y="1400176"/>
            <a:ext cx="7772400" cy="4454525"/>
          </a:xfrm>
        </p:spPr>
        <p:txBody>
          <a:bodyPr/>
          <a:lstStyle/>
          <a:p>
            <a:pPr>
              <a:spcBef>
                <a:spcPts val="300"/>
              </a:spcBef>
              <a:spcAft>
                <a:spcPts val="300"/>
              </a:spcAft>
            </a:pPr>
            <a:r>
              <a:rPr lang="en-US" altLang="en-US" dirty="0"/>
              <a:t>Notable influenza A antigenic shifts </a:t>
            </a:r>
          </a:p>
          <a:p>
            <a:pPr lvl="1">
              <a:spcBef>
                <a:spcPts val="300"/>
              </a:spcBef>
              <a:spcAft>
                <a:spcPts val="300"/>
              </a:spcAft>
            </a:pPr>
            <a:r>
              <a:rPr lang="en-US" altLang="en-US" dirty="0"/>
              <a:t>H5N1 </a:t>
            </a:r>
          </a:p>
          <a:p>
            <a:pPr lvl="2">
              <a:spcBef>
                <a:spcPts val="300"/>
              </a:spcBef>
              <a:spcAft>
                <a:spcPts val="300"/>
              </a:spcAft>
            </a:pPr>
            <a:r>
              <a:rPr lang="en-US" altLang="en-US" dirty="0"/>
              <a:t>1998 Avian flu</a:t>
            </a:r>
          </a:p>
          <a:p>
            <a:pPr lvl="1">
              <a:spcBef>
                <a:spcPts val="300"/>
              </a:spcBef>
              <a:spcAft>
                <a:spcPts val="300"/>
              </a:spcAft>
            </a:pPr>
            <a:r>
              <a:rPr lang="en-US" altLang="en-US" dirty="0"/>
              <a:t>H3N2v</a:t>
            </a:r>
          </a:p>
          <a:p>
            <a:pPr lvl="2">
              <a:spcBef>
                <a:spcPts val="300"/>
              </a:spcBef>
              <a:spcAft>
                <a:spcPts val="300"/>
              </a:spcAft>
            </a:pPr>
            <a:r>
              <a:rPr lang="en-US" altLang="en-US" dirty="0"/>
              <a:t>2011; mixture of avian, swine, and human viruses</a:t>
            </a:r>
          </a:p>
          <a:p>
            <a:pPr lvl="1">
              <a:spcBef>
                <a:spcPts val="300"/>
              </a:spcBef>
              <a:spcAft>
                <a:spcPts val="300"/>
              </a:spcAft>
            </a:pPr>
            <a:r>
              <a:rPr lang="en-US" altLang="en-US" dirty="0"/>
              <a:t>H1N1 Swine flu</a:t>
            </a:r>
          </a:p>
          <a:p>
            <a:pPr lvl="2">
              <a:spcBef>
                <a:spcPts val="300"/>
              </a:spcBef>
              <a:spcAft>
                <a:spcPts val="300"/>
              </a:spcAft>
            </a:pPr>
            <a:r>
              <a:rPr lang="en-US" altLang="en-US" dirty="0"/>
              <a:t>2009</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a:extLst>
              <a:ext uri="{FF2B5EF4-FFF2-40B4-BE49-F238E27FC236}">
                <a16:creationId xmlns:a16="http://schemas.microsoft.com/office/drawing/2014/main" id="{D5244DE8-E014-FE24-00CC-0F810D5DD5F9}"/>
              </a:ext>
            </a:extLst>
          </p:cNvPr>
          <p:cNvSpPr>
            <a:spLocks noGrp="1"/>
          </p:cNvSpPr>
          <p:nvPr>
            <p:ph type="title"/>
          </p:nvPr>
        </p:nvSpPr>
        <p:spPr/>
        <p:txBody>
          <a:bodyPr/>
          <a:lstStyle/>
          <a:p>
            <a:r>
              <a:rPr lang="en-US" sz="4400" dirty="0"/>
              <a:t>Orthomyxoviridae</a:t>
            </a:r>
            <a:endParaRPr lang="en-US" altLang="en-US" dirty="0"/>
          </a:p>
        </p:txBody>
      </p:sp>
      <p:sp>
        <p:nvSpPr>
          <p:cNvPr id="314371" name="Content Placeholder 2">
            <a:extLst>
              <a:ext uri="{FF2B5EF4-FFF2-40B4-BE49-F238E27FC236}">
                <a16:creationId xmlns:a16="http://schemas.microsoft.com/office/drawing/2014/main" id="{4AD4C8F4-0FFB-1C3A-88CE-C350BA2B8180}"/>
              </a:ext>
            </a:extLst>
          </p:cNvPr>
          <p:cNvSpPr>
            <a:spLocks noGrp="1"/>
          </p:cNvSpPr>
          <p:nvPr>
            <p:ph idx="1"/>
          </p:nvPr>
        </p:nvSpPr>
        <p:spPr>
          <a:xfrm>
            <a:off x="733425" y="1587500"/>
            <a:ext cx="10515600" cy="4351338"/>
          </a:xfrm>
        </p:spPr>
        <p:txBody>
          <a:bodyPr>
            <a:normAutofit/>
          </a:bodyPr>
          <a:lstStyle/>
          <a:p>
            <a:r>
              <a:rPr lang="en-US" altLang="en-US" dirty="0"/>
              <a:t>Clinical Manifestations</a:t>
            </a:r>
          </a:p>
          <a:p>
            <a:pPr lvl="1"/>
            <a:r>
              <a:rPr lang="en-US" altLang="en-US" dirty="0"/>
              <a:t>Influenza viruses are spread through aerosol inhalation. </a:t>
            </a:r>
          </a:p>
          <a:p>
            <a:pPr lvl="1"/>
            <a:r>
              <a:rPr lang="en-US" altLang="en-US" dirty="0"/>
              <a:t>Incubation period is 1 to 4 days</a:t>
            </a:r>
          </a:p>
          <a:p>
            <a:pPr lvl="1"/>
            <a:r>
              <a:rPr lang="en-US" altLang="en-US" dirty="0"/>
              <a:t>Influenza A and B</a:t>
            </a:r>
          </a:p>
          <a:p>
            <a:pPr lvl="2"/>
            <a:r>
              <a:rPr lang="en-US" altLang="en-US" dirty="0"/>
              <a:t>Prodrome of runny or stuffy nose, sore throat, low grade fever, and headache</a:t>
            </a:r>
          </a:p>
          <a:p>
            <a:pPr lvl="2"/>
            <a:r>
              <a:rPr lang="en-US" altLang="en-US" dirty="0"/>
              <a:t>Followed by cough, elevated fever, chills, muscle and &amp; body aches, fatigue</a:t>
            </a:r>
          </a:p>
          <a:p>
            <a:pPr lvl="2"/>
            <a:r>
              <a:rPr lang="en-US" altLang="en-US" dirty="0"/>
              <a:t>Infected patients ill up to 7 days, and convalescence may require more than 2 weeks.</a:t>
            </a:r>
          </a:p>
          <a:p>
            <a:pPr lvl="2"/>
            <a:r>
              <a:rPr lang="en-US" altLang="en-US" dirty="0"/>
              <a:t>Complications: secondary bacterial pneumonia and fatal viral pneumonia </a:t>
            </a:r>
          </a:p>
          <a:p>
            <a:pPr lvl="2"/>
            <a:r>
              <a:rPr lang="en-US" altLang="en-US" dirty="0"/>
              <a:t>Influenza B virus infections, which also can occur seasonally, are usually less common than influenza A virus infections.</a:t>
            </a:r>
          </a:p>
          <a:p>
            <a:pPr lvl="2"/>
            <a:endParaRPr lang="en-US" altLang="en-US" dirty="0">
              <a:solidFill>
                <a:srgbClr val="FF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a:extLst>
              <a:ext uri="{FF2B5EF4-FFF2-40B4-BE49-F238E27FC236}">
                <a16:creationId xmlns:a16="http://schemas.microsoft.com/office/drawing/2014/main" id="{EBF902E9-B889-BF73-453F-CF55BB9E38A6}"/>
              </a:ext>
            </a:extLst>
          </p:cNvPr>
          <p:cNvSpPr>
            <a:spLocks noGrp="1"/>
          </p:cNvSpPr>
          <p:nvPr>
            <p:ph type="title"/>
          </p:nvPr>
        </p:nvSpPr>
        <p:spPr/>
        <p:txBody>
          <a:bodyPr/>
          <a:lstStyle/>
          <a:p>
            <a:r>
              <a:rPr lang="en-US" sz="4400" dirty="0"/>
              <a:t>Orthomyxoviridae</a:t>
            </a:r>
            <a:endParaRPr lang="en-US" altLang="en-US" dirty="0"/>
          </a:p>
        </p:txBody>
      </p:sp>
      <p:sp>
        <p:nvSpPr>
          <p:cNvPr id="315395" name="Content Placeholder 2">
            <a:extLst>
              <a:ext uri="{FF2B5EF4-FFF2-40B4-BE49-F238E27FC236}">
                <a16:creationId xmlns:a16="http://schemas.microsoft.com/office/drawing/2014/main" id="{C6543140-71EB-E376-43B7-E97F0618925C}"/>
              </a:ext>
            </a:extLst>
          </p:cNvPr>
          <p:cNvSpPr>
            <a:spLocks noGrp="1"/>
          </p:cNvSpPr>
          <p:nvPr>
            <p:ph idx="1"/>
          </p:nvPr>
        </p:nvSpPr>
        <p:spPr/>
        <p:txBody>
          <a:bodyPr/>
          <a:lstStyle/>
          <a:p>
            <a:r>
              <a:rPr lang="en-US" altLang="en-US" dirty="0"/>
              <a:t>Clinical Manifestations </a:t>
            </a:r>
          </a:p>
          <a:p>
            <a:pPr lvl="1"/>
            <a:r>
              <a:rPr lang="en-US" altLang="en-US" dirty="0"/>
              <a:t>Influenza C</a:t>
            </a:r>
          </a:p>
          <a:p>
            <a:pPr lvl="2"/>
            <a:r>
              <a:rPr lang="en-US" altLang="en-US" dirty="0"/>
              <a:t>Can cause mild upper respiratory tract illness in humans indistinguishable from the common cold. </a:t>
            </a:r>
          </a:p>
          <a:p>
            <a:pPr lvl="2"/>
            <a:r>
              <a:rPr lang="en-US" altLang="en-US" dirty="0"/>
              <a:t>Its genome consists of seven </a:t>
            </a:r>
            <a:r>
              <a:rPr lang="en-US" altLang="en-US" dirty="0" err="1"/>
              <a:t>ssRNA</a:t>
            </a:r>
            <a:r>
              <a:rPr lang="en-US" altLang="en-US" dirty="0"/>
              <a:t> segments, lacking the gene coding for neuraminidase, as in influenza A and B viruses.</a:t>
            </a:r>
          </a:p>
          <a:p>
            <a:pPr lvl="2"/>
            <a:r>
              <a:rPr lang="en-US" altLang="en-US" dirty="0"/>
              <a:t>Influenza C virus appears to be more stable genetically than influenza A virus.</a:t>
            </a:r>
          </a:p>
        </p:txBody>
      </p:sp>
      <p:sp>
        <p:nvSpPr>
          <p:cNvPr id="315397" name="Slide Number Placeholder 4">
            <a:extLst>
              <a:ext uri="{FF2B5EF4-FFF2-40B4-BE49-F238E27FC236}">
                <a16:creationId xmlns:a16="http://schemas.microsoft.com/office/drawing/2014/main" id="{168EDE43-810E-4E52-1487-00BA27B0C708}"/>
              </a:ext>
            </a:extLst>
          </p:cNvPr>
          <p:cNvSpPr>
            <a:spLocks noGrp="1" noChangeArrowheads="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9D1A85-3DC7-4682-96BF-30FEBFE07AE3}" type="slidenum">
              <a:rPr lang="en-US" altLang="en-US" sz="1000">
                <a:latin typeface="Arial" panose="020B0604020202020204" pitchFamily="34" charset="0"/>
              </a:rPr>
              <a:pPr/>
              <a:t>102</a:t>
            </a:fld>
            <a:endParaRPr lang="en-US" altLang="en-US" sz="1000">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a:extLst>
              <a:ext uri="{FF2B5EF4-FFF2-40B4-BE49-F238E27FC236}">
                <a16:creationId xmlns:a16="http://schemas.microsoft.com/office/drawing/2014/main" id="{B632745C-A425-131E-FE72-ECF34FA205D9}"/>
              </a:ext>
            </a:extLst>
          </p:cNvPr>
          <p:cNvSpPr>
            <a:spLocks noGrp="1"/>
          </p:cNvSpPr>
          <p:nvPr>
            <p:ph type="title"/>
          </p:nvPr>
        </p:nvSpPr>
        <p:spPr/>
        <p:txBody>
          <a:bodyPr/>
          <a:lstStyle/>
          <a:p>
            <a:r>
              <a:rPr lang="en-US" sz="4400" dirty="0"/>
              <a:t>Orthomyxoviridae</a:t>
            </a:r>
            <a:endParaRPr lang="en-US" altLang="en-US" dirty="0"/>
          </a:p>
        </p:txBody>
      </p:sp>
      <p:sp>
        <p:nvSpPr>
          <p:cNvPr id="316419" name="Content Placeholder 2">
            <a:extLst>
              <a:ext uri="{FF2B5EF4-FFF2-40B4-BE49-F238E27FC236}">
                <a16:creationId xmlns:a16="http://schemas.microsoft.com/office/drawing/2014/main" id="{EDB5D622-6D2A-6EBC-B18A-D7822C18C9F2}"/>
              </a:ext>
            </a:extLst>
          </p:cNvPr>
          <p:cNvSpPr>
            <a:spLocks noGrp="1"/>
          </p:cNvSpPr>
          <p:nvPr>
            <p:ph idx="1"/>
          </p:nvPr>
        </p:nvSpPr>
        <p:spPr/>
        <p:txBody>
          <a:bodyPr/>
          <a:lstStyle/>
          <a:p>
            <a:r>
              <a:rPr lang="en-US" altLang="en-US" dirty="0"/>
              <a:t>Clinical Manifestations</a:t>
            </a:r>
          </a:p>
          <a:p>
            <a:pPr lvl="1"/>
            <a:r>
              <a:rPr lang="en-US" altLang="en-US" dirty="0"/>
              <a:t>Influenza D </a:t>
            </a:r>
          </a:p>
          <a:p>
            <a:pPr lvl="2"/>
            <a:r>
              <a:rPr lang="en-US" altLang="en-US" dirty="0"/>
              <a:t>Isolated from a pig in Oklahoma in 2011. Subsequently, it has been isolated from other animals. Little is known about its likelihood to cause human infections.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2AAE4EBB-F644-602D-FF9A-A7C078C75B0C}"/>
              </a:ext>
            </a:extLst>
          </p:cNvPr>
          <p:cNvSpPr>
            <a:spLocks noGrp="1"/>
          </p:cNvSpPr>
          <p:nvPr>
            <p:ph type="title"/>
          </p:nvPr>
        </p:nvSpPr>
        <p:spPr/>
        <p:txBody>
          <a:bodyPr/>
          <a:lstStyle/>
          <a:p>
            <a:r>
              <a:rPr lang="en-US" sz="4400" dirty="0"/>
              <a:t>Orthomyxoviridae</a:t>
            </a:r>
            <a:endParaRPr lang="en-US" altLang="en-US" dirty="0"/>
          </a:p>
        </p:txBody>
      </p:sp>
      <p:sp>
        <p:nvSpPr>
          <p:cNvPr id="318467" name="Rectangle 3">
            <a:extLst>
              <a:ext uri="{FF2B5EF4-FFF2-40B4-BE49-F238E27FC236}">
                <a16:creationId xmlns:a16="http://schemas.microsoft.com/office/drawing/2014/main" id="{B687FCAA-0F26-0FD7-D7F8-E0A4398FAB21}"/>
              </a:ext>
            </a:extLst>
          </p:cNvPr>
          <p:cNvSpPr>
            <a:spLocks noGrp="1"/>
          </p:cNvSpPr>
          <p:nvPr>
            <p:ph idx="1"/>
          </p:nvPr>
        </p:nvSpPr>
        <p:spPr>
          <a:xfrm>
            <a:off x="981075" y="1533526"/>
            <a:ext cx="9067800" cy="4454525"/>
          </a:xfrm>
        </p:spPr>
        <p:txBody>
          <a:bodyPr>
            <a:normAutofit/>
          </a:bodyPr>
          <a:lstStyle/>
          <a:p>
            <a:pPr>
              <a:spcBef>
                <a:spcPts val="400"/>
              </a:spcBef>
              <a:spcAft>
                <a:spcPts val="400"/>
              </a:spcAft>
            </a:pPr>
            <a:r>
              <a:rPr lang="en-US" altLang="en-US" dirty="0"/>
              <a:t>Diagnosis</a:t>
            </a:r>
          </a:p>
          <a:p>
            <a:pPr lvl="1">
              <a:spcBef>
                <a:spcPts val="400"/>
              </a:spcBef>
              <a:spcAft>
                <a:spcPts val="400"/>
              </a:spcAft>
            </a:pPr>
            <a:r>
              <a:rPr lang="en-US" altLang="en-US" dirty="0"/>
              <a:t>Specimens</a:t>
            </a:r>
          </a:p>
          <a:p>
            <a:pPr lvl="2">
              <a:spcBef>
                <a:spcPts val="400"/>
              </a:spcBef>
              <a:spcAft>
                <a:spcPts val="400"/>
              </a:spcAft>
            </a:pPr>
            <a:r>
              <a:rPr lang="en-US" altLang="en-US" dirty="0"/>
              <a:t>Nasopharyngeal swabs, washes, or aspirates collected early in infection</a:t>
            </a:r>
          </a:p>
          <a:p>
            <a:pPr lvl="3">
              <a:spcBef>
                <a:spcPts val="400"/>
              </a:spcBef>
              <a:spcAft>
                <a:spcPts val="400"/>
              </a:spcAft>
            </a:pPr>
            <a:r>
              <a:rPr lang="en-US" altLang="en-US" dirty="0"/>
              <a:t>Flocked swabs are better at collecting epithelial cells.</a:t>
            </a:r>
          </a:p>
          <a:p>
            <a:pPr lvl="3">
              <a:spcBef>
                <a:spcPts val="400"/>
              </a:spcBef>
              <a:spcAft>
                <a:spcPts val="400"/>
              </a:spcAft>
            </a:pPr>
            <a:r>
              <a:rPr lang="en-US" altLang="en-US" dirty="0"/>
              <a:t>Do not freeze specimens.</a:t>
            </a:r>
          </a:p>
          <a:p>
            <a:pPr lvl="1">
              <a:spcBef>
                <a:spcPts val="400"/>
              </a:spcBef>
              <a:spcAft>
                <a:spcPts val="400"/>
              </a:spcAft>
            </a:pPr>
            <a:r>
              <a:rPr lang="en-US" altLang="en-US" dirty="0"/>
              <a:t>Rapid kits</a:t>
            </a:r>
          </a:p>
          <a:p>
            <a:pPr lvl="2">
              <a:spcBef>
                <a:spcPts val="400"/>
              </a:spcBef>
              <a:spcAft>
                <a:spcPts val="400"/>
              </a:spcAft>
            </a:pPr>
            <a:r>
              <a:rPr lang="en-US" altLang="en-US" dirty="0"/>
              <a:t>Can detect and distinguish between influenza A and B viruses</a:t>
            </a:r>
          </a:p>
          <a:p>
            <a:pPr lvl="2">
              <a:spcBef>
                <a:spcPts val="400"/>
              </a:spcBef>
              <a:spcAft>
                <a:spcPts val="400"/>
              </a:spcAft>
            </a:pPr>
            <a:r>
              <a:rPr lang="en-US" altLang="en-US" dirty="0"/>
              <a:t>Cannot distinguish between them or detect only influenza A virus</a:t>
            </a:r>
          </a:p>
          <a:p>
            <a:pPr eaLnBrk="1" hangingPunct="1"/>
            <a:endParaRPr lang="en-US" altLang="en-US" dirty="0"/>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F0A8E205-94EB-5242-2EDC-43FA35D5B4BE}"/>
              </a:ext>
            </a:extLst>
          </p:cNvPr>
          <p:cNvSpPr>
            <a:spLocks noGrp="1"/>
          </p:cNvSpPr>
          <p:nvPr>
            <p:ph type="title"/>
          </p:nvPr>
        </p:nvSpPr>
        <p:spPr/>
        <p:txBody>
          <a:bodyPr/>
          <a:lstStyle/>
          <a:p>
            <a:pPr>
              <a:spcBef>
                <a:spcPts val="300"/>
              </a:spcBef>
              <a:spcAft>
                <a:spcPts val="300"/>
              </a:spcAft>
            </a:pPr>
            <a:r>
              <a:rPr lang="en-US" sz="4400" dirty="0"/>
              <a:t>Orthomyxoviridae</a:t>
            </a:r>
            <a:endParaRPr lang="en-US" altLang="en-US" dirty="0"/>
          </a:p>
        </p:txBody>
      </p:sp>
      <p:sp>
        <p:nvSpPr>
          <p:cNvPr id="319491" name="Rectangle 3">
            <a:extLst>
              <a:ext uri="{FF2B5EF4-FFF2-40B4-BE49-F238E27FC236}">
                <a16:creationId xmlns:a16="http://schemas.microsoft.com/office/drawing/2014/main" id="{839A0257-37CE-71A5-ADD0-17A6D598CF76}"/>
              </a:ext>
            </a:extLst>
          </p:cNvPr>
          <p:cNvSpPr>
            <a:spLocks noGrp="1"/>
          </p:cNvSpPr>
          <p:nvPr>
            <p:ph idx="1"/>
          </p:nvPr>
        </p:nvSpPr>
        <p:spPr/>
        <p:txBody>
          <a:bodyPr/>
          <a:lstStyle/>
          <a:p>
            <a:pPr>
              <a:spcBef>
                <a:spcPts val="400"/>
              </a:spcBef>
              <a:spcAft>
                <a:spcPts val="400"/>
              </a:spcAft>
            </a:pPr>
            <a:r>
              <a:rPr lang="en-US" altLang="en-US" dirty="0"/>
              <a:t>Diagnosis</a:t>
            </a:r>
          </a:p>
          <a:p>
            <a:pPr lvl="1">
              <a:spcBef>
                <a:spcPts val="400"/>
              </a:spcBef>
              <a:spcAft>
                <a:spcPts val="400"/>
              </a:spcAft>
            </a:pPr>
            <a:r>
              <a:rPr lang="en-US" altLang="en-US" dirty="0"/>
              <a:t>DFA, EIA, and immunochromatographic assays</a:t>
            </a:r>
          </a:p>
          <a:p>
            <a:pPr lvl="2">
              <a:spcBef>
                <a:spcPts val="400"/>
              </a:spcBef>
              <a:spcAft>
                <a:spcPts val="400"/>
              </a:spcAft>
            </a:pPr>
            <a:r>
              <a:rPr lang="en-US" altLang="en-US" dirty="0"/>
              <a:t>In respiratory secretions</a:t>
            </a:r>
          </a:p>
          <a:p>
            <a:pPr lvl="1">
              <a:spcBef>
                <a:spcPts val="400"/>
              </a:spcBef>
              <a:spcAft>
                <a:spcPts val="400"/>
              </a:spcAft>
            </a:pPr>
            <a:r>
              <a:rPr lang="en-US" altLang="en-US" dirty="0"/>
              <a:t>Nucleic acid-based assays</a:t>
            </a:r>
          </a:p>
          <a:p>
            <a:pPr lvl="2">
              <a:spcBef>
                <a:spcPts val="400"/>
              </a:spcBef>
              <a:spcAft>
                <a:spcPts val="400"/>
              </a:spcAft>
            </a:pPr>
            <a:r>
              <a:rPr lang="en-US" altLang="en-US" dirty="0"/>
              <a:t>RT-PCR</a:t>
            </a:r>
          </a:p>
          <a:p>
            <a:pPr marL="457200" lvl="1" indent="0">
              <a:spcBef>
                <a:spcPts val="400"/>
              </a:spcBef>
              <a:spcAft>
                <a:spcPts val="400"/>
              </a:spcAft>
              <a:buNone/>
            </a:pPr>
            <a:endParaRPr lang="en-US" altLang="en-US" dirty="0"/>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a:extLst>
              <a:ext uri="{FF2B5EF4-FFF2-40B4-BE49-F238E27FC236}">
                <a16:creationId xmlns:a16="http://schemas.microsoft.com/office/drawing/2014/main" id="{6DA056F9-CCAF-9AF1-F60A-9834CE30CB5D}"/>
              </a:ext>
            </a:extLst>
          </p:cNvPr>
          <p:cNvSpPr>
            <a:spLocks noGrp="1"/>
          </p:cNvSpPr>
          <p:nvPr>
            <p:ph type="title"/>
          </p:nvPr>
        </p:nvSpPr>
        <p:spPr/>
        <p:txBody>
          <a:bodyPr/>
          <a:lstStyle/>
          <a:p>
            <a:r>
              <a:rPr lang="en-US" sz="4400" dirty="0"/>
              <a:t>Orthomyxoviridae</a:t>
            </a:r>
            <a:endParaRPr lang="en-US" altLang="en-US" dirty="0"/>
          </a:p>
        </p:txBody>
      </p:sp>
      <p:sp>
        <p:nvSpPr>
          <p:cNvPr id="321539" name="Content Placeholder 2">
            <a:extLst>
              <a:ext uri="{FF2B5EF4-FFF2-40B4-BE49-F238E27FC236}">
                <a16:creationId xmlns:a16="http://schemas.microsoft.com/office/drawing/2014/main" id="{77EBD9EE-1126-D6EE-8710-71DFF363D8E5}"/>
              </a:ext>
            </a:extLst>
          </p:cNvPr>
          <p:cNvSpPr>
            <a:spLocks noGrp="1"/>
          </p:cNvSpPr>
          <p:nvPr>
            <p:ph idx="1"/>
          </p:nvPr>
        </p:nvSpPr>
        <p:spPr>
          <a:xfrm>
            <a:off x="973138" y="1600201"/>
            <a:ext cx="8229600" cy="4525963"/>
          </a:xfrm>
        </p:spPr>
        <p:txBody>
          <a:bodyPr>
            <a:normAutofit/>
          </a:bodyPr>
          <a:lstStyle/>
          <a:p>
            <a:r>
              <a:rPr lang="en-US" altLang="en-US" dirty="0"/>
              <a:t>Vaccines</a:t>
            </a:r>
          </a:p>
          <a:p>
            <a:pPr lvl="1"/>
            <a:r>
              <a:rPr lang="en-US" altLang="en-US" dirty="0"/>
              <a:t>It is highly recommended that persons with reduced immune status be vaccinated annually to prevent infection, because it can be rapidly fatal in these populations.  </a:t>
            </a:r>
          </a:p>
        </p:txBody>
      </p:sp>
      <p:sp>
        <p:nvSpPr>
          <p:cNvPr id="321541" name="Slide Number Placeholder 4">
            <a:extLst>
              <a:ext uri="{FF2B5EF4-FFF2-40B4-BE49-F238E27FC236}">
                <a16:creationId xmlns:a16="http://schemas.microsoft.com/office/drawing/2014/main" id="{8EEE5FCE-A6FC-0254-E099-43F96630D740}"/>
              </a:ext>
            </a:extLst>
          </p:cNvPr>
          <p:cNvSpPr>
            <a:spLocks noGrp="1" noChangeArrowheads="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BBF3E4-7287-492C-B38F-EF757F6BF69F}" type="slidenum">
              <a:rPr lang="en-US" altLang="en-US" sz="1000">
                <a:latin typeface="Arial" panose="020B0604020202020204" pitchFamily="34" charset="0"/>
              </a:rPr>
              <a:pPr/>
              <a:t>106</a:t>
            </a:fld>
            <a:endParaRPr lang="en-US" altLang="en-US" sz="1000">
              <a:latin typeface="Arial" panose="020B0604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a:extLst>
              <a:ext uri="{FF2B5EF4-FFF2-40B4-BE49-F238E27FC236}">
                <a16:creationId xmlns:a16="http://schemas.microsoft.com/office/drawing/2014/main" id="{6DA056F9-CCAF-9AF1-F60A-9834CE30CB5D}"/>
              </a:ext>
            </a:extLst>
          </p:cNvPr>
          <p:cNvSpPr>
            <a:spLocks noGrp="1"/>
          </p:cNvSpPr>
          <p:nvPr>
            <p:ph type="title"/>
          </p:nvPr>
        </p:nvSpPr>
        <p:spPr/>
        <p:txBody>
          <a:bodyPr/>
          <a:lstStyle/>
          <a:p>
            <a:r>
              <a:rPr lang="en-US" sz="4400" dirty="0"/>
              <a:t>Orthomyxoviridae</a:t>
            </a:r>
            <a:endParaRPr lang="en-US" altLang="en-US" dirty="0"/>
          </a:p>
        </p:txBody>
      </p:sp>
      <p:sp>
        <p:nvSpPr>
          <p:cNvPr id="321539" name="Content Placeholder 2">
            <a:extLst>
              <a:ext uri="{FF2B5EF4-FFF2-40B4-BE49-F238E27FC236}">
                <a16:creationId xmlns:a16="http://schemas.microsoft.com/office/drawing/2014/main" id="{77EBD9EE-1126-D6EE-8710-71DFF363D8E5}"/>
              </a:ext>
            </a:extLst>
          </p:cNvPr>
          <p:cNvSpPr>
            <a:spLocks noGrp="1"/>
          </p:cNvSpPr>
          <p:nvPr>
            <p:ph idx="1"/>
          </p:nvPr>
        </p:nvSpPr>
        <p:spPr>
          <a:xfrm>
            <a:off x="1125538" y="1409701"/>
            <a:ext cx="8229600" cy="4525963"/>
          </a:xfrm>
        </p:spPr>
        <p:txBody>
          <a:bodyPr>
            <a:normAutofit/>
          </a:bodyPr>
          <a:lstStyle/>
          <a:p>
            <a:r>
              <a:rPr lang="en-US" altLang="en-US" dirty="0"/>
              <a:t>Treatment</a:t>
            </a:r>
          </a:p>
          <a:p>
            <a:pPr lvl="1"/>
            <a:r>
              <a:rPr lang="en-US" altLang="en-US" dirty="0"/>
              <a:t>The antiviral drugs amantadine and rimantadine can prevent infection or reduce the severity of symptoms if administered within 48 hours of onset of infection.</a:t>
            </a:r>
          </a:p>
          <a:p>
            <a:pPr lvl="2"/>
            <a:r>
              <a:rPr lang="en-US" altLang="en-US" dirty="0"/>
              <a:t>Only work against influenza A virus</a:t>
            </a:r>
          </a:p>
          <a:p>
            <a:pPr lvl="1"/>
            <a:r>
              <a:rPr lang="en-US" altLang="en-US" dirty="0"/>
              <a:t>A newer class of antivirals, termed neuraminidase inhibitors, is available. </a:t>
            </a:r>
          </a:p>
          <a:p>
            <a:pPr lvl="2"/>
            <a:r>
              <a:rPr lang="en-US" altLang="en-US" dirty="0"/>
              <a:t>These agents, such as zanamivir (Relenza) and oseltamivir (Tamiflu), are more expensive compared with amantadine but provide coverage against infections by influenza A virus and influenza B virus.</a:t>
            </a:r>
          </a:p>
        </p:txBody>
      </p:sp>
    </p:spTree>
    <p:extLst>
      <p:ext uri="{BB962C8B-B14F-4D97-AF65-F5344CB8AC3E}">
        <p14:creationId xmlns:p14="http://schemas.microsoft.com/office/powerpoint/2010/main" val="12045834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a:extLst>
              <a:ext uri="{FF2B5EF4-FFF2-40B4-BE49-F238E27FC236}">
                <a16:creationId xmlns:a16="http://schemas.microsoft.com/office/drawing/2014/main" id="{54EF6930-DF08-BE8E-2A92-254765BA1733}"/>
              </a:ext>
            </a:extLst>
          </p:cNvPr>
          <p:cNvSpPr>
            <a:spLocks noGrp="1"/>
          </p:cNvSpPr>
          <p:nvPr>
            <p:ph type="title"/>
          </p:nvPr>
        </p:nvSpPr>
        <p:spPr/>
        <p:txBody>
          <a:bodyPr/>
          <a:lstStyle/>
          <a:p>
            <a:r>
              <a:rPr lang="en-US" sz="4400" dirty="0"/>
              <a:t>Orthomyxoviridae</a:t>
            </a:r>
            <a:endParaRPr lang="en-US" altLang="en-US" dirty="0"/>
          </a:p>
        </p:txBody>
      </p:sp>
      <p:sp>
        <p:nvSpPr>
          <p:cNvPr id="322563" name="Content Placeholder 2">
            <a:extLst>
              <a:ext uri="{FF2B5EF4-FFF2-40B4-BE49-F238E27FC236}">
                <a16:creationId xmlns:a16="http://schemas.microsoft.com/office/drawing/2014/main" id="{7D71BDAB-2C33-91CC-ED67-22FE68B48052}"/>
              </a:ext>
            </a:extLst>
          </p:cNvPr>
          <p:cNvSpPr>
            <a:spLocks noGrp="1"/>
          </p:cNvSpPr>
          <p:nvPr>
            <p:ph idx="1"/>
          </p:nvPr>
        </p:nvSpPr>
        <p:spPr/>
        <p:txBody>
          <a:bodyPr/>
          <a:lstStyle/>
          <a:p>
            <a:r>
              <a:rPr lang="en-US" altLang="en-US" dirty="0"/>
              <a:t>Current CDC guidelines highly recommend both zanamivir and oseltamivir as primary treatments in confirmed cases of influenza. </a:t>
            </a:r>
          </a:p>
          <a:p>
            <a:pPr lvl="1"/>
            <a:r>
              <a:rPr lang="en-US" altLang="en-US" dirty="0"/>
              <a:t>There has been significant resistance to amantadine by influenza A virus (H3N2), so it is not recommended for treatment of infection by this virus. </a:t>
            </a:r>
          </a:p>
          <a:p>
            <a:pPr lvl="1"/>
            <a:r>
              <a:rPr lang="en-US" altLang="en-US" dirty="0"/>
              <a:t>There have been some reports of resistance to oseltamivir by influenza A virus (H1N1), but use of this agent is still recommended as a primary treatment.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Content Placeholder 2">
            <a:extLst>
              <a:ext uri="{FF2B5EF4-FFF2-40B4-BE49-F238E27FC236}">
                <a16:creationId xmlns:a16="http://schemas.microsoft.com/office/drawing/2014/main" id="{9D27AFA4-199C-E03F-3464-B00044A87C97}"/>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lgn="ctr">
              <a:buNone/>
            </a:pPr>
            <a:r>
              <a:rPr lang="en-US" altLang="en-US" sz="4000" dirty="0" err="1"/>
              <a:t>Paramyxoviridae</a:t>
            </a:r>
            <a:endParaRPr lang="en-US" alt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5482CD93-B30B-CB88-A86C-AB8DDD9388C0}"/>
              </a:ext>
            </a:extLst>
          </p:cNvPr>
          <p:cNvSpPr>
            <a:spLocks noGrp="1"/>
          </p:cNvSpPr>
          <p:nvPr>
            <p:ph type="title"/>
          </p:nvPr>
        </p:nvSpPr>
        <p:spPr/>
        <p:txBody>
          <a:bodyPr/>
          <a:lstStyle/>
          <a:p>
            <a:pPr eaLnBrk="1" hangingPunct="1"/>
            <a:r>
              <a:rPr lang="en-US" altLang="en-US" b="0" cap="none" dirty="0"/>
              <a:t>Variola Virus</a:t>
            </a:r>
            <a:endParaRPr lang="en-US" altLang="en-US" dirty="0"/>
          </a:p>
        </p:txBody>
      </p:sp>
      <p:sp>
        <p:nvSpPr>
          <p:cNvPr id="210947" name="Rectangle 3">
            <a:extLst>
              <a:ext uri="{FF2B5EF4-FFF2-40B4-BE49-F238E27FC236}">
                <a16:creationId xmlns:a16="http://schemas.microsoft.com/office/drawing/2014/main" id="{7869AA80-8F61-5B42-68D8-36FA2F188FB1}"/>
              </a:ext>
            </a:extLst>
          </p:cNvPr>
          <p:cNvSpPr>
            <a:spLocks noGrp="1"/>
          </p:cNvSpPr>
          <p:nvPr>
            <p:ph idx="1"/>
          </p:nvPr>
        </p:nvSpPr>
        <p:spPr>
          <a:xfrm>
            <a:off x="1343025" y="1485901"/>
            <a:ext cx="7772400" cy="4454525"/>
          </a:xfrm>
        </p:spPr>
        <p:txBody>
          <a:bodyPr/>
          <a:lstStyle/>
          <a:p>
            <a:pPr eaLnBrk="1" hangingPunct="1"/>
            <a:r>
              <a:rPr lang="en-US" altLang="en-US" dirty="0"/>
              <a:t>Causative agent of smallpox</a:t>
            </a:r>
          </a:p>
          <a:p>
            <a:pPr lvl="1" eaLnBrk="1" hangingPunct="1"/>
            <a:r>
              <a:rPr lang="en-US" altLang="en-US" dirty="0"/>
              <a:t>Infects humans only</a:t>
            </a:r>
          </a:p>
          <a:p>
            <a:pPr eaLnBrk="1" hangingPunct="1"/>
            <a:r>
              <a:rPr lang="en-US" altLang="en-US" dirty="0"/>
              <a:t>Bioterrorism agent</a:t>
            </a:r>
          </a:p>
          <a:p>
            <a:pPr eaLnBrk="1" hangingPunct="1"/>
            <a:r>
              <a:rPr lang="en-US" altLang="en-US" dirty="0"/>
              <a:t>Eradicated</a:t>
            </a:r>
          </a:p>
          <a:p>
            <a:pPr lvl="1" eaLnBrk="1" hangingPunct="1"/>
            <a:r>
              <a:rPr lang="en-US" altLang="en-US" dirty="0"/>
              <a:t>Extinct in nature</a:t>
            </a:r>
          </a:p>
          <a:p>
            <a:pPr lvl="1"/>
            <a:r>
              <a:rPr lang="en-US" altLang="en-US" dirty="0"/>
              <a:t>After decades of aggressive efforts toward vaccination, education, and eradication, the WHO officially declared the world smallpox free in May 1980.</a:t>
            </a:r>
          </a:p>
          <a:p>
            <a:pPr lvl="1" eaLnBrk="1" hangingPunct="1"/>
            <a:r>
              <a:rPr lang="en-US" altLang="en-US" dirty="0"/>
              <a:t>One culture is kept at the U.S. CDC, and one remains in Russia.</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8A6588D4-ED0C-9EC6-F4D1-1343AFAD4824}"/>
              </a:ext>
            </a:extLst>
          </p:cNvPr>
          <p:cNvSpPr>
            <a:spLocks noGrp="1"/>
          </p:cNvSpPr>
          <p:nvPr>
            <p:ph type="title"/>
          </p:nvPr>
        </p:nvSpPr>
        <p:spPr/>
        <p:txBody>
          <a:bodyPr/>
          <a:lstStyle/>
          <a:p>
            <a:pPr eaLnBrk="1" hangingPunct="1"/>
            <a:r>
              <a:rPr lang="en-US" altLang="en-US" sz="4400" dirty="0" err="1"/>
              <a:t>Paramyxoviridae</a:t>
            </a:r>
            <a:r>
              <a:rPr lang="en-US" altLang="en-US" dirty="0"/>
              <a:t> </a:t>
            </a:r>
          </a:p>
        </p:txBody>
      </p:sp>
      <p:sp>
        <p:nvSpPr>
          <p:cNvPr id="325635" name="Rectangle 3">
            <a:extLst>
              <a:ext uri="{FF2B5EF4-FFF2-40B4-BE49-F238E27FC236}">
                <a16:creationId xmlns:a16="http://schemas.microsoft.com/office/drawing/2014/main" id="{87828AAB-FDFB-845D-2B22-2FF5FD7EB7AC}"/>
              </a:ext>
            </a:extLst>
          </p:cNvPr>
          <p:cNvSpPr>
            <a:spLocks noGrp="1"/>
          </p:cNvSpPr>
          <p:nvPr>
            <p:ph idx="1"/>
          </p:nvPr>
        </p:nvSpPr>
        <p:spPr>
          <a:xfrm>
            <a:off x="771525" y="1690688"/>
            <a:ext cx="10515600" cy="4351338"/>
          </a:xfrm>
        </p:spPr>
        <p:txBody>
          <a:bodyPr/>
          <a:lstStyle/>
          <a:p>
            <a:pPr eaLnBrk="1" hangingPunct="1"/>
            <a:r>
              <a:rPr lang="en-US" altLang="en-US" b="0" cap="none" dirty="0"/>
              <a:t>Parainfluenza Viruses (PIVs)</a:t>
            </a:r>
          </a:p>
          <a:p>
            <a:pPr lvl="1"/>
            <a:r>
              <a:rPr lang="en-US" altLang="en-US" dirty="0"/>
              <a:t>Four types of PIVs can cause human disease, noted as PIV-1 through PIV-4.</a:t>
            </a:r>
            <a:endParaRPr lang="en-US" altLang="en-US" i="1" dirty="0"/>
          </a:p>
          <a:p>
            <a:pPr lvl="2"/>
            <a:r>
              <a:rPr lang="en-US" altLang="en-US" i="1" dirty="0"/>
              <a:t>Paramyxovirus</a:t>
            </a:r>
          </a:p>
          <a:p>
            <a:pPr lvl="3"/>
            <a:r>
              <a:rPr lang="en-US" altLang="en-US" dirty="0"/>
              <a:t>Parainfluenza 1 and 3</a:t>
            </a:r>
            <a:endParaRPr lang="en-US" altLang="en-US" i="1" dirty="0"/>
          </a:p>
          <a:p>
            <a:pPr lvl="2"/>
            <a:r>
              <a:rPr lang="en-US" altLang="en-US" i="1" dirty="0" err="1"/>
              <a:t>Rubulavirus</a:t>
            </a:r>
            <a:endParaRPr lang="en-US" altLang="en-US" i="1" dirty="0"/>
          </a:p>
          <a:p>
            <a:pPr lvl="3"/>
            <a:r>
              <a:rPr lang="en-US" altLang="en-US" dirty="0"/>
              <a:t>Parainfluenza 2 and 4</a:t>
            </a:r>
          </a:p>
          <a:p>
            <a:pPr eaLnBrk="1" hangingPunct="1"/>
            <a:endParaRPr lang="en-US" altLang="en-US" dirty="0"/>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6BADBD05-9A82-43FE-9327-29EAE1A73FD4}"/>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90115" name="Rectangle 3">
            <a:extLst>
              <a:ext uri="{FF2B5EF4-FFF2-40B4-BE49-F238E27FC236}">
                <a16:creationId xmlns:a16="http://schemas.microsoft.com/office/drawing/2014/main" id="{5E342AC7-D633-C82C-5DAD-90F8BEF30C25}"/>
              </a:ext>
            </a:extLst>
          </p:cNvPr>
          <p:cNvSpPr>
            <a:spLocks noGrp="1" noChangeArrowheads="1"/>
          </p:cNvSpPr>
          <p:nvPr>
            <p:ph idx="1"/>
          </p:nvPr>
        </p:nvSpPr>
        <p:spPr>
          <a:xfrm>
            <a:off x="1174750" y="1546226"/>
            <a:ext cx="7772400" cy="4454525"/>
          </a:xfrm>
        </p:spPr>
        <p:txBody>
          <a:bodyPr rtlCol="0">
            <a:normAutofit/>
          </a:bodyPr>
          <a:lstStyle/>
          <a:p>
            <a:pPr>
              <a:defRPr/>
            </a:pPr>
            <a:r>
              <a:rPr lang="en-US" altLang="en-US" dirty="0"/>
              <a:t>PIV characteristics</a:t>
            </a:r>
          </a:p>
          <a:p>
            <a:pPr lvl="1">
              <a:defRPr/>
            </a:pPr>
            <a:r>
              <a:rPr lang="en-US" altLang="en-US" dirty="0"/>
              <a:t>Enveloped helical RNA viruses</a:t>
            </a:r>
          </a:p>
          <a:p>
            <a:pPr lvl="1">
              <a:defRPr/>
            </a:pPr>
            <a:r>
              <a:rPr lang="en-US" altLang="en-US" dirty="0"/>
              <a:t>Two distinct surface receptors</a:t>
            </a:r>
          </a:p>
          <a:p>
            <a:pPr lvl="2">
              <a:defRPr/>
            </a:pPr>
            <a:r>
              <a:rPr lang="en-US" altLang="en-US" dirty="0"/>
              <a:t>HN: hemagglutinin-neuraminidase </a:t>
            </a:r>
          </a:p>
          <a:p>
            <a:pPr lvl="3">
              <a:defRPr/>
            </a:pPr>
            <a:r>
              <a:rPr lang="en-US" altLang="en-US" dirty="0"/>
              <a:t>Viral adhesion molecule</a:t>
            </a:r>
          </a:p>
          <a:p>
            <a:pPr lvl="2">
              <a:defRPr/>
            </a:pPr>
            <a:r>
              <a:rPr lang="en-US" altLang="en-US" dirty="0"/>
              <a:t>F: fusion antigen </a:t>
            </a:r>
          </a:p>
          <a:p>
            <a:pPr lvl="3">
              <a:defRPr/>
            </a:pPr>
            <a:r>
              <a:rPr lang="en-US" altLang="en-US" dirty="0"/>
              <a:t>Fusion of virus to the cells and of one infected cell to another</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6BADBD05-9A82-43FE-9327-29EAE1A73FD4}"/>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90115" name="Rectangle 3">
            <a:extLst>
              <a:ext uri="{FF2B5EF4-FFF2-40B4-BE49-F238E27FC236}">
                <a16:creationId xmlns:a16="http://schemas.microsoft.com/office/drawing/2014/main" id="{5E342AC7-D633-C82C-5DAD-90F8BEF30C25}"/>
              </a:ext>
            </a:extLst>
          </p:cNvPr>
          <p:cNvSpPr>
            <a:spLocks noGrp="1" noChangeArrowheads="1"/>
          </p:cNvSpPr>
          <p:nvPr>
            <p:ph idx="1"/>
          </p:nvPr>
        </p:nvSpPr>
        <p:spPr>
          <a:xfrm>
            <a:off x="1174750" y="1546226"/>
            <a:ext cx="7772400" cy="4454525"/>
          </a:xfrm>
        </p:spPr>
        <p:txBody>
          <a:bodyPr rtlCol="0">
            <a:normAutofit/>
          </a:bodyPr>
          <a:lstStyle/>
          <a:p>
            <a:pPr>
              <a:defRPr/>
            </a:pPr>
            <a:r>
              <a:rPr lang="en-US" altLang="en-US" dirty="0"/>
              <a:t>The viruses are spread through respiratory secretions, aerosol inhalation, and direct contact. </a:t>
            </a:r>
          </a:p>
          <a:p>
            <a:pPr>
              <a:defRPr/>
            </a:pPr>
            <a:r>
              <a:rPr lang="en-US" altLang="en-US" dirty="0"/>
              <a:t>Clinical manifestations </a:t>
            </a:r>
          </a:p>
          <a:p>
            <a:pPr lvl="1">
              <a:defRPr/>
            </a:pPr>
            <a:r>
              <a:rPr lang="en-US" altLang="en-US" dirty="0"/>
              <a:t>Primary cause of respiratory disease in young children</a:t>
            </a:r>
          </a:p>
          <a:p>
            <a:pPr lvl="1">
              <a:defRPr/>
            </a:pPr>
            <a:r>
              <a:rPr lang="en-US" altLang="en-US" dirty="0"/>
              <a:t>Ages 2 to 4 years</a:t>
            </a:r>
          </a:p>
          <a:p>
            <a:pPr lvl="2">
              <a:defRPr/>
            </a:pPr>
            <a:r>
              <a:rPr lang="en-US" altLang="en-US" dirty="0"/>
              <a:t>Parainfluenza 1 and 2 (PIV-1 and PIV-2)</a:t>
            </a:r>
          </a:p>
          <a:p>
            <a:pPr lvl="3">
              <a:defRPr/>
            </a:pPr>
            <a:r>
              <a:rPr lang="en-US" altLang="en-US" dirty="0"/>
              <a:t>Croup—laryngotracheobronchitis</a:t>
            </a:r>
          </a:p>
        </p:txBody>
      </p:sp>
    </p:spTree>
    <p:extLst>
      <p:ext uri="{BB962C8B-B14F-4D97-AF65-F5344CB8AC3E}">
        <p14:creationId xmlns:p14="http://schemas.microsoft.com/office/powerpoint/2010/main" val="2450562954"/>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335BCC24-6795-190A-F372-CE9AE0C74CEB}"/>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27683" name="Rectangle 3">
            <a:extLst>
              <a:ext uri="{FF2B5EF4-FFF2-40B4-BE49-F238E27FC236}">
                <a16:creationId xmlns:a16="http://schemas.microsoft.com/office/drawing/2014/main" id="{9AD950EA-BD48-12B7-5F05-E50B53B6BC44}"/>
              </a:ext>
            </a:extLst>
          </p:cNvPr>
          <p:cNvSpPr>
            <a:spLocks noGrp="1"/>
          </p:cNvSpPr>
          <p:nvPr>
            <p:ph idx="1"/>
          </p:nvPr>
        </p:nvSpPr>
        <p:spPr>
          <a:xfrm>
            <a:off x="1362075" y="1603376"/>
            <a:ext cx="7772400" cy="4454525"/>
          </a:xfrm>
        </p:spPr>
        <p:txBody>
          <a:bodyPr/>
          <a:lstStyle/>
          <a:p>
            <a:r>
              <a:rPr lang="en-US" altLang="en-US" dirty="0"/>
              <a:t>Clinical manifestations </a:t>
            </a:r>
          </a:p>
          <a:p>
            <a:pPr lvl="1"/>
            <a:r>
              <a:rPr lang="en-US" altLang="en-US" dirty="0"/>
              <a:t>Ages less than 2 years </a:t>
            </a:r>
          </a:p>
          <a:p>
            <a:pPr lvl="2"/>
            <a:r>
              <a:rPr lang="en-US" altLang="en-US" dirty="0"/>
              <a:t>Parainfluenza 3 (PIV-3)</a:t>
            </a:r>
          </a:p>
          <a:p>
            <a:pPr lvl="3"/>
            <a:r>
              <a:rPr lang="en-US" altLang="en-US" dirty="0"/>
              <a:t>Bronchiolitis and pneumonia</a:t>
            </a:r>
          </a:p>
          <a:p>
            <a:pPr lvl="3"/>
            <a:r>
              <a:rPr lang="en-US" altLang="en-US" dirty="0"/>
              <a:t>Second in importance only to RSV</a:t>
            </a:r>
          </a:p>
          <a:p>
            <a:pPr lvl="2"/>
            <a:r>
              <a:rPr lang="en-US" altLang="en-US" dirty="0"/>
              <a:t>Parainfluenza 4 (PIV-4)</a:t>
            </a:r>
          </a:p>
          <a:p>
            <a:pPr lvl="3"/>
            <a:r>
              <a:rPr lang="en-US" altLang="en-US" dirty="0"/>
              <a:t>Mild upper respiratory infections</a:t>
            </a: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a:extLst>
              <a:ext uri="{FF2B5EF4-FFF2-40B4-BE49-F238E27FC236}">
                <a16:creationId xmlns:a16="http://schemas.microsoft.com/office/drawing/2014/main" id="{CD1DFCDB-12C2-2191-4993-DE161757D5A0}"/>
              </a:ext>
            </a:extLst>
          </p:cNvPr>
          <p:cNvSpPr>
            <a:spLocks noGrp="1"/>
          </p:cNvSpPr>
          <p:nvPr>
            <p:ph type="title"/>
          </p:nvPr>
        </p:nvSpPr>
        <p:spPr/>
        <p:txBody>
          <a:bodyPr/>
          <a:lstStyle/>
          <a:p>
            <a:r>
              <a:rPr lang="en-US" altLang="en-US" sz="4400" dirty="0" err="1"/>
              <a:t>Paramyxoviridae</a:t>
            </a:r>
            <a:endParaRPr lang="en-US" altLang="en-US" dirty="0"/>
          </a:p>
        </p:txBody>
      </p:sp>
      <p:sp>
        <p:nvSpPr>
          <p:cNvPr id="328707" name="Content Placeholder 2">
            <a:extLst>
              <a:ext uri="{FF2B5EF4-FFF2-40B4-BE49-F238E27FC236}">
                <a16:creationId xmlns:a16="http://schemas.microsoft.com/office/drawing/2014/main" id="{0B962C3B-5A22-6629-C1DD-959B675E1CC2}"/>
              </a:ext>
            </a:extLst>
          </p:cNvPr>
          <p:cNvSpPr>
            <a:spLocks noGrp="1"/>
          </p:cNvSpPr>
          <p:nvPr>
            <p:ph idx="1"/>
          </p:nvPr>
        </p:nvSpPr>
        <p:spPr>
          <a:xfrm>
            <a:off x="838200" y="1690688"/>
            <a:ext cx="10515600" cy="4351338"/>
          </a:xfrm>
        </p:spPr>
        <p:txBody>
          <a:bodyPr/>
          <a:lstStyle/>
          <a:p>
            <a:pPr lvl="1"/>
            <a:r>
              <a:rPr lang="en-US" altLang="en-US" dirty="0"/>
              <a:t>Clinical manifestations </a:t>
            </a:r>
          </a:p>
          <a:p>
            <a:pPr lvl="2"/>
            <a:r>
              <a:rPr lang="en-US" altLang="en-US" dirty="0"/>
              <a:t>Infection of the cells in the respiratory tract leads to cell death and an inflammatory reaction in the upper and lower portions of the respiratory tract.</a:t>
            </a:r>
          </a:p>
          <a:p>
            <a:pPr lvl="3"/>
            <a:r>
              <a:rPr lang="en-US" altLang="en-US" dirty="0"/>
              <a:t>Rhinitis, pharyngitis, laryngotracheitis, tracheobronchitis, bronchiolitis, and pneumonia can result.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a:extLst>
              <a:ext uri="{FF2B5EF4-FFF2-40B4-BE49-F238E27FC236}">
                <a16:creationId xmlns:a16="http://schemas.microsoft.com/office/drawing/2014/main" id="{5BA82963-5243-EBBB-E3BD-AC53088CB84C}"/>
              </a:ext>
            </a:extLst>
          </p:cNvPr>
          <p:cNvSpPr>
            <a:spLocks noGrp="1"/>
          </p:cNvSpPr>
          <p:nvPr>
            <p:ph type="title"/>
          </p:nvPr>
        </p:nvSpPr>
        <p:spPr/>
        <p:txBody>
          <a:bodyPr/>
          <a:lstStyle/>
          <a:p>
            <a:r>
              <a:rPr lang="en-US" altLang="en-US" sz="4400" dirty="0" err="1"/>
              <a:t>Paramyxoviridae</a:t>
            </a:r>
            <a:endParaRPr lang="en-US" altLang="en-US" dirty="0"/>
          </a:p>
        </p:txBody>
      </p:sp>
      <p:sp>
        <p:nvSpPr>
          <p:cNvPr id="329731" name="Content Placeholder 2">
            <a:extLst>
              <a:ext uri="{FF2B5EF4-FFF2-40B4-BE49-F238E27FC236}">
                <a16:creationId xmlns:a16="http://schemas.microsoft.com/office/drawing/2014/main" id="{DC0A2CF5-796A-1129-1C98-D80D9350C020}"/>
              </a:ext>
            </a:extLst>
          </p:cNvPr>
          <p:cNvSpPr>
            <a:spLocks noGrp="1"/>
          </p:cNvSpPr>
          <p:nvPr>
            <p:ph idx="1"/>
          </p:nvPr>
        </p:nvSpPr>
        <p:spPr/>
        <p:txBody>
          <a:bodyPr/>
          <a:lstStyle/>
          <a:p>
            <a:r>
              <a:rPr lang="en-US" altLang="en-US" dirty="0"/>
              <a:t>Diagnosis</a:t>
            </a:r>
          </a:p>
          <a:p>
            <a:pPr lvl="1"/>
            <a:r>
              <a:rPr lang="en-US" altLang="en-US" dirty="0"/>
              <a:t>Direct examination of nasopharyngeal secretions by IF can give rapid results.</a:t>
            </a:r>
          </a:p>
          <a:p>
            <a:pPr lvl="1"/>
            <a:r>
              <a:rPr lang="en-US" altLang="en-US" dirty="0"/>
              <a:t>Nucleic acid assay panels </a:t>
            </a:r>
          </a:p>
          <a:p>
            <a:pPr lvl="2"/>
            <a:r>
              <a:rPr lang="en-US" altLang="en-US" dirty="0"/>
              <a:t>Some with other respiratory pathogens</a:t>
            </a:r>
          </a:p>
          <a:p>
            <a:pPr lvl="1"/>
            <a:r>
              <a:rPr lang="en-US" altLang="en-US" dirty="0"/>
              <a:t>Serologic methods- epidemiological studies</a:t>
            </a:r>
          </a:p>
          <a:p>
            <a:pPr lvl="1"/>
            <a:r>
              <a:rPr lang="en-US" altLang="en-US" dirty="0"/>
              <a:t>Best specimens</a:t>
            </a:r>
          </a:p>
          <a:p>
            <a:pPr lvl="2"/>
            <a:r>
              <a:rPr lang="en-US" altLang="en-US" dirty="0"/>
              <a:t>Aspirated secretions</a:t>
            </a:r>
          </a:p>
          <a:p>
            <a:pPr lvl="2"/>
            <a:r>
              <a:rPr lang="en-US" altLang="en-US" dirty="0"/>
              <a:t>Nasopharyngeal washes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E5026CCE-1309-05A4-0305-D344B2FC556F}"/>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32803" name="Rectangle 3">
            <a:extLst>
              <a:ext uri="{FF2B5EF4-FFF2-40B4-BE49-F238E27FC236}">
                <a16:creationId xmlns:a16="http://schemas.microsoft.com/office/drawing/2014/main" id="{10491675-E310-10E1-B5CC-5B71FC9B30E0}"/>
              </a:ext>
            </a:extLst>
          </p:cNvPr>
          <p:cNvSpPr>
            <a:spLocks noGrp="1"/>
          </p:cNvSpPr>
          <p:nvPr>
            <p:ph idx="1"/>
          </p:nvPr>
        </p:nvSpPr>
        <p:spPr>
          <a:xfrm>
            <a:off x="838200" y="1558925"/>
            <a:ext cx="10515600" cy="4351338"/>
          </a:xfrm>
        </p:spPr>
        <p:txBody>
          <a:bodyPr/>
          <a:lstStyle/>
          <a:p>
            <a:pPr eaLnBrk="1" hangingPunct="1"/>
            <a:r>
              <a:rPr lang="en-US" altLang="en-US" b="0" cap="none" dirty="0"/>
              <a:t>Mumps Virus</a:t>
            </a:r>
          </a:p>
          <a:p>
            <a:pPr lvl="1"/>
            <a:r>
              <a:rPr lang="en-US" altLang="en-US" dirty="0"/>
              <a:t>Enveloped </a:t>
            </a:r>
            <a:r>
              <a:rPr lang="en-US" altLang="en-US" dirty="0" err="1"/>
              <a:t>ssRNA</a:t>
            </a:r>
            <a:r>
              <a:rPr lang="en-US" altLang="en-US" dirty="0"/>
              <a:t> virus</a:t>
            </a:r>
          </a:p>
          <a:p>
            <a:pPr lvl="2"/>
            <a:r>
              <a:rPr lang="en-US" altLang="en-US" dirty="0"/>
              <a:t>Possesses HN and F surface antigens</a:t>
            </a:r>
          </a:p>
          <a:p>
            <a:pPr lvl="1"/>
            <a:r>
              <a:rPr lang="en-US" altLang="en-US" dirty="0"/>
              <a:t>Transmission</a:t>
            </a:r>
          </a:p>
          <a:p>
            <a:pPr lvl="2"/>
            <a:r>
              <a:rPr lang="en-US" altLang="en-US" dirty="0"/>
              <a:t>Droplets of infected saliva</a:t>
            </a:r>
          </a:p>
          <a:p>
            <a:pPr lvl="1"/>
            <a:r>
              <a:rPr lang="en-US" altLang="en-US" dirty="0"/>
              <a:t>Primarily infects children and adolescents’</a:t>
            </a:r>
          </a:p>
          <a:p>
            <a:pPr lvl="2"/>
            <a:r>
              <a:rPr lang="en-US" altLang="en-US" dirty="0"/>
              <a:t>Usually results in long-lasting immunity</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a:extLst>
              <a:ext uri="{FF2B5EF4-FFF2-40B4-BE49-F238E27FC236}">
                <a16:creationId xmlns:a16="http://schemas.microsoft.com/office/drawing/2014/main" id="{D31DE46D-BDB7-8128-E021-CF8C0A65878C}"/>
              </a:ext>
            </a:extLst>
          </p:cNvPr>
          <p:cNvSpPr>
            <a:spLocks noGrp="1"/>
          </p:cNvSpPr>
          <p:nvPr>
            <p:ph type="title"/>
          </p:nvPr>
        </p:nvSpPr>
        <p:spPr/>
        <p:txBody>
          <a:bodyPr/>
          <a:lstStyle/>
          <a:p>
            <a:r>
              <a:rPr lang="en-US" altLang="en-US" sz="4400" dirty="0" err="1"/>
              <a:t>Paramyxoviridae</a:t>
            </a:r>
            <a:endParaRPr lang="en-US" altLang="en-US" dirty="0"/>
          </a:p>
        </p:txBody>
      </p:sp>
      <p:sp>
        <p:nvSpPr>
          <p:cNvPr id="333827" name="Content Placeholder 2">
            <a:extLst>
              <a:ext uri="{FF2B5EF4-FFF2-40B4-BE49-F238E27FC236}">
                <a16:creationId xmlns:a16="http://schemas.microsoft.com/office/drawing/2014/main" id="{58CAB5A4-1283-3A89-8EA8-BB32C8CAAB4E}"/>
              </a:ext>
            </a:extLst>
          </p:cNvPr>
          <p:cNvSpPr>
            <a:spLocks noGrp="1"/>
          </p:cNvSpPr>
          <p:nvPr>
            <p:ph idx="1"/>
          </p:nvPr>
        </p:nvSpPr>
        <p:spPr/>
        <p:txBody>
          <a:bodyPr/>
          <a:lstStyle/>
          <a:p>
            <a:r>
              <a:rPr lang="en-US" altLang="en-US" b="0" cap="none" dirty="0"/>
              <a:t>Mumps Virus</a:t>
            </a:r>
            <a:endParaRPr lang="en-US" altLang="en-US" dirty="0"/>
          </a:p>
          <a:p>
            <a:r>
              <a:rPr lang="en-US" altLang="en-US" dirty="0"/>
              <a:t>Clinical Manifestation </a:t>
            </a:r>
          </a:p>
          <a:p>
            <a:r>
              <a:rPr lang="en-US" altLang="en-US" dirty="0"/>
              <a:t>The primary infection of the ductal epithelial cells in the glands results in cell death and inflammation. </a:t>
            </a:r>
          </a:p>
          <a:p>
            <a:pPr lvl="1"/>
            <a:r>
              <a:rPr lang="en-US" altLang="en-US" dirty="0"/>
              <a:t>It causes an acute illness producing unilateral or bilateral swelling of the parotid glands, although other sites, such as the testes, ovaries, and pancreas, can be infected.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itle 1">
            <a:extLst>
              <a:ext uri="{FF2B5EF4-FFF2-40B4-BE49-F238E27FC236}">
                <a16:creationId xmlns:a16="http://schemas.microsoft.com/office/drawing/2014/main" id="{051C60BA-2FFF-25D6-EDE9-C1305EC2711F}"/>
              </a:ext>
            </a:extLst>
          </p:cNvPr>
          <p:cNvSpPr>
            <a:spLocks noGrp="1"/>
          </p:cNvSpPr>
          <p:nvPr>
            <p:ph type="title"/>
          </p:nvPr>
        </p:nvSpPr>
        <p:spPr/>
        <p:txBody>
          <a:bodyPr/>
          <a:lstStyle/>
          <a:p>
            <a:r>
              <a:rPr lang="en-US" altLang="en-US" sz="4400" dirty="0" err="1"/>
              <a:t>Paramyxoviridae</a:t>
            </a:r>
            <a:endParaRPr lang="en-US" altLang="en-US" dirty="0"/>
          </a:p>
        </p:txBody>
      </p:sp>
      <p:sp>
        <p:nvSpPr>
          <p:cNvPr id="334851" name="Content Placeholder 2">
            <a:extLst>
              <a:ext uri="{FF2B5EF4-FFF2-40B4-BE49-F238E27FC236}">
                <a16:creationId xmlns:a16="http://schemas.microsoft.com/office/drawing/2014/main" id="{A57648E1-ECFF-7B52-A78F-42AE30402800}"/>
              </a:ext>
            </a:extLst>
          </p:cNvPr>
          <p:cNvSpPr>
            <a:spLocks noGrp="1"/>
          </p:cNvSpPr>
          <p:nvPr>
            <p:ph idx="1"/>
          </p:nvPr>
        </p:nvSpPr>
        <p:spPr/>
        <p:txBody>
          <a:bodyPr/>
          <a:lstStyle/>
          <a:p>
            <a:r>
              <a:rPr lang="en-US" altLang="en-US" b="0" cap="none" dirty="0"/>
              <a:t>Mumps Virus</a:t>
            </a:r>
          </a:p>
          <a:p>
            <a:r>
              <a:rPr lang="en-US" altLang="en-US" dirty="0"/>
              <a:t>Vaccine</a:t>
            </a:r>
          </a:p>
          <a:p>
            <a:pPr lvl="1"/>
            <a:r>
              <a:rPr lang="en-US" altLang="en-US" dirty="0"/>
              <a:t>A vaccine effective in controlling the disease is available. Two doses are recommended for better immunity—the first at 12 to 15 months and the second at 4, 6, 11, or 13 years of age.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8730AD78-CBE6-6E59-E701-A5406FA65CB5}"/>
              </a:ext>
            </a:extLst>
          </p:cNvPr>
          <p:cNvSpPr>
            <a:spLocks noGrp="1"/>
          </p:cNvSpPr>
          <p:nvPr>
            <p:ph type="title"/>
          </p:nvPr>
        </p:nvSpPr>
        <p:spPr>
          <a:xfrm>
            <a:off x="838200" y="393700"/>
            <a:ext cx="10515600" cy="1325563"/>
          </a:xfrm>
        </p:spPr>
        <p:txBody>
          <a:bodyPr/>
          <a:lstStyle/>
          <a:p>
            <a:pPr eaLnBrk="1" hangingPunct="1"/>
            <a:r>
              <a:rPr lang="en-US" altLang="en-US" sz="4400" dirty="0" err="1"/>
              <a:t>Paramyxoviridae</a:t>
            </a:r>
            <a:endParaRPr lang="en-US" altLang="en-US" dirty="0"/>
          </a:p>
        </p:txBody>
      </p:sp>
      <p:sp>
        <p:nvSpPr>
          <p:cNvPr id="335875" name="Rectangle 3">
            <a:extLst>
              <a:ext uri="{FF2B5EF4-FFF2-40B4-BE49-F238E27FC236}">
                <a16:creationId xmlns:a16="http://schemas.microsoft.com/office/drawing/2014/main" id="{3A24CFB3-B68E-E625-A37C-98E62F847615}"/>
              </a:ext>
            </a:extLst>
          </p:cNvPr>
          <p:cNvSpPr>
            <a:spLocks noGrp="1"/>
          </p:cNvSpPr>
          <p:nvPr>
            <p:ph idx="1"/>
          </p:nvPr>
        </p:nvSpPr>
        <p:spPr>
          <a:xfrm>
            <a:off x="838200" y="1616075"/>
            <a:ext cx="10515600" cy="4351338"/>
          </a:xfrm>
        </p:spPr>
        <p:txBody>
          <a:bodyPr/>
          <a:lstStyle/>
          <a:p>
            <a:r>
              <a:rPr lang="en-US" altLang="en-US" b="0" cap="none" dirty="0"/>
              <a:t>Mumps Virus</a:t>
            </a:r>
          </a:p>
          <a:p>
            <a:r>
              <a:rPr lang="en-US" altLang="en-US" dirty="0"/>
              <a:t>Diagnosis</a:t>
            </a:r>
          </a:p>
          <a:p>
            <a:pPr lvl="1"/>
            <a:r>
              <a:rPr lang="en-US" altLang="en-US" dirty="0"/>
              <a:t>Physicians rarely have trouble recognizing mumps clinically.</a:t>
            </a:r>
          </a:p>
          <a:p>
            <a:pPr lvl="1"/>
            <a:r>
              <a:rPr lang="en-US" altLang="en-US" dirty="0"/>
              <a:t>Specimens</a:t>
            </a:r>
          </a:p>
          <a:p>
            <a:pPr lvl="2"/>
            <a:r>
              <a:rPr lang="en-US" altLang="en-US" dirty="0"/>
              <a:t>Swabs of the </a:t>
            </a:r>
            <a:r>
              <a:rPr lang="en-US" altLang="en-US" dirty="0" err="1"/>
              <a:t>Stensen</a:t>
            </a:r>
            <a:r>
              <a:rPr lang="en-US" altLang="en-US" dirty="0"/>
              <a:t> duct or saliva</a:t>
            </a:r>
          </a:p>
          <a:p>
            <a:pPr lvl="3"/>
            <a:r>
              <a:rPr lang="en-US" altLang="en-US" dirty="0"/>
              <a:t>Collected from 9 days before until 8 days after parotitis appears</a:t>
            </a:r>
          </a:p>
          <a:p>
            <a:pPr lvl="2"/>
            <a:r>
              <a:rPr lang="en-US" altLang="en-US" dirty="0"/>
              <a:t>Urine and CSF </a:t>
            </a:r>
          </a:p>
          <a:p>
            <a:pPr lvl="1"/>
            <a:r>
              <a:rPr lang="en-US" altLang="en-US" dirty="0"/>
              <a:t>Identification methods</a:t>
            </a:r>
          </a:p>
          <a:p>
            <a:pPr lvl="2"/>
            <a:r>
              <a:rPr lang="en-US" altLang="en-US" dirty="0"/>
              <a:t>CSF. Specimens may be examined directly by using IF and EIA methods.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A51943B-7B10-5F9F-0CCF-92D109320D8E}"/>
              </a:ext>
            </a:extLst>
          </p:cNvPr>
          <p:cNvSpPr>
            <a:spLocks noGrp="1" noChangeArrowheads="1"/>
          </p:cNvSpPr>
          <p:nvPr>
            <p:ph type="title"/>
          </p:nvPr>
        </p:nvSpPr>
        <p:spPr/>
        <p:txBody>
          <a:bodyPr rtlCol="0">
            <a:normAutofit fontScale="90000"/>
          </a:bodyPr>
          <a:lstStyle/>
          <a:p>
            <a:pPr>
              <a:defRPr/>
            </a:pPr>
            <a:r>
              <a:rPr lang="en-US" altLang="en-US" dirty="0"/>
              <a:t>Negatively Stained Transmission Electron Micrograph of Smallpox</a:t>
            </a:r>
          </a:p>
        </p:txBody>
      </p:sp>
      <p:pic>
        <p:nvPicPr>
          <p:cNvPr id="211973" name="Picture 6" descr="Y:\ELS00000-IW26_[Mahon 6e]\ELS00000-IW26-SRC\Course-N\Construction\IC\jpg\Chapter029\029011.jpg">
            <a:extLst>
              <a:ext uri="{FF2B5EF4-FFF2-40B4-BE49-F238E27FC236}">
                <a16:creationId xmlns:a16="http://schemas.microsoft.com/office/drawing/2014/main" id="{45DE4158-B190-71BF-5DB0-2B3FCE33E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4" y="1524000"/>
            <a:ext cx="59769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a:extLst>
              <a:ext uri="{FF2B5EF4-FFF2-40B4-BE49-F238E27FC236}">
                <a16:creationId xmlns:a16="http://schemas.microsoft.com/office/drawing/2014/main" id="{CE69DE02-A44D-ED54-D2EA-FA00EA4A3FB2}"/>
              </a:ext>
            </a:extLst>
          </p:cNvPr>
          <p:cNvSpPr>
            <a:spLocks noGrp="1"/>
          </p:cNvSpPr>
          <p:nvPr>
            <p:ph type="title"/>
          </p:nvPr>
        </p:nvSpPr>
        <p:spPr/>
        <p:txBody>
          <a:bodyPr/>
          <a:lstStyle/>
          <a:p>
            <a:r>
              <a:rPr lang="en-US" altLang="en-US" sz="4400" dirty="0" err="1"/>
              <a:t>Paramyxoviridae</a:t>
            </a:r>
            <a:endParaRPr lang="en-US" altLang="en-US" dirty="0"/>
          </a:p>
        </p:txBody>
      </p:sp>
      <p:sp>
        <p:nvSpPr>
          <p:cNvPr id="336899" name="Content Placeholder 2">
            <a:extLst>
              <a:ext uri="{FF2B5EF4-FFF2-40B4-BE49-F238E27FC236}">
                <a16:creationId xmlns:a16="http://schemas.microsoft.com/office/drawing/2014/main" id="{BCB1E0D1-3EFA-90F4-8296-334E7926FC95}"/>
              </a:ext>
            </a:extLst>
          </p:cNvPr>
          <p:cNvSpPr>
            <a:spLocks noGrp="1"/>
          </p:cNvSpPr>
          <p:nvPr>
            <p:ph idx="1"/>
          </p:nvPr>
        </p:nvSpPr>
        <p:spPr>
          <a:xfrm>
            <a:off x="762000" y="1597025"/>
            <a:ext cx="10515600" cy="4351338"/>
          </a:xfrm>
        </p:spPr>
        <p:txBody>
          <a:bodyPr/>
          <a:lstStyle/>
          <a:p>
            <a:r>
              <a:rPr lang="en-US" altLang="en-US" b="0" cap="none" dirty="0"/>
              <a:t>Mumps Virus</a:t>
            </a:r>
          </a:p>
          <a:p>
            <a:r>
              <a:rPr lang="en-US" altLang="en-US" dirty="0"/>
              <a:t>Diagnosis</a:t>
            </a:r>
          </a:p>
          <a:p>
            <a:pPr lvl="1"/>
            <a:r>
              <a:rPr lang="en-US" altLang="en-US" dirty="0"/>
              <a:t>Paired sera can be tested for mumps antibody by EIA, IF, and hemagglutination inhibition tests.</a:t>
            </a:r>
          </a:p>
          <a:p>
            <a:pPr lvl="2"/>
            <a:r>
              <a:rPr lang="en-US" altLang="en-US" dirty="0"/>
              <a:t>Paired sera taken at as small an interval as 4 to 5 days can demonstrate a diagnostic or fourfold increase in titer. </a:t>
            </a:r>
          </a:p>
          <a:p>
            <a:pPr lvl="2"/>
            <a:r>
              <a:rPr lang="en-US" altLang="en-US" dirty="0"/>
              <a:t>Cross-reactions between soluble and viral antigens can confuse the interpretation of serologic results.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DB0C22E0-3A44-9462-96B1-25E39A6F39E4}"/>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38947" name="Rectangle 3">
            <a:extLst>
              <a:ext uri="{FF2B5EF4-FFF2-40B4-BE49-F238E27FC236}">
                <a16:creationId xmlns:a16="http://schemas.microsoft.com/office/drawing/2014/main" id="{D7627A20-9C56-92CB-B0B6-9EB536F4181C}"/>
              </a:ext>
            </a:extLst>
          </p:cNvPr>
          <p:cNvSpPr>
            <a:spLocks noGrp="1"/>
          </p:cNvSpPr>
          <p:nvPr>
            <p:ph idx="1"/>
          </p:nvPr>
        </p:nvSpPr>
        <p:spPr>
          <a:xfrm>
            <a:off x="962025" y="1584326"/>
            <a:ext cx="7772400" cy="4454525"/>
          </a:xfrm>
        </p:spPr>
        <p:txBody>
          <a:bodyPr/>
          <a:lstStyle/>
          <a:p>
            <a:pPr eaLnBrk="1" hangingPunct="1"/>
            <a:r>
              <a:rPr lang="en-US" altLang="en-US" b="0" cap="none" dirty="0"/>
              <a:t>Measles Virus</a:t>
            </a:r>
          </a:p>
          <a:p>
            <a:pPr lvl="1"/>
            <a:r>
              <a:rPr lang="en-US" altLang="en-US" dirty="0"/>
              <a:t>Belongs to the genus </a:t>
            </a:r>
            <a:r>
              <a:rPr lang="en-US" altLang="en-US" i="1" dirty="0"/>
              <a:t>Morbillivirus</a:t>
            </a:r>
          </a:p>
          <a:p>
            <a:pPr lvl="2"/>
            <a:r>
              <a:rPr lang="en-US" altLang="en-US" dirty="0"/>
              <a:t>Also known as </a:t>
            </a:r>
            <a:r>
              <a:rPr lang="en-US" altLang="en-US" i="1" dirty="0"/>
              <a:t>rubeola</a:t>
            </a:r>
          </a:p>
          <a:p>
            <a:pPr lvl="1"/>
            <a:r>
              <a:rPr lang="en-US" altLang="en-US" dirty="0"/>
              <a:t>Highly contagious</a:t>
            </a:r>
          </a:p>
          <a:p>
            <a:pPr lvl="2"/>
            <a:r>
              <a:rPr lang="en-US" altLang="en-US" dirty="0"/>
              <a:t>Spreads by aerosol</a:t>
            </a:r>
          </a:p>
          <a:p>
            <a:pPr lvl="1"/>
            <a:r>
              <a:rPr lang="en-US" altLang="en-US" dirty="0"/>
              <a:t>Initial viral replication takes place in the mucosal cells of the respiratory tract.</a:t>
            </a:r>
          </a:p>
          <a:p>
            <a:pPr lvl="2"/>
            <a:r>
              <a:rPr lang="en-US" altLang="en-US" dirty="0"/>
              <a:t>Then replicates in the local lymph nodes and spreads systematically </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a:extLst>
              <a:ext uri="{FF2B5EF4-FFF2-40B4-BE49-F238E27FC236}">
                <a16:creationId xmlns:a16="http://schemas.microsoft.com/office/drawing/2014/main" id="{2BEF6BA8-303B-5897-C870-AB114DD67F4A}"/>
              </a:ext>
            </a:extLst>
          </p:cNvPr>
          <p:cNvSpPr>
            <a:spLocks noGrp="1"/>
          </p:cNvSpPr>
          <p:nvPr>
            <p:ph type="title"/>
          </p:nvPr>
        </p:nvSpPr>
        <p:spPr/>
        <p:txBody>
          <a:bodyPr/>
          <a:lstStyle/>
          <a:p>
            <a:r>
              <a:rPr lang="en-US" altLang="en-US" sz="4400" dirty="0" err="1"/>
              <a:t>Paramyxoviridae</a:t>
            </a:r>
            <a:endParaRPr lang="en-US" altLang="en-US" dirty="0"/>
          </a:p>
        </p:txBody>
      </p:sp>
      <p:sp>
        <p:nvSpPr>
          <p:cNvPr id="339971" name="Content Placeholder 2">
            <a:extLst>
              <a:ext uri="{FF2B5EF4-FFF2-40B4-BE49-F238E27FC236}">
                <a16:creationId xmlns:a16="http://schemas.microsoft.com/office/drawing/2014/main" id="{7617329A-ADC3-4AFB-8787-719CB63D9171}"/>
              </a:ext>
            </a:extLst>
          </p:cNvPr>
          <p:cNvSpPr>
            <a:spLocks noGrp="1"/>
          </p:cNvSpPr>
          <p:nvPr>
            <p:ph idx="1"/>
          </p:nvPr>
        </p:nvSpPr>
        <p:spPr>
          <a:xfrm>
            <a:off x="838200" y="1597025"/>
            <a:ext cx="10515600" cy="4351338"/>
          </a:xfrm>
        </p:spPr>
        <p:txBody>
          <a:bodyPr/>
          <a:lstStyle/>
          <a:p>
            <a:r>
              <a:rPr lang="en-US" altLang="en-US" b="0" cap="none" dirty="0"/>
              <a:t>Measles Virus</a:t>
            </a:r>
          </a:p>
          <a:p>
            <a:pPr lvl="1"/>
            <a:r>
              <a:rPr lang="en-US" altLang="en-US" dirty="0"/>
              <a:t>Clinical manifestation of measles virus</a:t>
            </a:r>
          </a:p>
          <a:p>
            <a:pPr lvl="2"/>
            <a:r>
              <a:rPr lang="en-US" altLang="en-US" dirty="0"/>
              <a:t>The virus circulates in T and B cells and monocytes until eventually the lungs, gut, bile duct, bladder, skin, and lymphatic organs are involved. </a:t>
            </a:r>
          </a:p>
          <a:p>
            <a:pPr lvl="2"/>
            <a:r>
              <a:rPr lang="en-US" altLang="en-US" dirty="0"/>
              <a:t>After an incubation period of 7 to 10 days, there is an abrupt onset, with symptoms of </a:t>
            </a:r>
          </a:p>
          <a:p>
            <a:pPr lvl="3"/>
            <a:r>
              <a:rPr lang="en-US" altLang="en-US" dirty="0"/>
              <a:t>sneezing, runny nose and cough, red eyes, and rapidly increasing temperature.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1FBD89BC-4F4B-C1F4-5A31-30FF18377EDA}"/>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40995" name="Rectangle 3">
            <a:extLst>
              <a:ext uri="{FF2B5EF4-FFF2-40B4-BE49-F238E27FC236}">
                <a16:creationId xmlns:a16="http://schemas.microsoft.com/office/drawing/2014/main" id="{EE301237-04C0-3B6A-01AB-5B958420F751}"/>
              </a:ext>
            </a:extLst>
          </p:cNvPr>
          <p:cNvSpPr>
            <a:spLocks noGrp="1"/>
          </p:cNvSpPr>
          <p:nvPr>
            <p:ph idx="1"/>
          </p:nvPr>
        </p:nvSpPr>
        <p:spPr>
          <a:xfrm>
            <a:off x="1143000" y="1536701"/>
            <a:ext cx="7772400" cy="4454525"/>
          </a:xfrm>
        </p:spPr>
        <p:txBody>
          <a:bodyPr/>
          <a:lstStyle/>
          <a:p>
            <a:r>
              <a:rPr lang="en-US" altLang="en-US" b="0" cap="none" dirty="0"/>
              <a:t>Measles Virus</a:t>
            </a:r>
          </a:p>
          <a:p>
            <a:pPr lvl="1"/>
            <a:r>
              <a:rPr lang="en-US" altLang="en-US" dirty="0"/>
              <a:t>Clinical manifestation </a:t>
            </a:r>
          </a:p>
          <a:p>
            <a:pPr lvl="2"/>
            <a:r>
              <a:rPr lang="en-US" altLang="en-US" dirty="0"/>
              <a:t>2 to 3 days later, maculopapular rash on head and trunk with fever</a:t>
            </a:r>
          </a:p>
          <a:p>
            <a:pPr lvl="3"/>
            <a:r>
              <a:rPr lang="en-US" altLang="en-US" dirty="0" err="1"/>
              <a:t>Koplik</a:t>
            </a:r>
            <a:r>
              <a:rPr lang="en-US" altLang="en-US" dirty="0"/>
              <a:t> spots, lesions on the oral mucosa consisting of irregular red spots with a bluish-white speck in the center</a:t>
            </a:r>
          </a:p>
          <a:p>
            <a:pPr lvl="4"/>
            <a:r>
              <a:rPr lang="en-US" altLang="en-US" dirty="0"/>
              <a:t>Appear 2 to 3 days before rash and are diagnostic	</a:t>
            </a:r>
          </a:p>
          <a:p>
            <a:pPr lvl="2"/>
            <a:r>
              <a:rPr lang="en-US" altLang="en-US" dirty="0"/>
              <a:t>Complications: otitis, pneumonia, encephalitis</a:t>
            </a:r>
          </a:p>
          <a:p>
            <a:pPr lvl="2"/>
            <a:r>
              <a:rPr lang="en-US" altLang="en-US" dirty="0"/>
              <a:t>Resolution of symptoms provides lifelong immunity.</a:t>
            </a:r>
          </a:p>
          <a:p>
            <a:pPr lvl="1"/>
            <a:r>
              <a:rPr lang="en-US" altLang="en-US" dirty="0"/>
              <a:t>An effective attenuated vaccine is available and recommended for all children.</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C042725B-3FFB-98B7-2735-CFBEEC013BF2}"/>
              </a:ext>
            </a:extLst>
          </p:cNvPr>
          <p:cNvSpPr>
            <a:spLocks noGrp="1"/>
          </p:cNvSpPr>
          <p:nvPr>
            <p:ph type="title"/>
          </p:nvPr>
        </p:nvSpPr>
        <p:spPr/>
        <p:txBody>
          <a:bodyPr/>
          <a:lstStyle/>
          <a:p>
            <a:pPr eaLnBrk="1" hangingPunct="1"/>
            <a:r>
              <a:rPr lang="en-US" altLang="en-US"/>
              <a:t>Koplik’s Spots</a:t>
            </a:r>
          </a:p>
        </p:txBody>
      </p:sp>
      <p:pic>
        <p:nvPicPr>
          <p:cNvPr id="342021" name="Picture 6" descr="Y:\ELS00000-IW26_[Mahon 6e]\ELS00000-IW26-SRC\Course-N\Construction\IC\jpg\Chapter029\029015.jpg">
            <a:extLst>
              <a:ext uri="{FF2B5EF4-FFF2-40B4-BE49-F238E27FC236}">
                <a16:creationId xmlns:a16="http://schemas.microsoft.com/office/drawing/2014/main" id="{F9A875D5-6248-F2B5-1381-A6E778158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465264"/>
            <a:ext cx="6761163"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a:extLst>
              <a:ext uri="{FF2B5EF4-FFF2-40B4-BE49-F238E27FC236}">
                <a16:creationId xmlns:a16="http://schemas.microsoft.com/office/drawing/2014/main" id="{0FA6C049-C5A8-B161-1F90-C0FFBCF0CF0F}"/>
              </a:ext>
            </a:extLst>
          </p:cNvPr>
          <p:cNvSpPr>
            <a:spLocks noGrp="1"/>
          </p:cNvSpPr>
          <p:nvPr>
            <p:ph type="title"/>
          </p:nvPr>
        </p:nvSpPr>
        <p:spPr/>
        <p:txBody>
          <a:bodyPr/>
          <a:lstStyle/>
          <a:p>
            <a:r>
              <a:rPr lang="en-US" altLang="en-US" sz="4400" dirty="0" err="1"/>
              <a:t>Paramyxoviridae</a:t>
            </a:r>
            <a:endParaRPr lang="en-US" altLang="en-US" dirty="0"/>
          </a:p>
        </p:txBody>
      </p:sp>
      <p:sp>
        <p:nvSpPr>
          <p:cNvPr id="343043" name="Content Placeholder 2">
            <a:extLst>
              <a:ext uri="{FF2B5EF4-FFF2-40B4-BE49-F238E27FC236}">
                <a16:creationId xmlns:a16="http://schemas.microsoft.com/office/drawing/2014/main" id="{782A325D-A30E-FC6A-D91E-162B938B5E62}"/>
              </a:ext>
            </a:extLst>
          </p:cNvPr>
          <p:cNvSpPr>
            <a:spLocks noGrp="1"/>
          </p:cNvSpPr>
          <p:nvPr>
            <p:ph idx="1"/>
          </p:nvPr>
        </p:nvSpPr>
        <p:spPr>
          <a:xfrm>
            <a:off x="838200" y="1616075"/>
            <a:ext cx="10515600" cy="4351338"/>
          </a:xfrm>
        </p:spPr>
        <p:txBody>
          <a:bodyPr/>
          <a:lstStyle/>
          <a:p>
            <a:r>
              <a:rPr lang="en-US" altLang="en-US" b="0" cap="none" dirty="0"/>
              <a:t>Measles Virus</a:t>
            </a:r>
            <a:endParaRPr lang="en-US" altLang="en-US" dirty="0"/>
          </a:p>
          <a:p>
            <a:pPr lvl="1"/>
            <a:r>
              <a:rPr lang="en-US" altLang="en-US" dirty="0"/>
              <a:t>Diagnosis</a:t>
            </a:r>
          </a:p>
          <a:p>
            <a:pPr lvl="2"/>
            <a:r>
              <a:rPr lang="en-US" altLang="en-US" dirty="0"/>
              <a:t>Measles is easily diagnosed clinically</a:t>
            </a:r>
          </a:p>
          <a:p>
            <a:pPr lvl="3"/>
            <a:r>
              <a:rPr lang="en-US" altLang="en-US" dirty="0"/>
              <a:t>Few requests for laboratory identification are made.</a:t>
            </a:r>
          </a:p>
          <a:p>
            <a:pPr lvl="2"/>
            <a:r>
              <a:rPr lang="en-US" altLang="en-US" dirty="0"/>
              <a:t>Virus is fragile; handle carefully</a:t>
            </a:r>
          </a:p>
          <a:p>
            <a:pPr lvl="2"/>
            <a:r>
              <a:rPr lang="en-US" altLang="en-US" dirty="0"/>
              <a:t>Specimens of choice</a:t>
            </a:r>
          </a:p>
          <a:p>
            <a:pPr lvl="3"/>
            <a:r>
              <a:rPr lang="en-US" altLang="en-US" dirty="0"/>
              <a:t>Nasopharynx and urine, collected only in early stages of infection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itle 1">
            <a:extLst>
              <a:ext uri="{FF2B5EF4-FFF2-40B4-BE49-F238E27FC236}">
                <a16:creationId xmlns:a16="http://schemas.microsoft.com/office/drawing/2014/main" id="{28891BE9-8846-993B-23FC-42D5FC00FC65}"/>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44067" name="Content Placeholder 2">
            <a:extLst>
              <a:ext uri="{FF2B5EF4-FFF2-40B4-BE49-F238E27FC236}">
                <a16:creationId xmlns:a16="http://schemas.microsoft.com/office/drawing/2014/main" id="{30A45D02-4C5E-CE18-68D3-351980F30F22}"/>
              </a:ext>
            </a:extLst>
          </p:cNvPr>
          <p:cNvSpPr>
            <a:spLocks noGrp="1"/>
          </p:cNvSpPr>
          <p:nvPr>
            <p:ph idx="1"/>
          </p:nvPr>
        </p:nvSpPr>
        <p:spPr/>
        <p:txBody>
          <a:bodyPr/>
          <a:lstStyle/>
          <a:p>
            <a:r>
              <a:rPr lang="en-US" altLang="en-US" dirty="0"/>
              <a:t>Diagnosis</a:t>
            </a:r>
          </a:p>
          <a:p>
            <a:pPr lvl="1"/>
            <a:r>
              <a:rPr lang="en-US" altLang="en-US" dirty="0"/>
              <a:t>Serologic diagnosis of measles is accomplished by demonstrating measles-specific IgM in the specimens collected during the acute phase of the disease.</a:t>
            </a:r>
          </a:p>
          <a:p>
            <a:pPr lvl="1"/>
            <a:r>
              <a:rPr lang="en-US" altLang="en-US" dirty="0"/>
              <a:t>Nucleic acid testing should be considered for diagnostic use if </a:t>
            </a:r>
          </a:p>
          <a:p>
            <a:pPr lvl="2"/>
            <a:r>
              <a:rPr lang="en-US" altLang="en-US" dirty="0"/>
              <a:t>IgM testing is compromised by the recent use of measles virus–containing vaccine as part of a routine vaccination or in response to a suspected outbreak.</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F1DAA8B8-9C26-70BB-603C-B4E05C97FC2D}"/>
              </a:ext>
            </a:extLst>
          </p:cNvPr>
          <p:cNvSpPr>
            <a:spLocks noGrp="1"/>
          </p:cNvSpPr>
          <p:nvPr>
            <p:ph type="title"/>
          </p:nvPr>
        </p:nvSpPr>
        <p:spPr/>
        <p:txBody>
          <a:bodyPr/>
          <a:lstStyle/>
          <a:p>
            <a:pPr eaLnBrk="1" hangingPunct="1"/>
            <a:r>
              <a:rPr lang="en-US" altLang="en-US" sz="4400" dirty="0" err="1"/>
              <a:t>Paramyxoviridae</a:t>
            </a:r>
            <a:r>
              <a:rPr lang="en-US" altLang="en-US" dirty="0"/>
              <a:t> </a:t>
            </a:r>
          </a:p>
        </p:txBody>
      </p:sp>
      <p:sp>
        <p:nvSpPr>
          <p:cNvPr id="346115" name="Rectangle 3">
            <a:extLst>
              <a:ext uri="{FF2B5EF4-FFF2-40B4-BE49-F238E27FC236}">
                <a16:creationId xmlns:a16="http://schemas.microsoft.com/office/drawing/2014/main" id="{E3C3026C-0DD0-B210-E71B-0FD145D489FB}"/>
              </a:ext>
            </a:extLst>
          </p:cNvPr>
          <p:cNvSpPr>
            <a:spLocks noGrp="1"/>
          </p:cNvSpPr>
          <p:nvPr>
            <p:ph idx="1"/>
          </p:nvPr>
        </p:nvSpPr>
        <p:spPr>
          <a:xfrm>
            <a:off x="838200" y="1597025"/>
            <a:ext cx="10515600" cy="4351338"/>
          </a:xfrm>
        </p:spPr>
        <p:txBody>
          <a:bodyPr/>
          <a:lstStyle/>
          <a:p>
            <a:pPr eaLnBrk="1" hangingPunct="1"/>
            <a:r>
              <a:rPr lang="en-US" b="0" cap="none" dirty="0"/>
              <a:t>Respiratory Syncytial Virus </a:t>
            </a:r>
            <a:r>
              <a:rPr lang="en-US" b="0" dirty="0"/>
              <a:t>(RSV)</a:t>
            </a:r>
          </a:p>
          <a:p>
            <a:pPr lvl="1"/>
            <a:r>
              <a:rPr lang="en-US" altLang="en-US" dirty="0"/>
              <a:t>Member of the genus </a:t>
            </a:r>
            <a:r>
              <a:rPr lang="en-US" altLang="en-US" i="1" dirty="0" err="1"/>
              <a:t>Pneumovirus</a:t>
            </a:r>
            <a:endParaRPr lang="en-US" altLang="en-US" i="1" dirty="0"/>
          </a:p>
          <a:p>
            <a:pPr lvl="1"/>
            <a:r>
              <a:rPr lang="en-US" altLang="en-US" dirty="0"/>
              <a:t>A causative agent of</a:t>
            </a:r>
          </a:p>
          <a:p>
            <a:pPr lvl="2"/>
            <a:r>
              <a:rPr lang="en-US" altLang="en-US" dirty="0"/>
              <a:t>Croup, bronchitis, bronchiolitis, interstitial pneumonia</a:t>
            </a:r>
          </a:p>
          <a:p>
            <a:pPr lvl="2"/>
            <a:r>
              <a:rPr lang="en-US" altLang="en-US" dirty="0"/>
              <a:t>Most common cause of lower respiratory tract disease among infants and young children worldwide</a:t>
            </a:r>
          </a:p>
          <a:p>
            <a:pPr lvl="2"/>
            <a:r>
              <a:rPr lang="en-US" altLang="en-US" dirty="0"/>
              <a:t>Nosocomial infections in hospitals and clinics</a:t>
            </a:r>
          </a:p>
          <a:p>
            <a:pPr lvl="3"/>
            <a:r>
              <a:rPr lang="en-US" altLang="en-US" dirty="0"/>
              <a:t>Can cause morbidity and mortality in older adult patients</a:t>
            </a:r>
          </a:p>
          <a:p>
            <a:pPr lvl="3"/>
            <a:r>
              <a:rPr lang="en-US" altLang="en-US" dirty="0"/>
              <a:t>Often results in pneumonia in adults</a:t>
            </a:r>
          </a:p>
          <a:p>
            <a:pPr lvl="1" eaLnBrk="1" hangingPunct="1"/>
            <a:endParaRPr lang="en-US" altLang="en-US" dirty="0"/>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37B60891-5116-5D0B-C655-572017F946EF}"/>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47139" name="Rectangle 3">
            <a:extLst>
              <a:ext uri="{FF2B5EF4-FFF2-40B4-BE49-F238E27FC236}">
                <a16:creationId xmlns:a16="http://schemas.microsoft.com/office/drawing/2014/main" id="{C02B9DA5-9E7A-0991-AD34-D74A39B36CF3}"/>
              </a:ext>
            </a:extLst>
          </p:cNvPr>
          <p:cNvSpPr>
            <a:spLocks noGrp="1"/>
          </p:cNvSpPr>
          <p:nvPr>
            <p:ph idx="1"/>
          </p:nvPr>
        </p:nvSpPr>
        <p:spPr>
          <a:xfrm>
            <a:off x="952500" y="1457326"/>
            <a:ext cx="7772400" cy="4454525"/>
          </a:xfrm>
        </p:spPr>
        <p:txBody>
          <a:bodyPr/>
          <a:lstStyle/>
          <a:p>
            <a:r>
              <a:rPr lang="en-US" b="0" cap="none" dirty="0"/>
              <a:t>Respiratory Syncytial Virus </a:t>
            </a:r>
            <a:r>
              <a:rPr lang="en-US" b="0" dirty="0"/>
              <a:t>(RSV)</a:t>
            </a:r>
          </a:p>
          <a:p>
            <a:pPr lvl="1"/>
            <a:r>
              <a:rPr lang="en-US" altLang="en-US" dirty="0"/>
              <a:t>Spreads mostly through large-particle droplets and contact with fomites rather than through inhalation of small aerosols </a:t>
            </a:r>
          </a:p>
          <a:p>
            <a:pPr lvl="2"/>
            <a:r>
              <a:rPr lang="en-US" altLang="en-US" dirty="0"/>
              <a:t>The virus may be carried in the nares of asymptomatic adults. </a:t>
            </a:r>
          </a:p>
          <a:p>
            <a:pPr lvl="2"/>
            <a:r>
              <a:rPr lang="en-US" altLang="en-US" dirty="0"/>
              <a:t>RSV infections occur in yearly outbreaks that last 2 to 5 months and usually appear during winter or early spring in temperate zones.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2126F668-40DC-7A45-B424-CB66B09E774E}"/>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48163" name="Rectangle 3">
            <a:extLst>
              <a:ext uri="{FF2B5EF4-FFF2-40B4-BE49-F238E27FC236}">
                <a16:creationId xmlns:a16="http://schemas.microsoft.com/office/drawing/2014/main" id="{7DC8D237-5021-A7B6-9846-ECF3BA3C4189}"/>
              </a:ext>
            </a:extLst>
          </p:cNvPr>
          <p:cNvSpPr>
            <a:spLocks noGrp="1"/>
          </p:cNvSpPr>
          <p:nvPr>
            <p:ph idx="1"/>
          </p:nvPr>
        </p:nvSpPr>
        <p:spPr>
          <a:xfrm>
            <a:off x="1181100" y="1543051"/>
            <a:ext cx="7772400" cy="4454525"/>
          </a:xfrm>
        </p:spPr>
        <p:txBody>
          <a:bodyPr/>
          <a:lstStyle/>
          <a:p>
            <a:r>
              <a:rPr lang="en-US" b="0" cap="none" dirty="0"/>
              <a:t>Respiratory Syncytial Virus </a:t>
            </a:r>
            <a:r>
              <a:rPr lang="en-US" b="0" dirty="0"/>
              <a:t>(RSV)</a:t>
            </a:r>
            <a:endParaRPr lang="en-US" altLang="en-US" dirty="0"/>
          </a:p>
          <a:p>
            <a:pPr lvl="1"/>
            <a:r>
              <a:rPr lang="en-US" altLang="en-US" dirty="0"/>
              <a:t>Diagnosis</a:t>
            </a:r>
          </a:p>
          <a:p>
            <a:pPr lvl="2"/>
            <a:r>
              <a:rPr lang="en-US" altLang="en-US" dirty="0"/>
              <a:t>Specimens of choice</a:t>
            </a:r>
          </a:p>
          <a:p>
            <a:pPr lvl="3"/>
            <a:r>
              <a:rPr lang="en-US" altLang="en-US" dirty="0"/>
              <a:t>Nasopharyngeal swabs and washes</a:t>
            </a:r>
          </a:p>
          <a:p>
            <a:pPr lvl="2"/>
            <a:r>
              <a:rPr lang="en-US" altLang="en-US" dirty="0"/>
              <a:t>Direct testing from specimen</a:t>
            </a:r>
          </a:p>
          <a:p>
            <a:pPr lvl="3"/>
            <a:r>
              <a:rPr lang="en-US" altLang="en-US" dirty="0"/>
              <a:t>Using DFA or EIA</a:t>
            </a:r>
          </a:p>
          <a:p>
            <a:pPr lvl="2"/>
            <a:r>
              <a:rPr lang="en-US" altLang="en-US" dirty="0"/>
              <a:t>Rapid detection kits </a:t>
            </a:r>
          </a:p>
          <a:p>
            <a:pPr lvl="3"/>
            <a:r>
              <a:rPr lang="en-US" altLang="en-US" dirty="0"/>
              <a:t>Relatively low sensitivity</a:t>
            </a:r>
          </a:p>
          <a:p>
            <a:pPr lvl="2"/>
            <a:r>
              <a:rPr lang="en-US" altLang="en-US" dirty="0"/>
              <a:t>NAATs</a:t>
            </a:r>
          </a:p>
          <a:p>
            <a:pPr lvl="3"/>
            <a:r>
              <a:rPr lang="en-US" altLang="en-US" dirty="0"/>
              <a:t>Normally part of a multiplex assay for other pathogens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D61AC0ED-3ABA-E47F-DAA9-327E057ECC89}"/>
              </a:ext>
            </a:extLst>
          </p:cNvPr>
          <p:cNvSpPr>
            <a:spLocks noGrp="1"/>
          </p:cNvSpPr>
          <p:nvPr>
            <p:ph type="title"/>
          </p:nvPr>
        </p:nvSpPr>
        <p:spPr/>
        <p:txBody>
          <a:bodyPr/>
          <a:lstStyle/>
          <a:p>
            <a:r>
              <a:rPr lang="en-US" altLang="en-US" b="0" cap="none" dirty="0"/>
              <a:t>Variola Virus</a:t>
            </a:r>
            <a:endParaRPr lang="en-US" altLang="en-US" dirty="0"/>
          </a:p>
        </p:txBody>
      </p:sp>
      <p:sp>
        <p:nvSpPr>
          <p:cNvPr id="212995" name="Content Placeholder 2">
            <a:extLst>
              <a:ext uri="{FF2B5EF4-FFF2-40B4-BE49-F238E27FC236}">
                <a16:creationId xmlns:a16="http://schemas.microsoft.com/office/drawing/2014/main" id="{622A60DB-D4D7-37D4-9180-51F7F937F770}"/>
              </a:ext>
            </a:extLst>
          </p:cNvPr>
          <p:cNvSpPr>
            <a:spLocks noGrp="1"/>
          </p:cNvSpPr>
          <p:nvPr>
            <p:ph idx="1"/>
          </p:nvPr>
        </p:nvSpPr>
        <p:spPr/>
        <p:txBody>
          <a:bodyPr>
            <a:normAutofit/>
          </a:bodyPr>
          <a:lstStyle/>
          <a:p>
            <a:r>
              <a:rPr lang="en-US" altLang="en-US" dirty="0"/>
              <a:t>Smallpox</a:t>
            </a:r>
          </a:p>
          <a:p>
            <a:pPr lvl="1"/>
            <a:r>
              <a:rPr lang="en-US" altLang="en-US" dirty="0"/>
              <a:t>Characterized as a synchronous progressive rash accompanied by fever</a:t>
            </a:r>
          </a:p>
          <a:p>
            <a:pPr lvl="1"/>
            <a:r>
              <a:rPr lang="en-US" altLang="en-US" dirty="0"/>
              <a:t>10-to-17-day incubation period</a:t>
            </a:r>
          </a:p>
          <a:p>
            <a:pPr lvl="1"/>
            <a:r>
              <a:rPr lang="en-US" altLang="en-US" dirty="0"/>
              <a:t>Disease progression</a:t>
            </a:r>
          </a:p>
          <a:p>
            <a:pPr lvl="2"/>
            <a:r>
              <a:rPr lang="en-US" altLang="en-US" dirty="0"/>
              <a:t>Fever and oral lesions can appear</a:t>
            </a:r>
          </a:p>
          <a:p>
            <a:pPr lvl="3"/>
            <a:r>
              <a:rPr lang="en-US" altLang="en-US" dirty="0"/>
              <a:t>Patient is infectious</a:t>
            </a:r>
          </a:p>
          <a:p>
            <a:pPr lvl="2"/>
            <a:r>
              <a:rPr lang="en-US" altLang="en-US" dirty="0"/>
              <a:t>Faint macular rash develops on all parts of the body.</a:t>
            </a:r>
          </a:p>
          <a:p>
            <a:pPr lvl="3"/>
            <a:r>
              <a:rPr lang="en-US" altLang="en-US" dirty="0"/>
              <a:t>Within 24 to 48 hours</a:t>
            </a:r>
          </a:p>
          <a:p>
            <a:pPr lvl="3"/>
            <a:r>
              <a:rPr lang="en-US" altLang="en-US" dirty="0"/>
              <a:t>Centrifugal distribution–lesions are in greater concentration on the head and limbs.</a:t>
            </a:r>
          </a:p>
          <a:p>
            <a:pPr lvl="4"/>
            <a:r>
              <a:rPr lang="en-US" altLang="en-US" dirty="0"/>
              <a:t>Include palms and soles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1872774D-4E51-63F6-2E48-B922D7313181}"/>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49187" name="Rectangle 3">
            <a:extLst>
              <a:ext uri="{FF2B5EF4-FFF2-40B4-BE49-F238E27FC236}">
                <a16:creationId xmlns:a16="http://schemas.microsoft.com/office/drawing/2014/main" id="{36A4877D-1DF9-FF83-0202-1B69623D45B0}"/>
              </a:ext>
            </a:extLst>
          </p:cNvPr>
          <p:cNvSpPr>
            <a:spLocks noGrp="1"/>
          </p:cNvSpPr>
          <p:nvPr>
            <p:ph idx="1"/>
          </p:nvPr>
        </p:nvSpPr>
        <p:spPr>
          <a:xfrm>
            <a:off x="971550" y="1524001"/>
            <a:ext cx="7772400" cy="4454525"/>
          </a:xfrm>
        </p:spPr>
        <p:txBody>
          <a:bodyPr/>
          <a:lstStyle/>
          <a:p>
            <a:r>
              <a:rPr lang="en-US" altLang="en-US" dirty="0"/>
              <a:t>Diagnosis</a:t>
            </a:r>
          </a:p>
          <a:p>
            <a:pPr lvl="1"/>
            <a:r>
              <a:rPr lang="en-US" altLang="en-US" dirty="0"/>
              <a:t>Because the virus is extremely fragile, recovering it from cultures is difficult, but culture remains the gold standard.</a:t>
            </a:r>
          </a:p>
          <a:p>
            <a:pPr lvl="2"/>
            <a:r>
              <a:rPr lang="en-US" altLang="en-US" dirty="0"/>
              <a:t>Do not freeze specimens for culture</a:t>
            </a:r>
          </a:p>
          <a:p>
            <a:pPr lvl="2"/>
            <a:r>
              <a:rPr lang="en-US" altLang="en-US" dirty="0"/>
              <a:t>Specimens must be collected within the first few days of illness.</a:t>
            </a:r>
          </a:p>
          <a:p>
            <a:pPr lvl="2"/>
            <a:r>
              <a:rPr lang="en-US" altLang="en-US" dirty="0"/>
              <a:t>Once the CPE is detected, RSV can be identified by using IF, EIA, and serum neutralization tests.</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le 1">
            <a:extLst>
              <a:ext uri="{FF2B5EF4-FFF2-40B4-BE49-F238E27FC236}">
                <a16:creationId xmlns:a16="http://schemas.microsoft.com/office/drawing/2014/main" id="{FEA87C96-406B-FF23-4F0A-E8D0086AABDA}"/>
              </a:ext>
            </a:extLst>
          </p:cNvPr>
          <p:cNvSpPr>
            <a:spLocks noGrp="1"/>
          </p:cNvSpPr>
          <p:nvPr>
            <p:ph type="title"/>
          </p:nvPr>
        </p:nvSpPr>
        <p:spPr/>
        <p:txBody>
          <a:bodyPr/>
          <a:lstStyle/>
          <a:p>
            <a:r>
              <a:rPr lang="en-US" altLang="en-US" sz="4400" dirty="0" err="1"/>
              <a:t>Paramyxoviridae</a:t>
            </a:r>
            <a:endParaRPr lang="en-US" altLang="en-US" dirty="0"/>
          </a:p>
        </p:txBody>
      </p:sp>
      <p:sp>
        <p:nvSpPr>
          <p:cNvPr id="350211" name="Content Placeholder 2">
            <a:extLst>
              <a:ext uri="{FF2B5EF4-FFF2-40B4-BE49-F238E27FC236}">
                <a16:creationId xmlns:a16="http://schemas.microsoft.com/office/drawing/2014/main" id="{13F856C4-6366-3649-97BF-43CA8C02B44A}"/>
              </a:ext>
            </a:extLst>
          </p:cNvPr>
          <p:cNvSpPr>
            <a:spLocks noGrp="1"/>
          </p:cNvSpPr>
          <p:nvPr>
            <p:ph idx="1"/>
          </p:nvPr>
        </p:nvSpPr>
        <p:spPr/>
        <p:txBody>
          <a:bodyPr/>
          <a:lstStyle/>
          <a:p>
            <a:r>
              <a:rPr lang="en-US" altLang="en-US" sz="2400" dirty="0"/>
              <a:t>Treatment</a:t>
            </a:r>
          </a:p>
          <a:p>
            <a:pPr lvl="1"/>
            <a:r>
              <a:rPr lang="en-US" altLang="en-US" sz="2000" dirty="0"/>
              <a:t>The antiviral compound ribavirin is approved for treatment of RSV infection. </a:t>
            </a:r>
          </a:p>
          <a:p>
            <a:pPr lvl="2"/>
            <a:r>
              <a:rPr lang="en-US" altLang="en-US" sz="1600" dirty="0"/>
              <a:t>However, some controversy regarding the efficacy of ribavirin therapy still exists. </a:t>
            </a:r>
          </a:p>
          <a:p>
            <a:pPr lvl="1"/>
            <a:r>
              <a:rPr lang="en-US" altLang="en-US" sz="2000" dirty="0"/>
              <a:t>A monoclonal antibody, palivizumab (PVZ), which blocks RSV entry into the host cell, is also approved for RSV treatment and prophylaxis in high-risk children. </a:t>
            </a:r>
          </a:p>
          <a:p>
            <a:pPr lvl="1"/>
            <a:r>
              <a:rPr lang="en-US" altLang="en-US" sz="2000" dirty="0"/>
              <a:t>Often, ribavirin is recommended to be used in combination with PVZ. </a:t>
            </a:r>
          </a:p>
          <a:p>
            <a:pPr lvl="1"/>
            <a:r>
              <a:rPr lang="en-US" altLang="en-US" sz="2000" dirty="0"/>
              <a:t>No vaccine for RSV infection is available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169777A2-900D-01F9-0FE2-459584FE1607}"/>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52259" name="Rectangle 3">
            <a:extLst>
              <a:ext uri="{FF2B5EF4-FFF2-40B4-BE49-F238E27FC236}">
                <a16:creationId xmlns:a16="http://schemas.microsoft.com/office/drawing/2014/main" id="{9FAF37BB-36E9-C97B-D694-4EFD2749DCFC}"/>
              </a:ext>
            </a:extLst>
          </p:cNvPr>
          <p:cNvSpPr>
            <a:spLocks noGrp="1"/>
          </p:cNvSpPr>
          <p:nvPr>
            <p:ph idx="1"/>
          </p:nvPr>
        </p:nvSpPr>
        <p:spPr>
          <a:xfrm>
            <a:off x="838200" y="1503363"/>
            <a:ext cx="8229600" cy="4525962"/>
          </a:xfrm>
        </p:spPr>
        <p:txBody>
          <a:bodyPr/>
          <a:lstStyle/>
          <a:p>
            <a:pPr eaLnBrk="1" hangingPunct="1"/>
            <a:r>
              <a:rPr lang="en-US" altLang="en-US" dirty="0"/>
              <a:t>Human metapneumovirus (HMPV) </a:t>
            </a:r>
          </a:p>
          <a:p>
            <a:pPr lvl="1" eaLnBrk="1" hangingPunct="1"/>
            <a:r>
              <a:rPr lang="en-US" altLang="en-US" dirty="0"/>
              <a:t>First described in children with previously virus-negative cultures in 2001</a:t>
            </a:r>
          </a:p>
          <a:p>
            <a:pPr lvl="1" eaLnBrk="1" hangingPunct="1"/>
            <a:r>
              <a:rPr lang="en-US" altLang="en-US" dirty="0"/>
              <a:t>Infected children display many clinical symptoms that mimic infections with RSV, influenza virus, and PIV.</a:t>
            </a:r>
          </a:p>
          <a:p>
            <a:pPr lvl="2" eaLnBrk="1" hangingPunct="1"/>
            <a:r>
              <a:rPr lang="en-US" altLang="en-US" dirty="0"/>
              <a:t>Often, these diseases are ruled out early in diagnosis, which leads to a presumptive identification of HMPV. Serologic and RNA sequence studies have shown that the virus is found worldwide in all age groups.</a:t>
            </a:r>
          </a:p>
          <a:p>
            <a:pPr lvl="2" eaLnBrk="1" hangingPunct="1"/>
            <a:r>
              <a:rPr lang="en-US" altLang="en-US" dirty="0"/>
              <a:t>Most children have been exposed by age 5 years of age.</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EF0E7C5A-974A-5C62-5173-F214E0927CD5}"/>
              </a:ext>
            </a:extLst>
          </p:cNvPr>
          <p:cNvSpPr>
            <a:spLocks noGrp="1"/>
          </p:cNvSpPr>
          <p:nvPr>
            <p:ph type="title"/>
          </p:nvPr>
        </p:nvSpPr>
        <p:spPr/>
        <p:txBody>
          <a:bodyPr/>
          <a:lstStyle/>
          <a:p>
            <a:pPr eaLnBrk="1" hangingPunct="1"/>
            <a:r>
              <a:rPr lang="en-US" altLang="en-US" sz="4400" dirty="0" err="1"/>
              <a:t>Paramyxoviridae</a:t>
            </a:r>
            <a:endParaRPr lang="en-US" altLang="en-US" dirty="0"/>
          </a:p>
        </p:txBody>
      </p:sp>
      <p:sp>
        <p:nvSpPr>
          <p:cNvPr id="353283" name="Rectangle 3">
            <a:extLst>
              <a:ext uri="{FF2B5EF4-FFF2-40B4-BE49-F238E27FC236}">
                <a16:creationId xmlns:a16="http://schemas.microsoft.com/office/drawing/2014/main" id="{25B8BFC7-1B21-8D5F-2C34-EF516C755DDA}"/>
              </a:ext>
            </a:extLst>
          </p:cNvPr>
          <p:cNvSpPr>
            <a:spLocks noGrp="1"/>
          </p:cNvSpPr>
          <p:nvPr>
            <p:ph idx="1"/>
          </p:nvPr>
        </p:nvSpPr>
        <p:spPr>
          <a:xfrm>
            <a:off x="1028700" y="1589088"/>
            <a:ext cx="8229600" cy="4525962"/>
          </a:xfrm>
        </p:spPr>
        <p:txBody>
          <a:bodyPr>
            <a:normAutofit/>
          </a:bodyPr>
          <a:lstStyle/>
          <a:p>
            <a:r>
              <a:rPr lang="en-US" altLang="en-US" dirty="0"/>
              <a:t>Human metapneumovirus (HMPV) </a:t>
            </a:r>
          </a:p>
          <a:p>
            <a:pPr lvl="1"/>
            <a:r>
              <a:rPr lang="en-US" altLang="en-US" dirty="0"/>
              <a:t>Clinical symptoms mimic those seen in cases of </a:t>
            </a:r>
          </a:p>
          <a:p>
            <a:pPr lvl="2"/>
            <a:r>
              <a:rPr lang="en-US" altLang="en-US" dirty="0"/>
              <a:t>RSV, influenza virus, and PIV. </a:t>
            </a:r>
          </a:p>
          <a:p>
            <a:pPr lvl="1"/>
            <a:r>
              <a:rPr lang="en-US" altLang="en-US" dirty="0"/>
              <a:t>Clinical disease ranges from mild upper respiratory tract infection to acute lower respiratory tract infection and includes </a:t>
            </a:r>
          </a:p>
          <a:p>
            <a:pPr lvl="2"/>
            <a:r>
              <a:rPr lang="en-US" altLang="en-US" dirty="0"/>
              <a:t>Fever, nonproductive cough, sore throat, wheezing, congestion, shortness of breath, and lethargy. </a:t>
            </a:r>
          </a:p>
          <a:p>
            <a:pPr lvl="1"/>
            <a:r>
              <a:rPr lang="en-US" altLang="en-US" dirty="0"/>
              <a:t>HMPV infections usually occur in the winter months, but outbreaks have been documented during summer. </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9D320796-6C79-D70E-4CB2-9A74EE5E29AC}"/>
              </a:ext>
            </a:extLst>
          </p:cNvPr>
          <p:cNvSpPr>
            <a:spLocks noGrp="1"/>
          </p:cNvSpPr>
          <p:nvPr>
            <p:ph type="title"/>
          </p:nvPr>
        </p:nvSpPr>
        <p:spPr/>
        <p:txBody>
          <a:bodyPr/>
          <a:lstStyle/>
          <a:p>
            <a:r>
              <a:rPr lang="en-US" altLang="en-US" sz="4400" dirty="0" err="1"/>
              <a:t>Paramyxoviridae</a:t>
            </a:r>
            <a:endParaRPr lang="en-US" altLang="en-US" dirty="0"/>
          </a:p>
        </p:txBody>
      </p:sp>
      <p:sp>
        <p:nvSpPr>
          <p:cNvPr id="354307" name="Rectangle 3">
            <a:extLst>
              <a:ext uri="{FF2B5EF4-FFF2-40B4-BE49-F238E27FC236}">
                <a16:creationId xmlns:a16="http://schemas.microsoft.com/office/drawing/2014/main" id="{B20ECAC4-16C8-430F-0BD3-365648920F53}"/>
              </a:ext>
            </a:extLst>
          </p:cNvPr>
          <p:cNvSpPr>
            <a:spLocks noGrp="1"/>
          </p:cNvSpPr>
          <p:nvPr>
            <p:ph idx="1"/>
          </p:nvPr>
        </p:nvSpPr>
        <p:spPr>
          <a:xfrm>
            <a:off x="933450" y="1485901"/>
            <a:ext cx="8229600" cy="4525963"/>
          </a:xfrm>
        </p:spPr>
        <p:txBody>
          <a:bodyPr>
            <a:normAutofit/>
          </a:bodyPr>
          <a:lstStyle/>
          <a:p>
            <a:r>
              <a:rPr lang="en-US" altLang="en-US" sz="2400" dirty="0"/>
              <a:t>Human metapneumovirus (HMPV) </a:t>
            </a:r>
          </a:p>
          <a:p>
            <a:pPr lvl="1"/>
            <a:r>
              <a:rPr lang="en-US" altLang="en-US" dirty="0"/>
              <a:t>Diagnosis</a:t>
            </a:r>
          </a:p>
          <a:p>
            <a:pPr lvl="2"/>
            <a:r>
              <a:rPr lang="en-US" altLang="en-US" sz="2400" dirty="0"/>
              <a:t>Specimen of choice—nasopharynx using flocked swabs placed in transport media and sent to the laboratory for culture or molecular analysis</a:t>
            </a:r>
          </a:p>
          <a:p>
            <a:pPr lvl="2"/>
            <a:r>
              <a:rPr lang="en-US" altLang="en-US" sz="2400" dirty="0"/>
              <a:t>Specimens should be processed immediately but can be stored at 4°C for up to 72 hours.</a:t>
            </a:r>
          </a:p>
          <a:p>
            <a:pPr lvl="2"/>
            <a:r>
              <a:rPr lang="en-US" altLang="en-US" sz="2400" dirty="0"/>
              <a:t>DFA and RT-PCR assays are used for identification, although DFA has lower sensitivity. </a:t>
            </a:r>
          </a:p>
          <a:p>
            <a:pPr lvl="2"/>
            <a:r>
              <a:rPr lang="en-US" altLang="en-US" sz="2400" dirty="0"/>
              <a:t>Respiratory viral panel assay from Luminex</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454B13C7-5676-2429-811C-DD167B32CC98}"/>
              </a:ext>
            </a:extLst>
          </p:cNvPr>
          <p:cNvSpPr>
            <a:spLocks noGrp="1"/>
          </p:cNvSpPr>
          <p:nvPr>
            <p:ph type="title"/>
          </p:nvPr>
        </p:nvSpPr>
        <p:spPr/>
        <p:txBody>
          <a:bodyPr/>
          <a:lstStyle/>
          <a:p>
            <a:r>
              <a:rPr lang="en-US" altLang="en-US" b="0" cap="none" dirty="0"/>
              <a:t>Variola Virus</a:t>
            </a:r>
            <a:endParaRPr lang="en-US" altLang="en-US" dirty="0"/>
          </a:p>
        </p:txBody>
      </p:sp>
      <p:sp>
        <p:nvSpPr>
          <p:cNvPr id="214019" name="Content Placeholder 2">
            <a:extLst>
              <a:ext uri="{FF2B5EF4-FFF2-40B4-BE49-F238E27FC236}">
                <a16:creationId xmlns:a16="http://schemas.microsoft.com/office/drawing/2014/main" id="{37957580-1356-505F-F9DC-F57DC7813B81}"/>
              </a:ext>
            </a:extLst>
          </p:cNvPr>
          <p:cNvSpPr>
            <a:spLocks noGrp="1"/>
          </p:cNvSpPr>
          <p:nvPr>
            <p:ph idx="1"/>
          </p:nvPr>
        </p:nvSpPr>
        <p:spPr/>
        <p:txBody>
          <a:bodyPr/>
          <a:lstStyle/>
          <a:p>
            <a:r>
              <a:rPr lang="en-US" altLang="en-US" dirty="0"/>
              <a:t>Disease progression</a:t>
            </a:r>
          </a:p>
          <a:p>
            <a:pPr lvl="1"/>
            <a:r>
              <a:rPr lang="en-US" altLang="en-US" dirty="0"/>
              <a:t>Macular rash progresses into papules, then vesicles, and finally to pustules.</a:t>
            </a:r>
          </a:p>
          <a:p>
            <a:pPr lvl="1"/>
            <a:r>
              <a:rPr lang="en-US" altLang="en-US" dirty="0"/>
              <a:t>Pustules are deeply embedded into tissues.</a:t>
            </a:r>
          </a:p>
          <a:p>
            <a:pPr lvl="1"/>
            <a:r>
              <a:rPr lang="en-US" altLang="en-US" dirty="0"/>
              <a:t>All lesion changes occur at the same time–hence the term synchronous. </a:t>
            </a:r>
          </a:p>
          <a:p>
            <a:pPr lvl="1"/>
            <a:r>
              <a:rPr lang="en-US" altLang="en-US" dirty="0"/>
              <a:t>Mortality rate was on average 30%.</a:t>
            </a:r>
          </a:p>
          <a:p>
            <a:r>
              <a:rPr lang="en-US" altLang="en-US" dirty="0"/>
              <a:t>Other forms of smallpox</a:t>
            </a:r>
          </a:p>
          <a:p>
            <a:pPr lvl="1"/>
            <a:r>
              <a:rPr lang="en-US" altLang="en-US" dirty="0"/>
              <a:t>Flat and hemorrhagic occurred rarely and were almost always fatal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2819C078-3A00-53B9-ED09-EE9F2A8F24A3}"/>
              </a:ext>
            </a:extLst>
          </p:cNvPr>
          <p:cNvSpPr>
            <a:spLocks noGrp="1"/>
          </p:cNvSpPr>
          <p:nvPr>
            <p:ph type="title"/>
          </p:nvPr>
        </p:nvSpPr>
        <p:spPr/>
        <p:txBody>
          <a:bodyPr/>
          <a:lstStyle/>
          <a:p>
            <a:r>
              <a:rPr lang="en-US" altLang="en-US" b="0" cap="none" dirty="0"/>
              <a:t>Variola Virus</a:t>
            </a:r>
            <a:endParaRPr lang="en-US" altLang="en-US" dirty="0"/>
          </a:p>
        </p:txBody>
      </p:sp>
      <p:sp>
        <p:nvSpPr>
          <p:cNvPr id="215043" name="Content Placeholder 2">
            <a:extLst>
              <a:ext uri="{FF2B5EF4-FFF2-40B4-BE49-F238E27FC236}">
                <a16:creationId xmlns:a16="http://schemas.microsoft.com/office/drawing/2014/main" id="{7D7A7FBA-F8BD-6FB1-6098-8E78C9160A7E}"/>
              </a:ext>
            </a:extLst>
          </p:cNvPr>
          <p:cNvSpPr>
            <a:spLocks noGrp="1"/>
          </p:cNvSpPr>
          <p:nvPr>
            <p:ph idx="1"/>
          </p:nvPr>
        </p:nvSpPr>
        <p:spPr>
          <a:xfrm>
            <a:off x="1095375" y="1557338"/>
            <a:ext cx="8229600" cy="4525962"/>
          </a:xfrm>
        </p:spPr>
        <p:txBody>
          <a:bodyPr/>
          <a:lstStyle/>
          <a:p>
            <a:r>
              <a:rPr lang="en-US" altLang="en-US" dirty="0"/>
              <a:t>Vaccinations</a:t>
            </a:r>
          </a:p>
          <a:p>
            <a:pPr lvl="1"/>
            <a:r>
              <a:rPr lang="en-US" altLang="en-US" dirty="0"/>
              <a:t>Routine vaccination ended in the U.S. in 1972.</a:t>
            </a:r>
          </a:p>
          <a:p>
            <a:pPr lvl="1"/>
            <a:r>
              <a:rPr lang="en-US" altLang="en-US" dirty="0"/>
              <a:t>Two vaccines are approved for use in the U.S.</a:t>
            </a:r>
          </a:p>
          <a:p>
            <a:pPr lvl="1"/>
            <a:r>
              <a:rPr lang="en-US" altLang="en-US" dirty="0"/>
              <a:t>Although smallpox was eradicated with the use of a relatively safe vaccine, most of today’s population is now susceptible to infection because vaccination is thought to offer protection for only up to 10 years.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7AE00D43-D2BD-3925-A1C3-CAC745F66CF6}"/>
              </a:ext>
            </a:extLst>
          </p:cNvPr>
          <p:cNvSpPr>
            <a:spLocks noGrp="1"/>
          </p:cNvSpPr>
          <p:nvPr>
            <p:ph type="title"/>
          </p:nvPr>
        </p:nvSpPr>
        <p:spPr/>
        <p:txBody>
          <a:bodyPr/>
          <a:lstStyle/>
          <a:p>
            <a:r>
              <a:rPr lang="en-US" altLang="en-US" b="0" cap="none" dirty="0"/>
              <a:t>Variola Virus</a:t>
            </a:r>
            <a:endParaRPr lang="en-US" altLang="en-US" dirty="0"/>
          </a:p>
        </p:txBody>
      </p:sp>
      <p:sp>
        <p:nvSpPr>
          <p:cNvPr id="216067" name="Content Placeholder 2">
            <a:extLst>
              <a:ext uri="{FF2B5EF4-FFF2-40B4-BE49-F238E27FC236}">
                <a16:creationId xmlns:a16="http://schemas.microsoft.com/office/drawing/2014/main" id="{F1C0AA56-F2EE-6EC2-14C8-614BF8695C35}"/>
              </a:ext>
            </a:extLst>
          </p:cNvPr>
          <p:cNvSpPr>
            <a:spLocks noGrp="1"/>
          </p:cNvSpPr>
          <p:nvPr>
            <p:ph idx="1"/>
          </p:nvPr>
        </p:nvSpPr>
        <p:spPr/>
        <p:txBody>
          <a:bodyPr/>
          <a:lstStyle/>
          <a:p>
            <a:r>
              <a:rPr lang="en-US" altLang="en-US" sz="2400" dirty="0"/>
              <a:t>Vaccinations</a:t>
            </a:r>
          </a:p>
          <a:p>
            <a:pPr lvl="1"/>
            <a:r>
              <a:rPr lang="en-US" altLang="en-US" dirty="0"/>
              <a:t>Because most humans are now susceptible to variola virus, it remains a threat as a bioterrorism weapon. </a:t>
            </a:r>
          </a:p>
          <a:p>
            <a:pPr lvl="1"/>
            <a:r>
              <a:rPr lang="en-US" altLang="en-US" dirty="0"/>
              <a:t>Most military personnel moving into areas of conflict receive the vaccine. </a:t>
            </a:r>
          </a:p>
          <a:p>
            <a:pPr lvl="1"/>
            <a:r>
              <a:rPr lang="en-US" altLang="en-US" dirty="0"/>
              <a:t>If an outbreak of smallpox were to occur, there is sufficient stock of smallpox vaccine to mount an effective vaccination program in the United States. </a:t>
            </a:r>
          </a:p>
          <a:p>
            <a:r>
              <a:rPr lang="en-US" altLang="en-US" sz="2400" dirty="0"/>
              <a:t>The antiviral compounds cidofovir and </a:t>
            </a:r>
            <a:r>
              <a:rPr lang="en-US" altLang="en-US" sz="2400" dirty="0" err="1"/>
              <a:t>brincidofovir</a:t>
            </a:r>
            <a:r>
              <a:rPr lang="en-US" altLang="en-US" sz="2400" dirty="0"/>
              <a:t> have been shown to be effective in combating disease in humans.</a:t>
            </a:r>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0D3B435-2B3C-2404-580A-6ABA68B3B795}"/>
              </a:ext>
            </a:extLst>
          </p:cNvPr>
          <p:cNvSpPr>
            <a:spLocks noGrp="1"/>
          </p:cNvSpPr>
          <p:nvPr>
            <p:ph type="title"/>
          </p:nvPr>
        </p:nvSpPr>
        <p:spPr/>
        <p:txBody>
          <a:bodyPr/>
          <a:lstStyle/>
          <a:p>
            <a:pPr eaLnBrk="1" hangingPunct="1"/>
            <a:r>
              <a:rPr lang="en-US" altLang="en-US" b="0" cap="none" dirty="0"/>
              <a:t>Monkeypox (</a:t>
            </a:r>
            <a:r>
              <a:rPr lang="en-US" altLang="en-US" b="0" cap="none" dirty="0" err="1"/>
              <a:t>Mpox</a:t>
            </a:r>
            <a:r>
              <a:rPr lang="en-US" altLang="en-US" b="0" cap="none" dirty="0"/>
              <a:t>)</a:t>
            </a:r>
            <a:endParaRPr lang="en-US" altLang="en-US" dirty="0"/>
          </a:p>
        </p:txBody>
      </p:sp>
      <p:sp>
        <p:nvSpPr>
          <p:cNvPr id="218115" name="Rectangle 3">
            <a:extLst>
              <a:ext uri="{FF2B5EF4-FFF2-40B4-BE49-F238E27FC236}">
                <a16:creationId xmlns:a16="http://schemas.microsoft.com/office/drawing/2014/main" id="{034D7000-ACF9-CE58-340E-A4237391DFF3}"/>
              </a:ext>
            </a:extLst>
          </p:cNvPr>
          <p:cNvSpPr>
            <a:spLocks noGrp="1"/>
          </p:cNvSpPr>
          <p:nvPr>
            <p:ph idx="1"/>
          </p:nvPr>
        </p:nvSpPr>
        <p:spPr/>
        <p:txBody>
          <a:bodyPr>
            <a:normAutofit/>
          </a:bodyPr>
          <a:lstStyle/>
          <a:p>
            <a:pPr eaLnBrk="1" hangingPunct="1"/>
            <a:r>
              <a:rPr lang="en-US" altLang="en-US" sz="2400" dirty="0"/>
              <a:t>First described in primates in 1958</a:t>
            </a:r>
          </a:p>
          <a:p>
            <a:pPr lvl="1" eaLnBrk="1" hangingPunct="1"/>
            <a:r>
              <a:rPr lang="en-US" altLang="en-US" dirty="0"/>
              <a:t>1970–first case of human monkeypox </a:t>
            </a:r>
          </a:p>
          <a:p>
            <a:pPr lvl="1" eaLnBrk="1" hangingPunct="1"/>
            <a:r>
              <a:rPr lang="en-US" altLang="en-US" dirty="0"/>
              <a:t>2003–multistate outbreak occurred in the U.S.</a:t>
            </a:r>
          </a:p>
          <a:p>
            <a:pPr lvl="2"/>
            <a:r>
              <a:rPr lang="en-US" altLang="en-US" sz="2400" dirty="0"/>
              <a:t>It is thought that monkeypox traveled from Africa to the U.S. by imported rodents.</a:t>
            </a:r>
          </a:p>
          <a:p>
            <a:pPr eaLnBrk="1" hangingPunct="1"/>
            <a:r>
              <a:rPr lang="en-US" altLang="en-US" sz="2400" dirty="0"/>
              <a:t>Human infections are rare.</a:t>
            </a:r>
          </a:p>
          <a:p>
            <a:pPr lvl="1" eaLnBrk="1" hangingPunct="1"/>
            <a:r>
              <a:rPr lang="en-US" altLang="en-US" dirty="0"/>
              <a:t>Vesicular, pustular febrile illness like that of smallpox</a:t>
            </a:r>
          </a:p>
          <a:p>
            <a:pPr lvl="2" eaLnBrk="1" hangingPunct="1"/>
            <a:r>
              <a:rPr lang="en-US" altLang="en-US" sz="2400" dirty="0"/>
              <a:t>Less severe, significantly lower mortality rates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a:extLst>
              <a:ext uri="{FF2B5EF4-FFF2-40B4-BE49-F238E27FC236}">
                <a16:creationId xmlns:a16="http://schemas.microsoft.com/office/drawing/2014/main" id="{61B933FB-E95C-80DF-5A29-B067238EBE42}"/>
              </a:ext>
            </a:extLst>
          </p:cNvPr>
          <p:cNvSpPr>
            <a:spLocks noGrp="1"/>
          </p:cNvSpPr>
          <p:nvPr>
            <p:ph type="title"/>
          </p:nvPr>
        </p:nvSpPr>
        <p:spPr/>
        <p:txBody>
          <a:bodyPr/>
          <a:lstStyle/>
          <a:p>
            <a:r>
              <a:rPr lang="en-US" altLang="en-US" b="0" cap="none" dirty="0"/>
              <a:t>Monkeypox (</a:t>
            </a:r>
            <a:r>
              <a:rPr lang="en-US" altLang="en-US" b="0" cap="none" dirty="0" err="1"/>
              <a:t>Mpox</a:t>
            </a:r>
            <a:r>
              <a:rPr lang="en-US" altLang="en-US" b="0" cap="none" dirty="0"/>
              <a:t>)</a:t>
            </a:r>
            <a:endParaRPr lang="en-US" altLang="en-US" dirty="0"/>
          </a:p>
        </p:txBody>
      </p:sp>
      <p:sp>
        <p:nvSpPr>
          <p:cNvPr id="219139" name="Content Placeholder 2">
            <a:extLst>
              <a:ext uri="{FF2B5EF4-FFF2-40B4-BE49-F238E27FC236}">
                <a16:creationId xmlns:a16="http://schemas.microsoft.com/office/drawing/2014/main" id="{B68286CD-AB32-C6B6-ABC8-AA5292E37ADB}"/>
              </a:ext>
            </a:extLst>
          </p:cNvPr>
          <p:cNvSpPr>
            <a:spLocks noGrp="1"/>
          </p:cNvSpPr>
          <p:nvPr>
            <p:ph idx="1"/>
          </p:nvPr>
        </p:nvSpPr>
        <p:spPr/>
        <p:txBody>
          <a:bodyPr/>
          <a:lstStyle/>
          <a:p>
            <a:r>
              <a:rPr lang="en-US" altLang="en-US" dirty="0"/>
              <a:t>In 2022, an outbreak of monkeypox occurred in 50 countries. </a:t>
            </a:r>
          </a:p>
          <a:p>
            <a:pPr lvl="1"/>
            <a:r>
              <a:rPr lang="en-US" altLang="en-US" dirty="0"/>
              <a:t>The WHO reported 3413 laboratory confirmed cases and one death between January 1 and June 22, 2022. </a:t>
            </a:r>
          </a:p>
          <a:p>
            <a:pPr lvl="1"/>
            <a:r>
              <a:rPr lang="en-US" altLang="en-US" dirty="0"/>
              <a:t>86% of cases were reported in the European region.</a:t>
            </a:r>
          </a:p>
          <a:p>
            <a:pPr lvl="1"/>
            <a:r>
              <a:rPr lang="en-US" altLang="en-US" dirty="0"/>
              <a:t>460 cases were reported in the U.S.</a:t>
            </a:r>
          </a:p>
          <a:p>
            <a:pPr lvl="1"/>
            <a:r>
              <a:rPr lang="en-US" altLang="en-US" dirty="0"/>
              <a:t>One theory–The virus might have been circulating below detectable levels and maintained human-to-human transmission for a period of time.</a:t>
            </a:r>
          </a:p>
          <a:p>
            <a:pPr lvl="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83AD26B7-DE4A-7479-0C6B-E98768F00066}"/>
              </a:ext>
            </a:extLst>
          </p:cNvPr>
          <p:cNvSpPr>
            <a:spLocks noGrp="1"/>
          </p:cNvSpPr>
          <p:nvPr>
            <p:ph type="title"/>
          </p:nvPr>
        </p:nvSpPr>
        <p:spPr/>
        <p:txBody>
          <a:bodyPr/>
          <a:lstStyle/>
          <a:p>
            <a:r>
              <a:rPr lang="en-US" altLang="en-US" b="0" cap="none" dirty="0"/>
              <a:t>Monkeypox (</a:t>
            </a:r>
            <a:r>
              <a:rPr lang="en-US" altLang="en-US" b="0" cap="none" dirty="0" err="1"/>
              <a:t>Mpox</a:t>
            </a:r>
            <a:r>
              <a:rPr lang="en-US" altLang="en-US" b="0" cap="none" dirty="0"/>
              <a:t>)</a:t>
            </a:r>
            <a:endParaRPr lang="en-US" altLang="en-US" dirty="0"/>
          </a:p>
        </p:txBody>
      </p:sp>
      <p:sp>
        <p:nvSpPr>
          <p:cNvPr id="220163" name="Content Placeholder 2">
            <a:extLst>
              <a:ext uri="{FF2B5EF4-FFF2-40B4-BE49-F238E27FC236}">
                <a16:creationId xmlns:a16="http://schemas.microsoft.com/office/drawing/2014/main" id="{4B225D64-D544-EB7D-AFE8-779BFF06DF86}"/>
              </a:ext>
            </a:extLst>
          </p:cNvPr>
          <p:cNvSpPr>
            <a:spLocks noGrp="1"/>
          </p:cNvSpPr>
          <p:nvPr>
            <p:ph idx="1"/>
          </p:nvPr>
        </p:nvSpPr>
        <p:spPr/>
        <p:txBody>
          <a:bodyPr/>
          <a:lstStyle/>
          <a:p>
            <a:r>
              <a:rPr lang="en-US" altLang="en-US" dirty="0"/>
              <a:t>It is unknown how people in this outbreak were exposed. </a:t>
            </a:r>
          </a:p>
          <a:p>
            <a:pPr lvl="1"/>
            <a:r>
              <a:rPr lang="en-US" altLang="en-US" dirty="0"/>
              <a:t>Data suggest it is transmitted by close personal contact, and several cases have been found in gay, bisexual, and other men who have sex with 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9CB9D87A-3E15-DD01-4923-E6FE0087CC3A}"/>
              </a:ext>
            </a:extLst>
          </p:cNvPr>
          <p:cNvSpPr>
            <a:spLocks noGrp="1"/>
          </p:cNvSpPr>
          <p:nvPr>
            <p:ph type="title"/>
          </p:nvPr>
        </p:nvSpPr>
        <p:spPr/>
        <p:txBody>
          <a:bodyPr/>
          <a:lstStyle/>
          <a:p>
            <a:pPr eaLnBrk="1" hangingPunct="1"/>
            <a:r>
              <a:rPr lang="en-US" sz="4400" dirty="0" err="1"/>
              <a:t>Papillomaviridae</a:t>
            </a:r>
            <a:endParaRPr lang="en-US" altLang="en-US" dirty="0"/>
          </a:p>
        </p:txBody>
      </p:sp>
      <p:sp>
        <p:nvSpPr>
          <p:cNvPr id="199683" name="Rectangle 3">
            <a:extLst>
              <a:ext uri="{FF2B5EF4-FFF2-40B4-BE49-F238E27FC236}">
                <a16:creationId xmlns:a16="http://schemas.microsoft.com/office/drawing/2014/main" id="{B669906E-D827-E815-4991-81F7317BDCAA}"/>
              </a:ext>
            </a:extLst>
          </p:cNvPr>
          <p:cNvSpPr>
            <a:spLocks noGrp="1"/>
          </p:cNvSpPr>
          <p:nvPr>
            <p:ph idx="1"/>
          </p:nvPr>
        </p:nvSpPr>
        <p:spPr/>
        <p:txBody>
          <a:bodyPr/>
          <a:lstStyle/>
          <a:p>
            <a:r>
              <a:rPr lang="en-US" altLang="en-US" dirty="0"/>
              <a:t>Human papillomaviruses (HPVs)</a:t>
            </a:r>
          </a:p>
          <a:p>
            <a:pPr lvl="1" eaLnBrk="1" hangingPunct="1"/>
            <a:r>
              <a:rPr lang="en-US" altLang="en-US" dirty="0"/>
              <a:t>Cause of warts</a:t>
            </a:r>
          </a:p>
          <a:p>
            <a:pPr lvl="1" eaLnBrk="1" hangingPunct="1"/>
            <a:r>
              <a:rPr lang="en-US" altLang="en-US" dirty="0"/>
              <a:t>Clustered into five genera</a:t>
            </a:r>
          </a:p>
          <a:p>
            <a:pPr lvl="2" eaLnBrk="1" hangingPunct="1"/>
            <a:r>
              <a:rPr lang="en-US" altLang="en-US" i="1" dirty="0" err="1"/>
              <a:t>Alphapapillomavirus</a:t>
            </a:r>
            <a:r>
              <a:rPr lang="en-US" altLang="en-US" i="1" dirty="0"/>
              <a:t>, </a:t>
            </a:r>
            <a:r>
              <a:rPr lang="en-US" altLang="en-US" i="1" dirty="0" err="1"/>
              <a:t>Betapapillomavirus</a:t>
            </a:r>
            <a:r>
              <a:rPr lang="en-US" altLang="en-US" i="1" dirty="0"/>
              <a:t>, </a:t>
            </a:r>
            <a:r>
              <a:rPr lang="en-US" altLang="en-US" i="1" dirty="0" err="1"/>
              <a:t>Gammapapillomavirus</a:t>
            </a:r>
            <a:r>
              <a:rPr lang="en-US" altLang="en-US" i="1" dirty="0"/>
              <a:t>, </a:t>
            </a:r>
            <a:r>
              <a:rPr lang="en-US" altLang="en-US" i="1" dirty="0" err="1"/>
              <a:t>Mupapillomavirus</a:t>
            </a:r>
            <a:r>
              <a:rPr lang="en-US" altLang="en-US" i="1" dirty="0"/>
              <a:t>, and </a:t>
            </a:r>
            <a:r>
              <a:rPr lang="en-US" altLang="en-US" i="1" dirty="0" err="1"/>
              <a:t>Nupapillomavirus</a:t>
            </a:r>
            <a:r>
              <a:rPr lang="en-US" altLang="en-US" dirty="0"/>
              <a:t>. </a:t>
            </a:r>
          </a:p>
          <a:p>
            <a:pPr lvl="2" eaLnBrk="1" hangingPunct="1"/>
            <a:r>
              <a:rPr lang="en-US" altLang="en-US" dirty="0"/>
              <a:t>Most clinically significant HPVs are in this genera</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a:extLst>
              <a:ext uri="{FF2B5EF4-FFF2-40B4-BE49-F238E27FC236}">
                <a16:creationId xmlns:a16="http://schemas.microsoft.com/office/drawing/2014/main" id="{03D14446-BA3E-AA91-BBF6-5CB766F964DA}"/>
              </a:ext>
            </a:extLst>
          </p:cNvPr>
          <p:cNvSpPr>
            <a:spLocks noGrp="1"/>
          </p:cNvSpPr>
          <p:nvPr>
            <p:ph type="title"/>
          </p:nvPr>
        </p:nvSpPr>
        <p:spPr/>
        <p:txBody>
          <a:bodyPr/>
          <a:lstStyle/>
          <a:p>
            <a:r>
              <a:rPr lang="en-US" altLang="en-US" b="0" cap="none" dirty="0"/>
              <a:t>Monkeypox (</a:t>
            </a:r>
            <a:r>
              <a:rPr lang="en-US" altLang="en-US" b="0" cap="none" dirty="0" err="1"/>
              <a:t>Mpox</a:t>
            </a:r>
            <a:r>
              <a:rPr lang="en-US" altLang="en-US" b="0" cap="none" dirty="0"/>
              <a:t>)</a:t>
            </a:r>
            <a:endParaRPr lang="en-US" altLang="en-US" dirty="0"/>
          </a:p>
        </p:txBody>
      </p:sp>
      <p:sp>
        <p:nvSpPr>
          <p:cNvPr id="221187" name="Content Placeholder 2">
            <a:extLst>
              <a:ext uri="{FF2B5EF4-FFF2-40B4-BE49-F238E27FC236}">
                <a16:creationId xmlns:a16="http://schemas.microsoft.com/office/drawing/2014/main" id="{83BE5BA6-5CA6-56FB-301F-124FCAEBE896}"/>
              </a:ext>
            </a:extLst>
          </p:cNvPr>
          <p:cNvSpPr>
            <a:spLocks noGrp="1"/>
          </p:cNvSpPr>
          <p:nvPr>
            <p:ph idx="1"/>
          </p:nvPr>
        </p:nvSpPr>
        <p:spPr/>
        <p:txBody>
          <a:bodyPr/>
          <a:lstStyle/>
          <a:p>
            <a:r>
              <a:rPr lang="en-US" altLang="en-US" dirty="0"/>
              <a:t>Vaccination</a:t>
            </a:r>
          </a:p>
          <a:p>
            <a:pPr lvl="1"/>
            <a:r>
              <a:rPr lang="en-US" altLang="en-US" dirty="0"/>
              <a:t>Provides some degree of protection</a:t>
            </a:r>
          </a:p>
          <a:p>
            <a:pPr lvl="1"/>
            <a:r>
              <a:rPr lang="en-US" altLang="en-US" dirty="0"/>
              <a:t>There has been a concerning rise in the number of cases of monkeypox infection in nonendemic countries in recent years. </a:t>
            </a:r>
          </a:p>
          <a:p>
            <a:pPr lvl="2"/>
            <a:r>
              <a:rPr lang="en-US" altLang="en-US" dirty="0"/>
              <a:t>indicates a weakening of protective immunity or emergence of mutant strains that are not protected by the smallpox vaccination.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06D68B-DC28-4CCF-915E-01E08FF7EFF5}"/>
              </a:ext>
            </a:extLst>
          </p:cNvPr>
          <p:cNvSpPr>
            <a:spLocks noGrp="1"/>
          </p:cNvSpPr>
          <p:nvPr>
            <p:ph type="title"/>
          </p:nvPr>
        </p:nvSpPr>
        <p:spPr/>
        <p:txBody>
          <a:bodyPr/>
          <a:lstStyle/>
          <a:p>
            <a:pPr>
              <a:defRPr/>
            </a:pPr>
            <a:r>
              <a:rPr lang="en-US" dirty="0"/>
              <a:t>SINGLE-STRANDED DNA (</a:t>
            </a:r>
            <a:r>
              <a:rPr lang="en-US" cap="none" dirty="0"/>
              <a:t>ss</a:t>
            </a:r>
            <a:r>
              <a:rPr lang="en-US" dirty="0"/>
              <a:t>DNA) VIRUSES</a:t>
            </a:r>
          </a:p>
        </p:txBody>
      </p:sp>
      <p:sp>
        <p:nvSpPr>
          <p:cNvPr id="7" name="Text Placeholder 6">
            <a:extLst>
              <a:ext uri="{FF2B5EF4-FFF2-40B4-BE49-F238E27FC236}">
                <a16:creationId xmlns:a16="http://schemas.microsoft.com/office/drawing/2014/main" id="{F8AA12CF-22A1-6982-3DD1-4AFD9D1AA7D5}"/>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9367BA06-DA4A-3B63-756B-BA8F6A41DF4D}"/>
              </a:ext>
            </a:extLst>
          </p:cNvPr>
          <p:cNvSpPr>
            <a:spLocks noGrp="1"/>
          </p:cNvSpPr>
          <p:nvPr>
            <p:ph type="title"/>
          </p:nvPr>
        </p:nvSpPr>
        <p:spPr/>
        <p:txBody>
          <a:bodyPr/>
          <a:lstStyle/>
          <a:p>
            <a:r>
              <a:rPr lang="en-US" altLang="en-US" sz="4400" dirty="0" err="1"/>
              <a:t>Parvoviridae</a:t>
            </a:r>
            <a:endParaRPr lang="en-US" altLang="en-US" dirty="0"/>
          </a:p>
        </p:txBody>
      </p:sp>
      <p:sp>
        <p:nvSpPr>
          <p:cNvPr id="224259" name="Content Placeholder 2">
            <a:extLst>
              <a:ext uri="{FF2B5EF4-FFF2-40B4-BE49-F238E27FC236}">
                <a16:creationId xmlns:a16="http://schemas.microsoft.com/office/drawing/2014/main" id="{4452E1CE-B251-8051-839C-378B4129CD47}"/>
              </a:ext>
            </a:extLst>
          </p:cNvPr>
          <p:cNvSpPr>
            <a:spLocks noGrp="1"/>
          </p:cNvSpPr>
          <p:nvPr>
            <p:ph idx="1"/>
          </p:nvPr>
        </p:nvSpPr>
        <p:spPr/>
        <p:txBody>
          <a:bodyPr/>
          <a:lstStyle/>
          <a:p>
            <a:r>
              <a:rPr lang="en-US" altLang="en-US" dirty="0"/>
              <a:t>Smallest of the DNA viruses</a:t>
            </a:r>
          </a:p>
          <a:p>
            <a:r>
              <a:rPr lang="en-US" altLang="en-US" dirty="0"/>
              <a:t>Principle human pathogen–parvovirus B19</a:t>
            </a:r>
          </a:p>
          <a:p>
            <a:pPr lvl="1"/>
            <a:r>
              <a:rPr lang="en-US" altLang="en-US" dirty="0"/>
              <a:t>Classified in the genus </a:t>
            </a:r>
            <a:r>
              <a:rPr lang="en-US" altLang="en-US" i="1" dirty="0" err="1"/>
              <a:t>Erythovirus</a:t>
            </a:r>
            <a:endParaRPr lang="en-US" altLang="en-US" dirty="0"/>
          </a:p>
          <a:p>
            <a:pPr lvl="1"/>
            <a:r>
              <a:rPr lang="en-US" altLang="en-US" dirty="0"/>
              <a:t>Virus named after the serum sample (number 19 of panel B) in which the initial viral isolate was observed</a:t>
            </a:r>
          </a:p>
          <a:p>
            <a:pPr marL="457200" lvl="1" indent="0">
              <a:buNone/>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FA06BC2A-70D3-4B91-52C1-7AA9B24F3C3F}"/>
              </a:ext>
            </a:extLst>
          </p:cNvPr>
          <p:cNvSpPr>
            <a:spLocks noGrp="1"/>
          </p:cNvSpPr>
          <p:nvPr>
            <p:ph type="title"/>
          </p:nvPr>
        </p:nvSpPr>
        <p:spPr/>
        <p:txBody>
          <a:bodyPr/>
          <a:lstStyle/>
          <a:p>
            <a:r>
              <a:rPr lang="en-US" altLang="en-US" dirty="0"/>
              <a:t>Parvovirus B19 (Cont.)</a:t>
            </a:r>
          </a:p>
        </p:txBody>
      </p:sp>
      <p:sp>
        <p:nvSpPr>
          <p:cNvPr id="225283" name="Content Placeholder 2">
            <a:extLst>
              <a:ext uri="{FF2B5EF4-FFF2-40B4-BE49-F238E27FC236}">
                <a16:creationId xmlns:a16="http://schemas.microsoft.com/office/drawing/2014/main" id="{0F513C84-EF53-6640-A487-E0DB4FB51CBB}"/>
              </a:ext>
            </a:extLst>
          </p:cNvPr>
          <p:cNvSpPr>
            <a:spLocks noGrp="1"/>
          </p:cNvSpPr>
          <p:nvPr>
            <p:ph idx="1"/>
          </p:nvPr>
        </p:nvSpPr>
        <p:spPr/>
        <p:txBody>
          <a:bodyPr/>
          <a:lstStyle/>
          <a:p>
            <a:r>
              <a:rPr lang="en-US" altLang="en-US" dirty="0"/>
              <a:t>Infections range from asymptomatic to potentially fatal. </a:t>
            </a:r>
          </a:p>
          <a:p>
            <a:pPr lvl="1"/>
            <a:r>
              <a:rPr lang="en-US" altLang="en-US" dirty="0"/>
              <a:t>The most recognized syndrome is erythema infectiosum, more commonly referred to as fifth disease. </a:t>
            </a:r>
          </a:p>
          <a:p>
            <a:r>
              <a:rPr lang="en-US" altLang="en-US" dirty="0"/>
              <a:t>Symptoms of fifth disease </a:t>
            </a:r>
            <a:endParaRPr lang="en-US" altLang="en-US" strike="sngStrike" dirty="0"/>
          </a:p>
          <a:p>
            <a:pPr lvl="1"/>
            <a:r>
              <a:rPr lang="en-US" altLang="en-US" dirty="0"/>
              <a:t>Prodrome of fever, headache, malaise, myalgia followed by</a:t>
            </a:r>
          </a:p>
          <a:p>
            <a:pPr lvl="1"/>
            <a:r>
              <a:rPr lang="en-US" altLang="en-US" dirty="0"/>
              <a:t>Respiratory and GI symptoms (nausea and vomiting)</a:t>
            </a:r>
          </a:p>
          <a:p>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E7DE68E7-24E2-FF9A-E0FA-5ABEC72DA332}"/>
              </a:ext>
            </a:extLst>
          </p:cNvPr>
          <p:cNvSpPr>
            <a:spLocks noGrp="1"/>
          </p:cNvSpPr>
          <p:nvPr>
            <p:ph type="title"/>
          </p:nvPr>
        </p:nvSpPr>
        <p:spPr/>
        <p:txBody>
          <a:bodyPr/>
          <a:lstStyle/>
          <a:p>
            <a:r>
              <a:rPr lang="en-US" altLang="en-US" dirty="0"/>
              <a:t>Parvovirus B19</a:t>
            </a:r>
          </a:p>
        </p:txBody>
      </p:sp>
      <p:sp>
        <p:nvSpPr>
          <p:cNvPr id="226307" name="Content Placeholder 2">
            <a:extLst>
              <a:ext uri="{FF2B5EF4-FFF2-40B4-BE49-F238E27FC236}">
                <a16:creationId xmlns:a16="http://schemas.microsoft.com/office/drawing/2014/main" id="{1644ED4A-691C-6B3A-50D9-56669B9CEF74}"/>
              </a:ext>
            </a:extLst>
          </p:cNvPr>
          <p:cNvSpPr>
            <a:spLocks noGrp="1"/>
          </p:cNvSpPr>
          <p:nvPr>
            <p:ph idx="1"/>
          </p:nvPr>
        </p:nvSpPr>
        <p:spPr/>
        <p:txBody>
          <a:bodyPr/>
          <a:lstStyle/>
          <a:p>
            <a:r>
              <a:rPr lang="en-US" altLang="en-US" dirty="0"/>
              <a:t>The prodromal phase lasts a few days, after which a rash often appears. </a:t>
            </a:r>
          </a:p>
          <a:p>
            <a:r>
              <a:rPr lang="en-US" altLang="en-US" dirty="0"/>
              <a:t>The rash gives a “slapped cheek” appearance and then spreads to the trunk and limbs. </a:t>
            </a:r>
          </a:p>
          <a:p>
            <a:pPr lvl="1"/>
            <a:r>
              <a:rPr lang="en-US" altLang="en-US" dirty="0"/>
              <a:t>The rash occurs more commonly in children than in adults, lasts up to 2 weeks, and can recur after exposure to heat and sunlight. </a:t>
            </a:r>
          </a:p>
          <a:p>
            <a:r>
              <a:rPr lang="en-US" altLang="en-US" dirty="0"/>
              <a:t>Other symptoms</a:t>
            </a:r>
          </a:p>
          <a:p>
            <a:pPr lvl="1"/>
            <a:r>
              <a:rPr lang="en-US" altLang="en-US" dirty="0"/>
              <a:t>Arthralgia, arthritis or both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FA24AD0E-6204-8A0D-0BD8-8FEB9BC339FF}"/>
              </a:ext>
            </a:extLst>
          </p:cNvPr>
          <p:cNvSpPr>
            <a:spLocks noGrp="1"/>
          </p:cNvSpPr>
          <p:nvPr>
            <p:ph type="title"/>
          </p:nvPr>
        </p:nvSpPr>
        <p:spPr/>
        <p:txBody>
          <a:bodyPr/>
          <a:lstStyle/>
          <a:p>
            <a:r>
              <a:rPr lang="en-US" altLang="en-US" dirty="0"/>
              <a:t>Parvovirus B19</a:t>
            </a:r>
          </a:p>
        </p:txBody>
      </p:sp>
      <p:sp>
        <p:nvSpPr>
          <p:cNvPr id="227331" name="Content Placeholder 2">
            <a:extLst>
              <a:ext uri="{FF2B5EF4-FFF2-40B4-BE49-F238E27FC236}">
                <a16:creationId xmlns:a16="http://schemas.microsoft.com/office/drawing/2014/main" id="{4C7EAC32-1EE2-C6BB-00D9-E28A47666C62}"/>
              </a:ext>
            </a:extLst>
          </p:cNvPr>
          <p:cNvSpPr>
            <a:spLocks noGrp="1"/>
          </p:cNvSpPr>
          <p:nvPr>
            <p:ph idx="1"/>
          </p:nvPr>
        </p:nvSpPr>
        <p:spPr>
          <a:xfrm>
            <a:off x="1244600" y="1585913"/>
            <a:ext cx="8229600" cy="4525962"/>
          </a:xfrm>
        </p:spPr>
        <p:txBody>
          <a:bodyPr/>
          <a:lstStyle/>
          <a:p>
            <a:r>
              <a:rPr lang="en-US" altLang="en-US" dirty="0"/>
              <a:t>Most infections occur in children and adolescents.</a:t>
            </a:r>
          </a:p>
          <a:p>
            <a:pPr lvl="1"/>
            <a:r>
              <a:rPr lang="en-US" altLang="en-US" dirty="0"/>
              <a:t>80% of adults are seropositive by age 65.</a:t>
            </a:r>
          </a:p>
          <a:p>
            <a:r>
              <a:rPr lang="en-US" altLang="en-US" dirty="0"/>
              <a:t>Virus can cause transient aplastic crisis.</a:t>
            </a:r>
          </a:p>
          <a:p>
            <a:pPr lvl="1"/>
            <a:r>
              <a:rPr lang="en-US" altLang="en-US" dirty="0"/>
              <a:t>Self-limiting erythropoietic arrest</a:t>
            </a:r>
          </a:p>
          <a:p>
            <a:pPr lvl="1"/>
            <a:r>
              <a:rPr lang="en-US" altLang="en-US" dirty="0"/>
              <a:t>Decrease in RBC production in the bone marrow</a:t>
            </a:r>
          </a:p>
          <a:p>
            <a:pPr lvl="1"/>
            <a:r>
              <a:rPr lang="en-US" altLang="en-US" dirty="0"/>
              <a:t>Complications</a:t>
            </a:r>
          </a:p>
          <a:p>
            <a:pPr lvl="2"/>
            <a:r>
              <a:rPr lang="en-US" altLang="en-US" dirty="0"/>
              <a:t>Viremia, thrombocytopenia, granulocytopenia, pancytopenia, flulike symptoms, and congestive heart failure</a:t>
            </a:r>
          </a:p>
          <a:p>
            <a:pPr lvl="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FB8E7ECE-FEE3-6016-241E-F61C615EDA77}"/>
              </a:ext>
            </a:extLst>
          </p:cNvPr>
          <p:cNvSpPr>
            <a:spLocks noGrp="1"/>
          </p:cNvSpPr>
          <p:nvPr>
            <p:ph type="title"/>
          </p:nvPr>
        </p:nvSpPr>
        <p:spPr/>
        <p:txBody>
          <a:bodyPr/>
          <a:lstStyle/>
          <a:p>
            <a:r>
              <a:rPr lang="en-US" altLang="en-US" dirty="0"/>
              <a:t>Parvovirus B19</a:t>
            </a:r>
          </a:p>
        </p:txBody>
      </p:sp>
      <p:sp>
        <p:nvSpPr>
          <p:cNvPr id="228355" name="Content Placeholder 2">
            <a:extLst>
              <a:ext uri="{FF2B5EF4-FFF2-40B4-BE49-F238E27FC236}">
                <a16:creationId xmlns:a16="http://schemas.microsoft.com/office/drawing/2014/main" id="{6FA2558E-7661-04E2-BE79-75D1CE625470}"/>
              </a:ext>
            </a:extLst>
          </p:cNvPr>
          <p:cNvSpPr>
            <a:spLocks noGrp="1"/>
          </p:cNvSpPr>
          <p:nvPr>
            <p:ph idx="1"/>
          </p:nvPr>
        </p:nvSpPr>
        <p:spPr/>
        <p:txBody>
          <a:bodyPr/>
          <a:lstStyle/>
          <a:p>
            <a:r>
              <a:rPr lang="en-US" altLang="en-US" dirty="0"/>
              <a:t>Within about 1 week, </a:t>
            </a:r>
            <a:r>
              <a:rPr lang="en-US" altLang="en-US" dirty="0" err="1"/>
              <a:t>reticulocytosis</a:t>
            </a:r>
            <a:r>
              <a:rPr lang="en-US" altLang="en-US" dirty="0"/>
              <a:t> occurs, and the patient recovers. </a:t>
            </a:r>
          </a:p>
          <a:p>
            <a:r>
              <a:rPr lang="en-US" altLang="en-US" dirty="0"/>
              <a:t>Persons with weakened immune systems caused by HIV infection, organ transplantation, cancer, or leukemia are at risk for serious complications from fifth disease.</a:t>
            </a:r>
          </a:p>
          <a:p>
            <a:r>
              <a:rPr lang="en-US" altLang="en-US" dirty="0"/>
              <a:t>Creates risk for fetuses and blood transmission in blood products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4454A7A5-41C7-E29F-FFF9-F4F8327C49F7}"/>
              </a:ext>
            </a:extLst>
          </p:cNvPr>
          <p:cNvSpPr>
            <a:spLocks noGrp="1"/>
          </p:cNvSpPr>
          <p:nvPr>
            <p:ph type="title"/>
          </p:nvPr>
        </p:nvSpPr>
        <p:spPr/>
        <p:txBody>
          <a:bodyPr/>
          <a:lstStyle/>
          <a:p>
            <a:pPr eaLnBrk="1" hangingPunct="1"/>
            <a:r>
              <a:rPr lang="en-US" altLang="en-US" dirty="0"/>
              <a:t>Human bocavirus (</a:t>
            </a:r>
            <a:r>
              <a:rPr lang="en-US" altLang="en-US" dirty="0" err="1"/>
              <a:t>HBoV</a:t>
            </a:r>
            <a:r>
              <a:rPr lang="en-US" altLang="en-US" dirty="0"/>
              <a:t>)</a:t>
            </a:r>
          </a:p>
        </p:txBody>
      </p:sp>
      <p:sp>
        <p:nvSpPr>
          <p:cNvPr id="229379" name="Rectangle 3">
            <a:extLst>
              <a:ext uri="{FF2B5EF4-FFF2-40B4-BE49-F238E27FC236}">
                <a16:creationId xmlns:a16="http://schemas.microsoft.com/office/drawing/2014/main" id="{F959CAA1-33B0-1ABC-795E-790D5F39FDD3}"/>
              </a:ext>
            </a:extLst>
          </p:cNvPr>
          <p:cNvSpPr>
            <a:spLocks noGrp="1"/>
          </p:cNvSpPr>
          <p:nvPr>
            <p:ph idx="1"/>
          </p:nvPr>
        </p:nvSpPr>
        <p:spPr>
          <a:xfrm>
            <a:off x="1133475" y="1504951"/>
            <a:ext cx="7772400" cy="4454525"/>
          </a:xfrm>
        </p:spPr>
        <p:txBody>
          <a:bodyPr/>
          <a:lstStyle/>
          <a:p>
            <a:pPr eaLnBrk="1" hangingPunct="1"/>
            <a:r>
              <a:rPr lang="en-US" altLang="en-US" dirty="0"/>
              <a:t>A novel parvovirus described in 2005</a:t>
            </a:r>
            <a:endParaRPr lang="en-US" altLang="en-US" strike="sngStrike" dirty="0"/>
          </a:p>
          <a:p>
            <a:pPr lvl="1" eaLnBrk="1" hangingPunct="1"/>
            <a:r>
              <a:rPr lang="en-US" altLang="en-US" dirty="0"/>
              <a:t>Clinical Symptoms</a:t>
            </a:r>
          </a:p>
          <a:p>
            <a:pPr lvl="2" eaLnBrk="1" hangingPunct="1"/>
            <a:r>
              <a:rPr lang="en-US" altLang="en-US" dirty="0"/>
              <a:t>Cough, rhinorrhea, fever, difficulty breathing, diarrhea, conjunctivitis, and rash</a:t>
            </a:r>
          </a:p>
          <a:p>
            <a:pPr lvl="2"/>
            <a:r>
              <a:rPr lang="en-US" altLang="en-US" sz="2200" dirty="0"/>
              <a:t>Primarily in winter months</a:t>
            </a:r>
          </a:p>
          <a:p>
            <a:pPr lvl="1" eaLnBrk="1" hangingPunct="1"/>
            <a:r>
              <a:rPr lang="en-US" altLang="en-US" dirty="0"/>
              <a:t>Detection of </a:t>
            </a:r>
            <a:r>
              <a:rPr lang="en-US" altLang="en-US" dirty="0" err="1"/>
              <a:t>HBoV</a:t>
            </a:r>
            <a:r>
              <a:rPr lang="en-US" altLang="en-US" dirty="0"/>
              <a:t> has improved with the development of sensitive and specific RT-PCR assays.</a:t>
            </a:r>
            <a:endParaRPr lang="en-US" altLang="en-US" sz="280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3F442-9C18-721E-7DDB-B480C8EC41FD}"/>
              </a:ext>
            </a:extLst>
          </p:cNvPr>
          <p:cNvSpPr>
            <a:spLocks noGrp="1"/>
          </p:cNvSpPr>
          <p:nvPr>
            <p:ph type="title"/>
          </p:nvPr>
        </p:nvSpPr>
        <p:spPr/>
        <p:txBody>
          <a:bodyPr/>
          <a:lstStyle/>
          <a:p>
            <a:pPr>
              <a:defRPr/>
            </a:pPr>
            <a:r>
              <a:rPr lang="en-US" dirty="0"/>
              <a:t>double-STRANDED </a:t>
            </a:r>
            <a:r>
              <a:rPr lang="en-US" dirty="0" err="1"/>
              <a:t>rNA</a:t>
            </a:r>
            <a:r>
              <a:rPr lang="en-US" dirty="0"/>
              <a:t> (</a:t>
            </a:r>
            <a:r>
              <a:rPr lang="en-US" cap="none" dirty="0"/>
              <a:t>dsR</a:t>
            </a:r>
            <a:r>
              <a:rPr lang="en-US" dirty="0"/>
              <a:t>NA) VIRUSES</a:t>
            </a:r>
          </a:p>
        </p:txBody>
      </p:sp>
      <p:sp>
        <p:nvSpPr>
          <p:cNvPr id="7" name="Text Placeholder 6">
            <a:extLst>
              <a:ext uri="{FF2B5EF4-FFF2-40B4-BE49-F238E27FC236}">
                <a16:creationId xmlns:a16="http://schemas.microsoft.com/office/drawing/2014/main" id="{F181E6AC-7E66-279F-6703-04C958937180}"/>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164E8BA-C60A-A463-7930-C7961336D182}"/>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Reoviridae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E8105B09-6A18-7FAB-0FCE-8EF8613F37BE}"/>
              </a:ext>
            </a:extLst>
          </p:cNvPr>
          <p:cNvSpPr>
            <a:spLocks noGrp="1"/>
          </p:cNvSpPr>
          <p:nvPr>
            <p:ph type="title"/>
          </p:nvPr>
        </p:nvSpPr>
        <p:spPr/>
        <p:txBody>
          <a:bodyPr/>
          <a:lstStyle/>
          <a:p>
            <a:r>
              <a:rPr lang="en-US" sz="4400" dirty="0" err="1"/>
              <a:t>Papillomaviridae</a:t>
            </a:r>
            <a:endParaRPr lang="en-US" altLang="en-US" dirty="0"/>
          </a:p>
        </p:txBody>
      </p:sp>
      <p:sp>
        <p:nvSpPr>
          <p:cNvPr id="200707" name="Content Placeholder 2">
            <a:extLst>
              <a:ext uri="{FF2B5EF4-FFF2-40B4-BE49-F238E27FC236}">
                <a16:creationId xmlns:a16="http://schemas.microsoft.com/office/drawing/2014/main" id="{7C1D008B-F49E-E789-09FD-6CDAA417005D}"/>
              </a:ext>
            </a:extLst>
          </p:cNvPr>
          <p:cNvSpPr>
            <a:spLocks noGrp="1"/>
          </p:cNvSpPr>
          <p:nvPr>
            <p:ph idx="1"/>
          </p:nvPr>
        </p:nvSpPr>
        <p:spPr/>
        <p:txBody>
          <a:bodyPr/>
          <a:lstStyle/>
          <a:p>
            <a:r>
              <a:rPr lang="en-US" altLang="en-US" i="1" dirty="0" err="1"/>
              <a:t>Alphapapillomavirus</a:t>
            </a:r>
            <a:r>
              <a:rPr lang="en-US" altLang="en-US" i="1" dirty="0"/>
              <a:t> </a:t>
            </a:r>
            <a:r>
              <a:rPr lang="en-US" altLang="en-US" dirty="0"/>
              <a:t>includes types infecting the</a:t>
            </a:r>
          </a:p>
          <a:p>
            <a:pPr lvl="1"/>
            <a:r>
              <a:rPr lang="en-US" altLang="en-US" dirty="0"/>
              <a:t>Genital and </a:t>
            </a:r>
            <a:r>
              <a:rPr lang="en-US" altLang="en-US" dirty="0" err="1"/>
              <a:t>nongenital</a:t>
            </a:r>
            <a:r>
              <a:rPr lang="en-US" altLang="en-US" dirty="0"/>
              <a:t> mucosa</a:t>
            </a:r>
          </a:p>
          <a:p>
            <a:pPr lvl="1"/>
            <a:r>
              <a:rPr lang="en-US" altLang="en-US" dirty="0"/>
              <a:t>Genital cutaneous surfaces</a:t>
            </a:r>
          </a:p>
          <a:p>
            <a:pPr lvl="1"/>
            <a:r>
              <a:rPr lang="en-US" altLang="en-US" dirty="0"/>
              <a:t>Types most often seen in human cancers</a:t>
            </a:r>
          </a:p>
          <a:p>
            <a:pPr lvl="2"/>
            <a:r>
              <a:rPr lang="en-US" altLang="en-US" dirty="0"/>
              <a:t>Cervical cancer</a:t>
            </a:r>
          </a:p>
          <a:p>
            <a:r>
              <a:rPr lang="en-US" altLang="en-US" dirty="0"/>
              <a:t>More than 100 types of these small dsDNA viruses</a:t>
            </a:r>
          </a:p>
          <a:p>
            <a:pPr lvl="1"/>
            <a:r>
              <a:rPr lang="en-US" altLang="en-US" dirty="0"/>
              <a:t>More than 40 types are sexually transmitted, known as the genital types</a:t>
            </a:r>
            <a:r>
              <a:rPr lang="en-US" altLang="en-US" dirty="0">
                <a:solidFill>
                  <a:srgbClr val="FF0000"/>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C700585F-7276-FBC9-C8C6-5D6C0BB6E2E2}"/>
              </a:ext>
            </a:extLst>
          </p:cNvPr>
          <p:cNvSpPr>
            <a:spLocks noGrp="1"/>
          </p:cNvSpPr>
          <p:nvPr>
            <p:ph type="title"/>
          </p:nvPr>
        </p:nvSpPr>
        <p:spPr>
          <a:xfrm>
            <a:off x="838200" y="393700"/>
            <a:ext cx="8229600" cy="1143000"/>
          </a:xfrm>
        </p:spPr>
        <p:txBody>
          <a:bodyPr/>
          <a:lstStyle/>
          <a:p>
            <a:pPr eaLnBrk="1" hangingPunct="1"/>
            <a:r>
              <a:rPr lang="en-US" altLang="en-US" b="0" cap="none" dirty="0"/>
              <a:t>Rotaviruses</a:t>
            </a:r>
            <a:endParaRPr lang="en-US" altLang="en-US" dirty="0"/>
          </a:p>
        </p:txBody>
      </p:sp>
      <p:sp>
        <p:nvSpPr>
          <p:cNvPr id="233475" name="Rectangle 3">
            <a:extLst>
              <a:ext uri="{FF2B5EF4-FFF2-40B4-BE49-F238E27FC236}">
                <a16:creationId xmlns:a16="http://schemas.microsoft.com/office/drawing/2014/main" id="{DC4D4995-D2B4-B0A0-FFDD-B58D17ADB1F0}"/>
              </a:ext>
            </a:extLst>
          </p:cNvPr>
          <p:cNvSpPr>
            <a:spLocks noGrp="1"/>
          </p:cNvSpPr>
          <p:nvPr>
            <p:ph idx="1"/>
          </p:nvPr>
        </p:nvSpPr>
        <p:spPr>
          <a:xfrm>
            <a:off x="838200" y="1536700"/>
            <a:ext cx="10515600" cy="4351338"/>
          </a:xfrm>
        </p:spPr>
        <p:txBody>
          <a:bodyPr/>
          <a:lstStyle/>
          <a:p>
            <a:pPr>
              <a:spcBef>
                <a:spcPts val="300"/>
              </a:spcBef>
              <a:spcAft>
                <a:spcPts val="300"/>
              </a:spcAft>
            </a:pPr>
            <a:r>
              <a:rPr lang="en-US" altLang="en-US" dirty="0"/>
              <a:t>Naked dsRNA virus</a:t>
            </a:r>
          </a:p>
          <a:p>
            <a:pPr lvl="1">
              <a:spcBef>
                <a:spcPts val="300"/>
              </a:spcBef>
              <a:spcAft>
                <a:spcPts val="300"/>
              </a:spcAft>
            </a:pPr>
            <a:r>
              <a:rPr lang="en-US" altLang="en-US" dirty="0"/>
              <a:t>Two protein layers surrounding the capsid.</a:t>
            </a:r>
          </a:p>
          <a:p>
            <a:pPr>
              <a:spcBef>
                <a:spcPts val="300"/>
              </a:spcBef>
              <a:spcAft>
                <a:spcPts val="300"/>
              </a:spcAft>
            </a:pPr>
            <a:r>
              <a:rPr lang="en-US" altLang="en-US" dirty="0"/>
              <a:t>Most common cause of gastroenteritis in infants and children.</a:t>
            </a:r>
          </a:p>
          <a:p>
            <a:pPr>
              <a:spcBef>
                <a:spcPts val="300"/>
              </a:spcBef>
              <a:spcAft>
                <a:spcPts val="300"/>
              </a:spcAft>
            </a:pPr>
            <a:r>
              <a:rPr lang="en-US" altLang="en-US" dirty="0"/>
              <a:t>Gastroenteritis </a:t>
            </a:r>
          </a:p>
          <a:p>
            <a:pPr lvl="1">
              <a:spcBef>
                <a:spcPts val="300"/>
              </a:spcBef>
              <a:spcAft>
                <a:spcPts val="300"/>
              </a:spcAft>
            </a:pPr>
            <a:r>
              <a:rPr lang="en-US" altLang="en-US" dirty="0"/>
              <a:t>Major cause of infant death and failure to thrive</a:t>
            </a:r>
          </a:p>
          <a:p>
            <a:pPr>
              <a:spcBef>
                <a:spcPts val="300"/>
              </a:spcBef>
              <a:spcAft>
                <a:spcPts val="300"/>
              </a:spcAft>
            </a:pPr>
            <a:r>
              <a:rPr lang="en-US" altLang="en-US" dirty="0"/>
              <a:t>Most outbreaks occur in </a:t>
            </a:r>
          </a:p>
          <a:p>
            <a:pPr lvl="1">
              <a:spcBef>
                <a:spcPts val="300"/>
              </a:spcBef>
              <a:spcAft>
                <a:spcPts val="300"/>
              </a:spcAft>
            </a:pPr>
            <a:r>
              <a:rPr lang="en-US" altLang="en-US" dirty="0"/>
              <a:t>Winter months in temperate zones and </a:t>
            </a:r>
          </a:p>
          <a:p>
            <a:pPr lvl="1">
              <a:spcBef>
                <a:spcPts val="300"/>
              </a:spcBef>
              <a:spcAft>
                <a:spcPts val="300"/>
              </a:spcAft>
            </a:pPr>
            <a:r>
              <a:rPr lang="en-US" altLang="en-US" dirty="0"/>
              <a:t>Year-round in subtropical and tropical regions.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988E1A4D-593E-D736-AA31-BDBDE241B6D8}"/>
              </a:ext>
            </a:extLst>
          </p:cNvPr>
          <p:cNvSpPr>
            <a:spLocks noGrp="1"/>
          </p:cNvSpPr>
          <p:nvPr>
            <p:ph type="title"/>
          </p:nvPr>
        </p:nvSpPr>
        <p:spPr/>
        <p:txBody>
          <a:bodyPr/>
          <a:lstStyle/>
          <a:p>
            <a:pPr eaLnBrk="1" hangingPunct="1"/>
            <a:r>
              <a:rPr lang="en-US" altLang="en-US" b="0" cap="none" dirty="0"/>
              <a:t>Rotaviruses</a:t>
            </a:r>
            <a:endParaRPr lang="en-US" altLang="en-US" dirty="0"/>
          </a:p>
        </p:txBody>
      </p:sp>
      <p:sp>
        <p:nvSpPr>
          <p:cNvPr id="234499" name="Rectangle 3">
            <a:extLst>
              <a:ext uri="{FF2B5EF4-FFF2-40B4-BE49-F238E27FC236}">
                <a16:creationId xmlns:a16="http://schemas.microsoft.com/office/drawing/2014/main" id="{330A47D0-2D01-C948-4B13-D9D7B4CBAD35}"/>
              </a:ext>
            </a:extLst>
          </p:cNvPr>
          <p:cNvSpPr>
            <a:spLocks noGrp="1"/>
          </p:cNvSpPr>
          <p:nvPr>
            <p:ph idx="1"/>
          </p:nvPr>
        </p:nvSpPr>
        <p:spPr>
          <a:xfrm>
            <a:off x="1285875" y="1584326"/>
            <a:ext cx="7772400" cy="4454525"/>
          </a:xfrm>
        </p:spPr>
        <p:txBody>
          <a:bodyPr/>
          <a:lstStyle/>
          <a:p>
            <a:pPr>
              <a:spcBef>
                <a:spcPts val="300"/>
              </a:spcBef>
              <a:spcAft>
                <a:spcPts val="300"/>
              </a:spcAft>
            </a:pPr>
            <a:r>
              <a:rPr lang="en-US" altLang="en-US" dirty="0"/>
              <a:t>Route of transmission</a:t>
            </a:r>
          </a:p>
          <a:p>
            <a:pPr lvl="1">
              <a:spcBef>
                <a:spcPts val="300"/>
              </a:spcBef>
              <a:spcAft>
                <a:spcPts val="300"/>
              </a:spcAft>
            </a:pPr>
            <a:r>
              <a:rPr lang="en-US" altLang="en-US" dirty="0"/>
              <a:t>Fecal-oral route with 1 to 4 days incubation period</a:t>
            </a:r>
          </a:p>
          <a:p>
            <a:pPr>
              <a:spcBef>
                <a:spcPts val="300"/>
              </a:spcBef>
              <a:spcAft>
                <a:spcPts val="300"/>
              </a:spcAft>
            </a:pPr>
            <a:r>
              <a:rPr lang="en-US" altLang="en-US" dirty="0"/>
              <a:t>Symptoms typically occur suddenly.</a:t>
            </a:r>
          </a:p>
          <a:p>
            <a:pPr lvl="1">
              <a:spcBef>
                <a:spcPts val="300"/>
              </a:spcBef>
              <a:spcAft>
                <a:spcPts val="300"/>
              </a:spcAft>
            </a:pPr>
            <a:r>
              <a:rPr lang="en-US" altLang="en-US" dirty="0"/>
              <a:t>Vomiting, diarrhea, fever, and often abdominal pain and respiratory symptoms</a:t>
            </a:r>
          </a:p>
          <a:p>
            <a:pPr lvl="1">
              <a:spcBef>
                <a:spcPts val="300"/>
              </a:spcBef>
              <a:spcAft>
                <a:spcPts val="300"/>
              </a:spcAft>
            </a:pPr>
            <a:r>
              <a:rPr lang="en-US" altLang="en-US" dirty="0"/>
              <a:t>Can lead to fatal dehydration</a:t>
            </a:r>
          </a:p>
          <a:p>
            <a:pPr lvl="1">
              <a:spcBef>
                <a:spcPts val="300"/>
              </a:spcBef>
              <a:spcAft>
                <a:spcPts val="300"/>
              </a:spcAft>
            </a:pPr>
            <a:endParaRPr lang="en-US" alt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BDC99FE2-48AE-B31F-CEA4-94139B598F65}"/>
              </a:ext>
            </a:extLst>
          </p:cNvPr>
          <p:cNvSpPr>
            <a:spLocks noGrp="1"/>
          </p:cNvSpPr>
          <p:nvPr>
            <p:ph type="title"/>
          </p:nvPr>
        </p:nvSpPr>
        <p:spPr/>
        <p:txBody>
          <a:bodyPr/>
          <a:lstStyle/>
          <a:p>
            <a:r>
              <a:rPr lang="en-US" altLang="en-US" b="0" cap="none" dirty="0"/>
              <a:t>Rotaviruses</a:t>
            </a:r>
            <a:endParaRPr lang="en-US" altLang="en-US" dirty="0"/>
          </a:p>
        </p:txBody>
      </p:sp>
      <p:sp>
        <p:nvSpPr>
          <p:cNvPr id="235523" name="Content Placeholder 2">
            <a:extLst>
              <a:ext uri="{FF2B5EF4-FFF2-40B4-BE49-F238E27FC236}">
                <a16:creationId xmlns:a16="http://schemas.microsoft.com/office/drawing/2014/main" id="{8D3BC0F9-A513-746E-540B-A2263506B443}"/>
              </a:ext>
            </a:extLst>
          </p:cNvPr>
          <p:cNvSpPr>
            <a:spLocks noGrp="1"/>
          </p:cNvSpPr>
          <p:nvPr>
            <p:ph idx="1"/>
          </p:nvPr>
        </p:nvSpPr>
        <p:spPr/>
        <p:txBody>
          <a:bodyPr/>
          <a:lstStyle/>
          <a:p>
            <a:pPr>
              <a:spcBef>
                <a:spcPts val="300"/>
              </a:spcBef>
              <a:spcAft>
                <a:spcPts val="300"/>
              </a:spcAft>
            </a:pPr>
            <a:r>
              <a:rPr lang="en-US" altLang="en-US" dirty="0"/>
              <a:t>Virus multiplies in the epithelial cells in the tips of the small intestine microvilli.</a:t>
            </a:r>
          </a:p>
          <a:p>
            <a:pPr lvl="1">
              <a:spcBef>
                <a:spcPts val="300"/>
              </a:spcBef>
              <a:spcAft>
                <a:spcPts val="300"/>
              </a:spcAft>
            </a:pPr>
            <a:r>
              <a:rPr lang="en-US" altLang="en-US" dirty="0"/>
              <a:t>Microvilli are stunted and adsorption is reduced.</a:t>
            </a:r>
          </a:p>
          <a:p>
            <a:r>
              <a:rPr lang="en-US" altLang="en-US" dirty="0"/>
              <a:t>The virus is shed in large quantities in the stool and can cause healthcare-associated outbreaks in the absence of good hygiene.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B1E105E7-F93B-D32D-F8CD-01E24F1BE136}"/>
              </a:ext>
            </a:extLst>
          </p:cNvPr>
          <p:cNvSpPr>
            <a:spLocks noGrp="1"/>
          </p:cNvSpPr>
          <p:nvPr>
            <p:ph type="title"/>
          </p:nvPr>
        </p:nvSpPr>
        <p:spPr/>
        <p:txBody>
          <a:bodyPr/>
          <a:lstStyle/>
          <a:p>
            <a:r>
              <a:rPr lang="en-US" altLang="en-US" b="0" cap="none" dirty="0"/>
              <a:t>Rotaviruses</a:t>
            </a:r>
            <a:endParaRPr lang="en-US" altLang="en-US" dirty="0"/>
          </a:p>
        </p:txBody>
      </p:sp>
      <p:sp>
        <p:nvSpPr>
          <p:cNvPr id="236547" name="Content Placeholder 2">
            <a:extLst>
              <a:ext uri="{FF2B5EF4-FFF2-40B4-BE49-F238E27FC236}">
                <a16:creationId xmlns:a16="http://schemas.microsoft.com/office/drawing/2014/main" id="{8392D4EE-5DA0-1E17-9C47-5334CBE6828A}"/>
              </a:ext>
            </a:extLst>
          </p:cNvPr>
          <p:cNvSpPr>
            <a:spLocks noGrp="1"/>
          </p:cNvSpPr>
          <p:nvPr>
            <p:ph idx="1"/>
          </p:nvPr>
        </p:nvSpPr>
        <p:spPr/>
        <p:txBody>
          <a:bodyPr/>
          <a:lstStyle/>
          <a:p>
            <a:r>
              <a:rPr lang="en-US" altLang="en-US" dirty="0"/>
              <a:t>Diagnosis</a:t>
            </a:r>
          </a:p>
          <a:p>
            <a:pPr lvl="1"/>
            <a:r>
              <a:rPr lang="en-US" altLang="en-US" dirty="0"/>
              <a:t>Although the rotavirus is present in large numbers in feces, it can be isolated only with special procedures. </a:t>
            </a:r>
          </a:p>
          <a:p>
            <a:pPr lvl="1"/>
            <a:r>
              <a:rPr lang="en-US" altLang="en-US" dirty="0"/>
              <a:t>Enzyme-linked immunosorbent assay (ELISA) and latex agglutination tests detect the viral antigens in fecal material. </a:t>
            </a:r>
          </a:p>
          <a:p>
            <a:pPr lvl="1"/>
            <a:r>
              <a:rPr lang="en-US" altLang="en-US" dirty="0"/>
              <a:t>Rapid membrane-bound colorimetric tests are also available. </a:t>
            </a:r>
          </a:p>
          <a:p>
            <a:pPr lvl="1"/>
            <a:r>
              <a:rPr lang="en-US" altLang="en-US" dirty="0"/>
              <a:t>Electron microscopy examination of stool samples can be used; however, this method is not very sensitive and is usually restricted to large reference or research laboratories.</a:t>
            </a:r>
          </a:p>
          <a:p>
            <a:pPr marL="457200" lvl="1" indent="0">
              <a:buNone/>
            </a:pPr>
            <a:endParaRPr lang="en-US" alt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581048AA-2C73-19C9-2D1B-36FC23C72196}"/>
              </a:ext>
            </a:extLst>
          </p:cNvPr>
          <p:cNvSpPr>
            <a:spLocks noGrp="1"/>
          </p:cNvSpPr>
          <p:nvPr>
            <p:ph type="title"/>
          </p:nvPr>
        </p:nvSpPr>
        <p:spPr/>
        <p:txBody>
          <a:bodyPr/>
          <a:lstStyle/>
          <a:p>
            <a:r>
              <a:rPr lang="en-US" altLang="en-US" b="0" cap="none" dirty="0"/>
              <a:t>Rotaviruses</a:t>
            </a:r>
            <a:endParaRPr lang="en-US" altLang="en-US" dirty="0"/>
          </a:p>
        </p:txBody>
      </p:sp>
      <p:sp>
        <p:nvSpPr>
          <p:cNvPr id="238595" name="Content Placeholder 2">
            <a:extLst>
              <a:ext uri="{FF2B5EF4-FFF2-40B4-BE49-F238E27FC236}">
                <a16:creationId xmlns:a16="http://schemas.microsoft.com/office/drawing/2014/main" id="{D05E322F-C6FE-79A8-EC1C-793E43D4BF44}"/>
              </a:ext>
            </a:extLst>
          </p:cNvPr>
          <p:cNvSpPr>
            <a:spLocks noGrp="1"/>
          </p:cNvSpPr>
          <p:nvPr>
            <p:ph idx="1"/>
          </p:nvPr>
        </p:nvSpPr>
        <p:spPr/>
        <p:txBody>
          <a:bodyPr/>
          <a:lstStyle/>
          <a:p>
            <a:r>
              <a:rPr lang="en-US" altLang="en-US" dirty="0"/>
              <a:t>Vaccine</a:t>
            </a:r>
          </a:p>
          <a:p>
            <a:pPr lvl="1"/>
            <a:r>
              <a:rPr lang="en-US" altLang="en-US" dirty="0"/>
              <a:t>Introduced in 2006–</a:t>
            </a:r>
            <a:r>
              <a:rPr lang="en-US" altLang="en-US" dirty="0" err="1"/>
              <a:t>RotaTeq</a:t>
            </a:r>
            <a:endParaRPr lang="en-US" altLang="en-US" dirty="0"/>
          </a:p>
          <a:p>
            <a:pPr lvl="2"/>
            <a:r>
              <a:rPr lang="en-US" altLang="en-US" dirty="0"/>
              <a:t>Human-bovine rotavirus vaccine delayed the onset of virus season from Mid-November to late February.</a:t>
            </a:r>
          </a:p>
          <a:p>
            <a:pPr lvl="2"/>
            <a:r>
              <a:rPr lang="en-US" altLang="en-US" dirty="0"/>
              <a:t>Protects against five strains of RSV and is a series of three oral vaccines administered beginning at age 6 to 12 weeks</a:t>
            </a:r>
          </a:p>
          <a:p>
            <a:pPr lvl="1"/>
            <a:r>
              <a:rPr lang="en-US" altLang="en-US" dirty="0"/>
              <a:t>A second vaccine, Rotarix, was approved in June 2008.</a:t>
            </a:r>
          </a:p>
          <a:p>
            <a:pPr lvl="1"/>
            <a:r>
              <a:rPr lang="en-US" altLang="en-US" dirty="0"/>
              <a:t>Both vaccines were shown to be safe and effective.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5">
            <a:extLst>
              <a:ext uri="{FF2B5EF4-FFF2-40B4-BE49-F238E27FC236}">
                <a16:creationId xmlns:a16="http://schemas.microsoft.com/office/drawing/2014/main" id="{D7B9D825-F063-AEA3-AA3F-0FDE1E67A27E}"/>
              </a:ext>
            </a:extLst>
          </p:cNvPr>
          <p:cNvSpPr>
            <a:spLocks noGrp="1"/>
          </p:cNvSpPr>
          <p:nvPr>
            <p:ph type="title"/>
          </p:nvPr>
        </p:nvSpPr>
        <p:spPr/>
        <p:txBody>
          <a:bodyPr/>
          <a:lstStyle/>
          <a:p>
            <a:r>
              <a:rPr lang="en-US" altLang="en-US" b="0" cap="none" dirty="0"/>
              <a:t>Colorado Tick Fever Virus</a:t>
            </a:r>
            <a:endParaRPr lang="en-US" altLang="en-US" dirty="0"/>
          </a:p>
        </p:txBody>
      </p:sp>
      <p:sp>
        <p:nvSpPr>
          <p:cNvPr id="240643" name="Content Placeholder 6">
            <a:extLst>
              <a:ext uri="{FF2B5EF4-FFF2-40B4-BE49-F238E27FC236}">
                <a16:creationId xmlns:a16="http://schemas.microsoft.com/office/drawing/2014/main" id="{0B450B2C-A4DF-E29F-40BA-E758004B5E03}"/>
              </a:ext>
            </a:extLst>
          </p:cNvPr>
          <p:cNvSpPr>
            <a:spLocks noGrp="1"/>
          </p:cNvSpPr>
          <p:nvPr>
            <p:ph idx="1"/>
          </p:nvPr>
        </p:nvSpPr>
        <p:spPr/>
        <p:txBody>
          <a:bodyPr/>
          <a:lstStyle/>
          <a:p>
            <a:r>
              <a:rPr lang="en-US" altLang="en-US" dirty="0"/>
              <a:t>Member of the genus </a:t>
            </a:r>
            <a:r>
              <a:rPr lang="en-US" altLang="en-US" i="1" dirty="0" err="1"/>
              <a:t>Coltivirus</a:t>
            </a:r>
            <a:r>
              <a:rPr lang="en-US" altLang="en-US" i="1" dirty="0"/>
              <a:t> </a:t>
            </a:r>
            <a:r>
              <a:rPr lang="en-US" altLang="en-US" dirty="0"/>
              <a:t>in the family </a:t>
            </a:r>
            <a:r>
              <a:rPr lang="en-US" altLang="en-US" i="1" dirty="0"/>
              <a:t>Reoviridae</a:t>
            </a:r>
            <a:endParaRPr lang="en-US" altLang="en-US" dirty="0"/>
          </a:p>
          <a:p>
            <a:r>
              <a:rPr lang="en-US" altLang="en-US" dirty="0"/>
              <a:t>Spherical particle with two outer shells containing 12 RNA segments</a:t>
            </a:r>
            <a:endParaRPr lang="en-US" altLang="en-US" strike="sngStrike" dirty="0"/>
          </a:p>
          <a:p>
            <a:r>
              <a:rPr lang="en-US" altLang="en-US" dirty="0"/>
              <a:t>Causes a dengue-like infection</a:t>
            </a:r>
          </a:p>
          <a:p>
            <a:pPr lvl="1"/>
            <a:r>
              <a:rPr lang="en-US" altLang="en-US" dirty="0"/>
              <a:t>Western U.S. and Canada</a:t>
            </a:r>
          </a:p>
          <a:p>
            <a:r>
              <a:rPr lang="en-US" altLang="en-US" dirty="0"/>
              <a:t>Colorado tick fever is not reportable, actual numbers of cases are unknown.</a:t>
            </a:r>
          </a:p>
          <a:p>
            <a:r>
              <a:rPr lang="en-US" altLang="en-US" dirty="0"/>
              <a:t>Viruses transmitted by arthropods are referred to as arboviruses.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6AB2768A-B46F-158A-62AB-F87F88DD4797}"/>
              </a:ext>
            </a:extLst>
          </p:cNvPr>
          <p:cNvSpPr>
            <a:spLocks noGrp="1"/>
          </p:cNvSpPr>
          <p:nvPr>
            <p:ph type="title"/>
          </p:nvPr>
        </p:nvSpPr>
        <p:spPr>
          <a:xfrm>
            <a:off x="885825" y="231774"/>
            <a:ext cx="8229600" cy="1143000"/>
          </a:xfrm>
        </p:spPr>
        <p:txBody>
          <a:bodyPr/>
          <a:lstStyle/>
          <a:p>
            <a:pPr eaLnBrk="1" hangingPunct="1"/>
            <a:r>
              <a:rPr lang="en-US" altLang="en-US" b="0" cap="none" dirty="0"/>
              <a:t>Colorado Tick Fever Virus</a:t>
            </a:r>
            <a:endParaRPr lang="en-US" altLang="en-US" dirty="0"/>
          </a:p>
        </p:txBody>
      </p:sp>
      <p:sp>
        <p:nvSpPr>
          <p:cNvPr id="62467" name="Rectangle 3">
            <a:extLst>
              <a:ext uri="{FF2B5EF4-FFF2-40B4-BE49-F238E27FC236}">
                <a16:creationId xmlns:a16="http://schemas.microsoft.com/office/drawing/2014/main" id="{9D518493-CB2B-42CD-6AAE-D6EB3A1A449E}"/>
              </a:ext>
            </a:extLst>
          </p:cNvPr>
          <p:cNvSpPr>
            <a:spLocks noGrp="1" noChangeArrowheads="1"/>
          </p:cNvSpPr>
          <p:nvPr>
            <p:ph idx="1"/>
          </p:nvPr>
        </p:nvSpPr>
        <p:spPr>
          <a:xfrm>
            <a:off x="1114425" y="1374774"/>
            <a:ext cx="7772400" cy="4454525"/>
          </a:xfrm>
        </p:spPr>
        <p:txBody>
          <a:bodyPr rtlCol="0">
            <a:normAutofit/>
          </a:bodyPr>
          <a:lstStyle/>
          <a:p>
            <a:pPr marL="342900" lvl="1" indent="-342900">
              <a:buSzPct val="60000"/>
              <a:buFont typeface="Wingdings 2" panose="05020102010507070707" pitchFamily="18" charset="2"/>
              <a:buChar char=""/>
              <a:defRPr/>
            </a:pPr>
            <a:r>
              <a:rPr lang="en-US" altLang="en-US" dirty="0"/>
              <a:t>Transmission is by ticks (</a:t>
            </a:r>
            <a:r>
              <a:rPr lang="en-US" altLang="en-US" i="1" dirty="0"/>
              <a:t>Dermacentor</a:t>
            </a:r>
            <a:r>
              <a:rPr lang="en-US" altLang="en-US" dirty="0"/>
              <a:t>).</a:t>
            </a:r>
          </a:p>
          <a:p>
            <a:pPr lvl="1">
              <a:defRPr/>
            </a:pPr>
            <a:r>
              <a:rPr lang="en-US" altLang="en-US" dirty="0"/>
              <a:t>Has many hosts in nature</a:t>
            </a:r>
          </a:p>
          <a:p>
            <a:pPr lvl="1">
              <a:defRPr/>
            </a:pPr>
            <a:r>
              <a:rPr lang="en-US" altLang="en-US" dirty="0"/>
              <a:t>Hosts are rodents bitten by ticks. </a:t>
            </a:r>
          </a:p>
          <a:p>
            <a:pPr>
              <a:defRPr/>
            </a:pPr>
            <a:r>
              <a:rPr lang="en-US" altLang="en-US" dirty="0"/>
              <a:t>Symptoms</a:t>
            </a:r>
          </a:p>
          <a:p>
            <a:pPr lvl="1">
              <a:defRPr/>
            </a:pPr>
            <a:r>
              <a:rPr lang="en-US" altLang="en-US" dirty="0"/>
              <a:t>Dengue-like infection</a:t>
            </a:r>
          </a:p>
          <a:p>
            <a:pPr lvl="1">
              <a:defRPr/>
            </a:pPr>
            <a:r>
              <a:rPr lang="en-US" altLang="en-US" dirty="0"/>
              <a:t>Fever, photophobia, myalgia, arthralgia, and chills</a:t>
            </a:r>
          </a:p>
          <a:p>
            <a:pPr lvl="2">
              <a:defRPr/>
            </a:pPr>
            <a:r>
              <a:rPr lang="en-US" altLang="en-US" dirty="0"/>
              <a:t>May have biphasic fever with a rash</a:t>
            </a:r>
          </a:p>
          <a:p>
            <a:pPr lvl="2">
              <a:defRPr/>
            </a:pPr>
            <a:r>
              <a:rPr lang="en-US" altLang="en-US" dirty="0"/>
              <a:t>Children may have hemorrhagic fever.</a:t>
            </a:r>
          </a:p>
          <a:p>
            <a:pPr>
              <a:defRPr/>
            </a:pPr>
            <a:endParaRPr lang="en-US" alt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800642EA-3C66-AB9A-4D94-D6723A014234}"/>
              </a:ext>
            </a:extLst>
          </p:cNvPr>
          <p:cNvSpPr>
            <a:spLocks noGrp="1"/>
          </p:cNvSpPr>
          <p:nvPr>
            <p:ph type="title"/>
          </p:nvPr>
        </p:nvSpPr>
        <p:spPr/>
        <p:txBody>
          <a:bodyPr/>
          <a:lstStyle/>
          <a:p>
            <a:r>
              <a:rPr lang="en-US" altLang="en-US" b="0" cap="none" dirty="0"/>
              <a:t>Colorado Tick Fever Virus</a:t>
            </a:r>
            <a:endParaRPr lang="en-US" altLang="en-US" dirty="0"/>
          </a:p>
        </p:txBody>
      </p:sp>
      <p:sp>
        <p:nvSpPr>
          <p:cNvPr id="242691" name="Content Placeholder 2">
            <a:extLst>
              <a:ext uri="{FF2B5EF4-FFF2-40B4-BE49-F238E27FC236}">
                <a16:creationId xmlns:a16="http://schemas.microsoft.com/office/drawing/2014/main" id="{C795687F-1B7C-B584-1B59-595EF9BFD5CE}"/>
              </a:ext>
            </a:extLst>
          </p:cNvPr>
          <p:cNvSpPr>
            <a:spLocks noGrp="1"/>
          </p:cNvSpPr>
          <p:nvPr>
            <p:ph idx="1"/>
          </p:nvPr>
        </p:nvSpPr>
        <p:spPr/>
        <p:txBody>
          <a:bodyPr/>
          <a:lstStyle/>
          <a:p>
            <a:r>
              <a:rPr lang="en-US" altLang="en-US" dirty="0"/>
              <a:t>Diagnosis</a:t>
            </a:r>
          </a:p>
          <a:p>
            <a:pPr lvl="1"/>
            <a:r>
              <a:rPr lang="en-US" altLang="en-US" dirty="0"/>
              <a:t>No commercially produced tests available</a:t>
            </a:r>
          </a:p>
          <a:p>
            <a:pPr lvl="1"/>
            <a:r>
              <a:rPr lang="en-US" altLang="en-US" dirty="0"/>
              <a:t>Recombinant immunoassays to detect Colorado tick fever IgG have been developed. </a:t>
            </a:r>
          </a:p>
          <a:p>
            <a:pPr lvl="1"/>
            <a:r>
              <a:rPr lang="en-US" altLang="en-US" dirty="0"/>
              <a:t>Some nucleic acid-based assays using RT-PCR in research laboratories are becoming available and may be helpful in the future. </a:t>
            </a:r>
          </a:p>
          <a:p>
            <a:pPr lvl="1"/>
            <a:r>
              <a:rPr lang="en-US" altLang="en-US" dirty="0"/>
              <a:t>Many clinicians rely on ruling out other tickborne diseases to diagnose Colorado tick fever.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C7C86-2115-B409-1F2D-EA08593B30E9}"/>
              </a:ext>
            </a:extLst>
          </p:cNvPr>
          <p:cNvSpPr>
            <a:spLocks noGrp="1"/>
          </p:cNvSpPr>
          <p:nvPr>
            <p:ph type="title"/>
          </p:nvPr>
        </p:nvSpPr>
        <p:spPr/>
        <p:txBody>
          <a:bodyPr/>
          <a:lstStyle/>
          <a:p>
            <a:pPr>
              <a:defRPr/>
            </a:pPr>
            <a:r>
              <a:rPr lang="en-US" dirty="0"/>
              <a:t>SINGLE-STRANDED RNA (</a:t>
            </a:r>
            <a:r>
              <a:rPr lang="en-US" cap="none" dirty="0" err="1"/>
              <a:t>ss</a:t>
            </a:r>
            <a:r>
              <a:rPr lang="en-US" dirty="0" err="1"/>
              <a:t>RNA</a:t>
            </a:r>
            <a:r>
              <a:rPr lang="en-US" dirty="0"/>
              <a:t>) VIRUSES</a:t>
            </a:r>
          </a:p>
        </p:txBody>
      </p:sp>
      <p:sp>
        <p:nvSpPr>
          <p:cNvPr id="7" name="Text Placeholder 6">
            <a:extLst>
              <a:ext uri="{FF2B5EF4-FFF2-40B4-BE49-F238E27FC236}">
                <a16:creationId xmlns:a16="http://schemas.microsoft.com/office/drawing/2014/main" id="{F442E50C-2E39-2C85-C8F5-7B81B69C4B0C}"/>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2126F2-F6A9-C644-293D-0908233B38D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err="1"/>
              <a:t>Arenaviridae</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391FB1F-FCDA-03A5-B914-BCF2A14B5179}"/>
              </a:ext>
            </a:extLst>
          </p:cNvPr>
          <p:cNvSpPr>
            <a:spLocks noGrp="1" noChangeArrowheads="1"/>
          </p:cNvSpPr>
          <p:nvPr>
            <p:ph type="title"/>
          </p:nvPr>
        </p:nvSpPr>
        <p:spPr/>
        <p:txBody>
          <a:bodyPr rtlCol="0">
            <a:normAutofit/>
          </a:bodyPr>
          <a:lstStyle/>
          <a:p>
            <a:pPr>
              <a:defRPr/>
            </a:pPr>
            <a:r>
              <a:rPr lang="en-US" altLang="en-US" dirty="0"/>
              <a:t>HPVs and Their Clinical Significance</a:t>
            </a:r>
          </a:p>
        </p:txBody>
      </p:sp>
      <p:pic>
        <p:nvPicPr>
          <p:cNvPr id="201733" name="Picture 6" descr="C:\Users\12994\Desktop\Mahon\table29.5.jpg">
            <a:extLst>
              <a:ext uri="{FF2B5EF4-FFF2-40B4-BE49-F238E27FC236}">
                <a16:creationId xmlns:a16="http://schemas.microsoft.com/office/drawing/2014/main" id="{E085F295-C399-7325-13AD-A0CCDA54E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828800"/>
            <a:ext cx="76581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4">
            <a:extLst>
              <a:ext uri="{FF2B5EF4-FFF2-40B4-BE49-F238E27FC236}">
                <a16:creationId xmlns:a16="http://schemas.microsoft.com/office/drawing/2014/main" id="{65AA07D2-8B43-638C-19AF-84FC170C84F5}"/>
              </a:ext>
            </a:extLst>
          </p:cNvPr>
          <p:cNvSpPr>
            <a:spLocks noGrp="1"/>
          </p:cNvSpPr>
          <p:nvPr>
            <p:ph type="title"/>
          </p:nvPr>
        </p:nvSpPr>
        <p:spPr/>
        <p:txBody>
          <a:bodyPr/>
          <a:lstStyle/>
          <a:p>
            <a:pPr eaLnBrk="1" hangingPunct="1"/>
            <a:r>
              <a:rPr lang="en-US" sz="4400" dirty="0" err="1"/>
              <a:t>Arenaviridae</a:t>
            </a:r>
            <a:r>
              <a:rPr lang="en-US" altLang="en-US" dirty="0"/>
              <a:t> </a:t>
            </a:r>
          </a:p>
        </p:txBody>
      </p:sp>
      <p:sp>
        <p:nvSpPr>
          <p:cNvPr id="6" name="Content Placeholder 5">
            <a:extLst>
              <a:ext uri="{FF2B5EF4-FFF2-40B4-BE49-F238E27FC236}">
                <a16:creationId xmlns:a16="http://schemas.microsoft.com/office/drawing/2014/main" id="{060132D2-F836-AFA2-3639-64E2B2A34EC6}"/>
              </a:ext>
            </a:extLst>
          </p:cNvPr>
          <p:cNvSpPr>
            <a:spLocks noGrp="1"/>
          </p:cNvSpPr>
          <p:nvPr>
            <p:ph idx="1"/>
          </p:nvPr>
        </p:nvSpPr>
        <p:spPr>
          <a:xfrm>
            <a:off x="1182688" y="1504951"/>
            <a:ext cx="8342312" cy="4454525"/>
          </a:xfrm>
        </p:spPr>
        <p:txBody>
          <a:bodyPr rtlCol="0">
            <a:normAutofit/>
          </a:bodyPr>
          <a:lstStyle/>
          <a:p>
            <a:pPr>
              <a:defRPr/>
            </a:pPr>
            <a:r>
              <a:rPr lang="en-US" dirty="0"/>
              <a:t>Name is from the Latin </a:t>
            </a:r>
            <a:r>
              <a:rPr lang="en-US" i="1" dirty="0"/>
              <a:t>arena, </a:t>
            </a:r>
            <a:r>
              <a:rPr lang="en-US" dirty="0"/>
              <a:t>meaning “sand”</a:t>
            </a:r>
          </a:p>
          <a:p>
            <a:pPr>
              <a:defRPr/>
            </a:pPr>
            <a:r>
              <a:rPr lang="en-US" dirty="0"/>
              <a:t>Under an electron microscope, virus appears sandy and granular.</a:t>
            </a:r>
          </a:p>
          <a:p>
            <a:pPr>
              <a:defRPr/>
            </a:pPr>
            <a:r>
              <a:rPr lang="en-US" dirty="0"/>
              <a:t>Members of the arenaviruses are commonly divided into two groups: Old World and New World complexes.</a:t>
            </a:r>
          </a:p>
          <a:p>
            <a:pPr>
              <a:defRPr/>
            </a:pPr>
            <a:r>
              <a:rPr lang="en-US" dirty="0"/>
              <a:t>Mode of transmission</a:t>
            </a:r>
          </a:p>
          <a:p>
            <a:pPr lvl="1">
              <a:defRPr/>
            </a:pPr>
            <a:r>
              <a:rPr lang="en-US" dirty="0"/>
              <a:t>Via contact with aerosolized virus or fomite contact with infected rodents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58E9EFAD-A08E-1817-FBE3-470B1C8E5DB0}"/>
              </a:ext>
            </a:extLst>
          </p:cNvPr>
          <p:cNvSpPr>
            <a:spLocks noGrp="1"/>
          </p:cNvSpPr>
          <p:nvPr>
            <p:ph type="title"/>
          </p:nvPr>
        </p:nvSpPr>
        <p:spPr/>
        <p:txBody>
          <a:bodyPr/>
          <a:lstStyle/>
          <a:p>
            <a:pPr eaLnBrk="1" hangingPunct="1"/>
            <a:r>
              <a:rPr lang="en-US" sz="4400" dirty="0" err="1"/>
              <a:t>Arenaviridae</a:t>
            </a:r>
            <a:endParaRPr lang="en-US" altLang="en-US" dirty="0"/>
          </a:p>
        </p:txBody>
      </p:sp>
      <p:sp>
        <p:nvSpPr>
          <p:cNvPr id="246787" name="Rectangle 3">
            <a:extLst>
              <a:ext uri="{FF2B5EF4-FFF2-40B4-BE49-F238E27FC236}">
                <a16:creationId xmlns:a16="http://schemas.microsoft.com/office/drawing/2014/main" id="{3341B055-A160-3C9E-4777-D324B4AD46D1}"/>
              </a:ext>
            </a:extLst>
          </p:cNvPr>
          <p:cNvSpPr>
            <a:spLocks noGrp="1"/>
          </p:cNvSpPr>
          <p:nvPr>
            <p:ph idx="1"/>
          </p:nvPr>
        </p:nvSpPr>
        <p:spPr>
          <a:xfrm>
            <a:off x="1104900" y="1436688"/>
            <a:ext cx="8934450" cy="4525962"/>
          </a:xfrm>
        </p:spPr>
        <p:txBody>
          <a:bodyPr/>
          <a:lstStyle/>
          <a:p>
            <a:r>
              <a:rPr lang="en-US" altLang="en-US" dirty="0"/>
              <a:t>Most well-known member–Lassa Virus</a:t>
            </a:r>
          </a:p>
          <a:p>
            <a:pPr eaLnBrk="1" hangingPunct="1"/>
            <a:r>
              <a:rPr lang="en-US" altLang="en-US" dirty="0"/>
              <a:t>Associated with lymphocytic choriomeningitis (LCM)</a:t>
            </a:r>
          </a:p>
          <a:p>
            <a:pPr lvl="1" eaLnBrk="1" hangingPunct="1"/>
            <a:r>
              <a:rPr lang="en-US" altLang="en-US" dirty="0"/>
              <a:t>Symptoms</a:t>
            </a:r>
          </a:p>
          <a:p>
            <a:pPr lvl="2" eaLnBrk="1" hangingPunct="1"/>
            <a:r>
              <a:rPr lang="en-US" altLang="en-US" dirty="0"/>
              <a:t>Most exposed individuals develop asymptomatic infection.</a:t>
            </a:r>
          </a:p>
          <a:p>
            <a:pPr lvl="2" eaLnBrk="1" hangingPunct="1"/>
            <a:r>
              <a:rPr lang="en-US" altLang="en-US" dirty="0"/>
              <a:t>Some develop fever, headache, pharyngitis, myalgia, diarrhea, and vomiting</a:t>
            </a:r>
          </a:p>
          <a:p>
            <a:pPr lvl="1" eaLnBrk="1" hangingPunct="1"/>
            <a:r>
              <a:rPr lang="en-US" altLang="en-US" dirty="0"/>
              <a:t>Severe symptoms may occur.</a:t>
            </a:r>
          </a:p>
          <a:p>
            <a:pPr lvl="2" eaLnBrk="1" hangingPunct="1"/>
            <a:r>
              <a:rPr lang="en-US" altLang="en-US" dirty="0"/>
              <a:t>Pleural effusions, hypotension, and hemorrhaging</a:t>
            </a:r>
          </a:p>
          <a:p>
            <a:pPr lvl="2" eaLnBrk="1" hangingPunct="1"/>
            <a:r>
              <a:rPr lang="en-US" altLang="en-US" dirty="0"/>
              <a:t>CNS involvement- seizures, encephalopathy</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9BD505D-6DD1-CC31-3B0C-56DF9762C08D}"/>
              </a:ext>
            </a:extLst>
          </p:cNvPr>
          <p:cNvSpPr>
            <a:spLocks noGrp="1"/>
          </p:cNvSpPr>
          <p:nvPr>
            <p:ph type="title"/>
          </p:nvPr>
        </p:nvSpPr>
        <p:spPr>
          <a:xfrm>
            <a:off x="571500" y="174625"/>
            <a:ext cx="8229600" cy="1036638"/>
          </a:xfrm>
        </p:spPr>
        <p:txBody>
          <a:bodyPr/>
          <a:lstStyle/>
          <a:p>
            <a:pPr eaLnBrk="1" hangingPunct="1"/>
            <a:r>
              <a:rPr lang="en-US" sz="4400" dirty="0" err="1"/>
              <a:t>Arenaviridae</a:t>
            </a:r>
            <a:endParaRPr lang="en-US" altLang="en-US" dirty="0"/>
          </a:p>
        </p:txBody>
      </p:sp>
      <p:sp>
        <p:nvSpPr>
          <p:cNvPr id="247811" name="Rectangle 3">
            <a:extLst>
              <a:ext uri="{FF2B5EF4-FFF2-40B4-BE49-F238E27FC236}">
                <a16:creationId xmlns:a16="http://schemas.microsoft.com/office/drawing/2014/main" id="{62874709-5D45-2F9D-D65C-7833D7AF1937}"/>
              </a:ext>
            </a:extLst>
          </p:cNvPr>
          <p:cNvSpPr>
            <a:spLocks noGrp="1"/>
          </p:cNvSpPr>
          <p:nvPr>
            <p:ph idx="1"/>
          </p:nvPr>
        </p:nvSpPr>
        <p:spPr>
          <a:xfrm>
            <a:off x="800099" y="1133475"/>
            <a:ext cx="9572625" cy="4829175"/>
          </a:xfrm>
        </p:spPr>
        <p:txBody>
          <a:bodyPr/>
          <a:lstStyle/>
          <a:p>
            <a:pPr eaLnBrk="1" hangingPunct="1"/>
            <a:r>
              <a:rPr lang="en-US" altLang="en-US" dirty="0"/>
              <a:t>Transmission</a:t>
            </a:r>
          </a:p>
          <a:p>
            <a:pPr lvl="1" eaLnBrk="1" hangingPunct="1"/>
            <a:r>
              <a:rPr lang="en-US" altLang="en-US" dirty="0"/>
              <a:t>Community</a:t>
            </a:r>
          </a:p>
          <a:p>
            <a:pPr lvl="2"/>
            <a:r>
              <a:rPr lang="en-US" altLang="en-US" dirty="0"/>
              <a:t>Contact with excretions of rodents</a:t>
            </a:r>
          </a:p>
          <a:p>
            <a:pPr lvl="2"/>
            <a:r>
              <a:rPr lang="en-US" altLang="en-US" dirty="0"/>
              <a:t>Person-to-person spread—Humans inhale the aerosolized virus or contract the virus directly through breaks in skin (e.g., sexual contact) </a:t>
            </a:r>
          </a:p>
          <a:p>
            <a:pPr lvl="1" eaLnBrk="1" hangingPunct="1"/>
            <a:r>
              <a:rPr lang="en-US" altLang="en-US" dirty="0"/>
              <a:t>Hospital acquired</a:t>
            </a:r>
          </a:p>
          <a:p>
            <a:pPr lvl="1" eaLnBrk="1" hangingPunct="1"/>
            <a:r>
              <a:rPr lang="en-US" altLang="en-US" dirty="0"/>
              <a:t>Airline travel by people from endemic areas</a:t>
            </a:r>
          </a:p>
          <a:p>
            <a:pPr eaLnBrk="1" hangingPunct="1"/>
            <a:r>
              <a:rPr lang="en-US" altLang="en-US" dirty="0"/>
              <a:t>A resurgence of the infection in Nigeria prompted vaccine development efforts.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94A3886C-9583-DD61-F856-71E19DDDA305}"/>
              </a:ext>
            </a:extLst>
          </p:cNvPr>
          <p:cNvSpPr>
            <a:spLocks noGrp="1"/>
          </p:cNvSpPr>
          <p:nvPr>
            <p:ph type="title"/>
          </p:nvPr>
        </p:nvSpPr>
        <p:spPr>
          <a:xfrm>
            <a:off x="495300" y="342502"/>
            <a:ext cx="8229600" cy="1036638"/>
          </a:xfrm>
        </p:spPr>
        <p:txBody>
          <a:bodyPr>
            <a:normAutofit/>
          </a:bodyPr>
          <a:lstStyle/>
          <a:p>
            <a:pPr eaLnBrk="1" hangingPunct="1"/>
            <a:r>
              <a:rPr lang="en-US" sz="4400" dirty="0" err="1"/>
              <a:t>Arenaviridae</a:t>
            </a:r>
            <a:endParaRPr lang="en-US" altLang="en-US" dirty="0"/>
          </a:p>
        </p:txBody>
      </p:sp>
      <p:sp>
        <p:nvSpPr>
          <p:cNvPr id="65539" name="Rectangle 3">
            <a:extLst>
              <a:ext uri="{FF2B5EF4-FFF2-40B4-BE49-F238E27FC236}">
                <a16:creationId xmlns:a16="http://schemas.microsoft.com/office/drawing/2014/main" id="{A9D2125D-FE9E-E084-4B40-736A9DEB26DC}"/>
              </a:ext>
            </a:extLst>
          </p:cNvPr>
          <p:cNvSpPr>
            <a:spLocks noGrp="1" noChangeArrowheads="1"/>
          </p:cNvSpPr>
          <p:nvPr>
            <p:ph idx="1"/>
          </p:nvPr>
        </p:nvSpPr>
        <p:spPr>
          <a:xfrm>
            <a:off x="1209675" y="1513681"/>
            <a:ext cx="7772400" cy="4752975"/>
          </a:xfrm>
        </p:spPr>
        <p:txBody>
          <a:bodyPr rtlCol="0">
            <a:normAutofit/>
          </a:bodyPr>
          <a:lstStyle/>
          <a:p>
            <a:pPr marL="514350" indent="-457200">
              <a:defRPr/>
            </a:pPr>
            <a:r>
              <a:rPr lang="en-US" altLang="en-US" dirty="0"/>
              <a:t>Diagnosis</a:t>
            </a:r>
          </a:p>
          <a:p>
            <a:pPr marL="914400" lvl="1" indent="-457200">
              <a:defRPr/>
            </a:pPr>
            <a:r>
              <a:rPr lang="en-US" altLang="en-US" dirty="0"/>
              <a:t>Serologic diagnosis recommended—ELISA to detect IgM and IgG antibodies</a:t>
            </a:r>
          </a:p>
          <a:p>
            <a:pPr marL="514350" indent="-457200">
              <a:defRPr/>
            </a:pPr>
            <a:r>
              <a:rPr lang="en-US" dirty="0"/>
              <a:t>RT-PCR</a:t>
            </a:r>
          </a:p>
          <a:p>
            <a:pPr marL="914400" lvl="1" indent="-457200">
              <a:defRPr/>
            </a:pPr>
            <a:r>
              <a:rPr lang="en-US" dirty="0"/>
              <a:t>Lassa virus is present in throat secretions</a:t>
            </a:r>
            <a:endParaRPr lang="en-US" strike="sngStrike" dirty="0"/>
          </a:p>
          <a:p>
            <a:pPr marL="457200" indent="-457200">
              <a:defRPr/>
            </a:pPr>
            <a:r>
              <a:rPr lang="en-US" altLang="en-US" dirty="0"/>
              <a:t>Treatment</a:t>
            </a:r>
          </a:p>
          <a:p>
            <a:pPr marL="914400" lvl="1" indent="-457200">
              <a:defRPr/>
            </a:pPr>
            <a:r>
              <a:rPr lang="en-US" dirty="0"/>
              <a:t>If therapy begins within the first 6 days of exposure, Lassa virus infection can be effectively treated with the antiviral drug ribavirin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Content Placeholder 2">
            <a:extLst>
              <a:ext uri="{FF2B5EF4-FFF2-40B4-BE49-F238E27FC236}">
                <a16:creationId xmlns:a16="http://schemas.microsoft.com/office/drawing/2014/main" id="{4C9030FF-54B2-28E2-96D0-EE43D4869789}"/>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lgn="ctr">
              <a:buNone/>
            </a:pPr>
            <a:r>
              <a:rPr lang="en-US" altLang="en-US" sz="4000" dirty="0" err="1"/>
              <a:t>Bunyaviridae</a:t>
            </a:r>
            <a:endParaRPr lang="en-US" altLang="en-US"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0ABDE154-1F55-3A9D-9382-5AEF17EA54E4}"/>
              </a:ext>
            </a:extLst>
          </p:cNvPr>
          <p:cNvSpPr>
            <a:spLocks noGrp="1"/>
          </p:cNvSpPr>
          <p:nvPr>
            <p:ph type="title"/>
          </p:nvPr>
        </p:nvSpPr>
        <p:spPr/>
        <p:txBody>
          <a:bodyPr/>
          <a:lstStyle/>
          <a:p>
            <a:pPr eaLnBrk="1" hangingPunct="1"/>
            <a:r>
              <a:rPr lang="en-US" altLang="en-US" sz="4400" dirty="0" err="1"/>
              <a:t>Bunyaviridae</a:t>
            </a:r>
            <a:endParaRPr lang="en-US" altLang="en-US" dirty="0"/>
          </a:p>
        </p:txBody>
      </p:sp>
      <p:sp>
        <p:nvSpPr>
          <p:cNvPr id="250883" name="Rectangle 3">
            <a:extLst>
              <a:ext uri="{FF2B5EF4-FFF2-40B4-BE49-F238E27FC236}">
                <a16:creationId xmlns:a16="http://schemas.microsoft.com/office/drawing/2014/main" id="{ED00447A-3FF5-1D74-F181-18C6761C8369}"/>
              </a:ext>
            </a:extLst>
          </p:cNvPr>
          <p:cNvSpPr>
            <a:spLocks noGrp="1"/>
          </p:cNvSpPr>
          <p:nvPr>
            <p:ph idx="1"/>
          </p:nvPr>
        </p:nvSpPr>
        <p:spPr>
          <a:xfrm>
            <a:off x="1114424" y="1470026"/>
            <a:ext cx="8372475" cy="4454525"/>
          </a:xfrm>
        </p:spPr>
        <p:txBody>
          <a:bodyPr/>
          <a:lstStyle/>
          <a:p>
            <a:pPr eaLnBrk="1" hangingPunct="1"/>
            <a:r>
              <a:rPr lang="en-US" altLang="en-US" dirty="0"/>
              <a:t>Member of the group arboviruses</a:t>
            </a:r>
          </a:p>
          <a:p>
            <a:pPr eaLnBrk="1" hangingPunct="1"/>
            <a:r>
              <a:rPr lang="en-US" altLang="en-US" dirty="0"/>
              <a:t>Viruses replicate initially in the gut of the arthropod vector when feeding.</a:t>
            </a:r>
          </a:p>
          <a:p>
            <a:pPr eaLnBrk="1" hangingPunct="1"/>
            <a:r>
              <a:rPr lang="en-US" altLang="en-US" dirty="0"/>
              <a:t>Mode of transmission</a:t>
            </a:r>
          </a:p>
          <a:p>
            <a:pPr lvl="1" eaLnBrk="1" hangingPunct="1"/>
            <a:r>
              <a:rPr lang="en-US" altLang="en-US" dirty="0"/>
              <a:t>Arthropod transmits virus when feeding on blood of vertebrate hosts including humans</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A4A51E96-97B0-E1AE-1AFC-81E1A5F54CE7}"/>
              </a:ext>
            </a:extLst>
          </p:cNvPr>
          <p:cNvSpPr>
            <a:spLocks noGrp="1"/>
          </p:cNvSpPr>
          <p:nvPr>
            <p:ph type="title"/>
          </p:nvPr>
        </p:nvSpPr>
        <p:spPr>
          <a:xfrm>
            <a:off x="828675" y="332582"/>
            <a:ext cx="8229600" cy="1143000"/>
          </a:xfrm>
        </p:spPr>
        <p:txBody>
          <a:bodyPr/>
          <a:lstStyle/>
          <a:p>
            <a:pPr eaLnBrk="1" hangingPunct="1"/>
            <a:r>
              <a:rPr lang="en-US" altLang="en-US" sz="4400" dirty="0" err="1"/>
              <a:t>Bunyaviridae</a:t>
            </a:r>
            <a:endParaRPr lang="en-US" altLang="en-US" dirty="0"/>
          </a:p>
        </p:txBody>
      </p:sp>
      <p:sp>
        <p:nvSpPr>
          <p:cNvPr id="251907" name="Rectangle 3">
            <a:extLst>
              <a:ext uri="{FF2B5EF4-FFF2-40B4-BE49-F238E27FC236}">
                <a16:creationId xmlns:a16="http://schemas.microsoft.com/office/drawing/2014/main" id="{6D94156D-7666-FE80-1842-1217CB8B28AD}"/>
              </a:ext>
            </a:extLst>
          </p:cNvPr>
          <p:cNvSpPr>
            <a:spLocks noGrp="1"/>
          </p:cNvSpPr>
          <p:nvPr>
            <p:ph idx="1"/>
          </p:nvPr>
        </p:nvSpPr>
        <p:spPr>
          <a:xfrm>
            <a:off x="1285875" y="1365251"/>
            <a:ext cx="8229600" cy="4454525"/>
          </a:xfrm>
        </p:spPr>
        <p:txBody>
          <a:bodyPr/>
          <a:lstStyle/>
          <a:p>
            <a:pPr eaLnBrk="1" hangingPunct="1"/>
            <a:r>
              <a:rPr lang="en-US" altLang="en-US" dirty="0"/>
              <a:t>Symptoms</a:t>
            </a:r>
          </a:p>
          <a:p>
            <a:pPr lvl="1" eaLnBrk="1" hangingPunct="1"/>
            <a:r>
              <a:rPr lang="en-US" altLang="en-US" dirty="0"/>
              <a:t>Asymptomatic viremia develops after a few days.</a:t>
            </a:r>
          </a:p>
          <a:p>
            <a:pPr lvl="1" eaLnBrk="1" hangingPunct="1"/>
            <a:r>
              <a:rPr lang="en-US" altLang="en-US" dirty="0"/>
              <a:t>While much less common, some hosts become febrile.</a:t>
            </a:r>
          </a:p>
          <a:p>
            <a:pPr lvl="1" eaLnBrk="1" hangingPunct="1"/>
            <a:r>
              <a:rPr lang="en-US" altLang="en-US" dirty="0"/>
              <a:t>Most virus members can cause a febrile illness, hemorrhagic fever or encephalitis.</a:t>
            </a:r>
          </a:p>
          <a:p>
            <a:pPr lvl="1" eaLnBrk="1" hangingPunct="1"/>
            <a:endParaRPr lang="en-US" altLang="en-US"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a:extLst>
              <a:ext uri="{FF2B5EF4-FFF2-40B4-BE49-F238E27FC236}">
                <a16:creationId xmlns:a16="http://schemas.microsoft.com/office/drawing/2014/main" id="{7A4CD4AB-8C0D-07C8-3D17-F9DF7F1908BA}"/>
              </a:ext>
            </a:extLst>
          </p:cNvPr>
          <p:cNvSpPr>
            <a:spLocks noGrp="1"/>
          </p:cNvSpPr>
          <p:nvPr>
            <p:ph type="title"/>
          </p:nvPr>
        </p:nvSpPr>
        <p:spPr/>
        <p:txBody>
          <a:bodyPr/>
          <a:lstStyle/>
          <a:p>
            <a:r>
              <a:rPr lang="en-US" altLang="en-US" sz="4400" dirty="0" err="1"/>
              <a:t>Bunyaviridae</a:t>
            </a:r>
            <a:endParaRPr lang="en-US" altLang="en-US" dirty="0"/>
          </a:p>
        </p:txBody>
      </p:sp>
      <p:sp>
        <p:nvSpPr>
          <p:cNvPr id="257027" name="Content Placeholder 2">
            <a:extLst>
              <a:ext uri="{FF2B5EF4-FFF2-40B4-BE49-F238E27FC236}">
                <a16:creationId xmlns:a16="http://schemas.microsoft.com/office/drawing/2014/main" id="{BC428880-468F-8B39-655A-C01A1983519D}"/>
              </a:ext>
            </a:extLst>
          </p:cNvPr>
          <p:cNvSpPr>
            <a:spLocks noGrp="1"/>
          </p:cNvSpPr>
          <p:nvPr>
            <p:ph idx="1"/>
          </p:nvPr>
        </p:nvSpPr>
        <p:spPr>
          <a:xfrm>
            <a:off x="838200" y="1690688"/>
            <a:ext cx="10515600" cy="4351338"/>
          </a:xfrm>
        </p:spPr>
        <p:txBody>
          <a:bodyPr/>
          <a:lstStyle/>
          <a:p>
            <a:r>
              <a:rPr lang="en-US" altLang="en-US" dirty="0"/>
              <a:t>La Crosse virus (LACV)</a:t>
            </a:r>
          </a:p>
          <a:p>
            <a:pPr lvl="1"/>
            <a:r>
              <a:rPr lang="en-US" altLang="en-US" dirty="0"/>
              <a:t>Reportable disease</a:t>
            </a:r>
          </a:p>
          <a:p>
            <a:pPr lvl="1"/>
            <a:r>
              <a:rPr lang="en-US" altLang="en-US" dirty="0"/>
              <a:t>Can present as encephalitis</a:t>
            </a:r>
          </a:p>
          <a:p>
            <a:pPr lvl="1"/>
            <a:r>
              <a:rPr lang="en-US" altLang="en-US" dirty="0"/>
              <a:t>Incidence is underestimated because the disease manifests itself as a</a:t>
            </a:r>
          </a:p>
          <a:p>
            <a:pPr lvl="2"/>
            <a:r>
              <a:rPr lang="en-US" altLang="en-US" dirty="0"/>
              <a:t>nonspecific fever, headache, nausea, vomiting, and lethargy.</a:t>
            </a:r>
          </a:p>
          <a:p>
            <a:pPr lvl="1"/>
            <a:r>
              <a:rPr lang="en-US" altLang="en-US" dirty="0"/>
              <a:t>Commonly occurs in children, in the summer</a:t>
            </a:r>
          </a:p>
          <a:p>
            <a:pPr lvl="2"/>
            <a:r>
              <a:rPr lang="en-US" altLang="en-US" dirty="0"/>
              <a:t>Called summer flu or summer cold</a:t>
            </a:r>
          </a:p>
          <a:p>
            <a:pPr lvl="1"/>
            <a:r>
              <a:rPr lang="en-US" altLang="en-US" dirty="0"/>
              <a:t>Diagnosis</a:t>
            </a:r>
          </a:p>
          <a:p>
            <a:pPr lvl="2"/>
            <a:r>
              <a:rPr lang="en-US" altLang="en-US" dirty="0"/>
              <a:t>Serologic tests are not offered + disease has very low mortality (about 1%)</a:t>
            </a:r>
          </a:p>
          <a:p>
            <a:pPr lvl="2"/>
            <a:r>
              <a:rPr lang="en-US" altLang="en-US" dirty="0"/>
              <a:t>Definitive diagnosis is not often made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0EA93568-B36F-F9FD-E8C6-D76CE78E9145}"/>
              </a:ext>
            </a:extLst>
          </p:cNvPr>
          <p:cNvSpPr>
            <a:spLocks noGrp="1"/>
          </p:cNvSpPr>
          <p:nvPr>
            <p:ph type="title"/>
          </p:nvPr>
        </p:nvSpPr>
        <p:spPr>
          <a:xfrm>
            <a:off x="838200" y="246063"/>
            <a:ext cx="8915400" cy="1143000"/>
          </a:xfrm>
        </p:spPr>
        <p:txBody>
          <a:bodyPr/>
          <a:lstStyle/>
          <a:p>
            <a:pPr eaLnBrk="1" hangingPunct="1"/>
            <a:r>
              <a:rPr lang="en-US" altLang="en-US" sz="4400" dirty="0" err="1"/>
              <a:t>Bunyaviridae</a:t>
            </a:r>
            <a:endParaRPr lang="en-US" altLang="en-US" dirty="0"/>
          </a:p>
        </p:txBody>
      </p:sp>
      <p:sp>
        <p:nvSpPr>
          <p:cNvPr id="259075" name="Rectangle 3">
            <a:extLst>
              <a:ext uri="{FF2B5EF4-FFF2-40B4-BE49-F238E27FC236}">
                <a16:creationId xmlns:a16="http://schemas.microsoft.com/office/drawing/2014/main" id="{606F092B-8364-7FAB-987D-5FBB88EDCFDB}"/>
              </a:ext>
            </a:extLst>
          </p:cNvPr>
          <p:cNvSpPr>
            <a:spLocks noGrp="1"/>
          </p:cNvSpPr>
          <p:nvPr>
            <p:ph idx="1"/>
          </p:nvPr>
        </p:nvSpPr>
        <p:spPr>
          <a:xfrm>
            <a:off x="838200" y="1568451"/>
            <a:ext cx="10515600" cy="4351338"/>
          </a:xfrm>
        </p:spPr>
        <p:txBody>
          <a:bodyPr/>
          <a:lstStyle/>
          <a:p>
            <a:pPr eaLnBrk="1" hangingPunct="1"/>
            <a:r>
              <a:rPr lang="en-US" altLang="en-US" dirty="0"/>
              <a:t>Hantaviruses</a:t>
            </a:r>
          </a:p>
          <a:p>
            <a:pPr lvl="1"/>
            <a:r>
              <a:rPr lang="en-US" altLang="en-US" dirty="0"/>
              <a:t>Also known as New World hantavirus</a:t>
            </a:r>
          </a:p>
          <a:p>
            <a:pPr lvl="1"/>
            <a:r>
              <a:rPr lang="en-US" altLang="en-US" dirty="0"/>
              <a:t>Genus </a:t>
            </a:r>
            <a:r>
              <a:rPr lang="en-US" altLang="en-US" i="1" dirty="0"/>
              <a:t>Hantavirus </a:t>
            </a:r>
            <a:endParaRPr lang="en-US" altLang="en-US" dirty="0"/>
          </a:p>
          <a:p>
            <a:pPr lvl="1" eaLnBrk="1" hangingPunct="1"/>
            <a:r>
              <a:rPr lang="fi-FI" altLang="en-US" dirty="0"/>
              <a:t>Hantaan virus, Seoul virus, Puumala virus, and Dobrava virus</a:t>
            </a:r>
            <a:endParaRPr lang="en-US" altLang="en-US" i="1" dirty="0"/>
          </a:p>
          <a:p>
            <a:pPr lvl="1"/>
            <a:r>
              <a:rPr lang="en-US" altLang="en-US" sz="2000" dirty="0"/>
              <a:t>Do not infect arthropod hosts</a:t>
            </a:r>
          </a:p>
          <a:p>
            <a:pPr lvl="1"/>
            <a:r>
              <a:rPr lang="en-US" altLang="en-US" sz="2000" dirty="0"/>
              <a:t>Rodent-borne viruses</a:t>
            </a:r>
          </a:p>
          <a:p>
            <a:pPr lvl="1" eaLnBrk="1" hangingPunct="1"/>
            <a:endParaRPr lang="en-US" altLang="en-US" sz="2200" dirty="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2E6BFC69-D065-5CC1-DCFA-EEFD60669A3A}"/>
              </a:ext>
            </a:extLst>
          </p:cNvPr>
          <p:cNvSpPr>
            <a:spLocks noGrp="1"/>
          </p:cNvSpPr>
          <p:nvPr>
            <p:ph type="title"/>
          </p:nvPr>
        </p:nvSpPr>
        <p:spPr>
          <a:xfrm>
            <a:off x="752475" y="323850"/>
            <a:ext cx="8915400" cy="1143000"/>
          </a:xfrm>
        </p:spPr>
        <p:txBody>
          <a:bodyPr/>
          <a:lstStyle/>
          <a:p>
            <a:pPr eaLnBrk="1" hangingPunct="1"/>
            <a:r>
              <a:rPr lang="en-US" altLang="en-US" sz="4400" dirty="0" err="1"/>
              <a:t>Bunyaviridae</a:t>
            </a:r>
            <a:endParaRPr lang="en-US" altLang="en-US" dirty="0"/>
          </a:p>
        </p:txBody>
      </p:sp>
      <p:sp>
        <p:nvSpPr>
          <p:cNvPr id="258051" name="Rectangle 3">
            <a:extLst>
              <a:ext uri="{FF2B5EF4-FFF2-40B4-BE49-F238E27FC236}">
                <a16:creationId xmlns:a16="http://schemas.microsoft.com/office/drawing/2014/main" id="{ED8509F7-C141-7C55-290E-A869D191DEEE}"/>
              </a:ext>
            </a:extLst>
          </p:cNvPr>
          <p:cNvSpPr>
            <a:spLocks noGrp="1"/>
          </p:cNvSpPr>
          <p:nvPr>
            <p:ph idx="1"/>
          </p:nvPr>
        </p:nvSpPr>
        <p:spPr>
          <a:xfrm>
            <a:off x="752475" y="1646237"/>
            <a:ext cx="10515600" cy="4351338"/>
          </a:xfrm>
        </p:spPr>
        <p:txBody>
          <a:bodyPr/>
          <a:lstStyle/>
          <a:p>
            <a:pPr eaLnBrk="1" hangingPunct="1"/>
            <a:r>
              <a:rPr lang="en-US" altLang="en-US" dirty="0"/>
              <a:t>Hantaviruses</a:t>
            </a:r>
          </a:p>
          <a:p>
            <a:pPr lvl="1"/>
            <a:r>
              <a:rPr lang="en-US" altLang="en-US" dirty="0"/>
              <a:t>Transmission</a:t>
            </a:r>
          </a:p>
          <a:p>
            <a:pPr lvl="2"/>
            <a:r>
              <a:rPr lang="en-US" altLang="en-US" dirty="0"/>
              <a:t>Inhalation of contaminated aerosolized infected rodent urine, saliva, and droppings</a:t>
            </a:r>
          </a:p>
          <a:p>
            <a:pPr lvl="1"/>
            <a:r>
              <a:rPr lang="en-US" altLang="en-US" dirty="0"/>
              <a:t>Causative agent of </a:t>
            </a:r>
            <a:r>
              <a:rPr lang="en-US" altLang="en-US" sz="2400" dirty="0"/>
              <a:t>hemorrhagic fever with renal syndrome (HFRS)</a:t>
            </a:r>
          </a:p>
          <a:p>
            <a:pPr lvl="1" eaLnBrk="1" hangingPunct="1"/>
            <a:r>
              <a:rPr lang="en-US" altLang="en-US" sz="2400" dirty="0"/>
              <a:t>Distribution varies by specific virus</a:t>
            </a:r>
          </a:p>
          <a:p>
            <a:pPr lvl="1" eaLnBrk="1" hangingPunct="1"/>
            <a:r>
              <a:rPr lang="en-US" altLang="en-US" sz="2400" dirty="0"/>
              <a:t>Disease targets the kidneys</a:t>
            </a:r>
            <a:endParaRPr lang="en-US" altLang="en-US" dirty="0"/>
          </a:p>
          <a:p>
            <a:pPr lvl="2"/>
            <a:endParaRPr lang="en-US" altLang="en-US" dirty="0"/>
          </a:p>
          <a:p>
            <a:pPr lvl="2" eaLnBrk="1" hangingPunct="1"/>
            <a:endParaRPr lang="en-US" altLang="en-US" dirty="0"/>
          </a:p>
          <a:p>
            <a:pPr lvl="1" eaLnBrk="1" hangingPunct="1"/>
            <a:endParaRPr lang="en-US" altLang="en-US" sz="22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3F27014F-7C58-0348-CC9E-1A056A2D9A9C}"/>
              </a:ext>
            </a:extLst>
          </p:cNvPr>
          <p:cNvSpPr>
            <a:spLocks noGrp="1"/>
          </p:cNvSpPr>
          <p:nvPr>
            <p:ph type="title"/>
          </p:nvPr>
        </p:nvSpPr>
        <p:spPr>
          <a:xfrm>
            <a:off x="1466850" y="574677"/>
            <a:ext cx="8229600" cy="1143000"/>
          </a:xfrm>
        </p:spPr>
        <p:txBody>
          <a:bodyPr/>
          <a:lstStyle/>
          <a:p>
            <a:pPr eaLnBrk="1" hangingPunct="1"/>
            <a:r>
              <a:rPr lang="en-US" sz="4400" dirty="0" err="1"/>
              <a:t>Papillomaviridae</a:t>
            </a:r>
            <a:endParaRPr lang="en-US" altLang="en-US" dirty="0"/>
          </a:p>
        </p:txBody>
      </p:sp>
      <p:sp>
        <p:nvSpPr>
          <p:cNvPr id="202755" name="Rectangle 3">
            <a:extLst>
              <a:ext uri="{FF2B5EF4-FFF2-40B4-BE49-F238E27FC236}">
                <a16:creationId xmlns:a16="http://schemas.microsoft.com/office/drawing/2014/main" id="{DADF3F28-5A85-1447-F3EF-4782E88E7979}"/>
              </a:ext>
            </a:extLst>
          </p:cNvPr>
          <p:cNvSpPr>
            <a:spLocks noGrp="1"/>
          </p:cNvSpPr>
          <p:nvPr>
            <p:ph idx="1"/>
          </p:nvPr>
        </p:nvSpPr>
        <p:spPr>
          <a:xfrm>
            <a:off x="2209800" y="1524001"/>
            <a:ext cx="7772400" cy="4454525"/>
          </a:xfrm>
        </p:spPr>
        <p:txBody>
          <a:bodyPr/>
          <a:lstStyle/>
          <a:p>
            <a:pPr eaLnBrk="1" hangingPunct="1"/>
            <a:r>
              <a:rPr lang="en-US" altLang="en-US" dirty="0"/>
              <a:t>Cervical HPV lesions</a:t>
            </a:r>
          </a:p>
          <a:p>
            <a:pPr lvl="1" eaLnBrk="1" hangingPunct="1"/>
            <a:r>
              <a:rPr lang="en-US" altLang="en-US" dirty="0"/>
              <a:t>Flat areas of dysplasia</a:t>
            </a:r>
          </a:p>
          <a:p>
            <a:pPr lvl="1" eaLnBrk="1" hangingPunct="1"/>
            <a:r>
              <a:rPr lang="en-US" altLang="en-US" dirty="0"/>
              <a:t>Often difficult to see</a:t>
            </a:r>
          </a:p>
          <a:p>
            <a:pPr eaLnBrk="1" hangingPunct="1"/>
            <a:r>
              <a:rPr lang="en-US" altLang="en-US" dirty="0"/>
              <a:t>Wart formations (</a:t>
            </a:r>
            <a:r>
              <a:rPr lang="en-US" altLang="en-US" dirty="0" err="1"/>
              <a:t>condylomata</a:t>
            </a:r>
            <a:r>
              <a:rPr lang="en-US" altLang="en-US" dirty="0"/>
              <a:t> acuminata)</a:t>
            </a:r>
          </a:p>
          <a:p>
            <a:pPr lvl="1" eaLnBrk="1" hangingPunct="1"/>
            <a:r>
              <a:rPr lang="en-US" altLang="en-US" dirty="0"/>
              <a:t>Easily identified </a:t>
            </a:r>
          </a:p>
          <a:p>
            <a:pPr eaLnBrk="1" hangingPunct="1"/>
            <a:r>
              <a:rPr lang="en-US" altLang="en-US" dirty="0"/>
              <a:t>Removal of lesions–surgery, cryotherapy, laser</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3C5F73B9-A468-0789-6C98-910A7D1918AA}"/>
              </a:ext>
            </a:extLst>
          </p:cNvPr>
          <p:cNvSpPr>
            <a:spLocks noGrp="1"/>
          </p:cNvSpPr>
          <p:nvPr>
            <p:ph type="title"/>
          </p:nvPr>
        </p:nvSpPr>
        <p:spPr>
          <a:xfrm>
            <a:off x="904875" y="323850"/>
            <a:ext cx="8915400" cy="1143000"/>
          </a:xfrm>
        </p:spPr>
        <p:txBody>
          <a:bodyPr/>
          <a:lstStyle/>
          <a:p>
            <a:pPr eaLnBrk="1" hangingPunct="1"/>
            <a:r>
              <a:rPr lang="en-US" altLang="en-US" sz="4400" dirty="0" err="1"/>
              <a:t>Bunyaviridae</a:t>
            </a:r>
            <a:endParaRPr lang="en-US" altLang="en-US" dirty="0"/>
          </a:p>
        </p:txBody>
      </p:sp>
      <p:sp>
        <p:nvSpPr>
          <p:cNvPr id="260099" name="Rectangle 3">
            <a:extLst>
              <a:ext uri="{FF2B5EF4-FFF2-40B4-BE49-F238E27FC236}">
                <a16:creationId xmlns:a16="http://schemas.microsoft.com/office/drawing/2014/main" id="{14F2E1B1-E5C6-6B55-3C53-0EB745CE2EA5}"/>
              </a:ext>
            </a:extLst>
          </p:cNvPr>
          <p:cNvSpPr>
            <a:spLocks noGrp="1"/>
          </p:cNvSpPr>
          <p:nvPr>
            <p:ph idx="1"/>
          </p:nvPr>
        </p:nvSpPr>
        <p:spPr/>
        <p:txBody>
          <a:bodyPr/>
          <a:lstStyle/>
          <a:p>
            <a:r>
              <a:rPr lang="en-US" altLang="en-US" dirty="0"/>
              <a:t>Hantaviruses</a:t>
            </a:r>
          </a:p>
          <a:p>
            <a:pPr lvl="1"/>
            <a:r>
              <a:rPr lang="en-US" altLang="en-US" dirty="0"/>
              <a:t>Clinical manifestations</a:t>
            </a:r>
          </a:p>
          <a:p>
            <a:pPr lvl="2"/>
            <a:r>
              <a:rPr lang="en-US" altLang="en-US" dirty="0"/>
              <a:t>Affect peritoneal cavity, thoracic cavity, kidneys, or lungs</a:t>
            </a:r>
          </a:p>
          <a:p>
            <a:pPr lvl="2"/>
            <a:r>
              <a:rPr lang="en-US" altLang="en-US" dirty="0"/>
              <a:t>3-to-5-day febrile prodrome with fever, chills, and myalgia</a:t>
            </a:r>
          </a:p>
          <a:p>
            <a:pPr lvl="2"/>
            <a:r>
              <a:rPr lang="en-US" altLang="en-US" dirty="0"/>
              <a:t>Patients enter a phase of fever and shock, accompanied by oliguria.</a:t>
            </a:r>
          </a:p>
          <a:p>
            <a:pPr lvl="2"/>
            <a:r>
              <a:rPr lang="en-US" altLang="en-US" dirty="0"/>
              <a:t>As the patient recovers, the kidneys gradually regain function. </a:t>
            </a:r>
          </a:p>
          <a:p>
            <a:pPr lvl="2"/>
            <a:r>
              <a:rPr lang="en-US" altLang="en-US" dirty="0"/>
              <a:t>The mortality rate for HFRS is 1% to 15%.</a:t>
            </a:r>
            <a:endParaRPr lang="en-US" altLang="en-US" sz="2800" dirty="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a:extLst>
              <a:ext uri="{FF2B5EF4-FFF2-40B4-BE49-F238E27FC236}">
                <a16:creationId xmlns:a16="http://schemas.microsoft.com/office/drawing/2014/main" id="{9C8FF20C-7723-A926-CE46-94D4CC89D1EE}"/>
              </a:ext>
            </a:extLst>
          </p:cNvPr>
          <p:cNvSpPr>
            <a:spLocks noGrp="1"/>
          </p:cNvSpPr>
          <p:nvPr>
            <p:ph type="title"/>
          </p:nvPr>
        </p:nvSpPr>
        <p:spPr/>
        <p:txBody>
          <a:bodyPr/>
          <a:lstStyle/>
          <a:p>
            <a:r>
              <a:rPr lang="en-US" altLang="en-US" sz="4400" dirty="0" err="1">
                <a:solidFill>
                  <a:srgbClr val="FF0000"/>
                </a:solidFill>
              </a:rPr>
              <a:t>Bunyaviridae</a:t>
            </a:r>
            <a:endParaRPr lang="en-US" altLang="en-US" dirty="0"/>
          </a:p>
        </p:txBody>
      </p:sp>
      <p:sp>
        <p:nvSpPr>
          <p:cNvPr id="261123" name="Content Placeholder 2">
            <a:extLst>
              <a:ext uri="{FF2B5EF4-FFF2-40B4-BE49-F238E27FC236}">
                <a16:creationId xmlns:a16="http://schemas.microsoft.com/office/drawing/2014/main" id="{E4F3BAF9-5551-C326-A6D1-01D39AC15422}"/>
              </a:ext>
            </a:extLst>
          </p:cNvPr>
          <p:cNvSpPr>
            <a:spLocks noGrp="1"/>
          </p:cNvSpPr>
          <p:nvPr>
            <p:ph idx="1"/>
          </p:nvPr>
        </p:nvSpPr>
        <p:spPr/>
        <p:txBody>
          <a:bodyPr/>
          <a:lstStyle/>
          <a:p>
            <a:r>
              <a:rPr lang="en-US" altLang="en-US" dirty="0"/>
              <a:t>Sin </a:t>
            </a:r>
            <a:r>
              <a:rPr lang="en-US" altLang="en-US" dirty="0" err="1"/>
              <a:t>nombre</a:t>
            </a:r>
            <a:r>
              <a:rPr lang="en-US" altLang="en-US" dirty="0"/>
              <a:t> virus</a:t>
            </a:r>
          </a:p>
          <a:p>
            <a:pPr lvl="1"/>
            <a:r>
              <a:rPr lang="en-US" altLang="en-US" dirty="0"/>
              <a:t>First described in 1993</a:t>
            </a:r>
          </a:p>
          <a:p>
            <a:pPr lvl="1"/>
            <a:r>
              <a:rPr lang="en-US" altLang="en-US" dirty="0"/>
              <a:t>The disease caused by this virus was named hantavirus pulmonary syndrome (HPS).</a:t>
            </a:r>
          </a:p>
          <a:p>
            <a:pPr lvl="1"/>
            <a:r>
              <a:rPr lang="en-US" altLang="en-US" dirty="0"/>
              <a:t>Virus is transmitted through inhalation of contaminated aerosolized mouse urine, saliva, and feces; not known to transmit via person-to-person.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538D72D9-6331-B26C-9291-3658DC592F9E}"/>
              </a:ext>
            </a:extLst>
          </p:cNvPr>
          <p:cNvSpPr>
            <a:spLocks noGrp="1"/>
          </p:cNvSpPr>
          <p:nvPr>
            <p:ph type="title"/>
          </p:nvPr>
        </p:nvSpPr>
        <p:spPr/>
        <p:txBody>
          <a:bodyPr/>
          <a:lstStyle/>
          <a:p>
            <a:r>
              <a:rPr lang="en-US" altLang="en-US" sz="4400" dirty="0" err="1"/>
              <a:t>Bunyaviridae</a:t>
            </a:r>
            <a:endParaRPr lang="en-US" altLang="en-US" dirty="0"/>
          </a:p>
        </p:txBody>
      </p:sp>
      <p:sp>
        <p:nvSpPr>
          <p:cNvPr id="262147" name="Content Placeholder 2">
            <a:extLst>
              <a:ext uri="{FF2B5EF4-FFF2-40B4-BE49-F238E27FC236}">
                <a16:creationId xmlns:a16="http://schemas.microsoft.com/office/drawing/2014/main" id="{E5254BA3-A6E1-4760-67B5-DC6A3B68B46D}"/>
              </a:ext>
            </a:extLst>
          </p:cNvPr>
          <p:cNvSpPr>
            <a:spLocks noGrp="1"/>
          </p:cNvSpPr>
          <p:nvPr>
            <p:ph idx="1"/>
          </p:nvPr>
        </p:nvSpPr>
        <p:spPr/>
        <p:txBody>
          <a:bodyPr/>
          <a:lstStyle/>
          <a:p>
            <a:r>
              <a:rPr lang="en-US" altLang="en-US" dirty="0"/>
              <a:t>Sin </a:t>
            </a:r>
            <a:r>
              <a:rPr lang="en-US" altLang="en-US" dirty="0" err="1"/>
              <a:t>nombre</a:t>
            </a:r>
            <a:r>
              <a:rPr lang="en-US" altLang="en-US" dirty="0"/>
              <a:t> virus</a:t>
            </a:r>
          </a:p>
          <a:p>
            <a:pPr lvl="1"/>
            <a:r>
              <a:rPr lang="en-US" altLang="en-US" dirty="0"/>
              <a:t>Clinical manifestations Hantavirus pulmonary syndrome (HPS)</a:t>
            </a:r>
          </a:p>
          <a:p>
            <a:pPr lvl="2"/>
            <a:r>
              <a:rPr lang="en-US" altLang="en-US" dirty="0"/>
              <a:t>a 3- to 5-day febrile prodrome, with fever, chills, and myalgia</a:t>
            </a:r>
          </a:p>
          <a:p>
            <a:pPr lvl="2"/>
            <a:r>
              <a:rPr lang="en-US" altLang="en-US" dirty="0"/>
              <a:t>Patients then enter a phase of hypotensive shock and pulmonary edema. </a:t>
            </a:r>
          </a:p>
          <a:p>
            <a:pPr lvl="2"/>
            <a:r>
              <a:rPr lang="en-US" altLang="en-US" dirty="0"/>
              <a:t>The patient develops tachycardia, hypoxia, and hypotension.</a:t>
            </a:r>
          </a:p>
          <a:p>
            <a:pPr lvl="2"/>
            <a:r>
              <a:rPr lang="en-US" altLang="en-US" dirty="0"/>
              <a:t>In severe cases</a:t>
            </a:r>
          </a:p>
          <a:p>
            <a:pPr lvl="3"/>
            <a:r>
              <a:rPr lang="en-US" altLang="en-US" dirty="0"/>
              <a:t>DIC can develop. Mortality rate is about 50%</a:t>
            </a:r>
          </a:p>
          <a:p>
            <a:pPr lvl="3"/>
            <a:r>
              <a:rPr lang="en-US" altLang="en-US" dirty="0"/>
              <a:t>Treatment is primarily supportive.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7E5F5045-9A6C-04DF-7721-2B93F16B3824}"/>
              </a:ext>
            </a:extLst>
          </p:cNvPr>
          <p:cNvSpPr>
            <a:spLocks noGrp="1"/>
          </p:cNvSpPr>
          <p:nvPr>
            <p:ph type="title"/>
          </p:nvPr>
        </p:nvSpPr>
        <p:spPr/>
        <p:txBody>
          <a:bodyPr/>
          <a:lstStyle/>
          <a:p>
            <a:pPr eaLnBrk="1" hangingPunct="1"/>
            <a:r>
              <a:rPr lang="en-US" altLang="en-US"/>
              <a:t>Hantaviruses That Cause HPS</a:t>
            </a:r>
          </a:p>
        </p:txBody>
      </p:sp>
      <p:pic>
        <p:nvPicPr>
          <p:cNvPr id="263173" name="Picture 6" descr="C:\Users\12994\Desktop\Mahon\table29.6.jpg">
            <a:extLst>
              <a:ext uri="{FF2B5EF4-FFF2-40B4-BE49-F238E27FC236}">
                <a16:creationId xmlns:a16="http://schemas.microsoft.com/office/drawing/2014/main" id="{E4A67F13-3057-6B6F-1322-D160C96F8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2590801"/>
            <a:ext cx="75247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a:extLst>
              <a:ext uri="{FF2B5EF4-FFF2-40B4-BE49-F238E27FC236}">
                <a16:creationId xmlns:a16="http://schemas.microsoft.com/office/drawing/2014/main" id="{055D5E09-E881-48B0-4FCA-654BAAE120C1}"/>
              </a:ext>
            </a:extLst>
          </p:cNvPr>
          <p:cNvSpPr>
            <a:spLocks noGrp="1"/>
          </p:cNvSpPr>
          <p:nvPr>
            <p:ph type="title"/>
          </p:nvPr>
        </p:nvSpPr>
        <p:spPr/>
        <p:txBody>
          <a:bodyPr/>
          <a:lstStyle/>
          <a:p>
            <a:r>
              <a:rPr lang="en-US" altLang="en-US" sz="4400" dirty="0" err="1"/>
              <a:t>Bunyaviridae</a:t>
            </a:r>
            <a:endParaRPr lang="en-US" altLang="en-US" dirty="0"/>
          </a:p>
        </p:txBody>
      </p:sp>
      <p:sp>
        <p:nvSpPr>
          <p:cNvPr id="264195" name="Content Placeholder 2">
            <a:extLst>
              <a:ext uri="{FF2B5EF4-FFF2-40B4-BE49-F238E27FC236}">
                <a16:creationId xmlns:a16="http://schemas.microsoft.com/office/drawing/2014/main" id="{05959452-6D9B-564A-4E41-84B1DC67C906}"/>
              </a:ext>
            </a:extLst>
          </p:cNvPr>
          <p:cNvSpPr>
            <a:spLocks noGrp="1"/>
          </p:cNvSpPr>
          <p:nvPr>
            <p:ph idx="1"/>
          </p:nvPr>
        </p:nvSpPr>
        <p:spPr>
          <a:xfrm>
            <a:off x="838200" y="1690688"/>
            <a:ext cx="10515600" cy="4351338"/>
          </a:xfrm>
        </p:spPr>
        <p:txBody>
          <a:bodyPr/>
          <a:lstStyle/>
          <a:p>
            <a:r>
              <a:rPr lang="en-US" altLang="en-US" dirty="0"/>
              <a:t>Diagnosis of Hantavirus infection</a:t>
            </a:r>
          </a:p>
          <a:p>
            <a:pPr lvl="1"/>
            <a:r>
              <a:rPr lang="en-US" altLang="en-US" dirty="0"/>
              <a:t>No FDA-approved laboratory tests</a:t>
            </a:r>
          </a:p>
          <a:p>
            <a:pPr lvl="1"/>
            <a:r>
              <a:rPr lang="en-US" altLang="en-US" dirty="0"/>
              <a:t>Some European tests are being evaluated.</a:t>
            </a:r>
          </a:p>
          <a:p>
            <a:pPr lvl="1"/>
            <a:r>
              <a:rPr lang="en-US" altLang="en-US" dirty="0"/>
              <a:t>State health labs and the CDC</a:t>
            </a:r>
          </a:p>
          <a:p>
            <a:pPr lvl="2"/>
            <a:r>
              <a:rPr lang="en-US" altLang="en-US" dirty="0"/>
              <a:t>Perform EIAs to detect the anti-SNV IgM and IgG antibodies</a:t>
            </a:r>
          </a:p>
          <a:p>
            <a:pPr lvl="1"/>
            <a:r>
              <a:rPr lang="en-US" altLang="en-US" dirty="0"/>
              <a:t>Immunohistochemistry is a sensitive method used to detect hantavirus antigens in the capillary endothelium. </a:t>
            </a:r>
          </a:p>
          <a:p>
            <a:pPr lvl="2"/>
            <a:r>
              <a:rPr lang="en-US" altLang="en-US" dirty="0"/>
              <a:t>A high concentration of antigens is found in capillary tissue specimens from the lung.</a:t>
            </a:r>
          </a:p>
          <a:p>
            <a:pPr lvl="1"/>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587F7E7F-EA10-7830-025C-E8C93F5F2975}"/>
              </a:ext>
            </a:extLst>
          </p:cNvPr>
          <p:cNvSpPr>
            <a:spLocks noGrp="1"/>
          </p:cNvSpPr>
          <p:nvPr>
            <p:ph type="title"/>
          </p:nvPr>
        </p:nvSpPr>
        <p:spPr/>
        <p:txBody>
          <a:bodyPr/>
          <a:lstStyle/>
          <a:p>
            <a:r>
              <a:rPr lang="en-US" altLang="en-US" sz="4400" dirty="0" err="1"/>
              <a:t>Bunyaviridae</a:t>
            </a:r>
            <a:endParaRPr lang="en-US" altLang="en-US" dirty="0"/>
          </a:p>
        </p:txBody>
      </p:sp>
      <p:sp>
        <p:nvSpPr>
          <p:cNvPr id="254979" name="Content Placeholder 2">
            <a:extLst>
              <a:ext uri="{FF2B5EF4-FFF2-40B4-BE49-F238E27FC236}">
                <a16:creationId xmlns:a16="http://schemas.microsoft.com/office/drawing/2014/main" id="{E48F9F22-E69D-FE56-846A-2A62F6D1274A}"/>
              </a:ext>
            </a:extLst>
          </p:cNvPr>
          <p:cNvSpPr>
            <a:spLocks noGrp="1"/>
          </p:cNvSpPr>
          <p:nvPr>
            <p:ph idx="1"/>
          </p:nvPr>
        </p:nvSpPr>
        <p:spPr/>
        <p:txBody>
          <a:bodyPr/>
          <a:lstStyle/>
          <a:p>
            <a:r>
              <a:rPr lang="en-US" altLang="en-US" dirty="0"/>
              <a:t>Crimean-Congo hemorrhagic fever (CCHF) virus</a:t>
            </a:r>
          </a:p>
          <a:p>
            <a:pPr lvl="1"/>
            <a:r>
              <a:rPr lang="en-US" altLang="en-US" dirty="0"/>
              <a:t>Infects the vascular endothelium and liver</a:t>
            </a:r>
          </a:p>
          <a:p>
            <a:pPr lvl="1"/>
            <a:r>
              <a:rPr lang="en-US" altLang="en-US" dirty="0"/>
              <a:t>Infection begins with fever, myalgia, arthralgia, and photophobia. </a:t>
            </a:r>
          </a:p>
          <a:p>
            <a:pPr lvl="1"/>
            <a:r>
              <a:rPr lang="en-US" altLang="en-US" dirty="0"/>
              <a:t>Patients exhibit mental status changes, ranging from confusion and agitation to depression and drowsiness. </a:t>
            </a:r>
          </a:p>
          <a:p>
            <a:pPr lvl="1"/>
            <a:r>
              <a:rPr lang="en-US" altLang="en-US" dirty="0"/>
              <a:t>Petechiae and ecchymoses can form on mucosal surfaces and the skin. </a:t>
            </a:r>
          </a:p>
          <a:p>
            <a:pPr lvl="1"/>
            <a:r>
              <a:rPr lang="en-US" altLang="en-US" dirty="0"/>
              <a:t>Bleeding can occur from the bowel, nose, and gums.</a:t>
            </a:r>
          </a:p>
          <a:p>
            <a:pPr lvl="2"/>
            <a:endParaRPr lang="en-US" altLang="en-US" dirty="0"/>
          </a:p>
        </p:txBody>
      </p:sp>
    </p:spTree>
    <p:extLst>
      <p:ext uri="{BB962C8B-B14F-4D97-AF65-F5344CB8AC3E}">
        <p14:creationId xmlns:p14="http://schemas.microsoft.com/office/powerpoint/2010/main" val="2942504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D771AC49-79ED-29C3-1ED3-0CFBE5132BBF}"/>
              </a:ext>
            </a:extLst>
          </p:cNvPr>
          <p:cNvSpPr>
            <a:spLocks noGrp="1"/>
          </p:cNvSpPr>
          <p:nvPr>
            <p:ph type="title"/>
          </p:nvPr>
        </p:nvSpPr>
        <p:spPr/>
        <p:txBody>
          <a:bodyPr/>
          <a:lstStyle/>
          <a:p>
            <a:r>
              <a:rPr lang="en-US" altLang="en-US" sz="4400" dirty="0" err="1"/>
              <a:t>Bunyaviridae</a:t>
            </a:r>
            <a:endParaRPr lang="en-US" altLang="en-US" dirty="0"/>
          </a:p>
        </p:txBody>
      </p:sp>
      <p:sp>
        <p:nvSpPr>
          <p:cNvPr id="256003" name="Content Placeholder 2">
            <a:extLst>
              <a:ext uri="{FF2B5EF4-FFF2-40B4-BE49-F238E27FC236}">
                <a16:creationId xmlns:a16="http://schemas.microsoft.com/office/drawing/2014/main" id="{3397A7AD-BF3C-A6B2-D796-5D49F4887489}"/>
              </a:ext>
            </a:extLst>
          </p:cNvPr>
          <p:cNvSpPr>
            <a:spLocks noGrp="1"/>
          </p:cNvSpPr>
          <p:nvPr>
            <p:ph idx="1"/>
          </p:nvPr>
        </p:nvSpPr>
        <p:spPr/>
        <p:txBody>
          <a:bodyPr/>
          <a:lstStyle/>
          <a:p>
            <a:r>
              <a:rPr lang="en-US" altLang="en-US"/>
              <a:t>Crimean-Congo hemorrhagic fever (CCHF) </a:t>
            </a:r>
          </a:p>
          <a:p>
            <a:pPr lvl="1"/>
            <a:r>
              <a:rPr lang="en-US" altLang="en-US"/>
              <a:t>About 30% of patients die. </a:t>
            </a:r>
          </a:p>
          <a:p>
            <a:pPr lvl="1"/>
            <a:r>
              <a:rPr lang="en-US" altLang="en-US"/>
              <a:t>Others begin recovering after about 10 days of illness. </a:t>
            </a:r>
          </a:p>
          <a:p>
            <a:pPr lvl="1"/>
            <a:r>
              <a:rPr lang="en-US" altLang="en-US"/>
              <a:t>Healthcare-associated transmission of CCHF virus has been reported. </a:t>
            </a:r>
          </a:p>
        </p:txBody>
      </p:sp>
    </p:spTree>
    <p:extLst>
      <p:ext uri="{BB962C8B-B14F-4D97-AF65-F5344CB8AC3E}">
        <p14:creationId xmlns:p14="http://schemas.microsoft.com/office/powerpoint/2010/main" val="894246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D5AAF-F9C3-6C9E-36A6-C60636957CD9}"/>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err="1"/>
              <a:t>Caliciviridae</a:t>
            </a:r>
            <a:endParaRPr lang="en-US"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346905D3-6EB6-614A-7A3D-3CBFAED26A60}"/>
              </a:ext>
            </a:extLst>
          </p:cNvPr>
          <p:cNvSpPr>
            <a:spLocks noGrp="1"/>
          </p:cNvSpPr>
          <p:nvPr>
            <p:ph type="title"/>
          </p:nvPr>
        </p:nvSpPr>
        <p:spPr/>
        <p:txBody>
          <a:bodyPr/>
          <a:lstStyle/>
          <a:p>
            <a:r>
              <a:rPr lang="en-US" sz="4400" dirty="0" err="1"/>
              <a:t>Caliciviridae</a:t>
            </a:r>
            <a:endParaRPr lang="en-US" altLang="en-US" dirty="0"/>
          </a:p>
        </p:txBody>
      </p:sp>
      <p:sp>
        <p:nvSpPr>
          <p:cNvPr id="267267" name="Content Placeholder 2">
            <a:extLst>
              <a:ext uri="{FF2B5EF4-FFF2-40B4-BE49-F238E27FC236}">
                <a16:creationId xmlns:a16="http://schemas.microsoft.com/office/drawing/2014/main" id="{1081439C-3B71-F340-DD61-CA48027E47B5}"/>
              </a:ext>
            </a:extLst>
          </p:cNvPr>
          <p:cNvSpPr>
            <a:spLocks noGrp="1"/>
          </p:cNvSpPr>
          <p:nvPr>
            <p:ph idx="1"/>
          </p:nvPr>
        </p:nvSpPr>
        <p:spPr/>
        <p:txBody>
          <a:bodyPr/>
          <a:lstStyle/>
          <a:p>
            <a:r>
              <a:rPr lang="en-US" altLang="en-US" dirty="0"/>
              <a:t>Noroviruses (</a:t>
            </a:r>
            <a:r>
              <a:rPr lang="en-US" altLang="en-US" dirty="0" err="1"/>
              <a:t>NoVs</a:t>
            </a:r>
            <a:r>
              <a:rPr lang="en-US" altLang="en-US" dirty="0"/>
              <a:t>)</a:t>
            </a:r>
          </a:p>
          <a:p>
            <a:pPr lvl="1"/>
            <a:r>
              <a:rPr lang="en-US" altLang="en-US" dirty="0"/>
              <a:t>Most common cause of infectious gastroenteritis in the U.S.</a:t>
            </a:r>
          </a:p>
          <a:p>
            <a:pPr lvl="2"/>
            <a:r>
              <a:rPr lang="en-US" altLang="en-US" dirty="0"/>
              <a:t>Causes 19 to 21 million cases a year with 900 deaths</a:t>
            </a:r>
          </a:p>
          <a:p>
            <a:pPr lvl="3"/>
            <a:r>
              <a:rPr lang="en-US" altLang="en-US" dirty="0"/>
              <a:t>Most deaths are in patients aged 65 or older.</a:t>
            </a:r>
          </a:p>
          <a:p>
            <a:pPr lvl="1"/>
            <a:r>
              <a:rPr lang="en-US" altLang="en-US" dirty="0"/>
              <a:t>They cause outbreaks of acute gastroenteritis in</a:t>
            </a:r>
          </a:p>
          <a:p>
            <a:pPr lvl="2"/>
            <a:r>
              <a:rPr lang="en-US" altLang="en-US" dirty="0"/>
              <a:t>schools, colleges, nursing homes, and families as well as on cruise ships and in resort areas</a:t>
            </a:r>
          </a:p>
          <a:p>
            <a:pPr lvl="1"/>
            <a:r>
              <a:rPr lang="en-US" altLang="en-US" dirty="0"/>
              <a:t>Virus can be found in drinking water swimming areas, and contaminated food.</a:t>
            </a:r>
          </a:p>
          <a:p>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66964DD8-F34C-49DB-31D1-99B4E4A78D17}"/>
              </a:ext>
            </a:extLst>
          </p:cNvPr>
          <p:cNvSpPr>
            <a:spLocks noGrp="1"/>
          </p:cNvSpPr>
          <p:nvPr>
            <p:ph type="title"/>
          </p:nvPr>
        </p:nvSpPr>
        <p:spPr/>
        <p:txBody>
          <a:bodyPr/>
          <a:lstStyle/>
          <a:p>
            <a:pPr eaLnBrk="1" hangingPunct="1"/>
            <a:r>
              <a:rPr lang="en-US" sz="4400" dirty="0" err="1"/>
              <a:t>Caliciviridae</a:t>
            </a:r>
            <a:endParaRPr lang="en-US" altLang="en-US" dirty="0"/>
          </a:p>
        </p:txBody>
      </p:sp>
      <p:sp>
        <p:nvSpPr>
          <p:cNvPr id="268291" name="Rectangle 3">
            <a:extLst>
              <a:ext uri="{FF2B5EF4-FFF2-40B4-BE49-F238E27FC236}">
                <a16:creationId xmlns:a16="http://schemas.microsoft.com/office/drawing/2014/main" id="{A89E89CE-CB7E-23BA-5CA7-BF64B7EA02C6}"/>
              </a:ext>
            </a:extLst>
          </p:cNvPr>
          <p:cNvSpPr>
            <a:spLocks noGrp="1"/>
          </p:cNvSpPr>
          <p:nvPr>
            <p:ph idx="1"/>
          </p:nvPr>
        </p:nvSpPr>
        <p:spPr>
          <a:xfrm>
            <a:off x="1196975" y="1676401"/>
            <a:ext cx="7772400" cy="4454525"/>
          </a:xfrm>
        </p:spPr>
        <p:txBody>
          <a:bodyPr/>
          <a:lstStyle/>
          <a:p>
            <a:pPr lvl="1" eaLnBrk="1" hangingPunct="1"/>
            <a:r>
              <a:rPr lang="en-US" altLang="en-US" dirty="0"/>
              <a:t>Transmission is most commonly foodborne, although waterborne and person-to-person transmission can be significant.</a:t>
            </a:r>
          </a:p>
          <a:p>
            <a:pPr lvl="1" eaLnBrk="1" hangingPunct="1"/>
            <a:r>
              <a:rPr lang="en-US" altLang="en-US" dirty="0"/>
              <a:t>Disease progression</a:t>
            </a:r>
          </a:p>
          <a:p>
            <a:pPr lvl="2" eaLnBrk="1" hangingPunct="1"/>
            <a:r>
              <a:rPr lang="en-US" altLang="en-US" dirty="0"/>
              <a:t>Incubation period—24 to 48 hours</a:t>
            </a:r>
          </a:p>
          <a:p>
            <a:pPr lvl="2" eaLnBrk="1" hangingPunct="1"/>
            <a:r>
              <a:rPr lang="en-US" altLang="en-US" dirty="0"/>
              <a:t>The onset of severe nausea, vomiting, diarrhea, and low-grade fever is abrupt. </a:t>
            </a:r>
          </a:p>
          <a:p>
            <a:pPr lvl="2" eaLnBrk="1" hangingPunct="1"/>
            <a:r>
              <a:rPr lang="en-US" altLang="en-US" dirty="0"/>
              <a:t>Infection rate can be as high as 50%.</a:t>
            </a:r>
          </a:p>
          <a:p>
            <a:pPr lvl="2" eaLnBrk="1" hangingPunct="1"/>
            <a:r>
              <a:rPr lang="en-US" altLang="en-US" dirty="0"/>
              <a:t>Illness usually subsides within 72 hours.</a:t>
            </a:r>
          </a:p>
          <a:p>
            <a:pPr lvl="2" eaLnBrk="1" hangingPunct="1"/>
            <a:r>
              <a:rPr lang="en-US" altLang="en-US" dirty="0"/>
              <a:t>Immunity likely short-lived, multiple infections possible.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B099DF1A-2466-44A4-66B9-5B48C173EDF0}"/>
              </a:ext>
            </a:extLst>
          </p:cNvPr>
          <p:cNvSpPr>
            <a:spLocks noGrp="1"/>
          </p:cNvSpPr>
          <p:nvPr>
            <p:ph type="title"/>
          </p:nvPr>
        </p:nvSpPr>
        <p:spPr/>
        <p:txBody>
          <a:bodyPr/>
          <a:lstStyle/>
          <a:p>
            <a:r>
              <a:rPr lang="en-US" sz="4400" dirty="0" err="1"/>
              <a:t>Papillomaviridae</a:t>
            </a:r>
            <a:endParaRPr lang="en-US" altLang="en-US" dirty="0"/>
          </a:p>
        </p:txBody>
      </p:sp>
      <p:sp>
        <p:nvSpPr>
          <p:cNvPr id="203779" name="Content Placeholder 2">
            <a:extLst>
              <a:ext uri="{FF2B5EF4-FFF2-40B4-BE49-F238E27FC236}">
                <a16:creationId xmlns:a16="http://schemas.microsoft.com/office/drawing/2014/main" id="{E988A7B1-7897-076F-7F7A-BAA50EF250F0}"/>
              </a:ext>
            </a:extLst>
          </p:cNvPr>
          <p:cNvSpPr>
            <a:spLocks noGrp="1"/>
          </p:cNvSpPr>
          <p:nvPr>
            <p:ph idx="1"/>
          </p:nvPr>
        </p:nvSpPr>
        <p:spPr/>
        <p:txBody>
          <a:bodyPr/>
          <a:lstStyle/>
          <a:p>
            <a:r>
              <a:rPr lang="en-US" altLang="en-US" dirty="0"/>
              <a:t>Diagnosis</a:t>
            </a:r>
          </a:p>
          <a:p>
            <a:pPr lvl="1"/>
            <a:r>
              <a:rPr lang="en-US" altLang="en-US" dirty="0"/>
              <a:t>HPVs cannot be grown in cell cultures.</a:t>
            </a:r>
          </a:p>
          <a:p>
            <a:pPr lvl="1"/>
            <a:r>
              <a:rPr lang="en-US" altLang="en-US" dirty="0"/>
              <a:t>Laboratory diagnosis often involves cytology sections.</a:t>
            </a:r>
          </a:p>
          <a:p>
            <a:pPr lvl="2"/>
            <a:r>
              <a:rPr lang="en-US" altLang="en-US" dirty="0"/>
              <a:t>Smears are examined by cytotechnologists and cytopathologists.</a:t>
            </a:r>
          </a:p>
          <a:p>
            <a:pPr lvl="1"/>
            <a:r>
              <a:rPr lang="en-US" altLang="en-US" dirty="0"/>
              <a:t>Other testing</a:t>
            </a:r>
          </a:p>
          <a:p>
            <a:pPr lvl="2"/>
            <a:r>
              <a:rPr lang="en-US" altLang="en-US" dirty="0"/>
              <a:t>Nucleic acid probe tests</a:t>
            </a:r>
          </a:p>
          <a:p>
            <a:pPr lvl="2"/>
            <a:r>
              <a:rPr lang="en-US" altLang="en-US" dirty="0"/>
              <a:t>PCR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E667C83-4840-D500-26B8-D1E4E6352F2D}"/>
              </a:ext>
            </a:extLst>
          </p:cNvPr>
          <p:cNvSpPr>
            <a:spLocks noGrp="1" noChangeArrowheads="1"/>
          </p:cNvSpPr>
          <p:nvPr>
            <p:ph type="title"/>
          </p:nvPr>
        </p:nvSpPr>
        <p:spPr/>
        <p:txBody>
          <a:bodyPr rtlCol="0">
            <a:normAutofit/>
          </a:bodyPr>
          <a:lstStyle/>
          <a:p>
            <a:pPr>
              <a:defRPr/>
            </a:pPr>
            <a:r>
              <a:rPr lang="en-US" altLang="en-US" sz="3600" dirty="0"/>
              <a:t>Transmission Electron Micrograph of Norovirus Virions</a:t>
            </a:r>
          </a:p>
        </p:txBody>
      </p:sp>
      <p:pic>
        <p:nvPicPr>
          <p:cNvPr id="270341" name="Picture 6" descr="Y:\ELS00000-IW26_[Mahon 6e]\ELS00000-IW26-SRC\Course-N\Construction\IC\jpg\Chapter029\029012.jpg">
            <a:extLst>
              <a:ext uri="{FF2B5EF4-FFF2-40B4-BE49-F238E27FC236}">
                <a16:creationId xmlns:a16="http://schemas.microsoft.com/office/drawing/2014/main" id="{AA23D39B-59F5-6E4C-6D0D-91EB8D741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600200"/>
            <a:ext cx="672465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21962344-4769-3C79-80A1-948F7CA45EE2}"/>
              </a:ext>
            </a:extLst>
          </p:cNvPr>
          <p:cNvSpPr>
            <a:spLocks noGrp="1"/>
          </p:cNvSpPr>
          <p:nvPr>
            <p:ph type="title"/>
          </p:nvPr>
        </p:nvSpPr>
        <p:spPr/>
        <p:txBody>
          <a:bodyPr/>
          <a:lstStyle/>
          <a:p>
            <a:pPr eaLnBrk="1" hangingPunct="1"/>
            <a:r>
              <a:rPr lang="en-US" sz="4400" dirty="0" err="1"/>
              <a:t>Caliciviridae</a:t>
            </a:r>
            <a:endParaRPr lang="en-US" altLang="en-US" dirty="0"/>
          </a:p>
        </p:txBody>
      </p:sp>
      <p:sp>
        <p:nvSpPr>
          <p:cNvPr id="271363" name="Rectangle 3">
            <a:extLst>
              <a:ext uri="{FF2B5EF4-FFF2-40B4-BE49-F238E27FC236}">
                <a16:creationId xmlns:a16="http://schemas.microsoft.com/office/drawing/2014/main" id="{2A535A7B-5B4D-C527-C706-054042D24B71}"/>
              </a:ext>
            </a:extLst>
          </p:cNvPr>
          <p:cNvSpPr>
            <a:spLocks noGrp="1"/>
          </p:cNvSpPr>
          <p:nvPr>
            <p:ph idx="1"/>
          </p:nvPr>
        </p:nvSpPr>
        <p:spPr/>
        <p:txBody>
          <a:bodyPr/>
          <a:lstStyle/>
          <a:p>
            <a:pPr lvl="1"/>
            <a:r>
              <a:rPr lang="en-US" altLang="en-US" dirty="0"/>
              <a:t>Diagnosis</a:t>
            </a:r>
          </a:p>
          <a:p>
            <a:pPr lvl="2"/>
            <a:r>
              <a:rPr lang="en-US" altLang="en-US" dirty="0"/>
              <a:t>Cannot be grown in culture</a:t>
            </a:r>
            <a:endParaRPr lang="en-US" altLang="en-US" strike="sngStrike" dirty="0"/>
          </a:p>
          <a:p>
            <a:pPr lvl="2"/>
            <a:r>
              <a:rPr lang="en-US" altLang="en-US" dirty="0"/>
              <a:t>RT-PCR is now the most used diagnostic assay for detecting </a:t>
            </a:r>
            <a:r>
              <a:rPr lang="en-US" altLang="en-US" dirty="0" err="1"/>
              <a:t>NoV</a:t>
            </a:r>
            <a:r>
              <a:rPr lang="en-US" altLang="en-US" dirty="0"/>
              <a:t> (viral RNA).</a:t>
            </a:r>
          </a:p>
          <a:p>
            <a:pPr lvl="3"/>
            <a:r>
              <a:rPr lang="en-US" altLang="en-US" dirty="0"/>
              <a:t>Specimens—stool, vomitus, environmental samples</a:t>
            </a:r>
          </a:p>
          <a:p>
            <a:pPr lvl="2"/>
            <a:r>
              <a:rPr lang="en-US" altLang="en-US" dirty="0"/>
              <a:t>Several EIAs for detecting </a:t>
            </a:r>
            <a:r>
              <a:rPr lang="en-US" altLang="en-US" dirty="0" err="1"/>
              <a:t>NoV</a:t>
            </a:r>
            <a:r>
              <a:rPr lang="en-US" altLang="en-US" dirty="0"/>
              <a:t> in stool samples are available. </a:t>
            </a:r>
          </a:p>
          <a:p>
            <a:pPr lvl="2"/>
            <a:r>
              <a:rPr lang="en-US" altLang="en-US" dirty="0"/>
              <a:t>The FDA has approved an EIA for detecting </a:t>
            </a:r>
            <a:r>
              <a:rPr lang="en-US" altLang="en-US" dirty="0" err="1"/>
              <a:t>NoV</a:t>
            </a:r>
            <a:r>
              <a:rPr lang="en-US" altLang="en-US" dirty="0"/>
              <a:t> during outbreaks. </a:t>
            </a:r>
          </a:p>
          <a:p>
            <a:pPr lvl="3"/>
            <a:r>
              <a:rPr lang="en-US" altLang="en-US" dirty="0"/>
              <a:t>However, at this time, EIAs are not sensitive enough for diagnosing individuals suspected of being infect</a:t>
            </a:r>
          </a:p>
          <a:p>
            <a:pPr lvl="3"/>
            <a:endParaRPr lang="en-US" altLang="en-US" dirty="0"/>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3D073408-8F9A-C1E4-001E-650C30E11D89}"/>
              </a:ext>
            </a:extLst>
          </p:cNvPr>
          <p:cNvSpPr>
            <a:spLocks noGrp="1"/>
          </p:cNvSpPr>
          <p:nvPr>
            <p:ph type="title"/>
          </p:nvPr>
        </p:nvSpPr>
        <p:spPr>
          <a:xfrm>
            <a:off x="704850" y="323850"/>
            <a:ext cx="8229600" cy="1143000"/>
          </a:xfrm>
        </p:spPr>
        <p:txBody>
          <a:bodyPr/>
          <a:lstStyle/>
          <a:p>
            <a:pPr eaLnBrk="1" hangingPunct="1"/>
            <a:r>
              <a:rPr lang="en-US" sz="4400" dirty="0" err="1"/>
              <a:t>Caliciviridae</a:t>
            </a:r>
            <a:r>
              <a:rPr lang="en-US" altLang="en-US" dirty="0"/>
              <a:t> </a:t>
            </a:r>
          </a:p>
        </p:txBody>
      </p:sp>
      <p:sp>
        <p:nvSpPr>
          <p:cNvPr id="274435" name="Rectangle 3">
            <a:extLst>
              <a:ext uri="{FF2B5EF4-FFF2-40B4-BE49-F238E27FC236}">
                <a16:creationId xmlns:a16="http://schemas.microsoft.com/office/drawing/2014/main" id="{3C164C2C-7732-48F6-DA2A-39729B80F6C7}"/>
              </a:ext>
            </a:extLst>
          </p:cNvPr>
          <p:cNvSpPr>
            <a:spLocks noGrp="1"/>
          </p:cNvSpPr>
          <p:nvPr>
            <p:ph idx="1"/>
          </p:nvPr>
        </p:nvSpPr>
        <p:spPr/>
        <p:txBody>
          <a:bodyPr/>
          <a:lstStyle/>
          <a:p>
            <a:pPr eaLnBrk="1" hangingPunct="1"/>
            <a:r>
              <a:rPr lang="en-US" altLang="en-US"/>
              <a:t>Sapoviruses (SaVs)</a:t>
            </a:r>
          </a:p>
          <a:p>
            <a:pPr lvl="1" eaLnBrk="1" hangingPunct="1"/>
            <a:r>
              <a:rPr lang="en-US" altLang="en-US"/>
              <a:t>SaVs are small (30–35 nm in diameter) diarrheagenic viruses distinguished by a cup-shaped morphology.</a:t>
            </a:r>
          </a:p>
          <a:p>
            <a:pPr lvl="1" eaLnBrk="1" hangingPunct="1"/>
            <a:r>
              <a:rPr lang="en-US" altLang="en-US"/>
              <a:t>They usually cause diarrhea and vomiting in infants, young children, and older adults. </a:t>
            </a:r>
          </a:p>
          <a:p>
            <a:pPr lvl="1" eaLnBrk="1" hangingPunct="1"/>
            <a:r>
              <a:rPr lang="en-US" altLang="en-US"/>
              <a:t>Originally discovered in Sapporo, Japan, in 1977, these viruses are detected by electron microscopy, molecular methods (e.g., RT-PCR), and/or immunologic methods (e.g., ELISA).</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a:extLst>
              <a:ext uri="{FF2B5EF4-FFF2-40B4-BE49-F238E27FC236}">
                <a16:creationId xmlns:a16="http://schemas.microsoft.com/office/drawing/2014/main" id="{B9AE87AE-0E14-C365-0264-DD4236EE6850}"/>
              </a:ext>
            </a:extLst>
          </p:cNvPr>
          <p:cNvSpPr>
            <a:spLocks noGrp="1"/>
          </p:cNvSpPr>
          <p:nvPr>
            <p:ph type="title"/>
          </p:nvPr>
        </p:nvSpPr>
        <p:spPr/>
        <p:txBody>
          <a:bodyPr/>
          <a:lstStyle/>
          <a:p>
            <a:pPr eaLnBrk="1" hangingPunct="1"/>
            <a:r>
              <a:rPr lang="en-US" altLang="en-US" dirty="0"/>
              <a:t> </a:t>
            </a:r>
            <a:r>
              <a:rPr lang="en-US" sz="4400" dirty="0" err="1"/>
              <a:t>Caliciviridae</a:t>
            </a:r>
            <a:endParaRPr lang="en-US" altLang="en-US" dirty="0"/>
          </a:p>
        </p:txBody>
      </p:sp>
      <p:sp>
        <p:nvSpPr>
          <p:cNvPr id="275459" name="Content Placeholder 2">
            <a:extLst>
              <a:ext uri="{FF2B5EF4-FFF2-40B4-BE49-F238E27FC236}">
                <a16:creationId xmlns:a16="http://schemas.microsoft.com/office/drawing/2014/main" id="{49BF8E9B-814F-DD8D-1B74-FBD8CFCCEDC7}"/>
              </a:ext>
            </a:extLst>
          </p:cNvPr>
          <p:cNvSpPr>
            <a:spLocks noGrp="1"/>
          </p:cNvSpPr>
          <p:nvPr>
            <p:ph idx="1"/>
          </p:nvPr>
        </p:nvSpPr>
        <p:spPr/>
        <p:txBody>
          <a:bodyPr/>
          <a:lstStyle/>
          <a:p>
            <a:r>
              <a:rPr lang="en-US" altLang="en-US" dirty="0" err="1"/>
              <a:t>Sapoviruses</a:t>
            </a:r>
            <a:endParaRPr lang="en-US" altLang="en-US" dirty="0"/>
          </a:p>
          <a:p>
            <a:pPr lvl="1"/>
            <a:r>
              <a:rPr lang="en-US" altLang="en-US" dirty="0"/>
              <a:t>Cause</a:t>
            </a:r>
            <a:r>
              <a:rPr lang="en-US" altLang="en-US" strike="sngStrike" dirty="0"/>
              <a:t>s</a:t>
            </a:r>
            <a:r>
              <a:rPr lang="en-US" altLang="en-US" dirty="0"/>
              <a:t> diarrhea and vomiting in infants, young children, and older patients</a:t>
            </a:r>
          </a:p>
          <a:p>
            <a:pPr lvl="1"/>
            <a:r>
              <a:rPr lang="en-US" altLang="en-US" dirty="0"/>
              <a:t>Detection</a:t>
            </a:r>
          </a:p>
          <a:p>
            <a:pPr lvl="2"/>
            <a:r>
              <a:rPr lang="en-US" altLang="en-US" dirty="0"/>
              <a:t>Electron microscopy</a:t>
            </a:r>
          </a:p>
          <a:p>
            <a:pPr lvl="2"/>
            <a:r>
              <a:rPr lang="en-US" altLang="en-US" dirty="0"/>
              <a:t>Molecular methods (e.g., RT-PCR)</a:t>
            </a:r>
          </a:p>
          <a:p>
            <a:pPr lvl="2"/>
            <a:r>
              <a:rPr lang="en-US" altLang="en-US" dirty="0"/>
              <a:t>Immunologic methods (e.g., ELISA)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D8FE64-9BEB-F860-73BE-AAAE3846F922}"/>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err="1"/>
              <a:t>Cornaviridae</a:t>
            </a:r>
            <a:endParaRPr lang="en-US"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a:extLst>
              <a:ext uri="{FF2B5EF4-FFF2-40B4-BE49-F238E27FC236}">
                <a16:creationId xmlns:a16="http://schemas.microsoft.com/office/drawing/2014/main" id="{B0AF3EC8-E614-DA60-2C68-773D7CE27F5D}"/>
              </a:ext>
            </a:extLst>
          </p:cNvPr>
          <p:cNvSpPr>
            <a:spLocks noGrp="1"/>
          </p:cNvSpPr>
          <p:nvPr>
            <p:ph type="title"/>
          </p:nvPr>
        </p:nvSpPr>
        <p:spPr/>
        <p:txBody>
          <a:bodyPr/>
          <a:lstStyle/>
          <a:p>
            <a:r>
              <a:rPr lang="en-US" sz="4400" dirty="0" err="1"/>
              <a:t>Cornaviridae</a:t>
            </a:r>
            <a:endParaRPr lang="en-US" altLang="en-US" dirty="0"/>
          </a:p>
        </p:txBody>
      </p:sp>
      <p:sp>
        <p:nvSpPr>
          <p:cNvPr id="277507" name="Content Placeholder 2">
            <a:extLst>
              <a:ext uri="{FF2B5EF4-FFF2-40B4-BE49-F238E27FC236}">
                <a16:creationId xmlns:a16="http://schemas.microsoft.com/office/drawing/2014/main" id="{E369C40D-9CE9-594C-D3C0-D42CDD84B360}"/>
              </a:ext>
            </a:extLst>
          </p:cNvPr>
          <p:cNvSpPr>
            <a:spLocks noGrp="1"/>
          </p:cNvSpPr>
          <p:nvPr>
            <p:ph idx="1"/>
          </p:nvPr>
        </p:nvSpPr>
        <p:spPr/>
        <p:txBody>
          <a:bodyPr/>
          <a:lstStyle/>
          <a:p>
            <a:r>
              <a:rPr lang="en-US" altLang="en-US" dirty="0"/>
              <a:t>30 recognized species of Coronaviruses (</a:t>
            </a:r>
            <a:r>
              <a:rPr lang="en-US" altLang="en-US" dirty="0" err="1"/>
              <a:t>CoVs</a:t>
            </a:r>
            <a:r>
              <a:rPr lang="en-US" altLang="en-US" dirty="0"/>
              <a:t>)</a:t>
            </a:r>
          </a:p>
          <a:p>
            <a:pPr lvl="1"/>
            <a:r>
              <a:rPr lang="en-US" altLang="en-US" dirty="0"/>
              <a:t>6 found in humans</a:t>
            </a:r>
          </a:p>
          <a:p>
            <a:pPr lvl="1"/>
            <a:r>
              <a:rPr lang="en-US" altLang="en-US" dirty="0"/>
              <a:t>4 strains considered endemic in the U.S.</a:t>
            </a:r>
          </a:p>
          <a:p>
            <a:pPr lvl="2"/>
            <a:r>
              <a:rPr lang="en-US" altLang="en-US" dirty="0"/>
              <a:t>Associated with upper respiratory tract infections</a:t>
            </a:r>
          </a:p>
          <a:p>
            <a:pPr lvl="2"/>
            <a:r>
              <a:rPr lang="en-US" altLang="en-US" dirty="0"/>
              <a:t>Some can infect more than one related species</a:t>
            </a:r>
          </a:p>
          <a:p>
            <a:pPr lvl="2"/>
            <a:r>
              <a:rPr lang="en-US" altLang="en-US" dirty="0"/>
              <a:t>1 strain has been linked to croup in children</a:t>
            </a:r>
          </a:p>
          <a:p>
            <a:pPr lvl="2"/>
            <a:r>
              <a:rPr lang="en-US" altLang="en-US" dirty="0"/>
              <a:t>Responsible for 15% of cold-like infections seen in adults</a:t>
            </a:r>
          </a:p>
          <a:p>
            <a:pPr lvl="3"/>
            <a:r>
              <a:rPr lang="en-US" altLang="en-US" dirty="0"/>
              <a:t>Higher conversion rates are seen in children.</a:t>
            </a:r>
          </a:p>
          <a:p>
            <a:pPr lvl="2"/>
            <a:r>
              <a:rPr lang="en-US" altLang="en-US" dirty="0"/>
              <a:t>A few </a:t>
            </a:r>
            <a:r>
              <a:rPr lang="en-US" altLang="en-US" dirty="0" err="1"/>
              <a:t>CoVs</a:t>
            </a:r>
            <a:r>
              <a:rPr lang="en-US" altLang="en-US" dirty="0"/>
              <a:t> are responsible for a small percentage of pediatric diarrhea cases. In general, the illness lasts about 1 week, and blood may appear in the stool.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a:extLst>
              <a:ext uri="{FF2B5EF4-FFF2-40B4-BE49-F238E27FC236}">
                <a16:creationId xmlns:a16="http://schemas.microsoft.com/office/drawing/2014/main" id="{59CEB10F-7051-58E0-960F-9506B2D55D65}"/>
              </a:ext>
            </a:extLst>
          </p:cNvPr>
          <p:cNvSpPr>
            <a:spLocks noGrp="1"/>
          </p:cNvSpPr>
          <p:nvPr>
            <p:ph type="title"/>
          </p:nvPr>
        </p:nvSpPr>
        <p:spPr/>
        <p:txBody>
          <a:bodyPr/>
          <a:lstStyle/>
          <a:p>
            <a:r>
              <a:rPr lang="en-US" sz="4400" dirty="0" err="1"/>
              <a:t>Cornaviridae</a:t>
            </a:r>
            <a:endParaRPr lang="en-US" altLang="en-US" dirty="0"/>
          </a:p>
        </p:txBody>
      </p:sp>
      <p:sp>
        <p:nvSpPr>
          <p:cNvPr id="278531" name="Content Placeholder 2">
            <a:extLst>
              <a:ext uri="{FF2B5EF4-FFF2-40B4-BE49-F238E27FC236}">
                <a16:creationId xmlns:a16="http://schemas.microsoft.com/office/drawing/2014/main" id="{AC47CB42-EAE1-BBB3-288A-4C90D7177143}"/>
              </a:ext>
            </a:extLst>
          </p:cNvPr>
          <p:cNvSpPr>
            <a:spLocks noGrp="1"/>
          </p:cNvSpPr>
          <p:nvPr>
            <p:ph idx="1"/>
          </p:nvPr>
        </p:nvSpPr>
        <p:spPr/>
        <p:txBody>
          <a:bodyPr/>
          <a:lstStyle/>
          <a:p>
            <a:r>
              <a:rPr lang="en-US" altLang="en-US"/>
              <a:t>CoVs have large, linear, positive-stranded RNA genomes, ranging from approximately 25 to 32 kilobases (kb) in size, and they are enveloped, helical viruses. </a:t>
            </a:r>
          </a:p>
          <a:p>
            <a:r>
              <a:rPr lang="en-US" altLang="en-US"/>
              <a:t>They were first identified by electron microscopy and were named because the distinctive club-shaped projections on their surface resemble a crown.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AFF76955-1E3D-A988-83EF-32B3B26A2620}"/>
              </a:ext>
            </a:extLst>
          </p:cNvPr>
          <p:cNvSpPr>
            <a:spLocks noGrp="1"/>
          </p:cNvSpPr>
          <p:nvPr>
            <p:ph type="title"/>
          </p:nvPr>
        </p:nvSpPr>
        <p:spPr/>
        <p:txBody>
          <a:bodyPr/>
          <a:lstStyle/>
          <a:p>
            <a:pPr eaLnBrk="1" hangingPunct="1"/>
            <a:r>
              <a:rPr lang="en-US" altLang="en-US"/>
              <a:t>Electron Micrograph of Coronavirus</a:t>
            </a:r>
          </a:p>
        </p:txBody>
      </p:sp>
      <p:pic>
        <p:nvPicPr>
          <p:cNvPr id="279557" name="Picture 6" descr="Y:\ELS00000-IW26_[Mahon 6e]\ELS00000-IW26-SRC\Course-N\Construction\IC\jpg\Chapter029\029013.jpg">
            <a:extLst>
              <a:ext uri="{FF2B5EF4-FFF2-40B4-BE49-F238E27FC236}">
                <a16:creationId xmlns:a16="http://schemas.microsoft.com/office/drawing/2014/main" id="{3EF9C9D4-6AE7-77C9-A786-EDFB129BC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9" y="1373188"/>
            <a:ext cx="561022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a:extLst>
              <a:ext uri="{FF2B5EF4-FFF2-40B4-BE49-F238E27FC236}">
                <a16:creationId xmlns:a16="http://schemas.microsoft.com/office/drawing/2014/main" id="{C44A571F-D75A-A447-8E34-DFA408393157}"/>
              </a:ext>
            </a:extLst>
          </p:cNvPr>
          <p:cNvSpPr>
            <a:spLocks noGrp="1"/>
          </p:cNvSpPr>
          <p:nvPr>
            <p:ph type="title"/>
          </p:nvPr>
        </p:nvSpPr>
        <p:spPr/>
        <p:txBody>
          <a:bodyPr/>
          <a:lstStyle/>
          <a:p>
            <a:r>
              <a:rPr lang="en-US" sz="4400" dirty="0" err="1"/>
              <a:t>Cornaviridae</a:t>
            </a:r>
            <a:endParaRPr lang="en-US" altLang="en-US" dirty="0"/>
          </a:p>
        </p:txBody>
      </p:sp>
      <p:sp>
        <p:nvSpPr>
          <p:cNvPr id="280579" name="Content Placeholder 2">
            <a:extLst>
              <a:ext uri="{FF2B5EF4-FFF2-40B4-BE49-F238E27FC236}">
                <a16:creationId xmlns:a16="http://schemas.microsoft.com/office/drawing/2014/main" id="{2B699853-91F6-8322-7792-476EB936860C}"/>
              </a:ext>
            </a:extLst>
          </p:cNvPr>
          <p:cNvSpPr>
            <a:spLocks noGrp="1"/>
          </p:cNvSpPr>
          <p:nvPr>
            <p:ph idx="1"/>
          </p:nvPr>
        </p:nvSpPr>
        <p:spPr/>
        <p:txBody>
          <a:bodyPr/>
          <a:lstStyle/>
          <a:p>
            <a:r>
              <a:rPr lang="en-US" altLang="en-US" dirty="0"/>
              <a:t>A novel </a:t>
            </a:r>
            <a:r>
              <a:rPr lang="en-US" altLang="en-US" dirty="0" err="1"/>
              <a:t>CoV</a:t>
            </a:r>
            <a:r>
              <a:rPr lang="en-US" altLang="en-US" dirty="0"/>
              <a:t> was the causative agent of a pandemic respiratory disease that emerged from Hong Kong in late 2002.</a:t>
            </a:r>
          </a:p>
          <a:p>
            <a:pPr lvl="1"/>
            <a:r>
              <a:rPr lang="en-US" altLang="en-US" dirty="0"/>
              <a:t>Symptoms—high-grade fever, pneumonia and in some patients, acute respiratory distress syndrome (SARS)</a:t>
            </a:r>
          </a:p>
          <a:p>
            <a:pPr lvl="1"/>
            <a:r>
              <a:rPr lang="en-US" altLang="en-US" dirty="0"/>
              <a:t>Causative agent—SARS-associated </a:t>
            </a:r>
            <a:r>
              <a:rPr lang="en-US" altLang="en-US" dirty="0" err="1"/>
              <a:t>CoV</a:t>
            </a:r>
            <a:r>
              <a:rPr lang="en-US" altLang="en-US" dirty="0"/>
              <a:t> (SARS-</a:t>
            </a:r>
            <a:r>
              <a:rPr lang="en-US" altLang="en-US" dirty="0" err="1"/>
              <a:t>CoV</a:t>
            </a:r>
            <a:r>
              <a:rPr lang="en-US" altLang="en-US"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a:extLst>
              <a:ext uri="{FF2B5EF4-FFF2-40B4-BE49-F238E27FC236}">
                <a16:creationId xmlns:a16="http://schemas.microsoft.com/office/drawing/2014/main" id="{4D2D0D35-2A3C-FEC1-9ED6-98EDE80313FB}"/>
              </a:ext>
            </a:extLst>
          </p:cNvPr>
          <p:cNvSpPr>
            <a:spLocks noGrp="1"/>
          </p:cNvSpPr>
          <p:nvPr>
            <p:ph type="title"/>
          </p:nvPr>
        </p:nvSpPr>
        <p:spPr/>
        <p:txBody>
          <a:bodyPr/>
          <a:lstStyle/>
          <a:p>
            <a:r>
              <a:rPr lang="en-US" sz="4400" dirty="0" err="1"/>
              <a:t>Cornaviridae</a:t>
            </a:r>
            <a:endParaRPr lang="en-US" altLang="en-US" dirty="0"/>
          </a:p>
        </p:txBody>
      </p:sp>
      <p:sp>
        <p:nvSpPr>
          <p:cNvPr id="281603" name="Content Placeholder 2">
            <a:extLst>
              <a:ext uri="{FF2B5EF4-FFF2-40B4-BE49-F238E27FC236}">
                <a16:creationId xmlns:a16="http://schemas.microsoft.com/office/drawing/2014/main" id="{9D042B97-1D6C-7CFC-1A37-D96DA152D183}"/>
              </a:ext>
            </a:extLst>
          </p:cNvPr>
          <p:cNvSpPr>
            <a:spLocks noGrp="1"/>
          </p:cNvSpPr>
          <p:nvPr>
            <p:ph idx="1"/>
          </p:nvPr>
        </p:nvSpPr>
        <p:spPr/>
        <p:txBody>
          <a:bodyPr/>
          <a:lstStyle/>
          <a:p>
            <a:r>
              <a:rPr lang="en-US" altLang="en-US" sz="2400" dirty="0"/>
              <a:t>Other outbreaks associated with </a:t>
            </a:r>
            <a:r>
              <a:rPr lang="en-US" altLang="en-US" sz="2400" dirty="0" err="1"/>
              <a:t>CoVs</a:t>
            </a:r>
            <a:endParaRPr lang="en-US" altLang="en-US" sz="2400" dirty="0"/>
          </a:p>
          <a:p>
            <a:pPr lvl="1"/>
            <a:r>
              <a:rPr lang="en-US" altLang="en-US" sz="2000" dirty="0"/>
              <a:t>2012</a:t>
            </a:r>
            <a:r>
              <a:rPr lang="en-US" altLang="en-US" sz="2400" dirty="0"/>
              <a:t>—</a:t>
            </a:r>
            <a:r>
              <a:rPr lang="en-US" altLang="en-US" sz="2000" dirty="0"/>
              <a:t>Middle East respiratory syndrome (MERS-</a:t>
            </a:r>
            <a:r>
              <a:rPr lang="en-US" altLang="en-US" sz="2000" dirty="0" err="1"/>
              <a:t>CoV</a:t>
            </a:r>
            <a:r>
              <a:rPr lang="en-US" altLang="en-US" sz="2000" dirty="0"/>
              <a:t>)</a:t>
            </a:r>
          </a:p>
          <a:p>
            <a:pPr lvl="1"/>
            <a:r>
              <a:rPr lang="en-US" altLang="en-US" sz="2000" dirty="0"/>
              <a:t>2002</a:t>
            </a:r>
            <a:r>
              <a:rPr lang="en-US" altLang="en-US" sz="2400" dirty="0"/>
              <a:t>—</a:t>
            </a:r>
            <a:r>
              <a:rPr lang="en-US" altLang="en-US" sz="2000" dirty="0"/>
              <a:t>SARS outbreak </a:t>
            </a:r>
          </a:p>
          <a:p>
            <a:pPr lvl="2"/>
            <a:r>
              <a:rPr lang="en-US" altLang="en-US" sz="1800" dirty="0"/>
              <a:t>Sparked much interest in understanding the epidemiology, reservoir-host relationship, and vaccination possibilities associated with </a:t>
            </a:r>
            <a:r>
              <a:rPr lang="en-US" altLang="en-US" sz="1800" dirty="0" err="1"/>
              <a:t>CoV</a:t>
            </a:r>
            <a:endParaRPr lang="en-US" altLang="en-US" sz="1800" dirty="0"/>
          </a:p>
          <a:p>
            <a:pPr lvl="1"/>
            <a:r>
              <a:rPr lang="en-US" altLang="en-US" sz="2000" dirty="0"/>
              <a:t>2019 (December 31) pneumonia with unknown etiology </a:t>
            </a:r>
          </a:p>
          <a:p>
            <a:pPr lvl="2"/>
            <a:r>
              <a:rPr lang="en-US" altLang="en-US" sz="1800" dirty="0"/>
              <a:t>Reported to the WHO by national authorities in China. It was first seen in Wuhan, China, and was thought to have emerged in a food market </a:t>
            </a:r>
          </a:p>
          <a:p>
            <a:pPr lvl="2"/>
            <a:r>
              <a:rPr lang="en-US" altLang="en-US" sz="1800" dirty="0"/>
              <a:t>This virus was officially identified by the coronavirus study group as SARS coronavirus 2 (SARS-CoV-2); the disease as coronavirus disease 2019 (COVID-19).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529B82A2-D003-4D54-8983-6241C744B18B}"/>
              </a:ext>
            </a:extLst>
          </p:cNvPr>
          <p:cNvSpPr>
            <a:spLocks noGrp="1"/>
          </p:cNvSpPr>
          <p:nvPr>
            <p:ph type="title"/>
          </p:nvPr>
        </p:nvSpPr>
        <p:spPr/>
        <p:txBody>
          <a:bodyPr/>
          <a:lstStyle/>
          <a:p>
            <a:r>
              <a:rPr lang="en-US" sz="4400" dirty="0" err="1"/>
              <a:t>Papillomaviridae</a:t>
            </a:r>
            <a:endParaRPr lang="en-US" altLang="en-US" dirty="0"/>
          </a:p>
        </p:txBody>
      </p:sp>
      <p:sp>
        <p:nvSpPr>
          <p:cNvPr id="204803" name="Content Placeholder 2">
            <a:extLst>
              <a:ext uri="{FF2B5EF4-FFF2-40B4-BE49-F238E27FC236}">
                <a16:creationId xmlns:a16="http://schemas.microsoft.com/office/drawing/2014/main" id="{896994AD-E4D2-6BBD-7522-CE0B1280E18F}"/>
              </a:ext>
            </a:extLst>
          </p:cNvPr>
          <p:cNvSpPr>
            <a:spLocks noGrp="1"/>
          </p:cNvSpPr>
          <p:nvPr>
            <p:ph idx="1"/>
          </p:nvPr>
        </p:nvSpPr>
        <p:spPr/>
        <p:txBody>
          <a:bodyPr/>
          <a:lstStyle/>
          <a:p>
            <a:r>
              <a:rPr lang="en-US" altLang="en-US" dirty="0"/>
              <a:t>Diagnosis</a:t>
            </a:r>
          </a:p>
          <a:p>
            <a:pPr lvl="1"/>
            <a:r>
              <a:rPr lang="en-US" altLang="en-US" dirty="0"/>
              <a:t>As many as one third of all college-age women are infected with HPV, and most develop only subclinical infections. </a:t>
            </a:r>
          </a:p>
          <a:p>
            <a:pPr lvl="1"/>
            <a:r>
              <a:rPr lang="en-US" altLang="en-US" dirty="0"/>
              <a:t>Because finding HPV in cervical tissue is not the sole predictor of invasive disease, there is some debate about whether it is useful to look routinely for the virus in cervical specimens.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a:extLst>
              <a:ext uri="{FF2B5EF4-FFF2-40B4-BE49-F238E27FC236}">
                <a16:creationId xmlns:a16="http://schemas.microsoft.com/office/drawing/2014/main" id="{D2A5E1F2-0142-1BF0-D6B1-C8DFB66BEBE0}"/>
              </a:ext>
            </a:extLst>
          </p:cNvPr>
          <p:cNvSpPr>
            <a:spLocks noGrp="1"/>
          </p:cNvSpPr>
          <p:nvPr>
            <p:ph type="title"/>
          </p:nvPr>
        </p:nvSpPr>
        <p:spPr/>
        <p:txBody>
          <a:bodyPr/>
          <a:lstStyle/>
          <a:p>
            <a:r>
              <a:rPr lang="en-US" sz="4400" dirty="0" err="1"/>
              <a:t>Cornaviridae</a:t>
            </a:r>
            <a:endParaRPr lang="en-US" altLang="en-US" dirty="0"/>
          </a:p>
        </p:txBody>
      </p:sp>
      <p:sp>
        <p:nvSpPr>
          <p:cNvPr id="282627" name="Content Placeholder 2">
            <a:extLst>
              <a:ext uri="{FF2B5EF4-FFF2-40B4-BE49-F238E27FC236}">
                <a16:creationId xmlns:a16="http://schemas.microsoft.com/office/drawing/2014/main" id="{56FC0783-D81C-9E76-E3E3-7C9EFD6EC920}"/>
              </a:ext>
            </a:extLst>
          </p:cNvPr>
          <p:cNvSpPr>
            <a:spLocks noGrp="1"/>
          </p:cNvSpPr>
          <p:nvPr>
            <p:ph idx="1"/>
          </p:nvPr>
        </p:nvSpPr>
        <p:spPr/>
        <p:txBody>
          <a:bodyPr/>
          <a:lstStyle/>
          <a:p>
            <a:r>
              <a:rPr lang="en-US" altLang="en-US" dirty="0"/>
              <a:t>Clinical Manifestation of SARS-CoV-2</a:t>
            </a:r>
          </a:p>
          <a:p>
            <a:pPr lvl="1"/>
            <a:r>
              <a:rPr lang="en-US" altLang="en-US" dirty="0"/>
              <a:t>Highly infectious, and although most individuals are asymptomatic or have mild symptoms, those with certain medical conditions often progress to severe, life-threatening, illness.</a:t>
            </a:r>
          </a:p>
          <a:p>
            <a:pPr lvl="2"/>
            <a:r>
              <a:rPr lang="en-US" altLang="en-US" dirty="0"/>
              <a:t>Risk factors include diabetes, overweight or obesity, history of smoking or cancer, and heart and kidney disease.</a:t>
            </a:r>
          </a:p>
          <a:p>
            <a:pPr lvl="1"/>
            <a:r>
              <a:rPr lang="en-US" altLang="en-US" dirty="0"/>
              <a:t>Severe illness is linked to two primary causes: secondary pneumonia and an overexuberant proinflammatory cytokine response.</a:t>
            </a:r>
          </a:p>
          <a:p>
            <a:pPr lvl="1"/>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a:extLst>
              <a:ext uri="{FF2B5EF4-FFF2-40B4-BE49-F238E27FC236}">
                <a16:creationId xmlns:a16="http://schemas.microsoft.com/office/drawing/2014/main" id="{920EB62A-F008-401F-74A7-AA990EF9F1F9}"/>
              </a:ext>
            </a:extLst>
          </p:cNvPr>
          <p:cNvSpPr>
            <a:spLocks noGrp="1"/>
          </p:cNvSpPr>
          <p:nvPr>
            <p:ph type="title"/>
          </p:nvPr>
        </p:nvSpPr>
        <p:spPr/>
        <p:txBody>
          <a:bodyPr/>
          <a:lstStyle/>
          <a:p>
            <a:r>
              <a:rPr lang="en-US" sz="4400" dirty="0" err="1"/>
              <a:t>Cornaviridae</a:t>
            </a:r>
            <a:endParaRPr lang="en-US" altLang="en-US" dirty="0"/>
          </a:p>
        </p:txBody>
      </p:sp>
      <p:sp>
        <p:nvSpPr>
          <p:cNvPr id="283651" name="Content Placeholder 2">
            <a:extLst>
              <a:ext uri="{FF2B5EF4-FFF2-40B4-BE49-F238E27FC236}">
                <a16:creationId xmlns:a16="http://schemas.microsoft.com/office/drawing/2014/main" id="{7878D723-933F-B8C8-8946-A468C761AD4A}"/>
              </a:ext>
            </a:extLst>
          </p:cNvPr>
          <p:cNvSpPr>
            <a:spLocks noGrp="1"/>
          </p:cNvSpPr>
          <p:nvPr>
            <p:ph idx="1"/>
          </p:nvPr>
        </p:nvSpPr>
        <p:spPr/>
        <p:txBody>
          <a:bodyPr/>
          <a:lstStyle/>
          <a:p>
            <a:r>
              <a:rPr lang="en-US" altLang="en-US" dirty="0"/>
              <a:t>Clinical Manifestation of SARS-CoV-2</a:t>
            </a:r>
          </a:p>
          <a:p>
            <a:pPr lvl="1"/>
            <a:r>
              <a:rPr lang="en-US" altLang="en-US" dirty="0"/>
              <a:t>The cytokine response is referred to as cytokine storm or hyperinflammation.</a:t>
            </a:r>
          </a:p>
          <a:p>
            <a:pPr lvl="2"/>
            <a:r>
              <a:rPr lang="en-US" altLang="en-US" dirty="0"/>
              <a:t>Cytokine storm syndrome is an uncontrolled activation and amplification of the host immune response.</a:t>
            </a:r>
          </a:p>
          <a:p>
            <a:pPr lvl="3"/>
            <a:r>
              <a:rPr lang="en-US" altLang="en-US" dirty="0"/>
              <a:t>Results in the release of several cytokines</a:t>
            </a:r>
          </a:p>
          <a:p>
            <a:pPr lvl="3"/>
            <a:r>
              <a:rPr lang="en-US" altLang="en-US" dirty="0"/>
              <a:t>Appears to be related to the severity of ARDS—widespread inflammation in the lungs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a:extLst>
              <a:ext uri="{FF2B5EF4-FFF2-40B4-BE49-F238E27FC236}">
                <a16:creationId xmlns:a16="http://schemas.microsoft.com/office/drawing/2014/main" id="{701F1752-EEDC-35B7-F92C-158438A2A82A}"/>
              </a:ext>
            </a:extLst>
          </p:cNvPr>
          <p:cNvSpPr>
            <a:spLocks noGrp="1"/>
          </p:cNvSpPr>
          <p:nvPr>
            <p:ph type="title"/>
          </p:nvPr>
        </p:nvSpPr>
        <p:spPr/>
        <p:txBody>
          <a:bodyPr/>
          <a:lstStyle/>
          <a:p>
            <a:r>
              <a:rPr lang="en-US" sz="4400" dirty="0" err="1"/>
              <a:t>Cornaviridae</a:t>
            </a:r>
            <a:endParaRPr lang="en-US" altLang="en-US" dirty="0"/>
          </a:p>
        </p:txBody>
      </p:sp>
      <p:sp>
        <p:nvSpPr>
          <p:cNvPr id="284675" name="Content Placeholder 2">
            <a:extLst>
              <a:ext uri="{FF2B5EF4-FFF2-40B4-BE49-F238E27FC236}">
                <a16:creationId xmlns:a16="http://schemas.microsoft.com/office/drawing/2014/main" id="{DE922917-5704-B705-925C-ED3050F0769E}"/>
              </a:ext>
            </a:extLst>
          </p:cNvPr>
          <p:cNvSpPr>
            <a:spLocks noGrp="1"/>
          </p:cNvSpPr>
          <p:nvPr>
            <p:ph idx="1"/>
          </p:nvPr>
        </p:nvSpPr>
        <p:spPr/>
        <p:txBody>
          <a:bodyPr/>
          <a:lstStyle/>
          <a:p>
            <a:r>
              <a:rPr lang="en-US" altLang="en-US" dirty="0"/>
              <a:t>Clinical Manifestation of SARS-CoV-2</a:t>
            </a:r>
          </a:p>
          <a:p>
            <a:pPr lvl="1"/>
            <a:r>
              <a:rPr lang="en-US" altLang="en-US" dirty="0"/>
              <a:t>Targets the epithelial cells of the respiratory tract</a:t>
            </a:r>
          </a:p>
          <a:p>
            <a:pPr lvl="1"/>
            <a:r>
              <a:rPr lang="en-US" altLang="en-US" dirty="0"/>
              <a:t>Transmitted from person-to-person via direct contact  or airborne routes.</a:t>
            </a:r>
          </a:p>
          <a:p>
            <a:pPr lvl="1"/>
            <a:r>
              <a:rPr lang="en-US" altLang="en-US" dirty="0"/>
              <a:t>Other affected organ systems</a:t>
            </a:r>
          </a:p>
          <a:p>
            <a:pPr lvl="2"/>
            <a:r>
              <a:rPr lang="en-US" altLang="en-US" dirty="0"/>
              <a:t>Spleen, lymph nodes, digestive tract, urogenital tract, CNS, bone marrow, and heart</a:t>
            </a:r>
          </a:p>
          <a:p>
            <a:pPr lvl="1"/>
            <a:r>
              <a:rPr lang="en-US" altLang="en-US" dirty="0"/>
              <a:t>Virus can be isolated from urine and feces</a:t>
            </a:r>
          </a:p>
          <a:p>
            <a:pPr lvl="2"/>
            <a:r>
              <a:rPr lang="en-US" altLang="en-US" dirty="0"/>
              <a:t>Suggests other routes of transmission</a:t>
            </a:r>
          </a:p>
          <a:p>
            <a:pPr lvl="1"/>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F5650A03-A200-8C7A-8AB7-6F09B17290C4}"/>
              </a:ext>
            </a:extLst>
          </p:cNvPr>
          <p:cNvSpPr>
            <a:spLocks noGrp="1"/>
          </p:cNvSpPr>
          <p:nvPr>
            <p:ph type="title"/>
          </p:nvPr>
        </p:nvSpPr>
        <p:spPr/>
        <p:txBody>
          <a:bodyPr/>
          <a:lstStyle/>
          <a:p>
            <a:pPr eaLnBrk="1" hangingPunct="1"/>
            <a:r>
              <a:rPr lang="en-US" sz="4400" dirty="0" err="1"/>
              <a:t>Cornaviridae</a:t>
            </a:r>
            <a:endParaRPr lang="en-US" altLang="en-US" dirty="0"/>
          </a:p>
        </p:txBody>
      </p:sp>
      <p:sp>
        <p:nvSpPr>
          <p:cNvPr id="285699" name="Rectangle 3">
            <a:extLst>
              <a:ext uri="{FF2B5EF4-FFF2-40B4-BE49-F238E27FC236}">
                <a16:creationId xmlns:a16="http://schemas.microsoft.com/office/drawing/2014/main" id="{BF5673E3-A7F8-8270-5E8F-75843659CAF5}"/>
              </a:ext>
            </a:extLst>
          </p:cNvPr>
          <p:cNvSpPr>
            <a:spLocks noGrp="1"/>
          </p:cNvSpPr>
          <p:nvPr>
            <p:ph idx="1"/>
          </p:nvPr>
        </p:nvSpPr>
        <p:spPr/>
        <p:txBody>
          <a:bodyPr/>
          <a:lstStyle/>
          <a:p>
            <a:pPr>
              <a:spcBef>
                <a:spcPts val="300"/>
              </a:spcBef>
              <a:spcAft>
                <a:spcPts val="300"/>
              </a:spcAft>
            </a:pPr>
            <a:r>
              <a:rPr lang="en-US" altLang="en-US" dirty="0"/>
              <a:t>Diagnosis</a:t>
            </a:r>
          </a:p>
          <a:p>
            <a:pPr lvl="1">
              <a:spcBef>
                <a:spcPts val="300"/>
              </a:spcBef>
              <a:spcAft>
                <a:spcPts val="300"/>
              </a:spcAft>
            </a:pPr>
            <a:r>
              <a:rPr lang="en-US" altLang="en-US" dirty="0"/>
              <a:t>Coronaviruses are extremely fragile and difficult to culture.</a:t>
            </a:r>
          </a:p>
          <a:p>
            <a:pPr lvl="2">
              <a:spcBef>
                <a:spcPts val="300"/>
              </a:spcBef>
              <a:spcAft>
                <a:spcPts val="300"/>
              </a:spcAft>
            </a:pPr>
            <a:r>
              <a:rPr lang="en-US" altLang="en-US" dirty="0"/>
              <a:t>Direct specimen testing by IF and EIA methods is possible to detect viral antigens.</a:t>
            </a:r>
          </a:p>
          <a:p>
            <a:pPr lvl="2">
              <a:spcBef>
                <a:spcPts val="300"/>
              </a:spcBef>
              <a:spcAft>
                <a:spcPts val="300"/>
              </a:spcAft>
            </a:pPr>
            <a:r>
              <a:rPr lang="en-US" altLang="en-US" dirty="0"/>
              <a:t>Preferred detection method—RT-PCR</a:t>
            </a:r>
          </a:p>
          <a:p>
            <a:pPr lvl="2">
              <a:spcBef>
                <a:spcPts val="300"/>
              </a:spcBef>
              <a:spcAft>
                <a:spcPts val="300"/>
              </a:spcAft>
            </a:pPr>
            <a:r>
              <a:rPr lang="en-US" altLang="en-US" dirty="0"/>
              <a:t>Antibodies can be detected through Western blot analysis and ELISA.</a:t>
            </a:r>
          </a:p>
          <a:p>
            <a:pPr lvl="2">
              <a:spcBef>
                <a:spcPts val="300"/>
              </a:spcBef>
              <a:spcAft>
                <a:spcPts val="300"/>
              </a:spcAft>
            </a:pPr>
            <a:r>
              <a:rPr lang="en-US" altLang="en-US" dirty="0"/>
              <a:t>Serologic assays have a role in epidemiologic studies</a:t>
            </a:r>
            <a:r>
              <a:rPr lang="en-US" altLang="en-US" dirty="0">
                <a:solidFill>
                  <a:srgbClr val="FF0000"/>
                </a:solidFill>
              </a:rPr>
              <a:t>.</a:t>
            </a:r>
            <a:r>
              <a:rPr lang="en-US" altLang="en-US" dirty="0"/>
              <a:t> </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a:extLst>
              <a:ext uri="{FF2B5EF4-FFF2-40B4-BE49-F238E27FC236}">
                <a16:creationId xmlns:a16="http://schemas.microsoft.com/office/drawing/2014/main" id="{AA3663E9-137A-42EE-8712-1CB25F3CA9BF}"/>
              </a:ext>
            </a:extLst>
          </p:cNvPr>
          <p:cNvSpPr>
            <a:spLocks noGrp="1"/>
          </p:cNvSpPr>
          <p:nvPr>
            <p:ph type="title"/>
          </p:nvPr>
        </p:nvSpPr>
        <p:spPr/>
        <p:txBody>
          <a:bodyPr/>
          <a:lstStyle/>
          <a:p>
            <a:r>
              <a:rPr lang="en-US" sz="4400" dirty="0" err="1"/>
              <a:t>Cornaviridae</a:t>
            </a:r>
            <a:endParaRPr lang="en-US" altLang="en-US" dirty="0"/>
          </a:p>
        </p:txBody>
      </p:sp>
      <p:sp>
        <p:nvSpPr>
          <p:cNvPr id="286723" name="Content Placeholder 2">
            <a:extLst>
              <a:ext uri="{FF2B5EF4-FFF2-40B4-BE49-F238E27FC236}">
                <a16:creationId xmlns:a16="http://schemas.microsoft.com/office/drawing/2014/main" id="{F57D8B8B-0D0C-80DF-67C3-2765E8CF994A}"/>
              </a:ext>
            </a:extLst>
          </p:cNvPr>
          <p:cNvSpPr>
            <a:spLocks noGrp="1"/>
          </p:cNvSpPr>
          <p:nvPr>
            <p:ph idx="1"/>
          </p:nvPr>
        </p:nvSpPr>
        <p:spPr/>
        <p:txBody>
          <a:bodyPr/>
          <a:lstStyle/>
          <a:p>
            <a:r>
              <a:rPr lang="en-US" altLang="en-US" dirty="0"/>
              <a:t>COVID-19 Treatment</a:t>
            </a:r>
          </a:p>
          <a:p>
            <a:pPr lvl="1"/>
            <a:r>
              <a:rPr lang="en-US" altLang="en-US" dirty="0"/>
              <a:t>Basic life support</a:t>
            </a:r>
          </a:p>
          <a:p>
            <a:pPr lvl="1"/>
            <a:r>
              <a:rPr lang="en-US" altLang="en-US" dirty="0"/>
              <a:t>Mitigating the effects on the respiratory system caused by ARDS, the leading cause of mortality</a:t>
            </a:r>
          </a:p>
          <a:p>
            <a:pPr lvl="1"/>
            <a:r>
              <a:rPr lang="en-US" altLang="en-US" dirty="0"/>
              <a:t>Modulating cytokine levels is key in preventing widespread organ damage, respiratory failure, and death.</a:t>
            </a:r>
          </a:p>
          <a:p>
            <a:pPr lvl="1"/>
            <a:r>
              <a:rPr lang="en-US" altLang="en-US" dirty="0"/>
              <a:t>Drugs with anti-inflammatory activity</a:t>
            </a:r>
          </a:p>
          <a:p>
            <a:pPr lvl="2"/>
            <a:r>
              <a:rPr lang="en-US" altLang="en-US" dirty="0"/>
              <a:t>Interferon, steroids, atazanavir, others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a:extLst>
              <a:ext uri="{FF2B5EF4-FFF2-40B4-BE49-F238E27FC236}">
                <a16:creationId xmlns:a16="http://schemas.microsoft.com/office/drawing/2014/main" id="{D5283270-C745-AB7B-97FA-8590667E5C92}"/>
              </a:ext>
            </a:extLst>
          </p:cNvPr>
          <p:cNvSpPr>
            <a:spLocks noGrp="1"/>
          </p:cNvSpPr>
          <p:nvPr>
            <p:ph type="title"/>
          </p:nvPr>
        </p:nvSpPr>
        <p:spPr/>
        <p:txBody>
          <a:bodyPr/>
          <a:lstStyle/>
          <a:p>
            <a:r>
              <a:rPr lang="en-US" sz="4400" dirty="0" err="1"/>
              <a:t>Cornaviridae</a:t>
            </a:r>
            <a:endParaRPr lang="en-US" altLang="en-US" dirty="0"/>
          </a:p>
        </p:txBody>
      </p:sp>
      <p:sp>
        <p:nvSpPr>
          <p:cNvPr id="287747" name="Content Placeholder 2">
            <a:extLst>
              <a:ext uri="{FF2B5EF4-FFF2-40B4-BE49-F238E27FC236}">
                <a16:creationId xmlns:a16="http://schemas.microsoft.com/office/drawing/2014/main" id="{09650443-7CB3-C856-73FC-30F7C3FA825B}"/>
              </a:ext>
            </a:extLst>
          </p:cNvPr>
          <p:cNvSpPr>
            <a:spLocks noGrp="1"/>
          </p:cNvSpPr>
          <p:nvPr>
            <p:ph idx="1"/>
          </p:nvPr>
        </p:nvSpPr>
        <p:spPr/>
        <p:txBody>
          <a:bodyPr/>
          <a:lstStyle/>
          <a:p>
            <a:r>
              <a:rPr lang="en-US" altLang="en-US" dirty="0"/>
              <a:t>Vaccines</a:t>
            </a:r>
          </a:p>
          <a:p>
            <a:pPr lvl="1"/>
            <a:r>
              <a:rPr lang="en-US" altLang="en-US" dirty="0"/>
              <a:t>Multiple COVID-19 vaccines were developed, and two successful vaccines were approved for EUO authorization in December 2020. </a:t>
            </a:r>
          </a:p>
          <a:p>
            <a:pPr lvl="2"/>
            <a:r>
              <a:rPr lang="en-US" altLang="en-US" dirty="0"/>
              <a:t>These vaccines are unique in that they use messenger RNA (mRNA) coding for a viral protein.</a:t>
            </a:r>
          </a:p>
          <a:p>
            <a:pPr lvl="2"/>
            <a:r>
              <a:rPr lang="en-US" altLang="en-US" dirty="0"/>
              <a:t> After injection, the cells in the recipient use the mRNA to express the viral spike protein, which initiates the immune response to the virus.</a:t>
            </a:r>
          </a:p>
          <a:p>
            <a:pPr lvl="2"/>
            <a:r>
              <a:rPr lang="en-US" altLang="en-US" dirty="0"/>
              <a:t> Although these vaccines are new, mRNA vaccine technology began in the 1980s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Content Placeholder 2">
            <a:extLst>
              <a:ext uri="{FF2B5EF4-FFF2-40B4-BE49-F238E27FC236}">
                <a16:creationId xmlns:a16="http://schemas.microsoft.com/office/drawing/2014/main" id="{6252C17F-E120-D7AB-DFA0-C2C532ABBCBE}"/>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lgn="ctr">
              <a:buNone/>
            </a:pPr>
            <a:r>
              <a:rPr lang="en-US" altLang="en-US" sz="4000" dirty="0" err="1"/>
              <a:t>Flioviridae</a:t>
            </a:r>
            <a:endParaRPr lang="en-US" altLang="en-US"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a:extLst>
              <a:ext uri="{FF2B5EF4-FFF2-40B4-BE49-F238E27FC236}">
                <a16:creationId xmlns:a16="http://schemas.microsoft.com/office/drawing/2014/main" id="{1FD98017-C43D-5CB5-89A6-715AB77EB0E6}"/>
              </a:ext>
            </a:extLst>
          </p:cNvPr>
          <p:cNvSpPr>
            <a:spLocks noGrp="1"/>
          </p:cNvSpPr>
          <p:nvPr>
            <p:ph type="title"/>
          </p:nvPr>
        </p:nvSpPr>
        <p:spPr/>
        <p:txBody>
          <a:bodyPr/>
          <a:lstStyle/>
          <a:p>
            <a:r>
              <a:rPr lang="en-US" altLang="en-US" sz="4400" dirty="0" err="1"/>
              <a:t>Flioviridae</a:t>
            </a:r>
            <a:endParaRPr lang="en-US" altLang="en-US" dirty="0"/>
          </a:p>
        </p:txBody>
      </p:sp>
      <p:sp>
        <p:nvSpPr>
          <p:cNvPr id="3" name="Content Placeholder 2">
            <a:extLst>
              <a:ext uri="{FF2B5EF4-FFF2-40B4-BE49-F238E27FC236}">
                <a16:creationId xmlns:a16="http://schemas.microsoft.com/office/drawing/2014/main" id="{F501FA77-231B-3F8F-F422-838DB774CA1C}"/>
              </a:ext>
            </a:extLst>
          </p:cNvPr>
          <p:cNvSpPr>
            <a:spLocks noGrp="1"/>
          </p:cNvSpPr>
          <p:nvPr>
            <p:ph idx="1"/>
          </p:nvPr>
        </p:nvSpPr>
        <p:spPr/>
        <p:txBody>
          <a:bodyPr/>
          <a:lstStyle/>
          <a:p>
            <a:pPr>
              <a:defRPr/>
            </a:pPr>
            <a:r>
              <a:rPr lang="en-US" dirty="0"/>
              <a:t>There are several viruses in the family Filoviridae</a:t>
            </a:r>
          </a:p>
          <a:p>
            <a:pPr>
              <a:defRPr/>
            </a:pPr>
            <a:r>
              <a:rPr lang="en-US" dirty="0"/>
              <a:t>Only two discussed here</a:t>
            </a:r>
          </a:p>
          <a:p>
            <a:pPr lvl="1">
              <a:defRPr/>
            </a:pPr>
            <a:r>
              <a:rPr lang="en-US" dirty="0"/>
              <a:t>Lake Victoria Marburg Virus (MARV)</a:t>
            </a:r>
          </a:p>
          <a:p>
            <a:pPr lvl="1">
              <a:defRPr/>
            </a:pPr>
            <a:r>
              <a:rPr lang="en-US" dirty="0"/>
              <a:t>Ebola Virus (EBOV)</a:t>
            </a:r>
          </a:p>
          <a:p>
            <a:pPr lvl="1">
              <a:defRPr/>
            </a:pPr>
            <a:r>
              <a:rPr lang="en-US" dirty="0"/>
              <a:t>These viruses share common morphology, and similar genome and structural proteins. </a:t>
            </a:r>
          </a:p>
          <a:p>
            <a:pPr marL="914400" lvl="2" indent="0">
              <a:buNone/>
              <a:defRPr/>
            </a:pPr>
            <a:endParaRPr lang="en-US" dirty="0"/>
          </a:p>
        </p:txBody>
      </p:sp>
      <p:sp>
        <p:nvSpPr>
          <p:cNvPr id="289797" name="Slide Number Placeholder 4">
            <a:extLst>
              <a:ext uri="{FF2B5EF4-FFF2-40B4-BE49-F238E27FC236}">
                <a16:creationId xmlns:a16="http://schemas.microsoft.com/office/drawing/2014/main" id="{74F3E7D6-0C35-5EB9-D5C4-49EE58F61EEC}"/>
              </a:ext>
            </a:extLst>
          </p:cNvPr>
          <p:cNvSpPr>
            <a:spLocks noGrp="1" noChangeArrowheads="1"/>
          </p:cNvSpPr>
          <p:nvPr>
            <p:ph type="sldNum" sz="quarter" idx="4294967295"/>
          </p:nvPr>
        </p:nvSpPr>
        <p:spPr bwMode="auto">
          <a:xfrm>
            <a:off x="94488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A8A49E-1E44-4BE7-AFE8-ED66383378E5}" type="slidenum">
              <a:rPr lang="en-US" altLang="en-US" sz="1000">
                <a:latin typeface="Arial" panose="020B0604020202020204" pitchFamily="34" charset="0"/>
              </a:rPr>
              <a:pPr/>
              <a:t>77</a:t>
            </a:fld>
            <a:endParaRPr lang="en-US" altLang="en-US" sz="1000">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a:extLst>
              <a:ext uri="{FF2B5EF4-FFF2-40B4-BE49-F238E27FC236}">
                <a16:creationId xmlns:a16="http://schemas.microsoft.com/office/drawing/2014/main" id="{71B1B88B-C475-71C6-A725-51334A2CA540}"/>
              </a:ext>
            </a:extLst>
          </p:cNvPr>
          <p:cNvSpPr>
            <a:spLocks noGrp="1"/>
          </p:cNvSpPr>
          <p:nvPr>
            <p:ph type="title"/>
          </p:nvPr>
        </p:nvSpPr>
        <p:spPr/>
        <p:txBody>
          <a:bodyPr/>
          <a:lstStyle/>
          <a:p>
            <a:r>
              <a:rPr lang="en-US" altLang="en-US" sz="4400" dirty="0" err="1"/>
              <a:t>Flioviridae</a:t>
            </a:r>
            <a:endParaRPr lang="en-US" altLang="en-US" dirty="0"/>
          </a:p>
        </p:txBody>
      </p:sp>
      <p:sp>
        <p:nvSpPr>
          <p:cNvPr id="290819" name="Content Placeholder 2">
            <a:extLst>
              <a:ext uri="{FF2B5EF4-FFF2-40B4-BE49-F238E27FC236}">
                <a16:creationId xmlns:a16="http://schemas.microsoft.com/office/drawing/2014/main" id="{6D20AE13-D16E-E980-F769-408E42565C6D}"/>
              </a:ext>
            </a:extLst>
          </p:cNvPr>
          <p:cNvSpPr>
            <a:spLocks noGrp="1"/>
          </p:cNvSpPr>
          <p:nvPr>
            <p:ph idx="1"/>
          </p:nvPr>
        </p:nvSpPr>
        <p:spPr/>
        <p:txBody>
          <a:bodyPr/>
          <a:lstStyle/>
          <a:p>
            <a:r>
              <a:rPr lang="en-US" altLang="en-US" dirty="0"/>
              <a:t>These viruses have many similarities</a:t>
            </a:r>
            <a:r>
              <a:rPr lang="en-US" altLang="en-US" strike="sngStrike" dirty="0"/>
              <a:t>;</a:t>
            </a:r>
            <a:r>
              <a:rPr lang="en-US" altLang="en-US" dirty="0"/>
              <a:t> </a:t>
            </a:r>
          </a:p>
          <a:p>
            <a:pPr lvl="1"/>
            <a:r>
              <a:rPr lang="en-US" altLang="en-US" dirty="0"/>
              <a:t>They rarely cause human infections, </a:t>
            </a:r>
          </a:p>
          <a:p>
            <a:pPr lvl="1"/>
            <a:r>
              <a:rPr lang="en-US" altLang="en-US" dirty="0"/>
              <a:t>They cause infections with high mortality rates, and</a:t>
            </a:r>
          </a:p>
          <a:p>
            <a:pPr lvl="1"/>
            <a:r>
              <a:rPr lang="en-US" altLang="en-US" dirty="0"/>
              <a:t>They have unknown reservoirs in nature, </a:t>
            </a:r>
          </a:p>
          <a:p>
            <a:pPr lvl="1"/>
            <a:r>
              <a:rPr lang="en-US" altLang="en-US" dirty="0"/>
              <a:t>Although human infection can result from contact with infected monkeys</a:t>
            </a:r>
          </a:p>
          <a:p>
            <a:pPr lvl="2"/>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754C621-D712-A90C-B797-E2951A925D0F}"/>
              </a:ext>
            </a:extLst>
          </p:cNvPr>
          <p:cNvSpPr>
            <a:spLocks noGrp="1"/>
          </p:cNvSpPr>
          <p:nvPr>
            <p:ph type="title"/>
          </p:nvPr>
        </p:nvSpPr>
        <p:spPr/>
        <p:txBody>
          <a:bodyPr/>
          <a:lstStyle/>
          <a:p>
            <a:pPr eaLnBrk="1" hangingPunct="1"/>
            <a:r>
              <a:rPr lang="en-US" altLang="en-US" sz="4400" dirty="0" err="1"/>
              <a:t>Flioviridae</a:t>
            </a:r>
            <a:endParaRPr lang="en-US" altLang="en-US" dirty="0"/>
          </a:p>
        </p:txBody>
      </p:sp>
      <p:sp>
        <p:nvSpPr>
          <p:cNvPr id="291843" name="Rectangle 3">
            <a:extLst>
              <a:ext uri="{FF2B5EF4-FFF2-40B4-BE49-F238E27FC236}">
                <a16:creationId xmlns:a16="http://schemas.microsoft.com/office/drawing/2014/main" id="{FBF5FD2D-F3C8-41D0-95A8-1DCAC8A1ADBF}"/>
              </a:ext>
            </a:extLst>
          </p:cNvPr>
          <p:cNvSpPr>
            <a:spLocks noGrp="1"/>
          </p:cNvSpPr>
          <p:nvPr>
            <p:ph idx="1"/>
          </p:nvPr>
        </p:nvSpPr>
        <p:spPr>
          <a:xfrm>
            <a:off x="942975" y="1546226"/>
            <a:ext cx="8115300" cy="4454525"/>
          </a:xfrm>
        </p:spPr>
        <p:txBody>
          <a:bodyPr/>
          <a:lstStyle/>
          <a:p>
            <a:pPr eaLnBrk="1" hangingPunct="1"/>
            <a:r>
              <a:rPr lang="en-US" altLang="en-US" dirty="0"/>
              <a:t>Clinical manifestations of MARV and EBOV</a:t>
            </a:r>
          </a:p>
          <a:p>
            <a:pPr lvl="1" eaLnBrk="1" hangingPunct="1"/>
            <a:r>
              <a:rPr lang="en-US" altLang="en-US" dirty="0"/>
              <a:t>Produce</a:t>
            </a:r>
            <a:r>
              <a:rPr lang="en-US" altLang="en-US" strike="sngStrike" dirty="0"/>
              <a:t>s</a:t>
            </a:r>
            <a:r>
              <a:rPr lang="en-US" altLang="en-US" dirty="0"/>
              <a:t> hemorrhage fever</a:t>
            </a:r>
          </a:p>
          <a:p>
            <a:pPr lvl="1" eaLnBrk="1" hangingPunct="1"/>
            <a:r>
              <a:rPr lang="en-US" altLang="en-US" dirty="0"/>
              <a:t>Incubation period 4 to 16 days</a:t>
            </a:r>
          </a:p>
          <a:p>
            <a:pPr lvl="2" eaLnBrk="1" hangingPunct="1"/>
            <a:r>
              <a:rPr lang="en-US" altLang="en-US" dirty="0"/>
              <a:t>Sudden onset of fever, chills, myalgia, and anorexia</a:t>
            </a:r>
          </a:p>
          <a:p>
            <a:pPr lvl="1" eaLnBrk="1" hangingPunct="1"/>
            <a:r>
              <a:rPr lang="en-US" altLang="en-US" dirty="0"/>
              <a:t>Symptoms</a:t>
            </a:r>
          </a:p>
          <a:p>
            <a:pPr lvl="2" eaLnBrk="1" hangingPunct="1"/>
            <a:r>
              <a:rPr lang="en-US" altLang="en-US" dirty="0"/>
              <a:t>Sore throat, abdominal pain, diarrhea, vomiting, and maculopapular rash</a:t>
            </a:r>
            <a:r>
              <a:rPr lang="en-US" altLang="en-US" strike="sngStrike" dirty="0"/>
              <a:t>.</a:t>
            </a:r>
          </a:p>
          <a:p>
            <a:pPr lvl="2" eaLnBrk="1" hangingPunct="1"/>
            <a:r>
              <a:rPr lang="en-US" altLang="en-US" dirty="0"/>
              <a:t>Bleeding from injection sites and the GI tract</a:t>
            </a:r>
          </a:p>
          <a:p>
            <a:pPr lvl="2" eaLnBrk="1" hangingPunct="1"/>
            <a:r>
              <a:rPr lang="en-US" altLang="en-US" dirty="0"/>
              <a:t>Hemorrhaging in the skin and internal organs may also occur.</a:t>
            </a:r>
          </a:p>
          <a:p>
            <a:pPr eaLnBrk="1" hangingPunct="1"/>
            <a:endParaRPr lang="en-US" alt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434C2A4-FAAD-2271-B31C-6F85211D1E81}"/>
              </a:ext>
            </a:extLst>
          </p:cNvPr>
          <p:cNvSpPr>
            <a:spLocks noGrp="1"/>
          </p:cNvSpPr>
          <p:nvPr>
            <p:ph type="title"/>
          </p:nvPr>
        </p:nvSpPr>
        <p:spPr/>
        <p:txBody>
          <a:bodyPr/>
          <a:lstStyle/>
          <a:p>
            <a:pPr eaLnBrk="1" hangingPunct="1"/>
            <a:r>
              <a:rPr lang="en-US" sz="4400" dirty="0" err="1"/>
              <a:t>Papillomaviridae</a:t>
            </a:r>
            <a:endParaRPr lang="en-US" altLang="en-US" dirty="0"/>
          </a:p>
        </p:txBody>
      </p:sp>
      <p:sp>
        <p:nvSpPr>
          <p:cNvPr id="205827" name="Rectangle 3">
            <a:extLst>
              <a:ext uri="{FF2B5EF4-FFF2-40B4-BE49-F238E27FC236}">
                <a16:creationId xmlns:a16="http://schemas.microsoft.com/office/drawing/2014/main" id="{E5AE1E0B-2EAA-60E1-AEBA-E0185349B704}"/>
              </a:ext>
            </a:extLst>
          </p:cNvPr>
          <p:cNvSpPr>
            <a:spLocks noGrp="1"/>
          </p:cNvSpPr>
          <p:nvPr>
            <p:ph idx="1"/>
          </p:nvPr>
        </p:nvSpPr>
        <p:spPr/>
        <p:txBody>
          <a:bodyPr/>
          <a:lstStyle/>
          <a:p>
            <a:r>
              <a:rPr lang="en-US" altLang="en-US" dirty="0"/>
              <a:t>Vaccines</a:t>
            </a:r>
          </a:p>
          <a:p>
            <a:pPr lvl="1"/>
            <a:r>
              <a:rPr lang="en-US" altLang="en-US" dirty="0"/>
              <a:t>Quadrivalent (</a:t>
            </a:r>
            <a:r>
              <a:rPr lang="en-US" altLang="en-US" dirty="0" err="1"/>
              <a:t>Gardisil</a:t>
            </a:r>
            <a:r>
              <a:rPr lang="en-US" altLang="en-US" dirty="0"/>
              <a:t>)–HPV types 6, 11, 16, and 18 to prevent cervical cancer, a</a:t>
            </a:r>
            <a:r>
              <a:rPr lang="en-US" altLang="en-US" sz="2400" dirty="0"/>
              <a:t>pproved by the U.S. Food and Drug Administration (FDA)</a:t>
            </a:r>
          </a:p>
          <a:p>
            <a:pPr lvl="3"/>
            <a:r>
              <a:rPr lang="en-US" altLang="en-US" sz="2200" dirty="0"/>
              <a:t>For females ages 9 to 26 in 2006</a:t>
            </a:r>
          </a:p>
          <a:p>
            <a:pPr lvl="3"/>
            <a:r>
              <a:rPr lang="en-US" altLang="en-US" sz="2200" dirty="0"/>
              <a:t>For males in 2009</a:t>
            </a:r>
          </a:p>
          <a:p>
            <a:pPr lvl="1"/>
            <a:r>
              <a:rPr lang="en-US" altLang="en-US" sz="2800" dirty="0"/>
              <a:t>Second vaccine against HPV types 16 and 18  (</a:t>
            </a:r>
            <a:r>
              <a:rPr lang="en-US" altLang="en-US" sz="2800" dirty="0" err="1"/>
              <a:t>Ceravix</a:t>
            </a:r>
            <a:r>
              <a:rPr lang="en-US" altLang="en-US" sz="2800" dirty="0"/>
              <a:t>)</a:t>
            </a:r>
          </a:p>
          <a:p>
            <a:pPr lvl="2"/>
            <a:r>
              <a:rPr lang="en-US" altLang="en-US" sz="2400" dirty="0"/>
              <a:t>Approved for use in women in 2009</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41E90644-C981-E524-316A-49B483F3C3D2}"/>
              </a:ext>
            </a:extLst>
          </p:cNvPr>
          <p:cNvSpPr>
            <a:spLocks noGrp="1"/>
          </p:cNvSpPr>
          <p:nvPr>
            <p:ph type="title"/>
          </p:nvPr>
        </p:nvSpPr>
        <p:spPr>
          <a:xfrm>
            <a:off x="866775" y="242890"/>
            <a:ext cx="8229600" cy="1143000"/>
          </a:xfrm>
        </p:spPr>
        <p:txBody>
          <a:bodyPr/>
          <a:lstStyle/>
          <a:p>
            <a:pPr eaLnBrk="1" hangingPunct="1"/>
            <a:r>
              <a:rPr lang="en-US" altLang="en-US" sz="4400" dirty="0" err="1"/>
              <a:t>Flioviridae</a:t>
            </a:r>
            <a:endParaRPr lang="en-US" altLang="en-US" dirty="0"/>
          </a:p>
        </p:txBody>
      </p:sp>
      <p:sp>
        <p:nvSpPr>
          <p:cNvPr id="292867" name="Rectangle 3">
            <a:extLst>
              <a:ext uri="{FF2B5EF4-FFF2-40B4-BE49-F238E27FC236}">
                <a16:creationId xmlns:a16="http://schemas.microsoft.com/office/drawing/2014/main" id="{304416AA-591E-1AFB-7578-083E3808FE15}"/>
              </a:ext>
            </a:extLst>
          </p:cNvPr>
          <p:cNvSpPr>
            <a:spLocks noGrp="1"/>
          </p:cNvSpPr>
          <p:nvPr>
            <p:ph idx="1"/>
          </p:nvPr>
        </p:nvSpPr>
        <p:spPr>
          <a:xfrm>
            <a:off x="1095375" y="1385890"/>
            <a:ext cx="7772400" cy="4454525"/>
          </a:xfrm>
        </p:spPr>
        <p:txBody>
          <a:bodyPr/>
          <a:lstStyle/>
          <a:p>
            <a:r>
              <a:rPr lang="en-US" altLang="en-US" dirty="0"/>
              <a:t>Diagnosis </a:t>
            </a:r>
          </a:p>
          <a:p>
            <a:pPr lvl="1"/>
            <a:r>
              <a:rPr lang="en-US" altLang="en-US" dirty="0"/>
              <a:t>EBOV and MARV</a:t>
            </a:r>
          </a:p>
          <a:p>
            <a:pPr lvl="2"/>
            <a:r>
              <a:rPr lang="en-US" altLang="en-US" dirty="0"/>
              <a:t>Because of the risk of laboratory infection, biosafety level 3 laboratories are required.</a:t>
            </a:r>
          </a:p>
          <a:p>
            <a:pPr lvl="2"/>
            <a:r>
              <a:rPr lang="en-US" altLang="en-US" dirty="0"/>
              <a:t>Sometimes electron microscopy of clinical samples will yield the characteristic long, rodlike virions.</a:t>
            </a:r>
          </a:p>
          <a:p>
            <a:pPr lvl="2"/>
            <a:r>
              <a:rPr lang="en-US" altLang="en-US" dirty="0"/>
              <a:t>Newer molecular testing is being developed to detect EBOV in serum; this will likely obtain rapid FDA review and approval.</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CCB92C0-240B-A40B-AE66-DD858D36D1B0}"/>
              </a:ext>
            </a:extLst>
          </p:cNvPr>
          <p:cNvSpPr>
            <a:spLocks noGrp="1" noChangeArrowheads="1"/>
          </p:cNvSpPr>
          <p:nvPr>
            <p:ph type="title"/>
          </p:nvPr>
        </p:nvSpPr>
        <p:spPr/>
        <p:txBody>
          <a:bodyPr rtlCol="0">
            <a:normAutofit fontScale="90000"/>
          </a:bodyPr>
          <a:lstStyle/>
          <a:p>
            <a:pPr>
              <a:defRPr/>
            </a:pPr>
            <a:r>
              <a:rPr lang="en-US" altLang="en-US" dirty="0"/>
              <a:t>Transmission Electron Micrograph of the Ebola Virus</a:t>
            </a:r>
          </a:p>
        </p:txBody>
      </p:sp>
      <p:pic>
        <p:nvPicPr>
          <p:cNvPr id="293893" name="Picture 6" descr="Y:\ELS00000-IW26_[Mahon 6e]\ELS00000-IW26-SRC\Course-N\Construction\IC\jpg\Chapter029\029014.jpg">
            <a:extLst>
              <a:ext uri="{FF2B5EF4-FFF2-40B4-BE49-F238E27FC236}">
                <a16:creationId xmlns:a16="http://schemas.microsoft.com/office/drawing/2014/main" id="{F8BE498E-3A50-E911-69C8-00AD8B3A3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0"/>
            <a:ext cx="593725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07EFD-CDAA-76E9-C180-F6BC3AA3C2A5}"/>
              </a:ext>
            </a:extLst>
          </p:cNvPr>
          <p:cNvSpPr>
            <a:spLocks noGrp="1"/>
          </p:cNvSpPr>
          <p:nvPr>
            <p:ph idx="1"/>
          </p:nvPr>
        </p:nvSpPr>
        <p:spPr>
          <a:xfrm>
            <a:off x="914400" y="1519225"/>
            <a:ext cx="10363200" cy="4454525"/>
          </a:xfrm>
        </p:spPr>
        <p:txBody>
          <a:bodyPr/>
          <a:lstStyle/>
          <a:p>
            <a:pPr>
              <a:defRPr/>
            </a:pPr>
            <a:endParaRPr lang="en-US" dirty="0"/>
          </a:p>
          <a:p>
            <a:pPr>
              <a:defRPr/>
            </a:pPr>
            <a:endParaRPr lang="en-US" dirty="0"/>
          </a:p>
          <a:p>
            <a:pPr>
              <a:defRPr/>
            </a:pPr>
            <a:endParaRPr lang="en-US" dirty="0"/>
          </a:p>
          <a:p>
            <a:pPr marL="0" indent="0" algn="ctr">
              <a:buNone/>
              <a:defRPr/>
            </a:pPr>
            <a:r>
              <a:rPr lang="en-US" sz="4000" dirty="0" err="1"/>
              <a:t>Flavivirdae</a:t>
            </a:r>
            <a:endParaRPr lang="en-US" sz="4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a:extLst>
              <a:ext uri="{FF2B5EF4-FFF2-40B4-BE49-F238E27FC236}">
                <a16:creationId xmlns:a16="http://schemas.microsoft.com/office/drawing/2014/main" id="{BA45A69E-0A8A-0873-CBD2-177EF6A2BF2B}"/>
              </a:ext>
            </a:extLst>
          </p:cNvPr>
          <p:cNvSpPr>
            <a:spLocks noGrp="1"/>
          </p:cNvSpPr>
          <p:nvPr>
            <p:ph type="title"/>
          </p:nvPr>
        </p:nvSpPr>
        <p:spPr/>
        <p:txBody>
          <a:bodyPr/>
          <a:lstStyle/>
          <a:p>
            <a:r>
              <a:rPr lang="en-US" sz="4400" dirty="0" err="1"/>
              <a:t>Flavivirdae</a:t>
            </a:r>
            <a:endParaRPr lang="en-US" altLang="en-US" dirty="0"/>
          </a:p>
        </p:txBody>
      </p:sp>
      <p:sp>
        <p:nvSpPr>
          <p:cNvPr id="295939" name="Content Placeholder 2">
            <a:extLst>
              <a:ext uri="{FF2B5EF4-FFF2-40B4-BE49-F238E27FC236}">
                <a16:creationId xmlns:a16="http://schemas.microsoft.com/office/drawing/2014/main" id="{F050B6B8-8834-DDCC-B4EB-8ACBF7620708}"/>
              </a:ext>
            </a:extLst>
          </p:cNvPr>
          <p:cNvSpPr>
            <a:spLocks noGrp="1"/>
          </p:cNvSpPr>
          <p:nvPr>
            <p:ph idx="1"/>
          </p:nvPr>
        </p:nvSpPr>
        <p:spPr/>
        <p:txBody>
          <a:bodyPr/>
          <a:lstStyle/>
          <a:p>
            <a:r>
              <a:rPr lang="en-US" altLang="en-US" dirty="0"/>
              <a:t>Japanese encephalitis (JE) virus</a:t>
            </a:r>
          </a:p>
          <a:p>
            <a:pPr lvl="1"/>
            <a:r>
              <a:rPr lang="en-US" altLang="en-US" dirty="0"/>
              <a:t>Major cause of encephalitis in Asia</a:t>
            </a:r>
          </a:p>
          <a:p>
            <a:pPr lvl="1"/>
            <a:r>
              <a:rPr lang="en-US" altLang="en-US" dirty="0"/>
              <a:t>The most common cause of arboviral encephalitis in the world</a:t>
            </a:r>
          </a:p>
          <a:p>
            <a:pPr lvl="1"/>
            <a:r>
              <a:rPr lang="en-US" altLang="en-US" dirty="0"/>
              <a:t>Most patients are asymptomatic, cases are likely under-reported.</a:t>
            </a:r>
          </a:p>
          <a:p>
            <a:pPr lvl="1"/>
            <a:r>
              <a:rPr lang="en-US" altLang="en-US" dirty="0"/>
              <a:t>Children are mostly affected by this infection, with mortality as high as 30%; mortality in adults is much lower.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a:extLst>
              <a:ext uri="{FF2B5EF4-FFF2-40B4-BE49-F238E27FC236}">
                <a16:creationId xmlns:a16="http://schemas.microsoft.com/office/drawing/2014/main" id="{B414F6FF-A81B-5E72-77D6-B952601BDC4C}"/>
              </a:ext>
            </a:extLst>
          </p:cNvPr>
          <p:cNvSpPr>
            <a:spLocks noGrp="1"/>
          </p:cNvSpPr>
          <p:nvPr>
            <p:ph type="title"/>
          </p:nvPr>
        </p:nvSpPr>
        <p:spPr/>
        <p:txBody>
          <a:bodyPr/>
          <a:lstStyle/>
          <a:p>
            <a:r>
              <a:rPr lang="en-US" sz="4400" dirty="0" err="1"/>
              <a:t>Flavivirdae</a:t>
            </a:r>
            <a:endParaRPr lang="en-US" altLang="en-US" dirty="0"/>
          </a:p>
        </p:txBody>
      </p:sp>
      <p:sp>
        <p:nvSpPr>
          <p:cNvPr id="296963" name="Content Placeholder 2">
            <a:extLst>
              <a:ext uri="{FF2B5EF4-FFF2-40B4-BE49-F238E27FC236}">
                <a16:creationId xmlns:a16="http://schemas.microsoft.com/office/drawing/2014/main" id="{DF28C559-9B54-BE95-658C-45730E12B3F7}"/>
              </a:ext>
            </a:extLst>
          </p:cNvPr>
          <p:cNvSpPr>
            <a:spLocks noGrp="1"/>
          </p:cNvSpPr>
          <p:nvPr>
            <p:ph idx="1"/>
          </p:nvPr>
        </p:nvSpPr>
        <p:spPr/>
        <p:txBody>
          <a:bodyPr/>
          <a:lstStyle/>
          <a:p>
            <a:r>
              <a:rPr lang="en-US" altLang="en-US" dirty="0"/>
              <a:t>Dengue virus</a:t>
            </a:r>
          </a:p>
          <a:p>
            <a:pPr lvl="1"/>
            <a:r>
              <a:rPr lang="en-US" altLang="en-US" dirty="0"/>
              <a:t>Responsible for two distinct diseases</a:t>
            </a:r>
          </a:p>
          <a:p>
            <a:pPr lvl="2"/>
            <a:r>
              <a:rPr lang="en-US" altLang="en-US" dirty="0"/>
              <a:t>Classic dengue fever (DF)</a:t>
            </a:r>
          </a:p>
          <a:p>
            <a:pPr lvl="2"/>
            <a:r>
              <a:rPr lang="en-US" altLang="en-US" dirty="0"/>
              <a:t>Dengue hemorrhagic fever (DHF)—more serious</a:t>
            </a:r>
          </a:p>
          <a:p>
            <a:pPr lvl="1"/>
            <a:r>
              <a:rPr lang="en-US" altLang="en-US" dirty="0"/>
              <a:t>Deaths occur in children younger than 5 years in association with DHF.</a:t>
            </a:r>
          </a:p>
          <a:p>
            <a:pPr lvl="1"/>
            <a:r>
              <a:rPr lang="en-US" altLang="en-US" dirty="0"/>
              <a:t>Transmitted by </a:t>
            </a:r>
            <a:r>
              <a:rPr lang="en-US" altLang="en-US" i="1" dirty="0"/>
              <a:t>Aedes</a:t>
            </a:r>
            <a:r>
              <a:rPr lang="en-US" altLang="en-US" dirty="0"/>
              <a:t> mosquitoes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a:extLst>
              <a:ext uri="{FF2B5EF4-FFF2-40B4-BE49-F238E27FC236}">
                <a16:creationId xmlns:a16="http://schemas.microsoft.com/office/drawing/2014/main" id="{77056C36-E2E2-81D8-95F8-476FEDE6D53E}"/>
              </a:ext>
            </a:extLst>
          </p:cNvPr>
          <p:cNvSpPr>
            <a:spLocks noGrp="1"/>
          </p:cNvSpPr>
          <p:nvPr>
            <p:ph type="title"/>
          </p:nvPr>
        </p:nvSpPr>
        <p:spPr/>
        <p:txBody>
          <a:bodyPr/>
          <a:lstStyle/>
          <a:p>
            <a:r>
              <a:rPr lang="en-US" sz="4400" dirty="0" err="1"/>
              <a:t>Flavivirdae</a:t>
            </a:r>
            <a:endParaRPr lang="en-US" altLang="en-US" dirty="0"/>
          </a:p>
        </p:txBody>
      </p:sp>
      <p:sp>
        <p:nvSpPr>
          <p:cNvPr id="297987" name="Content Placeholder 2">
            <a:extLst>
              <a:ext uri="{FF2B5EF4-FFF2-40B4-BE49-F238E27FC236}">
                <a16:creationId xmlns:a16="http://schemas.microsoft.com/office/drawing/2014/main" id="{ED65A5B2-F621-A219-CD20-2A22A769000E}"/>
              </a:ext>
            </a:extLst>
          </p:cNvPr>
          <p:cNvSpPr>
            <a:spLocks noGrp="1"/>
          </p:cNvSpPr>
          <p:nvPr>
            <p:ph idx="1"/>
          </p:nvPr>
        </p:nvSpPr>
        <p:spPr/>
        <p:txBody>
          <a:bodyPr/>
          <a:lstStyle/>
          <a:p>
            <a:r>
              <a:rPr lang="en-US" altLang="en-US" dirty="0"/>
              <a:t>Clinical Manifestations</a:t>
            </a:r>
          </a:p>
          <a:p>
            <a:pPr lvl="1"/>
            <a:r>
              <a:rPr lang="en-US" altLang="en-US" dirty="0"/>
              <a:t>Dengue fever (DF)</a:t>
            </a:r>
          </a:p>
          <a:p>
            <a:pPr lvl="2"/>
            <a:r>
              <a:rPr lang="en-US" altLang="en-US" dirty="0"/>
              <a:t>Fever, headache, myalgia, and bone pain (resulting in the nickname “breakbone fever”)</a:t>
            </a:r>
          </a:p>
          <a:p>
            <a:pPr lvl="2"/>
            <a:r>
              <a:rPr lang="en-US" altLang="en-US" dirty="0"/>
              <a:t>Some patients develop a rash.</a:t>
            </a:r>
          </a:p>
          <a:p>
            <a:pPr lvl="2"/>
            <a:r>
              <a:rPr lang="en-US" altLang="en-US" dirty="0"/>
              <a:t>Self-limiting, often resolves in 1 to 2 weeks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a:extLst>
              <a:ext uri="{FF2B5EF4-FFF2-40B4-BE49-F238E27FC236}">
                <a16:creationId xmlns:a16="http://schemas.microsoft.com/office/drawing/2014/main" id="{660C5D32-DB9B-A100-17CA-2034D19240D1}"/>
              </a:ext>
            </a:extLst>
          </p:cNvPr>
          <p:cNvSpPr>
            <a:spLocks noGrp="1"/>
          </p:cNvSpPr>
          <p:nvPr>
            <p:ph type="title"/>
          </p:nvPr>
        </p:nvSpPr>
        <p:spPr/>
        <p:txBody>
          <a:bodyPr/>
          <a:lstStyle/>
          <a:p>
            <a:r>
              <a:rPr lang="en-US" sz="4400" dirty="0" err="1"/>
              <a:t>Flavivirdae</a:t>
            </a:r>
            <a:endParaRPr lang="en-US" altLang="en-US" dirty="0"/>
          </a:p>
        </p:txBody>
      </p:sp>
      <p:sp>
        <p:nvSpPr>
          <p:cNvPr id="299011" name="Content Placeholder 2">
            <a:extLst>
              <a:ext uri="{FF2B5EF4-FFF2-40B4-BE49-F238E27FC236}">
                <a16:creationId xmlns:a16="http://schemas.microsoft.com/office/drawing/2014/main" id="{5D849403-6EE1-C237-1B8B-34B22FBD2641}"/>
              </a:ext>
            </a:extLst>
          </p:cNvPr>
          <p:cNvSpPr>
            <a:spLocks noGrp="1"/>
          </p:cNvSpPr>
          <p:nvPr>
            <p:ph idx="1"/>
          </p:nvPr>
        </p:nvSpPr>
        <p:spPr/>
        <p:txBody>
          <a:bodyPr/>
          <a:lstStyle/>
          <a:p>
            <a:r>
              <a:rPr lang="en-US" altLang="en-US" dirty="0"/>
              <a:t>Clinical Manifestations</a:t>
            </a:r>
          </a:p>
          <a:p>
            <a:pPr lvl="1"/>
            <a:r>
              <a:rPr lang="en-US" altLang="en-US" dirty="0"/>
              <a:t>Dengue hemorrhagic fever (DHF)</a:t>
            </a:r>
          </a:p>
          <a:p>
            <a:pPr lvl="2"/>
            <a:r>
              <a:rPr lang="en-US" altLang="en-US" dirty="0"/>
              <a:t>Patients develop DHF after previous exposure to one serotype of dengue virus and are then exposed to one of the other three serotypes. </a:t>
            </a:r>
          </a:p>
          <a:p>
            <a:pPr lvl="2"/>
            <a:r>
              <a:rPr lang="en-US" altLang="en-US" dirty="0"/>
              <a:t>Exposure to two different serotypes of dengue virus appears to be necessary for development of DHF.</a:t>
            </a:r>
          </a:p>
          <a:p>
            <a:pPr lvl="2"/>
            <a:r>
              <a:rPr lang="en-US" altLang="en-US" dirty="0"/>
              <a:t>Patients with DHF develop the symptoms of classic DF, along with thrombocytopenia, hemorrhage, shock, and sometimes death.</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a:extLst>
              <a:ext uri="{FF2B5EF4-FFF2-40B4-BE49-F238E27FC236}">
                <a16:creationId xmlns:a16="http://schemas.microsoft.com/office/drawing/2014/main" id="{0E684274-A358-AC90-C626-7FC0CB9F3ED1}"/>
              </a:ext>
            </a:extLst>
          </p:cNvPr>
          <p:cNvSpPr>
            <a:spLocks noGrp="1"/>
          </p:cNvSpPr>
          <p:nvPr>
            <p:ph type="title"/>
          </p:nvPr>
        </p:nvSpPr>
        <p:spPr/>
        <p:txBody>
          <a:bodyPr/>
          <a:lstStyle/>
          <a:p>
            <a:r>
              <a:rPr lang="en-US" sz="4400" dirty="0" err="1"/>
              <a:t>Flavivirdae</a:t>
            </a:r>
            <a:endParaRPr lang="en-US" altLang="en-US" dirty="0"/>
          </a:p>
        </p:txBody>
      </p:sp>
      <p:sp>
        <p:nvSpPr>
          <p:cNvPr id="300035" name="Content Placeholder 2">
            <a:extLst>
              <a:ext uri="{FF2B5EF4-FFF2-40B4-BE49-F238E27FC236}">
                <a16:creationId xmlns:a16="http://schemas.microsoft.com/office/drawing/2014/main" id="{EA941BAF-AEE9-2382-B3F9-4F7D6EABEBC7}"/>
              </a:ext>
            </a:extLst>
          </p:cNvPr>
          <p:cNvSpPr>
            <a:spLocks noGrp="1"/>
          </p:cNvSpPr>
          <p:nvPr>
            <p:ph idx="1"/>
          </p:nvPr>
        </p:nvSpPr>
        <p:spPr/>
        <p:txBody>
          <a:bodyPr/>
          <a:lstStyle/>
          <a:p>
            <a:r>
              <a:rPr lang="en-US" altLang="en-US" dirty="0"/>
              <a:t>Yellow fever</a:t>
            </a:r>
          </a:p>
          <a:p>
            <a:pPr lvl="1"/>
            <a:r>
              <a:rPr lang="en-US" altLang="en-US" dirty="0"/>
              <a:t>Caused by yellow fever virus</a:t>
            </a:r>
          </a:p>
          <a:p>
            <a:pPr lvl="1"/>
            <a:r>
              <a:rPr lang="en-US" altLang="en-US" dirty="0"/>
              <a:t>Considered an emerging pathogen, even though a vaccine has been available for decades.</a:t>
            </a:r>
          </a:p>
          <a:p>
            <a:pPr lvl="1"/>
            <a:r>
              <a:rPr lang="en-US" altLang="en-US" dirty="0"/>
              <a:t>The actual incidence may be underreported.</a:t>
            </a:r>
          </a:p>
          <a:p>
            <a:pPr lvl="1"/>
            <a:r>
              <a:rPr lang="en-US" altLang="en-US" dirty="0"/>
              <a:t>Still endemic in parts of Africa and South America</a:t>
            </a:r>
          </a:p>
          <a:p>
            <a:pPr lvl="2"/>
            <a:r>
              <a:rPr lang="en-US" altLang="en-US" dirty="0"/>
              <a:t>80% of these populations must be vaccinated to reduce the impact of disease</a:t>
            </a:r>
            <a:r>
              <a:rPr lang="en-US" altLang="en-US" dirty="0">
                <a:solidFill>
                  <a:srgbClr val="FF0000"/>
                </a:solidFill>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4D656CCE-9D99-99AF-0499-38FD3E8D87CB}"/>
              </a:ext>
            </a:extLst>
          </p:cNvPr>
          <p:cNvSpPr>
            <a:spLocks noGrp="1"/>
          </p:cNvSpPr>
          <p:nvPr>
            <p:ph type="title"/>
          </p:nvPr>
        </p:nvSpPr>
        <p:spPr>
          <a:xfrm>
            <a:off x="685800" y="406402"/>
            <a:ext cx="7772400" cy="990600"/>
          </a:xfrm>
        </p:spPr>
        <p:txBody>
          <a:bodyPr/>
          <a:lstStyle/>
          <a:p>
            <a:pPr eaLnBrk="1" hangingPunct="1"/>
            <a:r>
              <a:rPr lang="en-US" sz="4400" dirty="0" err="1"/>
              <a:t>Flavivirdae</a:t>
            </a:r>
            <a:endParaRPr lang="en-US" altLang="en-US" dirty="0"/>
          </a:p>
        </p:txBody>
      </p:sp>
      <p:sp>
        <p:nvSpPr>
          <p:cNvPr id="80899" name="Rectangle 3">
            <a:extLst>
              <a:ext uri="{FF2B5EF4-FFF2-40B4-BE49-F238E27FC236}">
                <a16:creationId xmlns:a16="http://schemas.microsoft.com/office/drawing/2014/main" id="{4F438032-5A7B-ABF1-9060-1CEC509B4381}"/>
              </a:ext>
            </a:extLst>
          </p:cNvPr>
          <p:cNvSpPr>
            <a:spLocks noGrp="1" noChangeArrowheads="1"/>
          </p:cNvSpPr>
          <p:nvPr>
            <p:ph idx="1"/>
          </p:nvPr>
        </p:nvSpPr>
        <p:spPr>
          <a:xfrm>
            <a:off x="865188" y="1327151"/>
            <a:ext cx="8793162" cy="4454525"/>
          </a:xfrm>
        </p:spPr>
        <p:txBody>
          <a:bodyPr rtlCol="0">
            <a:normAutofit/>
          </a:bodyPr>
          <a:lstStyle/>
          <a:p>
            <a:pPr>
              <a:defRPr/>
            </a:pPr>
            <a:r>
              <a:rPr lang="en-US" altLang="en-US" dirty="0"/>
              <a:t>Yellow fever</a:t>
            </a:r>
          </a:p>
          <a:p>
            <a:pPr lvl="1">
              <a:defRPr/>
            </a:pPr>
            <a:r>
              <a:rPr lang="en-US" altLang="en-US" dirty="0"/>
              <a:t>Symptoms</a:t>
            </a:r>
          </a:p>
          <a:p>
            <a:pPr lvl="2">
              <a:defRPr/>
            </a:pPr>
            <a:r>
              <a:rPr lang="en-US" altLang="en-US" dirty="0"/>
              <a:t>Asymptomatic</a:t>
            </a:r>
          </a:p>
          <a:p>
            <a:pPr lvl="2">
              <a:defRPr/>
            </a:pPr>
            <a:r>
              <a:rPr lang="en-US" altLang="en-US" dirty="0"/>
              <a:t>Acute infection</a:t>
            </a:r>
          </a:p>
          <a:p>
            <a:pPr lvl="3">
              <a:defRPr/>
            </a:pPr>
            <a:r>
              <a:rPr lang="en-US" altLang="en-US" dirty="0"/>
              <a:t>Fever, myalgia, backache, headache, anorexia, nausea, and vomiting</a:t>
            </a:r>
          </a:p>
          <a:p>
            <a:pPr lvl="3">
              <a:defRPr/>
            </a:pPr>
            <a:r>
              <a:rPr lang="en-US" altLang="en-US" dirty="0"/>
              <a:t>Self-limiting, nonfatal, most recover</a:t>
            </a:r>
          </a:p>
          <a:p>
            <a:pPr lvl="2">
              <a:defRPr/>
            </a:pPr>
            <a:r>
              <a:rPr lang="en-US" altLang="en-US" dirty="0"/>
              <a:t>Systemic toxic phase (15%)</a:t>
            </a:r>
          </a:p>
          <a:p>
            <a:pPr lvl="3">
              <a:defRPr/>
            </a:pPr>
            <a:r>
              <a:rPr lang="en-US" altLang="en-US" dirty="0"/>
              <a:t>Fever, jaundice, hemorrhaging from mouth, eyes, nose, stomach, and other areas</a:t>
            </a:r>
          </a:p>
          <a:p>
            <a:pPr lvl="3">
              <a:defRPr/>
            </a:pPr>
            <a:r>
              <a:rPr lang="en-US" altLang="en-US" dirty="0"/>
              <a:t>Kidney failure causing 50% mortality</a:t>
            </a:r>
          </a:p>
          <a:p>
            <a:pPr marL="914400" lvl="2" indent="0">
              <a:buNone/>
              <a:defRPr/>
            </a:pPr>
            <a:endParaRPr lang="en-US" altLang="en-US" dirty="0"/>
          </a:p>
          <a:p>
            <a:pPr>
              <a:defRPr/>
            </a:pPr>
            <a:endParaRPr lang="en-US" altLang="en-US" sz="2700" dirty="0"/>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E81AB6C9-1D3B-D94B-8ADC-CF591BDFF707}"/>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302083" name="Rectangle 3">
            <a:extLst>
              <a:ext uri="{FF2B5EF4-FFF2-40B4-BE49-F238E27FC236}">
                <a16:creationId xmlns:a16="http://schemas.microsoft.com/office/drawing/2014/main" id="{BB152651-71FF-8101-4003-AD06ED414DFC}"/>
              </a:ext>
            </a:extLst>
          </p:cNvPr>
          <p:cNvSpPr>
            <a:spLocks noGrp="1"/>
          </p:cNvSpPr>
          <p:nvPr>
            <p:ph idx="1"/>
          </p:nvPr>
        </p:nvSpPr>
        <p:spPr>
          <a:xfrm>
            <a:off x="1095375" y="1484314"/>
            <a:ext cx="7848600" cy="4454525"/>
          </a:xfrm>
        </p:spPr>
        <p:txBody>
          <a:bodyPr/>
          <a:lstStyle/>
          <a:p>
            <a:pPr>
              <a:spcBef>
                <a:spcPts val="400"/>
              </a:spcBef>
              <a:spcAft>
                <a:spcPts val="400"/>
              </a:spcAft>
            </a:pPr>
            <a:r>
              <a:rPr lang="en-US" altLang="en-US" dirty="0"/>
              <a:t>Yellow fever</a:t>
            </a:r>
          </a:p>
          <a:p>
            <a:pPr lvl="1">
              <a:spcBef>
                <a:spcPts val="400"/>
              </a:spcBef>
              <a:spcAft>
                <a:spcPts val="400"/>
              </a:spcAft>
            </a:pPr>
            <a:r>
              <a:rPr lang="en-US" altLang="en-US" dirty="0"/>
              <a:t>Three different transition cycles</a:t>
            </a:r>
          </a:p>
          <a:p>
            <a:pPr lvl="2">
              <a:spcBef>
                <a:spcPts val="400"/>
              </a:spcBef>
              <a:spcAft>
                <a:spcPts val="400"/>
              </a:spcAft>
            </a:pPr>
            <a:r>
              <a:rPr lang="en-US" altLang="en-US" dirty="0"/>
              <a:t>Sylvatic—virus is maintained in monkey populations and transmitted by mosquitoes</a:t>
            </a:r>
          </a:p>
          <a:p>
            <a:pPr lvl="3">
              <a:spcBef>
                <a:spcPts val="400"/>
              </a:spcBef>
              <a:spcAft>
                <a:spcPts val="400"/>
              </a:spcAft>
            </a:pPr>
            <a:r>
              <a:rPr lang="en-US" altLang="en-US" dirty="0"/>
              <a:t>Humans are not the usual hosts.</a:t>
            </a:r>
          </a:p>
          <a:p>
            <a:pPr lvl="2">
              <a:spcBef>
                <a:spcPts val="400"/>
              </a:spcBef>
              <a:spcAft>
                <a:spcPts val="400"/>
              </a:spcAft>
            </a:pPr>
            <a:r>
              <a:rPr lang="en-US" altLang="en-US" dirty="0"/>
              <a:t>Urban—occurs in larger towns and cities</a:t>
            </a:r>
          </a:p>
          <a:p>
            <a:pPr lvl="3">
              <a:spcBef>
                <a:spcPts val="400"/>
              </a:spcBef>
              <a:spcAft>
                <a:spcPts val="400"/>
              </a:spcAft>
            </a:pPr>
            <a:r>
              <a:rPr lang="en-US" altLang="en-US" dirty="0"/>
              <a:t>Mosquito transmits infection to humans.</a:t>
            </a:r>
          </a:p>
          <a:p>
            <a:pPr lvl="3">
              <a:spcBef>
                <a:spcPts val="400"/>
              </a:spcBef>
              <a:spcAft>
                <a:spcPts val="400"/>
              </a:spcAft>
            </a:pPr>
            <a:r>
              <a:rPr lang="en-US" altLang="en-US" dirty="0"/>
              <a:t>Large outbreaks can occur from a single case.</a:t>
            </a:r>
          </a:p>
          <a:p>
            <a:pPr lvl="2">
              <a:spcBef>
                <a:spcPts val="400"/>
              </a:spcBef>
              <a:spcAft>
                <a:spcPts val="400"/>
              </a:spcAft>
            </a:pPr>
            <a:r>
              <a:rPr lang="en-US" altLang="en-US" dirty="0"/>
              <a:t>Intermediate—humans and monkeys are the reservoirs; mosquitoes serve as reservoirs and vectors</a:t>
            </a:r>
          </a:p>
          <a:p>
            <a:pPr lvl="3">
              <a:spcBef>
                <a:spcPts val="400"/>
              </a:spcBef>
              <a:spcAft>
                <a:spcPts val="400"/>
              </a:spcAft>
            </a:pPr>
            <a:r>
              <a:rPr lang="en-US" altLang="en-US" dirty="0"/>
              <a:t>High-morbidity, low-mortality outbreaks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DD4D0E7-1076-8C62-5547-E2622766E836}"/>
              </a:ext>
            </a:extLst>
          </p:cNvPr>
          <p:cNvSpPr>
            <a:spLocks noGrp="1"/>
          </p:cNvSpPr>
          <p:nvPr>
            <p:ph type="title"/>
          </p:nvPr>
        </p:nvSpPr>
        <p:spPr/>
        <p:txBody>
          <a:bodyPr/>
          <a:lstStyle/>
          <a:p>
            <a:pPr eaLnBrk="1" hangingPunct="1"/>
            <a:r>
              <a:rPr lang="en-US" sz="4400" dirty="0" err="1"/>
              <a:t>Papillomaviridae</a:t>
            </a:r>
            <a:endParaRPr lang="en-US" altLang="en-US" dirty="0"/>
          </a:p>
        </p:txBody>
      </p:sp>
      <p:sp>
        <p:nvSpPr>
          <p:cNvPr id="206851" name="Rectangle 3">
            <a:extLst>
              <a:ext uri="{FF2B5EF4-FFF2-40B4-BE49-F238E27FC236}">
                <a16:creationId xmlns:a16="http://schemas.microsoft.com/office/drawing/2014/main" id="{2E58B8AA-10A1-CD18-2414-C309088199AF}"/>
              </a:ext>
            </a:extLst>
          </p:cNvPr>
          <p:cNvSpPr>
            <a:spLocks noGrp="1"/>
          </p:cNvSpPr>
          <p:nvPr>
            <p:ph idx="1"/>
          </p:nvPr>
        </p:nvSpPr>
        <p:spPr/>
        <p:txBody>
          <a:bodyPr/>
          <a:lstStyle/>
          <a:p>
            <a:r>
              <a:rPr lang="en-US" altLang="en-US" dirty="0"/>
              <a:t>Vaccines</a:t>
            </a:r>
          </a:p>
          <a:p>
            <a:pPr lvl="1"/>
            <a:r>
              <a:rPr lang="en-US" altLang="en-US" dirty="0"/>
              <a:t>HPV types 16 and 18 are linked to most cervical cancers and other HPV-associated cancers.</a:t>
            </a:r>
          </a:p>
          <a:p>
            <a:pPr lvl="1"/>
            <a:r>
              <a:rPr lang="en-US" altLang="en-US" dirty="0"/>
              <a:t>Controversy exists about the use of these vaccines because it is recommended that they be administered at a young age, preferably before sexual activity.</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3DAF3E9E-58B3-2A35-74D1-8C8C6F1C563D}"/>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303107" name="Rectangle 3">
            <a:extLst>
              <a:ext uri="{FF2B5EF4-FFF2-40B4-BE49-F238E27FC236}">
                <a16:creationId xmlns:a16="http://schemas.microsoft.com/office/drawing/2014/main" id="{456A5A14-62F2-57EB-C8AD-01C2D187D193}"/>
              </a:ext>
            </a:extLst>
          </p:cNvPr>
          <p:cNvSpPr>
            <a:spLocks noGrp="1"/>
          </p:cNvSpPr>
          <p:nvPr>
            <p:ph idx="1"/>
          </p:nvPr>
        </p:nvSpPr>
        <p:spPr>
          <a:xfrm>
            <a:off x="1104900" y="1504951"/>
            <a:ext cx="7772400" cy="4454525"/>
          </a:xfrm>
        </p:spPr>
        <p:txBody>
          <a:bodyPr/>
          <a:lstStyle/>
          <a:p>
            <a:pPr eaLnBrk="1" hangingPunct="1"/>
            <a:r>
              <a:rPr lang="en-US" altLang="en-US" dirty="0"/>
              <a:t>St. Louis encephalitis (SLE)</a:t>
            </a:r>
          </a:p>
          <a:p>
            <a:pPr lvl="1" eaLnBrk="1" hangingPunct="1"/>
            <a:r>
              <a:rPr lang="en-US" altLang="en-US" dirty="0"/>
              <a:t>Symptoms</a:t>
            </a:r>
          </a:p>
          <a:p>
            <a:pPr lvl="2" eaLnBrk="1" hangingPunct="1"/>
            <a:r>
              <a:rPr lang="en-US" altLang="en-US" dirty="0"/>
              <a:t>Usually, asymptomatic </a:t>
            </a:r>
          </a:p>
          <a:p>
            <a:pPr lvl="2" eaLnBrk="1" hangingPunct="1"/>
            <a:r>
              <a:rPr lang="en-US" altLang="en-US" dirty="0"/>
              <a:t>Fever only </a:t>
            </a:r>
          </a:p>
          <a:p>
            <a:pPr lvl="2" eaLnBrk="1" hangingPunct="1"/>
            <a:r>
              <a:rPr lang="en-US" altLang="en-US" dirty="0"/>
              <a:t>Some patients develop meningoencephalitis</a:t>
            </a:r>
          </a:p>
          <a:p>
            <a:pPr lvl="3" eaLnBrk="1" hangingPunct="1"/>
            <a:r>
              <a:rPr lang="en-US" altLang="en-US" dirty="0"/>
              <a:t>Milder in children than adults</a:t>
            </a:r>
          </a:p>
          <a:p>
            <a:pPr lvl="3" eaLnBrk="1" hangingPunct="1"/>
            <a:r>
              <a:rPr lang="en-US" altLang="en-US" dirty="0"/>
              <a:t>Mortality 3% to 20% in symptomatic patients</a:t>
            </a:r>
          </a:p>
          <a:p>
            <a:pPr eaLnBrk="1" hangingPunct="1"/>
            <a:r>
              <a:rPr lang="en-US" altLang="en-US" dirty="0"/>
              <a:t>Transmitted to humans by the bird biting </a:t>
            </a:r>
            <a:r>
              <a:rPr lang="en-US" altLang="en-US" i="1" dirty="0"/>
              <a:t>Culex mosquitoes</a:t>
            </a:r>
            <a:r>
              <a:rPr lang="en-US" altLang="en-US" dirty="0"/>
              <a:t>. Most infections occur in the summer months.</a:t>
            </a:r>
          </a:p>
          <a:p>
            <a:pPr eaLnBrk="1" hangingPunct="1"/>
            <a:endParaRPr lang="en-US" altLang="en-US" dirty="0"/>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CA55D5C1-B2FC-CCD4-8013-4B73ECB9BB9D}"/>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83971" name="Rectangle 3">
            <a:extLst>
              <a:ext uri="{FF2B5EF4-FFF2-40B4-BE49-F238E27FC236}">
                <a16:creationId xmlns:a16="http://schemas.microsoft.com/office/drawing/2014/main" id="{53A4DD42-F1F6-13AB-7D5C-81FF12F985A5}"/>
              </a:ext>
            </a:extLst>
          </p:cNvPr>
          <p:cNvSpPr>
            <a:spLocks noGrp="1" noChangeArrowheads="1"/>
          </p:cNvSpPr>
          <p:nvPr>
            <p:ph idx="1"/>
          </p:nvPr>
        </p:nvSpPr>
        <p:spPr>
          <a:xfrm>
            <a:off x="885825" y="1498601"/>
            <a:ext cx="8743950" cy="4454525"/>
          </a:xfrm>
        </p:spPr>
        <p:txBody>
          <a:bodyPr rtlCol="0">
            <a:normAutofit fontScale="92500" lnSpcReduction="10000"/>
          </a:bodyPr>
          <a:lstStyle/>
          <a:p>
            <a:pPr>
              <a:spcBef>
                <a:spcPts val="400"/>
              </a:spcBef>
              <a:spcAft>
                <a:spcPts val="400"/>
              </a:spcAft>
              <a:defRPr/>
            </a:pPr>
            <a:r>
              <a:rPr lang="en-US" altLang="en-US" dirty="0"/>
              <a:t>West Nile Virus (WNV)</a:t>
            </a:r>
          </a:p>
          <a:p>
            <a:pPr lvl="1">
              <a:spcBef>
                <a:spcPts val="400"/>
              </a:spcBef>
              <a:spcAft>
                <a:spcPts val="400"/>
              </a:spcAft>
              <a:defRPr/>
            </a:pPr>
            <a:r>
              <a:rPr lang="en-US" altLang="en-US" dirty="0"/>
              <a:t>Birds are natural hosts</a:t>
            </a:r>
          </a:p>
          <a:p>
            <a:pPr lvl="1">
              <a:spcBef>
                <a:spcPts val="400"/>
              </a:spcBef>
              <a:spcAft>
                <a:spcPts val="400"/>
              </a:spcAft>
              <a:defRPr/>
            </a:pPr>
            <a:r>
              <a:rPr lang="en-US" altLang="en-US" dirty="0"/>
              <a:t>Transmission</a:t>
            </a:r>
          </a:p>
          <a:p>
            <a:pPr lvl="2">
              <a:spcBef>
                <a:spcPts val="400"/>
              </a:spcBef>
              <a:spcAft>
                <a:spcPts val="400"/>
              </a:spcAft>
              <a:defRPr/>
            </a:pPr>
            <a:r>
              <a:rPr lang="en-US" altLang="en-US" dirty="0"/>
              <a:t>Mosquitoes</a:t>
            </a:r>
          </a:p>
          <a:p>
            <a:pPr lvl="2">
              <a:spcBef>
                <a:spcPts val="400"/>
              </a:spcBef>
              <a:spcAft>
                <a:spcPts val="400"/>
              </a:spcAft>
              <a:defRPr/>
            </a:pPr>
            <a:r>
              <a:rPr lang="en-US" altLang="en-US" dirty="0"/>
              <a:t>Humans are dead-end hosts.</a:t>
            </a:r>
          </a:p>
          <a:p>
            <a:pPr lvl="1">
              <a:spcBef>
                <a:spcPts val="400"/>
              </a:spcBef>
              <a:spcAft>
                <a:spcPts val="400"/>
              </a:spcAft>
              <a:defRPr/>
            </a:pPr>
            <a:r>
              <a:rPr lang="en-US" altLang="en-US" dirty="0"/>
              <a:t>Symptoms</a:t>
            </a:r>
          </a:p>
          <a:p>
            <a:pPr lvl="2">
              <a:spcBef>
                <a:spcPts val="400"/>
              </a:spcBef>
              <a:spcAft>
                <a:spcPts val="400"/>
              </a:spcAft>
              <a:defRPr/>
            </a:pPr>
            <a:r>
              <a:rPr lang="en-US" altLang="en-US" dirty="0"/>
              <a:t>Usually asymptomatic </a:t>
            </a:r>
          </a:p>
          <a:p>
            <a:pPr lvl="2">
              <a:spcBef>
                <a:spcPts val="400"/>
              </a:spcBef>
              <a:spcAft>
                <a:spcPts val="400"/>
              </a:spcAft>
              <a:defRPr/>
            </a:pPr>
            <a:r>
              <a:rPr lang="en-US" altLang="en-US" dirty="0"/>
              <a:t>West Nile fever if symptomatic</a:t>
            </a:r>
          </a:p>
          <a:p>
            <a:pPr lvl="3">
              <a:spcBef>
                <a:spcPts val="400"/>
              </a:spcBef>
              <a:spcAft>
                <a:spcPts val="400"/>
              </a:spcAft>
              <a:defRPr/>
            </a:pPr>
            <a:r>
              <a:rPr lang="en-US" altLang="en-US" dirty="0"/>
              <a:t>Fever, headache, fatigue, occasional skin rash on the trunk, swollen lymph glands, and/or eye pain</a:t>
            </a:r>
          </a:p>
          <a:p>
            <a:pPr lvl="2">
              <a:spcBef>
                <a:spcPts val="400"/>
              </a:spcBef>
              <a:spcAft>
                <a:spcPts val="400"/>
              </a:spcAft>
              <a:defRPr/>
            </a:pPr>
            <a:r>
              <a:rPr lang="en-US" altLang="en-US" dirty="0"/>
              <a:t>Some patients develop meningitis or encephalitis</a:t>
            </a:r>
          </a:p>
          <a:p>
            <a:pPr lvl="3">
              <a:spcBef>
                <a:spcPts val="400"/>
              </a:spcBef>
              <a:spcAft>
                <a:spcPts val="400"/>
              </a:spcAft>
              <a:defRPr/>
            </a:pPr>
            <a:r>
              <a:rPr lang="en-US" altLang="en-US" dirty="0"/>
              <a:t>Adults over age 50 years</a:t>
            </a:r>
          </a:p>
          <a:p>
            <a:pPr>
              <a:defRPr/>
            </a:pPr>
            <a:endParaRPr lang="en-US" altLang="en-US" dirty="0"/>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B4E12557-5247-C8DF-BB34-15A5384D90F7}"/>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305155" name="Rectangle 3">
            <a:extLst>
              <a:ext uri="{FF2B5EF4-FFF2-40B4-BE49-F238E27FC236}">
                <a16:creationId xmlns:a16="http://schemas.microsoft.com/office/drawing/2014/main" id="{9CFD9892-E753-1F7C-8E92-D9A13EEB7CE3}"/>
              </a:ext>
            </a:extLst>
          </p:cNvPr>
          <p:cNvSpPr>
            <a:spLocks noGrp="1"/>
          </p:cNvSpPr>
          <p:nvPr>
            <p:ph idx="1"/>
          </p:nvPr>
        </p:nvSpPr>
        <p:spPr>
          <a:xfrm>
            <a:off x="1027113" y="1690688"/>
            <a:ext cx="7772400" cy="4454525"/>
          </a:xfrm>
        </p:spPr>
        <p:txBody>
          <a:bodyPr/>
          <a:lstStyle/>
          <a:p>
            <a:r>
              <a:rPr lang="en-US" altLang="en-US" dirty="0"/>
              <a:t>Diagnosis West Nile virus (WNV)</a:t>
            </a:r>
          </a:p>
          <a:p>
            <a:pPr lvl="1"/>
            <a:r>
              <a:rPr lang="en-US" altLang="en-US" dirty="0"/>
              <a:t>Rapid WNV ELISA assay</a:t>
            </a:r>
          </a:p>
          <a:p>
            <a:pPr lvl="2"/>
            <a:r>
              <a:rPr lang="en-US" altLang="en-US" dirty="0"/>
              <a:t>Cross-reaction with other flaviviruses can occur.</a:t>
            </a:r>
          </a:p>
          <a:p>
            <a:pPr lvl="2"/>
            <a:r>
              <a:rPr lang="en-US" altLang="en-US" dirty="0"/>
              <a:t>Confirm results with antibody neutralization. </a:t>
            </a:r>
          </a:p>
          <a:p>
            <a:pPr lvl="1"/>
            <a:r>
              <a:rPr lang="en-US" altLang="en-US" dirty="0"/>
              <a:t>Indirect IF assay for antibodies</a:t>
            </a:r>
          </a:p>
          <a:p>
            <a:pPr lvl="2"/>
            <a:r>
              <a:rPr lang="en-US" altLang="en-US" dirty="0"/>
              <a:t>IgM antibody does not cross the blood-brain barrier; therefore, the presence of IgM in CSF strongly suggests CNS infection.</a:t>
            </a:r>
          </a:p>
          <a:p>
            <a:pPr lvl="1" eaLnBrk="1" hangingPunct="1"/>
            <a:endParaRPr lang="en-US" altLang="en-US" dirty="0"/>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3BD8B0E6-036D-727C-BC5E-1033B700C341}"/>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306179" name="Rectangle 3">
            <a:extLst>
              <a:ext uri="{FF2B5EF4-FFF2-40B4-BE49-F238E27FC236}">
                <a16:creationId xmlns:a16="http://schemas.microsoft.com/office/drawing/2014/main" id="{0CB04286-BD02-F476-A2AC-2B7D3D65F690}"/>
              </a:ext>
            </a:extLst>
          </p:cNvPr>
          <p:cNvSpPr>
            <a:spLocks noGrp="1"/>
          </p:cNvSpPr>
          <p:nvPr>
            <p:ph idx="1"/>
          </p:nvPr>
        </p:nvSpPr>
        <p:spPr>
          <a:xfrm>
            <a:off x="979488" y="1690688"/>
            <a:ext cx="7772400" cy="4454525"/>
          </a:xfrm>
        </p:spPr>
        <p:txBody>
          <a:bodyPr/>
          <a:lstStyle/>
          <a:p>
            <a:r>
              <a:rPr lang="en-US" altLang="en-US" dirty="0"/>
              <a:t>Diagnosis of West Nile Virus (WNV) infection</a:t>
            </a:r>
          </a:p>
          <a:p>
            <a:pPr lvl="1" eaLnBrk="1" hangingPunct="1"/>
            <a:r>
              <a:rPr lang="en-US" altLang="en-US" dirty="0"/>
              <a:t>Several RT-PCR, TaqMan, and nucleic acid sequence–based amplification assays have been used.</a:t>
            </a:r>
          </a:p>
          <a:p>
            <a:pPr eaLnBrk="1" hangingPunct="1"/>
            <a:r>
              <a:rPr lang="en-US" altLang="en-US" dirty="0"/>
              <a:t>No specific treatment for the infection</a:t>
            </a:r>
          </a:p>
          <a:p>
            <a:pPr eaLnBrk="1" hangingPunct="1"/>
            <a:r>
              <a:rPr lang="en-US" altLang="en-US" dirty="0"/>
              <a:t>In severe cases requiring hospitalization, supportive care, including</a:t>
            </a:r>
          </a:p>
          <a:p>
            <a:pPr lvl="1" eaLnBrk="1" hangingPunct="1"/>
            <a:r>
              <a:rPr lang="en-US" altLang="en-US" dirty="0"/>
              <a:t>IV fluids, respiratory support and prevention of secondary infection, may be warranted.</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a:extLst>
              <a:ext uri="{FF2B5EF4-FFF2-40B4-BE49-F238E27FC236}">
                <a16:creationId xmlns:a16="http://schemas.microsoft.com/office/drawing/2014/main" id="{7DDEDBED-3717-319B-F0D9-0C2BA1C015E3}"/>
              </a:ext>
            </a:extLst>
          </p:cNvPr>
          <p:cNvSpPr>
            <a:spLocks noGrp="1"/>
          </p:cNvSpPr>
          <p:nvPr>
            <p:ph type="title"/>
          </p:nvPr>
        </p:nvSpPr>
        <p:spPr/>
        <p:txBody>
          <a:bodyPr/>
          <a:lstStyle/>
          <a:p>
            <a:pPr eaLnBrk="1" hangingPunct="1"/>
            <a:r>
              <a:rPr lang="en-US" sz="4400" dirty="0" err="1"/>
              <a:t>Flavivirdae</a:t>
            </a:r>
            <a:endParaRPr lang="en-US" altLang="en-US" dirty="0"/>
          </a:p>
        </p:txBody>
      </p:sp>
      <p:sp>
        <p:nvSpPr>
          <p:cNvPr id="3" name="Content Placeholder 2">
            <a:extLst>
              <a:ext uri="{FF2B5EF4-FFF2-40B4-BE49-F238E27FC236}">
                <a16:creationId xmlns:a16="http://schemas.microsoft.com/office/drawing/2014/main" id="{5265282F-AF0F-DB03-9A22-1A9C7FD3BB6F}"/>
              </a:ext>
            </a:extLst>
          </p:cNvPr>
          <p:cNvSpPr>
            <a:spLocks noGrp="1"/>
          </p:cNvSpPr>
          <p:nvPr>
            <p:ph idx="1"/>
          </p:nvPr>
        </p:nvSpPr>
        <p:spPr>
          <a:xfrm>
            <a:off x="981075" y="1517651"/>
            <a:ext cx="8515350" cy="4454525"/>
          </a:xfrm>
        </p:spPr>
        <p:txBody>
          <a:bodyPr rtlCol="0">
            <a:normAutofit/>
          </a:bodyPr>
          <a:lstStyle/>
          <a:p>
            <a:pPr>
              <a:defRPr/>
            </a:pPr>
            <a:r>
              <a:rPr lang="en-US" dirty="0"/>
              <a:t>Zika virus</a:t>
            </a:r>
          </a:p>
          <a:p>
            <a:pPr lvl="1">
              <a:defRPr/>
            </a:pPr>
            <a:r>
              <a:rPr lang="en-US" dirty="0"/>
              <a:t>Mosquito-transmitted disease that can also be transmitted via infected blood or sexual contact</a:t>
            </a:r>
          </a:p>
          <a:p>
            <a:pPr lvl="2">
              <a:defRPr/>
            </a:pPr>
            <a:r>
              <a:rPr lang="en-US" dirty="0"/>
              <a:t>Less common—mother to child</a:t>
            </a:r>
          </a:p>
          <a:p>
            <a:pPr lvl="1">
              <a:defRPr/>
            </a:pPr>
            <a:r>
              <a:rPr lang="en-US" dirty="0"/>
              <a:t>Endemic in areas of Africa and Asia</a:t>
            </a:r>
          </a:p>
          <a:p>
            <a:pPr lvl="1">
              <a:defRPr/>
            </a:pPr>
            <a:r>
              <a:rPr lang="en-US" dirty="0"/>
              <a:t>Significant number of cases reported across South, Central, and North Americas</a:t>
            </a:r>
          </a:p>
          <a:p>
            <a:pPr lvl="1">
              <a:defRPr/>
            </a:pPr>
            <a:r>
              <a:rPr lang="en-US" dirty="0"/>
              <a:t>Symptoms</a:t>
            </a:r>
          </a:p>
          <a:p>
            <a:pPr lvl="2">
              <a:defRPr/>
            </a:pPr>
            <a:r>
              <a:rPr lang="en-US" dirty="0"/>
              <a:t>Fever, headache, fatigue,</a:t>
            </a:r>
          </a:p>
          <a:p>
            <a:pPr lvl="2">
              <a:defRPr/>
            </a:pPr>
            <a:r>
              <a:rPr lang="en-US" dirty="0"/>
              <a:t>Microcephaly in newborns during an epidemic in Brazil between 2014-2016.</a:t>
            </a:r>
          </a:p>
          <a:p>
            <a:pPr marL="0" indent="0">
              <a:buNone/>
              <a:defRPr/>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567B8-71E0-8278-CF13-86DAC9F9E066}"/>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t>Orthomyxoviridae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F3FAEE5-1A12-1A76-E1DD-A7E43136038B}"/>
              </a:ext>
            </a:extLst>
          </p:cNvPr>
          <p:cNvSpPr>
            <a:spLocks noGrp="1"/>
          </p:cNvSpPr>
          <p:nvPr>
            <p:ph type="title"/>
          </p:nvPr>
        </p:nvSpPr>
        <p:spPr>
          <a:xfrm>
            <a:off x="666750" y="444502"/>
            <a:ext cx="7772400" cy="1066800"/>
          </a:xfrm>
        </p:spPr>
        <p:txBody>
          <a:bodyPr/>
          <a:lstStyle/>
          <a:p>
            <a:pPr eaLnBrk="1" hangingPunct="1"/>
            <a:r>
              <a:rPr lang="en-US" sz="4400" dirty="0"/>
              <a:t>Orthomyxoviridae</a:t>
            </a:r>
            <a:endParaRPr lang="en-US" altLang="en-US" dirty="0"/>
          </a:p>
        </p:txBody>
      </p:sp>
      <p:sp>
        <p:nvSpPr>
          <p:cNvPr id="309251" name="Rectangle 3">
            <a:extLst>
              <a:ext uri="{FF2B5EF4-FFF2-40B4-BE49-F238E27FC236}">
                <a16:creationId xmlns:a16="http://schemas.microsoft.com/office/drawing/2014/main" id="{E43C74B1-5315-0847-C94A-CD07D2480894}"/>
              </a:ext>
            </a:extLst>
          </p:cNvPr>
          <p:cNvSpPr>
            <a:spLocks noGrp="1"/>
          </p:cNvSpPr>
          <p:nvPr>
            <p:ph idx="1"/>
          </p:nvPr>
        </p:nvSpPr>
        <p:spPr>
          <a:xfrm>
            <a:off x="901700" y="1511302"/>
            <a:ext cx="8985250" cy="4454525"/>
          </a:xfrm>
        </p:spPr>
        <p:txBody>
          <a:bodyPr/>
          <a:lstStyle/>
          <a:p>
            <a:pPr>
              <a:spcBef>
                <a:spcPts val="300"/>
              </a:spcBef>
              <a:spcAft>
                <a:spcPts val="300"/>
              </a:spcAft>
            </a:pPr>
            <a:r>
              <a:rPr lang="en-US" altLang="en-US" dirty="0"/>
              <a:t>Influenza viruses</a:t>
            </a:r>
          </a:p>
          <a:p>
            <a:pPr lvl="1">
              <a:spcBef>
                <a:spcPts val="300"/>
              </a:spcBef>
              <a:spcAft>
                <a:spcPts val="300"/>
              </a:spcAft>
            </a:pPr>
            <a:r>
              <a:rPr lang="en-US" altLang="en-US" dirty="0"/>
              <a:t>Enveloped </a:t>
            </a:r>
          </a:p>
          <a:p>
            <a:pPr lvl="1">
              <a:spcBef>
                <a:spcPts val="300"/>
              </a:spcBef>
              <a:spcAft>
                <a:spcPts val="300"/>
              </a:spcAft>
            </a:pPr>
            <a:r>
              <a:rPr lang="en-US" altLang="en-US" dirty="0"/>
              <a:t>Members can be distinguished using two major structural proteins.</a:t>
            </a:r>
          </a:p>
          <a:p>
            <a:pPr lvl="2">
              <a:spcBef>
                <a:spcPts val="300"/>
              </a:spcBef>
              <a:spcAft>
                <a:spcPts val="300"/>
              </a:spcAft>
            </a:pPr>
            <a:r>
              <a:rPr lang="en-US" altLang="en-US" dirty="0"/>
              <a:t>Matrix (M) protein and nucleoprotein (NP)</a:t>
            </a:r>
          </a:p>
          <a:p>
            <a:pPr lvl="1">
              <a:spcBef>
                <a:spcPts val="300"/>
              </a:spcBef>
              <a:spcAft>
                <a:spcPts val="300"/>
              </a:spcAft>
            </a:pPr>
            <a:r>
              <a:rPr lang="en-US" altLang="en-US" dirty="0"/>
              <a:t>Worldwide distribution</a:t>
            </a:r>
          </a:p>
          <a:p>
            <a:pPr lvl="1">
              <a:spcBef>
                <a:spcPts val="300"/>
              </a:spcBef>
              <a:spcAft>
                <a:spcPts val="300"/>
              </a:spcAft>
            </a:pPr>
            <a:r>
              <a:rPr lang="en-US" altLang="en-US" dirty="0"/>
              <a:t>Originate as zoonotic infections</a:t>
            </a:r>
          </a:p>
          <a:p>
            <a:pPr lvl="2">
              <a:spcBef>
                <a:spcPts val="300"/>
              </a:spcBef>
              <a:spcAft>
                <a:spcPts val="300"/>
              </a:spcAft>
            </a:pPr>
            <a:r>
              <a:rPr lang="en-US" altLang="en-US" dirty="0"/>
              <a:t>Carried by different species of birds and mammals</a:t>
            </a:r>
          </a:p>
          <a:p>
            <a:pPr lvl="1">
              <a:spcBef>
                <a:spcPts val="300"/>
              </a:spcBef>
              <a:spcAft>
                <a:spcPts val="300"/>
              </a:spcAft>
            </a:pPr>
            <a:r>
              <a:rPr lang="en-US" altLang="en-US" dirty="0"/>
              <a:t>Influenza season</a:t>
            </a:r>
          </a:p>
          <a:p>
            <a:pPr lvl="2">
              <a:spcBef>
                <a:spcPts val="300"/>
              </a:spcBef>
              <a:spcAft>
                <a:spcPts val="300"/>
              </a:spcAft>
            </a:pPr>
            <a:r>
              <a:rPr lang="en-US" altLang="en-US" dirty="0"/>
              <a:t>Southern hemisphere—May to October</a:t>
            </a:r>
          </a:p>
          <a:p>
            <a:pPr lvl="2">
              <a:spcBef>
                <a:spcPts val="300"/>
              </a:spcBef>
              <a:spcAft>
                <a:spcPts val="300"/>
              </a:spcAft>
            </a:pPr>
            <a:r>
              <a:rPr lang="en-US" altLang="en-US" dirty="0"/>
              <a:t>Northern hemisphere—November to April</a:t>
            </a: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a:extLst>
              <a:ext uri="{FF2B5EF4-FFF2-40B4-BE49-F238E27FC236}">
                <a16:creationId xmlns:a16="http://schemas.microsoft.com/office/drawing/2014/main" id="{C60E91C0-2F47-BBC5-BF9F-64D43B6081D8}"/>
              </a:ext>
            </a:extLst>
          </p:cNvPr>
          <p:cNvSpPr>
            <a:spLocks noGrp="1"/>
          </p:cNvSpPr>
          <p:nvPr>
            <p:ph type="title"/>
          </p:nvPr>
        </p:nvSpPr>
        <p:spPr/>
        <p:txBody>
          <a:bodyPr/>
          <a:lstStyle/>
          <a:p>
            <a:r>
              <a:rPr lang="en-US" sz="4400" dirty="0"/>
              <a:t>Orthomyxoviridae</a:t>
            </a:r>
            <a:endParaRPr lang="en-US" altLang="en-US" dirty="0"/>
          </a:p>
        </p:txBody>
      </p:sp>
      <p:sp>
        <p:nvSpPr>
          <p:cNvPr id="310275" name="Content Placeholder 2">
            <a:extLst>
              <a:ext uri="{FF2B5EF4-FFF2-40B4-BE49-F238E27FC236}">
                <a16:creationId xmlns:a16="http://schemas.microsoft.com/office/drawing/2014/main" id="{DF7958B6-925C-76BB-3A7B-497403DDEE34}"/>
              </a:ext>
            </a:extLst>
          </p:cNvPr>
          <p:cNvSpPr>
            <a:spLocks noGrp="1"/>
          </p:cNvSpPr>
          <p:nvPr>
            <p:ph idx="1"/>
          </p:nvPr>
        </p:nvSpPr>
        <p:spPr/>
        <p:txBody>
          <a:bodyPr/>
          <a:lstStyle/>
          <a:p>
            <a:r>
              <a:rPr lang="en-US" altLang="en-US" sz="2400" dirty="0"/>
              <a:t>Segmented genome</a:t>
            </a:r>
          </a:p>
          <a:p>
            <a:pPr lvl="1"/>
            <a:r>
              <a:rPr lang="en-US" altLang="en-US" sz="2000" dirty="0"/>
              <a:t>Types A &amp; B have 8 segments of </a:t>
            </a:r>
            <a:r>
              <a:rPr lang="en-US" altLang="en-US" sz="2000" dirty="0" err="1"/>
              <a:t>ssRNA</a:t>
            </a:r>
            <a:endParaRPr lang="en-US" altLang="en-US" sz="2000" dirty="0"/>
          </a:p>
          <a:p>
            <a:pPr lvl="1"/>
            <a:r>
              <a:rPr lang="en-US" altLang="en-US" sz="2000" dirty="0"/>
              <a:t>Types C &amp; D have 7 segments of </a:t>
            </a:r>
            <a:r>
              <a:rPr lang="en-US" altLang="en-US" sz="2000" dirty="0" err="1"/>
              <a:t>ssRNA</a:t>
            </a:r>
            <a:endParaRPr lang="en-US" altLang="en-US" dirty="0"/>
          </a:p>
          <a:p>
            <a:r>
              <a:rPr lang="en-US" altLang="en-US" dirty="0"/>
              <a:t>Influenza A virus</a:t>
            </a:r>
          </a:p>
          <a:p>
            <a:pPr lvl="1"/>
            <a:r>
              <a:rPr lang="en-US" altLang="en-US" dirty="0"/>
              <a:t>Remains one of the most crucial health problems worldwide</a:t>
            </a:r>
          </a:p>
          <a:p>
            <a:pPr lvl="1"/>
            <a:r>
              <a:rPr lang="en-US" altLang="en-US" dirty="0"/>
              <a:t>Classified into subtypes using the two major surface glycoproteins: hemagglutinin (H) and neuraminidase (N). </a:t>
            </a:r>
          </a:p>
          <a:p>
            <a:pPr lvl="2"/>
            <a:r>
              <a:rPr lang="en-US" altLang="en-US" dirty="0"/>
              <a:t>H antigen is used to bind host cells, and</a:t>
            </a:r>
          </a:p>
          <a:p>
            <a:pPr lvl="2"/>
            <a:r>
              <a:rPr lang="en-US" altLang="en-US" dirty="0"/>
              <a:t>N antigen cleaves budding viruses from infected cells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a:extLst>
              <a:ext uri="{FF2B5EF4-FFF2-40B4-BE49-F238E27FC236}">
                <a16:creationId xmlns:a16="http://schemas.microsoft.com/office/drawing/2014/main" id="{FFF59EDB-3322-9722-DA7E-FEA66FF33D0A}"/>
              </a:ext>
            </a:extLst>
          </p:cNvPr>
          <p:cNvSpPr>
            <a:spLocks noGrp="1"/>
          </p:cNvSpPr>
          <p:nvPr>
            <p:ph type="title"/>
          </p:nvPr>
        </p:nvSpPr>
        <p:spPr/>
        <p:txBody>
          <a:bodyPr/>
          <a:lstStyle/>
          <a:p>
            <a:pPr eaLnBrk="1" hangingPunct="1"/>
            <a:r>
              <a:rPr lang="en-US" sz="4400" dirty="0"/>
              <a:t>Orthomyxoviridae</a:t>
            </a:r>
            <a:endParaRPr lang="en-US" altLang="en-US" dirty="0"/>
          </a:p>
        </p:txBody>
      </p:sp>
      <p:sp>
        <p:nvSpPr>
          <p:cNvPr id="3" name="Content Placeholder 2">
            <a:extLst>
              <a:ext uri="{FF2B5EF4-FFF2-40B4-BE49-F238E27FC236}">
                <a16:creationId xmlns:a16="http://schemas.microsoft.com/office/drawing/2014/main" id="{ADD1D843-D1E4-C292-1612-AFA01F34348A}"/>
              </a:ext>
            </a:extLst>
          </p:cNvPr>
          <p:cNvSpPr>
            <a:spLocks noGrp="1"/>
          </p:cNvSpPr>
          <p:nvPr>
            <p:ph idx="1"/>
          </p:nvPr>
        </p:nvSpPr>
        <p:spPr>
          <a:xfrm>
            <a:off x="971550" y="1574801"/>
            <a:ext cx="8782050" cy="4454525"/>
          </a:xfrm>
        </p:spPr>
        <p:txBody>
          <a:bodyPr rtlCol="0">
            <a:normAutofit/>
          </a:bodyPr>
          <a:lstStyle/>
          <a:p>
            <a:pPr>
              <a:defRPr/>
            </a:pPr>
            <a:r>
              <a:rPr lang="en-US" dirty="0"/>
              <a:t>Key to persistence of influenza virus is its antigenic variation.</a:t>
            </a:r>
          </a:p>
          <a:p>
            <a:pPr lvl="1">
              <a:defRPr/>
            </a:pPr>
            <a:r>
              <a:rPr lang="en-US" dirty="0"/>
              <a:t>Each year, antigenic drifts occur, caused by RNA replication errors of the virus.</a:t>
            </a:r>
          </a:p>
          <a:p>
            <a:pPr lvl="1">
              <a:defRPr/>
            </a:pPr>
            <a:r>
              <a:rPr lang="en-US" dirty="0"/>
              <a:t>Antigenic variation </a:t>
            </a:r>
            <a:r>
              <a:rPr lang="en-US" i="1" dirty="0"/>
              <a:t>drifts</a:t>
            </a:r>
            <a:r>
              <a:rPr lang="en-US" dirty="0"/>
              <a:t> occur with all four types of influenza: A, B, C, and D.</a:t>
            </a:r>
          </a:p>
          <a:p>
            <a:pPr lvl="1">
              <a:defRPr/>
            </a:pPr>
            <a:r>
              <a:rPr lang="en-US" dirty="0"/>
              <a:t>When the surface antigens change drastically, an antigenic </a:t>
            </a:r>
            <a:r>
              <a:rPr lang="en-US" i="1" dirty="0"/>
              <a:t>shift </a:t>
            </a:r>
            <a:r>
              <a:rPr lang="en-US" dirty="0"/>
              <a:t>occurs resulting in a new antigen (either H or N).  </a:t>
            </a:r>
          </a:p>
          <a:p>
            <a:pPr lvl="2">
              <a:defRPr/>
            </a:pPr>
            <a:r>
              <a:rPr lang="en-US" dirty="0"/>
              <a:t>Antigenic </a:t>
            </a:r>
            <a:r>
              <a:rPr lang="en-US" i="1" dirty="0"/>
              <a:t>shift</a:t>
            </a:r>
            <a:r>
              <a:rPr lang="en-US" dirty="0"/>
              <a:t> is only associated with influenza A.</a:t>
            </a:r>
          </a:p>
          <a:p>
            <a:pPr marL="914400" lvl="2" indent="0">
              <a:buNone/>
              <a:defRPr/>
            </a:pPr>
            <a:endParaRPr lang="en-US" dirty="0"/>
          </a:p>
          <a:p>
            <a:pPr lvl="1">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61C423D3-5449-FC75-0FFA-199331B776A0}"/>
              </a:ext>
            </a:extLst>
          </p:cNvPr>
          <p:cNvSpPr>
            <a:spLocks noGrp="1"/>
          </p:cNvSpPr>
          <p:nvPr>
            <p:ph type="title"/>
          </p:nvPr>
        </p:nvSpPr>
        <p:spPr>
          <a:xfrm>
            <a:off x="685800" y="304801"/>
            <a:ext cx="7772400" cy="1066800"/>
          </a:xfrm>
        </p:spPr>
        <p:txBody>
          <a:bodyPr>
            <a:normAutofit/>
          </a:bodyPr>
          <a:lstStyle/>
          <a:p>
            <a:pPr eaLnBrk="1" hangingPunct="1"/>
            <a:r>
              <a:rPr lang="en-US" sz="4400" dirty="0"/>
              <a:t>Orthomyxoviridae</a:t>
            </a:r>
            <a:endParaRPr lang="en-US" altLang="en-US" dirty="0"/>
          </a:p>
        </p:txBody>
      </p:sp>
      <p:sp>
        <p:nvSpPr>
          <p:cNvPr id="312323" name="Rectangle 3">
            <a:extLst>
              <a:ext uri="{FF2B5EF4-FFF2-40B4-BE49-F238E27FC236}">
                <a16:creationId xmlns:a16="http://schemas.microsoft.com/office/drawing/2014/main" id="{38A5233E-A44C-225A-4026-AA24C02D3411}"/>
              </a:ext>
            </a:extLst>
          </p:cNvPr>
          <p:cNvSpPr>
            <a:spLocks noGrp="1"/>
          </p:cNvSpPr>
          <p:nvPr>
            <p:ph idx="1"/>
          </p:nvPr>
        </p:nvSpPr>
        <p:spPr>
          <a:xfrm>
            <a:off x="1057275" y="1438276"/>
            <a:ext cx="7772400" cy="4454525"/>
          </a:xfrm>
        </p:spPr>
        <p:txBody>
          <a:bodyPr/>
          <a:lstStyle/>
          <a:p>
            <a:pPr>
              <a:spcBef>
                <a:spcPts val="300"/>
              </a:spcBef>
              <a:spcAft>
                <a:spcPts val="300"/>
              </a:spcAft>
            </a:pPr>
            <a:r>
              <a:rPr lang="en-US" altLang="en-US" dirty="0"/>
              <a:t>Notable influenza A antigenic shifts </a:t>
            </a:r>
          </a:p>
          <a:p>
            <a:pPr lvl="1">
              <a:spcBef>
                <a:spcPts val="300"/>
              </a:spcBef>
              <a:spcAft>
                <a:spcPts val="300"/>
              </a:spcAft>
            </a:pPr>
            <a:r>
              <a:rPr lang="en-US" altLang="en-US" dirty="0"/>
              <a:t>H1N1</a:t>
            </a:r>
          </a:p>
          <a:p>
            <a:pPr lvl="2">
              <a:spcBef>
                <a:spcPts val="300"/>
              </a:spcBef>
              <a:spcAft>
                <a:spcPts val="300"/>
              </a:spcAft>
            </a:pPr>
            <a:r>
              <a:rPr lang="en-US" altLang="en-US" dirty="0"/>
              <a:t>1918-1919 Spanish flu</a:t>
            </a:r>
          </a:p>
          <a:p>
            <a:pPr lvl="1">
              <a:spcBef>
                <a:spcPts val="300"/>
              </a:spcBef>
              <a:spcAft>
                <a:spcPts val="300"/>
              </a:spcAft>
            </a:pPr>
            <a:r>
              <a:rPr lang="en-US" altLang="en-US" dirty="0"/>
              <a:t>H2N2 </a:t>
            </a:r>
          </a:p>
          <a:p>
            <a:pPr lvl="2">
              <a:spcBef>
                <a:spcPts val="300"/>
              </a:spcBef>
              <a:spcAft>
                <a:spcPts val="300"/>
              </a:spcAft>
            </a:pPr>
            <a:r>
              <a:rPr lang="en-US" altLang="en-US" dirty="0"/>
              <a:t>1957-1958 Asian flu</a:t>
            </a:r>
          </a:p>
          <a:p>
            <a:pPr lvl="1">
              <a:spcBef>
                <a:spcPts val="300"/>
              </a:spcBef>
              <a:spcAft>
                <a:spcPts val="300"/>
              </a:spcAft>
            </a:pPr>
            <a:r>
              <a:rPr lang="en-US" altLang="en-US" dirty="0"/>
              <a:t>H3N2</a:t>
            </a:r>
          </a:p>
          <a:p>
            <a:pPr lvl="2">
              <a:spcBef>
                <a:spcPts val="300"/>
              </a:spcBef>
              <a:spcAft>
                <a:spcPts val="300"/>
              </a:spcAft>
            </a:pPr>
            <a:r>
              <a:rPr lang="en-US" altLang="en-US" dirty="0"/>
              <a:t>1968 Hong Kong flu</a:t>
            </a:r>
          </a:p>
          <a:p>
            <a:pPr lvl="1">
              <a:spcBef>
                <a:spcPts val="300"/>
              </a:spcBef>
              <a:spcAft>
                <a:spcPts val="300"/>
              </a:spcAft>
            </a:pPr>
            <a:r>
              <a:rPr lang="en-US" altLang="en-US" dirty="0"/>
              <a:t>H1N1 and H3N2 since 1977</a:t>
            </a:r>
          </a:p>
        </p:txBody>
      </p:sp>
    </p:spTree>
  </p:cSld>
  <p:clrMapOvr>
    <a:masterClrMapping/>
  </p:clrMapOvr>
  <p:transition spd="slow"/>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1_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Neon-RoyalBlue</Template>
  <TotalTime>541</TotalTime>
  <Words>6171</Words>
  <Application>Microsoft Office PowerPoint</Application>
  <PresentationFormat>Widescreen</PresentationFormat>
  <Paragraphs>845</Paragraphs>
  <Slides>134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134</vt:i4>
      </vt:variant>
    </vt:vector>
  </HeadingPairs>
  <TitlesOfParts>
    <vt:vector size="144" baseType="lpstr">
      <vt:lpstr>ＭＳ Ｐゴシック</vt:lpstr>
      <vt:lpstr>ＭＳ Ｐゴシック</vt:lpstr>
      <vt:lpstr>Arial</vt:lpstr>
      <vt:lpstr>Calibri</vt:lpstr>
      <vt:lpstr>Times New Roman</vt:lpstr>
      <vt:lpstr>Wingdings</vt:lpstr>
      <vt:lpstr>Wingdings 2</vt:lpstr>
      <vt:lpstr>Wingdings 3</vt:lpstr>
      <vt:lpstr>Neon-RoyalBlue</vt:lpstr>
      <vt:lpstr>1_Neon-RoyalBlue</vt:lpstr>
      <vt:lpstr>PowerPoint Presentation</vt:lpstr>
      <vt:lpstr>Papillomaviridae</vt:lpstr>
      <vt:lpstr>Papillomaviridae</vt:lpstr>
      <vt:lpstr>HPVs and Their Clinical Significance</vt:lpstr>
      <vt:lpstr>Papillomaviridae</vt:lpstr>
      <vt:lpstr>Papillomaviridae</vt:lpstr>
      <vt:lpstr>Papillomaviridae</vt:lpstr>
      <vt:lpstr>Papillomaviridae</vt:lpstr>
      <vt:lpstr>Papillomaviridae</vt:lpstr>
      <vt:lpstr>Poxviridae</vt:lpstr>
      <vt:lpstr>Variola Virus</vt:lpstr>
      <vt:lpstr>Negatively Stained Transmission Electron Micrograph of Smallpox</vt:lpstr>
      <vt:lpstr>Variola Virus</vt:lpstr>
      <vt:lpstr>Variola Virus</vt:lpstr>
      <vt:lpstr>Variola Virus</vt:lpstr>
      <vt:lpstr>Variola Virus</vt:lpstr>
      <vt:lpstr>Monkeypox (Mpox)</vt:lpstr>
      <vt:lpstr>Monkeypox (Mpox)</vt:lpstr>
      <vt:lpstr>Monkeypox (Mpox)</vt:lpstr>
      <vt:lpstr>Monkeypox (Mpox)</vt:lpstr>
      <vt:lpstr>SINGLE-STRANDED DNA (ssDNA) VIRUSES</vt:lpstr>
      <vt:lpstr>Parvoviridae</vt:lpstr>
      <vt:lpstr>Parvovirus B19 (Cont.)</vt:lpstr>
      <vt:lpstr>Parvovirus B19</vt:lpstr>
      <vt:lpstr>Parvovirus B19</vt:lpstr>
      <vt:lpstr>Parvovirus B19</vt:lpstr>
      <vt:lpstr>Human bocavirus (HBoV)</vt:lpstr>
      <vt:lpstr>double-STRANDED rNA (dsRNA) VIRUSES</vt:lpstr>
      <vt:lpstr>PowerPoint Presentation</vt:lpstr>
      <vt:lpstr>Rotaviruses</vt:lpstr>
      <vt:lpstr>Rotaviruses</vt:lpstr>
      <vt:lpstr>Rotaviruses</vt:lpstr>
      <vt:lpstr>Rotaviruses</vt:lpstr>
      <vt:lpstr>Rotaviruses</vt:lpstr>
      <vt:lpstr>Colorado Tick Fever Virus</vt:lpstr>
      <vt:lpstr>Colorado Tick Fever Virus</vt:lpstr>
      <vt:lpstr>Colorado Tick Fever Virus</vt:lpstr>
      <vt:lpstr>SINGLE-STRANDED RNA (ssRNA) VIRUSES</vt:lpstr>
      <vt:lpstr>PowerPoint Presentation</vt:lpstr>
      <vt:lpstr>Arenaviridae </vt:lpstr>
      <vt:lpstr>Arenaviridae</vt:lpstr>
      <vt:lpstr>Arenaviridae</vt:lpstr>
      <vt:lpstr>Arenaviridae</vt:lpstr>
      <vt:lpstr>PowerPoint Presentation</vt:lpstr>
      <vt:lpstr>Bunyaviridae</vt:lpstr>
      <vt:lpstr>Bunyaviridae</vt:lpstr>
      <vt:lpstr>Bunyaviridae</vt:lpstr>
      <vt:lpstr>Bunyaviridae</vt:lpstr>
      <vt:lpstr>Bunyaviridae</vt:lpstr>
      <vt:lpstr>Bunyaviridae</vt:lpstr>
      <vt:lpstr>Bunyaviridae</vt:lpstr>
      <vt:lpstr>Bunyaviridae</vt:lpstr>
      <vt:lpstr>Hantaviruses That Cause HPS</vt:lpstr>
      <vt:lpstr>Bunyaviridae</vt:lpstr>
      <vt:lpstr>Bunyaviridae</vt:lpstr>
      <vt:lpstr>Bunyaviridae</vt:lpstr>
      <vt:lpstr>PowerPoint Presentation</vt:lpstr>
      <vt:lpstr>Caliciviridae</vt:lpstr>
      <vt:lpstr>Caliciviridae</vt:lpstr>
      <vt:lpstr>Transmission Electron Micrograph of Norovirus Virions</vt:lpstr>
      <vt:lpstr>Caliciviridae</vt:lpstr>
      <vt:lpstr>Caliciviridae </vt:lpstr>
      <vt:lpstr> Caliciviridae</vt:lpstr>
      <vt:lpstr>PowerPoint Presentation</vt:lpstr>
      <vt:lpstr>Cornaviridae</vt:lpstr>
      <vt:lpstr>Cornaviridae</vt:lpstr>
      <vt:lpstr>Electron Micrograph of Coronavirus</vt:lpstr>
      <vt:lpstr>Cornaviridae</vt:lpstr>
      <vt:lpstr>Cornaviridae</vt:lpstr>
      <vt:lpstr>Cornaviridae</vt:lpstr>
      <vt:lpstr>Cornaviridae</vt:lpstr>
      <vt:lpstr>Cornaviridae</vt:lpstr>
      <vt:lpstr>Cornaviridae</vt:lpstr>
      <vt:lpstr>Cornaviridae</vt:lpstr>
      <vt:lpstr>Cornaviridae</vt:lpstr>
      <vt:lpstr>PowerPoint Presentation</vt:lpstr>
      <vt:lpstr>Flioviridae</vt:lpstr>
      <vt:lpstr>Flioviridae</vt:lpstr>
      <vt:lpstr>Flioviridae</vt:lpstr>
      <vt:lpstr>Flioviridae</vt:lpstr>
      <vt:lpstr>Transmission Electron Micrograph of the Ebola Virus</vt:lpstr>
      <vt:lpstr>PowerPoint Presentation</vt:lpstr>
      <vt:lpstr>Flavivirdae</vt:lpstr>
      <vt:lpstr>Flavivirdae</vt:lpstr>
      <vt:lpstr>Flavivirdae</vt:lpstr>
      <vt:lpstr>Flavivirdae</vt:lpstr>
      <vt:lpstr>Flavivirdae</vt:lpstr>
      <vt:lpstr>Flavivirdae</vt:lpstr>
      <vt:lpstr>Flavivirdae</vt:lpstr>
      <vt:lpstr>Flavivirdae</vt:lpstr>
      <vt:lpstr>Flavivirdae</vt:lpstr>
      <vt:lpstr>Flavivirdae</vt:lpstr>
      <vt:lpstr>Flavivirdae</vt:lpstr>
      <vt:lpstr>Flavivirdae</vt:lpstr>
      <vt:lpstr>PowerPoint Presentation</vt:lpstr>
      <vt:lpstr>Orthomyxoviridae</vt:lpstr>
      <vt:lpstr>Orthomyxoviridae</vt:lpstr>
      <vt:lpstr>Orthomyxoviridae</vt:lpstr>
      <vt:lpstr>Orthomyxoviridae</vt:lpstr>
      <vt:lpstr>Orthomyxoviridae</vt:lpstr>
      <vt:lpstr>Orthomyxoviridae</vt:lpstr>
      <vt:lpstr>Orthomyxoviridae</vt:lpstr>
      <vt:lpstr>Orthomyxoviridae</vt:lpstr>
      <vt:lpstr>Orthomyxoviridae</vt:lpstr>
      <vt:lpstr>Orthomyxoviridae</vt:lpstr>
      <vt:lpstr>Orthomyxoviridae</vt:lpstr>
      <vt:lpstr>Orthomyxoviridae</vt:lpstr>
      <vt:lpstr>Orthomyxoviridae</vt:lpstr>
      <vt:lpstr>PowerPoint Presentation</vt:lpstr>
      <vt:lpstr>Paramyxoviridae </vt:lpstr>
      <vt:lpstr>Paramyxoviridae</vt:lpstr>
      <vt:lpstr>Paramyxoviridae</vt:lpstr>
      <vt:lpstr>Paramyxoviridae</vt:lpstr>
      <vt:lpstr>Paramyxoviridae</vt:lpstr>
      <vt:lpstr>Paramyxoviridae</vt:lpstr>
      <vt:lpstr>Paramyxoviridae</vt:lpstr>
      <vt:lpstr>Paramyxoviridae</vt:lpstr>
      <vt:lpstr>Paramyxoviridae</vt:lpstr>
      <vt:lpstr>Paramyxoviridae</vt:lpstr>
      <vt:lpstr>Paramyxoviridae</vt:lpstr>
      <vt:lpstr>Paramyxoviridae</vt:lpstr>
      <vt:lpstr>Paramyxoviridae</vt:lpstr>
      <vt:lpstr>Paramyxoviridae</vt:lpstr>
      <vt:lpstr>Koplik’s Spots</vt:lpstr>
      <vt:lpstr>Paramyxoviridae</vt:lpstr>
      <vt:lpstr>Paramyxoviridae</vt:lpstr>
      <vt:lpstr>Paramyxoviridae </vt:lpstr>
      <vt:lpstr>Paramyxoviridae</vt:lpstr>
      <vt:lpstr>Paramyxoviridae</vt:lpstr>
      <vt:lpstr>Paramyxoviridae</vt:lpstr>
      <vt:lpstr>Paramyxoviridae</vt:lpstr>
      <vt:lpstr>Paramyxoviridae</vt:lpstr>
      <vt:lpstr>Paramyxoviridae</vt:lpstr>
      <vt:lpstr>Paramyxoviridae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Blessing</dc:creator>
  <cp:lastModifiedBy>Tyler Thomas</cp:lastModifiedBy>
  <cp:revision>46</cp:revision>
  <dcterms:created xsi:type="dcterms:W3CDTF">2023-01-01T21:21:17Z</dcterms:created>
  <dcterms:modified xsi:type="dcterms:W3CDTF">2024-10-04T14:35:20Z</dcterms:modified>
</cp:coreProperties>
</file>