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9" r:id="rId1"/>
    <p:sldMasterId id="2147484585" r:id="rId2"/>
  </p:sldMasterIdLst>
  <p:notesMasterIdLst>
    <p:notesMasterId r:id="rId112"/>
  </p:notesMasterIdLst>
  <p:handoutMasterIdLst>
    <p:handoutMasterId r:id="rId113"/>
  </p:handoutMasterIdLst>
  <p:sldIdLst>
    <p:sldId id="258" r:id="rId3"/>
    <p:sldId id="444" r:id="rId4"/>
    <p:sldId id="451" r:id="rId5"/>
    <p:sldId id="414" r:id="rId6"/>
    <p:sldId id="447" r:id="rId7"/>
    <p:sldId id="416" r:id="rId8"/>
    <p:sldId id="448" r:id="rId9"/>
    <p:sldId id="449" r:id="rId10"/>
    <p:sldId id="450" r:id="rId11"/>
    <p:sldId id="417" r:id="rId12"/>
    <p:sldId id="419" r:id="rId13"/>
    <p:sldId id="445" r:id="rId14"/>
    <p:sldId id="452" r:id="rId15"/>
    <p:sldId id="348" r:id="rId16"/>
    <p:sldId id="455" r:id="rId17"/>
    <p:sldId id="422" r:id="rId18"/>
    <p:sldId id="349" r:id="rId19"/>
    <p:sldId id="453" r:id="rId20"/>
    <p:sldId id="457" r:id="rId21"/>
    <p:sldId id="350" r:id="rId22"/>
    <p:sldId id="359" r:id="rId23"/>
    <p:sldId id="423" r:id="rId24"/>
    <p:sldId id="458" r:id="rId25"/>
    <p:sldId id="424" r:id="rId26"/>
    <p:sldId id="353" r:id="rId27"/>
    <p:sldId id="425" r:id="rId28"/>
    <p:sldId id="360" r:id="rId29"/>
    <p:sldId id="459" r:id="rId30"/>
    <p:sldId id="460" r:id="rId31"/>
    <p:sldId id="461" r:id="rId32"/>
    <p:sldId id="462" r:id="rId33"/>
    <p:sldId id="463" r:id="rId34"/>
    <p:sldId id="356" r:id="rId35"/>
    <p:sldId id="465" r:id="rId36"/>
    <p:sldId id="361" r:id="rId37"/>
    <p:sldId id="466" r:id="rId38"/>
    <p:sldId id="464" r:id="rId39"/>
    <p:sldId id="358" r:id="rId40"/>
    <p:sldId id="354" r:id="rId41"/>
    <p:sldId id="468" r:id="rId42"/>
    <p:sldId id="469" r:id="rId43"/>
    <p:sldId id="427" r:id="rId44"/>
    <p:sldId id="362" r:id="rId45"/>
    <p:sldId id="363" r:id="rId46"/>
    <p:sldId id="471" r:id="rId47"/>
    <p:sldId id="365" r:id="rId48"/>
    <p:sldId id="366" r:id="rId49"/>
    <p:sldId id="472" r:id="rId50"/>
    <p:sldId id="473" r:id="rId51"/>
    <p:sldId id="474" r:id="rId52"/>
    <p:sldId id="428" r:id="rId53"/>
    <p:sldId id="475" r:id="rId54"/>
    <p:sldId id="420" r:id="rId55"/>
    <p:sldId id="376" r:id="rId56"/>
    <p:sldId id="477" r:id="rId57"/>
    <p:sldId id="368" r:id="rId58"/>
    <p:sldId id="429" r:id="rId59"/>
    <p:sldId id="430" r:id="rId60"/>
    <p:sldId id="370" r:id="rId61"/>
    <p:sldId id="479" r:id="rId62"/>
    <p:sldId id="369" r:id="rId63"/>
    <p:sldId id="371" r:id="rId64"/>
    <p:sldId id="431" r:id="rId65"/>
    <p:sldId id="372" r:id="rId66"/>
    <p:sldId id="481" r:id="rId67"/>
    <p:sldId id="482" r:id="rId68"/>
    <p:sldId id="512" r:id="rId69"/>
    <p:sldId id="373" r:id="rId70"/>
    <p:sldId id="374" r:id="rId71"/>
    <p:sldId id="378" r:id="rId72"/>
    <p:sldId id="484" r:id="rId73"/>
    <p:sldId id="432" r:id="rId74"/>
    <p:sldId id="485" r:id="rId75"/>
    <p:sldId id="381" r:id="rId76"/>
    <p:sldId id="382" r:id="rId77"/>
    <p:sldId id="375" r:id="rId78"/>
    <p:sldId id="487" r:id="rId79"/>
    <p:sldId id="377" r:id="rId80"/>
    <p:sldId id="380" r:id="rId81"/>
    <p:sldId id="433" r:id="rId82"/>
    <p:sldId id="488" r:id="rId83"/>
    <p:sldId id="392" r:id="rId84"/>
    <p:sldId id="383" r:id="rId85"/>
    <p:sldId id="434" r:id="rId86"/>
    <p:sldId id="490" r:id="rId87"/>
    <p:sldId id="384" r:id="rId88"/>
    <p:sldId id="437" r:id="rId89"/>
    <p:sldId id="492" r:id="rId90"/>
    <p:sldId id="387" r:id="rId91"/>
    <p:sldId id="440" r:id="rId92"/>
    <p:sldId id="442" r:id="rId93"/>
    <p:sldId id="494" r:id="rId94"/>
    <p:sldId id="495" r:id="rId95"/>
    <p:sldId id="421" r:id="rId96"/>
    <p:sldId id="389" r:id="rId97"/>
    <p:sldId id="497" r:id="rId98"/>
    <p:sldId id="498" r:id="rId99"/>
    <p:sldId id="499" r:id="rId100"/>
    <p:sldId id="513" r:id="rId101"/>
    <p:sldId id="514" r:id="rId102"/>
    <p:sldId id="515" r:id="rId103"/>
    <p:sldId id="516" r:id="rId104"/>
    <p:sldId id="517" r:id="rId105"/>
    <p:sldId id="501" r:id="rId106"/>
    <p:sldId id="502" r:id="rId107"/>
    <p:sldId id="503" r:id="rId108"/>
    <p:sldId id="504" r:id="rId109"/>
    <p:sldId id="505" r:id="rId110"/>
    <p:sldId id="506" r:id="rId111"/>
  </p:sldIdLst>
  <p:sldSz cx="9144000" cy="6858000" type="screen4x3"/>
  <p:notesSz cx="9236075" cy="6973888"/>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056">
          <p15:clr>
            <a:srgbClr val="A4A3A4"/>
          </p15:clr>
        </p15:guide>
        <p15:guide id="2" pos="432">
          <p15:clr>
            <a:srgbClr val="A4A3A4"/>
          </p15:clr>
        </p15:guide>
      </p15:sldGuideLst>
    </p:ext>
    <p:ext uri="{2D200454-40CA-4A62-9FC3-DE9A4176ACB9}">
      <p15:notesGuideLst xmlns:p15="http://schemas.microsoft.com/office/powerpoint/2012/main">
        <p15:guide id="1" orient="horz" pos="2197">
          <p15:clr>
            <a:srgbClr val="A4A3A4"/>
          </p15:clr>
        </p15:guide>
        <p15:guide id="2" pos="290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A97524-5374-2585-7B67-8C8884014C75}" name="Don Lehman" initials="DL" userId="798566fecc806f0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FF6600"/>
    <a:srgbClr val="000066"/>
    <a:srgbClr val="B2B2B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5" autoAdjust="0"/>
    <p:restoredTop sz="86384" autoAdjust="0"/>
  </p:normalViewPr>
  <p:slideViewPr>
    <p:cSldViewPr>
      <p:cViewPr varScale="1">
        <p:scale>
          <a:sx n="104" d="100"/>
          <a:sy n="104" d="100"/>
        </p:scale>
        <p:origin x="1422" y="102"/>
      </p:cViewPr>
      <p:guideLst>
        <p:guide orient="horz" pos="1056"/>
        <p:guide pos="432"/>
      </p:guideLst>
    </p:cSldViewPr>
  </p:slideViewPr>
  <p:outlineViewPr>
    <p:cViewPr>
      <p:scale>
        <a:sx n="50" d="100"/>
        <a:sy n="50" d="100"/>
      </p:scale>
      <p:origin x="0" y="81294"/>
    </p:cViewPr>
  </p:outlineViewPr>
  <p:notesTextViewPr>
    <p:cViewPr>
      <p:scale>
        <a:sx n="100" d="100"/>
        <a:sy n="100" d="100"/>
      </p:scale>
      <p:origin x="0" y="0"/>
    </p:cViewPr>
  </p:notesTextViewPr>
  <p:sorterViewPr>
    <p:cViewPr>
      <p:scale>
        <a:sx n="120" d="100"/>
        <a:sy n="120" d="100"/>
      </p:scale>
      <p:origin x="0" y="0"/>
    </p:cViewPr>
  </p:sorterViewPr>
  <p:notesViewPr>
    <p:cSldViewPr>
      <p:cViewPr>
        <p:scale>
          <a:sx n="100" d="100"/>
          <a:sy n="100" d="100"/>
        </p:scale>
        <p:origin x="-294" y="2442"/>
      </p:cViewPr>
      <p:guideLst>
        <p:guide orient="horz" pos="2197"/>
        <p:guide pos="29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ableStyles" Target="tableStyle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handoutMaster" Target="handoutMasters/handoutMaster1.xml"/><Relationship Id="rId118" Type="http://schemas.microsoft.com/office/2018/10/relationships/authors" Targe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039E9D-C22A-E6D9-84E5-67C6FE8B2532}"/>
              </a:ext>
            </a:extLst>
          </p:cNvPr>
          <p:cNvSpPr>
            <a:spLocks noGrp="1"/>
          </p:cNvSpPr>
          <p:nvPr>
            <p:ph type="hdr" sz="quarter"/>
          </p:nvPr>
        </p:nvSpPr>
        <p:spPr>
          <a:xfrm>
            <a:off x="0" y="0"/>
            <a:ext cx="4002088" cy="349250"/>
          </a:xfrm>
          <a:prstGeom prst="rect">
            <a:avLst/>
          </a:prstGeom>
        </p:spPr>
        <p:txBody>
          <a:bodyPr vert="horz" lIns="92620" tIns="46310" rIns="92620" bIns="4631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790AC7D0-9CF1-913A-F664-807BCAE0A74A}"/>
              </a:ext>
            </a:extLst>
          </p:cNvPr>
          <p:cNvSpPr>
            <a:spLocks noGrp="1"/>
          </p:cNvSpPr>
          <p:nvPr>
            <p:ph type="dt" sz="quarter" idx="1"/>
          </p:nvPr>
        </p:nvSpPr>
        <p:spPr>
          <a:xfrm>
            <a:off x="5232400" y="0"/>
            <a:ext cx="4002088" cy="349250"/>
          </a:xfrm>
          <a:prstGeom prst="rect">
            <a:avLst/>
          </a:prstGeom>
        </p:spPr>
        <p:txBody>
          <a:bodyPr vert="horz" lIns="92620" tIns="46310" rIns="92620" bIns="46310" rtlCol="0"/>
          <a:lstStyle>
            <a:lvl1pPr algn="r">
              <a:defRPr sz="1200"/>
            </a:lvl1pPr>
          </a:lstStyle>
          <a:p>
            <a:pPr>
              <a:defRPr/>
            </a:pPr>
            <a:fld id="{7630E859-1089-45BF-B03D-4C5D4566EB75}" type="datetimeFigureOut">
              <a:rPr lang="en-US"/>
              <a:pPr>
                <a:defRPr/>
              </a:pPr>
              <a:t>10/4/2024</a:t>
            </a:fld>
            <a:endParaRPr lang="en-US"/>
          </a:p>
        </p:txBody>
      </p:sp>
      <p:sp>
        <p:nvSpPr>
          <p:cNvPr id="4" name="Footer Placeholder 3">
            <a:extLst>
              <a:ext uri="{FF2B5EF4-FFF2-40B4-BE49-F238E27FC236}">
                <a16:creationId xmlns:a16="http://schemas.microsoft.com/office/drawing/2014/main" id="{3DF3C92E-5F1C-0F0A-5E5A-789F44C61CCC}"/>
              </a:ext>
            </a:extLst>
          </p:cNvPr>
          <p:cNvSpPr>
            <a:spLocks noGrp="1"/>
          </p:cNvSpPr>
          <p:nvPr>
            <p:ph type="ftr" sz="quarter" idx="2"/>
          </p:nvPr>
        </p:nvSpPr>
        <p:spPr>
          <a:xfrm>
            <a:off x="0" y="6624638"/>
            <a:ext cx="4002088" cy="349250"/>
          </a:xfrm>
          <a:prstGeom prst="rect">
            <a:avLst/>
          </a:prstGeom>
        </p:spPr>
        <p:txBody>
          <a:bodyPr vert="horz" lIns="92620" tIns="46310" rIns="92620" bIns="4631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E4937581-8FC7-3228-91A7-6FA66AEA3D03}"/>
              </a:ext>
            </a:extLst>
          </p:cNvPr>
          <p:cNvSpPr>
            <a:spLocks noGrp="1"/>
          </p:cNvSpPr>
          <p:nvPr>
            <p:ph type="sldNum" sz="quarter" idx="3"/>
          </p:nvPr>
        </p:nvSpPr>
        <p:spPr>
          <a:xfrm>
            <a:off x="5232400" y="6624638"/>
            <a:ext cx="4002088" cy="349250"/>
          </a:xfrm>
          <a:prstGeom prst="rect">
            <a:avLst/>
          </a:prstGeom>
        </p:spPr>
        <p:txBody>
          <a:bodyPr vert="horz" wrap="square" lIns="92620" tIns="46310" rIns="92620" bIns="46310" numCol="1" anchor="b" anchorCtr="0" compatLnSpc="1">
            <a:prstTxWarp prst="textNoShape">
              <a:avLst/>
            </a:prstTxWarp>
          </a:bodyPr>
          <a:lstStyle>
            <a:lvl1pPr algn="r">
              <a:defRPr sz="1200" smtClean="0"/>
            </a:lvl1pPr>
          </a:lstStyle>
          <a:p>
            <a:pPr>
              <a:defRPr/>
            </a:pPr>
            <a:fld id="{E2A2983F-6AB6-43B2-9E72-7C12658AD8F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5B3A5AC-AC4E-9DC5-390B-C203B050FADC}"/>
              </a:ext>
            </a:extLst>
          </p:cNvPr>
          <p:cNvSpPr>
            <a:spLocks noGrp="1" noChangeArrowheads="1"/>
          </p:cNvSpPr>
          <p:nvPr>
            <p:ph type="hdr" sz="quarter"/>
          </p:nvPr>
        </p:nvSpPr>
        <p:spPr bwMode="auto">
          <a:xfrm>
            <a:off x="0" y="0"/>
            <a:ext cx="4002088" cy="349250"/>
          </a:xfrm>
          <a:prstGeom prst="rect">
            <a:avLst/>
          </a:prstGeom>
          <a:noFill/>
          <a:ln w="9525">
            <a:noFill/>
            <a:miter lim="800000"/>
            <a:headEnd/>
            <a:tailEnd/>
          </a:ln>
          <a:effectLst/>
        </p:spPr>
        <p:txBody>
          <a:bodyPr vert="horz" wrap="square" lIns="92620" tIns="46310" rIns="92620" bIns="4631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195" name="Rectangle 3">
            <a:extLst>
              <a:ext uri="{FF2B5EF4-FFF2-40B4-BE49-F238E27FC236}">
                <a16:creationId xmlns:a16="http://schemas.microsoft.com/office/drawing/2014/main" id="{2CDABDA2-B51B-767E-1074-2862A22609FF}"/>
              </a:ext>
            </a:extLst>
          </p:cNvPr>
          <p:cNvSpPr>
            <a:spLocks noGrp="1" noChangeArrowheads="1"/>
          </p:cNvSpPr>
          <p:nvPr>
            <p:ph type="dt" idx="1"/>
          </p:nvPr>
        </p:nvSpPr>
        <p:spPr bwMode="auto">
          <a:xfrm>
            <a:off x="5232400" y="0"/>
            <a:ext cx="4002088" cy="349250"/>
          </a:xfrm>
          <a:prstGeom prst="rect">
            <a:avLst/>
          </a:prstGeom>
          <a:noFill/>
          <a:ln w="9525">
            <a:noFill/>
            <a:miter lim="800000"/>
            <a:headEnd/>
            <a:tailEnd/>
          </a:ln>
          <a:effectLst/>
        </p:spPr>
        <p:txBody>
          <a:bodyPr vert="horz" wrap="square" lIns="92620" tIns="46310" rIns="92620" bIns="4631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4340" name="Rectangle 4">
            <a:extLst>
              <a:ext uri="{FF2B5EF4-FFF2-40B4-BE49-F238E27FC236}">
                <a16:creationId xmlns:a16="http://schemas.microsoft.com/office/drawing/2014/main" id="{2CE0CA50-47E7-CF00-AFE9-674F81EBC72A}"/>
              </a:ext>
            </a:extLst>
          </p:cNvPr>
          <p:cNvSpPr>
            <a:spLocks noGrp="1" noRot="1" noChangeAspect="1" noChangeArrowheads="1" noTextEdit="1"/>
          </p:cNvSpPr>
          <p:nvPr>
            <p:ph type="sldImg" idx="2"/>
          </p:nvPr>
        </p:nvSpPr>
        <p:spPr bwMode="auto">
          <a:xfrm>
            <a:off x="2874963" y="522288"/>
            <a:ext cx="3486150" cy="2616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D0010719-1A96-92C0-1322-1EBC7352FF55}"/>
              </a:ext>
            </a:extLst>
          </p:cNvPr>
          <p:cNvSpPr>
            <a:spLocks noGrp="1" noChangeArrowheads="1"/>
          </p:cNvSpPr>
          <p:nvPr>
            <p:ph type="body" sz="quarter" idx="3"/>
          </p:nvPr>
        </p:nvSpPr>
        <p:spPr bwMode="auto">
          <a:xfrm>
            <a:off x="923925" y="3313113"/>
            <a:ext cx="7388225" cy="3138487"/>
          </a:xfrm>
          <a:prstGeom prst="rect">
            <a:avLst/>
          </a:prstGeom>
          <a:noFill/>
          <a:ln w="9525">
            <a:noFill/>
            <a:miter lim="800000"/>
            <a:headEnd/>
            <a:tailEnd/>
          </a:ln>
          <a:effectLst/>
        </p:spPr>
        <p:txBody>
          <a:bodyPr vert="horz" wrap="square" lIns="92620" tIns="46310" rIns="92620" bIns="463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4A5AFE04-3741-8F86-8B75-2F627A883524}"/>
              </a:ext>
            </a:extLst>
          </p:cNvPr>
          <p:cNvSpPr>
            <a:spLocks noGrp="1" noChangeArrowheads="1"/>
          </p:cNvSpPr>
          <p:nvPr>
            <p:ph type="ftr" sz="quarter" idx="4"/>
          </p:nvPr>
        </p:nvSpPr>
        <p:spPr bwMode="auto">
          <a:xfrm>
            <a:off x="0" y="6624638"/>
            <a:ext cx="4002088" cy="347662"/>
          </a:xfrm>
          <a:prstGeom prst="rect">
            <a:avLst/>
          </a:prstGeom>
          <a:noFill/>
          <a:ln w="9525">
            <a:noFill/>
            <a:miter lim="800000"/>
            <a:headEnd/>
            <a:tailEnd/>
          </a:ln>
          <a:effectLst/>
        </p:spPr>
        <p:txBody>
          <a:bodyPr vert="horz" wrap="square" lIns="92620" tIns="46310" rIns="92620" bIns="4631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199" name="Rectangle 7">
            <a:extLst>
              <a:ext uri="{FF2B5EF4-FFF2-40B4-BE49-F238E27FC236}">
                <a16:creationId xmlns:a16="http://schemas.microsoft.com/office/drawing/2014/main" id="{16073882-FB2B-F2A9-F177-3A7EA690157A}"/>
              </a:ext>
            </a:extLst>
          </p:cNvPr>
          <p:cNvSpPr>
            <a:spLocks noGrp="1" noChangeArrowheads="1"/>
          </p:cNvSpPr>
          <p:nvPr>
            <p:ph type="sldNum" sz="quarter" idx="5"/>
          </p:nvPr>
        </p:nvSpPr>
        <p:spPr bwMode="auto">
          <a:xfrm>
            <a:off x="5232400" y="6624638"/>
            <a:ext cx="4002088" cy="347662"/>
          </a:xfrm>
          <a:prstGeom prst="rect">
            <a:avLst/>
          </a:prstGeom>
          <a:noFill/>
          <a:ln w="9525">
            <a:noFill/>
            <a:miter lim="800000"/>
            <a:headEnd/>
            <a:tailEnd/>
          </a:ln>
          <a:effectLst/>
        </p:spPr>
        <p:txBody>
          <a:bodyPr vert="horz" wrap="square" lIns="92620" tIns="46310" rIns="92620" bIns="4631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ACB05573-8166-4D7F-8AB6-944E2F419D1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ACB05573-8166-4D7F-8AB6-944E2F419D12}" type="slidenum">
              <a:rPr lang="en-US" altLang="en-US" smtClean="0"/>
              <a:pPr>
                <a:defRPr/>
              </a:pPr>
              <a:t>1</a:t>
            </a:fld>
            <a:endParaRPr lang="en-US" altLang="en-US"/>
          </a:p>
        </p:txBody>
      </p:sp>
    </p:spTree>
    <p:extLst>
      <p:ext uri="{BB962C8B-B14F-4D97-AF65-F5344CB8AC3E}">
        <p14:creationId xmlns:p14="http://schemas.microsoft.com/office/powerpoint/2010/main" val="1847064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8301E09-BE3D-8B04-D727-B842A6983184}"/>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4C6EE37C-249F-FE78-0D46-9964B78888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0724" name="Slide Number Placeholder 3">
            <a:extLst>
              <a:ext uri="{FF2B5EF4-FFF2-40B4-BE49-F238E27FC236}">
                <a16:creationId xmlns:a16="http://schemas.microsoft.com/office/drawing/2014/main" id="{33995DF0-316E-B788-D17F-2F51A7BB86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4BB6463-FC42-4721-A083-CDEFD61F4A31}" type="slidenum">
              <a:rPr lang="en-US" altLang="en-US" sz="1200">
                <a:latin typeface="Arial" panose="020B0604020202020204" pitchFamily="34" charset="0"/>
              </a:rPr>
              <a:pPr/>
              <a:t>11</a:t>
            </a:fld>
            <a:endParaRPr lang="en-US" altLang="en-US" sz="12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A5262D9-6897-B013-6E0A-56CD669D42A7}"/>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40C63A15-3826-08BE-4775-2B2BFCA167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2772" name="Slide Number Placeholder 3">
            <a:extLst>
              <a:ext uri="{FF2B5EF4-FFF2-40B4-BE49-F238E27FC236}">
                <a16:creationId xmlns:a16="http://schemas.microsoft.com/office/drawing/2014/main" id="{6AD9DA75-0923-9419-748D-2FE8D42E41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55FC7E8-E4E6-435E-95CB-C419E845876F}" type="slidenum">
              <a:rPr lang="en-US" altLang="en-US" sz="1200">
                <a:latin typeface="Arial" panose="020B0604020202020204" pitchFamily="34" charset="0"/>
              </a:rPr>
              <a:pPr/>
              <a:t>13</a:t>
            </a:fld>
            <a:endParaRPr lang="en-US" altLang="en-US"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58FA17F4-3272-2835-096E-B8095181E93D}"/>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B0DE563F-E599-D9EF-340A-33BC2B6D43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9876" name="Slide Number Placeholder 3">
            <a:extLst>
              <a:ext uri="{FF2B5EF4-FFF2-40B4-BE49-F238E27FC236}">
                <a16:creationId xmlns:a16="http://schemas.microsoft.com/office/drawing/2014/main" id="{F9848F78-2413-2AFF-2578-6A78615D2E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84D7382-9485-4531-984B-1C19D2A3C6E9}" type="slidenum">
              <a:rPr lang="en-US" altLang="en-US" sz="1200">
                <a:latin typeface="Arial" panose="020B0604020202020204" pitchFamily="34" charset="0"/>
              </a:rPr>
              <a:pPr/>
              <a:t>53</a:t>
            </a:fld>
            <a:endParaRPr lang="en-US" altLang="en-US" sz="12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E2E565C3-3B4A-7DD9-58CF-FE8EAAE23199}"/>
              </a:ext>
            </a:extLst>
          </p:cNvPr>
          <p:cNvSpPr>
            <a:spLocks noGrp="1" noRot="1" noChangeAspect="1" noChangeArrowheads="1" noTextEdit="1"/>
          </p:cNvSpPr>
          <p:nvPr>
            <p:ph type="sldImg"/>
          </p:nvPr>
        </p:nvSpPr>
        <p:spPr>
          <a:ln/>
        </p:spPr>
      </p:sp>
      <p:sp>
        <p:nvSpPr>
          <p:cNvPr id="105475" name="Notes Placeholder 2">
            <a:extLst>
              <a:ext uri="{FF2B5EF4-FFF2-40B4-BE49-F238E27FC236}">
                <a16:creationId xmlns:a16="http://schemas.microsoft.com/office/drawing/2014/main" id="{E5ED3610-C51F-2CD4-9F1F-FAB8010AFE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5476" name="Slide Number Placeholder 3">
            <a:extLst>
              <a:ext uri="{FF2B5EF4-FFF2-40B4-BE49-F238E27FC236}">
                <a16:creationId xmlns:a16="http://schemas.microsoft.com/office/drawing/2014/main" id="{1A026BA4-BBB6-E99E-B210-DB4C0ECC87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000E14-382E-4BE9-90ED-3F9AB4C997AE}" type="slidenum">
              <a:rPr lang="en-US" altLang="en-US" sz="1200">
                <a:latin typeface="Arial" panose="020B0604020202020204" pitchFamily="34" charset="0"/>
              </a:rPr>
              <a:pPr/>
              <a:t>75</a:t>
            </a:fld>
            <a:endParaRPr lang="en-US" altLang="en-US" sz="12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184EED0A-B826-AF28-937D-8A8E3450C919}"/>
              </a:ext>
            </a:extLst>
          </p:cNvPr>
          <p:cNvSpPr>
            <a:spLocks noGrp="1" noRot="1" noChangeAspect="1" noChangeArrowheads="1" noTextEdit="1"/>
          </p:cNvSpPr>
          <p:nvPr>
            <p:ph type="sldImg"/>
          </p:nvPr>
        </p:nvSpPr>
        <p:spPr>
          <a:ln/>
        </p:spPr>
      </p:sp>
      <p:sp>
        <p:nvSpPr>
          <p:cNvPr id="113667" name="Notes Placeholder 2">
            <a:extLst>
              <a:ext uri="{FF2B5EF4-FFF2-40B4-BE49-F238E27FC236}">
                <a16:creationId xmlns:a16="http://schemas.microsoft.com/office/drawing/2014/main" id="{BCE7ACDB-947D-632E-006D-3500E2F79D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3668" name="Slide Number Placeholder 3">
            <a:extLst>
              <a:ext uri="{FF2B5EF4-FFF2-40B4-BE49-F238E27FC236}">
                <a16:creationId xmlns:a16="http://schemas.microsoft.com/office/drawing/2014/main" id="{BD83459E-172D-785C-4593-39FD4FD06C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48D6946-5A3D-4AB9-844F-FC40100DDFD3}" type="slidenum">
              <a:rPr lang="en-US" altLang="en-US" sz="1200">
                <a:latin typeface="Arial" panose="020B0604020202020204" pitchFamily="34" charset="0"/>
              </a:rPr>
              <a:pPr/>
              <a:t>81</a:t>
            </a:fld>
            <a:endParaRPr lang="en-US" altLang="en-US" sz="12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8A6B59B-548C-169A-C727-6CF5AFDAEDE2}"/>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3BA0391D-8FA7-7F76-4E74-CE6396F8F3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484" name="Slide Number Placeholder 3">
            <a:extLst>
              <a:ext uri="{FF2B5EF4-FFF2-40B4-BE49-F238E27FC236}">
                <a16:creationId xmlns:a16="http://schemas.microsoft.com/office/drawing/2014/main" id="{544FEF46-A502-3632-E958-FE7C350545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1BEA237-7ACC-4746-869E-EFAC9E30B3C9}" type="slidenum">
              <a:rPr lang="en-US" altLang="en-US" sz="1200">
                <a:latin typeface="Arial" panose="020B0604020202020204" pitchFamily="34" charset="0"/>
              </a:rPr>
              <a:pPr/>
              <a:t>100</a:t>
            </a:fld>
            <a:endParaRPr lang="en-US" altLang="en-US"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0594" name="Rectangle 2"/>
          <p:cNvSpPr>
            <a:spLocks noGrp="1" noChangeArrowheads="1"/>
          </p:cNvSpPr>
          <p:nvPr>
            <p:ph type="ctrTitle" sz="quarter"/>
          </p:nvPr>
        </p:nvSpPr>
        <p:spPr>
          <a:xfrm>
            <a:off x="685800" y="1143000"/>
            <a:ext cx="7772400" cy="1143000"/>
          </a:xfrm>
        </p:spPr>
        <p:txBody>
          <a:bodyPr/>
          <a:lstStyle>
            <a:lvl1pPr>
              <a:defRPr sz="3600"/>
            </a:lvl1pPr>
          </a:lstStyle>
          <a:p>
            <a:r>
              <a:rPr lang="en-GB"/>
              <a:t>Click to edit Master title style</a:t>
            </a:r>
          </a:p>
        </p:txBody>
      </p:sp>
      <p:sp>
        <p:nvSpPr>
          <p:cNvPr id="110595" name="Rectangle 3"/>
          <p:cNvSpPr>
            <a:spLocks noGrp="1" noChangeArrowheads="1"/>
          </p:cNvSpPr>
          <p:nvPr>
            <p:ph type="subTitle" sz="quarter" idx="1"/>
          </p:nvPr>
        </p:nvSpPr>
        <p:spPr>
          <a:xfrm>
            <a:off x="990600" y="2819400"/>
            <a:ext cx="7162800" cy="1752600"/>
          </a:xfrm>
          <a:ln w="9525">
            <a:headEnd/>
            <a:tailEnd/>
          </a:ln>
        </p:spPr>
        <p:txBody>
          <a:bodyPr lIns="92075" tIns="46038" rIns="92075" bIns="46038"/>
          <a:lstStyle>
            <a:lvl1pPr marL="0" indent="0" algn="ctr">
              <a:buFont typeface="Wingdings 2" pitchFamily="18" charset="2"/>
              <a:buNone/>
              <a:defRPr sz="3600"/>
            </a:lvl1pPr>
          </a:lstStyle>
          <a:p>
            <a:r>
              <a:rPr lang="en-GB"/>
              <a:t>Click to edit Master subtitle style</a:t>
            </a:r>
          </a:p>
        </p:txBody>
      </p:sp>
      <p:sp>
        <p:nvSpPr>
          <p:cNvPr id="2" name="Footer Placeholder 1">
            <a:extLst>
              <a:ext uri="{FF2B5EF4-FFF2-40B4-BE49-F238E27FC236}">
                <a16:creationId xmlns:a16="http://schemas.microsoft.com/office/drawing/2014/main" id="{88565AFE-8F9C-B527-C5F7-3A80628C33C4}"/>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974857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a:extLst>
              <a:ext uri="{FF2B5EF4-FFF2-40B4-BE49-F238E27FC236}">
                <a16:creationId xmlns:a16="http://schemas.microsoft.com/office/drawing/2014/main" id="{C640E30E-91A2-BA77-9F6B-E666ECD41DB9}"/>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1276874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753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753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a:extLst>
              <a:ext uri="{FF2B5EF4-FFF2-40B4-BE49-F238E27FC236}">
                <a16:creationId xmlns:a16="http://schemas.microsoft.com/office/drawing/2014/main" id="{88E0B4CD-C918-30E9-2C12-40FF00AFA3B9}"/>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3345651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0594" name="Rectangle 2"/>
          <p:cNvSpPr>
            <a:spLocks noGrp="1" noChangeArrowheads="1"/>
          </p:cNvSpPr>
          <p:nvPr>
            <p:ph type="ctrTitle" sz="quarter"/>
          </p:nvPr>
        </p:nvSpPr>
        <p:spPr>
          <a:xfrm>
            <a:off x="685800" y="1143000"/>
            <a:ext cx="7772400" cy="1143000"/>
          </a:xfrm>
        </p:spPr>
        <p:txBody>
          <a:bodyPr/>
          <a:lstStyle>
            <a:lvl1pPr>
              <a:defRPr sz="3600"/>
            </a:lvl1pPr>
          </a:lstStyle>
          <a:p>
            <a:r>
              <a:rPr lang="en-US" smtClean="0"/>
              <a:t>Click to edit Master title style</a:t>
            </a:r>
            <a:endParaRPr lang="en-GB"/>
          </a:p>
        </p:txBody>
      </p:sp>
      <p:sp>
        <p:nvSpPr>
          <p:cNvPr id="110595" name="Rectangle 3"/>
          <p:cNvSpPr>
            <a:spLocks noGrp="1" noChangeArrowheads="1"/>
          </p:cNvSpPr>
          <p:nvPr>
            <p:ph type="subTitle" sz="quarter" idx="1"/>
          </p:nvPr>
        </p:nvSpPr>
        <p:spPr>
          <a:xfrm>
            <a:off x="990600" y="2819400"/>
            <a:ext cx="7162800" cy="1752600"/>
          </a:xfrm>
          <a:ln w="9525">
            <a:headEnd/>
            <a:tailEnd/>
          </a:ln>
        </p:spPr>
        <p:txBody>
          <a:bodyPr lIns="92075" tIns="46038" rIns="92075" bIns="46038"/>
          <a:lstStyle>
            <a:lvl1pPr marL="0" indent="0" algn="ctr">
              <a:buFont typeface="Wingdings 2" pitchFamily="18" charset="2"/>
              <a:buNone/>
              <a:defRPr sz="3600"/>
            </a:lvl1pPr>
          </a:lstStyle>
          <a:p>
            <a:r>
              <a:rPr lang="en-US" smtClean="0"/>
              <a:t>Click to edit Master subtitle style</a:t>
            </a:r>
            <a:endParaRPr lang="en-GB"/>
          </a:p>
        </p:txBody>
      </p:sp>
      <p:sp>
        <p:nvSpPr>
          <p:cNvPr id="2" name="Footer Placeholder 1">
            <a:extLst>
              <a:ext uri="{FF2B5EF4-FFF2-40B4-BE49-F238E27FC236}">
                <a16:creationId xmlns:a16="http://schemas.microsoft.com/office/drawing/2014/main" id="{8ED23355-F2D2-C532-ADE8-39BD6C609210}"/>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smtClean="0"/>
              <a:t>Copyright © 2015 by Saunders, an imprint of Elsevier Inc.</a:t>
            </a:r>
            <a:endParaRPr lang="en-US"/>
          </a:p>
        </p:txBody>
      </p:sp>
    </p:spTree>
    <p:extLst>
      <p:ext uri="{BB962C8B-B14F-4D97-AF65-F5344CB8AC3E}">
        <p14:creationId xmlns:p14="http://schemas.microsoft.com/office/powerpoint/2010/main" val="3793107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a:extLst>
              <a:ext uri="{FF2B5EF4-FFF2-40B4-BE49-F238E27FC236}">
                <a16:creationId xmlns:a16="http://schemas.microsoft.com/office/drawing/2014/main" id="{790F9E41-978F-6DF3-1BED-A5B78F4445F2}"/>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smtClean="0"/>
              <a:t>Copyright © 2015 by Saunders, an imprint of Elsevier Inc.</a:t>
            </a:r>
            <a:endParaRPr lang="en-US"/>
          </a:p>
        </p:txBody>
      </p:sp>
    </p:spTree>
    <p:extLst>
      <p:ext uri="{BB962C8B-B14F-4D97-AF65-F5344CB8AC3E}">
        <p14:creationId xmlns:p14="http://schemas.microsoft.com/office/powerpoint/2010/main" val="3683602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Footer Placeholder 1">
            <a:extLst>
              <a:ext uri="{FF2B5EF4-FFF2-40B4-BE49-F238E27FC236}">
                <a16:creationId xmlns:a16="http://schemas.microsoft.com/office/drawing/2014/main" id="{B04269CB-4E1F-1300-06EF-4C19BB2E6125}"/>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smtClean="0"/>
              <a:t>Copyright © 2015 by Saunders, an imprint of Elsevier Inc.</a:t>
            </a:r>
            <a:endParaRPr lang="en-US"/>
          </a:p>
        </p:txBody>
      </p:sp>
    </p:spTree>
    <p:extLst>
      <p:ext uri="{BB962C8B-B14F-4D97-AF65-F5344CB8AC3E}">
        <p14:creationId xmlns:p14="http://schemas.microsoft.com/office/powerpoint/2010/main" val="2993138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71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71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1">
            <a:extLst>
              <a:ext uri="{FF2B5EF4-FFF2-40B4-BE49-F238E27FC236}">
                <a16:creationId xmlns:a16="http://schemas.microsoft.com/office/drawing/2014/main" id="{BE79B999-72FD-0852-2D83-3C7CCB5AC0EA}"/>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smtClean="0"/>
              <a:t>Copyright © 2015 by Saunders, an imprint of Elsevier Inc.</a:t>
            </a:r>
            <a:endParaRPr lang="en-US"/>
          </a:p>
        </p:txBody>
      </p:sp>
    </p:spTree>
    <p:extLst>
      <p:ext uri="{BB962C8B-B14F-4D97-AF65-F5344CB8AC3E}">
        <p14:creationId xmlns:p14="http://schemas.microsoft.com/office/powerpoint/2010/main" val="1361886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
            <a:extLst>
              <a:ext uri="{FF2B5EF4-FFF2-40B4-BE49-F238E27FC236}">
                <a16:creationId xmlns:a16="http://schemas.microsoft.com/office/drawing/2014/main" id="{7AA27215-5808-26AD-9D67-61481162824F}"/>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smtClean="0"/>
              <a:t>Copyright © 2015 by Saunders, an imprint of Elsevier Inc.</a:t>
            </a:r>
            <a:endParaRPr lang="en-US"/>
          </a:p>
        </p:txBody>
      </p:sp>
    </p:spTree>
    <p:extLst>
      <p:ext uri="{BB962C8B-B14F-4D97-AF65-F5344CB8AC3E}">
        <p14:creationId xmlns:p14="http://schemas.microsoft.com/office/powerpoint/2010/main" val="3183697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a:extLst>
              <a:ext uri="{FF2B5EF4-FFF2-40B4-BE49-F238E27FC236}">
                <a16:creationId xmlns:a16="http://schemas.microsoft.com/office/drawing/2014/main" id="{1BAB9828-AB32-8C47-FC50-7A92D47776C8}"/>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smtClean="0"/>
              <a:t>Copyright © 2015 by Saunders, an imprint of Elsevier Inc.</a:t>
            </a:r>
            <a:endParaRPr lang="en-US"/>
          </a:p>
        </p:txBody>
      </p:sp>
    </p:spTree>
    <p:extLst>
      <p:ext uri="{BB962C8B-B14F-4D97-AF65-F5344CB8AC3E}">
        <p14:creationId xmlns:p14="http://schemas.microsoft.com/office/powerpoint/2010/main" val="220778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FAD7D5-05C3-DC2C-B4CB-2C637238E945}"/>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smtClean="0"/>
              <a:t>Copyright © 2015 by Saunders, an imprint of Elsevier Inc.</a:t>
            </a:r>
            <a:endParaRPr lang="en-US"/>
          </a:p>
        </p:txBody>
      </p:sp>
    </p:spTree>
    <p:extLst>
      <p:ext uri="{BB962C8B-B14F-4D97-AF65-F5344CB8AC3E}">
        <p14:creationId xmlns:p14="http://schemas.microsoft.com/office/powerpoint/2010/main" val="18276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Footer Placeholder 1">
            <a:extLst>
              <a:ext uri="{FF2B5EF4-FFF2-40B4-BE49-F238E27FC236}">
                <a16:creationId xmlns:a16="http://schemas.microsoft.com/office/drawing/2014/main" id="{01385790-103E-0892-E45A-7C4922740697}"/>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smtClean="0"/>
              <a:t>Copyright © 2015 by Saunders, an imprint of Elsevier Inc.</a:t>
            </a:r>
            <a:endParaRPr lang="en-US"/>
          </a:p>
        </p:txBody>
      </p:sp>
    </p:spTree>
    <p:extLst>
      <p:ext uri="{BB962C8B-B14F-4D97-AF65-F5344CB8AC3E}">
        <p14:creationId xmlns:p14="http://schemas.microsoft.com/office/powerpoint/2010/main" val="3201502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
            <a:extLst>
              <a:ext uri="{FF2B5EF4-FFF2-40B4-BE49-F238E27FC236}">
                <a16:creationId xmlns:a16="http://schemas.microsoft.com/office/drawing/2014/main" id="{D34E05BB-3945-B7ED-E3C3-9200A4595765}"/>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2980145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Footer Placeholder 1">
            <a:extLst>
              <a:ext uri="{FF2B5EF4-FFF2-40B4-BE49-F238E27FC236}">
                <a16:creationId xmlns:a16="http://schemas.microsoft.com/office/drawing/2014/main" id="{D8C8DABF-6607-DFC2-9F81-00435C6DC223}"/>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smtClean="0"/>
              <a:t>Copyright © 2015 by Saunders, an imprint of Elsevier Inc.</a:t>
            </a:r>
            <a:endParaRPr lang="en-US"/>
          </a:p>
        </p:txBody>
      </p:sp>
    </p:spTree>
    <p:extLst>
      <p:ext uri="{BB962C8B-B14F-4D97-AF65-F5344CB8AC3E}">
        <p14:creationId xmlns:p14="http://schemas.microsoft.com/office/powerpoint/2010/main" val="141507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a:extLst>
              <a:ext uri="{FF2B5EF4-FFF2-40B4-BE49-F238E27FC236}">
                <a16:creationId xmlns:a16="http://schemas.microsoft.com/office/drawing/2014/main" id="{B0777EA5-F8C1-0EB0-1795-A47007AB9F64}"/>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smtClean="0"/>
              <a:t>Copyright © 2015 by Saunders, an imprint of Elsevier Inc.</a:t>
            </a:r>
            <a:endParaRPr lang="en-US"/>
          </a:p>
        </p:txBody>
      </p:sp>
    </p:spTree>
    <p:extLst>
      <p:ext uri="{BB962C8B-B14F-4D97-AF65-F5344CB8AC3E}">
        <p14:creationId xmlns:p14="http://schemas.microsoft.com/office/powerpoint/2010/main" val="867064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753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7531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a:extLst>
              <a:ext uri="{FF2B5EF4-FFF2-40B4-BE49-F238E27FC236}">
                <a16:creationId xmlns:a16="http://schemas.microsoft.com/office/drawing/2014/main" id="{350DDAC4-5573-1C92-5172-7DC324A040F7}"/>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smtClean="0"/>
              <a:t>Copyright © 2015 by Saunders, an imprint of Elsevier Inc.</a:t>
            </a:r>
            <a:endParaRPr lang="en-US"/>
          </a:p>
        </p:txBody>
      </p:sp>
    </p:spTree>
    <p:extLst>
      <p:ext uri="{BB962C8B-B14F-4D97-AF65-F5344CB8AC3E}">
        <p14:creationId xmlns:p14="http://schemas.microsoft.com/office/powerpoint/2010/main" val="404061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1">
            <a:extLst>
              <a:ext uri="{FF2B5EF4-FFF2-40B4-BE49-F238E27FC236}">
                <a16:creationId xmlns:a16="http://schemas.microsoft.com/office/drawing/2014/main" id="{872C0124-6CA9-8265-2797-4AEA1E11218A}"/>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3274673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71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71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1">
            <a:extLst>
              <a:ext uri="{FF2B5EF4-FFF2-40B4-BE49-F238E27FC236}">
                <a16:creationId xmlns:a16="http://schemas.microsoft.com/office/drawing/2014/main" id="{D4F00A19-E806-2D32-6E70-EA8E7045E63C}"/>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388138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a:extLst>
              <a:ext uri="{FF2B5EF4-FFF2-40B4-BE49-F238E27FC236}">
                <a16:creationId xmlns:a16="http://schemas.microsoft.com/office/drawing/2014/main" id="{AA1F29CF-1B36-198F-139F-DAC1D739F5FA}"/>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3189855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1">
            <a:extLst>
              <a:ext uri="{FF2B5EF4-FFF2-40B4-BE49-F238E27FC236}">
                <a16:creationId xmlns:a16="http://schemas.microsoft.com/office/drawing/2014/main" id="{6F0E1034-844A-7D76-8751-5F485C03CBDA}"/>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389974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1813B73-3420-9DAE-FBA6-D5BB2500DBAA}"/>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3307583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1">
            <a:extLst>
              <a:ext uri="{FF2B5EF4-FFF2-40B4-BE49-F238E27FC236}">
                <a16:creationId xmlns:a16="http://schemas.microsoft.com/office/drawing/2014/main" id="{F117DAF7-81DB-8FF9-CEA4-E24B4475C41A}"/>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715969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1">
            <a:extLst>
              <a:ext uri="{FF2B5EF4-FFF2-40B4-BE49-F238E27FC236}">
                <a16:creationId xmlns:a16="http://schemas.microsoft.com/office/drawing/2014/main" id="{C931C7D1-D935-FB12-A9CD-8D962A2E9393}"/>
              </a:ext>
            </a:extLst>
          </p:cNvPr>
          <p:cNvSpPr>
            <a:spLocks noGrp="1"/>
          </p:cNvSpPr>
          <p:nvPr>
            <p:ph type="ftr" sz="quarter" idx="10"/>
          </p:nvPr>
        </p:nvSpPr>
        <p:spPr>
          <a:xfrm>
            <a:off x="1752600" y="6400800"/>
            <a:ext cx="5943600" cy="365125"/>
          </a:xfrm>
        </p:spPr>
        <p:txBody>
          <a:bodyPr/>
          <a:lstStyle>
            <a:lvl1pPr algn="ctr">
              <a:defRPr sz="1000">
                <a:solidFill>
                  <a:srgbClr val="FFFFFF"/>
                </a:solidFill>
                <a:latin typeface="Arial" pitchFamily="34" charset="0"/>
              </a:defRPr>
            </a:lvl1pPr>
          </a:lstStyle>
          <a:p>
            <a:pPr>
              <a:defRPr/>
            </a:pPr>
            <a:r>
              <a:rPr lang="en-US"/>
              <a:t>Copyright © 2015 by Saunders, an imprint of Elsevier Inc.</a:t>
            </a:r>
          </a:p>
        </p:txBody>
      </p:sp>
    </p:spTree>
    <p:extLst>
      <p:ext uri="{BB962C8B-B14F-4D97-AF65-F5344CB8AC3E}">
        <p14:creationId xmlns:p14="http://schemas.microsoft.com/office/powerpoint/2010/main" val="1725301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C540D224-6433-54BE-F43F-30BDE2B47898}"/>
              </a:ext>
            </a:extLst>
          </p:cNvPr>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109571" name="Rectangle 3">
            <a:extLst>
              <a:ext uri="{FF2B5EF4-FFF2-40B4-BE49-F238E27FC236}">
                <a16:creationId xmlns:a16="http://schemas.microsoft.com/office/drawing/2014/main" id="{F112790A-C3D8-952C-4319-91619BE8D6EE}"/>
              </a:ext>
            </a:extLst>
          </p:cNvPr>
          <p:cNvSpPr>
            <a:spLocks noGrp="1" noChangeArrowheads="1"/>
          </p:cNvSpPr>
          <p:nvPr>
            <p:ph type="body" idx="1"/>
          </p:nvPr>
        </p:nvSpPr>
        <p:spPr bwMode="auto">
          <a:xfrm>
            <a:off x="685800" y="15271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Footer Placeholder 1">
            <a:extLst>
              <a:ext uri="{FF2B5EF4-FFF2-40B4-BE49-F238E27FC236}">
                <a16:creationId xmlns:a16="http://schemas.microsoft.com/office/drawing/2014/main" id="{AF6D9132-A9A4-099B-BCA3-594580D363FB}"/>
              </a:ext>
            </a:extLst>
          </p:cNvPr>
          <p:cNvSpPr>
            <a:spLocks noGrp="1"/>
          </p:cNvSpPr>
          <p:nvPr>
            <p:ph type="ftr" sz="quarter" idx="3"/>
          </p:nvPr>
        </p:nvSpPr>
        <p:spPr>
          <a:xfrm>
            <a:off x="1752600" y="6388100"/>
            <a:ext cx="5943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FFFFFF"/>
                </a:solidFill>
                <a:latin typeface="Arial" pitchFamily="34" charset="0"/>
              </a:defRPr>
            </a:lvl1pPr>
          </a:lstStyle>
          <a:p>
            <a:pPr>
              <a:defRPr/>
            </a:pPr>
            <a:r>
              <a:rPr lang="en-US"/>
              <a:t>Copyright © 2015 by Saunders, an imprint of Elsevier Inc.</a:t>
            </a:r>
          </a:p>
        </p:txBody>
      </p:sp>
      <p:sp>
        <p:nvSpPr>
          <p:cNvPr id="6" name="Text Box 8">
            <a:extLst>
              <a:ext uri="{FF2B5EF4-FFF2-40B4-BE49-F238E27FC236}">
                <a16:creationId xmlns:a16="http://schemas.microsoft.com/office/drawing/2014/main" id="{1344B8EF-5BE7-3A89-0D8B-4238E4F67BD1}"/>
              </a:ext>
            </a:extLst>
          </p:cNvPr>
          <p:cNvSpPr txBox="1">
            <a:spLocks noChangeArrowheads="1"/>
          </p:cNvSpPr>
          <p:nvPr userDrawn="1"/>
        </p:nvSpPr>
        <p:spPr bwMode="auto">
          <a:xfrm>
            <a:off x="8534400" y="6508750"/>
            <a:ext cx="609600" cy="244475"/>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fld id="{0B4F7ABC-D370-450D-BF0B-1AC6835C2791}" type="slidenum">
              <a:rPr lang="en-US" altLang="en-US" sz="1000" smtClean="0">
                <a:latin typeface="Arial" panose="020B0604020202020204" pitchFamily="34" charset="0"/>
                <a:ea typeface="ＭＳ Ｐゴシック" panose="020B0600070205080204" pitchFamily="34" charset="-128"/>
              </a:rPr>
              <a:pPr eaLnBrk="1" hangingPunct="1">
                <a:spcBef>
                  <a:spcPct val="50000"/>
                </a:spcBef>
                <a:defRPr/>
              </a:pPr>
              <a:t>‹#›</a:t>
            </a:fld>
            <a:endParaRPr lang="en-US" altLang="en-US" sz="1000">
              <a:latin typeface="Arial" panose="020B0604020202020204" pitchFamily="34" charset="0"/>
              <a:ea typeface="ＭＳ Ｐゴシック" panose="020B0600070205080204" pitchFamily="34" charset="-128"/>
            </a:endParaRPr>
          </a:p>
        </p:txBody>
      </p:sp>
    </p:spTree>
  </p:cSld>
  <p:clrMap bg1="dk2" tx1="lt1" bg2="dk1" tx2="lt2" accent1="accent1" accent2="accent2" accent3="accent3" accent4="accent4" accent5="accent5" accent6="accent6" hlink="hlink" folHlink="folHlink"/>
  <p:sldLayoutIdLst>
    <p:sldLayoutId id="2147484574" r:id="rId1"/>
    <p:sldLayoutId id="2147484575" r:id="rId2"/>
    <p:sldLayoutId id="2147484576" r:id="rId3"/>
    <p:sldLayoutId id="2147484577" r:id="rId4"/>
    <p:sldLayoutId id="2147484578" r:id="rId5"/>
    <p:sldLayoutId id="2147484579" r:id="rId6"/>
    <p:sldLayoutId id="2147484580" r:id="rId7"/>
    <p:sldLayoutId id="2147484581" r:id="rId8"/>
    <p:sldLayoutId id="2147484582" r:id="rId9"/>
    <p:sldLayoutId id="2147484583" r:id="rId10"/>
    <p:sldLayoutId id="2147484584" r:id="rId11"/>
  </p:sldLayoutIdLst>
  <p:hf sldNum="0" hdr="0" ftr="0" dt="0"/>
  <p:txStyles>
    <p:titleStyle>
      <a:lvl1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0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2" panose="05020102010507070707" pitchFamily="18" charset="2"/>
        <a:buChar char=""/>
        <a:defRPr sz="28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SzPct val="80000"/>
        <a:buFont typeface="Wingdings" panose="05000000000000000000" pitchFamily="2" charset="2"/>
        <a:buChar char="Ø"/>
        <a:defRPr sz="24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2"/>
        </a:buClr>
        <a:buSzPct val="75000"/>
        <a:buFont typeface="Wingdings 3" panose="05040102010807070707" pitchFamily="18" charset="2"/>
        <a:buChar char=""/>
        <a:defRPr>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6F51D86F-2136-8292-09B1-20A17EE15826}"/>
              </a:ext>
            </a:extLst>
          </p:cNvPr>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GB"/>
          </a:p>
        </p:txBody>
      </p:sp>
      <p:sp>
        <p:nvSpPr>
          <p:cNvPr id="109571" name="Rectangle 3">
            <a:extLst>
              <a:ext uri="{FF2B5EF4-FFF2-40B4-BE49-F238E27FC236}">
                <a16:creationId xmlns:a16="http://schemas.microsoft.com/office/drawing/2014/main" id="{078C2A6C-AF62-A437-EE2C-41BB98BC4349}"/>
              </a:ext>
            </a:extLst>
          </p:cNvPr>
          <p:cNvSpPr>
            <a:spLocks noGrp="1" noChangeArrowheads="1"/>
          </p:cNvSpPr>
          <p:nvPr>
            <p:ph type="body" idx="1"/>
          </p:nvPr>
        </p:nvSpPr>
        <p:spPr bwMode="auto">
          <a:xfrm>
            <a:off x="685800" y="15271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Footer Placeholder 1">
            <a:extLst>
              <a:ext uri="{FF2B5EF4-FFF2-40B4-BE49-F238E27FC236}">
                <a16:creationId xmlns:a16="http://schemas.microsoft.com/office/drawing/2014/main" id="{34DE2A04-BAE7-EBFA-37A0-EA790A634B98}"/>
              </a:ext>
            </a:extLst>
          </p:cNvPr>
          <p:cNvSpPr>
            <a:spLocks noGrp="1"/>
          </p:cNvSpPr>
          <p:nvPr>
            <p:ph type="ftr" sz="quarter" idx="3"/>
          </p:nvPr>
        </p:nvSpPr>
        <p:spPr>
          <a:xfrm>
            <a:off x="1752600" y="6388100"/>
            <a:ext cx="5943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FFFFFF"/>
                </a:solidFill>
                <a:latin typeface="Arial" pitchFamily="34" charset="0"/>
              </a:defRPr>
            </a:lvl1pPr>
          </a:lstStyle>
          <a:p>
            <a:pPr>
              <a:defRPr/>
            </a:pPr>
            <a:r>
              <a:rPr lang="en-US" smtClean="0"/>
              <a:t>Copyright © 2015 by Saunders, an imprint of Elsevier Inc.</a:t>
            </a:r>
            <a:endParaRPr lang="en-US"/>
          </a:p>
        </p:txBody>
      </p:sp>
      <p:sp>
        <p:nvSpPr>
          <p:cNvPr id="6" name="Text Box 8">
            <a:extLst>
              <a:ext uri="{FF2B5EF4-FFF2-40B4-BE49-F238E27FC236}">
                <a16:creationId xmlns:a16="http://schemas.microsoft.com/office/drawing/2014/main" id="{988552A0-3152-1F69-4C02-33BE7BD9711D}"/>
              </a:ext>
            </a:extLst>
          </p:cNvPr>
          <p:cNvSpPr txBox="1">
            <a:spLocks noChangeArrowheads="1"/>
          </p:cNvSpPr>
          <p:nvPr/>
        </p:nvSpPr>
        <p:spPr bwMode="auto">
          <a:xfrm>
            <a:off x="8534400" y="6508750"/>
            <a:ext cx="609600" cy="244475"/>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fld id="{0A717FAC-A327-4206-8D97-C15D00EFD7D8}" type="slidenum">
              <a:rPr lang="en-US" altLang="en-US" sz="1000" smtClean="0">
                <a:latin typeface="Arial" panose="020B0604020202020204" pitchFamily="34" charset="0"/>
                <a:ea typeface="ＭＳ Ｐゴシック" panose="020B0600070205080204" pitchFamily="34" charset="-128"/>
              </a:rPr>
              <a:pPr eaLnBrk="1" hangingPunct="1">
                <a:spcBef>
                  <a:spcPct val="50000"/>
                </a:spcBef>
                <a:defRPr/>
              </a:pPr>
              <a:t>‹#›</a:t>
            </a:fld>
            <a:endParaRPr lang="en-US" altLang="en-US" sz="1000">
              <a:latin typeface="Arial" panose="020B0604020202020204" pitchFamily="34" charset="0"/>
              <a:ea typeface="ＭＳ Ｐゴシック" panose="020B0600070205080204" pitchFamily="34" charset="-128"/>
            </a:endParaRPr>
          </a:p>
        </p:txBody>
      </p:sp>
      <p:sp>
        <p:nvSpPr>
          <p:cNvPr id="7" name="Text Box 8">
            <a:extLst>
              <a:ext uri="{FF2B5EF4-FFF2-40B4-BE49-F238E27FC236}">
                <a16:creationId xmlns:a16="http://schemas.microsoft.com/office/drawing/2014/main" id="{F7664ABB-F38E-B7B6-4A1B-1BAC0FD59052}"/>
              </a:ext>
            </a:extLst>
          </p:cNvPr>
          <p:cNvSpPr txBox="1">
            <a:spLocks noChangeArrowheads="1"/>
          </p:cNvSpPr>
          <p:nvPr userDrawn="1"/>
        </p:nvSpPr>
        <p:spPr bwMode="auto">
          <a:xfrm>
            <a:off x="8534400" y="6508750"/>
            <a:ext cx="609600" cy="244475"/>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fld id="{AE2001BF-BFD8-45EF-B8AA-F2454BF5D93D}" type="slidenum">
              <a:rPr lang="en-US" altLang="en-US" sz="1000" smtClean="0">
                <a:latin typeface="Arial" panose="020B0604020202020204" pitchFamily="34" charset="0"/>
                <a:ea typeface="ＭＳ Ｐゴシック" panose="020B0600070205080204" pitchFamily="34" charset="-128"/>
              </a:rPr>
              <a:pPr eaLnBrk="1" hangingPunct="1">
                <a:spcBef>
                  <a:spcPct val="50000"/>
                </a:spcBef>
                <a:defRPr/>
              </a:pPr>
              <a:t>‹#›</a:t>
            </a:fld>
            <a:endParaRPr lang="en-US" altLang="en-US" sz="1000">
              <a:latin typeface="Arial" panose="020B0604020202020204" pitchFamily="34" charset="0"/>
              <a:ea typeface="ＭＳ Ｐゴシック" panose="020B0600070205080204" pitchFamily="34" charset="-128"/>
            </a:endParaRPr>
          </a:p>
        </p:txBody>
      </p:sp>
      <p:pic>
        <p:nvPicPr>
          <p:cNvPr id="8" name="Picture 7">
            <a:extLst>
              <a:ext uri="{FF2B5EF4-FFF2-40B4-BE49-F238E27FC236}">
                <a16:creationId xmlns:a16="http://schemas.microsoft.com/office/drawing/2014/main" id="{ADFD771D-3573-BC68-F3E3-9060C63AC5D0}"/>
              </a:ext>
              <a:ext uri="{C183D7F6-B498-43B3-948B-1728B52AA6E4}">
                <adec:decorative xmlns:adec="http://schemas.microsoft.com/office/drawing/2017/decorative" xmlns="" val="1"/>
              </a:ext>
            </a:extLst>
          </p:cNvPr>
          <p:cNvPicPr>
            <a:picLocks noChangeAspect="1"/>
          </p:cNvPicPr>
          <p:nvPr userDrawn="1"/>
        </p:nvPicPr>
        <p:blipFill>
          <a:blip r:embed="rId13"/>
          <a:stretch>
            <a:fillRect/>
          </a:stretch>
        </p:blipFill>
        <p:spPr>
          <a:xfrm>
            <a:off x="3048000" y="6629400"/>
            <a:ext cx="3048000" cy="228600"/>
          </a:xfrm>
          <a:prstGeom prst="rect">
            <a:avLst/>
          </a:prstGeom>
        </p:spPr>
      </p:pic>
    </p:spTree>
    <p:extLst>
      <p:ext uri="{BB962C8B-B14F-4D97-AF65-F5344CB8AC3E}">
        <p14:creationId xmlns:p14="http://schemas.microsoft.com/office/powerpoint/2010/main" val="2364088300"/>
      </p:ext>
    </p:extLst>
  </p:cSld>
  <p:clrMap bg1="dk2" tx1="lt1" bg2="dk1" tx2="lt2" accent1="accent1" accent2="accent2" accent3="accent3" accent4="accent4" accent5="accent5" accent6="accent6" hlink="hlink" folHlink="folHlink"/>
  <p:sldLayoutIdLst>
    <p:sldLayoutId id="2147484586" r:id="rId1"/>
    <p:sldLayoutId id="2147484587" r:id="rId2"/>
    <p:sldLayoutId id="2147484588" r:id="rId3"/>
    <p:sldLayoutId id="2147484589" r:id="rId4"/>
    <p:sldLayoutId id="2147484590" r:id="rId5"/>
    <p:sldLayoutId id="2147484591" r:id="rId6"/>
    <p:sldLayoutId id="2147484592" r:id="rId7"/>
    <p:sldLayoutId id="2147484593" r:id="rId8"/>
    <p:sldLayoutId id="2147484594" r:id="rId9"/>
    <p:sldLayoutId id="2147484595" r:id="rId10"/>
    <p:sldLayoutId id="2147484596" r:id="rId11"/>
  </p:sldLayoutIdLst>
  <p:hf sldNum="0" hdr="0" ftr="0" dt="0"/>
  <p:txStyles>
    <p:titleStyle>
      <a:lvl1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mj-lt"/>
          <a:ea typeface="MS PGothic" panose="020B0600070205080204" pitchFamily="34" charset="-128"/>
          <a:cs typeface="ＭＳ Ｐゴシック" charset="0"/>
        </a:defRPr>
      </a:lvl1pPr>
      <a:lvl2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2pPr>
      <a:lvl3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3pPr>
      <a:lvl4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4pPr>
      <a:lvl5pPr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0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SzPct val="60000"/>
        <a:buFont typeface="Wingdings 2" panose="05020102010507070707" pitchFamily="18" charset="2"/>
        <a:buChar char=""/>
        <a:defRPr sz="2800">
          <a:solidFill>
            <a:schemeClr val="tx1"/>
          </a:solidFill>
          <a:effectLst>
            <a:outerShdw blurRad="38100" dist="38100" dir="2700000" algn="tl">
              <a:srgbClr val="000000"/>
            </a:outerShdw>
          </a:effectLst>
          <a:latin typeface="+mn-lt"/>
          <a:ea typeface="MS PGothic" panose="020B0600070205080204" pitchFamily="34" charset="-128"/>
          <a:cs typeface="ＭＳ Ｐゴシック" charset="0"/>
        </a:defRPr>
      </a:lvl1pPr>
      <a:lvl2pPr marL="742950" indent="-285750" algn="l" rtl="0" eaLnBrk="1" fontAlgn="base" hangingPunct="1">
        <a:spcBef>
          <a:spcPct val="20000"/>
        </a:spcBef>
        <a:spcAft>
          <a:spcPct val="0"/>
        </a:spcAft>
        <a:buClr>
          <a:schemeClr val="tx2"/>
        </a:buClr>
        <a:buSzPct val="80000"/>
        <a:buFont typeface="Wingdings" panose="05000000000000000000" pitchFamily="2" charset="2"/>
        <a:buChar char="Ø"/>
        <a:defRPr sz="2400">
          <a:solidFill>
            <a:schemeClr val="tx1"/>
          </a:solidFill>
          <a:effectLst>
            <a:outerShdw blurRad="38100" dist="38100" dir="2700000" algn="tl">
              <a:srgbClr val="000000"/>
            </a:outerShdw>
          </a:effectLst>
          <a:latin typeface="+mn-lt"/>
          <a:ea typeface="MS PGothic" panose="020B0600070205080204" pitchFamily="34" charset="-128"/>
        </a:defRPr>
      </a:lvl2pPr>
      <a:lvl3pPr marL="1143000" indent="-228600" algn="l" rtl="0" eaLnBrk="1" fontAlgn="base" hangingPunct="1">
        <a:spcBef>
          <a:spcPct val="20000"/>
        </a:spcBef>
        <a:spcAft>
          <a:spcPct val="0"/>
        </a:spcAft>
        <a:buClr>
          <a:schemeClr val="tx2"/>
        </a:buClr>
        <a:buSzPct val="115000"/>
        <a:buChar char="•"/>
        <a:defRPr sz="2000">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1" fontAlgn="base" hangingPunct="1">
        <a:spcBef>
          <a:spcPct val="20000"/>
        </a:spcBef>
        <a:spcAft>
          <a:spcPct val="0"/>
        </a:spcAft>
        <a:buClr>
          <a:schemeClr val="tx2"/>
        </a:buClr>
        <a:buSzPct val="75000"/>
        <a:buFont typeface="Wingdings 3" panose="05040102010807070707" pitchFamily="18" charset="2"/>
        <a:buChar char=""/>
        <a:defRPr>
          <a:solidFill>
            <a:schemeClr val="tx1"/>
          </a:solidFill>
          <a:effectLst>
            <a:outerShdw blurRad="38100" dist="38100" dir="2700000" algn="tl">
              <a:srgbClr val="000000"/>
            </a:outerShdw>
          </a:effectLst>
          <a:latin typeface="+mn-lt"/>
          <a:ea typeface="MS PGothic" panose="020B0600070205080204" pitchFamily="34" charset="-128"/>
        </a:defRPr>
      </a:lvl4pPr>
      <a:lvl5pPr marL="2057400" indent="-228600" algn="l" rtl="0" eaLnBrk="1" fontAlgn="base" hangingPunct="1">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ea typeface="MS PGothic" panose="020B0600070205080204" pitchFamily="34" charset="-128"/>
        </a:defRPr>
      </a:lvl5pPr>
      <a:lvl6pPr marL="25146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20000"/>
        </a:spcAft>
        <a:buClr>
          <a:schemeClr val="tx1"/>
        </a:buClr>
        <a:buChar char="–"/>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8F44109C-81B9-3805-41C2-024474D98410}"/>
              </a:ext>
            </a:extLst>
          </p:cNvPr>
          <p:cNvSpPr>
            <a:spLocks noChangeArrowheads="1"/>
          </p:cNvSpPr>
          <p:nvPr/>
        </p:nvSpPr>
        <p:spPr bwMode="auto">
          <a:xfrm>
            <a:off x="914400" y="16764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SzTx/>
              <a:buFontTx/>
              <a:buNone/>
            </a:pPr>
            <a:r>
              <a:rPr lang="en-GB" altLang="en-US" sz="4000">
                <a:ea typeface="ＭＳ Ｐゴシック" panose="020B0600070205080204" pitchFamily="34" charset="-128"/>
              </a:rPr>
              <a:t>Chapter 29</a:t>
            </a:r>
          </a:p>
        </p:txBody>
      </p:sp>
      <p:sp>
        <p:nvSpPr>
          <p:cNvPr id="16387" name="Rectangle 4">
            <a:extLst>
              <a:ext uri="{FF2B5EF4-FFF2-40B4-BE49-F238E27FC236}">
                <a16:creationId xmlns:a16="http://schemas.microsoft.com/office/drawing/2014/main" id="{F576966C-0BD0-4AEF-D817-87D20F735BC6}"/>
              </a:ext>
            </a:extLst>
          </p:cNvPr>
          <p:cNvSpPr>
            <a:spLocks noChangeArrowheads="1"/>
          </p:cNvSpPr>
          <p:nvPr/>
        </p:nvSpPr>
        <p:spPr bwMode="auto">
          <a:xfrm>
            <a:off x="914400" y="3160713"/>
            <a:ext cx="731520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Clr>
                <a:schemeClr val="tx2"/>
              </a:buClr>
              <a:buFont typeface="Wingdings 2" panose="05020102010507070707" pitchFamily="18" charset="2"/>
              <a:buNone/>
            </a:pPr>
            <a:r>
              <a:rPr lang="en-US" altLang="en-US" sz="3000">
                <a:ea typeface="ＭＳ Ｐゴシック" panose="020B0600070205080204" pitchFamily="34" charset="-128"/>
              </a:rPr>
              <a:t>Clinical Virology</a:t>
            </a:r>
          </a:p>
          <a:p>
            <a:pPr algn="ctr">
              <a:spcBef>
                <a:spcPct val="0"/>
              </a:spcBef>
              <a:buClr>
                <a:schemeClr val="tx2"/>
              </a:buClr>
              <a:buFont typeface="Wingdings 2" panose="05020102010507070707" pitchFamily="18" charset="2"/>
              <a:buNone/>
            </a:pPr>
            <a:r>
              <a:rPr lang="en-US" altLang="en-US" sz="3000">
                <a:ea typeface="ＭＳ Ｐゴシック" panose="020B0600070205080204" pitchFamily="34" charset="-128"/>
              </a:rPr>
              <a:t>Part Three</a:t>
            </a:r>
          </a:p>
        </p:txBody>
      </p:sp>
      <p:sp useBgFill="1">
        <p:nvSpPr>
          <p:cNvPr id="16388" name="Rectangle 5">
            <a:extLst>
              <a:ext uri="{FF2B5EF4-FFF2-40B4-BE49-F238E27FC236}">
                <a16:creationId xmlns:a16="http://schemas.microsoft.com/office/drawing/2014/main" id="{461C6170-C0D3-7C7F-0513-BD6C99089390}"/>
              </a:ext>
            </a:extLst>
          </p:cNvPr>
          <p:cNvSpPr>
            <a:spLocks noChangeArrowheads="1"/>
          </p:cNvSpPr>
          <p:nvPr/>
        </p:nvSpPr>
        <p:spPr bwMode="auto">
          <a:xfrm>
            <a:off x="8534400" y="6477000"/>
            <a:ext cx="381000" cy="2286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60000"/>
              <a:buFont typeface="Wingdings 2" panose="05020102010507070707" pitchFamily="18"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anose="05000000000000000000"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anose="05040102010807070707" pitchFamily="18"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SzTx/>
              <a:buFontTx/>
              <a:buNone/>
            </a:pPr>
            <a:endParaRPr lang="en-US" altLang="en-US" sz="2400">
              <a:latin typeface="Times New Roman" panose="02020603050405020304" pitchFamily="18" charset="0"/>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670EAB27-A607-CDFC-ECAF-B4C70200BF44}"/>
              </a:ext>
            </a:extLst>
          </p:cNvPr>
          <p:cNvSpPr>
            <a:spLocks noGrp="1"/>
          </p:cNvSpPr>
          <p:nvPr>
            <p:ph type="title"/>
          </p:nvPr>
        </p:nvSpPr>
        <p:spPr/>
        <p:txBody>
          <a:bodyPr/>
          <a:lstStyle/>
          <a:p>
            <a:pPr eaLnBrk="1" hangingPunct="1"/>
            <a:r>
              <a:rPr lang="en-US" altLang="en-US" dirty="0"/>
              <a:t>Enteroviruses</a:t>
            </a:r>
            <a:br>
              <a:rPr lang="en-US" altLang="en-US" dirty="0"/>
            </a:br>
            <a:endParaRPr lang="en-US" altLang="en-US" strike="sngStrike" dirty="0"/>
          </a:p>
        </p:txBody>
      </p:sp>
      <p:sp>
        <p:nvSpPr>
          <p:cNvPr id="27651" name="Content Placeholder 2">
            <a:extLst>
              <a:ext uri="{FF2B5EF4-FFF2-40B4-BE49-F238E27FC236}">
                <a16:creationId xmlns:a16="http://schemas.microsoft.com/office/drawing/2014/main" id="{B7A30424-AB9A-58A3-8FC4-B3A2EFA7E566}"/>
              </a:ext>
            </a:extLst>
          </p:cNvPr>
          <p:cNvSpPr>
            <a:spLocks noGrp="1"/>
          </p:cNvSpPr>
          <p:nvPr>
            <p:ph idx="1"/>
          </p:nvPr>
        </p:nvSpPr>
        <p:spPr/>
        <p:txBody>
          <a:bodyPr/>
          <a:lstStyle/>
          <a:p>
            <a:pPr eaLnBrk="1" hangingPunct="1"/>
            <a:r>
              <a:rPr lang="en-US" altLang="en-US" dirty="0"/>
              <a:t>Diagnosis </a:t>
            </a:r>
          </a:p>
          <a:p>
            <a:pPr lvl="1" eaLnBrk="1" hangingPunct="1"/>
            <a:r>
              <a:rPr lang="en-US" altLang="en-US" dirty="0"/>
              <a:t>Specimens of choice, collect early in course of infection whenever possible</a:t>
            </a:r>
          </a:p>
          <a:p>
            <a:pPr lvl="2" eaLnBrk="1" hangingPunct="1"/>
            <a:r>
              <a:rPr lang="en-US" altLang="en-US" dirty="0"/>
              <a:t>Pharyngeal (before onset of symptoms and for 1 to 2 weeks afterward)</a:t>
            </a:r>
          </a:p>
          <a:p>
            <a:pPr lvl="2" eaLnBrk="1" hangingPunct="1"/>
            <a:r>
              <a:rPr lang="en-US" altLang="en-US" dirty="0"/>
              <a:t>Throat</a:t>
            </a:r>
          </a:p>
          <a:p>
            <a:pPr lvl="2" eaLnBrk="1" hangingPunct="1"/>
            <a:r>
              <a:rPr lang="en-US" altLang="en-US" dirty="0"/>
              <a:t>Feces </a:t>
            </a:r>
          </a:p>
          <a:p>
            <a:pPr lvl="2" eaLnBrk="1" hangingPunct="1"/>
            <a:r>
              <a:rPr lang="en-US" altLang="en-US" dirty="0"/>
              <a:t>Rectum</a:t>
            </a:r>
          </a:p>
          <a:p>
            <a:pPr lvl="2" eaLnBrk="1" hangingPunct="1"/>
            <a:r>
              <a:rPr lang="en-US" altLang="en-US" dirty="0"/>
              <a:t>CSF</a:t>
            </a:r>
          </a:p>
          <a:p>
            <a:pPr lvl="2" eaLnBrk="1" hangingPunct="1"/>
            <a:r>
              <a:rPr lang="en-US" altLang="en-US" dirty="0"/>
              <a:t>Conjunctiva</a:t>
            </a:r>
          </a:p>
          <a:p>
            <a:pPr eaLnBrk="1" hangingPunct="1"/>
            <a:endParaRPr lang="en-US" alt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a:extLst>
              <a:ext uri="{FF2B5EF4-FFF2-40B4-BE49-F238E27FC236}">
                <a16:creationId xmlns:a16="http://schemas.microsoft.com/office/drawing/2014/main" id="{B63044D8-90FA-98E8-F31B-BE7227B31CAF}"/>
              </a:ext>
            </a:extLst>
          </p:cNvPr>
          <p:cNvSpPr>
            <a:spLocks noGrp="1"/>
          </p:cNvSpPr>
          <p:nvPr>
            <p:ph type="title"/>
          </p:nvPr>
        </p:nvSpPr>
        <p:spPr/>
        <p:txBody>
          <a:bodyPr/>
          <a:lstStyle/>
          <a:p>
            <a:pPr algn="ctr"/>
            <a:r>
              <a:rPr lang="en-US" altLang="en-US" dirty="0"/>
              <a:t>Highlights (Cont.)</a:t>
            </a:r>
          </a:p>
        </p:txBody>
      </p:sp>
      <p:graphicFrame>
        <p:nvGraphicFramePr>
          <p:cNvPr id="8" name="Table 8">
            <a:extLst>
              <a:ext uri="{FF2B5EF4-FFF2-40B4-BE49-F238E27FC236}">
                <a16:creationId xmlns:a16="http://schemas.microsoft.com/office/drawing/2014/main" id="{58440617-E0E0-8AA2-5669-0C658895B0CD}"/>
              </a:ext>
            </a:extLst>
          </p:cNvPr>
          <p:cNvGraphicFramePr>
            <a:graphicFrameLocks noGrp="1"/>
          </p:cNvGraphicFramePr>
          <p:nvPr>
            <p:ph idx="1"/>
            <p:extLst>
              <p:ext uri="{D42A27DB-BD31-4B8C-83A1-F6EECF244321}">
                <p14:modId xmlns:p14="http://schemas.microsoft.com/office/powerpoint/2010/main" val="304130159"/>
              </p:ext>
            </p:extLst>
          </p:nvPr>
        </p:nvGraphicFramePr>
        <p:xfrm>
          <a:off x="1485900" y="2057400"/>
          <a:ext cx="6172200" cy="2545080"/>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278130">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0000"/>
                  </a:ext>
                </a:extLst>
              </a:tr>
              <a:tr h="278130">
                <a:tc>
                  <a:txBody>
                    <a:bodyPr/>
                    <a:lstStyle/>
                    <a:p>
                      <a:r>
                        <a:rPr lang="en-US" sz="1400" b="1" dirty="0"/>
                        <a:t>Two Weeks Later</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Patient was Readmitted to the Hospital</a:t>
                      </a:r>
                    </a:p>
                  </a:txBody>
                  <a:tcPr marL="68580" marR="68580" marT="34290" marB="34290"/>
                </a:tc>
                <a:extLst>
                  <a:ext uri="{0D108BD9-81ED-4DB2-BD59-A6C34878D82A}">
                    <a16:rowId xmlns:a16="http://schemas.microsoft.com/office/drawing/2014/main" val="10001"/>
                  </a:ext>
                </a:extLst>
              </a:tr>
              <a:tr h="278130">
                <a:tc>
                  <a:txBody>
                    <a:bodyPr/>
                    <a:lstStyle/>
                    <a:p>
                      <a:r>
                        <a:rPr lang="en-US" sz="1400" dirty="0"/>
                        <a:t>Reason for Readmission</a:t>
                      </a:r>
                    </a:p>
                  </a:txBody>
                  <a:tcPr marL="68580" marR="68580" marT="34290" marB="34290"/>
                </a:tc>
                <a:tc>
                  <a:txBody>
                    <a:bodyPr/>
                    <a:lstStyle/>
                    <a:p>
                      <a:r>
                        <a:rPr lang="en-US" sz="1400" dirty="0"/>
                        <a:t>Anemia; no other respiratory or systematic symptoms</a:t>
                      </a:r>
                    </a:p>
                  </a:txBody>
                  <a:tcPr marL="68580" marR="68580" marT="34290" marB="34290"/>
                </a:tc>
                <a:extLst>
                  <a:ext uri="{0D108BD9-81ED-4DB2-BD59-A6C34878D82A}">
                    <a16:rowId xmlns:a16="http://schemas.microsoft.com/office/drawing/2014/main" val="10002"/>
                  </a:ext>
                </a:extLst>
              </a:tr>
              <a:tr h="685800">
                <a:tc>
                  <a:txBody>
                    <a:bodyPr/>
                    <a:lstStyle/>
                    <a:p>
                      <a:r>
                        <a:rPr lang="en-US" sz="1400" b="0" dirty="0"/>
                        <a:t>Test Results</a:t>
                      </a:r>
                    </a:p>
                  </a:txBody>
                  <a:tcPr marL="68580" marR="68580" marT="34290" marB="34290"/>
                </a:tc>
                <a:tc>
                  <a:txBody>
                    <a:bodyPr/>
                    <a:lstStyle/>
                    <a:p>
                      <a:r>
                        <a:rPr lang="en-US" sz="1400" dirty="0"/>
                        <a:t>Chest Radiograph-normal</a:t>
                      </a:r>
                    </a:p>
                    <a:p>
                      <a:r>
                        <a:rPr lang="en-US" sz="1400" dirty="0"/>
                        <a:t>Chest computed tomography (CT) scan negative</a:t>
                      </a:r>
                    </a:p>
                    <a:p>
                      <a:r>
                        <a:rPr lang="en-US" sz="1400" dirty="0"/>
                        <a:t>Other tests-unremarkable</a:t>
                      </a:r>
                    </a:p>
                  </a:txBody>
                  <a:tcPr marL="68580" marR="68580" marT="34290" marB="34290"/>
                </a:tc>
                <a:extLst>
                  <a:ext uri="{0D108BD9-81ED-4DB2-BD59-A6C34878D82A}">
                    <a16:rowId xmlns:a16="http://schemas.microsoft.com/office/drawing/2014/main" val="10003"/>
                  </a:ext>
                </a:extLst>
              </a:tr>
              <a:tr h="685800">
                <a:tc>
                  <a:txBody>
                    <a:bodyPr/>
                    <a:lstStyle/>
                    <a:p>
                      <a:r>
                        <a:rPr lang="en-US" sz="1400" dirty="0"/>
                        <a:t>Reason Patient was Not Allowed to Return to the Rehabilitation Facility</a:t>
                      </a:r>
                    </a:p>
                  </a:txBody>
                  <a:tcPr marL="68580" marR="68580" marT="34290" marB="34290"/>
                </a:tc>
                <a:tc>
                  <a:txBody>
                    <a:bodyPr/>
                    <a:lstStyle/>
                    <a:p>
                      <a:r>
                        <a:rPr lang="en-US" sz="1400" dirty="0"/>
                        <a:t>Confirmed outbreak of severe acute respiratory syndrome coronavirus-2 (SARS-CoV-2) infection, the cause of coronavirus disease 2019 (COVID-19)</a:t>
                      </a:r>
                    </a:p>
                  </a:txBody>
                  <a:tcPr marL="68580" marR="68580" marT="34290" marB="34290"/>
                </a:tc>
                <a:extLst>
                  <a:ext uri="{0D108BD9-81ED-4DB2-BD59-A6C34878D82A}">
                    <a16:rowId xmlns:a16="http://schemas.microsoft.com/office/drawing/2014/main" val="10004"/>
                  </a:ext>
                </a:extLst>
              </a:tr>
              <a:tr h="278130">
                <a:tc>
                  <a:txBody>
                    <a:bodyPr/>
                    <a:lstStyle/>
                    <a:p>
                      <a:r>
                        <a:rPr lang="en-US" sz="1400" b="1" dirty="0"/>
                        <a:t>March 25, 2022</a:t>
                      </a:r>
                    </a:p>
                  </a:txBody>
                  <a:tcPr marL="68580" marR="68580" marT="34290" marB="34290"/>
                </a:tc>
                <a:tc>
                  <a:txBody>
                    <a:bodyPr/>
                    <a:lstStyle/>
                    <a:p>
                      <a:r>
                        <a:rPr lang="en-US" sz="1400" dirty="0"/>
                        <a:t>SARS-CoV-2 test results released positive</a:t>
                      </a:r>
                    </a:p>
                  </a:txBody>
                  <a:tcPr marL="68580" marR="68580" marT="34290" marB="34290"/>
                </a:tc>
                <a:extLst>
                  <a:ext uri="{0D108BD9-81ED-4DB2-BD59-A6C34878D82A}">
                    <a16:rowId xmlns:a16="http://schemas.microsoft.com/office/drawing/2014/main" val="10005"/>
                  </a:ext>
                </a:extLst>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a:extLst>
              <a:ext uri="{FF2B5EF4-FFF2-40B4-BE49-F238E27FC236}">
                <a16:creationId xmlns:a16="http://schemas.microsoft.com/office/drawing/2014/main" id="{F9696667-50D5-C7A1-9806-72A6B082ED76}"/>
              </a:ext>
            </a:extLst>
          </p:cNvPr>
          <p:cNvSpPr>
            <a:spLocks noGrp="1"/>
          </p:cNvSpPr>
          <p:nvPr>
            <p:ph type="title"/>
          </p:nvPr>
        </p:nvSpPr>
        <p:spPr/>
        <p:txBody>
          <a:bodyPr/>
          <a:lstStyle/>
          <a:p>
            <a:pPr algn="ctr"/>
            <a:r>
              <a:rPr lang="en-US" altLang="en-US" dirty="0"/>
              <a:t>Highlights </a:t>
            </a:r>
            <a:r>
              <a:rPr lang="en-US" altLang="en-US" strike="sngStrike" dirty="0"/>
              <a:t>(Cont.)</a:t>
            </a:r>
          </a:p>
        </p:txBody>
      </p:sp>
      <p:graphicFrame>
        <p:nvGraphicFramePr>
          <p:cNvPr id="8" name="Table 8">
            <a:extLst>
              <a:ext uri="{FF2B5EF4-FFF2-40B4-BE49-F238E27FC236}">
                <a16:creationId xmlns:a16="http://schemas.microsoft.com/office/drawing/2014/main" id="{7007B01C-FD63-FD70-5D34-EC5E8AE1F966}"/>
              </a:ext>
            </a:extLst>
          </p:cNvPr>
          <p:cNvGraphicFramePr>
            <a:graphicFrameLocks noGrp="1"/>
          </p:cNvGraphicFramePr>
          <p:nvPr>
            <p:ph idx="1"/>
            <p:extLst>
              <p:ext uri="{D42A27DB-BD31-4B8C-83A1-F6EECF244321}">
                <p14:modId xmlns:p14="http://schemas.microsoft.com/office/powerpoint/2010/main" val="1113925002"/>
              </p:ext>
            </p:extLst>
          </p:nvPr>
        </p:nvGraphicFramePr>
        <p:xfrm>
          <a:off x="1485900" y="2057400"/>
          <a:ext cx="6172200" cy="2971800"/>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278130">
                <a:tc>
                  <a:txBody>
                    <a:bodyPr/>
                    <a:lstStyle/>
                    <a:p>
                      <a:r>
                        <a:rPr lang="en-US" sz="1400" dirty="0"/>
                        <a:t>s</a:t>
                      </a:r>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0000"/>
                  </a:ext>
                </a:extLst>
              </a:tr>
              <a:tr h="480060">
                <a:tc>
                  <a:txBody>
                    <a:bodyPr/>
                    <a:lstStyle/>
                    <a:p>
                      <a:r>
                        <a:rPr lang="en-US" sz="1400" b="0" dirty="0">
                          <a:solidFill>
                            <a:schemeClr val="tx1"/>
                          </a:solidFill>
                        </a:rPr>
                        <a:t>Precautions Instituted</a:t>
                      </a:r>
                    </a:p>
                  </a:txBody>
                  <a:tcPr marL="68580" marR="68580" marT="34290" marB="34290"/>
                </a:tc>
                <a:tc>
                  <a:txBody>
                    <a:bodyPr/>
                    <a:lstStyle/>
                    <a:p>
                      <a:r>
                        <a:rPr lang="en-US" sz="1400" dirty="0">
                          <a:solidFill>
                            <a:schemeClr val="tx1"/>
                          </a:solidFill>
                        </a:rPr>
                        <a:t>Patient was kept in an isolation unit in a single room with negative air pressure.</a:t>
                      </a:r>
                    </a:p>
                  </a:txBody>
                  <a:tcPr marL="68580" marR="68580" marT="34290" marB="34290"/>
                </a:tc>
                <a:extLst>
                  <a:ext uri="{0D108BD9-81ED-4DB2-BD59-A6C34878D82A}">
                    <a16:rowId xmlns:a16="http://schemas.microsoft.com/office/drawing/2014/main" val="10001"/>
                  </a:ext>
                </a:extLst>
              </a:tr>
              <a:tr h="685800">
                <a:tc>
                  <a:txBody>
                    <a:bodyPr/>
                    <a:lstStyle/>
                    <a:p>
                      <a:r>
                        <a:rPr lang="en-US" sz="1400" dirty="0">
                          <a:solidFill>
                            <a:schemeClr val="tx1"/>
                          </a:solidFill>
                        </a:rPr>
                        <a:t>Part of Treatment Regimen</a:t>
                      </a:r>
                    </a:p>
                  </a:txBody>
                  <a:tcPr marL="68580" marR="68580" marT="34290" marB="34290"/>
                </a:tc>
                <a:tc>
                  <a:txBody>
                    <a:bodyPr/>
                    <a:lstStyle/>
                    <a:p>
                      <a:r>
                        <a:rPr lang="en-US" sz="1400" dirty="0">
                          <a:solidFill>
                            <a:schemeClr val="tx1"/>
                          </a:solidFill>
                        </a:rPr>
                        <a:t>Intravenous (IV) immunoglobulin every 4 weeks because of the patient’s acquired hypogammaglobulinemia caused by the patient’s cancer</a:t>
                      </a:r>
                    </a:p>
                  </a:txBody>
                  <a:tcPr marL="68580" marR="68580" marT="34290" marB="34290"/>
                </a:tc>
                <a:extLst>
                  <a:ext uri="{0D108BD9-81ED-4DB2-BD59-A6C34878D82A}">
                    <a16:rowId xmlns:a16="http://schemas.microsoft.com/office/drawing/2014/main" val="10002"/>
                  </a:ext>
                </a:extLst>
              </a:tr>
              <a:tr h="480060">
                <a:tc>
                  <a:txBody>
                    <a:bodyPr/>
                    <a:lstStyle/>
                    <a:p>
                      <a:r>
                        <a:rPr lang="en-US" sz="1400" b="1" dirty="0">
                          <a:solidFill>
                            <a:schemeClr val="tx1"/>
                          </a:solidFill>
                        </a:rPr>
                        <a:t>Early May 2022</a:t>
                      </a:r>
                    </a:p>
                  </a:txBody>
                  <a:tcPr marL="68580" marR="68580" marT="34290" marB="34290"/>
                </a:tc>
                <a:tc>
                  <a:txBody>
                    <a:bodyPr/>
                    <a:lstStyle/>
                    <a:p>
                      <a:r>
                        <a:rPr lang="en-US" sz="1400" dirty="0">
                          <a:solidFill>
                            <a:schemeClr val="tx1"/>
                          </a:solidFill>
                        </a:rPr>
                        <a:t>Patient was transfused with 200 mL of SARS-Co-V-2 convalescent plasma.</a:t>
                      </a:r>
                    </a:p>
                  </a:txBody>
                  <a:tcPr marL="68580" marR="68580" marT="34290" marB="34290"/>
                </a:tc>
                <a:extLst>
                  <a:ext uri="{0D108BD9-81ED-4DB2-BD59-A6C34878D82A}">
                    <a16:rowId xmlns:a16="http://schemas.microsoft.com/office/drawing/2014/main" val="10003"/>
                  </a:ext>
                </a:extLst>
              </a:tr>
              <a:tr h="480060">
                <a:tc>
                  <a:txBody>
                    <a:bodyPr/>
                    <a:lstStyle/>
                    <a:p>
                      <a:r>
                        <a:rPr lang="en-US" sz="1400" b="1" dirty="0">
                          <a:solidFill>
                            <a:schemeClr val="tx1"/>
                          </a:solidFill>
                        </a:rPr>
                        <a:t>One Week Later</a:t>
                      </a:r>
                    </a:p>
                  </a:txBody>
                  <a:tcPr marL="68580" marR="68580" marT="34290" marB="34290"/>
                </a:tc>
                <a:tc>
                  <a:txBody>
                    <a:bodyPr/>
                    <a:lstStyle/>
                    <a:p>
                      <a:r>
                        <a:rPr lang="en-US" sz="1400" dirty="0">
                          <a:solidFill>
                            <a:schemeClr val="tx1"/>
                          </a:solidFill>
                        </a:rPr>
                        <a:t>Patient received another 200 mL dose of convalescent plasma from a different donor. </a:t>
                      </a:r>
                    </a:p>
                  </a:txBody>
                  <a:tcPr marL="68580" marR="68580" marT="34290" marB="34290"/>
                </a:tc>
                <a:extLst>
                  <a:ext uri="{0D108BD9-81ED-4DB2-BD59-A6C34878D82A}">
                    <a16:rowId xmlns:a16="http://schemas.microsoft.com/office/drawing/2014/main" val="10004"/>
                  </a:ext>
                </a:extLst>
              </a:tr>
              <a:tr h="480060">
                <a:tc>
                  <a:txBody>
                    <a:bodyPr/>
                    <a:lstStyle/>
                    <a:p>
                      <a:r>
                        <a:rPr lang="en-US" sz="1400" b="1" dirty="0"/>
                        <a:t>On Days 35 and 72</a:t>
                      </a:r>
                    </a:p>
                  </a:txBody>
                  <a:tcPr marL="68580" marR="68580" marT="34290" marB="34290"/>
                </a:tc>
                <a:tc>
                  <a:txBody>
                    <a:bodyPr/>
                    <a:lstStyle/>
                    <a:p>
                      <a:r>
                        <a:rPr lang="en-US" sz="1400" dirty="0"/>
                        <a:t>Infectious SARS-CoV-2 was successfully cultured from nasopharyngeal swabs.</a:t>
                      </a:r>
                    </a:p>
                  </a:txBody>
                  <a:tcPr marL="68580" marR="68580" marT="34290" marB="34290"/>
                </a:tc>
                <a:extLst>
                  <a:ext uri="{0D108BD9-81ED-4DB2-BD59-A6C34878D82A}">
                    <a16:rowId xmlns:a16="http://schemas.microsoft.com/office/drawing/2014/main" val="10005"/>
                  </a:ext>
                </a:extLst>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a:extLst>
              <a:ext uri="{FF2B5EF4-FFF2-40B4-BE49-F238E27FC236}">
                <a16:creationId xmlns:a16="http://schemas.microsoft.com/office/drawing/2014/main" id="{B1C87AC2-6271-CDEF-F439-50B1A3283FBF}"/>
              </a:ext>
            </a:extLst>
          </p:cNvPr>
          <p:cNvSpPr>
            <a:spLocks noGrp="1"/>
          </p:cNvSpPr>
          <p:nvPr>
            <p:ph type="title"/>
          </p:nvPr>
        </p:nvSpPr>
        <p:spPr/>
        <p:txBody>
          <a:bodyPr/>
          <a:lstStyle/>
          <a:p>
            <a:pPr algn="ctr"/>
            <a:r>
              <a:rPr lang="en-US" altLang="en-US" dirty="0"/>
              <a:t>Highlights (Cont.)</a:t>
            </a:r>
          </a:p>
        </p:txBody>
      </p:sp>
      <p:graphicFrame>
        <p:nvGraphicFramePr>
          <p:cNvPr id="8" name="Table 8">
            <a:extLst>
              <a:ext uri="{FF2B5EF4-FFF2-40B4-BE49-F238E27FC236}">
                <a16:creationId xmlns:a16="http://schemas.microsoft.com/office/drawing/2014/main" id="{D59993BE-F73A-AD73-ACE3-562C786EF8A6}"/>
              </a:ext>
            </a:extLst>
          </p:cNvPr>
          <p:cNvGraphicFramePr>
            <a:graphicFrameLocks noGrp="1"/>
          </p:cNvGraphicFramePr>
          <p:nvPr>
            <p:ph idx="1"/>
            <p:extLst>
              <p:ext uri="{D42A27DB-BD31-4B8C-83A1-F6EECF244321}">
                <p14:modId xmlns:p14="http://schemas.microsoft.com/office/powerpoint/2010/main" val="1723327650"/>
              </p:ext>
            </p:extLst>
          </p:nvPr>
        </p:nvGraphicFramePr>
        <p:xfrm>
          <a:off x="1485900" y="2057401"/>
          <a:ext cx="6172200" cy="2621240"/>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278088">
                <a:tc>
                  <a:txBody>
                    <a:bodyPr/>
                    <a:lstStyle/>
                    <a:p>
                      <a:endParaRPr lang="en-US" sz="1400" b="1"/>
                    </a:p>
                  </a:txBody>
                  <a:tcPr marL="68580" marR="68580" marT="34285" marB="34285"/>
                </a:tc>
                <a:tc>
                  <a:txBody>
                    <a:bodyPr/>
                    <a:lstStyle/>
                    <a:p>
                      <a:endParaRPr lang="en-US" sz="1400" b="1"/>
                    </a:p>
                  </a:txBody>
                  <a:tcPr marL="68580" marR="68580" marT="34285" marB="34285"/>
                </a:tc>
                <a:extLst>
                  <a:ext uri="{0D108BD9-81ED-4DB2-BD59-A6C34878D82A}">
                    <a16:rowId xmlns:a16="http://schemas.microsoft.com/office/drawing/2014/main" val="10000"/>
                  </a:ext>
                </a:extLst>
              </a:tr>
              <a:tr h="891530">
                <a:tc>
                  <a:txBody>
                    <a:bodyPr/>
                    <a:lstStyle/>
                    <a:p>
                      <a:r>
                        <a:rPr lang="en-US" sz="1400" b="1" dirty="0"/>
                        <a:t>Over the next 18 weeks</a:t>
                      </a:r>
                    </a:p>
                  </a:txBody>
                  <a:tcPr marL="68580" marR="68580" marT="34285" marB="34285"/>
                </a:tc>
                <a:tc>
                  <a:txBody>
                    <a:bodyPr/>
                    <a:lstStyle/>
                    <a:p>
                      <a:r>
                        <a:rPr lang="en-US" sz="1400" b="0" dirty="0">
                          <a:solidFill>
                            <a:schemeClr val="tx1"/>
                          </a:solidFill>
                        </a:rPr>
                        <a:t>Patient was tested for SARS-CoV-2 another 20 times using real-time reverse transcription-polymerase chain reaction (RT-PCR) test, and he remained positive through July 16, 2020 (113 days after the initial positive RT-PCR test).</a:t>
                      </a:r>
                    </a:p>
                  </a:txBody>
                  <a:tcPr marL="68580" marR="68580" marT="34285" marB="34285"/>
                </a:tc>
                <a:extLst>
                  <a:ext uri="{0D108BD9-81ED-4DB2-BD59-A6C34878D82A}">
                    <a16:rowId xmlns:a16="http://schemas.microsoft.com/office/drawing/2014/main" val="10001"/>
                  </a:ext>
                </a:extLst>
              </a:tr>
              <a:tr h="480050">
                <a:tc>
                  <a:txBody>
                    <a:bodyPr/>
                    <a:lstStyle/>
                    <a:p>
                      <a:r>
                        <a:rPr lang="en-US" sz="1400" b="1" dirty="0"/>
                        <a:t>From July 22 to August 10, 2022</a:t>
                      </a:r>
                    </a:p>
                  </a:txBody>
                  <a:tcPr marL="68580" marR="68580" marT="34285" marB="34285"/>
                </a:tc>
                <a:tc>
                  <a:txBody>
                    <a:bodyPr/>
                    <a:lstStyle/>
                    <a:p>
                      <a:r>
                        <a:rPr lang="en-US" sz="1400" b="0" dirty="0">
                          <a:solidFill>
                            <a:schemeClr val="tx1"/>
                          </a:solidFill>
                        </a:rPr>
                        <a:t>The patient tested negative on 6 consecutive swabs, indicating that the infection had finally cleared.</a:t>
                      </a:r>
                    </a:p>
                  </a:txBody>
                  <a:tcPr marL="68580" marR="68580" marT="34285" marB="34285"/>
                </a:tc>
                <a:extLst>
                  <a:ext uri="{0D108BD9-81ED-4DB2-BD59-A6C34878D82A}">
                    <a16:rowId xmlns:a16="http://schemas.microsoft.com/office/drawing/2014/main" val="10002"/>
                  </a:ext>
                </a:extLst>
              </a:tr>
              <a:tr h="685790">
                <a:tc>
                  <a:txBody>
                    <a:bodyPr/>
                    <a:lstStyle/>
                    <a:p>
                      <a:r>
                        <a:rPr lang="en-US" sz="1400" b="1" dirty="0"/>
                        <a:t>On Days 25, 60, and 80 of Hospital Admission</a:t>
                      </a:r>
                    </a:p>
                  </a:txBody>
                  <a:tcPr marL="68580" marR="68580" marT="34285" marB="34285"/>
                </a:tc>
                <a:tc>
                  <a:txBody>
                    <a:bodyPr/>
                    <a:lstStyle/>
                    <a:p>
                      <a:r>
                        <a:rPr lang="en-US" sz="1400" b="0" dirty="0">
                          <a:solidFill>
                            <a:schemeClr val="tx1"/>
                          </a:solidFill>
                        </a:rPr>
                        <a:t>Culturable virus was obtained on each noted day.</a:t>
                      </a:r>
                    </a:p>
                    <a:p>
                      <a:r>
                        <a:rPr lang="en-US" sz="1400" b="0" dirty="0">
                          <a:solidFill>
                            <a:schemeClr val="tx1"/>
                          </a:solidFill>
                        </a:rPr>
                        <a:t>The patient remained asymptomatic for the entire duration of his hospitalization.</a:t>
                      </a:r>
                    </a:p>
                  </a:txBody>
                  <a:tcPr marL="68580" marR="68580" marT="34285" marB="34285"/>
                </a:tc>
                <a:extLst>
                  <a:ext uri="{0D108BD9-81ED-4DB2-BD59-A6C34878D82A}">
                    <a16:rowId xmlns:a16="http://schemas.microsoft.com/office/drawing/2014/main" val="10003"/>
                  </a:ext>
                </a:extLst>
              </a:tr>
            </a:tbl>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F872E3E-9CAA-D8DD-3B29-C9E2D26348F7}"/>
              </a:ext>
            </a:extLst>
          </p:cNvPr>
          <p:cNvSpPr>
            <a:spLocks noGrp="1"/>
          </p:cNvSpPr>
          <p:nvPr>
            <p:ph type="title"/>
          </p:nvPr>
        </p:nvSpPr>
        <p:spPr/>
        <p:txBody>
          <a:bodyPr/>
          <a:lstStyle/>
          <a:p>
            <a:pPr algn="ctr"/>
            <a:r>
              <a:rPr lang="en-US" altLang="en-US" dirty="0"/>
              <a:t>Issues to Consider</a:t>
            </a:r>
          </a:p>
        </p:txBody>
      </p:sp>
      <p:graphicFrame>
        <p:nvGraphicFramePr>
          <p:cNvPr id="7" name="Table 7">
            <a:extLst>
              <a:ext uri="{FF2B5EF4-FFF2-40B4-BE49-F238E27FC236}">
                <a16:creationId xmlns:a16="http://schemas.microsoft.com/office/drawing/2014/main" id="{D2BE27B8-DA7C-56A3-3F2F-AE92E56D44D5}"/>
              </a:ext>
            </a:extLst>
          </p:cNvPr>
          <p:cNvGraphicFramePr>
            <a:graphicFrameLocks noGrp="1"/>
          </p:cNvGraphicFramePr>
          <p:nvPr>
            <p:ph idx="1"/>
            <p:extLst>
              <p:ext uri="{D42A27DB-BD31-4B8C-83A1-F6EECF244321}">
                <p14:modId xmlns:p14="http://schemas.microsoft.com/office/powerpoint/2010/main" val="1714726011"/>
              </p:ext>
            </p:extLst>
          </p:nvPr>
        </p:nvGraphicFramePr>
        <p:xfrm>
          <a:off x="1485900" y="2057401"/>
          <a:ext cx="6172200" cy="2331684"/>
        </p:xfrm>
        <a:graphic>
          <a:graphicData uri="http://schemas.openxmlformats.org/drawingml/2006/table">
            <a:tbl>
              <a:tblPr firstRow="1" bandRow="1">
                <a:tableStyleId>{5C22544A-7EE6-4342-B048-85BDC9FD1C3A}</a:tableStyleId>
              </a:tblPr>
              <a:tblGrid>
                <a:gridCol w="6172200">
                  <a:extLst>
                    <a:ext uri="{9D8B030D-6E8A-4147-A177-3AD203B41FA5}">
                      <a16:colId xmlns:a16="http://schemas.microsoft.com/office/drawing/2014/main" val="20000"/>
                    </a:ext>
                  </a:extLst>
                </a:gridCol>
              </a:tblGrid>
              <a:tr h="278105">
                <a:tc>
                  <a:txBody>
                    <a:bodyPr/>
                    <a:lstStyle/>
                    <a:p>
                      <a:endParaRPr lang="en-US" sz="1400"/>
                    </a:p>
                  </a:txBody>
                  <a:tcPr marL="68580" marR="68580" marT="34287" marB="34287"/>
                </a:tc>
                <a:extLst>
                  <a:ext uri="{0D108BD9-81ED-4DB2-BD59-A6C34878D82A}">
                    <a16:rowId xmlns:a16="http://schemas.microsoft.com/office/drawing/2014/main" val="10000"/>
                  </a:ext>
                </a:extLst>
              </a:tr>
              <a:tr h="278105">
                <a:tc>
                  <a:txBody>
                    <a:bodyPr/>
                    <a:lstStyle/>
                    <a:p>
                      <a:pPr algn="ctr"/>
                      <a:r>
                        <a:rPr lang="en-US" sz="1400" b="1" i="1" dirty="0"/>
                        <a:t>After reading the patient’s case history, consider:</a:t>
                      </a:r>
                    </a:p>
                  </a:txBody>
                  <a:tcPr marL="68580" marR="68580" marT="34287" marB="34287"/>
                </a:tc>
                <a:extLst>
                  <a:ext uri="{0D108BD9-81ED-4DB2-BD59-A6C34878D82A}">
                    <a16:rowId xmlns:a16="http://schemas.microsoft.com/office/drawing/2014/main" val="10001"/>
                  </a:ext>
                </a:extLst>
              </a:tr>
              <a:tr h="278105">
                <a:tc>
                  <a:txBody>
                    <a:bodyPr/>
                    <a:lstStyle/>
                    <a:p>
                      <a:r>
                        <a:rPr lang="en-US" sz="1400" dirty="0">
                          <a:solidFill>
                            <a:schemeClr val="tx1"/>
                          </a:solidFill>
                        </a:rPr>
                        <a:t>How the patient’s medical history affected his viral infection</a:t>
                      </a:r>
                    </a:p>
                  </a:txBody>
                  <a:tcPr marL="68580" marR="68580" marT="34287" marB="34287"/>
                </a:tc>
                <a:extLst>
                  <a:ext uri="{0D108BD9-81ED-4DB2-BD59-A6C34878D82A}">
                    <a16:rowId xmlns:a16="http://schemas.microsoft.com/office/drawing/2014/main" val="10002"/>
                  </a:ext>
                </a:extLst>
              </a:tr>
              <a:tr h="278105">
                <a:tc>
                  <a:txBody>
                    <a:bodyPr/>
                    <a:lstStyle/>
                    <a:p>
                      <a:r>
                        <a:rPr lang="en-US" sz="1400" dirty="0">
                          <a:solidFill>
                            <a:schemeClr val="tx1"/>
                          </a:solidFill>
                        </a:rPr>
                        <a:t>What information is obtained from the laboratory, radiograph, and CT results</a:t>
                      </a:r>
                    </a:p>
                  </a:txBody>
                  <a:tcPr marL="68580" marR="68580" marT="34287" marB="34287"/>
                </a:tc>
                <a:extLst>
                  <a:ext uri="{0D108BD9-81ED-4DB2-BD59-A6C34878D82A}">
                    <a16:rowId xmlns:a16="http://schemas.microsoft.com/office/drawing/2014/main" val="10003"/>
                  </a:ext>
                </a:extLst>
              </a:tr>
              <a:tr h="480054">
                <a:tc>
                  <a:txBody>
                    <a:bodyPr/>
                    <a:lstStyle/>
                    <a:p>
                      <a:r>
                        <a:rPr lang="en-US" sz="1400" dirty="0">
                          <a:solidFill>
                            <a:schemeClr val="tx1"/>
                          </a:solidFill>
                        </a:rPr>
                        <a:t>Could this patient have been returned to the rehabilitation sooner?  If yes, why?  If no, why not?</a:t>
                      </a:r>
                    </a:p>
                  </a:txBody>
                  <a:tcPr marL="68580" marR="68580" marT="34287" marB="34287"/>
                </a:tc>
                <a:extLst>
                  <a:ext uri="{0D108BD9-81ED-4DB2-BD59-A6C34878D82A}">
                    <a16:rowId xmlns:a16="http://schemas.microsoft.com/office/drawing/2014/main" val="10004"/>
                  </a:ext>
                </a:extLst>
              </a:tr>
              <a:tr h="685794">
                <a:tc>
                  <a:txBody>
                    <a:bodyPr/>
                    <a:lstStyle/>
                    <a:p>
                      <a:r>
                        <a:rPr lang="en-US" sz="1400" dirty="0">
                          <a:solidFill>
                            <a:schemeClr val="tx1"/>
                          </a:solidFill>
                        </a:rPr>
                        <a:t>Other testing for SARS-CoV-2 includes antigen testing and testing for IgG and IgM antibodies.  Would the patient’s diagnosis or treatment have improved with any of these assays? </a:t>
                      </a:r>
                    </a:p>
                  </a:txBody>
                  <a:tcPr marL="68580" marR="68580" marT="34287" marB="34287"/>
                </a:tc>
                <a:extLst>
                  <a:ext uri="{0D108BD9-81ED-4DB2-BD59-A6C34878D82A}">
                    <a16:rowId xmlns:a16="http://schemas.microsoft.com/office/drawing/2014/main" val="10005"/>
                  </a:ext>
                </a:extLst>
              </a:tr>
            </a:tbl>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BB528-B111-BB8C-D796-64540584AB82}"/>
              </a:ext>
            </a:extLst>
          </p:cNvPr>
          <p:cNvSpPr>
            <a:spLocks noGrp="1"/>
          </p:cNvSpPr>
          <p:nvPr>
            <p:ph type="title"/>
          </p:nvPr>
        </p:nvSpPr>
        <p:spPr/>
        <p:txBody>
          <a:bodyPr/>
          <a:lstStyle/>
          <a:p>
            <a:pPr>
              <a:defRPr/>
            </a:pPr>
            <a:r>
              <a:rPr lang="en-US" dirty="0"/>
              <a:t>POINTS TO REMEMBER</a:t>
            </a:r>
          </a:p>
        </p:txBody>
      </p:sp>
      <p:sp>
        <p:nvSpPr>
          <p:cNvPr id="3" name="Text Placeholder 2">
            <a:extLst>
              <a:ext uri="{FF2B5EF4-FFF2-40B4-BE49-F238E27FC236}">
                <a16:creationId xmlns:a16="http://schemas.microsoft.com/office/drawing/2014/main" id="{5E7C6D15-5341-F764-BAEA-4207AAE1D439}"/>
              </a:ext>
            </a:extLst>
          </p:cNvPr>
          <p:cNvSpPr>
            <a:spLocks noGrp="1"/>
          </p:cNvSpPr>
          <p:nvPr>
            <p:ph type="body" idx="1"/>
          </p:nvPr>
        </p:nvSpPr>
        <p:spPr/>
        <p:txBody>
          <a:bodyPr/>
          <a:lstStyle/>
          <a:p>
            <a:pPr>
              <a:defRPr/>
            </a:pPr>
            <a:r>
              <a:rPr lang="en-US" b="1" dirty="0"/>
              <a:t>CHAPTER TWENTY-NINE</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5">
            <a:extLst>
              <a:ext uri="{FF2B5EF4-FFF2-40B4-BE49-F238E27FC236}">
                <a16:creationId xmlns:a16="http://schemas.microsoft.com/office/drawing/2014/main" id="{F45FD842-C2D1-CE83-7A44-BBF997EEF45A}"/>
              </a:ext>
            </a:extLst>
          </p:cNvPr>
          <p:cNvSpPr>
            <a:spLocks noGrp="1"/>
          </p:cNvSpPr>
          <p:nvPr>
            <p:ph type="title"/>
          </p:nvPr>
        </p:nvSpPr>
        <p:spPr/>
        <p:txBody>
          <a:bodyPr/>
          <a:lstStyle/>
          <a:p>
            <a:r>
              <a:rPr lang="en-US" altLang="en-US"/>
              <a:t>Points to Remember</a:t>
            </a:r>
          </a:p>
        </p:txBody>
      </p:sp>
      <p:sp>
        <p:nvSpPr>
          <p:cNvPr id="145411" name="Content Placeholder 6">
            <a:extLst>
              <a:ext uri="{FF2B5EF4-FFF2-40B4-BE49-F238E27FC236}">
                <a16:creationId xmlns:a16="http://schemas.microsoft.com/office/drawing/2014/main" id="{319E87D4-DDE6-4FF2-826D-CCF3E3D32262}"/>
              </a:ext>
            </a:extLst>
          </p:cNvPr>
          <p:cNvSpPr>
            <a:spLocks noGrp="1"/>
          </p:cNvSpPr>
          <p:nvPr>
            <p:ph idx="1"/>
          </p:nvPr>
        </p:nvSpPr>
        <p:spPr/>
        <p:txBody>
          <a:bodyPr/>
          <a:lstStyle/>
          <a:p>
            <a:r>
              <a:rPr lang="en-US" altLang="en-US" dirty="0"/>
              <a:t>Several viruses have been responsible for several pandemics including influenza viruses and coronaviruses. </a:t>
            </a:r>
          </a:p>
          <a:p>
            <a:r>
              <a:rPr lang="en-US" altLang="en-US" dirty="0"/>
              <a:t>Clinical virology services can consist of rapid antigen detection, NAATs, antibody detection, or cell cultures</a:t>
            </a:r>
            <a:r>
              <a:rPr lang="en-US" altLang="en-US" dirty="0">
                <a:solidFill>
                  <a:srgbClr val="FF0000"/>
                </a:solidFill>
              </a:rPr>
              <a:t>.</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5">
            <a:extLst>
              <a:ext uri="{FF2B5EF4-FFF2-40B4-BE49-F238E27FC236}">
                <a16:creationId xmlns:a16="http://schemas.microsoft.com/office/drawing/2014/main" id="{6C628F3B-76BD-1822-E76A-ACAD1CA9B226}"/>
              </a:ext>
            </a:extLst>
          </p:cNvPr>
          <p:cNvSpPr>
            <a:spLocks noGrp="1"/>
          </p:cNvSpPr>
          <p:nvPr>
            <p:ph type="title"/>
          </p:nvPr>
        </p:nvSpPr>
        <p:spPr/>
        <p:txBody>
          <a:bodyPr/>
          <a:lstStyle/>
          <a:p>
            <a:r>
              <a:rPr lang="en-US" altLang="en-US" dirty="0"/>
              <a:t>Points to Remember (Cont.)</a:t>
            </a:r>
          </a:p>
        </p:txBody>
      </p:sp>
      <p:sp>
        <p:nvSpPr>
          <p:cNvPr id="146435" name="Content Placeholder 6">
            <a:extLst>
              <a:ext uri="{FF2B5EF4-FFF2-40B4-BE49-F238E27FC236}">
                <a16:creationId xmlns:a16="http://schemas.microsoft.com/office/drawing/2014/main" id="{B37686B0-2B4C-0910-4D9B-DFF9A5A610A2}"/>
              </a:ext>
            </a:extLst>
          </p:cNvPr>
          <p:cNvSpPr>
            <a:spLocks noGrp="1"/>
          </p:cNvSpPr>
          <p:nvPr>
            <p:ph idx="1"/>
          </p:nvPr>
        </p:nvSpPr>
        <p:spPr/>
        <p:txBody>
          <a:bodyPr/>
          <a:lstStyle/>
          <a:p>
            <a:r>
              <a:rPr lang="en-US" altLang="en-US" dirty="0"/>
              <a:t>Clinically significant viruses can be isolated from patients with signs and symptoms commonly thought to be associated with </a:t>
            </a:r>
          </a:p>
          <a:p>
            <a:pPr lvl="1"/>
            <a:r>
              <a:rPr lang="en-US" altLang="en-US" dirty="0"/>
              <a:t>Bacterial infections, including pneumonia, GI disorders, cutaneous lesions, sexually transmitted infections, and sepsis.</a:t>
            </a:r>
          </a:p>
          <a:p>
            <a:r>
              <a:rPr lang="en-US" altLang="en-US" dirty="0"/>
              <a:t>Members of the family Herpesviridae produce life-long, latent infections.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5">
            <a:extLst>
              <a:ext uri="{FF2B5EF4-FFF2-40B4-BE49-F238E27FC236}">
                <a16:creationId xmlns:a16="http://schemas.microsoft.com/office/drawing/2014/main" id="{6318032C-A19C-52D7-6C43-CCE9B8E912BB}"/>
              </a:ext>
            </a:extLst>
          </p:cNvPr>
          <p:cNvSpPr>
            <a:spLocks noGrp="1"/>
          </p:cNvSpPr>
          <p:nvPr>
            <p:ph type="title"/>
          </p:nvPr>
        </p:nvSpPr>
        <p:spPr/>
        <p:txBody>
          <a:bodyPr/>
          <a:lstStyle/>
          <a:p>
            <a:r>
              <a:rPr lang="en-US" altLang="en-US" dirty="0"/>
              <a:t>Points to Remember (Cont.)</a:t>
            </a:r>
          </a:p>
        </p:txBody>
      </p:sp>
      <p:sp>
        <p:nvSpPr>
          <p:cNvPr id="147459" name="Content Placeholder 6">
            <a:extLst>
              <a:ext uri="{FF2B5EF4-FFF2-40B4-BE49-F238E27FC236}">
                <a16:creationId xmlns:a16="http://schemas.microsoft.com/office/drawing/2014/main" id="{24B788F4-9230-8268-995E-B1D495D04073}"/>
              </a:ext>
            </a:extLst>
          </p:cNvPr>
          <p:cNvSpPr>
            <a:spLocks noGrp="1"/>
          </p:cNvSpPr>
          <p:nvPr>
            <p:ph idx="1"/>
          </p:nvPr>
        </p:nvSpPr>
        <p:spPr/>
        <p:txBody>
          <a:bodyPr/>
          <a:lstStyle/>
          <a:p>
            <a:r>
              <a:rPr lang="en-US" altLang="en-US"/>
              <a:t>Most cases of cervical cancer are linked to HPV, the causative agent of genital warts. </a:t>
            </a:r>
          </a:p>
          <a:p>
            <a:r>
              <a:rPr lang="en-US" altLang="en-US"/>
              <a:t>Some viruses mutate rapidly, resulting in new strains, which can be challenging to contain or treat. </a:t>
            </a:r>
          </a:p>
          <a:p>
            <a:r>
              <a:rPr lang="en-US" altLang="en-US"/>
              <a:t>Retroviruses (e.g., HIV) replicate with reverse transcriptase, which uses viral RNA as a template to make a complementary DNA strand.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5">
            <a:extLst>
              <a:ext uri="{FF2B5EF4-FFF2-40B4-BE49-F238E27FC236}">
                <a16:creationId xmlns:a16="http://schemas.microsoft.com/office/drawing/2014/main" id="{414FE547-62B1-2410-16F4-14C2A5DBC959}"/>
              </a:ext>
            </a:extLst>
          </p:cNvPr>
          <p:cNvSpPr>
            <a:spLocks noGrp="1"/>
          </p:cNvSpPr>
          <p:nvPr>
            <p:ph type="title"/>
          </p:nvPr>
        </p:nvSpPr>
        <p:spPr/>
        <p:txBody>
          <a:bodyPr/>
          <a:lstStyle/>
          <a:p>
            <a:r>
              <a:rPr lang="en-US" altLang="en-US" dirty="0"/>
              <a:t>Points to Remember (Cont.)</a:t>
            </a:r>
          </a:p>
        </p:txBody>
      </p:sp>
      <p:sp>
        <p:nvSpPr>
          <p:cNvPr id="148483" name="Content Placeholder 6">
            <a:extLst>
              <a:ext uri="{FF2B5EF4-FFF2-40B4-BE49-F238E27FC236}">
                <a16:creationId xmlns:a16="http://schemas.microsoft.com/office/drawing/2014/main" id="{B75F6165-472B-6D9C-9A5E-D3EFD3AB63E3}"/>
              </a:ext>
            </a:extLst>
          </p:cNvPr>
          <p:cNvSpPr>
            <a:spLocks noGrp="1"/>
          </p:cNvSpPr>
          <p:nvPr>
            <p:ph idx="1"/>
          </p:nvPr>
        </p:nvSpPr>
        <p:spPr/>
        <p:txBody>
          <a:bodyPr/>
          <a:lstStyle/>
          <a:p>
            <a:r>
              <a:rPr lang="en-US" altLang="en-US" dirty="0"/>
              <a:t>Arboviruses are those viruses transmitted by the bite of arthropods, such as mosquitoes. </a:t>
            </a:r>
          </a:p>
          <a:p>
            <a:r>
              <a:rPr lang="en-US" altLang="en-US" dirty="0"/>
              <a:t>Many emerging infections are caused by viral agents that are unexpectedly transmitted into a susceptible human population. </a:t>
            </a:r>
            <a:endParaRPr lang="en-US" altLang="en-US" strike="sngStrike" dirty="0"/>
          </a:p>
          <a:p>
            <a:r>
              <a:rPr lang="en-US" altLang="en-US" dirty="0"/>
              <a:t>The hepatitis viruses are a diverse collection of viruses grouped together because they all infect primarily the liver.</a:t>
            </a:r>
          </a:p>
          <a:p>
            <a:pPr lvl="1"/>
            <a:r>
              <a:rPr lang="en-US" altLang="en-US" dirty="0"/>
              <a:t>Laboratory diagnosis is based on serologic markers.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5">
            <a:extLst>
              <a:ext uri="{FF2B5EF4-FFF2-40B4-BE49-F238E27FC236}">
                <a16:creationId xmlns:a16="http://schemas.microsoft.com/office/drawing/2014/main" id="{1520C389-F2D1-08E3-E33B-D9FE4AEE88E8}"/>
              </a:ext>
            </a:extLst>
          </p:cNvPr>
          <p:cNvSpPr>
            <a:spLocks noGrp="1"/>
          </p:cNvSpPr>
          <p:nvPr>
            <p:ph type="title"/>
          </p:nvPr>
        </p:nvSpPr>
        <p:spPr/>
        <p:txBody>
          <a:bodyPr/>
          <a:lstStyle/>
          <a:p>
            <a:r>
              <a:rPr lang="en-US" altLang="en-US" dirty="0"/>
              <a:t>Points to Remember (Cont.)</a:t>
            </a:r>
          </a:p>
        </p:txBody>
      </p:sp>
      <p:sp>
        <p:nvSpPr>
          <p:cNvPr id="149507" name="Content Placeholder 6">
            <a:extLst>
              <a:ext uri="{FF2B5EF4-FFF2-40B4-BE49-F238E27FC236}">
                <a16:creationId xmlns:a16="http://schemas.microsoft.com/office/drawing/2014/main" id="{86C5021B-F22D-8008-09E7-EFCCFF7A0EB4}"/>
              </a:ext>
            </a:extLst>
          </p:cNvPr>
          <p:cNvSpPr>
            <a:spLocks noGrp="1"/>
          </p:cNvSpPr>
          <p:nvPr>
            <p:ph idx="1"/>
          </p:nvPr>
        </p:nvSpPr>
        <p:spPr/>
        <p:txBody>
          <a:bodyPr/>
          <a:lstStyle/>
          <a:p>
            <a:r>
              <a:rPr lang="en-US" altLang="en-US" dirty="0"/>
              <a:t>Antiviral compounds can treat numerous viral infections, but resistance has been seen.</a:t>
            </a:r>
          </a:p>
          <a:p>
            <a:r>
              <a:rPr lang="en-US" altLang="en-US" dirty="0"/>
              <a:t>Vaccines against viruses is an effective way to manage viral infections.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2A2749A-1DD0-7D13-B010-2CD5E5490E30}"/>
              </a:ext>
            </a:extLst>
          </p:cNvPr>
          <p:cNvSpPr>
            <a:spLocks noGrp="1"/>
          </p:cNvSpPr>
          <p:nvPr>
            <p:ph type="title"/>
          </p:nvPr>
        </p:nvSpPr>
        <p:spPr/>
        <p:txBody>
          <a:bodyPr/>
          <a:lstStyle/>
          <a:p>
            <a:pPr eaLnBrk="1" hangingPunct="1"/>
            <a:r>
              <a:rPr lang="en-US" altLang="en-US" dirty="0" err="1"/>
              <a:t>Coxsakievirus</a:t>
            </a:r>
            <a:r>
              <a:rPr lang="en-US" altLang="en-US" dirty="0"/>
              <a:t> A</a:t>
            </a:r>
          </a:p>
        </p:txBody>
      </p:sp>
      <p:sp>
        <p:nvSpPr>
          <p:cNvPr id="29699" name="Rectangle 3">
            <a:extLst>
              <a:ext uri="{FF2B5EF4-FFF2-40B4-BE49-F238E27FC236}">
                <a16:creationId xmlns:a16="http://schemas.microsoft.com/office/drawing/2014/main" id="{87CEA894-640B-928D-AA05-47079FB585B7}"/>
              </a:ext>
            </a:extLst>
          </p:cNvPr>
          <p:cNvSpPr>
            <a:spLocks noGrp="1"/>
          </p:cNvSpPr>
          <p:nvPr>
            <p:ph idx="1"/>
          </p:nvPr>
        </p:nvSpPr>
        <p:spPr>
          <a:xfrm>
            <a:off x="457200" y="1295400"/>
            <a:ext cx="8229600" cy="4525963"/>
          </a:xfrm>
        </p:spPr>
        <p:txBody>
          <a:bodyPr/>
          <a:lstStyle/>
          <a:p>
            <a:pPr eaLnBrk="1" hangingPunct="1"/>
            <a:r>
              <a:rPr lang="en-US" altLang="en-US" sz="2500" dirty="0"/>
              <a:t>Hand, foot, and mouth disease (HFMD)</a:t>
            </a:r>
          </a:p>
          <a:p>
            <a:pPr eaLnBrk="1" hangingPunct="1"/>
            <a:r>
              <a:rPr lang="en-US" altLang="en-US" sz="2500" dirty="0"/>
              <a:t> Primarily types A5, A10, and A16 (occasionally type 71)</a:t>
            </a:r>
          </a:p>
          <a:p>
            <a:pPr eaLnBrk="1" hangingPunct="1"/>
            <a:r>
              <a:rPr lang="en-US" altLang="en-US" sz="2500" dirty="0"/>
              <a:t>Transmission by fecal-oral route or fomites</a:t>
            </a:r>
          </a:p>
          <a:p>
            <a:pPr eaLnBrk="1" hangingPunct="1"/>
            <a:r>
              <a:rPr lang="en-US" altLang="en-US" dirty="0"/>
              <a:t>Symptoms</a:t>
            </a:r>
          </a:p>
          <a:p>
            <a:pPr lvl="1" eaLnBrk="1" hangingPunct="1"/>
            <a:r>
              <a:rPr lang="en-US" altLang="en-US" dirty="0"/>
              <a:t>Malaise, headache, abdominal pain</a:t>
            </a:r>
          </a:p>
          <a:p>
            <a:pPr lvl="1" eaLnBrk="1" hangingPunct="1"/>
            <a:r>
              <a:rPr lang="en-US" altLang="en-US" dirty="0"/>
              <a:t>Small painful sores on tongue, buccal mucosa, and soft palate</a:t>
            </a:r>
          </a:p>
          <a:p>
            <a:pPr lvl="1" eaLnBrk="1" hangingPunct="1"/>
            <a:r>
              <a:rPr lang="en-US" altLang="en-US" dirty="0"/>
              <a:t>Maculopapular rash on hands, feet, and buttocks</a:t>
            </a:r>
          </a:p>
          <a:p>
            <a:pPr lvl="1" eaLnBrk="1" hangingPunct="1"/>
            <a:r>
              <a:rPr lang="en-US" altLang="en-US" dirty="0"/>
              <a:t>Bullae on hands and soles of feet</a:t>
            </a:r>
          </a:p>
          <a:p>
            <a:pPr eaLnBrk="1" hangingPunct="1"/>
            <a:endParaRPr lang="en-US" altLang="en-US"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24DE236-4003-E3CF-68DE-671436887742}"/>
              </a:ext>
            </a:extLst>
          </p:cNvPr>
          <p:cNvSpPr>
            <a:spLocks noGrp="1"/>
          </p:cNvSpPr>
          <p:nvPr>
            <p:ph type="title"/>
          </p:nvPr>
        </p:nvSpPr>
        <p:spPr/>
        <p:txBody>
          <a:bodyPr/>
          <a:lstStyle/>
          <a:p>
            <a:r>
              <a:rPr lang="en-US" altLang="en-US" dirty="0"/>
              <a:t>Enteroviruses</a:t>
            </a:r>
            <a:endParaRPr lang="en-US" altLang="en-US" strike="sngStrike" dirty="0"/>
          </a:p>
        </p:txBody>
      </p:sp>
      <p:sp>
        <p:nvSpPr>
          <p:cNvPr id="28675" name="Content Placeholder 2">
            <a:extLst>
              <a:ext uri="{FF2B5EF4-FFF2-40B4-BE49-F238E27FC236}">
                <a16:creationId xmlns:a16="http://schemas.microsoft.com/office/drawing/2014/main" id="{97D92D49-5B1D-2B65-E6E2-773145509E1C}"/>
              </a:ext>
            </a:extLst>
          </p:cNvPr>
          <p:cNvSpPr>
            <a:spLocks noGrp="1"/>
          </p:cNvSpPr>
          <p:nvPr>
            <p:ph idx="1"/>
          </p:nvPr>
        </p:nvSpPr>
        <p:spPr/>
        <p:txBody>
          <a:bodyPr/>
          <a:lstStyle/>
          <a:p>
            <a:r>
              <a:rPr lang="en-US" altLang="en-US" dirty="0"/>
              <a:t>Diagnosis of polioviruses, type B coxsackieviruses, and echoviruses</a:t>
            </a:r>
          </a:p>
          <a:p>
            <a:pPr lvl="1"/>
            <a:r>
              <a:rPr lang="en-US" altLang="en-US" dirty="0"/>
              <a:t>Grow readily in several cell lines</a:t>
            </a:r>
          </a:p>
          <a:p>
            <a:pPr lvl="1"/>
            <a:r>
              <a:rPr lang="en-US" altLang="en-US" dirty="0"/>
              <a:t>The CPE appears quickly and is readily identifiable.</a:t>
            </a:r>
          </a:p>
          <a:p>
            <a:pPr lvl="1"/>
            <a:r>
              <a:rPr lang="en-US" altLang="en-US" dirty="0"/>
              <a:t>Enteroviruses have no group antigen, so they must be identified individually by a serum neutralization test.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AF6DDC9-7853-69B4-C7F8-6262B34F723E}"/>
              </a:ext>
            </a:extLst>
          </p:cNvPr>
          <p:cNvSpPr>
            <a:spLocks noGrp="1"/>
          </p:cNvSpPr>
          <p:nvPr>
            <p:ph type="title"/>
          </p:nvPr>
        </p:nvSpPr>
        <p:spPr/>
        <p:txBody>
          <a:bodyPr/>
          <a:lstStyle/>
          <a:p>
            <a:pPr eaLnBrk="1" hangingPunct="1"/>
            <a:r>
              <a:rPr lang="en-US" altLang="en-US" dirty="0" err="1"/>
              <a:t>Coxsakievirus</a:t>
            </a:r>
            <a:r>
              <a:rPr lang="en-US" altLang="en-US" dirty="0"/>
              <a:t> A</a:t>
            </a:r>
            <a:br>
              <a:rPr lang="en-US" altLang="en-US" dirty="0"/>
            </a:br>
            <a:endParaRPr lang="en-US" altLang="en-US" strike="sngStrike" dirty="0"/>
          </a:p>
        </p:txBody>
      </p:sp>
      <p:sp>
        <p:nvSpPr>
          <p:cNvPr id="31747" name="Rectangle 3">
            <a:extLst>
              <a:ext uri="{FF2B5EF4-FFF2-40B4-BE49-F238E27FC236}">
                <a16:creationId xmlns:a16="http://schemas.microsoft.com/office/drawing/2014/main" id="{006FD4B5-9D3B-2D40-2013-95FE2233F20C}"/>
              </a:ext>
            </a:extLst>
          </p:cNvPr>
          <p:cNvSpPr>
            <a:spLocks noGrp="1"/>
          </p:cNvSpPr>
          <p:nvPr>
            <p:ph idx="1"/>
          </p:nvPr>
        </p:nvSpPr>
        <p:spPr>
          <a:xfrm>
            <a:off x="457200" y="1689100"/>
            <a:ext cx="8229600" cy="4525963"/>
          </a:xfrm>
        </p:spPr>
        <p:txBody>
          <a:bodyPr/>
          <a:lstStyle/>
          <a:p>
            <a:pPr eaLnBrk="1" hangingPunct="1"/>
            <a:r>
              <a:rPr lang="en-US" altLang="en-US" dirty="0"/>
              <a:t>Diagnosis </a:t>
            </a:r>
          </a:p>
          <a:p>
            <a:pPr lvl="1" eaLnBrk="1" hangingPunct="1"/>
            <a:r>
              <a:rPr lang="en-US" altLang="en-US" dirty="0"/>
              <a:t>The virus can be isolated from specimens from swabs of the mouth and bullae. </a:t>
            </a:r>
          </a:p>
          <a:p>
            <a:pPr lvl="1" eaLnBrk="1" hangingPunct="1"/>
            <a:r>
              <a:rPr lang="en-US" altLang="en-US" dirty="0"/>
              <a:t>Coxsackievirus A16 grows in PMK and human diploid fibroblast cells and can be identified by serum neutralization tests.</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5326C1D-A58F-BE12-3FE3-1682D0BF25AD}"/>
              </a:ext>
            </a:extLst>
          </p:cNvPr>
          <p:cNvSpPr>
            <a:spLocks noGrp="1"/>
          </p:cNvSpPr>
          <p:nvPr>
            <p:ph type="title"/>
          </p:nvPr>
        </p:nvSpPr>
        <p:spPr/>
        <p:txBody>
          <a:bodyPr/>
          <a:lstStyle/>
          <a:p>
            <a:pPr eaLnBrk="1" hangingPunct="1"/>
            <a:r>
              <a:rPr lang="en-US" altLang="en-US" dirty="0"/>
              <a:t>Rhinoviruses</a:t>
            </a:r>
            <a:br>
              <a:rPr lang="en-US" altLang="en-US" dirty="0"/>
            </a:br>
            <a:endParaRPr lang="en-US" altLang="en-US" strike="sngStrike" dirty="0"/>
          </a:p>
        </p:txBody>
      </p:sp>
      <p:sp>
        <p:nvSpPr>
          <p:cNvPr id="33795" name="Rectangle 3">
            <a:extLst>
              <a:ext uri="{FF2B5EF4-FFF2-40B4-BE49-F238E27FC236}">
                <a16:creationId xmlns:a16="http://schemas.microsoft.com/office/drawing/2014/main" id="{F2EEDC0C-F1F9-8C81-78C0-2C4F50C054F2}"/>
              </a:ext>
            </a:extLst>
          </p:cNvPr>
          <p:cNvSpPr>
            <a:spLocks noGrp="1"/>
          </p:cNvSpPr>
          <p:nvPr>
            <p:ph idx="1"/>
          </p:nvPr>
        </p:nvSpPr>
        <p:spPr>
          <a:xfrm>
            <a:off x="685800" y="1565275"/>
            <a:ext cx="7772400" cy="4454525"/>
          </a:xfrm>
        </p:spPr>
        <p:txBody>
          <a:bodyPr/>
          <a:lstStyle/>
          <a:p>
            <a:pPr eaLnBrk="1" hangingPunct="1"/>
            <a:r>
              <a:rPr lang="en-US" altLang="en-US"/>
              <a:t>Infect the nasal epithelial cells and</a:t>
            </a:r>
          </a:p>
          <a:p>
            <a:pPr lvl="1" eaLnBrk="1" hangingPunct="1"/>
            <a:r>
              <a:rPr lang="en-US" altLang="en-US"/>
              <a:t>Activate the mediators of inflammation</a:t>
            </a:r>
          </a:p>
          <a:p>
            <a:pPr eaLnBrk="1" hangingPunct="1"/>
            <a:r>
              <a:rPr lang="en-US" altLang="en-US"/>
              <a:t>Transmission mainly via aerosols </a:t>
            </a:r>
          </a:p>
          <a:p>
            <a:pPr lvl="1" eaLnBrk="1" hangingPunct="1"/>
            <a:r>
              <a:rPr lang="en-US" altLang="en-US"/>
              <a:t>Contact with secretions and fomites is possible</a:t>
            </a:r>
          </a:p>
          <a:p>
            <a:pPr eaLnBrk="1" hangingPunct="1"/>
            <a:r>
              <a:rPr lang="en-US" altLang="en-US"/>
              <a:t>Causative agent of the common cold</a:t>
            </a:r>
          </a:p>
          <a:p>
            <a:pPr lvl="1" eaLnBrk="1" hangingPunct="1"/>
            <a:r>
              <a:rPr lang="en-US" altLang="en-US"/>
              <a:t>Nasal congestion, runny nose, sneezing, headache, sore throat, cough, sometimes bronchitis, rarely fever</a:t>
            </a:r>
          </a:p>
          <a:p>
            <a:pPr lvl="1" eaLnBrk="1" hangingPunct="1"/>
            <a:r>
              <a:rPr lang="en-US" altLang="en-US"/>
              <a:t>Severe cases- bronchitis and asthma possib;</a:t>
            </a:r>
          </a:p>
          <a:p>
            <a:pPr lvl="2" eaLnBrk="1" hangingPunct="1"/>
            <a:r>
              <a:rPr lang="en-US" altLang="en-US"/>
              <a:t>Generally increased incidence during winter and spring</a:t>
            </a:r>
          </a:p>
          <a:p>
            <a:pPr lvl="2" eaLnBrk="1" hangingPunct="1"/>
            <a:endParaRPr lang="en-US" altLang="en-US"/>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3201E72-47E0-78DC-4889-78ADC947A250}"/>
              </a:ext>
            </a:extLst>
          </p:cNvPr>
          <p:cNvSpPr>
            <a:spLocks noGrp="1"/>
          </p:cNvSpPr>
          <p:nvPr>
            <p:ph type="title"/>
          </p:nvPr>
        </p:nvSpPr>
        <p:spPr/>
        <p:txBody>
          <a:bodyPr/>
          <a:lstStyle/>
          <a:p>
            <a:r>
              <a:rPr lang="en-US" altLang="en-US"/>
              <a:t>Rhinoviruses</a:t>
            </a:r>
          </a:p>
        </p:txBody>
      </p:sp>
      <p:sp>
        <p:nvSpPr>
          <p:cNvPr id="34819" name="Content Placeholder 2">
            <a:extLst>
              <a:ext uri="{FF2B5EF4-FFF2-40B4-BE49-F238E27FC236}">
                <a16:creationId xmlns:a16="http://schemas.microsoft.com/office/drawing/2014/main" id="{4E934865-E021-0925-A06A-1AA0FB2B50D2}"/>
              </a:ext>
            </a:extLst>
          </p:cNvPr>
          <p:cNvSpPr>
            <a:spLocks noGrp="1"/>
          </p:cNvSpPr>
          <p:nvPr>
            <p:ph idx="1"/>
          </p:nvPr>
        </p:nvSpPr>
        <p:spPr/>
        <p:txBody>
          <a:bodyPr/>
          <a:lstStyle/>
          <a:p>
            <a:r>
              <a:rPr lang="en-US" altLang="en-US" sz="2400" dirty="0"/>
              <a:t>Unfortunately, no cure for the common cold is available. </a:t>
            </a:r>
          </a:p>
          <a:p>
            <a:r>
              <a:rPr lang="en-US" altLang="en-US" sz="2400" dirty="0"/>
              <a:t>Treating symptoms and reducing the spread of the virus in the household is the typical response. </a:t>
            </a:r>
          </a:p>
          <a:p>
            <a:r>
              <a:rPr lang="en-US" altLang="en-US" sz="2400" dirty="0"/>
              <a:t>Both natural and recombinant interferons have been shown to be effective in preventing infection and illness when given intranasally over short periods. </a:t>
            </a:r>
          </a:p>
          <a:p>
            <a:pPr lvl="1"/>
            <a:r>
              <a:rPr lang="en-US" altLang="en-US" sz="2000" dirty="0"/>
              <a:t>However, prolonged administration has resulted in adverse effects, such as nasal irritation, ulceration, and bleeding.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82B0CFC4-63FC-CDE1-4FAC-1165AED7CBC1}"/>
              </a:ext>
            </a:extLst>
          </p:cNvPr>
          <p:cNvSpPr>
            <a:spLocks noGrp="1"/>
          </p:cNvSpPr>
          <p:nvPr>
            <p:ph type="title"/>
          </p:nvPr>
        </p:nvSpPr>
        <p:spPr/>
        <p:txBody>
          <a:bodyPr/>
          <a:lstStyle/>
          <a:p>
            <a:pPr eaLnBrk="1" hangingPunct="1"/>
            <a:r>
              <a:rPr lang="en-US" sz="4000" dirty="0"/>
              <a:t>Retroviridae</a:t>
            </a:r>
            <a:endParaRPr lang="en-US" altLang="en-US" dirty="0"/>
          </a:p>
        </p:txBody>
      </p:sp>
      <p:sp>
        <p:nvSpPr>
          <p:cNvPr id="36867" name="Content Placeholder 2">
            <a:extLst>
              <a:ext uri="{FF2B5EF4-FFF2-40B4-BE49-F238E27FC236}">
                <a16:creationId xmlns:a16="http://schemas.microsoft.com/office/drawing/2014/main" id="{34822D5F-3DC9-ED0A-DF54-68A9F9C33544}"/>
              </a:ext>
            </a:extLst>
          </p:cNvPr>
          <p:cNvSpPr>
            <a:spLocks noGrp="1"/>
          </p:cNvSpPr>
          <p:nvPr>
            <p:ph idx="1"/>
          </p:nvPr>
        </p:nvSpPr>
        <p:spPr/>
        <p:txBody>
          <a:bodyPr/>
          <a:lstStyle/>
          <a:p>
            <a:pPr eaLnBrk="1" hangingPunct="1"/>
            <a:r>
              <a:rPr lang="en-US" altLang="en-US" dirty="0"/>
              <a:t>Members of this group, known as retroviruses,  have a unique mode of replication.</a:t>
            </a:r>
          </a:p>
          <a:p>
            <a:pPr lvl="1" eaLnBrk="1" hangingPunct="1"/>
            <a:r>
              <a:rPr lang="en-US" altLang="en-US" dirty="0"/>
              <a:t>They require an RNA-dependent DNA polymerase (reverse transcriptase) to synthesize DNA from the RNA genome.</a:t>
            </a:r>
          </a:p>
          <a:p>
            <a:pPr eaLnBrk="1" hangingPunct="1"/>
            <a:r>
              <a:rPr lang="en-US" altLang="en-US" dirty="0"/>
              <a:t>These viruses are not cytolytic but are associated with several leukemias, sarcomas, and lymphomas.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583AAB2-9D59-8810-76A5-6C5C8F374276}"/>
              </a:ext>
            </a:extLst>
          </p:cNvPr>
          <p:cNvSpPr>
            <a:spLocks noGrp="1"/>
          </p:cNvSpPr>
          <p:nvPr>
            <p:ph type="title"/>
          </p:nvPr>
        </p:nvSpPr>
        <p:spPr/>
        <p:txBody>
          <a:bodyPr/>
          <a:lstStyle/>
          <a:p>
            <a:pPr eaLnBrk="1" hangingPunct="1"/>
            <a:r>
              <a:rPr lang="en-US" sz="4000" dirty="0"/>
              <a:t>Retroviridae</a:t>
            </a:r>
            <a:endParaRPr lang="en-US" altLang="en-US" dirty="0"/>
          </a:p>
        </p:txBody>
      </p:sp>
      <p:sp>
        <p:nvSpPr>
          <p:cNvPr id="37891" name="Rectangle 3">
            <a:extLst>
              <a:ext uri="{FF2B5EF4-FFF2-40B4-BE49-F238E27FC236}">
                <a16:creationId xmlns:a16="http://schemas.microsoft.com/office/drawing/2014/main" id="{485A04C2-AFCF-CD28-E253-68704FB989AC}"/>
              </a:ext>
            </a:extLst>
          </p:cNvPr>
          <p:cNvSpPr>
            <a:spLocks noGrp="1"/>
          </p:cNvSpPr>
          <p:nvPr>
            <p:ph idx="1"/>
          </p:nvPr>
        </p:nvSpPr>
        <p:spPr/>
        <p:txBody>
          <a:bodyPr/>
          <a:lstStyle/>
          <a:p>
            <a:pPr eaLnBrk="1" hangingPunct="1"/>
            <a:r>
              <a:rPr lang="en-US" altLang="en-US"/>
              <a:t>Classification </a:t>
            </a:r>
          </a:p>
          <a:p>
            <a:pPr lvl="1" eaLnBrk="1" hangingPunct="1"/>
            <a:r>
              <a:rPr lang="en-US" altLang="en-US"/>
              <a:t>Oncovirinae</a:t>
            </a:r>
          </a:p>
          <a:p>
            <a:pPr lvl="2" eaLnBrk="1" hangingPunct="1"/>
            <a:r>
              <a:rPr lang="en-US" altLang="en-US"/>
              <a:t>Human T-lymphotropic virus 1, 2, 5 (HTLV-1, HTLV-2, HTLV-5)</a:t>
            </a:r>
          </a:p>
          <a:p>
            <a:pPr lvl="3" eaLnBrk="1" hangingPunct="1"/>
            <a:r>
              <a:rPr lang="en-US" altLang="en-US"/>
              <a:t>Cause leukemias, sarcomas, and lymphomas</a:t>
            </a:r>
          </a:p>
          <a:p>
            <a:pPr lvl="1" eaLnBrk="1" hangingPunct="1"/>
            <a:r>
              <a:rPr lang="en-US" altLang="en-US"/>
              <a:t>Lentivirinae</a:t>
            </a:r>
          </a:p>
          <a:p>
            <a:pPr lvl="2" eaLnBrk="1" hangingPunct="1"/>
            <a:r>
              <a:rPr lang="en-US" altLang="en-US"/>
              <a:t>Human immunodeficiency virus 1 (HIV-1)</a:t>
            </a:r>
          </a:p>
          <a:p>
            <a:pPr lvl="2" eaLnBrk="1" hangingPunct="1"/>
            <a:r>
              <a:rPr lang="en-US" altLang="en-US"/>
              <a:t>HIV-2</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04D8CF71-FCAF-361B-C450-77B44D450D28}"/>
              </a:ext>
            </a:extLst>
          </p:cNvPr>
          <p:cNvSpPr>
            <a:spLocks noGrp="1"/>
          </p:cNvSpPr>
          <p:nvPr>
            <p:ph type="title"/>
          </p:nvPr>
        </p:nvSpPr>
        <p:spPr/>
        <p:txBody>
          <a:bodyPr/>
          <a:lstStyle/>
          <a:p>
            <a:r>
              <a:rPr lang="en-US" altLang="en-US" dirty="0"/>
              <a:t>HIV</a:t>
            </a:r>
            <a:br>
              <a:rPr lang="en-US" altLang="en-US" dirty="0"/>
            </a:br>
            <a:endParaRPr lang="en-US" altLang="en-US" strike="sngStrike" dirty="0"/>
          </a:p>
        </p:txBody>
      </p:sp>
      <p:sp>
        <p:nvSpPr>
          <p:cNvPr id="38915" name="Content Placeholder 2">
            <a:extLst>
              <a:ext uri="{FF2B5EF4-FFF2-40B4-BE49-F238E27FC236}">
                <a16:creationId xmlns:a16="http://schemas.microsoft.com/office/drawing/2014/main" id="{B6033595-8376-9C3A-9359-76A83E18376E}"/>
              </a:ext>
            </a:extLst>
          </p:cNvPr>
          <p:cNvSpPr>
            <a:spLocks noGrp="1"/>
          </p:cNvSpPr>
          <p:nvPr>
            <p:ph idx="1"/>
          </p:nvPr>
        </p:nvSpPr>
        <p:spPr/>
        <p:txBody>
          <a:bodyPr/>
          <a:lstStyle/>
          <a:p>
            <a:r>
              <a:rPr lang="en-US" altLang="en-US" dirty="0"/>
              <a:t>The virus is transmitted via blood and exchange of other body fluids. </a:t>
            </a:r>
          </a:p>
          <a:p>
            <a:r>
              <a:rPr lang="en-US" altLang="en-US" dirty="0"/>
              <a:t>HIV is cell associated, so fewer viruses are found in </a:t>
            </a:r>
          </a:p>
          <a:p>
            <a:pPr lvl="1"/>
            <a:r>
              <a:rPr lang="en-US" altLang="en-US" dirty="0"/>
              <a:t>Cell-free plasma than in whole blood, and even fewer viruses are found in saliva, tears, urine, or breast milk.</a:t>
            </a:r>
          </a:p>
          <a:p>
            <a:r>
              <a:rPr lang="en-US" altLang="en-US" dirty="0"/>
              <a:t>HIV is not highly contagious, and normal, social, nonsexual contact poses no threat to individuals.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5D0482F-C1E5-997F-57D5-5FD2F9664968}"/>
              </a:ext>
            </a:extLst>
          </p:cNvPr>
          <p:cNvSpPr>
            <a:spLocks noGrp="1"/>
          </p:cNvSpPr>
          <p:nvPr>
            <p:ph type="title"/>
          </p:nvPr>
        </p:nvSpPr>
        <p:spPr/>
        <p:txBody>
          <a:bodyPr/>
          <a:lstStyle/>
          <a:p>
            <a:r>
              <a:rPr lang="en-US" altLang="en-US" dirty="0"/>
              <a:t>HIV (Cont.)</a:t>
            </a:r>
          </a:p>
        </p:txBody>
      </p:sp>
      <p:sp>
        <p:nvSpPr>
          <p:cNvPr id="39939" name="Content Placeholder 2">
            <a:extLst>
              <a:ext uri="{FF2B5EF4-FFF2-40B4-BE49-F238E27FC236}">
                <a16:creationId xmlns:a16="http://schemas.microsoft.com/office/drawing/2014/main" id="{7ABE66E8-CEC1-E681-A5A7-445465D01B72}"/>
              </a:ext>
            </a:extLst>
          </p:cNvPr>
          <p:cNvSpPr>
            <a:spLocks noGrp="1"/>
          </p:cNvSpPr>
          <p:nvPr>
            <p:ph idx="1"/>
          </p:nvPr>
        </p:nvSpPr>
        <p:spPr/>
        <p:txBody>
          <a:bodyPr/>
          <a:lstStyle/>
          <a:p>
            <a:r>
              <a:rPr lang="en-US" altLang="en-US" sz="2400" dirty="0"/>
              <a:t>High risk for contracting the virus includes</a:t>
            </a:r>
          </a:p>
          <a:p>
            <a:pPr lvl="1"/>
            <a:r>
              <a:rPr lang="en-US" altLang="en-US" sz="2000" dirty="0"/>
              <a:t>Unprotected sex with multiple partners</a:t>
            </a:r>
          </a:p>
          <a:p>
            <a:pPr lvl="1"/>
            <a:r>
              <a:rPr lang="en-US" altLang="en-US" sz="2000" dirty="0"/>
              <a:t>IV drug abuse</a:t>
            </a:r>
          </a:p>
          <a:p>
            <a:pPr lvl="1"/>
            <a:r>
              <a:rPr lang="en-US" altLang="en-US" sz="2000" dirty="0"/>
              <a:t>Infusion of blood and blood products</a:t>
            </a:r>
          </a:p>
          <a:p>
            <a:pPr lvl="1"/>
            <a:r>
              <a:rPr lang="en-US" altLang="en-US" sz="2000" dirty="0"/>
              <a:t>Presence of the virus in pregnant women who pass it to the fetus during pregnancy</a:t>
            </a:r>
          </a:p>
          <a:p>
            <a:r>
              <a:rPr lang="en-US" altLang="en-US" sz="2400" dirty="0"/>
              <a:t>Individuals with ulcerative sexually transmitted infections (STIs), </a:t>
            </a:r>
          </a:p>
          <a:p>
            <a:pPr lvl="1"/>
            <a:r>
              <a:rPr lang="en-US" altLang="en-US" sz="2000" dirty="0"/>
              <a:t>E.g., syphilis, genital herpes, chancroid </a:t>
            </a:r>
          </a:p>
          <a:p>
            <a:r>
              <a:rPr lang="en-US" altLang="en-US" sz="2400" dirty="0"/>
              <a:t>Donor blood and blood products are screened for HIV, which substantially reduces the risk.</a:t>
            </a:r>
          </a:p>
          <a:p>
            <a:pPr lvl="1"/>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7DDD6E1-C0B6-A84D-6B28-0770D6015DFB}"/>
              </a:ext>
            </a:extLst>
          </p:cNvPr>
          <p:cNvSpPr>
            <a:spLocks noGrp="1"/>
          </p:cNvSpPr>
          <p:nvPr>
            <p:ph type="title"/>
          </p:nvPr>
        </p:nvSpPr>
        <p:spPr/>
        <p:txBody>
          <a:bodyPr/>
          <a:lstStyle/>
          <a:p>
            <a:r>
              <a:rPr lang="en-US" sz="4000" dirty="0" err="1"/>
              <a:t>Picornaviridae</a:t>
            </a:r>
            <a:endParaRPr lang="en-US" altLang="en-US" dirty="0"/>
          </a:p>
        </p:txBody>
      </p:sp>
      <p:sp>
        <p:nvSpPr>
          <p:cNvPr id="18435" name="Content Placeholder 2">
            <a:extLst>
              <a:ext uri="{FF2B5EF4-FFF2-40B4-BE49-F238E27FC236}">
                <a16:creationId xmlns:a16="http://schemas.microsoft.com/office/drawing/2014/main" id="{1C15256F-ED63-FD0B-6C58-B182200FBBDA}"/>
              </a:ext>
            </a:extLst>
          </p:cNvPr>
          <p:cNvSpPr>
            <a:spLocks noGrp="1"/>
          </p:cNvSpPr>
          <p:nvPr>
            <p:ph idx="1"/>
          </p:nvPr>
        </p:nvSpPr>
        <p:spPr/>
        <p:txBody>
          <a:bodyPr/>
          <a:lstStyle/>
          <a:p>
            <a:r>
              <a:rPr lang="en-US" altLang="en-US"/>
              <a:t>One of the largest families of viruses</a:t>
            </a:r>
          </a:p>
          <a:p>
            <a:pPr lvl="1"/>
            <a:r>
              <a:rPr lang="en-US" altLang="en-US"/>
              <a:t>More than 280 members</a:t>
            </a:r>
          </a:p>
          <a:p>
            <a:r>
              <a:rPr lang="en-US" altLang="en-US"/>
              <a:t>Important for human clinical signifance</a:t>
            </a:r>
          </a:p>
          <a:p>
            <a:pPr lvl="1"/>
            <a:r>
              <a:rPr lang="en-US" altLang="en-US" i="1"/>
              <a:t>Enterovirus</a:t>
            </a:r>
          </a:p>
          <a:p>
            <a:pPr lvl="1"/>
            <a:r>
              <a:rPr lang="en-US" altLang="en-US" i="1"/>
              <a:t>Hepatovirus</a:t>
            </a:r>
          </a:p>
          <a:p>
            <a:pPr lvl="2"/>
            <a:r>
              <a:rPr lang="en-US" altLang="en-US"/>
              <a:t>Includes HAV</a:t>
            </a:r>
          </a:p>
          <a:p>
            <a:pPr lvl="1"/>
            <a:r>
              <a:rPr lang="en-US" altLang="en-US" i="1"/>
              <a:t>Rhinovirus</a:t>
            </a:r>
          </a:p>
          <a:p>
            <a:pPr lvl="1"/>
            <a:r>
              <a:rPr lang="en-US" altLang="en-US" i="1"/>
              <a:t>Parechovirus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77FA963-7956-AF97-ABB1-EC35C1747033}"/>
              </a:ext>
            </a:extLst>
          </p:cNvPr>
          <p:cNvSpPr>
            <a:spLocks noGrp="1"/>
          </p:cNvSpPr>
          <p:nvPr>
            <p:ph type="title"/>
          </p:nvPr>
        </p:nvSpPr>
        <p:spPr/>
        <p:txBody>
          <a:bodyPr/>
          <a:lstStyle/>
          <a:p>
            <a:pPr eaLnBrk="1" hangingPunct="1"/>
            <a:r>
              <a:rPr lang="en-US" altLang="en-US" dirty="0"/>
              <a:t>HIV</a:t>
            </a:r>
            <a:br>
              <a:rPr lang="en-US" altLang="en-US" dirty="0"/>
            </a:br>
            <a:endParaRPr lang="en-US" altLang="en-US" strike="sngStrike" dirty="0"/>
          </a:p>
        </p:txBody>
      </p:sp>
      <p:sp>
        <p:nvSpPr>
          <p:cNvPr id="104451" name="Rectangle 3">
            <a:extLst>
              <a:ext uri="{FF2B5EF4-FFF2-40B4-BE49-F238E27FC236}">
                <a16:creationId xmlns:a16="http://schemas.microsoft.com/office/drawing/2014/main" id="{84672DF1-B941-B92E-594E-9A6FCF61B7DD}"/>
              </a:ext>
            </a:extLst>
          </p:cNvPr>
          <p:cNvSpPr>
            <a:spLocks noGrp="1" noChangeArrowheads="1"/>
          </p:cNvSpPr>
          <p:nvPr>
            <p:ph idx="1"/>
          </p:nvPr>
        </p:nvSpPr>
        <p:spPr>
          <a:xfrm>
            <a:off x="695325" y="1793875"/>
            <a:ext cx="7772400" cy="4454525"/>
          </a:xfrm>
        </p:spPr>
        <p:txBody>
          <a:bodyPr rtlCol="0">
            <a:normAutofit/>
          </a:bodyPr>
          <a:lstStyle/>
          <a:p>
            <a:pPr eaLnBrk="1" fontAlgn="auto" hangingPunct="1">
              <a:spcAft>
                <a:spcPts val="0"/>
              </a:spcAft>
              <a:defRPr/>
            </a:pPr>
            <a:r>
              <a:rPr lang="en-US" altLang="en-US" dirty="0"/>
              <a:t>Spherical virus with a three-layer structure</a:t>
            </a:r>
          </a:p>
          <a:p>
            <a:pPr lvl="1" eaLnBrk="1" fontAlgn="auto" hangingPunct="1">
              <a:spcAft>
                <a:spcPts val="0"/>
              </a:spcAft>
              <a:defRPr/>
            </a:pPr>
            <a:r>
              <a:rPr lang="en-US" altLang="en-US" dirty="0"/>
              <a:t>Enveloped </a:t>
            </a:r>
            <a:r>
              <a:rPr lang="en-US" altLang="en-US" dirty="0" err="1"/>
              <a:t>ssRNA</a:t>
            </a:r>
            <a:r>
              <a:rPr lang="en-US" altLang="en-US" dirty="0"/>
              <a:t> </a:t>
            </a:r>
          </a:p>
          <a:p>
            <a:pPr lvl="1" eaLnBrk="1" fontAlgn="auto" hangingPunct="1">
              <a:spcAft>
                <a:spcPts val="0"/>
              </a:spcAft>
              <a:defRPr/>
            </a:pPr>
            <a:r>
              <a:rPr lang="en-US" altLang="en-US" dirty="0"/>
              <a:t>Nucleocapsid</a:t>
            </a:r>
          </a:p>
          <a:p>
            <a:pPr lvl="2" eaLnBrk="1" fontAlgn="auto" hangingPunct="1">
              <a:spcAft>
                <a:spcPts val="0"/>
              </a:spcAft>
              <a:defRPr/>
            </a:pPr>
            <a:r>
              <a:rPr lang="en-US" altLang="en-US" dirty="0"/>
              <a:t>Enclosed by matrix shell to which an envelope of the host cell origin is attached</a:t>
            </a:r>
          </a:p>
          <a:p>
            <a:pPr lvl="2" eaLnBrk="1" fontAlgn="auto" hangingPunct="1">
              <a:spcAft>
                <a:spcPts val="0"/>
              </a:spcAft>
              <a:defRPr/>
            </a:pPr>
            <a:r>
              <a:rPr lang="en-US" altLang="en-US" dirty="0"/>
              <a:t>Two identical copies of </a:t>
            </a:r>
            <a:r>
              <a:rPr lang="en-US" altLang="en-US" dirty="0" err="1"/>
              <a:t>ssRNA</a:t>
            </a:r>
            <a:r>
              <a:rPr lang="en-US" altLang="en-US" dirty="0"/>
              <a:t> and reverse transcriptase surrounded by an icosahedral capsid</a:t>
            </a:r>
          </a:p>
          <a:p>
            <a:pPr lvl="1" eaLnBrk="1" fontAlgn="auto" hangingPunct="1">
              <a:spcAft>
                <a:spcPts val="0"/>
              </a:spcAft>
              <a:defRPr/>
            </a:pPr>
            <a:r>
              <a:rPr lang="en-US" altLang="en-US" dirty="0"/>
              <a:t>Inserted into viral envelope</a:t>
            </a:r>
          </a:p>
          <a:p>
            <a:pPr lvl="2" eaLnBrk="1" fontAlgn="auto" hangingPunct="1">
              <a:spcAft>
                <a:spcPts val="0"/>
              </a:spcAft>
              <a:defRPr/>
            </a:pPr>
            <a:r>
              <a:rPr lang="en-US" altLang="en-US" dirty="0"/>
              <a:t>Viral glycoprotein (</a:t>
            </a:r>
            <a:r>
              <a:rPr lang="en-US" altLang="en-US" dirty="0" err="1"/>
              <a:t>gp</a:t>
            </a:r>
            <a:r>
              <a:rPr lang="en-US" altLang="en-US" dirty="0"/>
              <a:t>) trimmers or spikes</a:t>
            </a:r>
          </a:p>
          <a:p>
            <a:pPr lvl="2" eaLnBrk="1" fontAlgn="auto" hangingPunct="1">
              <a:spcAft>
                <a:spcPts val="0"/>
              </a:spcAft>
              <a:defRPr/>
            </a:pPr>
            <a:r>
              <a:rPr lang="en-US" altLang="en-US" dirty="0"/>
              <a:t>Diagnostically important structural proteins</a:t>
            </a:r>
          </a:p>
          <a:p>
            <a:pPr lvl="3" eaLnBrk="1" fontAlgn="auto" hangingPunct="1">
              <a:spcAft>
                <a:spcPts val="0"/>
              </a:spcAft>
              <a:defRPr/>
            </a:pPr>
            <a:r>
              <a:rPr lang="en-US" altLang="en-US" dirty="0"/>
              <a:t>P24, gp41, gp120, gp160</a:t>
            </a:r>
          </a:p>
          <a:p>
            <a:pPr lvl="2" eaLnBrk="1" fontAlgn="auto" hangingPunct="1">
              <a:spcAft>
                <a:spcPts val="0"/>
              </a:spcAft>
              <a:defRPr/>
            </a:pPr>
            <a:endParaRPr lang="en-US" altLang="en-US" dirty="0"/>
          </a:p>
          <a:p>
            <a:pPr lvl="2" eaLnBrk="1" fontAlgn="auto" hangingPunct="1">
              <a:spcAft>
                <a:spcPts val="0"/>
              </a:spcAft>
              <a:defRPr/>
            </a:pPr>
            <a:endParaRPr lang="en-US" altLang="en-US" dirty="0"/>
          </a:p>
          <a:p>
            <a:pPr lvl="2" eaLnBrk="1" fontAlgn="auto" hangingPunct="1">
              <a:spcAft>
                <a:spcPts val="0"/>
              </a:spcAft>
              <a:defRPr/>
            </a:pPr>
            <a:endParaRPr lang="en-US" altLang="en-US" dirty="0"/>
          </a:p>
          <a:p>
            <a:pPr lvl="2" eaLnBrk="1" fontAlgn="auto" hangingPunct="1">
              <a:spcAft>
                <a:spcPts val="0"/>
              </a:spcAft>
              <a:defRPr/>
            </a:pPr>
            <a:endParaRPr lang="en-US" altLang="en-US" dirty="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0EF42CA-791B-EEB5-A563-36C0D72300DA}"/>
              </a:ext>
            </a:extLst>
          </p:cNvPr>
          <p:cNvSpPr>
            <a:spLocks noGrp="1"/>
          </p:cNvSpPr>
          <p:nvPr>
            <p:ph type="title"/>
          </p:nvPr>
        </p:nvSpPr>
        <p:spPr/>
        <p:txBody>
          <a:bodyPr/>
          <a:lstStyle/>
          <a:p>
            <a:pPr eaLnBrk="1" hangingPunct="1"/>
            <a:r>
              <a:rPr lang="en-US" altLang="en-US"/>
              <a:t>Diagram of HIV</a:t>
            </a:r>
          </a:p>
        </p:txBody>
      </p:sp>
      <p:pic>
        <p:nvPicPr>
          <p:cNvPr id="41989" name="Picture 6" descr="Y:\ELS00000-IW26_[Mahon 6e]\ELS00000-IW26-SRC\Course-N\Construction\IC\jpg\Chapter029\029016.jpg">
            <a:extLst>
              <a:ext uri="{FF2B5EF4-FFF2-40B4-BE49-F238E27FC236}">
                <a16:creationId xmlns:a16="http://schemas.microsoft.com/office/drawing/2014/main" id="{E23FB99A-5276-A01F-4D2C-F7C513D92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538" y="1371600"/>
            <a:ext cx="5478462"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E34FB318-5842-23C1-B6ED-5D3B065D888B}"/>
              </a:ext>
            </a:extLst>
          </p:cNvPr>
          <p:cNvSpPr>
            <a:spLocks noGrp="1"/>
          </p:cNvSpPr>
          <p:nvPr>
            <p:ph type="title"/>
          </p:nvPr>
        </p:nvSpPr>
        <p:spPr>
          <a:xfrm>
            <a:off x="457200" y="155575"/>
            <a:ext cx="8229600" cy="1143000"/>
          </a:xfrm>
        </p:spPr>
        <p:txBody>
          <a:bodyPr/>
          <a:lstStyle/>
          <a:p>
            <a:pPr eaLnBrk="1" hangingPunct="1"/>
            <a:r>
              <a:rPr lang="en-US" altLang="en-US"/>
              <a:t>HIV</a:t>
            </a:r>
            <a:br>
              <a:rPr lang="en-US" altLang="en-US"/>
            </a:br>
            <a:r>
              <a:rPr lang="en-US" altLang="en-US"/>
              <a:t>Clinical Manifestations</a:t>
            </a:r>
          </a:p>
        </p:txBody>
      </p:sp>
      <p:sp>
        <p:nvSpPr>
          <p:cNvPr id="3" name="Content Placeholder 2">
            <a:extLst>
              <a:ext uri="{FF2B5EF4-FFF2-40B4-BE49-F238E27FC236}">
                <a16:creationId xmlns:a16="http://schemas.microsoft.com/office/drawing/2014/main" id="{77D14372-08CE-0EBC-85B2-E9D718243E24}"/>
              </a:ext>
            </a:extLst>
          </p:cNvPr>
          <p:cNvSpPr>
            <a:spLocks noGrp="1"/>
          </p:cNvSpPr>
          <p:nvPr>
            <p:ph idx="1"/>
          </p:nvPr>
        </p:nvSpPr>
        <p:spPr>
          <a:xfrm>
            <a:off x="715963" y="1676400"/>
            <a:ext cx="7772400" cy="4454525"/>
          </a:xfrm>
        </p:spPr>
        <p:txBody>
          <a:bodyPr rtlCol="0">
            <a:normAutofit fontScale="92500"/>
          </a:bodyPr>
          <a:lstStyle/>
          <a:p>
            <a:pPr eaLnBrk="1" fontAlgn="auto" hangingPunct="1">
              <a:spcAft>
                <a:spcPts val="0"/>
              </a:spcAft>
              <a:defRPr/>
            </a:pPr>
            <a:r>
              <a:rPr lang="en-US" dirty="0"/>
              <a:t>Once HIV enters the body, primary target cells</a:t>
            </a:r>
          </a:p>
          <a:p>
            <a:pPr lvl="1" eaLnBrk="1" fontAlgn="auto" hangingPunct="1">
              <a:spcAft>
                <a:spcPts val="0"/>
              </a:spcAft>
              <a:defRPr/>
            </a:pPr>
            <a:r>
              <a:rPr lang="en-US" dirty="0"/>
              <a:t>CD4+ T cells</a:t>
            </a:r>
          </a:p>
          <a:p>
            <a:pPr lvl="1" eaLnBrk="1" fontAlgn="auto" hangingPunct="1">
              <a:spcAft>
                <a:spcPts val="0"/>
              </a:spcAft>
              <a:defRPr/>
            </a:pPr>
            <a:r>
              <a:rPr lang="en-US" dirty="0"/>
              <a:t>Monocytes</a:t>
            </a:r>
          </a:p>
          <a:p>
            <a:pPr lvl="1" eaLnBrk="1" fontAlgn="auto" hangingPunct="1">
              <a:spcAft>
                <a:spcPts val="0"/>
              </a:spcAft>
              <a:defRPr/>
            </a:pPr>
            <a:r>
              <a:rPr lang="en-US" dirty="0"/>
              <a:t>Macrophages</a:t>
            </a:r>
          </a:p>
          <a:p>
            <a:pPr eaLnBrk="1" fontAlgn="auto" hangingPunct="1">
              <a:spcAft>
                <a:spcPts val="0"/>
              </a:spcAft>
              <a:defRPr/>
            </a:pPr>
            <a:r>
              <a:rPr lang="en-US" dirty="0"/>
              <a:t>Acute infections generally mild and can resemble infectious mononucleosis</a:t>
            </a:r>
          </a:p>
          <a:p>
            <a:pPr eaLnBrk="1" fontAlgn="auto" hangingPunct="1">
              <a:spcAft>
                <a:spcPts val="0"/>
              </a:spcAft>
              <a:defRPr/>
            </a:pPr>
            <a:r>
              <a:rPr lang="en-US" dirty="0"/>
              <a:t>Patient will enter clinical latency.</a:t>
            </a:r>
          </a:p>
          <a:p>
            <a:pPr lvl="1" eaLnBrk="1" fontAlgn="auto" hangingPunct="1">
              <a:spcAft>
                <a:spcPts val="0"/>
              </a:spcAft>
              <a:defRPr/>
            </a:pPr>
            <a:r>
              <a:rPr lang="en-US" dirty="0"/>
              <a:t>Virus in the background rapidly replicating in lymphoid tissue, not detectable in bloodstream</a:t>
            </a:r>
          </a:p>
          <a:p>
            <a:pPr lvl="1" eaLnBrk="1" fontAlgn="auto" hangingPunct="1">
              <a:spcAft>
                <a:spcPts val="0"/>
              </a:spcAft>
              <a:defRPr/>
            </a:pPr>
            <a:r>
              <a:rPr lang="en-US" dirty="0"/>
              <a:t>Patient remains asymptomatic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FC5C56EB-89EC-F57D-EA75-AC35B8878F56}"/>
              </a:ext>
            </a:extLst>
          </p:cNvPr>
          <p:cNvSpPr>
            <a:spLocks noGrp="1"/>
          </p:cNvSpPr>
          <p:nvPr>
            <p:ph type="title"/>
          </p:nvPr>
        </p:nvSpPr>
        <p:spPr/>
        <p:txBody>
          <a:bodyPr/>
          <a:lstStyle/>
          <a:p>
            <a:r>
              <a:rPr lang="en-US" altLang="en-US" dirty="0"/>
              <a:t>HIV</a:t>
            </a:r>
            <a:br>
              <a:rPr lang="en-US" altLang="en-US" dirty="0"/>
            </a:br>
            <a:r>
              <a:rPr lang="en-US" altLang="en-US" dirty="0"/>
              <a:t>Clinical Manifestations (Cont.)</a:t>
            </a:r>
          </a:p>
        </p:txBody>
      </p:sp>
      <p:sp>
        <p:nvSpPr>
          <p:cNvPr id="44035" name="Content Placeholder 2">
            <a:extLst>
              <a:ext uri="{FF2B5EF4-FFF2-40B4-BE49-F238E27FC236}">
                <a16:creationId xmlns:a16="http://schemas.microsoft.com/office/drawing/2014/main" id="{800761A0-1339-1E61-1033-A0A47DBABC33}"/>
              </a:ext>
            </a:extLst>
          </p:cNvPr>
          <p:cNvSpPr>
            <a:spLocks noGrp="1"/>
          </p:cNvSpPr>
          <p:nvPr>
            <p:ph idx="1"/>
          </p:nvPr>
        </p:nvSpPr>
        <p:spPr/>
        <p:txBody>
          <a:bodyPr/>
          <a:lstStyle/>
          <a:p>
            <a:r>
              <a:rPr lang="en-US" altLang="en-US" dirty="0"/>
              <a:t>Eventually lymphopenia results, with the greatest loss in the CD4+ T-cell population.</a:t>
            </a:r>
          </a:p>
          <a:p>
            <a:r>
              <a:rPr lang="en-US" altLang="en-US" dirty="0"/>
              <a:t>Healthy individuals have CD4+ counts of at least 1000/mm</a:t>
            </a:r>
            <a:r>
              <a:rPr lang="en-US" altLang="en-US" baseline="30000" dirty="0"/>
              <a:t>3</a:t>
            </a:r>
            <a:r>
              <a:rPr lang="en-US" altLang="en-US" dirty="0"/>
              <a:t>, whereas patients with HIV/AIDS can have counts lower than 200/mm</a:t>
            </a:r>
            <a:r>
              <a:rPr lang="en-US" altLang="en-US" baseline="30000" dirty="0"/>
              <a:t>3</a:t>
            </a:r>
            <a:r>
              <a:rPr lang="en-US" altLang="en-US" dirty="0"/>
              <a:t>. </a:t>
            </a:r>
          </a:p>
          <a:p>
            <a:r>
              <a:rPr lang="en-US" altLang="en-US" dirty="0"/>
              <a:t>Lymph nodes become enlarged and hyperplastic.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418D03C9-7DE1-0471-8DB0-AD5C9778B975}"/>
              </a:ext>
            </a:extLst>
          </p:cNvPr>
          <p:cNvSpPr>
            <a:spLocks noGrp="1"/>
          </p:cNvSpPr>
          <p:nvPr>
            <p:ph type="title"/>
          </p:nvPr>
        </p:nvSpPr>
        <p:spPr/>
        <p:txBody>
          <a:bodyPr/>
          <a:lstStyle/>
          <a:p>
            <a:pPr eaLnBrk="1" hangingPunct="1"/>
            <a:r>
              <a:rPr lang="en-US" altLang="en-US" dirty="0"/>
              <a:t>HIV </a:t>
            </a:r>
            <a:br>
              <a:rPr lang="en-US" altLang="en-US" dirty="0"/>
            </a:br>
            <a:r>
              <a:rPr lang="en-US" altLang="en-US" dirty="0"/>
              <a:t>Clinical Manifestations (Cont.)</a:t>
            </a:r>
          </a:p>
        </p:txBody>
      </p:sp>
      <p:sp>
        <p:nvSpPr>
          <p:cNvPr id="28675" name="Content Placeholder 2">
            <a:extLst>
              <a:ext uri="{FF2B5EF4-FFF2-40B4-BE49-F238E27FC236}">
                <a16:creationId xmlns:a16="http://schemas.microsoft.com/office/drawing/2014/main" id="{2B747CA3-92F9-5BD7-3968-B2186EE5B7CC}"/>
              </a:ext>
            </a:extLst>
          </p:cNvPr>
          <p:cNvSpPr>
            <a:spLocks noGrp="1"/>
          </p:cNvSpPr>
          <p:nvPr>
            <p:ph idx="1"/>
          </p:nvPr>
        </p:nvSpPr>
        <p:spPr>
          <a:xfrm>
            <a:off x="762000" y="1524000"/>
            <a:ext cx="7772400" cy="4454525"/>
          </a:xfrm>
        </p:spPr>
        <p:txBody>
          <a:bodyPr/>
          <a:lstStyle/>
          <a:p>
            <a:pPr eaLnBrk="1" hangingPunct="1">
              <a:defRPr/>
            </a:pPr>
            <a:r>
              <a:rPr lang="en-US" altLang="en-US" sz="2400" dirty="0"/>
              <a:t>Virus destroys T-helper cells that are critical in the immune response to infectious agents.</a:t>
            </a:r>
          </a:p>
          <a:p>
            <a:pPr lvl="1" eaLnBrk="1" hangingPunct="1">
              <a:defRPr/>
            </a:pPr>
            <a:r>
              <a:rPr lang="en-US" altLang="en-US" sz="2000" dirty="0"/>
              <a:t>Patient begins experiencing several chronic and recurrent infections.</a:t>
            </a:r>
          </a:p>
          <a:p>
            <a:pPr lvl="1" eaLnBrk="1" hangingPunct="1">
              <a:defRPr/>
            </a:pPr>
            <a:r>
              <a:rPr lang="en-US" altLang="en-US" sz="2000" dirty="0"/>
              <a:t>With time, the CD4+ cell count drops and opportunistic infections become more severe.</a:t>
            </a:r>
          </a:p>
          <a:p>
            <a:pPr lvl="1" eaLnBrk="1" hangingPunct="1">
              <a:defRPr/>
            </a:pPr>
            <a:r>
              <a:rPr lang="en-US" altLang="en-US" sz="2000" dirty="0"/>
              <a:t>Patient can also develop virus-induced cancers.</a:t>
            </a:r>
          </a:p>
          <a:p>
            <a:pPr lvl="2" eaLnBrk="1" hangingPunct="1">
              <a:defRPr/>
            </a:pPr>
            <a:r>
              <a:rPr lang="en-US" altLang="en-US" sz="1800" dirty="0"/>
              <a:t>Kaposi sarcoma</a:t>
            </a:r>
          </a:p>
          <a:p>
            <a:pPr lvl="1" eaLnBrk="1" hangingPunct="1">
              <a:defRPr/>
            </a:pPr>
            <a:r>
              <a:rPr lang="en-US" altLang="en-US" sz="2000" dirty="0"/>
              <a:t>Death usually occurs from the resulting opportunistic infections.</a:t>
            </a:r>
          </a:p>
          <a:p>
            <a:pPr lvl="1" eaLnBrk="1" hangingPunct="1">
              <a:defRPr/>
            </a:pPr>
            <a:r>
              <a:rPr lang="en-US" altLang="en-US" sz="2000" dirty="0"/>
              <a:t>HIV-1 can directly cause encephalitis and dementia.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FD1C6835-C3C1-2DCE-D515-ACE887D9AD98}"/>
              </a:ext>
            </a:extLst>
          </p:cNvPr>
          <p:cNvSpPr>
            <a:spLocks noGrp="1" noChangeArrowheads="1"/>
          </p:cNvSpPr>
          <p:nvPr>
            <p:ph type="title"/>
          </p:nvPr>
        </p:nvSpPr>
        <p:spPr>
          <a:xfrm>
            <a:off x="700088" y="354013"/>
            <a:ext cx="7772400" cy="1219200"/>
          </a:xfrm>
        </p:spPr>
        <p:txBody>
          <a:bodyPr rtlCol="0">
            <a:normAutofit fontScale="90000"/>
          </a:bodyPr>
          <a:lstStyle/>
          <a:p>
            <a:pPr eaLnBrk="1" fontAlgn="auto" hangingPunct="1">
              <a:spcAft>
                <a:spcPts val="0"/>
              </a:spcAft>
              <a:defRPr/>
            </a:pPr>
            <a:r>
              <a:rPr lang="en-US" altLang="en-US" sz="3600" dirty="0"/>
              <a:t>Opportunistic Infections and Cancers Commonly Seen in Patients with AIDS</a:t>
            </a:r>
          </a:p>
        </p:txBody>
      </p:sp>
      <p:pic>
        <p:nvPicPr>
          <p:cNvPr id="3" name="Picture 2">
            <a:extLst>
              <a:ext uri="{FF2B5EF4-FFF2-40B4-BE49-F238E27FC236}">
                <a16:creationId xmlns:a16="http://schemas.microsoft.com/office/drawing/2014/main" id="{C83B3945-6002-2C14-6DE9-69893F928190}"/>
              </a:ext>
            </a:extLst>
          </p:cNvPr>
          <p:cNvPicPr>
            <a:picLocks noChangeAspect="1"/>
          </p:cNvPicPr>
          <p:nvPr/>
        </p:nvPicPr>
        <p:blipFill>
          <a:blip r:embed="rId2"/>
          <a:stretch>
            <a:fillRect/>
          </a:stretch>
        </p:blipFill>
        <p:spPr>
          <a:xfrm>
            <a:off x="2286000" y="1603339"/>
            <a:ext cx="4825229" cy="4689142"/>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A5C067F4-2A4C-328D-6EE2-450BA1D9A9E5}"/>
              </a:ext>
            </a:extLst>
          </p:cNvPr>
          <p:cNvSpPr>
            <a:spLocks noGrp="1"/>
          </p:cNvSpPr>
          <p:nvPr>
            <p:ph type="title"/>
          </p:nvPr>
        </p:nvSpPr>
        <p:spPr/>
        <p:txBody>
          <a:bodyPr/>
          <a:lstStyle/>
          <a:p>
            <a:pPr eaLnBrk="1" hangingPunct="1"/>
            <a:r>
              <a:rPr lang="en-US" altLang="en-US" dirty="0"/>
              <a:t>HIV </a:t>
            </a:r>
            <a:br>
              <a:rPr lang="en-US" altLang="en-US" dirty="0"/>
            </a:br>
            <a:r>
              <a:rPr lang="en-US" altLang="en-US" dirty="0"/>
              <a:t>Clinical Manifestations (Cont.)</a:t>
            </a:r>
          </a:p>
        </p:txBody>
      </p:sp>
      <p:sp>
        <p:nvSpPr>
          <p:cNvPr id="47107" name="Content Placeholder 2">
            <a:extLst>
              <a:ext uri="{FF2B5EF4-FFF2-40B4-BE49-F238E27FC236}">
                <a16:creationId xmlns:a16="http://schemas.microsoft.com/office/drawing/2014/main" id="{D115B298-DB9C-3FA2-7356-4FEA7360CED7}"/>
              </a:ext>
            </a:extLst>
          </p:cNvPr>
          <p:cNvSpPr>
            <a:spLocks noGrp="1"/>
          </p:cNvSpPr>
          <p:nvPr>
            <p:ph idx="1"/>
          </p:nvPr>
        </p:nvSpPr>
        <p:spPr/>
        <p:txBody>
          <a:bodyPr/>
          <a:lstStyle/>
          <a:p>
            <a:pPr eaLnBrk="1" hangingPunct="1"/>
            <a:r>
              <a:rPr lang="en-US" altLang="en-US" dirty="0"/>
              <a:t>Clinical manifestations in adult patients living in developed countries</a:t>
            </a:r>
          </a:p>
          <a:p>
            <a:pPr lvl="1" eaLnBrk="1" hangingPunct="1"/>
            <a:r>
              <a:rPr lang="en-US" altLang="en-US" dirty="0"/>
              <a:t>The average length of time from HIV infection to development of AIDS is about 10 years. </a:t>
            </a:r>
          </a:p>
          <a:p>
            <a:pPr lvl="1" eaLnBrk="1" hangingPunct="1"/>
            <a:r>
              <a:rPr lang="en-US" altLang="en-US" dirty="0"/>
              <a:t>About 20% develop AIDS within 5 years, and fewer than 5% have an asymptomatic HIV infection for periods longer than 10 years.</a:t>
            </a:r>
          </a:p>
          <a:p>
            <a:pPr lvl="1" eaLnBrk="1" hangingPunct="1"/>
            <a:r>
              <a:rPr lang="en-US" altLang="en-US" dirty="0"/>
              <a:t>The rate at which the virus multiplies in the host is related to the onset of AIDS.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E6CD743-CDEF-7AA9-ADD4-6B946EA9D041}"/>
              </a:ext>
            </a:extLst>
          </p:cNvPr>
          <p:cNvSpPr>
            <a:spLocks noGrp="1"/>
          </p:cNvSpPr>
          <p:nvPr>
            <p:ph type="title"/>
          </p:nvPr>
        </p:nvSpPr>
        <p:spPr/>
        <p:txBody>
          <a:bodyPr/>
          <a:lstStyle/>
          <a:p>
            <a:pPr eaLnBrk="1" hangingPunct="1"/>
            <a:r>
              <a:rPr lang="en-US" altLang="en-US"/>
              <a:t>HIV </a:t>
            </a:r>
            <a:br>
              <a:rPr lang="en-US" altLang="en-US"/>
            </a:br>
            <a:r>
              <a:rPr lang="en-US" altLang="en-US"/>
              <a:t>Diagnosis</a:t>
            </a:r>
          </a:p>
        </p:txBody>
      </p:sp>
      <p:sp>
        <p:nvSpPr>
          <p:cNvPr id="48131" name="Rectangle 3">
            <a:extLst>
              <a:ext uri="{FF2B5EF4-FFF2-40B4-BE49-F238E27FC236}">
                <a16:creationId xmlns:a16="http://schemas.microsoft.com/office/drawing/2014/main" id="{6F7F2907-7AF2-B877-AB5C-FCC33F8E57F4}"/>
              </a:ext>
            </a:extLst>
          </p:cNvPr>
          <p:cNvSpPr>
            <a:spLocks noGrp="1"/>
          </p:cNvSpPr>
          <p:nvPr>
            <p:ph idx="1"/>
          </p:nvPr>
        </p:nvSpPr>
        <p:spPr/>
        <p:txBody>
          <a:bodyPr/>
          <a:lstStyle/>
          <a:p>
            <a:pPr eaLnBrk="1" hangingPunct="1"/>
            <a:r>
              <a:rPr lang="en-US" altLang="en-US" sz="2400" dirty="0"/>
              <a:t>Generally based on demonstration of anti-HIV antibodies and, in some cases, detection of viral antigens and RNA.</a:t>
            </a:r>
          </a:p>
          <a:p>
            <a:pPr eaLnBrk="1" hangingPunct="1"/>
            <a:r>
              <a:rPr lang="en-US" altLang="en-US" sz="2400" dirty="0"/>
              <a:t>HIV viral load assay</a:t>
            </a:r>
          </a:p>
          <a:p>
            <a:pPr lvl="1" eaLnBrk="1" hangingPunct="1"/>
            <a:r>
              <a:rPr lang="en-US" altLang="en-US" sz="2000" dirty="0"/>
              <a:t>A quantitative gene amplification technique that measures the amount of HIV-1 RNA in the plasma of the patient.</a:t>
            </a:r>
          </a:p>
          <a:p>
            <a:pPr eaLnBrk="1" hangingPunct="1"/>
            <a:r>
              <a:rPr lang="en-US" altLang="en-US" sz="2400" dirty="0"/>
              <a:t>Serologic tests suffer from the disadvantage of the window period, the time between infection and the ability to detect antibodies (seroconversion). </a:t>
            </a:r>
          </a:p>
          <a:p>
            <a:pPr lvl="1" eaLnBrk="1" hangingPunct="1"/>
            <a:r>
              <a:rPr lang="en-US" altLang="en-US" sz="2000" dirty="0"/>
              <a:t>HIV antibodies are normally produced within a few weeks after infection.</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B968F5B-EE86-438A-E923-7BE80D5215B5}"/>
              </a:ext>
            </a:extLst>
          </p:cNvPr>
          <p:cNvSpPr>
            <a:spLocks noGrp="1"/>
          </p:cNvSpPr>
          <p:nvPr>
            <p:ph type="title"/>
          </p:nvPr>
        </p:nvSpPr>
        <p:spPr/>
        <p:txBody>
          <a:bodyPr/>
          <a:lstStyle/>
          <a:p>
            <a:pPr eaLnBrk="1" hangingPunct="1"/>
            <a:r>
              <a:rPr lang="en-US" altLang="en-US"/>
              <a:t>HIV </a:t>
            </a:r>
            <a:br>
              <a:rPr lang="en-US" altLang="en-US"/>
            </a:br>
            <a:r>
              <a:rPr lang="en-US" altLang="en-US"/>
              <a:t>Diagnosis</a:t>
            </a:r>
          </a:p>
        </p:txBody>
      </p:sp>
      <p:sp>
        <p:nvSpPr>
          <p:cNvPr id="49155" name="Rectangle 3">
            <a:extLst>
              <a:ext uri="{FF2B5EF4-FFF2-40B4-BE49-F238E27FC236}">
                <a16:creationId xmlns:a16="http://schemas.microsoft.com/office/drawing/2014/main" id="{1B47986E-E6E0-86CC-164A-D07C166E60A6}"/>
              </a:ext>
            </a:extLst>
          </p:cNvPr>
          <p:cNvSpPr>
            <a:spLocks noGrp="1"/>
          </p:cNvSpPr>
          <p:nvPr>
            <p:ph idx="1"/>
          </p:nvPr>
        </p:nvSpPr>
        <p:spPr/>
        <p:txBody>
          <a:bodyPr/>
          <a:lstStyle/>
          <a:p>
            <a:pPr eaLnBrk="1" hangingPunct="1"/>
            <a:r>
              <a:rPr lang="en-US" altLang="en-US" sz="2400"/>
              <a:t>Several assays are commercially available as screening tests using different methods, including EIA and IF. </a:t>
            </a:r>
          </a:p>
          <a:p>
            <a:pPr eaLnBrk="1" hangingPunct="1"/>
            <a:r>
              <a:rPr lang="en-US" altLang="en-US" sz="2400"/>
              <a:t>The early diagnostic kits, referred to as first-generation screening tests, used purified viral lysate as antigens.</a:t>
            </a:r>
          </a:p>
          <a:p>
            <a:pPr eaLnBrk="1" hangingPunct="1"/>
            <a:r>
              <a:rPr lang="en-US" altLang="en-US" sz="2400"/>
              <a:t>The second-generation tests used recombinant viral proteins, thus improving performance. </a:t>
            </a:r>
          </a:p>
          <a:p>
            <a:pPr eaLnBrk="1" hangingPunct="1"/>
            <a:r>
              <a:rPr lang="en-US" altLang="en-US" sz="2400"/>
              <a:t>The third-generation tests relied on the double-antigen sandwich assay. </a:t>
            </a:r>
          </a:p>
          <a:p>
            <a:pPr eaLnBrk="1" hangingPunct="1"/>
            <a:r>
              <a:rPr lang="en-US" altLang="en-US" sz="2400"/>
              <a:t>Fourth-generation kits detect antibody and HIV-1 p24 antigen.</a:t>
            </a:r>
            <a:endParaRPr lang="en-US" altLang="en-US" sz="3600"/>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D687124-C0D7-7F8F-444A-1D6CB38EB6BD}"/>
              </a:ext>
            </a:extLst>
          </p:cNvPr>
          <p:cNvSpPr>
            <a:spLocks noGrp="1"/>
          </p:cNvSpPr>
          <p:nvPr>
            <p:ph type="title"/>
          </p:nvPr>
        </p:nvSpPr>
        <p:spPr/>
        <p:txBody>
          <a:bodyPr/>
          <a:lstStyle/>
          <a:p>
            <a:pPr eaLnBrk="1" hangingPunct="1"/>
            <a:r>
              <a:rPr lang="en-US" altLang="en-US" dirty="0"/>
              <a:t>HIV </a:t>
            </a:r>
            <a:br>
              <a:rPr lang="en-US" altLang="en-US" dirty="0"/>
            </a:br>
            <a:r>
              <a:rPr lang="en-US" altLang="en-US" dirty="0"/>
              <a:t>Diagnosis (Cont.)</a:t>
            </a:r>
          </a:p>
        </p:txBody>
      </p:sp>
      <p:sp>
        <p:nvSpPr>
          <p:cNvPr id="50179" name="Rectangle 3">
            <a:extLst>
              <a:ext uri="{FF2B5EF4-FFF2-40B4-BE49-F238E27FC236}">
                <a16:creationId xmlns:a16="http://schemas.microsoft.com/office/drawing/2014/main" id="{93A9359B-EB01-C17A-C7D0-E01D162CEB83}"/>
              </a:ext>
            </a:extLst>
          </p:cNvPr>
          <p:cNvSpPr>
            <a:spLocks noGrp="1"/>
          </p:cNvSpPr>
          <p:nvPr>
            <p:ph idx="1"/>
          </p:nvPr>
        </p:nvSpPr>
        <p:spPr/>
        <p:txBody>
          <a:bodyPr/>
          <a:lstStyle/>
          <a:p>
            <a:pPr eaLnBrk="1" hangingPunct="1"/>
            <a:r>
              <a:rPr lang="en-US" altLang="en-US" sz="2400"/>
              <a:t>The first fifth-generation assay is a multiplexed screening test that detects and differentiates three HIV analyte markers: antiHIV-1 antibodies, anti-HIV-2 antibodies, and the p24 antigen.</a:t>
            </a:r>
          </a:p>
          <a:p>
            <a:pPr eaLnBrk="1" hangingPunct="1"/>
            <a:r>
              <a:rPr lang="en-US" altLang="en-US" sz="2400"/>
              <a:t>The immunoassays are generally based on EIA or chemiluminescent immunoassay methods. By detecting antigen, early infections could be identified before antibody is produced. </a:t>
            </a:r>
          </a:p>
          <a:p>
            <a:pPr eaLnBrk="1" hangingPunct="1"/>
            <a:r>
              <a:rPr lang="en-US" altLang="en-US" sz="2400"/>
              <a:t>These newest assays are considered the standard of care for diagnosis of HIV infection. </a:t>
            </a:r>
            <a:endParaRPr lang="en-US" altLang="en-US" sz="360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2672D59-BC6B-E8A9-41A6-119CCAACF9A5}"/>
              </a:ext>
            </a:extLst>
          </p:cNvPr>
          <p:cNvSpPr>
            <a:spLocks noGrp="1"/>
          </p:cNvSpPr>
          <p:nvPr>
            <p:ph type="title"/>
          </p:nvPr>
        </p:nvSpPr>
        <p:spPr/>
        <p:txBody>
          <a:bodyPr/>
          <a:lstStyle/>
          <a:p>
            <a:r>
              <a:rPr lang="en-US" altLang="en-US" sz="3600" dirty="0"/>
              <a:t>The Enteroviruses, Rhinoviruses, and </a:t>
            </a:r>
            <a:r>
              <a:rPr lang="en-US" altLang="en-US" sz="3600" dirty="0" err="1"/>
              <a:t>Parechoviruses</a:t>
            </a:r>
            <a:r>
              <a:rPr lang="en-US" altLang="en-US" sz="3600" dirty="0"/>
              <a:t> Affecting Humans</a:t>
            </a:r>
          </a:p>
        </p:txBody>
      </p:sp>
      <p:pic>
        <p:nvPicPr>
          <p:cNvPr id="3" name="Content Placeholder 2">
            <a:extLst>
              <a:ext uri="{FF2B5EF4-FFF2-40B4-BE49-F238E27FC236}">
                <a16:creationId xmlns:a16="http://schemas.microsoft.com/office/drawing/2014/main" id="{50202370-413D-9F5A-7F5C-095E7C5FD46C}"/>
              </a:ext>
            </a:extLst>
          </p:cNvPr>
          <p:cNvPicPr>
            <a:picLocks noGrp="1" noChangeAspect="1"/>
          </p:cNvPicPr>
          <p:nvPr>
            <p:ph idx="1"/>
          </p:nvPr>
        </p:nvPicPr>
        <p:blipFill>
          <a:blip r:embed="rId2"/>
          <a:stretch>
            <a:fillRect/>
          </a:stretch>
        </p:blipFill>
        <p:spPr>
          <a:xfrm>
            <a:off x="2133600" y="1828800"/>
            <a:ext cx="4643734" cy="28956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C040DAF6-4E5D-6974-8F53-6803CF27EB1C}"/>
              </a:ext>
            </a:extLst>
          </p:cNvPr>
          <p:cNvSpPr>
            <a:spLocks noGrp="1"/>
          </p:cNvSpPr>
          <p:nvPr>
            <p:ph type="title"/>
          </p:nvPr>
        </p:nvSpPr>
        <p:spPr/>
        <p:txBody>
          <a:bodyPr/>
          <a:lstStyle/>
          <a:p>
            <a:r>
              <a:rPr lang="en-US" altLang="en-US" dirty="0"/>
              <a:t>HIV</a:t>
            </a:r>
            <a:br>
              <a:rPr lang="en-US" altLang="en-US" dirty="0"/>
            </a:br>
            <a:r>
              <a:rPr lang="en-US" altLang="en-US" dirty="0"/>
              <a:t>Diagnosis (Cont.)</a:t>
            </a:r>
          </a:p>
        </p:txBody>
      </p:sp>
      <p:sp>
        <p:nvSpPr>
          <p:cNvPr id="51203" name="Content Placeholder 2">
            <a:extLst>
              <a:ext uri="{FF2B5EF4-FFF2-40B4-BE49-F238E27FC236}">
                <a16:creationId xmlns:a16="http://schemas.microsoft.com/office/drawing/2014/main" id="{A03B49A1-26E9-ECF5-05C7-A4D51E79CBD1}"/>
              </a:ext>
            </a:extLst>
          </p:cNvPr>
          <p:cNvSpPr>
            <a:spLocks noGrp="1"/>
          </p:cNvSpPr>
          <p:nvPr>
            <p:ph idx="1"/>
          </p:nvPr>
        </p:nvSpPr>
        <p:spPr/>
        <p:txBody>
          <a:bodyPr/>
          <a:lstStyle/>
          <a:p>
            <a:r>
              <a:rPr lang="en-US" altLang="en-US"/>
              <a:t>Several rapid assays screen for HIV infection by using serum, plasma, and saliva.</a:t>
            </a:r>
          </a:p>
          <a:p>
            <a:r>
              <a:rPr lang="en-US" altLang="en-US"/>
              <a:t>Current CDC guidelines (published in 2014 and revised in 2018) recommend using a screening test that detects HIV-1 and HIV-2 antibodies and p24 antigen. </a:t>
            </a:r>
          </a:p>
          <a:p>
            <a:pPr lvl="1"/>
            <a:r>
              <a:rPr lang="en-US" altLang="en-US"/>
              <a:t>No further testing is required if the test result is negative.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63B330A4-981D-414F-2EF7-6711A28B0A21}"/>
              </a:ext>
            </a:extLst>
          </p:cNvPr>
          <p:cNvSpPr>
            <a:spLocks noGrp="1"/>
          </p:cNvSpPr>
          <p:nvPr>
            <p:ph type="title"/>
          </p:nvPr>
        </p:nvSpPr>
        <p:spPr/>
        <p:txBody>
          <a:bodyPr/>
          <a:lstStyle/>
          <a:p>
            <a:r>
              <a:rPr lang="en-US" altLang="en-US" dirty="0"/>
              <a:t>HIV</a:t>
            </a:r>
            <a:br>
              <a:rPr lang="en-US" altLang="en-US" dirty="0"/>
            </a:br>
            <a:r>
              <a:rPr lang="en-US" altLang="en-US" dirty="0"/>
              <a:t>Diagnosis (Cont.)</a:t>
            </a:r>
          </a:p>
        </p:txBody>
      </p:sp>
      <p:sp>
        <p:nvSpPr>
          <p:cNvPr id="52227" name="Content Placeholder 2">
            <a:extLst>
              <a:ext uri="{FF2B5EF4-FFF2-40B4-BE49-F238E27FC236}">
                <a16:creationId xmlns:a16="http://schemas.microsoft.com/office/drawing/2014/main" id="{D80BC908-04CC-E42A-B3A5-235001AA9D2F}"/>
              </a:ext>
            </a:extLst>
          </p:cNvPr>
          <p:cNvSpPr>
            <a:spLocks noGrp="1"/>
          </p:cNvSpPr>
          <p:nvPr>
            <p:ph idx="1"/>
          </p:nvPr>
        </p:nvSpPr>
        <p:spPr/>
        <p:txBody>
          <a:bodyPr/>
          <a:lstStyle/>
          <a:p>
            <a:r>
              <a:rPr lang="en-US" altLang="en-US" dirty="0"/>
              <a:t>Any reactive result on a screening test should be confirmed with a supplemental antibody immunoassay that differentiates HIV-1 antibodies from HIV-2 antibodies.</a:t>
            </a:r>
          </a:p>
          <a:p>
            <a:r>
              <a:rPr lang="en-US" altLang="en-US" dirty="0"/>
              <a:t>If both tests are reactive, the specimen should be interpreted as positive for HIV. </a:t>
            </a:r>
          </a:p>
          <a:p>
            <a:r>
              <a:rPr lang="en-US" altLang="en-US" dirty="0"/>
              <a:t>A specimen positive in the initial screening test and negative in the supplemental test should be tested with a NAAT. </a:t>
            </a:r>
          </a:p>
          <a:p>
            <a:pPr lvl="1"/>
            <a:r>
              <a:rPr lang="en-US" altLang="en-US" dirty="0"/>
              <a:t>A positive NAAT indicates an acute HIV infection.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BB92435F-830B-A3E2-0A11-1B27FDC20B38}"/>
              </a:ext>
            </a:extLst>
          </p:cNvPr>
          <p:cNvSpPr>
            <a:spLocks noGrp="1"/>
          </p:cNvSpPr>
          <p:nvPr>
            <p:ph type="title"/>
          </p:nvPr>
        </p:nvSpPr>
        <p:spPr/>
        <p:txBody>
          <a:bodyPr/>
          <a:lstStyle/>
          <a:p>
            <a:r>
              <a:rPr lang="en-US" altLang="en-US" dirty="0"/>
              <a:t>HIV</a:t>
            </a:r>
            <a:br>
              <a:rPr lang="en-US" altLang="en-US" dirty="0"/>
            </a:br>
            <a:r>
              <a:rPr lang="en-US" altLang="en-US" dirty="0"/>
              <a:t>Diagnosis (Cont.)</a:t>
            </a:r>
          </a:p>
        </p:txBody>
      </p:sp>
      <p:sp>
        <p:nvSpPr>
          <p:cNvPr id="53251" name="Content Placeholder 2">
            <a:extLst>
              <a:ext uri="{FF2B5EF4-FFF2-40B4-BE49-F238E27FC236}">
                <a16:creationId xmlns:a16="http://schemas.microsoft.com/office/drawing/2014/main" id="{A69000C6-4B25-A517-14A4-02A0E8CF0E20}"/>
              </a:ext>
            </a:extLst>
          </p:cNvPr>
          <p:cNvSpPr>
            <a:spLocks noGrp="1"/>
          </p:cNvSpPr>
          <p:nvPr>
            <p:ph idx="1"/>
          </p:nvPr>
        </p:nvSpPr>
        <p:spPr/>
        <p:txBody>
          <a:bodyPr/>
          <a:lstStyle/>
          <a:p>
            <a:r>
              <a:rPr lang="en-US" altLang="en-US"/>
              <a:t>A positive NAAT indicates an acute HIV infection. </a:t>
            </a:r>
          </a:p>
          <a:p>
            <a:r>
              <a:rPr lang="en-US" altLang="en-US"/>
              <a:t>A specimen with a negative NAAT should be referred for testing with a different validated supplemental HIV-2 test (antibody test or NAAT) or repeat testing in 2 to 4 weeks.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E39DC76F-4262-F431-51CD-5424EB235FC4}"/>
              </a:ext>
            </a:extLst>
          </p:cNvPr>
          <p:cNvSpPr>
            <a:spLocks noGrp="1" noChangeArrowheads="1"/>
          </p:cNvSpPr>
          <p:nvPr>
            <p:ph type="title"/>
          </p:nvPr>
        </p:nvSpPr>
        <p:spPr>
          <a:xfrm>
            <a:off x="152400" y="274638"/>
            <a:ext cx="8839200" cy="1143000"/>
          </a:xfrm>
        </p:spPr>
        <p:txBody>
          <a:bodyPr rtlCol="0">
            <a:normAutofit fontScale="90000"/>
          </a:bodyPr>
          <a:lstStyle/>
          <a:p>
            <a:pPr eaLnBrk="1" fontAlgn="auto" hangingPunct="1">
              <a:spcAft>
                <a:spcPts val="0"/>
              </a:spcAft>
              <a:defRPr/>
            </a:pPr>
            <a:r>
              <a:rPr lang="en-US" altLang="en-US" dirty="0"/>
              <a:t>Important Immunologic Markers for AIDS</a:t>
            </a:r>
          </a:p>
        </p:txBody>
      </p:sp>
      <p:pic>
        <p:nvPicPr>
          <p:cNvPr id="3" name="Picture 2">
            <a:extLst>
              <a:ext uri="{FF2B5EF4-FFF2-40B4-BE49-F238E27FC236}">
                <a16:creationId xmlns:a16="http://schemas.microsoft.com/office/drawing/2014/main" id="{FFBB54F2-A09C-ECA9-691E-B17AB7597AD6}"/>
              </a:ext>
            </a:extLst>
          </p:cNvPr>
          <p:cNvPicPr>
            <a:picLocks noChangeAspect="1"/>
          </p:cNvPicPr>
          <p:nvPr/>
        </p:nvPicPr>
        <p:blipFill>
          <a:blip r:embed="rId2"/>
          <a:stretch>
            <a:fillRect/>
          </a:stretch>
        </p:blipFill>
        <p:spPr>
          <a:xfrm>
            <a:off x="1756788" y="2057400"/>
            <a:ext cx="5177412" cy="2209799"/>
          </a:xfrm>
          <a:prstGeom prst="rect">
            <a:avLst/>
          </a:prstGeom>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E26507FC-EFA1-70E9-29F1-71AF796D005A}"/>
              </a:ext>
            </a:extLst>
          </p:cNvPr>
          <p:cNvSpPr>
            <a:spLocks noGrp="1"/>
          </p:cNvSpPr>
          <p:nvPr>
            <p:ph type="title"/>
          </p:nvPr>
        </p:nvSpPr>
        <p:spPr/>
        <p:txBody>
          <a:bodyPr/>
          <a:lstStyle/>
          <a:p>
            <a:r>
              <a:rPr lang="en-US" altLang="en-US" dirty="0"/>
              <a:t>HIV</a:t>
            </a:r>
            <a:br>
              <a:rPr lang="en-US" altLang="en-US" dirty="0"/>
            </a:br>
            <a:r>
              <a:rPr lang="en-US" altLang="en-US" dirty="0"/>
              <a:t>Diagnosis (Cont.)</a:t>
            </a:r>
          </a:p>
        </p:txBody>
      </p:sp>
      <p:sp>
        <p:nvSpPr>
          <p:cNvPr id="55299" name="Content Placeholder 2">
            <a:extLst>
              <a:ext uri="{FF2B5EF4-FFF2-40B4-BE49-F238E27FC236}">
                <a16:creationId xmlns:a16="http://schemas.microsoft.com/office/drawing/2014/main" id="{24541A4B-3CF3-4BE2-BCB0-1D7A310F73F2}"/>
              </a:ext>
            </a:extLst>
          </p:cNvPr>
          <p:cNvSpPr>
            <a:spLocks noGrp="1"/>
          </p:cNvSpPr>
          <p:nvPr>
            <p:ph idx="1"/>
          </p:nvPr>
        </p:nvSpPr>
        <p:spPr/>
        <p:txBody>
          <a:bodyPr/>
          <a:lstStyle/>
          <a:p>
            <a:r>
              <a:rPr lang="en-US" altLang="en-US" dirty="0"/>
              <a:t>Western blot </a:t>
            </a:r>
          </a:p>
          <a:p>
            <a:pPr lvl="1"/>
            <a:r>
              <a:rPr lang="en-US" altLang="en-US" sz="2000" dirty="0"/>
              <a:t>Reference method for HIV diagnosis for years.</a:t>
            </a:r>
          </a:p>
          <a:p>
            <a:pPr lvl="1"/>
            <a:r>
              <a:rPr lang="en-US" altLang="en-US" sz="2000" dirty="0"/>
              <a:t>Viruses grown in cell cultures are lysed, and the proteins are separated by electrophoresis and transferred to nitrocellulose. </a:t>
            </a:r>
          </a:p>
          <a:p>
            <a:pPr lvl="1"/>
            <a:r>
              <a:rPr lang="en-US" altLang="en-US" sz="2000" dirty="0"/>
              <a:t>Antibodies to several HIV proteins and glycoproteins can be detected. </a:t>
            </a:r>
          </a:p>
          <a:p>
            <a:pPr lvl="1"/>
            <a:r>
              <a:rPr lang="en-US" altLang="en-US" sz="2000" dirty="0"/>
              <a:t>For a positive result, CDC guidelines require detection of at least two antibodies to the three proteins p24, gp41, and gp120/160. </a:t>
            </a:r>
          </a:p>
          <a:p>
            <a:pPr lvl="1"/>
            <a:r>
              <a:rPr lang="en-US" altLang="en-US" sz="2000" dirty="0"/>
              <a:t>Western blot results should also be followed by tests for anti-HIV-2 antibodies.</a:t>
            </a:r>
            <a:endParaRPr lang="en-US" alt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8099F6F-4C73-9AAD-6075-A7FA2FDB3BDE}"/>
              </a:ext>
            </a:extLst>
          </p:cNvPr>
          <p:cNvSpPr>
            <a:spLocks noGrp="1"/>
          </p:cNvSpPr>
          <p:nvPr>
            <p:ph type="title"/>
          </p:nvPr>
        </p:nvSpPr>
        <p:spPr/>
        <p:txBody>
          <a:bodyPr/>
          <a:lstStyle/>
          <a:p>
            <a:pPr eaLnBrk="1" hangingPunct="1"/>
            <a:r>
              <a:rPr lang="en-US" altLang="en-US"/>
              <a:t>HIV Immunoblot</a:t>
            </a:r>
          </a:p>
        </p:txBody>
      </p:sp>
      <p:pic>
        <p:nvPicPr>
          <p:cNvPr id="56325" name="Picture 6" descr="Y:\ELS00000-IW26_[Mahon 6e]\ELS00000-IW26-SRC\Course-N\Construction\IC\jpg\Chapter029\029017.jpg">
            <a:extLst>
              <a:ext uri="{FF2B5EF4-FFF2-40B4-BE49-F238E27FC236}">
                <a16:creationId xmlns:a16="http://schemas.microsoft.com/office/drawing/2014/main" id="{51248956-1BAE-6464-3CF3-3745EB4055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95400"/>
            <a:ext cx="5534025"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5FDC38D9-4DA4-3BCF-4426-04DCA3A263FE}"/>
              </a:ext>
            </a:extLst>
          </p:cNvPr>
          <p:cNvSpPr>
            <a:spLocks noGrp="1"/>
          </p:cNvSpPr>
          <p:nvPr>
            <p:ph type="title"/>
          </p:nvPr>
        </p:nvSpPr>
        <p:spPr/>
        <p:txBody>
          <a:bodyPr/>
          <a:lstStyle/>
          <a:p>
            <a:r>
              <a:rPr lang="en-US" altLang="en-US"/>
              <a:t>HIV</a:t>
            </a:r>
            <a:br>
              <a:rPr lang="en-US" altLang="en-US"/>
            </a:br>
            <a:r>
              <a:rPr lang="en-US" altLang="en-US"/>
              <a:t>Treatment</a:t>
            </a:r>
          </a:p>
        </p:txBody>
      </p:sp>
      <p:sp>
        <p:nvSpPr>
          <p:cNvPr id="57347" name="Content Placeholder 2">
            <a:extLst>
              <a:ext uri="{FF2B5EF4-FFF2-40B4-BE49-F238E27FC236}">
                <a16:creationId xmlns:a16="http://schemas.microsoft.com/office/drawing/2014/main" id="{E787DF95-8F06-6EEF-9341-96EDC4CCD11E}"/>
              </a:ext>
            </a:extLst>
          </p:cNvPr>
          <p:cNvSpPr>
            <a:spLocks noGrp="1"/>
          </p:cNvSpPr>
          <p:nvPr>
            <p:ph idx="1"/>
          </p:nvPr>
        </p:nvSpPr>
        <p:spPr/>
        <p:txBody>
          <a:bodyPr/>
          <a:lstStyle/>
          <a:p>
            <a:r>
              <a:rPr lang="en-US" altLang="en-US"/>
              <a:t>Because these viruses readily develop resistance to drugs, HIV infection is often treated with combination therapy. </a:t>
            </a:r>
          </a:p>
          <a:p>
            <a:pPr lvl="1"/>
            <a:r>
              <a:rPr lang="en-US" altLang="en-US"/>
              <a:t>Highly active antiretroviral therapy (HAART) involves aggressive combination therapy soon after HIV infection is diagnosed, ideally within 7 days. </a:t>
            </a:r>
          </a:p>
          <a:p>
            <a:r>
              <a:rPr lang="en-US" altLang="en-US"/>
              <a:t>Despite aggressive therapy, a cure is not achieved.</a:t>
            </a:r>
          </a:p>
          <a:p>
            <a:r>
              <a:rPr lang="en-US" altLang="en-US"/>
              <a:t>There are several classes of antiviral drugs approved for treatment.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A621F6DF-6BC8-A4E8-9C1B-4B793F5B218D}"/>
              </a:ext>
            </a:extLst>
          </p:cNvPr>
          <p:cNvSpPr>
            <a:spLocks noGrp="1"/>
          </p:cNvSpPr>
          <p:nvPr>
            <p:ph type="title"/>
          </p:nvPr>
        </p:nvSpPr>
        <p:spPr/>
        <p:txBody>
          <a:bodyPr/>
          <a:lstStyle/>
          <a:p>
            <a:r>
              <a:rPr lang="en-US" altLang="en-US" dirty="0"/>
              <a:t>HIV</a:t>
            </a:r>
            <a:br>
              <a:rPr lang="en-US" altLang="en-US" dirty="0"/>
            </a:br>
            <a:r>
              <a:rPr lang="en-US" altLang="en-US" dirty="0"/>
              <a:t>Treatment (Cont.)</a:t>
            </a:r>
          </a:p>
        </p:txBody>
      </p:sp>
      <p:sp>
        <p:nvSpPr>
          <p:cNvPr id="58371" name="Content Placeholder 2">
            <a:extLst>
              <a:ext uri="{FF2B5EF4-FFF2-40B4-BE49-F238E27FC236}">
                <a16:creationId xmlns:a16="http://schemas.microsoft.com/office/drawing/2014/main" id="{00EA5EAC-129B-B8B4-5968-AF6EBE4FDE87}"/>
              </a:ext>
            </a:extLst>
          </p:cNvPr>
          <p:cNvSpPr>
            <a:spLocks noGrp="1"/>
          </p:cNvSpPr>
          <p:nvPr>
            <p:ph idx="1"/>
          </p:nvPr>
        </p:nvSpPr>
        <p:spPr/>
        <p:txBody>
          <a:bodyPr/>
          <a:lstStyle/>
          <a:p>
            <a:r>
              <a:rPr lang="en-US" altLang="en-US" dirty="0"/>
              <a:t>HIV viral load assays can predict therapeutic efficacy. </a:t>
            </a:r>
          </a:p>
          <a:p>
            <a:pPr lvl="1"/>
            <a:r>
              <a:rPr lang="en-US" altLang="en-US" dirty="0"/>
              <a:t>In different studies, suppression of HIV RNA levels to less than 5000 copies of RNA/mL for up to 2 years was correlated with an increase in CD4+ cell counts, up to 90/mm</a:t>
            </a:r>
            <a:r>
              <a:rPr lang="en-US" altLang="en-US" baseline="30000" dirty="0"/>
              <a:t>3</a:t>
            </a:r>
            <a:r>
              <a:rPr lang="en-US" altLang="en-US" dirty="0"/>
              <a:t>.</a:t>
            </a:r>
          </a:p>
          <a:p>
            <a:pPr lvl="1"/>
            <a:r>
              <a:rPr lang="en-US" altLang="en-US" dirty="0"/>
              <a:t>In contrast, patients with HIV RNA loads of more than 5000 copies of RNA/mL generally showed a decrease in CD4+ cell counts.</a:t>
            </a:r>
          </a:p>
          <a:p>
            <a:pPr lvl="1"/>
            <a:r>
              <a:rPr lang="en-US" altLang="en-US" dirty="0"/>
              <a:t>Usually, these assays are performed monthly so therapy can be adjusted on an individual basis.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11EA088B-4322-1509-06EC-3ABF3A86E5CE}"/>
              </a:ext>
            </a:extLst>
          </p:cNvPr>
          <p:cNvSpPr>
            <a:spLocks noGrp="1"/>
          </p:cNvSpPr>
          <p:nvPr>
            <p:ph type="title"/>
          </p:nvPr>
        </p:nvSpPr>
        <p:spPr/>
        <p:txBody>
          <a:bodyPr/>
          <a:lstStyle/>
          <a:p>
            <a:pPr eaLnBrk="1" hangingPunct="1"/>
            <a:r>
              <a:rPr lang="en-US" altLang="en-US" dirty="0"/>
              <a:t>Rhabdovirus</a:t>
            </a:r>
          </a:p>
        </p:txBody>
      </p:sp>
      <p:sp>
        <p:nvSpPr>
          <p:cNvPr id="60419" name="Rectangle 3">
            <a:extLst>
              <a:ext uri="{FF2B5EF4-FFF2-40B4-BE49-F238E27FC236}">
                <a16:creationId xmlns:a16="http://schemas.microsoft.com/office/drawing/2014/main" id="{51812604-0CD8-5262-DBAF-8E471367937B}"/>
              </a:ext>
            </a:extLst>
          </p:cNvPr>
          <p:cNvSpPr>
            <a:spLocks noGrp="1"/>
          </p:cNvSpPr>
          <p:nvPr>
            <p:ph idx="1"/>
          </p:nvPr>
        </p:nvSpPr>
        <p:spPr>
          <a:xfrm>
            <a:off x="685800" y="1676400"/>
            <a:ext cx="7772400" cy="4454525"/>
          </a:xfrm>
        </p:spPr>
        <p:txBody>
          <a:bodyPr/>
          <a:lstStyle/>
          <a:p>
            <a:pPr eaLnBrk="1" hangingPunct="1"/>
            <a:r>
              <a:rPr lang="en-US" altLang="en-US" dirty="0"/>
              <a:t>Belongs to the family </a:t>
            </a:r>
            <a:r>
              <a:rPr lang="en-US" altLang="en-US" dirty="0" err="1"/>
              <a:t>Rhabdoviridae</a:t>
            </a:r>
            <a:r>
              <a:rPr lang="en-US" altLang="en-US" dirty="0"/>
              <a:t> in the genus </a:t>
            </a:r>
            <a:r>
              <a:rPr lang="en-US" altLang="en-US" i="1" dirty="0"/>
              <a:t>Lyssavirus</a:t>
            </a:r>
          </a:p>
          <a:p>
            <a:pPr eaLnBrk="1" hangingPunct="1"/>
            <a:r>
              <a:rPr lang="en-US" altLang="en-US" sz="2400" dirty="0"/>
              <a:t>Causes rabies—cases of rabies are rare in the US.</a:t>
            </a:r>
          </a:p>
          <a:p>
            <a:pPr lvl="1" eaLnBrk="1" hangingPunct="1"/>
            <a:r>
              <a:rPr lang="en-US" altLang="en-US" sz="2000" dirty="0"/>
              <a:t>Worldwide, dogs are implicated in 99% of rabies deaths among humans.</a:t>
            </a:r>
          </a:p>
          <a:p>
            <a:pPr eaLnBrk="1" hangingPunct="1"/>
            <a:r>
              <a:rPr lang="en-US" altLang="en-US" dirty="0"/>
              <a:t>Rabies is an emerging infection in animals.</a:t>
            </a:r>
          </a:p>
          <a:p>
            <a:pPr eaLnBrk="1" hangingPunct="1"/>
            <a:r>
              <a:rPr lang="en-US" altLang="en-US" dirty="0"/>
              <a:t>Transmission to humans</a:t>
            </a:r>
          </a:p>
          <a:p>
            <a:pPr lvl="1" eaLnBrk="1" hangingPunct="1"/>
            <a:r>
              <a:rPr lang="en-US" altLang="en-US" dirty="0"/>
              <a:t>Bite or scratch by animals with rabies</a:t>
            </a:r>
          </a:p>
          <a:p>
            <a:pPr lvl="1" eaLnBrk="1" hangingPunct="1"/>
            <a:endParaRPr lang="en-US" altLang="en-US" dirty="0"/>
          </a:p>
          <a:p>
            <a:pPr eaLnBrk="1" hangingPunct="1"/>
            <a:endParaRPr lang="en-US" altLang="en-US" dirty="0"/>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5E42ED7-FCED-5093-7D8E-AF06FEAD0020}"/>
              </a:ext>
            </a:extLst>
          </p:cNvPr>
          <p:cNvSpPr>
            <a:spLocks noGrp="1"/>
          </p:cNvSpPr>
          <p:nvPr>
            <p:ph type="title"/>
          </p:nvPr>
        </p:nvSpPr>
        <p:spPr/>
        <p:txBody>
          <a:bodyPr/>
          <a:lstStyle/>
          <a:p>
            <a:pPr eaLnBrk="1" hangingPunct="1"/>
            <a:r>
              <a:rPr lang="en-US" altLang="en-US" dirty="0"/>
              <a:t>Rhabdovirus</a:t>
            </a:r>
            <a:br>
              <a:rPr lang="en-US" altLang="en-US" dirty="0"/>
            </a:br>
            <a:endParaRPr lang="en-US" altLang="en-US" strike="sngStrike" dirty="0"/>
          </a:p>
        </p:txBody>
      </p:sp>
      <p:sp>
        <p:nvSpPr>
          <p:cNvPr id="61443" name="Rectangle 3">
            <a:extLst>
              <a:ext uri="{FF2B5EF4-FFF2-40B4-BE49-F238E27FC236}">
                <a16:creationId xmlns:a16="http://schemas.microsoft.com/office/drawing/2014/main" id="{EF234071-C677-DA4C-8C2D-79965C61AC18}"/>
              </a:ext>
            </a:extLst>
          </p:cNvPr>
          <p:cNvSpPr>
            <a:spLocks noGrp="1"/>
          </p:cNvSpPr>
          <p:nvPr>
            <p:ph idx="1"/>
          </p:nvPr>
        </p:nvSpPr>
        <p:spPr>
          <a:xfrm>
            <a:off x="609600" y="1295400"/>
            <a:ext cx="7772400" cy="4454525"/>
          </a:xfrm>
        </p:spPr>
        <p:txBody>
          <a:bodyPr/>
          <a:lstStyle/>
          <a:p>
            <a:pPr eaLnBrk="1" hangingPunct="1"/>
            <a:r>
              <a:rPr lang="en-US" altLang="en-US"/>
              <a:t>Symptoms</a:t>
            </a:r>
          </a:p>
          <a:p>
            <a:pPr lvl="1" eaLnBrk="1" hangingPunct="1"/>
            <a:r>
              <a:rPr lang="en-US" altLang="en-US"/>
              <a:t>Brief prodromal pain in exposure site</a:t>
            </a:r>
          </a:p>
          <a:p>
            <a:pPr lvl="1" eaLnBrk="1" hangingPunct="1"/>
            <a:r>
              <a:rPr lang="en-US" altLang="en-US"/>
              <a:t>Vague flulike symptoms and personality changes</a:t>
            </a:r>
          </a:p>
          <a:p>
            <a:pPr lvl="1" eaLnBrk="1" hangingPunct="1"/>
            <a:r>
              <a:rPr lang="en-US" altLang="en-US"/>
              <a:t>Mental status changes, such as anxiety, irritability, and depression, can also occur.</a:t>
            </a:r>
          </a:p>
          <a:p>
            <a:pPr lvl="1" eaLnBrk="1" hangingPunct="1"/>
            <a:r>
              <a:rPr lang="en-US" altLang="en-US"/>
              <a:t>After prodromal period</a:t>
            </a:r>
          </a:p>
          <a:p>
            <a:pPr lvl="2" eaLnBrk="1" hangingPunct="1"/>
            <a:r>
              <a:rPr lang="en-US" altLang="en-US"/>
              <a:t>CNS changes involving hallucinations, paralysis, excessive salivation, hydrophobia, bouts of terror, seizures, respiratory and cardiac problems; leads to coma and death</a:t>
            </a:r>
          </a:p>
          <a:p>
            <a:pPr lvl="2" eaLnBrk="1" hangingPunct="1"/>
            <a:r>
              <a:rPr lang="en-US" altLang="en-US"/>
              <a:t>These symptoms are followed ultimately by coma and death.</a:t>
            </a:r>
            <a:br>
              <a:rPr lang="en-US" altLang="en-US"/>
            </a:br>
            <a:endParaRPr lang="en-US" altLang="en-US" sz="240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5628D11-B253-214D-90D8-5B5D7B594E39}"/>
              </a:ext>
            </a:extLst>
          </p:cNvPr>
          <p:cNvSpPr>
            <a:spLocks noGrp="1"/>
          </p:cNvSpPr>
          <p:nvPr>
            <p:ph type="title"/>
          </p:nvPr>
        </p:nvSpPr>
        <p:spPr/>
        <p:txBody>
          <a:bodyPr/>
          <a:lstStyle/>
          <a:p>
            <a:pPr eaLnBrk="1" hangingPunct="1"/>
            <a:r>
              <a:rPr lang="en-US" altLang="en-US" dirty="0"/>
              <a:t>Enteroviruses</a:t>
            </a:r>
            <a:br>
              <a:rPr lang="en-US" altLang="en-US" dirty="0"/>
            </a:br>
            <a:endParaRPr lang="en-US" altLang="en-US" strike="sngStrike" dirty="0"/>
          </a:p>
        </p:txBody>
      </p:sp>
      <p:sp>
        <p:nvSpPr>
          <p:cNvPr id="21507" name="Content Placeholder 2">
            <a:extLst>
              <a:ext uri="{FF2B5EF4-FFF2-40B4-BE49-F238E27FC236}">
                <a16:creationId xmlns:a16="http://schemas.microsoft.com/office/drawing/2014/main" id="{69E29CB5-353E-B60E-741F-D76C59D05DAD}"/>
              </a:ext>
            </a:extLst>
          </p:cNvPr>
          <p:cNvSpPr>
            <a:spLocks noGrp="1"/>
          </p:cNvSpPr>
          <p:nvPr>
            <p:ph idx="1"/>
          </p:nvPr>
        </p:nvSpPr>
        <p:spPr/>
        <p:txBody>
          <a:bodyPr/>
          <a:lstStyle/>
          <a:p>
            <a:pPr eaLnBrk="1" hangingPunct="1"/>
            <a:r>
              <a:rPr lang="en-US" altLang="en-US"/>
              <a:t>Enteroviruses</a:t>
            </a:r>
          </a:p>
          <a:p>
            <a:pPr lvl="1" eaLnBrk="1" hangingPunct="1"/>
            <a:r>
              <a:rPr lang="en-US" altLang="en-US"/>
              <a:t>Small naked viruses</a:t>
            </a:r>
          </a:p>
          <a:p>
            <a:pPr eaLnBrk="1" hangingPunct="1"/>
            <a:r>
              <a:rPr lang="en-US" altLang="en-US"/>
              <a:t>Causes various conditions including</a:t>
            </a:r>
          </a:p>
          <a:p>
            <a:pPr lvl="1" eaLnBrk="1" hangingPunct="1"/>
            <a:endParaRPr lang="en-US" altLang="en-US"/>
          </a:p>
          <a:p>
            <a:pPr lvl="1" eaLnBrk="1" hangingPunct="1"/>
            <a:endParaRPr lang="en-US" altLang="en-US"/>
          </a:p>
        </p:txBody>
      </p:sp>
      <p:graphicFrame>
        <p:nvGraphicFramePr>
          <p:cNvPr id="5" name="Table 4">
            <a:extLst>
              <a:ext uri="{FF2B5EF4-FFF2-40B4-BE49-F238E27FC236}">
                <a16:creationId xmlns:a16="http://schemas.microsoft.com/office/drawing/2014/main" id="{D71D972F-94D5-42C9-DDF3-50C48B5DF8FB}"/>
              </a:ext>
            </a:extLst>
          </p:cNvPr>
          <p:cNvGraphicFramePr>
            <a:graphicFrameLocks noGrp="1"/>
          </p:cNvGraphicFramePr>
          <p:nvPr>
            <p:extLst>
              <p:ext uri="{D42A27DB-BD31-4B8C-83A1-F6EECF244321}">
                <p14:modId xmlns:p14="http://schemas.microsoft.com/office/powerpoint/2010/main" val="3503313212"/>
              </p:ext>
            </p:extLst>
          </p:nvPr>
        </p:nvGraphicFramePr>
        <p:xfrm>
          <a:off x="1143000" y="3200400"/>
          <a:ext cx="6096000" cy="22199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0">
                <a:tc>
                  <a:txBody>
                    <a:bodyPr/>
                    <a:lstStyle/>
                    <a:p>
                      <a:endParaRPr lang="en-US" dirty="0"/>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Fever of unknown origin</a:t>
                      </a:r>
                    </a:p>
                  </a:txBody>
                  <a:tcPr/>
                </a:tc>
                <a:tc>
                  <a:txBody>
                    <a:bodyPr/>
                    <a:lstStyle/>
                    <a:p>
                      <a:r>
                        <a:rPr lang="en-US" dirty="0" err="1"/>
                        <a:t>Mycopericarditis</a:t>
                      </a:r>
                      <a:endParaRPr lang="en-US" dirty="0"/>
                    </a:p>
                  </a:txBody>
                  <a:tcPr/>
                </a:tc>
                <a:extLst>
                  <a:ext uri="{0D108BD9-81ED-4DB2-BD59-A6C34878D82A}">
                    <a16:rowId xmlns:a16="http://schemas.microsoft.com/office/drawing/2014/main" val="10001"/>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Aseptic meningitis</a:t>
                      </a:r>
                    </a:p>
                  </a:txBody>
                  <a:tcPr/>
                </a:tc>
                <a:tc>
                  <a:txBody>
                    <a:bodyPr/>
                    <a:lstStyle/>
                    <a:p>
                      <a:r>
                        <a:rPr lang="en-US" dirty="0" err="1"/>
                        <a:t>Pleurodynia</a:t>
                      </a:r>
                      <a:endParaRPr lang="en-US" dirty="0"/>
                    </a:p>
                  </a:txBody>
                  <a:tcPr/>
                </a:tc>
                <a:extLst>
                  <a:ext uri="{0D108BD9-81ED-4DB2-BD59-A6C34878D82A}">
                    <a16:rowId xmlns:a16="http://schemas.microsoft.com/office/drawing/2014/main" val="10002"/>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Paralysis</a:t>
                      </a:r>
                    </a:p>
                  </a:txBody>
                  <a:tcPr/>
                </a:tc>
                <a:tc>
                  <a:txBody>
                    <a:bodyPr/>
                    <a:lstStyle/>
                    <a:p>
                      <a:r>
                        <a:rPr lang="en-US" dirty="0"/>
                        <a:t>Conjunctivitis</a:t>
                      </a:r>
                      <a:r>
                        <a:rPr lang="en-US" baseline="0" dirty="0"/>
                        <a:t> </a:t>
                      </a:r>
                      <a:endParaRPr lang="en-US" dirty="0"/>
                    </a:p>
                  </a:txBody>
                  <a:tcPr/>
                </a:tc>
                <a:extLst>
                  <a:ext uri="{0D108BD9-81ED-4DB2-BD59-A6C34878D82A}">
                    <a16:rowId xmlns:a16="http://schemas.microsoft.com/office/drawing/2014/main" val="10003"/>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Sepsis-like illness</a:t>
                      </a:r>
                    </a:p>
                  </a:txBody>
                  <a:tcPr/>
                </a:tc>
                <a:tc>
                  <a:txBody>
                    <a:bodyPr/>
                    <a:lstStyle/>
                    <a:p>
                      <a:r>
                        <a:rPr lang="en-US" dirty="0"/>
                        <a:t>Exanthemas</a:t>
                      </a:r>
                    </a:p>
                  </a:txBody>
                  <a:tcPr/>
                </a:tc>
                <a:extLst>
                  <a:ext uri="{0D108BD9-81ED-4DB2-BD59-A6C34878D82A}">
                    <a16:rowId xmlns:a16="http://schemas.microsoft.com/office/drawing/2014/main" val="10004"/>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Pharyngitis</a:t>
                      </a:r>
                    </a:p>
                  </a:txBody>
                  <a:tcPr/>
                </a:tc>
                <a:tc>
                  <a:txBody>
                    <a:bodyPr/>
                    <a:lstStyle/>
                    <a:p>
                      <a:r>
                        <a:rPr lang="en-US" dirty="0"/>
                        <a:t>Pneumonia</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3AAA2467-DB04-16C9-3869-1C9AFDDABA9A}"/>
              </a:ext>
            </a:extLst>
          </p:cNvPr>
          <p:cNvSpPr>
            <a:spLocks noGrp="1"/>
          </p:cNvSpPr>
          <p:nvPr>
            <p:ph type="title"/>
          </p:nvPr>
        </p:nvSpPr>
        <p:spPr/>
        <p:txBody>
          <a:bodyPr/>
          <a:lstStyle/>
          <a:p>
            <a:pPr eaLnBrk="1" hangingPunct="1"/>
            <a:r>
              <a:rPr lang="en-US" altLang="en-US" dirty="0"/>
              <a:t>Rhabdovirus </a:t>
            </a:r>
            <a:br>
              <a:rPr lang="en-US" altLang="en-US" dirty="0"/>
            </a:br>
            <a:endParaRPr lang="en-US" altLang="en-US" strike="sngStrike" dirty="0"/>
          </a:p>
        </p:txBody>
      </p:sp>
      <p:sp>
        <p:nvSpPr>
          <p:cNvPr id="62467" name="Rectangle 3">
            <a:extLst>
              <a:ext uri="{FF2B5EF4-FFF2-40B4-BE49-F238E27FC236}">
                <a16:creationId xmlns:a16="http://schemas.microsoft.com/office/drawing/2014/main" id="{88777D27-2808-7CFD-155C-346B6DDCCCCD}"/>
              </a:ext>
            </a:extLst>
          </p:cNvPr>
          <p:cNvSpPr>
            <a:spLocks noGrp="1"/>
          </p:cNvSpPr>
          <p:nvPr>
            <p:ph idx="1"/>
          </p:nvPr>
        </p:nvSpPr>
        <p:spPr/>
        <p:txBody>
          <a:bodyPr/>
          <a:lstStyle/>
          <a:p>
            <a:pPr eaLnBrk="1" hangingPunct="1"/>
            <a:r>
              <a:rPr lang="en-US" altLang="en-US" dirty="0"/>
              <a:t>Diagnosis involves determining whether an animal that has bitten a human has rabies.</a:t>
            </a:r>
          </a:p>
          <a:p>
            <a:pPr lvl="1" eaLnBrk="1" hangingPunct="1"/>
            <a:r>
              <a:rPr lang="en-US" altLang="en-US" dirty="0"/>
              <a:t>The animal is killed, and its head is removed and sent to a reference laboratory.</a:t>
            </a:r>
          </a:p>
          <a:p>
            <a:pPr lvl="1" eaLnBrk="1" hangingPunct="1"/>
            <a:r>
              <a:rPr lang="en-US" altLang="en-US" dirty="0"/>
              <a:t>The fastest and most sensitive method of identifying rabies virus in a specimen is by using a direct IF technique. </a:t>
            </a:r>
          </a:p>
          <a:p>
            <a:pPr lvl="1" eaLnBrk="1" hangingPunct="1"/>
            <a:r>
              <a:rPr lang="en-US" altLang="en-US" dirty="0"/>
              <a:t>Impression smears should be made from various areas of the brain: primarily the hippocampus, pons, cerebellum, and medulla oblongata. </a:t>
            </a: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B91CDF56-DA1A-8098-6606-028668906F88}"/>
              </a:ext>
            </a:extLst>
          </p:cNvPr>
          <p:cNvSpPr>
            <a:spLocks noGrp="1"/>
          </p:cNvSpPr>
          <p:nvPr>
            <p:ph type="title"/>
          </p:nvPr>
        </p:nvSpPr>
        <p:spPr/>
        <p:txBody>
          <a:bodyPr/>
          <a:lstStyle/>
          <a:p>
            <a:r>
              <a:rPr lang="en-US" altLang="en-US" dirty="0"/>
              <a:t>Rhabdovirus</a:t>
            </a:r>
            <a:br>
              <a:rPr lang="en-US" altLang="en-US" dirty="0"/>
            </a:br>
            <a:endParaRPr lang="en-US" altLang="en-US" strike="sngStrike" dirty="0"/>
          </a:p>
        </p:txBody>
      </p:sp>
      <p:sp>
        <p:nvSpPr>
          <p:cNvPr id="63491" name="Content Placeholder 2">
            <a:extLst>
              <a:ext uri="{FF2B5EF4-FFF2-40B4-BE49-F238E27FC236}">
                <a16:creationId xmlns:a16="http://schemas.microsoft.com/office/drawing/2014/main" id="{4D63586B-3994-6BF1-2339-C7EDD781EFB8}"/>
              </a:ext>
            </a:extLst>
          </p:cNvPr>
          <p:cNvSpPr>
            <a:spLocks noGrp="1"/>
          </p:cNvSpPr>
          <p:nvPr>
            <p:ph idx="1"/>
          </p:nvPr>
        </p:nvSpPr>
        <p:spPr/>
        <p:txBody>
          <a:bodyPr/>
          <a:lstStyle/>
          <a:p>
            <a:pPr lvl="1"/>
            <a:r>
              <a:rPr lang="en-US" altLang="en-US" dirty="0"/>
              <a:t>In living patients suspected of having rabies, skin biopsy, especially at the hairline at the back of the neck, and an impression of the cornea may be performed.</a:t>
            </a:r>
          </a:p>
          <a:p>
            <a:pPr lvl="1"/>
            <a:r>
              <a:rPr lang="en-US" altLang="en-US" dirty="0"/>
              <a:t>The presence of rabies virus in these specimens is diagnostic, but its absence merely means that no virus is present in those specific specimens, not that the patient does not have rabies.</a:t>
            </a:r>
          </a:p>
          <a:p>
            <a:pPr lvl="1"/>
            <a:r>
              <a:rPr lang="en-US" altLang="en-US" dirty="0"/>
              <a:t>EIAs are currently the most sensitive assays </a:t>
            </a:r>
            <a:r>
              <a:rPr lang="en-US" altLang="en-US" strike="sngStrike" dirty="0"/>
              <a:t>to</a:t>
            </a:r>
            <a:r>
              <a:rPr lang="en-US" altLang="en-US" dirty="0"/>
              <a:t> used for serologic tests. </a:t>
            </a:r>
          </a:p>
          <a:p>
            <a:pPr lvl="1"/>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FE4BBF35-AEF9-0DC5-15FA-0C79BD1ED016}"/>
              </a:ext>
            </a:extLst>
          </p:cNvPr>
          <p:cNvSpPr>
            <a:spLocks noGrp="1"/>
          </p:cNvSpPr>
          <p:nvPr>
            <p:ph type="title"/>
          </p:nvPr>
        </p:nvSpPr>
        <p:spPr/>
        <p:txBody>
          <a:bodyPr/>
          <a:lstStyle/>
          <a:p>
            <a:pPr eaLnBrk="1" hangingPunct="1"/>
            <a:r>
              <a:rPr lang="en-US" altLang="en-US" dirty="0"/>
              <a:t>Rhabdovirus</a:t>
            </a:r>
            <a:br>
              <a:rPr lang="en-US" altLang="en-US" dirty="0"/>
            </a:br>
            <a:endParaRPr lang="en-US" altLang="en-US" strike="sngStrike" dirty="0"/>
          </a:p>
        </p:txBody>
      </p:sp>
      <p:sp>
        <p:nvSpPr>
          <p:cNvPr id="65539" name="Rectangle 3">
            <a:extLst>
              <a:ext uri="{FF2B5EF4-FFF2-40B4-BE49-F238E27FC236}">
                <a16:creationId xmlns:a16="http://schemas.microsoft.com/office/drawing/2014/main" id="{19861690-68E9-26E5-6D35-75F0E832D1CE}"/>
              </a:ext>
            </a:extLst>
          </p:cNvPr>
          <p:cNvSpPr>
            <a:spLocks noGrp="1"/>
          </p:cNvSpPr>
          <p:nvPr>
            <p:ph idx="1"/>
          </p:nvPr>
        </p:nvSpPr>
        <p:spPr/>
        <p:txBody>
          <a:bodyPr/>
          <a:lstStyle/>
          <a:p>
            <a:pPr eaLnBrk="1" hangingPunct="1"/>
            <a:r>
              <a:rPr lang="en-US" altLang="en-US" dirty="0"/>
              <a:t>Treatment </a:t>
            </a:r>
          </a:p>
          <a:p>
            <a:pPr lvl="1" eaLnBrk="1" hangingPunct="1"/>
            <a:r>
              <a:rPr lang="en-US" altLang="en-US" dirty="0"/>
              <a:t>Must occur prior to symptoms, cannot be treated successfully once symptoms appear</a:t>
            </a:r>
          </a:p>
          <a:p>
            <a:pPr lvl="1" eaLnBrk="1" hangingPunct="1"/>
            <a:r>
              <a:rPr lang="en-US" altLang="en-US" dirty="0"/>
              <a:t>Postexposure prophylaxis is 100% effective.</a:t>
            </a:r>
          </a:p>
          <a:p>
            <a:pPr lvl="2" eaLnBrk="1" hangingPunct="1"/>
            <a:r>
              <a:rPr lang="en-US" altLang="en-US" dirty="0"/>
              <a:t>Vigorous cleaning of the wound</a:t>
            </a:r>
          </a:p>
          <a:p>
            <a:pPr lvl="2" eaLnBrk="1" hangingPunct="1"/>
            <a:r>
              <a:rPr lang="en-US" altLang="en-US" dirty="0"/>
              <a:t>Providing human rabies immunoglobulin</a:t>
            </a:r>
          </a:p>
          <a:p>
            <a:pPr lvl="2" eaLnBrk="1" hangingPunct="1"/>
            <a:r>
              <a:rPr lang="en-US" altLang="en-US" dirty="0"/>
              <a:t>Administering a 3-injection series of rabes vaccine</a:t>
            </a:r>
          </a:p>
          <a:p>
            <a:pPr eaLnBrk="1" hangingPunct="1"/>
            <a:r>
              <a:rPr lang="en-US" altLang="en-US" dirty="0"/>
              <a:t>Vaccine can be given to those at risk for exposure </a:t>
            </a:r>
          </a:p>
          <a:p>
            <a:pPr lvl="1" eaLnBrk="1" hangingPunct="1"/>
            <a:r>
              <a:rPr lang="en-US" altLang="en-US" dirty="0"/>
              <a:t>E.g., veterinarians and laboratory personnel.</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312CCA47-34EB-0DA7-9849-77FD65F1B60E}"/>
              </a:ext>
            </a:extLst>
          </p:cNvPr>
          <p:cNvSpPr>
            <a:spLocks noGrp="1"/>
          </p:cNvSpPr>
          <p:nvPr>
            <p:ph type="title"/>
          </p:nvPr>
        </p:nvSpPr>
        <p:spPr/>
        <p:txBody>
          <a:bodyPr/>
          <a:lstStyle/>
          <a:p>
            <a:pPr eaLnBrk="1" hangingPunct="1"/>
            <a:r>
              <a:rPr lang="en-US" altLang="en-US"/>
              <a:t>Togaviridae</a:t>
            </a:r>
          </a:p>
        </p:txBody>
      </p:sp>
      <p:sp>
        <p:nvSpPr>
          <p:cNvPr id="67587" name="Rectangle 3">
            <a:extLst>
              <a:ext uri="{FF2B5EF4-FFF2-40B4-BE49-F238E27FC236}">
                <a16:creationId xmlns:a16="http://schemas.microsoft.com/office/drawing/2014/main" id="{61248044-30F5-740E-420C-65B3C0F7EA7C}"/>
              </a:ext>
            </a:extLst>
          </p:cNvPr>
          <p:cNvSpPr>
            <a:spLocks noGrp="1"/>
          </p:cNvSpPr>
          <p:nvPr>
            <p:ph idx="1"/>
          </p:nvPr>
        </p:nvSpPr>
        <p:spPr/>
        <p:txBody>
          <a:bodyPr/>
          <a:lstStyle/>
          <a:p>
            <a:pPr eaLnBrk="1" hangingPunct="1"/>
            <a:r>
              <a:rPr lang="en-US" altLang="en-US" dirty="0"/>
              <a:t>Members in the family </a:t>
            </a:r>
            <a:r>
              <a:rPr lang="en-US" altLang="en-US" dirty="0" err="1"/>
              <a:t>Togaviridae</a:t>
            </a:r>
            <a:endParaRPr lang="en-US" altLang="en-US" dirty="0"/>
          </a:p>
          <a:p>
            <a:pPr lvl="1" eaLnBrk="1" hangingPunct="1"/>
            <a:r>
              <a:rPr lang="en-US" altLang="en-US" i="1" dirty="0"/>
              <a:t>Alphavirus</a:t>
            </a:r>
          </a:p>
          <a:p>
            <a:pPr lvl="2" eaLnBrk="1" hangingPunct="1"/>
            <a:r>
              <a:rPr lang="en-US" altLang="en-US" dirty="0"/>
              <a:t>Eastern equine encephalitis (EEE) virus</a:t>
            </a:r>
          </a:p>
          <a:p>
            <a:pPr lvl="2" eaLnBrk="1" hangingPunct="1"/>
            <a:r>
              <a:rPr lang="en-US" altLang="en-US" dirty="0"/>
              <a:t>Western equine encephalitis (WEE) virus</a:t>
            </a:r>
          </a:p>
          <a:p>
            <a:pPr lvl="2" eaLnBrk="1" hangingPunct="1"/>
            <a:r>
              <a:rPr lang="en-US" altLang="en-US" dirty="0"/>
              <a:t>Venezuelan equine encephalitis (VEE) virus</a:t>
            </a:r>
          </a:p>
          <a:p>
            <a:pPr lvl="1" eaLnBrk="1" hangingPunct="1"/>
            <a:r>
              <a:rPr lang="en-US" altLang="en-US" i="1" dirty="0" err="1"/>
              <a:t>Rubivirus</a:t>
            </a:r>
            <a:endParaRPr lang="en-US" altLang="en-US" i="1" dirty="0"/>
          </a:p>
          <a:p>
            <a:pPr lvl="2" eaLnBrk="1" hangingPunct="1"/>
            <a:r>
              <a:rPr lang="en-US" altLang="en-US" dirty="0"/>
              <a:t>Rubella virus</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0CBABD0A-949A-3DE2-76F9-8850E976DAC4}"/>
              </a:ext>
            </a:extLst>
          </p:cNvPr>
          <p:cNvSpPr>
            <a:spLocks noGrp="1"/>
          </p:cNvSpPr>
          <p:nvPr>
            <p:ph type="title"/>
          </p:nvPr>
        </p:nvSpPr>
        <p:spPr/>
        <p:txBody>
          <a:bodyPr/>
          <a:lstStyle/>
          <a:p>
            <a:pPr eaLnBrk="1" hangingPunct="1"/>
            <a:r>
              <a:rPr lang="en-US" altLang="en-US"/>
              <a:t> Eastern Equine Encephalitis (EEE)</a:t>
            </a:r>
          </a:p>
        </p:txBody>
      </p:sp>
      <p:sp>
        <p:nvSpPr>
          <p:cNvPr id="68611" name="Rectangle 3">
            <a:extLst>
              <a:ext uri="{FF2B5EF4-FFF2-40B4-BE49-F238E27FC236}">
                <a16:creationId xmlns:a16="http://schemas.microsoft.com/office/drawing/2014/main" id="{6C1DA3C5-5195-CA46-A5DE-A413F87C4F90}"/>
              </a:ext>
            </a:extLst>
          </p:cNvPr>
          <p:cNvSpPr>
            <a:spLocks noGrp="1"/>
          </p:cNvSpPr>
          <p:nvPr>
            <p:ph idx="1"/>
          </p:nvPr>
        </p:nvSpPr>
        <p:spPr>
          <a:xfrm>
            <a:off x="457200" y="1417638"/>
            <a:ext cx="8229600" cy="4525962"/>
          </a:xfrm>
        </p:spPr>
        <p:txBody>
          <a:bodyPr/>
          <a:lstStyle/>
          <a:p>
            <a:pPr eaLnBrk="1" hangingPunct="1"/>
            <a:r>
              <a:rPr lang="en-US" altLang="en-US" dirty="0"/>
              <a:t>Natural reservoirs-birds</a:t>
            </a:r>
          </a:p>
          <a:p>
            <a:pPr eaLnBrk="1" hangingPunct="1"/>
            <a:r>
              <a:rPr lang="en-US" altLang="en-US" dirty="0"/>
              <a:t>Mode of transmission</a:t>
            </a:r>
          </a:p>
          <a:p>
            <a:pPr lvl="1" eaLnBrk="1" hangingPunct="1"/>
            <a:r>
              <a:rPr lang="en-US" altLang="en-US" dirty="0"/>
              <a:t>Mosquito bite</a:t>
            </a:r>
          </a:p>
          <a:p>
            <a:pPr lvl="1" eaLnBrk="1" hangingPunct="1"/>
            <a:r>
              <a:rPr lang="en-US" altLang="en-US" dirty="0"/>
              <a:t>Occurs primarily in the eastern half of the U.S.</a:t>
            </a:r>
          </a:p>
          <a:p>
            <a:pPr eaLnBrk="1" hangingPunct="1"/>
            <a:r>
              <a:rPr lang="en-US" altLang="en-US" dirty="0"/>
              <a:t>Causes disease in horses and humans</a:t>
            </a:r>
          </a:p>
          <a:p>
            <a:pPr lvl="1" eaLnBrk="1" hangingPunct="1"/>
            <a:r>
              <a:rPr lang="en-US" altLang="en-US" dirty="0"/>
              <a:t>Dead-end hosts</a:t>
            </a:r>
          </a:p>
          <a:p>
            <a:pPr lvl="1" eaLnBrk="1" hangingPunct="1"/>
            <a:r>
              <a:rPr lang="en-US" altLang="en-US" dirty="0"/>
              <a:t>EEE in horses can be a predictor of human EEE cases.</a:t>
            </a:r>
          </a:p>
          <a:p>
            <a:pPr eaLnBrk="1" hangingPunct="1"/>
            <a:r>
              <a:rPr lang="en-US" altLang="en-US" dirty="0"/>
              <a:t>Range of symptoms</a:t>
            </a:r>
          </a:p>
          <a:p>
            <a:pPr lvl="1" eaLnBrk="1" hangingPunct="1"/>
            <a:r>
              <a:rPr lang="en-US" altLang="en-US" dirty="0"/>
              <a:t>Mild flulike to encephalitis</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B39645D9-6ADF-3015-368D-03685B87B61D}"/>
              </a:ext>
            </a:extLst>
          </p:cNvPr>
          <p:cNvSpPr>
            <a:spLocks noGrp="1"/>
          </p:cNvSpPr>
          <p:nvPr>
            <p:ph type="title"/>
          </p:nvPr>
        </p:nvSpPr>
        <p:spPr/>
        <p:txBody>
          <a:bodyPr/>
          <a:lstStyle/>
          <a:p>
            <a:r>
              <a:rPr lang="en-US" altLang="en-US"/>
              <a:t>Western Equine Encephalitis (WEE)</a:t>
            </a:r>
          </a:p>
        </p:txBody>
      </p:sp>
      <p:sp>
        <p:nvSpPr>
          <p:cNvPr id="69635" name="Content Placeholder 2">
            <a:extLst>
              <a:ext uri="{FF2B5EF4-FFF2-40B4-BE49-F238E27FC236}">
                <a16:creationId xmlns:a16="http://schemas.microsoft.com/office/drawing/2014/main" id="{FA729DB6-E4B5-10C9-A92E-4DF0C3CC1825}"/>
              </a:ext>
            </a:extLst>
          </p:cNvPr>
          <p:cNvSpPr>
            <a:spLocks noGrp="1"/>
          </p:cNvSpPr>
          <p:nvPr>
            <p:ph idx="1"/>
          </p:nvPr>
        </p:nvSpPr>
        <p:spPr/>
        <p:txBody>
          <a:bodyPr/>
          <a:lstStyle/>
          <a:p>
            <a:r>
              <a:rPr lang="en-US" altLang="en-US"/>
              <a:t>Causes disease in humans and horses</a:t>
            </a:r>
          </a:p>
          <a:p>
            <a:r>
              <a:rPr lang="en-US" altLang="en-US"/>
              <a:t>Causes milder disease than EEE</a:t>
            </a:r>
          </a:p>
          <a:p>
            <a:pPr lvl="1"/>
            <a:r>
              <a:rPr lang="en-US" altLang="en-US"/>
              <a:t>Asymptomatic or mild infection</a:t>
            </a:r>
          </a:p>
          <a:p>
            <a:pPr lvl="2"/>
            <a:r>
              <a:rPr lang="en-US" altLang="en-US"/>
              <a:t>Fever, headache, nausea, mental status changes</a:t>
            </a:r>
          </a:p>
          <a:p>
            <a:r>
              <a:rPr lang="en-US" altLang="en-US"/>
              <a:t>Of young children and infants who survive, 5% to 30% will suffer permanent CNS damage. Mortality is about 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FC4943A-2C96-6157-1BAA-22AD1AF65F2F}"/>
              </a:ext>
            </a:extLst>
          </p:cNvPr>
          <p:cNvSpPr>
            <a:spLocks noGrp="1"/>
          </p:cNvSpPr>
          <p:nvPr>
            <p:ph type="title"/>
          </p:nvPr>
        </p:nvSpPr>
        <p:spPr>
          <a:xfrm>
            <a:off x="152400" y="274638"/>
            <a:ext cx="8839200" cy="1143000"/>
          </a:xfrm>
        </p:spPr>
        <p:txBody>
          <a:bodyPr/>
          <a:lstStyle/>
          <a:p>
            <a:pPr eaLnBrk="1" hangingPunct="1"/>
            <a:r>
              <a:rPr lang="en-US" altLang="en-US"/>
              <a:t>Venezuelan Equine Encephalitis (VEE)</a:t>
            </a:r>
          </a:p>
        </p:txBody>
      </p:sp>
      <p:sp>
        <p:nvSpPr>
          <p:cNvPr id="70659" name="Rectangle 3">
            <a:extLst>
              <a:ext uri="{FF2B5EF4-FFF2-40B4-BE49-F238E27FC236}">
                <a16:creationId xmlns:a16="http://schemas.microsoft.com/office/drawing/2014/main" id="{A62B476C-4929-6026-D2F4-AB80B2A8E19C}"/>
              </a:ext>
            </a:extLst>
          </p:cNvPr>
          <p:cNvSpPr>
            <a:spLocks noGrp="1"/>
          </p:cNvSpPr>
          <p:nvPr>
            <p:ph idx="1"/>
          </p:nvPr>
        </p:nvSpPr>
        <p:spPr/>
        <p:txBody>
          <a:bodyPr/>
          <a:lstStyle/>
          <a:p>
            <a:pPr eaLnBrk="1" hangingPunct="1"/>
            <a:r>
              <a:rPr lang="en-US" altLang="en-US"/>
              <a:t>Has caused large outbreaks of human and horse encephalitis in the Americas</a:t>
            </a:r>
          </a:p>
          <a:p>
            <a:pPr eaLnBrk="1" hangingPunct="1"/>
            <a:r>
              <a:rPr lang="en-US" altLang="en-US"/>
              <a:t>Death is much more common that in EEE or WEE</a:t>
            </a:r>
          </a:p>
          <a:p>
            <a:pPr eaLnBrk="1" hangingPunct="1"/>
            <a:r>
              <a:rPr lang="en-US" altLang="en-US"/>
              <a:t>Between 4% and 14% of infected individuals will develop neurologic disease. </a:t>
            </a:r>
          </a:p>
          <a:p>
            <a:pPr eaLnBrk="1" hangingPunct="1"/>
            <a:r>
              <a:rPr lang="en-US" altLang="en-US"/>
              <a:t>Infected adults often develop a flulike illness, whereas encephalitis is more commonly seen in children with VEE.</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04D8FB71-0CFF-2B4C-EDD8-7631C7F55FB6}"/>
              </a:ext>
            </a:extLst>
          </p:cNvPr>
          <p:cNvSpPr>
            <a:spLocks noGrp="1"/>
          </p:cNvSpPr>
          <p:nvPr>
            <p:ph type="title"/>
          </p:nvPr>
        </p:nvSpPr>
        <p:spPr/>
        <p:txBody>
          <a:bodyPr/>
          <a:lstStyle/>
          <a:p>
            <a:pPr eaLnBrk="1" hangingPunct="1"/>
            <a:r>
              <a:rPr lang="en-US" altLang="en-US" dirty="0"/>
              <a:t>Rubella Virus</a:t>
            </a:r>
            <a:br>
              <a:rPr lang="en-US" altLang="en-US" dirty="0"/>
            </a:br>
            <a:endParaRPr lang="en-US" altLang="en-US" strike="sngStrike" dirty="0"/>
          </a:p>
        </p:txBody>
      </p:sp>
      <p:sp>
        <p:nvSpPr>
          <p:cNvPr id="71683" name="Rectangle 3">
            <a:extLst>
              <a:ext uri="{FF2B5EF4-FFF2-40B4-BE49-F238E27FC236}">
                <a16:creationId xmlns:a16="http://schemas.microsoft.com/office/drawing/2014/main" id="{84EDA818-6418-2662-EE41-DEB5BDC5121A}"/>
              </a:ext>
            </a:extLst>
          </p:cNvPr>
          <p:cNvSpPr>
            <a:spLocks noGrp="1"/>
          </p:cNvSpPr>
          <p:nvPr>
            <p:ph idx="1"/>
          </p:nvPr>
        </p:nvSpPr>
        <p:spPr/>
        <p:txBody>
          <a:bodyPr/>
          <a:lstStyle/>
          <a:p>
            <a:pPr eaLnBrk="1" hangingPunct="1"/>
            <a:r>
              <a:rPr lang="en-US" altLang="en-US" dirty="0"/>
              <a:t>Enveloped virus belonging to the genus </a:t>
            </a:r>
            <a:r>
              <a:rPr lang="en-US" altLang="en-US" i="1" dirty="0" err="1"/>
              <a:t>Rubivirus</a:t>
            </a:r>
            <a:endParaRPr lang="en-US" altLang="en-US" dirty="0"/>
          </a:p>
          <a:p>
            <a:pPr eaLnBrk="1" hangingPunct="1"/>
            <a:r>
              <a:rPr lang="en-US" altLang="en-US" dirty="0"/>
              <a:t>Causative agent of rubella, or German measles</a:t>
            </a:r>
          </a:p>
          <a:p>
            <a:pPr lvl="1" eaLnBrk="1" hangingPunct="1"/>
            <a:r>
              <a:rPr lang="en-US" altLang="en-US" dirty="0"/>
              <a:t>Mild febrile illness</a:t>
            </a:r>
          </a:p>
          <a:p>
            <a:pPr eaLnBrk="1" hangingPunct="1"/>
            <a:r>
              <a:rPr lang="en-US" altLang="en-US" dirty="0"/>
              <a:t>Transmitted by respiratory droplets</a:t>
            </a:r>
          </a:p>
          <a:p>
            <a:pPr eaLnBrk="1" hangingPunct="1"/>
            <a:r>
              <a:rPr lang="en-US" altLang="en-US" dirty="0"/>
              <a:t>Virus is present in nasopharyngeal secretions or any secretions of infected infants. </a:t>
            </a:r>
          </a:p>
          <a:p>
            <a:pPr eaLnBrk="1" hangingPunct="1"/>
            <a:endParaRPr lang="en-US" altLang="en-US" dirty="0"/>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BFCE6A02-B305-3F67-B150-150763698AE4}"/>
              </a:ext>
            </a:extLst>
          </p:cNvPr>
          <p:cNvSpPr>
            <a:spLocks noGrp="1"/>
          </p:cNvSpPr>
          <p:nvPr>
            <p:ph type="title"/>
          </p:nvPr>
        </p:nvSpPr>
        <p:spPr>
          <a:xfrm>
            <a:off x="468313" y="304800"/>
            <a:ext cx="8229600" cy="1143000"/>
          </a:xfrm>
        </p:spPr>
        <p:txBody>
          <a:bodyPr/>
          <a:lstStyle/>
          <a:p>
            <a:pPr eaLnBrk="1" hangingPunct="1"/>
            <a:r>
              <a:rPr lang="en-US" altLang="en-US" dirty="0"/>
              <a:t>Rubella Virus</a:t>
            </a:r>
            <a:br>
              <a:rPr lang="en-US" altLang="en-US" dirty="0"/>
            </a:br>
            <a:endParaRPr lang="en-US" altLang="en-US" strike="sngStrike" dirty="0"/>
          </a:p>
        </p:txBody>
      </p:sp>
      <p:sp>
        <p:nvSpPr>
          <p:cNvPr id="72707" name="Rectangle 3">
            <a:extLst>
              <a:ext uri="{FF2B5EF4-FFF2-40B4-BE49-F238E27FC236}">
                <a16:creationId xmlns:a16="http://schemas.microsoft.com/office/drawing/2014/main" id="{6CADB03C-0E7E-3F1C-A1B6-FAD93D771D7F}"/>
              </a:ext>
            </a:extLst>
          </p:cNvPr>
          <p:cNvSpPr>
            <a:spLocks noGrp="1"/>
          </p:cNvSpPr>
          <p:nvPr>
            <p:ph idx="1"/>
          </p:nvPr>
        </p:nvSpPr>
        <p:spPr/>
        <p:txBody>
          <a:bodyPr/>
          <a:lstStyle/>
          <a:p>
            <a:pPr eaLnBrk="1" hangingPunct="1"/>
            <a:r>
              <a:rPr lang="en-US" altLang="en-US" dirty="0"/>
              <a:t>Clinical Manifestations </a:t>
            </a:r>
          </a:p>
          <a:p>
            <a:pPr lvl="1" eaLnBrk="1" hangingPunct="1"/>
            <a:r>
              <a:rPr lang="en-US" altLang="en-US" dirty="0"/>
              <a:t>Rash starts on the face and spreads to the trunk and limbs. </a:t>
            </a:r>
          </a:p>
          <a:p>
            <a:pPr lvl="1" eaLnBrk="1" hangingPunct="1"/>
            <a:r>
              <a:rPr lang="en-US" altLang="en-US" dirty="0"/>
              <a:t>No rash appears on the palms and soles. </a:t>
            </a:r>
          </a:p>
          <a:p>
            <a:pPr lvl="1" eaLnBrk="1" hangingPunct="1"/>
            <a:r>
              <a:rPr lang="en-US" altLang="en-US" dirty="0"/>
              <a:t>Transient polyarthralgia and polyarthritis can occur in children and are common in adults. </a:t>
            </a:r>
          </a:p>
          <a:p>
            <a:pPr lvl="1" eaLnBrk="1" hangingPunct="1"/>
            <a:r>
              <a:rPr lang="en-US" altLang="en-US" dirty="0"/>
              <a:t>About 50% of those infected with rubella virus are asymptomatic. </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CFC72A29-3CDC-DBBF-397B-0F4B5BF12A20}"/>
              </a:ext>
            </a:extLst>
          </p:cNvPr>
          <p:cNvSpPr>
            <a:spLocks noGrp="1"/>
          </p:cNvSpPr>
          <p:nvPr>
            <p:ph type="title"/>
          </p:nvPr>
        </p:nvSpPr>
        <p:spPr/>
        <p:txBody>
          <a:bodyPr/>
          <a:lstStyle/>
          <a:p>
            <a:r>
              <a:rPr lang="en-US" altLang="en-US" dirty="0"/>
              <a:t>Rubella Virus</a:t>
            </a:r>
            <a:br>
              <a:rPr lang="en-US" altLang="en-US" dirty="0"/>
            </a:br>
            <a:r>
              <a:rPr lang="en-US" altLang="en-US" dirty="0"/>
              <a:t>(Cont.)</a:t>
            </a:r>
          </a:p>
        </p:txBody>
      </p:sp>
      <p:sp>
        <p:nvSpPr>
          <p:cNvPr id="73731" name="Content Placeholder 2">
            <a:extLst>
              <a:ext uri="{FF2B5EF4-FFF2-40B4-BE49-F238E27FC236}">
                <a16:creationId xmlns:a16="http://schemas.microsoft.com/office/drawing/2014/main" id="{DAFE43A0-DC62-C7C8-20F4-40C748E6FB13}"/>
              </a:ext>
            </a:extLst>
          </p:cNvPr>
          <p:cNvSpPr>
            <a:spLocks noGrp="1"/>
          </p:cNvSpPr>
          <p:nvPr>
            <p:ph idx="1"/>
          </p:nvPr>
        </p:nvSpPr>
        <p:spPr/>
        <p:txBody>
          <a:bodyPr/>
          <a:lstStyle/>
          <a:p>
            <a:r>
              <a:rPr lang="en-US" altLang="en-US" dirty="0"/>
              <a:t>Rubella would be of little concern if it did not cross the placenta and spread to the fetus, which results in congenital rubella syndrome.</a:t>
            </a:r>
          </a:p>
          <a:p>
            <a:pPr lvl="1"/>
            <a:r>
              <a:rPr lang="en-US" altLang="en-US" dirty="0"/>
              <a:t>The syndrome can cause effects ranging from birth of a normal infant to birth of a severely impaired infant, fetal death, or spontaneous abortion.</a:t>
            </a:r>
          </a:p>
          <a:p>
            <a:pPr lvl="1"/>
            <a:r>
              <a:rPr lang="en-US" altLang="en-US" dirty="0"/>
              <a:t>Virus halts or slows cell growth</a:t>
            </a:r>
          </a:p>
          <a:p>
            <a:pPr lvl="2"/>
            <a:r>
              <a:rPr lang="en-US" altLang="en-US" dirty="0"/>
              <a:t>Impact on the embryo is worse when infection develops in the earliest stages of pregnancy</a:t>
            </a:r>
            <a:r>
              <a:rPr lang="en-US" altLang="en-US" dirty="0">
                <a:solidFill>
                  <a:srgbClr val="FF0000"/>
                </a:solidFill>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4CBD81D-056C-2A39-5C66-457607BD7862}"/>
              </a:ext>
            </a:extLst>
          </p:cNvPr>
          <p:cNvSpPr>
            <a:spLocks noGrp="1"/>
          </p:cNvSpPr>
          <p:nvPr>
            <p:ph type="title"/>
          </p:nvPr>
        </p:nvSpPr>
        <p:spPr/>
        <p:txBody>
          <a:bodyPr/>
          <a:lstStyle/>
          <a:p>
            <a:r>
              <a:rPr lang="en-US" altLang="en-US" dirty="0"/>
              <a:t>Enteroviruses</a:t>
            </a:r>
            <a:br>
              <a:rPr lang="en-US" altLang="en-US" dirty="0"/>
            </a:br>
            <a:r>
              <a:rPr lang="en-US" altLang="en-US" dirty="0"/>
              <a:t> (Cont.)</a:t>
            </a:r>
          </a:p>
        </p:txBody>
      </p:sp>
      <p:sp>
        <p:nvSpPr>
          <p:cNvPr id="22531" name="Content Placeholder 2">
            <a:extLst>
              <a:ext uri="{FF2B5EF4-FFF2-40B4-BE49-F238E27FC236}">
                <a16:creationId xmlns:a16="http://schemas.microsoft.com/office/drawing/2014/main" id="{C2458583-2196-85B3-341B-BA4C4CE9A43D}"/>
              </a:ext>
            </a:extLst>
          </p:cNvPr>
          <p:cNvSpPr>
            <a:spLocks noGrp="1"/>
          </p:cNvSpPr>
          <p:nvPr>
            <p:ph idx="1"/>
          </p:nvPr>
        </p:nvSpPr>
        <p:spPr/>
        <p:txBody>
          <a:bodyPr/>
          <a:lstStyle/>
          <a:p>
            <a:r>
              <a:rPr lang="en-US" altLang="en-US" dirty="0"/>
              <a:t>Enteroviruses have also been implicated in</a:t>
            </a:r>
          </a:p>
          <a:p>
            <a:pPr lvl="1"/>
            <a:r>
              <a:rPr lang="en-US" altLang="en-US" dirty="0"/>
              <a:t>early-onset diabetes, cardiomyopathy, and fetal malformations.</a:t>
            </a:r>
          </a:p>
          <a:p>
            <a:r>
              <a:rPr lang="en-US" altLang="en-US" dirty="0"/>
              <a:t>Most serotypes are distributed worldwide.</a:t>
            </a:r>
          </a:p>
          <a:p>
            <a:pPr lvl="1"/>
            <a:r>
              <a:rPr lang="en-US" altLang="en-US" dirty="0"/>
              <a:t>Occur mostly in summer and early fall</a:t>
            </a:r>
          </a:p>
          <a:p>
            <a:r>
              <a:rPr lang="en-US" altLang="en-US" dirty="0"/>
              <a:t>Infections are more prevalent in areas with</a:t>
            </a:r>
          </a:p>
          <a:p>
            <a:pPr lvl="1"/>
            <a:r>
              <a:rPr lang="en-US" altLang="en-US" dirty="0"/>
              <a:t>poverty, overcrowding, poor hygiene, and poor sanitation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A72E4384-29E8-BBCB-7055-44B95AB98438}"/>
              </a:ext>
            </a:extLst>
          </p:cNvPr>
          <p:cNvSpPr>
            <a:spLocks noGrp="1"/>
          </p:cNvSpPr>
          <p:nvPr>
            <p:ph type="title"/>
          </p:nvPr>
        </p:nvSpPr>
        <p:spPr/>
        <p:txBody>
          <a:bodyPr/>
          <a:lstStyle/>
          <a:p>
            <a:r>
              <a:rPr lang="en-US" altLang="en-US" dirty="0"/>
              <a:t>Rubella Virus</a:t>
            </a:r>
            <a:br>
              <a:rPr lang="en-US" altLang="en-US" dirty="0"/>
            </a:br>
            <a:endParaRPr lang="en-US" altLang="en-US" strike="sngStrike" dirty="0"/>
          </a:p>
        </p:txBody>
      </p:sp>
      <p:sp>
        <p:nvSpPr>
          <p:cNvPr id="74755" name="Content Placeholder 2">
            <a:extLst>
              <a:ext uri="{FF2B5EF4-FFF2-40B4-BE49-F238E27FC236}">
                <a16:creationId xmlns:a16="http://schemas.microsoft.com/office/drawing/2014/main" id="{CB1B1F87-52FA-4D16-3F33-C6CA71E869CF}"/>
              </a:ext>
            </a:extLst>
          </p:cNvPr>
          <p:cNvSpPr>
            <a:spLocks noGrp="1"/>
          </p:cNvSpPr>
          <p:nvPr>
            <p:ph idx="1"/>
          </p:nvPr>
        </p:nvSpPr>
        <p:spPr/>
        <p:txBody>
          <a:bodyPr/>
          <a:lstStyle/>
          <a:p>
            <a:r>
              <a:rPr lang="en-US" altLang="en-US" dirty="0"/>
              <a:t>An effective attenuated vaccine is available and should be administered to all children and to young women before they become sexually active. </a:t>
            </a:r>
          </a:p>
          <a:p>
            <a:r>
              <a:rPr lang="en-US" altLang="en-US" dirty="0"/>
              <a:t>In 2004, the CDC declared the United States rubella free, meaning an absence of continuous disease transmission for 12 months or more.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9544BCA2-2BEC-9CFF-A87A-18AD0AFEB216}"/>
              </a:ext>
            </a:extLst>
          </p:cNvPr>
          <p:cNvSpPr>
            <a:spLocks noGrp="1"/>
          </p:cNvSpPr>
          <p:nvPr>
            <p:ph type="title"/>
          </p:nvPr>
        </p:nvSpPr>
        <p:spPr/>
        <p:txBody>
          <a:bodyPr/>
          <a:lstStyle/>
          <a:p>
            <a:pPr eaLnBrk="1" hangingPunct="1"/>
            <a:r>
              <a:rPr lang="en-US" altLang="en-US" dirty="0"/>
              <a:t>Rubella Virus</a:t>
            </a:r>
            <a:br>
              <a:rPr lang="en-US" altLang="en-US" dirty="0"/>
            </a:br>
            <a:endParaRPr lang="en-US" altLang="en-US" strike="sngStrike" dirty="0"/>
          </a:p>
        </p:txBody>
      </p:sp>
      <p:sp>
        <p:nvSpPr>
          <p:cNvPr id="75779" name="Content Placeholder 2">
            <a:extLst>
              <a:ext uri="{FF2B5EF4-FFF2-40B4-BE49-F238E27FC236}">
                <a16:creationId xmlns:a16="http://schemas.microsoft.com/office/drawing/2014/main" id="{4F180950-FB6E-0E26-8321-061CABEF80C2}"/>
              </a:ext>
            </a:extLst>
          </p:cNvPr>
          <p:cNvSpPr>
            <a:spLocks noGrp="1"/>
          </p:cNvSpPr>
          <p:nvPr>
            <p:ph idx="1"/>
          </p:nvPr>
        </p:nvSpPr>
        <p:spPr>
          <a:xfrm>
            <a:off x="685800" y="1641475"/>
            <a:ext cx="7772400" cy="4454525"/>
          </a:xfrm>
        </p:spPr>
        <p:txBody>
          <a:bodyPr/>
          <a:lstStyle/>
          <a:p>
            <a:pPr eaLnBrk="1" hangingPunct="1"/>
            <a:r>
              <a:rPr lang="en-US" altLang="en-US" dirty="0"/>
              <a:t>Diagnosis </a:t>
            </a:r>
          </a:p>
          <a:p>
            <a:pPr lvl="1" eaLnBrk="1" hangingPunct="1"/>
            <a:r>
              <a:rPr lang="en-US" altLang="en-US" dirty="0"/>
              <a:t>Important to collect specimens (e.g., throat swabs) the day the rash appears</a:t>
            </a:r>
          </a:p>
          <a:p>
            <a:pPr lvl="1" eaLnBrk="1" hangingPunct="1"/>
            <a:r>
              <a:rPr lang="en-US" altLang="en-US" dirty="0"/>
              <a:t>To date, no protocol for detecting viral RNA has been established.</a:t>
            </a:r>
          </a:p>
          <a:p>
            <a:pPr lvl="1" eaLnBrk="1" hangingPunct="1"/>
            <a:r>
              <a:rPr lang="en-US" altLang="en-US" dirty="0"/>
              <a:t>Isolation procedures are difficult because of the lack of a cell line that exhibits cytopathic effect.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9AC0DC7F-A20D-E7B9-12EE-5A20268ACDB2}"/>
              </a:ext>
            </a:extLst>
          </p:cNvPr>
          <p:cNvSpPr>
            <a:spLocks noGrp="1"/>
          </p:cNvSpPr>
          <p:nvPr>
            <p:ph type="title"/>
          </p:nvPr>
        </p:nvSpPr>
        <p:spPr/>
        <p:txBody>
          <a:bodyPr/>
          <a:lstStyle/>
          <a:p>
            <a:pPr eaLnBrk="1" hangingPunct="1"/>
            <a:r>
              <a:rPr lang="en-US" altLang="en-US" dirty="0"/>
              <a:t>Rubella Virus</a:t>
            </a:r>
            <a:br>
              <a:rPr lang="en-US" altLang="en-US" dirty="0"/>
            </a:br>
            <a:r>
              <a:rPr lang="en-US" altLang="en-US" dirty="0"/>
              <a:t>(Cont.)</a:t>
            </a:r>
          </a:p>
        </p:txBody>
      </p:sp>
      <p:sp>
        <p:nvSpPr>
          <p:cNvPr id="76803" name="Content Placeholder 2">
            <a:extLst>
              <a:ext uri="{FF2B5EF4-FFF2-40B4-BE49-F238E27FC236}">
                <a16:creationId xmlns:a16="http://schemas.microsoft.com/office/drawing/2014/main" id="{EF75DC52-E3A7-0F5C-960D-38F35D76F7D1}"/>
              </a:ext>
            </a:extLst>
          </p:cNvPr>
          <p:cNvSpPr>
            <a:spLocks noGrp="1"/>
          </p:cNvSpPr>
          <p:nvPr>
            <p:ph idx="1"/>
          </p:nvPr>
        </p:nvSpPr>
        <p:spPr>
          <a:xfrm>
            <a:off x="685800" y="1641475"/>
            <a:ext cx="7772400" cy="4454525"/>
          </a:xfrm>
        </p:spPr>
        <p:txBody>
          <a:bodyPr/>
          <a:lstStyle/>
          <a:p>
            <a:pPr lvl="1" eaLnBrk="1" hangingPunct="1"/>
            <a:r>
              <a:rPr lang="en-US" altLang="en-US" dirty="0"/>
              <a:t>Serologic procedures are effective because any rubella antibody is presumed to be protective. </a:t>
            </a:r>
          </a:p>
          <a:p>
            <a:pPr lvl="1" eaLnBrk="1" hangingPunct="1"/>
            <a:r>
              <a:rPr lang="en-US" altLang="en-US" dirty="0"/>
              <a:t>The most sensitive serologic assays are the solid-phase and passive hemagglutination tests. </a:t>
            </a:r>
          </a:p>
          <a:p>
            <a:pPr lvl="1" eaLnBrk="1" hangingPunct="1"/>
            <a:r>
              <a:rPr lang="en-US" altLang="en-US" dirty="0"/>
              <a:t>Latex agglutination and antigen-coated RBC tests are useful but less sensitive.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24904457-33C8-6A4B-2FF9-18A61D7CDAF0}"/>
              </a:ext>
            </a:extLst>
          </p:cNvPr>
          <p:cNvSpPr>
            <a:spLocks noGrp="1"/>
          </p:cNvSpPr>
          <p:nvPr>
            <p:ph type="title"/>
          </p:nvPr>
        </p:nvSpPr>
        <p:spPr/>
        <p:txBody>
          <a:bodyPr/>
          <a:lstStyle/>
          <a:p>
            <a:pPr eaLnBrk="1" hangingPunct="1"/>
            <a:r>
              <a:rPr lang="en-US" altLang="en-US" dirty="0"/>
              <a:t>Human Hepatitis Viruses</a:t>
            </a:r>
          </a:p>
        </p:txBody>
      </p:sp>
      <p:graphicFrame>
        <p:nvGraphicFramePr>
          <p:cNvPr id="4" name="Content Placeholder 3">
            <a:extLst>
              <a:ext uri="{FF2B5EF4-FFF2-40B4-BE49-F238E27FC236}">
                <a16:creationId xmlns:a16="http://schemas.microsoft.com/office/drawing/2014/main" id="{7372A9C8-3CCF-771B-951E-A6C478418BCD}"/>
              </a:ext>
            </a:extLst>
          </p:cNvPr>
          <p:cNvGraphicFramePr>
            <a:graphicFrameLocks noGrp="1"/>
          </p:cNvGraphicFramePr>
          <p:nvPr>
            <p:ph idx="1"/>
          </p:nvPr>
        </p:nvGraphicFramePr>
        <p:xfrm>
          <a:off x="685800" y="1527175"/>
          <a:ext cx="7772400" cy="4454525"/>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370840">
                <a:tc>
                  <a:txBody>
                    <a:bodyPr/>
                    <a:lstStyle/>
                    <a:p>
                      <a:r>
                        <a:rPr lang="en-US" dirty="0"/>
                        <a:t>VIRUS</a:t>
                      </a:r>
                    </a:p>
                  </a:txBody>
                  <a:tcPr/>
                </a:tc>
                <a:tc>
                  <a:txBody>
                    <a:bodyPr/>
                    <a:lstStyle/>
                    <a:p>
                      <a:r>
                        <a:rPr lang="en-US" dirty="0"/>
                        <a:t>ABBREVIATION</a:t>
                      </a:r>
                    </a:p>
                  </a:txBody>
                  <a:tcPr/>
                </a:tc>
                <a:tc>
                  <a:txBody>
                    <a:bodyPr/>
                    <a:lstStyle/>
                    <a:p>
                      <a:r>
                        <a:rPr lang="en-US" dirty="0"/>
                        <a:t>TRANSMISSION ROUTE</a:t>
                      </a:r>
                    </a:p>
                  </a:txBody>
                  <a:tcPr/>
                </a:tc>
                <a:extLst>
                  <a:ext uri="{0D108BD9-81ED-4DB2-BD59-A6C34878D82A}">
                    <a16:rowId xmlns:a16="http://schemas.microsoft.com/office/drawing/2014/main" val="10000"/>
                  </a:ext>
                </a:extLst>
              </a:tr>
              <a:tr h="370840">
                <a:tc>
                  <a:txBody>
                    <a:bodyPr/>
                    <a:lstStyle/>
                    <a:p>
                      <a:r>
                        <a:rPr lang="en-US" dirty="0"/>
                        <a:t>Hepatitis A</a:t>
                      </a:r>
                    </a:p>
                  </a:txBody>
                  <a:tcPr/>
                </a:tc>
                <a:tc>
                  <a:txBody>
                    <a:bodyPr/>
                    <a:lstStyle/>
                    <a:p>
                      <a:r>
                        <a:rPr lang="en-US" dirty="0"/>
                        <a:t>HAV</a:t>
                      </a:r>
                    </a:p>
                  </a:txBody>
                  <a:tcPr/>
                </a:tc>
                <a:tc>
                  <a:txBody>
                    <a:bodyPr/>
                    <a:lstStyle/>
                    <a:p>
                      <a:r>
                        <a:rPr lang="en-US" dirty="0"/>
                        <a:t>Fecal–oral route</a:t>
                      </a:r>
                    </a:p>
                  </a:txBody>
                  <a:tcPr/>
                </a:tc>
                <a:extLst>
                  <a:ext uri="{0D108BD9-81ED-4DB2-BD59-A6C34878D82A}">
                    <a16:rowId xmlns:a16="http://schemas.microsoft.com/office/drawing/2014/main" val="10001"/>
                  </a:ext>
                </a:extLst>
              </a:tr>
              <a:tr h="370840">
                <a:tc>
                  <a:txBody>
                    <a:bodyPr/>
                    <a:lstStyle/>
                    <a:p>
                      <a:r>
                        <a:rPr lang="en-US" dirty="0"/>
                        <a:t>Hepatitis</a:t>
                      </a:r>
                      <a:r>
                        <a:rPr lang="en-US" baseline="0" dirty="0"/>
                        <a:t> B</a:t>
                      </a:r>
                      <a:endParaRPr lang="en-US" dirty="0"/>
                    </a:p>
                  </a:txBody>
                  <a:tcPr/>
                </a:tc>
                <a:tc>
                  <a:txBody>
                    <a:bodyPr/>
                    <a:lstStyle/>
                    <a:p>
                      <a:r>
                        <a:rPr lang="en-US" dirty="0"/>
                        <a:t>HBV*</a:t>
                      </a:r>
                    </a:p>
                  </a:txBody>
                  <a:tcPr/>
                </a:tc>
                <a:tc>
                  <a:txBody>
                    <a:bodyPr/>
                    <a:lstStyle/>
                    <a:p>
                      <a:r>
                        <a:rPr lang="en-US" dirty="0"/>
                        <a:t>Infected blood</a:t>
                      </a:r>
                      <a:r>
                        <a:rPr lang="en-US" baseline="0" dirty="0"/>
                        <a:t> and blood products</a:t>
                      </a:r>
                      <a:endParaRPr lang="en-US" dirty="0"/>
                    </a:p>
                  </a:txBody>
                  <a:tcPr/>
                </a:tc>
                <a:extLst>
                  <a:ext uri="{0D108BD9-81ED-4DB2-BD59-A6C34878D82A}">
                    <a16:rowId xmlns:a16="http://schemas.microsoft.com/office/drawing/2014/main" val="10002"/>
                  </a:ext>
                </a:extLst>
              </a:tr>
              <a:tr h="370840">
                <a:tc>
                  <a:txBody>
                    <a:bodyPr/>
                    <a:lstStyle/>
                    <a:p>
                      <a:r>
                        <a:rPr lang="en-US" dirty="0"/>
                        <a:t>Hepatitis C</a:t>
                      </a:r>
                    </a:p>
                  </a:txBody>
                  <a:tcPr/>
                </a:tc>
                <a:tc>
                  <a:txBody>
                    <a:bodyPr/>
                    <a:lstStyle/>
                    <a:p>
                      <a:r>
                        <a:rPr lang="en-US" dirty="0"/>
                        <a:t>HCV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Infected blood</a:t>
                      </a:r>
                      <a:r>
                        <a:rPr lang="en-US" baseline="0" dirty="0"/>
                        <a:t> and blood products</a:t>
                      </a:r>
                      <a:endParaRPr lang="en-US" dirty="0"/>
                    </a:p>
                  </a:txBody>
                  <a:tcPr/>
                </a:tc>
                <a:extLst>
                  <a:ext uri="{0D108BD9-81ED-4DB2-BD59-A6C34878D82A}">
                    <a16:rowId xmlns:a16="http://schemas.microsoft.com/office/drawing/2014/main" val="10003"/>
                  </a:ext>
                </a:extLst>
              </a:tr>
              <a:tr h="370840">
                <a:tc>
                  <a:txBody>
                    <a:bodyPr/>
                    <a:lstStyle/>
                    <a:p>
                      <a:r>
                        <a:rPr lang="en-US" dirty="0"/>
                        <a:t>Hepatitis D</a:t>
                      </a:r>
                    </a:p>
                  </a:txBody>
                  <a:tcPr/>
                </a:tc>
                <a:tc>
                  <a:txBody>
                    <a:bodyPr/>
                    <a:lstStyle/>
                    <a:p>
                      <a:r>
                        <a:rPr lang="en-US" dirty="0"/>
                        <a:t>HDV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Infected blood</a:t>
                      </a:r>
                      <a:r>
                        <a:rPr lang="en-US" baseline="0" dirty="0"/>
                        <a:t> and blood products</a:t>
                      </a:r>
                      <a:endParaRPr lang="en-US" dirty="0"/>
                    </a:p>
                  </a:txBody>
                  <a:tcPr/>
                </a:tc>
                <a:extLst>
                  <a:ext uri="{0D108BD9-81ED-4DB2-BD59-A6C34878D82A}">
                    <a16:rowId xmlns:a16="http://schemas.microsoft.com/office/drawing/2014/main" val="10004"/>
                  </a:ext>
                </a:extLst>
              </a:tr>
              <a:tr h="370840">
                <a:tc>
                  <a:txBody>
                    <a:bodyPr/>
                    <a:lstStyle/>
                    <a:p>
                      <a:r>
                        <a:rPr lang="en-US" dirty="0"/>
                        <a:t>Hepatitis</a:t>
                      </a:r>
                      <a:r>
                        <a:rPr lang="en-US" baseline="0" dirty="0"/>
                        <a:t> E</a:t>
                      </a:r>
                      <a:endParaRPr lang="en-US" dirty="0"/>
                    </a:p>
                  </a:txBody>
                  <a:tcPr/>
                </a:tc>
                <a:tc>
                  <a:txBody>
                    <a:bodyPr/>
                    <a:lstStyle/>
                    <a:p>
                      <a:r>
                        <a:rPr lang="en-US" dirty="0"/>
                        <a:t>HEV</a:t>
                      </a:r>
                    </a:p>
                  </a:txBody>
                  <a:tcPr/>
                </a:tc>
                <a:tc>
                  <a:txBody>
                    <a:bodyPr/>
                    <a:lstStyle/>
                    <a:p>
                      <a:r>
                        <a:rPr lang="en-US" dirty="0"/>
                        <a:t>Fecal–oral route</a:t>
                      </a:r>
                    </a:p>
                  </a:txBody>
                  <a:tcPr/>
                </a:tc>
                <a:extLst>
                  <a:ext uri="{0D108BD9-81ED-4DB2-BD59-A6C34878D82A}">
                    <a16:rowId xmlns:a16="http://schemas.microsoft.com/office/drawing/2014/main" val="10005"/>
                  </a:ext>
                </a:extLst>
              </a:tr>
              <a:tr h="370840">
                <a:tc>
                  <a:txBody>
                    <a:bodyPr/>
                    <a:lstStyle/>
                    <a:p>
                      <a:r>
                        <a:rPr lang="en-US" dirty="0"/>
                        <a:t>Hepatitis G</a:t>
                      </a:r>
                    </a:p>
                  </a:txBody>
                  <a:tcPr/>
                </a:tc>
                <a:tc>
                  <a:txBody>
                    <a:bodyPr/>
                    <a:lstStyle/>
                    <a:p>
                      <a:r>
                        <a:rPr lang="en-US" dirty="0"/>
                        <a:t>HGV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Infected blood</a:t>
                      </a:r>
                      <a:r>
                        <a:rPr lang="en-US" baseline="0" dirty="0"/>
                        <a:t> and blood products</a:t>
                      </a:r>
                      <a:endParaRPr lang="en-US" dirty="0"/>
                    </a:p>
                  </a:txBody>
                  <a:tcPr/>
                </a:tc>
                <a:extLst>
                  <a:ext uri="{0D108BD9-81ED-4DB2-BD59-A6C34878D82A}">
                    <a16:rowId xmlns:a16="http://schemas.microsoft.com/office/drawing/2014/main" val="10006"/>
                  </a:ext>
                </a:extLst>
              </a:tr>
              <a:tr h="370840">
                <a:tc>
                  <a:txBody>
                    <a:bodyPr/>
                    <a:lstStyle/>
                    <a:p>
                      <a:r>
                        <a:rPr lang="en-US" dirty="0"/>
                        <a:t>SEN virus</a:t>
                      </a:r>
                    </a:p>
                  </a:txBody>
                  <a:tcPr/>
                </a:tc>
                <a:tc>
                  <a:txBody>
                    <a:bodyPr/>
                    <a:lstStyle/>
                    <a:p>
                      <a:r>
                        <a:rPr lang="en-US" dirty="0"/>
                        <a:t>SEN virus*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Infected blood</a:t>
                      </a:r>
                      <a:r>
                        <a:rPr lang="en-US" baseline="0" dirty="0"/>
                        <a:t> and blood products</a:t>
                      </a:r>
                      <a:endParaRPr lang="en-US" dirty="0"/>
                    </a:p>
                  </a:txBody>
                  <a:tcPr/>
                </a:tc>
                <a:extLst>
                  <a:ext uri="{0D108BD9-81ED-4DB2-BD59-A6C34878D82A}">
                    <a16:rowId xmlns:a16="http://schemas.microsoft.com/office/drawing/2014/main" val="10007"/>
                  </a:ext>
                </a:extLst>
              </a:tr>
              <a:tr h="370840">
                <a:tc>
                  <a:txBody>
                    <a:bodyPr/>
                    <a:lstStyle/>
                    <a:p>
                      <a:r>
                        <a:rPr lang="en-US" dirty="0"/>
                        <a:t>Transfusion-transmitted</a:t>
                      </a:r>
                      <a:r>
                        <a:rPr lang="en-US" baseline="0" dirty="0"/>
                        <a:t> virus</a:t>
                      </a:r>
                      <a:endParaRPr lang="en-US" dirty="0"/>
                    </a:p>
                  </a:txBody>
                  <a:tcPr/>
                </a:tc>
                <a:tc>
                  <a:txBody>
                    <a:bodyPr/>
                    <a:lstStyle/>
                    <a:p>
                      <a:r>
                        <a:rPr lang="en-US" dirty="0"/>
                        <a:t>TTV*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Infected blood</a:t>
                      </a:r>
                      <a:r>
                        <a:rPr lang="en-US" baseline="0" dirty="0"/>
                        <a:t> and blood products</a:t>
                      </a:r>
                      <a:endParaRPr lang="en-US" dirty="0"/>
                    </a:p>
                    <a:p>
                      <a:endParaRPr lang="en-US" dirty="0"/>
                    </a:p>
                  </a:txBody>
                  <a:tcPr/>
                </a:tc>
                <a:extLst>
                  <a:ext uri="{0D108BD9-81ED-4DB2-BD59-A6C34878D82A}">
                    <a16:rowId xmlns:a16="http://schemas.microsoft.com/office/drawing/2014/main" val="10008"/>
                  </a:ext>
                </a:extLst>
              </a:tr>
            </a:tbl>
          </a:graphicData>
        </a:graphic>
      </p:graphicFrame>
      <p:sp>
        <p:nvSpPr>
          <p:cNvPr id="78895" name="TextBox 1">
            <a:extLst>
              <a:ext uri="{FF2B5EF4-FFF2-40B4-BE49-F238E27FC236}">
                <a16:creationId xmlns:a16="http://schemas.microsoft.com/office/drawing/2014/main" id="{92F2D4F2-DDF8-A281-48A0-5FDF113A2CCC}"/>
              </a:ext>
            </a:extLst>
          </p:cNvPr>
          <p:cNvSpPr txBox="1">
            <a:spLocks noChangeArrowheads="1"/>
          </p:cNvSpPr>
          <p:nvPr/>
        </p:nvSpPr>
        <p:spPr bwMode="auto">
          <a:xfrm>
            <a:off x="457200" y="5368925"/>
            <a:ext cx="7924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a:latin typeface="Arial" panose="020B0604020202020204" pitchFamily="34" charset="0"/>
                <a:cs typeface="Arial" panose="020B0604020202020204" pitchFamily="34" charset="0"/>
              </a:rPr>
              <a:t>*Possess DNA genomes, </a:t>
            </a:r>
            <a:r>
              <a:rPr lang="en-US" altLang="en-US" strike="sngStrike" dirty="0">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 the others possess RNA genome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3E25E638-AF36-C631-A55C-5F965826EDF7}"/>
              </a:ext>
            </a:extLst>
          </p:cNvPr>
          <p:cNvSpPr>
            <a:spLocks noGrp="1"/>
          </p:cNvSpPr>
          <p:nvPr>
            <p:ph type="title"/>
          </p:nvPr>
        </p:nvSpPr>
        <p:spPr>
          <a:xfrm>
            <a:off x="228600" y="274638"/>
            <a:ext cx="8763000" cy="2087562"/>
          </a:xfrm>
        </p:spPr>
        <p:txBody>
          <a:bodyPr/>
          <a:lstStyle/>
          <a:p>
            <a:pPr eaLnBrk="1" hangingPunct="1"/>
            <a:r>
              <a:rPr lang="en-US" altLang="en-US" sz="3600" dirty="0"/>
              <a:t>Clinical and Epidemiologic Differences </a:t>
            </a:r>
            <a:r>
              <a:rPr lang="en-US" altLang="en-US" dirty="0"/>
              <a:t>Among </a:t>
            </a:r>
            <a:r>
              <a:rPr lang="en-US" altLang="en-US" sz="3600" dirty="0"/>
              <a:t>HAV, HBV, HDV, and HCV</a:t>
            </a:r>
          </a:p>
        </p:txBody>
      </p:sp>
      <p:pic>
        <p:nvPicPr>
          <p:cNvPr id="80901" name="Picture 6" descr="C:\Users\12994\Desktop\Mahon\table29.7.jpg">
            <a:extLst>
              <a:ext uri="{FF2B5EF4-FFF2-40B4-BE49-F238E27FC236}">
                <a16:creationId xmlns:a16="http://schemas.microsoft.com/office/drawing/2014/main" id="{D729C4CF-183C-C489-DDBE-15A1EC090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956" y="2761889"/>
            <a:ext cx="80660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CA50ABD2-09F8-F876-1654-CAFF47FD575C}"/>
              </a:ext>
            </a:extLst>
          </p:cNvPr>
          <p:cNvSpPr>
            <a:spLocks noGrp="1"/>
          </p:cNvSpPr>
          <p:nvPr>
            <p:ph type="title"/>
          </p:nvPr>
        </p:nvSpPr>
        <p:spPr/>
        <p:txBody>
          <a:bodyPr/>
          <a:lstStyle/>
          <a:p>
            <a:r>
              <a:rPr lang="en-US" altLang="en-US"/>
              <a:t>General Clinical Symptoms </a:t>
            </a:r>
          </a:p>
        </p:txBody>
      </p:sp>
      <p:sp>
        <p:nvSpPr>
          <p:cNvPr id="81923" name="Content Placeholder 2">
            <a:extLst>
              <a:ext uri="{FF2B5EF4-FFF2-40B4-BE49-F238E27FC236}">
                <a16:creationId xmlns:a16="http://schemas.microsoft.com/office/drawing/2014/main" id="{01929494-D710-632B-7A8D-8863CF7E8838}"/>
              </a:ext>
            </a:extLst>
          </p:cNvPr>
          <p:cNvSpPr>
            <a:spLocks noGrp="1"/>
          </p:cNvSpPr>
          <p:nvPr>
            <p:ph idx="1"/>
          </p:nvPr>
        </p:nvSpPr>
        <p:spPr/>
        <p:txBody>
          <a:bodyPr/>
          <a:lstStyle/>
          <a:p>
            <a:r>
              <a:rPr lang="en-US" altLang="en-US"/>
              <a:t>Despite the biological and morphologic differences among the hepatitis viruses, many of the clinical symptoms caused by them are similar. </a:t>
            </a:r>
          </a:p>
          <a:p>
            <a:r>
              <a:rPr lang="en-US" altLang="en-US"/>
              <a:t>Therefore, differentiation based on clinical findings should not be relied on for diagnosis.</a:t>
            </a:r>
          </a:p>
          <a:p>
            <a:pPr lvl="1"/>
            <a:r>
              <a:rPr lang="en-US" altLang="en-US"/>
              <a:t>The most common symptoms are fatigue, headache, anorexia, nausea, vomiting, abdominal pain (right upper quadrant or diffuse), jaundice, and dark-colored urine.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54BA1755-DAE7-14CB-0B4E-DF749EA2C638}"/>
              </a:ext>
            </a:extLst>
          </p:cNvPr>
          <p:cNvSpPr>
            <a:spLocks noGrp="1"/>
          </p:cNvSpPr>
          <p:nvPr>
            <p:ph type="title"/>
          </p:nvPr>
        </p:nvSpPr>
        <p:spPr/>
        <p:txBody>
          <a:bodyPr/>
          <a:lstStyle/>
          <a:p>
            <a:pPr eaLnBrk="1" hangingPunct="1"/>
            <a:r>
              <a:rPr lang="en-US" sz="4000" dirty="0"/>
              <a:t>Hepatitis A Virus (HAV)</a:t>
            </a:r>
            <a:endParaRPr lang="en-US" altLang="en-US" dirty="0"/>
          </a:p>
        </p:txBody>
      </p:sp>
      <p:sp>
        <p:nvSpPr>
          <p:cNvPr id="83971" name="Rectangle 3">
            <a:extLst>
              <a:ext uri="{FF2B5EF4-FFF2-40B4-BE49-F238E27FC236}">
                <a16:creationId xmlns:a16="http://schemas.microsoft.com/office/drawing/2014/main" id="{34F09A33-8A4C-6C59-2EC0-6FBC45AA31C2}"/>
              </a:ext>
            </a:extLst>
          </p:cNvPr>
          <p:cNvSpPr>
            <a:spLocks noGrp="1"/>
          </p:cNvSpPr>
          <p:nvPr>
            <p:ph idx="1"/>
          </p:nvPr>
        </p:nvSpPr>
        <p:spPr>
          <a:xfrm>
            <a:off x="762000" y="1565275"/>
            <a:ext cx="7772400" cy="4454525"/>
          </a:xfrm>
        </p:spPr>
        <p:txBody>
          <a:bodyPr/>
          <a:lstStyle/>
          <a:p>
            <a:pPr eaLnBrk="1" hangingPunct="1">
              <a:spcBef>
                <a:spcPts val="675"/>
              </a:spcBef>
            </a:pPr>
            <a:r>
              <a:rPr lang="en-US" altLang="en-US" sz="2400" dirty="0"/>
              <a:t>Enteric virus</a:t>
            </a:r>
          </a:p>
          <a:p>
            <a:pPr lvl="1" eaLnBrk="1" hangingPunct="1">
              <a:spcBef>
                <a:spcPts val="675"/>
              </a:spcBef>
            </a:pPr>
            <a:r>
              <a:rPr lang="en-US" altLang="en-US" sz="2000" dirty="0"/>
              <a:t>Small icosahedral, naked </a:t>
            </a:r>
            <a:r>
              <a:rPr lang="en-US" altLang="en-US" sz="2000" dirty="0" err="1"/>
              <a:t>ssRNA</a:t>
            </a:r>
            <a:r>
              <a:rPr lang="en-US" altLang="en-US" sz="2000" dirty="0"/>
              <a:t> virus</a:t>
            </a:r>
          </a:p>
          <a:p>
            <a:pPr eaLnBrk="1" hangingPunct="1">
              <a:spcBef>
                <a:spcPts val="675"/>
              </a:spcBef>
            </a:pPr>
            <a:r>
              <a:rPr lang="en-US" altLang="en-US" sz="2400" dirty="0"/>
              <a:t>Transmission</a:t>
            </a:r>
          </a:p>
          <a:p>
            <a:pPr lvl="1" eaLnBrk="1" hangingPunct="1">
              <a:spcBef>
                <a:spcPts val="675"/>
              </a:spcBef>
            </a:pPr>
            <a:r>
              <a:rPr lang="en-US" altLang="en-US" sz="2000" dirty="0"/>
              <a:t>Fecal-oral route via close personal contact or contaminated food</a:t>
            </a:r>
          </a:p>
          <a:p>
            <a:pPr eaLnBrk="1" hangingPunct="1">
              <a:spcBef>
                <a:spcPts val="675"/>
              </a:spcBef>
            </a:pPr>
            <a:r>
              <a:rPr lang="en-US" altLang="en-US" sz="2400" dirty="0"/>
              <a:t>Risk factors</a:t>
            </a:r>
          </a:p>
          <a:p>
            <a:pPr lvl="1" eaLnBrk="1" hangingPunct="1">
              <a:spcBef>
                <a:spcPts val="675"/>
              </a:spcBef>
            </a:pPr>
            <a:r>
              <a:rPr lang="en-US" altLang="en-US" sz="2000" dirty="0"/>
              <a:t>Sexual or household contact with an infected person, daycare contacts, foodborne or waterborne outbreaks, IV drug use, and international travel. </a:t>
            </a:r>
          </a:p>
          <a:p>
            <a:pPr lvl="1" eaLnBrk="1" hangingPunct="1">
              <a:spcBef>
                <a:spcPts val="675"/>
              </a:spcBef>
            </a:pPr>
            <a:r>
              <a:rPr lang="en-US" altLang="en-US" sz="2000" dirty="0"/>
              <a:t>50% of cases in the U.S have no established risk factor.</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AB1B6E7D-351A-D8D1-DC02-A23DF81D6B08}"/>
              </a:ext>
            </a:extLst>
          </p:cNvPr>
          <p:cNvSpPr>
            <a:spLocks noGrp="1"/>
          </p:cNvSpPr>
          <p:nvPr>
            <p:ph type="title"/>
          </p:nvPr>
        </p:nvSpPr>
        <p:spPr/>
        <p:txBody>
          <a:bodyPr/>
          <a:lstStyle/>
          <a:p>
            <a:pPr eaLnBrk="1" hangingPunct="1"/>
            <a:r>
              <a:rPr lang="en-US" sz="4000" dirty="0"/>
              <a:t>Hepatitis A Virus (HAV)</a:t>
            </a:r>
            <a:endParaRPr lang="en-US" altLang="en-US" dirty="0"/>
          </a:p>
        </p:txBody>
      </p:sp>
      <p:sp>
        <p:nvSpPr>
          <p:cNvPr id="84995" name="Rectangle 3">
            <a:extLst>
              <a:ext uri="{FF2B5EF4-FFF2-40B4-BE49-F238E27FC236}">
                <a16:creationId xmlns:a16="http://schemas.microsoft.com/office/drawing/2014/main" id="{87FBA6EE-C118-5CDA-8D52-DB4961FC177F}"/>
              </a:ext>
            </a:extLst>
          </p:cNvPr>
          <p:cNvSpPr>
            <a:spLocks noGrp="1"/>
          </p:cNvSpPr>
          <p:nvPr>
            <p:ph idx="1"/>
          </p:nvPr>
        </p:nvSpPr>
        <p:spPr>
          <a:xfrm>
            <a:off x="838200" y="1793875"/>
            <a:ext cx="7772400" cy="4454525"/>
          </a:xfrm>
        </p:spPr>
        <p:txBody>
          <a:bodyPr/>
          <a:lstStyle/>
          <a:p>
            <a:pPr eaLnBrk="1" hangingPunct="1">
              <a:spcBef>
                <a:spcPts val="675"/>
              </a:spcBef>
            </a:pPr>
            <a:r>
              <a:rPr lang="en-US" altLang="en-US" dirty="0"/>
              <a:t>Symptoms</a:t>
            </a:r>
          </a:p>
          <a:p>
            <a:pPr lvl="1" eaLnBrk="1" hangingPunct="1">
              <a:spcBef>
                <a:spcPts val="675"/>
              </a:spcBef>
            </a:pPr>
            <a:r>
              <a:rPr lang="en-US" altLang="en-US" dirty="0"/>
              <a:t>In adults</a:t>
            </a:r>
          </a:p>
          <a:p>
            <a:pPr lvl="2" eaLnBrk="1" hangingPunct="1">
              <a:spcBef>
                <a:spcPts val="675"/>
              </a:spcBef>
            </a:pPr>
            <a:r>
              <a:rPr lang="en-US" altLang="en-US" dirty="0"/>
              <a:t>Mild to severe, prolonged hepatitis</a:t>
            </a:r>
          </a:p>
          <a:p>
            <a:pPr lvl="3" eaLnBrk="1" hangingPunct="1">
              <a:spcBef>
                <a:spcPts val="675"/>
              </a:spcBef>
            </a:pPr>
            <a:r>
              <a:rPr lang="en-US" altLang="en-US" dirty="0"/>
              <a:t>Fever, chills, fatigue, malaise, aches, pains, and sometimes jaundice</a:t>
            </a:r>
          </a:p>
          <a:p>
            <a:pPr lvl="2" eaLnBrk="1" hangingPunct="1">
              <a:spcBef>
                <a:spcPts val="675"/>
              </a:spcBef>
            </a:pPr>
            <a:r>
              <a:rPr lang="en-US" altLang="en-US" dirty="0"/>
              <a:t>Infection is self-limiting with convalescence possibly lasting weeks.</a:t>
            </a:r>
          </a:p>
          <a:p>
            <a:pPr lvl="2" eaLnBrk="1" hangingPunct="1">
              <a:spcBef>
                <a:spcPts val="675"/>
              </a:spcBef>
            </a:pPr>
            <a:r>
              <a:rPr lang="en-US" altLang="en-US" dirty="0"/>
              <a:t>Complete recovery can take months</a:t>
            </a:r>
          </a:p>
          <a:p>
            <a:pPr lvl="1" eaLnBrk="1" hangingPunct="1">
              <a:spcBef>
                <a:spcPts val="675"/>
              </a:spcBef>
            </a:pPr>
            <a:r>
              <a:rPr lang="en-US" altLang="en-US" dirty="0"/>
              <a:t>Low mortality rate</a:t>
            </a:r>
          </a:p>
          <a:p>
            <a:pPr lvl="1" eaLnBrk="1" hangingPunct="1">
              <a:spcBef>
                <a:spcPts val="675"/>
              </a:spcBef>
            </a:pPr>
            <a:r>
              <a:rPr lang="en-US" altLang="en-US" dirty="0"/>
              <a:t>No chronic liver damage</a:t>
            </a:r>
          </a:p>
          <a:p>
            <a:pPr lvl="2" eaLnBrk="1" hangingPunct="1">
              <a:spcBef>
                <a:spcPts val="675"/>
              </a:spcBef>
            </a:pPr>
            <a:endParaRPr lang="en-US" altLang="en-US" dirty="0"/>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CAEC8C81-8FC6-C636-3A5A-BB4929879124}"/>
              </a:ext>
            </a:extLst>
          </p:cNvPr>
          <p:cNvSpPr>
            <a:spLocks noGrp="1"/>
          </p:cNvSpPr>
          <p:nvPr>
            <p:ph type="title"/>
          </p:nvPr>
        </p:nvSpPr>
        <p:spPr/>
        <p:txBody>
          <a:bodyPr/>
          <a:lstStyle/>
          <a:p>
            <a:pPr eaLnBrk="1" hangingPunct="1"/>
            <a:r>
              <a:rPr lang="en-US" sz="4000" dirty="0"/>
              <a:t>Hepatitis A Virus (HAV)</a:t>
            </a:r>
            <a:endParaRPr lang="en-US" altLang="en-US" dirty="0"/>
          </a:p>
        </p:txBody>
      </p:sp>
      <p:sp>
        <p:nvSpPr>
          <p:cNvPr id="86019" name="Rectangle 3">
            <a:extLst>
              <a:ext uri="{FF2B5EF4-FFF2-40B4-BE49-F238E27FC236}">
                <a16:creationId xmlns:a16="http://schemas.microsoft.com/office/drawing/2014/main" id="{C3B6D9B2-53F8-56B2-3AE9-AF4B984FC4D7}"/>
              </a:ext>
            </a:extLst>
          </p:cNvPr>
          <p:cNvSpPr>
            <a:spLocks noGrp="1"/>
          </p:cNvSpPr>
          <p:nvPr>
            <p:ph idx="1"/>
          </p:nvPr>
        </p:nvSpPr>
        <p:spPr>
          <a:xfrm>
            <a:off x="838200" y="1752600"/>
            <a:ext cx="7772400" cy="4454525"/>
          </a:xfrm>
        </p:spPr>
        <p:txBody>
          <a:bodyPr/>
          <a:lstStyle/>
          <a:p>
            <a:pPr eaLnBrk="1" hangingPunct="1">
              <a:spcBef>
                <a:spcPts val="675"/>
              </a:spcBef>
            </a:pPr>
            <a:r>
              <a:rPr lang="en-US" altLang="en-US" dirty="0"/>
              <a:t>Diagnosis</a:t>
            </a:r>
          </a:p>
          <a:p>
            <a:pPr lvl="1" eaLnBrk="1" hangingPunct="1">
              <a:spcBef>
                <a:spcPts val="675"/>
              </a:spcBef>
            </a:pPr>
            <a:r>
              <a:rPr lang="en-US" altLang="en-US" dirty="0"/>
              <a:t>Demonstration of IgM to IgG most common method</a:t>
            </a:r>
          </a:p>
          <a:p>
            <a:pPr eaLnBrk="1" hangingPunct="1">
              <a:spcBef>
                <a:spcPts val="675"/>
              </a:spcBef>
            </a:pPr>
            <a:r>
              <a:rPr lang="en-US" altLang="en-US" dirty="0"/>
              <a:t>Isolation of HAV is not practical</a:t>
            </a:r>
          </a:p>
          <a:p>
            <a:pPr eaLnBrk="1" hangingPunct="1">
              <a:spcBef>
                <a:spcPts val="675"/>
              </a:spcBef>
            </a:pPr>
            <a:r>
              <a:rPr lang="en-US" altLang="en-US" dirty="0"/>
              <a:t>Some labs offer in-house RT-PCR</a:t>
            </a:r>
          </a:p>
          <a:p>
            <a:pPr lvl="1" eaLnBrk="1" hangingPunct="1">
              <a:spcBef>
                <a:spcPts val="675"/>
              </a:spcBef>
            </a:pPr>
            <a:r>
              <a:rPr lang="en-US" altLang="en-US" dirty="0"/>
              <a:t>To detect HAV before liver enzymes are elevated</a:t>
            </a:r>
          </a:p>
          <a:p>
            <a:pPr eaLnBrk="1" hangingPunct="1">
              <a:spcBef>
                <a:spcPts val="675"/>
              </a:spcBef>
            </a:pPr>
            <a:r>
              <a:rPr lang="en-US" altLang="en-US" dirty="0"/>
              <a:t>Studies have shown that HAV RNA can be detected much earlier after infection.</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A25F4F58-EE71-00A5-401D-C275383D446F}"/>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Serologic Evaluation of HAV Infection</a:t>
            </a:r>
          </a:p>
        </p:txBody>
      </p:sp>
      <p:pic>
        <p:nvPicPr>
          <p:cNvPr id="87045" name="Picture 6" descr="Y:\ELS00000-IW26_[Mahon 6e]\ELS00000-IW26-SRC\Course-N\Construction\IC\jpg\Chapter029\029018.jpg">
            <a:extLst>
              <a:ext uri="{FF2B5EF4-FFF2-40B4-BE49-F238E27FC236}">
                <a16:creationId xmlns:a16="http://schemas.microsoft.com/office/drawing/2014/main" id="{ED413BF0-42C1-2EDA-8A03-19493AFF08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6200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F94C089-29EA-D21D-FF57-60C3FD963527}"/>
              </a:ext>
            </a:extLst>
          </p:cNvPr>
          <p:cNvSpPr>
            <a:spLocks noGrp="1"/>
          </p:cNvSpPr>
          <p:nvPr>
            <p:ph type="title"/>
          </p:nvPr>
        </p:nvSpPr>
        <p:spPr/>
        <p:txBody>
          <a:bodyPr/>
          <a:lstStyle/>
          <a:p>
            <a:pPr eaLnBrk="1" hangingPunct="1"/>
            <a:r>
              <a:rPr lang="en-US" altLang="en-US" dirty="0"/>
              <a:t>Enteroviruses</a:t>
            </a:r>
            <a:br>
              <a:rPr lang="en-US" altLang="en-US" dirty="0"/>
            </a:br>
            <a:r>
              <a:rPr lang="en-US" altLang="en-US" dirty="0"/>
              <a:t> (Cont.)</a:t>
            </a:r>
          </a:p>
        </p:txBody>
      </p:sp>
      <p:sp>
        <p:nvSpPr>
          <p:cNvPr id="23555" name="Content Placeholder 2">
            <a:extLst>
              <a:ext uri="{FF2B5EF4-FFF2-40B4-BE49-F238E27FC236}">
                <a16:creationId xmlns:a16="http://schemas.microsoft.com/office/drawing/2014/main" id="{FFFC9DF2-B893-8B73-EF85-B0E97848B2A4}"/>
              </a:ext>
            </a:extLst>
          </p:cNvPr>
          <p:cNvSpPr>
            <a:spLocks noGrp="1"/>
          </p:cNvSpPr>
          <p:nvPr>
            <p:ph idx="1"/>
          </p:nvPr>
        </p:nvSpPr>
        <p:spPr/>
        <p:txBody>
          <a:bodyPr/>
          <a:lstStyle/>
          <a:p>
            <a:pPr eaLnBrk="1" hangingPunct="1"/>
            <a:r>
              <a:rPr lang="en-US" altLang="en-US" dirty="0"/>
              <a:t>Modes of transmission</a:t>
            </a:r>
          </a:p>
          <a:p>
            <a:pPr lvl="1" eaLnBrk="1" hangingPunct="1"/>
            <a:r>
              <a:rPr lang="en-US" altLang="en-US" dirty="0"/>
              <a:t>Aerosol inhalation, fecal-oral, and fomites	</a:t>
            </a:r>
          </a:p>
          <a:p>
            <a:pPr lvl="2" eaLnBrk="1" hangingPunct="1"/>
            <a:r>
              <a:rPr lang="en-US" altLang="en-US" dirty="0"/>
              <a:t>Port of entry is alimentary canal via the mouth.</a:t>
            </a:r>
          </a:p>
          <a:p>
            <a:pPr eaLnBrk="1" hangingPunct="1"/>
            <a:r>
              <a:rPr lang="en-US" altLang="en-US" sz="2700" dirty="0"/>
              <a:t>Viruses replicate in lymphoid tissue of pharynx and gut.</a:t>
            </a:r>
          </a:p>
          <a:p>
            <a:pPr lvl="1" eaLnBrk="1" hangingPunct="1"/>
            <a:r>
              <a:rPr lang="en-US" altLang="en-US" sz="2200" dirty="0"/>
              <a:t>May result in viremia and virus spread to spinal cord, heart, or skin</a:t>
            </a:r>
          </a:p>
          <a:p>
            <a:pPr eaLnBrk="1" hangingPunct="1"/>
            <a:endParaRPr lang="en-US"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69A9ECCC-3C5F-A113-0CB9-61055BDE5722}"/>
              </a:ext>
            </a:extLst>
          </p:cNvPr>
          <p:cNvSpPr>
            <a:spLocks noGrp="1"/>
          </p:cNvSpPr>
          <p:nvPr>
            <p:ph type="title"/>
          </p:nvPr>
        </p:nvSpPr>
        <p:spPr/>
        <p:txBody>
          <a:bodyPr/>
          <a:lstStyle/>
          <a:p>
            <a:r>
              <a:rPr lang="en-US" sz="4000" dirty="0"/>
              <a:t>Hepatitis A Virus (HAV)</a:t>
            </a:r>
            <a:endParaRPr lang="en-US" altLang="en-US" dirty="0"/>
          </a:p>
        </p:txBody>
      </p:sp>
      <p:sp>
        <p:nvSpPr>
          <p:cNvPr id="88067" name="Content Placeholder 2">
            <a:extLst>
              <a:ext uri="{FF2B5EF4-FFF2-40B4-BE49-F238E27FC236}">
                <a16:creationId xmlns:a16="http://schemas.microsoft.com/office/drawing/2014/main" id="{07027345-C80C-2C44-E62B-AFC0573B50AD}"/>
              </a:ext>
            </a:extLst>
          </p:cNvPr>
          <p:cNvSpPr>
            <a:spLocks noGrp="1"/>
          </p:cNvSpPr>
          <p:nvPr>
            <p:ph idx="1"/>
          </p:nvPr>
        </p:nvSpPr>
        <p:spPr/>
        <p:txBody>
          <a:bodyPr/>
          <a:lstStyle/>
          <a:p>
            <a:r>
              <a:rPr lang="en-US" altLang="en-US" sz="2400" dirty="0"/>
              <a:t>Vaccination of children has the potential to reduce the incidence of HAV infection. </a:t>
            </a:r>
          </a:p>
          <a:p>
            <a:r>
              <a:rPr lang="en-US" altLang="en-US" sz="2400" dirty="0"/>
              <a:t>Other vaccination target groups include </a:t>
            </a:r>
          </a:p>
          <a:p>
            <a:pPr lvl="1"/>
            <a:r>
              <a:rPr lang="en-US" altLang="en-US" sz="2000" dirty="0"/>
              <a:t>People who travel to countries with endemic HAV, MSM, drug abusers, and patients with chronic liver disease</a:t>
            </a:r>
            <a:r>
              <a:rPr lang="en-US" altLang="en-US" sz="2000" strike="sngStrike" dirty="0"/>
              <a:t>.</a:t>
            </a:r>
            <a:r>
              <a:rPr lang="en-US" altLang="en-US" sz="2000" dirty="0"/>
              <a:t> </a:t>
            </a:r>
          </a:p>
          <a:p>
            <a:r>
              <a:rPr lang="en-US" altLang="en-US" sz="2400" dirty="0"/>
              <a:t>Persons who have not been vaccinated and have been exposed to HAV can receive immunoglobulin therapy, </a:t>
            </a:r>
          </a:p>
          <a:p>
            <a:pPr lvl="1"/>
            <a:r>
              <a:rPr lang="en-US" altLang="en-US" sz="2000" dirty="0"/>
              <a:t>Which is 80% to 90% effective in preventing infection when administered soon after exposure</a:t>
            </a:r>
            <a:r>
              <a:rPr lang="en-US" altLang="en-US" sz="2000" strike="sngStrike" dirty="0"/>
              <a:t>.</a:t>
            </a:r>
            <a:r>
              <a:rPr lang="en-US" altLang="en-US" sz="2000" dirty="0"/>
              <a:t> </a:t>
            </a:r>
          </a:p>
          <a:p>
            <a:r>
              <a:rPr lang="en-US" altLang="en-US" sz="2400" dirty="0"/>
              <a:t>Immunoglobulin therapy can also be used as preexposure prophylaxis.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351053ED-C87A-3E28-8CCC-FE2960D93C78}"/>
              </a:ext>
            </a:extLst>
          </p:cNvPr>
          <p:cNvSpPr>
            <a:spLocks noGrp="1"/>
          </p:cNvSpPr>
          <p:nvPr>
            <p:ph type="title"/>
          </p:nvPr>
        </p:nvSpPr>
        <p:spPr/>
        <p:txBody>
          <a:bodyPr/>
          <a:lstStyle/>
          <a:p>
            <a:pPr eaLnBrk="1" hangingPunct="1"/>
            <a:r>
              <a:rPr lang="en-US" altLang="en-US" sz="4000" dirty="0"/>
              <a:t>Hepatitis B Virus (HBV)</a:t>
            </a:r>
            <a:r>
              <a:rPr lang="en-US" altLang="en-US" dirty="0"/>
              <a:t> </a:t>
            </a:r>
          </a:p>
        </p:txBody>
      </p:sp>
      <p:sp>
        <p:nvSpPr>
          <p:cNvPr id="90115" name="Rectangle 3">
            <a:extLst>
              <a:ext uri="{FF2B5EF4-FFF2-40B4-BE49-F238E27FC236}">
                <a16:creationId xmlns:a16="http://schemas.microsoft.com/office/drawing/2014/main" id="{E384896E-316C-735E-FC26-6F82617C2C7D}"/>
              </a:ext>
            </a:extLst>
          </p:cNvPr>
          <p:cNvSpPr>
            <a:spLocks noGrp="1"/>
          </p:cNvSpPr>
          <p:nvPr>
            <p:ph idx="1"/>
          </p:nvPr>
        </p:nvSpPr>
        <p:spPr/>
        <p:txBody>
          <a:bodyPr/>
          <a:lstStyle/>
          <a:p>
            <a:pPr eaLnBrk="1" hangingPunct="1">
              <a:spcBef>
                <a:spcPts val="675"/>
              </a:spcBef>
            </a:pPr>
            <a:r>
              <a:rPr lang="en-US" altLang="en-US"/>
              <a:t>Enveloped, partially dsDNA virus</a:t>
            </a:r>
          </a:p>
          <a:p>
            <a:pPr lvl="1" eaLnBrk="1" hangingPunct="1">
              <a:spcBef>
                <a:spcPts val="675"/>
              </a:spcBef>
            </a:pPr>
            <a:r>
              <a:rPr lang="en-US" altLang="en-US"/>
              <a:t>Contains hepatitis B surface antigen (HBsAg)</a:t>
            </a:r>
          </a:p>
          <a:p>
            <a:pPr lvl="2" eaLnBrk="1" hangingPunct="1">
              <a:spcBef>
                <a:spcPts val="675"/>
              </a:spcBef>
            </a:pPr>
            <a:r>
              <a:rPr lang="en-US" altLang="en-US"/>
              <a:t>Circulates in the bloodstream as 22-nm particles</a:t>
            </a:r>
          </a:p>
          <a:p>
            <a:pPr lvl="1" eaLnBrk="1" hangingPunct="1">
              <a:spcBef>
                <a:spcPts val="675"/>
              </a:spcBef>
            </a:pPr>
            <a:r>
              <a:rPr lang="en-US" altLang="en-US"/>
              <a:t>Virion also contains </a:t>
            </a:r>
          </a:p>
          <a:p>
            <a:pPr lvl="2" eaLnBrk="1" hangingPunct="1">
              <a:spcBef>
                <a:spcPts val="675"/>
              </a:spcBef>
            </a:pPr>
            <a:r>
              <a:rPr lang="en-US" altLang="en-US"/>
              <a:t>Hepatitis B core antigen (HBcAg)</a:t>
            </a:r>
          </a:p>
          <a:p>
            <a:pPr lvl="2" eaLnBrk="1" hangingPunct="1">
              <a:spcBef>
                <a:spcPts val="675"/>
              </a:spcBef>
            </a:pPr>
            <a:r>
              <a:rPr lang="en-US" altLang="en-US"/>
              <a:t>Hepatitis B envelope antigen (HBeAg)</a:t>
            </a:r>
          </a:p>
          <a:p>
            <a:pPr lvl="1" eaLnBrk="1" hangingPunct="1">
              <a:spcBef>
                <a:spcPts val="675"/>
              </a:spcBef>
            </a:pPr>
            <a:r>
              <a:rPr lang="en-US" altLang="en-US"/>
              <a:t>Eight genotypes of HBV have been identified (A to H), and several studies have shown a difference in clinical outcome based on the genotype.</a:t>
            </a: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1A5BA1B0-B71C-9A13-253E-76AF5D3A05C3}"/>
              </a:ext>
            </a:extLst>
          </p:cNvPr>
          <p:cNvSpPr>
            <a:spLocks noGrp="1"/>
          </p:cNvSpPr>
          <p:nvPr>
            <p:ph type="title"/>
          </p:nvPr>
        </p:nvSpPr>
        <p:spPr/>
        <p:txBody>
          <a:bodyPr/>
          <a:lstStyle/>
          <a:p>
            <a:pPr marL="0" indent="0" algn="ctr">
              <a:buFont typeface="Wingdings 2" panose="05020102010507070707" pitchFamily="18" charset="2"/>
              <a:buNone/>
            </a:pPr>
            <a:r>
              <a:rPr lang="en-US" altLang="en-US" sz="4000" dirty="0"/>
              <a:t>Hepatitis B Virus (HBV)</a:t>
            </a:r>
          </a:p>
        </p:txBody>
      </p:sp>
      <p:sp>
        <p:nvSpPr>
          <p:cNvPr id="91139" name="Rectangle 3">
            <a:extLst>
              <a:ext uri="{FF2B5EF4-FFF2-40B4-BE49-F238E27FC236}">
                <a16:creationId xmlns:a16="http://schemas.microsoft.com/office/drawing/2014/main" id="{868861AE-84C2-052C-3F4C-FEB3CB162BA2}"/>
              </a:ext>
            </a:extLst>
          </p:cNvPr>
          <p:cNvSpPr>
            <a:spLocks noGrp="1"/>
          </p:cNvSpPr>
          <p:nvPr>
            <p:ph idx="1"/>
          </p:nvPr>
        </p:nvSpPr>
        <p:spPr/>
        <p:txBody>
          <a:bodyPr/>
          <a:lstStyle/>
          <a:p>
            <a:pPr eaLnBrk="1" hangingPunct="1"/>
            <a:r>
              <a:rPr lang="en-US" altLang="en-US" sz="2400" dirty="0"/>
              <a:t>Main modes of transmission</a:t>
            </a:r>
          </a:p>
          <a:p>
            <a:pPr lvl="1" eaLnBrk="1" hangingPunct="1"/>
            <a:r>
              <a:rPr lang="en-US" altLang="en-US" sz="2000" dirty="0"/>
              <a:t>Bloodborne pathogen</a:t>
            </a:r>
          </a:p>
          <a:p>
            <a:pPr lvl="1" eaLnBrk="1" hangingPunct="1"/>
            <a:r>
              <a:rPr lang="en-US" altLang="en-US" sz="2000" dirty="0"/>
              <a:t>Sexual, vaginal fluid, saliva</a:t>
            </a:r>
          </a:p>
          <a:p>
            <a:pPr eaLnBrk="1" hangingPunct="1"/>
            <a:r>
              <a:rPr lang="en-US" altLang="en-US" sz="2400" dirty="0"/>
              <a:t>High risk groups</a:t>
            </a:r>
          </a:p>
          <a:p>
            <a:pPr lvl="1" eaLnBrk="1" hangingPunct="1"/>
            <a:r>
              <a:rPr lang="en-US" altLang="en-US" sz="2000" dirty="0"/>
              <a:t>IV-drug users</a:t>
            </a:r>
          </a:p>
          <a:p>
            <a:pPr lvl="1" eaLnBrk="1" hangingPunct="1"/>
            <a:r>
              <a:rPr lang="en-US" altLang="en-US" sz="2000" dirty="0"/>
              <a:t>Men who have sex with men (MSM)</a:t>
            </a:r>
          </a:p>
          <a:p>
            <a:pPr lvl="1" eaLnBrk="1" hangingPunct="1"/>
            <a:r>
              <a:rPr lang="en-US" altLang="en-US" sz="2000" dirty="0"/>
              <a:t>Individuals from endemic areas</a:t>
            </a:r>
          </a:p>
          <a:p>
            <a:pPr lvl="1" eaLnBrk="1" hangingPunct="1"/>
            <a:r>
              <a:rPr lang="en-US" altLang="en-US" sz="2000" dirty="0"/>
              <a:t>Household contacts of those with HBV</a:t>
            </a:r>
          </a:p>
          <a:p>
            <a:pPr lvl="1" eaLnBrk="1" hangingPunct="1"/>
            <a:r>
              <a:rPr lang="en-US" altLang="en-US" sz="2000" dirty="0"/>
              <a:t>People with tattoos and body piercings</a:t>
            </a:r>
          </a:p>
          <a:p>
            <a:pPr lvl="1" eaLnBrk="1" hangingPunct="1"/>
            <a:r>
              <a:rPr lang="en-US" altLang="en-US" sz="2000" dirty="0"/>
              <a:t>Health care personnel</a:t>
            </a:r>
          </a:p>
          <a:p>
            <a:pPr lvl="1" eaLnBrk="1" hangingPunct="1"/>
            <a:r>
              <a:rPr lang="en-US" altLang="en-US" sz="2000" dirty="0"/>
              <a:t>Infants born to HBV-positive mothers</a:t>
            </a: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F8D0C1FB-7687-6B54-DCA7-F68F9BB11B12}"/>
              </a:ext>
            </a:extLst>
          </p:cNvPr>
          <p:cNvSpPr>
            <a:spLocks noGrp="1"/>
          </p:cNvSpPr>
          <p:nvPr>
            <p:ph type="title"/>
          </p:nvPr>
        </p:nvSpPr>
        <p:spPr/>
        <p:txBody>
          <a:bodyPr/>
          <a:lstStyle/>
          <a:p>
            <a:pPr eaLnBrk="1" hangingPunct="1"/>
            <a:r>
              <a:rPr lang="en-US" altLang="en-US" sz="4000" dirty="0"/>
              <a:t>Hepatitis B Virus (HBV)</a:t>
            </a:r>
            <a:endParaRPr lang="en-US" altLang="en-US" dirty="0"/>
          </a:p>
        </p:txBody>
      </p:sp>
      <p:sp>
        <p:nvSpPr>
          <p:cNvPr id="92163" name="Rectangle 3">
            <a:extLst>
              <a:ext uri="{FF2B5EF4-FFF2-40B4-BE49-F238E27FC236}">
                <a16:creationId xmlns:a16="http://schemas.microsoft.com/office/drawing/2014/main" id="{5BB30FED-6A07-CFC3-C5A0-9C02B972A5C5}"/>
              </a:ext>
            </a:extLst>
          </p:cNvPr>
          <p:cNvSpPr>
            <a:spLocks noGrp="1"/>
          </p:cNvSpPr>
          <p:nvPr>
            <p:ph idx="1"/>
          </p:nvPr>
        </p:nvSpPr>
        <p:spPr/>
        <p:txBody>
          <a:bodyPr/>
          <a:lstStyle/>
          <a:p>
            <a:pPr eaLnBrk="1" hangingPunct="1">
              <a:spcBef>
                <a:spcPts val="675"/>
              </a:spcBef>
            </a:pPr>
            <a:r>
              <a:rPr lang="en-US" altLang="en-US" dirty="0"/>
              <a:t>Diagnosis</a:t>
            </a:r>
          </a:p>
          <a:p>
            <a:pPr lvl="1" eaLnBrk="1" hangingPunct="1">
              <a:spcBef>
                <a:spcPts val="675"/>
              </a:spcBef>
            </a:pPr>
            <a:r>
              <a:rPr lang="en-US" altLang="en-US" dirty="0"/>
              <a:t>Based on clinical presentation and demonstration of specific markers for HBV</a:t>
            </a:r>
          </a:p>
          <a:p>
            <a:pPr lvl="1" eaLnBrk="1" hangingPunct="1">
              <a:spcBef>
                <a:spcPts val="675"/>
              </a:spcBef>
            </a:pPr>
            <a:r>
              <a:rPr lang="en-US" altLang="en-US" dirty="0"/>
              <a:t>Serum aminotransferase levels also increase in infected patients. </a:t>
            </a:r>
          </a:p>
          <a:p>
            <a:pPr lvl="1" eaLnBrk="1" hangingPunct="1">
              <a:spcBef>
                <a:spcPts val="675"/>
              </a:spcBef>
            </a:pPr>
            <a:r>
              <a:rPr lang="en-US" altLang="en-US" dirty="0"/>
              <a:t>Presence of HBsAg in patient serum indicates patient has/is</a:t>
            </a:r>
          </a:p>
          <a:p>
            <a:pPr lvl="2" eaLnBrk="1" hangingPunct="1">
              <a:spcBef>
                <a:spcPts val="675"/>
              </a:spcBef>
            </a:pPr>
            <a:r>
              <a:rPr lang="en-US" altLang="en-US" dirty="0"/>
              <a:t>an active infection</a:t>
            </a:r>
          </a:p>
          <a:p>
            <a:pPr lvl="2" eaLnBrk="1" hangingPunct="1">
              <a:spcBef>
                <a:spcPts val="675"/>
              </a:spcBef>
            </a:pPr>
            <a:r>
              <a:rPr lang="en-US" altLang="en-US" dirty="0"/>
              <a:t>a long-term carrier</a:t>
            </a:r>
          </a:p>
          <a:p>
            <a:pPr lvl="2" eaLnBrk="1" hangingPunct="1">
              <a:spcBef>
                <a:spcPts val="675"/>
              </a:spcBef>
            </a:pPr>
            <a:r>
              <a:rPr lang="en-US" altLang="en-US" dirty="0"/>
              <a:t>in an incubation period</a:t>
            </a:r>
          </a:p>
          <a:p>
            <a:pPr eaLnBrk="1" hangingPunct="1">
              <a:spcBef>
                <a:spcPts val="675"/>
              </a:spcBef>
            </a:pPr>
            <a:endParaRPr lang="en-US" altLang="en-US" dirty="0"/>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9185964F-0D5C-81D0-DA2C-5C4447502E6A}"/>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Serologic Markers for the Diagnosis </a:t>
            </a:r>
            <a:br>
              <a:rPr lang="en-US" altLang="en-US" dirty="0"/>
            </a:br>
            <a:r>
              <a:rPr lang="en-US" altLang="en-US" dirty="0"/>
              <a:t>of HBV Infection</a:t>
            </a:r>
          </a:p>
        </p:txBody>
      </p:sp>
      <p:pic>
        <p:nvPicPr>
          <p:cNvPr id="3" name="Picture 2">
            <a:extLst>
              <a:ext uri="{FF2B5EF4-FFF2-40B4-BE49-F238E27FC236}">
                <a16:creationId xmlns:a16="http://schemas.microsoft.com/office/drawing/2014/main" id="{98B6ABD7-8DE6-0B83-236B-0649315A2CEE}"/>
              </a:ext>
            </a:extLst>
          </p:cNvPr>
          <p:cNvPicPr>
            <a:picLocks noChangeAspect="1"/>
          </p:cNvPicPr>
          <p:nvPr/>
        </p:nvPicPr>
        <p:blipFill>
          <a:blip r:embed="rId2"/>
          <a:stretch>
            <a:fillRect/>
          </a:stretch>
        </p:blipFill>
        <p:spPr>
          <a:xfrm>
            <a:off x="1740781" y="1974241"/>
            <a:ext cx="5168610" cy="2381656"/>
          </a:xfrm>
          <a:prstGeom prst="rect">
            <a:avLst/>
          </a:prstGeom>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CC456049-BACE-00F3-6538-796078267681}"/>
              </a:ext>
            </a:extLst>
          </p:cNvPr>
          <p:cNvSpPr>
            <a:spLocks noGrp="1"/>
          </p:cNvSpPr>
          <p:nvPr>
            <p:ph type="title"/>
          </p:nvPr>
        </p:nvSpPr>
        <p:spPr/>
        <p:txBody>
          <a:bodyPr/>
          <a:lstStyle/>
          <a:p>
            <a:pPr eaLnBrk="1" hangingPunct="1"/>
            <a:r>
              <a:rPr lang="en-US" altLang="en-US" sz="4000" dirty="0"/>
              <a:t>Hepatitis B Virus (HBV)</a:t>
            </a:r>
            <a:endParaRPr lang="en-US" altLang="en-US" dirty="0"/>
          </a:p>
        </p:txBody>
      </p:sp>
      <p:sp>
        <p:nvSpPr>
          <p:cNvPr id="94211" name="Rectangle 3">
            <a:extLst>
              <a:ext uri="{FF2B5EF4-FFF2-40B4-BE49-F238E27FC236}">
                <a16:creationId xmlns:a16="http://schemas.microsoft.com/office/drawing/2014/main" id="{DCAE618B-3D0F-DFA9-1B8D-B97D095BD983}"/>
              </a:ext>
            </a:extLst>
          </p:cNvPr>
          <p:cNvSpPr>
            <a:spLocks noGrp="1"/>
          </p:cNvSpPr>
          <p:nvPr>
            <p:ph idx="1"/>
          </p:nvPr>
        </p:nvSpPr>
        <p:spPr/>
        <p:txBody>
          <a:bodyPr/>
          <a:lstStyle/>
          <a:p>
            <a:pPr eaLnBrk="1" hangingPunct="1">
              <a:spcBef>
                <a:spcPts val="675"/>
              </a:spcBef>
            </a:pPr>
            <a:r>
              <a:rPr lang="en-US" altLang="en-US" dirty="0"/>
              <a:t>Diagnosis</a:t>
            </a:r>
          </a:p>
          <a:p>
            <a:pPr lvl="1" eaLnBrk="1" hangingPunct="1">
              <a:spcBef>
                <a:spcPts val="675"/>
              </a:spcBef>
            </a:pPr>
            <a:r>
              <a:rPr lang="en-US" altLang="en-US" dirty="0"/>
              <a:t>IgM anti-HBc appears early in the course of the disease and indicates an acute infection. </a:t>
            </a:r>
          </a:p>
          <a:p>
            <a:pPr lvl="1" eaLnBrk="1" hangingPunct="1">
              <a:spcBef>
                <a:spcPts val="675"/>
              </a:spcBef>
            </a:pPr>
            <a:r>
              <a:rPr lang="en-US" altLang="en-US" dirty="0"/>
              <a:t>In patients in whom HBsAg is not detected and anti-HBs has not yet appeared, </a:t>
            </a:r>
          </a:p>
          <a:p>
            <a:pPr lvl="2" eaLnBrk="1" hangingPunct="1">
              <a:spcBef>
                <a:spcPts val="675"/>
              </a:spcBef>
            </a:pPr>
            <a:r>
              <a:rPr lang="en-US" altLang="en-US" dirty="0"/>
              <a:t>detection of IgM anti-HBc confirms the diagnosis of acute HBV infection.</a:t>
            </a:r>
          </a:p>
          <a:p>
            <a:pPr lvl="1" eaLnBrk="1" hangingPunct="1">
              <a:spcBef>
                <a:spcPts val="675"/>
              </a:spcBef>
            </a:pPr>
            <a:r>
              <a:rPr lang="en-US" altLang="en-US" dirty="0"/>
              <a:t>The period between the inability to detect HBsAg and anti-HBs antibodies is called the </a:t>
            </a:r>
            <a:r>
              <a:rPr lang="en-US" altLang="en-US" i="1" dirty="0"/>
              <a:t>core window.</a:t>
            </a: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49E59126-2CF5-D634-A5AE-9857522DF175}"/>
              </a:ext>
            </a:extLst>
          </p:cNvPr>
          <p:cNvSpPr>
            <a:spLocks noGrp="1"/>
          </p:cNvSpPr>
          <p:nvPr>
            <p:ph type="title"/>
          </p:nvPr>
        </p:nvSpPr>
        <p:spPr/>
        <p:txBody>
          <a:bodyPr/>
          <a:lstStyle/>
          <a:p>
            <a:r>
              <a:rPr lang="en-US" altLang="en-US" sz="4000" dirty="0"/>
              <a:t>Hepatitis B Virus (HBV)</a:t>
            </a:r>
            <a:endParaRPr lang="en-US" altLang="en-US" dirty="0"/>
          </a:p>
        </p:txBody>
      </p:sp>
      <p:sp>
        <p:nvSpPr>
          <p:cNvPr id="95235" name="Content Placeholder 2">
            <a:extLst>
              <a:ext uri="{FF2B5EF4-FFF2-40B4-BE49-F238E27FC236}">
                <a16:creationId xmlns:a16="http://schemas.microsoft.com/office/drawing/2014/main" id="{322D4F80-3B24-4BC7-6D0A-76B48583F393}"/>
              </a:ext>
            </a:extLst>
          </p:cNvPr>
          <p:cNvSpPr>
            <a:spLocks noGrp="1"/>
          </p:cNvSpPr>
          <p:nvPr>
            <p:ph idx="1"/>
          </p:nvPr>
        </p:nvSpPr>
        <p:spPr/>
        <p:txBody>
          <a:bodyPr/>
          <a:lstStyle/>
          <a:p>
            <a:r>
              <a:rPr lang="en-US" altLang="en-US" dirty="0"/>
              <a:t>Diagnosis</a:t>
            </a:r>
          </a:p>
          <a:p>
            <a:pPr lvl="1"/>
            <a:r>
              <a:rPr lang="en-US" altLang="en-US" dirty="0"/>
              <a:t>The detection of anti-HBs antibodies in serum indicates convalescence or immune status.</a:t>
            </a:r>
          </a:p>
          <a:p>
            <a:pPr lvl="1"/>
            <a:r>
              <a:rPr lang="en-US" altLang="en-US" dirty="0"/>
              <a:t>When the infection resolves, </a:t>
            </a:r>
          </a:p>
          <a:p>
            <a:pPr lvl="2"/>
            <a:r>
              <a:rPr lang="en-US" altLang="en-US" dirty="0"/>
              <a:t>IgG anti-HBc and anti-HBs antibodies become detectable in the patient’s serum.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49E59126-2CF5-D634-A5AE-9857522DF175}"/>
              </a:ext>
            </a:extLst>
          </p:cNvPr>
          <p:cNvSpPr>
            <a:spLocks noGrp="1"/>
          </p:cNvSpPr>
          <p:nvPr>
            <p:ph type="title"/>
          </p:nvPr>
        </p:nvSpPr>
        <p:spPr/>
        <p:txBody>
          <a:bodyPr/>
          <a:lstStyle/>
          <a:p>
            <a:r>
              <a:rPr lang="en-US" altLang="en-US" sz="4000" dirty="0"/>
              <a:t>Hepatitis B Virus (HBV)</a:t>
            </a:r>
            <a:endParaRPr lang="en-US" altLang="en-US" dirty="0"/>
          </a:p>
        </p:txBody>
      </p:sp>
      <p:sp>
        <p:nvSpPr>
          <p:cNvPr id="95235" name="Content Placeholder 2">
            <a:extLst>
              <a:ext uri="{FF2B5EF4-FFF2-40B4-BE49-F238E27FC236}">
                <a16:creationId xmlns:a16="http://schemas.microsoft.com/office/drawing/2014/main" id="{322D4F80-3B24-4BC7-6D0A-76B48583F393}"/>
              </a:ext>
            </a:extLst>
          </p:cNvPr>
          <p:cNvSpPr>
            <a:spLocks noGrp="1"/>
          </p:cNvSpPr>
          <p:nvPr>
            <p:ph idx="1"/>
          </p:nvPr>
        </p:nvSpPr>
        <p:spPr/>
        <p:txBody>
          <a:bodyPr/>
          <a:lstStyle/>
          <a:p>
            <a:r>
              <a:rPr lang="en-US" altLang="en-US" dirty="0"/>
              <a:t>Diagnosis</a:t>
            </a:r>
          </a:p>
          <a:p>
            <a:pPr lvl="1"/>
            <a:r>
              <a:rPr lang="en-US" altLang="en-US" dirty="0"/>
              <a:t>The presence of HBsAg after 6 months of acute infection is a strong indication that </a:t>
            </a:r>
          </a:p>
          <a:p>
            <a:pPr lvl="2"/>
            <a:r>
              <a:rPr lang="en-US" altLang="en-US" dirty="0"/>
              <a:t>The patient is a long-term carrier; the appearance of </a:t>
            </a:r>
            <a:r>
              <a:rPr lang="en-US" altLang="en-US" dirty="0" err="1"/>
              <a:t>HBeAg</a:t>
            </a:r>
            <a:r>
              <a:rPr lang="en-US" altLang="en-US" dirty="0"/>
              <a:t> in this case is indicative of a chronic infection and high infectivity</a:t>
            </a:r>
          </a:p>
        </p:txBody>
      </p:sp>
    </p:spTree>
    <p:extLst>
      <p:ext uri="{BB962C8B-B14F-4D97-AF65-F5344CB8AC3E}">
        <p14:creationId xmlns:p14="http://schemas.microsoft.com/office/powerpoint/2010/main" val="36688407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6CE9122E-14EA-C4D5-135D-98AFF8B9FFC5}"/>
              </a:ext>
            </a:extLst>
          </p:cNvPr>
          <p:cNvSpPr>
            <a:spLocks noGrp="1" noChangeArrowheads="1"/>
          </p:cNvSpPr>
          <p:nvPr>
            <p:ph type="title"/>
          </p:nvPr>
        </p:nvSpPr>
        <p:spPr>
          <a:xfrm>
            <a:off x="152400" y="274638"/>
            <a:ext cx="8839200" cy="1143000"/>
          </a:xfrm>
        </p:spPr>
        <p:txBody>
          <a:bodyPr rtlCol="0">
            <a:normAutofit fontScale="90000"/>
          </a:bodyPr>
          <a:lstStyle/>
          <a:p>
            <a:pPr eaLnBrk="1" fontAlgn="auto" hangingPunct="1">
              <a:spcAft>
                <a:spcPts val="0"/>
              </a:spcAft>
              <a:defRPr/>
            </a:pPr>
            <a:r>
              <a:rPr lang="en-US" altLang="en-US" dirty="0"/>
              <a:t>Interpretation of HBV Serologic Markers</a:t>
            </a:r>
          </a:p>
        </p:txBody>
      </p:sp>
      <p:pic>
        <p:nvPicPr>
          <p:cNvPr id="96261" name="Picture 6" descr="C:\Users\12994\Desktop\Mahon\table29.8.jpg">
            <a:extLst>
              <a:ext uri="{FF2B5EF4-FFF2-40B4-BE49-F238E27FC236}">
                <a16:creationId xmlns:a16="http://schemas.microsoft.com/office/drawing/2014/main" id="{B8BA3588-AE07-94AD-20C7-2C4E789D6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12938"/>
            <a:ext cx="7772400" cy="27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45E277EF-8DEA-3E5C-BD3E-29B7B3C99661}"/>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Serologic Evaluation of HBV Infection</a:t>
            </a:r>
          </a:p>
        </p:txBody>
      </p:sp>
      <p:pic>
        <p:nvPicPr>
          <p:cNvPr id="97285" name="Picture 6" descr="Y:\ELS00000-IW26_[Mahon 6e]\ELS00000-IW26-SRC\Course-N\Construction\IC\jpg\Chapter029\029019A.jpg">
            <a:extLst>
              <a:ext uri="{FF2B5EF4-FFF2-40B4-BE49-F238E27FC236}">
                <a16:creationId xmlns:a16="http://schemas.microsoft.com/office/drawing/2014/main" id="{0A47BB67-25AE-C13E-F207-380E5DD166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371600"/>
            <a:ext cx="5267325"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7" descr="Y:\ELS00000-IW26_[Mahon 6e]\ELS00000-IW26-SRC\Course-N\Construction\IC\jpg\Chapter029\029019B.jpg">
            <a:extLst>
              <a:ext uri="{FF2B5EF4-FFF2-40B4-BE49-F238E27FC236}">
                <a16:creationId xmlns:a16="http://schemas.microsoft.com/office/drawing/2014/main" id="{6DC24B14-8102-28F9-435C-2ABE25FFA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3941763"/>
            <a:ext cx="5267325"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4C38980B-B52D-22D8-6131-FDCFEA1A7910}"/>
              </a:ext>
            </a:extLst>
          </p:cNvPr>
          <p:cNvSpPr>
            <a:spLocks noGrp="1"/>
          </p:cNvSpPr>
          <p:nvPr>
            <p:ph type="title"/>
          </p:nvPr>
        </p:nvSpPr>
        <p:spPr/>
        <p:txBody>
          <a:bodyPr/>
          <a:lstStyle/>
          <a:p>
            <a:r>
              <a:rPr lang="en-US" altLang="en-US" dirty="0"/>
              <a:t>Enteroviruses</a:t>
            </a:r>
            <a:br>
              <a:rPr lang="en-US" altLang="en-US" dirty="0"/>
            </a:br>
            <a:endParaRPr lang="en-US" altLang="en-US" strike="sngStrike" dirty="0"/>
          </a:p>
        </p:txBody>
      </p:sp>
      <p:sp>
        <p:nvSpPr>
          <p:cNvPr id="24579" name="Content Placeholder 2">
            <a:extLst>
              <a:ext uri="{FF2B5EF4-FFF2-40B4-BE49-F238E27FC236}">
                <a16:creationId xmlns:a16="http://schemas.microsoft.com/office/drawing/2014/main" id="{F405A2CD-CF04-BBD0-09CA-4EBD9CBD9378}"/>
              </a:ext>
            </a:extLst>
          </p:cNvPr>
          <p:cNvSpPr>
            <a:spLocks noGrp="1"/>
          </p:cNvSpPr>
          <p:nvPr>
            <p:ph idx="1"/>
          </p:nvPr>
        </p:nvSpPr>
        <p:spPr/>
        <p:txBody>
          <a:bodyPr/>
          <a:lstStyle/>
          <a:p>
            <a:r>
              <a:rPr lang="en-US" altLang="en-US" dirty="0"/>
              <a:t>Enteroviruses clinical manifestations </a:t>
            </a:r>
            <a:endParaRPr lang="en-US" altLang="en-US" strike="sngStrike" dirty="0"/>
          </a:p>
          <a:p>
            <a:pPr lvl="1"/>
            <a:r>
              <a:rPr lang="en-US" altLang="en-US" dirty="0"/>
              <a:t>Neurologic, respiratory, or cardiac symptoms</a:t>
            </a:r>
          </a:p>
          <a:p>
            <a:pPr lvl="2"/>
            <a:r>
              <a:rPr lang="en-US" altLang="en-US" dirty="0"/>
              <a:t>Depends on viral spreading and the immune state of the patient</a:t>
            </a:r>
          </a:p>
          <a:p>
            <a:r>
              <a:rPr lang="en-US" altLang="en-US" dirty="0"/>
              <a:t>Enterovirus infections most often cause mild nausea and diarrhea in adults. </a:t>
            </a:r>
          </a:p>
          <a:p>
            <a:r>
              <a:rPr lang="en-US" altLang="en-US" dirty="0"/>
              <a:t>However, disease can be much more severe in neonates because of the immaturity of their immune system.</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58EDABDD-148F-22E2-4B20-42B786F4E0FD}"/>
              </a:ext>
            </a:extLst>
          </p:cNvPr>
          <p:cNvSpPr>
            <a:spLocks noGrp="1"/>
          </p:cNvSpPr>
          <p:nvPr>
            <p:ph type="title"/>
          </p:nvPr>
        </p:nvSpPr>
        <p:spPr/>
        <p:txBody>
          <a:bodyPr/>
          <a:lstStyle/>
          <a:p>
            <a:pPr eaLnBrk="1" hangingPunct="1"/>
            <a:r>
              <a:rPr lang="en-US" altLang="en-US" sz="4000" dirty="0"/>
              <a:t>Hepatitis D Virus (HDV)</a:t>
            </a:r>
            <a:endParaRPr lang="en-US" altLang="en-US" dirty="0"/>
          </a:p>
        </p:txBody>
      </p:sp>
      <p:sp>
        <p:nvSpPr>
          <p:cNvPr id="99331" name="Rectangle 3">
            <a:extLst>
              <a:ext uri="{FF2B5EF4-FFF2-40B4-BE49-F238E27FC236}">
                <a16:creationId xmlns:a16="http://schemas.microsoft.com/office/drawing/2014/main" id="{1543E62F-4B74-916E-DB4F-1FA8AC78D1A5}"/>
              </a:ext>
            </a:extLst>
          </p:cNvPr>
          <p:cNvSpPr>
            <a:spLocks noGrp="1"/>
          </p:cNvSpPr>
          <p:nvPr>
            <p:ph idx="1"/>
          </p:nvPr>
        </p:nvSpPr>
        <p:spPr>
          <a:xfrm>
            <a:off x="685800" y="1447800"/>
            <a:ext cx="7772400" cy="4454525"/>
          </a:xfrm>
        </p:spPr>
        <p:txBody>
          <a:bodyPr/>
          <a:lstStyle/>
          <a:p>
            <a:pPr eaLnBrk="1" hangingPunct="1"/>
            <a:r>
              <a:rPr lang="en-US" altLang="en-US" dirty="0"/>
              <a:t>A.K.A. Delta hepatitis virus</a:t>
            </a:r>
          </a:p>
          <a:p>
            <a:pPr lvl="1" eaLnBrk="1" hangingPunct="1"/>
            <a:r>
              <a:rPr lang="en-US" altLang="en-US" dirty="0"/>
              <a:t>Defective virus that requires HBV for replication</a:t>
            </a:r>
          </a:p>
          <a:p>
            <a:pPr lvl="1" eaLnBrk="1" hangingPunct="1"/>
            <a:r>
              <a:rPr lang="en-US" altLang="en-US" dirty="0"/>
              <a:t>Requires HBsAg as its envelope</a:t>
            </a:r>
          </a:p>
          <a:p>
            <a:pPr eaLnBrk="1" hangingPunct="1"/>
            <a:r>
              <a:rPr lang="en-US" altLang="en-US" dirty="0"/>
              <a:t>Transmission </a:t>
            </a:r>
          </a:p>
          <a:p>
            <a:pPr lvl="1" eaLnBrk="1" hangingPunct="1"/>
            <a:r>
              <a:rPr lang="en-US" altLang="en-US" dirty="0"/>
              <a:t>Primarily through parenteral routes</a:t>
            </a:r>
          </a:p>
          <a:p>
            <a:pPr lvl="1" eaLnBrk="1" hangingPunct="1"/>
            <a:r>
              <a:rPr lang="en-US" altLang="en-US" dirty="0"/>
              <a:t>Mucosal contact has been implicated.</a:t>
            </a:r>
          </a:p>
          <a:p>
            <a:pPr eaLnBrk="1" hangingPunct="1"/>
            <a:r>
              <a:rPr lang="en-US" altLang="en-US" dirty="0"/>
              <a:t>Risk factors</a:t>
            </a:r>
          </a:p>
          <a:p>
            <a:pPr lvl="1" eaLnBrk="1" hangingPunct="1"/>
            <a:r>
              <a:rPr lang="en-US" altLang="en-US" dirty="0"/>
              <a:t>IV-drug users</a:t>
            </a:r>
          </a:p>
          <a:p>
            <a:pPr lvl="1" eaLnBrk="1" hangingPunct="1"/>
            <a:r>
              <a:rPr lang="en-US" altLang="en-US" dirty="0"/>
              <a:t>Limited numbers of MSM in certain locations</a:t>
            </a:r>
          </a:p>
          <a:p>
            <a:pPr eaLnBrk="1" hangingPunct="1"/>
            <a:endParaRPr lang="en-US" altLang="en-US" dirty="0"/>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3B29E69C-F919-685B-C9C2-DB52AA09AC03}"/>
              </a:ext>
            </a:extLst>
          </p:cNvPr>
          <p:cNvSpPr>
            <a:spLocks noGrp="1"/>
          </p:cNvSpPr>
          <p:nvPr>
            <p:ph type="title"/>
          </p:nvPr>
        </p:nvSpPr>
        <p:spPr/>
        <p:txBody>
          <a:bodyPr/>
          <a:lstStyle/>
          <a:p>
            <a:pPr eaLnBrk="1" hangingPunct="1"/>
            <a:r>
              <a:rPr lang="en-US" altLang="en-US" sz="4000" dirty="0"/>
              <a:t>Hepatitis D Virus (HDV)</a:t>
            </a:r>
            <a:endParaRPr lang="en-US" altLang="en-US" dirty="0"/>
          </a:p>
        </p:txBody>
      </p:sp>
      <p:sp>
        <p:nvSpPr>
          <p:cNvPr id="100355" name="Rectangle 3">
            <a:extLst>
              <a:ext uri="{FF2B5EF4-FFF2-40B4-BE49-F238E27FC236}">
                <a16:creationId xmlns:a16="http://schemas.microsoft.com/office/drawing/2014/main" id="{DD183019-1D46-0FF6-72E1-3DDF0883326A}"/>
              </a:ext>
            </a:extLst>
          </p:cNvPr>
          <p:cNvSpPr>
            <a:spLocks noGrp="1"/>
          </p:cNvSpPr>
          <p:nvPr>
            <p:ph idx="1"/>
          </p:nvPr>
        </p:nvSpPr>
        <p:spPr>
          <a:xfrm>
            <a:off x="685800" y="1447800"/>
            <a:ext cx="7772400" cy="4454525"/>
          </a:xfrm>
        </p:spPr>
        <p:txBody>
          <a:bodyPr/>
          <a:lstStyle/>
          <a:p>
            <a:pPr eaLnBrk="1" hangingPunct="1"/>
            <a:r>
              <a:rPr lang="en-US" altLang="en-US" dirty="0"/>
              <a:t>Rare but usually severe and results in acute disease</a:t>
            </a:r>
          </a:p>
          <a:p>
            <a:pPr lvl="1" eaLnBrk="1" hangingPunct="1"/>
            <a:r>
              <a:rPr lang="en-US" altLang="en-US" dirty="0"/>
              <a:t>with a fatality rate of 5%, or chronic symptoms progressing to cirrhosis in two thirds of those infected. </a:t>
            </a:r>
          </a:p>
          <a:p>
            <a:pPr eaLnBrk="1" hangingPunct="1"/>
            <a:r>
              <a:rPr lang="en-US" altLang="en-US" dirty="0"/>
              <a:t>Two clinical forms: </a:t>
            </a:r>
          </a:p>
          <a:p>
            <a:pPr lvl="1" eaLnBrk="1" hangingPunct="1"/>
            <a:r>
              <a:rPr lang="en-US" altLang="en-US" dirty="0"/>
              <a:t>Co-infection, simultaneous infection with HBV and HDV</a:t>
            </a:r>
          </a:p>
          <a:p>
            <a:pPr lvl="1" eaLnBrk="1" hangingPunct="1"/>
            <a:r>
              <a:rPr lang="en-US" altLang="en-US" dirty="0"/>
              <a:t>Superinfection, infection develops in a patient with chronic HBV infection.  </a:t>
            </a:r>
          </a:p>
          <a:p>
            <a:pPr eaLnBrk="1" hangingPunct="1"/>
            <a:endParaRPr lang="en-US" altLang="en-US" dirty="0"/>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C3921E40-B3B6-77D7-F929-766D70D48226}"/>
              </a:ext>
            </a:extLst>
          </p:cNvPr>
          <p:cNvSpPr>
            <a:spLocks noGrp="1"/>
          </p:cNvSpPr>
          <p:nvPr>
            <p:ph type="title"/>
          </p:nvPr>
        </p:nvSpPr>
        <p:spPr/>
        <p:txBody>
          <a:bodyPr/>
          <a:lstStyle/>
          <a:p>
            <a:pPr eaLnBrk="1" hangingPunct="1"/>
            <a:r>
              <a:rPr lang="en-US" altLang="en-US" sz="4000" dirty="0"/>
              <a:t>Hepatitis D Virus (HDV)</a:t>
            </a:r>
            <a:endParaRPr lang="en-US" altLang="en-US" dirty="0"/>
          </a:p>
        </p:txBody>
      </p:sp>
      <p:sp>
        <p:nvSpPr>
          <p:cNvPr id="101379" name="Rectangle 3">
            <a:extLst>
              <a:ext uri="{FF2B5EF4-FFF2-40B4-BE49-F238E27FC236}">
                <a16:creationId xmlns:a16="http://schemas.microsoft.com/office/drawing/2014/main" id="{D9D7E887-7958-3973-2A5F-6E4A0C792AD8}"/>
              </a:ext>
            </a:extLst>
          </p:cNvPr>
          <p:cNvSpPr>
            <a:spLocks noGrp="1"/>
          </p:cNvSpPr>
          <p:nvPr>
            <p:ph idx="1"/>
          </p:nvPr>
        </p:nvSpPr>
        <p:spPr>
          <a:xfrm>
            <a:off x="685800" y="1447800"/>
            <a:ext cx="7772400" cy="4454525"/>
          </a:xfrm>
        </p:spPr>
        <p:txBody>
          <a:bodyPr/>
          <a:lstStyle/>
          <a:p>
            <a:pPr eaLnBrk="1" hangingPunct="1"/>
            <a:r>
              <a:rPr lang="en-US" altLang="en-US" dirty="0"/>
              <a:t>Patients with superinfection </a:t>
            </a:r>
          </a:p>
          <a:p>
            <a:pPr lvl="1" eaLnBrk="1" hangingPunct="1"/>
            <a:r>
              <a:rPr lang="en-US" altLang="en-US" dirty="0"/>
              <a:t>Have a more severe acute infection and have a higher risk of fulminant hepatitis compared with patients with co-infection. </a:t>
            </a:r>
          </a:p>
          <a:p>
            <a:pPr eaLnBrk="1" hangingPunct="1"/>
            <a:r>
              <a:rPr lang="en-US" altLang="en-US" dirty="0"/>
              <a:t>Long-term carriers of HBV who become superinfected with HDV </a:t>
            </a:r>
          </a:p>
          <a:p>
            <a:pPr lvl="1" eaLnBrk="1" hangingPunct="1"/>
            <a:r>
              <a:rPr lang="en-US" altLang="en-US" dirty="0"/>
              <a:t>Also develop chronic HDV infection, which increases their chance of developing cirrhosis.</a:t>
            </a:r>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9B02FE5B-06BA-D636-795C-25180238F3EC}"/>
              </a:ext>
            </a:extLst>
          </p:cNvPr>
          <p:cNvSpPr>
            <a:spLocks noGrp="1"/>
          </p:cNvSpPr>
          <p:nvPr>
            <p:ph type="title"/>
          </p:nvPr>
        </p:nvSpPr>
        <p:spPr/>
        <p:txBody>
          <a:bodyPr/>
          <a:lstStyle/>
          <a:p>
            <a:r>
              <a:rPr lang="en-US" altLang="en-US" sz="4000" dirty="0"/>
              <a:t>Hepatitis D Virus (HDV)</a:t>
            </a:r>
            <a:endParaRPr lang="en-US" altLang="en-US" dirty="0"/>
          </a:p>
        </p:txBody>
      </p:sp>
      <p:sp>
        <p:nvSpPr>
          <p:cNvPr id="102403" name="Content Placeholder 2">
            <a:extLst>
              <a:ext uri="{FF2B5EF4-FFF2-40B4-BE49-F238E27FC236}">
                <a16:creationId xmlns:a16="http://schemas.microsoft.com/office/drawing/2014/main" id="{EE1FE9D3-970D-7160-4232-D67DEB5AF8AF}"/>
              </a:ext>
            </a:extLst>
          </p:cNvPr>
          <p:cNvSpPr>
            <a:spLocks noGrp="1"/>
          </p:cNvSpPr>
          <p:nvPr>
            <p:ph idx="1"/>
          </p:nvPr>
        </p:nvSpPr>
        <p:spPr/>
        <p:txBody>
          <a:bodyPr/>
          <a:lstStyle/>
          <a:p>
            <a:r>
              <a:rPr lang="en-US" altLang="en-US"/>
              <a:t>Diagnosis of HDV infection requires serologic testing for specific HDV antibody. </a:t>
            </a:r>
          </a:p>
          <a:p>
            <a:r>
              <a:rPr lang="en-US" altLang="en-US"/>
              <a:t>Commercial tests are available for HDV IgG.</a:t>
            </a:r>
          </a:p>
          <a:p>
            <a:r>
              <a:rPr lang="en-US" altLang="en-US"/>
              <a:t>Reference laboratories may offer IgM anti-HDV antibody testing and PCR assay for HDV.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3154F295-F43F-5A25-7384-E96C47495CC5}"/>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Interpretation of HDV Infection Serologic Markers</a:t>
            </a:r>
          </a:p>
        </p:txBody>
      </p:sp>
      <p:pic>
        <p:nvPicPr>
          <p:cNvPr id="103429" name="Picture 6" descr="C:\Users\12994\Desktop\Mahon\table29.9.jpg">
            <a:extLst>
              <a:ext uri="{FF2B5EF4-FFF2-40B4-BE49-F238E27FC236}">
                <a16:creationId xmlns:a16="http://schemas.microsoft.com/office/drawing/2014/main" id="{D61E34B1-D3FF-2B99-0648-F7148325D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1976438"/>
            <a:ext cx="546735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8B1FD538-EA8F-7172-C6A9-24B1A53485EC}"/>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Serologic Evaluation of HDV Infection</a:t>
            </a:r>
          </a:p>
        </p:txBody>
      </p:sp>
      <p:pic>
        <p:nvPicPr>
          <p:cNvPr id="104453" name="Picture 6" descr="Y:\ELS00000-IW26_[Mahon 6e]\ELS00000-IW26-SRC\Course-N\Construction\IC\jpg\Chapter029\029020B.jpg">
            <a:extLst>
              <a:ext uri="{FF2B5EF4-FFF2-40B4-BE49-F238E27FC236}">
                <a16:creationId xmlns:a16="http://schemas.microsoft.com/office/drawing/2014/main" id="{B8168663-06E4-7299-BD6E-934781C2B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038" y="3886200"/>
            <a:ext cx="4779962"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4" name="Picture 7" descr="Y:\ELS00000-IW26_[Mahon 6e]\ELS00000-IW26-SRC\Course-N\Construction\IC\jpg\Chapter029\029020A.jpg">
            <a:extLst>
              <a:ext uri="{FF2B5EF4-FFF2-40B4-BE49-F238E27FC236}">
                <a16:creationId xmlns:a16="http://schemas.microsoft.com/office/drawing/2014/main" id="{547B0478-2842-7788-7CB8-70C195D010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038" y="1341438"/>
            <a:ext cx="4779962"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5B377C13-A5E3-010B-C40C-04CA6FE93DB1}"/>
              </a:ext>
            </a:extLst>
          </p:cNvPr>
          <p:cNvSpPr>
            <a:spLocks noGrp="1"/>
          </p:cNvSpPr>
          <p:nvPr>
            <p:ph type="title"/>
          </p:nvPr>
        </p:nvSpPr>
        <p:spPr/>
        <p:txBody>
          <a:bodyPr/>
          <a:lstStyle/>
          <a:p>
            <a:pPr eaLnBrk="1" hangingPunct="1"/>
            <a:r>
              <a:rPr lang="en-US" altLang="en-US" sz="4000" dirty="0"/>
              <a:t>Hepatitis C Virus (HCV)</a:t>
            </a:r>
            <a:endParaRPr lang="en-US" altLang="en-US" dirty="0"/>
          </a:p>
        </p:txBody>
      </p:sp>
      <p:sp>
        <p:nvSpPr>
          <p:cNvPr id="107523" name="Rectangle 3">
            <a:extLst>
              <a:ext uri="{FF2B5EF4-FFF2-40B4-BE49-F238E27FC236}">
                <a16:creationId xmlns:a16="http://schemas.microsoft.com/office/drawing/2014/main" id="{CE893306-A8C8-382A-08D9-5A0CC54AC93B}"/>
              </a:ext>
            </a:extLst>
          </p:cNvPr>
          <p:cNvSpPr>
            <a:spLocks noGrp="1"/>
          </p:cNvSpPr>
          <p:nvPr>
            <p:ph idx="1"/>
          </p:nvPr>
        </p:nvSpPr>
        <p:spPr/>
        <p:txBody>
          <a:bodyPr/>
          <a:lstStyle/>
          <a:p>
            <a:pPr eaLnBrk="1" hangingPunct="1"/>
            <a:r>
              <a:rPr lang="en-US" altLang="en-US" sz="2600" dirty="0" err="1"/>
              <a:t>ssRNA</a:t>
            </a:r>
            <a:r>
              <a:rPr lang="en-US" altLang="en-US" sz="2600" dirty="0"/>
              <a:t> virus, accounts for about 90% of all previous cases that were not HAV or HBV (NANB)</a:t>
            </a:r>
          </a:p>
          <a:p>
            <a:pPr eaLnBrk="1" hangingPunct="1"/>
            <a:r>
              <a:rPr lang="en-US" altLang="en-US" sz="2600" dirty="0"/>
              <a:t>Bloodborne pathogen</a:t>
            </a:r>
          </a:p>
          <a:p>
            <a:pPr eaLnBrk="1" hangingPunct="1"/>
            <a:r>
              <a:rPr lang="en-US" altLang="en-US" sz="2600" dirty="0"/>
              <a:t>Transmission</a:t>
            </a:r>
          </a:p>
          <a:p>
            <a:pPr lvl="1" eaLnBrk="1" hangingPunct="1"/>
            <a:r>
              <a:rPr lang="en-US" altLang="en-US" dirty="0"/>
              <a:t>Perinatal</a:t>
            </a:r>
          </a:p>
          <a:p>
            <a:pPr lvl="1" eaLnBrk="1" hangingPunct="1"/>
            <a:r>
              <a:rPr lang="en-US" altLang="en-US" dirty="0"/>
              <a:t>Sexual transmission</a:t>
            </a:r>
          </a:p>
          <a:p>
            <a:pPr lvl="1" eaLnBrk="1" hangingPunct="1"/>
            <a:r>
              <a:rPr lang="en-US" altLang="en-US" dirty="0"/>
              <a:t>Parental transmission-the major route</a:t>
            </a:r>
          </a:p>
          <a:p>
            <a:pPr eaLnBrk="1" hangingPunct="1"/>
            <a:endParaRPr lang="en-US" altLang="en-US" dirty="0"/>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E8731C7F-C964-35AC-22D6-0F29D7CF35DF}"/>
              </a:ext>
            </a:extLst>
          </p:cNvPr>
          <p:cNvSpPr>
            <a:spLocks noGrp="1"/>
          </p:cNvSpPr>
          <p:nvPr>
            <p:ph type="title"/>
          </p:nvPr>
        </p:nvSpPr>
        <p:spPr/>
        <p:txBody>
          <a:bodyPr/>
          <a:lstStyle/>
          <a:p>
            <a:pPr eaLnBrk="1" hangingPunct="1"/>
            <a:r>
              <a:rPr lang="en-US" altLang="en-US" sz="4000" dirty="0"/>
              <a:t>Hepatitis C Virus (HCV)</a:t>
            </a:r>
            <a:endParaRPr lang="en-US" altLang="en-US" dirty="0"/>
          </a:p>
        </p:txBody>
      </p:sp>
      <p:sp>
        <p:nvSpPr>
          <p:cNvPr id="108547" name="Rectangle 3">
            <a:extLst>
              <a:ext uri="{FF2B5EF4-FFF2-40B4-BE49-F238E27FC236}">
                <a16:creationId xmlns:a16="http://schemas.microsoft.com/office/drawing/2014/main" id="{B841AFCE-478C-443D-373F-34333211CBDA}"/>
              </a:ext>
            </a:extLst>
          </p:cNvPr>
          <p:cNvSpPr>
            <a:spLocks noGrp="1"/>
          </p:cNvSpPr>
          <p:nvPr>
            <p:ph idx="1"/>
          </p:nvPr>
        </p:nvSpPr>
        <p:spPr/>
        <p:txBody>
          <a:bodyPr/>
          <a:lstStyle/>
          <a:p>
            <a:pPr eaLnBrk="1" hangingPunct="1"/>
            <a:r>
              <a:rPr lang="en-US" altLang="en-US" dirty="0"/>
              <a:t>Risk factors</a:t>
            </a:r>
          </a:p>
          <a:p>
            <a:pPr lvl="1" eaLnBrk="1" hangingPunct="1"/>
            <a:r>
              <a:rPr lang="en-US" altLang="en-US" dirty="0"/>
              <a:t>Blood exposure, usually transfusions before routine testing of blood units</a:t>
            </a:r>
          </a:p>
          <a:p>
            <a:pPr lvl="1" eaLnBrk="1" hangingPunct="1"/>
            <a:r>
              <a:rPr lang="en-US" altLang="en-US" dirty="0"/>
              <a:t>Sometimes sexual contact</a:t>
            </a:r>
          </a:p>
          <a:p>
            <a:pPr lvl="1" eaLnBrk="1" hangingPunct="1"/>
            <a:r>
              <a:rPr lang="en-US" altLang="en-US" dirty="0"/>
              <a:t>IV-drug use</a:t>
            </a:r>
          </a:p>
          <a:p>
            <a:pPr eaLnBrk="1" hangingPunct="1"/>
            <a:endParaRPr lang="en-US" altLang="en-US" dirty="0"/>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984D01CD-FCC3-4E0C-2153-45DCF4DF39A2}"/>
              </a:ext>
            </a:extLst>
          </p:cNvPr>
          <p:cNvSpPr>
            <a:spLocks noGrp="1"/>
          </p:cNvSpPr>
          <p:nvPr>
            <p:ph type="title"/>
          </p:nvPr>
        </p:nvSpPr>
        <p:spPr>
          <a:xfrm>
            <a:off x="685800" y="227013"/>
            <a:ext cx="8229600" cy="1143000"/>
          </a:xfrm>
        </p:spPr>
        <p:txBody>
          <a:bodyPr/>
          <a:lstStyle/>
          <a:p>
            <a:pPr eaLnBrk="1" hangingPunct="1"/>
            <a:r>
              <a:rPr lang="en-US" altLang="en-US" sz="4000" dirty="0"/>
              <a:t>Hepatitis C Virus (HCV)</a:t>
            </a:r>
            <a:endParaRPr lang="en-US" altLang="en-US" dirty="0"/>
          </a:p>
        </p:txBody>
      </p:sp>
      <p:sp>
        <p:nvSpPr>
          <p:cNvPr id="109571" name="Rectangle 3">
            <a:extLst>
              <a:ext uri="{FF2B5EF4-FFF2-40B4-BE49-F238E27FC236}">
                <a16:creationId xmlns:a16="http://schemas.microsoft.com/office/drawing/2014/main" id="{E057233F-0641-C4C2-AD99-191AC16CB909}"/>
              </a:ext>
            </a:extLst>
          </p:cNvPr>
          <p:cNvSpPr>
            <a:spLocks noGrp="1"/>
          </p:cNvSpPr>
          <p:nvPr>
            <p:ph idx="1"/>
          </p:nvPr>
        </p:nvSpPr>
        <p:spPr/>
        <p:txBody>
          <a:bodyPr/>
          <a:lstStyle/>
          <a:p>
            <a:pPr eaLnBrk="1" hangingPunct="1"/>
            <a:r>
              <a:rPr lang="en-US" altLang="en-US" dirty="0"/>
              <a:t>Symptoms</a:t>
            </a:r>
          </a:p>
          <a:p>
            <a:pPr lvl="1" eaLnBrk="1" hangingPunct="1"/>
            <a:r>
              <a:rPr lang="en-US" altLang="en-US" dirty="0"/>
              <a:t>May be subtle and take time to become apparent</a:t>
            </a:r>
          </a:p>
          <a:p>
            <a:pPr eaLnBrk="1" hangingPunct="1"/>
            <a:r>
              <a:rPr lang="en-US" altLang="en-US" dirty="0"/>
              <a:t>About 20% to 30% of patients with chronic infections develop cirrhosis.</a:t>
            </a:r>
          </a:p>
          <a:p>
            <a:pPr eaLnBrk="1" hangingPunct="1"/>
            <a:r>
              <a:rPr lang="en-US" altLang="en-US" dirty="0"/>
              <a:t>Major risk factor for hepatocellular carcinoma- cirrhosis</a:t>
            </a:r>
          </a:p>
          <a:p>
            <a:pPr eaLnBrk="1" hangingPunct="1"/>
            <a:r>
              <a:rPr lang="en-US" altLang="en-US" dirty="0"/>
              <a:t>HVC has the highest mortality rate among HAV, HBV, and HCV.</a:t>
            </a: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5DCF68E0-9B97-6CAB-5CDC-B6AD527BE96C}"/>
              </a:ext>
            </a:extLst>
          </p:cNvPr>
          <p:cNvSpPr>
            <a:spLocks noGrp="1"/>
          </p:cNvSpPr>
          <p:nvPr>
            <p:ph type="title"/>
          </p:nvPr>
        </p:nvSpPr>
        <p:spPr/>
        <p:txBody>
          <a:bodyPr/>
          <a:lstStyle/>
          <a:p>
            <a:pPr eaLnBrk="1" hangingPunct="1"/>
            <a:r>
              <a:rPr lang="en-US" altLang="en-US" sz="4000" dirty="0"/>
              <a:t>Hepatitis C Virus (HCV)</a:t>
            </a:r>
            <a:endParaRPr lang="en-US" altLang="en-US" dirty="0"/>
          </a:p>
        </p:txBody>
      </p:sp>
      <p:sp>
        <p:nvSpPr>
          <p:cNvPr id="110595" name="Rectangle 3">
            <a:extLst>
              <a:ext uri="{FF2B5EF4-FFF2-40B4-BE49-F238E27FC236}">
                <a16:creationId xmlns:a16="http://schemas.microsoft.com/office/drawing/2014/main" id="{54963786-BDF7-BEE0-C4BB-DF15FC3DD329}"/>
              </a:ext>
            </a:extLst>
          </p:cNvPr>
          <p:cNvSpPr>
            <a:spLocks noGrp="1"/>
          </p:cNvSpPr>
          <p:nvPr>
            <p:ph idx="1"/>
          </p:nvPr>
        </p:nvSpPr>
        <p:spPr>
          <a:xfrm>
            <a:off x="609600" y="1527175"/>
            <a:ext cx="7924800" cy="4454525"/>
          </a:xfrm>
        </p:spPr>
        <p:txBody>
          <a:bodyPr/>
          <a:lstStyle/>
          <a:p>
            <a:pPr eaLnBrk="1" hangingPunct="1"/>
            <a:r>
              <a:rPr lang="en-US" altLang="en-US" dirty="0"/>
              <a:t>Diagnosis</a:t>
            </a:r>
          </a:p>
          <a:p>
            <a:pPr lvl="1" eaLnBrk="1" hangingPunct="1"/>
            <a:r>
              <a:rPr lang="en-US" altLang="en-US" dirty="0"/>
              <a:t>Gene amplification tests prove that HCV RNA appears in newly infected patients in as little as 2 weeks.</a:t>
            </a:r>
          </a:p>
          <a:p>
            <a:pPr lvl="1" eaLnBrk="1" hangingPunct="1"/>
            <a:r>
              <a:rPr lang="en-US" altLang="en-US" dirty="0"/>
              <a:t>Most detection is via serologic testing.</a:t>
            </a:r>
          </a:p>
          <a:p>
            <a:pPr lvl="1" eaLnBrk="1" hangingPunct="1"/>
            <a:r>
              <a:rPr lang="en-US" altLang="en-US" dirty="0"/>
              <a:t>Anti-HCV antibodies</a:t>
            </a:r>
          </a:p>
          <a:p>
            <a:pPr lvl="2" eaLnBrk="1" hangingPunct="1"/>
            <a:r>
              <a:rPr lang="en-US" altLang="en-US" dirty="0"/>
              <a:t>Does not produce lifelong antibodies</a:t>
            </a:r>
          </a:p>
          <a:p>
            <a:pPr lvl="2" eaLnBrk="1" hangingPunct="1"/>
            <a:r>
              <a:rPr lang="en-US" altLang="en-US" dirty="0"/>
              <a:t>Persistence indicates chronic infection </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70DCC7E-CB99-0B81-17F4-8A485195FF5E}"/>
              </a:ext>
            </a:extLst>
          </p:cNvPr>
          <p:cNvSpPr>
            <a:spLocks noGrp="1"/>
          </p:cNvSpPr>
          <p:nvPr>
            <p:ph type="title"/>
          </p:nvPr>
        </p:nvSpPr>
        <p:spPr/>
        <p:txBody>
          <a:bodyPr/>
          <a:lstStyle/>
          <a:p>
            <a:r>
              <a:rPr lang="en-US" altLang="en-US" dirty="0"/>
              <a:t>Enteroviruses</a:t>
            </a:r>
            <a:br>
              <a:rPr lang="en-US" altLang="en-US" dirty="0"/>
            </a:br>
            <a:endParaRPr lang="en-US" altLang="en-US" strike="sngStrike" dirty="0"/>
          </a:p>
        </p:txBody>
      </p:sp>
      <p:sp>
        <p:nvSpPr>
          <p:cNvPr id="25603" name="Content Placeholder 2">
            <a:extLst>
              <a:ext uri="{FF2B5EF4-FFF2-40B4-BE49-F238E27FC236}">
                <a16:creationId xmlns:a16="http://schemas.microsoft.com/office/drawing/2014/main" id="{FE665610-BF70-D147-ECD8-154206BAFC50}"/>
              </a:ext>
            </a:extLst>
          </p:cNvPr>
          <p:cNvSpPr>
            <a:spLocks noGrp="1"/>
          </p:cNvSpPr>
          <p:nvPr>
            <p:ph idx="1"/>
          </p:nvPr>
        </p:nvSpPr>
        <p:spPr/>
        <p:txBody>
          <a:bodyPr/>
          <a:lstStyle/>
          <a:p>
            <a:r>
              <a:rPr lang="en-US" altLang="en-US" dirty="0"/>
              <a:t>Polioviruses clinical manifestations </a:t>
            </a:r>
          </a:p>
          <a:p>
            <a:pPr lvl="1"/>
            <a:r>
              <a:rPr lang="en-US" altLang="en-US" dirty="0"/>
              <a:t>Polioviruses tend to infect the CNS and cause paralysis in a small percentage of infected individuals. </a:t>
            </a:r>
          </a:p>
          <a:p>
            <a:pPr lvl="1"/>
            <a:r>
              <a:rPr lang="en-US" altLang="en-US" dirty="0"/>
              <a:t>The viruses destroy their host cells. In the intestines, damage is temporary because the cells lining the gut are rapidly replaced. </a:t>
            </a:r>
          </a:p>
          <a:p>
            <a:pPr lvl="1"/>
            <a:r>
              <a:rPr lang="en-US" altLang="en-US" dirty="0"/>
              <a:t>In contrast, neurons are not replaced, which results in neuron death and permanent paralysis.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6402ED0B-F3D7-70AF-4DF1-82AD834C4AA2}"/>
              </a:ext>
            </a:extLst>
          </p:cNvPr>
          <p:cNvSpPr>
            <a:spLocks noGrp="1"/>
          </p:cNvSpPr>
          <p:nvPr>
            <p:ph type="title"/>
          </p:nvPr>
        </p:nvSpPr>
        <p:spPr/>
        <p:txBody>
          <a:bodyPr/>
          <a:lstStyle/>
          <a:p>
            <a:pPr eaLnBrk="1" hangingPunct="1"/>
            <a:r>
              <a:rPr lang="en-US" altLang="en-US" sz="4000" dirty="0"/>
              <a:t>Hepatitis C Virus (HCV)</a:t>
            </a:r>
            <a:endParaRPr lang="en-US" altLang="en-US" dirty="0"/>
          </a:p>
        </p:txBody>
      </p:sp>
      <p:sp>
        <p:nvSpPr>
          <p:cNvPr id="111619" name="Rectangle 3">
            <a:extLst>
              <a:ext uri="{FF2B5EF4-FFF2-40B4-BE49-F238E27FC236}">
                <a16:creationId xmlns:a16="http://schemas.microsoft.com/office/drawing/2014/main" id="{3523BE9B-2106-E91D-FD22-DCCF3A72EE1C}"/>
              </a:ext>
            </a:extLst>
          </p:cNvPr>
          <p:cNvSpPr>
            <a:spLocks noGrp="1"/>
          </p:cNvSpPr>
          <p:nvPr>
            <p:ph idx="1"/>
          </p:nvPr>
        </p:nvSpPr>
        <p:spPr>
          <a:xfrm>
            <a:off x="609600" y="1527175"/>
            <a:ext cx="7924800" cy="4454525"/>
          </a:xfrm>
        </p:spPr>
        <p:txBody>
          <a:bodyPr/>
          <a:lstStyle/>
          <a:p>
            <a:pPr eaLnBrk="1" hangingPunct="1"/>
            <a:r>
              <a:rPr lang="en-US" altLang="en-US" dirty="0"/>
              <a:t>Diagnosis</a:t>
            </a:r>
          </a:p>
          <a:p>
            <a:pPr lvl="1" eaLnBrk="1" hangingPunct="1"/>
            <a:r>
              <a:rPr lang="en-US" altLang="en-US" dirty="0"/>
              <a:t>Screening tests</a:t>
            </a:r>
          </a:p>
          <a:p>
            <a:pPr lvl="2" eaLnBrk="1" hangingPunct="1"/>
            <a:r>
              <a:rPr lang="en-US" altLang="en-US" dirty="0"/>
              <a:t>EIAs that detect serum antibodies to HCV proteins</a:t>
            </a:r>
          </a:p>
          <a:p>
            <a:pPr lvl="2" eaLnBrk="1" hangingPunct="1"/>
            <a:r>
              <a:rPr lang="en-US" altLang="en-US" dirty="0"/>
              <a:t>Low sensitivity</a:t>
            </a:r>
          </a:p>
          <a:p>
            <a:pPr lvl="1" eaLnBrk="1" hangingPunct="1"/>
            <a:r>
              <a:rPr lang="en-US" altLang="en-US" dirty="0"/>
              <a:t>Second-generation immunoblot assays use recombinant and/or synthetic proteins to detect anti-HCV antibodies. </a:t>
            </a:r>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3AE0FCB2-6D77-DE33-FA2F-353046A06942}"/>
              </a:ext>
            </a:extLst>
          </p:cNvPr>
          <p:cNvSpPr>
            <a:spLocks noGrp="1"/>
          </p:cNvSpPr>
          <p:nvPr>
            <p:ph type="title"/>
          </p:nvPr>
        </p:nvSpPr>
        <p:spPr/>
        <p:txBody>
          <a:bodyPr/>
          <a:lstStyle/>
          <a:p>
            <a:pPr eaLnBrk="1" hangingPunct="1"/>
            <a:r>
              <a:rPr lang="en-US" altLang="en-US" sz="4000" dirty="0"/>
              <a:t>Hepatitis C Virus (HCV)</a:t>
            </a:r>
            <a:endParaRPr lang="en-US" altLang="en-US" dirty="0"/>
          </a:p>
        </p:txBody>
      </p:sp>
      <p:sp>
        <p:nvSpPr>
          <p:cNvPr id="112643" name="Rectangle 3">
            <a:extLst>
              <a:ext uri="{FF2B5EF4-FFF2-40B4-BE49-F238E27FC236}">
                <a16:creationId xmlns:a16="http://schemas.microsoft.com/office/drawing/2014/main" id="{45D333D0-D8B2-35C4-621F-49A73EB32090}"/>
              </a:ext>
            </a:extLst>
          </p:cNvPr>
          <p:cNvSpPr>
            <a:spLocks noGrp="1"/>
          </p:cNvSpPr>
          <p:nvPr>
            <p:ph idx="1"/>
          </p:nvPr>
        </p:nvSpPr>
        <p:spPr>
          <a:xfrm>
            <a:off x="609600" y="1527175"/>
            <a:ext cx="7924800" cy="4454525"/>
          </a:xfrm>
        </p:spPr>
        <p:txBody>
          <a:bodyPr/>
          <a:lstStyle/>
          <a:p>
            <a:pPr eaLnBrk="1" hangingPunct="1"/>
            <a:r>
              <a:rPr lang="en-US" altLang="en-US" dirty="0"/>
              <a:t>Diagnosis</a:t>
            </a:r>
          </a:p>
          <a:p>
            <a:pPr lvl="1" eaLnBrk="1" hangingPunct="1"/>
            <a:r>
              <a:rPr lang="en-US" altLang="en-US" dirty="0"/>
              <a:t>Currently, third-generation tests are more sensitive and accurate and are commonly used.</a:t>
            </a:r>
          </a:p>
          <a:p>
            <a:pPr lvl="2" eaLnBrk="1" hangingPunct="1"/>
            <a:r>
              <a:rPr lang="en-US" altLang="en-US" dirty="0"/>
              <a:t>Employ recombinant proteins</a:t>
            </a:r>
          </a:p>
          <a:p>
            <a:pPr lvl="1" eaLnBrk="1" hangingPunct="1"/>
            <a:r>
              <a:rPr lang="en-US" altLang="en-US" dirty="0"/>
              <a:t>Confirmation testing relies on nucleic acid amplification testing (NAAT).</a:t>
            </a:r>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76688481-5C4B-FA83-3DC9-46AC8FDC23F6}"/>
              </a:ext>
            </a:extLst>
          </p:cNvPr>
          <p:cNvSpPr>
            <a:spLocks noGrp="1"/>
          </p:cNvSpPr>
          <p:nvPr>
            <p:ph type="title"/>
          </p:nvPr>
        </p:nvSpPr>
        <p:spPr/>
        <p:txBody>
          <a:bodyPr/>
          <a:lstStyle/>
          <a:p>
            <a:pPr eaLnBrk="1" hangingPunct="1"/>
            <a:r>
              <a:rPr lang="en-US" altLang="en-US"/>
              <a:t>Serologic Evaluation of HCV</a:t>
            </a:r>
          </a:p>
        </p:txBody>
      </p:sp>
      <p:pic>
        <p:nvPicPr>
          <p:cNvPr id="114693" name="Picture 6" descr="Y:\ELS00000-IW26_[Mahon 6e]\ELS00000-IW26-SRC\Course-N\Construction\IC\jpg\Chapter029\029021.jpg">
            <a:extLst>
              <a:ext uri="{FF2B5EF4-FFF2-40B4-BE49-F238E27FC236}">
                <a16:creationId xmlns:a16="http://schemas.microsoft.com/office/drawing/2014/main" id="{30F59504-6D87-7D6B-3E84-8917AC8CF6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762000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A72A96C-77C9-84EA-52AB-09A4E78DC697}"/>
              </a:ext>
            </a:extLst>
          </p:cNvPr>
          <p:cNvSpPr>
            <a:spLocks noGrp="1"/>
          </p:cNvSpPr>
          <p:nvPr>
            <p:ph type="title"/>
          </p:nvPr>
        </p:nvSpPr>
        <p:spPr/>
        <p:txBody>
          <a:bodyPr/>
          <a:lstStyle/>
          <a:p>
            <a:pPr eaLnBrk="1" hangingPunct="1"/>
            <a:r>
              <a:rPr lang="en-US" sz="4000" dirty="0"/>
              <a:t>Hepatitis E Virus (HEV)</a:t>
            </a:r>
            <a:endParaRPr lang="en-US" altLang="en-US" dirty="0"/>
          </a:p>
        </p:txBody>
      </p:sp>
      <p:sp>
        <p:nvSpPr>
          <p:cNvPr id="116739" name="Rectangle 3">
            <a:extLst>
              <a:ext uri="{FF2B5EF4-FFF2-40B4-BE49-F238E27FC236}">
                <a16:creationId xmlns:a16="http://schemas.microsoft.com/office/drawing/2014/main" id="{AB245D67-E2D6-7577-EB40-C662C955C5C5}"/>
              </a:ext>
            </a:extLst>
          </p:cNvPr>
          <p:cNvSpPr>
            <a:spLocks noGrp="1"/>
          </p:cNvSpPr>
          <p:nvPr>
            <p:ph idx="1"/>
          </p:nvPr>
        </p:nvSpPr>
        <p:spPr/>
        <p:txBody>
          <a:bodyPr/>
          <a:lstStyle/>
          <a:p>
            <a:pPr eaLnBrk="1" hangingPunct="1"/>
            <a:r>
              <a:rPr lang="en-US" altLang="en-US" dirty="0"/>
              <a:t>Small, naked </a:t>
            </a:r>
            <a:r>
              <a:rPr lang="en-US" altLang="en-US" dirty="0" err="1"/>
              <a:t>ssRNA</a:t>
            </a:r>
            <a:r>
              <a:rPr lang="en-US" altLang="en-US" dirty="0"/>
              <a:t> virus</a:t>
            </a:r>
          </a:p>
          <a:p>
            <a:pPr eaLnBrk="1" hangingPunct="1"/>
            <a:r>
              <a:rPr lang="en-US" altLang="en-US" dirty="0"/>
              <a:t>Waterborne enteric agent, transmitted via fecal-oral route</a:t>
            </a:r>
          </a:p>
          <a:p>
            <a:pPr lvl="1" eaLnBrk="1" hangingPunct="1"/>
            <a:r>
              <a:rPr lang="en-US" altLang="en-US" dirty="0"/>
              <a:t>Fecal contamination of drinking water</a:t>
            </a:r>
          </a:p>
          <a:p>
            <a:pPr eaLnBrk="1" hangingPunct="1"/>
            <a:r>
              <a:rPr lang="en-US" altLang="en-US" dirty="0"/>
              <a:t>Causes acute, self-limiting disease, resembling HAV</a:t>
            </a:r>
          </a:p>
          <a:p>
            <a:pPr eaLnBrk="1" hangingPunct="1"/>
            <a:r>
              <a:rPr lang="en-US" altLang="en-US" dirty="0"/>
              <a:t>Found in developing countries</a:t>
            </a:r>
          </a:p>
          <a:p>
            <a:pPr lvl="1" eaLnBrk="1" hangingPunct="1"/>
            <a:r>
              <a:rPr lang="en-US" altLang="en-US" dirty="0"/>
              <a:t>Asia, Africa, and Central America</a:t>
            </a:r>
          </a:p>
          <a:p>
            <a:pPr lvl="1" eaLnBrk="1" hangingPunct="1"/>
            <a:r>
              <a:rPr lang="en-US" altLang="en-US" dirty="0"/>
              <a:t>No U.S. sources </a:t>
            </a:r>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13B16A68-AE25-5AD9-9795-2CFF26A41268}"/>
              </a:ext>
            </a:extLst>
          </p:cNvPr>
          <p:cNvSpPr>
            <a:spLocks noGrp="1"/>
          </p:cNvSpPr>
          <p:nvPr>
            <p:ph type="title"/>
          </p:nvPr>
        </p:nvSpPr>
        <p:spPr/>
        <p:txBody>
          <a:bodyPr/>
          <a:lstStyle/>
          <a:p>
            <a:pPr eaLnBrk="1" hangingPunct="1"/>
            <a:r>
              <a:rPr lang="en-US" sz="4000" dirty="0"/>
              <a:t>Hepatitis E Virus (HEV)</a:t>
            </a:r>
            <a:endParaRPr lang="en-US" altLang="en-US" dirty="0"/>
          </a:p>
        </p:txBody>
      </p:sp>
      <p:sp>
        <p:nvSpPr>
          <p:cNvPr id="117763" name="Rectangle 3">
            <a:extLst>
              <a:ext uri="{FF2B5EF4-FFF2-40B4-BE49-F238E27FC236}">
                <a16:creationId xmlns:a16="http://schemas.microsoft.com/office/drawing/2014/main" id="{90C0C0DE-53DC-B523-ABBB-1815462694B3}"/>
              </a:ext>
            </a:extLst>
          </p:cNvPr>
          <p:cNvSpPr>
            <a:spLocks noGrp="1"/>
          </p:cNvSpPr>
          <p:nvPr>
            <p:ph idx="1"/>
          </p:nvPr>
        </p:nvSpPr>
        <p:spPr>
          <a:xfrm>
            <a:off x="722313" y="1565275"/>
            <a:ext cx="7772400" cy="4759325"/>
          </a:xfrm>
        </p:spPr>
        <p:txBody>
          <a:bodyPr/>
          <a:lstStyle/>
          <a:p>
            <a:pPr eaLnBrk="1" hangingPunct="1"/>
            <a:r>
              <a:rPr lang="en-US" altLang="en-US" dirty="0"/>
              <a:t>Clinical Manifestations</a:t>
            </a:r>
          </a:p>
          <a:p>
            <a:pPr lvl="1" eaLnBrk="1" hangingPunct="1"/>
            <a:r>
              <a:rPr lang="en-US" altLang="en-US" dirty="0"/>
              <a:t>Acute, self-limiting disease</a:t>
            </a:r>
          </a:p>
          <a:p>
            <a:pPr lvl="1" eaLnBrk="1" hangingPunct="1"/>
            <a:r>
              <a:rPr lang="en-US" altLang="en-US" dirty="0"/>
              <a:t>Incubation period 2 to 9 weeks</a:t>
            </a:r>
          </a:p>
          <a:p>
            <a:pPr lvl="1" eaLnBrk="1" hangingPunct="1"/>
            <a:r>
              <a:rPr lang="en-US" altLang="en-US" dirty="0"/>
              <a:t>Signs and symptoms</a:t>
            </a:r>
          </a:p>
          <a:p>
            <a:pPr lvl="2" eaLnBrk="1" hangingPunct="1"/>
            <a:r>
              <a:rPr lang="en-US" altLang="en-US" dirty="0"/>
              <a:t>Fever, malaise, nausea, vomiting, jaundice, and dark-colored urine</a:t>
            </a:r>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F8668289-E1F3-A0CA-C499-1AF15D54719B}"/>
              </a:ext>
            </a:extLst>
          </p:cNvPr>
          <p:cNvSpPr>
            <a:spLocks noGrp="1"/>
          </p:cNvSpPr>
          <p:nvPr>
            <p:ph type="title"/>
          </p:nvPr>
        </p:nvSpPr>
        <p:spPr/>
        <p:txBody>
          <a:bodyPr/>
          <a:lstStyle/>
          <a:p>
            <a:pPr eaLnBrk="1" hangingPunct="1"/>
            <a:r>
              <a:rPr lang="en-US" sz="4000" dirty="0"/>
              <a:t>Hepatitis E Virus (HEV)</a:t>
            </a:r>
            <a:endParaRPr lang="en-US" altLang="en-US" dirty="0"/>
          </a:p>
        </p:txBody>
      </p:sp>
      <p:sp>
        <p:nvSpPr>
          <p:cNvPr id="118787" name="Rectangle 3">
            <a:extLst>
              <a:ext uri="{FF2B5EF4-FFF2-40B4-BE49-F238E27FC236}">
                <a16:creationId xmlns:a16="http://schemas.microsoft.com/office/drawing/2014/main" id="{0C40E6AD-F108-02D4-5D7A-7660A2871B94}"/>
              </a:ext>
            </a:extLst>
          </p:cNvPr>
          <p:cNvSpPr>
            <a:spLocks noGrp="1"/>
          </p:cNvSpPr>
          <p:nvPr>
            <p:ph idx="1"/>
          </p:nvPr>
        </p:nvSpPr>
        <p:spPr>
          <a:xfrm>
            <a:off x="722313" y="1565275"/>
            <a:ext cx="7772400" cy="4759325"/>
          </a:xfrm>
        </p:spPr>
        <p:txBody>
          <a:bodyPr/>
          <a:lstStyle/>
          <a:p>
            <a:pPr eaLnBrk="1" hangingPunct="1"/>
            <a:r>
              <a:rPr lang="en-US" altLang="en-US" dirty="0"/>
              <a:t>Diagnosis</a:t>
            </a:r>
          </a:p>
          <a:p>
            <a:pPr lvl="1" eaLnBrk="1" hangingPunct="1"/>
            <a:r>
              <a:rPr lang="en-US" altLang="en-US" dirty="0"/>
              <a:t>An ELISA test has been developed to detect IgG and IgM antibodies to HEV but is not currently performed in diagnostic laboratories in the US.</a:t>
            </a:r>
          </a:p>
          <a:p>
            <a:pPr eaLnBrk="1" hangingPunct="1"/>
            <a:r>
              <a:rPr lang="en-US" altLang="en-US" dirty="0"/>
              <a:t>Treatment</a:t>
            </a:r>
          </a:p>
          <a:p>
            <a:pPr lvl="1" eaLnBrk="1" hangingPunct="1"/>
            <a:r>
              <a:rPr lang="en-US" altLang="en-US" dirty="0"/>
              <a:t>No specific antiviral therapy is available; patients receive supportive therapy. </a:t>
            </a:r>
          </a:p>
          <a:p>
            <a:pPr lvl="1" eaLnBrk="1" hangingPunct="1"/>
            <a:r>
              <a:rPr lang="en-US" altLang="en-US" dirty="0"/>
              <a:t>Viral shedding in feces has been shown to persist for several weeks.</a:t>
            </a:r>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AACD5877-4037-D508-FDC0-04AB9CE273AC}"/>
              </a:ext>
            </a:extLst>
          </p:cNvPr>
          <p:cNvSpPr>
            <a:spLocks noGrp="1"/>
          </p:cNvSpPr>
          <p:nvPr>
            <p:ph type="title"/>
          </p:nvPr>
        </p:nvSpPr>
        <p:spPr/>
        <p:txBody>
          <a:bodyPr/>
          <a:lstStyle/>
          <a:p>
            <a:pPr eaLnBrk="1" hangingPunct="1"/>
            <a:r>
              <a:rPr lang="en-US" altLang="en-US"/>
              <a:t>Other Hepatitis Viruses</a:t>
            </a:r>
          </a:p>
        </p:txBody>
      </p:sp>
      <p:sp>
        <p:nvSpPr>
          <p:cNvPr id="140291" name="Rectangle 3">
            <a:extLst>
              <a:ext uri="{FF2B5EF4-FFF2-40B4-BE49-F238E27FC236}">
                <a16:creationId xmlns:a16="http://schemas.microsoft.com/office/drawing/2014/main" id="{508E693F-709D-3D84-9EBD-865438A08803}"/>
              </a:ext>
            </a:extLst>
          </p:cNvPr>
          <p:cNvSpPr>
            <a:spLocks noGrp="1" noChangeArrowheads="1"/>
          </p:cNvSpPr>
          <p:nvPr>
            <p:ph idx="1"/>
          </p:nvPr>
        </p:nvSpPr>
        <p:spPr>
          <a:xfrm>
            <a:off x="685800" y="1717675"/>
            <a:ext cx="7772400" cy="4454525"/>
          </a:xfrm>
        </p:spPr>
        <p:txBody>
          <a:bodyPr rtlCol="0">
            <a:normAutofit lnSpcReduction="10000"/>
          </a:bodyPr>
          <a:lstStyle/>
          <a:p>
            <a:pPr eaLnBrk="1" fontAlgn="auto" hangingPunct="1">
              <a:spcAft>
                <a:spcPts val="0"/>
              </a:spcAft>
              <a:defRPr/>
            </a:pPr>
            <a:r>
              <a:rPr lang="en-US" altLang="en-US" dirty="0"/>
              <a:t>HGV</a:t>
            </a:r>
          </a:p>
          <a:p>
            <a:pPr lvl="1" eaLnBrk="1" fontAlgn="auto" hangingPunct="1">
              <a:spcAft>
                <a:spcPts val="0"/>
              </a:spcAft>
              <a:defRPr/>
            </a:pPr>
            <a:r>
              <a:rPr lang="en-US" altLang="en-US" dirty="0"/>
              <a:t>Not common in the US.</a:t>
            </a:r>
          </a:p>
          <a:p>
            <a:pPr lvl="1" eaLnBrk="1" fontAlgn="auto" hangingPunct="1">
              <a:spcAft>
                <a:spcPts val="0"/>
              </a:spcAft>
              <a:defRPr/>
            </a:pPr>
            <a:r>
              <a:rPr lang="en-US" altLang="en-US" dirty="0"/>
              <a:t>Clinical significance is still under investigation.</a:t>
            </a:r>
          </a:p>
          <a:p>
            <a:pPr eaLnBrk="1" fontAlgn="auto" hangingPunct="1">
              <a:spcAft>
                <a:spcPts val="0"/>
              </a:spcAft>
              <a:defRPr/>
            </a:pPr>
            <a:r>
              <a:rPr lang="en-US" altLang="en-US" dirty="0"/>
              <a:t>SEN</a:t>
            </a:r>
          </a:p>
          <a:p>
            <a:pPr lvl="1" eaLnBrk="1" fontAlgn="auto" hangingPunct="1">
              <a:spcAft>
                <a:spcPts val="0"/>
              </a:spcAft>
              <a:defRPr/>
            </a:pPr>
            <a:r>
              <a:rPr lang="en-US" altLang="en-US" dirty="0" err="1"/>
              <a:t>Bloodborne</a:t>
            </a:r>
            <a:endParaRPr lang="en-US" altLang="en-US" dirty="0"/>
          </a:p>
          <a:p>
            <a:pPr lvl="2" eaLnBrk="1" fontAlgn="auto" hangingPunct="1">
              <a:spcAft>
                <a:spcPts val="0"/>
              </a:spcAft>
              <a:defRPr/>
            </a:pPr>
            <a:r>
              <a:rPr lang="en-US" altLang="en-US" dirty="0"/>
              <a:t>Circular DNA genome</a:t>
            </a:r>
          </a:p>
          <a:p>
            <a:pPr lvl="2" eaLnBrk="1" fontAlgn="auto" hangingPunct="1">
              <a:spcAft>
                <a:spcPts val="0"/>
              </a:spcAft>
              <a:defRPr/>
            </a:pPr>
            <a:r>
              <a:rPr lang="en-US" altLang="en-US" dirty="0"/>
              <a:t>Possible link to hepatitis; not definitively linked to any human disease</a:t>
            </a:r>
          </a:p>
          <a:p>
            <a:pPr lvl="2" eaLnBrk="1" fontAlgn="auto" hangingPunct="1">
              <a:spcAft>
                <a:spcPts val="0"/>
              </a:spcAft>
              <a:defRPr/>
            </a:pPr>
            <a:r>
              <a:rPr lang="en-US" altLang="en-US" dirty="0"/>
              <a:t>Appears to be linked to blood transfusions</a:t>
            </a:r>
          </a:p>
          <a:p>
            <a:pPr eaLnBrk="1" fontAlgn="auto" hangingPunct="1">
              <a:spcAft>
                <a:spcPts val="0"/>
              </a:spcAft>
              <a:defRPr/>
            </a:pPr>
            <a:r>
              <a:rPr lang="en-US" altLang="en-US" dirty="0"/>
              <a:t>TTV</a:t>
            </a:r>
          </a:p>
          <a:p>
            <a:pPr lvl="1" eaLnBrk="1" fontAlgn="auto" hangingPunct="1">
              <a:spcAft>
                <a:spcPts val="0"/>
              </a:spcAft>
              <a:defRPr/>
            </a:pPr>
            <a:r>
              <a:rPr lang="en-US" altLang="en-US" dirty="0"/>
              <a:t>May be associated with </a:t>
            </a:r>
            <a:r>
              <a:rPr lang="en-US" altLang="en-US" dirty="0" err="1"/>
              <a:t>posttransfusion</a:t>
            </a:r>
            <a:r>
              <a:rPr lang="en-US" altLang="en-US" dirty="0"/>
              <a:t> hepatitis</a:t>
            </a:r>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4">
            <a:extLst>
              <a:ext uri="{FF2B5EF4-FFF2-40B4-BE49-F238E27FC236}">
                <a16:creationId xmlns:a16="http://schemas.microsoft.com/office/drawing/2014/main" id="{C54988B3-DED3-3107-5768-1D65A118ADC8}"/>
              </a:ext>
            </a:extLst>
          </p:cNvPr>
          <p:cNvSpPr>
            <a:spLocks noGrp="1"/>
          </p:cNvSpPr>
          <p:nvPr>
            <p:ph type="title"/>
          </p:nvPr>
        </p:nvSpPr>
        <p:spPr/>
        <p:txBody>
          <a:bodyPr/>
          <a:lstStyle/>
          <a:p>
            <a:pPr eaLnBrk="1" hangingPunct="1"/>
            <a:r>
              <a:rPr lang="en-US" altLang="en-US" b="0" cap="none" dirty="0"/>
              <a:t>Prions</a:t>
            </a:r>
            <a:endParaRPr lang="en-US" altLang="en-US" dirty="0"/>
          </a:p>
        </p:txBody>
      </p:sp>
      <p:sp>
        <p:nvSpPr>
          <p:cNvPr id="122883" name="Content Placeholder 5">
            <a:extLst>
              <a:ext uri="{FF2B5EF4-FFF2-40B4-BE49-F238E27FC236}">
                <a16:creationId xmlns:a16="http://schemas.microsoft.com/office/drawing/2014/main" id="{A76B6264-B513-89D6-114E-EC0261DB890F}"/>
              </a:ext>
            </a:extLst>
          </p:cNvPr>
          <p:cNvSpPr>
            <a:spLocks noGrp="1"/>
          </p:cNvSpPr>
          <p:nvPr>
            <p:ph idx="1"/>
          </p:nvPr>
        </p:nvSpPr>
        <p:spPr>
          <a:xfrm>
            <a:off x="685800" y="1600200"/>
            <a:ext cx="7772400" cy="4454525"/>
          </a:xfrm>
        </p:spPr>
        <p:txBody>
          <a:bodyPr/>
          <a:lstStyle/>
          <a:p>
            <a:pPr eaLnBrk="1" hangingPunct="1"/>
            <a:r>
              <a:rPr lang="en-US" altLang="en-US" dirty="0"/>
              <a:t>Definition </a:t>
            </a:r>
            <a:endParaRPr lang="en-US" altLang="en-US" strike="sngStrike" dirty="0"/>
          </a:p>
          <a:p>
            <a:pPr lvl="1" eaLnBrk="1" hangingPunct="1"/>
            <a:r>
              <a:rPr lang="en-US" altLang="en-US" i="1" dirty="0"/>
              <a:t>Not</a:t>
            </a:r>
            <a:r>
              <a:rPr lang="en-US" altLang="en-US" dirty="0"/>
              <a:t> viruses</a:t>
            </a:r>
          </a:p>
          <a:p>
            <a:pPr lvl="1" eaLnBrk="1" hangingPunct="1"/>
            <a:r>
              <a:rPr lang="en-US" altLang="en-US" sz="2000" dirty="0"/>
              <a:t>Prions are proteinaceous infectious particles that cause a group of diseases in mammals called Transmissible spongiform encephalopathies (TSEs)</a:t>
            </a:r>
          </a:p>
          <a:p>
            <a:pPr eaLnBrk="1" hangingPunct="1"/>
            <a:r>
              <a:rPr lang="en-US" altLang="en-US" sz="2400" dirty="0"/>
              <a:t>Clinical forms</a:t>
            </a:r>
          </a:p>
          <a:p>
            <a:pPr lvl="1" eaLnBrk="1" hangingPunct="1"/>
            <a:r>
              <a:rPr lang="en-US" altLang="en-US" sz="2000" dirty="0"/>
              <a:t>Kuru and Creutzfeldt-Jakob disease (CJD) in humans</a:t>
            </a:r>
          </a:p>
          <a:p>
            <a:pPr lvl="1" eaLnBrk="1" hangingPunct="1"/>
            <a:r>
              <a:rPr lang="en-US" altLang="en-US" sz="2000" dirty="0" err="1"/>
              <a:t>Scapie</a:t>
            </a:r>
            <a:r>
              <a:rPr lang="en-US" altLang="en-US" sz="2000" dirty="0"/>
              <a:t> in sheep</a:t>
            </a:r>
          </a:p>
          <a:p>
            <a:pPr lvl="1" eaLnBrk="1" hangingPunct="1"/>
            <a:r>
              <a:rPr lang="en-US" altLang="en-US" sz="2000" dirty="0"/>
              <a:t>Bovine spongiform encephalopathy (BSE) in cattle</a:t>
            </a:r>
          </a:p>
          <a:p>
            <a:pPr lvl="2" eaLnBrk="1" hangingPunct="1"/>
            <a:r>
              <a:rPr lang="en-US" altLang="en-US" sz="1800" dirty="0"/>
              <a:t>Also known as </a:t>
            </a:r>
            <a:r>
              <a:rPr lang="en-US" altLang="en-US" sz="1800" i="1" dirty="0"/>
              <a:t>mad cow disease</a:t>
            </a:r>
          </a:p>
          <a:p>
            <a:pPr lvl="1" eaLnBrk="1" hangingPunct="1"/>
            <a:r>
              <a:rPr lang="en-US" altLang="en-US" sz="2000" dirty="0"/>
              <a:t>Chronic wasting diseases in deer and elk</a:t>
            </a:r>
          </a:p>
          <a:p>
            <a:pPr lvl="2" eaLnBrk="1" hangingPunct="1"/>
            <a:endParaRPr lang="en-US" alt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C65EA0B3-5615-2634-0B40-DEB78DAC1EAC}"/>
              </a:ext>
            </a:extLst>
          </p:cNvPr>
          <p:cNvSpPr>
            <a:spLocks noGrp="1"/>
          </p:cNvSpPr>
          <p:nvPr>
            <p:ph type="title"/>
          </p:nvPr>
        </p:nvSpPr>
        <p:spPr/>
        <p:txBody>
          <a:bodyPr/>
          <a:lstStyle/>
          <a:p>
            <a:r>
              <a:rPr lang="en-US" altLang="en-US" b="0" cap="none" dirty="0"/>
              <a:t>Prions</a:t>
            </a:r>
            <a:endParaRPr lang="en-US" altLang="en-US" dirty="0"/>
          </a:p>
        </p:txBody>
      </p:sp>
      <p:sp>
        <p:nvSpPr>
          <p:cNvPr id="123907" name="Content Placeholder 2">
            <a:extLst>
              <a:ext uri="{FF2B5EF4-FFF2-40B4-BE49-F238E27FC236}">
                <a16:creationId xmlns:a16="http://schemas.microsoft.com/office/drawing/2014/main" id="{12385E38-AAD6-7FE7-A017-326E2897DC18}"/>
              </a:ext>
            </a:extLst>
          </p:cNvPr>
          <p:cNvSpPr>
            <a:spLocks noGrp="1"/>
          </p:cNvSpPr>
          <p:nvPr>
            <p:ph idx="1"/>
          </p:nvPr>
        </p:nvSpPr>
        <p:spPr>
          <a:xfrm>
            <a:off x="468313" y="1676400"/>
            <a:ext cx="8229600" cy="4525963"/>
          </a:xfrm>
        </p:spPr>
        <p:txBody>
          <a:bodyPr/>
          <a:lstStyle/>
          <a:p>
            <a:r>
              <a:rPr lang="en-US" altLang="en-US" dirty="0"/>
              <a:t>Increase in variant form of CJD (</a:t>
            </a:r>
            <a:r>
              <a:rPr lang="en-US" altLang="en-US" dirty="0" err="1"/>
              <a:t>vCJD</a:t>
            </a:r>
            <a:r>
              <a:rPr lang="en-US" altLang="en-US" dirty="0"/>
              <a:t>) was noted at about the same time as the surge in BSE</a:t>
            </a:r>
          </a:p>
          <a:p>
            <a:r>
              <a:rPr lang="en-US" altLang="en-US" dirty="0"/>
              <a:t>It appears that the agent of scrapie crossed species and infected cows and that it is the causative agent in BSE-infected humans, causing </a:t>
            </a:r>
            <a:r>
              <a:rPr lang="en-US" altLang="en-US" dirty="0" err="1"/>
              <a:t>vCJD</a:t>
            </a:r>
            <a:r>
              <a:rPr lang="en-US" altLang="en-US" dirty="0"/>
              <a:t>.</a:t>
            </a:r>
          </a:p>
          <a:p>
            <a:r>
              <a:rPr lang="en-US" altLang="en-US" dirty="0"/>
              <a:t>TSEs—acquired via ingestion</a:t>
            </a:r>
          </a:p>
          <a:p>
            <a:pPr lvl="1"/>
            <a:r>
              <a:rPr lang="en-US" altLang="en-US" dirty="0"/>
              <a:t>Some prions may also enter the body via other routes.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A26B4533-7D1D-FC6A-0C53-5864A703FFF0}"/>
              </a:ext>
            </a:extLst>
          </p:cNvPr>
          <p:cNvSpPr>
            <a:spLocks noGrp="1"/>
          </p:cNvSpPr>
          <p:nvPr>
            <p:ph type="title"/>
          </p:nvPr>
        </p:nvSpPr>
        <p:spPr>
          <a:xfrm>
            <a:off x="76200" y="228600"/>
            <a:ext cx="8991600" cy="1219200"/>
          </a:xfrm>
        </p:spPr>
        <p:txBody>
          <a:bodyPr/>
          <a:lstStyle/>
          <a:p>
            <a:pPr eaLnBrk="1" hangingPunct="1"/>
            <a:r>
              <a:rPr lang="en-US" altLang="en-US" sz="3600" b="0" cap="none" dirty="0"/>
              <a:t>Prions</a:t>
            </a:r>
            <a:endParaRPr lang="en-US" altLang="en-US" sz="3600" dirty="0"/>
          </a:p>
        </p:txBody>
      </p:sp>
      <p:sp>
        <p:nvSpPr>
          <p:cNvPr id="124931" name="Rectangle 3">
            <a:extLst>
              <a:ext uri="{FF2B5EF4-FFF2-40B4-BE49-F238E27FC236}">
                <a16:creationId xmlns:a16="http://schemas.microsoft.com/office/drawing/2014/main" id="{8ABCD927-C737-004E-D073-B9FF9AA045DD}"/>
              </a:ext>
            </a:extLst>
          </p:cNvPr>
          <p:cNvSpPr>
            <a:spLocks noGrp="1"/>
          </p:cNvSpPr>
          <p:nvPr>
            <p:ph idx="1"/>
          </p:nvPr>
        </p:nvSpPr>
        <p:spPr>
          <a:xfrm>
            <a:off x="685800" y="1462088"/>
            <a:ext cx="7772400" cy="4454525"/>
          </a:xfrm>
        </p:spPr>
        <p:txBody>
          <a:bodyPr/>
          <a:lstStyle/>
          <a:p>
            <a:pPr eaLnBrk="1" hangingPunct="1"/>
            <a:r>
              <a:rPr lang="en-US" altLang="en-US" dirty="0"/>
              <a:t>Clinical Manifestations</a:t>
            </a:r>
          </a:p>
          <a:p>
            <a:pPr lvl="1" eaLnBrk="1" hangingPunct="1"/>
            <a:r>
              <a:rPr lang="en-US" altLang="en-US" dirty="0"/>
              <a:t>Progressive, relentless degeneration of the CNS that is ultimately fatal.</a:t>
            </a:r>
          </a:p>
          <a:p>
            <a:pPr eaLnBrk="1" hangingPunct="1"/>
            <a:r>
              <a:rPr lang="en-US" altLang="en-US" dirty="0"/>
              <a:t>Diagnosis</a:t>
            </a:r>
          </a:p>
          <a:p>
            <a:pPr lvl="1" eaLnBrk="1" hangingPunct="1"/>
            <a:r>
              <a:rPr lang="en-US" altLang="en-US" dirty="0"/>
              <a:t>Often based on clinical findings</a:t>
            </a:r>
          </a:p>
          <a:p>
            <a:pPr lvl="1" eaLnBrk="1" hangingPunct="1"/>
            <a:r>
              <a:rPr lang="en-US" altLang="en-US" dirty="0"/>
              <a:t>Histopathology staining and </a:t>
            </a:r>
            <a:r>
              <a:rPr lang="en-US" altLang="en-US" dirty="0" err="1"/>
              <a:t>PrPSc</a:t>
            </a:r>
            <a:r>
              <a:rPr lang="en-US" altLang="en-US" dirty="0"/>
              <a:t> immunostaining is the most specific diagnostic method.</a:t>
            </a:r>
          </a:p>
          <a:p>
            <a:pPr lvl="1" eaLnBrk="1" hangingPunct="1"/>
            <a:r>
              <a:rPr lang="en-US" altLang="en-US" dirty="0"/>
              <a:t>Other tests</a:t>
            </a:r>
          </a:p>
          <a:p>
            <a:pPr lvl="2" eaLnBrk="1" hangingPunct="1"/>
            <a:r>
              <a:rPr lang="en-US" altLang="en-US" dirty="0"/>
              <a:t>Antigen testing, serologic testing and nucleic acid sequencing</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0300EFF-77A6-7CF2-6821-B9B0979E7927}"/>
              </a:ext>
            </a:extLst>
          </p:cNvPr>
          <p:cNvSpPr>
            <a:spLocks noGrp="1"/>
          </p:cNvSpPr>
          <p:nvPr>
            <p:ph type="title"/>
          </p:nvPr>
        </p:nvSpPr>
        <p:spPr>
          <a:xfrm>
            <a:off x="457200" y="160338"/>
            <a:ext cx="8229600" cy="1143000"/>
          </a:xfrm>
        </p:spPr>
        <p:txBody>
          <a:bodyPr/>
          <a:lstStyle/>
          <a:p>
            <a:r>
              <a:rPr lang="en-US" altLang="en-US" dirty="0"/>
              <a:t>Enteroviruses</a:t>
            </a:r>
            <a:endParaRPr lang="en-US" altLang="en-US" strike="sngStrike" dirty="0"/>
          </a:p>
        </p:txBody>
      </p:sp>
      <p:sp>
        <p:nvSpPr>
          <p:cNvPr id="26627" name="Content Placeholder 2">
            <a:extLst>
              <a:ext uri="{FF2B5EF4-FFF2-40B4-BE49-F238E27FC236}">
                <a16:creationId xmlns:a16="http://schemas.microsoft.com/office/drawing/2014/main" id="{CCE7CDD3-8981-593D-1EA2-78E7CD5EDF50}"/>
              </a:ext>
            </a:extLst>
          </p:cNvPr>
          <p:cNvSpPr>
            <a:spLocks noGrp="1"/>
          </p:cNvSpPr>
          <p:nvPr>
            <p:ph idx="1"/>
          </p:nvPr>
        </p:nvSpPr>
        <p:spPr/>
        <p:txBody>
          <a:bodyPr/>
          <a:lstStyle/>
          <a:p>
            <a:r>
              <a:rPr lang="en-US" altLang="en-US"/>
              <a:t>No vaccines are available for enteroviruses other than poliovirus. </a:t>
            </a:r>
          </a:p>
          <a:p>
            <a:pPr lvl="1"/>
            <a:r>
              <a:rPr lang="en-US" altLang="en-US"/>
              <a:t>Good personal and health care facility hygiene and proper sanitation can reduce the incidence of enterovirus infections. </a:t>
            </a:r>
          </a:p>
          <a:p>
            <a:pPr lvl="1"/>
            <a:r>
              <a:rPr lang="en-US" altLang="en-US"/>
              <a:t>Poliovirus vaccines of attenuated or inactivated viruses are available.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7928-F229-810C-25B9-442049C71F30}"/>
              </a:ext>
            </a:extLst>
          </p:cNvPr>
          <p:cNvSpPr>
            <a:spLocks noGrp="1"/>
          </p:cNvSpPr>
          <p:nvPr>
            <p:ph type="title"/>
          </p:nvPr>
        </p:nvSpPr>
        <p:spPr/>
        <p:txBody>
          <a:bodyPr rtlCol="0">
            <a:normAutofit/>
          </a:bodyPr>
          <a:lstStyle/>
          <a:p>
            <a:pPr eaLnBrk="1" fontAlgn="auto" hangingPunct="1">
              <a:spcAft>
                <a:spcPts val="0"/>
              </a:spcAft>
              <a:defRPr/>
            </a:pPr>
            <a:r>
              <a:rPr lang="en-US" altLang="en-US" b="0" cap="none" dirty="0"/>
              <a:t>Prions</a:t>
            </a:r>
            <a:endParaRPr lang="en-US" dirty="0"/>
          </a:p>
        </p:txBody>
      </p:sp>
      <p:sp>
        <p:nvSpPr>
          <p:cNvPr id="125955" name="Content Placeholder 2">
            <a:extLst>
              <a:ext uri="{FF2B5EF4-FFF2-40B4-BE49-F238E27FC236}">
                <a16:creationId xmlns:a16="http://schemas.microsoft.com/office/drawing/2014/main" id="{C69CF708-1109-9087-A87A-58A05CC64BB8}"/>
              </a:ext>
            </a:extLst>
          </p:cNvPr>
          <p:cNvSpPr>
            <a:spLocks noGrp="1"/>
          </p:cNvSpPr>
          <p:nvPr>
            <p:ph idx="1"/>
          </p:nvPr>
        </p:nvSpPr>
        <p:spPr>
          <a:xfrm>
            <a:off x="685800" y="1676400"/>
            <a:ext cx="7772400" cy="4454525"/>
          </a:xfrm>
        </p:spPr>
        <p:txBody>
          <a:bodyPr/>
          <a:lstStyle/>
          <a:p>
            <a:pPr eaLnBrk="1" hangingPunct="1"/>
            <a:r>
              <a:rPr lang="en-US" dirty="0"/>
              <a:t>Handling of suspected prion materials</a:t>
            </a:r>
          </a:p>
          <a:p>
            <a:pPr lvl="1" eaLnBrk="1" hangingPunct="1"/>
            <a:r>
              <a:rPr lang="en-US" altLang="en-US" dirty="0"/>
              <a:t>Caution should be used when handling suspected materials because prions are highly resistant to inactivation</a:t>
            </a:r>
          </a:p>
          <a:p>
            <a:pPr lvl="1" eaLnBrk="1" hangingPunct="1"/>
            <a:r>
              <a:rPr lang="en-US" altLang="en-US" dirty="0"/>
              <a:t>Exposure to household bleach with more than 20,000 parts per million available chlorine or 1 M sodium hydroxide is recommended.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46A29DCF-C4C0-CBD0-8A9F-266878485559}"/>
              </a:ext>
            </a:extLst>
          </p:cNvPr>
          <p:cNvSpPr>
            <a:spLocks noGrp="1"/>
          </p:cNvSpPr>
          <p:nvPr>
            <p:ph type="title"/>
          </p:nvPr>
        </p:nvSpPr>
        <p:spPr>
          <a:xfrm>
            <a:off x="0" y="274638"/>
            <a:ext cx="9067800" cy="1143000"/>
          </a:xfrm>
        </p:spPr>
        <p:txBody>
          <a:bodyPr/>
          <a:lstStyle/>
          <a:p>
            <a:pPr eaLnBrk="1" hangingPunct="1"/>
            <a:r>
              <a:rPr lang="en-US" altLang="en-US" sz="3200" b="0" cap="none" dirty="0"/>
              <a:t>Prions</a:t>
            </a:r>
            <a:endParaRPr lang="en-US" altLang="en-US" sz="3200" dirty="0"/>
          </a:p>
        </p:txBody>
      </p:sp>
      <p:sp>
        <p:nvSpPr>
          <p:cNvPr id="126979" name="Content Placeholder 2">
            <a:extLst>
              <a:ext uri="{FF2B5EF4-FFF2-40B4-BE49-F238E27FC236}">
                <a16:creationId xmlns:a16="http://schemas.microsoft.com/office/drawing/2014/main" id="{C1626E89-69D2-1833-37D8-D24900F12731}"/>
              </a:ext>
            </a:extLst>
          </p:cNvPr>
          <p:cNvSpPr>
            <a:spLocks noGrp="1"/>
          </p:cNvSpPr>
          <p:nvPr>
            <p:ph idx="1"/>
          </p:nvPr>
        </p:nvSpPr>
        <p:spPr>
          <a:xfrm>
            <a:off x="685800" y="1697038"/>
            <a:ext cx="7772400" cy="4454525"/>
          </a:xfrm>
        </p:spPr>
        <p:txBody>
          <a:bodyPr/>
          <a:lstStyle/>
          <a:p>
            <a:pPr eaLnBrk="1" hangingPunct="1"/>
            <a:r>
              <a:rPr lang="en-US" altLang="en-US" dirty="0"/>
              <a:t>It is not recommended to test any specimens from a suspected case of prion disease until it is ruled out since</a:t>
            </a:r>
          </a:p>
          <a:p>
            <a:pPr lvl="1" eaLnBrk="1" hangingPunct="1"/>
            <a:r>
              <a:rPr lang="en-US" altLang="en-US" dirty="0"/>
              <a:t>Instrumentation cannot be sufficiently decontaminated, and it presents a risk of infection to staff.</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5">
            <a:extLst>
              <a:ext uri="{FF2B5EF4-FFF2-40B4-BE49-F238E27FC236}">
                <a16:creationId xmlns:a16="http://schemas.microsoft.com/office/drawing/2014/main" id="{EDC1A7C1-CF9C-BA1F-F679-0A2516FB6A25}"/>
              </a:ext>
            </a:extLst>
          </p:cNvPr>
          <p:cNvSpPr>
            <a:spLocks noGrp="1"/>
          </p:cNvSpPr>
          <p:nvPr>
            <p:ph type="title"/>
          </p:nvPr>
        </p:nvSpPr>
        <p:spPr/>
        <p:txBody>
          <a:bodyPr/>
          <a:lstStyle/>
          <a:p>
            <a:r>
              <a:rPr lang="en-US" altLang="en-US" dirty="0"/>
              <a:t>Managing Viral Infections</a:t>
            </a:r>
          </a:p>
        </p:txBody>
      </p:sp>
      <p:sp>
        <p:nvSpPr>
          <p:cNvPr id="129027" name="Content Placeholder 6">
            <a:extLst>
              <a:ext uri="{FF2B5EF4-FFF2-40B4-BE49-F238E27FC236}">
                <a16:creationId xmlns:a16="http://schemas.microsoft.com/office/drawing/2014/main" id="{C3A52B70-0620-E910-DEE0-BF9F7EBBE509}"/>
              </a:ext>
            </a:extLst>
          </p:cNvPr>
          <p:cNvSpPr>
            <a:spLocks noGrp="1"/>
          </p:cNvSpPr>
          <p:nvPr>
            <p:ph idx="1"/>
          </p:nvPr>
        </p:nvSpPr>
        <p:spPr/>
        <p:txBody>
          <a:bodyPr/>
          <a:lstStyle/>
          <a:p>
            <a:r>
              <a:rPr lang="en-US" altLang="en-US" dirty="0"/>
              <a:t>Viruses have evolved to replicate inside host cells. </a:t>
            </a:r>
          </a:p>
          <a:p>
            <a:r>
              <a:rPr lang="en-US" altLang="en-US" dirty="0"/>
              <a:t>Since viruses use host machinery to replicate, most drugs targeting viruses have the potential to affect the host cell as well.</a:t>
            </a:r>
          </a:p>
          <a:p>
            <a:r>
              <a:rPr lang="en-US" altLang="en-US" dirty="0"/>
              <a:t>Viruses with very high mortality rates (e.g., Ebola virus) are often eradicated equally rapidly as the survival of virus relies on effective transmission to new hosts.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5">
            <a:extLst>
              <a:ext uri="{FF2B5EF4-FFF2-40B4-BE49-F238E27FC236}">
                <a16:creationId xmlns:a16="http://schemas.microsoft.com/office/drawing/2014/main" id="{B8A57AB8-C0D3-C2C0-AD88-4B48D81336B7}"/>
              </a:ext>
            </a:extLst>
          </p:cNvPr>
          <p:cNvSpPr>
            <a:spLocks noGrp="1"/>
          </p:cNvSpPr>
          <p:nvPr>
            <p:ph type="title"/>
          </p:nvPr>
        </p:nvSpPr>
        <p:spPr/>
        <p:txBody>
          <a:bodyPr/>
          <a:lstStyle/>
          <a:p>
            <a:r>
              <a:rPr lang="en-US" altLang="en-US" dirty="0"/>
              <a:t>Managing Viral Infections</a:t>
            </a:r>
          </a:p>
        </p:txBody>
      </p:sp>
      <p:sp>
        <p:nvSpPr>
          <p:cNvPr id="130051" name="Content Placeholder 6">
            <a:extLst>
              <a:ext uri="{FF2B5EF4-FFF2-40B4-BE49-F238E27FC236}">
                <a16:creationId xmlns:a16="http://schemas.microsoft.com/office/drawing/2014/main" id="{E347B2D6-738B-4DB3-2593-352D8B0A36BB}"/>
              </a:ext>
            </a:extLst>
          </p:cNvPr>
          <p:cNvSpPr>
            <a:spLocks noGrp="1"/>
          </p:cNvSpPr>
          <p:nvPr>
            <p:ph idx="1"/>
          </p:nvPr>
        </p:nvSpPr>
        <p:spPr/>
        <p:txBody>
          <a:bodyPr/>
          <a:lstStyle/>
          <a:p>
            <a:r>
              <a:rPr lang="en-US" altLang="en-US" dirty="0"/>
              <a:t>Most pathogenic viruses eventually mutate to milder infections and become more contagious.</a:t>
            </a:r>
          </a:p>
          <a:p>
            <a:r>
              <a:rPr lang="en-US" altLang="en-US" dirty="0"/>
              <a:t>This trend is being observed in the ongoing COVID-19 pandemic.</a:t>
            </a:r>
          </a:p>
          <a:p>
            <a:r>
              <a:rPr lang="en-US" altLang="en-US" dirty="0"/>
              <a:t>Most mild viral illnesses are not treated</a:t>
            </a:r>
          </a:p>
          <a:p>
            <a:pPr lvl="1"/>
            <a:r>
              <a:rPr lang="en-US" altLang="en-US" dirty="0"/>
              <a:t>Instead, supportive care is provided </a:t>
            </a:r>
            <a:endParaRPr lang="en-US" altLang="en-US" strike="sngStrike" dirty="0"/>
          </a:p>
          <a:p>
            <a:pPr lvl="1"/>
            <a:r>
              <a:rPr lang="en-US" altLang="en-US" dirty="0"/>
              <a:t>Quarantine of infected individuals is recommended to break the transmission cycle.</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E167C957-92E6-B593-1C7E-75BD492F8394}"/>
              </a:ext>
            </a:extLst>
          </p:cNvPr>
          <p:cNvSpPr>
            <a:spLocks noGrp="1"/>
          </p:cNvSpPr>
          <p:nvPr>
            <p:ph type="title"/>
          </p:nvPr>
        </p:nvSpPr>
        <p:spPr/>
        <p:txBody>
          <a:bodyPr/>
          <a:lstStyle/>
          <a:p>
            <a:pPr eaLnBrk="1" hangingPunct="1"/>
            <a:r>
              <a:rPr lang="en-US" altLang="en-US" dirty="0"/>
              <a:t>Managing Viral Infections</a:t>
            </a:r>
          </a:p>
        </p:txBody>
      </p:sp>
      <p:sp>
        <p:nvSpPr>
          <p:cNvPr id="3" name="Content Placeholder 2">
            <a:extLst>
              <a:ext uri="{FF2B5EF4-FFF2-40B4-BE49-F238E27FC236}">
                <a16:creationId xmlns:a16="http://schemas.microsoft.com/office/drawing/2014/main" id="{FEFFF4C6-8FCE-B9B1-D7B1-9CB87BDA8E61}"/>
              </a:ext>
            </a:extLst>
          </p:cNvPr>
          <p:cNvSpPr>
            <a:spLocks noGrp="1"/>
          </p:cNvSpPr>
          <p:nvPr>
            <p:ph idx="1"/>
          </p:nvPr>
        </p:nvSpPr>
        <p:spPr>
          <a:xfrm>
            <a:off x="685800" y="1524000"/>
            <a:ext cx="7772400" cy="4454525"/>
          </a:xfrm>
        </p:spPr>
        <p:txBody>
          <a:bodyPr rtlCol="0">
            <a:normAutofit/>
          </a:bodyPr>
          <a:lstStyle/>
          <a:p>
            <a:pPr eaLnBrk="1" fontAlgn="auto" hangingPunct="1">
              <a:spcAft>
                <a:spcPts val="0"/>
              </a:spcAft>
              <a:defRPr/>
            </a:pPr>
            <a:r>
              <a:rPr lang="en-US" altLang="en-US" dirty="0"/>
              <a:t>Antiviral Therapy</a:t>
            </a:r>
          </a:p>
          <a:p>
            <a:pPr lvl="1" eaLnBrk="1" fontAlgn="auto" hangingPunct="1">
              <a:spcAft>
                <a:spcPts val="0"/>
              </a:spcAft>
              <a:defRPr/>
            </a:pPr>
            <a:r>
              <a:rPr lang="en-US" dirty="0"/>
              <a:t>Some viral infections are treatable, especially if a laboratory can </a:t>
            </a:r>
            <a:r>
              <a:rPr lang="en-US" i="1" dirty="0"/>
              <a:t>rapidly</a:t>
            </a:r>
            <a:r>
              <a:rPr lang="en-US" dirty="0"/>
              <a:t> identify the pathogen.</a:t>
            </a:r>
          </a:p>
          <a:p>
            <a:pPr lvl="1" eaLnBrk="1" fontAlgn="auto" hangingPunct="1">
              <a:spcAft>
                <a:spcPts val="0"/>
              </a:spcAft>
              <a:defRPr/>
            </a:pPr>
            <a:r>
              <a:rPr lang="en-US" dirty="0"/>
              <a:t>Antiviral compounds must</a:t>
            </a:r>
          </a:p>
          <a:p>
            <a:pPr lvl="2" eaLnBrk="1" fontAlgn="auto" hangingPunct="1">
              <a:spcAft>
                <a:spcPts val="0"/>
              </a:spcAft>
              <a:defRPr/>
            </a:pPr>
            <a:r>
              <a:rPr lang="en-US" dirty="0"/>
              <a:t>Target essential viral replicative mechanism without destroying or damaging uninfected host cells.</a:t>
            </a:r>
          </a:p>
          <a:p>
            <a:pPr lvl="1" eaLnBrk="1" fontAlgn="auto" hangingPunct="1">
              <a:spcAft>
                <a:spcPts val="0"/>
              </a:spcAft>
              <a:defRPr/>
            </a:pPr>
            <a:r>
              <a:rPr lang="en-US" dirty="0"/>
              <a:t>Use of antiviral compounds </a:t>
            </a:r>
          </a:p>
          <a:p>
            <a:pPr lvl="2" eaLnBrk="1" fontAlgn="auto" hangingPunct="1">
              <a:spcAft>
                <a:spcPts val="0"/>
              </a:spcAft>
              <a:defRPr/>
            </a:pPr>
            <a:r>
              <a:rPr lang="en-US" dirty="0"/>
              <a:t>increases the risk of drug resistance and thus antiviral susceptibility testing will become increasingly important.</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F25F3B6-CDA2-C106-29E2-513621D37CC7}"/>
              </a:ext>
            </a:extLst>
          </p:cNvPr>
          <p:cNvSpPr>
            <a:spLocks noGrp="1"/>
          </p:cNvSpPr>
          <p:nvPr>
            <p:ph type="title"/>
          </p:nvPr>
        </p:nvSpPr>
        <p:spPr/>
        <p:txBody>
          <a:bodyPr/>
          <a:lstStyle/>
          <a:p>
            <a:pPr eaLnBrk="1" hangingPunct="1"/>
            <a:r>
              <a:rPr lang="en-US" altLang="en-US"/>
              <a:t>Examples of Antiviral Compounds</a:t>
            </a:r>
          </a:p>
        </p:txBody>
      </p:sp>
      <p:pic>
        <p:nvPicPr>
          <p:cNvPr id="133125" name="Picture 6" descr="C:\Users\12994\Desktop\Mahon\table29.10.jpg">
            <a:extLst>
              <a:ext uri="{FF2B5EF4-FFF2-40B4-BE49-F238E27FC236}">
                <a16:creationId xmlns:a16="http://schemas.microsoft.com/office/drawing/2014/main" id="{758F4DE2-FCE5-603E-D194-1F80A0729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80629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a:extLst>
              <a:ext uri="{FF2B5EF4-FFF2-40B4-BE49-F238E27FC236}">
                <a16:creationId xmlns:a16="http://schemas.microsoft.com/office/drawing/2014/main" id="{59F0B1C1-F92F-0B7D-BC81-807EEEEB5C3E}"/>
              </a:ext>
            </a:extLst>
          </p:cNvPr>
          <p:cNvSpPr>
            <a:spLocks noGrp="1"/>
          </p:cNvSpPr>
          <p:nvPr>
            <p:ph type="title"/>
          </p:nvPr>
        </p:nvSpPr>
        <p:spPr/>
        <p:txBody>
          <a:bodyPr/>
          <a:lstStyle/>
          <a:p>
            <a:r>
              <a:rPr lang="en-US" altLang="en-US" dirty="0"/>
              <a:t>Managing Viral Infections</a:t>
            </a:r>
          </a:p>
        </p:txBody>
      </p:sp>
      <p:sp>
        <p:nvSpPr>
          <p:cNvPr id="135171" name="Content Placeholder 2">
            <a:extLst>
              <a:ext uri="{FF2B5EF4-FFF2-40B4-BE49-F238E27FC236}">
                <a16:creationId xmlns:a16="http://schemas.microsoft.com/office/drawing/2014/main" id="{361C24B3-A86F-A04A-B2CE-FC083C8CF02F}"/>
              </a:ext>
            </a:extLst>
          </p:cNvPr>
          <p:cNvSpPr>
            <a:spLocks noGrp="1"/>
          </p:cNvSpPr>
          <p:nvPr>
            <p:ph idx="1"/>
          </p:nvPr>
        </p:nvSpPr>
        <p:spPr/>
        <p:txBody>
          <a:bodyPr/>
          <a:lstStyle/>
          <a:p>
            <a:r>
              <a:rPr lang="en-US" altLang="en-US" dirty="0"/>
              <a:t>Vaccines</a:t>
            </a:r>
          </a:p>
          <a:p>
            <a:pPr lvl="1"/>
            <a:r>
              <a:rPr lang="en-US" altLang="en-US" dirty="0"/>
              <a:t>Development of vaccines for highly contagious viruses is a top priority in the management of clinically relevant viral infection.</a:t>
            </a:r>
          </a:p>
          <a:p>
            <a:pPr lvl="1"/>
            <a:r>
              <a:rPr lang="en-US" altLang="en-US" dirty="0"/>
              <a:t>Composition of a vaccine</a:t>
            </a:r>
          </a:p>
          <a:p>
            <a:pPr lvl="2"/>
            <a:r>
              <a:rPr lang="en-US" altLang="en-US" dirty="0"/>
              <a:t>A highly weaken attenuated virus or viral component that can trigger an immune response</a:t>
            </a:r>
          </a:p>
          <a:p>
            <a:pPr lvl="1"/>
            <a:r>
              <a:rPr lang="en-US" altLang="en-US" dirty="0"/>
              <a:t>Vaccines prevent disease, </a:t>
            </a:r>
            <a:r>
              <a:rPr lang="en-US" altLang="en-US" i="1" dirty="0"/>
              <a:t>not </a:t>
            </a:r>
            <a:r>
              <a:rPr lang="en-US" altLang="en-US" dirty="0"/>
              <a:t>the infection.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9F42F366-5629-7086-E368-3E70B8BD8176}"/>
              </a:ext>
            </a:extLst>
          </p:cNvPr>
          <p:cNvSpPr>
            <a:spLocks noGrp="1"/>
          </p:cNvSpPr>
          <p:nvPr>
            <p:ph type="title"/>
          </p:nvPr>
        </p:nvSpPr>
        <p:spPr/>
        <p:txBody>
          <a:bodyPr/>
          <a:lstStyle/>
          <a:p>
            <a:r>
              <a:rPr lang="en-US" altLang="en-US" dirty="0"/>
              <a:t>Managing Viral Infections</a:t>
            </a:r>
          </a:p>
        </p:txBody>
      </p:sp>
      <p:sp>
        <p:nvSpPr>
          <p:cNvPr id="136195" name="Content Placeholder 2">
            <a:extLst>
              <a:ext uri="{FF2B5EF4-FFF2-40B4-BE49-F238E27FC236}">
                <a16:creationId xmlns:a16="http://schemas.microsoft.com/office/drawing/2014/main" id="{FC9775F1-990A-9FFD-4656-0525185B1800}"/>
              </a:ext>
            </a:extLst>
          </p:cNvPr>
          <p:cNvSpPr>
            <a:spLocks noGrp="1"/>
          </p:cNvSpPr>
          <p:nvPr>
            <p:ph idx="1"/>
          </p:nvPr>
        </p:nvSpPr>
        <p:spPr/>
        <p:txBody>
          <a:bodyPr/>
          <a:lstStyle/>
          <a:p>
            <a:pPr lvl="1"/>
            <a:r>
              <a:rPr lang="en-US" altLang="en-US" dirty="0"/>
              <a:t>Global efforts to invest in research and development of effective vaccines as well as increasing awareness to the public about the safety and efficacy of vaccinations is a key step to prevent future pandemics.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AB7387-1B61-C38E-E643-EE38878DBAA6}"/>
              </a:ext>
            </a:extLst>
          </p:cNvPr>
          <p:cNvSpPr>
            <a:spLocks noGrp="1"/>
          </p:cNvSpPr>
          <p:nvPr>
            <p:ph type="title"/>
          </p:nvPr>
        </p:nvSpPr>
        <p:spPr/>
        <p:txBody>
          <a:bodyPr/>
          <a:lstStyle/>
          <a:p>
            <a:pPr>
              <a:defRPr/>
            </a:pPr>
            <a:r>
              <a:rPr lang="en-US" dirty="0"/>
              <a:t>LET’S REVISIT THE CASE IN POINT</a:t>
            </a:r>
          </a:p>
        </p:txBody>
      </p:sp>
      <p:sp>
        <p:nvSpPr>
          <p:cNvPr id="7" name="Text Placeholder 6">
            <a:extLst>
              <a:ext uri="{FF2B5EF4-FFF2-40B4-BE49-F238E27FC236}">
                <a16:creationId xmlns:a16="http://schemas.microsoft.com/office/drawing/2014/main" id="{2FBC157F-2EDB-17E7-7E7E-FCEBA3543EF2}"/>
              </a:ext>
            </a:extLst>
          </p:cNvPr>
          <p:cNvSpPr>
            <a:spLocks noGrp="1"/>
          </p:cNvSpPr>
          <p:nvPr>
            <p:ph type="body" idx="1"/>
          </p:nvPr>
        </p:nvSpPr>
        <p:spPr/>
        <p:txBody>
          <a:bodyPr/>
          <a:lstStyle/>
          <a:p>
            <a:pPr>
              <a:defRPr/>
            </a:pPr>
            <a:r>
              <a:rPr lang="en-US" b="1" dirty="0"/>
              <a:t>CHAPTER TWENTY-NINE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a:extLst>
              <a:ext uri="{FF2B5EF4-FFF2-40B4-BE49-F238E27FC236}">
                <a16:creationId xmlns:a16="http://schemas.microsoft.com/office/drawing/2014/main" id="{7BCE7850-D5EC-FA31-F326-08D314C178E0}"/>
              </a:ext>
            </a:extLst>
          </p:cNvPr>
          <p:cNvSpPr>
            <a:spLocks noGrp="1"/>
          </p:cNvSpPr>
          <p:nvPr>
            <p:ph type="title"/>
          </p:nvPr>
        </p:nvSpPr>
        <p:spPr/>
        <p:txBody>
          <a:bodyPr/>
          <a:lstStyle/>
          <a:p>
            <a:pPr algn="ctr"/>
            <a:r>
              <a:rPr lang="en-US" altLang="en-US" dirty="0"/>
              <a:t>Highlights</a:t>
            </a:r>
          </a:p>
        </p:txBody>
      </p:sp>
      <p:graphicFrame>
        <p:nvGraphicFramePr>
          <p:cNvPr id="8" name="Table 8">
            <a:extLst>
              <a:ext uri="{FF2B5EF4-FFF2-40B4-BE49-F238E27FC236}">
                <a16:creationId xmlns:a16="http://schemas.microsoft.com/office/drawing/2014/main" id="{D8715B29-AF24-4BAC-DF6C-0995D6E81BBC}"/>
              </a:ext>
            </a:extLst>
          </p:cNvPr>
          <p:cNvGraphicFramePr>
            <a:graphicFrameLocks noGrp="1"/>
          </p:cNvGraphicFramePr>
          <p:nvPr>
            <p:ph idx="1"/>
            <p:extLst>
              <p:ext uri="{D42A27DB-BD31-4B8C-83A1-F6EECF244321}">
                <p14:modId xmlns:p14="http://schemas.microsoft.com/office/powerpoint/2010/main" val="3156470430"/>
              </p:ext>
            </p:extLst>
          </p:nvPr>
        </p:nvGraphicFramePr>
        <p:xfrm>
          <a:off x="1485900" y="2057401"/>
          <a:ext cx="6172200" cy="3040310"/>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278090">
                <a:tc>
                  <a:txBody>
                    <a:bodyPr/>
                    <a:lstStyle/>
                    <a:p>
                      <a:endParaRPr lang="en-US" sz="1400"/>
                    </a:p>
                  </a:txBody>
                  <a:tcPr marL="68580" marR="68580" marT="34285" marB="34285"/>
                </a:tc>
                <a:tc>
                  <a:txBody>
                    <a:bodyPr/>
                    <a:lstStyle/>
                    <a:p>
                      <a:endParaRPr lang="en-US" sz="1400"/>
                    </a:p>
                  </a:txBody>
                  <a:tcPr marL="68580" marR="68580" marT="34285" marB="34285"/>
                </a:tc>
                <a:extLst>
                  <a:ext uri="{0D108BD9-81ED-4DB2-BD59-A6C34878D82A}">
                    <a16:rowId xmlns:a16="http://schemas.microsoft.com/office/drawing/2014/main" val="10000"/>
                  </a:ext>
                </a:extLst>
              </a:tr>
              <a:tr h="278090">
                <a:tc>
                  <a:txBody>
                    <a:bodyPr/>
                    <a:lstStyle/>
                    <a:p>
                      <a:r>
                        <a:rPr lang="en-US" sz="1400" b="1" dirty="0"/>
                        <a:t>March 02, 2020</a:t>
                      </a:r>
                    </a:p>
                  </a:txBody>
                  <a:tcPr marL="68580" marR="68580" marT="34285" marB="34285"/>
                </a:tc>
                <a:tc>
                  <a:txBody>
                    <a:bodyPr/>
                    <a:lstStyle/>
                    <a:p>
                      <a:endParaRPr lang="en-US" sz="1400" dirty="0"/>
                    </a:p>
                  </a:txBody>
                  <a:tcPr marL="68580" marR="68580" marT="34285" marB="34285"/>
                </a:tc>
                <a:extLst>
                  <a:ext uri="{0D108BD9-81ED-4DB2-BD59-A6C34878D82A}">
                    <a16:rowId xmlns:a16="http://schemas.microsoft.com/office/drawing/2014/main" val="10001"/>
                  </a:ext>
                </a:extLst>
              </a:tr>
              <a:tr h="278090">
                <a:tc>
                  <a:txBody>
                    <a:bodyPr/>
                    <a:lstStyle/>
                    <a:p>
                      <a:r>
                        <a:rPr lang="en-US" sz="1400" dirty="0"/>
                        <a:t>The Patient</a:t>
                      </a:r>
                    </a:p>
                  </a:txBody>
                  <a:tcPr marL="68580" marR="68580" marT="34285" marB="34285"/>
                </a:tc>
                <a:tc>
                  <a:txBody>
                    <a:bodyPr/>
                    <a:lstStyle/>
                    <a:p>
                      <a:r>
                        <a:rPr lang="en-US" sz="1400" dirty="0"/>
                        <a:t>65-year-old male </a:t>
                      </a:r>
                      <a:endParaRPr lang="en-US" sz="1400" strike="sngStrike" baseline="0" dirty="0"/>
                    </a:p>
                  </a:txBody>
                  <a:tcPr marL="68580" marR="68580" marT="34285" marB="34285"/>
                </a:tc>
                <a:extLst>
                  <a:ext uri="{0D108BD9-81ED-4DB2-BD59-A6C34878D82A}">
                    <a16:rowId xmlns:a16="http://schemas.microsoft.com/office/drawing/2014/main" val="10002"/>
                  </a:ext>
                </a:extLst>
              </a:tr>
              <a:tr h="1097270">
                <a:tc>
                  <a:txBody>
                    <a:bodyPr/>
                    <a:lstStyle/>
                    <a:p>
                      <a:r>
                        <a:rPr lang="en-US" sz="1400" dirty="0"/>
                        <a:t>Medical History</a:t>
                      </a:r>
                    </a:p>
                  </a:txBody>
                  <a:tcPr marL="68580" marR="68580" marT="34285" marB="34285"/>
                </a:tc>
                <a:tc>
                  <a:txBody>
                    <a:bodyPr/>
                    <a:lstStyle/>
                    <a:p>
                      <a:r>
                        <a:rPr lang="en-US" sz="1400" dirty="0"/>
                        <a:t>14-year history of chronic lymphocytic leukemia along with hypogammaglobulinemia, chronic leukocytosis, and severe anemia presented to the emergency department of a local community hospital with lower back, lower hip, and lower extremity pain</a:t>
                      </a:r>
                    </a:p>
                  </a:txBody>
                  <a:tcPr marL="68580" marR="68580" marT="34285" marB="34285"/>
                </a:tc>
                <a:extLst>
                  <a:ext uri="{0D108BD9-81ED-4DB2-BD59-A6C34878D82A}">
                    <a16:rowId xmlns:a16="http://schemas.microsoft.com/office/drawing/2014/main" val="10003"/>
                  </a:ext>
                </a:extLst>
              </a:tr>
              <a:tr h="480050">
                <a:tc>
                  <a:txBody>
                    <a:bodyPr/>
                    <a:lstStyle/>
                    <a:p>
                      <a:r>
                        <a:rPr lang="en-US" sz="1400" b="0" dirty="0"/>
                        <a:t>Symptoms When Patient was seen in the ED</a:t>
                      </a:r>
                    </a:p>
                  </a:txBody>
                  <a:tcPr marL="68580" marR="68580" marT="34285" marB="34285"/>
                </a:tc>
                <a:tc>
                  <a:txBody>
                    <a:bodyPr/>
                    <a:lstStyle/>
                    <a:p>
                      <a:r>
                        <a:rPr lang="en-US" sz="1400" dirty="0"/>
                        <a:t>Lower back, lower hip, and lower extremity pain</a:t>
                      </a:r>
                    </a:p>
                  </a:txBody>
                  <a:tcPr marL="68580" marR="68580" marT="34285" marB="34285"/>
                </a:tc>
                <a:extLst>
                  <a:ext uri="{0D108BD9-81ED-4DB2-BD59-A6C34878D82A}">
                    <a16:rowId xmlns:a16="http://schemas.microsoft.com/office/drawing/2014/main" val="10004"/>
                  </a:ext>
                </a:extLst>
              </a:tr>
              <a:tr h="278090">
                <a:tc>
                  <a:txBody>
                    <a:bodyPr/>
                    <a:lstStyle/>
                    <a:p>
                      <a:r>
                        <a:rPr lang="en-US" sz="1400" b="1" dirty="0"/>
                        <a:t>March 05, 2020</a:t>
                      </a:r>
                    </a:p>
                  </a:txBody>
                  <a:tcPr marL="68580" marR="68580" marT="34285" marB="34285"/>
                </a:tc>
                <a:tc>
                  <a:txBody>
                    <a:bodyPr/>
                    <a:lstStyle/>
                    <a:p>
                      <a:r>
                        <a:rPr lang="en-US" sz="1400" dirty="0"/>
                        <a:t>Hip fracture surgery related to the patient’s cancer</a:t>
                      </a:r>
                    </a:p>
                  </a:txBody>
                  <a:tcPr marL="68580" marR="68580" marT="34285" marB="34285"/>
                </a:tc>
                <a:extLst>
                  <a:ext uri="{0D108BD9-81ED-4DB2-BD59-A6C34878D82A}">
                    <a16:rowId xmlns:a16="http://schemas.microsoft.com/office/drawing/2014/main" val="10005"/>
                  </a:ext>
                </a:extLst>
              </a:tr>
              <a:tr h="278090">
                <a:tc>
                  <a:txBody>
                    <a:bodyPr/>
                    <a:lstStyle/>
                    <a:p>
                      <a:r>
                        <a:rPr lang="en-US" sz="1400" dirty="0"/>
                        <a:t>Post-Surgery</a:t>
                      </a:r>
                    </a:p>
                  </a:txBody>
                  <a:tcPr marL="68580" marR="68580" marT="34285" marB="34285"/>
                </a:tc>
                <a:tc>
                  <a:txBody>
                    <a:bodyPr/>
                    <a:lstStyle/>
                    <a:p>
                      <a:r>
                        <a:rPr lang="en-US" sz="1400" dirty="0"/>
                        <a:t>Patient was transferred to a rehabilitation facility.</a:t>
                      </a:r>
                    </a:p>
                  </a:txBody>
                  <a:tcPr marL="68580" marR="68580" marT="34285" marB="34285"/>
                </a:tc>
                <a:extLst>
                  <a:ext uri="{0D108BD9-81ED-4DB2-BD59-A6C34878D82A}">
                    <a16:rowId xmlns:a16="http://schemas.microsoft.com/office/drawing/2014/main" val="10006"/>
                  </a:ext>
                </a:extLst>
              </a:tr>
            </a:tbl>
          </a:graphicData>
        </a:graphic>
      </p:graphicFrame>
    </p:spTree>
  </p:cSld>
  <p:clrMapOvr>
    <a:masterClrMapping/>
  </p:clrMapOvr>
</p:sld>
</file>

<file path=ppt/theme/theme1.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on-RoyalBlue">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on-RoyalBlue" id="{72EAA468-4DB8-4A64-830F-1CBAD7B3591C}" vid="{6AF9C7EC-0BC1-4F79-9811-701B7FD60B1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3403</TotalTime>
  <Words>5330</Words>
  <Application>Microsoft Office PowerPoint</Application>
  <PresentationFormat>On-screen Show (4:3)</PresentationFormat>
  <Paragraphs>644</Paragraphs>
  <Slides>109</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109</vt:i4>
      </vt:variant>
    </vt:vector>
  </HeadingPairs>
  <TitlesOfParts>
    <vt:vector size="118" baseType="lpstr">
      <vt:lpstr>ＭＳ Ｐゴシック</vt:lpstr>
      <vt:lpstr>ＭＳ Ｐゴシック</vt:lpstr>
      <vt:lpstr>Arial</vt:lpstr>
      <vt:lpstr>Times New Roman</vt:lpstr>
      <vt:lpstr>Wingdings</vt:lpstr>
      <vt:lpstr>Wingdings 2</vt:lpstr>
      <vt:lpstr>Wingdings 3</vt:lpstr>
      <vt:lpstr>Blue Diagonal</vt:lpstr>
      <vt:lpstr>Neon-RoyalBlue</vt:lpstr>
      <vt:lpstr>PowerPoint Presentation</vt:lpstr>
      <vt:lpstr>Picornaviridae</vt:lpstr>
      <vt:lpstr>The Enteroviruses, Rhinoviruses, and Parechoviruses Affecting Humans</vt:lpstr>
      <vt:lpstr>Enteroviruses </vt:lpstr>
      <vt:lpstr>Enteroviruses  (Cont.)</vt:lpstr>
      <vt:lpstr>Enteroviruses  (Cont.)</vt:lpstr>
      <vt:lpstr>Enteroviruses </vt:lpstr>
      <vt:lpstr>Enteroviruses </vt:lpstr>
      <vt:lpstr>Enteroviruses</vt:lpstr>
      <vt:lpstr>Enteroviruses </vt:lpstr>
      <vt:lpstr>Coxsakievirus A</vt:lpstr>
      <vt:lpstr>Enteroviruses</vt:lpstr>
      <vt:lpstr>Coxsakievirus A </vt:lpstr>
      <vt:lpstr>Rhinoviruses </vt:lpstr>
      <vt:lpstr>Rhinoviruses</vt:lpstr>
      <vt:lpstr>Retroviridae</vt:lpstr>
      <vt:lpstr>Retroviridae</vt:lpstr>
      <vt:lpstr>HIV </vt:lpstr>
      <vt:lpstr>HIV (Cont.)</vt:lpstr>
      <vt:lpstr>HIV </vt:lpstr>
      <vt:lpstr>Diagram of HIV</vt:lpstr>
      <vt:lpstr>HIV Clinical Manifestations</vt:lpstr>
      <vt:lpstr>HIV Clinical Manifestations (Cont.)</vt:lpstr>
      <vt:lpstr>HIV  Clinical Manifestations (Cont.)</vt:lpstr>
      <vt:lpstr>Opportunistic Infections and Cancers Commonly Seen in Patients with AIDS</vt:lpstr>
      <vt:lpstr>HIV  Clinical Manifestations (Cont.)</vt:lpstr>
      <vt:lpstr>HIV  Diagnosis</vt:lpstr>
      <vt:lpstr>HIV  Diagnosis</vt:lpstr>
      <vt:lpstr>HIV  Diagnosis (Cont.)</vt:lpstr>
      <vt:lpstr>HIV Diagnosis (Cont.)</vt:lpstr>
      <vt:lpstr>HIV Diagnosis (Cont.)</vt:lpstr>
      <vt:lpstr>HIV Diagnosis (Cont.)</vt:lpstr>
      <vt:lpstr>Important Immunologic Markers for AIDS</vt:lpstr>
      <vt:lpstr>HIV Diagnosis (Cont.)</vt:lpstr>
      <vt:lpstr>HIV Immunoblot</vt:lpstr>
      <vt:lpstr>HIV Treatment</vt:lpstr>
      <vt:lpstr>HIV Treatment (Cont.)</vt:lpstr>
      <vt:lpstr>Rhabdovirus</vt:lpstr>
      <vt:lpstr>Rhabdovirus </vt:lpstr>
      <vt:lpstr>Rhabdovirus  </vt:lpstr>
      <vt:lpstr>Rhabdovirus </vt:lpstr>
      <vt:lpstr>Rhabdovirus </vt:lpstr>
      <vt:lpstr>Togaviridae</vt:lpstr>
      <vt:lpstr> Eastern Equine Encephalitis (EEE)</vt:lpstr>
      <vt:lpstr>Western Equine Encephalitis (WEE)</vt:lpstr>
      <vt:lpstr>Venezuelan Equine Encephalitis (VEE)</vt:lpstr>
      <vt:lpstr>Rubella Virus </vt:lpstr>
      <vt:lpstr>Rubella Virus </vt:lpstr>
      <vt:lpstr>Rubella Virus (Cont.)</vt:lpstr>
      <vt:lpstr>Rubella Virus </vt:lpstr>
      <vt:lpstr>Rubella Virus </vt:lpstr>
      <vt:lpstr>Rubella Virus (Cont.)</vt:lpstr>
      <vt:lpstr>Human Hepatitis Viruses</vt:lpstr>
      <vt:lpstr>Clinical and Epidemiologic Differences Among HAV, HBV, HDV, and HCV</vt:lpstr>
      <vt:lpstr>General Clinical Symptoms </vt:lpstr>
      <vt:lpstr>Hepatitis A Virus (HAV)</vt:lpstr>
      <vt:lpstr>Hepatitis A Virus (HAV)</vt:lpstr>
      <vt:lpstr>Hepatitis A Virus (HAV)</vt:lpstr>
      <vt:lpstr>Serologic Evaluation of HAV Infection</vt:lpstr>
      <vt:lpstr>Hepatitis A Virus (HAV)</vt:lpstr>
      <vt:lpstr>Hepatitis B Virus (HBV) </vt:lpstr>
      <vt:lpstr>Hepatitis B Virus (HBV)</vt:lpstr>
      <vt:lpstr>Hepatitis B Virus (HBV)</vt:lpstr>
      <vt:lpstr>Serologic Markers for the Diagnosis  of HBV Infection</vt:lpstr>
      <vt:lpstr>Hepatitis B Virus (HBV)</vt:lpstr>
      <vt:lpstr>Hepatitis B Virus (HBV)</vt:lpstr>
      <vt:lpstr>Hepatitis B Virus (HBV)</vt:lpstr>
      <vt:lpstr>Interpretation of HBV Serologic Markers</vt:lpstr>
      <vt:lpstr>Serologic Evaluation of HBV Infection</vt:lpstr>
      <vt:lpstr>Hepatitis D Virus (HDV)</vt:lpstr>
      <vt:lpstr>Hepatitis D Virus (HDV)</vt:lpstr>
      <vt:lpstr>Hepatitis D Virus (HDV)</vt:lpstr>
      <vt:lpstr>Hepatitis D Virus (HDV)</vt:lpstr>
      <vt:lpstr>Interpretation of HDV Infection Serologic Markers</vt:lpstr>
      <vt:lpstr>Serologic Evaluation of HDV Infection</vt:lpstr>
      <vt:lpstr>Hepatitis C Virus (HCV)</vt:lpstr>
      <vt:lpstr>Hepatitis C Virus (HCV)</vt:lpstr>
      <vt:lpstr>Hepatitis C Virus (HCV)</vt:lpstr>
      <vt:lpstr>Hepatitis C Virus (HCV)</vt:lpstr>
      <vt:lpstr>Hepatitis C Virus (HCV)</vt:lpstr>
      <vt:lpstr>Hepatitis C Virus (HCV)</vt:lpstr>
      <vt:lpstr>Serologic Evaluation of HCV</vt:lpstr>
      <vt:lpstr>Hepatitis E Virus (HEV)</vt:lpstr>
      <vt:lpstr>Hepatitis E Virus (HEV)</vt:lpstr>
      <vt:lpstr>Hepatitis E Virus (HEV)</vt:lpstr>
      <vt:lpstr>Other Hepatitis Viruses</vt:lpstr>
      <vt:lpstr>Prions</vt:lpstr>
      <vt:lpstr>Prions</vt:lpstr>
      <vt:lpstr>Prions</vt:lpstr>
      <vt:lpstr>Prions</vt:lpstr>
      <vt:lpstr>Prions</vt:lpstr>
      <vt:lpstr>Managing Viral Infections</vt:lpstr>
      <vt:lpstr>Managing Viral Infections</vt:lpstr>
      <vt:lpstr>Managing Viral Infections</vt:lpstr>
      <vt:lpstr>Examples of Antiviral Compounds</vt:lpstr>
      <vt:lpstr>Managing Viral Infections</vt:lpstr>
      <vt:lpstr>Managing Viral Infections</vt:lpstr>
      <vt:lpstr>LET’S REVISIT THE CASE IN POINT</vt:lpstr>
      <vt:lpstr>Highlights</vt:lpstr>
      <vt:lpstr>Highlights (Cont.)</vt:lpstr>
      <vt:lpstr>Highlights (Cont.)</vt:lpstr>
      <vt:lpstr>Highlights (Cont.)</vt:lpstr>
      <vt:lpstr>Issues to Consider</vt:lpstr>
      <vt:lpstr>POINTS TO REMEMBER</vt:lpstr>
      <vt:lpstr>Points to Remember</vt:lpstr>
      <vt:lpstr>Points to Remember (Cont.)</vt:lpstr>
      <vt:lpstr>Points to Remember (Cont.)</vt:lpstr>
      <vt:lpstr>Points to Remember (Cont.)</vt:lpstr>
      <vt:lpstr>Points to Remember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ACLS CH05</dc:title>
  <dc:creator>Amy</dc:creator>
  <cp:lastModifiedBy>Tyler Thomas</cp:lastModifiedBy>
  <cp:revision>584</cp:revision>
  <cp:lastPrinted>2017-09-19T14:25:09Z</cp:lastPrinted>
  <dcterms:created xsi:type="dcterms:W3CDTF">2006-03-30T22:26:44Z</dcterms:created>
  <dcterms:modified xsi:type="dcterms:W3CDTF">2024-10-04T16:37:18Z</dcterms:modified>
</cp:coreProperties>
</file>