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8"/>
  </p:notesMasterIdLst>
  <p:sldIdLst>
    <p:sldId id="284" r:id="rId2"/>
    <p:sldId id="453" r:id="rId3"/>
    <p:sldId id="569" r:id="rId4"/>
    <p:sldId id="555" r:id="rId5"/>
    <p:sldId id="570" r:id="rId6"/>
    <p:sldId id="303" r:id="rId7"/>
    <p:sldId id="571" r:id="rId8"/>
    <p:sldId id="455" r:id="rId9"/>
    <p:sldId id="456" r:id="rId10"/>
    <p:sldId id="304" r:id="rId11"/>
    <p:sldId id="341" r:id="rId12"/>
    <p:sldId id="305" r:id="rId13"/>
    <p:sldId id="342" r:id="rId14"/>
    <p:sldId id="556" r:id="rId15"/>
    <p:sldId id="306" r:id="rId16"/>
    <p:sldId id="557" r:id="rId17"/>
    <p:sldId id="307" r:id="rId18"/>
    <p:sldId id="558" r:id="rId19"/>
    <p:sldId id="343" r:id="rId20"/>
    <p:sldId id="308" r:id="rId21"/>
    <p:sldId id="541" r:id="rId22"/>
    <p:sldId id="344" r:id="rId23"/>
    <p:sldId id="574" r:id="rId24"/>
    <p:sldId id="345" r:id="rId25"/>
    <p:sldId id="559" r:id="rId26"/>
    <p:sldId id="457" r:id="rId27"/>
    <p:sldId id="560" r:id="rId28"/>
    <p:sldId id="311" r:id="rId29"/>
    <p:sldId id="561" r:id="rId30"/>
    <p:sldId id="312" r:id="rId31"/>
    <p:sldId id="576" r:id="rId32"/>
    <p:sldId id="575" r:id="rId33"/>
    <p:sldId id="562" r:id="rId34"/>
    <p:sldId id="310" r:id="rId35"/>
    <p:sldId id="577" r:id="rId36"/>
    <p:sldId id="346" r:id="rId37"/>
    <p:sldId id="563" r:id="rId38"/>
    <p:sldId id="458" r:id="rId39"/>
    <p:sldId id="564" r:id="rId40"/>
    <p:sldId id="313" r:id="rId41"/>
    <p:sldId id="317" r:id="rId42"/>
    <p:sldId id="565" r:id="rId43"/>
    <p:sldId id="582" r:id="rId44"/>
    <p:sldId id="460" r:id="rId45"/>
    <p:sldId id="579" r:id="rId46"/>
    <p:sldId id="566" r:id="rId47"/>
    <p:sldId id="314" r:id="rId48"/>
    <p:sldId id="580" r:id="rId49"/>
    <p:sldId id="347" r:id="rId50"/>
    <p:sldId id="581" r:id="rId51"/>
    <p:sldId id="583" r:id="rId52"/>
    <p:sldId id="468" r:id="rId53"/>
    <p:sldId id="315" r:id="rId54"/>
    <p:sldId id="573" r:id="rId55"/>
    <p:sldId id="584" r:id="rId56"/>
    <p:sldId id="567" r:id="rId57"/>
    <p:sldId id="588" r:id="rId58"/>
    <p:sldId id="316" r:id="rId59"/>
    <p:sldId id="568" r:id="rId60"/>
    <p:sldId id="461" r:id="rId61"/>
    <p:sldId id="462" r:id="rId62"/>
    <p:sldId id="318" r:id="rId63"/>
    <p:sldId id="589" r:id="rId64"/>
    <p:sldId id="590" r:id="rId65"/>
    <p:sldId id="362" r:id="rId66"/>
    <p:sldId id="591" r:id="rId67"/>
    <p:sldId id="319" r:id="rId68"/>
    <p:sldId id="320" r:id="rId69"/>
    <p:sldId id="593" r:id="rId70"/>
    <p:sldId id="592" r:id="rId71"/>
    <p:sldId id="594" r:id="rId72"/>
    <p:sldId id="363" r:id="rId73"/>
    <p:sldId id="596" r:id="rId74"/>
    <p:sldId id="321" r:id="rId75"/>
    <p:sldId id="597" r:id="rId76"/>
    <p:sldId id="322" r:id="rId77"/>
    <p:sldId id="467" r:id="rId78"/>
    <p:sldId id="364" r:id="rId79"/>
    <p:sldId id="599" r:id="rId80"/>
    <p:sldId id="598" r:id="rId81"/>
    <p:sldId id="600" r:id="rId82"/>
    <p:sldId id="601" r:id="rId83"/>
    <p:sldId id="602" r:id="rId84"/>
    <p:sldId id="603" r:id="rId85"/>
    <p:sldId id="605" r:id="rId86"/>
    <p:sldId id="606" r:id="rId87"/>
    <p:sldId id="607" r:id="rId88"/>
    <p:sldId id="604" r:id="rId89"/>
    <p:sldId id="608" r:id="rId90"/>
    <p:sldId id="609" r:id="rId91"/>
    <p:sldId id="464" r:id="rId92"/>
    <p:sldId id="323" r:id="rId93"/>
    <p:sldId id="610" r:id="rId94"/>
    <p:sldId id="324" r:id="rId95"/>
    <p:sldId id="611" r:id="rId96"/>
    <p:sldId id="325" r:id="rId97"/>
    <p:sldId id="612" r:id="rId98"/>
    <p:sldId id="326" r:id="rId99"/>
    <p:sldId id="614" r:id="rId100"/>
    <p:sldId id="367" r:id="rId101"/>
    <p:sldId id="615" r:id="rId102"/>
    <p:sldId id="651" r:id="rId103"/>
    <p:sldId id="616" r:id="rId104"/>
    <p:sldId id="465" r:id="rId105"/>
    <p:sldId id="471" r:id="rId106"/>
    <p:sldId id="472" r:id="rId107"/>
    <p:sldId id="330" r:id="rId108"/>
    <p:sldId id="618" r:id="rId109"/>
    <p:sldId id="619" r:id="rId110"/>
    <p:sldId id="620" r:id="rId111"/>
    <p:sldId id="621" r:id="rId112"/>
    <p:sldId id="625" r:id="rId113"/>
    <p:sldId id="622" r:id="rId114"/>
    <p:sldId id="370" r:id="rId115"/>
    <p:sldId id="623" r:id="rId116"/>
    <p:sldId id="331" r:id="rId117"/>
    <p:sldId id="624" r:id="rId118"/>
    <p:sldId id="444" r:id="rId119"/>
    <p:sldId id="371" r:id="rId120"/>
    <p:sldId id="626" r:id="rId121"/>
    <p:sldId id="627" r:id="rId122"/>
    <p:sldId id="628" r:id="rId123"/>
    <p:sldId id="373" r:id="rId124"/>
    <p:sldId id="374" r:id="rId125"/>
    <p:sldId id="629" r:id="rId126"/>
    <p:sldId id="630" r:id="rId127"/>
    <p:sldId id="632" r:id="rId128"/>
    <p:sldId id="631" r:id="rId129"/>
    <p:sldId id="375" r:id="rId130"/>
    <p:sldId id="473" r:id="rId131"/>
    <p:sldId id="474" r:id="rId132"/>
    <p:sldId id="332" r:id="rId133"/>
    <p:sldId id="634" r:id="rId134"/>
    <p:sldId id="595" r:id="rId135"/>
    <p:sldId id="635" r:id="rId136"/>
    <p:sldId id="376" r:id="rId13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3F5DD6-791E-8ACB-8374-EBEBC65B052B}" name="Connie Mahon" initials="CM" userId="dffcbafd17e6388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15" autoAdjust="0"/>
    <p:restoredTop sz="96723" autoAdjust="0"/>
  </p:normalViewPr>
  <p:slideViewPr>
    <p:cSldViewPr snapToGrid="0">
      <p:cViewPr varScale="1">
        <p:scale>
          <a:sx n="115" d="100"/>
          <a:sy n="115" d="100"/>
        </p:scale>
        <p:origin x="126" y="222"/>
      </p:cViewPr>
      <p:guideLst/>
    </p:cSldViewPr>
  </p:slideViewPr>
  <p:notesTextViewPr>
    <p:cViewPr>
      <p:scale>
        <a:sx n="1" d="1"/>
        <a:sy n="1" d="1"/>
      </p:scale>
      <p:origin x="0" y="0"/>
    </p:cViewPr>
  </p:notesTextViewPr>
  <p:sorterViewPr>
    <p:cViewPr varScale="1">
      <p:scale>
        <a:sx n="1" d="1"/>
        <a:sy n="1" d="1"/>
      </p:scale>
      <p:origin x="0" y="-1255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28F18-2BCF-4108-B038-24BFE9BF1907}"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57FB6-5A43-4CB6-8D22-2D7D04F2BBDD}" type="slidenum">
              <a:rPr lang="en-US" smtClean="0"/>
              <a:t>‹#›</a:t>
            </a:fld>
            <a:endParaRPr lang="en-US"/>
          </a:p>
        </p:txBody>
      </p:sp>
    </p:spTree>
    <p:extLst>
      <p:ext uri="{BB962C8B-B14F-4D97-AF65-F5344CB8AC3E}">
        <p14:creationId xmlns:p14="http://schemas.microsoft.com/office/powerpoint/2010/main" val="238020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80BA3260-3DEE-0197-4058-0F2DEDD69F26}"/>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5FD04296-9611-2FF9-C7DC-2D326207D8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219140" name="Slide Number Placeholder 3">
            <a:extLst>
              <a:ext uri="{FF2B5EF4-FFF2-40B4-BE49-F238E27FC236}">
                <a16:creationId xmlns:a16="http://schemas.microsoft.com/office/drawing/2014/main" id="{17A17E14-7B7F-FF96-6B78-7FF89C3BE3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06E4E5-89C9-4B53-B3F0-5982C348385D}" type="slidenum">
              <a:rPr lang="en-US" altLang="en-US" sz="1200">
                <a:latin typeface="Arial" panose="020B0604020202020204" pitchFamily="34" charset="0"/>
              </a:rPr>
              <a:pPr/>
              <a:t>1</a:t>
            </a:fld>
            <a:endParaRPr lang="en-US" altLang="en-U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AF44B-FBB7-4C77-9D7E-AC0D757E427A}" type="slidenum">
              <a:rPr lang="en-US" altLang="en-US" smtClean="0"/>
              <a:pPr/>
              <a:t>51</a:t>
            </a:fld>
            <a:endParaRPr lang="en-US" altLang="en-US"/>
          </a:p>
        </p:txBody>
      </p:sp>
    </p:spTree>
    <p:extLst>
      <p:ext uri="{BB962C8B-B14F-4D97-AF65-F5344CB8AC3E}">
        <p14:creationId xmlns:p14="http://schemas.microsoft.com/office/powerpoint/2010/main" val="62265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64373959-373A-9BC7-8DA1-68A619A84741}"/>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B6D3B0CA-8ABA-0AF0-0A88-0FC31D048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B960D22F-1125-2F44-60C8-C5472F4DE8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5A21EB-56CF-46A4-8F9F-8C4F7F4BE4F7}" type="slidenum">
              <a:rPr lang="en-US" altLang="en-US" sz="1200">
                <a:latin typeface="Arial" panose="020B0604020202020204" pitchFamily="34" charset="0"/>
              </a:rPr>
              <a:pPr/>
              <a:t>57</a:t>
            </a:fld>
            <a:endParaRPr lang="en-US" altLang="en-US" sz="1200">
              <a:latin typeface="Arial" panose="020B0604020202020204" pitchFamily="34" charset="0"/>
            </a:endParaRPr>
          </a:p>
        </p:txBody>
      </p:sp>
    </p:spTree>
    <p:extLst>
      <p:ext uri="{BB962C8B-B14F-4D97-AF65-F5344CB8AC3E}">
        <p14:creationId xmlns:p14="http://schemas.microsoft.com/office/powerpoint/2010/main" val="326531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64373959-373A-9BC7-8DA1-68A619A84741}"/>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B6D3B0CA-8ABA-0AF0-0A88-0FC31D048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B960D22F-1125-2F44-60C8-C5472F4DE8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5A21EB-56CF-46A4-8F9F-8C4F7F4BE4F7}" type="slidenum">
              <a:rPr lang="en-US" altLang="en-US" sz="1200">
                <a:latin typeface="Arial" panose="020B0604020202020204" pitchFamily="34" charset="0"/>
              </a:rPr>
              <a:pPr/>
              <a:t>58</a:t>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C657B799-483E-8411-F0E8-AD490F2B339A}"/>
              </a:ext>
            </a:extLst>
          </p:cNvPr>
          <p:cNvSpPr>
            <a:spLocks noGrp="1" noRot="1" noChangeAspect="1" noChangeArrowheads="1" noTextEdit="1"/>
          </p:cNvSpPr>
          <p:nvPr>
            <p:ph type="sldImg"/>
          </p:nvPr>
        </p:nvSpPr>
        <p:spPr>
          <a:ln/>
        </p:spPr>
      </p:sp>
      <p:sp>
        <p:nvSpPr>
          <p:cNvPr id="221187" name="Notes Placeholder 2">
            <a:extLst>
              <a:ext uri="{FF2B5EF4-FFF2-40B4-BE49-F238E27FC236}">
                <a16:creationId xmlns:a16="http://schemas.microsoft.com/office/drawing/2014/main" id="{40FDF4E0-036F-5C5C-14C9-7DE1F09013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1188" name="Slide Number Placeholder 3">
            <a:extLst>
              <a:ext uri="{FF2B5EF4-FFF2-40B4-BE49-F238E27FC236}">
                <a16:creationId xmlns:a16="http://schemas.microsoft.com/office/drawing/2014/main" id="{ED2D0922-5DE4-7F5B-1DDD-DE996EE61E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1D6E13-EE7D-44B8-85FA-3ADB96F4125B}" type="slidenum">
              <a:rPr lang="en-US" altLang="en-US" sz="1200">
                <a:latin typeface="Arial" panose="020B0604020202020204" pitchFamily="34" charset="0"/>
              </a:rPr>
              <a:pPr/>
              <a:t>65</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AF44B-FBB7-4C77-9D7E-AC0D757E427A}" type="slidenum">
              <a:rPr lang="en-US" altLang="en-US" smtClean="0"/>
              <a:pPr/>
              <a:t>113</a:t>
            </a:fld>
            <a:endParaRPr lang="en-US" altLang="en-US"/>
          </a:p>
        </p:txBody>
      </p:sp>
    </p:spTree>
    <p:extLst>
      <p:ext uri="{BB962C8B-B14F-4D97-AF65-F5344CB8AC3E}">
        <p14:creationId xmlns:p14="http://schemas.microsoft.com/office/powerpoint/2010/main" val="239970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0594" name="Rectangle 2"/>
          <p:cNvSpPr>
            <a:spLocks noGrp="1" noChangeArrowheads="1"/>
          </p:cNvSpPr>
          <p:nvPr>
            <p:ph type="ctrTitle" sz="quarter"/>
          </p:nvPr>
        </p:nvSpPr>
        <p:spPr>
          <a:xfrm>
            <a:off x="914400" y="1143000"/>
            <a:ext cx="10363200" cy="1143000"/>
          </a:xfrm>
        </p:spPr>
        <p:txBody>
          <a:bodyPr/>
          <a:lstStyle>
            <a:lvl1pPr>
              <a:defRPr sz="3600"/>
            </a:lvl1pPr>
          </a:lstStyle>
          <a:p>
            <a:r>
              <a:rPr lang="en-US" smtClean="0"/>
              <a:t>Click to edit Master title style</a:t>
            </a:r>
            <a:endParaRPr lang="en-GB"/>
          </a:p>
        </p:txBody>
      </p:sp>
      <p:sp>
        <p:nvSpPr>
          <p:cNvPr id="110595" name="Rectangle 3"/>
          <p:cNvSpPr>
            <a:spLocks noGrp="1" noChangeArrowheads="1"/>
          </p:cNvSpPr>
          <p:nvPr>
            <p:ph type="subTitle" sz="quarter" idx="1"/>
          </p:nvPr>
        </p:nvSpPr>
        <p:spPr>
          <a:xfrm>
            <a:off x="1320800" y="2819400"/>
            <a:ext cx="9550400" cy="1752600"/>
          </a:xfrm>
          <a:ln w="9525">
            <a:headEnd/>
            <a:tailEnd/>
          </a:ln>
        </p:spPr>
        <p:txBody>
          <a:bodyPr lIns="92075" tIns="46038" rIns="92075" bIns="46038"/>
          <a:lstStyle>
            <a:lvl1pPr marL="0" indent="0" algn="ctr">
              <a:buFont typeface="Wingdings 2" pitchFamily="18" charset="2"/>
              <a:buNone/>
              <a:defRPr sz="3600"/>
            </a:lvl1pPr>
          </a:lstStyle>
          <a:p>
            <a:r>
              <a:rPr lang="en-US" smtClean="0"/>
              <a:t>Click to edit Master subtitle style</a:t>
            </a:r>
            <a:endParaRPr lang="en-GB"/>
          </a:p>
        </p:txBody>
      </p:sp>
    </p:spTree>
    <p:extLst>
      <p:ext uri="{BB962C8B-B14F-4D97-AF65-F5344CB8AC3E}">
        <p14:creationId xmlns:p14="http://schemas.microsoft.com/office/powerpoint/2010/main" val="182017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39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Tree>
    <p:extLst>
      <p:ext uri="{BB962C8B-B14F-4D97-AF65-F5344CB8AC3E}">
        <p14:creationId xmlns:p14="http://schemas.microsoft.com/office/powerpoint/2010/main" val="14898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527176"/>
            <a:ext cx="508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27176"/>
            <a:ext cx="508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1179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42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405104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424496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599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7531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589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F51D86F-2136-8292-09B1-20A17EE15826}"/>
              </a:ext>
            </a:extLst>
          </p:cNvPr>
          <p:cNvSpPr>
            <a:spLocks noGrp="1" noChangeArrowheads="1"/>
          </p:cNvSpPr>
          <p:nvPr>
            <p:ph type="title"/>
          </p:nvPr>
        </p:nvSpPr>
        <p:spPr bwMode="auto">
          <a:xfrm>
            <a:off x="914400" y="228600"/>
            <a:ext cx="103632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GB"/>
          </a:p>
        </p:txBody>
      </p:sp>
      <p:sp>
        <p:nvSpPr>
          <p:cNvPr id="109571" name="Rectangle 3">
            <a:extLst>
              <a:ext uri="{FF2B5EF4-FFF2-40B4-BE49-F238E27FC236}">
                <a16:creationId xmlns:a16="http://schemas.microsoft.com/office/drawing/2014/main" id="{078C2A6C-AF62-A437-EE2C-41BB98BC4349}"/>
              </a:ext>
            </a:extLst>
          </p:cNvPr>
          <p:cNvSpPr>
            <a:spLocks noGrp="1" noChangeArrowheads="1"/>
          </p:cNvSpPr>
          <p:nvPr>
            <p:ph type="body" idx="1"/>
          </p:nvPr>
        </p:nvSpPr>
        <p:spPr bwMode="auto">
          <a:xfrm>
            <a:off x="914400" y="1527176"/>
            <a:ext cx="103632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Box 8">
            <a:extLst>
              <a:ext uri="{FF2B5EF4-FFF2-40B4-BE49-F238E27FC236}">
                <a16:creationId xmlns:a16="http://schemas.microsoft.com/office/drawing/2014/main" id="{988552A0-3152-1F69-4C02-33BE7BD9711D}"/>
              </a:ext>
            </a:extLst>
          </p:cNvPr>
          <p:cNvSpPr txBox="1">
            <a:spLocks noChangeArrowheads="1"/>
          </p:cNvSpPr>
          <p:nvPr/>
        </p:nvSpPr>
        <p:spPr bwMode="auto">
          <a:xfrm>
            <a:off x="11379200" y="6508751"/>
            <a:ext cx="812800" cy="24447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fld id="{0A717FAC-A327-4206-8D97-C15D00EFD7D8}" type="slidenum">
              <a:rPr lang="en-US" altLang="en-US" sz="1000" smtClean="0">
                <a:latin typeface="Arial" panose="020B0604020202020204" pitchFamily="34" charset="0"/>
                <a:ea typeface="ＭＳ Ｐゴシック" panose="020B0600070205080204" pitchFamily="34" charset="-128"/>
              </a:rPr>
              <a:pPr eaLnBrk="1" hangingPunct="1">
                <a:spcBef>
                  <a:spcPct val="50000"/>
                </a:spcBef>
                <a:defRPr/>
              </a:pPr>
              <a:t>‹#›</a:t>
            </a:fld>
            <a:endParaRPr lang="en-US" altLang="en-US" sz="1000">
              <a:latin typeface="Arial" panose="020B0604020202020204" pitchFamily="34" charset="0"/>
              <a:ea typeface="ＭＳ Ｐゴシック" panose="020B0600070205080204" pitchFamily="34" charset="-128"/>
            </a:endParaRPr>
          </a:p>
        </p:txBody>
      </p:sp>
      <p:pic>
        <p:nvPicPr>
          <p:cNvPr id="7" name="Picture 6">
            <a:extLst>
              <a:ext uri="{FF2B5EF4-FFF2-40B4-BE49-F238E27FC236}">
                <a16:creationId xmlns:a16="http://schemas.microsoft.com/office/drawing/2014/main" id="{C04E7A8E-268B-6B1E-7034-656CA508104B}"/>
              </a:ext>
              <a:ext uri="{C183D7F6-B498-43B3-948B-1728B52AA6E4}">
                <adec:decorative xmlns:adec="http://schemas.microsoft.com/office/drawing/2017/decorative" xmlns="" val="1"/>
              </a:ext>
            </a:extLst>
          </p:cNvPr>
          <p:cNvPicPr>
            <a:picLocks noChangeAspect="1"/>
          </p:cNvPicPr>
          <p:nvPr userDrawn="1"/>
        </p:nvPicPr>
        <p:blipFill>
          <a:blip r:embed="rId11"/>
          <a:stretch>
            <a:fillRect/>
          </a:stretch>
        </p:blipFill>
        <p:spPr>
          <a:xfrm>
            <a:off x="4727171" y="6629400"/>
            <a:ext cx="3048000" cy="228600"/>
          </a:xfrm>
          <a:prstGeom prst="rect">
            <a:avLst/>
          </a:prstGeom>
        </p:spPr>
      </p:pic>
    </p:spTree>
    <p:extLst>
      <p:ext uri="{BB962C8B-B14F-4D97-AF65-F5344CB8AC3E}">
        <p14:creationId xmlns:p14="http://schemas.microsoft.com/office/powerpoint/2010/main" val="14292915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0" r:id="rId8"/>
    <p:sldLayoutId id="2147483671" r:id="rId9"/>
  </p:sldLayoutIdLst>
  <p:hf sldNum="0" hdr="0" ftr="0" dt="0"/>
  <p:txStyles>
    <p:titleStyle>
      <a:lvl1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2pPr>
      <a:lvl3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3pPr>
      <a:lvl4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4pPr>
      <a:lvl5pPr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0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SzPct val="60000"/>
        <a:buFont typeface="Wingdings 2" panose="05020102010507070707" pitchFamily="18" charset="2"/>
        <a:buChar char=""/>
        <a:defRPr sz="28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742950" indent="-285750" algn="l" rtl="0" eaLnBrk="1" fontAlgn="base" hangingPunct="1">
        <a:spcBef>
          <a:spcPct val="20000"/>
        </a:spcBef>
        <a:spcAft>
          <a:spcPct val="0"/>
        </a:spcAft>
        <a:buClr>
          <a:schemeClr val="tx2"/>
        </a:buClr>
        <a:buSzPct val="80000"/>
        <a:buFont typeface="Wingdings" panose="05000000000000000000" pitchFamily="2" charset="2"/>
        <a:buChar char="Ø"/>
        <a:defRPr sz="24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1" fontAlgn="base" hangingPunct="1">
        <a:spcBef>
          <a:spcPct val="20000"/>
        </a:spcBef>
        <a:spcAft>
          <a:spcPct val="0"/>
        </a:spcAft>
        <a:buClr>
          <a:schemeClr val="tx2"/>
        </a:buClr>
        <a:buSzPct val="115000"/>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1" fontAlgn="base" hangingPunct="1">
        <a:spcBef>
          <a:spcPct val="20000"/>
        </a:spcBef>
        <a:spcAft>
          <a:spcPct val="0"/>
        </a:spcAft>
        <a:buClr>
          <a:schemeClr val="tx2"/>
        </a:buClr>
        <a:buSzPct val="75000"/>
        <a:buFont typeface="Wingdings 3" panose="05040102010807070707" pitchFamily="18" charset="2"/>
        <a:buChar char=""/>
        <a:defRPr>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eaLnBrk="1" fontAlgn="base" hangingPunct="1">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BE189DCD-1CE6-6D67-CC34-1A23307E363F}"/>
              </a:ext>
            </a:extLst>
          </p:cNvPr>
          <p:cNvSpPr>
            <a:spLocks noChangeArrowheads="1"/>
          </p:cNvSpPr>
          <p:nvPr/>
        </p:nvSpPr>
        <p:spPr bwMode="auto">
          <a:xfrm>
            <a:off x="2438400" y="16764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4000">
                <a:latin typeface="Arial" panose="020B0604020202020204" pitchFamily="34" charset="0"/>
                <a:ea typeface="ＭＳ Ｐゴシック" panose="020B0600070205080204" pitchFamily="34" charset="-128"/>
                <a:cs typeface="Arial" panose="020B0604020202020204" pitchFamily="34" charset="0"/>
              </a:rPr>
              <a:t>Chapter 27</a:t>
            </a:r>
          </a:p>
        </p:txBody>
      </p:sp>
      <p:sp>
        <p:nvSpPr>
          <p:cNvPr id="14339" name="Rectangle 4">
            <a:extLst>
              <a:ext uri="{FF2B5EF4-FFF2-40B4-BE49-F238E27FC236}">
                <a16:creationId xmlns:a16="http://schemas.microsoft.com/office/drawing/2014/main" id="{E1677555-E763-5FDA-EB12-45D52BF763BC}"/>
              </a:ext>
            </a:extLst>
          </p:cNvPr>
          <p:cNvSpPr>
            <a:spLocks noChangeArrowheads="1"/>
          </p:cNvSpPr>
          <p:nvPr/>
        </p:nvSpPr>
        <p:spPr bwMode="auto">
          <a:xfrm>
            <a:off x="2462645" y="3657601"/>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chemeClr val="tx2"/>
              </a:buClr>
              <a:buSzPct val="60000"/>
              <a:buFont typeface="Wingdings 2" panose="05020102010507070707" pitchFamily="18" charset="2"/>
              <a:buNone/>
            </a:pPr>
            <a:r>
              <a:rPr lang="en-US" altLang="en-US" sz="3000" dirty="0">
                <a:latin typeface="Arial" panose="020B0604020202020204" pitchFamily="34" charset="0"/>
                <a:ea typeface="ＭＳ Ｐゴシック" panose="020B0600070205080204" pitchFamily="34" charset="-128"/>
                <a:cs typeface="Arial" panose="020B0604020202020204" pitchFamily="34" charset="0"/>
              </a:rPr>
              <a:t>Medically Significant Fungi</a:t>
            </a:r>
          </a:p>
          <a:p>
            <a:pPr algn="ctr">
              <a:buClr>
                <a:schemeClr val="tx2"/>
              </a:buClr>
              <a:buSzPct val="60000"/>
              <a:buFont typeface="Wingdings 2" panose="05020102010507070707" pitchFamily="18" charset="2"/>
              <a:buNone/>
            </a:pPr>
            <a:r>
              <a:rPr lang="en-US" altLang="en-US" sz="3000" dirty="0">
                <a:latin typeface="Arial" panose="020B0604020202020204" pitchFamily="34" charset="0"/>
                <a:ea typeface="ＭＳ Ｐゴシック" panose="020B0600070205080204" pitchFamily="34" charset="-128"/>
                <a:cs typeface="Arial" panose="020B0604020202020204" pitchFamily="34" charset="0"/>
              </a:rPr>
              <a:t>PART ONE</a:t>
            </a:r>
          </a:p>
        </p:txBody>
      </p:sp>
      <p:sp useBgFill="1">
        <p:nvSpPr>
          <p:cNvPr id="14340" name="Rectangle 5">
            <a:extLst>
              <a:ext uri="{FF2B5EF4-FFF2-40B4-BE49-F238E27FC236}">
                <a16:creationId xmlns:a16="http://schemas.microsoft.com/office/drawing/2014/main" id="{2D8A2BA2-643B-0C67-9CFF-4ACA5E787A26}"/>
              </a:ext>
            </a:extLst>
          </p:cNvPr>
          <p:cNvSpPr>
            <a:spLocks noChangeArrowheads="1"/>
          </p:cNvSpPr>
          <p:nvPr/>
        </p:nvSpPr>
        <p:spPr bwMode="auto">
          <a:xfrm>
            <a:off x="10058400" y="6477000"/>
            <a:ext cx="381000" cy="2286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ea typeface="ＭＳ Ｐゴシック" panose="020B0600070205080204" pitchFamily="34" charset="-128"/>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FEE0A4D-CB0C-3AA0-A0AB-77776C6411E1}"/>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Molds</a:t>
            </a:r>
          </a:p>
        </p:txBody>
      </p:sp>
      <p:sp>
        <p:nvSpPr>
          <p:cNvPr id="21507" name="Rectangle 3">
            <a:extLst>
              <a:ext uri="{FF2B5EF4-FFF2-40B4-BE49-F238E27FC236}">
                <a16:creationId xmlns:a16="http://schemas.microsoft.com/office/drawing/2014/main" id="{8FAB24F0-C9B7-DF9E-9BBD-6366B6DC810B}"/>
              </a:ext>
            </a:extLst>
          </p:cNvPr>
          <p:cNvSpPr>
            <a:spLocks noGrp="1"/>
          </p:cNvSpPr>
          <p:nvPr>
            <p:ph idx="1"/>
          </p:nvPr>
        </p:nvSpPr>
        <p:spPr/>
        <p:txBody>
          <a:bodyPr>
            <a:normAutofit fontScale="92500"/>
          </a:bodyPr>
          <a:lstStyle/>
          <a:p>
            <a:pPr eaLnBrk="1" hangingPunct="1"/>
            <a:r>
              <a:rPr lang="en-US" altLang="en-US" dirty="0">
                <a:latin typeface="Arial" panose="020B0604020202020204" pitchFamily="34" charset="0"/>
                <a:cs typeface="Arial" panose="020B0604020202020204" pitchFamily="34" charset="0"/>
              </a:rPr>
              <a:t>Fuzzy or woolly appearance because of the formation of mycelia</a:t>
            </a:r>
          </a:p>
          <a:p>
            <a:pPr lvl="1"/>
            <a:r>
              <a:rPr lang="en-US" altLang="en-US" dirty="0">
                <a:latin typeface="Arial" panose="020B0604020202020204" pitchFamily="34" charset="0"/>
                <a:cs typeface="Arial" panose="020B0604020202020204" pitchFamily="34" charset="0"/>
              </a:rPr>
              <a:t>Mycelia support the reproductive structures that produce conidia.</a:t>
            </a:r>
          </a:p>
          <a:p>
            <a:pPr lvl="1"/>
            <a:r>
              <a:rPr lang="en-US" altLang="en-US" dirty="0">
                <a:latin typeface="Arial" panose="020B0604020202020204" pitchFamily="34" charset="0"/>
                <a:cs typeface="Arial" panose="020B0604020202020204" pitchFamily="34" charset="0"/>
              </a:rPr>
              <a:t>Conidia are used to identify different fungal genera</a:t>
            </a:r>
          </a:p>
          <a:p>
            <a:pPr eaLnBrk="1" hangingPunct="1"/>
            <a:r>
              <a:rPr lang="en-US" altLang="en-US" dirty="0">
                <a:latin typeface="Arial" panose="020B0604020202020204" pitchFamily="34" charset="0"/>
                <a:cs typeface="Arial" panose="020B0604020202020204" pitchFamily="34" charset="0"/>
              </a:rPr>
              <a:t>Aerial mycelia </a:t>
            </a:r>
          </a:p>
          <a:p>
            <a:pPr lvl="1"/>
            <a:r>
              <a:rPr lang="en-US" altLang="en-US" dirty="0">
                <a:latin typeface="Arial" panose="020B0604020202020204" pitchFamily="34" charset="0"/>
                <a:cs typeface="Arial" panose="020B0604020202020204" pitchFamily="34" charset="0"/>
              </a:rPr>
              <a:t>Extend above the surface of the colony</a:t>
            </a:r>
            <a:endParaRPr lang="en-US" altLang="en-US" strike="sngStrike"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Responsible for the fuzzy appearance</a:t>
            </a:r>
          </a:p>
          <a:p>
            <a:pPr eaLnBrk="1" hangingPunct="1"/>
            <a:r>
              <a:rPr lang="en-US" altLang="en-US" dirty="0">
                <a:latin typeface="Arial" panose="020B0604020202020204" pitchFamily="34" charset="0"/>
                <a:cs typeface="Arial" panose="020B0604020202020204" pitchFamily="34" charset="0"/>
              </a:rPr>
              <a:t>Vegetative mycelia</a:t>
            </a:r>
          </a:p>
          <a:p>
            <a:pPr lvl="1" eaLnBrk="1" hangingPunct="1"/>
            <a:r>
              <a:rPr lang="en-US" altLang="en-US" dirty="0">
                <a:latin typeface="Arial" panose="020B0604020202020204" pitchFamily="34" charset="0"/>
                <a:cs typeface="Arial" panose="020B0604020202020204" pitchFamily="34" charset="0"/>
              </a:rPr>
              <a:t>Extend downward into the medium to absorb nutrients.</a:t>
            </a:r>
          </a:p>
          <a:p>
            <a:pPr eaLnBrk="1" hangingPunct="1"/>
            <a:r>
              <a:rPr lang="en-US" altLang="en-US" dirty="0">
                <a:latin typeface="Arial" panose="020B0604020202020204" pitchFamily="34" charset="0"/>
                <a:cs typeface="Arial" panose="020B0604020202020204" pitchFamily="34" charset="0"/>
              </a:rPr>
              <a:t>Microscopic appearance</a:t>
            </a:r>
          </a:p>
          <a:p>
            <a:pPr lvl="1" eaLnBrk="1" hangingPunct="1"/>
            <a:r>
              <a:rPr lang="en-US" altLang="en-US" dirty="0">
                <a:latin typeface="Arial" panose="020B0604020202020204" pitchFamily="34" charset="0"/>
                <a:cs typeface="Arial" panose="020B0604020202020204" pitchFamily="34" charset="0"/>
              </a:rPr>
              <a:t>Often aids in the identification of molds.</a:t>
            </a:r>
          </a:p>
          <a:p>
            <a:pPr lvl="1"/>
            <a:endParaRPr lang="en-US" altLang="en-US"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94247EA-59C9-A128-FB33-0E43184C9EEB}"/>
              </a:ext>
            </a:extLst>
          </p:cNvPr>
          <p:cNvSpPr>
            <a:spLocks noGrp="1"/>
          </p:cNvSpPr>
          <p:nvPr>
            <p:ph type="title"/>
          </p:nvPr>
        </p:nvSpPr>
        <p:spPr>
          <a:xfrm>
            <a:off x="1524000" y="274638"/>
            <a:ext cx="9144000" cy="1143000"/>
          </a:xfrm>
        </p:spPr>
        <p:txBody>
          <a:bodyPr/>
          <a:lstStyle/>
          <a:p>
            <a:pPr algn="ctr" eaLnBrk="1" hangingPunct="1"/>
            <a:r>
              <a:rPr lang="en-US" altLang="en-US" sz="3600" i="1" dirty="0">
                <a:latin typeface="Arial" panose="020B0604020202020204" pitchFamily="34" charset="0"/>
                <a:cs typeface="Arial" panose="020B0604020202020204" pitchFamily="34" charset="0"/>
              </a:rPr>
              <a:t>Trichophyton mentagrophytes</a:t>
            </a:r>
            <a:br>
              <a:rPr lang="en-US" altLang="en-US" sz="3600" i="1"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Microconidia</a:t>
            </a:r>
            <a:endParaRPr lang="en-US" altLang="en-US" sz="3600" dirty="0">
              <a:latin typeface="Arial" panose="020B0604020202020204" pitchFamily="34" charset="0"/>
              <a:cs typeface="Arial" panose="020B0604020202020204" pitchFamily="34" charset="0"/>
            </a:endParaRPr>
          </a:p>
        </p:txBody>
      </p:sp>
      <p:pic>
        <p:nvPicPr>
          <p:cNvPr id="68613" name="Picture 6" descr="Y:\ELS00000-IW26_[Mahon 6e]\ELS00000-IW26-SRC\Course-N\Construction\IC\jpg\Chapter027\027016.jpg">
            <a:extLst>
              <a:ext uri="{FF2B5EF4-FFF2-40B4-BE49-F238E27FC236}">
                <a16:creationId xmlns:a16="http://schemas.microsoft.com/office/drawing/2014/main" id="{8953B825-FF6D-978D-1E93-9BB4E9674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967" y="1456676"/>
            <a:ext cx="7629707" cy="493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9BEB-9E06-931C-0B51-7DF8486AA24F}"/>
              </a:ext>
            </a:extLst>
          </p:cNvPr>
          <p:cNvSpPr>
            <a:spLocks noGrp="1"/>
          </p:cNvSpPr>
          <p:nvPr>
            <p:ph type="title"/>
          </p:nvPr>
        </p:nvSpPr>
        <p:spPr/>
        <p:txBody>
          <a:bodyPr>
            <a:normAutofit/>
          </a:bodyPr>
          <a:lstStyle/>
          <a:p>
            <a:pPr algn="ctr"/>
            <a:r>
              <a:rPr lang="en-US" altLang="en-US" sz="4000" i="1" dirty="0">
                <a:latin typeface="Arial" panose="020B0604020202020204" pitchFamily="34" charset="0"/>
                <a:cs typeface="Arial" panose="020B0604020202020204" pitchFamily="34" charset="0"/>
              </a:rPr>
              <a:t>Trichophyton mentagrophytes </a:t>
            </a:r>
            <a:r>
              <a:rPr lang="en-US" altLang="en-US" sz="4000" dirty="0">
                <a:latin typeface="Arial" panose="020B0604020202020204" pitchFamily="34" charset="0"/>
                <a:cs typeface="Arial" panose="020B0604020202020204" pitchFamily="34" charset="0"/>
              </a:rPr>
              <a:t>(Cont.)</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832FA0-AA52-B91E-543E-174D2E902627}"/>
              </a:ext>
            </a:extLst>
          </p:cNvPr>
          <p:cNvSpPr>
            <a:spLocks noGrp="1"/>
          </p:cNvSpPr>
          <p:nvPr>
            <p:ph idx="1"/>
          </p:nvPr>
        </p:nvSpPr>
        <p:spPr>
          <a:xfrm>
            <a:off x="838200" y="1555062"/>
            <a:ext cx="10515600" cy="4621901"/>
          </a:xfrm>
        </p:spPr>
        <p:txBody>
          <a:bodyPr/>
          <a:lstStyle/>
          <a:p>
            <a:r>
              <a:rPr lang="en-US" dirty="0">
                <a:latin typeface="Arial" panose="020B0604020202020204" pitchFamily="34" charset="0"/>
                <a:cs typeface="Arial" panose="020B0604020202020204" pitchFamily="34" charset="0"/>
              </a:rPr>
              <a:t>Colony morphology varies with the extent of conidia production. </a:t>
            </a:r>
          </a:p>
          <a:p>
            <a:r>
              <a:rPr lang="en-US" dirty="0">
                <a:latin typeface="Arial" panose="020B0604020202020204" pitchFamily="34" charset="0"/>
                <a:cs typeface="Arial" panose="020B0604020202020204" pitchFamily="34" charset="0"/>
              </a:rPr>
              <a:t>Granular colonies are noted when abundant microconidia are formed. </a:t>
            </a:r>
          </a:p>
          <a:p>
            <a:r>
              <a:rPr lang="en-US" dirty="0">
                <a:latin typeface="Arial" panose="020B0604020202020204" pitchFamily="34" charset="0"/>
                <a:cs typeface="Arial" panose="020B0604020202020204" pitchFamily="34" charset="0"/>
              </a:rPr>
              <a:t>In the downy form, conidia are less abundant.</a:t>
            </a:r>
          </a:p>
          <a:p>
            <a:r>
              <a:rPr lang="en-US" dirty="0">
                <a:latin typeface="Arial" panose="020B0604020202020204" pitchFamily="34" charset="0"/>
                <a:cs typeface="Arial" panose="020B0604020202020204" pitchFamily="34" charset="0"/>
              </a:rPr>
              <a:t>Compared with other dermatophytes, </a:t>
            </a:r>
            <a:r>
              <a:rPr lang="en-US" i="1" dirty="0">
                <a:latin typeface="Arial" panose="020B0604020202020204" pitchFamily="34" charset="0"/>
                <a:cs typeface="Arial" panose="020B0604020202020204" pitchFamily="34" charset="0"/>
              </a:rPr>
              <a:t>T. mentagrophytes</a:t>
            </a:r>
            <a:r>
              <a:rPr lang="en-US" dirty="0">
                <a:latin typeface="Arial" panose="020B0604020202020204" pitchFamily="34" charset="0"/>
                <a:cs typeface="Arial" panose="020B0604020202020204" pitchFamily="34" charset="0"/>
              </a:rPr>
              <a:t> is a relatively rapidly growing fungus. </a:t>
            </a:r>
          </a:p>
          <a:p>
            <a:r>
              <a:rPr lang="en-US" dirty="0">
                <a:latin typeface="Arial" panose="020B0604020202020204" pitchFamily="34" charset="0"/>
                <a:cs typeface="Arial" panose="020B0604020202020204" pitchFamily="34" charset="0"/>
              </a:rPr>
              <a:t>This species is distributed worldwide</a:t>
            </a:r>
          </a:p>
        </p:txBody>
      </p:sp>
    </p:spTree>
    <p:extLst>
      <p:ext uri="{BB962C8B-B14F-4D97-AF65-F5344CB8AC3E}">
        <p14:creationId xmlns:p14="http://schemas.microsoft.com/office/powerpoint/2010/main" val="35142780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3B59-1931-3B60-7CCA-A9C07ABF573A}"/>
              </a:ext>
            </a:extLst>
          </p:cNvPr>
          <p:cNvSpPr>
            <a:spLocks noGrp="1"/>
          </p:cNvSpPr>
          <p:nvPr>
            <p:ph type="title"/>
          </p:nvPr>
        </p:nvSpPr>
        <p:spPr>
          <a:xfrm>
            <a:off x="838200" y="365125"/>
            <a:ext cx="10515600" cy="887079"/>
          </a:xfrm>
        </p:spPr>
        <p:txBody>
          <a:bodyPr>
            <a:normAutofit fontScale="90000"/>
          </a:bodyPr>
          <a:lstStyle/>
          <a:p>
            <a:pPr algn="ctr"/>
            <a:r>
              <a:rPr lang="en-US" sz="4000" i="1" dirty="0">
                <a:latin typeface="Arial" panose="020B0604020202020204" pitchFamily="34" charset="0"/>
                <a:cs typeface="Arial" panose="020B0604020202020204" pitchFamily="34" charset="0"/>
              </a:rPr>
              <a:t>Trichophyton rubrum</a:t>
            </a:r>
            <a:br>
              <a:rPr lang="en-US" sz="4000" i="1" dirty="0">
                <a:latin typeface="Arial" panose="020B0604020202020204" pitchFamily="34" charset="0"/>
                <a:cs typeface="Arial" panose="020B0604020202020204" pitchFamily="34" charset="0"/>
              </a:rPr>
            </a:br>
            <a:r>
              <a:rPr lang="en-US" sz="4000" i="1" dirty="0">
                <a:latin typeface="Arial" panose="020B0604020202020204" pitchFamily="34" charset="0"/>
                <a:cs typeface="Arial" panose="020B0604020202020204" pitchFamily="34" charset="0"/>
              </a:rPr>
              <a:t>Microconidia</a:t>
            </a:r>
          </a:p>
        </p:txBody>
      </p:sp>
      <p:sp>
        <p:nvSpPr>
          <p:cNvPr id="3" name="Content Placeholder 2">
            <a:extLst>
              <a:ext uri="{FF2B5EF4-FFF2-40B4-BE49-F238E27FC236}">
                <a16:creationId xmlns:a16="http://schemas.microsoft.com/office/drawing/2014/main" id="{2A57550F-598E-828A-39AF-BE12E8BEF639}"/>
              </a:ext>
            </a:extLst>
          </p:cNvPr>
          <p:cNvSpPr>
            <a:spLocks noGrp="1"/>
          </p:cNvSpPr>
          <p:nvPr>
            <p:ph idx="1"/>
          </p:nvPr>
        </p:nvSpPr>
        <p:spPr>
          <a:xfrm>
            <a:off x="727541" y="1421105"/>
            <a:ext cx="4741386" cy="4426395"/>
          </a:xfrm>
        </p:spPr>
        <p:txBody>
          <a:bodyPr>
            <a:normAutofit/>
          </a:bodyPr>
          <a:lstStyle/>
          <a:p>
            <a:r>
              <a:rPr lang="en-US" dirty="0">
                <a:latin typeface="Arial" panose="020B0604020202020204" pitchFamily="34" charset="0"/>
                <a:cs typeface="Arial" panose="020B0604020202020204" pitchFamily="34" charset="0"/>
              </a:rPr>
              <a:t>Microconidia</a:t>
            </a:r>
          </a:p>
          <a:p>
            <a:pPr lvl="1"/>
            <a:r>
              <a:rPr lang="en-US" dirty="0">
                <a:latin typeface="Arial" panose="020B0604020202020204" pitchFamily="34" charset="0"/>
                <a:cs typeface="Arial" panose="020B0604020202020204" pitchFamily="34" charset="0"/>
              </a:rPr>
              <a:t>Clavate- or peg-shaped formed along undifferentiated hyphae</a:t>
            </a:r>
          </a:p>
          <a:p>
            <a:r>
              <a:rPr lang="en-US" dirty="0">
                <a:latin typeface="Arial" panose="020B0604020202020204" pitchFamily="34" charset="0"/>
                <a:cs typeface="Arial" panose="020B0604020202020204" pitchFamily="34" charset="0"/>
              </a:rPr>
              <a:t>Macroconidia are seldom seen in clinical isolates</a:t>
            </a:r>
          </a:p>
        </p:txBody>
      </p:sp>
      <p:pic>
        <p:nvPicPr>
          <p:cNvPr id="6" name="Picture 6" descr="Y:\ELS00000-IW26_[Mahon 6e]\ELS00000-IW26-SRC\Course-N\Construction\IC\jpg\Chapter027\027017.jpg">
            <a:extLst>
              <a:ext uri="{FF2B5EF4-FFF2-40B4-BE49-F238E27FC236}">
                <a16:creationId xmlns:a16="http://schemas.microsoft.com/office/drawing/2014/main" id="{005E5F2F-D863-0180-1B9F-C276493B5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27" y="1464018"/>
            <a:ext cx="6333981" cy="44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163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9D50-93F3-9A11-E6C2-567D2A310F85}"/>
              </a:ext>
            </a:extLst>
          </p:cNvPr>
          <p:cNvSpPr>
            <a:spLocks noGrp="1"/>
          </p:cNvSpPr>
          <p:nvPr>
            <p:ph type="title"/>
          </p:nvPr>
        </p:nvSpPr>
        <p:spPr/>
        <p:txBody>
          <a:bodyPr>
            <a:normAutofit/>
          </a:bodyPr>
          <a:lstStyle/>
          <a:p>
            <a:pPr algn="ctr"/>
            <a:r>
              <a:rPr lang="en-US" sz="4000" i="1" dirty="0">
                <a:latin typeface="Arial" panose="020B0604020202020204" pitchFamily="34" charset="0"/>
                <a:cs typeface="Arial" panose="020B0604020202020204" pitchFamily="34" charset="0"/>
              </a:rPr>
              <a:t>Trichophyton rubrum </a:t>
            </a:r>
            <a:r>
              <a:rPr lang="en-US" sz="4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63F99482-0A2C-3F3C-C2A3-09D8281D371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Colonies usually remain white on the surface but may be yellow to red. </a:t>
            </a:r>
          </a:p>
          <a:p>
            <a:r>
              <a:rPr lang="en-US" dirty="0">
                <a:latin typeface="Arial" panose="020B0604020202020204" pitchFamily="34" charset="0"/>
                <a:cs typeface="Arial" panose="020B0604020202020204" pitchFamily="34" charset="0"/>
              </a:rPr>
              <a:t>Most strains develop a red to deep burgundy wine–colored pigment on the reverse that diffuses into the agar. </a:t>
            </a:r>
          </a:p>
          <a:p>
            <a:r>
              <a:rPr lang="en-US" dirty="0">
                <a:latin typeface="Arial" panose="020B0604020202020204" pitchFamily="34" charset="0"/>
                <a:cs typeface="Arial" panose="020B0604020202020204" pitchFamily="34" charset="0"/>
              </a:rPr>
              <a:t>This species has a worldwide distribution.</a:t>
            </a:r>
          </a:p>
        </p:txBody>
      </p:sp>
    </p:spTree>
    <p:extLst>
      <p:ext uri="{BB962C8B-B14F-4D97-AF65-F5344CB8AC3E}">
        <p14:creationId xmlns:p14="http://schemas.microsoft.com/office/powerpoint/2010/main" val="4132562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77E7680-7FCC-D082-483B-381258A2D79B}"/>
              </a:ext>
            </a:extLst>
          </p:cNvPr>
          <p:cNvSpPr>
            <a:spLocks noGrp="1"/>
          </p:cNvSpPr>
          <p:nvPr>
            <p:ph type="title"/>
          </p:nvPr>
        </p:nvSpPr>
        <p:spPr/>
        <p:txBody>
          <a:bodyPr>
            <a:normAutofit/>
          </a:bodyPr>
          <a:lstStyle/>
          <a:p>
            <a:pPr algn="ctr" eaLnBrk="1" hangingPunct="1"/>
            <a:r>
              <a:rPr lang="en-US" altLang="en-US" sz="4000" i="1" dirty="0">
                <a:latin typeface="Arial" panose="020B0604020202020204" pitchFamily="34" charset="0"/>
                <a:cs typeface="Arial" panose="020B0604020202020204" pitchFamily="34" charset="0"/>
              </a:rPr>
              <a:t>Trichophyton tonsurans</a:t>
            </a:r>
          </a:p>
        </p:txBody>
      </p:sp>
      <p:sp>
        <p:nvSpPr>
          <p:cNvPr id="71683" name="Rectangle 3">
            <a:extLst>
              <a:ext uri="{FF2B5EF4-FFF2-40B4-BE49-F238E27FC236}">
                <a16:creationId xmlns:a16="http://schemas.microsoft.com/office/drawing/2014/main" id="{F38B5D23-F768-0AB2-C6FC-9F79FF7E6801}"/>
              </a:ext>
            </a:extLst>
          </p:cNvPr>
          <p:cNvSpPr>
            <a:spLocks noGrp="1"/>
          </p:cNvSpPr>
          <p:nvPr>
            <p:ph idx="1"/>
          </p:nvPr>
        </p:nvSpPr>
        <p:spPr>
          <a:xfrm>
            <a:off x="838200" y="1528591"/>
            <a:ext cx="10515600" cy="4351338"/>
          </a:xfrm>
        </p:spPr>
        <p:txBody>
          <a:bodyPr/>
          <a:lstStyle/>
          <a:p>
            <a:pPr eaLnBrk="1" hangingPunct="1"/>
            <a:r>
              <a:rPr lang="en-US" altLang="en-US" dirty="0">
                <a:latin typeface="Arial" panose="020B0604020202020204" pitchFamily="34" charset="0"/>
                <a:cs typeface="Arial" panose="020B0604020202020204" pitchFamily="34" charset="0"/>
              </a:rPr>
              <a:t>Colony morphology</a:t>
            </a:r>
          </a:p>
          <a:p>
            <a:pPr lvl="1" eaLnBrk="1" hangingPunct="1"/>
            <a:r>
              <a:rPr lang="en-US" altLang="en-US" dirty="0">
                <a:latin typeface="Arial" panose="020B0604020202020204" pitchFamily="34" charset="0"/>
                <a:cs typeface="Arial" panose="020B0604020202020204" pitchFamily="34" charset="0"/>
              </a:rPr>
              <a:t>Rust-colored pigment on colony’s reverse when grown on </a:t>
            </a:r>
            <a:r>
              <a:rPr lang="en-US" altLang="en-US" dirty="0" err="1">
                <a:latin typeface="Arial" panose="020B0604020202020204" pitchFamily="34" charset="0"/>
                <a:cs typeface="Arial" panose="020B0604020202020204" pitchFamily="34" charset="0"/>
              </a:rPr>
              <a:t>Sabrouad</a:t>
            </a:r>
            <a:r>
              <a:rPr lang="en-US" altLang="en-US" dirty="0">
                <a:latin typeface="Arial" panose="020B0604020202020204" pitchFamily="34" charset="0"/>
                <a:cs typeface="Arial" panose="020B0604020202020204" pitchFamily="34" charset="0"/>
              </a:rPr>
              <a:t> dextrose agar</a:t>
            </a:r>
          </a:p>
          <a:p>
            <a:pPr eaLnBrk="1" hangingPunct="1"/>
            <a:r>
              <a:rPr lang="en-US" altLang="en-US" dirty="0">
                <a:latin typeface="Arial" panose="020B0604020202020204" pitchFamily="34" charset="0"/>
                <a:cs typeface="Arial" panose="020B0604020202020204" pitchFamily="34" charset="0"/>
              </a:rPr>
              <a:t>Microscopic</a:t>
            </a:r>
          </a:p>
          <a:p>
            <a:pPr lvl="1" eaLnBrk="1" hangingPunct="1"/>
            <a:r>
              <a:rPr lang="en-US" altLang="en-US" dirty="0">
                <a:latin typeface="Arial" panose="020B0604020202020204" pitchFamily="34" charset="0"/>
                <a:cs typeface="Arial" panose="020B0604020202020204" pitchFamily="34" charset="0"/>
              </a:rPr>
              <a:t>Microconidia extremely variable in shape</a:t>
            </a:r>
          </a:p>
          <a:p>
            <a:pPr lvl="1" eaLnBrk="1" hangingPunct="1"/>
            <a:r>
              <a:rPr lang="en-US" altLang="en-US" dirty="0">
                <a:latin typeface="Arial" panose="020B0604020202020204" pitchFamily="34" charset="0"/>
                <a:cs typeface="Arial" panose="020B0604020202020204" pitchFamily="34" charset="0"/>
              </a:rPr>
              <a:t>Ranges from round to peg shapes</a:t>
            </a:r>
          </a:p>
          <a:p>
            <a:pPr eaLnBrk="1" hangingPunct="1"/>
            <a:r>
              <a:rPr lang="en-US" altLang="en-US" dirty="0">
                <a:latin typeface="Arial" panose="020B0604020202020204" pitchFamily="34" charset="0"/>
                <a:cs typeface="Arial" panose="020B0604020202020204" pitchFamily="34" charset="0"/>
              </a:rPr>
              <a:t>Leading cause of tinea capitis in children in many parts of the world (including the United States)</a:t>
            </a:r>
          </a:p>
          <a:p>
            <a:pPr eaLnBrk="1" hangingPunct="1"/>
            <a:r>
              <a:rPr lang="en-US" altLang="en-US" dirty="0">
                <a:latin typeface="Arial" panose="020B0604020202020204" pitchFamily="34" charset="0"/>
                <a:cs typeface="Arial" panose="020B0604020202020204" pitchFamily="34" charset="0"/>
              </a:rPr>
              <a:t>Infects hair, skin, and nails</a:t>
            </a: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Placeholder 5">
            <a:extLst>
              <a:ext uri="{FF2B5EF4-FFF2-40B4-BE49-F238E27FC236}">
                <a16:creationId xmlns:a16="http://schemas.microsoft.com/office/drawing/2014/main" id="{F127FCEF-3260-9E26-B8D5-489B25F2E614}"/>
              </a:ext>
            </a:extLst>
          </p:cNvPr>
          <p:cNvSpPr>
            <a:spLocks noGrp="1"/>
          </p:cNvSpPr>
          <p:nvPr>
            <p:ph idx="1"/>
          </p:nvPr>
        </p:nvSpPr>
        <p:spPr/>
        <p:txBody>
          <a:bodyPr/>
          <a:lstStyle/>
          <a:p>
            <a:pPr marL="0" indent="0" algn="ctr">
              <a:buNone/>
            </a:pPr>
            <a:endParaRPr lang="en-US" altLang="en-US" sz="3000" dirty="0"/>
          </a:p>
          <a:p>
            <a:pPr marL="0" indent="0" algn="ctr">
              <a:buNone/>
            </a:pPr>
            <a:endParaRPr lang="en-US" altLang="en-US" sz="3000" dirty="0"/>
          </a:p>
          <a:p>
            <a:pPr marL="0" indent="0" algn="ctr">
              <a:buNone/>
            </a:pPr>
            <a:endParaRPr lang="en-US" altLang="en-US" sz="3000" dirty="0"/>
          </a:p>
          <a:p>
            <a:pPr marL="0" indent="0" algn="ctr">
              <a:buNone/>
            </a:pPr>
            <a:r>
              <a:rPr lang="en-US" altLang="en-US" sz="4400" dirty="0">
                <a:latin typeface="Arial" panose="020B0604020202020204" pitchFamily="34" charset="0"/>
                <a:cs typeface="Arial" panose="020B0604020202020204" pitchFamily="34" charset="0"/>
              </a:rPr>
              <a:t>Agents of Subcutaneous Mycoses</a:t>
            </a:r>
            <a:endParaRPr lang="en-US" altLang="en-US" sz="4000" dirty="0">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4">
            <a:extLst>
              <a:ext uri="{FF2B5EF4-FFF2-40B4-BE49-F238E27FC236}">
                <a16:creationId xmlns:a16="http://schemas.microsoft.com/office/drawing/2014/main" id="{44BFC5C7-B67C-97D6-2F9B-E1B8A78DDB5D}"/>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General Characteristics</a:t>
            </a:r>
          </a:p>
        </p:txBody>
      </p:sp>
      <p:sp>
        <p:nvSpPr>
          <p:cNvPr id="6" name="Content Placeholder 5">
            <a:extLst>
              <a:ext uri="{FF2B5EF4-FFF2-40B4-BE49-F238E27FC236}">
                <a16:creationId xmlns:a16="http://schemas.microsoft.com/office/drawing/2014/main" id="{8FF155CD-F48E-1F27-3FC9-CCF2318065AD}"/>
              </a:ext>
            </a:extLst>
          </p:cNvPr>
          <p:cNvSpPr>
            <a:spLocks noGrp="1"/>
          </p:cNvSpPr>
          <p:nvPr>
            <p:ph idx="1"/>
          </p:nvPr>
        </p:nvSpPr>
        <p:spPr>
          <a:xfrm>
            <a:off x="1388586" y="1571101"/>
            <a:ext cx="9965213" cy="4037608"/>
          </a:xfrm>
        </p:spPr>
        <p:txBody>
          <a:bodyPr rtlCol="0">
            <a:normAutofit lnSpcReduction="10000"/>
          </a:bodyPr>
          <a:lstStyle/>
          <a:p>
            <a:pPr>
              <a:defRPr/>
            </a:pPr>
            <a:r>
              <a:rPr lang="en-US" dirty="0">
                <a:latin typeface="Arial" panose="020B0604020202020204" pitchFamily="34" charset="0"/>
                <a:cs typeface="Arial" panose="020B0604020202020204" pitchFamily="34" charset="0"/>
              </a:rPr>
              <a:t>Affect subcutaneous tissue</a:t>
            </a:r>
          </a:p>
          <a:p>
            <a:pPr>
              <a:defRPr/>
            </a:pPr>
            <a:r>
              <a:rPr lang="en-US" dirty="0">
                <a:latin typeface="Arial" panose="020B0604020202020204" pitchFamily="34" charset="0"/>
                <a:cs typeface="Arial" panose="020B0604020202020204" pitchFamily="34" charset="0"/>
              </a:rPr>
              <a:t>Usually result of traumatic implantation of foreign objects into the deep layers of the skin, permitting fungus to gain entry into the host</a:t>
            </a:r>
          </a:p>
          <a:p>
            <a:pPr>
              <a:defRPr/>
            </a:pPr>
            <a:r>
              <a:rPr lang="en-US" dirty="0">
                <a:latin typeface="Arial" panose="020B0604020202020204" pitchFamily="34" charset="0"/>
                <a:cs typeface="Arial" panose="020B0604020202020204" pitchFamily="34" charset="0"/>
              </a:rPr>
              <a:t>Causative agents</a:t>
            </a:r>
            <a:r>
              <a:rPr lang="en-US" altLang="en-US"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organisms typically found in soil or decaying vegetation</a:t>
            </a:r>
          </a:p>
          <a:p>
            <a:pPr>
              <a:defRPr/>
            </a:pPr>
            <a:r>
              <a:rPr lang="en-US" dirty="0">
                <a:latin typeface="Arial" panose="020B0604020202020204" pitchFamily="34" charset="0"/>
                <a:cs typeface="Arial" panose="020B0604020202020204" pitchFamily="34" charset="0"/>
              </a:rPr>
              <a:t>Infections may be grouped by either the</a:t>
            </a:r>
          </a:p>
          <a:p>
            <a:pPr lvl="1">
              <a:defRPr/>
            </a:pPr>
            <a:r>
              <a:rPr lang="en-US" dirty="0">
                <a:latin typeface="Arial" panose="020B0604020202020204" pitchFamily="34" charset="0"/>
                <a:cs typeface="Arial" panose="020B0604020202020204" pitchFamily="34" charset="0"/>
              </a:rPr>
              <a:t>disease processes they cause.</a:t>
            </a:r>
          </a:p>
          <a:p>
            <a:pPr lvl="1">
              <a:defRPr/>
            </a:pPr>
            <a:r>
              <a:rPr lang="en-US" dirty="0">
                <a:latin typeface="Arial" panose="020B0604020202020204" pitchFamily="34" charset="0"/>
                <a:cs typeface="Arial" panose="020B0604020202020204" pitchFamily="34" charset="0"/>
              </a:rPr>
              <a:t>causative agents involved.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3490866-FB82-5C9A-112A-BBAEF9B3A9DB}"/>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Chromoblastomycosis</a:t>
            </a:r>
          </a:p>
        </p:txBody>
      </p:sp>
      <p:sp>
        <p:nvSpPr>
          <p:cNvPr id="74755" name="Rectangle 3">
            <a:extLst>
              <a:ext uri="{FF2B5EF4-FFF2-40B4-BE49-F238E27FC236}">
                <a16:creationId xmlns:a16="http://schemas.microsoft.com/office/drawing/2014/main" id="{186C5623-401A-7270-F104-A49AE99472C5}"/>
              </a:ext>
            </a:extLst>
          </p:cNvPr>
          <p:cNvSpPr>
            <a:spLocks noGrp="1"/>
          </p:cNvSpPr>
          <p:nvPr>
            <p:ph idx="1"/>
          </p:nvPr>
        </p:nvSpPr>
        <p:spPr>
          <a:xfrm>
            <a:off x="1056607" y="1477428"/>
            <a:ext cx="9939490" cy="4632162"/>
          </a:xfrm>
        </p:spPr>
        <p:txBody>
          <a:bodyPr/>
          <a:lstStyle/>
          <a:p>
            <a:pPr eaLnBrk="1" hangingPunct="1"/>
            <a:r>
              <a:rPr lang="en-US" sz="2400" dirty="0">
                <a:latin typeface="Arial" panose="020B0604020202020204" pitchFamily="34" charset="0"/>
                <a:cs typeface="Arial" panose="020B0604020202020204" pitchFamily="34" charset="0"/>
              </a:rPr>
              <a:t>Also known as verrucous dermatitis and </a:t>
            </a:r>
            <a:r>
              <a:rPr lang="en-US" sz="2400" dirty="0" err="1">
                <a:latin typeface="Arial" panose="020B0604020202020204" pitchFamily="34" charset="0"/>
                <a:cs typeface="Arial" panose="020B0604020202020204" pitchFamily="34" charset="0"/>
              </a:rPr>
              <a:t>chromomycosis</a:t>
            </a:r>
            <a:endParaRPr lang="en-US" sz="2400" dirty="0">
              <a:latin typeface="Arial" panose="020B0604020202020204" pitchFamily="34" charset="0"/>
              <a:cs typeface="Arial" panose="020B0604020202020204" pitchFamily="34" charset="0"/>
            </a:endParaRPr>
          </a:p>
          <a:p>
            <a:pPr eaLnBrk="1" hangingPunct="1"/>
            <a:r>
              <a:rPr lang="en-US" sz="2400" dirty="0">
                <a:latin typeface="Arial" panose="020B0604020202020204" pitchFamily="34" charset="0"/>
                <a:cs typeface="Arial" panose="020B0604020202020204" pitchFamily="34" charset="0"/>
              </a:rPr>
              <a:t>Chromoblastomycosis occurs worldwide but is most common in tropical and subtropical regions of the Americas and Africa. </a:t>
            </a:r>
          </a:p>
          <a:p>
            <a:pPr eaLnBrk="1" hangingPunct="1"/>
            <a:r>
              <a:rPr lang="en-US" sz="2400" dirty="0">
                <a:latin typeface="Arial" panose="020B0604020202020204" pitchFamily="34" charset="0"/>
                <a:cs typeface="Arial" panose="020B0604020202020204" pitchFamily="34" charset="0"/>
              </a:rPr>
              <a:t>In the United States, most cases occur in Texas and Louisiana.</a:t>
            </a:r>
          </a:p>
          <a:p>
            <a:pPr eaLnBrk="1" hangingPunct="1"/>
            <a:r>
              <a:rPr lang="en-US" sz="2400" dirty="0">
                <a:latin typeface="Arial" panose="020B0604020202020204" pitchFamily="34" charset="0"/>
                <a:cs typeface="Arial" panose="020B0604020202020204" pitchFamily="34" charset="0"/>
              </a:rPr>
              <a:t>Agents that cause chromoblastomycosis </a:t>
            </a:r>
            <a:r>
              <a:rPr lang="en-US" sz="2400" strike="sngStrike" dirty="0">
                <a:latin typeface="Arial" panose="020B0604020202020204" pitchFamily="34" charset="0"/>
                <a:cs typeface="Arial" panose="020B0604020202020204" pitchFamily="34" charset="0"/>
              </a:rPr>
              <a:t> </a:t>
            </a:r>
          </a:p>
          <a:p>
            <a:pPr lvl="1"/>
            <a:r>
              <a:rPr lang="en-US" i="1" dirty="0" err="1">
                <a:latin typeface="Arial" panose="020B0604020202020204" pitchFamily="34" charset="0"/>
                <a:cs typeface="Arial" panose="020B0604020202020204" pitchFamily="34" charset="0"/>
              </a:rPr>
              <a:t>Fonsecaea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pedrosoi</a:t>
            </a:r>
            <a:endParaRPr lang="en-US" i="1" dirty="0">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Phialophora</a:t>
            </a:r>
            <a:r>
              <a:rPr lang="en-US" i="1" dirty="0">
                <a:latin typeface="Arial" panose="020B0604020202020204" pitchFamily="34" charset="0"/>
                <a:cs typeface="Arial" panose="020B0604020202020204" pitchFamily="34" charset="0"/>
              </a:rPr>
              <a:t> verrucosa</a:t>
            </a:r>
          </a:p>
          <a:p>
            <a:pPr lvl="1"/>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Cladophialophora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carrio</a:t>
            </a:r>
            <a:r>
              <a:rPr lang="en-US" dirty="0" err="1">
                <a:latin typeface="Arial" panose="020B0604020202020204" pitchFamily="34" charset="0"/>
                <a:cs typeface="Arial" panose="020B0604020202020204" pitchFamily="34" charset="0"/>
              </a:rPr>
              <a:t>nii</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Rhinocladiella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aquaspersa</a:t>
            </a:r>
            <a:endParaRPr lang="en-US" altLang="en-US" i="1" strike="sngStrike"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4BEE-DD9E-4BE5-6C3A-25A0DF87B28A}"/>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Chromoblastomycosis (Cont.)</a:t>
            </a:r>
          </a:p>
        </p:txBody>
      </p:sp>
      <p:sp>
        <p:nvSpPr>
          <p:cNvPr id="3" name="Content Placeholder 2">
            <a:extLst>
              <a:ext uri="{FF2B5EF4-FFF2-40B4-BE49-F238E27FC236}">
                <a16:creationId xmlns:a16="http://schemas.microsoft.com/office/drawing/2014/main" id="{81C7588F-93C2-F4D8-9214-85FA8C396BA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Clinical Manifestations</a:t>
            </a:r>
          </a:p>
          <a:p>
            <a:pPr lvl="1"/>
            <a:r>
              <a:rPr lang="en-US" dirty="0">
                <a:latin typeface="Arial" panose="020B0604020202020204" pitchFamily="34" charset="0"/>
                <a:cs typeface="Arial" panose="020B0604020202020204" pitchFamily="34" charset="0"/>
              </a:rPr>
              <a:t>Common subcutaneous mycosis</a:t>
            </a:r>
          </a:p>
          <a:p>
            <a:pPr lvl="1"/>
            <a:r>
              <a:rPr lang="en-US" dirty="0">
                <a:latin typeface="Arial" panose="020B0604020202020204" pitchFamily="34" charset="0"/>
                <a:cs typeface="Arial" panose="020B0604020202020204" pitchFamily="34" charset="0"/>
              </a:rPr>
              <a:t>Chronic infection of skin and subcutaneous tissue and develops over a period of months or, more commonly, years. </a:t>
            </a:r>
          </a:p>
          <a:p>
            <a:r>
              <a:rPr lang="en-US" dirty="0">
                <a:latin typeface="Arial" panose="020B0604020202020204" pitchFamily="34" charset="0"/>
                <a:cs typeface="Arial" panose="020B0604020202020204" pitchFamily="34" charset="0"/>
              </a:rPr>
              <a:t>It is mostly asymptomatic in the absence of secondary complications, such as bacterial infections, carcinomatous degeneration, and elephantiasis.</a:t>
            </a:r>
          </a:p>
        </p:txBody>
      </p:sp>
    </p:spTree>
    <p:extLst>
      <p:ext uri="{BB962C8B-B14F-4D97-AF65-F5344CB8AC3E}">
        <p14:creationId xmlns:p14="http://schemas.microsoft.com/office/powerpoint/2010/main" val="38220168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8CFE-374C-B20C-D67D-B611923FA30A}"/>
              </a:ext>
            </a:extLst>
          </p:cNvPr>
          <p:cNvSpPr>
            <a:spLocks noGrp="1"/>
          </p:cNvSpPr>
          <p:nvPr>
            <p:ph type="title"/>
          </p:nvPr>
        </p:nvSpPr>
        <p:spPr/>
        <p:txBody>
          <a:bodyPr/>
          <a:lstStyle/>
          <a:p>
            <a:pPr algn="ctr"/>
            <a:r>
              <a:rPr lang="en-US" sz="4400" dirty="0">
                <a:latin typeface="Arial" panose="020B0604020202020204" pitchFamily="34" charset="0"/>
                <a:cs typeface="Arial" panose="020B0604020202020204" pitchFamily="34" charset="0"/>
              </a:rPr>
              <a:t>Chromoblastomycosis (Cont.)</a:t>
            </a:r>
            <a:endParaRPr lang="en-US" dirty="0"/>
          </a:p>
        </p:txBody>
      </p:sp>
      <p:sp>
        <p:nvSpPr>
          <p:cNvPr id="3" name="Content Placeholder 2">
            <a:extLst>
              <a:ext uri="{FF2B5EF4-FFF2-40B4-BE49-F238E27FC236}">
                <a16:creationId xmlns:a16="http://schemas.microsoft.com/office/drawing/2014/main" id="{8301A528-1FDF-FF5B-6F5D-FCE201B265A1}"/>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Lesions are usually confined to the extremities, often the feet and lower legs, and are a result of trauma to these areas.</a:t>
            </a:r>
          </a:p>
          <a:p>
            <a:pPr lvl="1"/>
            <a:r>
              <a:rPr lang="en-US" dirty="0">
                <a:latin typeface="Arial" panose="020B0604020202020204" pitchFamily="34" charset="0"/>
                <a:cs typeface="Arial" panose="020B0604020202020204" pitchFamily="34" charset="0"/>
              </a:rPr>
              <a:t>Lesions frequently appear as verrucous nodules that may become ulcerated and crusted.</a:t>
            </a:r>
          </a:p>
          <a:p>
            <a:pPr lvl="1"/>
            <a:r>
              <a:rPr lang="en-US" dirty="0">
                <a:latin typeface="Arial" panose="020B0604020202020204" pitchFamily="34" charset="0"/>
                <a:cs typeface="Arial" panose="020B0604020202020204" pitchFamily="34" charset="0"/>
              </a:rPr>
              <a:t>Longstanding lesions have a cauliflower-like surface.</a:t>
            </a:r>
          </a:p>
          <a:p>
            <a:pPr lvl="1"/>
            <a:r>
              <a:rPr lang="en-US" dirty="0">
                <a:latin typeface="Arial" panose="020B0604020202020204" pitchFamily="34" charset="0"/>
                <a:cs typeface="Arial" panose="020B0604020202020204" pitchFamily="34" charset="0"/>
              </a:rPr>
              <a:t>Brown, round sclerotic bodies, which are nonbudding structures occurring singly or in clusters, are seen in tissues.</a:t>
            </a:r>
          </a:p>
        </p:txBody>
      </p:sp>
    </p:spTree>
    <p:extLst>
      <p:ext uri="{BB962C8B-B14F-4D97-AF65-F5344CB8AC3E}">
        <p14:creationId xmlns:p14="http://schemas.microsoft.com/office/powerpoint/2010/main" val="240890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49C79F9-428F-6D0F-C07F-41A4200FB671}"/>
              </a:ext>
            </a:extLst>
          </p:cNvPr>
          <p:cNvSpPr>
            <a:spLocks noGrp="1" noChangeArrowheads="1"/>
          </p:cNvSpPr>
          <p:nvPr>
            <p:ph type="title"/>
          </p:nvPr>
        </p:nvSpPr>
        <p:spPr/>
        <p:txBody>
          <a:bodyPr rtlCol="0">
            <a:normAutofit fontScale="90000"/>
          </a:bodyPr>
          <a:lstStyle/>
          <a:p>
            <a:pPr algn="ctr">
              <a:defRPr/>
            </a:pPr>
            <a:r>
              <a:rPr lang="en-US" altLang="en-US" sz="4000" dirty="0">
                <a:latin typeface="Arial" panose="020B0604020202020204" pitchFamily="34" charset="0"/>
                <a:cs typeface="Arial" panose="020B0604020202020204" pitchFamily="34" charset="0"/>
              </a:rPr>
              <a:t>Visual Representation of Aerial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and Vegetative Mycelia</a:t>
            </a:r>
          </a:p>
        </p:txBody>
      </p:sp>
      <p:pic>
        <p:nvPicPr>
          <p:cNvPr id="22533" name="Picture 6" descr="Y:\ELS00000-IW26_[Mahon 6e]\ELS00000-IW26-SRC\Course-N\Construction\IC\jpg\Chapter027\027002.jpg">
            <a:extLst>
              <a:ext uri="{FF2B5EF4-FFF2-40B4-BE49-F238E27FC236}">
                <a16:creationId xmlns:a16="http://schemas.microsoft.com/office/drawing/2014/main" id="{17C6B4F0-67CA-8EF3-6B86-007C76C96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305050"/>
            <a:ext cx="7620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8CFE-374C-B20C-D67D-B611923FA30A}"/>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Chromoblastomycosis (Cont.)</a:t>
            </a:r>
            <a:endParaRPr lang="en-US" sz="4000" dirty="0"/>
          </a:p>
        </p:txBody>
      </p:sp>
      <p:sp>
        <p:nvSpPr>
          <p:cNvPr id="3" name="Content Placeholder 2">
            <a:extLst>
              <a:ext uri="{FF2B5EF4-FFF2-40B4-BE49-F238E27FC236}">
                <a16:creationId xmlns:a16="http://schemas.microsoft.com/office/drawing/2014/main" id="{8301A528-1FDF-FF5B-6F5D-FCE201B265A1}"/>
              </a:ext>
            </a:extLst>
          </p:cNvPr>
          <p:cNvSpPr>
            <a:spLocks noGrp="1"/>
          </p:cNvSpPr>
          <p:nvPr>
            <p:ph idx="1"/>
          </p:nvPr>
        </p:nvSpPr>
        <p:spPr/>
        <p:txBody>
          <a:bodyPr/>
          <a:lstStyle/>
          <a:p>
            <a:r>
              <a:rPr lang="en-US" sz="2400" dirty="0">
                <a:latin typeface="Arial" panose="020B0604020202020204" pitchFamily="34" charset="0"/>
                <a:cs typeface="Arial" panose="020B0604020202020204" pitchFamily="34" charset="0"/>
              </a:rPr>
              <a:t>These sclerotic bodies reproduce by dividing in various planes, resulting in multicellular forms.</a:t>
            </a:r>
          </a:p>
          <a:p>
            <a:r>
              <a:rPr lang="en-US" sz="2400" dirty="0">
                <a:latin typeface="Arial" panose="020B0604020202020204" pitchFamily="34" charset="0"/>
                <a:cs typeface="Arial" panose="020B0604020202020204" pitchFamily="34" charset="0"/>
              </a:rPr>
              <a:t>Occasionally, short hyphal elements are also seen. The presence of sclerotic bodies is diagnostic for this disease. </a:t>
            </a:r>
          </a:p>
          <a:p>
            <a:r>
              <a:rPr lang="en-US" sz="2400" dirty="0">
                <a:latin typeface="Arial" panose="020B0604020202020204" pitchFamily="34" charset="0"/>
                <a:cs typeface="Arial" panose="020B0604020202020204" pitchFamily="34" charset="0"/>
              </a:rPr>
              <a:t>Males are predominately infected, possibly indicating a role of sex hormones in disease development. </a:t>
            </a:r>
          </a:p>
          <a:p>
            <a:r>
              <a:rPr lang="en-US" sz="2400" i="1" dirty="0" err="1">
                <a:latin typeface="Arial" panose="020B0604020202020204" pitchFamily="34" charset="0"/>
                <a:cs typeface="Arial" panose="020B0604020202020204" pitchFamily="34" charset="0"/>
              </a:rPr>
              <a:t>Fonsecaea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Cladophialophora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carrionii</a:t>
            </a:r>
            <a:r>
              <a:rPr lang="en-US" sz="2400" dirty="0">
                <a:latin typeface="Arial" panose="020B0604020202020204" pitchFamily="34" charset="0"/>
                <a:cs typeface="Arial" panose="020B0604020202020204" pitchFamily="34" charset="0"/>
              </a:rPr>
              <a:t>, and </a:t>
            </a:r>
            <a:r>
              <a:rPr lang="en-US" sz="2400" i="1" dirty="0" err="1">
                <a:latin typeface="Arial" panose="020B0604020202020204" pitchFamily="34" charset="0"/>
                <a:cs typeface="Arial" panose="020B0604020202020204" pitchFamily="34" charset="0"/>
              </a:rPr>
              <a:t>Phialophora</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verrucosa </a:t>
            </a:r>
            <a:r>
              <a:rPr lang="en-US" sz="2400" dirty="0">
                <a:latin typeface="Arial" panose="020B0604020202020204" pitchFamily="34" charset="0"/>
                <a:cs typeface="Arial" panose="020B0604020202020204" pitchFamily="34" charset="0"/>
              </a:rPr>
              <a:t>cause most cases of chromoblastomycosis.</a:t>
            </a:r>
          </a:p>
        </p:txBody>
      </p:sp>
    </p:spTree>
    <p:extLst>
      <p:ext uri="{BB962C8B-B14F-4D97-AF65-F5344CB8AC3E}">
        <p14:creationId xmlns:p14="http://schemas.microsoft.com/office/powerpoint/2010/main" val="23626153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8CFE-374C-B20C-D67D-B611923FA30A}"/>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Chromoblastomycosis (Cont.)</a:t>
            </a:r>
            <a:endParaRPr lang="en-US" sz="4000" dirty="0"/>
          </a:p>
        </p:txBody>
      </p:sp>
      <p:sp>
        <p:nvSpPr>
          <p:cNvPr id="3" name="Content Placeholder 2">
            <a:extLst>
              <a:ext uri="{FF2B5EF4-FFF2-40B4-BE49-F238E27FC236}">
                <a16:creationId xmlns:a16="http://schemas.microsoft.com/office/drawing/2014/main" id="{8301A528-1FDF-FF5B-6F5D-FCE201B265A1}"/>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Laboratory diagnosis</a:t>
            </a:r>
          </a:p>
          <a:p>
            <a:pPr lvl="1"/>
            <a:r>
              <a:rPr lang="en-US" dirty="0">
                <a:latin typeface="Arial" panose="020B0604020202020204" pitchFamily="34" charset="0"/>
                <a:cs typeface="Arial" panose="020B0604020202020204" pitchFamily="34" charset="0"/>
              </a:rPr>
              <a:t>Isolates are identified on the basis of characteristic structures, such as arrangement of conidia and the manner in which conidia are borne. (see next slide)</a:t>
            </a:r>
          </a:p>
          <a:p>
            <a:pPr lvl="1"/>
            <a:r>
              <a:rPr lang="en-US" dirty="0">
                <a:latin typeface="Arial" panose="020B0604020202020204" pitchFamily="34" charset="0"/>
                <a:cs typeface="Arial" panose="020B0604020202020204" pitchFamily="34" charset="0"/>
              </a:rPr>
              <a:t>Organisms causing chromoblastomycosis are darkly pigmented. </a:t>
            </a:r>
          </a:p>
          <a:p>
            <a:pPr lvl="1"/>
            <a:r>
              <a:rPr lang="en-US" dirty="0">
                <a:latin typeface="Arial" panose="020B0604020202020204" pitchFamily="34" charset="0"/>
                <a:cs typeface="Arial" panose="020B0604020202020204" pitchFamily="34" charset="0"/>
              </a:rPr>
              <a:t>Growth is moderate to slow, and colonies are velvety to woolly and gray-brown to olivaceous black.</a:t>
            </a:r>
          </a:p>
        </p:txBody>
      </p:sp>
    </p:spTree>
    <p:extLst>
      <p:ext uri="{BB962C8B-B14F-4D97-AF65-F5344CB8AC3E}">
        <p14:creationId xmlns:p14="http://schemas.microsoft.com/office/powerpoint/2010/main" val="6283506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391B02C-FAC5-1C4C-DE1C-10F91282797E}"/>
              </a:ext>
            </a:extLst>
          </p:cNvPr>
          <p:cNvSpPr>
            <a:spLocks noGrp="1"/>
          </p:cNvSpPr>
          <p:nvPr>
            <p:ph type="title"/>
          </p:nvPr>
        </p:nvSpPr>
        <p:spPr>
          <a:xfrm>
            <a:off x="1524000" y="274638"/>
            <a:ext cx="9144000" cy="1143000"/>
          </a:xfrm>
        </p:spPr>
        <p:txBody>
          <a:bodyPr/>
          <a:lstStyle/>
          <a:p>
            <a:pPr algn="ctr" eaLnBrk="1" hangingPunct="1"/>
            <a:r>
              <a:rPr lang="en-US" altLang="en-US" sz="3600" dirty="0">
                <a:latin typeface="Arial" panose="020B0604020202020204" pitchFamily="34" charset="0"/>
                <a:cs typeface="Arial" panose="020B0604020202020204" pitchFamily="34" charset="0"/>
              </a:rPr>
              <a:t>Conidia of </a:t>
            </a:r>
            <a:r>
              <a:rPr lang="en-US" altLang="en-US" sz="3600" i="1" dirty="0" err="1">
                <a:latin typeface="Arial" panose="020B0604020202020204" pitchFamily="34" charset="0"/>
                <a:cs typeface="Arial" panose="020B0604020202020204" pitchFamily="34" charset="0"/>
              </a:rPr>
              <a:t>Phialophora</a:t>
            </a:r>
            <a:r>
              <a:rPr lang="en-US" altLang="en-US" sz="3600" dirty="0">
                <a:latin typeface="Arial" panose="020B0604020202020204" pitchFamily="34" charset="0"/>
                <a:cs typeface="Arial" panose="020B0604020202020204" pitchFamily="34" charset="0"/>
              </a:rPr>
              <a:t> Versus</a:t>
            </a:r>
            <a:br>
              <a:rPr lang="en-US" altLang="en-US" sz="3600" dirty="0">
                <a:latin typeface="Arial" panose="020B0604020202020204" pitchFamily="34" charset="0"/>
                <a:cs typeface="Arial" panose="020B0604020202020204" pitchFamily="34" charset="0"/>
              </a:rPr>
            </a:br>
            <a:r>
              <a:rPr lang="en-US" altLang="en-US" sz="3600" i="1" dirty="0" err="1">
                <a:latin typeface="Arial" panose="020B0604020202020204" pitchFamily="34" charset="0"/>
                <a:cs typeface="Arial" panose="020B0604020202020204" pitchFamily="34" charset="0"/>
              </a:rPr>
              <a:t>Cladophialophora</a:t>
            </a:r>
            <a:endParaRPr lang="en-US" altLang="en-US" sz="3600" i="1" dirty="0">
              <a:latin typeface="Arial" panose="020B0604020202020204" pitchFamily="34" charset="0"/>
              <a:cs typeface="Arial" panose="020B0604020202020204" pitchFamily="34" charset="0"/>
            </a:endParaRPr>
          </a:p>
        </p:txBody>
      </p:sp>
      <p:pic>
        <p:nvPicPr>
          <p:cNvPr id="76805" name="Picture 6" descr="Y:\ELS00000-IW26_[Mahon 6e]\ELS00000-IW26-SRC\Course-N\Construction\IC\jpg\Chapter027\027018A.jpg">
            <a:extLst>
              <a:ext uri="{FF2B5EF4-FFF2-40B4-BE49-F238E27FC236}">
                <a16:creationId xmlns:a16="http://schemas.microsoft.com/office/drawing/2014/main" id="{9E8C105E-3229-DB25-ECD7-3FFC9F7EB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672" y="2007987"/>
            <a:ext cx="4044512" cy="282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descr="Y:\ELS00000-IW26_[Mahon 6e]\ELS00000-IW26-SRC\Course-N\Construction\IC\jpg\Chapter027\027018B.jpg">
            <a:extLst>
              <a:ext uri="{FF2B5EF4-FFF2-40B4-BE49-F238E27FC236}">
                <a16:creationId xmlns:a16="http://schemas.microsoft.com/office/drawing/2014/main" id="{E0AD4ABC-9818-A2DD-1AFA-0D175D4F3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301" y="2007987"/>
            <a:ext cx="4208137" cy="294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FBEAC4-07A7-4CDD-3582-D98D4C484C80}"/>
              </a:ext>
            </a:extLst>
          </p:cNvPr>
          <p:cNvSpPr txBox="1"/>
          <p:nvPr/>
        </p:nvSpPr>
        <p:spPr>
          <a:xfrm>
            <a:off x="1968581" y="5098388"/>
            <a:ext cx="3657600" cy="369332"/>
          </a:xfrm>
          <a:prstGeom prst="rect">
            <a:avLst/>
          </a:prstGeom>
          <a:noFill/>
        </p:spPr>
        <p:txBody>
          <a:bodyPr wrap="square" rtlCol="0">
            <a:spAutoFit/>
          </a:bodyPr>
          <a:lstStyle/>
          <a:p>
            <a:r>
              <a:rPr lang="en-US" altLang="en-US" sz="1800" i="1" dirty="0" err="1">
                <a:latin typeface="Arial" panose="020B0604020202020204" pitchFamily="34" charset="0"/>
                <a:cs typeface="Arial" panose="020B0604020202020204" pitchFamily="34" charset="0"/>
              </a:rPr>
              <a:t>Phialophora</a:t>
            </a:r>
            <a:r>
              <a:rPr lang="en-US" altLang="en-US" sz="1800" i="1" dirty="0">
                <a:latin typeface="Arial" panose="020B0604020202020204" pitchFamily="34" charset="0"/>
                <a:cs typeface="Arial" panose="020B0604020202020204" pitchFamily="34" charset="0"/>
              </a:rPr>
              <a:t> verrucosa</a:t>
            </a:r>
            <a:endParaRPr lang="en-US" dirty="0"/>
          </a:p>
        </p:txBody>
      </p:sp>
      <p:sp>
        <p:nvSpPr>
          <p:cNvPr id="3" name="TextBox 2">
            <a:extLst>
              <a:ext uri="{FF2B5EF4-FFF2-40B4-BE49-F238E27FC236}">
                <a16:creationId xmlns:a16="http://schemas.microsoft.com/office/drawing/2014/main" id="{3ED64298-83D7-A9D1-E647-73E48FA17703}"/>
              </a:ext>
            </a:extLst>
          </p:cNvPr>
          <p:cNvSpPr txBox="1"/>
          <p:nvPr/>
        </p:nvSpPr>
        <p:spPr>
          <a:xfrm>
            <a:off x="6210300" y="5098388"/>
            <a:ext cx="3657600" cy="369332"/>
          </a:xfrm>
          <a:prstGeom prst="rect">
            <a:avLst/>
          </a:prstGeom>
          <a:noFill/>
        </p:spPr>
        <p:txBody>
          <a:bodyPr wrap="square" rtlCol="0">
            <a:spAutoFit/>
          </a:bodyPr>
          <a:lstStyle/>
          <a:p>
            <a:r>
              <a:rPr lang="en-US" altLang="en-US" sz="1800" i="1" dirty="0" err="1">
                <a:latin typeface="Arial" panose="020B0604020202020204" pitchFamily="34" charset="0"/>
                <a:cs typeface="Arial" panose="020B0604020202020204" pitchFamily="34" charset="0"/>
              </a:rPr>
              <a:t>Cladophialophora</a:t>
            </a:r>
            <a:r>
              <a:rPr lang="en-US" altLang="en-US" sz="1800" i="1" dirty="0">
                <a:latin typeface="Arial" panose="020B0604020202020204" pitchFamily="34" charset="0"/>
                <a:cs typeface="Arial" panose="020B0604020202020204" pitchFamily="34" charset="0"/>
              </a:rPr>
              <a:t> </a:t>
            </a:r>
            <a:r>
              <a:rPr lang="en-US" altLang="en-US" sz="1800" i="1" dirty="0" err="1">
                <a:latin typeface="Arial" panose="020B0604020202020204" pitchFamily="34" charset="0"/>
                <a:cs typeface="Arial" panose="020B0604020202020204" pitchFamily="34" charset="0"/>
              </a:rPr>
              <a:t>carronnii</a:t>
            </a:r>
            <a:endParaRPr lang="en-US" dirty="0"/>
          </a:p>
        </p:txBody>
      </p:sp>
    </p:spTree>
    <p:extLst>
      <p:ext uri="{BB962C8B-B14F-4D97-AF65-F5344CB8AC3E}">
        <p14:creationId xmlns:p14="http://schemas.microsoft.com/office/powerpoint/2010/main" val="10433626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8CFE-374C-B20C-D67D-B611923FA30A}"/>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Chromoblastomycosis (Cont.)</a:t>
            </a:r>
          </a:p>
        </p:txBody>
      </p:sp>
      <p:sp>
        <p:nvSpPr>
          <p:cNvPr id="3" name="Content Placeholder 2">
            <a:extLst>
              <a:ext uri="{FF2B5EF4-FFF2-40B4-BE49-F238E27FC236}">
                <a16:creationId xmlns:a16="http://schemas.microsoft.com/office/drawing/2014/main" id="{8301A528-1FDF-FF5B-6F5D-FCE201B265A1}"/>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Laboratory diagnosis</a:t>
            </a:r>
          </a:p>
          <a:p>
            <a:pPr lvl="1"/>
            <a:r>
              <a:rPr lang="en-US" dirty="0">
                <a:latin typeface="Arial" panose="020B0604020202020204" pitchFamily="34" charset="0"/>
                <a:cs typeface="Arial" panose="020B0604020202020204" pitchFamily="34" charset="0"/>
              </a:rPr>
              <a:t>Species are not differentiated by colony morphologies because they all produce similar characteristics.</a:t>
            </a:r>
          </a:p>
          <a:p>
            <a:pPr lvl="1"/>
            <a:r>
              <a:rPr lang="en-US" dirty="0">
                <a:latin typeface="Arial" panose="020B0604020202020204" pitchFamily="34" charset="0"/>
                <a:cs typeface="Arial" panose="020B0604020202020204" pitchFamily="34" charset="0"/>
              </a:rPr>
              <a:t>Molecular approaches, such as ribosomal gene sequencing, provide accurate identification to the species level.</a:t>
            </a:r>
          </a:p>
        </p:txBody>
      </p:sp>
    </p:spTree>
    <p:extLst>
      <p:ext uri="{BB962C8B-B14F-4D97-AF65-F5344CB8AC3E}">
        <p14:creationId xmlns:p14="http://schemas.microsoft.com/office/powerpoint/2010/main" val="36522975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D2E3764-C74E-D6BF-33AF-063FB55B4FD2}"/>
              </a:ext>
            </a:extLst>
          </p:cNvPr>
          <p:cNvSpPr>
            <a:spLocks noGrp="1" noChangeArrowheads="1"/>
          </p:cNvSpPr>
          <p:nvPr>
            <p:ph type="title"/>
          </p:nvPr>
        </p:nvSpPr>
        <p:spPr>
          <a:xfrm>
            <a:off x="838200" y="365126"/>
            <a:ext cx="10515600" cy="936628"/>
          </a:xfrm>
        </p:spPr>
        <p:txBody>
          <a:bodyPr rtlCol="0">
            <a:noAutofit/>
          </a:bodyPr>
          <a:lstStyle/>
          <a:p>
            <a:pPr algn="ctr">
              <a:defRPr/>
            </a:pPr>
            <a:r>
              <a:rPr lang="en-US" altLang="en-US" sz="3200" dirty="0">
                <a:latin typeface="Arial" panose="020B0604020202020204" pitchFamily="34" charset="0"/>
                <a:cs typeface="Arial" panose="020B0604020202020204" pitchFamily="34" charset="0"/>
              </a:rPr>
              <a:t>Microscopic Morphology of Fungi Causing Chromoblastomycosis</a:t>
            </a:r>
          </a:p>
        </p:txBody>
      </p:sp>
      <p:pic>
        <p:nvPicPr>
          <p:cNvPr id="75781" name="Picture 6" descr="C:\Users\12994\Desktop\Mahon\table27.2.jpg">
            <a:extLst>
              <a:ext uri="{FF2B5EF4-FFF2-40B4-BE49-F238E27FC236}">
                <a16:creationId xmlns:a16="http://schemas.microsoft.com/office/drawing/2014/main" id="{850FB8C3-343B-CCC6-46DB-BAB5164EA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304" y="1431987"/>
            <a:ext cx="4099895" cy="510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6C1B674-BCDE-49C5-4A42-00C4ABF231D9}"/>
              </a:ext>
            </a:extLst>
          </p:cNvPr>
          <p:cNvSpPr>
            <a:spLocks noGrp="1"/>
          </p:cNvSpPr>
          <p:nvPr>
            <p:ph type="title"/>
          </p:nvPr>
        </p:nvSpPr>
        <p:spPr>
          <a:xfrm>
            <a:off x="2209800" y="228600"/>
            <a:ext cx="7772400" cy="1143000"/>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Eumycotic </a:t>
            </a:r>
            <a:r>
              <a:rPr lang="en-US" altLang="en-US" sz="4000" dirty="0" err="1">
                <a:latin typeface="Arial" panose="020B0604020202020204" pitchFamily="34" charset="0"/>
                <a:cs typeface="Arial" panose="020B0604020202020204" pitchFamily="34" charset="0"/>
              </a:rPr>
              <a:t>Mycetomas</a:t>
            </a:r>
            <a:endParaRPr lang="en-US" altLang="en-US" sz="4000" dirty="0">
              <a:latin typeface="Arial" panose="020B0604020202020204" pitchFamily="34" charset="0"/>
              <a:cs typeface="Arial" panose="020B0604020202020204" pitchFamily="34" charset="0"/>
            </a:endParaRPr>
          </a:p>
        </p:txBody>
      </p:sp>
      <p:sp>
        <p:nvSpPr>
          <p:cNvPr id="49155" name="Rectangle 3">
            <a:extLst>
              <a:ext uri="{FF2B5EF4-FFF2-40B4-BE49-F238E27FC236}">
                <a16:creationId xmlns:a16="http://schemas.microsoft.com/office/drawing/2014/main" id="{35DB7282-C8FE-38D3-6A34-D9EB85625D66}"/>
              </a:ext>
            </a:extLst>
          </p:cNvPr>
          <p:cNvSpPr>
            <a:spLocks noGrp="1" noChangeArrowheads="1"/>
          </p:cNvSpPr>
          <p:nvPr>
            <p:ph idx="1"/>
          </p:nvPr>
        </p:nvSpPr>
        <p:spPr>
          <a:xfrm>
            <a:off x="1089126" y="1310447"/>
            <a:ext cx="9819608" cy="4391449"/>
          </a:xfrm>
        </p:spPr>
        <p:txBody>
          <a:bodyPr rtlCol="0">
            <a:normAutofit/>
          </a:bodyPr>
          <a:lstStyle/>
          <a:p>
            <a:pPr>
              <a:defRPr/>
            </a:pPr>
            <a:r>
              <a:rPr lang="en-US" altLang="en-US" dirty="0">
                <a:latin typeface="Arial" panose="020B0604020202020204" pitchFamily="34" charset="0"/>
                <a:cs typeface="Arial" panose="020B0604020202020204" pitchFamily="34" charset="0"/>
              </a:rPr>
              <a:t>Subcutaneous and cutaneous tissue infection at inoculation site</a:t>
            </a:r>
          </a:p>
          <a:p>
            <a:pPr>
              <a:defRPr/>
            </a:pPr>
            <a:r>
              <a:rPr lang="en-US" altLang="en-US" dirty="0">
                <a:latin typeface="Arial" panose="020B0604020202020204" pitchFamily="34" charset="0"/>
                <a:cs typeface="Arial" panose="020B0604020202020204" pitchFamily="34" charset="0"/>
              </a:rPr>
              <a:t>Swelling and exudates draining to skin surface</a:t>
            </a:r>
          </a:p>
          <a:p>
            <a:pPr>
              <a:defRPr/>
            </a:pPr>
            <a:r>
              <a:rPr lang="en-US" altLang="en-US" dirty="0">
                <a:latin typeface="Arial" panose="020B0604020202020204" pitchFamily="34" charset="0"/>
                <a:cs typeface="Arial" panose="020B0604020202020204" pitchFamily="34" charset="0"/>
              </a:rPr>
              <a:t>Can be caused by fungi or bacteria</a:t>
            </a:r>
          </a:p>
          <a:p>
            <a:pPr lvl="1">
              <a:defRPr/>
            </a:pPr>
            <a:r>
              <a:rPr lang="en-US" altLang="en-US" dirty="0">
                <a:latin typeface="Arial" panose="020B0604020202020204" pitchFamily="34" charset="0"/>
                <a:cs typeface="Arial" panose="020B0604020202020204" pitchFamily="34" charset="0"/>
              </a:rPr>
              <a:t>Actinomycotic </a:t>
            </a:r>
            <a:r>
              <a:rPr lang="en-US" altLang="en-US" dirty="0" err="1">
                <a:latin typeface="Arial" panose="020B0604020202020204" pitchFamily="34" charset="0"/>
                <a:cs typeface="Arial" panose="020B0604020202020204" pitchFamily="34" charset="0"/>
              </a:rPr>
              <a:t>mycetomas</a:t>
            </a:r>
            <a:r>
              <a:rPr lang="en-US" altLang="en-US" dirty="0">
                <a:latin typeface="Arial" panose="020B0604020202020204" pitchFamily="34" charset="0"/>
                <a:cs typeface="Arial" panose="020B0604020202020204" pitchFamily="34" charset="0"/>
              </a:rPr>
              <a:t> if caused by bacteria infection</a:t>
            </a:r>
            <a:endParaRPr lang="en-US" altLang="en-US" strike="sngStrike"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Although clinical manifestations are similar for both types, the cause must be determined because the therapy for each is different</a:t>
            </a:r>
            <a:r>
              <a:rPr lang="en-US" sz="1400" dirty="0">
                <a:latin typeface="Arial" panose="020B0604020202020204" pitchFamily="34" charset="0"/>
                <a:cs typeface="Arial" panose="020B0604020202020204" pitchFamily="34" charset="0"/>
              </a:rPr>
              <a:t>.</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399547"/>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6C1B674-BCDE-49C5-4A42-00C4ABF231D9}"/>
              </a:ext>
            </a:extLst>
          </p:cNvPr>
          <p:cNvSpPr>
            <a:spLocks noGrp="1"/>
          </p:cNvSpPr>
          <p:nvPr>
            <p:ph type="title"/>
          </p:nvPr>
        </p:nvSpPr>
        <p:spPr>
          <a:xfrm>
            <a:off x="2209800" y="228600"/>
            <a:ext cx="7772400" cy="1143000"/>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Eumycotic </a:t>
            </a:r>
            <a:r>
              <a:rPr lang="en-US" altLang="en-US" sz="4000" dirty="0" err="1">
                <a:latin typeface="Arial" panose="020B0604020202020204" pitchFamily="34" charset="0"/>
                <a:cs typeface="Arial" panose="020B0604020202020204" pitchFamily="34" charset="0"/>
              </a:rPr>
              <a:t>Mycetomas</a:t>
            </a:r>
            <a:r>
              <a:rPr lang="en-US" altLang="en-US" sz="4000" dirty="0">
                <a:latin typeface="Arial" panose="020B0604020202020204" pitchFamily="34" charset="0"/>
                <a:cs typeface="Arial" panose="020B0604020202020204" pitchFamily="34" charset="0"/>
              </a:rPr>
              <a:t> (Cont.)</a:t>
            </a:r>
          </a:p>
        </p:txBody>
      </p:sp>
      <p:sp>
        <p:nvSpPr>
          <p:cNvPr id="49155" name="Rectangle 3">
            <a:extLst>
              <a:ext uri="{FF2B5EF4-FFF2-40B4-BE49-F238E27FC236}">
                <a16:creationId xmlns:a16="http://schemas.microsoft.com/office/drawing/2014/main" id="{35DB7282-C8FE-38D3-6A34-D9EB85625D66}"/>
              </a:ext>
            </a:extLst>
          </p:cNvPr>
          <p:cNvSpPr>
            <a:spLocks noGrp="1" noChangeArrowheads="1"/>
          </p:cNvSpPr>
          <p:nvPr>
            <p:ph idx="1"/>
          </p:nvPr>
        </p:nvSpPr>
        <p:spPr>
          <a:xfrm>
            <a:off x="1083303" y="1228906"/>
            <a:ext cx="10372906" cy="4665187"/>
          </a:xfrm>
        </p:spPr>
        <p:txBody>
          <a:bodyPr rtlCol="0">
            <a:normAutofit/>
          </a:bodyPr>
          <a:lstStyle/>
          <a:p>
            <a:pPr>
              <a:defRPr/>
            </a:pPr>
            <a:r>
              <a:rPr lang="en-US" dirty="0" err="1">
                <a:latin typeface="Arial" panose="020B0604020202020204" pitchFamily="34" charset="0"/>
                <a:cs typeface="Arial" panose="020B0604020202020204" pitchFamily="34" charset="0"/>
              </a:rPr>
              <a:t>Mycetomas</a:t>
            </a:r>
            <a:r>
              <a:rPr lang="en-US" dirty="0">
                <a:latin typeface="Arial" panose="020B0604020202020204" pitchFamily="34" charset="0"/>
                <a:cs typeface="Arial" panose="020B0604020202020204" pitchFamily="34" charset="0"/>
              </a:rPr>
              <a:t> occur primarily in tropical and subtropical areas but are also seen in temperate zones. </a:t>
            </a:r>
          </a:p>
          <a:p>
            <a:pPr>
              <a:defRPr/>
            </a:pPr>
            <a:r>
              <a:rPr lang="en-US" dirty="0">
                <a:latin typeface="Arial" panose="020B0604020202020204" pitchFamily="34" charset="0"/>
                <a:cs typeface="Arial" panose="020B0604020202020204" pitchFamily="34" charset="0"/>
              </a:rPr>
              <a:t>The disease is endemic in India, Africa, and South America. </a:t>
            </a:r>
          </a:p>
          <a:p>
            <a:pPr>
              <a:defRPr/>
            </a:pPr>
            <a:r>
              <a:rPr lang="en-US" sz="2400" dirty="0">
                <a:latin typeface="Arial" panose="020B0604020202020204" pitchFamily="34" charset="0"/>
                <a:cs typeface="Arial" panose="020B0604020202020204" pitchFamily="34" charset="0"/>
              </a:rPr>
              <a:t>Although mycetoma is an uncommon mycosis in the United States, the following species (in order of occurrence) are the most commonly incriminated agents:</a:t>
            </a:r>
          </a:p>
          <a:p>
            <a:pPr lvl="1">
              <a:defRPr/>
            </a:pPr>
            <a:r>
              <a:rPr lang="en-US" sz="2000"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Scedosporium</a:t>
            </a:r>
            <a:r>
              <a:rPr lang="en-US" i="1" dirty="0">
                <a:latin typeface="Arial" panose="020B0604020202020204" pitchFamily="34" charset="0"/>
                <a:cs typeface="Arial" panose="020B0604020202020204" pitchFamily="34" charset="0"/>
              </a:rPr>
              <a:t> boydii, Fusarium </a:t>
            </a:r>
            <a:r>
              <a:rPr lang="en-US" i="1" dirty="0" err="1">
                <a:latin typeface="Arial" panose="020B0604020202020204" pitchFamily="34" charset="0"/>
                <a:cs typeface="Arial" panose="020B0604020202020204" pitchFamily="34" charset="0"/>
              </a:rPr>
              <a:t>falciforme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Madurella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mycetomatis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Trematosphaeria</a:t>
            </a:r>
            <a:r>
              <a:rPr lang="en-US" i="1" dirty="0">
                <a:latin typeface="Arial" panose="020B0604020202020204" pitchFamily="34" charset="0"/>
                <a:cs typeface="Arial" panose="020B0604020202020204" pitchFamily="34" charset="0"/>
              </a:rPr>
              <a:t> grisea </a:t>
            </a:r>
            <a:r>
              <a:rPr lang="en-US" dirty="0">
                <a:latin typeface="Arial" panose="020B0604020202020204" pitchFamily="34" charset="0"/>
                <a:cs typeface="Arial" panose="020B0604020202020204" pitchFamily="34" charset="0"/>
              </a:rPr>
              <a:t>(formerly </a:t>
            </a:r>
            <a:r>
              <a:rPr lang="en-US" i="1" dirty="0" err="1">
                <a:latin typeface="Arial" panose="020B0604020202020204" pitchFamily="34" charset="0"/>
                <a:cs typeface="Arial" panose="020B0604020202020204" pitchFamily="34" charset="0"/>
              </a:rPr>
              <a:t>Madurella</a:t>
            </a:r>
            <a:r>
              <a:rPr lang="en-US" i="1" dirty="0">
                <a:latin typeface="Arial" panose="020B0604020202020204" pitchFamily="34" charset="0"/>
                <a:cs typeface="Arial" panose="020B0604020202020204" pitchFamily="34" charset="0"/>
              </a:rPr>
              <a:t> grisea), </a:t>
            </a:r>
            <a:r>
              <a:rPr lang="en-US" dirty="0">
                <a:latin typeface="Arial" panose="020B0604020202020204" pitchFamily="34" charset="0"/>
                <a:cs typeface="Arial" panose="020B0604020202020204" pitchFamily="34" charset="0"/>
              </a:rPr>
              <a:t>and </a:t>
            </a:r>
            <a:r>
              <a:rPr lang="en-US" i="1" dirty="0" err="1">
                <a:latin typeface="Arial" panose="020B0604020202020204" pitchFamily="34" charset="0"/>
                <a:cs typeface="Arial" panose="020B0604020202020204" pitchFamily="34" charset="0"/>
              </a:rPr>
              <a:t>Exophiala</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spp.</a:t>
            </a:r>
            <a:endParaRPr lang="en-US" altLang="en-US" sz="3200"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6C1B674-BCDE-49C5-4A42-00C4ABF231D9}"/>
              </a:ext>
            </a:extLst>
          </p:cNvPr>
          <p:cNvSpPr>
            <a:spLocks noGrp="1"/>
          </p:cNvSpPr>
          <p:nvPr>
            <p:ph type="title"/>
          </p:nvPr>
        </p:nvSpPr>
        <p:spPr>
          <a:xfrm>
            <a:off x="2209800" y="228600"/>
            <a:ext cx="7772400" cy="1143000"/>
          </a:xfrm>
        </p:spPr>
        <p:txBody>
          <a:bodyPr/>
          <a:lstStyle/>
          <a:p>
            <a:pPr eaLnBrk="1" hangingPunct="1"/>
            <a:r>
              <a:rPr lang="en-US" altLang="en-US" sz="4400" dirty="0">
                <a:latin typeface="Arial" panose="020B0604020202020204" pitchFamily="34" charset="0"/>
                <a:cs typeface="Arial" panose="020B0604020202020204" pitchFamily="34" charset="0"/>
              </a:rPr>
              <a:t>Eumycotic </a:t>
            </a:r>
            <a:r>
              <a:rPr lang="en-US" altLang="en-US" sz="4400" dirty="0" err="1">
                <a:latin typeface="Arial" panose="020B0604020202020204" pitchFamily="34" charset="0"/>
                <a:cs typeface="Arial" panose="020B0604020202020204" pitchFamily="34" charset="0"/>
              </a:rPr>
              <a:t>Mycetomas</a:t>
            </a:r>
            <a:r>
              <a:rPr lang="en-US" altLang="en-US" sz="4400" dirty="0">
                <a:latin typeface="Arial" panose="020B0604020202020204" pitchFamily="34" charset="0"/>
                <a:cs typeface="Arial" panose="020B0604020202020204" pitchFamily="34" charset="0"/>
              </a:rPr>
              <a:t> (Cont.)</a:t>
            </a:r>
            <a:endParaRPr lang="en-US" altLang="en-US" dirty="0"/>
          </a:p>
        </p:txBody>
      </p:sp>
      <p:sp>
        <p:nvSpPr>
          <p:cNvPr id="49155" name="Rectangle 3">
            <a:extLst>
              <a:ext uri="{FF2B5EF4-FFF2-40B4-BE49-F238E27FC236}">
                <a16:creationId xmlns:a16="http://schemas.microsoft.com/office/drawing/2014/main" id="{35DB7282-C8FE-38D3-6A34-D9EB85625D66}"/>
              </a:ext>
            </a:extLst>
          </p:cNvPr>
          <p:cNvSpPr>
            <a:spLocks noGrp="1" noChangeArrowheads="1"/>
          </p:cNvSpPr>
          <p:nvPr>
            <p:ph idx="1"/>
          </p:nvPr>
        </p:nvSpPr>
        <p:spPr>
          <a:xfrm>
            <a:off x="1188137" y="1550988"/>
            <a:ext cx="9883673" cy="4275138"/>
          </a:xfrm>
        </p:spPr>
        <p:txBody>
          <a:bodyPr rtlCol="0">
            <a:normAutofit/>
          </a:bodyPr>
          <a:lstStyle/>
          <a:p>
            <a:pPr>
              <a:defRPr/>
            </a:pPr>
            <a:r>
              <a:rPr lang="en-US" dirty="0">
                <a:latin typeface="Arial" panose="020B0604020202020204" pitchFamily="34" charset="0"/>
                <a:cs typeface="Arial" panose="020B0604020202020204" pitchFamily="34" charset="0"/>
              </a:rPr>
              <a:t>Direct microscopic examination of the granules collected from the draining lesion immediately differentiates eumycotic from actinomycotic </a:t>
            </a:r>
            <a:r>
              <a:rPr lang="en-US" dirty="0" err="1">
                <a:latin typeface="Arial" panose="020B0604020202020204" pitchFamily="34" charset="0"/>
                <a:cs typeface="Arial" panose="020B0604020202020204" pitchFamily="34" charset="0"/>
              </a:rPr>
              <a:t>mycetomas</a:t>
            </a:r>
            <a:r>
              <a:rPr lang="en-US" dirty="0">
                <a:latin typeface="Arial" panose="020B0604020202020204" pitchFamily="34" charset="0"/>
                <a:cs typeface="Arial" panose="020B0604020202020204" pitchFamily="34" charset="0"/>
              </a:rPr>
              <a:t>. </a:t>
            </a:r>
          </a:p>
          <a:p>
            <a:pPr>
              <a:defRPr/>
            </a:pPr>
            <a:r>
              <a:rPr lang="en-US" dirty="0">
                <a:latin typeface="Arial" panose="020B0604020202020204" pitchFamily="34" charset="0"/>
                <a:cs typeface="Arial" panose="020B0604020202020204" pitchFamily="34" charset="0"/>
              </a:rPr>
              <a:t>Actinomycetes has branching filamentous rods.</a:t>
            </a:r>
          </a:p>
          <a:p>
            <a:pPr>
              <a:defRPr/>
            </a:pPr>
            <a:r>
              <a:rPr lang="en-US" dirty="0">
                <a:latin typeface="Arial" panose="020B0604020202020204" pitchFamily="34" charset="0"/>
                <a:cs typeface="Arial" panose="020B0604020202020204" pitchFamily="34" charset="0"/>
              </a:rPr>
              <a:t>Eumycotic infections have hyphal elements.</a:t>
            </a:r>
          </a:p>
        </p:txBody>
      </p:sp>
    </p:spTree>
    <p:extLst>
      <p:ext uri="{BB962C8B-B14F-4D97-AF65-F5344CB8AC3E}">
        <p14:creationId xmlns:p14="http://schemas.microsoft.com/office/powerpoint/2010/main" val="50433585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BB8EB68-DFF1-C332-006E-D40ECD5D9483}"/>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Description of Granules </a:t>
            </a:r>
          </a:p>
        </p:txBody>
      </p:sp>
      <p:pic>
        <p:nvPicPr>
          <p:cNvPr id="78853" name="Picture 6" descr="C:\Users\12994\Desktop\Mahon\table27.3.jpg">
            <a:extLst>
              <a:ext uri="{FF2B5EF4-FFF2-40B4-BE49-F238E27FC236}">
                <a16:creationId xmlns:a16="http://schemas.microsoft.com/office/drawing/2014/main" id="{DB94D588-12C9-5DAA-2E11-AE1CB68AC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561" y="1553967"/>
            <a:ext cx="6913329" cy="36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8">
            <a:extLst>
              <a:ext uri="{FF2B5EF4-FFF2-40B4-BE49-F238E27FC236}">
                <a16:creationId xmlns:a16="http://schemas.microsoft.com/office/drawing/2014/main" id="{6EB2C877-DE24-E85C-360D-CF0BCF165ABF}"/>
              </a:ext>
            </a:extLst>
          </p:cNvPr>
          <p:cNvSpPr>
            <a:spLocks noGrp="1"/>
          </p:cNvSpPr>
          <p:nvPr>
            <p:ph type="title"/>
          </p:nvPr>
        </p:nvSpPr>
        <p:spPr/>
        <p:txBody>
          <a:bodyPr/>
          <a:lstStyle/>
          <a:p>
            <a:pPr algn="ctr" eaLnBrk="1" hangingPunct="1"/>
            <a:r>
              <a:rPr lang="en-US" altLang="en-US" sz="3600" i="1" dirty="0" err="1">
                <a:latin typeface="Arial" panose="020B0604020202020204" pitchFamily="34" charset="0"/>
                <a:cs typeface="Arial" panose="020B0604020202020204" pitchFamily="34" charset="0"/>
              </a:rPr>
              <a:t>Actinomyotic</a:t>
            </a:r>
            <a:r>
              <a:rPr lang="en-US" altLang="en-US" sz="3600" i="1" dirty="0">
                <a:latin typeface="Arial" panose="020B0604020202020204" pitchFamily="34" charset="0"/>
                <a:cs typeface="Arial" panose="020B0604020202020204" pitchFamily="34" charset="0"/>
              </a:rPr>
              <a:t> mycetoma (Left) </a:t>
            </a:r>
            <a:br>
              <a:rPr lang="en-US" altLang="en-US" sz="3600" i="1" dirty="0">
                <a:latin typeface="Arial" panose="020B0604020202020204" pitchFamily="34" charset="0"/>
                <a:cs typeface="Arial" panose="020B0604020202020204" pitchFamily="34" charset="0"/>
              </a:rPr>
            </a:br>
            <a:r>
              <a:rPr lang="en-US" altLang="en-US" sz="3600" i="1" dirty="0">
                <a:latin typeface="Arial" panose="020B0604020202020204" pitchFamily="34" charset="0"/>
                <a:cs typeface="Arial" panose="020B0604020202020204" pitchFamily="34" charset="0"/>
              </a:rPr>
              <a:t>Eumycotic Hyphal Elements (Right)</a:t>
            </a:r>
          </a:p>
        </p:txBody>
      </p:sp>
      <p:pic>
        <p:nvPicPr>
          <p:cNvPr id="79877" name="Picture 6" descr="Y:\ELS00000-IW26_[Mahon 6e]\ELS00000-IW26-SRC\Course-N\Construction\IC\jpg\Chapter027\027019A.jpg">
            <a:extLst>
              <a:ext uri="{FF2B5EF4-FFF2-40B4-BE49-F238E27FC236}">
                <a16:creationId xmlns:a16="http://schemas.microsoft.com/office/drawing/2014/main" id="{14360D50-E5E7-AC70-9F7A-651CB1F51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381251"/>
            <a:ext cx="386556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descr="Y:\ELS00000-IW26_[Mahon 6e]\ELS00000-IW26-SRC\Course-N\Construction\IC\jpg\Chapter027\027019B.jpg">
            <a:extLst>
              <a:ext uri="{FF2B5EF4-FFF2-40B4-BE49-F238E27FC236}">
                <a16:creationId xmlns:a16="http://schemas.microsoft.com/office/drawing/2014/main" id="{9BD32C7A-C5E6-5EE6-004C-EF5F2A796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40" y="2427289"/>
            <a:ext cx="40735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0C5E15D-0369-777E-57F4-EF0025CC6A42}"/>
              </a:ext>
            </a:extLst>
          </p:cNvPr>
          <p:cNvSpPr>
            <a:spLocks noGrp="1"/>
          </p:cNvSpPr>
          <p:nvPr>
            <p:ph type="title"/>
          </p:nvPr>
        </p:nvSpPr>
        <p:spPr>
          <a:xfrm>
            <a:off x="1021798" y="168276"/>
            <a:ext cx="7772400" cy="1219200"/>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Mold Morphology</a:t>
            </a:r>
          </a:p>
        </p:txBody>
      </p:sp>
      <p:sp>
        <p:nvSpPr>
          <p:cNvPr id="7171" name="Rectangle 3">
            <a:extLst>
              <a:ext uri="{FF2B5EF4-FFF2-40B4-BE49-F238E27FC236}">
                <a16:creationId xmlns:a16="http://schemas.microsoft.com/office/drawing/2014/main" id="{BCD6A584-41E6-88C2-884C-FD8139B0B798}"/>
              </a:ext>
            </a:extLst>
          </p:cNvPr>
          <p:cNvSpPr>
            <a:spLocks noGrp="1" noChangeArrowheads="1"/>
          </p:cNvSpPr>
          <p:nvPr>
            <p:ph sz="half" idx="1"/>
          </p:nvPr>
        </p:nvSpPr>
        <p:spPr>
          <a:xfrm>
            <a:off x="943941" y="1292088"/>
            <a:ext cx="4269132" cy="4522303"/>
          </a:xfrm>
        </p:spPr>
        <p:txBody>
          <a:bodyPr rtlCol="0">
            <a:normAutofit/>
          </a:bodyPr>
          <a:lstStyle/>
          <a:p>
            <a:pPr>
              <a:spcBef>
                <a:spcPts val="672"/>
              </a:spcBef>
              <a:defRPr/>
            </a:pPr>
            <a:r>
              <a:rPr lang="en-US" altLang="en-US" sz="2600" dirty="0">
                <a:latin typeface="Arial" panose="020B0604020202020204" pitchFamily="34" charset="0"/>
                <a:cs typeface="Arial" panose="020B0604020202020204" pitchFamily="34" charset="0"/>
              </a:rPr>
              <a:t>Hyphae</a:t>
            </a:r>
          </a:p>
          <a:p>
            <a:pPr lvl="1">
              <a:spcBef>
                <a:spcPts val="672"/>
              </a:spcBef>
              <a:defRPr/>
            </a:pPr>
            <a:r>
              <a:rPr lang="en-US" altLang="en-US" sz="2200" dirty="0">
                <a:latin typeface="Arial" panose="020B0604020202020204" pitchFamily="34" charset="0"/>
                <a:cs typeface="Arial" panose="020B0604020202020204" pitchFamily="34" charset="0"/>
              </a:rPr>
              <a:t>Shape</a:t>
            </a:r>
          </a:p>
          <a:p>
            <a:pPr lvl="2">
              <a:spcBef>
                <a:spcPts val="672"/>
              </a:spcBef>
              <a:defRPr/>
            </a:pPr>
            <a:r>
              <a:rPr lang="en-US" altLang="en-US" sz="1900" dirty="0">
                <a:latin typeface="Arial" panose="020B0604020202020204" pitchFamily="34" charset="0"/>
                <a:cs typeface="Arial" panose="020B0604020202020204" pitchFamily="34" charset="0"/>
              </a:rPr>
              <a:t>Antler</a:t>
            </a:r>
          </a:p>
          <a:p>
            <a:pPr lvl="2">
              <a:spcBef>
                <a:spcPts val="672"/>
              </a:spcBef>
              <a:defRPr/>
            </a:pPr>
            <a:r>
              <a:rPr lang="en-US" altLang="en-US" sz="1900" dirty="0">
                <a:latin typeface="Arial" panose="020B0604020202020204" pitchFamily="34" charset="0"/>
                <a:cs typeface="Arial" panose="020B0604020202020204" pitchFamily="34" charset="0"/>
              </a:rPr>
              <a:t>Racquet</a:t>
            </a:r>
          </a:p>
          <a:p>
            <a:pPr lvl="2">
              <a:spcBef>
                <a:spcPts val="672"/>
              </a:spcBef>
              <a:defRPr/>
            </a:pPr>
            <a:r>
              <a:rPr lang="en-US" altLang="en-US" sz="1900" dirty="0">
                <a:latin typeface="Arial" panose="020B0604020202020204" pitchFamily="34" charset="0"/>
                <a:cs typeface="Arial" panose="020B0604020202020204" pitchFamily="34" charset="0"/>
              </a:rPr>
              <a:t>Spiral </a:t>
            </a:r>
          </a:p>
          <a:p>
            <a:pPr lvl="2">
              <a:spcBef>
                <a:spcPts val="672"/>
              </a:spcBef>
              <a:defRPr/>
            </a:pPr>
            <a:r>
              <a:rPr lang="en-US" altLang="en-US" sz="1900" dirty="0">
                <a:latin typeface="Arial" panose="020B0604020202020204" pitchFamily="34" charset="0"/>
                <a:cs typeface="Arial" panose="020B0604020202020204" pitchFamily="34" charset="0"/>
              </a:rPr>
              <a:t>Rhizoids</a:t>
            </a:r>
          </a:p>
          <a:p>
            <a:pPr lvl="1">
              <a:defRPr/>
            </a:pPr>
            <a:r>
              <a:rPr lang="en-US" altLang="en-US" sz="2200" dirty="0">
                <a:latin typeface="Arial" panose="020B0604020202020204" pitchFamily="34" charset="0"/>
                <a:cs typeface="Arial" panose="020B0604020202020204" pitchFamily="34" charset="0"/>
              </a:rPr>
              <a:t>Septate</a:t>
            </a:r>
          </a:p>
          <a:p>
            <a:pPr lvl="2">
              <a:defRPr/>
            </a:pPr>
            <a:r>
              <a:rPr lang="en-US" altLang="en-US" sz="1900" dirty="0">
                <a:latin typeface="Arial" panose="020B0604020202020204" pitchFamily="34" charset="0"/>
                <a:cs typeface="Arial" panose="020B0604020202020204" pitchFamily="34" charset="0"/>
              </a:rPr>
              <a:t>Frequent perpendicular cross-walls</a:t>
            </a:r>
          </a:p>
          <a:p>
            <a:pPr lvl="1">
              <a:defRPr/>
            </a:pPr>
            <a:r>
              <a:rPr lang="en-US" altLang="en-US" sz="2200" dirty="0">
                <a:latin typeface="Arial" panose="020B0604020202020204" pitchFamily="34" charset="0"/>
                <a:cs typeface="Arial" panose="020B0604020202020204" pitchFamily="34" charset="0"/>
              </a:rPr>
              <a:t>Sparsely septate</a:t>
            </a:r>
          </a:p>
          <a:p>
            <a:pPr lvl="2">
              <a:defRPr/>
            </a:pPr>
            <a:r>
              <a:rPr lang="en-US" altLang="en-US" sz="1900" dirty="0">
                <a:latin typeface="Arial" panose="020B0604020202020204" pitchFamily="34" charset="0"/>
                <a:cs typeface="Arial" panose="020B0604020202020204" pitchFamily="34" charset="0"/>
              </a:rPr>
              <a:t>Frequent perpendicular cross-walls</a:t>
            </a:r>
          </a:p>
        </p:txBody>
      </p:sp>
      <p:pic>
        <p:nvPicPr>
          <p:cNvPr id="23558" name="Picture 7" descr="Y:\ELS00000-IW26_[Mahon 6e]\ELS00000-IW26-SRC\Course-N\Construction\IC\jpg\Chapter027\027003B.jpg">
            <a:extLst>
              <a:ext uri="{FF2B5EF4-FFF2-40B4-BE49-F238E27FC236}">
                <a16:creationId xmlns:a16="http://schemas.microsoft.com/office/drawing/2014/main" id="{BF5E00C2-6BAD-6F7F-7BE2-F331DF5D9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824164"/>
            <a:ext cx="3886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Y:\ELS00000-IW26_[Mahon 6e]\ELS00000-IW26-SRC\Course-N\Construction\IC\jpg\Chapter027\027003A.jpg">
            <a:extLst>
              <a:ext uri="{FF2B5EF4-FFF2-40B4-BE49-F238E27FC236}">
                <a16:creationId xmlns:a16="http://schemas.microsoft.com/office/drawing/2014/main" id="{AB9791AB-DD67-A8B6-1A20-13FCD9190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447801"/>
            <a:ext cx="43148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DB1-7AA7-851A-8D62-B52055E189BF}"/>
              </a:ext>
            </a:extLst>
          </p:cNvPr>
          <p:cNvSpPr>
            <a:spLocks noGrp="1"/>
          </p:cNvSpPr>
          <p:nvPr>
            <p:ph type="title"/>
          </p:nvPr>
        </p:nvSpPr>
        <p:spPr/>
        <p:txBody>
          <a:bodyPr>
            <a:normAutofit/>
          </a:bodyPr>
          <a:lstStyle/>
          <a:p>
            <a:pPr algn="ctr"/>
            <a:r>
              <a:rPr lang="en-US" sz="4000" i="1" dirty="0" err="1">
                <a:latin typeface="Arial" panose="020B0604020202020204" pitchFamily="34" charset="0"/>
                <a:cs typeface="Arial" panose="020B0604020202020204" pitchFamily="34" charset="0"/>
              </a:rPr>
              <a:t>Scedosporium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apiospermum</a:t>
            </a:r>
            <a:endParaRPr lang="en-US" sz="4000"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4B8CF0E-2D99-394C-9287-27072A390C42}"/>
              </a:ext>
            </a:extLst>
          </p:cNvPr>
          <p:cNvSpPr>
            <a:spLocks noGrp="1"/>
          </p:cNvSpPr>
          <p:nvPr>
            <p:ph idx="1"/>
          </p:nvPr>
        </p:nvSpPr>
        <p:spPr>
          <a:xfrm>
            <a:off x="885278" y="1543414"/>
            <a:ext cx="10468521" cy="4633549"/>
          </a:xfrm>
        </p:spPr>
        <p:txBody>
          <a:bodyPr/>
          <a:lstStyle/>
          <a:p>
            <a:r>
              <a:rPr lang="en-US" dirty="0">
                <a:latin typeface="Arial" panose="020B0604020202020204" pitchFamily="34" charset="0"/>
                <a:cs typeface="Arial" panose="020B0604020202020204" pitchFamily="34" charset="0"/>
              </a:rPr>
              <a:t>Previously, it was thought that </a:t>
            </a:r>
            <a:r>
              <a:rPr lang="en-US" i="1" dirty="0" err="1">
                <a:latin typeface="Arial" panose="020B0604020202020204" pitchFamily="34" charset="0"/>
                <a:cs typeface="Arial" panose="020B0604020202020204" pitchFamily="34" charset="0"/>
              </a:rPr>
              <a:t>Scedosporium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apiospermum</a:t>
            </a:r>
            <a:r>
              <a:rPr lang="en-US" dirty="0">
                <a:latin typeface="Arial" panose="020B0604020202020204" pitchFamily="34" charset="0"/>
                <a:cs typeface="Arial" panose="020B0604020202020204" pitchFamily="34" charset="0"/>
              </a:rPr>
              <a:t> was the anamorphic state of S</a:t>
            </a:r>
            <a:r>
              <a:rPr lang="en-US" i="1" dirty="0">
                <a:latin typeface="Arial" panose="020B0604020202020204" pitchFamily="34" charset="0"/>
                <a:cs typeface="Arial" panose="020B0604020202020204" pitchFamily="34" charset="0"/>
              </a:rPr>
              <a:t>. boydii</a:t>
            </a:r>
            <a:r>
              <a:rPr lang="en-US" dirty="0">
                <a:latin typeface="Arial" panose="020B0604020202020204" pitchFamily="34" charset="0"/>
                <a:cs typeface="Arial" panose="020B0604020202020204" pitchFamily="34" charset="0"/>
              </a:rPr>
              <a:t>, but molecular characterization has revealed that </a:t>
            </a:r>
            <a:r>
              <a:rPr lang="en-US" i="1" dirty="0">
                <a:latin typeface="Arial" panose="020B0604020202020204" pitchFamily="34" charset="0"/>
                <a:cs typeface="Arial" panose="020B0604020202020204" pitchFamily="34" charset="0"/>
              </a:rPr>
              <a:t>S. boydii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S. </a:t>
            </a:r>
            <a:r>
              <a:rPr lang="en-US" i="1" dirty="0" err="1">
                <a:latin typeface="Arial" panose="020B0604020202020204" pitchFamily="34" charset="0"/>
                <a:cs typeface="Arial" panose="020B0604020202020204" pitchFamily="34" charset="0"/>
              </a:rPr>
              <a:t>apiospermum</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different species. </a:t>
            </a:r>
          </a:p>
          <a:p>
            <a:r>
              <a:rPr lang="en-US" i="1" dirty="0" err="1">
                <a:latin typeface="Arial" panose="020B0604020202020204" pitchFamily="34" charset="0"/>
                <a:cs typeface="Arial" panose="020B0604020202020204" pitchFamily="34" charset="0"/>
              </a:rPr>
              <a:t>Pseudoallescheria</a:t>
            </a:r>
            <a:r>
              <a:rPr lang="en-US" i="1" dirty="0">
                <a:latin typeface="Arial" panose="020B0604020202020204" pitchFamily="34" charset="0"/>
                <a:cs typeface="Arial" panose="020B0604020202020204" pitchFamily="34" charset="0"/>
              </a:rPr>
              <a:t> boydii</a:t>
            </a:r>
            <a:r>
              <a:rPr lang="en-US" dirty="0">
                <a:latin typeface="Arial" panose="020B0604020202020204" pitchFamily="34" charset="0"/>
                <a:cs typeface="Arial" panose="020B0604020202020204" pitchFamily="34" charset="0"/>
              </a:rPr>
              <a:t>, the teleomorph, and the anamorph, </a:t>
            </a:r>
            <a:r>
              <a:rPr lang="en-US" i="1" dirty="0">
                <a:latin typeface="Arial" panose="020B0604020202020204" pitchFamily="34" charset="0"/>
                <a:cs typeface="Arial" panose="020B0604020202020204" pitchFamily="34" charset="0"/>
              </a:rPr>
              <a:t>S boydii</a:t>
            </a:r>
            <a:r>
              <a:rPr lang="en-US" dirty="0">
                <a:latin typeface="Arial" panose="020B0604020202020204" pitchFamily="34" charset="0"/>
                <a:cs typeface="Arial" panose="020B0604020202020204" pitchFamily="34" charset="0"/>
              </a:rPr>
              <a:t>, are the same species. </a:t>
            </a:r>
          </a:p>
        </p:txBody>
      </p:sp>
    </p:spTree>
    <p:extLst>
      <p:ext uri="{BB962C8B-B14F-4D97-AF65-F5344CB8AC3E}">
        <p14:creationId xmlns:p14="http://schemas.microsoft.com/office/powerpoint/2010/main" val="2923160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DB1-7AA7-851A-8D62-B52055E189BF}"/>
              </a:ext>
            </a:extLst>
          </p:cNvPr>
          <p:cNvSpPr>
            <a:spLocks noGrp="1"/>
          </p:cNvSpPr>
          <p:nvPr>
            <p:ph type="title"/>
          </p:nvPr>
        </p:nvSpPr>
        <p:spPr>
          <a:xfrm>
            <a:off x="1977736" y="304800"/>
            <a:ext cx="8229600" cy="1143000"/>
          </a:xfrm>
        </p:spPr>
        <p:txBody>
          <a:bodyPr>
            <a:noAutofit/>
          </a:bodyPr>
          <a:lstStyle/>
          <a:p>
            <a:pPr algn="ctr"/>
            <a:r>
              <a:rPr lang="en-US" sz="4000" i="1" dirty="0" err="1">
                <a:latin typeface="Arial" panose="020B0604020202020204" pitchFamily="34" charset="0"/>
                <a:cs typeface="Arial" panose="020B0604020202020204" pitchFamily="34" charset="0"/>
              </a:rPr>
              <a:t>Scedosporium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apiospermum</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74B8CF0E-2D99-394C-9287-27072A390C42}"/>
              </a:ext>
            </a:extLst>
          </p:cNvPr>
          <p:cNvSpPr>
            <a:spLocks noGrp="1"/>
          </p:cNvSpPr>
          <p:nvPr>
            <p:ph idx="1"/>
          </p:nvPr>
        </p:nvSpPr>
        <p:spPr>
          <a:xfrm>
            <a:off x="838200" y="1726406"/>
            <a:ext cx="10515600" cy="4351338"/>
          </a:xfrm>
        </p:spPr>
        <p:txBody>
          <a:bodyPr/>
          <a:lstStyle/>
          <a:p>
            <a:r>
              <a:rPr lang="en-US" i="1" dirty="0">
                <a:latin typeface="Arial" panose="020B0604020202020204" pitchFamily="34" charset="0"/>
                <a:cs typeface="Arial" panose="020B0604020202020204" pitchFamily="34" charset="0"/>
              </a:rPr>
              <a:t>S boydii </a:t>
            </a:r>
            <a:r>
              <a:rPr lang="en-US" dirty="0">
                <a:latin typeface="Arial" panose="020B0604020202020204" pitchFamily="34" charset="0"/>
                <a:cs typeface="Arial" panose="020B0604020202020204" pitchFamily="34" charset="0"/>
              </a:rPr>
              <a:t>produces oval conidia singly at the tips of </a:t>
            </a:r>
            <a:r>
              <a:rPr lang="en-US" dirty="0" err="1">
                <a:latin typeface="Arial" panose="020B0604020202020204" pitchFamily="34" charset="0"/>
                <a:cs typeface="Arial" panose="020B0604020202020204" pitchFamily="34" charset="0"/>
              </a:rPr>
              <a:t>conidiogenous</a:t>
            </a:r>
            <a:r>
              <a:rPr lang="en-US" dirty="0">
                <a:latin typeface="Arial" panose="020B0604020202020204" pitchFamily="34" charset="0"/>
                <a:cs typeface="Arial" panose="020B0604020202020204" pitchFamily="34" charset="0"/>
              </a:rPr>
              <a:t> cells (cells that make conidia) known as </a:t>
            </a:r>
            <a:r>
              <a:rPr lang="en-US" dirty="0" err="1">
                <a:latin typeface="Arial" panose="020B0604020202020204" pitchFamily="34" charset="0"/>
                <a:cs typeface="Arial" panose="020B0604020202020204" pitchFamily="34" charset="0"/>
              </a:rPr>
              <a:t>annellides</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The teleomorph form is noted by the formation of </a:t>
            </a:r>
            <a:r>
              <a:rPr lang="en-US" dirty="0" err="1">
                <a:latin typeface="Arial" panose="020B0604020202020204" pitchFamily="34" charset="0"/>
                <a:cs typeface="Arial" panose="020B0604020202020204" pitchFamily="34" charset="0"/>
              </a:rPr>
              <a:t>cleistothecia</a:t>
            </a:r>
            <a:r>
              <a:rPr lang="en-US" dirty="0">
                <a:latin typeface="Arial" panose="020B0604020202020204" pitchFamily="34" charset="0"/>
                <a:cs typeface="Arial" panose="020B0604020202020204" pitchFamily="34" charset="0"/>
              </a:rPr>
              <a:t> containing ascospores.</a:t>
            </a:r>
          </a:p>
          <a:p>
            <a:r>
              <a:rPr lang="en-US" dirty="0">
                <a:latin typeface="Arial" panose="020B0604020202020204" pitchFamily="34" charset="0"/>
                <a:cs typeface="Arial" panose="020B0604020202020204" pitchFamily="34" charset="0"/>
              </a:rPr>
              <a:t>This phenomenon occurs in fungi that are homothallic (ability of a single organism to undergo sexual reproduction without a mate).</a:t>
            </a:r>
          </a:p>
        </p:txBody>
      </p:sp>
    </p:spTree>
    <p:extLst>
      <p:ext uri="{BB962C8B-B14F-4D97-AF65-F5344CB8AC3E}">
        <p14:creationId xmlns:p14="http://schemas.microsoft.com/office/powerpoint/2010/main" val="15013307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DB1-7AA7-851A-8D62-B52055E189BF}"/>
              </a:ext>
            </a:extLst>
          </p:cNvPr>
          <p:cNvSpPr>
            <a:spLocks noGrp="1"/>
          </p:cNvSpPr>
          <p:nvPr>
            <p:ph type="title"/>
          </p:nvPr>
        </p:nvSpPr>
        <p:spPr>
          <a:xfrm>
            <a:off x="1977736" y="304800"/>
            <a:ext cx="8229600" cy="1143000"/>
          </a:xfrm>
        </p:spPr>
        <p:txBody>
          <a:bodyPr>
            <a:normAutofit fontScale="90000"/>
          </a:bodyPr>
          <a:lstStyle/>
          <a:p>
            <a:pPr algn="ctr"/>
            <a:r>
              <a:rPr lang="en-US" sz="4400" i="1" dirty="0" err="1">
                <a:latin typeface="Arial" panose="020B0604020202020204" pitchFamily="34" charset="0"/>
                <a:cs typeface="Arial" panose="020B0604020202020204" pitchFamily="34" charset="0"/>
              </a:rPr>
              <a:t>Scedosporium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apiospermum</a:t>
            </a:r>
            <a:r>
              <a:rPr lang="en-US" sz="4400" i="1"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(Cont.)</a:t>
            </a:r>
            <a:endParaRPr lang="en-US" dirty="0"/>
          </a:p>
        </p:txBody>
      </p:sp>
      <p:sp>
        <p:nvSpPr>
          <p:cNvPr id="3" name="Content Placeholder 2">
            <a:extLst>
              <a:ext uri="{FF2B5EF4-FFF2-40B4-BE49-F238E27FC236}">
                <a16:creationId xmlns:a16="http://schemas.microsoft.com/office/drawing/2014/main" id="{74B8CF0E-2D99-394C-9287-27072A390C42}"/>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This isolate grows rapidly and produces colonies that are white to dark gray on potato dextrose agar at 22° and 35°C. Opinions regarding this fungus differ in relation to it being hyaline or </a:t>
            </a:r>
            <a:r>
              <a:rPr lang="en-US" dirty="0" err="1">
                <a:latin typeface="Arial" panose="020B0604020202020204" pitchFamily="34" charset="0"/>
                <a:cs typeface="Arial" panose="020B0604020202020204" pitchFamily="34" charset="0"/>
              </a:rPr>
              <a:t>phaeoid</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39732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58D2BA9-D1BD-A6D3-7E72-93378621D17D}"/>
              </a:ext>
            </a:extLst>
          </p:cNvPr>
          <p:cNvSpPr>
            <a:spLocks noGrp="1"/>
          </p:cNvSpPr>
          <p:nvPr>
            <p:ph type="title"/>
          </p:nvPr>
        </p:nvSpPr>
        <p:spPr/>
        <p:txBody>
          <a:bodyPr>
            <a:normAutofit/>
          </a:bodyPr>
          <a:lstStyle/>
          <a:p>
            <a:pPr algn="ctr" eaLnBrk="1" hangingPunct="1"/>
            <a:r>
              <a:rPr lang="en-US" altLang="en-US" sz="4000" i="1" dirty="0" err="1">
                <a:latin typeface="Arial" panose="020B0604020202020204" pitchFamily="34" charset="0"/>
                <a:cs typeface="Arial" panose="020B0604020202020204" pitchFamily="34" charset="0"/>
              </a:rPr>
              <a:t>Scedosporium</a:t>
            </a:r>
            <a:r>
              <a:rPr lang="en-US" altLang="en-US" sz="4000" i="1" dirty="0">
                <a:latin typeface="Arial" panose="020B0604020202020204" pitchFamily="34" charset="0"/>
                <a:cs typeface="Arial" panose="020B0604020202020204" pitchFamily="34" charset="0"/>
              </a:rPr>
              <a:t> boydii</a:t>
            </a:r>
          </a:p>
        </p:txBody>
      </p:sp>
      <p:pic>
        <p:nvPicPr>
          <p:cNvPr id="80901" name="Picture 6" descr="Y:\ELS00000-IW26_[Mahon 6e]\ELS00000-IW26-SRC\Course-N\Construction\IC\jpg\Chapter027\027020.jpg">
            <a:extLst>
              <a:ext uri="{FF2B5EF4-FFF2-40B4-BE49-F238E27FC236}">
                <a16:creationId xmlns:a16="http://schemas.microsoft.com/office/drawing/2014/main" id="{99E270B6-4D77-4FCF-3733-9593D2938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068" y="1835944"/>
            <a:ext cx="65976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92B84F6-1A60-B721-0672-F79724246991}"/>
              </a:ext>
            </a:extLst>
          </p:cNvPr>
          <p:cNvSpPr>
            <a:spLocks noGrp="1" noChangeArrowheads="1"/>
          </p:cNvSpPr>
          <p:nvPr>
            <p:ph type="title"/>
          </p:nvPr>
        </p:nvSpPr>
        <p:spPr/>
        <p:txBody>
          <a:bodyPr rtlCol="0">
            <a:normAutofit/>
          </a:bodyPr>
          <a:lstStyle/>
          <a:p>
            <a:pPr algn="ctr">
              <a:defRPr/>
            </a:pPr>
            <a:r>
              <a:rPr lang="en-US" altLang="en-US" sz="4000" dirty="0">
                <a:latin typeface="Arial" panose="020B0604020202020204" pitchFamily="34" charset="0"/>
                <a:cs typeface="Arial" panose="020B0604020202020204" pitchFamily="34" charset="0"/>
              </a:rPr>
              <a:t>Cleistothecia Containing Ascospores</a:t>
            </a:r>
          </a:p>
        </p:txBody>
      </p:sp>
      <p:pic>
        <p:nvPicPr>
          <p:cNvPr id="81925" name="Picture 6" descr="Y:\ELS00000-IW26_[Mahon 6e]\ELS00000-IW26-SRC\Course-N\Construction\IC\jpg\Chapter027\027021.jpg">
            <a:extLst>
              <a:ext uri="{FF2B5EF4-FFF2-40B4-BE49-F238E27FC236}">
                <a16:creationId xmlns:a16="http://schemas.microsoft.com/office/drawing/2014/main" id="{8E811D22-FAE6-3C6E-CB0E-17A8F1553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666" y="1485273"/>
            <a:ext cx="6934668" cy="48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036F-F8D0-EA63-1886-5842ED560E9D}"/>
              </a:ext>
            </a:extLst>
          </p:cNvPr>
          <p:cNvSpPr>
            <a:spLocks noGrp="1"/>
          </p:cNvSpPr>
          <p:nvPr>
            <p:ph type="title"/>
          </p:nvPr>
        </p:nvSpPr>
        <p:spPr/>
        <p:txBody>
          <a:bodyPr>
            <a:normAutofit/>
          </a:bodyPr>
          <a:lstStyle/>
          <a:p>
            <a:pPr algn="ctr"/>
            <a:r>
              <a:rPr lang="en-US" sz="4000" i="1" dirty="0">
                <a:latin typeface="Arial" panose="020B0604020202020204" pitchFamily="34" charset="0"/>
                <a:cs typeface="Arial" panose="020B0604020202020204" pitchFamily="34" charset="0"/>
              </a:rPr>
              <a:t>Fusarium </a:t>
            </a:r>
            <a:r>
              <a:rPr lang="en-US" sz="4000" i="1" dirty="0" err="1">
                <a:latin typeface="Arial" panose="020B0604020202020204" pitchFamily="34" charset="0"/>
                <a:cs typeface="Arial" panose="020B0604020202020204" pitchFamily="34" charset="0"/>
              </a:rPr>
              <a:t>falciforme</a:t>
            </a:r>
            <a:endParaRPr lang="en-US" sz="4000"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62A03AA-9A8F-1202-B185-B7ED0D109020}"/>
              </a:ext>
            </a:extLst>
          </p:cNvPr>
          <p:cNvSpPr>
            <a:spLocks noGrp="1"/>
          </p:cNvSpPr>
          <p:nvPr>
            <p:ph idx="1"/>
          </p:nvPr>
        </p:nvSpPr>
        <p:spPr>
          <a:xfrm>
            <a:off x="902752" y="1642425"/>
            <a:ext cx="10451048" cy="4534538"/>
          </a:xfrm>
        </p:spPr>
        <p:txBody>
          <a:bodyPr/>
          <a:lstStyle/>
          <a:p>
            <a:r>
              <a:rPr lang="en-US" sz="2400" dirty="0">
                <a:latin typeface="Arial" panose="020B0604020202020204" pitchFamily="34" charset="0"/>
                <a:cs typeface="Arial" panose="020B0604020202020204" pitchFamily="34" charset="0"/>
              </a:rPr>
              <a:t>This organism produces mucoid clusters of single- or two-celled, slightly curved conidia borne from phialides at the tips of long, unbranched, </a:t>
            </a:r>
            <a:r>
              <a:rPr lang="en-US" sz="2400" dirty="0" err="1">
                <a:latin typeface="Arial" panose="020B0604020202020204" pitchFamily="34" charset="0"/>
                <a:cs typeface="Arial" panose="020B0604020202020204" pitchFamily="34" charset="0"/>
              </a:rPr>
              <a:t>multiseptate</a:t>
            </a:r>
            <a:r>
              <a:rPr lang="en-US" sz="2400" dirty="0">
                <a:latin typeface="Arial" panose="020B0604020202020204" pitchFamily="34" charset="0"/>
                <a:cs typeface="Arial" panose="020B0604020202020204" pitchFamily="34" charset="0"/>
              </a:rPr>
              <a:t> conidiophores. </a:t>
            </a:r>
          </a:p>
          <a:p>
            <a:r>
              <a:rPr lang="en-US" sz="2400" dirty="0">
                <a:latin typeface="Arial" panose="020B0604020202020204" pitchFamily="34" charset="0"/>
                <a:cs typeface="Arial" panose="020B0604020202020204" pitchFamily="34" charset="0"/>
              </a:rPr>
              <a:t>Conidia are held together in mucoid clusters at the apices of the phialides. </a:t>
            </a:r>
          </a:p>
          <a:p>
            <a:r>
              <a:rPr lang="en-US" sz="2400" dirty="0">
                <a:latin typeface="Arial" panose="020B0604020202020204" pitchFamily="34" charset="0"/>
                <a:cs typeface="Arial" panose="020B0604020202020204" pitchFamily="34" charset="0"/>
              </a:rPr>
              <a:t>This isolate is a hyaline, septate, filamentous mold. Colonies grow slowly and are grayish brown, becoming grayish violet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77756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EFA3-638A-8A1C-0A1B-067983A64D0F}"/>
              </a:ext>
            </a:extLst>
          </p:cNvPr>
          <p:cNvSpPr>
            <a:spLocks noGrp="1"/>
          </p:cNvSpPr>
          <p:nvPr>
            <p:ph type="title"/>
          </p:nvPr>
        </p:nvSpPr>
        <p:spPr/>
        <p:txBody>
          <a:bodyPr>
            <a:normAutofit/>
          </a:bodyPr>
          <a:lstStyle/>
          <a:p>
            <a:pPr algn="ctr"/>
            <a:r>
              <a:rPr lang="en-US" sz="4000" i="1" dirty="0" err="1">
                <a:latin typeface="Arial" panose="020B0604020202020204" pitchFamily="34" charset="0"/>
                <a:cs typeface="Arial" panose="020B0604020202020204" pitchFamily="34" charset="0"/>
              </a:rPr>
              <a:t>Madurella</a:t>
            </a:r>
            <a:r>
              <a:rPr lang="en-US" sz="4000" i="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B194AF99-6D8C-1A2D-891F-6BFFD5AA26BD}"/>
              </a:ext>
            </a:extLst>
          </p:cNvPr>
          <p:cNvSpPr>
            <a:spLocks noGrp="1"/>
          </p:cNvSpPr>
          <p:nvPr>
            <p:ph idx="1"/>
          </p:nvPr>
        </p:nvSpPr>
        <p:spPr/>
        <p:txBody>
          <a:bodyPr/>
          <a:lstStyle/>
          <a:p>
            <a:r>
              <a:rPr lang="en-US" i="1" dirty="0" err="1">
                <a:latin typeface="Arial" panose="020B0604020202020204" pitchFamily="34" charset="0"/>
                <a:cs typeface="Arial" panose="020B0604020202020204" pitchFamily="34" charset="0"/>
              </a:rPr>
              <a:t>Madurella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mycetomatis</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causes most cases of eumycotic mycetoma.</a:t>
            </a:r>
          </a:p>
          <a:p>
            <a:r>
              <a:rPr lang="en-US" i="1" dirty="0" err="1">
                <a:latin typeface="Arial" panose="020B0604020202020204" pitchFamily="34" charset="0"/>
                <a:cs typeface="Arial" panose="020B0604020202020204" pitchFamily="34" charset="0"/>
              </a:rPr>
              <a:t>Madurella</a:t>
            </a:r>
            <a:r>
              <a:rPr lang="en-US" dirty="0">
                <a:latin typeface="Arial" panose="020B0604020202020204" pitchFamily="34" charset="0"/>
                <a:cs typeface="Arial" panose="020B0604020202020204" pitchFamily="34" charset="0"/>
              </a:rPr>
              <a:t> spp. are </a:t>
            </a:r>
            <a:r>
              <a:rPr lang="en-US" dirty="0" err="1">
                <a:latin typeface="Arial" panose="020B0604020202020204" pitchFamily="34" charset="0"/>
                <a:cs typeface="Arial" panose="020B0604020202020204" pitchFamily="34" charset="0"/>
              </a:rPr>
              <a:t>phaeoid</a:t>
            </a:r>
            <a:r>
              <a:rPr lang="en-US" dirty="0">
                <a:latin typeface="Arial" panose="020B0604020202020204" pitchFamily="34" charset="0"/>
                <a:cs typeface="Arial" panose="020B0604020202020204" pitchFamily="34" charset="0"/>
              </a:rPr>
              <a:t>, septate fungi.</a:t>
            </a:r>
          </a:p>
          <a:p>
            <a:r>
              <a:rPr lang="en-US" dirty="0">
                <a:latin typeface="Arial" panose="020B0604020202020204" pitchFamily="34" charset="0"/>
                <a:cs typeface="Arial" panose="020B0604020202020204" pitchFamily="34" charset="0"/>
              </a:rPr>
              <a:t>Approximately 50% of the isolates of </a:t>
            </a:r>
            <a:r>
              <a:rPr lang="en-US" i="1" dirty="0">
                <a:latin typeface="Arial" panose="020B0604020202020204" pitchFamily="34" charset="0"/>
                <a:cs typeface="Arial" panose="020B0604020202020204" pitchFamily="34" charset="0"/>
              </a:rPr>
              <a:t>M. </a:t>
            </a:r>
            <a:r>
              <a:rPr lang="en-US" i="1" dirty="0" err="1">
                <a:latin typeface="Arial" panose="020B0604020202020204" pitchFamily="34" charset="0"/>
                <a:cs typeface="Arial" panose="020B0604020202020204" pitchFamily="34" charset="0"/>
              </a:rPr>
              <a:t>mycetomatis</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produce conidia from the tips of phialides, but many remain sterile.</a:t>
            </a:r>
          </a:p>
        </p:txBody>
      </p:sp>
    </p:spTree>
    <p:extLst>
      <p:ext uri="{BB962C8B-B14F-4D97-AF65-F5344CB8AC3E}">
        <p14:creationId xmlns:p14="http://schemas.microsoft.com/office/powerpoint/2010/main" val="35239956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EFA3-638A-8A1C-0A1B-067983A64D0F}"/>
              </a:ext>
            </a:extLst>
          </p:cNvPr>
          <p:cNvSpPr>
            <a:spLocks noGrp="1"/>
          </p:cNvSpPr>
          <p:nvPr>
            <p:ph type="title"/>
          </p:nvPr>
        </p:nvSpPr>
        <p:spPr/>
        <p:txBody>
          <a:bodyPr>
            <a:normAutofit/>
          </a:bodyPr>
          <a:lstStyle/>
          <a:p>
            <a:pPr algn="ctr"/>
            <a:r>
              <a:rPr lang="en-US" sz="4000" i="1" dirty="0" err="1">
                <a:latin typeface="Arial" panose="020B0604020202020204" pitchFamily="34" charset="0"/>
                <a:cs typeface="Arial" panose="020B0604020202020204" pitchFamily="34" charset="0"/>
              </a:rPr>
              <a:t>Madurella</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B194AF99-6D8C-1A2D-891F-6BFFD5AA26BD}"/>
              </a:ext>
            </a:extLst>
          </p:cNvPr>
          <p:cNvSpPr>
            <a:spLocks noGrp="1"/>
          </p:cNvSpPr>
          <p:nvPr>
            <p:ph idx="1"/>
          </p:nvPr>
        </p:nvSpPr>
        <p:spPr>
          <a:xfrm>
            <a:off x="838200" y="1624953"/>
            <a:ext cx="10515600" cy="4552010"/>
          </a:xfrm>
        </p:spPr>
        <p:txBody>
          <a:bodyPr/>
          <a:lstStyle/>
          <a:p>
            <a:r>
              <a:rPr lang="en-US" dirty="0">
                <a:latin typeface="Arial" panose="020B0604020202020204" pitchFamily="34" charset="0"/>
                <a:cs typeface="Arial" panose="020B0604020202020204" pitchFamily="34" charset="0"/>
              </a:rPr>
              <a:t>This species grows very slowly but is initially white, and becomes yellow, olivaceous, or brown, with a characteristic diffusible brown pigment with age. </a:t>
            </a:r>
          </a:p>
          <a:p>
            <a:r>
              <a:rPr lang="en-US" dirty="0">
                <a:latin typeface="Arial" panose="020B0604020202020204" pitchFamily="34" charset="0"/>
                <a:cs typeface="Arial" panose="020B0604020202020204" pitchFamily="34" charset="0"/>
              </a:rPr>
              <a:t>It grows best at 37°C, with slower growth at 40°C. </a:t>
            </a:r>
          </a:p>
          <a:p>
            <a:r>
              <a:rPr lang="en-US" dirty="0">
                <a:latin typeface="Arial" panose="020B0604020202020204" pitchFamily="34" charset="0"/>
                <a:cs typeface="Arial" panose="020B0604020202020204" pitchFamily="34" charset="0"/>
              </a:rPr>
              <a:t>DNA analysis led to the description of a new species formerly named </a:t>
            </a:r>
            <a:r>
              <a:rPr lang="en-US" i="1" dirty="0">
                <a:latin typeface="Arial" panose="020B0604020202020204" pitchFamily="34" charset="0"/>
                <a:cs typeface="Arial" panose="020B0604020202020204" pitchFamily="34" charset="0"/>
              </a:rPr>
              <a:t>M. grisea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502895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3ADC-D199-A442-4730-9377763C2F13}"/>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Subcutaneous </a:t>
            </a:r>
            <a:r>
              <a:rPr lang="en-US" sz="4000" dirty="0" err="1">
                <a:latin typeface="Arial" panose="020B0604020202020204" pitchFamily="34" charset="0"/>
                <a:cs typeface="Arial" panose="020B0604020202020204" pitchFamily="34" charset="0"/>
              </a:rPr>
              <a:t>phaeohyphomycosis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B9E99F1-4B48-4E94-58C4-4E8643B1F8D4}"/>
              </a:ext>
            </a:extLst>
          </p:cNvPr>
          <p:cNvSpPr>
            <a:spLocks noGrp="1"/>
          </p:cNvSpPr>
          <p:nvPr>
            <p:ph idx="1"/>
          </p:nvPr>
        </p:nvSpPr>
        <p:spPr>
          <a:xfrm>
            <a:off x="756662" y="1586833"/>
            <a:ext cx="10515600" cy="4351338"/>
          </a:xfrm>
        </p:spPr>
        <p:txBody>
          <a:bodyPr/>
          <a:lstStyle/>
          <a:p>
            <a:r>
              <a:rPr lang="en-US" dirty="0">
                <a:latin typeface="Arial" panose="020B0604020202020204" pitchFamily="34" charset="0"/>
                <a:cs typeface="Arial" panose="020B0604020202020204" pitchFamily="34" charset="0"/>
              </a:rPr>
              <a:t>A mycotic disease caused by darkly pigmented (</a:t>
            </a:r>
            <a:r>
              <a:rPr lang="en-US" dirty="0" err="1">
                <a:latin typeface="Arial" panose="020B0604020202020204" pitchFamily="34" charset="0"/>
                <a:cs typeface="Arial" panose="020B0604020202020204" pitchFamily="34" charset="0"/>
              </a:rPr>
              <a:t>phaeoid</a:t>
            </a:r>
            <a:r>
              <a:rPr lang="en-US" dirty="0">
                <a:latin typeface="Arial" panose="020B0604020202020204" pitchFamily="34" charset="0"/>
                <a:cs typeface="Arial" panose="020B0604020202020204" pitchFamily="34" charset="0"/>
              </a:rPr>
              <a:t> or dematiaceous) fungi or fungi that have melanin in their cell walls.</a:t>
            </a:r>
          </a:p>
          <a:p>
            <a:r>
              <a:rPr lang="en-US" dirty="0" err="1">
                <a:latin typeface="Arial" panose="020B0604020202020204" pitchFamily="34" charset="0"/>
                <a:cs typeface="Arial" panose="020B0604020202020204" pitchFamily="34" charset="0"/>
              </a:rPr>
              <a:t>Phaeohyphomycosis</a:t>
            </a:r>
            <a:r>
              <a:rPr lang="en-US" dirty="0">
                <a:latin typeface="Arial" panose="020B0604020202020204" pitchFamily="34" charset="0"/>
                <a:cs typeface="Arial" panose="020B0604020202020204" pitchFamily="34" charset="0"/>
              </a:rPr>
              <a:t> was coined to distinguish several clinical infections caused by </a:t>
            </a:r>
            <a:r>
              <a:rPr lang="en-US" dirty="0" err="1">
                <a:latin typeface="Arial" panose="020B0604020202020204" pitchFamily="34" charset="0"/>
                <a:cs typeface="Arial" panose="020B0604020202020204" pitchFamily="34" charset="0"/>
              </a:rPr>
              <a:t>phaeoid</a:t>
            </a:r>
            <a:r>
              <a:rPr lang="en-US" dirty="0">
                <a:latin typeface="Arial" panose="020B0604020202020204" pitchFamily="34" charset="0"/>
                <a:cs typeface="Arial" panose="020B0604020202020204" pitchFamily="34" charset="0"/>
              </a:rPr>
              <a:t> fungi from those distinct clinical entities known as chromoblastomycosis.</a:t>
            </a:r>
          </a:p>
          <a:p>
            <a:r>
              <a:rPr lang="en-US" dirty="0">
                <a:latin typeface="Arial" panose="020B0604020202020204" pitchFamily="34" charset="0"/>
                <a:cs typeface="Arial" panose="020B0604020202020204" pitchFamily="34" charset="0"/>
              </a:rPr>
              <a:t>In tissue, these fungi may form yeastlike cells that are solitary or in short chains or hyphae that are septate, branched, or unbranched and often swollen to </a:t>
            </a:r>
            <a:r>
              <a:rPr lang="en-US" dirty="0" err="1">
                <a:latin typeface="Arial" panose="020B0604020202020204" pitchFamily="34" charset="0"/>
                <a:cs typeface="Arial" panose="020B0604020202020204" pitchFamily="34" charset="0"/>
              </a:rPr>
              <a:t>toruloid</a:t>
            </a:r>
            <a:r>
              <a:rPr lang="en-US" dirty="0">
                <a:latin typeface="Arial" panose="020B0604020202020204" pitchFamily="34" charset="0"/>
                <a:cs typeface="Arial" panose="020B0604020202020204" pitchFamily="34" charset="0"/>
              </a:rPr>
              <a:t> (irregular or beaded).</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5119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C7372B-7148-9B1E-4959-748F6FF575F9}"/>
              </a:ext>
            </a:extLst>
          </p:cNvPr>
          <p:cNvSpPr>
            <a:spLocks noGrp="1"/>
          </p:cNvSpPr>
          <p:nvPr>
            <p:ph type="title"/>
          </p:nvPr>
        </p:nvSpPr>
        <p:spPr/>
        <p:txBody>
          <a:bodyPr>
            <a:normAutofit fontScale="90000"/>
          </a:bodyPr>
          <a:lstStyle/>
          <a:p>
            <a:pPr algn="ctr" eaLnBrk="1" hangingPunct="1"/>
            <a:r>
              <a:rPr lang="en-US" altLang="en-US" sz="4000" dirty="0" err="1">
                <a:latin typeface="Arial" panose="020B0604020202020204" pitchFamily="34" charset="0"/>
                <a:cs typeface="Arial" panose="020B0604020202020204" pitchFamily="34" charset="0"/>
              </a:rPr>
              <a:t>Phaeoid</a:t>
            </a:r>
            <a:r>
              <a:rPr lang="en-US" altLang="en-US" sz="4000" dirty="0">
                <a:latin typeface="Arial" panose="020B0604020202020204" pitchFamily="34" charset="0"/>
                <a:cs typeface="Arial" panose="020B0604020202020204" pitchFamily="34" charset="0"/>
              </a:rPr>
              <a:t> Genera Inciting Subcutaneous </a:t>
            </a:r>
            <a:r>
              <a:rPr lang="en-US" altLang="en-US" sz="4000" dirty="0" err="1">
                <a:latin typeface="Arial" panose="020B0604020202020204" pitchFamily="34" charset="0"/>
                <a:cs typeface="Arial" panose="020B0604020202020204" pitchFamily="34" charset="0"/>
              </a:rPr>
              <a:t>Phaeohyphomycosis</a:t>
            </a:r>
            <a:endParaRPr lang="en-US" altLang="en-US" sz="4000" dirty="0">
              <a:latin typeface="Arial" panose="020B0604020202020204" pitchFamily="34" charset="0"/>
              <a:cs typeface="Arial" panose="020B0604020202020204" pitchFamily="34" charset="0"/>
            </a:endParaRPr>
          </a:p>
        </p:txBody>
      </p:sp>
      <p:pic>
        <p:nvPicPr>
          <p:cNvPr id="82949" name="Picture 6" descr="C:\Users\12994\Desktop\Mahon\box27.1.jpg">
            <a:extLst>
              <a:ext uri="{FF2B5EF4-FFF2-40B4-BE49-F238E27FC236}">
                <a16:creationId xmlns:a16="http://schemas.microsoft.com/office/drawing/2014/main" id="{56974598-C81F-D937-7CBA-E7821B13A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322" y="1935518"/>
            <a:ext cx="6837615" cy="39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022A3F-63E6-B635-14D7-47ECC18EE794}"/>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Septate Versus Sparsely Septate</a:t>
            </a:r>
          </a:p>
        </p:txBody>
      </p:sp>
      <p:pic>
        <p:nvPicPr>
          <p:cNvPr id="24581" name="Picture 6" descr="Y:\ELS00000-IW26_[Mahon 6e]\ELS00000-IW26-SRC\Course-N\Construction\IC\jpg\Chapter027\027004B.jpg">
            <a:extLst>
              <a:ext uri="{FF2B5EF4-FFF2-40B4-BE49-F238E27FC236}">
                <a16:creationId xmlns:a16="http://schemas.microsoft.com/office/drawing/2014/main" id="{686C16A3-6836-F51F-9C30-29FBB5EF4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2133601"/>
            <a:ext cx="4027488"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Y:\ELS00000-IW26_[Mahon 6e]\ELS00000-IW26-SRC\Course-N\Construction\IC\jpg\Chapter027\027004A.jpg">
            <a:extLst>
              <a:ext uri="{FF2B5EF4-FFF2-40B4-BE49-F238E27FC236}">
                <a16:creationId xmlns:a16="http://schemas.microsoft.com/office/drawing/2014/main" id="{04A87AF4-D9EA-5954-CD3D-5F0BEFE15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14" y="2149476"/>
            <a:ext cx="402748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5640794C-25EE-DEF8-F0F5-58564AEB12A6}"/>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Conidia of </a:t>
            </a:r>
            <a:r>
              <a:rPr lang="en-US" altLang="en-US" sz="4000" i="1" dirty="0" err="1">
                <a:latin typeface="Arial" panose="020B0604020202020204" pitchFamily="34" charset="0"/>
                <a:cs typeface="Arial" panose="020B0604020202020204" pitchFamily="34" charset="0"/>
              </a:rPr>
              <a:t>Exophiala</a:t>
            </a:r>
            <a:r>
              <a:rPr lang="en-US" altLang="en-US" sz="4000" i="1"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sp.</a:t>
            </a:r>
          </a:p>
        </p:txBody>
      </p:sp>
      <p:pic>
        <p:nvPicPr>
          <p:cNvPr id="83973" name="Picture 6" descr="Y:\ELS00000-IW26_[Mahon 6e]\ELS00000-IW26-SRC\Course-N\Construction\IC\jpg\Chapter027\027022.jpg">
            <a:extLst>
              <a:ext uri="{FF2B5EF4-FFF2-40B4-BE49-F238E27FC236}">
                <a16:creationId xmlns:a16="http://schemas.microsoft.com/office/drawing/2014/main" id="{1EDC42BF-D4B5-5852-BE7F-B6D2AD559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2" y="1760537"/>
            <a:ext cx="677227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473BDC79-65D9-653E-D9CE-5233AA0C26A3}"/>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Conidia of </a:t>
            </a:r>
            <a:r>
              <a:rPr lang="en-US" altLang="en-US" sz="4000" i="1" dirty="0" err="1">
                <a:latin typeface="Arial" panose="020B0604020202020204" pitchFamily="34" charset="0"/>
                <a:cs typeface="Arial" panose="020B0604020202020204" pitchFamily="34" charset="0"/>
              </a:rPr>
              <a:t>Exophiala</a:t>
            </a:r>
            <a:r>
              <a:rPr lang="en-US" altLang="en-US" sz="4000" i="1" dirty="0">
                <a:latin typeface="Arial" panose="020B0604020202020204" pitchFamily="34" charset="0"/>
                <a:cs typeface="Arial" panose="020B0604020202020204" pitchFamily="34" charset="0"/>
              </a:rPr>
              <a:t> dermatitidis</a:t>
            </a:r>
          </a:p>
        </p:txBody>
      </p:sp>
      <p:pic>
        <p:nvPicPr>
          <p:cNvPr id="84997" name="Picture 6" descr="Y:\ELS00000-IW26_[Mahon 6e]\ELS00000-IW26-SRC\Course-N\Construction\IC\jpg\Chapter027\027023.jpg">
            <a:extLst>
              <a:ext uri="{FF2B5EF4-FFF2-40B4-BE49-F238E27FC236}">
                <a16:creationId xmlns:a16="http://schemas.microsoft.com/office/drawing/2014/main" id="{271451E1-A385-1D54-6A8D-5A6BAF6E2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5394" y="1501775"/>
            <a:ext cx="71421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BE0D289-4F9E-052A-F16E-4AEF4C1AD4BA}"/>
              </a:ext>
            </a:extLst>
          </p:cNvPr>
          <p:cNvSpPr>
            <a:spLocks noGrp="1" noChangeArrowheads="1"/>
          </p:cNvSpPr>
          <p:nvPr>
            <p:ph type="title"/>
          </p:nvPr>
        </p:nvSpPr>
        <p:spPr/>
        <p:txBody>
          <a:bodyPr rtlCol="0">
            <a:normAutofit fontScale="90000"/>
          </a:bodyPr>
          <a:lstStyle/>
          <a:p>
            <a:pPr algn="ctr">
              <a:defRPr/>
            </a:pPr>
            <a:r>
              <a:rPr lang="en-US" altLang="en-US" sz="4000" i="1" dirty="0" err="1">
                <a:latin typeface="Arial" panose="020B0604020202020204" pitchFamily="34" charset="0"/>
                <a:cs typeface="Arial" panose="020B0604020202020204" pitchFamily="34" charset="0"/>
              </a:rPr>
              <a:t>Sporothrix</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schenckii</a:t>
            </a:r>
            <a:r>
              <a:rPr lang="en-US" altLang="en-US" sz="4000" dirty="0">
                <a:latin typeface="Arial" panose="020B0604020202020204" pitchFamily="34" charset="0"/>
                <a:cs typeface="Arial" panose="020B0604020202020204" pitchFamily="34" charset="0"/>
              </a:rPr>
              <a:t> Species</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Complex</a:t>
            </a:r>
            <a:endParaRPr lang="en-US" altLang="en-US" sz="4000" i="1" dirty="0">
              <a:latin typeface="Arial" panose="020B0604020202020204" pitchFamily="34" charset="0"/>
              <a:cs typeface="Arial" panose="020B0604020202020204" pitchFamily="34" charset="0"/>
            </a:endParaRPr>
          </a:p>
        </p:txBody>
      </p:sp>
      <p:sp>
        <p:nvSpPr>
          <p:cNvPr id="86019" name="Rectangle 3">
            <a:extLst>
              <a:ext uri="{FF2B5EF4-FFF2-40B4-BE49-F238E27FC236}">
                <a16:creationId xmlns:a16="http://schemas.microsoft.com/office/drawing/2014/main" id="{CE54AC7B-33A0-49ED-F21B-DB8E117F6334}"/>
              </a:ext>
            </a:extLst>
          </p:cNvPr>
          <p:cNvSpPr>
            <a:spLocks noGrp="1"/>
          </p:cNvSpPr>
          <p:nvPr>
            <p:ph idx="1"/>
          </p:nvPr>
        </p:nvSpPr>
        <p:spPr/>
        <p:txBody>
          <a:bodyPr/>
          <a:lstStyle/>
          <a:p>
            <a:pPr>
              <a:spcBef>
                <a:spcPts val="300"/>
              </a:spcBef>
              <a:spcAft>
                <a:spcPts val="300"/>
              </a:spcAft>
            </a:pPr>
            <a:r>
              <a:rPr lang="en-US" altLang="en-US" dirty="0">
                <a:latin typeface="Arial" panose="020B0604020202020204" pitchFamily="34" charset="0"/>
                <a:cs typeface="Arial" panose="020B0604020202020204" pitchFamily="34" charset="0"/>
              </a:rPr>
              <a:t>Clinical manifestations</a:t>
            </a:r>
          </a:p>
          <a:p>
            <a:pPr lvl="1">
              <a:spcBef>
                <a:spcPts val="300"/>
              </a:spcBef>
              <a:spcAft>
                <a:spcPts val="300"/>
              </a:spcAft>
            </a:pPr>
            <a:r>
              <a:rPr lang="en-US" altLang="en-US" dirty="0">
                <a:latin typeface="Arial" panose="020B0604020202020204" pitchFamily="34" charset="0"/>
                <a:cs typeface="Arial" panose="020B0604020202020204" pitchFamily="34" charset="0"/>
              </a:rPr>
              <a:t>Most common presentation</a:t>
            </a:r>
          </a:p>
          <a:p>
            <a:pPr lvl="2">
              <a:spcBef>
                <a:spcPts val="300"/>
              </a:spcBef>
              <a:spcAft>
                <a:spcPts val="300"/>
              </a:spcAft>
            </a:pPr>
            <a:r>
              <a:rPr lang="en-US" altLang="en-US" dirty="0">
                <a:latin typeface="Arial" panose="020B0604020202020204" pitchFamily="34" charset="0"/>
                <a:cs typeface="Arial" panose="020B0604020202020204" pitchFamily="34" charset="0"/>
              </a:rPr>
              <a:t>Lymphocutaneous sporotrichosis</a:t>
            </a:r>
          </a:p>
          <a:p>
            <a:pPr lvl="2">
              <a:spcBef>
                <a:spcPts val="300"/>
              </a:spcBef>
              <a:spcAft>
                <a:spcPts val="300"/>
              </a:spcAft>
            </a:pPr>
            <a:r>
              <a:rPr lang="en-US" altLang="en-US" dirty="0">
                <a:latin typeface="Arial" panose="020B0604020202020204" pitchFamily="34" charset="0"/>
                <a:cs typeface="Arial" panose="020B0604020202020204" pitchFamily="34" charset="0"/>
              </a:rPr>
              <a:t>Nodular and ulcerative lesions</a:t>
            </a:r>
          </a:p>
          <a:p>
            <a:pPr lvl="1">
              <a:spcBef>
                <a:spcPts val="300"/>
              </a:spcBef>
              <a:spcAft>
                <a:spcPts val="300"/>
              </a:spcAft>
            </a:pPr>
            <a:r>
              <a:rPr lang="en-US" altLang="en-US" dirty="0">
                <a:latin typeface="Arial" panose="020B0604020202020204" pitchFamily="34" charset="0"/>
                <a:cs typeface="Arial" panose="020B0604020202020204" pitchFamily="34" charset="0"/>
              </a:rPr>
              <a:t>Worldwide distribution</a:t>
            </a:r>
          </a:p>
          <a:p>
            <a:pPr lvl="2">
              <a:spcBef>
                <a:spcPts val="300"/>
              </a:spcBef>
              <a:spcAft>
                <a:spcPts val="300"/>
              </a:spcAft>
            </a:pPr>
            <a:r>
              <a:rPr lang="en-US" altLang="en-US" dirty="0">
                <a:latin typeface="Arial" panose="020B0604020202020204" pitchFamily="34" charset="0"/>
                <a:cs typeface="Arial" panose="020B0604020202020204" pitchFamily="34" charset="0"/>
              </a:rPr>
              <a:t>Found in soil and decaying vegetative matter</a:t>
            </a:r>
          </a:p>
          <a:p>
            <a:pPr lvl="2">
              <a:spcBef>
                <a:spcPts val="300"/>
              </a:spcBef>
              <a:spcAft>
                <a:spcPts val="300"/>
              </a:spcAft>
            </a:pPr>
            <a:r>
              <a:rPr lang="en-US" altLang="en-US" sz="2200" dirty="0">
                <a:latin typeface="Arial" panose="020B0604020202020204" pitchFamily="34" charset="0"/>
                <a:cs typeface="Arial" panose="020B0604020202020204" pitchFamily="34" charset="0"/>
              </a:rPr>
              <a:t>Associated with gardening, rosebush thorns</a:t>
            </a: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BE0D289-4F9E-052A-F16E-4AEF4C1AD4BA}"/>
              </a:ext>
            </a:extLst>
          </p:cNvPr>
          <p:cNvSpPr>
            <a:spLocks noGrp="1" noChangeArrowheads="1"/>
          </p:cNvSpPr>
          <p:nvPr>
            <p:ph type="title"/>
          </p:nvPr>
        </p:nvSpPr>
        <p:spPr/>
        <p:txBody>
          <a:bodyPr rtlCol="0">
            <a:normAutofit fontScale="90000"/>
          </a:bodyPr>
          <a:lstStyle/>
          <a:p>
            <a:pPr algn="ctr">
              <a:defRPr/>
            </a:pPr>
            <a:r>
              <a:rPr lang="en-US" altLang="en-US" sz="4400" i="1" dirty="0" err="1">
                <a:latin typeface="Arial" panose="020B0604020202020204" pitchFamily="34" charset="0"/>
                <a:cs typeface="Arial" panose="020B0604020202020204" pitchFamily="34" charset="0"/>
              </a:rPr>
              <a:t>Sporothrix</a:t>
            </a:r>
            <a:r>
              <a:rPr lang="en-US" altLang="en-US" sz="4400" i="1" dirty="0">
                <a:latin typeface="Arial" panose="020B0604020202020204" pitchFamily="34" charset="0"/>
                <a:cs typeface="Arial" panose="020B0604020202020204" pitchFamily="34" charset="0"/>
              </a:rPr>
              <a:t> </a:t>
            </a:r>
            <a:r>
              <a:rPr lang="en-US" altLang="en-US" sz="4400" i="1" dirty="0" err="1">
                <a:latin typeface="Arial" panose="020B0604020202020204" pitchFamily="34" charset="0"/>
                <a:cs typeface="Arial" panose="020B0604020202020204" pitchFamily="34" charset="0"/>
              </a:rPr>
              <a:t>schenckii</a:t>
            </a:r>
            <a:r>
              <a:rPr lang="en-US" altLang="en-US" sz="4400" dirty="0">
                <a:latin typeface="Arial" panose="020B0604020202020204" pitchFamily="34" charset="0"/>
                <a:cs typeface="Arial" panose="020B0604020202020204" pitchFamily="34" charset="0"/>
              </a:rPr>
              <a:t> Species</a:t>
            </a:r>
            <a:br>
              <a:rPr lang="en-US" altLang="en-US" sz="4400" dirty="0">
                <a:latin typeface="Arial" panose="020B0604020202020204" pitchFamily="34" charset="0"/>
                <a:cs typeface="Arial" panose="020B0604020202020204" pitchFamily="34" charset="0"/>
              </a:rPr>
            </a:br>
            <a:r>
              <a:rPr lang="en-US" altLang="en-US" sz="4400" dirty="0">
                <a:latin typeface="Arial" panose="020B0604020202020204" pitchFamily="34" charset="0"/>
                <a:cs typeface="Arial" panose="020B0604020202020204" pitchFamily="34" charset="0"/>
              </a:rPr>
              <a:t>Complex</a:t>
            </a:r>
            <a:endParaRPr lang="en-US" altLang="en-US" i="1" dirty="0"/>
          </a:p>
        </p:txBody>
      </p:sp>
      <p:sp>
        <p:nvSpPr>
          <p:cNvPr id="86019" name="Rectangle 3">
            <a:extLst>
              <a:ext uri="{FF2B5EF4-FFF2-40B4-BE49-F238E27FC236}">
                <a16:creationId xmlns:a16="http://schemas.microsoft.com/office/drawing/2014/main" id="{CE54AC7B-33A0-49ED-F21B-DB8E117F6334}"/>
              </a:ext>
            </a:extLst>
          </p:cNvPr>
          <p:cNvSpPr>
            <a:spLocks noGrp="1"/>
          </p:cNvSpPr>
          <p:nvPr>
            <p:ph idx="1"/>
          </p:nvPr>
        </p:nvSpPr>
        <p:spPr/>
        <p:txBody>
          <a:bodyPr/>
          <a:lstStyle/>
          <a:p>
            <a:pPr>
              <a:spcBef>
                <a:spcPts val="300"/>
              </a:spcBef>
              <a:spcAft>
                <a:spcPts val="300"/>
              </a:spcAft>
            </a:pPr>
            <a:r>
              <a:rPr lang="en-US" altLang="en-US" dirty="0">
                <a:latin typeface="Arial" panose="020B0604020202020204" pitchFamily="34" charset="0"/>
                <a:cs typeface="Arial" panose="020B0604020202020204" pitchFamily="34" charset="0"/>
              </a:rPr>
              <a:t>Laboratory diagnosis</a:t>
            </a:r>
          </a:p>
          <a:p>
            <a:pPr lvl="1">
              <a:spcBef>
                <a:spcPts val="300"/>
              </a:spcBef>
              <a:spcAft>
                <a:spcPts val="300"/>
              </a:spcAft>
            </a:pPr>
            <a:r>
              <a:rPr lang="en-US" dirty="0">
                <a:latin typeface="Arial" panose="020B0604020202020204" pitchFamily="34" charset="0"/>
                <a:cs typeface="Arial" panose="020B0604020202020204" pitchFamily="34" charset="0"/>
              </a:rPr>
              <a:t>Direct examination of tissue might reveal members of the S. </a:t>
            </a:r>
            <a:r>
              <a:rPr lang="en-US" dirty="0" err="1">
                <a:latin typeface="Arial" panose="020B0604020202020204" pitchFamily="34" charset="0"/>
                <a:cs typeface="Arial" panose="020B0604020202020204" pitchFamily="34" charset="0"/>
              </a:rPr>
              <a:t>schenckii</a:t>
            </a:r>
            <a:r>
              <a:rPr lang="en-US" dirty="0">
                <a:latin typeface="Arial" panose="020B0604020202020204" pitchFamily="34" charset="0"/>
                <a:cs typeface="Arial" panose="020B0604020202020204" pitchFamily="34" charset="0"/>
              </a:rPr>
              <a:t> species complex as small, cigar-shaped yeasts.</a:t>
            </a:r>
            <a:endParaRPr lang="en-US" altLang="en-US" dirty="0">
              <a:latin typeface="Arial" panose="020B0604020202020204" pitchFamily="34" charset="0"/>
              <a:cs typeface="Arial" panose="020B0604020202020204" pitchFamily="34" charset="0"/>
            </a:endParaRPr>
          </a:p>
          <a:p>
            <a:pPr lvl="1">
              <a:spcBef>
                <a:spcPts val="300"/>
              </a:spcBef>
              <a:spcAft>
                <a:spcPts val="300"/>
              </a:spcAft>
            </a:pPr>
            <a:r>
              <a:rPr lang="en-US" dirty="0">
                <a:latin typeface="Arial" panose="020B0604020202020204" pitchFamily="34" charset="0"/>
                <a:cs typeface="Arial" panose="020B0604020202020204" pitchFamily="34" charset="0"/>
              </a:rPr>
              <a:t>Microscopic examination from culture reveals thin, delicate hyphae bearing conidia developing in a rosette pattern at the ends of delicate conidiophores.</a:t>
            </a:r>
            <a:endParaRPr lang="en-US" altLang="en-US" dirty="0">
              <a:latin typeface="Arial" panose="020B0604020202020204" pitchFamily="34" charset="0"/>
              <a:cs typeface="Arial" panose="020B0604020202020204" pitchFamily="34" charset="0"/>
            </a:endParaRPr>
          </a:p>
          <a:p>
            <a:pPr lvl="1">
              <a:spcBef>
                <a:spcPts val="300"/>
              </a:spcBef>
              <a:spcAft>
                <a:spcPts val="300"/>
              </a:spcAft>
            </a:pPr>
            <a:r>
              <a:rPr lang="en-US" dirty="0">
                <a:latin typeface="Arial" panose="020B0604020202020204" pitchFamily="34" charset="0"/>
                <a:cs typeface="Arial" panose="020B0604020202020204" pitchFamily="34" charset="0"/>
              </a:rPr>
              <a:t>Dark-walled conidia are also produced along the sides of the hyphae and may be more readily viewable than the rosettes in mature cultures.</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017568"/>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6242-31D1-E1B6-F4D9-1ABE5477F631}"/>
              </a:ext>
            </a:extLst>
          </p:cNvPr>
          <p:cNvSpPr>
            <a:spLocks noGrp="1"/>
          </p:cNvSpPr>
          <p:nvPr>
            <p:ph type="title"/>
          </p:nvPr>
        </p:nvSpPr>
        <p:spPr/>
        <p:txBody>
          <a:bodyPr/>
          <a:lstStyle/>
          <a:p>
            <a:pPr algn="ctr"/>
            <a:r>
              <a:rPr lang="en-US" altLang="en-US" sz="4400" i="1" dirty="0" err="1">
                <a:latin typeface="Arial" panose="020B0604020202020204" pitchFamily="34" charset="0"/>
                <a:cs typeface="Arial" panose="020B0604020202020204" pitchFamily="34" charset="0"/>
              </a:rPr>
              <a:t>Sporothrix</a:t>
            </a:r>
            <a:r>
              <a:rPr lang="en-US" altLang="en-US" sz="4400" i="1" dirty="0">
                <a:latin typeface="Arial" panose="020B0604020202020204" pitchFamily="34" charset="0"/>
                <a:cs typeface="Arial" panose="020B0604020202020204" pitchFamily="34" charset="0"/>
              </a:rPr>
              <a:t> </a:t>
            </a:r>
            <a:r>
              <a:rPr lang="en-US" altLang="en-US" sz="4400" i="1" dirty="0" err="1">
                <a:latin typeface="Arial" panose="020B0604020202020204" pitchFamily="34" charset="0"/>
                <a:cs typeface="Arial" panose="020B0604020202020204" pitchFamily="34" charset="0"/>
              </a:rPr>
              <a:t>schenckii</a:t>
            </a:r>
            <a:r>
              <a:rPr lang="en-US" altLang="en-US" sz="4400" dirty="0">
                <a:latin typeface="Arial" panose="020B0604020202020204" pitchFamily="34" charset="0"/>
                <a:cs typeface="Arial" panose="020B0604020202020204" pitchFamily="34" charset="0"/>
              </a:rPr>
              <a:t> Species</a:t>
            </a:r>
            <a:br>
              <a:rPr lang="en-US" altLang="en-US" sz="4400" dirty="0">
                <a:latin typeface="Arial" panose="020B0604020202020204" pitchFamily="34" charset="0"/>
                <a:cs typeface="Arial" panose="020B0604020202020204" pitchFamily="34" charset="0"/>
              </a:rPr>
            </a:br>
            <a:r>
              <a:rPr lang="en-US" altLang="en-US" sz="4400" dirty="0">
                <a:latin typeface="Arial" panose="020B0604020202020204" pitchFamily="34" charset="0"/>
                <a:cs typeface="Arial" panose="020B0604020202020204" pitchFamily="34" charset="0"/>
              </a:rPr>
              <a:t>Complex</a:t>
            </a:r>
            <a:endParaRPr lang="en-US" i="1" dirty="0"/>
          </a:p>
        </p:txBody>
      </p:sp>
      <p:sp>
        <p:nvSpPr>
          <p:cNvPr id="3" name="Content Placeholder 2">
            <a:extLst>
              <a:ext uri="{FF2B5EF4-FFF2-40B4-BE49-F238E27FC236}">
                <a16:creationId xmlns:a16="http://schemas.microsoft.com/office/drawing/2014/main" id="{A5FEF5B0-CD63-4638-FAFD-77F7A1BC9F3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Laboratory diagnosis</a:t>
            </a:r>
          </a:p>
          <a:p>
            <a:pPr lvl="1"/>
            <a:r>
              <a:rPr lang="en-US" dirty="0">
                <a:latin typeface="Arial" panose="020B0604020202020204" pitchFamily="34" charset="0"/>
                <a:cs typeface="Arial" panose="020B0604020202020204" pitchFamily="34" charset="0"/>
              </a:rPr>
              <a:t>Because members of this complex are dimorphic, cultures are examined at 22° and 37°C. </a:t>
            </a:r>
          </a:p>
          <a:p>
            <a:pPr lvl="1"/>
            <a:r>
              <a:rPr lang="en-US" dirty="0">
                <a:latin typeface="Arial" panose="020B0604020202020204" pitchFamily="34" charset="0"/>
                <a:cs typeface="Arial" panose="020B0604020202020204" pitchFamily="34" charset="0"/>
              </a:rPr>
              <a:t>These fungi grow well on most culture media, including those containing cycloheximide. </a:t>
            </a:r>
          </a:p>
          <a:p>
            <a:pPr lvl="1"/>
            <a:r>
              <a:rPr lang="en-US" dirty="0">
                <a:latin typeface="Arial" panose="020B0604020202020204" pitchFamily="34" charset="0"/>
                <a:cs typeface="Arial" panose="020B0604020202020204" pitchFamily="34" charset="0"/>
              </a:rPr>
              <a:t>The colony morphology at 22°C can be variable. </a:t>
            </a:r>
          </a:p>
          <a:p>
            <a:pPr lvl="2"/>
            <a:r>
              <a:rPr lang="en-US" sz="2400" dirty="0">
                <a:latin typeface="Arial" panose="020B0604020202020204" pitchFamily="34" charset="0"/>
                <a:cs typeface="Arial" panose="020B0604020202020204" pitchFamily="34" charset="0"/>
              </a:rPr>
              <a:t>At this temperature, colonies are often initially white, glabrous, and yeastlike, turning darker and more mycelial as they mature.</a:t>
            </a:r>
          </a:p>
        </p:txBody>
      </p:sp>
    </p:spTree>
    <p:extLst>
      <p:ext uri="{BB962C8B-B14F-4D97-AF65-F5344CB8AC3E}">
        <p14:creationId xmlns:p14="http://schemas.microsoft.com/office/powerpoint/2010/main" val="15541667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8A8A-DDC0-C1A3-A09A-71D165F22FF0}"/>
              </a:ext>
            </a:extLst>
          </p:cNvPr>
          <p:cNvSpPr>
            <a:spLocks noGrp="1"/>
          </p:cNvSpPr>
          <p:nvPr>
            <p:ph type="title"/>
          </p:nvPr>
        </p:nvSpPr>
        <p:spPr/>
        <p:txBody>
          <a:bodyPr/>
          <a:lstStyle/>
          <a:p>
            <a:pPr algn="ctr"/>
            <a:r>
              <a:rPr lang="en-US" altLang="en-US" sz="4400" i="1" dirty="0" err="1">
                <a:latin typeface="Arial" panose="020B0604020202020204" pitchFamily="34" charset="0"/>
                <a:cs typeface="Arial" panose="020B0604020202020204" pitchFamily="34" charset="0"/>
              </a:rPr>
              <a:t>Sporothrix</a:t>
            </a:r>
            <a:r>
              <a:rPr lang="en-US" altLang="en-US" sz="4400" i="1" dirty="0">
                <a:latin typeface="Arial" panose="020B0604020202020204" pitchFamily="34" charset="0"/>
                <a:cs typeface="Arial" panose="020B0604020202020204" pitchFamily="34" charset="0"/>
              </a:rPr>
              <a:t> </a:t>
            </a:r>
            <a:r>
              <a:rPr lang="en-US" altLang="en-US" sz="4400" i="1" dirty="0" err="1">
                <a:latin typeface="Arial" panose="020B0604020202020204" pitchFamily="34" charset="0"/>
                <a:cs typeface="Arial" panose="020B0604020202020204" pitchFamily="34" charset="0"/>
              </a:rPr>
              <a:t>schenckii</a:t>
            </a:r>
            <a:r>
              <a:rPr lang="en-US" altLang="en-US" sz="4400" dirty="0">
                <a:latin typeface="Arial" panose="020B0604020202020204" pitchFamily="34" charset="0"/>
                <a:cs typeface="Arial" panose="020B0604020202020204" pitchFamily="34" charset="0"/>
              </a:rPr>
              <a:t> Species</a:t>
            </a:r>
            <a:br>
              <a:rPr lang="en-US" altLang="en-US" sz="4400" dirty="0">
                <a:latin typeface="Arial" panose="020B0604020202020204" pitchFamily="34" charset="0"/>
                <a:cs typeface="Arial" panose="020B0604020202020204" pitchFamily="34" charset="0"/>
              </a:rPr>
            </a:br>
            <a:r>
              <a:rPr lang="en-US" altLang="en-US" sz="4400" dirty="0">
                <a:latin typeface="Arial" panose="020B0604020202020204" pitchFamily="34" charset="0"/>
                <a:cs typeface="Arial" panose="020B0604020202020204" pitchFamily="34" charset="0"/>
              </a:rPr>
              <a:t>Complex</a:t>
            </a:r>
            <a:endParaRPr lang="en-US" i="1" dirty="0"/>
          </a:p>
        </p:txBody>
      </p:sp>
      <p:sp>
        <p:nvSpPr>
          <p:cNvPr id="3" name="Content Placeholder 2">
            <a:extLst>
              <a:ext uri="{FF2B5EF4-FFF2-40B4-BE49-F238E27FC236}">
                <a16:creationId xmlns:a16="http://schemas.microsoft.com/office/drawing/2014/main" id="{4EB9587D-1B7C-1D55-53D0-ABDDC73DEA89}"/>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Laboratory diagnosis</a:t>
            </a:r>
          </a:p>
          <a:p>
            <a:pPr lvl="1"/>
            <a:r>
              <a:rPr lang="en-US" dirty="0">
                <a:latin typeface="Arial" panose="020B0604020202020204" pitchFamily="34" charset="0"/>
                <a:cs typeface="Arial" panose="020B0604020202020204" pitchFamily="34" charset="0"/>
              </a:rPr>
              <a:t>Demonstration of dimorphism is important for the identification of these species. </a:t>
            </a:r>
          </a:p>
          <a:p>
            <a:pPr lvl="1"/>
            <a:r>
              <a:rPr lang="en-US" dirty="0">
                <a:latin typeface="Arial" panose="020B0604020202020204" pitchFamily="34" charset="0"/>
                <a:cs typeface="Arial" panose="020B0604020202020204" pitchFamily="34" charset="0"/>
              </a:rPr>
              <a:t>To induce mycelia conversion to yeast, the fungus is inoculated onto brain-heart infusion (BHI) agar supplemented with sheep red blood cells and incubated at 37°C in a CO2 incubator.</a:t>
            </a:r>
          </a:p>
          <a:p>
            <a:pPr lvl="1"/>
            <a:r>
              <a:rPr lang="en-US" dirty="0">
                <a:latin typeface="Arial" panose="020B0604020202020204" pitchFamily="34" charset="0"/>
                <a:cs typeface="Arial" panose="020B0604020202020204" pitchFamily="34" charset="0"/>
              </a:rPr>
              <a:t>The formation of yeast colonies may require several subcultures.</a:t>
            </a:r>
          </a:p>
          <a:p>
            <a:pPr lvl="1"/>
            <a:r>
              <a:rPr lang="en-US" dirty="0">
                <a:latin typeface="Arial" panose="020B0604020202020204" pitchFamily="34" charset="0"/>
                <a:cs typeface="Arial" panose="020B0604020202020204" pitchFamily="34" charset="0"/>
              </a:rPr>
              <a:t>Complete conversion seldom occurs, but a portion of the colony will develop yeastlike cells.</a:t>
            </a:r>
          </a:p>
        </p:txBody>
      </p:sp>
    </p:spTree>
    <p:extLst>
      <p:ext uri="{BB962C8B-B14F-4D97-AF65-F5344CB8AC3E}">
        <p14:creationId xmlns:p14="http://schemas.microsoft.com/office/powerpoint/2010/main" val="31145730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5EDA5A0-C8B3-66CE-D6A2-B6CEE5CDF85B}"/>
              </a:ext>
            </a:extLst>
          </p:cNvPr>
          <p:cNvSpPr>
            <a:spLocks noGrp="1" noChangeArrowheads="1"/>
          </p:cNvSpPr>
          <p:nvPr>
            <p:ph type="title"/>
          </p:nvPr>
        </p:nvSpPr>
        <p:spPr/>
        <p:txBody>
          <a:bodyPr rtlCol="0">
            <a:normAutofit/>
          </a:bodyPr>
          <a:lstStyle/>
          <a:p>
            <a:pPr algn="ctr">
              <a:defRPr/>
            </a:pPr>
            <a:r>
              <a:rPr lang="en-US" altLang="en-US" sz="4000" dirty="0">
                <a:latin typeface="Arial" panose="020B0604020202020204" pitchFamily="34" charset="0"/>
                <a:cs typeface="Arial" panose="020B0604020202020204" pitchFamily="34" charset="0"/>
              </a:rPr>
              <a:t>Yeast and Mold Phases of </a:t>
            </a:r>
            <a:r>
              <a:rPr lang="en-US" altLang="en-US" sz="4000" i="1" dirty="0">
                <a:latin typeface="Arial" panose="020B0604020202020204" pitchFamily="34" charset="0"/>
                <a:cs typeface="Arial" panose="020B0604020202020204" pitchFamily="34" charset="0"/>
              </a:rPr>
              <a:t>S. schenckii</a:t>
            </a:r>
          </a:p>
        </p:txBody>
      </p:sp>
      <p:pic>
        <p:nvPicPr>
          <p:cNvPr id="88069" name="Picture 6" descr="Y:\ELS00000-IW26_[Mahon 6e]\ELS00000-IW26-SRC\Course-N\Construction\IC\jpg\Chapter027\027024B.jpg">
            <a:extLst>
              <a:ext uri="{FF2B5EF4-FFF2-40B4-BE49-F238E27FC236}">
                <a16:creationId xmlns:a16="http://schemas.microsoft.com/office/drawing/2014/main" id="{E2759E78-56CA-BCCA-C9E4-14344B549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1936609"/>
            <a:ext cx="4044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7" descr="Y:\ELS00000-IW26_[Mahon 6e]\ELS00000-IW26-SRC\Course-N\Construction\IC\jpg\Chapter027\027024A.jpg">
            <a:extLst>
              <a:ext uri="{FF2B5EF4-FFF2-40B4-BE49-F238E27FC236}">
                <a16:creationId xmlns:a16="http://schemas.microsoft.com/office/drawing/2014/main" id="{1E3636F5-B361-9F60-6301-AC39CDA67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137" y="1887537"/>
            <a:ext cx="4044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DC1BEAC-8D63-B294-0404-D4DB7485F17F}"/>
              </a:ext>
            </a:extLst>
          </p:cNvPr>
          <p:cNvSpPr txBox="1"/>
          <p:nvPr/>
        </p:nvSpPr>
        <p:spPr>
          <a:xfrm>
            <a:off x="2154956" y="4864139"/>
            <a:ext cx="312177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Yeast phase</a:t>
            </a:r>
          </a:p>
        </p:txBody>
      </p:sp>
      <p:sp>
        <p:nvSpPr>
          <p:cNvPr id="3" name="TextBox 2">
            <a:extLst>
              <a:ext uri="{FF2B5EF4-FFF2-40B4-BE49-F238E27FC236}">
                <a16:creationId xmlns:a16="http://schemas.microsoft.com/office/drawing/2014/main" id="{3470CD2D-0E75-EBCF-DC02-CF1C72A9D6D5}"/>
              </a:ext>
            </a:extLst>
          </p:cNvPr>
          <p:cNvSpPr txBox="1"/>
          <p:nvPr/>
        </p:nvSpPr>
        <p:spPr>
          <a:xfrm>
            <a:off x="6301789" y="4978369"/>
            <a:ext cx="299946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Mold phase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8DE919-FC81-E82D-FF9E-64D7AF90945B}"/>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000" dirty="0">
                <a:latin typeface="Arial" panose="020B0604020202020204" pitchFamily="34" charset="0"/>
                <a:cs typeface="Arial" panose="020B0604020202020204" pitchFamily="34" charset="0"/>
              </a:rPr>
              <a:t>Hyaline versus </a:t>
            </a:r>
            <a:r>
              <a:rPr lang="en-US" sz="4000" dirty="0" err="1">
                <a:latin typeface="Arial" panose="020B0604020202020204" pitchFamily="34" charset="0"/>
                <a:cs typeface="Arial" panose="020B0604020202020204" pitchFamily="34" charset="0"/>
              </a:rPr>
              <a:t>Phaeoid</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925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7148395-28D5-B049-ACAB-A6C2627878F8}"/>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Hyaline Versus </a:t>
            </a:r>
            <a:r>
              <a:rPr lang="en-US" altLang="en-US" sz="4000" dirty="0" err="1">
                <a:latin typeface="Arial" panose="020B0604020202020204" pitchFamily="34" charset="0"/>
                <a:cs typeface="Arial" panose="020B0604020202020204" pitchFamily="34" charset="0"/>
              </a:rPr>
              <a:t>Phaeoid</a:t>
            </a:r>
            <a:endParaRPr lang="en-US" altLang="en-US" sz="4000" dirty="0">
              <a:latin typeface="Arial" panose="020B0604020202020204" pitchFamily="34" charset="0"/>
              <a:cs typeface="Arial" panose="020B0604020202020204" pitchFamily="34" charset="0"/>
            </a:endParaRPr>
          </a:p>
        </p:txBody>
      </p:sp>
      <p:sp>
        <p:nvSpPr>
          <p:cNvPr id="25603" name="Rectangle 3">
            <a:extLst>
              <a:ext uri="{FF2B5EF4-FFF2-40B4-BE49-F238E27FC236}">
                <a16:creationId xmlns:a16="http://schemas.microsoft.com/office/drawing/2014/main" id="{BAAE3996-A5C0-FA3A-7142-CBC1B6107097}"/>
              </a:ext>
            </a:extLst>
          </p:cNvPr>
          <p:cNvSpPr>
            <a:spLocks noGrp="1"/>
          </p:cNvSpPr>
          <p:nvPr>
            <p:ph sz="half" idx="1"/>
          </p:nvPr>
        </p:nvSpPr>
        <p:spPr>
          <a:xfrm>
            <a:off x="762000" y="1658937"/>
            <a:ext cx="5181600" cy="4351338"/>
          </a:xfrm>
        </p:spPr>
        <p:txBody>
          <a:bodyPr/>
          <a:lstStyle/>
          <a:p>
            <a:pPr eaLnBrk="1" hangingPunct="1"/>
            <a:r>
              <a:rPr lang="en-US" altLang="en-US" dirty="0">
                <a:latin typeface="Arial" panose="020B0604020202020204" pitchFamily="34" charset="0"/>
                <a:cs typeface="Arial" panose="020B0604020202020204" pitchFamily="34" charset="0"/>
              </a:rPr>
              <a:t>Hyaline</a:t>
            </a:r>
          </a:p>
          <a:p>
            <a:pPr lvl="1" eaLnBrk="1" hangingPunct="1"/>
            <a:r>
              <a:rPr lang="en-US" altLang="en-US" dirty="0">
                <a:latin typeface="Arial" panose="020B0604020202020204" pitchFamily="34" charset="0"/>
                <a:cs typeface="Arial" panose="020B0604020202020204" pitchFamily="34" charset="0"/>
              </a:rPr>
              <a:t>Nonpigmented</a:t>
            </a:r>
          </a:p>
          <a:p>
            <a:pPr lvl="1" eaLnBrk="1" hangingPunct="1"/>
            <a:r>
              <a:rPr lang="en-US" altLang="en-US" dirty="0">
                <a:latin typeface="Arial" panose="020B0604020202020204" pitchFamily="34" charset="0"/>
                <a:cs typeface="Arial" panose="020B0604020202020204" pitchFamily="34" charset="0"/>
              </a:rPr>
              <a:t>Lightly pigmented</a:t>
            </a:r>
          </a:p>
          <a:p>
            <a:pPr eaLnBrk="1" hangingPunct="1"/>
            <a:r>
              <a:rPr lang="en-US" altLang="en-US" dirty="0" err="1">
                <a:latin typeface="Arial" panose="020B0604020202020204" pitchFamily="34" charset="0"/>
                <a:cs typeface="Arial" panose="020B0604020202020204" pitchFamily="34" charset="0"/>
              </a:rPr>
              <a:t>Phaeoid</a:t>
            </a:r>
            <a:r>
              <a:rPr lang="en-US" altLang="en-US"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Dematiaceous)</a:t>
            </a:r>
          </a:p>
          <a:p>
            <a:pPr lvl="1" eaLnBrk="1" hangingPunct="1"/>
            <a:r>
              <a:rPr lang="en-US" altLang="en-US" dirty="0">
                <a:latin typeface="Arial" panose="020B0604020202020204" pitchFamily="34" charset="0"/>
                <a:cs typeface="Arial" panose="020B0604020202020204" pitchFamily="34" charset="0"/>
              </a:rPr>
              <a:t>Darkly pigmented</a:t>
            </a:r>
          </a:p>
          <a:p>
            <a:pPr lvl="1" eaLnBrk="1" hangingPunct="1"/>
            <a:r>
              <a:rPr lang="en-US" altLang="en-US" dirty="0">
                <a:latin typeface="Arial" panose="020B0604020202020204" pitchFamily="34" charset="0"/>
                <a:cs typeface="Arial" panose="020B0604020202020204" pitchFamily="34" charset="0"/>
              </a:rPr>
              <a:t>Melanin production in cell wall</a:t>
            </a:r>
          </a:p>
        </p:txBody>
      </p:sp>
      <p:pic>
        <p:nvPicPr>
          <p:cNvPr id="25606" name="Picture 7" descr="Y:\ELS00000-IW26_[Mahon 6e]\ELS00000-IW26-SRC\Course-N\Construction\IC\jpg\Chapter027\027005.jpg">
            <a:extLst>
              <a:ext uri="{FF2B5EF4-FFF2-40B4-BE49-F238E27FC236}">
                <a16:creationId xmlns:a16="http://schemas.microsoft.com/office/drawing/2014/main" id="{18D06517-5724-82F6-5A89-7E76AB3E4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676400"/>
            <a:ext cx="44132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04FAAA8-E092-7891-4F01-124954090E26}"/>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000" dirty="0">
                <a:latin typeface="Arial" panose="020B0604020202020204" pitchFamily="34" charset="0"/>
                <a:cs typeface="Arial" panose="020B0604020202020204" pitchFamily="34" charset="0"/>
              </a:rPr>
              <a:t>Dimorphism and Polymorphism</a:t>
            </a:r>
          </a:p>
        </p:txBody>
      </p:sp>
    </p:spTree>
    <p:extLst>
      <p:ext uri="{BB962C8B-B14F-4D97-AF65-F5344CB8AC3E}">
        <p14:creationId xmlns:p14="http://schemas.microsoft.com/office/powerpoint/2010/main" val="232569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1B7101E-FCE7-BDD6-B20A-B372775180F7}"/>
              </a:ext>
            </a:extLst>
          </p:cNvPr>
          <p:cNvSpPr>
            <a:spLocks noGrp="1"/>
          </p:cNvSpPr>
          <p:nvPr>
            <p:ph type="title"/>
          </p:nvPr>
        </p:nvSpPr>
        <p:spPr/>
        <p:txBody>
          <a:bodyPr>
            <a:normAutofit/>
          </a:bodyPr>
          <a:lstStyle/>
          <a:p>
            <a:pPr marL="0" indent="0" algn="ctr">
              <a:buNone/>
            </a:pPr>
            <a:r>
              <a:rPr lang="en-US" sz="4000" dirty="0">
                <a:latin typeface="Arial" panose="020B0604020202020204" pitchFamily="34" charset="0"/>
                <a:cs typeface="Arial" panose="020B0604020202020204" pitchFamily="34" charset="0"/>
              </a:rPr>
              <a:t>Dimorphism and Polymorphism</a:t>
            </a:r>
          </a:p>
        </p:txBody>
      </p:sp>
      <p:sp>
        <p:nvSpPr>
          <p:cNvPr id="26627" name="Rectangle 3">
            <a:extLst>
              <a:ext uri="{FF2B5EF4-FFF2-40B4-BE49-F238E27FC236}">
                <a16:creationId xmlns:a16="http://schemas.microsoft.com/office/drawing/2014/main" id="{9DDCF287-0FA0-D213-7F9C-D522510CF5FA}"/>
              </a:ext>
            </a:extLst>
          </p:cNvPr>
          <p:cNvSpPr>
            <a:spLocks noGrp="1"/>
          </p:cNvSpPr>
          <p:nvPr>
            <p:ph idx="1"/>
          </p:nvPr>
        </p:nvSpPr>
        <p:spPr>
          <a:xfrm>
            <a:off x="1234385" y="1538772"/>
            <a:ext cx="9609206" cy="4250771"/>
          </a:xfrm>
        </p:spPr>
        <p:txBody>
          <a:bodyPr/>
          <a:lstStyle/>
          <a:p>
            <a:pPr eaLnBrk="1" hangingPunct="1"/>
            <a:r>
              <a:rPr lang="en-US" altLang="en-US" dirty="0">
                <a:latin typeface="Arial" panose="020B0604020202020204" pitchFamily="34" charset="0"/>
                <a:cs typeface="Arial" panose="020B0604020202020204" pitchFamily="34" charset="0"/>
              </a:rPr>
              <a:t>Dimorphism</a:t>
            </a:r>
          </a:p>
          <a:p>
            <a:pPr lvl="1" eaLnBrk="1" hangingPunct="1"/>
            <a:r>
              <a:rPr lang="en-US" altLang="en-US" dirty="0">
                <a:latin typeface="Arial" panose="020B0604020202020204" pitchFamily="34" charset="0"/>
                <a:cs typeface="Arial" panose="020B0604020202020204" pitchFamily="34" charset="0"/>
              </a:rPr>
              <a:t>Ability to exist in two forms based on growth conditions</a:t>
            </a:r>
          </a:p>
          <a:p>
            <a:pPr lvl="2" eaLnBrk="1" hangingPunct="1"/>
            <a:r>
              <a:rPr lang="en-US" altLang="en-US" dirty="0">
                <a:latin typeface="Arial" panose="020B0604020202020204" pitchFamily="34" charset="0"/>
                <a:cs typeface="Arial" panose="020B0604020202020204" pitchFamily="34" charset="0"/>
              </a:rPr>
              <a:t>Mold phase</a:t>
            </a:r>
          </a:p>
          <a:p>
            <a:pPr lvl="3" eaLnBrk="1" hangingPunct="1"/>
            <a:r>
              <a:rPr lang="en-US" altLang="en-US" dirty="0">
                <a:latin typeface="Arial" panose="020B0604020202020204" pitchFamily="34" charset="0"/>
                <a:cs typeface="Arial" panose="020B0604020202020204" pitchFamily="34" charset="0"/>
              </a:rPr>
              <a:t>22 to 25° C (room temperature in ambient air)</a:t>
            </a:r>
          </a:p>
          <a:p>
            <a:pPr lvl="2" eaLnBrk="1" hangingPunct="1"/>
            <a:r>
              <a:rPr lang="en-US" altLang="en-US" dirty="0">
                <a:latin typeface="Arial" panose="020B0604020202020204" pitchFamily="34" charset="0"/>
                <a:cs typeface="Arial" panose="020B0604020202020204" pitchFamily="34" charset="0"/>
              </a:rPr>
              <a:t>Yeast phase</a:t>
            </a:r>
          </a:p>
          <a:p>
            <a:pPr lvl="3" eaLnBrk="1" hangingPunct="1"/>
            <a:r>
              <a:rPr lang="en-US" altLang="en-US" dirty="0">
                <a:latin typeface="Arial" panose="020B0604020202020204" pitchFamily="34" charset="0"/>
                <a:cs typeface="Arial" panose="020B0604020202020204" pitchFamily="34" charset="0"/>
              </a:rPr>
              <a:t>37° C with increased carbon dioxide (CO</a:t>
            </a:r>
            <a:r>
              <a:rPr lang="en-US" altLang="en-US" baseline="-25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a:t>
            </a:r>
          </a:p>
          <a:p>
            <a:pPr eaLnBrk="1" hangingPunct="1"/>
            <a:r>
              <a:rPr lang="en-US" altLang="en-US" dirty="0">
                <a:latin typeface="Arial" panose="020B0604020202020204" pitchFamily="34" charset="0"/>
                <a:cs typeface="Arial" panose="020B0604020202020204" pitchFamily="34" charset="0"/>
              </a:rPr>
              <a:t>Polymorphism</a:t>
            </a:r>
          </a:p>
          <a:p>
            <a:pPr lvl="1" eaLnBrk="1" hangingPunct="1"/>
            <a:r>
              <a:rPr lang="en-US" altLang="en-US" dirty="0">
                <a:latin typeface="Arial" panose="020B0604020202020204" pitchFamily="34" charset="0"/>
                <a:cs typeface="Arial" panose="020B0604020202020204" pitchFamily="34" charset="0"/>
              </a:rPr>
              <a:t>The ability to form yeast and mold in same culture</a:t>
            </a:r>
          </a:p>
          <a:p>
            <a:pPr lvl="1" eaLnBrk="1" hangingPunct="1"/>
            <a:r>
              <a:rPr lang="en-US" altLang="en-US" dirty="0">
                <a:latin typeface="Arial" panose="020B0604020202020204" pitchFamily="34" charset="0"/>
                <a:cs typeface="Arial" panose="020B0604020202020204" pitchFamily="34" charset="0"/>
              </a:rPr>
              <a:t>Generally, yeast first moving to mold as culture ages</a:t>
            </a:r>
          </a:p>
          <a:p>
            <a:pPr lvl="2"/>
            <a:r>
              <a:rPr lang="en-US" altLang="en-US" dirty="0">
                <a:latin typeface="Arial" panose="020B0604020202020204" pitchFamily="34" charset="0"/>
                <a:cs typeface="Arial" panose="020B0604020202020204" pitchFamily="34" charset="0"/>
              </a:rPr>
              <a:t>Ex. </a:t>
            </a:r>
            <a:r>
              <a:rPr lang="en-US" altLang="en-US" i="1" dirty="0" err="1">
                <a:latin typeface="Arial" panose="020B0604020202020204" pitchFamily="34" charset="0"/>
                <a:cs typeface="Arial" panose="020B0604020202020204" pitchFamily="34" charset="0"/>
              </a:rPr>
              <a:t>Exophiala</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spp.</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D428093-9359-D81C-45F7-14388338D772}"/>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400" dirty="0">
                <a:latin typeface="Arial" panose="020B0604020202020204" pitchFamily="34" charset="0"/>
                <a:cs typeface="Arial" panose="020B0604020202020204" pitchFamily="34" charset="0"/>
              </a:rPr>
              <a:t>Reproduction</a:t>
            </a:r>
          </a:p>
        </p:txBody>
      </p:sp>
    </p:spTree>
    <p:extLst>
      <p:ext uri="{BB962C8B-B14F-4D97-AF65-F5344CB8AC3E}">
        <p14:creationId xmlns:p14="http://schemas.microsoft.com/office/powerpoint/2010/main" val="2253149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40FC827-A172-F1AA-8B20-2AB750C348E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Reproduction</a:t>
            </a:r>
          </a:p>
        </p:txBody>
      </p:sp>
      <p:sp>
        <p:nvSpPr>
          <p:cNvPr id="27651" name="Rectangle 3">
            <a:extLst>
              <a:ext uri="{FF2B5EF4-FFF2-40B4-BE49-F238E27FC236}">
                <a16:creationId xmlns:a16="http://schemas.microsoft.com/office/drawing/2014/main" id="{D902DA50-9BF6-95D7-793B-F091F6DAB49E}"/>
              </a:ext>
            </a:extLst>
          </p:cNvPr>
          <p:cNvSpPr>
            <a:spLocks noGrp="1"/>
          </p:cNvSpPr>
          <p:nvPr>
            <p:ph idx="1"/>
          </p:nvPr>
        </p:nvSpPr>
        <p:spPr/>
        <p:txBody>
          <a:bodyPr/>
          <a:lstStyle/>
          <a:p>
            <a:pPr eaLnBrk="1" hangingPunct="1"/>
            <a:r>
              <a:rPr lang="en-US" altLang="en-US" dirty="0"/>
              <a:t>Asexual reproduction</a:t>
            </a:r>
          </a:p>
          <a:p>
            <a:pPr lvl="1" eaLnBrk="1" hangingPunct="1"/>
            <a:r>
              <a:rPr lang="en-US" altLang="en-US" dirty="0"/>
              <a:t>Conidia (conidium) following mitosis</a:t>
            </a:r>
          </a:p>
          <a:p>
            <a:pPr lvl="2" eaLnBrk="1" hangingPunct="1"/>
            <a:r>
              <a:rPr lang="en-US" altLang="en-US" dirty="0"/>
              <a:t>Fruiting structures </a:t>
            </a:r>
          </a:p>
          <a:p>
            <a:pPr lvl="3" eaLnBrk="1" hangingPunct="1"/>
            <a:r>
              <a:rPr lang="en-US" altLang="en-US" dirty="0" err="1"/>
              <a:t>Conidiogenous</a:t>
            </a:r>
            <a:r>
              <a:rPr lang="en-US" altLang="en-US" dirty="0"/>
              <a:t> cells</a:t>
            </a:r>
          </a:p>
          <a:p>
            <a:pPr lvl="3" eaLnBrk="1" hangingPunct="1"/>
            <a:r>
              <a:rPr lang="en-US" altLang="en-US" dirty="0" err="1"/>
              <a:t>Annellide</a:t>
            </a:r>
            <a:r>
              <a:rPr lang="en-US" altLang="en-US" dirty="0"/>
              <a:t> ring structures</a:t>
            </a:r>
          </a:p>
          <a:p>
            <a:pPr lvl="1" eaLnBrk="1" hangingPunct="1"/>
            <a:r>
              <a:rPr lang="en-US" altLang="en-US" dirty="0"/>
              <a:t>Phialides</a:t>
            </a:r>
          </a:p>
          <a:p>
            <a:pPr lvl="2" eaLnBrk="1" hangingPunct="1"/>
            <a:r>
              <a:rPr lang="en-US" altLang="en-US" dirty="0"/>
              <a:t>Vase-like structures that produce </a:t>
            </a:r>
            <a:r>
              <a:rPr lang="en-US" altLang="en-US" dirty="0" err="1"/>
              <a:t>phialoconidia</a:t>
            </a:r>
            <a:endParaRPr lang="en-US" altLang="en-US" dirty="0"/>
          </a:p>
          <a:p>
            <a:pPr lvl="1" eaLnBrk="1" hangingPunct="1"/>
            <a:r>
              <a:rPr lang="en-US" altLang="en-US" dirty="0" err="1"/>
              <a:t>Annellides</a:t>
            </a:r>
            <a:endParaRPr lang="en-US" altLang="en-US" dirty="0"/>
          </a:p>
          <a:p>
            <a:pPr lvl="2" eaLnBrk="1" hangingPunct="1"/>
            <a:r>
              <a:rPr lang="en-US" altLang="en-US" dirty="0"/>
              <a:t>Ringed structures that produce </a:t>
            </a:r>
            <a:r>
              <a:rPr lang="en-US" altLang="en-US" dirty="0" err="1"/>
              <a:t>annelloconidia</a:t>
            </a:r>
            <a:endParaRPr lang="en-US" altLang="en-US"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a:extLst>
              <a:ext uri="{FF2B5EF4-FFF2-40B4-BE49-F238E27FC236}">
                <a16:creationId xmlns:a16="http://schemas.microsoft.com/office/drawing/2014/main" id="{5134CD1A-9912-B148-FE68-FF62FB82D0EA}"/>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Overview of Fungi </a:t>
            </a:r>
          </a:p>
        </p:txBody>
      </p:sp>
      <p:sp>
        <p:nvSpPr>
          <p:cNvPr id="16387" name="Content Placeholder 5">
            <a:extLst>
              <a:ext uri="{FF2B5EF4-FFF2-40B4-BE49-F238E27FC236}">
                <a16:creationId xmlns:a16="http://schemas.microsoft.com/office/drawing/2014/main" id="{37CC406E-510A-1E54-3B4F-EF7668DBB0BE}"/>
              </a:ext>
            </a:extLst>
          </p:cNvPr>
          <p:cNvSpPr>
            <a:spLocks noGrp="1"/>
          </p:cNvSpPr>
          <p:nvPr>
            <p:ph idx="1"/>
          </p:nvPr>
        </p:nvSpPr>
        <p:spPr>
          <a:xfrm>
            <a:off x="929308" y="1555474"/>
            <a:ext cx="10424491" cy="4621489"/>
          </a:xfrm>
        </p:spPr>
        <p:txBody>
          <a:bodyPr/>
          <a:lstStyle/>
          <a:p>
            <a:pPr eaLnBrk="1" hangingPunct="1"/>
            <a:r>
              <a:rPr lang="en-US" altLang="en-US" dirty="0">
                <a:latin typeface="Arial" panose="020B0604020202020204" pitchFamily="34" charset="0"/>
                <a:cs typeface="Arial" panose="020B0604020202020204" pitchFamily="34" charset="0"/>
              </a:rPr>
              <a:t>Diverse group of organisms</a:t>
            </a:r>
          </a:p>
          <a:p>
            <a:pPr eaLnBrk="1" hangingPunct="1"/>
            <a:r>
              <a:rPr lang="en-US" altLang="en-US" dirty="0">
                <a:latin typeface="Arial" panose="020B0604020202020204" pitchFamily="34" charset="0"/>
                <a:cs typeface="Arial" panose="020B0604020202020204" pitchFamily="34" charset="0"/>
              </a:rPr>
              <a:t>Classified as molds and yeasts</a:t>
            </a:r>
          </a:p>
          <a:p>
            <a:pPr eaLnBrk="1" hangingPunct="1"/>
            <a:r>
              <a:rPr lang="en-US" altLang="en-US" dirty="0">
                <a:latin typeface="Arial" panose="020B0604020202020204" pitchFamily="34" charset="0"/>
                <a:cs typeface="Arial" panose="020B0604020202020204" pitchFamily="34" charset="0"/>
              </a:rPr>
              <a:t>Categories</a:t>
            </a:r>
          </a:p>
          <a:p>
            <a:pPr lvl="1" eaLnBrk="1" hangingPunct="1"/>
            <a:r>
              <a:rPr lang="en-US" altLang="en-US" dirty="0">
                <a:latin typeface="Arial" panose="020B0604020202020204" pitchFamily="34" charset="0"/>
                <a:cs typeface="Arial" panose="020B0604020202020204" pitchFamily="34" charset="0"/>
              </a:rPr>
              <a:t>Classic pathogens</a:t>
            </a:r>
          </a:p>
          <a:p>
            <a:pPr lvl="1" eaLnBrk="1" hangingPunct="1"/>
            <a:r>
              <a:rPr lang="en-US" altLang="en-US" dirty="0">
                <a:latin typeface="Arial" panose="020B0604020202020204" pitchFamily="34" charset="0"/>
                <a:cs typeface="Arial" panose="020B0604020202020204" pitchFamily="34" charset="0"/>
              </a:rPr>
              <a:t>Environmental saprobes</a:t>
            </a:r>
          </a:p>
          <a:p>
            <a:pPr lvl="2" eaLnBrk="1" hangingPunct="1"/>
            <a:r>
              <a:rPr lang="en-US" altLang="en-US" dirty="0">
                <a:latin typeface="Arial" panose="020B0604020202020204" pitchFamily="34" charset="0"/>
                <a:cs typeface="Arial" panose="020B0604020202020204" pitchFamily="34" charset="0"/>
              </a:rPr>
              <a:t>Living on nonliving material</a:t>
            </a:r>
          </a:p>
          <a:p>
            <a:pPr eaLnBrk="1" hangingPunct="1"/>
            <a:r>
              <a:rPr lang="en-US" altLang="en-US" dirty="0">
                <a:latin typeface="Arial" panose="020B0604020202020204" pitchFamily="34" charset="0"/>
                <a:cs typeface="Arial" panose="020B0604020202020204" pitchFamily="34" charset="0"/>
              </a:rPr>
              <a:t>May cause a range of signs and symptoms</a:t>
            </a:r>
          </a:p>
          <a:p>
            <a:pPr lvl="1" eaLnBrk="1" hangingPunct="1"/>
            <a:r>
              <a:rPr lang="en-US" altLang="en-US" dirty="0">
                <a:latin typeface="Arial" panose="020B0604020202020204" pitchFamily="34" charset="0"/>
                <a:cs typeface="Arial" panose="020B0604020202020204" pitchFamily="34" charset="0"/>
              </a:rPr>
              <a:t>Mild to life-threatening</a:t>
            </a:r>
          </a:p>
          <a:p>
            <a:pPr lvl="1" eaLnBrk="1" hangingPunct="1"/>
            <a:r>
              <a:rPr lang="en-US" altLang="en-US" dirty="0">
                <a:latin typeface="Arial" panose="020B0604020202020204" pitchFamily="34" charset="0"/>
                <a:cs typeface="Arial" panose="020B0604020202020204" pitchFamily="34" charset="0"/>
              </a:rPr>
              <a:t>Significant in the immunocompromised patient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B5A3A83-0F71-09D0-5F9F-4EFFFB2FB607}"/>
              </a:ext>
            </a:extLst>
          </p:cNvPr>
          <p:cNvSpPr>
            <a:spLocks noGrp="1"/>
          </p:cNvSpPr>
          <p:nvPr>
            <p:ph type="title"/>
          </p:nvPr>
        </p:nvSpPr>
        <p:spPr>
          <a:xfrm>
            <a:off x="1581150" y="274638"/>
            <a:ext cx="9010650" cy="1143000"/>
          </a:xfrm>
        </p:spPr>
        <p:txBody>
          <a:bodyPr/>
          <a:lstStyle/>
          <a:p>
            <a:pPr eaLnBrk="1" hangingPunct="1"/>
            <a:r>
              <a:rPr lang="en-US" altLang="en-US" sz="3600" dirty="0">
                <a:latin typeface="Arial" panose="020B0604020202020204" pitchFamily="34" charset="0"/>
                <a:cs typeface="Arial" panose="020B0604020202020204" pitchFamily="34" charset="0"/>
              </a:rPr>
              <a:t>Asexual Reproduction Producing </a:t>
            </a:r>
            <a:r>
              <a:rPr lang="en-US" altLang="en-US" sz="3600" dirty="0" err="1">
                <a:latin typeface="Arial" panose="020B0604020202020204" pitchFamily="34" charset="0"/>
                <a:cs typeface="Arial" panose="020B0604020202020204" pitchFamily="34" charset="0"/>
              </a:rPr>
              <a:t>Phialoconidia</a:t>
            </a:r>
            <a:endParaRPr lang="en-US" altLang="en-US" sz="3600" dirty="0">
              <a:latin typeface="Arial" panose="020B0604020202020204" pitchFamily="34" charset="0"/>
              <a:cs typeface="Arial" panose="020B0604020202020204" pitchFamily="34" charset="0"/>
            </a:endParaRPr>
          </a:p>
        </p:txBody>
      </p:sp>
      <p:pic>
        <p:nvPicPr>
          <p:cNvPr id="28677" name="Picture 6" descr="Y:\ELS00000-IW26_[Mahon 6e]\ELS00000-IW26-SRC\Course-N\Construction\IC\jpg\Chapter027\027006.jpg">
            <a:extLst>
              <a:ext uri="{FF2B5EF4-FFF2-40B4-BE49-F238E27FC236}">
                <a16:creationId xmlns:a16="http://schemas.microsoft.com/office/drawing/2014/main" id="{E1AA2015-C38D-1111-8132-880624AF3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1"/>
            <a:ext cx="76200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E89DF-F510-C2EA-EA70-8DFE6A34AD2E}"/>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Reproduction (Cont.)</a:t>
            </a:r>
          </a:p>
        </p:txBody>
      </p:sp>
      <p:sp>
        <p:nvSpPr>
          <p:cNvPr id="3" name="Content Placeholder 2">
            <a:extLst>
              <a:ext uri="{FF2B5EF4-FFF2-40B4-BE49-F238E27FC236}">
                <a16:creationId xmlns:a16="http://schemas.microsoft.com/office/drawing/2014/main" id="{EE540285-F4F9-631A-BC53-604276DB7C78}"/>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Another type of conidia is the arthroconidia (singular, arthroconidium). </a:t>
            </a:r>
          </a:p>
          <a:p>
            <a:r>
              <a:rPr lang="en-US" dirty="0">
                <a:latin typeface="Arial" panose="020B0604020202020204" pitchFamily="34" charset="0"/>
                <a:cs typeface="Arial" panose="020B0604020202020204" pitchFamily="34" charset="0"/>
              </a:rPr>
              <a:t>These conidia are formed by fragmentation of fertile hyphae as opposed to being formed by </a:t>
            </a:r>
            <a:r>
              <a:rPr lang="en-US" dirty="0" err="1">
                <a:latin typeface="Arial" panose="020B0604020202020204" pitchFamily="34" charset="0"/>
                <a:cs typeface="Arial" panose="020B0604020202020204" pitchFamily="34" charset="0"/>
              </a:rPr>
              <a:t>conidiogenous</a:t>
            </a:r>
            <a:r>
              <a:rPr lang="en-US" dirty="0">
                <a:latin typeface="Arial" panose="020B0604020202020204" pitchFamily="34" charset="0"/>
                <a:cs typeface="Arial" panose="020B0604020202020204" pitchFamily="34" charset="0"/>
              </a:rPr>
              <a:t> cells.</a:t>
            </a:r>
          </a:p>
          <a:p>
            <a:r>
              <a:rPr lang="en-US" dirty="0">
                <a:latin typeface="Arial" panose="020B0604020202020204" pitchFamily="34" charset="0"/>
                <a:cs typeface="Arial" panose="020B0604020202020204" pitchFamily="34" charset="0"/>
              </a:rPr>
              <a:t>In the clinical laboratory, mold identifications may be based on the structures formed as a result of </a:t>
            </a:r>
            <a:r>
              <a:rPr lang="en-US" i="1" dirty="0">
                <a:latin typeface="Arial" panose="020B0604020202020204" pitchFamily="34" charset="0"/>
                <a:cs typeface="Arial" panose="020B0604020202020204" pitchFamily="34" charset="0"/>
              </a:rPr>
              <a:t>asexual reproduction</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746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E228AE9-60B9-1CC3-4039-6F67E0E75B62}"/>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Formation of Arthroconidia</a:t>
            </a:r>
          </a:p>
        </p:txBody>
      </p:sp>
      <p:pic>
        <p:nvPicPr>
          <p:cNvPr id="29701" name="Picture 6" descr="Y:\ELS00000-IW26_[Mahon 6e]\ELS00000-IW26-SRC\Course-N\Construction\IC\jpg\Chapter027\027007.jpg">
            <a:extLst>
              <a:ext uri="{FF2B5EF4-FFF2-40B4-BE49-F238E27FC236}">
                <a16:creationId xmlns:a16="http://schemas.microsoft.com/office/drawing/2014/main" id="{9F7CC653-46AC-1802-E08C-B97B5989B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05026"/>
            <a:ext cx="7620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96147B8-D927-9524-A3EA-513AD29E5A7B}"/>
              </a:ext>
            </a:extLst>
          </p:cNvPr>
          <p:cNvSpPr>
            <a:spLocks noGrp="1"/>
          </p:cNvSpPr>
          <p:nvPr>
            <p:ph type="title"/>
          </p:nvPr>
        </p:nvSpPr>
        <p:spPr/>
        <p:txBody>
          <a:bodyPr>
            <a:normAutofit/>
          </a:bodyPr>
          <a:lstStyle/>
          <a:p>
            <a:pPr algn="ctr" eaLnBrk="1" hangingPunct="1"/>
            <a:r>
              <a:rPr lang="en-US" sz="4000" dirty="0">
                <a:latin typeface="Arial" panose="020B0604020202020204" pitchFamily="34" charset="0"/>
                <a:cs typeface="Arial" panose="020B0604020202020204" pitchFamily="34" charset="0"/>
              </a:rPr>
              <a:t>Reproduction (Cont.)</a:t>
            </a:r>
            <a:endParaRPr lang="en-US" altLang="en-US" sz="4000" dirty="0"/>
          </a:p>
        </p:txBody>
      </p:sp>
      <p:sp>
        <p:nvSpPr>
          <p:cNvPr id="30723" name="Rectangle 3">
            <a:extLst>
              <a:ext uri="{FF2B5EF4-FFF2-40B4-BE49-F238E27FC236}">
                <a16:creationId xmlns:a16="http://schemas.microsoft.com/office/drawing/2014/main" id="{30562576-98B9-7759-BC08-AB3D3C4F24EC}"/>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Sexual reproduction requires the joining of two compatible nuclei, followed by meiosis.</a:t>
            </a:r>
          </a:p>
          <a:p>
            <a:pPr lvl="1" eaLnBrk="1" hangingPunct="1"/>
            <a:r>
              <a:rPr lang="en-US" altLang="en-US" dirty="0">
                <a:latin typeface="Arial" panose="020B0604020202020204" pitchFamily="34" charset="0"/>
                <a:cs typeface="Arial" panose="020B0604020202020204" pitchFamily="34" charset="0"/>
              </a:rPr>
              <a:t>Teleomorph- a fungus that reproduces sexually</a:t>
            </a:r>
          </a:p>
          <a:p>
            <a:pPr lvl="1" eaLnBrk="1" hangingPunct="1"/>
            <a:r>
              <a:rPr lang="en-US" altLang="en-US" dirty="0">
                <a:latin typeface="Arial" panose="020B0604020202020204" pitchFamily="34" charset="0"/>
                <a:cs typeface="Arial" panose="020B0604020202020204" pitchFamily="34" charset="0"/>
              </a:rPr>
              <a:t>Occasionally these fungi will reproduce asexually. The asexual form is called that </a:t>
            </a:r>
            <a:r>
              <a:rPr lang="en-US" altLang="en-US" i="1" dirty="0">
                <a:latin typeface="Arial" panose="020B0604020202020204" pitchFamily="34" charset="0"/>
                <a:cs typeface="Arial" panose="020B0604020202020204" pitchFamily="34" charset="0"/>
              </a:rPr>
              <a:t>anamorph.</a:t>
            </a:r>
            <a:r>
              <a:rPr lang="en-US" altLang="en-US" dirty="0">
                <a:latin typeface="Arial" panose="020B0604020202020204" pitchFamily="34" charset="0"/>
                <a:cs typeface="Arial" panose="020B0604020202020204" pitchFamily="34" charset="0"/>
              </a:rPr>
              <a:t> </a:t>
            </a:r>
          </a:p>
          <a:p>
            <a:pPr eaLnBrk="1" hangingPunct="1"/>
            <a:r>
              <a:rPr lang="en-US" altLang="en-US" dirty="0" err="1">
                <a:latin typeface="Arial" panose="020B0604020202020204" pitchFamily="34" charset="0"/>
                <a:cs typeface="Arial" panose="020B0604020202020204" pitchFamily="34" charset="0"/>
              </a:rPr>
              <a:t>Synanamorphs</a:t>
            </a:r>
            <a:endParaRPr lang="en-US" altLang="en-US" dirty="0">
              <a:latin typeface="Arial" panose="020B0604020202020204" pitchFamily="34" charset="0"/>
              <a:cs typeface="Arial" panose="020B0604020202020204" pitchFamily="34" charset="0"/>
            </a:endParaRPr>
          </a:p>
          <a:p>
            <a:pPr lvl="1" eaLnBrk="1" hangingPunct="1"/>
            <a:r>
              <a:rPr lang="en-US" altLang="en-US" dirty="0">
                <a:latin typeface="Arial" panose="020B0604020202020204" pitchFamily="34" charset="0"/>
                <a:cs typeface="Arial" panose="020B0604020202020204" pitchFamily="34" charset="0"/>
              </a:rPr>
              <a:t>Name for amorphic strains when more than one anamorph is present for the same </a:t>
            </a:r>
            <a:r>
              <a:rPr lang="en-US" altLang="en-US" i="1" dirty="0">
                <a:latin typeface="Arial" panose="020B0604020202020204" pitchFamily="34" charset="0"/>
                <a:cs typeface="Arial" panose="020B0604020202020204" pitchFamily="34" charset="0"/>
              </a:rPr>
              <a:t>teleomorph</a:t>
            </a:r>
          </a:p>
        </p:txBody>
      </p:sp>
    </p:spTree>
    <p:extLst>
      <p:ext uri="{BB962C8B-B14F-4D97-AF65-F5344CB8AC3E}">
        <p14:creationId xmlns:p14="http://schemas.microsoft.com/office/powerpoint/2010/main" val="131598192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EC6950A-F3A0-7640-9834-26A142B7F4E6}"/>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Zygospore Formation</a:t>
            </a:r>
          </a:p>
        </p:txBody>
      </p:sp>
      <p:pic>
        <p:nvPicPr>
          <p:cNvPr id="31749" name="Picture 6" descr="Y:\ELS00000-IW26_[Mahon 6e]\ELS00000-IW26-SRC\Course-N\Construction\IC\jpg\Chapter027\027008.jpg">
            <a:extLst>
              <a:ext uri="{FF2B5EF4-FFF2-40B4-BE49-F238E27FC236}">
                <a16:creationId xmlns:a16="http://schemas.microsoft.com/office/drawing/2014/main" id="{70B49BA3-D200-1837-50DA-DA82AED0B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1524000"/>
            <a:ext cx="4748213"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21B31D-4B72-BF0C-34CC-B9FF06C69B25}"/>
              </a:ext>
            </a:extLst>
          </p:cNvPr>
          <p:cNvSpPr>
            <a:spLocks noGrp="1"/>
          </p:cNvSpPr>
          <p:nvPr>
            <p:ph type="title"/>
          </p:nvPr>
        </p:nvSpPr>
        <p:spPr/>
        <p:txBody>
          <a:bodyPr>
            <a:normAutofit/>
          </a:bodyPr>
          <a:lstStyle/>
          <a:p>
            <a:r>
              <a:rPr lang="en-US" sz="4800" dirty="0">
                <a:latin typeface="Arial" panose="020B0604020202020204" pitchFamily="34" charset="0"/>
                <a:cs typeface="Arial" panose="020B0604020202020204" pitchFamily="34" charset="0"/>
              </a:rPr>
              <a:t>TAXONOMY</a:t>
            </a:r>
          </a:p>
        </p:txBody>
      </p:sp>
      <p:sp>
        <p:nvSpPr>
          <p:cNvPr id="7" name="Text Placeholder 6">
            <a:extLst>
              <a:ext uri="{FF2B5EF4-FFF2-40B4-BE49-F238E27FC236}">
                <a16:creationId xmlns:a16="http://schemas.microsoft.com/office/drawing/2014/main" id="{085060BC-A42D-791D-2660-661D8AB8C41B}"/>
              </a:ext>
            </a:extLst>
          </p:cNvPr>
          <p:cNvSpPr>
            <a:spLocks noGrp="1"/>
          </p:cNvSpPr>
          <p:nvPr>
            <p:ph type="body" idx="1"/>
          </p:nvPr>
        </p:nvSpPr>
        <p:spPr/>
        <p:txBody>
          <a:bodyPr/>
          <a:lstStyle/>
          <a:p>
            <a:r>
              <a:rPr lang="en-US" b="1" dirty="0"/>
              <a:t>CHAPTER TWENTY-SEVEN</a:t>
            </a:r>
          </a:p>
        </p:txBody>
      </p:sp>
    </p:spTree>
    <p:extLst>
      <p:ext uri="{BB962C8B-B14F-4D97-AF65-F5344CB8AC3E}">
        <p14:creationId xmlns:p14="http://schemas.microsoft.com/office/powerpoint/2010/main" val="1744337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68DF-9BB2-AF21-4B9D-D1D55A8E934F}"/>
              </a:ext>
            </a:extLst>
          </p:cNvPr>
          <p:cNvSpPr>
            <a:spLocks noGrp="1"/>
          </p:cNvSpPr>
          <p:nvPr>
            <p:ph type="title"/>
          </p:nvPr>
        </p:nvSpPr>
        <p:spPr/>
        <p:txBody>
          <a:bodyPr rtlCol="0">
            <a:normAutofit/>
          </a:bodyPr>
          <a:lstStyle/>
          <a:p>
            <a:pPr algn="ctr">
              <a:defRPr/>
            </a:pPr>
            <a:r>
              <a:rPr lang="en-US" sz="4000" dirty="0"/>
              <a:t>Taxonomy of Clinically Significant Fungi </a:t>
            </a:r>
          </a:p>
        </p:txBody>
      </p:sp>
      <p:sp>
        <p:nvSpPr>
          <p:cNvPr id="33795" name="Content Placeholder 2">
            <a:extLst>
              <a:ext uri="{FF2B5EF4-FFF2-40B4-BE49-F238E27FC236}">
                <a16:creationId xmlns:a16="http://schemas.microsoft.com/office/drawing/2014/main" id="{D6A04E36-A537-6290-A7B4-A5204E631F67}"/>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The causative agents of clinical infections are found in four groups of fungi</a:t>
            </a:r>
          </a:p>
          <a:p>
            <a:pPr lvl="1" eaLnBrk="1" hangingPunct="1"/>
            <a:r>
              <a:rPr lang="en-US" altLang="en-US" dirty="0">
                <a:latin typeface="Arial" panose="020B0604020202020204" pitchFamily="34" charset="0"/>
                <a:cs typeface="Arial" panose="020B0604020202020204" pitchFamily="34" charset="0"/>
              </a:rPr>
              <a:t>Phylum Ascomycota</a:t>
            </a:r>
          </a:p>
          <a:p>
            <a:pPr lvl="1" eaLnBrk="1" hangingPunct="1"/>
            <a:r>
              <a:rPr lang="en-US" altLang="en-US" dirty="0">
                <a:latin typeface="Arial" panose="020B0604020202020204" pitchFamily="34" charset="0"/>
                <a:cs typeface="Arial" panose="020B0604020202020204" pitchFamily="34" charset="0"/>
              </a:rPr>
              <a:t>Phylum Basidiomycota</a:t>
            </a:r>
          </a:p>
          <a:p>
            <a:pPr lvl="1" eaLnBrk="1" hangingPunct="1"/>
            <a:r>
              <a:rPr lang="en-US" altLang="en-US" dirty="0">
                <a:latin typeface="Arial" panose="020B0604020202020204" pitchFamily="34" charset="0"/>
                <a:cs typeface="Arial" panose="020B0604020202020204" pitchFamily="34" charset="0"/>
              </a:rPr>
              <a:t>Subphylum </a:t>
            </a:r>
            <a:r>
              <a:rPr lang="en-US" altLang="en-US" i="1" dirty="0" err="1">
                <a:latin typeface="Arial" panose="020B0604020202020204" pitchFamily="34" charset="0"/>
                <a:cs typeface="Arial" panose="020B0604020202020204" pitchFamily="34" charset="0"/>
              </a:rPr>
              <a:t>Mucoromycotina</a:t>
            </a:r>
            <a:endParaRPr lang="en-US" altLang="en-US" i="1" dirty="0">
              <a:latin typeface="Arial" panose="020B0604020202020204" pitchFamily="34" charset="0"/>
              <a:cs typeface="Arial" panose="020B0604020202020204" pitchFamily="34" charset="0"/>
            </a:endParaRPr>
          </a:p>
          <a:p>
            <a:pPr lvl="1" eaLnBrk="1" hangingPunct="1"/>
            <a:r>
              <a:rPr lang="en-US" altLang="en-US" dirty="0">
                <a:latin typeface="Arial" panose="020B0604020202020204" pitchFamily="34" charset="0"/>
                <a:cs typeface="Arial" panose="020B0604020202020204" pitchFamily="34" charset="0"/>
              </a:rPr>
              <a:t>Form division fungi </a:t>
            </a:r>
            <a:r>
              <a:rPr lang="en-US" altLang="en-US" dirty="0" err="1">
                <a:latin typeface="Arial" panose="020B0604020202020204" pitchFamily="34" charset="0"/>
                <a:cs typeface="Arial" panose="020B0604020202020204" pitchFamily="34" charset="0"/>
              </a:rPr>
              <a:t>Imperfecti</a:t>
            </a:r>
            <a:r>
              <a:rPr lang="en-US" altLang="en-US"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Deuteromycota</a:t>
            </a:r>
            <a:r>
              <a:rPr lang="en-US" altLang="en-US" i="1" dirty="0">
                <a:latin typeface="Arial" panose="020B0604020202020204" pitchFamily="34" charset="0"/>
                <a:cs typeface="Arial" panose="020B0604020202020204" pitchFamily="34" charset="0"/>
              </a:rPr>
              <a:t>)</a:t>
            </a: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A51FEC-2C99-B927-54AF-73BF55136421}"/>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400" dirty="0">
                <a:latin typeface="Arial" panose="020B0604020202020204" pitchFamily="34" charset="0"/>
                <a:cs typeface="Arial" panose="020B0604020202020204" pitchFamily="34" charset="0"/>
              </a:rPr>
              <a:t>Ascomycota</a:t>
            </a:r>
          </a:p>
        </p:txBody>
      </p:sp>
    </p:spTree>
    <p:extLst>
      <p:ext uri="{BB962C8B-B14F-4D97-AF65-F5344CB8AC3E}">
        <p14:creationId xmlns:p14="http://schemas.microsoft.com/office/powerpoint/2010/main" val="3938452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F0905C0-860A-4100-CBB9-7262EEBA8935}"/>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Ascomycota</a:t>
            </a:r>
          </a:p>
        </p:txBody>
      </p:sp>
      <p:sp>
        <p:nvSpPr>
          <p:cNvPr id="36867" name="Rectangle 3">
            <a:extLst>
              <a:ext uri="{FF2B5EF4-FFF2-40B4-BE49-F238E27FC236}">
                <a16:creationId xmlns:a16="http://schemas.microsoft.com/office/drawing/2014/main" id="{A78CDE99-25C4-C649-E8AE-5375D34DF037}"/>
              </a:ext>
            </a:extLst>
          </p:cNvPr>
          <p:cNvSpPr>
            <a:spLocks noGrp="1"/>
          </p:cNvSpPr>
          <p:nvPr>
            <p:ph idx="1"/>
          </p:nvPr>
        </p:nvSpPr>
        <p:spPr>
          <a:xfrm>
            <a:off x="944216" y="1605170"/>
            <a:ext cx="10409583" cy="4571793"/>
          </a:xfrm>
        </p:spPr>
        <p:txBody>
          <a:bodyPr/>
          <a:lstStyle/>
          <a:p>
            <a:pPr eaLnBrk="1" hangingPunct="1"/>
            <a:r>
              <a:rPr lang="en-US" altLang="en-US" dirty="0">
                <a:latin typeface="Arial" panose="020B0604020202020204" pitchFamily="34" charset="0"/>
                <a:cs typeface="Arial" panose="020B0604020202020204" pitchFamily="34" charset="0"/>
              </a:rPr>
              <a:t>Approximately 50% of all named fungi are classified in the phylum Ascomycota. </a:t>
            </a:r>
          </a:p>
          <a:p>
            <a:pPr eaLnBrk="1" hangingPunct="1"/>
            <a:r>
              <a:rPr lang="en-US" altLang="en-US" dirty="0">
                <a:latin typeface="Arial" panose="020B0604020202020204" pitchFamily="34" charset="0"/>
                <a:cs typeface="Arial" panose="020B0604020202020204" pitchFamily="34" charset="0"/>
              </a:rPr>
              <a:t>Sexual spores</a:t>
            </a:r>
          </a:p>
          <a:p>
            <a:pPr lvl="1" eaLnBrk="1" hangingPunct="1"/>
            <a:r>
              <a:rPr lang="en-US" altLang="en-US" dirty="0">
                <a:latin typeface="Arial" panose="020B0604020202020204" pitchFamily="34" charset="0"/>
                <a:cs typeface="Arial" panose="020B0604020202020204" pitchFamily="34" charset="0"/>
              </a:rPr>
              <a:t>Ascospores that are formed in a saclike structure known as an </a:t>
            </a:r>
            <a:r>
              <a:rPr lang="en-US" altLang="en-US" i="1" dirty="0">
                <a:latin typeface="Arial" panose="020B0604020202020204" pitchFamily="34" charset="0"/>
                <a:cs typeface="Arial" panose="020B0604020202020204" pitchFamily="34" charset="0"/>
              </a:rPr>
              <a:t>ascus</a:t>
            </a:r>
            <a:r>
              <a:rPr lang="en-US" altLang="en-US" dirty="0">
                <a:latin typeface="Arial" panose="020B0604020202020204" pitchFamily="34" charset="0"/>
                <a:cs typeface="Arial" panose="020B0604020202020204" pitchFamily="34" charset="0"/>
              </a:rPr>
              <a:t>.</a:t>
            </a:r>
          </a:p>
          <a:p>
            <a:pPr eaLnBrk="1" hangingPunct="1"/>
            <a:r>
              <a:rPr lang="en-US" altLang="en-US" dirty="0">
                <a:latin typeface="Arial" panose="020B0604020202020204" pitchFamily="34" charset="0"/>
                <a:cs typeface="Arial" panose="020B0604020202020204" pitchFamily="34" charset="0"/>
              </a:rPr>
              <a:t>Representative species</a:t>
            </a:r>
          </a:p>
          <a:p>
            <a:pPr lvl="1" eaLnBrk="1" hangingPunct="1"/>
            <a:r>
              <a:rPr lang="en-US" altLang="en-US" i="1" dirty="0" err="1">
                <a:latin typeface="Arial" panose="020B0604020202020204" pitchFamily="34" charset="0"/>
                <a:cs typeface="Arial" panose="020B0604020202020204" pitchFamily="34" charset="0"/>
              </a:rPr>
              <a:t>Microsporum</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spp.</a:t>
            </a:r>
          </a:p>
          <a:p>
            <a:pPr lvl="1" eaLnBrk="1" hangingPunct="1"/>
            <a:r>
              <a:rPr lang="en-US" altLang="en-US" i="1" dirty="0">
                <a:latin typeface="Arial" panose="020B0604020202020204" pitchFamily="34" charset="0"/>
                <a:cs typeface="Arial" panose="020B0604020202020204" pitchFamily="34" charset="0"/>
              </a:rPr>
              <a:t>Trichophyton </a:t>
            </a:r>
            <a:r>
              <a:rPr lang="en-US" altLang="en-US" dirty="0">
                <a:latin typeface="Arial" panose="020B0604020202020204" pitchFamily="34" charset="0"/>
                <a:cs typeface="Arial" panose="020B0604020202020204" pitchFamily="34" charset="0"/>
              </a:rPr>
              <a:t>spp.</a:t>
            </a:r>
          </a:p>
          <a:p>
            <a:pPr lvl="1" eaLnBrk="1" hangingPunct="1"/>
            <a:r>
              <a:rPr lang="en-US" altLang="en-US" i="1" dirty="0" err="1">
                <a:latin typeface="Arial" panose="020B0604020202020204" pitchFamily="34" charset="0"/>
                <a:cs typeface="Arial" panose="020B0604020202020204" pitchFamily="34" charset="0"/>
              </a:rPr>
              <a:t>Scedosporium</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spp.</a:t>
            </a:r>
            <a:endParaRPr lang="en-US" altLang="en-US" i="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CD4C7-B72E-A326-F41F-F82BEDFEE9A1}"/>
              </a:ext>
            </a:extLst>
          </p:cNvPr>
          <p:cNvSpPr>
            <a:spLocks noGrp="1"/>
          </p:cNvSpPr>
          <p:nvPr>
            <p:ph idx="1"/>
          </p:nvPr>
        </p:nvSpPr>
        <p:spPr/>
        <p:txBody>
          <a:bodyPr/>
          <a:lstStyle/>
          <a:p>
            <a:endParaRPr lang="en-US" dirty="0"/>
          </a:p>
          <a:p>
            <a:endParaRPr lang="en-US" dirty="0"/>
          </a:p>
          <a:p>
            <a:pPr marL="0" indent="0" algn="ctr">
              <a:buNone/>
            </a:pPr>
            <a:r>
              <a:rPr lang="en-US" sz="4400" dirty="0" err="1">
                <a:latin typeface="Arial" panose="020B0604020202020204" pitchFamily="34" charset="0"/>
                <a:cs typeface="Arial" panose="020B0604020202020204" pitchFamily="34" charset="0"/>
              </a:rPr>
              <a:t>Basiodiomycota</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0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8132-4AD1-53F8-914E-99299EBB49AF}"/>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What’s Ahead?</a:t>
            </a:r>
          </a:p>
        </p:txBody>
      </p:sp>
      <p:sp>
        <p:nvSpPr>
          <p:cNvPr id="3" name="Content Placeholder 2">
            <a:extLst>
              <a:ext uri="{FF2B5EF4-FFF2-40B4-BE49-F238E27FC236}">
                <a16:creationId xmlns:a16="http://schemas.microsoft.com/office/drawing/2014/main" id="{8D57A41D-4FDD-EA15-DC4F-E162F8C00DA0}"/>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General characteristics </a:t>
            </a:r>
          </a:p>
          <a:p>
            <a:r>
              <a:rPr lang="en-US" dirty="0">
                <a:latin typeface="Arial" panose="020B0604020202020204" pitchFamily="34" charset="0"/>
                <a:cs typeface="Arial" panose="020B0604020202020204" pitchFamily="34" charset="0"/>
              </a:rPr>
              <a:t>Taxonomy</a:t>
            </a:r>
          </a:p>
          <a:p>
            <a:r>
              <a:rPr lang="en-US" dirty="0">
                <a:latin typeface="Arial" panose="020B0604020202020204" pitchFamily="34" charset="0"/>
                <a:cs typeface="Arial" panose="020B0604020202020204" pitchFamily="34" charset="0"/>
              </a:rPr>
              <a:t>Mycoses</a:t>
            </a:r>
          </a:p>
          <a:p>
            <a:r>
              <a:rPr lang="en-US" dirty="0">
                <a:latin typeface="Arial" panose="020B0604020202020204" pitchFamily="34" charset="0"/>
                <a:cs typeface="Arial" panose="020B0604020202020204" pitchFamily="34" charset="0"/>
              </a:rPr>
              <a:t>Clinically Significant Species</a:t>
            </a:r>
          </a:p>
          <a:p>
            <a:r>
              <a:rPr lang="en-US" dirty="0">
                <a:latin typeface="Arial" panose="020B0604020202020204" pitchFamily="34" charset="0"/>
                <a:cs typeface="Arial" panose="020B0604020202020204" pitchFamily="34" charset="0"/>
              </a:rPr>
              <a:t>Laboratory Diagnosis of Fungi</a:t>
            </a:r>
          </a:p>
          <a:p>
            <a:r>
              <a:rPr lang="en-US" dirty="0" err="1">
                <a:latin typeface="Arial" panose="020B0604020202020204" pitchFamily="34" charset="0"/>
                <a:cs typeface="Arial" panose="020B0604020202020204" pitchFamily="34" charset="0"/>
              </a:rPr>
              <a:t>Immunodiagnosis</a:t>
            </a:r>
            <a:r>
              <a:rPr lang="en-US" dirty="0">
                <a:latin typeface="Arial" panose="020B0604020202020204" pitchFamily="34" charset="0"/>
                <a:cs typeface="Arial" panose="020B0604020202020204" pitchFamily="34" charset="0"/>
              </a:rPr>
              <a:t> of fungal disease</a:t>
            </a:r>
          </a:p>
          <a:p>
            <a:r>
              <a:rPr lang="en-US" dirty="0">
                <a:latin typeface="Arial" panose="020B0604020202020204" pitchFamily="34" charset="0"/>
                <a:cs typeface="Arial" panose="020B0604020202020204" pitchFamily="34" charset="0"/>
              </a:rPr>
              <a:t>Antifungal Susceptibility</a:t>
            </a:r>
          </a:p>
        </p:txBody>
      </p:sp>
    </p:spTree>
    <p:extLst>
      <p:ext uri="{BB962C8B-B14F-4D97-AF65-F5344CB8AC3E}">
        <p14:creationId xmlns:p14="http://schemas.microsoft.com/office/powerpoint/2010/main" val="96416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E51C0E1-8AAC-63EE-1A37-6B9286256E98}"/>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Basidiomycota</a:t>
            </a:r>
          </a:p>
        </p:txBody>
      </p:sp>
      <p:sp>
        <p:nvSpPr>
          <p:cNvPr id="37891" name="Rectangle 3">
            <a:extLst>
              <a:ext uri="{FF2B5EF4-FFF2-40B4-BE49-F238E27FC236}">
                <a16:creationId xmlns:a16="http://schemas.microsoft.com/office/drawing/2014/main" id="{AF978C97-152A-5CA5-E9E5-AFBC78C10878}"/>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Major pathogens are members of the </a:t>
            </a:r>
          </a:p>
          <a:p>
            <a:pPr lvl="1" eaLnBrk="1" hangingPunct="1"/>
            <a:r>
              <a:rPr lang="en-US" altLang="en-US" i="1" dirty="0">
                <a:latin typeface="Arial" panose="020B0604020202020204" pitchFamily="34" charset="0"/>
                <a:cs typeface="Arial" panose="020B0604020202020204" pitchFamily="34" charset="0"/>
              </a:rPr>
              <a:t>Cryptococcus neoformans </a:t>
            </a:r>
            <a:r>
              <a:rPr lang="en-US" altLang="en-US" dirty="0">
                <a:latin typeface="Arial" panose="020B0604020202020204" pitchFamily="34" charset="0"/>
                <a:cs typeface="Arial" panose="020B0604020202020204" pitchFamily="34" charset="0"/>
              </a:rPr>
              <a:t>and </a:t>
            </a:r>
            <a:r>
              <a:rPr lang="en-US" altLang="en-US" i="1" dirty="0">
                <a:latin typeface="Arial" panose="020B0604020202020204" pitchFamily="34" charset="0"/>
                <a:cs typeface="Arial" panose="020B0604020202020204" pitchFamily="34" charset="0"/>
              </a:rPr>
              <a:t>C. </a:t>
            </a:r>
            <a:r>
              <a:rPr lang="en-US" altLang="en-US" i="1" dirty="0" err="1">
                <a:latin typeface="Arial" panose="020B0604020202020204" pitchFamily="34" charset="0"/>
                <a:cs typeface="Arial" panose="020B0604020202020204" pitchFamily="34" charset="0"/>
              </a:rPr>
              <a:t>gattii</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species complexes</a:t>
            </a:r>
            <a:endParaRPr lang="en-US" altLang="en-US" i="1"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Members of these genera are associated with human infections</a:t>
            </a:r>
          </a:p>
          <a:p>
            <a:pPr lvl="1" eaLnBrk="1" hangingPunct="1"/>
            <a:r>
              <a:rPr lang="en-US" altLang="en-US" i="1" dirty="0">
                <a:latin typeface="Arial" panose="020B0604020202020204" pitchFamily="34" charset="0"/>
                <a:cs typeface="Arial" panose="020B0604020202020204" pitchFamily="34" charset="0"/>
              </a:rPr>
              <a:t>Malassezia</a:t>
            </a:r>
          </a:p>
          <a:p>
            <a:pPr lvl="1" eaLnBrk="1" hangingPunct="1"/>
            <a:r>
              <a:rPr lang="en-US" altLang="en-US" i="1" dirty="0" err="1">
                <a:latin typeface="Arial" panose="020B0604020202020204" pitchFamily="34" charset="0"/>
                <a:cs typeface="Arial" panose="020B0604020202020204" pitchFamily="34" charset="0"/>
              </a:rPr>
              <a:t>Trichosporon</a:t>
            </a:r>
            <a:endParaRPr lang="en-US" altLang="en-US" i="1" dirty="0">
              <a:latin typeface="Arial" panose="020B0604020202020204" pitchFamily="34" charset="0"/>
              <a:cs typeface="Arial" panose="020B0604020202020204" pitchFamily="34" charset="0"/>
            </a:endParaRPr>
          </a:p>
          <a:p>
            <a:pPr lvl="1" eaLnBrk="1" hangingPunct="1"/>
            <a:r>
              <a:rPr lang="en-US" altLang="en-US" i="1" dirty="0" err="1">
                <a:latin typeface="Arial" panose="020B0604020202020204" pitchFamily="34" charset="0"/>
                <a:cs typeface="Arial" panose="020B0604020202020204" pitchFamily="34" charset="0"/>
              </a:rPr>
              <a:t>Rhodotorula</a:t>
            </a:r>
            <a:endParaRPr lang="en-US" altLang="en-US" i="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E51C0E1-8AAC-63EE-1A37-6B9286256E98}"/>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Basidiomycota (Cont.)</a:t>
            </a:r>
          </a:p>
        </p:txBody>
      </p:sp>
      <p:sp>
        <p:nvSpPr>
          <p:cNvPr id="37891" name="Rectangle 3">
            <a:extLst>
              <a:ext uri="{FF2B5EF4-FFF2-40B4-BE49-F238E27FC236}">
                <a16:creationId xmlns:a16="http://schemas.microsoft.com/office/drawing/2014/main" id="{AF978C97-152A-5CA5-E9E5-AFBC78C10878}"/>
              </a:ext>
            </a:extLst>
          </p:cNvPr>
          <p:cNvSpPr>
            <a:spLocks noGrp="1"/>
          </p:cNvSpPr>
          <p:nvPr>
            <p:ph idx="1"/>
          </p:nvPr>
        </p:nvSpPr>
        <p:spPr/>
        <p:txBody>
          <a:bodyPr/>
          <a:lstStyle/>
          <a:p>
            <a:pPr eaLnBrk="1" hangingPunct="1"/>
            <a:r>
              <a:rPr lang="en-US" dirty="0">
                <a:latin typeface="Arial" panose="020B0604020202020204" pitchFamily="34" charset="0"/>
                <a:cs typeface="Arial" panose="020B0604020202020204" pitchFamily="34" charset="0"/>
              </a:rPr>
              <a:t>Basidiomycetous molds are being recovered in increasing numbers in the laboratory, but their clinical significance is not clearly understood.</a:t>
            </a:r>
          </a:p>
          <a:p>
            <a:pPr eaLnBrk="1" hangingPunct="1"/>
            <a:r>
              <a:rPr lang="en-US" dirty="0">
                <a:latin typeface="Arial" panose="020B0604020202020204" pitchFamily="34" charset="0"/>
                <a:cs typeface="Arial" panose="020B0604020202020204" pitchFamily="34" charset="0"/>
              </a:rPr>
              <a:t>Close communication between the physician and the laboratory would help determine whether the isolate is an environmental contaminant or an agent of disease.</a:t>
            </a:r>
            <a:endParaRPr lang="en-US" altLang="en-US" i="1" dirty="0">
              <a:latin typeface="Arial" panose="020B0604020202020204" pitchFamily="34" charset="0"/>
              <a:cs typeface="Arial" panose="020B0604020202020204" pitchFamily="34" charset="0"/>
            </a:endParaRPr>
          </a:p>
          <a:p>
            <a:pPr eaLnBrk="1" hangingPunct="1"/>
            <a:endParaRPr lang="en-US" altLang="en-US" i="1" dirty="0"/>
          </a:p>
        </p:txBody>
      </p:sp>
    </p:spTree>
    <p:extLst>
      <p:ext uri="{BB962C8B-B14F-4D97-AF65-F5344CB8AC3E}">
        <p14:creationId xmlns:p14="http://schemas.microsoft.com/office/powerpoint/2010/main" val="149051553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E51C0E1-8AAC-63EE-1A37-6B9286256E98}"/>
              </a:ext>
            </a:extLst>
          </p:cNvPr>
          <p:cNvSpPr>
            <a:spLocks noGrp="1"/>
          </p:cNvSpPr>
          <p:nvPr>
            <p:ph type="title"/>
          </p:nvPr>
        </p:nvSpPr>
        <p:spPr>
          <a:xfrm>
            <a:off x="1002196" y="453887"/>
            <a:ext cx="8229600" cy="1143000"/>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Basidiomycota (Cont.)</a:t>
            </a:r>
            <a:endParaRPr lang="en-US" altLang="en-US" sz="4000" dirty="0"/>
          </a:p>
        </p:txBody>
      </p:sp>
      <p:sp>
        <p:nvSpPr>
          <p:cNvPr id="37891" name="Rectangle 3">
            <a:extLst>
              <a:ext uri="{FF2B5EF4-FFF2-40B4-BE49-F238E27FC236}">
                <a16:creationId xmlns:a16="http://schemas.microsoft.com/office/drawing/2014/main" id="{AF978C97-152A-5CA5-E9E5-AFBC78C10878}"/>
              </a:ext>
            </a:extLst>
          </p:cNvPr>
          <p:cNvSpPr>
            <a:spLocks noGrp="1"/>
          </p:cNvSpPr>
          <p:nvPr>
            <p:ph idx="1"/>
          </p:nvPr>
        </p:nvSpPr>
        <p:spPr>
          <a:xfrm>
            <a:off x="775252" y="1456083"/>
            <a:ext cx="10578548" cy="4720880"/>
          </a:xfrm>
        </p:spPr>
        <p:txBody>
          <a:bodyPr/>
          <a:lstStyle/>
          <a:p>
            <a:pPr eaLnBrk="1" hangingPunct="1"/>
            <a:r>
              <a:rPr lang="en-US" sz="2400" dirty="0">
                <a:latin typeface="Arial" panose="020B0604020202020204" pitchFamily="34" charset="0"/>
                <a:cs typeface="Arial" panose="020B0604020202020204" pitchFamily="34" charset="0"/>
              </a:rPr>
              <a:t>When basidiomycetous molds are recovered in the laboratory, they typically remain sterile, complicating the identification process.</a:t>
            </a:r>
          </a:p>
          <a:p>
            <a:pPr lvl="1" eaLnBrk="1" hangingPunct="1"/>
            <a:r>
              <a:rPr lang="en-US" altLang="en-US" sz="2000" dirty="0">
                <a:latin typeface="Arial" panose="020B0604020202020204" pitchFamily="34" charset="0"/>
                <a:cs typeface="Arial" panose="020B0604020202020204" pitchFamily="34" charset="0"/>
              </a:rPr>
              <a:t>One clue that a mold is a basidiomycete is the presence of clamp connections.</a:t>
            </a:r>
          </a:p>
          <a:p>
            <a:pPr lvl="2" eaLnBrk="1" hangingPunct="1"/>
            <a:r>
              <a:rPr lang="en-US" altLang="en-US" sz="1800" dirty="0">
                <a:latin typeface="Arial" panose="020B0604020202020204" pitchFamily="34" charset="0"/>
                <a:cs typeface="Arial" panose="020B0604020202020204" pitchFamily="34" charset="0"/>
              </a:rPr>
              <a:t>Occur at the septations in the vegetative hyphae and are easily visible under a light microscope</a:t>
            </a:r>
          </a:p>
          <a:p>
            <a:pPr lvl="2" eaLnBrk="1" hangingPunct="1"/>
            <a:r>
              <a:rPr lang="en-US" sz="1800" dirty="0">
                <a:latin typeface="Arial" panose="020B0604020202020204" pitchFamily="34" charset="0"/>
                <a:cs typeface="Arial" panose="020B0604020202020204" pitchFamily="34" charset="0"/>
              </a:rPr>
              <a:t>A portion of the hypha on one side of the septation grows out and connects to the hypha on the other side of the septation, thereby bypassing the septation. </a:t>
            </a:r>
          </a:p>
          <a:p>
            <a:pPr lvl="2" eaLnBrk="1" hangingPunct="1"/>
            <a:r>
              <a:rPr lang="en-US" sz="1800" dirty="0">
                <a:latin typeface="Arial" panose="020B0604020202020204" pitchFamily="34" charset="0"/>
                <a:cs typeface="Arial" panose="020B0604020202020204" pitchFamily="34" charset="0"/>
              </a:rPr>
              <a:t>Clamp connections are not always present. </a:t>
            </a:r>
          </a:p>
          <a:p>
            <a:pPr lvl="2" eaLnBrk="1" hangingPunct="1"/>
            <a:r>
              <a:rPr lang="en-US" sz="1800" dirty="0">
                <a:latin typeface="Arial" panose="020B0604020202020204" pitchFamily="34" charset="0"/>
                <a:cs typeface="Arial" panose="020B0604020202020204" pitchFamily="34" charset="0"/>
              </a:rPr>
              <a:t>Staining with diazonium blue B or growing on culture medium supplemented with benomyl can assist in the identification of a putative basidiomycete isolate.</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53003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86BB98-9FF5-4097-9BA4-9A614BD6286A}"/>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400" dirty="0">
                <a:latin typeface="Arial" panose="020B0604020202020204" pitchFamily="34" charset="0"/>
                <a:cs typeface="Arial" panose="020B0604020202020204" pitchFamily="34" charset="0"/>
              </a:rPr>
              <a:t>Mucorales</a:t>
            </a:r>
          </a:p>
        </p:txBody>
      </p:sp>
    </p:spTree>
    <p:extLst>
      <p:ext uri="{BB962C8B-B14F-4D97-AF65-F5344CB8AC3E}">
        <p14:creationId xmlns:p14="http://schemas.microsoft.com/office/powerpoint/2010/main" val="1237277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232425C-EC4F-9762-E31B-AB857A7EB074}"/>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Mucorales</a:t>
            </a:r>
          </a:p>
        </p:txBody>
      </p:sp>
      <p:sp>
        <p:nvSpPr>
          <p:cNvPr id="34819" name="Rectangle 3">
            <a:extLst>
              <a:ext uri="{FF2B5EF4-FFF2-40B4-BE49-F238E27FC236}">
                <a16:creationId xmlns:a16="http://schemas.microsoft.com/office/drawing/2014/main" id="{22C20465-5569-34F9-067D-2B4BA1F39C3E}"/>
              </a:ext>
            </a:extLst>
          </p:cNvPr>
          <p:cNvSpPr>
            <a:spLocks noGrp="1"/>
          </p:cNvSpPr>
          <p:nvPr>
            <p:ph idx="1"/>
          </p:nvPr>
        </p:nvSpPr>
        <p:spPr>
          <a:xfrm>
            <a:off x="964924" y="1690688"/>
            <a:ext cx="10262152" cy="4159526"/>
          </a:xfrm>
        </p:spPr>
        <p:txBody>
          <a:bodyPr/>
          <a:lstStyle/>
          <a:p>
            <a:pPr eaLnBrk="1" hangingPunct="1"/>
            <a:r>
              <a:rPr lang="en-US" altLang="en-US" dirty="0">
                <a:latin typeface="Arial" panose="020B0604020202020204" pitchFamily="34" charset="0"/>
                <a:cs typeface="Arial" panose="020B0604020202020204" pitchFamily="34" charset="0"/>
              </a:rPr>
              <a:t>The most significant order</a:t>
            </a:r>
          </a:p>
          <a:p>
            <a:pPr lvl="1" eaLnBrk="1" hangingPunct="1"/>
            <a:r>
              <a:rPr lang="en-US" altLang="en-US" dirty="0">
                <a:latin typeface="Arial" panose="020B0604020202020204" pitchFamily="34" charset="0"/>
                <a:cs typeface="Arial" panose="020B0604020202020204" pitchFamily="34" charset="0"/>
              </a:rPr>
              <a:t>Rapid growers</a:t>
            </a:r>
          </a:p>
          <a:p>
            <a:pPr lvl="1" eaLnBrk="1" hangingPunct="1"/>
            <a:r>
              <a:rPr lang="en-US" altLang="en-US" dirty="0">
                <a:latin typeface="Arial" panose="020B0604020202020204" pitchFamily="34" charset="0"/>
                <a:cs typeface="Arial" panose="020B0604020202020204" pitchFamily="34" charset="0"/>
              </a:rPr>
              <a:t>Rapidly growing organisms normally found in soil</a:t>
            </a:r>
          </a:p>
          <a:p>
            <a:pPr lvl="1" eaLnBrk="1" hangingPunct="1"/>
            <a:r>
              <a:rPr lang="en-US" altLang="en-US" dirty="0">
                <a:latin typeface="Arial" panose="020B0604020202020204" pitchFamily="34" charset="0"/>
                <a:cs typeface="Arial" panose="020B0604020202020204" pitchFamily="34" charset="0"/>
              </a:rPr>
              <a:t>Produce gray to white aerial mycelium with hyaline, sparsely septate hyphae</a:t>
            </a:r>
          </a:p>
          <a:p>
            <a:pPr lvl="1" eaLnBrk="1" hangingPunct="1"/>
            <a:r>
              <a:rPr lang="en-US" altLang="en-US" dirty="0">
                <a:latin typeface="Arial" panose="020B0604020202020204" pitchFamily="34" charset="0"/>
                <a:cs typeface="Arial" panose="020B0604020202020204" pitchFamily="34" charset="0"/>
              </a:rPr>
              <a:t>Opportunistic pathogen in the immunocompromised</a:t>
            </a:r>
          </a:p>
          <a:p>
            <a:pPr eaLnBrk="1" hangingPunct="1"/>
            <a:r>
              <a:rPr lang="en-US" altLang="en-US" dirty="0">
                <a:latin typeface="Arial" panose="020B0604020202020204" pitchFamily="34" charset="0"/>
                <a:cs typeface="Arial" panose="020B0604020202020204" pitchFamily="34" charset="0"/>
              </a:rPr>
              <a:t>Clinical infection is referred to as </a:t>
            </a:r>
            <a:r>
              <a:rPr lang="en-US" altLang="en-US" i="1" dirty="0" err="1">
                <a:latin typeface="Arial" panose="020B0604020202020204" pitchFamily="34" charset="0"/>
                <a:cs typeface="Arial" panose="020B0604020202020204" pitchFamily="34" charset="0"/>
              </a:rPr>
              <a:t>mucormycosis</a:t>
            </a:r>
            <a:r>
              <a:rPr lang="en-US" altLang="en-US" dirty="0">
                <a:latin typeface="Arial" panose="020B0604020202020204" pitchFamily="34" charset="0"/>
                <a:cs typeface="Arial" panose="020B0604020202020204" pitchFamily="34" charset="0"/>
              </a:rPr>
              <a:t>. </a:t>
            </a:r>
          </a:p>
          <a:p>
            <a:pPr eaLnBrk="1" hangingPunct="1"/>
            <a:endParaRPr lang="en-US" altLang="en-US"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232425C-EC4F-9762-E31B-AB857A7EB074}"/>
              </a:ext>
            </a:extLst>
          </p:cNvPr>
          <p:cNvSpPr>
            <a:spLocks noGrp="1"/>
          </p:cNvSpPr>
          <p:nvPr>
            <p:ph type="title"/>
          </p:nvPr>
        </p:nvSpPr>
        <p:spPr>
          <a:xfrm>
            <a:off x="2057400" y="395287"/>
            <a:ext cx="8229600" cy="1143000"/>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Mucorales</a:t>
            </a:r>
            <a:endParaRPr lang="en-US" altLang="en-US" sz="4000" dirty="0"/>
          </a:p>
        </p:txBody>
      </p:sp>
      <p:sp>
        <p:nvSpPr>
          <p:cNvPr id="34819" name="Rectangle 3">
            <a:extLst>
              <a:ext uri="{FF2B5EF4-FFF2-40B4-BE49-F238E27FC236}">
                <a16:creationId xmlns:a16="http://schemas.microsoft.com/office/drawing/2014/main" id="{22C20465-5569-34F9-067D-2B4BA1F39C3E}"/>
              </a:ext>
            </a:extLst>
          </p:cNvPr>
          <p:cNvSpPr>
            <a:spLocks noGrp="1"/>
          </p:cNvSpPr>
          <p:nvPr>
            <p:ph idx="1"/>
          </p:nvPr>
        </p:nvSpPr>
        <p:spPr>
          <a:xfrm>
            <a:off x="1144656" y="1429579"/>
            <a:ext cx="10056744" cy="4210877"/>
          </a:xfrm>
        </p:spPr>
        <p:txBody>
          <a:bodyPr/>
          <a:lstStyle/>
          <a:p>
            <a:pPr eaLnBrk="1" hangingPunct="1"/>
            <a:r>
              <a:rPr lang="en-US" altLang="en-US" dirty="0">
                <a:latin typeface="Arial" panose="020B0604020202020204" pitchFamily="34" charset="0"/>
                <a:cs typeface="Arial" panose="020B0604020202020204" pitchFamily="34" charset="0"/>
              </a:rPr>
              <a:t>Reproduction</a:t>
            </a:r>
          </a:p>
          <a:p>
            <a:pPr lvl="1" eaLnBrk="1" hangingPunct="1"/>
            <a:r>
              <a:rPr lang="en-US" altLang="en-US" dirty="0">
                <a:latin typeface="Arial" panose="020B0604020202020204" pitchFamily="34" charset="0"/>
                <a:cs typeface="Arial" panose="020B0604020202020204" pitchFamily="34" charset="0"/>
              </a:rPr>
              <a:t>Asexual reproduction</a:t>
            </a:r>
          </a:p>
          <a:p>
            <a:pPr lvl="2" eaLnBrk="1" hangingPunct="1"/>
            <a:r>
              <a:rPr lang="en-US" altLang="en-US" dirty="0">
                <a:latin typeface="Arial" panose="020B0604020202020204" pitchFamily="34" charset="0"/>
                <a:cs typeface="Arial" panose="020B0604020202020204" pitchFamily="34" charset="0"/>
              </a:rPr>
              <a:t>Sporangiospores (asexual spores) are produced in a structure known as a </a:t>
            </a:r>
            <a:r>
              <a:rPr lang="en-US" altLang="en-US" i="1" dirty="0">
                <a:latin typeface="Arial" panose="020B0604020202020204" pitchFamily="34" charset="0"/>
                <a:cs typeface="Arial" panose="020B0604020202020204" pitchFamily="34" charset="0"/>
              </a:rPr>
              <a:t>sporangium</a:t>
            </a:r>
            <a:r>
              <a:rPr lang="en-US" altLang="en-US" dirty="0">
                <a:latin typeface="Arial" panose="020B0604020202020204" pitchFamily="34" charset="0"/>
                <a:cs typeface="Arial" panose="020B0604020202020204" pitchFamily="34" charset="0"/>
              </a:rPr>
              <a:t>, which develops from a supporting structure known as a </a:t>
            </a:r>
            <a:r>
              <a:rPr lang="en-US" altLang="en-US" i="1" dirty="0">
                <a:latin typeface="Arial" panose="020B0604020202020204" pitchFamily="34" charset="0"/>
                <a:cs typeface="Arial" panose="020B0604020202020204" pitchFamily="34" charset="0"/>
              </a:rPr>
              <a:t>sporangiophore.</a:t>
            </a:r>
          </a:p>
          <a:p>
            <a:pPr lvl="1" eaLnBrk="1" hangingPunct="1"/>
            <a:r>
              <a:rPr lang="en-US" dirty="0">
                <a:latin typeface="Arial" panose="020B0604020202020204" pitchFamily="34" charset="0"/>
                <a:cs typeface="Arial" panose="020B0604020202020204" pitchFamily="34" charset="0"/>
              </a:rPr>
              <a:t>Although some Mucorales are capable of sexual reproduction resulting in the production of zygospores, these structures are not routinely seen in clinical laboratories.</a:t>
            </a:r>
          </a:p>
          <a:p>
            <a:pPr eaLnBrk="1" hangingPunct="1"/>
            <a:r>
              <a:rPr lang="en-US" altLang="en-US" dirty="0">
                <a:latin typeface="Arial" panose="020B0604020202020204" pitchFamily="34" charset="0"/>
                <a:cs typeface="Arial" panose="020B0604020202020204" pitchFamily="34" charset="0"/>
              </a:rPr>
              <a:t>Examples of clinically significant genera</a:t>
            </a:r>
          </a:p>
          <a:p>
            <a:pPr lvl="1" eaLnBrk="1" hangingPunct="1"/>
            <a:r>
              <a:rPr lang="en-US" altLang="en-US" i="1" dirty="0" err="1">
                <a:latin typeface="Arial" panose="020B0604020202020204" pitchFamily="34" charset="0"/>
                <a:cs typeface="Arial" panose="020B0604020202020204" pitchFamily="34" charset="0"/>
              </a:rPr>
              <a:t>Actinomucor</a:t>
            </a:r>
            <a:r>
              <a:rPr lang="en-US" altLang="en-US" i="1" dirty="0">
                <a:latin typeface="Arial" panose="020B0604020202020204" pitchFamily="34" charset="0"/>
                <a:cs typeface="Arial" panose="020B0604020202020204" pitchFamily="34" charset="0"/>
              </a:rPr>
              <a:t>, Mucor, Rhizopus</a:t>
            </a:r>
          </a:p>
          <a:p>
            <a:pPr marL="914400" lvl="2" indent="0" eaLnBrk="1" hangingPunct="1">
              <a:buNone/>
            </a:pPr>
            <a:endParaRPr lang="en-US" altLang="en-US" dirty="0"/>
          </a:p>
        </p:txBody>
      </p:sp>
    </p:spTree>
    <p:extLst>
      <p:ext uri="{BB962C8B-B14F-4D97-AF65-F5344CB8AC3E}">
        <p14:creationId xmlns:p14="http://schemas.microsoft.com/office/powerpoint/2010/main" val="66144926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3B62EE7-8317-2A15-61F9-DD127B61D3B1}"/>
              </a:ext>
            </a:extLst>
          </p:cNvPr>
          <p:cNvSpPr>
            <a:spLocks noGrp="1" noChangeArrowheads="1"/>
          </p:cNvSpPr>
          <p:nvPr>
            <p:ph type="title"/>
          </p:nvPr>
        </p:nvSpPr>
        <p:spPr/>
        <p:txBody>
          <a:bodyPr rtlCol="0">
            <a:normAutofit/>
          </a:bodyPr>
          <a:lstStyle/>
          <a:p>
            <a:pPr algn="ctr">
              <a:defRPr/>
            </a:pPr>
            <a:r>
              <a:rPr lang="en-US" altLang="en-US" sz="4000" dirty="0">
                <a:latin typeface="Arial" panose="020B0604020202020204" pitchFamily="34" charset="0"/>
                <a:cs typeface="Arial" panose="020B0604020202020204" pitchFamily="34" charset="0"/>
              </a:rPr>
              <a:t>Asexual Reproduction by Mucorales</a:t>
            </a:r>
          </a:p>
        </p:txBody>
      </p:sp>
      <p:pic>
        <p:nvPicPr>
          <p:cNvPr id="35845" name="Picture 6" descr="Y:\ELS00000-IW26_[Mahon 6e]\ELS00000-IW26-SRC\Course-N\Construction\IC\jpg\Chapter027\027009.jpg">
            <a:extLst>
              <a:ext uri="{FF2B5EF4-FFF2-40B4-BE49-F238E27FC236}">
                <a16:creationId xmlns:a16="http://schemas.microsoft.com/office/drawing/2014/main" id="{8D13D28D-71AE-2F8E-6DD4-F6BADB94C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939" y="1500188"/>
            <a:ext cx="681672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CAC6E-E706-C187-9D7E-351F2AB31738}"/>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4400" dirty="0">
                <a:latin typeface="Arial" panose="020B0604020202020204" pitchFamily="34" charset="0"/>
                <a:cs typeface="Arial" panose="020B0604020202020204" pitchFamily="34" charset="0"/>
              </a:rPr>
              <a:t>Fungi </a:t>
            </a:r>
            <a:r>
              <a:rPr lang="en-US" sz="4400" dirty="0" err="1">
                <a:latin typeface="Arial" panose="020B0604020202020204" pitchFamily="34" charset="0"/>
                <a:cs typeface="Arial" panose="020B0604020202020204" pitchFamily="34" charset="0"/>
              </a:rPr>
              <a:t>Imperfecti</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438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E64E1F-31EE-F12F-9831-4443FBC9C9A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Fungi </a:t>
            </a:r>
            <a:r>
              <a:rPr lang="en-US" altLang="en-US" sz="4000" dirty="0" err="1">
                <a:latin typeface="Arial" panose="020B0604020202020204" pitchFamily="34" charset="0"/>
                <a:cs typeface="Arial" panose="020B0604020202020204" pitchFamily="34" charset="0"/>
              </a:rPr>
              <a:t>Imperfecti</a:t>
            </a:r>
            <a:endParaRPr lang="en-US" altLang="en-US" sz="4000" dirty="0">
              <a:latin typeface="Arial" panose="020B0604020202020204" pitchFamily="34" charset="0"/>
              <a:cs typeface="Arial" panose="020B0604020202020204" pitchFamily="34" charset="0"/>
            </a:endParaRPr>
          </a:p>
        </p:txBody>
      </p:sp>
      <p:sp>
        <p:nvSpPr>
          <p:cNvPr id="38915" name="Content Placeholder 2">
            <a:extLst>
              <a:ext uri="{FF2B5EF4-FFF2-40B4-BE49-F238E27FC236}">
                <a16:creationId xmlns:a16="http://schemas.microsoft.com/office/drawing/2014/main" id="{641CCDFA-4145-D64A-0EBB-855FC980BCA4}"/>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Contains the largest number of causative agents of mycoses including</a:t>
            </a:r>
          </a:p>
          <a:p>
            <a:pPr lvl="1" eaLnBrk="1" hangingPunct="1"/>
            <a:r>
              <a:rPr lang="en-US" altLang="en-US" dirty="0">
                <a:latin typeface="Arial" panose="020B0604020202020204" pitchFamily="34" charset="0"/>
                <a:cs typeface="Arial" panose="020B0604020202020204" pitchFamily="34" charset="0"/>
              </a:rPr>
              <a:t>Cutaneous, subcutaneous, and systemic diseases</a:t>
            </a:r>
          </a:p>
          <a:p>
            <a:pPr eaLnBrk="1" hangingPunct="1"/>
            <a:r>
              <a:rPr lang="en-US" altLang="en-US" dirty="0">
                <a:latin typeface="Arial" panose="020B0604020202020204" pitchFamily="34" charset="0"/>
                <a:cs typeface="Arial" panose="020B0604020202020204" pitchFamily="34" charset="0"/>
              </a:rPr>
              <a:t>Organisms are placed in this group when no mode of sexual reproduction has been identified.</a:t>
            </a:r>
          </a:p>
          <a:p>
            <a:pPr eaLnBrk="1" hangingPunct="1"/>
            <a:r>
              <a:rPr lang="en-US" altLang="en-US" dirty="0">
                <a:latin typeface="Arial" panose="020B0604020202020204" pitchFamily="34" charset="0"/>
                <a:cs typeface="Arial" panose="020B0604020202020204" pitchFamily="34" charset="0"/>
              </a:rPr>
              <a:t>These organisms are identified on the basis of characteristic asexual reproductive structures.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E85CA7-52A2-1790-6653-7E2E148C0B7C}"/>
              </a:ext>
            </a:extLst>
          </p:cNvPr>
          <p:cNvSpPr>
            <a:spLocks noGrp="1"/>
          </p:cNvSpPr>
          <p:nvPr>
            <p:ph type="title"/>
          </p:nvPr>
        </p:nvSpPr>
        <p:spPr/>
        <p:txBody>
          <a:bodyPr>
            <a:normAutofit/>
          </a:bodyPr>
          <a:lstStyle/>
          <a:p>
            <a:r>
              <a:rPr lang="en-US" sz="4800" dirty="0">
                <a:latin typeface="Arial" panose="020B0604020202020204" pitchFamily="34" charset="0"/>
                <a:cs typeface="Arial" panose="020B0604020202020204" pitchFamily="34" charset="0"/>
              </a:rPr>
              <a:t>MYCOSES</a:t>
            </a:r>
          </a:p>
        </p:txBody>
      </p:sp>
      <p:sp>
        <p:nvSpPr>
          <p:cNvPr id="7" name="Text Placeholder 6">
            <a:extLst>
              <a:ext uri="{FF2B5EF4-FFF2-40B4-BE49-F238E27FC236}">
                <a16:creationId xmlns:a16="http://schemas.microsoft.com/office/drawing/2014/main" id="{1FECC9DB-4860-9C96-EC49-702DE75BCA05}"/>
              </a:ext>
            </a:extLst>
          </p:cNvPr>
          <p:cNvSpPr>
            <a:spLocks noGrp="1"/>
          </p:cNvSpPr>
          <p:nvPr>
            <p:ph type="body" idx="1"/>
          </p:nvPr>
        </p:nvSpPr>
        <p:spPr/>
        <p:txBody>
          <a:bodyPr/>
          <a:lstStyle/>
          <a:p>
            <a:r>
              <a:rPr lang="en-US" b="1" dirty="0"/>
              <a:t>CHAPTER TWENTY-SEVEN</a:t>
            </a:r>
          </a:p>
        </p:txBody>
      </p:sp>
    </p:spTree>
    <p:extLst>
      <p:ext uri="{BB962C8B-B14F-4D97-AF65-F5344CB8AC3E}">
        <p14:creationId xmlns:p14="http://schemas.microsoft.com/office/powerpoint/2010/main" val="282433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4584F7-6251-4AF3-7627-03FDC6180E36}"/>
              </a:ext>
            </a:extLst>
          </p:cNvPr>
          <p:cNvSpPr>
            <a:spLocks noGrp="1"/>
          </p:cNvSpPr>
          <p:nvPr>
            <p:ph type="title"/>
          </p:nvPr>
        </p:nvSpPr>
        <p:spPr/>
        <p:txBody>
          <a:bodyPr>
            <a:normAutofit/>
          </a:bodyPr>
          <a:lstStyle/>
          <a:p>
            <a:r>
              <a:rPr lang="en-US" sz="4400" dirty="0">
                <a:latin typeface="Arial" panose="020B0604020202020204" pitchFamily="34" charset="0"/>
                <a:cs typeface="Arial" panose="020B0604020202020204" pitchFamily="34" charset="0"/>
              </a:rPr>
              <a:t>GENERAL CHARACTERISTICS</a:t>
            </a:r>
          </a:p>
        </p:txBody>
      </p:sp>
      <p:sp>
        <p:nvSpPr>
          <p:cNvPr id="7" name="Text Placeholder 6">
            <a:extLst>
              <a:ext uri="{FF2B5EF4-FFF2-40B4-BE49-F238E27FC236}">
                <a16:creationId xmlns:a16="http://schemas.microsoft.com/office/drawing/2014/main" id="{D29B4944-D8DA-ED34-8401-7602598E8757}"/>
              </a:ext>
            </a:extLst>
          </p:cNvPr>
          <p:cNvSpPr>
            <a:spLocks noGrp="1"/>
          </p:cNvSpPr>
          <p:nvPr>
            <p:ph type="body" idx="1"/>
          </p:nvPr>
        </p:nvSpPr>
        <p:spPr/>
        <p:txBody>
          <a:bodyPr/>
          <a:lstStyle/>
          <a:p>
            <a:r>
              <a:rPr lang="en-US" b="1" dirty="0"/>
              <a:t>CHAPTER TWENTY-SEVEN</a:t>
            </a:r>
          </a:p>
        </p:txBody>
      </p:sp>
    </p:spTree>
    <p:extLst>
      <p:ext uri="{BB962C8B-B14F-4D97-AF65-F5344CB8AC3E}">
        <p14:creationId xmlns:p14="http://schemas.microsoft.com/office/powerpoint/2010/main" val="3858542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5261320-241A-9482-1C76-BBAB5B38C862}"/>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Mycoses</a:t>
            </a:r>
          </a:p>
        </p:txBody>
      </p:sp>
      <p:sp>
        <p:nvSpPr>
          <p:cNvPr id="40963" name="Rectangle 3">
            <a:extLst>
              <a:ext uri="{FF2B5EF4-FFF2-40B4-BE49-F238E27FC236}">
                <a16:creationId xmlns:a16="http://schemas.microsoft.com/office/drawing/2014/main" id="{010EE2B2-71C4-F797-F65E-AF4AA9C30371}"/>
              </a:ext>
            </a:extLst>
          </p:cNvPr>
          <p:cNvSpPr>
            <a:spLocks noGrp="1"/>
          </p:cNvSpPr>
          <p:nvPr>
            <p:ph idx="1"/>
          </p:nvPr>
        </p:nvSpPr>
        <p:spPr>
          <a:xfrm>
            <a:off x="879612" y="1690688"/>
            <a:ext cx="10474187" cy="4486275"/>
          </a:xfrm>
        </p:spPr>
        <p:txBody>
          <a:bodyPr/>
          <a:lstStyle/>
          <a:p>
            <a:pPr eaLnBrk="1" hangingPunct="1"/>
            <a:r>
              <a:rPr lang="en-US" altLang="en-US" dirty="0">
                <a:latin typeface="Arial" panose="020B0604020202020204" pitchFamily="34" charset="0"/>
                <a:cs typeface="Arial" panose="020B0604020202020204" pitchFamily="34" charset="0"/>
              </a:rPr>
              <a:t>Diseases caused by fungi (singular mycosis)</a:t>
            </a:r>
          </a:p>
          <a:p>
            <a:pPr eaLnBrk="1" hangingPunct="1"/>
            <a:r>
              <a:rPr lang="en-US" altLang="en-US" dirty="0">
                <a:latin typeface="Arial" panose="020B0604020202020204" pitchFamily="34" charset="0"/>
                <a:cs typeface="Arial" panose="020B0604020202020204" pitchFamily="34" charset="0"/>
              </a:rPr>
              <a:t>Disease categories</a:t>
            </a:r>
          </a:p>
          <a:p>
            <a:pPr lvl="1" eaLnBrk="1" hangingPunct="1"/>
            <a:r>
              <a:rPr lang="en-US" altLang="en-US" dirty="0">
                <a:latin typeface="Arial" panose="020B0604020202020204" pitchFamily="34" charset="0"/>
                <a:cs typeface="Arial" panose="020B0604020202020204" pitchFamily="34" charset="0"/>
              </a:rPr>
              <a:t>Superficial, cutaneous, subcutaneous, systemic</a:t>
            </a:r>
          </a:p>
          <a:p>
            <a:pPr lvl="1" eaLnBrk="1" hangingPunct="1"/>
            <a:r>
              <a:rPr lang="en-US" altLang="en-US" dirty="0">
                <a:latin typeface="Arial" panose="020B0604020202020204" pitchFamily="34" charset="0"/>
                <a:cs typeface="Arial" panose="020B0604020202020204" pitchFamily="34" charset="0"/>
              </a:rPr>
              <a:t>Systemic</a:t>
            </a:r>
          </a:p>
          <a:p>
            <a:pPr lvl="2" eaLnBrk="1" hangingPunct="1"/>
            <a:r>
              <a:rPr lang="en-US" altLang="en-US" dirty="0">
                <a:latin typeface="Arial" panose="020B0604020202020204" pitchFamily="34" charset="0"/>
                <a:cs typeface="Arial" panose="020B0604020202020204" pitchFamily="34" charset="0"/>
              </a:rPr>
              <a:t>Infections not involving the skin or deeper tissues just under the skin</a:t>
            </a:r>
          </a:p>
          <a:p>
            <a:pPr lvl="1" eaLnBrk="1" hangingPunct="1"/>
            <a:r>
              <a:rPr lang="en-US" altLang="en-US" dirty="0">
                <a:latin typeface="Arial" panose="020B0604020202020204" pitchFamily="34" charset="0"/>
                <a:cs typeface="Arial" panose="020B0604020202020204" pitchFamily="34" charset="0"/>
              </a:rPr>
              <a:t>Superficial and cutaneous mycoses are caused by</a:t>
            </a:r>
          </a:p>
          <a:p>
            <a:pPr lvl="2" eaLnBrk="1" hangingPunct="1"/>
            <a:r>
              <a:rPr lang="en-US" altLang="en-US" dirty="0">
                <a:latin typeface="Arial" panose="020B0604020202020204" pitchFamily="34" charset="0"/>
                <a:cs typeface="Arial" panose="020B0604020202020204" pitchFamily="34" charset="0"/>
              </a:rPr>
              <a:t>Fungi that can degrade keratin (dermatophytes) </a:t>
            </a:r>
            <a:r>
              <a:rPr lang="en-US" altLang="en-US" strike="sngStrike" dirty="0">
                <a:latin typeface="Arial" panose="020B0604020202020204" pitchFamily="34" charset="0"/>
                <a:cs typeface="Arial" panose="020B0604020202020204" pitchFamily="34" charset="0"/>
              </a:rPr>
              <a:t>and</a:t>
            </a:r>
          </a:p>
          <a:p>
            <a:pPr lvl="2" eaLnBrk="1" hangingPunct="1"/>
            <a:r>
              <a:rPr lang="en-US" altLang="en-US" dirty="0">
                <a:latin typeface="Arial" panose="020B0604020202020204" pitchFamily="34" charset="0"/>
                <a:cs typeface="Arial" panose="020B0604020202020204" pitchFamily="34" charset="0"/>
              </a:rPr>
              <a:t>Fungi that cannot degrade keratin (</a:t>
            </a:r>
            <a:r>
              <a:rPr lang="en-US" altLang="en-US" dirty="0" err="1">
                <a:latin typeface="Arial" panose="020B0604020202020204" pitchFamily="34" charset="0"/>
                <a:cs typeface="Arial" panose="020B0604020202020204" pitchFamily="34" charset="0"/>
              </a:rPr>
              <a:t>nondermatophytes</a:t>
            </a:r>
            <a:r>
              <a:rPr lang="en-US" altLang="en-US" dirty="0">
                <a:latin typeface="Arial" panose="020B0604020202020204" pitchFamily="34" charset="0"/>
                <a:cs typeface="Arial" panose="020B0604020202020204" pitchFamily="34" charset="0"/>
              </a:rPr>
              <a:t>).</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699E15A-46E9-68E7-DF84-E9719FDC4792}"/>
              </a:ext>
            </a:extLst>
          </p:cNvPr>
          <p:cNvSpPr>
            <a:spLocks noGrp="1"/>
          </p:cNvSpPr>
          <p:nvPr>
            <p:ph type="title"/>
          </p:nvPr>
        </p:nvSpPr>
        <p:spPr>
          <a:xfrm>
            <a:off x="2209800" y="307975"/>
            <a:ext cx="7772400" cy="1219200"/>
          </a:xfrm>
        </p:spPr>
        <p:txBody>
          <a:bodyPr/>
          <a:lstStyle/>
          <a:p>
            <a:pPr algn="ctr" eaLnBrk="1" hangingPunct="1"/>
            <a:r>
              <a:rPr lang="en-US" altLang="en-US" sz="3600" dirty="0">
                <a:latin typeface="Arial" panose="020B0604020202020204" pitchFamily="34" charset="0"/>
                <a:cs typeface="Arial" panose="020B0604020202020204" pitchFamily="34" charset="0"/>
              </a:rPr>
              <a:t>Diagram of Skin and Tissue Layers in Which Fungal Infections Can Occur</a:t>
            </a:r>
          </a:p>
        </p:txBody>
      </p:sp>
      <p:pic>
        <p:nvPicPr>
          <p:cNvPr id="41989" name="Picture 6" descr="Y:\ELS00000-IW26_[Mahon 6e]\ELS00000-IW26-SRC\Course-N\Construction\IC\jpg\Chapter027\027010.jpg">
            <a:extLst>
              <a:ext uri="{FF2B5EF4-FFF2-40B4-BE49-F238E27FC236}">
                <a16:creationId xmlns:a16="http://schemas.microsoft.com/office/drawing/2014/main" id="{9DE65F83-59CD-9AEC-C9D1-A4EA9F23F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676401"/>
            <a:ext cx="521335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50ECC-6AD4-6FA5-1733-28F2505FFC04}"/>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400" dirty="0">
                <a:latin typeface="Arial" panose="020B0604020202020204" pitchFamily="34" charset="0"/>
                <a:cs typeface="Arial" panose="020B0604020202020204" pitchFamily="34" charset="0"/>
              </a:rPr>
              <a:t>Superficial Mycoses</a:t>
            </a:r>
          </a:p>
        </p:txBody>
      </p:sp>
    </p:spTree>
    <p:extLst>
      <p:ext uri="{BB962C8B-B14F-4D97-AF65-F5344CB8AC3E}">
        <p14:creationId xmlns:p14="http://schemas.microsoft.com/office/powerpoint/2010/main" val="4027832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A487-A6F4-1AD6-71E3-28634B19F2C6}"/>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Superficial Mycoses</a:t>
            </a:r>
          </a:p>
        </p:txBody>
      </p:sp>
      <p:sp>
        <p:nvSpPr>
          <p:cNvPr id="3" name="Content Placeholder 2">
            <a:extLst>
              <a:ext uri="{FF2B5EF4-FFF2-40B4-BE49-F238E27FC236}">
                <a16:creationId xmlns:a16="http://schemas.microsoft.com/office/drawing/2014/main" id="{7CCE06EA-8219-5994-2E93-7B103E9EB5FF}"/>
              </a:ext>
            </a:extLst>
          </p:cNvPr>
          <p:cNvSpPr>
            <a:spLocks noGrp="1"/>
          </p:cNvSpPr>
          <p:nvPr>
            <p:ph idx="1"/>
          </p:nvPr>
        </p:nvSpPr>
        <p:spPr>
          <a:xfrm>
            <a:off x="838200" y="1585291"/>
            <a:ext cx="10515600" cy="4591672"/>
          </a:xfrm>
        </p:spPr>
        <p:txBody>
          <a:bodyPr/>
          <a:lstStyle/>
          <a:p>
            <a:r>
              <a:rPr lang="en-US" dirty="0">
                <a:latin typeface="Arial" panose="020B0604020202020204" pitchFamily="34" charset="0"/>
                <a:cs typeface="Arial" panose="020B0604020202020204" pitchFamily="34" charset="0"/>
              </a:rPr>
              <a:t>Superficial mycoses are infections confined to the outermost layer of skin or hair. </a:t>
            </a:r>
          </a:p>
          <a:p>
            <a:r>
              <a:rPr lang="en-US" dirty="0">
                <a:latin typeface="Arial" panose="020B0604020202020204" pitchFamily="34" charset="0"/>
                <a:cs typeface="Arial" panose="020B0604020202020204" pitchFamily="34" charset="0"/>
              </a:rPr>
              <a:t>Because infections of skin, hair, and nails were at one time believed to be the result of burrowing worms that formed ring-shaped patterns in the skin, the term tinea (Latin, meaning “worm”) was applied to each disease, along with the Latin term for the body site. </a:t>
            </a:r>
          </a:p>
          <a:p>
            <a:r>
              <a:rPr lang="en-US" dirty="0">
                <a:latin typeface="Arial" panose="020B0604020202020204" pitchFamily="34" charset="0"/>
                <a:cs typeface="Arial" panose="020B0604020202020204" pitchFamily="34" charset="0"/>
              </a:rPr>
              <a:t>Common terminology:  ringworm </a:t>
            </a:r>
          </a:p>
        </p:txBody>
      </p:sp>
    </p:spTree>
    <p:extLst>
      <p:ext uri="{BB962C8B-B14F-4D97-AF65-F5344CB8AC3E}">
        <p14:creationId xmlns:p14="http://schemas.microsoft.com/office/powerpoint/2010/main" val="1878016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BBECEE2-20E8-6EE7-E9E6-5FD137F21230}"/>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Superficial Mycoses</a:t>
            </a:r>
          </a:p>
        </p:txBody>
      </p:sp>
      <p:sp>
        <p:nvSpPr>
          <p:cNvPr id="43011" name="Rectangle 3">
            <a:extLst>
              <a:ext uri="{FF2B5EF4-FFF2-40B4-BE49-F238E27FC236}">
                <a16:creationId xmlns:a16="http://schemas.microsoft.com/office/drawing/2014/main" id="{127D57A2-83E3-4EC3-DF74-8E21EC2CD8CB}"/>
              </a:ext>
            </a:extLst>
          </p:cNvPr>
          <p:cNvSpPr>
            <a:spLocks noGrp="1"/>
          </p:cNvSpPr>
          <p:nvPr>
            <p:ph idx="1"/>
          </p:nvPr>
        </p:nvSpPr>
        <p:spPr>
          <a:xfrm>
            <a:off x="1053548" y="1381538"/>
            <a:ext cx="10108095" cy="4383158"/>
          </a:xfrm>
        </p:spPr>
        <p:txBody>
          <a:bodyPr>
            <a:normAutofit/>
          </a:bodyPr>
          <a:lstStyle/>
          <a:p>
            <a:r>
              <a:rPr lang="en-US" altLang="en-US" dirty="0">
                <a:latin typeface="Arial" panose="020B0604020202020204" pitchFamily="34" charset="0"/>
                <a:cs typeface="Arial" panose="020B0604020202020204" pitchFamily="34" charset="0"/>
              </a:rPr>
              <a:t>Tinea or dermatophytosis</a:t>
            </a:r>
            <a:r>
              <a:rPr lang="en-US" altLang="en-US" sz="240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Ringworm)</a:t>
            </a:r>
          </a:p>
          <a:p>
            <a:r>
              <a:rPr lang="en-US" altLang="en-US" dirty="0">
                <a:latin typeface="Arial" panose="020B0604020202020204" pitchFamily="34" charset="0"/>
                <a:cs typeface="Arial" panose="020B0604020202020204" pitchFamily="34" charset="0"/>
              </a:rPr>
              <a:t>Tinea versicolor (pityriasis versicolor)</a:t>
            </a:r>
          </a:p>
          <a:p>
            <a:pPr lvl="1"/>
            <a:r>
              <a:rPr lang="en-US" altLang="en-US" sz="2800" dirty="0">
                <a:latin typeface="Arial" panose="020B0604020202020204" pitchFamily="34" charset="0"/>
                <a:cs typeface="Arial" panose="020B0604020202020204" pitchFamily="34" charset="0"/>
              </a:rPr>
              <a:t>Discoloration or depigmentation and scaling of the skin</a:t>
            </a:r>
          </a:p>
          <a:p>
            <a:pPr lvl="1"/>
            <a:r>
              <a:rPr lang="en-US" altLang="en-US" sz="2800" dirty="0">
                <a:latin typeface="Arial" panose="020B0604020202020204" pitchFamily="34" charset="0"/>
                <a:cs typeface="Arial" panose="020B0604020202020204" pitchFamily="34" charset="0"/>
              </a:rPr>
              <a:t>Caused by </a:t>
            </a:r>
            <a:r>
              <a:rPr lang="en-US" altLang="en-US" sz="2800" i="1" dirty="0">
                <a:latin typeface="Arial" panose="020B0604020202020204" pitchFamily="34" charset="0"/>
                <a:cs typeface="Arial" panose="020B0604020202020204" pitchFamily="34" charset="0"/>
              </a:rPr>
              <a:t>Malassezia furfur </a:t>
            </a:r>
            <a:r>
              <a:rPr lang="en-US" altLang="en-US" sz="2800" dirty="0">
                <a:latin typeface="Arial" panose="020B0604020202020204" pitchFamily="34" charset="0"/>
                <a:cs typeface="Arial" panose="020B0604020202020204" pitchFamily="34" charset="0"/>
              </a:rPr>
              <a:t>complex</a:t>
            </a:r>
          </a:p>
          <a:p>
            <a:r>
              <a:rPr lang="en-US" altLang="en-US" dirty="0">
                <a:latin typeface="Arial" panose="020B0604020202020204" pitchFamily="34" charset="0"/>
                <a:cs typeface="Arial" panose="020B0604020202020204" pitchFamily="34" charset="0"/>
              </a:rPr>
              <a:t>Tinea nigra-</a:t>
            </a:r>
            <a:r>
              <a:rPr lang="en-US" altLang="en-US" dirty="0" err="1">
                <a:latin typeface="Arial" panose="020B0604020202020204" pitchFamily="34" charset="0"/>
                <a:cs typeface="Arial" panose="020B0604020202020204" pitchFamily="34" charset="0"/>
              </a:rPr>
              <a:t>nondermatophytic</a:t>
            </a:r>
            <a:endParaRPr lang="en-US" altLang="en-US" dirty="0">
              <a:latin typeface="Arial" panose="020B0604020202020204" pitchFamily="34" charset="0"/>
              <a:cs typeface="Arial" panose="020B0604020202020204" pitchFamily="34" charset="0"/>
            </a:endParaRPr>
          </a:p>
          <a:p>
            <a:pPr lvl="1"/>
            <a:r>
              <a:rPr lang="en-US" altLang="en-US" dirty="0">
                <a:latin typeface="Arial" panose="020B0604020202020204" pitchFamily="34" charset="0"/>
                <a:cs typeface="Arial" panose="020B0604020202020204" pitchFamily="34" charset="0"/>
              </a:rPr>
              <a:t>Almost always caused by </a:t>
            </a:r>
            <a:r>
              <a:rPr lang="en-US" altLang="en-US" i="1" dirty="0" err="1">
                <a:latin typeface="Arial" panose="020B0604020202020204" pitchFamily="34" charset="0"/>
                <a:cs typeface="Arial" panose="020B0604020202020204" pitchFamily="34" charset="0"/>
              </a:rPr>
              <a:t>Hortea</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werneckii</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and is characterized by brown or black macular patches, primarily on the palms. </a:t>
            </a:r>
          </a:p>
          <a:p>
            <a:pPr lvl="1"/>
            <a:r>
              <a:rPr lang="en-US" dirty="0">
                <a:latin typeface="Arial" panose="020B0604020202020204" pitchFamily="34" charset="0"/>
                <a:cs typeface="Arial" panose="020B0604020202020204" pitchFamily="34" charset="0"/>
              </a:rPr>
              <a:t>Biopsy and culture of the site are important to distinguish this infection from melanoma, a much more serious nonfungal disease. </a:t>
            </a:r>
            <a:endParaRPr lang="en-US" altLang="en-US" dirty="0">
              <a:latin typeface="Arial" panose="020B0604020202020204" pitchFamily="34" charset="0"/>
              <a:cs typeface="Arial" panose="020B0604020202020204" pitchFamily="34" charset="0"/>
            </a:endParaRPr>
          </a:p>
          <a:p>
            <a:pPr lvl="2" eaLnBrk="1" hangingPunct="1"/>
            <a:endParaRPr lang="en-US" altLang="en-US" sz="2400"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BBECEE2-20E8-6EE7-E9E6-5FD137F21230}"/>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Superficial Mycoses (Cont.)</a:t>
            </a:r>
          </a:p>
        </p:txBody>
      </p:sp>
      <p:sp>
        <p:nvSpPr>
          <p:cNvPr id="43011" name="Rectangle 3">
            <a:extLst>
              <a:ext uri="{FF2B5EF4-FFF2-40B4-BE49-F238E27FC236}">
                <a16:creationId xmlns:a16="http://schemas.microsoft.com/office/drawing/2014/main" id="{127D57A2-83E3-4EC3-DF74-8E21EC2CD8CB}"/>
              </a:ext>
            </a:extLst>
          </p:cNvPr>
          <p:cNvSpPr>
            <a:spLocks noGrp="1"/>
          </p:cNvSpPr>
          <p:nvPr>
            <p:ph idx="1"/>
          </p:nvPr>
        </p:nvSpPr>
        <p:spPr>
          <a:xfrm>
            <a:off x="838200" y="1461052"/>
            <a:ext cx="10184296" cy="4288736"/>
          </a:xfrm>
        </p:spPr>
        <p:txBody>
          <a:bodyPr/>
          <a:lstStyle/>
          <a:p>
            <a:pPr lvl="1" eaLnBrk="1" hangingPunct="1"/>
            <a:r>
              <a:rPr lang="en-US" dirty="0">
                <a:latin typeface="Arial" panose="020B0604020202020204" pitchFamily="34" charset="0"/>
                <a:cs typeface="Arial" panose="020B0604020202020204" pitchFamily="34" charset="0"/>
              </a:rPr>
              <a:t>Another superficial infection, </a:t>
            </a:r>
            <a:r>
              <a:rPr lang="en-US" dirty="0" err="1">
                <a:latin typeface="Arial" panose="020B0604020202020204" pitchFamily="34" charset="0"/>
                <a:cs typeface="Arial" panose="020B0604020202020204" pitchFamily="34" charset="0"/>
              </a:rPr>
              <a:t>piedra</a:t>
            </a:r>
            <a:r>
              <a:rPr lang="en-US" dirty="0">
                <a:latin typeface="Arial" panose="020B0604020202020204" pitchFamily="34" charset="0"/>
                <a:cs typeface="Arial" panose="020B0604020202020204" pitchFamily="34" charset="0"/>
              </a:rPr>
              <a:t>, is confined to the hair shaft and is characterized by nodules composed of hyphae and a cementlike substance that attaches it to the hair shaft. </a:t>
            </a:r>
          </a:p>
          <a:p>
            <a:pPr lvl="2"/>
            <a:r>
              <a:rPr lang="en-US" sz="2400" dirty="0">
                <a:latin typeface="Arial" panose="020B0604020202020204" pitchFamily="34" charset="0"/>
                <a:cs typeface="Arial" panose="020B0604020202020204" pitchFamily="34" charset="0"/>
              </a:rPr>
              <a:t>Black </a:t>
            </a:r>
            <a:r>
              <a:rPr lang="en-US" sz="2400" dirty="0" err="1">
                <a:latin typeface="Arial" panose="020B0604020202020204" pitchFamily="34" charset="0"/>
                <a:cs typeface="Arial" panose="020B0604020202020204" pitchFamily="34" charset="0"/>
              </a:rPr>
              <a:t>piedra</a:t>
            </a:r>
            <a:r>
              <a:rPr lang="en-US" sz="2400" dirty="0">
                <a:latin typeface="Arial" panose="020B0604020202020204" pitchFamily="34" charset="0"/>
                <a:cs typeface="Arial" panose="020B0604020202020204" pitchFamily="34" charset="0"/>
              </a:rPr>
              <a:t> is caused by </a:t>
            </a:r>
            <a:r>
              <a:rPr lang="en-US" sz="2400" i="1" dirty="0" err="1">
                <a:latin typeface="Arial" panose="020B0604020202020204" pitchFamily="34" charset="0"/>
                <a:cs typeface="Arial" panose="020B0604020202020204" pitchFamily="34" charset="0"/>
              </a:rPr>
              <a:t>Piedraia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hortae</a:t>
            </a:r>
            <a:endParaRPr lang="en-US" sz="2400" i="1" dirty="0">
              <a:latin typeface="Arial" panose="020B0604020202020204" pitchFamily="34" charset="0"/>
              <a:cs typeface="Arial" panose="020B0604020202020204" pitchFamily="34" charset="0"/>
            </a:endParaRPr>
          </a:p>
          <a:p>
            <a:pPr lvl="2"/>
            <a:r>
              <a:rPr lang="en-US" sz="2400" i="1" dirty="0">
                <a:latin typeface="Arial" panose="020B0604020202020204" pitchFamily="34" charset="0"/>
                <a:cs typeface="Arial" panose="020B0604020202020204" pitchFamily="34" charset="0"/>
              </a:rPr>
              <a:t>W</a:t>
            </a:r>
            <a:r>
              <a:rPr lang="en-US" sz="2400" dirty="0">
                <a:latin typeface="Arial" panose="020B0604020202020204" pitchFamily="34" charset="0"/>
                <a:cs typeface="Arial" panose="020B0604020202020204" pitchFamily="34" charset="0"/>
              </a:rPr>
              <a:t>hite </a:t>
            </a:r>
            <a:r>
              <a:rPr lang="en-US" sz="2400" dirty="0" err="1">
                <a:latin typeface="Arial" panose="020B0604020202020204" pitchFamily="34" charset="0"/>
                <a:cs typeface="Arial" panose="020B0604020202020204" pitchFamily="34" charset="0"/>
              </a:rPr>
              <a:t>piedra</a:t>
            </a:r>
            <a:r>
              <a:rPr lang="en-US" sz="2400" dirty="0">
                <a:latin typeface="Arial" panose="020B0604020202020204" pitchFamily="34" charset="0"/>
                <a:cs typeface="Arial" panose="020B0604020202020204" pitchFamily="34" charset="0"/>
              </a:rPr>
              <a:t> is caused by </a:t>
            </a:r>
            <a:r>
              <a:rPr lang="en-US" sz="2400" i="1" dirty="0" err="1">
                <a:latin typeface="Arial" panose="020B0604020202020204" pitchFamily="34" charset="0"/>
                <a:cs typeface="Arial" panose="020B0604020202020204" pitchFamily="34" charset="0"/>
              </a:rPr>
              <a:t>Trichosporon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ovoides</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T. </a:t>
            </a:r>
            <a:r>
              <a:rPr lang="en-US" sz="2400" i="1" dirty="0" err="1">
                <a:latin typeface="Arial" panose="020B0604020202020204" pitchFamily="34" charset="0"/>
                <a:cs typeface="Arial" panose="020B0604020202020204" pitchFamily="34" charset="0"/>
              </a:rPr>
              <a:t>inkin</a:t>
            </a:r>
            <a:r>
              <a:rPr lang="en-US" sz="2400" i="1" dirty="0">
                <a:latin typeface="Arial" panose="020B0604020202020204" pitchFamily="34" charset="0"/>
                <a:cs typeface="Arial" panose="020B0604020202020204" pitchFamily="34" charset="0"/>
              </a:rPr>
              <a:t>. </a:t>
            </a:r>
          </a:p>
          <a:p>
            <a:pPr lvl="1" eaLnBrk="1" hangingPunct="1"/>
            <a:r>
              <a:rPr lang="en-US" dirty="0">
                <a:latin typeface="Arial" panose="020B0604020202020204" pitchFamily="34" charset="0"/>
                <a:cs typeface="Arial" panose="020B0604020202020204" pitchFamily="34" charset="0"/>
              </a:rPr>
              <a:t>Onychomycosis, caused by </a:t>
            </a:r>
            <a:r>
              <a:rPr lang="en-US" i="1" dirty="0" err="1">
                <a:latin typeface="Arial" panose="020B0604020202020204" pitchFamily="34" charset="0"/>
                <a:cs typeface="Arial" panose="020B0604020202020204" pitchFamily="34" charset="0"/>
              </a:rPr>
              <a:t>Onychocola</a:t>
            </a:r>
            <a:r>
              <a:rPr lang="en-US" i="1" dirty="0">
                <a:latin typeface="Arial" panose="020B0604020202020204" pitchFamily="34" charset="0"/>
                <a:cs typeface="Arial" panose="020B0604020202020204" pitchFamily="34" charset="0"/>
              </a:rPr>
              <a:t> canadensis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O. </a:t>
            </a:r>
            <a:r>
              <a:rPr lang="en-US" i="1" dirty="0" err="1">
                <a:latin typeface="Arial" panose="020B0604020202020204" pitchFamily="34" charset="0"/>
                <a:cs typeface="Arial" panose="020B0604020202020204" pitchFamily="34" charset="0"/>
              </a:rPr>
              <a:t>kanei</a:t>
            </a:r>
            <a:r>
              <a:rPr lang="en-US" dirty="0">
                <a:latin typeface="Arial" panose="020B0604020202020204" pitchFamily="34" charset="0"/>
                <a:cs typeface="Arial" panose="020B0604020202020204" pitchFamily="34" charset="0"/>
              </a:rPr>
              <a:t>, is also a </a:t>
            </a:r>
            <a:r>
              <a:rPr lang="en-US" dirty="0" err="1">
                <a:latin typeface="Arial" panose="020B0604020202020204" pitchFamily="34" charset="0"/>
                <a:cs typeface="Arial" panose="020B0604020202020204" pitchFamily="34" charset="0"/>
              </a:rPr>
              <a:t>nondermatophytic</a:t>
            </a:r>
            <a:r>
              <a:rPr lang="en-US" dirty="0">
                <a:latin typeface="Arial" panose="020B0604020202020204" pitchFamily="34" charset="0"/>
                <a:cs typeface="Arial" panose="020B0604020202020204" pitchFamily="34" charset="0"/>
              </a:rPr>
              <a:t> superficial mycosis characterized by white superficial and distal lateral subungual infections of the great toenail.</a:t>
            </a:r>
            <a:endParaRPr lang="en-US"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82258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AB8B2-5E9C-9448-90FF-AC60D25ECFF5}"/>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4400" dirty="0">
                <a:latin typeface="Arial" panose="020B0604020202020204" pitchFamily="34" charset="0"/>
                <a:cs typeface="Arial" panose="020B0604020202020204" pitchFamily="34" charset="0"/>
              </a:rPr>
              <a:t>Cutaneous Mycoses</a:t>
            </a:r>
          </a:p>
        </p:txBody>
      </p:sp>
    </p:spTree>
    <p:extLst>
      <p:ext uri="{BB962C8B-B14F-4D97-AF65-F5344CB8AC3E}">
        <p14:creationId xmlns:p14="http://schemas.microsoft.com/office/powerpoint/2010/main" val="1337765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E8B926D-9F72-ABE0-3947-B36DC9B80FE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Cutaneous Mycoses</a:t>
            </a:r>
          </a:p>
        </p:txBody>
      </p:sp>
      <p:sp>
        <p:nvSpPr>
          <p:cNvPr id="44035" name="Rectangle 3">
            <a:extLst>
              <a:ext uri="{FF2B5EF4-FFF2-40B4-BE49-F238E27FC236}">
                <a16:creationId xmlns:a16="http://schemas.microsoft.com/office/drawing/2014/main" id="{75DE8402-F599-AC6C-E787-583425D809EF}"/>
              </a:ext>
            </a:extLst>
          </p:cNvPr>
          <p:cNvSpPr>
            <a:spLocks noGrp="1"/>
          </p:cNvSpPr>
          <p:nvPr>
            <p:ph idx="1"/>
          </p:nvPr>
        </p:nvSpPr>
        <p:spPr/>
        <p:txBody>
          <a:bodyPr/>
          <a:lstStyle/>
          <a:p>
            <a:pPr eaLnBrk="1" hangingPunct="1"/>
            <a:r>
              <a:rPr lang="en-US" dirty="0">
                <a:latin typeface="Arial" panose="020B0604020202020204" pitchFamily="34" charset="0"/>
                <a:cs typeface="Arial" panose="020B0604020202020204" pitchFamily="34" charset="0"/>
              </a:rPr>
              <a:t>Dermatomycoses are defined as fungal diseases of the keratinized tissues of humans and other animals. Although </a:t>
            </a:r>
            <a:r>
              <a:rPr lang="en-US" dirty="0" err="1">
                <a:latin typeface="Arial" panose="020B0604020202020204" pitchFamily="34" charset="0"/>
                <a:cs typeface="Arial" panose="020B0604020202020204" pitchFamily="34" charset="0"/>
              </a:rPr>
              <a:t>nondermatophyte</a:t>
            </a:r>
            <a:r>
              <a:rPr lang="en-US" dirty="0">
                <a:latin typeface="Arial" panose="020B0604020202020204" pitchFamily="34" charset="0"/>
                <a:cs typeface="Arial" panose="020B0604020202020204" pitchFamily="34" charset="0"/>
              </a:rPr>
              <a:t> species are capable of causing similar infections, this syndrome is usually a result of infection with a dermatophyte—hence the term dermatophytosis.</a:t>
            </a:r>
            <a:endParaRPr lang="en-US" i="1" dirty="0">
              <a:latin typeface="Arial" panose="020B0604020202020204" pitchFamily="34" charset="0"/>
              <a:cs typeface="Arial" panose="020B0604020202020204" pitchFamily="34" charset="0"/>
            </a:endParaRPr>
          </a:p>
          <a:p>
            <a:pPr lvl="1" eaLnBrk="1" hangingPunct="1"/>
            <a:r>
              <a:rPr lang="en-US" dirty="0">
                <a:latin typeface="Arial" panose="020B0604020202020204" pitchFamily="34" charset="0"/>
                <a:cs typeface="Arial" panose="020B0604020202020204" pitchFamily="34" charset="0"/>
              </a:rPr>
              <a:t>This term should not be used until the causative agent has been identified as a dermatophyte.</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E8B926D-9F72-ABE0-3947-B36DC9B80FE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Cutaneous Mycoses (Cont.)</a:t>
            </a:r>
          </a:p>
        </p:txBody>
      </p:sp>
      <p:sp>
        <p:nvSpPr>
          <p:cNvPr id="44035" name="Rectangle 3">
            <a:extLst>
              <a:ext uri="{FF2B5EF4-FFF2-40B4-BE49-F238E27FC236}">
                <a16:creationId xmlns:a16="http://schemas.microsoft.com/office/drawing/2014/main" id="{75DE8402-F599-AC6C-E787-583425D809EF}"/>
              </a:ext>
            </a:extLst>
          </p:cNvPr>
          <p:cNvSpPr>
            <a:spLocks noGrp="1"/>
          </p:cNvSpPr>
          <p:nvPr>
            <p:ph idx="1"/>
          </p:nvPr>
        </p:nvSpPr>
        <p:spPr/>
        <p:txBody>
          <a:bodyPr/>
          <a:lstStyle/>
          <a:p>
            <a:pPr eaLnBrk="1" hangingPunct="1"/>
            <a:r>
              <a:rPr lang="en-US" dirty="0" err="1">
                <a:latin typeface="Arial" panose="020B0604020202020204" pitchFamily="34" charset="0"/>
                <a:cs typeface="Arial" panose="020B0604020202020204" pitchFamily="34" charset="0"/>
              </a:rPr>
              <a:t>Dermatophytic</a:t>
            </a:r>
            <a:r>
              <a:rPr lang="en-US" dirty="0">
                <a:latin typeface="Arial" panose="020B0604020202020204" pitchFamily="34" charset="0"/>
                <a:cs typeface="Arial" panose="020B0604020202020204" pitchFamily="34" charset="0"/>
              </a:rPr>
              <a:t> infections usually involve a restricted region of the host; traditionally, these diseases are named with respect to the portion of the body affected. </a:t>
            </a:r>
            <a:endParaRPr lang="en-US"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63935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EBAD1E4-60EF-27AE-5B7B-28A83A40A262}"/>
              </a:ext>
            </a:extLst>
          </p:cNvPr>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Various Forms of </a:t>
            </a:r>
            <a:r>
              <a:rPr lang="en-US" altLang="en-US" sz="3600" dirty="0" err="1">
                <a:latin typeface="Arial" panose="020B0604020202020204" pitchFamily="34" charset="0"/>
                <a:cs typeface="Arial" panose="020B0604020202020204" pitchFamily="34" charset="0"/>
              </a:rPr>
              <a:t>Dermatophytoses</a:t>
            </a:r>
            <a:r>
              <a:rPr lang="en-US" altLang="en-US" sz="3600" dirty="0">
                <a:latin typeface="Arial" panose="020B0604020202020204" pitchFamily="34" charset="0"/>
                <a:cs typeface="Arial" panose="020B0604020202020204" pitchFamily="34" charset="0"/>
              </a:rPr>
              <a:t>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and the Respective Affected Sites</a:t>
            </a:r>
          </a:p>
        </p:txBody>
      </p:sp>
      <p:pic>
        <p:nvPicPr>
          <p:cNvPr id="45061" name="Picture 6" descr="C:\Users\12994\Desktop\Mahon\table27.1.jpg">
            <a:extLst>
              <a:ext uri="{FF2B5EF4-FFF2-40B4-BE49-F238E27FC236}">
                <a16:creationId xmlns:a16="http://schemas.microsoft.com/office/drawing/2014/main" id="{8B02F4DF-CA9D-BBFB-A8D1-A4BB596C5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691" y="1743045"/>
            <a:ext cx="6743700" cy="437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8657F9D-DC7C-FF93-CB84-44CB32C71DF0}"/>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General Characteristics</a:t>
            </a:r>
          </a:p>
        </p:txBody>
      </p:sp>
      <p:sp>
        <p:nvSpPr>
          <p:cNvPr id="18435" name="Rectangle 3">
            <a:extLst>
              <a:ext uri="{FF2B5EF4-FFF2-40B4-BE49-F238E27FC236}">
                <a16:creationId xmlns:a16="http://schemas.microsoft.com/office/drawing/2014/main" id="{F69F5AFB-F855-EE3B-6769-82BA0A1FD7ED}"/>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Eukaryotic</a:t>
            </a:r>
          </a:p>
          <a:p>
            <a:pPr eaLnBrk="1" hangingPunct="1"/>
            <a:r>
              <a:rPr lang="en-US" altLang="en-US" dirty="0">
                <a:latin typeface="Arial" panose="020B0604020202020204" pitchFamily="34" charset="0"/>
                <a:cs typeface="Arial" panose="020B0604020202020204" pitchFamily="34" charset="0"/>
              </a:rPr>
              <a:t>Possess a true nucleus, with a nuclear membrane and mitochondria</a:t>
            </a:r>
          </a:p>
          <a:p>
            <a:pPr eaLnBrk="1" hangingPunct="1"/>
            <a:r>
              <a:rPr lang="en-US" altLang="en-US" dirty="0">
                <a:latin typeface="Arial" panose="020B0604020202020204" pitchFamily="34" charset="0"/>
                <a:cs typeface="Arial" panose="020B0604020202020204" pitchFamily="34" charset="0"/>
              </a:rPr>
              <a:t>Lack chlorophyll</a:t>
            </a:r>
          </a:p>
          <a:p>
            <a:pPr eaLnBrk="1" hangingPunct="1"/>
            <a:r>
              <a:rPr lang="en-US" altLang="en-US" dirty="0">
                <a:latin typeface="Arial" panose="020B0604020202020204" pitchFamily="34" charset="0"/>
                <a:cs typeface="Arial" panose="020B0604020202020204" pitchFamily="34" charset="0"/>
              </a:rPr>
              <a:t>Must absorb nutrients from the environment</a:t>
            </a:r>
          </a:p>
          <a:p>
            <a:pPr eaLnBrk="1" hangingPunct="1"/>
            <a:endParaRPr lang="en-US" altLang="en-US" dirty="0"/>
          </a:p>
        </p:txBody>
      </p:sp>
    </p:spTree>
    <p:extLst>
      <p:ext uri="{BB962C8B-B14F-4D97-AF65-F5344CB8AC3E}">
        <p14:creationId xmlns:p14="http://schemas.microsoft.com/office/powerpoint/2010/main" val="3667814821"/>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E8B926D-9F72-ABE0-3947-B36DC9B80FE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Cutaneous Mycoses (Cont.)</a:t>
            </a:r>
          </a:p>
        </p:txBody>
      </p:sp>
      <p:sp>
        <p:nvSpPr>
          <p:cNvPr id="44035" name="Rectangle 3">
            <a:extLst>
              <a:ext uri="{FF2B5EF4-FFF2-40B4-BE49-F238E27FC236}">
                <a16:creationId xmlns:a16="http://schemas.microsoft.com/office/drawing/2014/main" id="{75DE8402-F599-AC6C-E787-583425D809EF}"/>
              </a:ext>
            </a:extLst>
          </p:cNvPr>
          <p:cNvSpPr>
            <a:spLocks noGrp="1"/>
          </p:cNvSpPr>
          <p:nvPr>
            <p:ph idx="1"/>
          </p:nvPr>
        </p:nvSpPr>
        <p:spPr/>
        <p:txBody>
          <a:bodyPr/>
          <a:lstStyle/>
          <a:p>
            <a:pPr eaLnBrk="1" hangingPunct="1"/>
            <a:r>
              <a:rPr lang="en-US" dirty="0">
                <a:latin typeface="Arial" panose="020B0604020202020204" pitchFamily="34" charset="0"/>
                <a:cs typeface="Arial" panose="020B0604020202020204" pitchFamily="34" charset="0"/>
              </a:rPr>
              <a:t>Each ringworm lesion is the result of local inoculation of skin with the causative agent.</a:t>
            </a:r>
          </a:p>
          <a:p>
            <a:pPr eaLnBrk="1" hangingPunct="1"/>
            <a:r>
              <a:rPr lang="en-US" dirty="0">
                <a:latin typeface="Arial" panose="020B0604020202020204" pitchFamily="34" charset="0"/>
                <a:cs typeface="Arial" panose="020B0604020202020204" pitchFamily="34" charset="0"/>
              </a:rPr>
              <a:t> Lesions enlarge with time, usually with most inflammation occurring at the advancing edge of the lesion. </a:t>
            </a:r>
          </a:p>
          <a:p>
            <a:pPr eaLnBrk="1" hangingPunct="1"/>
            <a:r>
              <a:rPr lang="en-US" dirty="0">
                <a:latin typeface="Arial" panose="020B0604020202020204" pitchFamily="34" charset="0"/>
                <a:cs typeface="Arial" panose="020B0604020202020204" pitchFamily="34" charset="0"/>
              </a:rPr>
              <a:t>Some cases of ringworm are subclinical, exhibiting only a dry, scaly lesion without inflammation. </a:t>
            </a:r>
            <a:endParaRPr lang="en-US"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37187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E8B926D-9F72-ABE0-3947-B36DC9B80FE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Cutaneous Mycoses (Cont.)</a:t>
            </a:r>
            <a:endParaRPr lang="en-US" altLang="en-US" sz="4000" dirty="0"/>
          </a:p>
        </p:txBody>
      </p:sp>
      <p:sp>
        <p:nvSpPr>
          <p:cNvPr id="44035" name="Rectangle 3">
            <a:extLst>
              <a:ext uri="{FF2B5EF4-FFF2-40B4-BE49-F238E27FC236}">
                <a16:creationId xmlns:a16="http://schemas.microsoft.com/office/drawing/2014/main" id="{75DE8402-F599-AC6C-E787-583425D809EF}"/>
              </a:ext>
            </a:extLst>
          </p:cNvPr>
          <p:cNvSpPr>
            <a:spLocks noGrp="1"/>
          </p:cNvSpPr>
          <p:nvPr>
            <p:ph idx="1"/>
          </p:nvPr>
        </p:nvSpPr>
        <p:spPr>
          <a:xfrm>
            <a:off x="904460" y="1585291"/>
            <a:ext cx="10449339" cy="4591672"/>
          </a:xfrm>
        </p:spPr>
        <p:txBody>
          <a:bodyPr/>
          <a:lstStyle/>
          <a:p>
            <a:pPr eaLnBrk="1" hangingPunct="1"/>
            <a:r>
              <a:rPr lang="en-US" altLang="en-US" dirty="0">
                <a:latin typeface="Arial" panose="020B0604020202020204" pitchFamily="34" charset="0"/>
                <a:cs typeface="Arial" panose="020B0604020202020204" pitchFamily="34" charset="0"/>
              </a:rPr>
              <a:t>Symptoms of cutaneous mycoses</a:t>
            </a:r>
          </a:p>
          <a:p>
            <a:pPr lvl="1" eaLnBrk="1" hangingPunct="1"/>
            <a:r>
              <a:rPr lang="en-US" altLang="en-US" dirty="0">
                <a:latin typeface="Arial" panose="020B0604020202020204" pitchFamily="34" charset="0"/>
                <a:cs typeface="Arial" panose="020B0604020202020204" pitchFamily="34" charset="0"/>
              </a:rPr>
              <a:t>Itching, scaling, ringlike patches of skin</a:t>
            </a:r>
          </a:p>
          <a:p>
            <a:pPr lvl="1" eaLnBrk="1" hangingPunct="1"/>
            <a:r>
              <a:rPr lang="en-US" altLang="en-US" dirty="0">
                <a:latin typeface="Arial" panose="020B0604020202020204" pitchFamily="34" charset="0"/>
                <a:cs typeface="Arial" panose="020B0604020202020204" pitchFamily="34" charset="0"/>
              </a:rPr>
              <a:t>Thick, discolored nails</a:t>
            </a:r>
          </a:p>
          <a:p>
            <a:pPr lvl="1" eaLnBrk="1" hangingPunct="1"/>
            <a:r>
              <a:rPr lang="en-US" altLang="en-US" dirty="0">
                <a:latin typeface="Arial" panose="020B0604020202020204" pitchFamily="34" charset="0"/>
                <a:cs typeface="Arial" panose="020B0604020202020204" pitchFamily="34" charset="0"/>
              </a:rPr>
              <a:t>Brittle, broken hairs</a:t>
            </a:r>
          </a:p>
          <a:p>
            <a:pPr eaLnBrk="1" hangingPunct="1"/>
            <a:r>
              <a:rPr lang="en-US" altLang="en-US" dirty="0">
                <a:latin typeface="Arial" panose="020B0604020202020204" pitchFamily="34" charset="0"/>
                <a:cs typeface="Arial" panose="020B0604020202020204" pitchFamily="34" charset="0"/>
              </a:rPr>
              <a:t>Example members</a:t>
            </a:r>
          </a:p>
          <a:p>
            <a:pPr lvl="1" eaLnBrk="1" hangingPunct="1"/>
            <a:r>
              <a:rPr lang="en-US" altLang="en-US" i="1" dirty="0">
                <a:latin typeface="Arial" panose="020B0604020202020204" pitchFamily="34" charset="0"/>
                <a:cs typeface="Arial" panose="020B0604020202020204" pitchFamily="34" charset="0"/>
              </a:rPr>
              <a:t>Trichophyton, Epidermophyton, </a:t>
            </a:r>
            <a:r>
              <a:rPr lang="en-US" altLang="en-US" i="1" dirty="0" err="1">
                <a:latin typeface="Arial" panose="020B0604020202020204" pitchFamily="34" charset="0"/>
                <a:cs typeface="Arial" panose="020B0604020202020204" pitchFamily="34" charset="0"/>
              </a:rPr>
              <a:t>Microsporum</a:t>
            </a:r>
            <a:endParaRPr lang="en-US"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45098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76982E21-1286-B5ED-A0BC-01100221F598}"/>
              </a:ext>
            </a:extLst>
          </p:cNvPr>
          <p:cNvSpPr>
            <a:spLocks noGrp="1"/>
          </p:cNvSpPr>
          <p:nvPr>
            <p:ph type="title"/>
          </p:nvPr>
        </p:nvSpPr>
        <p:spPr>
          <a:xfrm>
            <a:off x="2246313" y="2828926"/>
            <a:ext cx="7772400" cy="1057275"/>
          </a:xfrm>
        </p:spPr>
        <p:txBody>
          <a:bodyPr>
            <a:normAutofit/>
          </a:bodyPr>
          <a:lstStyle/>
          <a:p>
            <a:pPr algn="ctr" eaLnBrk="1" hangingPunct="1"/>
            <a:r>
              <a:rPr lang="en-US" altLang="en-US" sz="4800" b="0" cap="none" dirty="0">
                <a:latin typeface="Arial" panose="020B0604020202020204" pitchFamily="34" charset="0"/>
                <a:cs typeface="Arial" panose="020B0604020202020204" pitchFamily="34" charset="0"/>
              </a:rPr>
              <a:t>Subcutaneous Mycoses</a:t>
            </a:r>
          </a:p>
        </p:txBody>
      </p:sp>
    </p:spTree>
    <p:extLst>
      <p:ext uri="{BB962C8B-B14F-4D97-AF65-F5344CB8AC3E}">
        <p14:creationId xmlns:p14="http://schemas.microsoft.com/office/powerpoint/2010/main" val="3231663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53CFFF9-6467-5A07-403C-371955CFA38C}"/>
              </a:ext>
            </a:extLst>
          </p:cNvPr>
          <p:cNvSpPr>
            <a:spLocks noGrp="1"/>
          </p:cNvSpPr>
          <p:nvPr>
            <p:ph type="title"/>
          </p:nvPr>
        </p:nvSpPr>
        <p:spPr>
          <a:xfrm>
            <a:off x="838200" y="365125"/>
            <a:ext cx="10515600" cy="1026353"/>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Subcutaneous Mycoses</a:t>
            </a:r>
          </a:p>
        </p:txBody>
      </p:sp>
      <p:sp>
        <p:nvSpPr>
          <p:cNvPr id="46083" name="Rectangle 3">
            <a:extLst>
              <a:ext uri="{FF2B5EF4-FFF2-40B4-BE49-F238E27FC236}">
                <a16:creationId xmlns:a16="http://schemas.microsoft.com/office/drawing/2014/main" id="{30447DB1-14C4-3313-9893-07B1020E4EA3}"/>
              </a:ext>
            </a:extLst>
          </p:cNvPr>
          <p:cNvSpPr>
            <a:spLocks noGrp="1"/>
          </p:cNvSpPr>
          <p:nvPr>
            <p:ph sz="half" idx="1"/>
          </p:nvPr>
        </p:nvSpPr>
        <p:spPr>
          <a:xfrm>
            <a:off x="1326872" y="1589641"/>
            <a:ext cx="4323523" cy="3688037"/>
          </a:xfrm>
        </p:spPr>
        <p:txBody>
          <a:bodyPr/>
          <a:lstStyle/>
          <a:p>
            <a:pPr eaLnBrk="1" hangingPunct="1"/>
            <a:r>
              <a:rPr lang="en-US" altLang="en-US" dirty="0">
                <a:latin typeface="Arial" panose="020B0604020202020204" pitchFamily="34" charset="0"/>
                <a:cs typeface="Arial" panose="020B0604020202020204" pitchFamily="34" charset="0"/>
              </a:rPr>
              <a:t>Involve deeper skin layers</a:t>
            </a:r>
          </a:p>
          <a:p>
            <a:pPr lvl="1" eaLnBrk="1" hangingPunct="1"/>
            <a:r>
              <a:rPr lang="en-US" altLang="en-US" dirty="0">
                <a:latin typeface="Arial" panose="020B0604020202020204" pitchFamily="34" charset="0"/>
                <a:cs typeface="Arial" panose="020B0604020202020204" pitchFamily="34" charset="0"/>
              </a:rPr>
              <a:t>Muscle, connective tissue, bone</a:t>
            </a:r>
          </a:p>
          <a:p>
            <a:pPr lvl="1" eaLnBrk="1" hangingPunct="1"/>
            <a:r>
              <a:rPr lang="en-US" altLang="en-US" dirty="0">
                <a:latin typeface="Arial" panose="020B0604020202020204" pitchFamily="34" charset="0"/>
                <a:cs typeface="Arial" panose="020B0604020202020204" pitchFamily="34" charset="0"/>
              </a:rPr>
              <a:t>Generally, dissemination through the blood </a:t>
            </a:r>
            <a:r>
              <a:rPr lang="en-US" altLang="en-US" i="1" dirty="0">
                <a:latin typeface="Arial" panose="020B0604020202020204" pitchFamily="34" charset="0"/>
                <a:cs typeface="Arial" panose="020B0604020202020204" pitchFamily="34" charset="0"/>
              </a:rPr>
              <a:t>does not </a:t>
            </a:r>
            <a:r>
              <a:rPr lang="en-US" altLang="en-US" dirty="0">
                <a:latin typeface="Arial" panose="020B0604020202020204" pitchFamily="34" charset="0"/>
                <a:cs typeface="Arial" panose="020B0604020202020204" pitchFamily="34" charset="0"/>
              </a:rPr>
              <a:t>occur.</a:t>
            </a:r>
          </a:p>
        </p:txBody>
      </p:sp>
      <p:sp>
        <p:nvSpPr>
          <p:cNvPr id="46084" name="Content Placeholder 5">
            <a:extLst>
              <a:ext uri="{FF2B5EF4-FFF2-40B4-BE49-F238E27FC236}">
                <a16:creationId xmlns:a16="http://schemas.microsoft.com/office/drawing/2014/main" id="{03254CB0-7AC5-42C4-360C-582E529EB408}"/>
              </a:ext>
            </a:extLst>
          </p:cNvPr>
          <p:cNvSpPr>
            <a:spLocks noGrp="1"/>
          </p:cNvSpPr>
          <p:nvPr>
            <p:ph sz="half" idx="2"/>
          </p:nvPr>
        </p:nvSpPr>
        <p:spPr>
          <a:xfrm>
            <a:off x="5908812" y="1589641"/>
            <a:ext cx="4726057" cy="4454525"/>
          </a:xfrm>
        </p:spPr>
        <p:txBody>
          <a:bodyPr/>
          <a:lstStyle/>
          <a:p>
            <a:pPr eaLnBrk="1" hangingPunct="1"/>
            <a:r>
              <a:rPr lang="en-US" altLang="en-US" dirty="0">
                <a:latin typeface="Arial" panose="020B0604020202020204" pitchFamily="34" charset="0"/>
                <a:cs typeface="Arial" panose="020B0604020202020204" pitchFamily="34" charset="0"/>
              </a:rPr>
              <a:t>Clinical features</a:t>
            </a:r>
          </a:p>
          <a:p>
            <a:pPr lvl="1" eaLnBrk="1" hangingPunct="1"/>
            <a:r>
              <a:rPr lang="en-US" altLang="en-US" dirty="0">
                <a:latin typeface="Arial" panose="020B0604020202020204" pitchFamily="34" charset="0"/>
                <a:cs typeface="Arial" panose="020B0604020202020204" pitchFamily="34" charset="0"/>
              </a:rPr>
              <a:t>Progressive, nonhealing ulcers</a:t>
            </a:r>
          </a:p>
          <a:p>
            <a:pPr lvl="1" eaLnBrk="1" hangingPunct="1"/>
            <a:r>
              <a:rPr lang="en-US" altLang="en-US" dirty="0">
                <a:latin typeface="Arial" panose="020B0604020202020204" pitchFamily="34" charset="0"/>
                <a:cs typeface="Arial" panose="020B0604020202020204" pitchFamily="34" charset="0"/>
              </a:rPr>
              <a:t>Presence of draining sinus tracts</a:t>
            </a:r>
          </a:p>
          <a:p>
            <a:pPr lvl="1" eaLnBrk="1" hangingPunct="1"/>
            <a:r>
              <a:rPr lang="en-US" altLang="en-US" dirty="0" err="1">
                <a:latin typeface="Arial" panose="020B0604020202020204" pitchFamily="34" charset="0"/>
                <a:cs typeface="Arial" panose="020B0604020202020204" pitchFamily="34" charset="0"/>
              </a:rPr>
              <a:t>Verricous</a:t>
            </a:r>
            <a:r>
              <a:rPr lang="en-US" altLang="en-US" dirty="0">
                <a:latin typeface="Arial" panose="020B0604020202020204" pitchFamily="34" charset="0"/>
                <a:cs typeface="Arial" panose="020B0604020202020204" pitchFamily="34" charset="0"/>
              </a:rPr>
              <a:t> nodules that often become ulcerated and crusted</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2888-E5B4-C06A-07CB-F347A1F1255A}"/>
              </a:ext>
            </a:extLst>
          </p:cNvPr>
          <p:cNvSpPr>
            <a:spLocks noGrp="1"/>
          </p:cNvSpPr>
          <p:nvPr>
            <p:ph type="title"/>
          </p:nvPr>
        </p:nvSpPr>
        <p:spPr/>
        <p:txBody>
          <a:bodyPr>
            <a:normAutofit/>
          </a:bodyPr>
          <a:lstStyle/>
          <a:p>
            <a:pPr algn="ctr"/>
            <a:r>
              <a:rPr lang="en-US" altLang="en-US" sz="4000" dirty="0">
                <a:latin typeface="Arial" panose="020B0604020202020204" pitchFamily="34" charset="0"/>
                <a:cs typeface="Arial" panose="020B0604020202020204" pitchFamily="34" charset="0"/>
              </a:rPr>
              <a:t>Subcutaneous Mycoses</a:t>
            </a:r>
            <a:endParaRPr lang="en-US" sz="4000" dirty="0"/>
          </a:p>
        </p:txBody>
      </p:sp>
      <p:sp>
        <p:nvSpPr>
          <p:cNvPr id="3" name="Content Placeholder 2">
            <a:extLst>
              <a:ext uri="{FF2B5EF4-FFF2-40B4-BE49-F238E27FC236}">
                <a16:creationId xmlns:a16="http://schemas.microsoft.com/office/drawing/2014/main" id="{A1D760D4-0AB9-CDC1-38BC-325BF6EE35A2}"/>
              </a:ext>
            </a:extLst>
          </p:cNvPr>
          <p:cNvSpPr>
            <a:spLocks noGrp="1"/>
          </p:cNvSpPr>
          <p:nvPr>
            <p:ph idx="1"/>
          </p:nvPr>
        </p:nvSpPr>
        <p:spPr>
          <a:xfrm>
            <a:off x="838200" y="1575352"/>
            <a:ext cx="10515600" cy="4601611"/>
          </a:xfrm>
        </p:spPr>
        <p:txBody>
          <a:bodyPr/>
          <a:lstStyle/>
          <a:p>
            <a:r>
              <a:rPr lang="en-US" sz="2400" dirty="0" err="1">
                <a:latin typeface="Arial" panose="020B0604020202020204" pitchFamily="34" charset="0"/>
                <a:cs typeface="Arial" panose="020B0604020202020204" pitchFamily="34" charset="0"/>
              </a:rPr>
              <a:t>Chromobastomycosis</a:t>
            </a:r>
            <a:endParaRPr lang="en-US" sz="24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is diagnosed by the presence of characteristic lesions accompanied by microscopic sclerotic bodies, often referred to as “copper pennies” because of their shape and staining properties in tissue sections.</a:t>
            </a:r>
          </a:p>
          <a:p>
            <a:r>
              <a:rPr lang="en-US" sz="2400" dirty="0">
                <a:latin typeface="Arial" panose="020B0604020202020204" pitchFamily="34" charset="0"/>
                <a:cs typeface="Arial" panose="020B0604020202020204" pitchFamily="34" charset="0"/>
              </a:rPr>
              <a:t>Eumycotic mycetoma</a:t>
            </a:r>
          </a:p>
          <a:p>
            <a:pPr lvl="1"/>
            <a:r>
              <a:rPr lang="en-US" sz="2000" dirty="0">
                <a:latin typeface="Arial" panose="020B0604020202020204" pitchFamily="34" charset="0"/>
                <a:cs typeface="Arial" panose="020B0604020202020204" pitchFamily="34" charset="0"/>
              </a:rPr>
              <a:t>Caused by fungi and results in draining sinus tracts and tissue destruction</a:t>
            </a:r>
          </a:p>
          <a:p>
            <a:pPr lvl="1"/>
            <a:r>
              <a:rPr lang="en-US" sz="2000" dirty="0">
                <a:latin typeface="Arial" panose="020B0604020202020204" pitchFamily="34" charset="0"/>
                <a:cs typeface="Arial" panose="020B0604020202020204" pitchFamily="34" charset="0"/>
              </a:rPr>
              <a:t>Grains (granules), which are tightly bound hyphae, can be collected from the fluids that drain from the sinus tracks and are useful in identifying the causative agent. </a:t>
            </a:r>
          </a:p>
        </p:txBody>
      </p:sp>
    </p:spTree>
    <p:extLst>
      <p:ext uri="{BB962C8B-B14F-4D97-AF65-F5344CB8AC3E}">
        <p14:creationId xmlns:p14="http://schemas.microsoft.com/office/powerpoint/2010/main" val="3037876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2888-E5B4-C06A-07CB-F347A1F1255A}"/>
              </a:ext>
            </a:extLst>
          </p:cNvPr>
          <p:cNvSpPr>
            <a:spLocks noGrp="1"/>
          </p:cNvSpPr>
          <p:nvPr>
            <p:ph type="title"/>
          </p:nvPr>
        </p:nvSpPr>
        <p:spPr/>
        <p:txBody>
          <a:bodyPr>
            <a:normAutofit/>
          </a:bodyPr>
          <a:lstStyle/>
          <a:p>
            <a:pPr algn="ctr"/>
            <a:r>
              <a:rPr lang="en-US" altLang="en-US" sz="4000" dirty="0">
                <a:latin typeface="Arial" panose="020B0604020202020204" pitchFamily="34" charset="0"/>
                <a:cs typeface="Arial" panose="020B0604020202020204" pitchFamily="34" charset="0"/>
              </a:rPr>
              <a:t>Subcutaneous Mycoses</a:t>
            </a:r>
            <a:endParaRPr lang="en-US" sz="4000" dirty="0"/>
          </a:p>
        </p:txBody>
      </p:sp>
      <p:sp>
        <p:nvSpPr>
          <p:cNvPr id="3" name="Content Placeholder 2">
            <a:extLst>
              <a:ext uri="{FF2B5EF4-FFF2-40B4-BE49-F238E27FC236}">
                <a16:creationId xmlns:a16="http://schemas.microsoft.com/office/drawing/2014/main" id="{A1D760D4-0AB9-CDC1-38BC-325BF6EE35A2}"/>
              </a:ext>
            </a:extLst>
          </p:cNvPr>
          <p:cNvSpPr>
            <a:spLocks noGrp="1"/>
          </p:cNvSpPr>
          <p:nvPr>
            <p:ph idx="1"/>
          </p:nvPr>
        </p:nvSpPr>
        <p:spPr>
          <a:xfrm>
            <a:off x="964096" y="1495839"/>
            <a:ext cx="10389704" cy="4681124"/>
          </a:xfrm>
        </p:spPr>
        <p:txBody>
          <a:bodyPr>
            <a:normAutofit lnSpcReduction="10000"/>
          </a:bodyPr>
          <a:lstStyle/>
          <a:p>
            <a:r>
              <a:rPr lang="en-US" dirty="0">
                <a:latin typeface="Arial" panose="020B0604020202020204" pitchFamily="34" charset="0"/>
                <a:cs typeface="Arial" panose="020B0604020202020204" pitchFamily="34" charset="0"/>
              </a:rPr>
              <a:t>Sporotrichosis, caused by the </a:t>
            </a:r>
            <a:r>
              <a:rPr lang="en-US" i="1" dirty="0" err="1">
                <a:latin typeface="Arial" panose="020B0604020202020204" pitchFamily="34" charset="0"/>
                <a:cs typeface="Arial" panose="020B0604020202020204" pitchFamily="34" charset="0"/>
              </a:rPr>
              <a:t>Sporothrix</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schenckii</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species complex</a:t>
            </a:r>
          </a:p>
          <a:p>
            <a:pPr lvl="1"/>
            <a:r>
              <a:rPr lang="en-US" dirty="0">
                <a:latin typeface="Arial" panose="020B0604020202020204" pitchFamily="34" charset="0"/>
                <a:cs typeface="Arial" panose="020B0604020202020204" pitchFamily="34" charset="0"/>
              </a:rPr>
              <a:t>Commonly presents as a progressive lymphocutaneous infection</a:t>
            </a:r>
            <a:endParaRPr lang="en-US" strike="sngStrike"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dirty="0">
                <a:latin typeface="Arial" panose="020B0604020202020204" pitchFamily="34" charset="0"/>
                <a:cs typeface="Arial" panose="020B0604020202020204" pitchFamily="34" charset="0"/>
              </a:rPr>
              <a:t>Begins with a single draining lesion</a:t>
            </a:r>
            <a:r>
              <a:rPr lang="en-US" strike="sngStrike" dirty="0">
                <a:latin typeface="Arial" panose="020B0604020202020204" pitchFamily="34" charset="0"/>
                <a:cs typeface="Arial" panose="020B0604020202020204" pitchFamily="34" charset="0"/>
              </a:rPr>
              <a:t> </a:t>
            </a:r>
          </a:p>
          <a:p>
            <a:pPr lvl="2">
              <a:buFont typeface="Wingdings" panose="05000000000000000000" pitchFamily="2" charset="2"/>
              <a:buChar char="Ø"/>
            </a:pPr>
            <a:r>
              <a:rPr lang="en-US" dirty="0">
                <a:latin typeface="Arial" panose="020B0604020202020204" pitchFamily="34" charset="0"/>
                <a:cs typeface="Arial" panose="020B0604020202020204" pitchFamily="34" charset="0"/>
              </a:rPr>
              <a:t>Progress along the limbs via the lymphatic system</a:t>
            </a:r>
          </a:p>
          <a:p>
            <a:pPr lvl="2">
              <a:buFont typeface="Wingdings" panose="05000000000000000000" pitchFamily="2" charset="2"/>
              <a:buChar char="Ø"/>
            </a:pPr>
            <a:r>
              <a:rPr lang="en-US" dirty="0">
                <a:latin typeface="Arial" panose="020B0604020202020204" pitchFamily="34" charset="0"/>
                <a:cs typeface="Arial" panose="020B0604020202020204" pitchFamily="34" charset="0"/>
              </a:rPr>
              <a:t>Forms multiple draining lesions</a:t>
            </a:r>
            <a:endParaRPr lang="en-US" strike="sngStrike"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Granules are not formed, thus not qualifying this infection as a mycetoma. </a:t>
            </a:r>
          </a:p>
          <a:p>
            <a:pPr lvl="1"/>
            <a:r>
              <a:rPr lang="en-US" dirty="0">
                <a:latin typeface="Arial" panose="020B0604020202020204" pitchFamily="34" charset="0"/>
                <a:cs typeface="Arial" panose="020B0604020202020204" pitchFamily="34" charset="0"/>
              </a:rPr>
              <a:t>Dissemination of these species causing systemic sporotrichosis is much more common</a:t>
            </a:r>
            <a:r>
              <a:rPr lang="en-US" i="1" strike="sngStrike"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Has been implicated in pneumonia that is refractory to antifungal therapy.</a:t>
            </a: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05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9F861E-8DF9-105C-CAB6-157A70AFBB3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4000" dirty="0">
                <a:latin typeface="Arial" panose="020B0604020202020204" pitchFamily="34" charset="0"/>
                <a:cs typeface="Arial" panose="020B0604020202020204" pitchFamily="34" charset="0"/>
              </a:rPr>
              <a:t>Systemic Mycoses</a:t>
            </a:r>
          </a:p>
        </p:txBody>
      </p:sp>
    </p:spTree>
    <p:extLst>
      <p:ext uri="{BB962C8B-B14F-4D97-AF65-F5344CB8AC3E}">
        <p14:creationId xmlns:p14="http://schemas.microsoft.com/office/powerpoint/2010/main" val="853601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3EB50EB-4D17-AD02-48B5-14C726C5EA3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Systemic Mycoses</a:t>
            </a:r>
          </a:p>
        </p:txBody>
      </p:sp>
      <p:sp>
        <p:nvSpPr>
          <p:cNvPr id="47107" name="Rectangle 3">
            <a:extLst>
              <a:ext uri="{FF2B5EF4-FFF2-40B4-BE49-F238E27FC236}">
                <a16:creationId xmlns:a16="http://schemas.microsoft.com/office/drawing/2014/main" id="{360CC774-7194-DF7E-076B-73449817E6F9}"/>
              </a:ext>
            </a:extLst>
          </p:cNvPr>
          <p:cNvSpPr>
            <a:spLocks noGrp="1"/>
          </p:cNvSpPr>
          <p:nvPr>
            <p:ph idx="1"/>
          </p:nvPr>
        </p:nvSpPr>
        <p:spPr/>
        <p:txBody>
          <a:bodyPr/>
          <a:lstStyle/>
          <a:p>
            <a:pPr eaLnBrk="1" hangingPunct="1"/>
            <a:r>
              <a:rPr lang="en-US" altLang="en-US" sz="2400" dirty="0">
                <a:latin typeface="Arial" panose="020B0604020202020204" pitchFamily="34" charset="0"/>
                <a:cs typeface="Arial" panose="020B0604020202020204" pitchFamily="34" charset="0"/>
              </a:rPr>
              <a:t>Infections that affect internal organs or deep tissues of the body</a:t>
            </a:r>
          </a:p>
          <a:p>
            <a:pPr eaLnBrk="1" hangingPunct="1"/>
            <a:r>
              <a:rPr lang="en-US" altLang="en-US" sz="2400" dirty="0">
                <a:latin typeface="Arial" panose="020B0604020202020204" pitchFamily="34" charset="0"/>
                <a:cs typeface="Arial" panose="020B0604020202020204" pitchFamily="34" charset="0"/>
              </a:rPr>
              <a:t>Frequently enter via the lungs, then spread</a:t>
            </a:r>
          </a:p>
          <a:p>
            <a:pPr eaLnBrk="1" hangingPunct="1"/>
            <a:r>
              <a:rPr lang="en-US" altLang="en-US" sz="2400" dirty="0">
                <a:latin typeface="Arial" panose="020B0604020202020204" pitchFamily="34" charset="0"/>
                <a:cs typeface="Arial" panose="020B0604020202020204" pitchFamily="34" charset="0"/>
              </a:rPr>
              <a:t>Generalized symptoms</a:t>
            </a:r>
          </a:p>
          <a:p>
            <a:pPr lvl="1" eaLnBrk="1" hangingPunct="1"/>
            <a:r>
              <a:rPr lang="en-US" altLang="en-US" sz="2200" dirty="0">
                <a:latin typeface="Arial" panose="020B0604020202020204" pitchFamily="34" charset="0"/>
                <a:cs typeface="Arial" panose="020B0604020202020204" pitchFamily="34" charset="0"/>
              </a:rPr>
              <a:t>Fever, fatigue, sometimes chronic cough and chest pain</a:t>
            </a:r>
          </a:p>
          <a:p>
            <a:pPr eaLnBrk="1" hangingPunct="1"/>
            <a:endParaRPr lang="en-US" altLang="en-US" sz="2600" dirty="0"/>
          </a:p>
        </p:txBody>
      </p:sp>
    </p:spTree>
    <p:extLst>
      <p:ext uri="{BB962C8B-B14F-4D97-AF65-F5344CB8AC3E}">
        <p14:creationId xmlns:p14="http://schemas.microsoft.com/office/powerpoint/2010/main" val="474977495"/>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3EB50EB-4D17-AD02-48B5-14C726C5EA3C}"/>
              </a:ext>
            </a:extLst>
          </p:cNvPr>
          <p:cNvSpPr>
            <a:spLocks noGrp="1"/>
          </p:cNvSpPr>
          <p:nvPr>
            <p:ph type="title"/>
          </p:nvPr>
        </p:nvSpPr>
        <p:spPr>
          <a:xfrm>
            <a:off x="838200" y="365126"/>
            <a:ext cx="10515600" cy="902114"/>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Systemic Mycoses (Cont.)</a:t>
            </a:r>
          </a:p>
        </p:txBody>
      </p:sp>
      <p:sp>
        <p:nvSpPr>
          <p:cNvPr id="47107" name="Rectangle 3">
            <a:extLst>
              <a:ext uri="{FF2B5EF4-FFF2-40B4-BE49-F238E27FC236}">
                <a16:creationId xmlns:a16="http://schemas.microsoft.com/office/drawing/2014/main" id="{360CC774-7194-DF7E-076B-73449817E6F9}"/>
              </a:ext>
            </a:extLst>
          </p:cNvPr>
          <p:cNvSpPr>
            <a:spLocks noGrp="1"/>
          </p:cNvSpPr>
          <p:nvPr>
            <p:ph idx="1"/>
          </p:nvPr>
        </p:nvSpPr>
        <p:spPr>
          <a:xfrm>
            <a:off x="1008822" y="1356692"/>
            <a:ext cx="9929191" cy="4144618"/>
          </a:xfrm>
        </p:spPr>
        <p:txBody>
          <a:bodyPr/>
          <a:lstStyle/>
          <a:p>
            <a:pPr eaLnBrk="1" hangingPunct="1"/>
            <a:r>
              <a:rPr lang="en-US" sz="2400" dirty="0">
                <a:latin typeface="Arial" panose="020B0604020202020204" pitchFamily="34" charset="0"/>
                <a:cs typeface="Arial" panose="020B0604020202020204" pitchFamily="34" charset="0"/>
              </a:rPr>
              <a:t>Historically, the term systemic mycoses was used to describe diseases caused by thermally dimorphic fungi</a:t>
            </a:r>
            <a:r>
              <a:rPr lang="en-US" sz="2400" strike="sngStrike" dirty="0">
                <a:latin typeface="Arial" panose="020B0604020202020204" pitchFamily="34" charset="0"/>
                <a:cs typeface="Arial" panose="020B0604020202020204" pitchFamily="34" charset="0"/>
              </a:rPr>
              <a:t> </a:t>
            </a:r>
          </a:p>
          <a:p>
            <a:pPr lvl="1" eaLnBrk="1" hangingPunct="1"/>
            <a:r>
              <a:rPr lang="en-US" i="1" dirty="0">
                <a:latin typeface="Arial" panose="020B0604020202020204" pitchFamily="34" charset="0"/>
                <a:cs typeface="Arial" panose="020B0604020202020204" pitchFamily="34" charset="0"/>
              </a:rPr>
              <a:t>Histoplasma, Coccidioides, </a:t>
            </a:r>
            <a:r>
              <a:rPr lang="en-US" dirty="0">
                <a:latin typeface="Arial" panose="020B0604020202020204" pitchFamily="34" charset="0"/>
                <a:cs typeface="Arial" panose="020B0604020202020204" pitchFamily="34" charset="0"/>
              </a:rPr>
              <a:t>and</a:t>
            </a:r>
            <a:r>
              <a:rPr lang="en-US" i="1" dirty="0">
                <a:latin typeface="Arial" panose="020B0604020202020204" pitchFamily="34" charset="0"/>
                <a:cs typeface="Arial" panose="020B0604020202020204" pitchFamily="34" charset="0"/>
              </a:rPr>
              <a:t> Blastomyces </a:t>
            </a:r>
            <a:r>
              <a:rPr lang="en-US" dirty="0">
                <a:latin typeface="Arial" panose="020B0604020202020204" pitchFamily="34" charset="0"/>
                <a:cs typeface="Arial" panose="020B0604020202020204" pitchFamily="34" charset="0"/>
              </a:rPr>
              <a:t>spp. </a:t>
            </a:r>
          </a:p>
          <a:p>
            <a:pPr lvl="1" eaLnBrk="1" hangingPunct="1"/>
            <a:r>
              <a:rPr lang="en-US" dirty="0">
                <a:latin typeface="Arial" panose="020B0604020202020204" pitchFamily="34" charset="0"/>
                <a:cs typeface="Arial" panose="020B0604020202020204" pitchFamily="34" charset="0"/>
              </a:rPr>
              <a:t>However, other fungal agents are also capable of causing systemic disease, including but not limited to </a:t>
            </a:r>
          </a:p>
          <a:p>
            <a:pPr lvl="2" eaLnBrk="1" hangingPunct="1"/>
            <a:r>
              <a:rPr lang="en-US" i="1" dirty="0">
                <a:latin typeface="Arial" panose="020B0604020202020204" pitchFamily="34" charset="0"/>
                <a:cs typeface="Arial" panose="020B0604020202020204" pitchFamily="34" charset="0"/>
              </a:rPr>
              <a:t>Aspergillus, Fusarium, </a:t>
            </a:r>
            <a:r>
              <a:rPr lang="en-US" i="1" dirty="0" err="1">
                <a:latin typeface="Arial" panose="020B0604020202020204" pitchFamily="34" charset="0"/>
                <a:cs typeface="Arial" panose="020B0604020202020204" pitchFamily="34" charset="0"/>
              </a:rPr>
              <a:t>Scedosporium</a:t>
            </a:r>
            <a:r>
              <a:rPr lang="en-US" dirty="0">
                <a:latin typeface="Arial" panose="020B0604020202020204" pitchFamily="34" charset="0"/>
                <a:cs typeface="Arial" panose="020B0604020202020204" pitchFamily="34" charset="0"/>
              </a:rPr>
              <a:t>, and </a:t>
            </a:r>
            <a:r>
              <a:rPr lang="en-US" i="1" dirty="0" err="1">
                <a:latin typeface="Arial" panose="020B0604020202020204" pitchFamily="34" charset="0"/>
                <a:cs typeface="Arial" panose="020B0604020202020204" pitchFamily="34" charset="0"/>
              </a:rPr>
              <a:t>Curvularia</a:t>
            </a:r>
            <a:r>
              <a:rPr lang="en-US" dirty="0">
                <a:latin typeface="Arial" panose="020B0604020202020204" pitchFamily="34" charset="0"/>
                <a:cs typeface="Arial" panose="020B0604020202020204" pitchFamily="34" charset="0"/>
              </a:rPr>
              <a:t> spp. as well as some yeasts, such as</a:t>
            </a:r>
            <a:r>
              <a:rPr lang="en-US" i="1" dirty="0">
                <a:latin typeface="Arial" panose="020B0604020202020204" pitchFamily="34" charset="0"/>
                <a:cs typeface="Arial" panose="020B0604020202020204" pitchFamily="34" charset="0"/>
              </a:rPr>
              <a:t> Candida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Cryptococcus </a:t>
            </a:r>
            <a:r>
              <a:rPr lang="en-US" dirty="0">
                <a:latin typeface="Arial" panose="020B0604020202020204" pitchFamily="34" charset="0"/>
                <a:cs typeface="Arial" panose="020B0604020202020204" pitchFamily="34" charset="0"/>
              </a:rPr>
              <a:t>spp.</a:t>
            </a:r>
          </a:p>
          <a:p>
            <a:pPr eaLnBrk="1" hangingPunct="1"/>
            <a:r>
              <a:rPr lang="en-US" sz="2400" dirty="0">
                <a:latin typeface="Arial" panose="020B0604020202020204" pitchFamily="34" charset="0"/>
                <a:cs typeface="Arial" panose="020B0604020202020204" pitchFamily="34" charset="0"/>
              </a:rPr>
              <a:t>It is important to note that any fungus is capable of disseminating from the primary site of infection in the immunocompromised host.</a:t>
            </a:r>
            <a:endParaRPr lang="en-US" altLang="en-US" sz="3600" i="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208E22-710B-F55C-8000-76C90D427B55}"/>
              </a:ext>
            </a:extLst>
          </p:cNvPr>
          <p:cNvSpPr>
            <a:spLocks noGrp="1"/>
          </p:cNvSpPr>
          <p:nvPr>
            <p:ph type="title"/>
          </p:nvPr>
        </p:nvSpPr>
        <p:spPr/>
        <p:txBody>
          <a:bodyPr>
            <a:normAutofit fontScale="90000"/>
          </a:bodyPr>
          <a:lstStyle/>
          <a:p>
            <a:r>
              <a:rPr lang="en-US" sz="4800" dirty="0">
                <a:latin typeface="Arial" panose="020B0604020202020204" pitchFamily="34" charset="0"/>
                <a:cs typeface="Arial" panose="020B0604020202020204" pitchFamily="34" charset="0"/>
              </a:rPr>
              <a:t>CLINICALLY SIGNIFICANT SPECIES</a:t>
            </a:r>
          </a:p>
        </p:txBody>
      </p:sp>
      <p:sp>
        <p:nvSpPr>
          <p:cNvPr id="7" name="Text Placeholder 6">
            <a:extLst>
              <a:ext uri="{FF2B5EF4-FFF2-40B4-BE49-F238E27FC236}">
                <a16:creationId xmlns:a16="http://schemas.microsoft.com/office/drawing/2014/main" id="{C57E4D3D-10CA-168B-7570-56744EE51E6E}"/>
              </a:ext>
            </a:extLst>
          </p:cNvPr>
          <p:cNvSpPr>
            <a:spLocks noGrp="1"/>
          </p:cNvSpPr>
          <p:nvPr>
            <p:ph type="body" idx="1"/>
          </p:nvPr>
        </p:nvSpPr>
        <p:spPr/>
        <p:txBody>
          <a:bodyPr/>
          <a:lstStyle/>
          <a:p>
            <a:r>
              <a:rPr lang="en-US" b="1" dirty="0"/>
              <a:t>CHAPTER TWENTY-SEVEN</a:t>
            </a:r>
          </a:p>
        </p:txBody>
      </p:sp>
    </p:spTree>
    <p:extLst>
      <p:ext uri="{BB962C8B-B14F-4D97-AF65-F5344CB8AC3E}">
        <p14:creationId xmlns:p14="http://schemas.microsoft.com/office/powerpoint/2010/main" val="334658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8657F9D-DC7C-FF93-CB84-44CB32C71DF0}"/>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General Characteristics</a:t>
            </a:r>
          </a:p>
        </p:txBody>
      </p:sp>
      <p:sp>
        <p:nvSpPr>
          <p:cNvPr id="18435" name="Rectangle 3">
            <a:extLst>
              <a:ext uri="{FF2B5EF4-FFF2-40B4-BE49-F238E27FC236}">
                <a16:creationId xmlns:a16="http://schemas.microsoft.com/office/drawing/2014/main" id="{F69F5AFB-F855-EE3B-6769-82BA0A1FD7ED}"/>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Thick cell walls</a:t>
            </a:r>
          </a:p>
          <a:p>
            <a:pPr lvl="1" eaLnBrk="1" hangingPunct="1"/>
            <a:r>
              <a:rPr lang="en-US" altLang="en-US" dirty="0">
                <a:latin typeface="Arial" panose="020B0604020202020204" pitchFamily="34" charset="0"/>
                <a:cs typeface="Arial" panose="020B0604020202020204" pitchFamily="34" charset="0"/>
              </a:rPr>
              <a:t>Made of chitin</a:t>
            </a:r>
          </a:p>
          <a:p>
            <a:pPr eaLnBrk="1" hangingPunct="1"/>
            <a:r>
              <a:rPr lang="en-US" altLang="en-US" dirty="0">
                <a:latin typeface="Arial" panose="020B0604020202020204" pitchFamily="34" charset="0"/>
                <a:cs typeface="Arial" panose="020B0604020202020204" pitchFamily="34" charset="0"/>
              </a:rPr>
              <a:t>Prefer neutral pH</a:t>
            </a:r>
          </a:p>
          <a:p>
            <a:pPr eaLnBrk="1" hangingPunct="1"/>
            <a:r>
              <a:rPr lang="en-US" altLang="en-US" dirty="0">
                <a:latin typeface="Arial" panose="020B0604020202020204" pitchFamily="34" charset="0"/>
                <a:cs typeface="Arial" panose="020B0604020202020204" pitchFamily="34" charset="0"/>
              </a:rPr>
              <a:t>Moisture is necessary for growth but</a:t>
            </a:r>
          </a:p>
          <a:p>
            <a:pPr lvl="1" eaLnBrk="1" hangingPunct="1"/>
            <a:r>
              <a:rPr lang="en-US" altLang="en-US" dirty="0">
                <a:latin typeface="Arial" panose="020B0604020202020204" pitchFamily="34" charset="0"/>
                <a:cs typeface="Arial" panose="020B0604020202020204" pitchFamily="34" charset="0"/>
              </a:rPr>
              <a:t>Spores and conidia survive in dry conditions for extended lengths of time. </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a:extLst>
              <a:ext uri="{FF2B5EF4-FFF2-40B4-BE49-F238E27FC236}">
                <a16:creationId xmlns:a16="http://schemas.microsoft.com/office/drawing/2014/main" id="{AC148038-D2EB-2628-0D63-23C1114EC384}"/>
              </a:ext>
            </a:extLst>
          </p:cNvPr>
          <p:cNvSpPr>
            <a:spLocks noGrp="1"/>
          </p:cNvSpPr>
          <p:nvPr>
            <p:ph type="title"/>
          </p:nvPr>
        </p:nvSpPr>
        <p:spPr>
          <a:xfrm>
            <a:off x="2246313" y="3514726"/>
            <a:ext cx="7772400" cy="981075"/>
          </a:xfrm>
        </p:spPr>
        <p:txBody>
          <a:bodyPr>
            <a:noAutofit/>
          </a:bodyPr>
          <a:lstStyle/>
          <a:p>
            <a:pPr algn="ctr" eaLnBrk="1" hangingPunct="1"/>
            <a:r>
              <a:rPr lang="en-US" altLang="en-US" sz="4400" b="0" cap="none" dirty="0">
                <a:latin typeface="Arial" panose="020B0604020202020204" pitchFamily="34" charset="0"/>
                <a:cs typeface="Arial" panose="020B0604020202020204" pitchFamily="34" charset="0"/>
              </a:rPr>
              <a:t>Agents of Superficial Mycoses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a:extLst>
              <a:ext uri="{FF2B5EF4-FFF2-40B4-BE49-F238E27FC236}">
                <a16:creationId xmlns:a16="http://schemas.microsoft.com/office/drawing/2014/main" id="{78D564F4-A9B8-F47E-66E4-DAF574D89E18}"/>
              </a:ext>
            </a:extLst>
          </p:cNvPr>
          <p:cNvSpPr>
            <a:spLocks noGrp="1"/>
          </p:cNvSpPr>
          <p:nvPr>
            <p:ph type="title"/>
          </p:nvPr>
        </p:nvSpPr>
        <p:spPr/>
        <p:txBody>
          <a:bodyPr>
            <a:normAutofit fontScale="90000"/>
          </a:bodyPr>
          <a:lstStyle/>
          <a:p>
            <a:pPr algn="ctr" eaLnBrk="1" hangingPunct="1"/>
            <a:r>
              <a:rPr lang="en-US" altLang="en-US" sz="4000" b="0" cap="none" dirty="0">
                <a:latin typeface="Arial" panose="020B0604020202020204" pitchFamily="34" charset="0"/>
                <a:cs typeface="Arial" panose="020B0604020202020204" pitchFamily="34" charset="0"/>
              </a:rPr>
              <a:t>Agents of Superficial Mycoses</a:t>
            </a:r>
            <a:br>
              <a:rPr lang="en-US" altLang="en-US" sz="4000" b="0" cap="none"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General Characteristics</a:t>
            </a:r>
          </a:p>
        </p:txBody>
      </p:sp>
      <p:sp>
        <p:nvSpPr>
          <p:cNvPr id="49155" name="Content Placeholder 5">
            <a:extLst>
              <a:ext uri="{FF2B5EF4-FFF2-40B4-BE49-F238E27FC236}">
                <a16:creationId xmlns:a16="http://schemas.microsoft.com/office/drawing/2014/main" id="{7BF3B7B2-BDAC-FACD-52B0-09B58D240181}"/>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Affect only the cornified layers (stratum corneum) of the epidermis</a:t>
            </a:r>
          </a:p>
          <a:p>
            <a:pPr eaLnBrk="1" hangingPunct="1"/>
            <a:r>
              <a:rPr lang="en-US" altLang="en-US" dirty="0">
                <a:latin typeface="Arial" panose="020B0604020202020204" pitchFamily="34" charset="0"/>
                <a:cs typeface="Arial" panose="020B0604020202020204" pitchFamily="34" charset="0"/>
              </a:rPr>
              <a:t>Affected patients do not show any overt symptoms.</a:t>
            </a:r>
          </a:p>
          <a:p>
            <a:pPr eaLnBrk="1" hangingPunct="1"/>
            <a:r>
              <a:rPr lang="en-US" altLang="en-US" dirty="0">
                <a:latin typeface="Arial" panose="020B0604020202020204" pitchFamily="34" charset="0"/>
                <a:cs typeface="Arial" panose="020B0604020202020204" pitchFamily="34" charset="0"/>
              </a:rPr>
              <a:t>Fungal agents do not activate any tissue response of inflammatory reaction.</a:t>
            </a:r>
          </a:p>
          <a:p>
            <a:pPr eaLnBrk="1" hangingPunct="1"/>
            <a:r>
              <a:rPr lang="en-US" altLang="en-US" dirty="0">
                <a:latin typeface="Arial" panose="020B0604020202020204" pitchFamily="34" charset="0"/>
                <a:cs typeface="Arial" panose="020B0604020202020204" pitchFamily="34" charset="0"/>
              </a:rPr>
              <a:t>Medical attention usually sought to address cosmetic rather than medical concerns caused by these fungi.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402D900-3AE0-D3EA-B8B4-2C30DE256F1C}"/>
              </a:ext>
            </a:extLst>
          </p:cNvPr>
          <p:cNvSpPr>
            <a:spLocks noGrp="1" noChangeArrowheads="1"/>
          </p:cNvSpPr>
          <p:nvPr>
            <p:ph type="title"/>
          </p:nvPr>
        </p:nvSpPr>
        <p:spPr/>
        <p:txBody>
          <a:bodyPr rtlCol="0">
            <a:normAutofit fontScale="90000"/>
          </a:bodyPr>
          <a:lstStyle/>
          <a:p>
            <a:pPr algn="ctr">
              <a:defRPr/>
            </a:pPr>
            <a:r>
              <a:rPr lang="en-US" altLang="en-US" i="1" dirty="0"/>
              <a:t/>
            </a:r>
            <a:br>
              <a:rPr lang="en-US" altLang="en-US" i="1" dirty="0"/>
            </a:br>
            <a:r>
              <a:rPr lang="en-US" altLang="en-US" i="1" dirty="0">
                <a:latin typeface="Arial" panose="020B0604020202020204" pitchFamily="34" charset="0"/>
                <a:cs typeface="Arial" panose="020B0604020202020204" pitchFamily="34" charset="0"/>
              </a:rPr>
              <a:t>Malassezia furfur</a:t>
            </a:r>
            <a:br>
              <a:rPr lang="en-US" altLang="en-US" i="1"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Clinical Manifestations</a:t>
            </a:r>
            <a:r>
              <a:rPr lang="en-US" altLang="en-US" i="1" dirty="0"/>
              <a:t/>
            </a:r>
            <a:br>
              <a:rPr lang="en-US" altLang="en-US" i="1" dirty="0"/>
            </a:br>
            <a:endParaRPr lang="en-US" altLang="en-US" i="1" dirty="0"/>
          </a:p>
        </p:txBody>
      </p:sp>
      <p:sp>
        <p:nvSpPr>
          <p:cNvPr id="50179" name="Rectangle 3">
            <a:extLst>
              <a:ext uri="{FF2B5EF4-FFF2-40B4-BE49-F238E27FC236}">
                <a16:creationId xmlns:a16="http://schemas.microsoft.com/office/drawing/2014/main" id="{EC3556F6-2F9F-29C0-9EC1-572D42F5442E}"/>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The </a:t>
            </a:r>
            <a:r>
              <a:rPr lang="en-US" i="1" dirty="0">
                <a:latin typeface="Arial" panose="020B0604020202020204" pitchFamily="34" charset="0"/>
                <a:cs typeface="Arial" panose="020B0604020202020204" pitchFamily="34" charset="0"/>
              </a:rPr>
              <a:t>Malassezia furfur</a:t>
            </a:r>
            <a:r>
              <a:rPr lang="en-US" dirty="0">
                <a:latin typeface="Arial" panose="020B0604020202020204" pitchFamily="34" charset="0"/>
                <a:cs typeface="Arial" panose="020B0604020202020204" pitchFamily="34" charset="0"/>
              </a:rPr>
              <a:t> complex causes tinea versicolor, a disease characterized by patchy lesions or scaling of varied pigmentation. </a:t>
            </a:r>
          </a:p>
          <a:p>
            <a:pPr eaLnBrk="1" hangingPunct="1"/>
            <a:r>
              <a:rPr lang="en-US" dirty="0">
                <a:latin typeface="Arial" panose="020B0604020202020204" pitchFamily="34" charset="0"/>
                <a:cs typeface="Arial" panose="020B0604020202020204" pitchFamily="34" charset="0"/>
              </a:rPr>
              <a:t>It is also thought to be a cause of dandruff. </a:t>
            </a:r>
          </a:p>
          <a:p>
            <a:pPr eaLnBrk="1" hangingPunct="1"/>
            <a:r>
              <a:rPr lang="en-US" altLang="en-US" dirty="0">
                <a:latin typeface="Arial" panose="020B0604020202020204" pitchFamily="34" charset="0"/>
                <a:cs typeface="Arial" panose="020B0604020202020204" pitchFamily="34" charset="0"/>
              </a:rPr>
              <a:t>Lesions </a:t>
            </a:r>
            <a:r>
              <a:rPr lang="en-US" dirty="0">
                <a:latin typeface="Arial" panose="020B0604020202020204" pitchFamily="34" charset="0"/>
                <a:cs typeface="Arial" panose="020B0604020202020204" pitchFamily="34" charset="0"/>
              </a:rPr>
              <a:t>appear as pale patches in individuals with darkly pigmented skin, but they can also be described as fawn-colored liver spots in individuals with a fair complexion. </a:t>
            </a:r>
          </a:p>
          <a:p>
            <a:pPr eaLnBrk="1" hangingPunct="1"/>
            <a:r>
              <a:rPr lang="en-US" altLang="en-US" dirty="0">
                <a:latin typeface="Arial" panose="020B0604020202020204" pitchFamily="34" charset="0"/>
                <a:cs typeface="Arial" panose="020B0604020202020204" pitchFamily="34" charset="0"/>
              </a:rPr>
              <a:t>Prevalent body sites for infections</a:t>
            </a:r>
          </a:p>
          <a:p>
            <a:pPr lvl="1" eaLnBrk="1" hangingPunct="1"/>
            <a:r>
              <a:rPr lang="en-US" altLang="en-US" dirty="0">
                <a:latin typeface="Arial" panose="020B0604020202020204" pitchFamily="34" charset="0"/>
                <a:cs typeface="Arial" panose="020B0604020202020204" pitchFamily="34" charset="0"/>
              </a:rPr>
              <a:t>Face, trunk, chest, abdomen </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402D900-3AE0-D3EA-B8B4-2C30DE256F1C}"/>
              </a:ext>
            </a:extLst>
          </p:cNvPr>
          <p:cNvSpPr>
            <a:spLocks noGrp="1" noChangeArrowheads="1"/>
          </p:cNvSpPr>
          <p:nvPr>
            <p:ph type="title"/>
          </p:nvPr>
        </p:nvSpPr>
        <p:spPr>
          <a:xfrm>
            <a:off x="700709" y="457406"/>
            <a:ext cx="10515599" cy="1161222"/>
          </a:xfrm>
        </p:spPr>
        <p:txBody>
          <a:bodyPr rtlCol="0">
            <a:normAutofit fontScale="90000"/>
          </a:bodyPr>
          <a:lstStyle/>
          <a:p>
            <a:pPr algn="ctr">
              <a:defRPr/>
            </a:pPr>
            <a:r>
              <a:rPr lang="en-US" altLang="en-US" i="1" dirty="0">
                <a:latin typeface="Arial" panose="020B0604020202020204" pitchFamily="34" charset="0"/>
                <a:cs typeface="Arial" panose="020B0604020202020204" pitchFamily="34" charset="0"/>
              </a:rPr>
              <a:t>Malassezia furfur</a:t>
            </a:r>
            <a:br>
              <a:rPr lang="en-US" altLang="en-US" i="1"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Clinical Manifestations</a:t>
            </a:r>
            <a:endParaRPr lang="en-US" altLang="en-US" i="1" dirty="0"/>
          </a:p>
        </p:txBody>
      </p:sp>
      <p:sp>
        <p:nvSpPr>
          <p:cNvPr id="50179" name="Rectangle 3">
            <a:extLst>
              <a:ext uri="{FF2B5EF4-FFF2-40B4-BE49-F238E27FC236}">
                <a16:creationId xmlns:a16="http://schemas.microsoft.com/office/drawing/2014/main" id="{EC3556F6-2F9F-29C0-9EC1-572D42F5442E}"/>
              </a:ext>
            </a:extLst>
          </p:cNvPr>
          <p:cNvSpPr>
            <a:spLocks noGrp="1"/>
          </p:cNvSpPr>
          <p:nvPr>
            <p:ph idx="1"/>
          </p:nvPr>
        </p:nvSpPr>
        <p:spPr>
          <a:xfrm>
            <a:off x="884582" y="1734378"/>
            <a:ext cx="10469217" cy="4506947"/>
          </a:xfrm>
        </p:spPr>
        <p:txBody>
          <a:bodyPr/>
          <a:lstStyle/>
          <a:p>
            <a:pPr eaLnBrk="1" hangingPunct="1"/>
            <a:r>
              <a:rPr lang="en-US" dirty="0">
                <a:latin typeface="Arial" panose="020B0604020202020204" pitchFamily="34" charset="0"/>
                <a:cs typeface="Arial" panose="020B0604020202020204" pitchFamily="34" charset="0"/>
              </a:rPr>
              <a:t>Antifungal therapy is not typically indicated, but the appearance of lesions may be diminished by treatment with antidandruff shampoos.</a:t>
            </a:r>
          </a:p>
          <a:p>
            <a:pPr eaLnBrk="1" hangingPunct="1"/>
            <a:r>
              <a:rPr lang="en-US" dirty="0">
                <a:latin typeface="Arial" panose="020B0604020202020204" pitchFamily="34" charset="0"/>
                <a:cs typeface="Arial" panose="020B0604020202020204" pitchFamily="34" charset="0"/>
              </a:rPr>
              <a:t>Interestingly, </a:t>
            </a:r>
            <a:r>
              <a:rPr lang="en-US" i="1" dirty="0">
                <a:latin typeface="Arial" panose="020B0604020202020204" pitchFamily="34" charset="0"/>
                <a:cs typeface="Arial" panose="020B0604020202020204" pitchFamily="34" charset="0"/>
              </a:rPr>
              <a:t>M. furfur </a:t>
            </a:r>
            <a:r>
              <a:rPr lang="en-US" dirty="0">
                <a:latin typeface="Arial" panose="020B0604020202020204" pitchFamily="34" charset="0"/>
                <a:cs typeface="Arial" panose="020B0604020202020204" pitchFamily="34" charset="0"/>
              </a:rPr>
              <a:t>complex has also been implicated in disseminated infections in patients receiving lipid replacement therapy (total parenteral nutrition), particularly in infants</a:t>
            </a:r>
          </a:p>
          <a:p>
            <a:pPr eaLnBrk="1" hangingPunct="1"/>
            <a:r>
              <a:rPr lang="en-US" dirty="0">
                <a:latin typeface="Arial" panose="020B0604020202020204" pitchFamily="34" charset="0"/>
                <a:cs typeface="Arial" panose="020B0604020202020204" pitchFamily="34" charset="0"/>
              </a:rPr>
              <a:t>Removal of indwelling feeding lines is usually sufficient to clear infections without using antifungal therapy.</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775793"/>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402D900-3AE0-D3EA-B8B4-2C30DE256F1C}"/>
              </a:ext>
            </a:extLst>
          </p:cNvPr>
          <p:cNvSpPr>
            <a:spLocks noGrp="1" noChangeArrowheads="1"/>
          </p:cNvSpPr>
          <p:nvPr>
            <p:ph type="title"/>
          </p:nvPr>
        </p:nvSpPr>
        <p:spPr/>
        <p:txBody>
          <a:bodyPr rtlCol="0">
            <a:normAutofit fontScale="90000"/>
          </a:bodyPr>
          <a:lstStyle/>
          <a:p>
            <a:pPr algn="ctr">
              <a:defRPr/>
            </a:pPr>
            <a:r>
              <a:rPr lang="en-US" altLang="en-US" i="1" dirty="0"/>
              <a:t/>
            </a:r>
            <a:br>
              <a:rPr lang="en-US" altLang="en-US" i="1" dirty="0"/>
            </a:br>
            <a:r>
              <a:rPr lang="en-US" altLang="en-US" i="1" dirty="0">
                <a:latin typeface="Arial" panose="020B0604020202020204" pitchFamily="34" charset="0"/>
                <a:cs typeface="Arial" panose="020B0604020202020204" pitchFamily="34" charset="0"/>
              </a:rPr>
              <a:t>Malassezia furfur </a:t>
            </a:r>
            <a:br>
              <a:rPr lang="en-US" altLang="en-US" i="1"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Laboratory Diagnosis (Cont.)</a:t>
            </a:r>
            <a:r>
              <a:rPr lang="en-US" altLang="en-US" i="1" dirty="0"/>
              <a:t/>
            </a:r>
            <a:br>
              <a:rPr lang="en-US" altLang="en-US" i="1" dirty="0"/>
            </a:br>
            <a:endParaRPr lang="en-US" altLang="en-US" i="1" dirty="0"/>
          </a:p>
        </p:txBody>
      </p:sp>
      <p:sp>
        <p:nvSpPr>
          <p:cNvPr id="50179" name="Rectangle 3">
            <a:extLst>
              <a:ext uri="{FF2B5EF4-FFF2-40B4-BE49-F238E27FC236}">
                <a16:creationId xmlns:a16="http://schemas.microsoft.com/office/drawing/2014/main" id="{EC3556F6-2F9F-29C0-9EC1-572D42F5442E}"/>
              </a:ext>
            </a:extLst>
          </p:cNvPr>
          <p:cNvSpPr>
            <a:spLocks noGrp="1"/>
          </p:cNvSpPr>
          <p:nvPr>
            <p:ph idx="1"/>
          </p:nvPr>
        </p:nvSpPr>
        <p:spPr>
          <a:xfrm>
            <a:off x="1113183" y="1690688"/>
            <a:ext cx="9551503" cy="4506119"/>
          </a:xfrm>
        </p:spPr>
        <p:txBody>
          <a:bodyPr/>
          <a:lstStyle/>
          <a:p>
            <a:pPr eaLnBrk="1" hangingPunct="1"/>
            <a:r>
              <a:rPr lang="en-US" sz="2400" i="1" dirty="0">
                <a:latin typeface="Arial" panose="020B0604020202020204" pitchFamily="34" charset="0"/>
                <a:cs typeface="Arial" panose="020B0604020202020204" pitchFamily="34" charset="0"/>
              </a:rPr>
              <a:t>M. furfur </a:t>
            </a:r>
            <a:r>
              <a:rPr lang="en-US" sz="2400" dirty="0">
                <a:latin typeface="Arial" panose="020B0604020202020204" pitchFamily="34" charset="0"/>
                <a:cs typeface="Arial" panose="020B0604020202020204" pitchFamily="34" charset="0"/>
              </a:rPr>
              <a:t>can be identified by visualizing skin scrapings from characteristic lesions in a potassium hydroxide (KOH) preparation or by observing yellow fluorescence with a Wood lamp on examination of the infected body site. </a:t>
            </a:r>
          </a:p>
          <a:p>
            <a:pPr eaLnBrk="1" hangingPunct="1"/>
            <a:r>
              <a:rPr lang="en-US" sz="2400" dirty="0">
                <a:latin typeface="Arial" panose="020B0604020202020204" pitchFamily="34" charset="0"/>
                <a:cs typeface="Arial" panose="020B0604020202020204" pitchFamily="34" charset="0"/>
              </a:rPr>
              <a:t>Microscopic examination of the direct smear in KOH preparations reveals budding yeasts, approximately 4 to 8µm, along with septate, sometimes branched, hyphal elements. </a:t>
            </a:r>
          </a:p>
          <a:p>
            <a:pPr eaLnBrk="1" hangingPunct="1"/>
            <a:r>
              <a:rPr lang="en-US" sz="2400" dirty="0">
                <a:latin typeface="Arial" panose="020B0604020202020204" pitchFamily="34" charset="0"/>
                <a:cs typeface="Arial" panose="020B0604020202020204" pitchFamily="34" charset="0"/>
              </a:rPr>
              <a:t>This microscopic appearance has gained </a:t>
            </a:r>
            <a:r>
              <a:rPr lang="en-US" sz="2400" i="1" dirty="0">
                <a:latin typeface="Arial" panose="020B0604020202020204" pitchFamily="34" charset="0"/>
                <a:cs typeface="Arial" panose="020B0604020202020204" pitchFamily="34" charset="0"/>
              </a:rPr>
              <a:t>M. furfur </a:t>
            </a:r>
            <a:r>
              <a:rPr lang="en-US" sz="2400" dirty="0">
                <a:latin typeface="Arial" panose="020B0604020202020204" pitchFamily="34" charset="0"/>
                <a:cs typeface="Arial" panose="020B0604020202020204" pitchFamily="34" charset="0"/>
              </a:rPr>
              <a:t>the nickname the “spaghetti-and-meatballs” fungus.</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65111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FB8ABC5-598F-5017-BDD0-256ACC0CF792}"/>
              </a:ext>
            </a:extLst>
          </p:cNvPr>
          <p:cNvSpPr>
            <a:spLocks noGrp="1" noChangeArrowheads="1"/>
          </p:cNvSpPr>
          <p:nvPr>
            <p:ph type="title"/>
          </p:nvPr>
        </p:nvSpPr>
        <p:spPr>
          <a:xfrm>
            <a:off x="1769166" y="239851"/>
            <a:ext cx="8991600" cy="1143000"/>
          </a:xfrm>
        </p:spPr>
        <p:txBody>
          <a:bodyPr rtlCol="0">
            <a:normAutofit fontScale="90000"/>
          </a:bodyPr>
          <a:lstStyle/>
          <a:p>
            <a:pPr>
              <a:defRPr/>
            </a:pPr>
            <a:r>
              <a:rPr lang="en-US" altLang="en-US" dirty="0">
                <a:latin typeface="Arial" panose="020B0604020202020204" pitchFamily="34" charset="0"/>
                <a:cs typeface="Arial" panose="020B0604020202020204" pitchFamily="34" charset="0"/>
              </a:rPr>
              <a:t>Photograph of “Spaghetti and Meatballs”</a:t>
            </a:r>
          </a:p>
        </p:txBody>
      </p:sp>
      <p:pic>
        <p:nvPicPr>
          <p:cNvPr id="51205" name="Picture 6" descr="Y:\ELS00000-IW26_[Mahon 6e]\ELS00000-IW26-SRC\Course-N\Construction\IC\jpg\Chapter027\027011.jpg">
            <a:extLst>
              <a:ext uri="{FF2B5EF4-FFF2-40B4-BE49-F238E27FC236}">
                <a16:creationId xmlns:a16="http://schemas.microsoft.com/office/drawing/2014/main" id="{0D4CB38A-9C30-0067-E95A-B000AFEB3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5634038"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402D900-3AE0-D3EA-B8B4-2C30DE256F1C}"/>
              </a:ext>
            </a:extLst>
          </p:cNvPr>
          <p:cNvSpPr>
            <a:spLocks noGrp="1" noChangeArrowheads="1"/>
          </p:cNvSpPr>
          <p:nvPr>
            <p:ph type="title"/>
          </p:nvPr>
        </p:nvSpPr>
        <p:spPr/>
        <p:txBody>
          <a:bodyPr rtlCol="0">
            <a:normAutofit fontScale="90000"/>
          </a:bodyPr>
          <a:lstStyle/>
          <a:p>
            <a:pPr algn="ctr">
              <a:defRPr/>
            </a:pPr>
            <a:r>
              <a:rPr lang="en-US" altLang="en-US" i="1" dirty="0"/>
              <a:t/>
            </a:r>
            <a:br>
              <a:rPr lang="en-US" altLang="en-US" i="1" dirty="0"/>
            </a:br>
            <a:r>
              <a:rPr lang="en-US" altLang="en-US" i="1" dirty="0">
                <a:latin typeface="Arial" panose="020B0604020202020204" pitchFamily="34" charset="0"/>
                <a:cs typeface="Arial" panose="020B0604020202020204" pitchFamily="34" charset="0"/>
              </a:rPr>
              <a:t>Malassezia furfur</a:t>
            </a:r>
            <a:br>
              <a:rPr lang="en-US" altLang="en-US" i="1"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Laboratory Diagnosis</a:t>
            </a:r>
            <a:r>
              <a:rPr lang="en-US" altLang="en-US" i="1" dirty="0"/>
              <a:t/>
            </a:r>
            <a:br>
              <a:rPr lang="en-US" altLang="en-US" i="1" dirty="0"/>
            </a:br>
            <a:endParaRPr lang="en-US" altLang="en-US" i="1" dirty="0"/>
          </a:p>
        </p:txBody>
      </p:sp>
      <p:sp>
        <p:nvSpPr>
          <p:cNvPr id="50179" name="Rectangle 3">
            <a:extLst>
              <a:ext uri="{FF2B5EF4-FFF2-40B4-BE49-F238E27FC236}">
                <a16:creationId xmlns:a16="http://schemas.microsoft.com/office/drawing/2014/main" id="{EC3556F6-2F9F-29C0-9EC1-572D42F5442E}"/>
              </a:ext>
            </a:extLst>
          </p:cNvPr>
          <p:cNvSpPr>
            <a:spLocks noGrp="1"/>
          </p:cNvSpPr>
          <p:nvPr>
            <p:ph idx="1"/>
          </p:nvPr>
        </p:nvSpPr>
        <p:spPr/>
        <p:txBody>
          <a:bodyPr/>
          <a:lstStyle/>
          <a:p>
            <a:pPr eaLnBrk="1" hangingPunct="1"/>
            <a:r>
              <a:rPr lang="en-US" i="1" dirty="0">
                <a:latin typeface="Arial" panose="020B0604020202020204" pitchFamily="34" charset="0"/>
                <a:cs typeface="Arial" panose="020B0604020202020204" pitchFamily="34" charset="0"/>
              </a:rPr>
              <a:t>M. furfur</a:t>
            </a:r>
            <a:r>
              <a:rPr lang="en-US" dirty="0">
                <a:latin typeface="Arial" panose="020B0604020202020204" pitchFamily="34" charset="0"/>
                <a:cs typeface="Arial" panose="020B0604020202020204" pitchFamily="34" charset="0"/>
              </a:rPr>
              <a:t> requires lipids for growth and will not grow on routine fungal media that have not been supplemented with a lipid source. </a:t>
            </a:r>
          </a:p>
          <a:p>
            <a:pPr eaLnBrk="1" hangingPunct="1"/>
            <a:r>
              <a:rPr lang="en-US" dirty="0">
                <a:latin typeface="Arial" panose="020B0604020202020204" pitchFamily="34" charset="0"/>
                <a:cs typeface="Arial" panose="020B0604020202020204" pitchFamily="34" charset="0"/>
              </a:rPr>
              <a:t>Because of its special nutritional requirements, routine fungal cultures are negative for growth. Typical yeastlike colonies may be observed only after the culture medium has been overlaid with olive oil. </a:t>
            </a:r>
          </a:p>
          <a:p>
            <a:pPr eaLnBrk="1" hangingPunct="1"/>
            <a:r>
              <a:rPr lang="en-US" dirty="0">
                <a:latin typeface="Arial" panose="020B0604020202020204" pitchFamily="34" charset="0"/>
                <a:cs typeface="Arial" panose="020B0604020202020204" pitchFamily="34" charset="0"/>
              </a:rPr>
              <a:t>Colonies are cream colored, moist, and smooth.</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437467"/>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9A5884F-6341-5983-72CE-7C6623E9C0F1}"/>
              </a:ext>
            </a:extLst>
          </p:cNvPr>
          <p:cNvSpPr>
            <a:spLocks noGrp="1"/>
          </p:cNvSpPr>
          <p:nvPr>
            <p:ph type="title"/>
          </p:nvPr>
        </p:nvSpPr>
        <p:spPr>
          <a:xfrm>
            <a:off x="838200" y="365126"/>
            <a:ext cx="10515600" cy="966718"/>
          </a:xfrm>
        </p:spPr>
        <p:txBody>
          <a:bodyPr>
            <a:normAutofit/>
          </a:bodyPr>
          <a:lstStyle/>
          <a:p>
            <a:pPr algn="ctr" eaLnBrk="1" hangingPunct="1"/>
            <a:r>
              <a:rPr lang="en-US" altLang="en-US" sz="4000" i="1" dirty="0" err="1">
                <a:latin typeface="Arial" panose="020B0604020202020204" pitchFamily="34" charset="0"/>
                <a:cs typeface="Arial" panose="020B0604020202020204" pitchFamily="34" charset="0"/>
              </a:rPr>
              <a:t>Piedraia</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hortae</a:t>
            </a:r>
            <a:endParaRPr lang="en-US" altLang="en-US" sz="4000" i="1" dirty="0">
              <a:latin typeface="Arial" panose="020B0604020202020204" pitchFamily="34" charset="0"/>
              <a:cs typeface="Arial" panose="020B0604020202020204" pitchFamily="34" charset="0"/>
            </a:endParaRPr>
          </a:p>
        </p:txBody>
      </p:sp>
      <p:sp>
        <p:nvSpPr>
          <p:cNvPr id="52227" name="Rectangle 3">
            <a:extLst>
              <a:ext uri="{FF2B5EF4-FFF2-40B4-BE49-F238E27FC236}">
                <a16:creationId xmlns:a16="http://schemas.microsoft.com/office/drawing/2014/main" id="{E3905F33-B93C-BE17-8194-602BDCE3C8E7}"/>
              </a:ext>
            </a:extLst>
          </p:cNvPr>
          <p:cNvSpPr>
            <a:spLocks noGrp="1"/>
          </p:cNvSpPr>
          <p:nvPr>
            <p:ph idx="1"/>
          </p:nvPr>
        </p:nvSpPr>
        <p:spPr>
          <a:xfrm>
            <a:off x="838199" y="1511232"/>
            <a:ext cx="10515601" cy="4665731"/>
          </a:xfrm>
        </p:spPr>
        <p:txBody>
          <a:bodyPr/>
          <a:lstStyle/>
          <a:p>
            <a:pPr eaLnBrk="1" hangingPunct="1"/>
            <a:r>
              <a:rPr lang="en-US" altLang="en-US" sz="2400" dirty="0">
                <a:latin typeface="Arial" panose="020B0604020202020204" pitchFamily="34" charset="0"/>
                <a:cs typeface="Arial" panose="020B0604020202020204" pitchFamily="34" charset="0"/>
              </a:rPr>
              <a:t>Causative agent of black </a:t>
            </a:r>
            <a:r>
              <a:rPr lang="en-US" altLang="en-US" sz="2400" dirty="0" err="1">
                <a:latin typeface="Arial" panose="020B0604020202020204" pitchFamily="34" charset="0"/>
                <a:cs typeface="Arial" panose="020B0604020202020204" pitchFamily="34" charset="0"/>
              </a:rPr>
              <a:t>piedra</a:t>
            </a:r>
            <a:endParaRPr lang="en-US" altLang="en-US" sz="2400" dirty="0">
              <a:latin typeface="Arial" panose="020B0604020202020204" pitchFamily="34" charset="0"/>
              <a:cs typeface="Arial" panose="020B0604020202020204" pitchFamily="34" charset="0"/>
            </a:endParaRPr>
          </a:p>
          <a:p>
            <a:pPr lvl="1" eaLnBrk="1" hangingPunct="1"/>
            <a:r>
              <a:rPr lang="en-US" altLang="en-US" sz="2000" dirty="0">
                <a:latin typeface="Arial" panose="020B0604020202020204" pitchFamily="34" charset="0"/>
                <a:cs typeface="Arial" panose="020B0604020202020204" pitchFamily="34" charset="0"/>
              </a:rPr>
              <a:t>Infection that occurs in the hairs of the scalp</a:t>
            </a:r>
          </a:p>
          <a:p>
            <a:pPr lvl="1" eaLnBrk="1" hangingPunct="1"/>
            <a:r>
              <a:rPr lang="en-US" altLang="en-US" sz="1800" dirty="0">
                <a:latin typeface="Arial" panose="020B0604020202020204" pitchFamily="34" charset="0"/>
                <a:cs typeface="Arial" panose="020B0604020202020204" pitchFamily="34" charset="0"/>
              </a:rPr>
              <a:t>Black gritty nodules</a:t>
            </a:r>
          </a:p>
          <a:p>
            <a:pPr eaLnBrk="1" hangingPunct="1"/>
            <a:r>
              <a:rPr lang="en-US" altLang="en-US" sz="2400" dirty="0">
                <a:latin typeface="Arial" panose="020B0604020202020204" pitchFamily="34" charset="0"/>
                <a:cs typeface="Arial" panose="020B0604020202020204" pitchFamily="34" charset="0"/>
              </a:rPr>
              <a:t>Endemic in tropical Africa, Asia, and Latin America</a:t>
            </a:r>
          </a:p>
          <a:p>
            <a:pPr eaLnBrk="1" hangingPunct="1"/>
            <a:r>
              <a:rPr lang="en-US" altLang="en-US" sz="2400" dirty="0">
                <a:latin typeface="Arial" panose="020B0604020202020204" pitchFamily="34" charset="0"/>
                <a:cs typeface="Arial" panose="020B0604020202020204" pitchFamily="34" charset="0"/>
              </a:rPr>
              <a:t>Examine infected hairs are removed and placed in 10% to 20% KOH.</a:t>
            </a:r>
          </a:p>
          <a:p>
            <a:pPr lvl="1" eaLnBrk="1" hangingPunct="1"/>
            <a:r>
              <a:rPr lang="en-US" altLang="en-US" sz="2000" dirty="0">
                <a:latin typeface="Arial" panose="020B0604020202020204" pitchFamily="34" charset="0"/>
                <a:cs typeface="Arial" panose="020B0604020202020204" pitchFamily="34" charset="0"/>
              </a:rPr>
              <a:t>Nodules may be crushed to reveal asci.</a:t>
            </a:r>
          </a:p>
          <a:p>
            <a:pPr lvl="1" eaLnBrk="1" hangingPunct="1"/>
            <a:r>
              <a:rPr lang="en-US" sz="2000" dirty="0">
                <a:latin typeface="Arial" panose="020B0604020202020204" pitchFamily="34" charset="0"/>
                <a:cs typeface="Arial" panose="020B0604020202020204" pitchFamily="34" charset="0"/>
              </a:rPr>
              <a:t>Thick-walled rhomboid cells containing ascospores are seen.</a:t>
            </a:r>
          </a:p>
          <a:p>
            <a:pPr lvl="1" eaLnBrk="1" hangingPunct="1"/>
            <a:r>
              <a:rPr lang="en-US" sz="2000" i="1" dirty="0">
                <a:latin typeface="Arial" panose="020B0604020202020204" pitchFamily="34" charset="0"/>
                <a:cs typeface="Arial" panose="020B0604020202020204" pitchFamily="34" charset="0"/>
              </a:rPr>
              <a:t>P. </a:t>
            </a:r>
            <a:r>
              <a:rPr lang="en-US" sz="2000" i="1" dirty="0" err="1">
                <a:latin typeface="Arial" panose="020B0604020202020204" pitchFamily="34" charset="0"/>
                <a:cs typeface="Arial" panose="020B0604020202020204" pitchFamily="34" charset="0"/>
              </a:rPr>
              <a:t>hortae</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grows slowly on </a:t>
            </a:r>
            <a:r>
              <a:rPr lang="en-US" sz="2000" dirty="0" err="1">
                <a:latin typeface="Arial" panose="020B0604020202020204" pitchFamily="34" charset="0"/>
                <a:cs typeface="Arial" panose="020B0604020202020204" pitchFamily="34" charset="0"/>
              </a:rPr>
              <a:t>Sabouraud</a:t>
            </a:r>
            <a:r>
              <a:rPr lang="en-US" sz="2000" dirty="0">
                <a:latin typeface="Arial" panose="020B0604020202020204" pitchFamily="34" charset="0"/>
                <a:cs typeface="Arial" panose="020B0604020202020204" pitchFamily="34" charset="0"/>
              </a:rPr>
              <a:t> dextrose agar at room temperature. </a:t>
            </a:r>
          </a:p>
          <a:p>
            <a:pPr lvl="1" eaLnBrk="1" hangingPunct="1"/>
            <a:r>
              <a:rPr lang="en-US" sz="2000" dirty="0">
                <a:latin typeface="Arial" panose="020B0604020202020204" pitchFamily="34" charset="0"/>
                <a:cs typeface="Arial" panose="020B0604020202020204" pitchFamily="34" charset="0"/>
              </a:rPr>
              <a:t>It forms brown, restricted colonies that remain sterile.</a:t>
            </a:r>
            <a:endParaRPr lang="en-US" altLang="en-US" sz="2800"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3760FF2-4D6E-2B49-E438-B70CB5A089DF}"/>
              </a:ext>
            </a:extLst>
          </p:cNvPr>
          <p:cNvSpPr>
            <a:spLocks noGrp="1"/>
          </p:cNvSpPr>
          <p:nvPr>
            <p:ph type="title"/>
          </p:nvPr>
        </p:nvSpPr>
        <p:spPr/>
        <p:txBody>
          <a:bodyPr>
            <a:normAutofit fontScale="90000"/>
          </a:bodyPr>
          <a:lstStyle/>
          <a:p>
            <a:pPr algn="ctr" eaLnBrk="1" hangingPunct="1"/>
            <a:r>
              <a:rPr lang="en-US" altLang="en-US" sz="4000" i="1" dirty="0" err="1">
                <a:latin typeface="Arial" panose="020B0604020202020204" pitchFamily="34" charset="0"/>
                <a:cs typeface="Arial" panose="020B0604020202020204" pitchFamily="34" charset="0"/>
              </a:rPr>
              <a:t>Trichosporon</a:t>
            </a:r>
            <a:r>
              <a:rPr lang="en-US" altLang="en-US" sz="4000" dirty="0">
                <a:latin typeface="Arial" panose="020B0604020202020204" pitchFamily="34" charset="0"/>
                <a:cs typeface="Arial" panose="020B0604020202020204" pitchFamily="34" charset="0"/>
              </a:rPr>
              <a:t> spp.</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Clinical Manifestations</a:t>
            </a:r>
          </a:p>
        </p:txBody>
      </p:sp>
      <p:sp>
        <p:nvSpPr>
          <p:cNvPr id="29699" name="Rectangle 3">
            <a:extLst>
              <a:ext uri="{FF2B5EF4-FFF2-40B4-BE49-F238E27FC236}">
                <a16:creationId xmlns:a16="http://schemas.microsoft.com/office/drawing/2014/main" id="{5352AB91-14A8-84D2-02A6-CBFD0D75B2E5}"/>
              </a:ext>
            </a:extLst>
          </p:cNvPr>
          <p:cNvSpPr>
            <a:spLocks noGrp="1" noChangeArrowheads="1"/>
          </p:cNvSpPr>
          <p:nvPr>
            <p:ph idx="1"/>
          </p:nvPr>
        </p:nvSpPr>
        <p:spPr>
          <a:xfrm>
            <a:off x="1366630" y="1644926"/>
            <a:ext cx="9695622" cy="4527275"/>
          </a:xfrm>
        </p:spPr>
        <p:txBody>
          <a:bodyPr rtlCol="0">
            <a:normAutofit/>
          </a:bodyPr>
          <a:lstStyle/>
          <a:p>
            <a:pPr>
              <a:defRPr/>
            </a:pPr>
            <a:r>
              <a:rPr lang="en-US" altLang="en-US" dirty="0">
                <a:latin typeface="Arial" panose="020B0604020202020204" pitchFamily="34" charset="0"/>
                <a:cs typeface="Arial" panose="020B0604020202020204" pitchFamily="34" charset="0"/>
              </a:rPr>
              <a:t>More than 30 distinct species exist</a:t>
            </a:r>
          </a:p>
          <a:p>
            <a:pPr>
              <a:defRPr/>
            </a:pPr>
            <a:r>
              <a:rPr lang="en-US" altLang="en-US" dirty="0">
                <a:latin typeface="Arial" panose="020B0604020202020204" pitchFamily="34" charset="0"/>
                <a:cs typeface="Arial" panose="020B0604020202020204" pitchFamily="34" charset="0"/>
              </a:rPr>
              <a:t>The most commonly seen species are</a:t>
            </a:r>
          </a:p>
          <a:p>
            <a:pPr lvl="1">
              <a:defRPr/>
            </a:pPr>
            <a:r>
              <a:rPr lang="en-US" i="1" dirty="0" err="1">
                <a:latin typeface="Arial" panose="020B0604020202020204" pitchFamily="34" charset="0"/>
                <a:cs typeface="Arial" panose="020B0604020202020204" pitchFamily="34" charset="0"/>
              </a:rPr>
              <a:t>Trichosporon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ovoides</a:t>
            </a:r>
            <a:r>
              <a:rPr lang="en-US" i="1" dirty="0">
                <a:latin typeface="Arial" panose="020B0604020202020204" pitchFamily="34" charset="0"/>
                <a:cs typeface="Arial" panose="020B0604020202020204" pitchFamily="34" charset="0"/>
              </a:rPr>
              <a:t>, T. </a:t>
            </a:r>
            <a:r>
              <a:rPr lang="en-US" i="1" dirty="0" err="1">
                <a:latin typeface="Arial" panose="020B0604020202020204" pitchFamily="34" charset="0"/>
                <a:cs typeface="Arial" panose="020B0604020202020204" pitchFamily="34" charset="0"/>
              </a:rPr>
              <a:t>asteroides</a:t>
            </a:r>
            <a:r>
              <a:rPr lang="en-US" i="1" dirty="0">
                <a:latin typeface="Arial" panose="020B0604020202020204" pitchFamily="34" charset="0"/>
                <a:cs typeface="Arial" panose="020B0604020202020204" pitchFamily="34" charset="0"/>
              </a:rPr>
              <a:t>, T. </a:t>
            </a:r>
            <a:r>
              <a:rPr lang="en-US" i="1" dirty="0" err="1">
                <a:latin typeface="Arial" panose="020B0604020202020204" pitchFamily="34" charset="0"/>
                <a:cs typeface="Arial" panose="020B0604020202020204" pitchFamily="34" charset="0"/>
              </a:rPr>
              <a:t>inkin</a:t>
            </a:r>
            <a:r>
              <a:rPr lang="en-US" i="1" dirty="0">
                <a:latin typeface="Arial" panose="020B0604020202020204" pitchFamily="34" charset="0"/>
                <a:cs typeface="Arial" panose="020B0604020202020204" pitchFamily="34" charset="0"/>
              </a:rPr>
              <a:t>, and </a:t>
            </a:r>
            <a:r>
              <a:rPr lang="en-US" i="1" dirty="0" err="1">
                <a:latin typeface="Arial" panose="020B0604020202020204" pitchFamily="34" charset="0"/>
                <a:cs typeface="Arial" panose="020B0604020202020204" pitchFamily="34" charset="0"/>
              </a:rPr>
              <a:t>Cutaneotrichosporon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(previously </a:t>
            </a:r>
            <a:r>
              <a:rPr lang="en-US" i="1" dirty="0" err="1">
                <a:latin typeface="Arial" panose="020B0604020202020204" pitchFamily="34" charset="0"/>
                <a:cs typeface="Arial" panose="020B0604020202020204" pitchFamily="34" charset="0"/>
              </a:rPr>
              <a:t>Trichosporon</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cutaneum</a:t>
            </a:r>
            <a:endParaRPr lang="en-US" i="1" dirty="0">
              <a:latin typeface="Arial" panose="020B0604020202020204" pitchFamily="34" charset="0"/>
              <a:cs typeface="Arial" panose="020B0604020202020204" pitchFamily="34" charset="0"/>
            </a:endParaRPr>
          </a:p>
          <a:p>
            <a:pPr lvl="1">
              <a:defRPr/>
            </a:pPr>
            <a:r>
              <a:rPr lang="en-US" i="1" dirty="0">
                <a:latin typeface="Arial" panose="020B0604020202020204" pitchFamily="34" charset="0"/>
                <a:cs typeface="Arial" panose="020B0604020202020204" pitchFamily="34" charset="0"/>
              </a:rPr>
              <a:t>T. </a:t>
            </a:r>
            <a:r>
              <a:rPr lang="en-US" i="1" dirty="0" err="1">
                <a:latin typeface="Arial" panose="020B0604020202020204" pitchFamily="34" charset="0"/>
                <a:cs typeface="Arial" panose="020B0604020202020204" pitchFamily="34" charset="0"/>
              </a:rPr>
              <a:t>asahii</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implicated in severe and frequently fatal disease in immunocompromised hosts. </a:t>
            </a:r>
            <a:r>
              <a:rPr lang="en-US" i="1" strike="sngStrike" dirty="0">
                <a:latin typeface="Arial" panose="020B0604020202020204" pitchFamily="34" charset="0"/>
                <a:cs typeface="Arial" panose="020B0604020202020204" pitchFamily="34" charset="0"/>
              </a:rPr>
              <a:t> </a:t>
            </a:r>
          </a:p>
          <a:p>
            <a:pPr lvl="1">
              <a:defRPr/>
            </a:pPr>
            <a:r>
              <a:rPr lang="en-US" i="1" dirty="0">
                <a:latin typeface="Arial" panose="020B0604020202020204" pitchFamily="34" charset="0"/>
                <a:cs typeface="Arial" panose="020B0604020202020204" pitchFamily="34" charset="0"/>
              </a:rPr>
              <a:t>T. </a:t>
            </a:r>
            <a:r>
              <a:rPr lang="en-US" i="1" dirty="0" err="1">
                <a:latin typeface="Arial" panose="020B0604020202020204" pitchFamily="34" charset="0"/>
                <a:cs typeface="Arial" panose="020B0604020202020204" pitchFamily="34" charset="0"/>
              </a:rPr>
              <a:t>mucoides</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also causes systemic disease (meningitis).</a:t>
            </a:r>
            <a:endParaRPr lang="en-US" altLang="en-US" i="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3760FF2-4D6E-2B49-E438-B70CB5A089DF}"/>
              </a:ext>
            </a:extLst>
          </p:cNvPr>
          <p:cNvSpPr>
            <a:spLocks noGrp="1"/>
          </p:cNvSpPr>
          <p:nvPr>
            <p:ph type="title"/>
          </p:nvPr>
        </p:nvSpPr>
        <p:spPr/>
        <p:txBody>
          <a:bodyPr>
            <a:normAutofit fontScale="90000"/>
          </a:bodyPr>
          <a:lstStyle/>
          <a:p>
            <a:pPr algn="ctr" eaLnBrk="1" hangingPunct="1"/>
            <a:r>
              <a:rPr lang="en-US" altLang="en-US" sz="4000" i="1" dirty="0" err="1">
                <a:latin typeface="Arial" panose="020B0604020202020204" pitchFamily="34" charset="0"/>
                <a:cs typeface="Arial" panose="020B0604020202020204" pitchFamily="34" charset="0"/>
              </a:rPr>
              <a:t>Trichosporon</a:t>
            </a:r>
            <a:r>
              <a:rPr lang="en-US" altLang="en-US" sz="4000" dirty="0">
                <a:latin typeface="Arial" panose="020B0604020202020204" pitchFamily="34" charset="0"/>
                <a:cs typeface="Arial" panose="020B0604020202020204" pitchFamily="34" charset="0"/>
              </a:rPr>
              <a:t> spp.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Clinical Manifestations (Cont.) </a:t>
            </a:r>
          </a:p>
        </p:txBody>
      </p:sp>
      <p:sp>
        <p:nvSpPr>
          <p:cNvPr id="29699" name="Rectangle 3">
            <a:extLst>
              <a:ext uri="{FF2B5EF4-FFF2-40B4-BE49-F238E27FC236}">
                <a16:creationId xmlns:a16="http://schemas.microsoft.com/office/drawing/2014/main" id="{5352AB91-14A8-84D2-02A6-CBFD0D75B2E5}"/>
              </a:ext>
            </a:extLst>
          </p:cNvPr>
          <p:cNvSpPr>
            <a:spLocks noGrp="1" noChangeArrowheads="1"/>
          </p:cNvSpPr>
          <p:nvPr>
            <p:ph idx="1"/>
          </p:nvPr>
        </p:nvSpPr>
        <p:spPr>
          <a:xfrm>
            <a:off x="1272209" y="1690689"/>
            <a:ext cx="9596230" cy="4163460"/>
          </a:xfrm>
        </p:spPr>
        <p:txBody>
          <a:bodyPr rtlCol="0">
            <a:normAutofit/>
          </a:bodyPr>
          <a:lstStyle/>
          <a:p>
            <a:pPr>
              <a:defRPr/>
            </a:pPr>
            <a:r>
              <a:rPr lang="en-US" altLang="en-US" i="1" dirty="0"/>
              <a:t>T</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muciodes</a:t>
            </a:r>
            <a:endParaRPr lang="en-US" altLang="en-US" i="1" dirty="0">
              <a:latin typeface="Arial" panose="020B0604020202020204" pitchFamily="34" charset="0"/>
              <a:cs typeface="Arial" panose="020B0604020202020204" pitchFamily="34" charset="0"/>
            </a:endParaRPr>
          </a:p>
          <a:p>
            <a:pPr lvl="1">
              <a:defRPr/>
            </a:pPr>
            <a:r>
              <a:rPr lang="en-US" dirty="0">
                <a:latin typeface="Arial" panose="020B0604020202020204" pitchFamily="34" charset="0"/>
                <a:cs typeface="Arial" panose="020B0604020202020204" pitchFamily="34" charset="0"/>
              </a:rPr>
              <a:t>The colony resembles young colonies of </a:t>
            </a:r>
            <a:r>
              <a:rPr lang="en-US" i="1" dirty="0">
                <a:latin typeface="Arial" panose="020B0604020202020204" pitchFamily="34" charset="0"/>
                <a:cs typeface="Arial" panose="020B0604020202020204" pitchFamily="34" charset="0"/>
              </a:rPr>
              <a:t>Cryptococcus neoformans </a:t>
            </a:r>
            <a:r>
              <a:rPr lang="en-US" dirty="0">
                <a:latin typeface="Arial" panose="020B0604020202020204" pitchFamily="34" charset="0"/>
                <a:cs typeface="Arial" panose="020B0604020202020204" pitchFamily="34" charset="0"/>
              </a:rPr>
              <a:t>but is easily differentiated on the basis of physiologic and morphologic characteristics.</a:t>
            </a:r>
          </a:p>
          <a:p>
            <a:pPr>
              <a:defRPr/>
            </a:pPr>
            <a:r>
              <a:rPr lang="en-US" i="1" dirty="0" err="1">
                <a:latin typeface="Arial" panose="020B0604020202020204" pitchFamily="34" charset="0"/>
                <a:cs typeface="Arial" panose="020B0604020202020204" pitchFamily="34" charset="0"/>
              </a:rPr>
              <a:t>Apiotrichum</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(formerly </a:t>
            </a:r>
            <a:r>
              <a:rPr lang="en-US" i="1" dirty="0" err="1">
                <a:latin typeface="Arial" panose="020B0604020202020204" pitchFamily="34" charset="0"/>
                <a:cs typeface="Arial" panose="020B0604020202020204" pitchFamily="34" charset="0"/>
              </a:rPr>
              <a:t>Trichosporon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mycotoxinovorans</a:t>
            </a:r>
            <a:r>
              <a:rPr lang="en-US" dirty="0">
                <a:latin typeface="Arial" panose="020B0604020202020204" pitchFamily="34" charset="0"/>
                <a:cs typeface="Arial" panose="020B0604020202020204" pitchFamily="34" charset="0"/>
              </a:rPr>
              <a:t> is associated with pulmonary colonization and disease in patients with cystic fibrosis</a:t>
            </a:r>
            <a:endParaRPr lang="en-US" altLang="en-US" dirty="0">
              <a:latin typeface="Arial" panose="020B0604020202020204" pitchFamily="34" charset="0"/>
              <a:cs typeface="Arial" panose="020B0604020202020204" pitchFamily="34" charset="0"/>
            </a:endParaRPr>
          </a:p>
          <a:p>
            <a:pPr>
              <a:defRPr/>
            </a:pPr>
            <a:endParaRPr lang="en-US" altLang="en-US" dirty="0"/>
          </a:p>
        </p:txBody>
      </p:sp>
    </p:spTree>
    <p:extLst>
      <p:ext uri="{BB962C8B-B14F-4D97-AF65-F5344CB8AC3E}">
        <p14:creationId xmlns:p14="http://schemas.microsoft.com/office/powerpoint/2010/main" val="272738659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FFEE9-B960-4115-FE2F-BC4C4758A17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4000" dirty="0">
                <a:latin typeface="Arial" panose="020B0604020202020204" pitchFamily="34" charset="0"/>
                <a:cs typeface="Arial" panose="020B0604020202020204" pitchFamily="34" charset="0"/>
              </a:rPr>
              <a:t>Yeasts versus Molds</a:t>
            </a:r>
          </a:p>
        </p:txBody>
      </p:sp>
    </p:spTree>
    <p:extLst>
      <p:ext uri="{BB962C8B-B14F-4D97-AF65-F5344CB8AC3E}">
        <p14:creationId xmlns:p14="http://schemas.microsoft.com/office/powerpoint/2010/main" val="2864634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3760FF2-4D6E-2B49-E438-B70CB5A089DF}"/>
              </a:ext>
            </a:extLst>
          </p:cNvPr>
          <p:cNvSpPr>
            <a:spLocks noGrp="1"/>
          </p:cNvSpPr>
          <p:nvPr>
            <p:ph type="title"/>
          </p:nvPr>
        </p:nvSpPr>
        <p:spPr/>
        <p:txBody>
          <a:bodyPr>
            <a:normAutofit fontScale="90000"/>
          </a:bodyPr>
          <a:lstStyle/>
          <a:p>
            <a:pPr algn="ctr" eaLnBrk="1" hangingPunct="1"/>
            <a:r>
              <a:rPr lang="en-US" altLang="en-US" sz="4000" i="1" dirty="0" err="1">
                <a:latin typeface="Arial" panose="020B0604020202020204" pitchFamily="34" charset="0"/>
                <a:cs typeface="Arial" panose="020B0604020202020204" pitchFamily="34" charset="0"/>
              </a:rPr>
              <a:t>Trichosporon</a:t>
            </a:r>
            <a:r>
              <a:rPr lang="en-US" altLang="en-US" sz="4000" dirty="0">
                <a:latin typeface="Arial" panose="020B0604020202020204" pitchFamily="34" charset="0"/>
                <a:cs typeface="Arial" panose="020B0604020202020204" pitchFamily="34" charset="0"/>
              </a:rPr>
              <a:t> spp.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Clinical Manifestations (Cont.) </a:t>
            </a:r>
          </a:p>
        </p:txBody>
      </p:sp>
      <p:sp>
        <p:nvSpPr>
          <p:cNvPr id="29699" name="Rectangle 3">
            <a:extLst>
              <a:ext uri="{FF2B5EF4-FFF2-40B4-BE49-F238E27FC236}">
                <a16:creationId xmlns:a16="http://schemas.microsoft.com/office/drawing/2014/main" id="{5352AB91-14A8-84D2-02A6-CBFD0D75B2E5}"/>
              </a:ext>
            </a:extLst>
          </p:cNvPr>
          <p:cNvSpPr>
            <a:spLocks noGrp="1" noChangeArrowheads="1"/>
          </p:cNvSpPr>
          <p:nvPr>
            <p:ph idx="1"/>
          </p:nvPr>
        </p:nvSpPr>
        <p:spPr>
          <a:xfrm>
            <a:off x="1143000" y="1784074"/>
            <a:ext cx="9745317" cy="4388127"/>
          </a:xfrm>
        </p:spPr>
        <p:txBody>
          <a:bodyPr rtlCol="0">
            <a:normAutofit/>
          </a:bodyPr>
          <a:lstStyle/>
          <a:p>
            <a:pPr>
              <a:defRPr/>
            </a:pPr>
            <a:r>
              <a:rPr lang="en-US" altLang="en-US" sz="2400" dirty="0">
                <a:latin typeface="Arial" panose="020B0604020202020204" pitchFamily="34" charset="0"/>
                <a:cs typeface="Arial" panose="020B0604020202020204" pitchFamily="34" charset="0"/>
              </a:rPr>
              <a:t>Can be part of normal skin flora</a:t>
            </a:r>
          </a:p>
          <a:p>
            <a:pPr lvl="1">
              <a:defRPr/>
            </a:pPr>
            <a:r>
              <a:rPr lang="en-US" altLang="en-US" dirty="0">
                <a:latin typeface="Arial" panose="020B0604020202020204" pitchFamily="34" charset="0"/>
                <a:cs typeface="Arial" panose="020B0604020202020204" pitchFamily="34" charset="0"/>
              </a:rPr>
              <a:t>Can also be isolated from animals and soil</a:t>
            </a:r>
          </a:p>
          <a:p>
            <a:pPr>
              <a:defRPr/>
            </a:pPr>
            <a:r>
              <a:rPr lang="en-US" altLang="en-US" sz="2400" dirty="0">
                <a:latin typeface="Arial" panose="020B0604020202020204" pitchFamily="34" charset="0"/>
                <a:cs typeface="Arial" panose="020B0604020202020204" pitchFamily="34" charset="0"/>
              </a:rPr>
              <a:t>White piedra on hair shaft</a:t>
            </a:r>
          </a:p>
          <a:p>
            <a:pPr lvl="1">
              <a:defRPr/>
            </a:pPr>
            <a:r>
              <a:rPr lang="en-US" altLang="en-US" dirty="0">
                <a:latin typeface="Arial" panose="020B0604020202020204" pitchFamily="34" charset="0"/>
                <a:cs typeface="Arial" panose="020B0604020202020204" pitchFamily="34" charset="0"/>
              </a:rPr>
              <a:t>Surrounding hair of scalp, face, and pubic region</a:t>
            </a:r>
          </a:p>
          <a:p>
            <a:pPr>
              <a:defRPr/>
            </a:pPr>
            <a:r>
              <a:rPr lang="en-US" altLang="en-US" sz="2400" dirty="0">
                <a:latin typeface="Arial" panose="020B0604020202020204" pitchFamily="34" charset="0"/>
                <a:cs typeface="Arial" panose="020B0604020202020204" pitchFamily="34" charset="0"/>
              </a:rPr>
              <a:t>Opportunistic systemic pathogens</a:t>
            </a:r>
          </a:p>
          <a:p>
            <a:pPr>
              <a:defRPr/>
            </a:pPr>
            <a:r>
              <a:rPr lang="en-US" sz="2400" dirty="0">
                <a:latin typeface="Arial" panose="020B0604020202020204" pitchFamily="34" charset="0"/>
                <a:cs typeface="Arial" panose="020B0604020202020204" pitchFamily="34" charset="0"/>
              </a:rPr>
              <a:t>Although rare, systemic diseases caused by these fungi are frequently fatal and occur most often in immunocompromised hosts, commonly those who have hematologic disorders or malignancies or are undergoing chemotherapy.</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51440"/>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2F56-4E39-75FB-150B-9A760275F101}"/>
              </a:ext>
            </a:extLst>
          </p:cNvPr>
          <p:cNvSpPr>
            <a:spLocks noGrp="1"/>
          </p:cNvSpPr>
          <p:nvPr>
            <p:ph type="title"/>
          </p:nvPr>
        </p:nvSpPr>
        <p:spPr/>
        <p:txBody>
          <a:bodyPr>
            <a:normAutofit fontScale="90000"/>
          </a:bodyPr>
          <a:lstStyle/>
          <a:p>
            <a:pPr algn="ctr"/>
            <a:r>
              <a:rPr lang="en-US" sz="4000" i="1" dirty="0" err="1">
                <a:latin typeface="Arial" panose="020B0604020202020204" pitchFamily="34" charset="0"/>
                <a:cs typeface="Arial" panose="020B0604020202020204" pitchFamily="34" charset="0"/>
              </a:rPr>
              <a:t>Trichosporon</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spp.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Laboratory Diagnosis (Cont.)</a:t>
            </a:r>
          </a:p>
        </p:txBody>
      </p:sp>
      <p:sp>
        <p:nvSpPr>
          <p:cNvPr id="3" name="Content Placeholder 2">
            <a:extLst>
              <a:ext uri="{FF2B5EF4-FFF2-40B4-BE49-F238E27FC236}">
                <a16:creationId xmlns:a16="http://schemas.microsoft.com/office/drawing/2014/main" id="{B624AC93-D6DE-04BA-D025-052158054661}"/>
              </a:ext>
            </a:extLst>
          </p:cNvPr>
          <p:cNvSpPr>
            <a:spLocks noGrp="1"/>
          </p:cNvSpPr>
          <p:nvPr>
            <p:ph idx="1"/>
          </p:nvPr>
        </p:nvSpPr>
        <p:spPr/>
        <p:txBody>
          <a:bodyPr/>
          <a:lstStyle/>
          <a:p>
            <a:r>
              <a:rPr lang="en-US" i="1" dirty="0" err="1">
                <a:latin typeface="Arial" panose="020B0604020202020204" pitchFamily="34" charset="0"/>
                <a:cs typeface="Arial" panose="020B0604020202020204" pitchFamily="34" charset="0"/>
              </a:rPr>
              <a:t>Trichosporon</a:t>
            </a:r>
            <a:r>
              <a:rPr lang="en-US" dirty="0">
                <a:latin typeface="Arial" panose="020B0604020202020204" pitchFamily="34" charset="0"/>
                <a:cs typeface="Arial" panose="020B0604020202020204" pitchFamily="34" charset="0"/>
              </a:rPr>
              <a:t> spp. grow rapidly on primary fungal media and produce arthroconidia, hyphae, and </a:t>
            </a:r>
            <a:r>
              <a:rPr lang="en-US" dirty="0" err="1">
                <a:latin typeface="Arial" panose="020B0604020202020204" pitchFamily="34" charset="0"/>
                <a:cs typeface="Arial" panose="020B0604020202020204" pitchFamily="34" charset="0"/>
              </a:rPr>
              <a:t>blastoconidia</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Colonies are straw- to cream-colored and yeastlike.</a:t>
            </a:r>
          </a:p>
          <a:p>
            <a:r>
              <a:rPr lang="en-US" dirty="0">
                <a:latin typeface="Arial" panose="020B0604020202020204" pitchFamily="34" charset="0"/>
                <a:cs typeface="Arial" panose="020B0604020202020204" pitchFamily="34" charset="0"/>
              </a:rPr>
              <a:t>Colonies are varied and can be</a:t>
            </a:r>
          </a:p>
          <a:p>
            <a:pPr lvl="1"/>
            <a:r>
              <a:rPr lang="en-US" dirty="0">
                <a:latin typeface="Arial" panose="020B0604020202020204" pitchFamily="34" charset="0"/>
                <a:cs typeface="Arial" panose="020B0604020202020204" pitchFamily="34" charset="0"/>
              </a:rPr>
              <a:t>Smooth or wrinkled</a:t>
            </a:r>
          </a:p>
          <a:p>
            <a:pPr lvl="1"/>
            <a:r>
              <a:rPr lang="en-US" dirty="0">
                <a:latin typeface="Arial" panose="020B0604020202020204" pitchFamily="34" charset="0"/>
                <a:cs typeface="Arial" panose="020B0604020202020204" pitchFamily="34" charset="0"/>
              </a:rPr>
              <a:t>Dry or moist</a:t>
            </a:r>
          </a:p>
          <a:p>
            <a:pPr lvl="1"/>
            <a:r>
              <a:rPr lang="en-US" dirty="0">
                <a:latin typeface="Arial" panose="020B0604020202020204" pitchFamily="34" charset="0"/>
                <a:cs typeface="Arial" panose="020B0604020202020204" pitchFamily="34" charset="0"/>
              </a:rPr>
              <a:t>Creamy of velvety in appearance</a:t>
            </a:r>
          </a:p>
        </p:txBody>
      </p:sp>
    </p:spTree>
    <p:extLst>
      <p:ext uri="{BB962C8B-B14F-4D97-AF65-F5344CB8AC3E}">
        <p14:creationId xmlns:p14="http://schemas.microsoft.com/office/powerpoint/2010/main" val="713705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D7819F6-F6BA-2B01-31D6-B3DD04C15DD0}"/>
              </a:ext>
            </a:extLst>
          </p:cNvPr>
          <p:cNvSpPr>
            <a:spLocks noGrp="1" noChangeArrowheads="1"/>
          </p:cNvSpPr>
          <p:nvPr>
            <p:ph type="title"/>
          </p:nvPr>
        </p:nvSpPr>
        <p:spPr>
          <a:xfrm>
            <a:off x="1676400" y="274638"/>
            <a:ext cx="8915400" cy="1143000"/>
          </a:xfrm>
        </p:spPr>
        <p:txBody>
          <a:bodyPr rtlCol="0">
            <a:normAutofit fontScale="90000"/>
          </a:bodyPr>
          <a:lstStyle/>
          <a:p>
            <a:pPr>
              <a:defRPr/>
            </a:pPr>
            <a:r>
              <a:rPr lang="en-US"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Lactophenol Cotton Blue (</a:t>
            </a:r>
            <a:r>
              <a:rPr lang="en-US" altLang="en-US" sz="3600" dirty="0">
                <a:latin typeface="Arial" panose="020B0604020202020204" pitchFamily="34" charset="0"/>
                <a:cs typeface="Arial" panose="020B0604020202020204" pitchFamily="34" charset="0"/>
              </a:rPr>
              <a:t>LPCB) Preparation Showing Blastoconidia and Arthroconidia</a:t>
            </a:r>
            <a:endParaRPr lang="en-US" altLang="en-US" dirty="0">
              <a:latin typeface="Arial" panose="020B0604020202020204" pitchFamily="34" charset="0"/>
              <a:cs typeface="Arial" panose="020B0604020202020204" pitchFamily="34" charset="0"/>
            </a:endParaRPr>
          </a:p>
        </p:txBody>
      </p:sp>
      <p:pic>
        <p:nvPicPr>
          <p:cNvPr id="54277" name="Picture 6" descr="Y:\ELS00000-IW26_[Mahon 6e]\ELS00000-IW26-SRC\Course-N\Construction\IC\jpg\Chapter027\027012.jpg">
            <a:extLst>
              <a:ext uri="{FF2B5EF4-FFF2-40B4-BE49-F238E27FC236}">
                <a16:creationId xmlns:a16="http://schemas.microsoft.com/office/drawing/2014/main" id="{E4DE0EDD-9E38-C28D-356B-3F95CC1B6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600201"/>
            <a:ext cx="6964363"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2F56-4E39-75FB-150B-9A760275F101}"/>
              </a:ext>
            </a:extLst>
          </p:cNvPr>
          <p:cNvSpPr>
            <a:spLocks noGrp="1"/>
          </p:cNvSpPr>
          <p:nvPr>
            <p:ph type="title"/>
          </p:nvPr>
        </p:nvSpPr>
        <p:spPr/>
        <p:txBody>
          <a:bodyPr>
            <a:normAutofit fontScale="90000"/>
          </a:bodyPr>
          <a:lstStyle/>
          <a:p>
            <a:pPr algn="ctr"/>
            <a:r>
              <a:rPr lang="en-US" sz="4000" i="1" dirty="0" err="1">
                <a:latin typeface="Arial" panose="020B0604020202020204" pitchFamily="34" charset="0"/>
                <a:cs typeface="Arial" panose="020B0604020202020204" pitchFamily="34" charset="0"/>
              </a:rPr>
              <a:t>Trichosporon</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spp.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Laboratory Diagnosis (Cont.)</a:t>
            </a:r>
          </a:p>
        </p:txBody>
      </p:sp>
      <p:sp>
        <p:nvSpPr>
          <p:cNvPr id="3" name="Content Placeholder 2">
            <a:extLst>
              <a:ext uri="{FF2B5EF4-FFF2-40B4-BE49-F238E27FC236}">
                <a16:creationId xmlns:a16="http://schemas.microsoft.com/office/drawing/2014/main" id="{B624AC93-D6DE-04BA-D025-052158054661}"/>
              </a:ext>
            </a:extLst>
          </p:cNvPr>
          <p:cNvSpPr>
            <a:spLocks noGrp="1"/>
          </p:cNvSpPr>
          <p:nvPr>
            <p:ph idx="1"/>
          </p:nvPr>
        </p:nvSpPr>
        <p:spPr>
          <a:xfrm>
            <a:off x="838199" y="1690688"/>
            <a:ext cx="10606709" cy="4337395"/>
          </a:xfrm>
        </p:spPr>
        <p:txBody>
          <a:bodyPr>
            <a:normAutofit/>
          </a:bodyPr>
          <a:lstStyle/>
          <a:p>
            <a:r>
              <a:rPr lang="en-US" sz="2400" dirty="0">
                <a:latin typeface="Arial" panose="020B0604020202020204" pitchFamily="34" charset="0"/>
                <a:cs typeface="Arial" panose="020B0604020202020204" pitchFamily="34" charset="0"/>
              </a:rPr>
              <a:t>Identification to the species level confirmed by </a:t>
            </a:r>
          </a:p>
          <a:p>
            <a:pPr lvl="1"/>
            <a:r>
              <a:rPr lang="en-US" dirty="0">
                <a:latin typeface="Arial" panose="020B0604020202020204" pitchFamily="34" charset="0"/>
                <a:cs typeface="Arial" panose="020B0604020202020204" pitchFamily="34" charset="0"/>
              </a:rPr>
              <a:t>Biochemical reactions</a:t>
            </a:r>
          </a:p>
          <a:p>
            <a:pPr lvl="1"/>
            <a:r>
              <a:rPr lang="en-US" sz="2000" dirty="0">
                <a:latin typeface="Arial" panose="020B0604020202020204" pitchFamily="34" charset="0"/>
                <a:cs typeface="Arial" panose="020B0604020202020204" pitchFamily="34" charset="0"/>
              </a:rPr>
              <a:t>Absence of carbohydrate fermentation</a:t>
            </a:r>
          </a:p>
          <a:p>
            <a:pPr lvl="1"/>
            <a:r>
              <a:rPr lang="en-US" sz="2000" dirty="0">
                <a:latin typeface="Arial" panose="020B0604020202020204" pitchFamily="34" charset="0"/>
                <a:cs typeface="Arial" panose="020B0604020202020204" pitchFamily="34" charset="0"/>
              </a:rPr>
              <a:t>Use of potassium nitrate (KNO</a:t>
            </a:r>
            <a:r>
              <a:rPr lang="en-US" sz="2000" baseline="-25000" dirty="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 </a:t>
            </a:r>
          </a:p>
          <a:p>
            <a:pPr lvl="1"/>
            <a:r>
              <a:rPr lang="en-US" sz="2000" dirty="0">
                <a:latin typeface="Arial" panose="020B0604020202020204" pitchFamily="34" charset="0"/>
                <a:cs typeface="Arial" panose="020B0604020202020204" pitchFamily="34" charset="0"/>
              </a:rPr>
              <a:t>Assimilation of sugars</a:t>
            </a:r>
            <a:r>
              <a:rPr lang="en-US" sz="2000" strike="sngStrike" dirty="0">
                <a:latin typeface="Arial" panose="020B0604020202020204" pitchFamily="34" charset="0"/>
                <a:cs typeface="Arial" panose="020B0604020202020204" pitchFamily="34" charset="0"/>
              </a:rPr>
              <a:t> </a:t>
            </a:r>
          </a:p>
          <a:p>
            <a:pPr lvl="1"/>
            <a:r>
              <a:rPr lang="en-US" sz="2000" dirty="0">
                <a:latin typeface="Arial" panose="020B0604020202020204" pitchFamily="34" charset="0"/>
                <a:cs typeface="Arial" panose="020B0604020202020204" pitchFamily="34" charset="0"/>
              </a:rPr>
              <a:t>Urease positivity</a:t>
            </a:r>
          </a:p>
          <a:p>
            <a:r>
              <a:rPr lang="en-US" sz="2400" dirty="0">
                <a:latin typeface="Arial" panose="020B0604020202020204" pitchFamily="34" charset="0"/>
                <a:cs typeface="Arial" panose="020B0604020202020204" pitchFamily="34" charset="0"/>
              </a:rPr>
              <a:t>Numerous molecular and proteomic approaches in conjunction with biochemical reactions, </a:t>
            </a:r>
            <a:endParaRPr lang="en-US" sz="2400" strike="sngStrike" dirty="0">
              <a:highlight>
                <a:srgbClr val="FFFF00"/>
              </a:highlight>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Deoxyribonucleic acid (DNA) sequence analysis </a:t>
            </a:r>
          </a:p>
          <a:p>
            <a:pPr lvl="1"/>
            <a:r>
              <a:rPr lang="en-US" sz="2000" dirty="0">
                <a:latin typeface="Arial" panose="020B0604020202020204" pitchFamily="34" charset="0"/>
                <a:cs typeface="Arial" panose="020B0604020202020204" pitchFamily="34" charset="0"/>
              </a:rPr>
              <a:t>Matrix-assisted laser desorption/ionization–time-of-flight (MALDI-TOF)</a:t>
            </a:r>
            <a:endParaRPr lang="en-US" sz="2000" strike="sngStrik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495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989E55C-0FBE-B6A4-9081-1438AC0554BD}"/>
              </a:ext>
            </a:extLst>
          </p:cNvPr>
          <p:cNvSpPr>
            <a:spLocks noGrp="1"/>
          </p:cNvSpPr>
          <p:nvPr>
            <p:ph type="title"/>
          </p:nvPr>
        </p:nvSpPr>
        <p:spPr>
          <a:xfrm>
            <a:off x="2219325" y="228600"/>
            <a:ext cx="7772400" cy="1219200"/>
          </a:xfrm>
        </p:spPr>
        <p:txBody>
          <a:bodyPr>
            <a:normAutofit fontScale="90000"/>
          </a:bodyPr>
          <a:lstStyle/>
          <a:p>
            <a:pPr algn="ctr" eaLnBrk="1" hangingPunct="1"/>
            <a:r>
              <a:rPr lang="en-US" altLang="en-US" i="1" dirty="0" err="1">
                <a:latin typeface="Arial" panose="020B0604020202020204" pitchFamily="34" charset="0"/>
                <a:cs typeface="Arial" panose="020B0604020202020204" pitchFamily="34" charset="0"/>
              </a:rPr>
              <a:t>Hortaea</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werneckii</a:t>
            </a:r>
            <a:r>
              <a:rPr lang="en-US" altLang="en-US" dirty="0">
                <a:latin typeface="Arial" panose="020B0604020202020204" pitchFamily="34" charset="0"/>
                <a:cs typeface="Arial" panose="020B0604020202020204" pitchFamily="34" charset="0"/>
              </a:rPr>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Clinical Manifestations</a:t>
            </a:r>
            <a:endParaRPr lang="en-US" altLang="en-US" i="1" dirty="0">
              <a:latin typeface="Arial" panose="020B0604020202020204" pitchFamily="34" charset="0"/>
              <a:cs typeface="Arial" panose="020B0604020202020204" pitchFamily="34" charset="0"/>
            </a:endParaRPr>
          </a:p>
        </p:txBody>
      </p:sp>
      <p:sp>
        <p:nvSpPr>
          <p:cNvPr id="31747" name="Rectangle 3">
            <a:extLst>
              <a:ext uri="{FF2B5EF4-FFF2-40B4-BE49-F238E27FC236}">
                <a16:creationId xmlns:a16="http://schemas.microsoft.com/office/drawing/2014/main" id="{66083390-843D-C708-F172-AF008F56AC50}"/>
              </a:ext>
            </a:extLst>
          </p:cNvPr>
          <p:cNvSpPr>
            <a:spLocks noGrp="1" noChangeArrowheads="1"/>
          </p:cNvSpPr>
          <p:nvPr>
            <p:ph idx="1"/>
          </p:nvPr>
        </p:nvSpPr>
        <p:spPr>
          <a:xfrm>
            <a:off x="1212574" y="1447801"/>
            <a:ext cx="9879496" cy="3969026"/>
          </a:xfrm>
        </p:spPr>
        <p:txBody>
          <a:bodyPr rtlCol="0">
            <a:normAutofit/>
          </a:bodyPr>
          <a:lstStyle/>
          <a:p>
            <a:pPr>
              <a:defRPr/>
            </a:pPr>
            <a:r>
              <a:rPr lang="en-US" altLang="en-US" sz="3000" dirty="0">
                <a:latin typeface="Arial" panose="020B0604020202020204" pitchFamily="34" charset="0"/>
                <a:cs typeface="Arial" panose="020B0604020202020204" pitchFamily="34" charset="0"/>
              </a:rPr>
              <a:t>Causative agent of </a:t>
            </a:r>
            <a:r>
              <a:rPr lang="en-US" altLang="en-US" sz="3000" i="1" dirty="0">
                <a:latin typeface="Arial" panose="020B0604020202020204" pitchFamily="34" charset="0"/>
                <a:cs typeface="Arial" panose="020B0604020202020204" pitchFamily="34" charset="0"/>
              </a:rPr>
              <a:t>Tinea nigra</a:t>
            </a:r>
          </a:p>
          <a:p>
            <a:pPr lvl="1">
              <a:defRPr/>
            </a:pPr>
            <a:r>
              <a:rPr lang="en-US" altLang="en-US" sz="2600" dirty="0">
                <a:latin typeface="Arial" panose="020B0604020202020204" pitchFamily="34" charset="0"/>
                <a:cs typeface="Arial" panose="020B0604020202020204" pitchFamily="34" charset="0"/>
              </a:rPr>
              <a:t>Brown to black nonscaly macules</a:t>
            </a:r>
          </a:p>
          <a:p>
            <a:pPr lvl="1">
              <a:defRPr/>
            </a:pPr>
            <a:r>
              <a:rPr lang="en-US" altLang="en-US" sz="2600" dirty="0">
                <a:latin typeface="Arial" panose="020B0604020202020204" pitchFamily="34" charset="0"/>
                <a:cs typeface="Arial" panose="020B0604020202020204" pitchFamily="34" charset="0"/>
              </a:rPr>
              <a:t>Palms of hands and soles of feet</a:t>
            </a:r>
          </a:p>
          <a:p>
            <a:pPr lvl="1">
              <a:defRPr/>
            </a:pPr>
            <a:r>
              <a:rPr lang="en-US" altLang="en-US" sz="2600" dirty="0">
                <a:latin typeface="Arial" panose="020B0604020202020204" pitchFamily="34" charset="0"/>
                <a:cs typeface="Arial" panose="020B0604020202020204" pitchFamily="34" charset="0"/>
              </a:rPr>
              <a:t>No inflammation or reaction to fungus</a:t>
            </a:r>
          </a:p>
          <a:p>
            <a:pPr lvl="1">
              <a:defRPr/>
            </a:pPr>
            <a:r>
              <a:rPr lang="en-US" altLang="en-US" sz="2600" dirty="0">
                <a:latin typeface="Arial" panose="020B0604020202020204" pitchFamily="34" charset="0"/>
                <a:cs typeface="Arial" panose="020B0604020202020204" pitchFamily="34" charset="0"/>
              </a:rPr>
              <a:t>The clinical presentation is so similar to that of other conditions that misdiagnosis could occur.</a:t>
            </a:r>
          </a:p>
          <a:p>
            <a:pPr lvl="1">
              <a:defRPr/>
            </a:pPr>
            <a:r>
              <a:rPr lang="en-US" altLang="en-US" dirty="0">
                <a:latin typeface="Arial" panose="020B0604020202020204" pitchFamily="34" charset="0"/>
                <a:cs typeface="Arial" panose="020B0604020202020204" pitchFamily="34" charset="0"/>
              </a:rPr>
              <a:t>Endemic in tropical areas</a:t>
            </a:r>
          </a:p>
          <a:p>
            <a:pPr lvl="2">
              <a:defRPr/>
            </a:pPr>
            <a:r>
              <a:rPr lang="en-US" altLang="en-US" dirty="0">
                <a:latin typeface="Arial" panose="020B0604020202020204" pitchFamily="34" charset="0"/>
                <a:cs typeface="Arial" panose="020B0604020202020204" pitchFamily="34" charset="0"/>
              </a:rPr>
              <a:t>Central and South America, Africa, and Asia</a:t>
            </a:r>
          </a:p>
          <a:p>
            <a:pPr lvl="2">
              <a:defRPr/>
            </a:pPr>
            <a:endParaRPr lang="en-US" altLang="en-US" sz="2200" dirty="0"/>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989E55C-0FBE-B6A4-9081-1438AC0554BD}"/>
              </a:ext>
            </a:extLst>
          </p:cNvPr>
          <p:cNvSpPr>
            <a:spLocks noGrp="1"/>
          </p:cNvSpPr>
          <p:nvPr>
            <p:ph type="title"/>
          </p:nvPr>
        </p:nvSpPr>
        <p:spPr>
          <a:xfrm>
            <a:off x="2219325" y="228600"/>
            <a:ext cx="7772400" cy="1219200"/>
          </a:xfrm>
        </p:spPr>
        <p:txBody>
          <a:bodyPr>
            <a:normAutofit fontScale="90000"/>
          </a:bodyPr>
          <a:lstStyle/>
          <a:p>
            <a:pPr algn="ctr" eaLnBrk="1" hangingPunct="1"/>
            <a:r>
              <a:rPr lang="en-US" altLang="en-US" i="1" dirty="0" err="1">
                <a:latin typeface="Arial" panose="020B0604020202020204" pitchFamily="34" charset="0"/>
                <a:cs typeface="Arial" panose="020B0604020202020204" pitchFamily="34" charset="0"/>
              </a:rPr>
              <a:t>Hortaea</a:t>
            </a:r>
            <a:r>
              <a:rPr lang="en-US" altLang="en-US" i="1" dirty="0">
                <a:latin typeface="Arial" panose="020B0604020202020204" pitchFamily="34" charset="0"/>
                <a:cs typeface="Arial" panose="020B0604020202020204" pitchFamily="34" charset="0"/>
              </a:rPr>
              <a:t> </a:t>
            </a:r>
            <a:r>
              <a:rPr lang="en-US" altLang="en-US" i="1" dirty="0" err="1">
                <a:latin typeface="Arial" panose="020B0604020202020204" pitchFamily="34" charset="0"/>
                <a:cs typeface="Arial" panose="020B0604020202020204" pitchFamily="34" charset="0"/>
              </a:rPr>
              <a:t>werneckii</a:t>
            </a:r>
            <a:r>
              <a:rPr lang="en-US" altLang="en-US" i="1" dirty="0">
                <a:latin typeface="Arial" panose="020B0604020202020204" pitchFamily="34" charset="0"/>
                <a:cs typeface="Arial" panose="020B0604020202020204" pitchFamily="34" charset="0"/>
              </a:rPr>
              <a:t/>
            </a:r>
            <a:br>
              <a:rPr lang="en-US" altLang="en-US" i="1"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Laboratory Diagnosis</a:t>
            </a:r>
          </a:p>
        </p:txBody>
      </p:sp>
      <p:sp>
        <p:nvSpPr>
          <p:cNvPr id="31747" name="Rectangle 3">
            <a:extLst>
              <a:ext uri="{FF2B5EF4-FFF2-40B4-BE49-F238E27FC236}">
                <a16:creationId xmlns:a16="http://schemas.microsoft.com/office/drawing/2014/main" id="{66083390-843D-C708-F172-AF008F56AC50}"/>
              </a:ext>
            </a:extLst>
          </p:cNvPr>
          <p:cNvSpPr>
            <a:spLocks noGrp="1" noChangeArrowheads="1"/>
          </p:cNvSpPr>
          <p:nvPr>
            <p:ph idx="1"/>
          </p:nvPr>
        </p:nvSpPr>
        <p:spPr>
          <a:xfrm>
            <a:off x="973123" y="1565276"/>
            <a:ext cx="9161477" cy="4454525"/>
          </a:xfrm>
        </p:spPr>
        <p:txBody>
          <a:bodyPr rtlCol="0">
            <a:normAutofit/>
          </a:bodyPr>
          <a:lstStyle/>
          <a:p>
            <a:pPr>
              <a:defRPr/>
            </a:pPr>
            <a:r>
              <a:rPr lang="en-US" altLang="en-US" dirty="0">
                <a:latin typeface="Arial" panose="020B0604020202020204" pitchFamily="34" charset="0"/>
                <a:cs typeface="Arial" panose="020B0604020202020204" pitchFamily="34" charset="0"/>
              </a:rPr>
              <a:t>Laboratory diagnosis</a:t>
            </a:r>
          </a:p>
          <a:p>
            <a:pPr lvl="1">
              <a:defRPr/>
            </a:pPr>
            <a:r>
              <a:rPr lang="en-US" altLang="en-US" dirty="0">
                <a:latin typeface="Arial" panose="020B0604020202020204" pitchFamily="34" charset="0"/>
                <a:cs typeface="Arial" panose="020B0604020202020204" pitchFamily="34" charset="0"/>
              </a:rPr>
              <a:t>Direct examination of skin scrapings placed in 10% to 20% KOH showing septate hyphal elements and budding cells</a:t>
            </a:r>
          </a:p>
          <a:p>
            <a:pPr lvl="1">
              <a:defRPr/>
            </a:pPr>
            <a:r>
              <a:rPr lang="en-US" dirty="0">
                <a:latin typeface="Arial" panose="020B0604020202020204" pitchFamily="34" charset="0"/>
                <a:cs typeface="Arial" panose="020B0604020202020204" pitchFamily="34" charset="0"/>
              </a:rPr>
              <a:t>Younger cultures are primarily composed of budding </a:t>
            </a:r>
            <a:r>
              <a:rPr lang="en-US" dirty="0" err="1">
                <a:latin typeface="Arial" panose="020B0604020202020204" pitchFamily="34" charset="0"/>
                <a:cs typeface="Arial" panose="020B0604020202020204" pitchFamily="34" charset="0"/>
              </a:rPr>
              <a:t>blastoconidia</a:t>
            </a:r>
            <a:r>
              <a:rPr lang="en-US" dirty="0">
                <a:latin typeface="Arial" panose="020B0604020202020204" pitchFamily="34" charset="0"/>
                <a:cs typeface="Arial" panose="020B0604020202020204" pitchFamily="34" charset="0"/>
              </a:rPr>
              <a:t>, whereas the older mycelial portion of the colony shows wide, profusely septate hyphae with </a:t>
            </a:r>
            <a:r>
              <a:rPr lang="en-US" dirty="0" err="1">
                <a:latin typeface="Arial" panose="020B0604020202020204" pitchFamily="34" charset="0"/>
                <a:cs typeface="Arial" panose="020B0604020202020204" pitchFamily="34" charset="0"/>
              </a:rPr>
              <a:t>blastoconidia</a:t>
            </a:r>
            <a:r>
              <a:rPr lang="en-US" dirty="0">
                <a:latin typeface="Arial" panose="020B0604020202020204" pitchFamily="34" charset="0"/>
                <a:cs typeface="Arial" panose="020B0604020202020204" pitchFamily="34" charset="0"/>
              </a:rPr>
              <a:t> in clusters.</a:t>
            </a:r>
            <a:endParaRPr lang="en-US" altLang="en-US" sz="2200" dirty="0">
              <a:latin typeface="Arial" panose="020B0604020202020204" pitchFamily="34" charset="0"/>
              <a:cs typeface="Arial" panose="020B0604020202020204" pitchFamily="34" charset="0"/>
            </a:endParaRPr>
          </a:p>
          <a:p>
            <a:pPr lvl="1">
              <a:defRPr/>
            </a:pPr>
            <a:r>
              <a:rPr lang="en-US" altLang="en-US" dirty="0">
                <a:latin typeface="Arial" panose="020B0604020202020204" pitchFamily="34" charset="0"/>
                <a:cs typeface="Arial" panose="020B0604020202020204" pitchFamily="34" charset="0"/>
              </a:rPr>
              <a:t>Culture</a:t>
            </a:r>
          </a:p>
          <a:p>
            <a:pPr lvl="2">
              <a:defRPr/>
            </a:pPr>
            <a:r>
              <a:rPr lang="en-US" altLang="en-US" dirty="0">
                <a:latin typeface="Arial" panose="020B0604020202020204" pitchFamily="34" charset="0"/>
                <a:cs typeface="Arial" panose="020B0604020202020204" pitchFamily="34" charset="0"/>
              </a:rPr>
              <a:t>Shiny, moist, yeastlike colonies, brown to olive or greenish-black</a:t>
            </a:r>
          </a:p>
        </p:txBody>
      </p:sp>
    </p:spTree>
    <p:extLst>
      <p:ext uri="{BB962C8B-B14F-4D97-AF65-F5344CB8AC3E}">
        <p14:creationId xmlns:p14="http://schemas.microsoft.com/office/powerpoint/2010/main" val="1752019206"/>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0DE6836-307E-D955-62CF-2693381BE77C}"/>
              </a:ext>
            </a:extLst>
          </p:cNvPr>
          <p:cNvSpPr>
            <a:spLocks noGrp="1"/>
          </p:cNvSpPr>
          <p:nvPr>
            <p:ph type="title"/>
          </p:nvPr>
        </p:nvSpPr>
        <p:spPr>
          <a:xfrm>
            <a:off x="1676400" y="274638"/>
            <a:ext cx="8839200" cy="1143000"/>
          </a:xfrm>
        </p:spPr>
        <p:txBody>
          <a:bodyPr>
            <a:normAutofit/>
          </a:bodyPr>
          <a:lstStyle/>
          <a:p>
            <a:pPr eaLnBrk="1" hangingPunct="1"/>
            <a:r>
              <a:rPr lang="en-US" altLang="en-US" sz="4000" dirty="0">
                <a:latin typeface="Arial" panose="020B0604020202020204" pitchFamily="34" charset="0"/>
                <a:cs typeface="Arial" panose="020B0604020202020204" pitchFamily="34" charset="0"/>
              </a:rPr>
              <a:t>Microscopic Structures of </a:t>
            </a:r>
            <a:r>
              <a:rPr lang="en-US" altLang="en-US" sz="4000" i="1" dirty="0">
                <a:latin typeface="Arial" panose="020B0604020202020204" pitchFamily="34" charset="0"/>
                <a:cs typeface="Arial" panose="020B0604020202020204" pitchFamily="34" charset="0"/>
              </a:rPr>
              <a:t>H. </a:t>
            </a:r>
            <a:r>
              <a:rPr lang="en-US" altLang="en-US" sz="4000" i="1" dirty="0" err="1">
                <a:latin typeface="Arial" panose="020B0604020202020204" pitchFamily="34" charset="0"/>
                <a:cs typeface="Arial" panose="020B0604020202020204" pitchFamily="34" charset="0"/>
              </a:rPr>
              <a:t>werneckii</a:t>
            </a:r>
            <a:endParaRPr lang="en-US" altLang="en-US" sz="4000" i="1" dirty="0">
              <a:latin typeface="Arial" panose="020B0604020202020204" pitchFamily="34" charset="0"/>
              <a:cs typeface="Arial" panose="020B0604020202020204" pitchFamily="34" charset="0"/>
            </a:endParaRPr>
          </a:p>
        </p:txBody>
      </p:sp>
      <p:pic>
        <p:nvPicPr>
          <p:cNvPr id="56325" name="Picture 6" descr="Y:\ELS00000-IW26_[Mahon 6e]\ELS00000-IW26-SRC\Course-N\Construction\IC\jpg\Chapter027\027013.jpg">
            <a:extLst>
              <a:ext uri="{FF2B5EF4-FFF2-40B4-BE49-F238E27FC236}">
                <a16:creationId xmlns:a16="http://schemas.microsoft.com/office/drawing/2014/main" id="{8657D5AB-E099-2D5C-30CE-F310689AF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5400"/>
            <a:ext cx="7620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Placeholder 5">
            <a:extLst>
              <a:ext uri="{FF2B5EF4-FFF2-40B4-BE49-F238E27FC236}">
                <a16:creationId xmlns:a16="http://schemas.microsoft.com/office/drawing/2014/main" id="{108B5C9F-5CF4-E554-82A4-5E1CE5ECB632}"/>
              </a:ext>
            </a:extLst>
          </p:cNvPr>
          <p:cNvSpPr>
            <a:spLocks noGrp="1"/>
          </p:cNvSpPr>
          <p:nvPr>
            <p:ph idx="1"/>
          </p:nvPr>
        </p:nvSpPr>
        <p:spPr>
          <a:xfrm>
            <a:off x="1981200" y="1646238"/>
            <a:ext cx="8229600" cy="4525963"/>
          </a:xfrm>
        </p:spPr>
        <p:txBody>
          <a:bodyPr/>
          <a:lstStyle/>
          <a:p>
            <a:pPr algn="ctr" eaLnBrk="1" hangingPunct="1"/>
            <a:endParaRPr lang="en-US" altLang="en-US" sz="4000" dirty="0"/>
          </a:p>
          <a:p>
            <a:pPr algn="ctr" eaLnBrk="1" hangingPunct="1"/>
            <a:endParaRPr lang="en-US" altLang="en-US" sz="4000" dirty="0"/>
          </a:p>
          <a:p>
            <a:pPr marL="0" indent="0" algn="ctr">
              <a:buNone/>
            </a:pPr>
            <a:r>
              <a:rPr lang="en-US" altLang="en-US" sz="4000" dirty="0">
                <a:latin typeface="Arial" panose="020B0604020202020204" pitchFamily="34" charset="0"/>
                <a:cs typeface="Arial" panose="020B0604020202020204" pitchFamily="34" charset="0"/>
              </a:rPr>
              <a:t>Agents of Cutaneous Mycoses</a:t>
            </a:r>
          </a:p>
          <a:p>
            <a:pPr marL="0" indent="0" algn="ctr">
              <a:buNone/>
            </a:pPr>
            <a:endParaRPr lang="en-US" altLang="en-US" sz="4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BC3C6DC-27E8-C88A-970C-D9C5DBDEF5A2}"/>
              </a:ext>
            </a:extLst>
          </p:cNvPr>
          <p:cNvSpPr>
            <a:spLocks noGrp="1"/>
          </p:cNvSpPr>
          <p:nvPr>
            <p:ph type="title"/>
          </p:nvPr>
        </p:nvSpPr>
        <p:spPr>
          <a:xfrm>
            <a:off x="773596" y="315429"/>
            <a:ext cx="10515600" cy="1325563"/>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General Characteristics</a:t>
            </a:r>
          </a:p>
        </p:txBody>
      </p:sp>
      <p:sp>
        <p:nvSpPr>
          <p:cNvPr id="58371" name="Rectangle 3">
            <a:extLst>
              <a:ext uri="{FF2B5EF4-FFF2-40B4-BE49-F238E27FC236}">
                <a16:creationId xmlns:a16="http://schemas.microsoft.com/office/drawing/2014/main" id="{BA6640DA-8FFB-C2FE-5C5D-022DE2213383}"/>
              </a:ext>
            </a:extLst>
          </p:cNvPr>
          <p:cNvSpPr>
            <a:spLocks noGrp="1"/>
          </p:cNvSpPr>
          <p:nvPr>
            <p:ph idx="1"/>
          </p:nvPr>
        </p:nvSpPr>
        <p:spPr>
          <a:xfrm>
            <a:off x="679508" y="1565276"/>
            <a:ext cx="10134266" cy="4454525"/>
          </a:xfrm>
        </p:spPr>
        <p:txBody>
          <a:bodyPr/>
          <a:lstStyle/>
          <a:p>
            <a:pPr eaLnBrk="1" hangingPunct="1"/>
            <a:r>
              <a:rPr lang="en-US" dirty="0">
                <a:latin typeface="Arial" panose="020B0604020202020204" pitchFamily="34" charset="0"/>
                <a:cs typeface="Arial" panose="020B0604020202020204" pitchFamily="34" charset="0"/>
              </a:rPr>
              <a:t>Causative agents of </a:t>
            </a:r>
            <a:r>
              <a:rPr lang="en-US" dirty="0" err="1">
                <a:latin typeface="Arial" panose="020B0604020202020204" pitchFamily="34" charset="0"/>
                <a:cs typeface="Arial" panose="020B0604020202020204" pitchFamily="34" charset="0"/>
              </a:rPr>
              <a:t>dermatophytoses</a:t>
            </a:r>
            <a:endParaRPr lang="en-US" i="1" strike="sngStrike" dirty="0">
              <a:latin typeface="Arial" panose="020B0604020202020204" pitchFamily="34" charset="0"/>
              <a:cs typeface="Arial" panose="020B0604020202020204" pitchFamily="34" charset="0"/>
            </a:endParaRPr>
          </a:p>
          <a:p>
            <a:pPr eaLnBrk="1" hangingPunct="1"/>
            <a:r>
              <a:rPr lang="en-US" i="1" dirty="0">
                <a:latin typeface="Arial" panose="020B0604020202020204" pitchFamily="34" charset="0"/>
                <a:cs typeface="Arial" panose="020B0604020202020204" pitchFamily="34" charset="0"/>
              </a:rPr>
              <a:t>Trichophyton, </a:t>
            </a:r>
            <a:r>
              <a:rPr lang="en-US" i="1" dirty="0" err="1">
                <a:latin typeface="Arial" panose="020B0604020202020204" pitchFamily="34" charset="0"/>
                <a:cs typeface="Arial" panose="020B0604020202020204" pitchFamily="34" charset="0"/>
              </a:rPr>
              <a:t>Microsporum</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Epidermophyton</a:t>
            </a:r>
            <a:r>
              <a:rPr lang="en-US" strike="sngStrike" dirty="0">
                <a:latin typeface="Arial" panose="020B0604020202020204" pitchFamily="34" charset="0"/>
                <a:cs typeface="Arial" panose="020B0604020202020204" pitchFamily="34" charset="0"/>
              </a:rPr>
              <a:t>—are</a:t>
            </a:r>
          </a:p>
          <a:p>
            <a:pPr lvl="1" eaLnBrk="1" hangingPunct="1"/>
            <a:r>
              <a:rPr lang="en-US" dirty="0">
                <a:latin typeface="Arial" panose="020B0604020202020204" pitchFamily="34" charset="0"/>
                <a:cs typeface="Arial" panose="020B0604020202020204" pitchFamily="34" charset="0"/>
              </a:rPr>
              <a:t>Species within these genera, referred to as dermatophytes, are </a:t>
            </a:r>
            <a:r>
              <a:rPr lang="en-US" dirty="0" err="1">
                <a:latin typeface="Arial" panose="020B0604020202020204" pitchFamily="34" charset="0"/>
                <a:cs typeface="Arial" panose="020B0604020202020204" pitchFamily="34" charset="0"/>
              </a:rPr>
              <a:t>keratinophilic</a:t>
            </a:r>
            <a:r>
              <a:rPr lang="en-US" dirty="0">
                <a:latin typeface="Arial" panose="020B0604020202020204" pitchFamily="34" charset="0"/>
                <a:cs typeface="Arial" panose="020B0604020202020204" pitchFamily="34" charset="0"/>
              </a:rPr>
              <a:t>; that is, they are adapted to grow on hair, nails, and cutaneous layers of skin that contain the scleroprotein keratin. </a:t>
            </a:r>
          </a:p>
          <a:p>
            <a:pPr lvl="1" eaLnBrk="1" hangingPunct="1"/>
            <a:r>
              <a:rPr lang="en-US" dirty="0">
                <a:latin typeface="Arial" panose="020B0604020202020204" pitchFamily="34" charset="0"/>
                <a:cs typeface="Arial" panose="020B0604020202020204" pitchFamily="34" charset="0"/>
              </a:rPr>
              <a:t>Infection of deep tissue by these fungi is rare, but occasionally extensive inflammation and nail bed involvement or disseminated disease may result.</a:t>
            </a:r>
            <a:endParaRPr lang="en-US" altLang="en-US"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F1DE-85B6-3182-D171-58A62F581118}"/>
              </a:ext>
            </a:extLst>
          </p:cNvPr>
          <p:cNvSpPr>
            <a:spLocks noGrp="1"/>
          </p:cNvSpPr>
          <p:nvPr>
            <p:ph type="title"/>
          </p:nvPr>
        </p:nvSpPr>
        <p:spPr/>
        <p:txBody>
          <a:bodyPr/>
          <a:lstStyle/>
          <a:p>
            <a:pPr algn="ctr"/>
            <a:r>
              <a:rPr lang="en-US" sz="4000" dirty="0">
                <a:latin typeface="Arial" panose="020B0604020202020204" pitchFamily="34" charset="0"/>
                <a:cs typeface="Arial" panose="020B0604020202020204" pitchFamily="34" charset="0"/>
              </a:rPr>
              <a:t>General Characteristics </a:t>
            </a:r>
            <a:r>
              <a:rPr lang="en-US" b="1" dirty="0"/>
              <a:t>(Cont.)</a:t>
            </a:r>
          </a:p>
        </p:txBody>
      </p:sp>
      <p:sp>
        <p:nvSpPr>
          <p:cNvPr id="3" name="Content Placeholder 2">
            <a:extLst>
              <a:ext uri="{FF2B5EF4-FFF2-40B4-BE49-F238E27FC236}">
                <a16:creationId xmlns:a16="http://schemas.microsoft.com/office/drawing/2014/main" id="{D8DAADCA-C539-A0A1-0886-51C5024AEFAF}"/>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Agents of </a:t>
            </a:r>
            <a:r>
              <a:rPr lang="en-US" dirty="0" err="1">
                <a:latin typeface="Arial" panose="020B0604020202020204" pitchFamily="34" charset="0"/>
                <a:cs typeface="Arial" panose="020B0604020202020204" pitchFamily="34" charset="0"/>
              </a:rPr>
              <a:t>dermatophytoses</a:t>
            </a:r>
            <a:r>
              <a:rPr lang="en-US"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Most live freely in the environment (geophilic), </a:t>
            </a:r>
          </a:p>
          <a:p>
            <a:pPr lvl="1"/>
            <a:r>
              <a:rPr lang="en-US" dirty="0">
                <a:latin typeface="Arial" panose="020B0604020202020204" pitchFamily="34" charset="0"/>
                <a:cs typeface="Arial" panose="020B0604020202020204" pitchFamily="34" charset="0"/>
              </a:rPr>
              <a:t>few have adapted almost exclusively to living on animals (zoophilic) </a:t>
            </a:r>
            <a:r>
              <a:rPr lang="en-US" strike="sngStrike"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human tissues (anthropophilic) rarely recovered from any other source. </a:t>
            </a:r>
          </a:p>
          <a:p>
            <a:r>
              <a:rPr lang="en-US" dirty="0">
                <a:latin typeface="Arial" panose="020B0604020202020204" pitchFamily="34" charset="0"/>
                <a:cs typeface="Arial" panose="020B0604020202020204" pitchFamily="34" charset="0"/>
              </a:rPr>
              <a:t>Distribution is generally worldwide, although a few are found only in restricted geographic regions.</a:t>
            </a:r>
          </a:p>
        </p:txBody>
      </p:sp>
    </p:spTree>
    <p:extLst>
      <p:ext uri="{BB962C8B-B14F-4D97-AF65-F5344CB8AC3E}">
        <p14:creationId xmlns:p14="http://schemas.microsoft.com/office/powerpoint/2010/main" val="4073976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49BA9D2-7CB2-A30C-4B77-8ED014D3824C}"/>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Yeasts</a:t>
            </a:r>
          </a:p>
        </p:txBody>
      </p:sp>
      <p:sp>
        <p:nvSpPr>
          <p:cNvPr id="19459" name="Content Placeholder 2">
            <a:extLst>
              <a:ext uri="{FF2B5EF4-FFF2-40B4-BE49-F238E27FC236}">
                <a16:creationId xmlns:a16="http://schemas.microsoft.com/office/drawing/2014/main" id="{33D4D564-2969-953E-D86E-224CE77BFB5E}"/>
              </a:ext>
            </a:extLst>
          </p:cNvPr>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Single vegetative cells</a:t>
            </a:r>
          </a:p>
          <a:p>
            <a:pPr lvl="1" eaLnBrk="1" hangingPunct="1"/>
            <a:r>
              <a:rPr lang="en-US" altLang="en-US" dirty="0">
                <a:latin typeface="Arial" panose="020B0604020202020204" pitchFamily="34" charset="0"/>
                <a:cs typeface="Arial" panose="020B0604020202020204" pitchFamily="34" charset="0"/>
              </a:rPr>
              <a:t>Form a smooth, creamy, bacterial-like colony without aerial hyphae</a:t>
            </a:r>
          </a:p>
          <a:p>
            <a:pPr eaLnBrk="1" hangingPunct="1"/>
            <a:r>
              <a:rPr lang="en-US" altLang="en-US" dirty="0">
                <a:latin typeface="Arial" panose="020B0604020202020204" pitchFamily="34" charset="0"/>
                <a:cs typeface="Arial" panose="020B0604020202020204" pitchFamily="34" charset="0"/>
              </a:rPr>
              <a:t>ID is primarily based on biochemical testing and molecular diagnostic methods.</a:t>
            </a:r>
          </a:p>
          <a:p>
            <a:pPr eaLnBrk="1" hangingPunct="1"/>
            <a:r>
              <a:rPr lang="en-US" altLang="en-US" dirty="0">
                <a:latin typeface="Arial" panose="020B0604020202020204" pitchFamily="34" charset="0"/>
                <a:cs typeface="Arial" panose="020B0604020202020204" pitchFamily="34" charset="0"/>
              </a:rPr>
              <a:t>Reproduction via budding or fission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BC3C6DC-27E8-C88A-970C-D9C5DBDEF5A2}"/>
              </a:ext>
            </a:extLst>
          </p:cNvPr>
          <p:cNvSpPr>
            <a:spLocks noGrp="1"/>
          </p:cNvSpPr>
          <p:nvPr>
            <p:ph type="title"/>
          </p:nvPr>
        </p:nvSpPr>
        <p:spPr>
          <a:xfrm>
            <a:off x="838200" y="365126"/>
            <a:ext cx="10515600" cy="1016414"/>
          </a:xfrm>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General Characteristics (Cont.)</a:t>
            </a:r>
          </a:p>
        </p:txBody>
      </p:sp>
      <p:sp>
        <p:nvSpPr>
          <p:cNvPr id="58371" name="Rectangle 3">
            <a:extLst>
              <a:ext uri="{FF2B5EF4-FFF2-40B4-BE49-F238E27FC236}">
                <a16:creationId xmlns:a16="http://schemas.microsoft.com/office/drawing/2014/main" id="{BA6640DA-8FFB-C2FE-5C5D-022DE2213383}"/>
              </a:ext>
            </a:extLst>
          </p:cNvPr>
          <p:cNvSpPr>
            <a:spLocks noGrp="1"/>
          </p:cNvSpPr>
          <p:nvPr>
            <p:ph idx="1"/>
          </p:nvPr>
        </p:nvSpPr>
        <p:spPr>
          <a:xfrm>
            <a:off x="1098273" y="1555475"/>
            <a:ext cx="10142883" cy="4363278"/>
          </a:xfrm>
        </p:spPr>
        <p:txBody>
          <a:bodyPr>
            <a:normAutofit/>
          </a:bodyPr>
          <a:lstStyle/>
          <a:p>
            <a:pPr eaLnBrk="1" hangingPunct="1"/>
            <a:r>
              <a:rPr lang="en-US" altLang="en-US" dirty="0">
                <a:latin typeface="Arial" panose="020B0604020202020204" pitchFamily="34" charset="0"/>
                <a:cs typeface="Arial" panose="020B0604020202020204" pitchFamily="34" charset="0"/>
              </a:rPr>
              <a:t>Two sizes of reproductive cells—important in species identification</a:t>
            </a:r>
          </a:p>
          <a:p>
            <a:pPr lvl="1" eaLnBrk="1" hangingPunct="1"/>
            <a:r>
              <a:rPr lang="en-US" altLang="en-US" i="1" dirty="0">
                <a:latin typeface="Arial" panose="020B0604020202020204" pitchFamily="34" charset="0"/>
                <a:cs typeface="Arial" panose="020B0604020202020204" pitchFamily="34" charset="0"/>
              </a:rPr>
              <a:t>Macro</a:t>
            </a:r>
            <a:r>
              <a:rPr lang="en-US" altLang="en-US" dirty="0">
                <a:latin typeface="Arial" panose="020B0604020202020204" pitchFamily="34" charset="0"/>
                <a:cs typeface="Arial" panose="020B0604020202020204" pitchFamily="34" charset="0"/>
              </a:rPr>
              <a:t>conidium and </a:t>
            </a:r>
            <a:r>
              <a:rPr lang="en-US" altLang="en-US" i="1" dirty="0">
                <a:latin typeface="Arial" panose="020B0604020202020204" pitchFamily="34" charset="0"/>
                <a:cs typeface="Arial" panose="020B0604020202020204" pitchFamily="34" charset="0"/>
              </a:rPr>
              <a:t>micro</a:t>
            </a:r>
            <a:r>
              <a:rPr lang="en-US" altLang="en-US" dirty="0">
                <a:latin typeface="Arial" panose="020B0604020202020204" pitchFamily="34" charset="0"/>
                <a:cs typeface="Arial" panose="020B0604020202020204" pitchFamily="34" charset="0"/>
              </a:rPr>
              <a:t>conidium</a:t>
            </a:r>
          </a:p>
          <a:p>
            <a:pPr lvl="1" eaLnBrk="1" hangingPunct="1"/>
            <a:r>
              <a:rPr lang="en-US" altLang="en-US" dirty="0">
                <a:latin typeface="Arial" panose="020B0604020202020204" pitchFamily="34" charset="0"/>
                <a:cs typeface="Arial" panose="020B0604020202020204" pitchFamily="34" charset="0"/>
              </a:rPr>
              <a:t>Both</a:t>
            </a:r>
            <a:r>
              <a:rPr lang="en-US" altLang="en-US" strike="sngStrike" dirty="0">
                <a:latin typeface="Arial" panose="020B0604020202020204" pitchFamily="34" charset="0"/>
                <a:cs typeface="Arial" panose="020B0604020202020204" pitchFamily="34" charset="0"/>
              </a:rPr>
              <a:t>e</a:t>
            </a:r>
            <a:r>
              <a:rPr lang="en-US" altLang="en-US" dirty="0">
                <a:latin typeface="Arial" panose="020B0604020202020204" pitchFamily="34" charset="0"/>
                <a:cs typeface="Arial" panose="020B0604020202020204" pitchFamily="34" charset="0"/>
              </a:rPr>
              <a:t> are </a:t>
            </a:r>
            <a:r>
              <a:rPr lang="en-US" dirty="0">
                <a:latin typeface="Arial" panose="020B0604020202020204" pitchFamily="34" charset="0"/>
                <a:cs typeface="Arial" panose="020B0604020202020204" pitchFamily="34" charset="0"/>
              </a:rPr>
              <a:t>anamorphic or asexual conidia</a:t>
            </a:r>
            <a:endParaRPr lang="en-US" alt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Structures for species identification</a:t>
            </a:r>
          </a:p>
          <a:p>
            <a:pPr lvl="1" eaLnBrk="1" hangingPunct="1"/>
            <a:r>
              <a:rPr lang="en-US" dirty="0">
                <a:latin typeface="Arial" panose="020B0604020202020204" pitchFamily="34" charset="0"/>
                <a:cs typeface="Arial" panose="020B0604020202020204" pitchFamily="34" charset="0"/>
              </a:rPr>
              <a:t>Distinctive size</a:t>
            </a:r>
          </a:p>
          <a:p>
            <a:pPr lvl="1" eaLnBrk="1" hangingPunct="1"/>
            <a:r>
              <a:rPr lang="en-US" dirty="0">
                <a:latin typeface="Arial" panose="020B0604020202020204" pitchFamily="34" charset="0"/>
                <a:cs typeface="Arial" panose="020B0604020202020204" pitchFamily="34" charset="0"/>
              </a:rPr>
              <a:t>Shape</a:t>
            </a:r>
          </a:p>
          <a:p>
            <a:pPr lvl="1" eaLnBrk="1" hangingPunct="1"/>
            <a:r>
              <a:rPr lang="en-US" dirty="0">
                <a:latin typeface="Arial" panose="020B0604020202020204" pitchFamily="34" charset="0"/>
                <a:cs typeface="Arial" panose="020B0604020202020204" pitchFamily="34" charset="0"/>
              </a:rPr>
              <a:t>Surface features </a:t>
            </a:r>
            <a:endParaRPr lang="en-US" altLang="en-US" strike="sngStrik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313508"/>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BC3C6DC-27E8-C88A-970C-D9C5DBDEF5A2}"/>
              </a:ext>
            </a:extLst>
          </p:cNvPr>
          <p:cNvSpPr>
            <a:spLocks noGrp="1"/>
          </p:cNvSpPr>
          <p:nvPr>
            <p:ph type="title"/>
          </p:nvPr>
        </p:nvSpPr>
        <p:spPr>
          <a:xfrm>
            <a:off x="1086678" y="365125"/>
            <a:ext cx="10515600" cy="1325563"/>
          </a:xfrm>
        </p:spPr>
        <p:txBody>
          <a:bodyPr/>
          <a:lstStyle/>
          <a:p>
            <a:pPr algn="ctr" eaLnBrk="1" hangingPunct="1"/>
            <a:r>
              <a:rPr lang="en-US" altLang="en-US" sz="4000" dirty="0">
                <a:latin typeface="Arial" panose="020B0604020202020204" pitchFamily="34" charset="0"/>
                <a:cs typeface="Arial" panose="020B0604020202020204" pitchFamily="34" charset="0"/>
              </a:rPr>
              <a:t>General Characteristics (Con</a:t>
            </a:r>
            <a:r>
              <a:rPr lang="en-US" altLang="en-US" sz="4400" dirty="0">
                <a:latin typeface="Arial" panose="020B0604020202020204" pitchFamily="34" charset="0"/>
                <a:cs typeface="Arial" panose="020B0604020202020204" pitchFamily="34" charset="0"/>
              </a:rPr>
              <a:t>t.)</a:t>
            </a:r>
            <a:endParaRPr lang="en-US" altLang="en-US" dirty="0"/>
          </a:p>
        </p:txBody>
      </p:sp>
      <p:sp>
        <p:nvSpPr>
          <p:cNvPr id="58371" name="Rectangle 3">
            <a:extLst>
              <a:ext uri="{FF2B5EF4-FFF2-40B4-BE49-F238E27FC236}">
                <a16:creationId xmlns:a16="http://schemas.microsoft.com/office/drawing/2014/main" id="{BA6640DA-8FFB-C2FE-5C5D-022DE2213383}"/>
              </a:ext>
            </a:extLst>
          </p:cNvPr>
          <p:cNvSpPr>
            <a:spLocks noGrp="1"/>
          </p:cNvSpPr>
          <p:nvPr>
            <p:ph idx="1"/>
          </p:nvPr>
        </p:nvSpPr>
        <p:spPr>
          <a:xfrm>
            <a:off x="1232453" y="1585155"/>
            <a:ext cx="9872869" cy="4477715"/>
          </a:xfrm>
        </p:spPr>
        <p:txBody>
          <a:bodyPr/>
          <a:lstStyle/>
          <a:p>
            <a:r>
              <a:rPr lang="en-US" altLang="en-US" dirty="0">
                <a:latin typeface="Arial" panose="020B0604020202020204" pitchFamily="34" charset="0"/>
                <a:cs typeface="Arial" panose="020B0604020202020204" pitchFamily="34" charset="0"/>
              </a:rPr>
              <a:t>Some members also have </a:t>
            </a:r>
            <a:r>
              <a:rPr lang="en-US" altLang="en-US" dirty="0" err="1">
                <a:latin typeface="Arial" panose="020B0604020202020204" pitchFamily="34" charset="0"/>
                <a:cs typeface="Arial" panose="020B0604020202020204" pitchFamily="34" charset="0"/>
              </a:rPr>
              <a:t>teleomorphic</a:t>
            </a:r>
            <a:r>
              <a:rPr lang="en-US" altLang="en-US" dirty="0">
                <a:latin typeface="Arial" panose="020B0604020202020204" pitchFamily="34" charset="0"/>
                <a:cs typeface="Arial" panose="020B0604020202020204" pitchFamily="34" charset="0"/>
              </a:rPr>
              <a:t> stages in which  ascospores are the reproductive cells.</a:t>
            </a:r>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Teleomorphs in this group of organisms are not observed in routine laboratory studies of patient isolates because dermatophytes are heterothallic, requiring the combination of two distinct mating types. </a:t>
            </a:r>
          </a:p>
          <a:p>
            <a:pPr eaLnBrk="1" hangingPunct="1"/>
            <a:r>
              <a:rPr lang="en-US" dirty="0">
                <a:latin typeface="Arial" panose="020B0604020202020204" pitchFamily="34" charset="0"/>
                <a:cs typeface="Arial" panose="020B0604020202020204" pitchFamily="34" charset="0"/>
              </a:rPr>
              <a:t>Although a few reference laboratories perform mating tests with known tester strains, this procedure is not regularly performed in clinical laboratories.</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569532"/>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BDFA-021D-D443-D1A2-2351490D1312}"/>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General Characteristics (Cont.)</a:t>
            </a:r>
          </a:p>
        </p:txBody>
      </p:sp>
      <p:sp>
        <p:nvSpPr>
          <p:cNvPr id="3" name="Content Placeholder 2">
            <a:extLst>
              <a:ext uri="{FF2B5EF4-FFF2-40B4-BE49-F238E27FC236}">
                <a16:creationId xmlns:a16="http://schemas.microsoft.com/office/drawing/2014/main" id="{C92AE235-DA99-D56F-B2D5-1BC9BBB9D4F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Most geophilic fungi produce large numbers of conidia and therefore are among the most readily identified species. </a:t>
            </a:r>
          </a:p>
          <a:p>
            <a:r>
              <a:rPr lang="en-US" dirty="0">
                <a:latin typeface="Arial" panose="020B0604020202020204" pitchFamily="34" charset="0"/>
                <a:cs typeface="Arial" panose="020B0604020202020204" pitchFamily="34" charset="0"/>
              </a:rPr>
              <a:t>Zoophilic dermatophytes are not commonly found living freely in soil or on dead organic substrates. </a:t>
            </a:r>
          </a:p>
          <a:p>
            <a:r>
              <a:rPr lang="en-US" dirty="0">
                <a:latin typeface="Arial" panose="020B0604020202020204" pitchFamily="34" charset="0"/>
                <a:cs typeface="Arial" panose="020B0604020202020204" pitchFamily="34" charset="0"/>
              </a:rPr>
              <a:t>They often cause infections in animals and can be spread as agents of disease in humans.</a:t>
            </a:r>
          </a:p>
          <a:p>
            <a:pPr lvl="1"/>
            <a:r>
              <a:rPr lang="en-US" dirty="0">
                <a:latin typeface="Arial" panose="020B0604020202020204" pitchFamily="34" charset="0"/>
                <a:cs typeface="Arial" panose="020B0604020202020204" pitchFamily="34" charset="0"/>
              </a:rPr>
              <a:t>Fewer conidia are produced by zoophilic fungi than by geophilic species.</a:t>
            </a:r>
          </a:p>
        </p:txBody>
      </p:sp>
    </p:spTree>
    <p:extLst>
      <p:ext uri="{BB962C8B-B14F-4D97-AF65-F5344CB8AC3E}">
        <p14:creationId xmlns:p14="http://schemas.microsoft.com/office/powerpoint/2010/main" val="2996609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8BC0-E782-DD54-0A59-34A72EC80226}"/>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General Characteristics</a:t>
            </a:r>
          </a:p>
        </p:txBody>
      </p:sp>
      <p:sp>
        <p:nvSpPr>
          <p:cNvPr id="3" name="Content Placeholder 2">
            <a:extLst>
              <a:ext uri="{FF2B5EF4-FFF2-40B4-BE49-F238E27FC236}">
                <a16:creationId xmlns:a16="http://schemas.microsoft.com/office/drawing/2014/main" id="{D4DC2D8F-ABDF-E57D-4B69-F08D2D7C5AD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Although the anthropophilic species are almost always encountered as agents of human disease, the infections are seldom inflammatory.</a:t>
            </a:r>
          </a:p>
          <a:p>
            <a:r>
              <a:rPr lang="en-US" dirty="0">
                <a:latin typeface="Arial" panose="020B0604020202020204" pitchFamily="34" charset="0"/>
                <a:cs typeface="Arial" panose="020B0604020202020204" pitchFamily="34" charset="0"/>
              </a:rPr>
              <a:t>Species identification may be difficult because most anthropophilic species produce few conidia.</a:t>
            </a:r>
          </a:p>
          <a:p>
            <a:r>
              <a:rPr lang="en-US" dirty="0">
                <a:latin typeface="Arial" panose="020B0604020202020204" pitchFamily="34" charset="0"/>
                <a:cs typeface="Arial" panose="020B0604020202020204" pitchFamily="34" charset="0"/>
              </a:rPr>
              <a:t>Symptoms of dermatophyte infections range from slight to moderate and occasionally severe.</a:t>
            </a:r>
          </a:p>
        </p:txBody>
      </p:sp>
    </p:spTree>
    <p:extLst>
      <p:ext uri="{BB962C8B-B14F-4D97-AF65-F5344CB8AC3E}">
        <p14:creationId xmlns:p14="http://schemas.microsoft.com/office/powerpoint/2010/main" val="2777606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74F8A-DB3F-3052-519D-C2BBCFE90B99}"/>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Infections Involving Hair</a:t>
            </a:r>
          </a:p>
        </p:txBody>
      </p:sp>
      <p:sp>
        <p:nvSpPr>
          <p:cNvPr id="3" name="Content Placeholder 2">
            <a:extLst>
              <a:ext uri="{FF2B5EF4-FFF2-40B4-BE49-F238E27FC236}">
                <a16:creationId xmlns:a16="http://schemas.microsoft.com/office/drawing/2014/main" id="{0D3ABE93-1453-03FB-B028-4CAFD4FD8957}"/>
              </a:ext>
            </a:extLst>
          </p:cNvPr>
          <p:cNvSpPr>
            <a:spLocks noGrp="1"/>
          </p:cNvSpPr>
          <p:nvPr>
            <p:ph idx="1"/>
          </p:nvPr>
        </p:nvSpPr>
        <p:spPr>
          <a:xfrm>
            <a:off x="838200" y="1590261"/>
            <a:ext cx="10515600" cy="4586702"/>
          </a:xfrm>
        </p:spPr>
        <p:txBody>
          <a:bodyPr/>
          <a:lstStyle/>
          <a:p>
            <a:r>
              <a:rPr lang="en-US" dirty="0">
                <a:latin typeface="Arial" panose="020B0604020202020204" pitchFamily="34" charset="0"/>
                <a:cs typeface="Arial" panose="020B0604020202020204" pitchFamily="34" charset="0"/>
              </a:rPr>
              <a:t>Infections of the scalp, in which hair follicles are the initiation sites, can be among the most severe and disfiguring forms of mycoses. </a:t>
            </a:r>
          </a:p>
          <a:p>
            <a:r>
              <a:rPr lang="en-US" dirty="0">
                <a:latin typeface="Arial" panose="020B0604020202020204" pitchFamily="34" charset="0"/>
                <a:cs typeface="Arial" panose="020B0604020202020204" pitchFamily="34" charset="0"/>
              </a:rPr>
              <a:t>Tinea </a:t>
            </a:r>
            <a:r>
              <a:rPr lang="en-US" dirty="0" err="1">
                <a:latin typeface="Arial" panose="020B0604020202020204" pitchFamily="34" charset="0"/>
                <a:cs typeface="Arial" panose="020B0604020202020204" pitchFamily="34" charset="0"/>
              </a:rPr>
              <a:t>favosa</a:t>
            </a:r>
            <a:r>
              <a:rPr lang="en-US" dirty="0">
                <a:latin typeface="Arial" panose="020B0604020202020204" pitchFamily="34" charset="0"/>
                <a:cs typeface="Arial" panose="020B0604020202020204" pitchFamily="34" charset="0"/>
              </a:rPr>
              <a:t>, or favus caused by </a:t>
            </a:r>
            <a:r>
              <a:rPr lang="en-US" i="1" dirty="0">
                <a:latin typeface="Arial" panose="020B0604020202020204" pitchFamily="34" charset="0"/>
                <a:cs typeface="Arial" panose="020B0604020202020204" pitchFamily="34" charset="0"/>
              </a:rPr>
              <a:t>Trichophyton </a:t>
            </a:r>
            <a:r>
              <a:rPr lang="en-US" i="1" dirty="0" err="1">
                <a:latin typeface="Arial" panose="020B0604020202020204" pitchFamily="34" charset="0"/>
                <a:cs typeface="Arial" panose="020B0604020202020204" pitchFamily="34" charset="0"/>
              </a:rPr>
              <a:t>schoenleinii</a:t>
            </a:r>
            <a:r>
              <a:rPr lang="en-US" i="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 Begins as an infection of the hair follicle</a:t>
            </a:r>
          </a:p>
          <a:p>
            <a:pPr lvl="1"/>
            <a:r>
              <a:rPr lang="en-US" dirty="0">
                <a:latin typeface="Arial" panose="020B0604020202020204" pitchFamily="34" charset="0"/>
                <a:cs typeface="Arial" panose="020B0604020202020204" pitchFamily="34" charset="0"/>
              </a:rPr>
              <a:t>Progresses to a crusty lesion made up of dead epithelial cells and fungal mycelia.</a:t>
            </a:r>
          </a:p>
          <a:p>
            <a:pPr lvl="1"/>
            <a:r>
              <a:rPr lang="en-US" dirty="0">
                <a:latin typeface="Arial" panose="020B0604020202020204" pitchFamily="34" charset="0"/>
                <a:cs typeface="Arial" panose="020B0604020202020204" pitchFamily="34" charset="0"/>
              </a:rPr>
              <a:t>Forms crusty, cup-shaped flakes, called scutula</a:t>
            </a:r>
            <a:endParaRPr lang="en-US" strike="sngStrike"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Hair loss and scar tissue formation commonly follow.</a:t>
            </a:r>
          </a:p>
        </p:txBody>
      </p:sp>
    </p:spTree>
    <p:extLst>
      <p:ext uri="{BB962C8B-B14F-4D97-AF65-F5344CB8AC3E}">
        <p14:creationId xmlns:p14="http://schemas.microsoft.com/office/powerpoint/2010/main" val="3201483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CAA71-B0EF-A47C-354B-8ED782A54796}"/>
              </a:ext>
            </a:extLst>
          </p:cNvPr>
          <p:cNvSpPr>
            <a:spLocks noGrp="1"/>
          </p:cNvSpPr>
          <p:nvPr>
            <p:ph type="title"/>
          </p:nvPr>
        </p:nvSpPr>
        <p:spPr>
          <a:xfrm>
            <a:off x="838200" y="365125"/>
            <a:ext cx="10515600" cy="866845"/>
          </a:xfrm>
        </p:spPr>
        <p:txBody>
          <a:bodyPr>
            <a:normAutofit/>
          </a:bodyPr>
          <a:lstStyle/>
          <a:p>
            <a:pPr algn="ctr"/>
            <a:r>
              <a:rPr lang="en-US" sz="4000" dirty="0">
                <a:latin typeface="Arial" panose="020B0604020202020204" pitchFamily="34" charset="0"/>
                <a:cs typeface="Arial" panose="020B0604020202020204" pitchFamily="34" charset="0"/>
              </a:rPr>
              <a:t>Infections Involving Hair (Cont.)</a:t>
            </a:r>
          </a:p>
        </p:txBody>
      </p:sp>
      <p:sp>
        <p:nvSpPr>
          <p:cNvPr id="3" name="Content Placeholder 2">
            <a:extLst>
              <a:ext uri="{FF2B5EF4-FFF2-40B4-BE49-F238E27FC236}">
                <a16:creationId xmlns:a16="http://schemas.microsoft.com/office/drawing/2014/main" id="{93AC1052-0C9D-C693-FC30-50516185EF9B}"/>
              </a:ext>
            </a:extLst>
          </p:cNvPr>
          <p:cNvSpPr>
            <a:spLocks noGrp="1"/>
          </p:cNvSpPr>
          <p:nvPr>
            <p:ph idx="1"/>
          </p:nvPr>
        </p:nvSpPr>
        <p:spPr>
          <a:xfrm>
            <a:off x="660953" y="1411357"/>
            <a:ext cx="10692848" cy="4765606"/>
          </a:xfrm>
        </p:spPr>
        <p:txBody>
          <a:bodyPr>
            <a:normAutofit lnSpcReduction="10000"/>
          </a:bodyPr>
          <a:lstStyle/>
          <a:p>
            <a:r>
              <a:rPr lang="en-US" dirty="0">
                <a:latin typeface="Arial" panose="020B0604020202020204" pitchFamily="34" charset="0"/>
                <a:cs typeface="Arial" panose="020B0604020202020204" pitchFamily="34" charset="0"/>
              </a:rPr>
              <a:t>Two distinct forms of tinea capitis</a:t>
            </a:r>
          </a:p>
          <a:p>
            <a:pPr lvl="1"/>
            <a:r>
              <a:rPr lang="en-US" dirty="0">
                <a:latin typeface="Arial" panose="020B0604020202020204" pitchFamily="34" charset="0"/>
                <a:cs typeface="Arial" panose="020B0604020202020204" pitchFamily="34" charset="0"/>
              </a:rPr>
              <a:t>Gray patch ringworm </a:t>
            </a:r>
          </a:p>
          <a:p>
            <a:pPr lvl="1"/>
            <a:r>
              <a:rPr lang="en-US" dirty="0">
                <a:latin typeface="Arial" panose="020B0604020202020204" pitchFamily="34" charset="0"/>
                <a:cs typeface="Arial" panose="020B0604020202020204" pitchFamily="34" charset="0"/>
              </a:rPr>
              <a:t>Black dot ringworm</a:t>
            </a:r>
          </a:p>
          <a:p>
            <a:r>
              <a:rPr lang="en-US" dirty="0">
                <a:latin typeface="Arial" panose="020B0604020202020204" pitchFamily="34" charset="0"/>
                <a:cs typeface="Arial" panose="020B0604020202020204" pitchFamily="34" charset="0"/>
              </a:rPr>
              <a:t>Gray patch ringworm</a:t>
            </a:r>
            <a:endParaRPr lang="en-US" strike="sngStrike"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The fungus colonizes primarily the outer portion of hair shafts, the so-called ectothrix hair involvement.</a:t>
            </a:r>
          </a:p>
          <a:p>
            <a:pPr lvl="1"/>
            <a:r>
              <a:rPr lang="en-US" dirty="0">
                <a:latin typeface="Arial" panose="020B0604020202020204" pitchFamily="34" charset="0"/>
                <a:cs typeface="Arial" panose="020B0604020202020204" pitchFamily="34" charset="0"/>
              </a:rPr>
              <a:t>The lesions are seldom inflamed, but luster and color of the hair shaft may be lost.</a:t>
            </a:r>
          </a:p>
          <a:p>
            <a:r>
              <a:rPr lang="en-US" dirty="0">
                <a:latin typeface="Arial" panose="020B0604020202020204" pitchFamily="34" charset="0"/>
                <a:cs typeface="Arial" panose="020B0604020202020204" pitchFamily="34" charset="0"/>
              </a:rPr>
              <a:t>Causative agents </a:t>
            </a:r>
            <a:endParaRPr lang="en-US" i="1" strike="sngStrike" dirty="0">
              <a:latin typeface="Arial" panose="020B0604020202020204" pitchFamily="34" charset="0"/>
              <a:cs typeface="Arial" panose="020B0604020202020204" pitchFamily="34" charset="0"/>
            </a:endParaRPr>
          </a:p>
          <a:p>
            <a:pPr lvl="1"/>
            <a:r>
              <a:rPr lang="en-US" i="1" dirty="0" err="1">
                <a:latin typeface="Arial" panose="020B0604020202020204" pitchFamily="34" charset="0"/>
                <a:cs typeface="Arial" panose="020B0604020202020204" pitchFamily="34" charset="0"/>
              </a:rPr>
              <a:t>Microsporum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audouinii</a:t>
            </a:r>
            <a:r>
              <a:rPr lang="en-US" i="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1"/>
            <a:r>
              <a:rPr lang="en-US" i="1" dirty="0" err="1">
                <a:latin typeface="Arial" panose="020B0604020202020204" pitchFamily="34" charset="0"/>
                <a:cs typeface="Arial" panose="020B0604020202020204" pitchFamily="34" charset="0"/>
              </a:rPr>
              <a:t>Microsporum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ferrugineum</a:t>
            </a:r>
            <a:r>
              <a:rPr lang="en-US" i="1" dirty="0">
                <a:latin typeface="Arial" panose="020B0604020202020204" pitchFamily="34" charset="0"/>
                <a:cs typeface="Arial" panose="020B0604020202020204" pitchFamily="34" charset="0"/>
              </a:rPr>
              <a:t> </a:t>
            </a:r>
            <a:endParaRPr lang="en-US" strike="sngStrike"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96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CAA71-B0EF-A47C-354B-8ED782A54796}"/>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Infections Involving Hair (Cont.)</a:t>
            </a:r>
          </a:p>
        </p:txBody>
      </p:sp>
      <p:sp>
        <p:nvSpPr>
          <p:cNvPr id="3" name="Content Placeholder 2">
            <a:extLst>
              <a:ext uri="{FF2B5EF4-FFF2-40B4-BE49-F238E27FC236}">
                <a16:creationId xmlns:a16="http://schemas.microsoft.com/office/drawing/2014/main" id="{93AC1052-0C9D-C693-FC30-50516185EF9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Black dot ringworm consists of endothrix hair involvement. </a:t>
            </a:r>
          </a:p>
          <a:p>
            <a:pPr lvl="1"/>
            <a:r>
              <a:rPr lang="en-US" dirty="0">
                <a:latin typeface="Arial" panose="020B0604020202020204" pitchFamily="34" charset="0"/>
                <a:cs typeface="Arial" panose="020B0604020202020204" pitchFamily="34" charset="0"/>
              </a:rPr>
              <a:t>The hair follicle is the initial site of infection, and fungal growth continues within the hair shaft, causing it to weaken. </a:t>
            </a:r>
          </a:p>
          <a:p>
            <a:pPr lvl="1"/>
            <a:r>
              <a:rPr lang="en-US" dirty="0">
                <a:latin typeface="Arial" panose="020B0604020202020204" pitchFamily="34" charset="0"/>
                <a:cs typeface="Arial" panose="020B0604020202020204" pitchFamily="34" charset="0"/>
              </a:rPr>
              <a:t>The brittle, infected hair shafts break off at the scalp, leaving the black dot stubs. </a:t>
            </a:r>
          </a:p>
          <a:p>
            <a:r>
              <a:rPr lang="en-US" dirty="0">
                <a:latin typeface="Arial" panose="020B0604020202020204" pitchFamily="34" charset="0"/>
                <a:cs typeface="Arial" panose="020B0604020202020204" pitchFamily="34" charset="0"/>
              </a:rPr>
              <a:t>Causative agents</a:t>
            </a:r>
          </a:p>
          <a:p>
            <a:pPr lvl="1"/>
            <a:r>
              <a:rPr lang="en-US" i="1" dirty="0">
                <a:latin typeface="Arial" panose="020B0604020202020204" pitchFamily="34" charset="0"/>
                <a:cs typeface="Arial" panose="020B0604020202020204" pitchFamily="34" charset="0"/>
              </a:rPr>
              <a:t>Trichophyton tonsurans</a:t>
            </a:r>
            <a:r>
              <a:rPr lang="en-US" strike="sngStrike" dirty="0">
                <a:latin typeface="Arial" panose="020B0604020202020204" pitchFamily="34" charset="0"/>
                <a:cs typeface="Arial" panose="020B0604020202020204" pitchFamily="34" charset="0"/>
              </a:rPr>
              <a:t> </a:t>
            </a:r>
          </a:p>
          <a:p>
            <a:pPr lvl="1"/>
            <a:r>
              <a:rPr lang="en-US" i="1" dirty="0">
                <a:latin typeface="Arial" panose="020B0604020202020204" pitchFamily="34" charset="0"/>
                <a:cs typeface="Arial" panose="020B0604020202020204" pitchFamily="34" charset="0"/>
              </a:rPr>
              <a:t>Trichophyton </a:t>
            </a:r>
            <a:r>
              <a:rPr lang="en-US" i="1" dirty="0" err="1">
                <a:latin typeface="Arial" panose="020B0604020202020204" pitchFamily="34" charset="0"/>
                <a:cs typeface="Arial" panose="020B0604020202020204" pitchFamily="34" charset="0"/>
              </a:rPr>
              <a:t>violaceum</a:t>
            </a:r>
            <a:r>
              <a:rPr lang="en-US" i="1" dirty="0">
                <a:latin typeface="Arial" panose="020B0604020202020204" pitchFamily="34" charset="0"/>
                <a:cs typeface="Arial" panose="020B0604020202020204" pitchFamily="34" charset="0"/>
              </a:rPr>
              <a:t> </a:t>
            </a:r>
            <a:endParaRPr lang="en-US" strike="sngStrik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130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7C20-192D-60D0-64A4-6E8B352B7F83}"/>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Infections Involving the Nails</a:t>
            </a:r>
          </a:p>
        </p:txBody>
      </p:sp>
      <p:sp>
        <p:nvSpPr>
          <p:cNvPr id="3" name="Content Placeholder 2">
            <a:extLst>
              <a:ext uri="{FF2B5EF4-FFF2-40B4-BE49-F238E27FC236}">
                <a16:creationId xmlns:a16="http://schemas.microsoft.com/office/drawing/2014/main" id="{C4C88DCA-7E35-0FDD-E092-6FD28B8B9735}"/>
              </a:ext>
            </a:extLst>
          </p:cNvPr>
          <p:cNvSpPr>
            <a:spLocks noGrp="1"/>
          </p:cNvSpPr>
          <p:nvPr>
            <p:ph idx="1"/>
          </p:nvPr>
        </p:nvSpPr>
        <p:spPr>
          <a:xfrm>
            <a:off x="889552" y="1575352"/>
            <a:ext cx="10464248" cy="4601611"/>
          </a:xfrm>
        </p:spPr>
        <p:txBody>
          <a:bodyPr/>
          <a:lstStyle/>
          <a:p>
            <a:r>
              <a:rPr lang="en-US" dirty="0">
                <a:latin typeface="Arial" panose="020B0604020202020204" pitchFamily="34" charset="0"/>
                <a:cs typeface="Arial" panose="020B0604020202020204" pitchFamily="34" charset="0"/>
              </a:rPr>
              <a:t>Onychomycosis, which is infection of the nails, is most often caused by dermatophytes but also may be the result of infection by other fungi. </a:t>
            </a:r>
          </a:p>
          <a:p>
            <a:pPr lvl="1"/>
            <a:r>
              <a:rPr lang="en-US" dirty="0">
                <a:latin typeface="Arial" panose="020B0604020202020204" pitchFamily="34" charset="0"/>
                <a:cs typeface="Arial" panose="020B0604020202020204" pitchFamily="34" charset="0"/>
              </a:rPr>
              <a:t>These nail and nail bed infections may be among the most difficult dermatomycoses to treat.</a:t>
            </a:r>
          </a:p>
          <a:p>
            <a:pPr lvl="1"/>
            <a:r>
              <a:rPr lang="en-US" dirty="0">
                <a:latin typeface="Arial" panose="020B0604020202020204" pitchFamily="34" charset="0"/>
                <a:cs typeface="Arial" panose="020B0604020202020204" pitchFamily="34" charset="0"/>
              </a:rPr>
              <a:t>Long-term, costly therapy with terbinafine or itraconazole has been considered the best treatment, but results are often unsatisfactory.</a:t>
            </a:r>
          </a:p>
        </p:txBody>
      </p:sp>
    </p:spTree>
    <p:extLst>
      <p:ext uri="{BB962C8B-B14F-4D97-AF65-F5344CB8AC3E}">
        <p14:creationId xmlns:p14="http://schemas.microsoft.com/office/powerpoint/2010/main" val="214357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7D7E-8DE4-B9CC-9A5E-D7B861E25EBB}"/>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Infections Involving the Nails (Cont.)</a:t>
            </a:r>
          </a:p>
        </p:txBody>
      </p:sp>
      <p:sp>
        <p:nvSpPr>
          <p:cNvPr id="3" name="Content Placeholder 2">
            <a:extLst>
              <a:ext uri="{FF2B5EF4-FFF2-40B4-BE49-F238E27FC236}">
                <a16:creationId xmlns:a16="http://schemas.microsoft.com/office/drawing/2014/main" id="{45EDF88F-455A-BE65-9CB6-172ADBB222CB}"/>
              </a:ext>
            </a:extLst>
          </p:cNvPr>
          <p:cNvSpPr>
            <a:spLocks noGrp="1"/>
          </p:cNvSpPr>
          <p:nvPr>
            <p:ph idx="1"/>
          </p:nvPr>
        </p:nvSpPr>
        <p:spPr>
          <a:xfrm>
            <a:off x="914400" y="1570383"/>
            <a:ext cx="10439400" cy="4606580"/>
          </a:xfrm>
        </p:spPr>
        <p:txBody>
          <a:bodyPr/>
          <a:lstStyle/>
          <a:p>
            <a:r>
              <a:rPr lang="en-US" dirty="0">
                <a:latin typeface="Arial" panose="020B0604020202020204" pitchFamily="34" charset="0"/>
                <a:cs typeface="Arial" panose="020B0604020202020204" pitchFamily="34" charset="0"/>
              </a:rPr>
              <a:t>There is a direct association between </a:t>
            </a:r>
            <a:r>
              <a:rPr lang="en-US" dirty="0" err="1">
                <a:latin typeface="Arial" panose="020B0604020202020204" pitchFamily="34" charset="0"/>
                <a:cs typeface="Arial" panose="020B0604020202020204" pitchFamily="34" charset="0"/>
              </a:rPr>
              <a:t>dermatophytic</a:t>
            </a:r>
            <a:r>
              <a:rPr lang="en-US" dirty="0">
                <a:latin typeface="Arial" panose="020B0604020202020204" pitchFamily="34" charset="0"/>
                <a:cs typeface="Arial" panose="020B0604020202020204" pitchFamily="34" charset="0"/>
              </a:rPr>
              <a:t> infections of the feet or hands and infections of the nails.</a:t>
            </a:r>
          </a:p>
          <a:p>
            <a:r>
              <a:rPr lang="en-US" dirty="0">
                <a:latin typeface="Arial" panose="020B0604020202020204" pitchFamily="34" charset="0"/>
                <a:cs typeface="Arial" panose="020B0604020202020204" pitchFamily="34" charset="0"/>
              </a:rPr>
              <a:t>Some common agents that infect the nails</a:t>
            </a:r>
            <a:endParaRPr lang="en-US" strike="sngStrike" dirty="0">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Trichophyton rubrum, </a:t>
            </a:r>
          </a:p>
          <a:p>
            <a:pPr lvl="1"/>
            <a:r>
              <a:rPr lang="en-US" i="1" dirty="0">
                <a:latin typeface="Arial" panose="020B0604020202020204" pitchFamily="34" charset="0"/>
                <a:cs typeface="Arial" panose="020B0604020202020204" pitchFamily="34" charset="0"/>
              </a:rPr>
              <a:t>T. mentagrophytes</a:t>
            </a:r>
            <a:endParaRPr lang="en-US" strike="sngStrike" dirty="0">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T. tonsurans</a:t>
            </a:r>
            <a:endParaRPr lang="en-US" strike="sngStrike" dirty="0">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Epidermophyton </a:t>
            </a:r>
            <a:r>
              <a:rPr lang="en-US" i="1" dirty="0" err="1">
                <a:latin typeface="Arial" panose="020B0604020202020204" pitchFamily="34" charset="0"/>
                <a:cs typeface="Arial" panose="020B0604020202020204" pitchFamily="34" charset="0"/>
              </a:rPr>
              <a:t>floccosum</a:t>
            </a:r>
            <a:r>
              <a:rPr lang="en-US"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080420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1889-9FCF-D888-4A2B-26FC5D9CD814}"/>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Tinea pedis</a:t>
            </a:r>
          </a:p>
        </p:txBody>
      </p:sp>
      <p:sp>
        <p:nvSpPr>
          <p:cNvPr id="3" name="Content Placeholder 2">
            <a:extLst>
              <a:ext uri="{FF2B5EF4-FFF2-40B4-BE49-F238E27FC236}">
                <a16:creationId xmlns:a16="http://schemas.microsoft.com/office/drawing/2014/main" id="{8420071A-EA45-BE06-FD8E-6CD8001294B0}"/>
              </a:ext>
            </a:extLst>
          </p:cNvPr>
          <p:cNvSpPr>
            <a:spLocks noGrp="1"/>
          </p:cNvSpPr>
          <p:nvPr>
            <p:ph idx="1"/>
          </p:nvPr>
        </p:nvSpPr>
        <p:spPr>
          <a:xfrm>
            <a:off x="944216" y="1535596"/>
            <a:ext cx="10409583" cy="4641367"/>
          </a:xfrm>
        </p:spPr>
        <p:txBody>
          <a:bodyPr/>
          <a:lstStyle/>
          <a:p>
            <a:r>
              <a:rPr lang="en-US" dirty="0">
                <a:latin typeface="Arial" panose="020B0604020202020204" pitchFamily="34" charset="0"/>
                <a:cs typeface="Arial" panose="020B0604020202020204" pitchFamily="34" charset="0"/>
              </a:rPr>
              <a:t>Also known as athlete’s foot</a:t>
            </a:r>
          </a:p>
          <a:p>
            <a:r>
              <a:rPr lang="en-US" dirty="0">
                <a:latin typeface="Arial" panose="020B0604020202020204" pitchFamily="34" charset="0"/>
                <a:cs typeface="Arial" panose="020B0604020202020204" pitchFamily="34" charset="0"/>
              </a:rPr>
              <a:t>Infection arises from infected skin scales coming into contact with exposed skin via a carpet, shower floors, or other shared walking/standing surfaces where shoes are not always worn.</a:t>
            </a:r>
          </a:p>
          <a:p>
            <a:r>
              <a:rPr lang="en-US" dirty="0">
                <a:latin typeface="Arial" panose="020B0604020202020204" pitchFamily="34" charset="0"/>
                <a:cs typeface="Arial" panose="020B0604020202020204" pitchFamily="34" charset="0"/>
              </a:rPr>
              <a:t>Infections within a family are common.</a:t>
            </a:r>
          </a:p>
          <a:p>
            <a:r>
              <a:rPr lang="en-US" dirty="0">
                <a:latin typeface="Arial" panose="020B0604020202020204" pitchFamily="34" charset="0"/>
                <a:cs typeface="Arial" panose="020B0604020202020204" pitchFamily="34" charset="0"/>
              </a:rPr>
              <a:t>Various sites on the foot may be involved, but tinea pedis usually affects the soles and toe webs.</a:t>
            </a:r>
          </a:p>
        </p:txBody>
      </p:sp>
    </p:spTree>
    <p:extLst>
      <p:ext uri="{BB962C8B-B14F-4D97-AF65-F5344CB8AC3E}">
        <p14:creationId xmlns:p14="http://schemas.microsoft.com/office/powerpoint/2010/main" val="220240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B05F4DA-4B95-AE5C-F100-3A8DA6D2C951}"/>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Formation of </a:t>
            </a:r>
            <a:r>
              <a:rPr lang="en-US" altLang="en-US" sz="4000" dirty="0" err="1">
                <a:latin typeface="Arial" panose="020B0604020202020204" pitchFamily="34" charset="0"/>
                <a:cs typeface="Arial" panose="020B0604020202020204" pitchFamily="34" charset="0"/>
              </a:rPr>
              <a:t>Blastoconidia</a:t>
            </a:r>
            <a:r>
              <a:rPr lang="en-US" altLang="en-US" sz="4000" dirty="0">
                <a:latin typeface="Arial" panose="020B0604020202020204" pitchFamily="34" charset="0"/>
                <a:cs typeface="Arial" panose="020B0604020202020204" pitchFamily="34" charset="0"/>
              </a:rPr>
              <a:t> in Yeast</a:t>
            </a:r>
          </a:p>
        </p:txBody>
      </p:sp>
      <p:pic>
        <p:nvPicPr>
          <p:cNvPr id="20485" name="Picture 6" descr="Y:\ELS00000-IW26_[Mahon 6e]\ELS00000-IW26-SRC\Course-N\Construction\IC\jpg\Chapter027\027001.jpg">
            <a:extLst>
              <a:ext uri="{FF2B5EF4-FFF2-40B4-BE49-F238E27FC236}">
                <a16:creationId xmlns:a16="http://schemas.microsoft.com/office/drawing/2014/main" id="{3BBA7B74-A3C8-BA57-BBAE-BADE710B0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33675"/>
            <a:ext cx="7620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1889-9FCF-D888-4A2B-26FC5D9CD814}"/>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Tinea pedis (Cont.)</a:t>
            </a:r>
          </a:p>
        </p:txBody>
      </p:sp>
      <p:sp>
        <p:nvSpPr>
          <p:cNvPr id="3" name="Content Placeholder 2">
            <a:extLst>
              <a:ext uri="{FF2B5EF4-FFF2-40B4-BE49-F238E27FC236}">
                <a16:creationId xmlns:a16="http://schemas.microsoft.com/office/drawing/2014/main" id="{8420071A-EA45-BE06-FD8E-6CD8001294B0}"/>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In more severe cases, the sole may develop extensive scaling, with fissuring and erythema.</a:t>
            </a:r>
          </a:p>
          <a:p>
            <a:r>
              <a:rPr lang="en-US" dirty="0">
                <a:latin typeface="Arial" panose="020B0604020202020204" pitchFamily="34" charset="0"/>
                <a:cs typeface="Arial" panose="020B0604020202020204" pitchFamily="34" charset="0"/>
              </a:rPr>
              <a:t>The disease may progress around the sides of the foot from the sole, giving rise to use of the term moccasin foot, descriptive of the appearance of the infected area.</a:t>
            </a:r>
          </a:p>
          <a:p>
            <a:r>
              <a:rPr lang="en-US" dirty="0">
                <a:latin typeface="Arial" panose="020B0604020202020204" pitchFamily="34" charset="0"/>
                <a:cs typeface="Arial" panose="020B0604020202020204" pitchFamily="34" charset="0"/>
              </a:rPr>
              <a:t>Infections of the glabrous skin range from mild, with only minimal scaling and erythema, to severely inflamed lesions.</a:t>
            </a:r>
          </a:p>
        </p:txBody>
      </p:sp>
    </p:spTree>
    <p:extLst>
      <p:ext uri="{BB962C8B-B14F-4D97-AF65-F5344CB8AC3E}">
        <p14:creationId xmlns:p14="http://schemas.microsoft.com/office/powerpoint/2010/main" val="858801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D96293C-4BD4-AB83-16E3-1803DAE79BB9}"/>
              </a:ext>
            </a:extLst>
          </p:cNvPr>
          <p:cNvSpPr>
            <a:spLocks noGrp="1"/>
          </p:cNvSpPr>
          <p:nvPr>
            <p:ph type="title"/>
          </p:nvPr>
        </p:nvSpPr>
        <p:spPr/>
        <p:txBody>
          <a:bodyPr>
            <a:normAutofit/>
          </a:bodyPr>
          <a:lstStyle/>
          <a:p>
            <a:pPr algn="ctr" eaLnBrk="1" hangingPunct="1"/>
            <a:r>
              <a:rPr lang="en-US" altLang="en-US" sz="4000" dirty="0">
                <a:latin typeface="Arial" panose="020B0604020202020204" pitchFamily="34" charset="0"/>
                <a:cs typeface="Arial" panose="020B0604020202020204" pitchFamily="34" charset="0"/>
              </a:rPr>
              <a:t>Systemic Dermatophyte Infections</a:t>
            </a:r>
          </a:p>
        </p:txBody>
      </p:sp>
      <p:sp>
        <p:nvSpPr>
          <p:cNvPr id="60419" name="Rectangle 3">
            <a:extLst>
              <a:ext uri="{FF2B5EF4-FFF2-40B4-BE49-F238E27FC236}">
                <a16:creationId xmlns:a16="http://schemas.microsoft.com/office/drawing/2014/main" id="{A7F483C2-3059-2DB8-603D-9A68364BCEA0}"/>
              </a:ext>
            </a:extLst>
          </p:cNvPr>
          <p:cNvSpPr>
            <a:spLocks noGrp="1"/>
          </p:cNvSpPr>
          <p:nvPr>
            <p:ph idx="1"/>
          </p:nvPr>
        </p:nvSpPr>
        <p:spPr>
          <a:xfrm>
            <a:off x="1344336" y="1401418"/>
            <a:ext cx="9330289" cy="4437821"/>
          </a:xfrm>
        </p:spPr>
        <p:txBody>
          <a:bodyPr/>
          <a:lstStyle/>
          <a:p>
            <a:pPr eaLnBrk="1" hangingPunct="1"/>
            <a:endParaRPr lang="en-US" altLang="en-US" dirty="0"/>
          </a:p>
          <a:p>
            <a:pPr eaLnBrk="1" hangingPunct="1"/>
            <a:r>
              <a:rPr lang="en-US" altLang="en-US" dirty="0">
                <a:latin typeface="Arial" panose="020B0604020202020204" pitchFamily="34" charset="0"/>
                <a:cs typeface="Arial" panose="020B0604020202020204" pitchFamily="34" charset="0"/>
              </a:rPr>
              <a:t>Occur in immunocompromised individuals</a:t>
            </a:r>
          </a:p>
          <a:p>
            <a:pPr eaLnBrk="1" hangingPunct="1"/>
            <a:r>
              <a:rPr lang="en-US" altLang="en-US" dirty="0">
                <a:latin typeface="Arial" panose="020B0604020202020204" pitchFamily="34" charset="0"/>
                <a:cs typeface="Arial" panose="020B0604020202020204" pitchFamily="34" charset="0"/>
              </a:rPr>
              <a:t>In disseminated disease, nodules with varying size to granulomas possible</a:t>
            </a:r>
          </a:p>
          <a:p>
            <a:pPr eaLnBrk="1" hangingPunct="1"/>
            <a:r>
              <a:rPr lang="en-US" altLang="en-US" dirty="0">
                <a:latin typeface="Arial" panose="020B0604020202020204" pitchFamily="34" charset="0"/>
                <a:cs typeface="Arial" panose="020B0604020202020204" pitchFamily="34" charset="0"/>
              </a:rPr>
              <a:t>Primarily in kidney transplant patients and is thought to have spread from athlete’s foot or onychomycosis.</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5569B15-20F8-5D15-1124-4173928D1D4D}"/>
              </a:ext>
            </a:extLst>
          </p:cNvPr>
          <p:cNvSpPr>
            <a:spLocks noGrp="1"/>
          </p:cNvSpPr>
          <p:nvPr>
            <p:ph type="title"/>
          </p:nvPr>
        </p:nvSpPr>
        <p:spPr/>
        <p:txBody>
          <a:bodyPr>
            <a:normAutofit/>
          </a:bodyPr>
          <a:lstStyle/>
          <a:p>
            <a:pPr algn="ctr" eaLnBrk="1" hangingPunct="1"/>
            <a:r>
              <a:rPr lang="en-US" altLang="en-US" sz="4000" i="1" dirty="0">
                <a:latin typeface="Arial" panose="020B0604020202020204" pitchFamily="34" charset="0"/>
                <a:cs typeface="Arial" panose="020B0604020202020204" pitchFamily="34" charset="0"/>
              </a:rPr>
              <a:t>Epidermophyton </a:t>
            </a:r>
            <a:r>
              <a:rPr lang="en-US" altLang="en-US" sz="4000" i="1" dirty="0" err="1">
                <a:latin typeface="Arial" panose="020B0604020202020204" pitchFamily="34" charset="0"/>
                <a:cs typeface="Arial" panose="020B0604020202020204" pitchFamily="34" charset="0"/>
              </a:rPr>
              <a:t>floccosum</a:t>
            </a:r>
            <a:endParaRPr lang="en-US" altLang="en-US" sz="4000" i="1" dirty="0">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23939862-8E54-7FE0-565B-D45A1458E44E}"/>
              </a:ext>
            </a:extLst>
          </p:cNvPr>
          <p:cNvSpPr>
            <a:spLocks noGrp="1"/>
          </p:cNvSpPr>
          <p:nvPr>
            <p:ph idx="1"/>
          </p:nvPr>
        </p:nvSpPr>
        <p:spPr>
          <a:xfrm>
            <a:off x="1073425" y="1560444"/>
            <a:ext cx="9799983" cy="3930926"/>
          </a:xfrm>
        </p:spPr>
        <p:txBody>
          <a:bodyPr/>
          <a:lstStyle/>
          <a:p>
            <a:pPr eaLnBrk="1" hangingPunct="1"/>
            <a:r>
              <a:rPr lang="en-US" altLang="en-US" dirty="0">
                <a:latin typeface="Arial" panose="020B0604020202020204" pitchFamily="34" charset="0"/>
                <a:cs typeface="Arial" panose="020B0604020202020204" pitchFamily="34" charset="0"/>
              </a:rPr>
              <a:t>Produces one size of conidia described as macroconidia (because of their size) </a:t>
            </a:r>
          </a:p>
          <a:p>
            <a:pPr eaLnBrk="1" hangingPunct="1"/>
            <a:r>
              <a:rPr lang="en-US" altLang="en-US" dirty="0">
                <a:latin typeface="Arial" panose="020B0604020202020204" pitchFamily="34" charset="0"/>
                <a:cs typeface="Arial" panose="020B0604020202020204" pitchFamily="34" charset="0"/>
              </a:rPr>
              <a:t>Macroconidia appearance</a:t>
            </a:r>
          </a:p>
          <a:p>
            <a:pPr lvl="1" eaLnBrk="1" hangingPunct="1"/>
            <a:r>
              <a:rPr lang="en-US" altLang="en-US" dirty="0">
                <a:latin typeface="Arial" panose="020B0604020202020204" pitchFamily="34" charset="0"/>
                <a:cs typeface="Arial" panose="020B0604020202020204" pitchFamily="34" charset="0"/>
              </a:rPr>
              <a:t>Smooth, thin-walled</a:t>
            </a:r>
          </a:p>
          <a:p>
            <a:pPr lvl="1" eaLnBrk="1" hangingPunct="1"/>
            <a:r>
              <a:rPr lang="en-US" altLang="en-US" dirty="0">
                <a:latin typeface="Arial" panose="020B0604020202020204" pitchFamily="34" charset="0"/>
                <a:cs typeface="Arial" panose="020B0604020202020204" pitchFamily="34" charset="0"/>
              </a:rPr>
              <a:t>Produced in clusters or singly</a:t>
            </a:r>
          </a:p>
          <a:p>
            <a:pPr lvl="1" eaLnBrk="1" hangingPunct="1"/>
            <a:r>
              <a:rPr lang="en-US" altLang="en-US" dirty="0">
                <a:latin typeface="Arial" panose="020B0604020202020204" pitchFamily="34" charset="0"/>
                <a:cs typeface="Arial" panose="020B0604020202020204" pitchFamily="34" charset="0"/>
              </a:rPr>
              <a:t>Distal end is broad or spatulate and reminiscent of a beaver’s tail</a:t>
            </a:r>
          </a:p>
          <a:p>
            <a:pPr lvl="1" eaLnBrk="1" hangingPunct="1"/>
            <a:r>
              <a:rPr lang="en-US" altLang="en-US" dirty="0">
                <a:latin typeface="Arial" panose="020B0604020202020204" pitchFamily="34" charset="0"/>
                <a:cs typeface="Arial" panose="020B0604020202020204" pitchFamily="34" charset="0"/>
              </a:rPr>
              <a:t>Usually, separated into two to five cells by perpendicular cross-walls.</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5569B15-20F8-5D15-1124-4173928D1D4D}"/>
              </a:ext>
            </a:extLst>
          </p:cNvPr>
          <p:cNvSpPr>
            <a:spLocks noGrp="1"/>
          </p:cNvSpPr>
          <p:nvPr>
            <p:ph type="title"/>
          </p:nvPr>
        </p:nvSpPr>
        <p:spPr>
          <a:xfrm>
            <a:off x="838200" y="365126"/>
            <a:ext cx="10515600" cy="976658"/>
          </a:xfrm>
        </p:spPr>
        <p:txBody>
          <a:bodyPr>
            <a:normAutofit/>
          </a:bodyPr>
          <a:lstStyle/>
          <a:p>
            <a:pPr algn="ctr" eaLnBrk="1" hangingPunct="1"/>
            <a:r>
              <a:rPr lang="en-US" altLang="en-US" sz="4000" i="1" dirty="0">
                <a:latin typeface="Arial" panose="020B0604020202020204" pitchFamily="34" charset="0"/>
                <a:cs typeface="Arial" panose="020B0604020202020204" pitchFamily="34" charset="0"/>
              </a:rPr>
              <a:t>Epidermophyton </a:t>
            </a:r>
            <a:r>
              <a:rPr lang="en-US" altLang="en-US" sz="4000" i="1" dirty="0" err="1">
                <a:latin typeface="Arial" panose="020B0604020202020204" pitchFamily="34" charset="0"/>
                <a:cs typeface="Arial" panose="020B0604020202020204" pitchFamily="34" charset="0"/>
              </a:rPr>
              <a:t>floccosum</a:t>
            </a:r>
            <a:r>
              <a:rPr lang="en-US" altLang="en-US" sz="4000" i="1"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(Cont.)</a:t>
            </a:r>
            <a:endParaRPr lang="en-US" altLang="en-US" sz="4000" i="1" dirty="0">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23939862-8E54-7FE0-565B-D45A1458E44E}"/>
              </a:ext>
            </a:extLst>
          </p:cNvPr>
          <p:cNvSpPr>
            <a:spLocks noGrp="1"/>
          </p:cNvSpPr>
          <p:nvPr>
            <p:ph idx="1"/>
          </p:nvPr>
        </p:nvSpPr>
        <p:spPr>
          <a:xfrm>
            <a:off x="1391478" y="1431098"/>
            <a:ext cx="9447144" cy="4085119"/>
          </a:xfrm>
        </p:spPr>
        <p:txBody>
          <a:bodyPr/>
          <a:lstStyle/>
          <a:p>
            <a:pPr eaLnBrk="1" hangingPunct="1"/>
            <a:r>
              <a:rPr lang="en-US" altLang="en-US" dirty="0">
                <a:latin typeface="Arial" panose="020B0604020202020204" pitchFamily="34" charset="0"/>
                <a:cs typeface="Arial" panose="020B0604020202020204" pitchFamily="34" charset="0"/>
              </a:rPr>
              <a:t>Colony morphology</a:t>
            </a:r>
          </a:p>
          <a:p>
            <a:pPr lvl="1" eaLnBrk="1" hangingPunct="1"/>
            <a:r>
              <a:rPr lang="en-US" altLang="en-US" dirty="0">
                <a:latin typeface="Arial" panose="020B0604020202020204" pitchFamily="34" charset="0"/>
                <a:cs typeface="Arial" panose="020B0604020202020204" pitchFamily="34" charset="0"/>
              </a:rPr>
              <a:t>Yellow to yellow tan with feathered edges; small in diameter</a:t>
            </a:r>
          </a:p>
          <a:p>
            <a:pPr eaLnBrk="1" hangingPunct="1"/>
            <a:r>
              <a:rPr lang="en-US" i="1" dirty="0">
                <a:latin typeface="Arial" panose="020B0604020202020204" pitchFamily="34" charset="0"/>
                <a:cs typeface="Arial" panose="020B0604020202020204" pitchFamily="34" charset="0"/>
              </a:rPr>
              <a:t>E. </a:t>
            </a:r>
            <a:r>
              <a:rPr lang="en-US" altLang="en-US" sz="2800" i="1" dirty="0" err="1">
                <a:latin typeface="Arial" panose="020B0604020202020204" pitchFamily="34" charset="0"/>
                <a:cs typeface="Arial" panose="020B0604020202020204" pitchFamily="34" charset="0"/>
              </a:rPr>
              <a:t>floccosum</a:t>
            </a:r>
            <a:r>
              <a:rPr lang="en-US" altLang="en-US" sz="2800"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isolates are notorious for developing pleomorphic tufts of sterile hyphae in older cultures. </a:t>
            </a:r>
          </a:p>
          <a:p>
            <a:pPr eaLnBrk="1" hangingPunct="1"/>
            <a:r>
              <a:rPr lang="en-US" i="1" dirty="0">
                <a:latin typeface="Arial" panose="020B0604020202020204" pitchFamily="34" charset="0"/>
                <a:cs typeface="Arial" panose="020B0604020202020204" pitchFamily="34" charset="0"/>
              </a:rPr>
              <a:t>E. </a:t>
            </a:r>
            <a:r>
              <a:rPr lang="en-US" altLang="en-US" sz="2800" i="1" dirty="0" err="1">
                <a:latin typeface="Arial" panose="020B0604020202020204" pitchFamily="34" charset="0"/>
                <a:cs typeface="Arial" panose="020B0604020202020204" pitchFamily="34" charset="0"/>
              </a:rPr>
              <a:t>floccosum</a:t>
            </a:r>
            <a:r>
              <a:rPr lang="en-US" dirty="0">
                <a:latin typeface="Arial" panose="020B0604020202020204" pitchFamily="34" charset="0"/>
                <a:cs typeface="Arial" panose="020B0604020202020204" pitchFamily="34" charset="0"/>
              </a:rPr>
              <a:t> is distributed worldwide.</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106457"/>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889206A-402B-DA17-A495-04B8EB2440C5}"/>
              </a:ext>
            </a:extLst>
          </p:cNvPr>
          <p:cNvSpPr>
            <a:spLocks noGrp="1"/>
          </p:cNvSpPr>
          <p:nvPr>
            <p:ph type="title"/>
          </p:nvPr>
        </p:nvSpPr>
        <p:spPr>
          <a:xfrm>
            <a:off x="1981200" y="152401"/>
            <a:ext cx="8229600" cy="868363"/>
          </a:xfrm>
        </p:spPr>
        <p:txBody>
          <a:bodyPr>
            <a:normAutofit/>
          </a:bodyPr>
          <a:lstStyle/>
          <a:p>
            <a:pPr algn="ctr" eaLnBrk="1" hangingPunct="1"/>
            <a:r>
              <a:rPr lang="en-US" altLang="en-US" sz="4000" i="1" dirty="0" err="1">
                <a:latin typeface="Arial" panose="020B0604020202020204" pitchFamily="34" charset="0"/>
                <a:cs typeface="Arial" panose="020B0604020202020204" pitchFamily="34" charset="0"/>
              </a:rPr>
              <a:t>Microsporum</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canis</a:t>
            </a:r>
            <a:endParaRPr lang="en-US" altLang="en-US" sz="4000" i="1" dirty="0">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3C0C2A79-3AFF-73EC-2A83-B96856AFCD12}"/>
              </a:ext>
            </a:extLst>
          </p:cNvPr>
          <p:cNvSpPr>
            <a:spLocks noGrp="1"/>
          </p:cNvSpPr>
          <p:nvPr>
            <p:ph idx="1"/>
          </p:nvPr>
        </p:nvSpPr>
        <p:spPr>
          <a:xfrm>
            <a:off x="695739" y="1234596"/>
            <a:ext cx="4830418" cy="4341256"/>
          </a:xfrm>
        </p:spPr>
        <p:txBody>
          <a:bodyPr>
            <a:normAutofit fontScale="92500" lnSpcReduction="20000"/>
          </a:bodyPr>
          <a:lstStyle/>
          <a:p>
            <a:pPr eaLnBrk="1" hangingPunct="1"/>
            <a:r>
              <a:rPr lang="en-US" dirty="0">
                <a:latin typeface="Arial" panose="020B0604020202020204" pitchFamily="34" charset="0"/>
                <a:cs typeface="Arial" panose="020B0604020202020204" pitchFamily="34" charset="0"/>
              </a:rPr>
              <a:t>Macroconidia  </a:t>
            </a:r>
          </a:p>
          <a:p>
            <a:pPr lvl="1"/>
            <a:r>
              <a:rPr lang="en-US" dirty="0">
                <a:latin typeface="Arial" panose="020B0604020202020204" pitchFamily="34" charset="0"/>
                <a:cs typeface="Arial" panose="020B0604020202020204" pitchFamily="34" charset="0"/>
              </a:rPr>
              <a:t>Spindle shaped, with echinulate, thick walls.</a:t>
            </a:r>
          </a:p>
          <a:p>
            <a:pPr lvl="1"/>
            <a:r>
              <a:rPr lang="en-US" dirty="0">
                <a:latin typeface="Arial" panose="020B0604020202020204" pitchFamily="34" charset="0"/>
                <a:cs typeface="Arial" panose="020B0604020202020204" pitchFamily="34" charset="0"/>
              </a:rPr>
              <a:t>Tapered, sometimes elongated, spiny distal ends of the macroconidia are key features that distinguish this species. </a:t>
            </a:r>
          </a:p>
          <a:p>
            <a:pPr eaLnBrk="1" hangingPunct="1"/>
            <a:r>
              <a:rPr lang="en-US" sz="2600" dirty="0">
                <a:latin typeface="Arial" panose="020B0604020202020204" pitchFamily="34" charset="0"/>
                <a:cs typeface="Arial" panose="020B0604020202020204" pitchFamily="34" charset="0"/>
              </a:rPr>
              <a:t>Microconidia are abundantly formed by most isolates, and these may be the only conidia maintained in cultures that have been serially transferred. </a:t>
            </a:r>
            <a:endParaRPr lang="en-US" altLang="en-US" sz="2600" dirty="0">
              <a:latin typeface="Arial" panose="020B0604020202020204" pitchFamily="34" charset="0"/>
              <a:cs typeface="Arial" panose="020B0604020202020204" pitchFamily="34" charset="0"/>
            </a:endParaRPr>
          </a:p>
        </p:txBody>
      </p:sp>
      <p:pic>
        <p:nvPicPr>
          <p:cNvPr id="2" name="Picture 6" descr="Y:\ELS00000-IW26_[Mahon 6e]\ELS00000-IW26-SRC\Course-N\Construction\IC\jpg\Chapter027\027014.jpg">
            <a:extLst>
              <a:ext uri="{FF2B5EF4-FFF2-40B4-BE49-F238E27FC236}">
                <a16:creationId xmlns:a16="http://schemas.microsoft.com/office/drawing/2014/main" id="{097589C0-4DE4-1AC2-D8D1-9769FB42C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275" y="1280150"/>
            <a:ext cx="5770757" cy="403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889206A-402B-DA17-A495-04B8EB2440C5}"/>
              </a:ext>
            </a:extLst>
          </p:cNvPr>
          <p:cNvSpPr>
            <a:spLocks noGrp="1"/>
          </p:cNvSpPr>
          <p:nvPr>
            <p:ph type="title"/>
          </p:nvPr>
        </p:nvSpPr>
        <p:spPr>
          <a:xfrm>
            <a:off x="1772478" y="376032"/>
            <a:ext cx="8229600" cy="868363"/>
          </a:xfrm>
        </p:spPr>
        <p:txBody>
          <a:bodyPr>
            <a:normAutofit/>
          </a:bodyPr>
          <a:lstStyle/>
          <a:p>
            <a:pPr algn="ctr" eaLnBrk="1" hangingPunct="1"/>
            <a:r>
              <a:rPr lang="en-US" altLang="en-US" sz="4000" i="1" dirty="0" err="1">
                <a:latin typeface="Arial" panose="020B0604020202020204" pitchFamily="34" charset="0"/>
                <a:cs typeface="Arial" panose="020B0604020202020204" pitchFamily="34" charset="0"/>
              </a:rPr>
              <a:t>Microsporum</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canis</a:t>
            </a:r>
            <a:endParaRPr lang="en-US" altLang="en-US" sz="4000" i="1" dirty="0">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3C0C2A79-3AFF-73EC-2A83-B96856AFCD12}"/>
              </a:ext>
            </a:extLst>
          </p:cNvPr>
          <p:cNvSpPr>
            <a:spLocks noGrp="1"/>
          </p:cNvSpPr>
          <p:nvPr>
            <p:ph idx="1"/>
          </p:nvPr>
        </p:nvSpPr>
        <p:spPr>
          <a:xfrm>
            <a:off x="1310308" y="1448146"/>
            <a:ext cx="8900492" cy="2701440"/>
          </a:xfrm>
        </p:spPr>
        <p:txBody>
          <a:bodyPr/>
          <a:lstStyle/>
          <a:p>
            <a:pPr eaLnBrk="1" hangingPunct="1"/>
            <a:r>
              <a:rPr lang="en-US" altLang="en-US" dirty="0">
                <a:latin typeface="Arial" panose="020B0604020202020204" pitchFamily="34" charset="0"/>
                <a:cs typeface="Arial" panose="020B0604020202020204" pitchFamily="34" charset="0"/>
              </a:rPr>
              <a:t>Colony Morphology</a:t>
            </a:r>
          </a:p>
          <a:p>
            <a:pPr lvl="1" eaLnBrk="1" hangingPunct="1"/>
            <a:r>
              <a:rPr lang="en-US" altLang="en-US" dirty="0">
                <a:latin typeface="Arial" panose="020B0604020202020204" pitchFamily="34" charset="0"/>
                <a:cs typeface="Arial" panose="020B0604020202020204" pitchFamily="34" charset="0"/>
              </a:rPr>
              <a:t>Initially white and silky</a:t>
            </a:r>
          </a:p>
          <a:p>
            <a:pPr lvl="1" eaLnBrk="1" hangingPunct="1"/>
            <a:r>
              <a:rPr lang="en-US" altLang="en-US" dirty="0">
                <a:latin typeface="Arial" panose="020B0604020202020204" pitchFamily="34" charset="0"/>
                <a:cs typeface="Arial" panose="020B0604020202020204" pitchFamily="34" charset="0"/>
              </a:rPr>
              <a:t>Reverse side of colony is usually developing a lemon-yellow pigment, especially on potato dextrose agar</a:t>
            </a:r>
          </a:p>
          <a:p>
            <a:pPr eaLnBrk="1" hangingPunct="1"/>
            <a:r>
              <a:rPr lang="en-US" altLang="en-US" dirty="0">
                <a:latin typeface="Arial" panose="020B0604020202020204" pitchFamily="34" charset="0"/>
                <a:cs typeface="Arial" panose="020B0604020202020204" pitchFamily="34" charset="0"/>
              </a:rPr>
              <a:t>Worldwide distribution</a:t>
            </a:r>
          </a:p>
          <a:p>
            <a:pPr eaLnBrk="1" hangingPunct="1"/>
            <a:endParaRPr lang="en-US" altLang="en-US" dirty="0"/>
          </a:p>
        </p:txBody>
      </p:sp>
    </p:spTree>
    <p:extLst>
      <p:ext uri="{BB962C8B-B14F-4D97-AF65-F5344CB8AC3E}">
        <p14:creationId xmlns:p14="http://schemas.microsoft.com/office/powerpoint/2010/main" val="620312678"/>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9A5A603-2A74-19E0-CD60-EAC64E469641}"/>
              </a:ext>
            </a:extLst>
          </p:cNvPr>
          <p:cNvSpPr>
            <a:spLocks noGrp="1"/>
          </p:cNvSpPr>
          <p:nvPr>
            <p:ph type="title"/>
          </p:nvPr>
        </p:nvSpPr>
        <p:spPr>
          <a:xfrm>
            <a:off x="838200" y="365126"/>
            <a:ext cx="10515600" cy="817632"/>
          </a:xfrm>
        </p:spPr>
        <p:txBody>
          <a:bodyPr>
            <a:normAutofit/>
          </a:bodyPr>
          <a:lstStyle/>
          <a:p>
            <a:pPr algn="ctr" eaLnBrk="1" hangingPunct="1"/>
            <a:r>
              <a:rPr lang="en-US" altLang="en-US" sz="4000" i="1" dirty="0" err="1">
                <a:latin typeface="Arial" panose="020B0604020202020204" pitchFamily="34" charset="0"/>
                <a:cs typeface="Arial" panose="020B0604020202020204" pitchFamily="34" charset="0"/>
              </a:rPr>
              <a:t>Nannizzia</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gypseum</a:t>
            </a:r>
            <a:endParaRPr lang="en-US" altLang="en-US" sz="4000" i="1" dirty="0">
              <a:latin typeface="Arial" panose="020B0604020202020204" pitchFamily="34" charset="0"/>
              <a:cs typeface="Arial" panose="020B0604020202020204" pitchFamily="34" charset="0"/>
            </a:endParaRPr>
          </a:p>
        </p:txBody>
      </p:sp>
      <p:sp>
        <p:nvSpPr>
          <p:cNvPr id="64515" name="Rectangle 3">
            <a:extLst>
              <a:ext uri="{FF2B5EF4-FFF2-40B4-BE49-F238E27FC236}">
                <a16:creationId xmlns:a16="http://schemas.microsoft.com/office/drawing/2014/main" id="{FCAA2855-6B5D-B14D-7AC5-65A4BB853515}"/>
              </a:ext>
            </a:extLst>
          </p:cNvPr>
          <p:cNvSpPr>
            <a:spLocks noGrp="1"/>
          </p:cNvSpPr>
          <p:nvPr>
            <p:ph idx="1"/>
          </p:nvPr>
        </p:nvSpPr>
        <p:spPr>
          <a:xfrm>
            <a:off x="785190" y="1493941"/>
            <a:ext cx="4840358" cy="4323659"/>
          </a:xfrm>
        </p:spPr>
        <p:txBody>
          <a:bodyPr>
            <a:normAutofit/>
          </a:bodyPr>
          <a:lstStyle/>
          <a:p>
            <a:r>
              <a:rPr lang="en-US" altLang="en-US" dirty="0">
                <a:latin typeface="Arial" panose="020B0604020202020204" pitchFamily="34" charset="0"/>
                <a:cs typeface="Arial" panose="020B0604020202020204" pitchFamily="34" charset="0"/>
              </a:rPr>
              <a:t>Macroconidia</a:t>
            </a:r>
          </a:p>
          <a:p>
            <a:pPr lvl="1" eaLnBrk="1" hangingPunct="1"/>
            <a:r>
              <a:rPr lang="en-US" altLang="en-US" dirty="0">
                <a:latin typeface="Arial" panose="020B0604020202020204" pitchFamily="34" charset="0"/>
                <a:cs typeface="Arial" panose="020B0604020202020204" pitchFamily="34" charset="0"/>
              </a:rPr>
              <a:t>Fusiform</a:t>
            </a:r>
          </a:p>
          <a:p>
            <a:pPr lvl="1" eaLnBrk="1" hangingPunct="1"/>
            <a:r>
              <a:rPr lang="en-US" altLang="en-US" dirty="0">
                <a:latin typeface="Arial" panose="020B0604020202020204" pitchFamily="34" charset="0"/>
                <a:cs typeface="Arial" panose="020B0604020202020204" pitchFamily="34" charset="0"/>
              </a:rPr>
              <a:t>Moderately thick-walled </a:t>
            </a:r>
            <a:endParaRPr lang="en-US" altLang="en-US" strike="sngStrike" dirty="0">
              <a:latin typeface="Arial" panose="020B0604020202020204" pitchFamily="34" charset="0"/>
              <a:cs typeface="Arial" panose="020B0604020202020204" pitchFamily="34" charset="0"/>
            </a:endParaRPr>
          </a:p>
          <a:p>
            <a:pPr lvl="1" eaLnBrk="1" hangingPunct="1"/>
            <a:r>
              <a:rPr lang="en-US" altLang="en-US" dirty="0">
                <a:latin typeface="Arial" panose="020B0604020202020204" pitchFamily="34" charset="0"/>
                <a:cs typeface="Arial" panose="020B0604020202020204" pitchFamily="34" charset="0"/>
              </a:rPr>
              <a:t>May contain as many as six cells</a:t>
            </a:r>
          </a:p>
          <a:p>
            <a:pPr eaLnBrk="1" hangingPunct="1"/>
            <a:r>
              <a:rPr lang="en-US" altLang="en-US" sz="2400" dirty="0">
                <a:latin typeface="Arial" panose="020B0604020202020204" pitchFamily="34" charset="0"/>
                <a:cs typeface="Arial" panose="020B0604020202020204" pitchFamily="34" charset="0"/>
              </a:rPr>
              <a:t>In some isolates </a:t>
            </a:r>
            <a:r>
              <a:rPr lang="en-US" sz="2400" dirty="0">
                <a:latin typeface="Arial" panose="020B0604020202020204" pitchFamily="34" charset="0"/>
                <a:cs typeface="Arial" panose="020B0604020202020204" pitchFamily="34" charset="0"/>
              </a:rPr>
              <a:t>the distal end of the macroconidium might bear a thin, filamentous tail. </a:t>
            </a:r>
          </a:p>
        </p:txBody>
      </p:sp>
      <p:pic>
        <p:nvPicPr>
          <p:cNvPr id="2" name="Picture 6" descr="Y:\ELS00000-IW26_[Mahon 6e]\ELS00000-IW26-SRC\Course-N\Construction\IC\jpg\Chapter027\027015.jpg">
            <a:extLst>
              <a:ext uri="{FF2B5EF4-FFF2-40B4-BE49-F238E27FC236}">
                <a16:creationId xmlns:a16="http://schemas.microsoft.com/office/drawing/2014/main" id="{9989D1A1-77B8-2310-0918-411893A94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9848" y="1454020"/>
            <a:ext cx="5666963" cy="410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0EF3-ED51-0F94-BDBD-9FAC12E07DB2}"/>
              </a:ext>
            </a:extLst>
          </p:cNvPr>
          <p:cNvSpPr>
            <a:spLocks noGrp="1"/>
          </p:cNvSpPr>
          <p:nvPr>
            <p:ph type="title"/>
          </p:nvPr>
        </p:nvSpPr>
        <p:spPr>
          <a:xfrm>
            <a:off x="838200" y="365125"/>
            <a:ext cx="10515600" cy="1001023"/>
          </a:xfrm>
        </p:spPr>
        <p:txBody>
          <a:bodyPr>
            <a:normAutofit/>
          </a:bodyPr>
          <a:lstStyle/>
          <a:p>
            <a:pPr algn="ctr"/>
            <a:r>
              <a:rPr lang="en-US" sz="4000" i="1" dirty="0" err="1">
                <a:latin typeface="Arial" panose="020B0604020202020204" pitchFamily="34" charset="0"/>
                <a:cs typeface="Arial" panose="020B0604020202020204" pitchFamily="34" charset="0"/>
              </a:rPr>
              <a:t>Nannizzia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gypseum</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(Cont.)</a:t>
            </a:r>
            <a:endParaRPr lang="en-US" sz="4000"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1209D59-BBF4-ED32-0B78-23C5AEC2C149}"/>
              </a:ext>
            </a:extLst>
          </p:cNvPr>
          <p:cNvSpPr>
            <a:spLocks noGrp="1"/>
          </p:cNvSpPr>
          <p:nvPr>
            <p:ph idx="1"/>
          </p:nvPr>
        </p:nvSpPr>
        <p:spPr>
          <a:xfrm>
            <a:off x="954156" y="1545535"/>
            <a:ext cx="10399643" cy="4631428"/>
          </a:xfrm>
        </p:spPr>
        <p:txBody>
          <a:bodyPr>
            <a:normAutofit/>
          </a:bodyPr>
          <a:lstStyle/>
          <a:p>
            <a:r>
              <a:rPr lang="en-US" sz="2400" dirty="0">
                <a:latin typeface="Arial" panose="020B0604020202020204" pitchFamily="34" charset="0"/>
                <a:cs typeface="Arial" panose="020B0604020202020204" pitchFamily="34" charset="0"/>
              </a:rPr>
              <a:t>Abundant macroconidia and microconidia produced by most isolates of this species result in a powdery, granular appearance on colony surfaces.</a:t>
            </a:r>
            <a:endParaRPr lang="en-US" alt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Colonies that form tan to buff conidial masses are typical of fresh isolates, but this species tends to develop pleomorphic tufts of white sterile hyphae in aging cultures and after serial transfers. </a:t>
            </a:r>
          </a:p>
          <a:p>
            <a:r>
              <a:rPr lang="en-US" sz="2400" dirty="0">
                <a:latin typeface="Arial" panose="020B0604020202020204" pitchFamily="34" charset="0"/>
                <a:cs typeface="Arial" panose="020B0604020202020204" pitchFamily="34" charset="0"/>
              </a:rPr>
              <a:t>Abundant brown-to-red pigment can form beneath some strains, but others remain colorless. </a:t>
            </a:r>
          </a:p>
          <a:p>
            <a:r>
              <a:rPr lang="en-US" sz="2400" i="1" dirty="0">
                <a:latin typeface="Arial" panose="020B0604020202020204" pitchFamily="34" charset="0"/>
                <a:cs typeface="Arial" panose="020B0604020202020204" pitchFamily="34" charset="0"/>
              </a:rPr>
              <a:t>N. </a:t>
            </a:r>
            <a:r>
              <a:rPr lang="en-US" sz="2400" i="1" dirty="0" err="1">
                <a:latin typeface="Arial" panose="020B0604020202020204" pitchFamily="34" charset="0"/>
                <a:cs typeface="Arial" panose="020B0604020202020204" pitchFamily="34" charset="0"/>
              </a:rPr>
              <a:t>gypseum</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 rapidly growing geophilic species found in soils worldwide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4202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744658B-F63E-35A5-E144-8840D29713AF}"/>
              </a:ext>
            </a:extLst>
          </p:cNvPr>
          <p:cNvSpPr>
            <a:spLocks noGrp="1"/>
          </p:cNvSpPr>
          <p:nvPr>
            <p:ph type="title"/>
          </p:nvPr>
        </p:nvSpPr>
        <p:spPr>
          <a:xfrm>
            <a:off x="838200" y="365126"/>
            <a:ext cx="10515600" cy="1036292"/>
          </a:xfrm>
        </p:spPr>
        <p:txBody>
          <a:bodyPr>
            <a:normAutofit/>
          </a:bodyPr>
          <a:lstStyle/>
          <a:p>
            <a:pPr algn="ctr" eaLnBrk="1" hangingPunct="1"/>
            <a:r>
              <a:rPr lang="en-US" altLang="en-US" sz="4000" i="1" dirty="0" err="1">
                <a:latin typeface="Arial" panose="020B0604020202020204" pitchFamily="34" charset="0"/>
                <a:cs typeface="Arial" panose="020B0604020202020204" pitchFamily="34" charset="0"/>
              </a:rPr>
              <a:t>Microsporum</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audouinii</a:t>
            </a:r>
            <a:endParaRPr lang="en-US" altLang="en-US" sz="4000" i="1" dirty="0">
              <a:latin typeface="Arial" panose="020B0604020202020204" pitchFamily="34" charset="0"/>
              <a:cs typeface="Arial" panose="020B0604020202020204" pitchFamily="34" charset="0"/>
            </a:endParaRPr>
          </a:p>
        </p:txBody>
      </p:sp>
      <p:sp>
        <p:nvSpPr>
          <p:cNvPr id="66563" name="Rectangle 3">
            <a:extLst>
              <a:ext uri="{FF2B5EF4-FFF2-40B4-BE49-F238E27FC236}">
                <a16:creationId xmlns:a16="http://schemas.microsoft.com/office/drawing/2014/main" id="{E1E8AFE3-B249-59C4-B435-1B0C6881570B}"/>
              </a:ext>
            </a:extLst>
          </p:cNvPr>
          <p:cNvSpPr>
            <a:spLocks noGrp="1"/>
          </p:cNvSpPr>
          <p:nvPr>
            <p:ph idx="1"/>
          </p:nvPr>
        </p:nvSpPr>
        <p:spPr>
          <a:xfrm>
            <a:off x="838200" y="1517512"/>
            <a:ext cx="10515600" cy="4351338"/>
          </a:xfrm>
        </p:spPr>
        <p:txBody>
          <a:bodyPr/>
          <a:lstStyle/>
          <a:p>
            <a:pPr eaLnBrk="1" hangingPunct="1"/>
            <a:r>
              <a:rPr lang="en-US" altLang="en-US" dirty="0">
                <a:latin typeface="Arial" panose="020B0604020202020204" pitchFamily="34" charset="0"/>
                <a:cs typeface="Arial" panose="020B0604020202020204" pitchFamily="34" charset="0"/>
              </a:rPr>
              <a:t>Slow-growing anthropomorphic dermatophyte</a:t>
            </a:r>
          </a:p>
          <a:p>
            <a:pPr lvl="1" eaLnBrk="1" hangingPunct="1"/>
            <a:r>
              <a:rPr lang="en-US" altLang="en-US" dirty="0">
                <a:latin typeface="Arial" panose="020B0604020202020204" pitchFamily="34" charset="0"/>
                <a:cs typeface="Arial" panose="020B0604020202020204" pitchFamily="34" charset="0"/>
              </a:rPr>
              <a:t>Used to be leading cause of tinea capitis of children</a:t>
            </a:r>
          </a:p>
          <a:p>
            <a:pPr eaLnBrk="1" hangingPunct="1"/>
            <a:r>
              <a:rPr lang="en-US" altLang="en-US" dirty="0">
                <a:latin typeface="Arial" panose="020B0604020202020204" pitchFamily="34" charset="0"/>
                <a:cs typeface="Arial" panose="020B0604020202020204" pitchFamily="34" charset="0"/>
              </a:rPr>
              <a:t>Rare conidia</a:t>
            </a:r>
          </a:p>
          <a:p>
            <a:pPr lvl="1" eaLnBrk="1" hangingPunct="1"/>
            <a:r>
              <a:rPr lang="en-US" altLang="en-US" dirty="0">
                <a:latin typeface="Arial" panose="020B0604020202020204" pitchFamily="34" charset="0"/>
                <a:cs typeface="Arial" panose="020B0604020202020204" pitchFamily="34" charset="0"/>
              </a:rPr>
              <a:t>Some isolates produce terminal chlamydoconidium-like swellings terminally on hyphae. </a:t>
            </a:r>
          </a:p>
          <a:p>
            <a:pPr eaLnBrk="1" hangingPunct="1"/>
            <a:r>
              <a:rPr lang="en-US" altLang="en-US" dirty="0">
                <a:latin typeface="Arial" panose="020B0604020202020204" pitchFamily="34" charset="0"/>
                <a:cs typeface="Arial" panose="020B0604020202020204" pitchFamily="34" charset="0"/>
              </a:rPr>
              <a:t>Colonies</a:t>
            </a:r>
          </a:p>
          <a:p>
            <a:pPr lvl="1" eaLnBrk="1" hangingPunct="1"/>
            <a:r>
              <a:rPr lang="en-US" altLang="en-US" dirty="0">
                <a:latin typeface="Arial" panose="020B0604020202020204" pitchFamily="34" charset="0"/>
                <a:cs typeface="Arial" panose="020B0604020202020204" pitchFamily="34" charset="0"/>
              </a:rPr>
              <a:t>Cottony and white with little to no pigment on reverse</a:t>
            </a: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9BEB-9E06-931C-0B51-7DF8486AA24F}"/>
              </a:ext>
            </a:extLst>
          </p:cNvPr>
          <p:cNvSpPr>
            <a:spLocks noGrp="1"/>
          </p:cNvSpPr>
          <p:nvPr>
            <p:ph type="title"/>
          </p:nvPr>
        </p:nvSpPr>
        <p:spPr>
          <a:xfrm>
            <a:off x="838200" y="365126"/>
            <a:ext cx="10515600" cy="966718"/>
          </a:xfrm>
        </p:spPr>
        <p:txBody>
          <a:bodyPr>
            <a:normAutofit/>
          </a:bodyPr>
          <a:lstStyle/>
          <a:p>
            <a:pPr algn="ctr"/>
            <a:r>
              <a:rPr lang="en-US" altLang="en-US" sz="4000" i="1" dirty="0">
                <a:latin typeface="Arial" panose="020B0604020202020204" pitchFamily="34" charset="0"/>
                <a:cs typeface="Arial" panose="020B0604020202020204" pitchFamily="34" charset="0"/>
              </a:rPr>
              <a:t>Trichophyton mentagrophytes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B832FA0-AA52-B91E-543E-174D2E902627}"/>
              </a:ext>
            </a:extLst>
          </p:cNvPr>
          <p:cNvSpPr>
            <a:spLocks noGrp="1"/>
          </p:cNvSpPr>
          <p:nvPr>
            <p:ph idx="1"/>
          </p:nvPr>
        </p:nvSpPr>
        <p:spPr>
          <a:xfrm>
            <a:off x="654327" y="1397810"/>
            <a:ext cx="9910779" cy="4391450"/>
          </a:xfrm>
        </p:spPr>
        <p:txBody>
          <a:bodyPr/>
          <a:lstStyle/>
          <a:p>
            <a:r>
              <a:rPr lang="en-US" dirty="0">
                <a:latin typeface="Arial" panose="020B0604020202020204" pitchFamily="34" charset="0"/>
                <a:cs typeface="Arial" panose="020B0604020202020204" pitchFamily="34" charset="0"/>
              </a:rPr>
              <a:t>Microconidia are </a:t>
            </a:r>
          </a:p>
          <a:p>
            <a:pPr lvl="1"/>
            <a:r>
              <a:rPr lang="en-US" dirty="0">
                <a:latin typeface="Arial" panose="020B0604020202020204" pitchFamily="34" charset="0"/>
                <a:cs typeface="Arial" panose="020B0604020202020204" pitchFamily="34" charset="0"/>
              </a:rPr>
              <a:t>Primarily globose but may appear tear shaped.</a:t>
            </a:r>
          </a:p>
          <a:p>
            <a:pPr lvl="1"/>
            <a:r>
              <a:rPr lang="en-US" dirty="0">
                <a:latin typeface="Arial" panose="020B0604020202020204" pitchFamily="34" charset="0"/>
                <a:cs typeface="Arial" panose="020B0604020202020204" pitchFamily="34" charset="0"/>
              </a:rPr>
              <a:t>Found in clusters described as grapelike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grappe</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Macroconidia </a:t>
            </a:r>
          </a:p>
          <a:p>
            <a:pPr lvl="1"/>
            <a:r>
              <a:rPr lang="en-US" dirty="0">
                <a:latin typeface="Arial" panose="020B0604020202020204" pitchFamily="34" charset="0"/>
                <a:cs typeface="Arial" panose="020B0604020202020204" pitchFamily="34" charset="0"/>
              </a:rPr>
              <a:t>Smooth.</a:t>
            </a:r>
            <a:endParaRPr lang="en-US" strike="sngStrike"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Cigar shaped, with four to five cells separated by parallel cross-walls.</a:t>
            </a:r>
          </a:p>
          <a:p>
            <a:pPr lvl="1"/>
            <a:r>
              <a:rPr lang="en-US" dirty="0">
                <a:latin typeface="Arial" panose="020B0604020202020204" pitchFamily="34" charset="0"/>
                <a:cs typeface="Arial" panose="020B0604020202020204" pitchFamily="34" charset="0"/>
              </a:rPr>
              <a:t>Produced singly on undifferentiated hyphae.</a:t>
            </a:r>
          </a:p>
        </p:txBody>
      </p:sp>
    </p:spTree>
    <p:extLst>
      <p:ext uri="{BB962C8B-B14F-4D97-AF65-F5344CB8AC3E}">
        <p14:creationId xmlns:p14="http://schemas.microsoft.com/office/powerpoint/2010/main" val="1142357713"/>
      </p:ext>
    </p:extLst>
  </p:cSld>
  <p:clrMapOvr>
    <a:masterClrMapping/>
  </p:clrMapOvr>
</p:sld>
</file>

<file path=ppt/theme/theme1.xml><?xml version="1.0" encoding="utf-8"?>
<a:theme xmlns:a="http://schemas.openxmlformats.org/drawingml/2006/main" name="Neon-RoyalBlue">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on-RoyalBlue" id="{72EAA468-4DB8-4A64-830F-1CBAD7B3591C}" vid="{6AF9C7EC-0BC1-4F79-9811-701B7FD60B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Neon-RoyalBlue</Template>
  <TotalTime>797</TotalTime>
  <Words>5347</Words>
  <Application>Microsoft Office PowerPoint</Application>
  <PresentationFormat>Widescreen</PresentationFormat>
  <Paragraphs>653</Paragraphs>
  <Slides>136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136</vt:i4>
      </vt:variant>
    </vt:vector>
  </HeadingPairs>
  <TitlesOfParts>
    <vt:vector size="145" baseType="lpstr">
      <vt:lpstr>ＭＳ Ｐゴシック</vt:lpstr>
      <vt:lpstr>ＭＳ Ｐゴシック</vt:lpstr>
      <vt:lpstr>Arial</vt:lpstr>
      <vt:lpstr>Calibri</vt:lpstr>
      <vt:lpstr>Times New Roman</vt:lpstr>
      <vt:lpstr>Wingdings</vt:lpstr>
      <vt:lpstr>Wingdings 2</vt:lpstr>
      <vt:lpstr>Wingdings 3</vt:lpstr>
      <vt:lpstr>Neon-RoyalBlue</vt:lpstr>
      <vt:lpstr>PowerPoint Presentation</vt:lpstr>
      <vt:lpstr>Overview of Fungi </vt:lpstr>
      <vt:lpstr>What’s Ahead?</vt:lpstr>
      <vt:lpstr>GENERAL CHARACTERISTICS</vt:lpstr>
      <vt:lpstr>General Characteristics</vt:lpstr>
      <vt:lpstr>General Characteristics</vt:lpstr>
      <vt:lpstr>PowerPoint Presentation</vt:lpstr>
      <vt:lpstr>Yeasts</vt:lpstr>
      <vt:lpstr>Formation of Blastoconidia in Yeast</vt:lpstr>
      <vt:lpstr>Molds</vt:lpstr>
      <vt:lpstr>Visual Representation of Aerial  and Vegetative Mycelia</vt:lpstr>
      <vt:lpstr>Mold Morphology</vt:lpstr>
      <vt:lpstr>Septate Versus Sparsely Septate</vt:lpstr>
      <vt:lpstr>PowerPoint Presentation</vt:lpstr>
      <vt:lpstr>Hyaline Versus Phaeoid</vt:lpstr>
      <vt:lpstr>PowerPoint Presentation</vt:lpstr>
      <vt:lpstr>Dimorphism and Polymorphism</vt:lpstr>
      <vt:lpstr>PowerPoint Presentation</vt:lpstr>
      <vt:lpstr>Reproduction</vt:lpstr>
      <vt:lpstr>Asexual Reproduction Producing Phialoconidia</vt:lpstr>
      <vt:lpstr>Reproduction (Cont.)</vt:lpstr>
      <vt:lpstr>Formation of Arthroconidia</vt:lpstr>
      <vt:lpstr>Reproduction (Cont.)</vt:lpstr>
      <vt:lpstr>Zygospore Formation</vt:lpstr>
      <vt:lpstr>TAXONOMY</vt:lpstr>
      <vt:lpstr>Taxonomy of Clinically Significant Fungi </vt:lpstr>
      <vt:lpstr>PowerPoint Presentation</vt:lpstr>
      <vt:lpstr>Ascomycota</vt:lpstr>
      <vt:lpstr>PowerPoint Presentation</vt:lpstr>
      <vt:lpstr>Basidiomycota</vt:lpstr>
      <vt:lpstr>Basidiomycota (Cont.)</vt:lpstr>
      <vt:lpstr>Basidiomycota (Cont.)</vt:lpstr>
      <vt:lpstr>PowerPoint Presentation</vt:lpstr>
      <vt:lpstr>Mucorales</vt:lpstr>
      <vt:lpstr>Mucorales</vt:lpstr>
      <vt:lpstr>Asexual Reproduction by Mucorales</vt:lpstr>
      <vt:lpstr>PowerPoint Presentation</vt:lpstr>
      <vt:lpstr>Fungi Imperfecti</vt:lpstr>
      <vt:lpstr>MYCOSES</vt:lpstr>
      <vt:lpstr>Mycoses</vt:lpstr>
      <vt:lpstr>Diagram of Skin and Tissue Layers in Which Fungal Infections Can Occur</vt:lpstr>
      <vt:lpstr>PowerPoint Presentation</vt:lpstr>
      <vt:lpstr>Superficial Mycoses</vt:lpstr>
      <vt:lpstr>Superficial Mycoses</vt:lpstr>
      <vt:lpstr>Superficial Mycoses (Cont.)</vt:lpstr>
      <vt:lpstr>PowerPoint Presentation</vt:lpstr>
      <vt:lpstr>Cutaneous Mycoses</vt:lpstr>
      <vt:lpstr>Cutaneous Mycoses (Cont.)</vt:lpstr>
      <vt:lpstr>Various Forms of Dermatophytoses  and the Respective Affected Sites</vt:lpstr>
      <vt:lpstr>Cutaneous Mycoses (Cont.)</vt:lpstr>
      <vt:lpstr>Cutaneous Mycoses (Cont.)</vt:lpstr>
      <vt:lpstr>Subcutaneous Mycoses</vt:lpstr>
      <vt:lpstr>Subcutaneous Mycoses</vt:lpstr>
      <vt:lpstr>Subcutaneous Mycoses</vt:lpstr>
      <vt:lpstr>Subcutaneous Mycoses</vt:lpstr>
      <vt:lpstr>PowerPoint Presentation</vt:lpstr>
      <vt:lpstr>Systemic Mycoses</vt:lpstr>
      <vt:lpstr>Systemic Mycoses (Cont.)</vt:lpstr>
      <vt:lpstr>CLINICALLY SIGNIFICANT SPECIES</vt:lpstr>
      <vt:lpstr>Agents of Superficial Mycoses</vt:lpstr>
      <vt:lpstr>Agents of Superficial Mycoses General Characteristics</vt:lpstr>
      <vt:lpstr> Malassezia furfur Clinical Manifestations </vt:lpstr>
      <vt:lpstr>Malassezia furfur Clinical Manifestations</vt:lpstr>
      <vt:lpstr> Malassezia furfur  Laboratory Diagnosis (Cont.) </vt:lpstr>
      <vt:lpstr>Photograph of “Spaghetti and Meatballs”</vt:lpstr>
      <vt:lpstr> Malassezia furfur Laboratory Diagnosis </vt:lpstr>
      <vt:lpstr>Piedraia hortae</vt:lpstr>
      <vt:lpstr>Trichosporon spp. Clinical Manifestations</vt:lpstr>
      <vt:lpstr>Trichosporon spp.  Clinical Manifestations (Cont.) </vt:lpstr>
      <vt:lpstr>Trichosporon spp.  Clinical Manifestations (Cont.) </vt:lpstr>
      <vt:lpstr>Trichosporon spp.  Laboratory Diagnosis (Cont.)</vt:lpstr>
      <vt:lpstr> Lactophenol Cotton Blue (LPCB) Preparation Showing Blastoconidia and Arthroconidia</vt:lpstr>
      <vt:lpstr>Trichosporon spp.  Laboratory Diagnosis (Cont.)</vt:lpstr>
      <vt:lpstr>Hortaea werneckii Clinical Manifestations</vt:lpstr>
      <vt:lpstr>Hortaea werneckii Laboratory Diagnosis</vt:lpstr>
      <vt:lpstr>Microscopic Structures of H. werneckii</vt:lpstr>
      <vt:lpstr>PowerPoint Presentation</vt:lpstr>
      <vt:lpstr>General Characteristics</vt:lpstr>
      <vt:lpstr>General Characteristics (Cont.)</vt:lpstr>
      <vt:lpstr>General Characteristics (Cont.)</vt:lpstr>
      <vt:lpstr>General Characteristics (Cont.)</vt:lpstr>
      <vt:lpstr>General Characteristics (Cont.)</vt:lpstr>
      <vt:lpstr>General Characteristics</vt:lpstr>
      <vt:lpstr>Infections Involving Hair</vt:lpstr>
      <vt:lpstr>Infections Involving Hair (Cont.)</vt:lpstr>
      <vt:lpstr>Infections Involving Hair (Cont.)</vt:lpstr>
      <vt:lpstr>Infections Involving the Nails</vt:lpstr>
      <vt:lpstr>Infections Involving the Nails (Cont.)</vt:lpstr>
      <vt:lpstr>Tinea pedis</vt:lpstr>
      <vt:lpstr>Tinea pedis (Cont.)</vt:lpstr>
      <vt:lpstr>Systemic Dermatophyte Infections</vt:lpstr>
      <vt:lpstr>Epidermophyton floccosum</vt:lpstr>
      <vt:lpstr>Epidermophyton floccosum (Cont.)</vt:lpstr>
      <vt:lpstr>Microsporum canis</vt:lpstr>
      <vt:lpstr>Microsporum canis</vt:lpstr>
      <vt:lpstr>Nannizzia gypseum</vt:lpstr>
      <vt:lpstr>Nannizzia gypseum (Cont.)</vt:lpstr>
      <vt:lpstr>Microsporum audouinii</vt:lpstr>
      <vt:lpstr>Trichophyton mentagrophytes</vt:lpstr>
      <vt:lpstr>Trichophyton mentagrophytes Microconidia</vt:lpstr>
      <vt:lpstr>Trichophyton mentagrophytes (Cont.)</vt:lpstr>
      <vt:lpstr>Trichophyton rubrum Microconidia</vt:lpstr>
      <vt:lpstr>Trichophyton rubrum (Cont.)</vt:lpstr>
      <vt:lpstr>Trichophyton tonsurans</vt:lpstr>
      <vt:lpstr>PowerPoint Presentation</vt:lpstr>
      <vt:lpstr>General Characteristics</vt:lpstr>
      <vt:lpstr>Chromoblastomycosis</vt:lpstr>
      <vt:lpstr>Chromoblastomycosis (Cont.)</vt:lpstr>
      <vt:lpstr>Chromoblastomycosis (Cont.)</vt:lpstr>
      <vt:lpstr>Chromoblastomycosis (Cont.)</vt:lpstr>
      <vt:lpstr>Chromoblastomycosis (Cont.)</vt:lpstr>
      <vt:lpstr>Conidia of Phialophora Versus Cladophialophora</vt:lpstr>
      <vt:lpstr>Chromoblastomycosis (Cont.)</vt:lpstr>
      <vt:lpstr>Microscopic Morphology of Fungi Causing Chromoblastomycosis</vt:lpstr>
      <vt:lpstr>Eumycotic Mycetomas</vt:lpstr>
      <vt:lpstr>Eumycotic Mycetomas (Cont.)</vt:lpstr>
      <vt:lpstr>Eumycotic Mycetomas (Cont.)</vt:lpstr>
      <vt:lpstr>Description of Granules </vt:lpstr>
      <vt:lpstr>Actinomyotic mycetoma (Left)  Eumycotic Hyphal Elements (Right)</vt:lpstr>
      <vt:lpstr>Scedosporium apiospermum</vt:lpstr>
      <vt:lpstr>Scedosporium apiospermum (Cont.)</vt:lpstr>
      <vt:lpstr>Scedosporium apiospermum (Cont.)</vt:lpstr>
      <vt:lpstr>Scedosporium boydii</vt:lpstr>
      <vt:lpstr>Cleistothecia Containing Ascospores</vt:lpstr>
      <vt:lpstr>Fusarium falciforme</vt:lpstr>
      <vt:lpstr>Madurella </vt:lpstr>
      <vt:lpstr>Madurella (Cont.)</vt:lpstr>
      <vt:lpstr>Subcutaneous phaeohyphomycosis</vt:lpstr>
      <vt:lpstr>Phaeoid Genera Inciting Subcutaneous Phaeohyphomycosis</vt:lpstr>
      <vt:lpstr>Conidia of Exophiala sp.</vt:lpstr>
      <vt:lpstr>Conidia of Exophiala dermatitidis</vt:lpstr>
      <vt:lpstr>Sporothrix schenckii Species Complex</vt:lpstr>
      <vt:lpstr>Sporothrix schenckii Species Complex</vt:lpstr>
      <vt:lpstr>Sporothrix schenckii Species Complex</vt:lpstr>
      <vt:lpstr>Sporothrix schenckii Species Complex</vt:lpstr>
      <vt:lpstr>Yeast and Mold Phases of S. schenckii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Blessing</dc:creator>
  <cp:lastModifiedBy>Tyler Thomas</cp:lastModifiedBy>
  <cp:revision>11</cp:revision>
  <dcterms:created xsi:type="dcterms:W3CDTF">2022-12-28T21:33:59Z</dcterms:created>
  <dcterms:modified xsi:type="dcterms:W3CDTF">2024-10-07T12:48:35Z</dcterms:modified>
</cp:coreProperties>
</file>