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284" r:id="rId2"/>
    <p:sldId id="476" r:id="rId3"/>
    <p:sldId id="636" r:id="rId4"/>
    <p:sldId id="637" r:id="rId5"/>
    <p:sldId id="378" r:id="rId6"/>
    <p:sldId id="379" r:id="rId7"/>
    <p:sldId id="445" r:id="rId8"/>
    <p:sldId id="477" r:id="rId9"/>
    <p:sldId id="479" r:id="rId10"/>
    <p:sldId id="482" r:id="rId11"/>
    <p:sldId id="639" r:id="rId12"/>
    <p:sldId id="481" r:id="rId13"/>
    <p:sldId id="486" r:id="rId14"/>
    <p:sldId id="384" r:id="rId15"/>
    <p:sldId id="487" r:id="rId16"/>
    <p:sldId id="640" r:id="rId17"/>
    <p:sldId id="491" r:id="rId18"/>
    <p:sldId id="493" r:id="rId19"/>
    <p:sldId id="494" r:id="rId20"/>
    <p:sldId id="495" r:id="rId21"/>
    <p:sldId id="641" r:id="rId22"/>
    <p:sldId id="642" r:id="rId23"/>
    <p:sldId id="499" r:id="rId24"/>
    <p:sldId id="643" r:id="rId25"/>
    <p:sldId id="498" r:id="rId26"/>
    <p:sldId id="446" r:id="rId27"/>
    <p:sldId id="644" r:id="rId28"/>
    <p:sldId id="335" r:id="rId29"/>
    <p:sldId id="645" r:id="rId30"/>
    <p:sldId id="390" r:id="rId31"/>
    <p:sldId id="392" r:id="rId32"/>
    <p:sldId id="646" r:id="rId33"/>
    <p:sldId id="496" r:id="rId34"/>
    <p:sldId id="447" r:id="rId35"/>
    <p:sldId id="336" r:id="rId36"/>
    <p:sldId id="502" r:id="rId37"/>
    <p:sldId id="503" r:id="rId38"/>
    <p:sldId id="400" r:id="rId39"/>
    <p:sldId id="504" r:id="rId40"/>
    <p:sldId id="337" r:id="rId41"/>
    <p:sldId id="505" r:id="rId42"/>
    <p:sldId id="507" r:id="rId43"/>
    <p:sldId id="508" r:id="rId44"/>
    <p:sldId id="652" r:id="rId45"/>
    <p:sldId id="478" r:id="rId46"/>
    <p:sldId id="394" r:id="rId47"/>
    <p:sldId id="510" r:id="rId48"/>
    <p:sldId id="338" r:id="rId49"/>
    <p:sldId id="511" r:id="rId50"/>
    <p:sldId id="647" r:id="rId51"/>
    <p:sldId id="399" r:id="rId52"/>
    <p:sldId id="395" r:id="rId53"/>
    <p:sldId id="513" r:id="rId54"/>
    <p:sldId id="514" r:id="rId55"/>
    <p:sldId id="396" r:id="rId56"/>
    <p:sldId id="648" r:id="rId57"/>
    <p:sldId id="397" r:id="rId58"/>
    <p:sldId id="398" r:id="rId59"/>
    <p:sldId id="649" r:id="rId60"/>
    <p:sldId id="404" r:id="rId61"/>
    <p:sldId id="650" r:id="rId62"/>
    <p:sldId id="654" r:id="rId63"/>
    <p:sldId id="655" r:id="rId64"/>
    <p:sldId id="405" r:id="rId65"/>
    <p:sldId id="656" r:id="rId66"/>
    <p:sldId id="406" r:id="rId67"/>
    <p:sldId id="657" r:id="rId68"/>
    <p:sldId id="407" r:id="rId69"/>
    <p:sldId id="408" r:id="rId70"/>
    <p:sldId id="409" r:id="rId71"/>
    <p:sldId id="411" r:id="rId72"/>
    <p:sldId id="658" r:id="rId73"/>
    <p:sldId id="659" r:id="rId74"/>
    <p:sldId id="661" r:id="rId75"/>
    <p:sldId id="412" r:id="rId76"/>
    <p:sldId id="415" r:id="rId77"/>
    <p:sldId id="413" r:id="rId78"/>
    <p:sldId id="663" r:id="rId79"/>
    <p:sldId id="664" r:id="rId80"/>
    <p:sldId id="414" r:id="rId81"/>
    <p:sldId id="662" r:id="rId82"/>
    <p:sldId id="665" r:id="rId83"/>
    <p:sldId id="417" r:id="rId84"/>
    <p:sldId id="419" r:id="rId85"/>
    <p:sldId id="695" r:id="rId86"/>
    <p:sldId id="349" r:id="rId87"/>
    <p:sldId id="696" r:id="rId88"/>
    <p:sldId id="697" r:id="rId89"/>
    <p:sldId id="698" r:id="rId90"/>
    <p:sldId id="699" r:id="rId91"/>
    <p:sldId id="420" r:id="rId92"/>
    <p:sldId id="700" r:id="rId93"/>
    <p:sldId id="701" r:id="rId94"/>
    <p:sldId id="352" r:id="rId95"/>
    <p:sldId id="422" r:id="rId96"/>
    <p:sldId id="517" r:id="rId97"/>
    <p:sldId id="516" r:id="rId98"/>
    <p:sldId id="353" r:id="rId99"/>
    <p:sldId id="354" r:id="rId100"/>
    <p:sldId id="423" r:id="rId10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3F5DD6-791E-8ACB-8374-EBEBC65B052B}" name="Connie Mahon" initials="CM" userId="dffcbafd17e6388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0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microsoft.com/office/2018/10/relationships/authors" Target="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07017-8AAE-499D-8CC8-B2835BEF140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C7419-7A85-48DC-B99A-B0838A07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4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>
            <a:extLst>
              <a:ext uri="{FF2B5EF4-FFF2-40B4-BE49-F238E27FC236}">
                <a16:creationId xmlns:a16="http://schemas.microsoft.com/office/drawing/2014/main" id="{80BA3260-3DEE-0197-4058-0F2DEDD69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>
            <a:extLst>
              <a:ext uri="{FF2B5EF4-FFF2-40B4-BE49-F238E27FC236}">
                <a16:creationId xmlns:a16="http://schemas.microsoft.com/office/drawing/2014/main" id="{5FD04296-9611-2FF9-C7DC-2D326207D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 altLang="en-US">
              <a:latin typeface="Arial" panose="020B0604020202020204" pitchFamily="34" charset="0"/>
            </a:endParaRPr>
          </a:p>
        </p:txBody>
      </p:sp>
      <p:sp>
        <p:nvSpPr>
          <p:cNvPr id="219140" name="Slide Number Placeholder 3">
            <a:extLst>
              <a:ext uri="{FF2B5EF4-FFF2-40B4-BE49-F238E27FC236}">
                <a16:creationId xmlns:a16="http://schemas.microsoft.com/office/drawing/2014/main" id="{17A17E14-7B7F-FF96-6B78-7FF89C3BE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06E4E5-89C9-4B53-B3F0-5982C348385D}" type="slidenum">
              <a:rPr lang="en-US" altLang="en-US" sz="1200">
                <a:latin typeface="Arial" panose="020B0604020202020204" pitchFamily="34" charset="0"/>
              </a:rPr>
              <a:pPr/>
              <a:t>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9DC125EC-19A9-02D3-9D23-09ACFBD5E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C43ADFE7-87F8-0FC0-FC3D-4B670DED7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DC521C71-EED9-A82E-530C-4A6B2E3D8D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539AB5-4534-4202-94FD-EBBA89601F5B}" type="slidenum">
              <a:rPr lang="en-US" altLang="en-US" sz="1200">
                <a:latin typeface="Arial" panose="020B0604020202020204" pitchFamily="34" charset="0"/>
              </a:rPr>
              <a:pPr/>
              <a:t>57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194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8718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>
            <a:extLst>
              <a:ext uri="{FF2B5EF4-FFF2-40B4-BE49-F238E27FC236}">
                <a16:creationId xmlns:a16="http://schemas.microsoft.com/office/drawing/2014/main" id="{F4AA0FA7-067E-2D97-B981-7EB522CF1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>
            <a:extLst>
              <a:ext uri="{FF2B5EF4-FFF2-40B4-BE49-F238E27FC236}">
                <a16:creationId xmlns:a16="http://schemas.microsoft.com/office/drawing/2014/main" id="{CF6762E3-6DF6-BC13-B889-5EFE6E377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6308" name="Slide Number Placeholder 3">
            <a:extLst>
              <a:ext uri="{FF2B5EF4-FFF2-40B4-BE49-F238E27FC236}">
                <a16:creationId xmlns:a16="http://schemas.microsoft.com/office/drawing/2014/main" id="{99A4E581-17B7-11D0-8253-53DCD8490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C9E3C2-E388-43E0-93D9-629540B61084}" type="slidenum">
              <a:rPr lang="en-US" altLang="en-US" sz="1200">
                <a:latin typeface="Arial" panose="020B0604020202020204" pitchFamily="34" charset="0"/>
              </a:rPr>
              <a:pPr/>
              <a:t>66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>
            <a:extLst>
              <a:ext uri="{FF2B5EF4-FFF2-40B4-BE49-F238E27FC236}">
                <a16:creationId xmlns:a16="http://schemas.microsoft.com/office/drawing/2014/main" id="{F4AA0FA7-067E-2D97-B981-7EB522CF18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>
            <a:extLst>
              <a:ext uri="{FF2B5EF4-FFF2-40B4-BE49-F238E27FC236}">
                <a16:creationId xmlns:a16="http://schemas.microsoft.com/office/drawing/2014/main" id="{CF6762E3-6DF6-BC13-B889-5EFE6E377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6308" name="Slide Number Placeholder 3">
            <a:extLst>
              <a:ext uri="{FF2B5EF4-FFF2-40B4-BE49-F238E27FC236}">
                <a16:creationId xmlns:a16="http://schemas.microsoft.com/office/drawing/2014/main" id="{99A4E581-17B7-11D0-8253-53DCD8490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C9E3C2-E388-43E0-93D9-629540B61084}" type="slidenum">
              <a:rPr lang="en-US" altLang="en-US" sz="1200">
                <a:latin typeface="Arial" panose="020B0604020202020204" pitchFamily="34" charset="0"/>
              </a:rPr>
              <a:pPr/>
              <a:t>67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850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9D47AE4B-4541-945F-4C3D-85F9F751E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363CDAC8-BE3A-2C7A-0120-F3C5F634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EC7A1E19-FF9D-DFFC-ADF1-35B229BA3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B0E7FF-53D4-42DE-A880-0A7B899D0EB0}" type="slidenum">
              <a:rPr lang="en-US" altLang="en-US" sz="1200">
                <a:latin typeface="Arial" panose="020B0604020202020204" pitchFamily="34" charset="0"/>
              </a:rPr>
              <a:pPr/>
              <a:t>76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9D47AE4B-4541-945F-4C3D-85F9F751E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363CDAC8-BE3A-2C7A-0120-F3C5F634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EC7A1E19-FF9D-DFFC-ADF1-35B229BA3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B0E7FF-53D4-42DE-A880-0A7B899D0EB0}" type="slidenum">
              <a:rPr lang="en-US" altLang="en-US" sz="1200">
                <a:latin typeface="Arial" panose="020B0604020202020204" pitchFamily="34" charset="0"/>
              </a:rPr>
              <a:pPr/>
              <a:t>78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3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>
            <a:extLst>
              <a:ext uri="{FF2B5EF4-FFF2-40B4-BE49-F238E27FC236}">
                <a16:creationId xmlns:a16="http://schemas.microsoft.com/office/drawing/2014/main" id="{9D47AE4B-4541-945F-4C3D-85F9F751E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>
            <a:extLst>
              <a:ext uri="{FF2B5EF4-FFF2-40B4-BE49-F238E27FC236}">
                <a16:creationId xmlns:a16="http://schemas.microsoft.com/office/drawing/2014/main" id="{363CDAC8-BE3A-2C7A-0120-F3C5F634E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7332" name="Slide Number Placeholder 3">
            <a:extLst>
              <a:ext uri="{FF2B5EF4-FFF2-40B4-BE49-F238E27FC236}">
                <a16:creationId xmlns:a16="http://schemas.microsoft.com/office/drawing/2014/main" id="{EC7A1E19-FF9D-DFFC-ADF1-35B229BA3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B0E7FF-53D4-42DE-A880-0A7B899D0EB0}" type="slidenum">
              <a:rPr lang="en-US" altLang="en-US" sz="1200">
                <a:latin typeface="Arial" panose="020B0604020202020204" pitchFamily="34" charset="0"/>
              </a:rPr>
              <a:pPr/>
              <a:t>79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33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>
            <a:extLst>
              <a:ext uri="{FF2B5EF4-FFF2-40B4-BE49-F238E27FC236}">
                <a16:creationId xmlns:a16="http://schemas.microsoft.com/office/drawing/2014/main" id="{A958264E-EE3F-A05E-45E2-4A75EEC6D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>
            <a:extLst>
              <a:ext uri="{FF2B5EF4-FFF2-40B4-BE49-F238E27FC236}">
                <a16:creationId xmlns:a16="http://schemas.microsoft.com/office/drawing/2014/main" id="{6F2563CC-0C3A-3EC8-2253-9302DDB31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8356" name="Slide Number Placeholder 3">
            <a:extLst>
              <a:ext uri="{FF2B5EF4-FFF2-40B4-BE49-F238E27FC236}">
                <a16:creationId xmlns:a16="http://schemas.microsoft.com/office/drawing/2014/main" id="{4F3EF90A-D019-F9F4-CE8E-AEF599AB1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9BF169-7E5D-4E25-8211-D5CC42A515E6}" type="slidenum">
              <a:rPr lang="en-US" altLang="en-US" sz="1200">
                <a:latin typeface="Arial" panose="020B0604020202020204" pitchFamily="34" charset="0"/>
              </a:rPr>
              <a:pPr/>
              <a:t>86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>
            <a:extLst>
              <a:ext uri="{FF2B5EF4-FFF2-40B4-BE49-F238E27FC236}">
                <a16:creationId xmlns:a16="http://schemas.microsoft.com/office/drawing/2014/main" id="{A958264E-EE3F-A05E-45E2-4A75EEC6D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>
            <a:extLst>
              <a:ext uri="{FF2B5EF4-FFF2-40B4-BE49-F238E27FC236}">
                <a16:creationId xmlns:a16="http://schemas.microsoft.com/office/drawing/2014/main" id="{6F2563CC-0C3A-3EC8-2253-9302DDB31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8356" name="Slide Number Placeholder 3">
            <a:extLst>
              <a:ext uri="{FF2B5EF4-FFF2-40B4-BE49-F238E27FC236}">
                <a16:creationId xmlns:a16="http://schemas.microsoft.com/office/drawing/2014/main" id="{4F3EF90A-D019-F9F4-CE8E-AEF599AB1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9BF169-7E5D-4E25-8211-D5CC42A515E6}" type="slidenum">
              <a:rPr lang="en-US" altLang="en-US" sz="1200">
                <a:latin typeface="Arial" panose="020B0604020202020204" pitchFamily="34" charset="0"/>
              </a:rPr>
              <a:pPr/>
              <a:t>87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9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06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>
            <a:extLst>
              <a:ext uri="{FF2B5EF4-FFF2-40B4-BE49-F238E27FC236}">
                <a16:creationId xmlns:a16="http://schemas.microsoft.com/office/drawing/2014/main" id="{A958264E-EE3F-A05E-45E2-4A75EEC6D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>
            <a:extLst>
              <a:ext uri="{FF2B5EF4-FFF2-40B4-BE49-F238E27FC236}">
                <a16:creationId xmlns:a16="http://schemas.microsoft.com/office/drawing/2014/main" id="{6F2563CC-0C3A-3EC8-2253-9302DDB31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8356" name="Slide Number Placeholder 3">
            <a:extLst>
              <a:ext uri="{FF2B5EF4-FFF2-40B4-BE49-F238E27FC236}">
                <a16:creationId xmlns:a16="http://schemas.microsoft.com/office/drawing/2014/main" id="{4F3EF90A-D019-F9F4-CE8E-AEF599AB1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9BF169-7E5D-4E25-8211-D5CC42A515E6}" type="slidenum">
              <a:rPr lang="en-US" altLang="en-US" sz="1200">
                <a:latin typeface="Arial" panose="020B0604020202020204" pitchFamily="34" charset="0"/>
              </a:rPr>
              <a:pPr/>
              <a:t>88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9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>
            <a:extLst>
              <a:ext uri="{FF2B5EF4-FFF2-40B4-BE49-F238E27FC236}">
                <a16:creationId xmlns:a16="http://schemas.microsoft.com/office/drawing/2014/main" id="{A958264E-EE3F-A05E-45E2-4A75EEC6D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>
            <a:extLst>
              <a:ext uri="{FF2B5EF4-FFF2-40B4-BE49-F238E27FC236}">
                <a16:creationId xmlns:a16="http://schemas.microsoft.com/office/drawing/2014/main" id="{6F2563CC-0C3A-3EC8-2253-9302DDB31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8356" name="Slide Number Placeholder 3">
            <a:extLst>
              <a:ext uri="{FF2B5EF4-FFF2-40B4-BE49-F238E27FC236}">
                <a16:creationId xmlns:a16="http://schemas.microsoft.com/office/drawing/2014/main" id="{4F3EF90A-D019-F9F4-CE8E-AEF599AB1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29BF169-7E5D-4E25-8211-D5CC42A515E6}" type="slidenum">
              <a:rPr lang="en-US" altLang="en-US" sz="1200">
                <a:latin typeface="Arial" panose="020B0604020202020204" pitchFamily="34" charset="0"/>
              </a:rPr>
              <a:pPr/>
              <a:t>89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6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64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916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598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475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AF44B-FBB7-4C77-9D7E-AC0D757E427A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848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>
            <a:extLst>
              <a:ext uri="{FF2B5EF4-FFF2-40B4-BE49-F238E27FC236}">
                <a16:creationId xmlns:a16="http://schemas.microsoft.com/office/drawing/2014/main" id="{B1C1EF1D-7939-68F5-A59B-EB9A9981C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>
            <a:extLst>
              <a:ext uri="{FF2B5EF4-FFF2-40B4-BE49-F238E27FC236}">
                <a16:creationId xmlns:a16="http://schemas.microsoft.com/office/drawing/2014/main" id="{6FA99059-243C-5271-B981-83FFFAABB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23236" name="Slide Number Placeholder 3">
            <a:extLst>
              <a:ext uri="{FF2B5EF4-FFF2-40B4-BE49-F238E27FC236}">
                <a16:creationId xmlns:a16="http://schemas.microsoft.com/office/drawing/2014/main" id="{B41123C4-549C-133B-E804-D773C80DE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67797EB-BFB4-4C45-9AF6-1719F943CFE8}" type="slidenum">
              <a:rPr lang="en-US" altLang="en-US" sz="1200">
                <a:latin typeface="Arial" panose="020B0604020202020204" pitchFamily="34" charset="0"/>
              </a:rPr>
              <a:pPr/>
              <a:t>46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>
            <a:extLst>
              <a:ext uri="{FF2B5EF4-FFF2-40B4-BE49-F238E27FC236}">
                <a16:creationId xmlns:a16="http://schemas.microsoft.com/office/drawing/2014/main" id="{3C7089FB-1DDD-AFE3-7F8B-50F066E95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>
            <a:extLst>
              <a:ext uri="{FF2B5EF4-FFF2-40B4-BE49-F238E27FC236}">
                <a16:creationId xmlns:a16="http://schemas.microsoft.com/office/drawing/2014/main" id="{3FB84011-8067-9362-43FB-5BEC32D0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4260" name="Slide Number Placeholder 3">
            <a:extLst>
              <a:ext uri="{FF2B5EF4-FFF2-40B4-BE49-F238E27FC236}">
                <a16:creationId xmlns:a16="http://schemas.microsoft.com/office/drawing/2014/main" id="{3486C59B-91AB-1B9E-88FF-294C81DF3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6E35D6-30ED-4D35-BEE3-C2F80FAC5ECC}" type="slidenum">
              <a:rPr lang="en-US" altLang="en-US" sz="1200">
                <a:latin typeface="Arial" panose="020B0604020202020204" pitchFamily="34" charset="0"/>
              </a:rPr>
              <a:pPr/>
              <a:t>53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143000"/>
            <a:ext cx="103632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2819400"/>
            <a:ext cx="95504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 2" pitchFamily="18" charset="2"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D23355-F2D2-C532-ADE8-39BD6C6092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36800" y="6400801"/>
            <a:ext cx="7924800" cy="365125"/>
          </a:xfrm>
        </p:spPr>
        <p:txBody>
          <a:bodyPr/>
          <a:lstStyle>
            <a:lvl1pPr algn="ctr">
              <a:defRPr sz="10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4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8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56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527176"/>
            <a:ext cx="508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7176"/>
            <a:ext cx="508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6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7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97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16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0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753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7531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9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6F51D86F-2136-8292-09B1-20A17EE15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078C2A6C-AF62-A437-EE2C-41BB98BC4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27176"/>
            <a:ext cx="103632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DE2A04-BAE7-EBFA-37A0-EA790A634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6800" y="6388101"/>
            <a:ext cx="792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Copyright © 2015 by Saunders, an imprint of Elsevier Inc.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988552A0-3152-1F69-4C02-33BE7BD97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9200" y="6508751"/>
            <a:ext cx="812800" cy="244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0A717FAC-A327-4206-8D97-C15D00EFD7D8}" type="slidenum">
              <a:rPr lang="en-US" altLang="en-US" sz="100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0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E4261-CCFD-F7A4-315A-9095F8C234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671448" y="6607175"/>
            <a:ext cx="30480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95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 2" panose="05020102010507070707" pitchFamily="18" charset="2"/>
        <a:buChar char="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 3" panose="05040102010807070707" pitchFamily="18" charset="2"/>
        <a:buChar char="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20000"/>
        </a:spcAft>
        <a:buClr>
          <a:schemeClr val="tx1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20000"/>
        </a:spcAft>
        <a:buClr>
          <a:schemeClr val="tx1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20000"/>
        </a:spcAft>
        <a:buClr>
          <a:schemeClr val="tx1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20000"/>
        </a:spcAft>
        <a:buClr>
          <a:schemeClr val="tx1"/>
        </a:buClr>
        <a:buChar char="–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BE189DCD-1CE6-6D67-CC34-1A23307E3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676400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40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Chapter 27</a:t>
            </a: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E1677555-E763-5FDA-EB12-45D52BF7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645" y="3657601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chemeClr val="tx2"/>
              </a:buClr>
              <a:buSzPct val="60000"/>
              <a:buFont typeface="Wingdings 2" panose="05020102010507070707" pitchFamily="18" charset="2"/>
              <a:buNone/>
            </a:pP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Medically Significant Fungi</a:t>
            </a:r>
          </a:p>
          <a:p>
            <a:pPr algn="ctr">
              <a:buClr>
                <a:schemeClr val="tx2"/>
              </a:buClr>
              <a:buSzPct val="60000"/>
              <a:buFont typeface="Wingdings 2" panose="05020102010507070707" pitchFamily="18" charset="2"/>
              <a:buNone/>
            </a:pPr>
            <a:r>
              <a:rPr lang="en-US" altLang="en-US" sz="3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PART TWO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A8B6-CCA9-9617-4F51-BDC1D82F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0ED609BF-3F22-046C-777D-7AC62AE63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Causes blastomycosis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a.k.a. Gilchrist disease, North American blastomycosis, Chicago disease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Occurs primarily in North America and parts of Africa</a:t>
            </a:r>
          </a:p>
          <a:p>
            <a:pPr lvl="1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B. dermatitidis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is endemic in the Mississippi and Ohio river basins.</a:t>
            </a:r>
          </a:p>
          <a:p>
            <a:pPr lvl="1" eaLnBrk="1" hangingPunct="1"/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helicus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is found primarily in the west.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8BA6CC1D-1B46-775F-6A7F-B614F386B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053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Ulocladium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</a:p>
        </p:txBody>
      </p:sp>
      <p:pic>
        <p:nvPicPr>
          <p:cNvPr id="165893" name="Picture 6" descr="Y:\ELS00000-IW26_[Mahon 6e]\ELS00000-IW26-SRC\Course-N\Construction\IC\jpg\Chapter027\027052.jpg">
            <a:extLst>
              <a:ext uri="{FF2B5EF4-FFF2-40B4-BE49-F238E27FC236}">
                <a16:creationId xmlns:a16="http://schemas.microsoft.com/office/drawing/2014/main" id="{C481A077-621F-A4FB-BABC-739FC7031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85900"/>
            <a:ext cx="66294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A8B6-CCA9-9617-4F51-BDC1D82F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(Cont.)</a:t>
            </a:r>
            <a:endParaRPr lang="en-US" sz="4000" i="1" dirty="0"/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0ED609BF-3F22-046C-777D-7AC62AE63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species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now recognized, including </a:t>
            </a:r>
          </a:p>
          <a:p>
            <a:pPr lvl="1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dermatitidis</a:t>
            </a:r>
            <a:r>
              <a:rPr lang="en-US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gilchristii</a:t>
            </a:r>
            <a:endParaRPr lang="en-US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helicus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among others. 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Morphologically,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dermatitidis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gilchristii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indistinguishable. </a:t>
            </a:r>
          </a:p>
          <a:p>
            <a:pPr lvl="1"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gilchristii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 be identified by using the sequences of the internal transcribed spacer 2 of the nuclear ribosomal ribonucleic acid (RNA) gene.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7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B7264-660C-A0DF-32A3-19DF0B2DB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3" name="Content Placeholder 2">
            <a:extLst>
              <a:ext uri="{FF2B5EF4-FFF2-40B4-BE49-F238E27FC236}">
                <a16:creationId xmlns:a16="http://schemas.microsoft.com/office/drawing/2014/main" id="{CEED7DDD-3FA5-DE43-228B-80940AFB0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Specimens of choice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Tissue or purulent material in cutaneous skin lesions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Direct microscopic examination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Large, spherical, refractile yeasts 8 to 15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in diameter with double-contoured wall and buds connected by a broad base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KOH (10%) or calcofluor white may be used to enhance yeast cell detection.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4C5D-5C45-0BE5-C874-F429E8968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307" name="Content Placeholder 2">
            <a:extLst>
              <a:ext uri="{FF2B5EF4-FFF2-40B4-BE49-F238E27FC236}">
                <a16:creationId xmlns:a16="http://schemas.microsoft.com/office/drawing/2014/main" id="{3B910D09-3820-3F88-AEDF-A74B1599A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568" y="1813894"/>
            <a:ext cx="9770165" cy="260902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Mold phase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Conidia are borne on short lateral branches that are ovoid to dumbbell-shaped and vary in diameter from 2 to 10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Microconidia resemble other fungi and are thus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diagnostic.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510B45E0-7D9C-1553-78A2-30DAB17EB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Yeast (Left) and Mold Phase (Right)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B. dermatitidis</a:t>
            </a:r>
          </a:p>
        </p:txBody>
      </p:sp>
      <p:pic>
        <p:nvPicPr>
          <p:cNvPr id="99333" name="Picture 7" descr="Y:\ELS00000-IW26_[Mahon 6e]\ELS00000-IW26-SRC\Course-N\Construction\IC\jpg\Chapter027\027025.jpg">
            <a:extLst>
              <a:ext uri="{FF2B5EF4-FFF2-40B4-BE49-F238E27FC236}">
                <a16:creationId xmlns:a16="http://schemas.microsoft.com/office/drawing/2014/main" id="{3FDAE4CB-EA76-378D-CDE3-076789CC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6" y="2057401"/>
            <a:ext cx="396557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4" name="Picture 8" descr="Y:\ELS00000-IW26_[Mahon 6e]\ELS00000-IW26-SRC\Course-N\Construction\IC\jpg\Chapter027\027026.jpg">
            <a:extLst>
              <a:ext uri="{FF2B5EF4-FFF2-40B4-BE49-F238E27FC236}">
                <a16:creationId xmlns:a16="http://schemas.microsoft.com/office/drawing/2014/main" id="{E1E1C779-2941-4EE9-1C35-70B39529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9" y="2036763"/>
            <a:ext cx="4143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3BED-9265-0973-F51A-86A620BF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  <a:endParaRPr lang="en-US" sz="4000" i="1" dirty="0"/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F8ECD6E9-0304-0004-6050-75BC44CE8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6008" y="1740695"/>
            <a:ext cx="10050117" cy="3949458"/>
          </a:xfrm>
        </p:spPr>
        <p:txBody>
          <a:bodyPr/>
          <a:lstStyle/>
          <a:p>
            <a:pPr eaLnBrk="1" hangingPunct="1"/>
            <a:r>
              <a:rPr lang="en-US" altLang="en-US" dirty="0"/>
              <a:t>Culture characteristics at 22° C</a:t>
            </a:r>
          </a:p>
          <a:p>
            <a:pPr lvl="1" eaLnBrk="1" hangingPunct="1"/>
            <a:r>
              <a:rPr lang="en-US" altLang="en-US" dirty="0"/>
              <a:t>Variety of colony morphologies: white, tan, or brown and may be fluffy to glabrous</a:t>
            </a:r>
          </a:p>
          <a:p>
            <a:pPr lvl="1" eaLnBrk="1" hangingPunct="1"/>
            <a:r>
              <a:rPr lang="en-US" altLang="en-US" dirty="0"/>
              <a:t>Frequently, raised areas known as spicules are seen in the centers of the colonies.</a:t>
            </a:r>
          </a:p>
          <a:p>
            <a:pPr eaLnBrk="1" hangingPunct="1"/>
            <a:r>
              <a:rPr lang="en-US" dirty="0"/>
              <a:t>When grown at 37°C on suitable media, </a:t>
            </a:r>
          </a:p>
          <a:p>
            <a:pPr lvl="1" eaLnBrk="1" hangingPunct="1"/>
            <a:r>
              <a:rPr lang="en-US" i="1" dirty="0"/>
              <a:t>B. dermatitidis </a:t>
            </a:r>
            <a:r>
              <a:rPr lang="en-US" dirty="0"/>
              <a:t>and </a:t>
            </a:r>
            <a:r>
              <a:rPr lang="en-US" i="1" dirty="0"/>
              <a:t>B. </a:t>
            </a:r>
            <a:r>
              <a:rPr lang="en-US" i="1" dirty="0" err="1"/>
              <a:t>gilchristii</a:t>
            </a:r>
            <a:r>
              <a:rPr lang="en-US" i="1" dirty="0"/>
              <a:t> </a:t>
            </a:r>
            <a:r>
              <a:rPr lang="en-US" dirty="0"/>
              <a:t>produce characteristic, broad-based, budding yeast cells.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63BED-9265-0973-F51A-86A620BF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  <a:endParaRPr lang="en-US" sz="4000" i="1" dirty="0"/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F8ECD6E9-0304-0004-6050-75BC44CE8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860" y="1969018"/>
            <a:ext cx="9712187" cy="3537260"/>
          </a:xfrm>
        </p:spPr>
        <p:txBody>
          <a:bodyPr/>
          <a:lstStyle/>
          <a:p>
            <a:pPr marL="514350" indent="-457200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mycelial phase of these fungi require confirmatory ID, typically by DNA probe or sequencing.</a:t>
            </a:r>
          </a:p>
          <a:p>
            <a:pPr marL="514350" indent="-4572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Because of low sensitivity and specificity, antigen detection methods are generally not used.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14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F506-9D73-D1CB-4A8D-786654DC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0D096-AA67-4EA6-F546-E6DC32388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Considered as the probable most virulent of all human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mycotic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agents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Two very similar species infect humans</a:t>
            </a:r>
          </a:p>
          <a:p>
            <a:pPr lvl="1">
              <a:defRPr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immitis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posadasii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Mode of transmission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Inhalation of only a few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arthroconidia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produces primary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coccidioidomycosis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Types clinical infections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Asymptomatic pulmonary disease and allergic manifestations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B342E61-6DEF-2541-DC91-A970ED3EA7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Allergic Manifestations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E38457F9-AE38-1AB1-F531-BC10FF384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Toxic erythema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Erythema nodosum (desert bumps)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Erythema multiforme (valley fever)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Arthritis (desert rheumatism)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disease in these cases usually resolve without therapy.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Confers a strong, specific immunity to reinfection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76BF5B2-137E-8BFD-AED2-EDD8D56B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Symptomatic Disease</a:t>
            </a:r>
            <a:endParaRPr lang="en-US" alt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DFEFA23-4943-7C3F-31FE-F12FD5676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Primary disease symptoms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Fever, respiratory distress, cough, anorexia, headache, malaise, myalgia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Disease might progress to secondary coccidioidomycosis.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Nodules, cavitary lung disease, and/or progressive pulmonary disease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about 1% of this population, single or multisystem dissemination follows.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Placeholder 5">
            <a:extLst>
              <a:ext uri="{FF2B5EF4-FFF2-40B4-BE49-F238E27FC236}">
                <a16:creationId xmlns:a16="http://schemas.microsoft.com/office/drawing/2014/main" id="{62825CDB-0110-8AFF-86DF-E0780070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Agents of Systemic Mycoses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C9F4E65A-F27B-A9BF-73CE-B80EEEA1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17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83B5AAC-9291-AEFB-57CF-43E4F025CA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3730" y="1689652"/>
            <a:ext cx="10330070" cy="4487311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Reside in a narrow ecologic niche</a:t>
            </a:r>
            <a:r>
              <a:rPr lang="en-US" altLang="en-US" strike="sngStrike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Lower Sonoran life zone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Areas of low rainfall and semi-arid conditions</a:t>
            </a:r>
          </a:p>
          <a:p>
            <a:pPr marL="514350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Highly endemic areas</a:t>
            </a:r>
            <a:endParaRPr lang="en-US" altLang="en-US" strike="sngStrik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San Joaquin Valley of California</a:t>
            </a:r>
          </a:p>
          <a:p>
            <a:pPr marL="914400" lvl="1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Maricopa and Pima counties of Arizona</a:t>
            </a:r>
          </a:p>
          <a:p>
            <a:pPr marL="914400" lvl="1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Southwest Texas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Endemic areas outside of the United States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Northern Mexico, Guatemala, Honduras, and parts of South America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Geographic locations</a:t>
            </a: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immitis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—San Joaquin Valley of California</a:t>
            </a: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posadasii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—desert southwest, Mexico, South America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4FAA-DC9B-6EFE-038A-7C6E9611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Coccidiodes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EC51-F595-3614-F6E2-5F8EA9C4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inhalation, the barrel-shaped arthroconidia, which measure 2.5 to 4 µm × 3 to 6µm, round up as they convert to spherules.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maturity, the spherules (30 to 60µm) produce endospores by a process known as progressive cleavage</a:t>
            </a:r>
            <a:r>
              <a:rPr lang="en-US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Rupture of the spherule wall releases the endospores into the bloodstream and surrounding tissues.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endospores, in turn, form new spherules.</a:t>
            </a:r>
          </a:p>
        </p:txBody>
      </p:sp>
    </p:spTree>
    <p:extLst>
      <p:ext uri="{BB962C8B-B14F-4D97-AF65-F5344CB8AC3E}">
        <p14:creationId xmlns:p14="http://schemas.microsoft.com/office/powerpoint/2010/main" val="709125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4FAA-DC9B-6EFE-038A-7C6E9611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Coccidiodes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6EC51-F595-3614-F6E2-5F8EA9C4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smear examination of secretions may reveal the spherules containing the endospores.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Caution must be exercised when diagnosis is made by histopathologic means only.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Small, empty spherules may resemble the yeast cells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B. dermatitidis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the endospores can be confused with the cells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Cryptococcus,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Paracoccidioides.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Direct antigen detection methods are limited.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56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0D9F6D10-C005-247D-346D-F626ACCD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Microscopic Examination of Culture</a:t>
            </a:r>
          </a:p>
        </p:txBody>
      </p:sp>
      <p:sp>
        <p:nvSpPr>
          <p:cNvPr id="107523" name="Content Placeholder 2">
            <a:extLst>
              <a:ext uri="{FF2B5EF4-FFF2-40B4-BE49-F238E27FC236}">
                <a16:creationId xmlns:a16="http://schemas.microsoft.com/office/drawing/2014/main" id="{4E4A5B63-02BE-C1E6-7639-52C627544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Fertile hyphae arising at right angles to the vegetative hyphae produces alternating hyaline arthroconidia separated by a disjunctor cell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When released, conidia have an annular frill at both ends.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 culture ages, vegetative hyphae also fragment into arthroconidia.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Variety of mold morphology produced at 22° 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0D9F6D10-C005-247D-346D-F626ACCD5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Coccidioides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species</a:t>
            </a:r>
            <a:r>
              <a:rPr lang="en-US" alt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Microscopic Examination of Culture (Cont.) </a:t>
            </a:r>
          </a:p>
        </p:txBody>
      </p:sp>
      <p:sp>
        <p:nvSpPr>
          <p:cNvPr id="107523" name="Content Placeholder 2">
            <a:extLst>
              <a:ext uri="{FF2B5EF4-FFF2-40B4-BE49-F238E27FC236}">
                <a16:creationId xmlns:a16="http://schemas.microsoft.com/office/drawing/2014/main" id="{4E4A5B63-02BE-C1E6-7639-52C627544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Initial growth, which occurs within 3 to 4 days, is white to gray, moist, and glabrous. </a:t>
            </a:r>
          </a:p>
          <a:p>
            <a:pPr eaLnBrk="1" hangingPunct="1"/>
            <a:r>
              <a:rPr lang="en-US" dirty="0"/>
              <a:t>Colonies rapidly develop abundant aerial mycelia, and the colony appears to enlarge in a circular bloom. </a:t>
            </a:r>
          </a:p>
          <a:p>
            <a:pPr eaLnBrk="1" hangingPunct="1"/>
            <a:r>
              <a:rPr lang="en-US" dirty="0"/>
              <a:t>Mature colonies usually turn tan to brown to lavender in color.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832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5BBB7961-509F-E354-FC88-3BA80645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8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Spherules of 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immitis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501" name="Picture 6" descr="Y:\ELS00000-IW26_[Mahon 6e]\ELS00000-IW26-SRC\Course-N\Construction\IC\jpg\Chapter027\027027.jpg">
            <a:extLst>
              <a:ext uri="{FF2B5EF4-FFF2-40B4-BE49-F238E27FC236}">
                <a16:creationId xmlns:a16="http://schemas.microsoft.com/office/drawing/2014/main" id="{09DCF60C-55CC-9426-A9E8-95502B12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492250"/>
            <a:ext cx="71437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0FA2B41-F29B-6942-7C08-B4F67E57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Arthroconidia of 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immitis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49" name="Picture 6" descr="Y:\ELS00000-IW26_[Mahon 6e]\ELS00000-IW26-SRC\Course-N\Construction\IC\jpg\Chapter027\027028.jpg">
            <a:extLst>
              <a:ext uri="{FF2B5EF4-FFF2-40B4-BE49-F238E27FC236}">
                <a16:creationId xmlns:a16="http://schemas.microsoft.com/office/drawing/2014/main" id="{6C85C396-F521-5050-EB63-8770E4D5C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1451769"/>
            <a:ext cx="7424738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B7E17B5-9C0A-7681-D282-F7409CDDD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CE393879-34E6-E0A8-EEF5-026189B2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78" y="1634988"/>
            <a:ext cx="10038522" cy="434837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Histoplasmosis is also known as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Reticuloendothelial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cytomycosis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Cave disease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Spelunker’s disease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Darling disease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Histoplasmosis infection is acquired by inhalation of the microconidia of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Histoplasma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species.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microconidia are phagocytized by macrophages in the pulmonary parenchyma.</a:t>
            </a:r>
          </a:p>
        </p:txBody>
      </p:sp>
    </p:spTree>
    <p:extLst>
      <p:ext uri="{BB962C8B-B14F-4D97-AF65-F5344CB8AC3E}">
        <p14:creationId xmlns:p14="http://schemas.microsoft.com/office/powerpoint/2010/main" val="1973784332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5B7E17B5-9C0A-7681-D282-F7409CDDD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061901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CE393879-34E6-E0A8-EEF5-026189B21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74743"/>
            <a:ext cx="9780104" cy="431855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host with intact immune defenses, the infection is limited and is usually asymptomatic, with the only sequelae being areas of calcification in the lungs, liver, and spleen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Heavy exposure may result in acute pulmonary disease.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immunocompromised patients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Progressive and potentially fatal disseminated disease possible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Other manifestations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Mediastinitis, pericarditis, mucocutaneous lesions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EBA5F93A-13D1-E9B2-F3AA-49998295F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(Cont.)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6515007-D10B-4688-BD5F-3D8322C912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59127" y="1798982"/>
            <a:ext cx="10272090" cy="35085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Worldwide distribution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Highest endemicity—Ohio, Missouri, Mississippi river deltas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Organisms reside in soil with a high nitrogen content particularly in areas heavily contaminated with bat and bird guano (accumulated excrement).</a:t>
            </a:r>
          </a:p>
        </p:txBody>
      </p:sp>
    </p:spTree>
    <p:extLst>
      <p:ext uri="{BB962C8B-B14F-4D97-AF65-F5344CB8AC3E}">
        <p14:creationId xmlns:p14="http://schemas.microsoft.com/office/powerpoint/2010/main" val="302445174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99DF-DC0C-E3D3-A391-03FD586F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Clarification of the Term Systemic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DFD1D-1DDD-D24E-8A08-34CB47826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 the term systemic generally refers to the organisms described here,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must be understood that any fungus, in an immunocompromised host,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has the potential to become invasive and disseminate to sites far removed from the portal of entry. </a:t>
            </a:r>
          </a:p>
        </p:txBody>
      </p:sp>
    </p:spTree>
    <p:extLst>
      <p:ext uri="{BB962C8B-B14F-4D97-AF65-F5344CB8AC3E}">
        <p14:creationId xmlns:p14="http://schemas.microsoft.com/office/powerpoint/2010/main" val="2363016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2DD07F3-687A-7C0A-0A5D-B66730CD9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1753724-9464-44BD-C011-9D32431869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Careful examination of direct smear preparations of specimens for histoplasmosis frequently reveals the small yeast cells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H. capsulatum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similar Histoplasma species, particularly in infections seen in immunodeficient hosts.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 smears are stained with Giemsa or Wright stain, the yeast cells are commonly seen within monocytes and macrophages, occurring in significant numbers.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E318AD60-964B-C9AE-DFF7-E9DD033A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72003"/>
            <a:ext cx="91440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A. H. capsulatum </a:t>
            </a: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Monocytes </a:t>
            </a:r>
            <a:b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B. Tissue </a:t>
            </a:r>
            <a:b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C. Bronchoalveolar lavage</a:t>
            </a:r>
          </a:p>
        </p:txBody>
      </p:sp>
      <p:pic>
        <p:nvPicPr>
          <p:cNvPr id="4" name="Picture 3" descr="A picture containing screenshot, colorfulness&#10;&#10;Description automatically generated">
            <a:extLst>
              <a:ext uri="{FF2B5EF4-FFF2-40B4-BE49-F238E27FC236}">
                <a16:creationId xmlns:a16="http://schemas.microsoft.com/office/drawing/2014/main" id="{6D7DD4A8-1B71-82AD-C7DE-700F74BE9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70" y="1884085"/>
            <a:ext cx="6381459" cy="43825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2DD07F3-687A-7C0A-0A5D-B66730CD9B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11753724-9464-44BD-C011-9D32431869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small cells, when found in tissue resemble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blastoconidia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Candida glabrata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but they can be differentiated by fluorescent antibody techniques or culture.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Conversion of the mold form to the yeast form, using BHI agar incubated at 37°C, is confirmatory for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H. capsulatum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6024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D8E4-671B-C2BB-AC8E-E31FB3F3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Histoplasma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43" name="Content Placeholder 2">
            <a:extLst>
              <a:ext uri="{FF2B5EF4-FFF2-40B4-BE49-F238E27FC236}">
                <a16:creationId xmlns:a16="http://schemas.microsoft.com/office/drawing/2014/main" id="{F5D5AAD1-6655-9378-4E12-9122EA776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H. capsulatum </a:t>
            </a:r>
            <a:endParaRPr lang="en-US" altLang="en-US" sz="2400" i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Mycelium grows as white-to-brownish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Young cultures produce round to pyriform microconidia.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colony matures, large echinulate or tuberculate macroconidia emerge.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other available ID methods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antigen detection, serologic procedures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Most useful test for rapid diagnosis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Combination of DNA hybridization system and DNA sequencing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CF8CDCB2-67A4-CD8E-5DDA-C9013783A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629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Large Tuberculate Macroconidia</a:t>
            </a:r>
          </a:p>
        </p:txBody>
      </p:sp>
      <p:pic>
        <p:nvPicPr>
          <p:cNvPr id="114693" name="Picture 6" descr="Y:\ELS00000-IW26_[Mahon 6e]\ELS00000-IW26-SRC\Course-N\Construction\IC\jpg\Chapter027\027030.jpg">
            <a:extLst>
              <a:ext uri="{FF2B5EF4-FFF2-40B4-BE49-F238E27FC236}">
                <a16:creationId xmlns:a16="http://schemas.microsoft.com/office/drawing/2014/main" id="{200991B8-9C36-E6F7-6BF8-DC8FF525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7" y="1603375"/>
            <a:ext cx="719772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BC158FC-8FE8-1BD4-5563-EA0A68157F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Paracoccidioides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B25546A6-FF87-A13C-781D-02BA1DC1C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52043" cy="3720410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Causative agent of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paracoccidioidomycosis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	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hronic, progressive fungal disease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Pulmonary in nature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Infection is usually unapparent and asymptomatic.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Subsequent dissemination leads to ulcerative granulomatous lesions of the buccal, nasal, and occasionally gastrointestinal mucosa.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Concomitant striking lymph node involvement is evident.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Dissemination to other organs, particularly the adrenals, occurs with compromised host defenses.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96827E0-1DA9-B5C4-8EB9-E73222E949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Paracoccidioides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(Cont.)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F96DB00E-1A9E-E15E-4072-6C079F8A0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Endemic to Central America and South America </a:t>
            </a:r>
          </a:p>
          <a:p>
            <a:pPr eaLnBrk="1" hangingPunct="1"/>
            <a:r>
              <a:rPr lang="en-US" alt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Highest incidents are in areas that are typically humid and experience high-rainfall, with acidic soil conditions.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3C57F113-E457-A238-82D3-E7942DC1B3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Paracoccidioides </a:t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1D25816E-E669-8F2A-0BE8-BC1C3E63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Direct microscopic examination of cutaneous and mucosal lesions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Budding yeast cells 15 to 30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in diameter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Multipolar budding at the periphery resembling a “mariner’s wheel”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Daughter cells are 2 to 5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in size are connected by narrow base.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Buds of various sizes can occur.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Some strains may resemble a Mickey Mouse cap in appearance.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8C672B6-1B26-E377-6321-82E3A2CB2B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brasiliensis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Budding Yeast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Resembling a Mariner’s Wheel</a:t>
            </a:r>
          </a:p>
        </p:txBody>
      </p:sp>
      <p:pic>
        <p:nvPicPr>
          <p:cNvPr id="118789" name="Picture 6" descr="Y:\ELS00000-IW26_[Mahon 6e]\ELS00000-IW26-SRC\Course-N\Construction\IC\jpg\Chapter027\027031.jpg">
            <a:extLst>
              <a:ext uri="{FF2B5EF4-FFF2-40B4-BE49-F238E27FC236}">
                <a16:creationId xmlns:a16="http://schemas.microsoft.com/office/drawing/2014/main" id="{B805D2BE-A72D-AFB1-7079-8321A7606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65" y="1728817"/>
            <a:ext cx="6933510" cy="46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8131432A-EBB5-F4D0-73E8-E56C360B68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Paracoccidioides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 (Cont.)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3841E85-5646-2759-997F-3737AC04B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9265" cy="390925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Mold morphology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Vary when grown at 22° C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Flat colonies are glabrous to leathery, wrinkled to folded, floccose to velvety, pink to beige to brown with yellowish brown reverse.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Microscopically mold form produces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2 to 10 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 in diameter one-celled conidia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BHI-blood agar, at 37°C, the mycelial phase rapidly converts to the yeast phase.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5A72-9392-A04F-A418-81000677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FED2-328F-B283-A059-9060D0CD9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Morphology of the system dimorphic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Conversion to the yeast or spherule form occurs when it is incubated at 35° to 37°C on enriched media with increased concentration of CO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agent has a fairly well-defined endemic area.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diseases are contracted generally by the inhalation of infectious conidia.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laboratory procedures to recover and identify these agents must be performed in a biological safety cabinet.</a:t>
            </a:r>
          </a:p>
        </p:txBody>
      </p:sp>
    </p:spTree>
    <p:extLst>
      <p:ext uri="{BB962C8B-B14F-4D97-AF65-F5344CB8AC3E}">
        <p14:creationId xmlns:p14="http://schemas.microsoft.com/office/powerpoint/2010/main" val="3392693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1879040-7F4B-015B-6FDF-B6EAC87E9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Talaromyces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marneffei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9A9FBA87-D8AE-47D2-43DC-735551629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3" y="1610140"/>
            <a:ext cx="10028582" cy="416449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Formerly known as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Penicillium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marneffei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Common cause of systemic infections in immunocompromised patients who have visited the endemic region of  Southeast Asia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Includes patients with AIDS, hematologic malignancies, or autoimmune disease and patients undergoing organ transplantations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Infections are usually disseminated with multiple organ involvement and is typically fatal.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BF20231-0238-1171-B80C-A0AC1011D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Talaromyces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marneffei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Laboratory Diagnosis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0B1EDF91-839C-12D5-AECA-0A95C9A2B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151" y="1565413"/>
            <a:ext cx="9869557" cy="418934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Specimen for fungus isolation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Skin lesions or biopsy specimens</a:t>
            </a: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Yeast cells present resembling those </a:t>
            </a:r>
            <a:r>
              <a:rPr lang="en-US" alt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of Histoplasma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Oval to cylindric, measuring 3 to 6 </a:t>
            </a:r>
            <a:r>
              <a:rPr lang="el-G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long, and may have a cross-wall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Mold form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Sparse green aerial and reddish-brown vegetative hyphae and production of a red diffusible pigment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Polymerase chain reaction (PCR) tests have been described for identification confirmation.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Serologic assays have been shown to be important in early diagnosis; however, they are not commercially available.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Text Placeholder 5">
            <a:extLst>
              <a:ext uri="{FF2B5EF4-FFF2-40B4-BE49-F238E27FC236}">
                <a16:creationId xmlns:a16="http://schemas.microsoft.com/office/drawing/2014/main" id="{603693F5-4226-7B14-3C34-52D1162C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endParaRPr lang="en-US" altLang="en-US" sz="3000" dirty="0"/>
          </a:p>
          <a:p>
            <a:pPr marL="0" indent="0" algn="ctr">
              <a:buNone/>
            </a:pP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Agents of Opportunistic Mycoses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4">
            <a:extLst>
              <a:ext uri="{FF2B5EF4-FFF2-40B4-BE49-F238E27FC236}">
                <a16:creationId xmlns:a16="http://schemas.microsoft.com/office/drawing/2014/main" id="{51FAB3F9-E726-3BF2-1D46-B2349D94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7772400" cy="762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General Characteristics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740E95-0EA3-FD17-E0C5-92850D43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935" y="1182758"/>
            <a:ext cx="9730408" cy="4661452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Saprobe and saprophyte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Terms that describe free-living microorganisms in the environment that are typically not of concern in humans 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line between these two terms has been increasingly blurred due to the growing number of persons with defects in their immune systems.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Ideal points of saprophyte inoculation</a:t>
            </a:r>
          </a:p>
          <a:p>
            <a:pPr lvl="2"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Surgical wounds, skin and nail bed infections, severe respiratory infections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 of this group of fungi are found worldwide, often associated with decaying vegetation.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212F8A-53BC-3B49-30FE-6F1CE04F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latin typeface="Arial" panose="020B0604020202020204" pitchFamily="34" charset="0"/>
                <a:cs typeface="Arial" panose="020B0604020202020204" pitchFamily="34" charset="0"/>
              </a:rPr>
              <a:t>Mucorales</a:t>
            </a:r>
          </a:p>
        </p:txBody>
      </p:sp>
    </p:spTree>
    <p:extLst>
      <p:ext uri="{BB962C8B-B14F-4D97-AF65-F5344CB8AC3E}">
        <p14:creationId xmlns:p14="http://schemas.microsoft.com/office/powerpoint/2010/main" val="1757981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>
            <a:extLst>
              <a:ext uri="{FF2B5EF4-FFF2-40B4-BE49-F238E27FC236}">
                <a16:creationId xmlns:a16="http://schemas.microsoft.com/office/drawing/2014/main" id="{58F9CC64-CA6E-378C-8DBF-7A249739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Mucorales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General Characteristics</a:t>
            </a:r>
          </a:p>
        </p:txBody>
      </p:sp>
      <p:sp>
        <p:nvSpPr>
          <p:cNvPr id="124931" name="Content Placeholder 2">
            <a:extLst>
              <a:ext uri="{FF2B5EF4-FFF2-40B4-BE49-F238E27FC236}">
                <a16:creationId xmlns:a16="http://schemas.microsoft.com/office/drawing/2014/main" id="{B404C601-0E04-FD0E-52F9-F7E3C3639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Common environmental isolates associated with soil and plants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They contaminate grains, breads, and fruits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often associated with infections of the sinuses, lungs, and skin of immunocompromised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Diabetics is a significant risk factor for these infections.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8BB9D87D-562C-92B1-803B-5CD50B35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Cunninghamella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6B97D6C-07E2-C28F-3B7A-602E62D4C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59227"/>
            <a:ext cx="9427265" cy="347372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During disseminated disease can be recovered from sinuses or affected organs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Sporangiophores are erect, branching into several vesicles that bear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sporangioles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and may be covered with long, fine spines.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Colony morphology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Cottony, initially white, becoming gray with age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7">
            <a:extLst>
              <a:ext uri="{FF2B5EF4-FFF2-40B4-BE49-F238E27FC236}">
                <a16:creationId xmlns:a16="http://schemas.microsoft.com/office/drawing/2014/main" id="{32FB534E-AAD6-FCAE-628A-D857C1B4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9067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Cunninghamella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LPCB Prep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981" name="Picture 6" descr="Y:\ELS00000-IW26_[Mahon 6e]\ELS00000-IW26-SRC\Course-N\Construction\IC\jpg\Chapter027\027032.jpg">
            <a:extLst>
              <a:ext uri="{FF2B5EF4-FFF2-40B4-BE49-F238E27FC236}">
                <a16:creationId xmlns:a16="http://schemas.microsoft.com/office/drawing/2014/main" id="{27328545-DC82-3FEF-6D19-2DB03278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52550"/>
            <a:ext cx="7620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82880E70-A564-9A93-B21D-FEEF4A15A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Lichtheimia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95A67B4-8333-C2B6-3C62-4415D9B18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Clinical significance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Causes vascular invasion, causing thrombosis and necrosis of the tissues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Usually found in patients with poorly controlled diabetes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Infection usually begins in the sinuses.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Rapidly spreads to orbits, face, palate, brain- a presentation known as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rhinocerebral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mucormycosis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Found worldwide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Soil of decomposing organic matter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414D5E07-FA28-70D9-4E0A-BDEDE9EE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16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Lichtheimia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(Cont.)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3A6D76EA-B496-FF52-7664-AB57989A0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4" y="1625048"/>
            <a:ext cx="10207487" cy="29618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Hyphae are broad and ribbon-like, with few septations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Erect sporangiophores, solitary or in groups (slightly branched), terminate in an apophysis surrounded by a sporangium.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Sporangiospores are smooth and ovoid.</a:t>
            </a:r>
          </a:p>
          <a:p>
            <a:pPr marL="0" indent="0" eaLnBrk="1" hangingPunct="1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90AA330-AA19-A790-9D61-38A09EE38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2987" y="320056"/>
            <a:ext cx="10515600" cy="103629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Morphology of Systemic Fungi at 22° C</a:t>
            </a:r>
          </a:p>
        </p:txBody>
      </p:sp>
      <p:pic>
        <p:nvPicPr>
          <p:cNvPr id="91141" name="Picture 6" descr="C:\Users\12994\Desktop\Mahon\table27.4.jpg">
            <a:extLst>
              <a:ext uri="{FF2B5EF4-FFF2-40B4-BE49-F238E27FC236}">
                <a16:creationId xmlns:a16="http://schemas.microsoft.com/office/drawing/2014/main" id="{64FDFB1A-11A2-437D-5C75-6782FA78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21125"/>
            <a:ext cx="4166937" cy="52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414D5E07-FA28-70D9-4E0A-BDEDE9EE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Lichtheimia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(Cont.)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3A6D76EA-B496-FF52-7664-AB57989A0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178" y="1734378"/>
            <a:ext cx="9829800" cy="36576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Internodal rhizoids (short, thin projections that anchor the growing cells to substratum) are present.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Colonies are woolly and grow rapidly, completely covering the culture medium.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Colony color is initially white, becoming gray to gray-brown with age</a:t>
            </a:r>
            <a:r>
              <a:rPr lang="en-US" dirty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8204923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2E386A64-01FC-34FF-FA79-95E9E70E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Lichtheimia</a:t>
            </a:r>
            <a:endParaRPr lang="en-US" altLang="en-US" dirty="0"/>
          </a:p>
        </p:txBody>
      </p:sp>
      <p:pic>
        <p:nvPicPr>
          <p:cNvPr id="131077" name="Picture 6" descr="Y:\ELS00000-IW26_[Mahon 6e]\ELS00000-IW26-SRC\Course-N\Construction\IC\jpg\Chapter027\027033.jpg">
            <a:extLst>
              <a:ext uri="{FF2B5EF4-FFF2-40B4-BE49-F238E27FC236}">
                <a16:creationId xmlns:a16="http://schemas.microsoft.com/office/drawing/2014/main" id="{07FE3979-DC65-DF41-D4F4-5ED409512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833" y="1758950"/>
            <a:ext cx="7102475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D8CAA87E-C14B-0B17-F5FA-CC8C301D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Mucor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4261888-BA4C-EEE8-9A3A-64B2452CD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Clinical significance</a:t>
            </a:r>
          </a:p>
          <a:p>
            <a:pPr lvl="1"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Rhinocerebral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zygomycosis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Disseminated disease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Isolated from the environment worldwide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3E3CA9B-4AA4-0DC4-47B3-2064159F3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Mucor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(Cont.)</a:t>
            </a: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8482FD60-88E8-E02B-F92C-412E15E26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3" y="1495840"/>
            <a:ext cx="4273826" cy="4731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Rhizoids are absent in most species.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sporangia frequently remain intact, as opposed to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spp., in which the sporangia typically collapse. </a:t>
            </a:r>
          </a:p>
          <a:p>
            <a:pPr eaLnBrk="1" hangingPunct="1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Mucor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spp. grow rapidly and form cottony, dirty white colonies that become mousy brown to gray with age.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 descr="Y:\ELS00000-IW26_[Mahon 6e]\ELS00000-IW26-SRC\Course-N\Construction\IC\jpg\Chapter027\027034.jpg">
            <a:extLst>
              <a:ext uri="{FF2B5EF4-FFF2-40B4-BE49-F238E27FC236}">
                <a16:creationId xmlns:a16="http://schemas.microsoft.com/office/drawing/2014/main" id="{3DA3C92C-17E4-8C63-468F-EB6E9770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08" y="1570384"/>
            <a:ext cx="6363601" cy="427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ED869917-E7CE-AB02-EEFB-74565805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endParaRPr lang="en-US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86436E2E-ADCF-272E-59AE-178532466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2209" y="1605169"/>
            <a:ext cx="9312965" cy="429715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zygomycete that causes human disease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Typically involved in diabetic patients with ketoacidosis presenting as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rhinocerebral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mucormycosis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 be refractory to treatment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 be recovered from almost any source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Worldwide distribution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Isolate easily recovered from the environment in decaying vegetation 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8BED371-D7DA-8ED0-F782-2A4D7207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3988"/>
            <a:ext cx="7772400" cy="1219200"/>
          </a:xfrm>
        </p:spPr>
        <p:txBody>
          <a:bodyPr/>
          <a:lstStyle/>
          <a:p>
            <a:pPr algn="ctr" eaLnBrk="1" hangingPunct="1"/>
            <a:r>
              <a:rPr lang="en-US" alt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endParaRPr lang="en-US" altLang="en-US" dirty="0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7CBE6AA2-1C01-9039-4CF4-5450EE25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509" y="1436205"/>
            <a:ext cx="9526656" cy="3771899"/>
          </a:xfrm>
        </p:spPr>
        <p:txBody>
          <a:bodyPr/>
          <a:lstStyle/>
          <a:p>
            <a:pPr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 are rapidly growing and have erect sporangiophores terminating in dark sporangia and sporangiospores.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base of the sporangiophores are brown rhizoids.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Separate clusters of sporangiophores are joined by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stolons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arching filaments that terminate at the rhizoids.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8BED371-D7DA-8ED0-F782-2A4D7207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3988"/>
            <a:ext cx="7772400" cy="1219200"/>
          </a:xfrm>
        </p:spPr>
        <p:txBody>
          <a:bodyPr/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en-US" altLang="en-US" dirty="0"/>
              <a:t> </a:t>
            </a:r>
            <a:r>
              <a:rPr lang="en-US" altLang="en-US" b="1" dirty="0"/>
              <a:t>(Cont.)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7CBE6AA2-1C01-9039-4CF4-5450EE259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270" y="1373188"/>
            <a:ext cx="9770165" cy="4297086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sporangia are typically fragile and are not easily retained when making slide culture preparations, resulting in an umbrella-shaped structure at the end of the conidiophores.</a:t>
            </a:r>
          </a:p>
          <a:p>
            <a:pPr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 produce rapidly growing, woolly colonies that cover the entire surface of the culture medium. 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Colonies are initially white but become gray to brown with age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21703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AE62707-8E1C-A5A6-8596-4D97CB82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Rhizopus</a:t>
            </a:r>
            <a:endParaRPr lang="en-US" altLang="en-US" dirty="0"/>
          </a:p>
        </p:txBody>
      </p:sp>
      <p:pic>
        <p:nvPicPr>
          <p:cNvPr id="137221" name="Picture 6" descr="Y:\ELS00000-IW26_[Mahon 6e]\ELS00000-IW26-SRC\Course-N\Construction\IC\jpg\Chapter027\027035.jpg">
            <a:extLst>
              <a:ext uri="{FF2B5EF4-FFF2-40B4-BE49-F238E27FC236}">
                <a16:creationId xmlns:a16="http://schemas.microsoft.com/office/drawing/2014/main" id="{15AF2143-19D6-25CB-3C87-BB883C380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35" y="1516857"/>
            <a:ext cx="732948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489B2D75-4DD5-E2E2-B1A0-77C44734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55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Syncephalastrum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C117FDDE-1A63-9A08-6B4B-4469EB98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97" y="1292088"/>
            <a:ext cx="9467020" cy="389116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Rarely implicated in human disease but has been documented in cutaneous infections</a:t>
            </a:r>
          </a:p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in soil and decaying vegetation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Microscopically, erect sporangiophores</a:t>
            </a:r>
            <a:endParaRPr lang="en-US" sz="2400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Each sporangiophore has a large columella on which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merosporangia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containing stacks of sporangiospores, are formed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489B2D75-4DD5-E2E2-B1A0-77C44734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Syncephalastrum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C117FDDE-1A63-9A08-6B4B-4469EB98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52" y="1784073"/>
            <a:ext cx="9606169" cy="3583057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Isolates are sometimes confused with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initial examination.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Colonies are rapidly growing and are initially white and become gray with age.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growth rate is rapid, with colonies covering the entire surface of the agar.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3248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01EAD166-9FE3-FB3B-5D27-472696C0B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8686800" cy="95781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Mold to Yeast Conversion of Thermally Dimorphic Fungi</a:t>
            </a:r>
          </a:p>
        </p:txBody>
      </p:sp>
      <p:pic>
        <p:nvPicPr>
          <p:cNvPr id="92165" name="Picture 6" descr="C:\Users\12994\Desktop\Mahon\table27.5.jpg">
            <a:extLst>
              <a:ext uri="{FF2B5EF4-FFF2-40B4-BE49-F238E27FC236}">
                <a16:creationId xmlns:a16="http://schemas.microsoft.com/office/drawing/2014/main" id="{217FA798-3840-CED0-DB55-7A368A53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157" y="1429327"/>
            <a:ext cx="5065643" cy="47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666D480-01B1-CD58-8E90-6BAF4AEB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536"/>
          </a:xfrm>
        </p:spPr>
        <p:txBody>
          <a:bodyPr/>
          <a:lstStyle/>
          <a:p>
            <a:pPr algn="ctr" eaLnBrk="1" hangingPunct="1"/>
            <a:r>
              <a:rPr lang="en-US" alt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Syncephalastrum</a:t>
            </a:r>
            <a:endParaRPr lang="en-US" altLang="en-US" dirty="0"/>
          </a:p>
        </p:txBody>
      </p:sp>
      <p:pic>
        <p:nvPicPr>
          <p:cNvPr id="139269" name="Picture 6" descr="Y:\ELS00000-IW26_[Mahon 6e]\ELS00000-IW26-SRC\Course-N\Construction\IC\jpg\Chapter027\027036.jpg">
            <a:extLst>
              <a:ext uri="{FF2B5EF4-FFF2-40B4-BE49-F238E27FC236}">
                <a16:creationId xmlns:a16="http://schemas.microsoft.com/office/drawing/2014/main" id="{C0C3A9AD-6169-4AF0-169F-8762B96F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11288"/>
            <a:ext cx="7620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85D7556-FC39-0876-2AAE-B7990FFB4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latin typeface="Arial" panose="020B0604020202020204" pitchFamily="34" charset="0"/>
                <a:cs typeface="Arial" panose="020B0604020202020204" pitchFamily="34" charset="0"/>
              </a:rPr>
              <a:t>Septate and Hyaline Saprobes</a:t>
            </a:r>
          </a:p>
        </p:txBody>
      </p:sp>
    </p:spTree>
    <p:extLst>
      <p:ext uri="{BB962C8B-B14F-4D97-AF65-F5344CB8AC3E}">
        <p14:creationId xmlns:p14="http://schemas.microsoft.com/office/powerpoint/2010/main" val="3186290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51D9C584-2B7E-1E05-8310-657152C07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8915400" cy="937936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3E4CA35C-2CCF-CFBA-0635-EA15B96ECF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29308" y="1346752"/>
            <a:ext cx="10424491" cy="3667539"/>
          </a:xfrm>
        </p:spPr>
        <p:txBody>
          <a:bodyPr rtlCol="0">
            <a:normAutofit/>
          </a:bodyPr>
          <a:lstStyle/>
          <a:p>
            <a:pPr marL="514350" indent="-45720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Ubiquitous environmental saprobes and can frequently be isolated from a number of hospital sites, including ventilation systems and food.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457200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Pathogenic species of Interest</a:t>
            </a: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A. fumigatus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—species most often seen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A. flavus</a:t>
            </a: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A. terreus</a:t>
            </a:r>
          </a:p>
          <a:p>
            <a:pPr lvl="1">
              <a:defRPr/>
            </a:pP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niger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93999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2DF1-EF20-0857-C653-F1672190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FA132-9B08-052D-B57B-4CE15FE7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Route of transmission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Conidia are constantly inhaled.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Readily cleared in healthy, immunocompetent individuals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Mortality from infections remains high, in the immunocompromised host </a:t>
            </a:r>
            <a:r>
              <a:rPr lang="en-US" sz="3200" dirty="0"/>
              <a:t>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articularly in neutropenic individuals</a:t>
            </a:r>
            <a:endParaRPr lang="en-US" dirty="0"/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most frequent cause of disease in bone marrow transplant recipients, in addition to other transplant recipients and those with cancer.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59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D57D5B64-07CE-F71D-B9C5-DA6DFE0EA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101725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70EF4B58-836F-D861-9DCA-05FEC669A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0958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 is initiated following inhalation of conidia.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lung air spaces, conidia germinate into hyphae, which invade the tissue, including blood vessels.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Pneumonia-like symptoms are common.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infection easily spreads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hematogenously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it is not uncommon to find multiorgan system involvement, including the brain, liver, heart, and bone.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E0A2F-CF01-DB7B-ADD1-E9211B7F0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0C4D0-E22A-FE97-CB56-7CC826EB7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spp. also trigger allergic reactions and are a common cause of sensitivities to molds.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Another frequent presentation is that of so-called “fungus balls” in the lungs of agricultural workers who routinely are in contact with fungal conidia from environmental sources.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Chronic pulmonary aspergillosis may occur in patients with structural damage to their lungs caused by other diseases</a:t>
            </a:r>
            <a:r>
              <a:rPr lang="en-US" sz="2400" dirty="0"/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including tuberculosis and sarcoidosis.</a:t>
            </a:r>
          </a:p>
        </p:txBody>
      </p:sp>
    </p:spTree>
    <p:extLst>
      <p:ext uri="{BB962C8B-B14F-4D97-AF65-F5344CB8AC3E}">
        <p14:creationId xmlns:p14="http://schemas.microsoft.com/office/powerpoint/2010/main" val="3839005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14B25D2E-A312-0FE2-D8DC-9C36AADAB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dirty="0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9902FEF-BFFF-C490-A61A-E4B94EEB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35817" cy="335763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Uniseriate or biseriate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Uniseriate species have phialides attached directly to the vesicle at the end of the conidiophore.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Biseriate species possess a supporting structure—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metula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that attach directly to the vesicle with phialides attached to each </a:t>
            </a:r>
            <a:r>
              <a:rPr lang="en-US" alt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metula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Conidia are produced from the phialides.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14B25D2E-A312-0FE2-D8DC-9C36AADAB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sz="4000" dirty="0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99902FEF-BFFF-C490-A61A-E4B94EEB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29530" cy="3958949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 erect conidiophore arising from a foot cell within the vegetative hyphae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also important to note whether or not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phialoconidia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remain in long chains or are easily disturbed into individual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phialoconidia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Chains of conidia may be 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Aligned in very straight columns or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a radiating pattern around the vesicle.</a:t>
            </a:r>
          </a:p>
          <a:p>
            <a:pPr lvl="2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conidia may be rough or smooth.</a:t>
            </a:r>
          </a:p>
        </p:txBody>
      </p:sp>
    </p:spTree>
    <p:extLst>
      <p:ext uri="{BB962C8B-B14F-4D97-AF65-F5344CB8AC3E}">
        <p14:creationId xmlns:p14="http://schemas.microsoft.com/office/powerpoint/2010/main" val="2915942860"/>
      </p:ext>
    </p:extLst>
  </p:cSld>
  <p:clrMapOvr>
    <a:masterClrMapping/>
  </p:clrMapOvr>
  <p:transition spd="slow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5DA4AED4-79CA-0A0B-13FE-3767C210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</a:t>
            </a:r>
            <a:endParaRPr lang="en-US" altLang="en-US" sz="4000" dirty="0"/>
          </a:p>
        </p:txBody>
      </p:sp>
      <p:pic>
        <p:nvPicPr>
          <p:cNvPr id="144389" name="Picture 6" descr="Y:\ELS00000-IW26_[Mahon 6e]\ELS00000-IW26-SRC\Course-N\Construction\IC\jpg\Chapter027\027037.jpg">
            <a:extLst>
              <a:ext uri="{FF2B5EF4-FFF2-40B4-BE49-F238E27FC236}">
                <a16:creationId xmlns:a16="http://schemas.microsoft.com/office/drawing/2014/main" id="{5082387B-5EF4-2164-AA5A-B59FF0E91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348" y="1645770"/>
            <a:ext cx="7137952" cy="480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7B7A8C5C-2538-C760-597E-9CE3E11C33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Aspergillus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sz="4000" dirty="0"/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6FC857E1-2253-EE99-5350-B3C75A3F2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Colony appearance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Color is derived from the conidia and range from black to white and include yellow, brown, green, gray, pink, beige, tan.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Some species have diffusible subsurface pigments on a variety of media.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known pathogens form green- to tan-colored colonies.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Although some are easily distinguished from others, molecular and proteomic tests aid in definitive identification at the species level.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9B269C3E-8EB6-3CB1-CDA6-0B476394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Summary of Systemic Mycoses</a:t>
            </a:r>
          </a:p>
        </p:txBody>
      </p:sp>
      <p:pic>
        <p:nvPicPr>
          <p:cNvPr id="93189" name="Picture 6" descr="C:\Users\12994\Desktop\Mahon\table27.6.jpg">
            <a:extLst>
              <a:ext uri="{FF2B5EF4-FFF2-40B4-BE49-F238E27FC236}">
                <a16:creationId xmlns:a16="http://schemas.microsoft.com/office/drawing/2014/main" id="{82B83FB7-FC5C-9C08-F86B-F8747FA98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600201"/>
            <a:ext cx="8278812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54D6691-2C9B-E4A4-8763-65764E1E6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Other Saprobes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Beauveria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C41BCDDE-D3EA-3AED-F675-F6EFFD07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674165" cy="3143941"/>
          </a:xfrm>
        </p:spPr>
        <p:txBody>
          <a:bodyPr/>
          <a:lstStyle/>
          <a:p>
            <a:pPr eaLnBrk="1" hangingPunct="1"/>
            <a:r>
              <a:rPr lang="en-US" altLang="en-US" sz="2600" i="1" dirty="0">
                <a:latin typeface="Arial" panose="020B0604020202020204" pitchFamily="34" charset="0"/>
                <a:cs typeface="Arial" panose="020B0604020202020204" pitchFamily="34" charset="0"/>
              </a:rPr>
              <a:t>Beauveria</a:t>
            </a:r>
            <a:endParaRPr lang="en-US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Rare isolate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Causes keratitis</a:t>
            </a:r>
          </a:p>
        </p:txBody>
      </p:sp>
      <p:pic>
        <p:nvPicPr>
          <p:cNvPr id="2" name="Picture 6" descr="Y:\ELS00000-IW26_[Mahon 6e]\ELS00000-IW26-SRC\Course-N\Construction\IC\jpg\Chapter027\027038.jpg">
            <a:extLst>
              <a:ext uri="{FF2B5EF4-FFF2-40B4-BE49-F238E27FC236}">
                <a16:creationId xmlns:a16="http://schemas.microsoft.com/office/drawing/2014/main" id="{51088D06-C248-26A9-8018-820710DA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96" y="1765299"/>
            <a:ext cx="6067358" cy="408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EFE8EE3A-A97A-54EA-CA80-30A4F5D4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Other Saprobes</a:t>
            </a:r>
            <a:br>
              <a:rPr lang="en-US" alt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Chrysosporium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461" name="Picture 6" descr="Y:\ELS00000-IW26_[Mahon 6e]\ELS00000-IW26-SRC\Course-N\Construction\IC\jpg\Chapter027\027039.jpg">
            <a:extLst>
              <a:ext uri="{FF2B5EF4-FFF2-40B4-BE49-F238E27FC236}">
                <a16:creationId xmlns:a16="http://schemas.microsoft.com/office/drawing/2014/main" id="{5347EC80-C670-A4BB-64CC-8CC449BB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49" y="1717327"/>
            <a:ext cx="6403690" cy="430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19307-A3E0-C9EF-8CE9-F1604588A064}"/>
              </a:ext>
            </a:extLst>
          </p:cNvPr>
          <p:cNvSpPr txBox="1"/>
          <p:nvPr/>
        </p:nvSpPr>
        <p:spPr>
          <a:xfrm>
            <a:off x="730525" y="1803537"/>
            <a:ext cx="353336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Chrysosporium</a:t>
            </a:r>
            <a:endParaRPr lang="en-US" alt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Rare isolate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Causes skin and nail infections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54D6691-2C9B-E4A4-8763-65764E1E6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61749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C41BCDDE-D3EA-3AED-F675-F6EFFD07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474" y="1557269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Frequently seen in mycotic keratitis</a:t>
            </a:r>
          </a:p>
          <a:p>
            <a:pPr lvl="2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2006 Outbreak in the U.S.</a:t>
            </a:r>
          </a:p>
          <a:p>
            <a:pPr lvl="3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More than 100 individuals wearing soft contact lenses</a:t>
            </a:r>
          </a:p>
          <a:p>
            <a:pPr lvl="3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Specific contact lens solution</a:t>
            </a:r>
          </a:p>
          <a:p>
            <a:pPr lvl="3" eaLnBrk="1" hangingPunct="1"/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Occurred typically in patients who wore contacts continuously without removal for several days at a time</a:t>
            </a: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bone marrow transplant recipients with infections caused by fusaria, the mortality rate approaches 100%.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2004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54D6691-2C9B-E4A4-8763-65764E1E6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C41BCDDE-D3EA-3AED-F675-F6EFFD070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Unless a patient regains some cell-mediated immunity, mortality is certain because of the ability of these fungi to grow and continue to invade despite antifungal therapy.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Patients present with high fever, possibly disseminated skin lesions, and in some patients, fungemia.</a:t>
            </a:r>
          </a:p>
          <a:p>
            <a:pPr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Fusarium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 can be recovered in blood culture systems.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 should be taken when reviewing positive blood cultures because isolates typically appear yeastlike on initial recovery.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66920130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C54D6691-2C9B-E4A4-8763-65764E1E62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C41BCDDE-D3EA-3AED-F675-F6EFFD070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112" y="1556544"/>
            <a:ext cx="9927535" cy="4123669"/>
          </a:xfrm>
        </p:spPr>
        <p:txBody>
          <a:bodyPr/>
          <a:lstStyle/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Abundant macroconidia with fewer microconidia are produced on vegetative hyphae.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Macroconidia</a:t>
            </a:r>
            <a:r>
              <a:rPr lang="en-US" strike="sngStrik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Banana or canoe shaped</a:t>
            </a:r>
          </a:p>
          <a:p>
            <a:pPr lvl="1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Typically are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multicelled</a:t>
            </a:r>
            <a:endParaRPr lang="en-US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Appear singly, in small clusters, or clustered together in mats termed sporodochia.</a:t>
            </a:r>
          </a:p>
          <a:p>
            <a:pPr lvl="2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Rapid grower that can develop various colors with age, ranging from rose to mauve to purple to yellow.</a:t>
            </a: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78125"/>
      </p:ext>
    </p:extLst>
  </p:cSld>
  <p:clrMapOvr>
    <a:masterClrMapping/>
  </p:clrMapOvr>
  <p:transition spd="slow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EB6D096E-2975-8126-0589-711E35DAA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79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Fusarium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</a:p>
        </p:txBody>
      </p:sp>
      <p:pic>
        <p:nvPicPr>
          <p:cNvPr id="148485" name="Picture 6" descr="Y:\ELS00000-IW26_[Mahon 6e]\ELS00000-IW26-SRC\Course-N\Construction\IC\jpg\Chapter027\027040.jpg">
            <a:extLst>
              <a:ext uri="{FF2B5EF4-FFF2-40B4-BE49-F238E27FC236}">
                <a16:creationId xmlns:a16="http://schemas.microsoft.com/office/drawing/2014/main" id="{3CD83310-15C9-3664-86DD-7418A948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43026"/>
            <a:ext cx="7239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C910E81B-D723-ED3E-D85D-1FAF61B2D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Geotrichum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BE9B35-E443-F1B4-E44A-1916C74862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01417" y="1525658"/>
            <a:ext cx="9471992" cy="434836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Pulmonary disease in immunocompromised</a:t>
            </a:r>
            <a:endParaRPr lang="en-US" altLang="en-US" strike="sngStrike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Microscopic evaluation reveals abundant arthroconidia formed from vegetative hyphae that occur singly or may be branched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Colonies appear white to cream and yeastlike and can be confused with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Trichosporon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Occasionally, aerial mycelium forms, producing colonies that resemble those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Coccidioides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413B0DC1-4AC2-EB2C-D258-6A16D4FB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6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Geotrichum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</a:p>
        </p:txBody>
      </p:sp>
      <p:pic>
        <p:nvPicPr>
          <p:cNvPr id="150533" name="Picture 6" descr="Y:\ELS00000-IW26_[Mahon 6e]\ELS00000-IW26-SRC\Course-N\Construction\IC\jpg\Chapter027\027041.jpg">
            <a:extLst>
              <a:ext uri="{FF2B5EF4-FFF2-40B4-BE49-F238E27FC236}">
                <a16:creationId xmlns:a16="http://schemas.microsoft.com/office/drawing/2014/main" id="{021480EB-D2DE-8071-986F-107E85F2D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7480300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C910E81B-D723-ED3E-D85D-1FAF61B2D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Purpureocillium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BE9B35-E443-F1B4-E44A-1916C74862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1295" y="1555475"/>
            <a:ext cx="9407387" cy="439309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Associated with 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cutaneous and subcutaneous infections </a:t>
            </a:r>
            <a:endParaRPr lang="en-US" altLang="en-US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pyelonephritis, endocarditis, and pulmonary infections in immunocompromised and immunocompetent patients. 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Evaluate carefully to avoid confusion with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Penicillium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spp.</a:t>
            </a:r>
          </a:p>
        </p:txBody>
      </p:sp>
    </p:spTree>
    <p:extLst>
      <p:ext uri="{BB962C8B-B14F-4D97-AF65-F5344CB8AC3E}">
        <p14:creationId xmlns:p14="http://schemas.microsoft.com/office/powerpoint/2010/main" val="1221403099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C910E81B-D723-ED3E-D85D-1FAF61B2D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Purpureocillium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000" dirty="0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F5BE9B35-E443-F1B4-E44A-1916C74862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02025" y="1630018"/>
            <a:ext cx="9655865" cy="411977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Appearance of phialides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Long and obviously tapered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Arranged singly or arranged in a verticillate pattern on which long chains of spindle-shaped or somewhat cylindric conidia are formed</a:t>
            </a:r>
          </a:p>
          <a:p>
            <a:pPr lvl="1"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Flat, granular to velvety, tan, brownish gold, or mauve colonies</a:t>
            </a:r>
          </a:p>
          <a:p>
            <a:pPr lvl="1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Molecular testing is recommended to get a definitive species identification.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Infections are potentially serious and difficult to treat.</a:t>
            </a:r>
          </a:p>
          <a:p>
            <a:pPr lvl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309191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975DE-2E14-1F96-956A-767A0E4D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 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211" name="Content Placeholder 2">
            <a:extLst>
              <a:ext uri="{FF2B5EF4-FFF2-40B4-BE49-F238E27FC236}">
                <a16:creationId xmlns:a16="http://schemas.microsoft.com/office/drawing/2014/main" id="{91E74B4C-8A96-09A7-27CB-4CD616472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Most prevalent in middle-aged men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Presumably of occupational and recreational exposure to the soil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Patients with primary infection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Flu-like symptoms, most are asymptomatic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When primary disease fails to resolve, pulmonary disease may ensue.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Cough, weight loss, chest pain, and fever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F61AF26-A651-CE4A-ECAD-31C320D9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Purpureocillium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sp.</a:t>
            </a:r>
          </a:p>
        </p:txBody>
      </p:sp>
      <p:pic>
        <p:nvPicPr>
          <p:cNvPr id="151557" name="Picture 6" descr="Y:\ELS00000-IW26_[Mahon 6e]\ELS00000-IW26-SRC\Course-N\Construction\IC\jpg\Chapter027\027042.jpg">
            <a:extLst>
              <a:ext uri="{FF2B5EF4-FFF2-40B4-BE49-F238E27FC236}">
                <a16:creationId xmlns:a16="http://schemas.microsoft.com/office/drawing/2014/main" id="{0EC4B7EF-60BB-6D88-30DD-37B12F8FF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295400"/>
            <a:ext cx="73644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8930-CF18-3B49-0354-F11EB2BCD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76947-8841-E20C-8763-FF56C2048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Because many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Penicillium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 are inhibited at 37°C, they do not frequently cause infections.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reports of disease involve chronic fungal sinusitis.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Ubiquitous in nature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Worldwide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6957942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8930-CF18-3B49-0354-F11EB2BC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2418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Penicillium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76947-8841-E20C-8763-FF56C2048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04" y="1550505"/>
            <a:ext cx="4179405" cy="44974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Conidiophores are erect, sometimes branched, with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metulae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bearing one or several phialides on which oval to ovoid conidia are produced in long, loose chains).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rapid grower, colonies usually in shades of green or blue-green</a:t>
            </a:r>
          </a:p>
        </p:txBody>
      </p:sp>
      <p:pic>
        <p:nvPicPr>
          <p:cNvPr id="6" name="Picture 6" descr="Y:\ELS00000-IW26_[Mahon 6e]\ELS00000-IW26-SRC\Course-N\Construction\IC\jpg\Chapter027\027043.jpg">
            <a:extLst>
              <a:ext uri="{FF2B5EF4-FFF2-40B4-BE49-F238E27FC236}">
                <a16:creationId xmlns:a16="http://schemas.microsoft.com/office/drawing/2014/main" id="{E9083652-1C67-1A3A-F241-33192CC4C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942" y="1525933"/>
            <a:ext cx="6502915" cy="437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129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DA19D81-A518-B800-50AF-8EAA50D8A2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4709"/>
            <a:ext cx="8991600" cy="1412943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Other Saprobes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Scopulariopsis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sp</a:t>
            </a:r>
            <a:r>
              <a:rPr lang="en-US" altLang="en-US" dirty="0"/>
              <a:t>.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/>
              <a:t>(Cont.)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63291FB-91F5-66D4-A2D8-9F401C021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29" y="1526486"/>
            <a:ext cx="4409662" cy="4499596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Nail specimens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Implicated in pulmonary disease in immunocompromised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Tan to buff conidia</a:t>
            </a:r>
          </a:p>
        </p:txBody>
      </p:sp>
      <p:pic>
        <p:nvPicPr>
          <p:cNvPr id="2" name="Picture 6" descr="Y:\ELS00000-IW26_[Mahon 6e]\ELS00000-IW26-SRC\Course-N\Construction\IC\jpg\Chapter027\027044.jpg">
            <a:extLst>
              <a:ext uri="{FF2B5EF4-FFF2-40B4-BE49-F238E27FC236}">
                <a16:creationId xmlns:a16="http://schemas.microsoft.com/office/drawing/2014/main" id="{4CDF9606-9484-8D90-B67C-BBFB22071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06" y="1497978"/>
            <a:ext cx="6957597" cy="467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81FC24F9-375F-8ABC-25CD-80D84DAC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Other Saprobes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Trichoderma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5653" name="Picture 6" descr="Y:\ELS00000-IW26_[Mahon 6e]\ELS00000-IW26-SRC\Course-N\Construction\IC\jpg\Chapter027\027045.jpg">
            <a:extLst>
              <a:ext uri="{FF2B5EF4-FFF2-40B4-BE49-F238E27FC236}">
                <a16:creationId xmlns:a16="http://schemas.microsoft.com/office/drawing/2014/main" id="{600AA707-7324-B689-402F-FC56D1659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01" y="1690688"/>
            <a:ext cx="6497999" cy="436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36BE78-74C7-1DD2-A551-6AD96591D7B8}"/>
              </a:ext>
            </a:extLst>
          </p:cNvPr>
          <p:cNvSpPr txBox="1"/>
          <p:nvPr/>
        </p:nvSpPr>
        <p:spPr>
          <a:xfrm>
            <a:off x="638029" y="1749426"/>
            <a:ext cx="415263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endParaRPr lang="en-US" altLang="en-US" sz="2800" i="1" strike="sngStrik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Emerging pathogen in immunocompromised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Pulmonary and skin infections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Rapid growth, yellow-green to green conidia 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AEF0FDD-D361-A07B-7083-29FB60C7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latin typeface="Arial" panose="020B0604020202020204" pitchFamily="34" charset="0"/>
                <a:cs typeface="Arial" panose="020B0604020202020204" pitchFamily="34" charset="0"/>
              </a:rPr>
              <a:t>Septate And </a:t>
            </a:r>
            <a:r>
              <a:rPr lang="en-US" sz="4800" cap="none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sz="4800" cap="none" dirty="0">
                <a:latin typeface="Arial" panose="020B0604020202020204" pitchFamily="34" charset="0"/>
                <a:cs typeface="Arial" panose="020B0604020202020204" pitchFamily="34" charset="0"/>
              </a:rPr>
              <a:t> Saprobes</a:t>
            </a:r>
          </a:p>
        </p:txBody>
      </p:sp>
    </p:spTree>
    <p:extLst>
      <p:ext uri="{BB962C8B-B14F-4D97-AF65-F5344CB8AC3E}">
        <p14:creationId xmlns:p14="http://schemas.microsoft.com/office/powerpoint/2010/main" val="15809858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11D7F6E9-3840-60A6-C88D-985C692A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Alternaria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2098C31-F3DF-3B03-5668-A8F26A520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Primarily implicated in chronic fungal sinusitis.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Often misdiagnosed and patients are treated for bacterial sinusitis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Found worldwide on grasses and leaves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Implicated in tomato rot</a:t>
            </a:r>
          </a:p>
        </p:txBody>
      </p:sp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11D7F6E9-3840-60A6-C88D-985C692A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Alternaria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2098C31-F3DF-3B03-5668-A8F26A52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1471887"/>
            <a:ext cx="4041913" cy="431675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 conidiophores with conidia that lengthen in acropetal fashion</a:t>
            </a:r>
          </a:p>
          <a:p>
            <a:pPr marL="457200" lvl="1" indent="0"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Angular cross-walls and taper toward distal end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Rapid grower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colonies ranging from shades of gray to brown to black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 descr="Y:\ELS00000-IW26_[Mahon 6e]\ELS00000-IW26-SRC\Course-N\Construction\IC\jpg\Chapter027\027046.jpg">
            <a:extLst>
              <a:ext uri="{FF2B5EF4-FFF2-40B4-BE49-F238E27FC236}">
                <a16:creationId xmlns:a16="http://schemas.microsoft.com/office/drawing/2014/main" id="{56A3D912-DA1A-54A8-F7DD-9EEE6017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184" y="1485588"/>
            <a:ext cx="6820683" cy="458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917032"/>
      </p:ext>
    </p:extLst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11D7F6E9-3840-60A6-C88D-985C692A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Aureobasidium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2098C31-F3DF-3B03-5668-A8F26A520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Rare but found in contaminated dialysis lines, catheters, and similar devices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Recovered from blood, tissues, abscesses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Worldwide distribution in wet environments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Hyaline hyphae gives rise to hyaline conidia directly from the vegetative hyphae.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022037"/>
      </p:ext>
    </p:extLst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11D7F6E9-3840-60A6-C88D-985C692A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Aureobasidium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92098C31-F3DF-3B03-5668-A8F26A52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91" y="1830387"/>
            <a:ext cx="10416209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age,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hyphae develop and break up into arthroconidia, which do not bear hyaline conidia.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Arthroconidia are responsible for the darkening colony morphology.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 moderately rapidly to significantly rapidly and have a yeastlike consistency.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Young cultures are off-white to pink, but they become black with age, with the production of darkly pigmented arthroconidia.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6402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9E7F5-A45F-7061-FFEA-988DF4A7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Blastomyces</a:t>
            </a:r>
            <a:b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Manifestations (Cont.)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" name="Content Placeholder 2">
            <a:extLst>
              <a:ext uri="{FF2B5EF4-FFF2-40B4-BE49-F238E27FC236}">
                <a16:creationId xmlns:a16="http://schemas.microsoft.com/office/drawing/2014/main" id="{66DEFD7B-181F-7205-97FD-4B9AB95BB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Progressive pulmonary or invasive disease may follow.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Results in ulcerative lesions of the skin and bone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 immunocompromised patients may experience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Multiple organ systems involvement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Rapid death possible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99D3AA5-1CA0-1E3E-E4BA-013CB3E6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Chaetomium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2494C3D-0065-65D5-9A7C-5EE45F127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Infections of the brain of patients with central nervous system (CNS) disease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Pineapple-shaped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peritheca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Curled or straight curled hairs or setae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Colonies are moderately rapid to rapidly growing and begin dirty gray and become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 age.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species produce a diffusible pigment that turns the agar completely red.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4268638"/>
      </p:ext>
    </p:extLst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99D3AA5-1CA0-1E3E-E4BA-013CB3E6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Cladosporium</a:t>
            </a: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2494C3D-0065-65D5-9A7C-5EE45F12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5796" cy="334272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Infrequent cause of disease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Primarily recovered as laboratory contaminants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Infections are typically confined to the sinuses or following traumatic inoculation.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Ubiquitous in nature, this isolate can be recovered from almost any location in the world.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99D3AA5-1CA0-1E3E-E4BA-013CB3E6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Cladosporium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2494C3D-0065-65D5-9A7C-5EE45F127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7329"/>
            <a:ext cx="10515600" cy="4351338"/>
          </a:xfrm>
        </p:spPr>
        <p:txBody>
          <a:bodyPr/>
          <a:lstStyle/>
          <a:p>
            <a:pPr eaLnBrk="1" hangingPunct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Cladosporium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spp. form brown to olive to black hyphae and conidia.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Conidiophores are erect and can branch into several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conidiogenous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cells.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Spherical to ovoid conidia form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blastically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 the end of each previously formed conidium.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Branched conidium-bearing cells may dislodge, and the three scars on each of these cells give them the appearance of a shield.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51264"/>
      </p:ext>
    </p:extLst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099D3AA5-1CA0-1E3E-E4BA-013CB3E66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7104" y="5032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Cladosporium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(Cont.)</a:t>
            </a:r>
            <a:endParaRPr lang="en-US" altLang="en-US" sz="4000" i="1" dirty="0"/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2494C3D-0065-65D5-9A7C-5EE45F127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Generally, conidial chains of the saprobic species break up easily, whereas those of pathogenic species remain connected. </a:t>
            </a:r>
          </a:p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organisms are slowly to moderately growing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fungi, with granular velvety to fluffy colonies, ranging in color from olive to brown or black.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73736"/>
      </p:ext>
    </p:extLst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319C0321-F025-AC2A-F121-BE55FC137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Chaetomium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sp. (Left)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Cladosporium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sp. (Right)</a:t>
            </a:r>
          </a:p>
        </p:txBody>
      </p:sp>
      <p:pic>
        <p:nvPicPr>
          <p:cNvPr id="159749" name="Picture 7" descr="Y:\ELS00000-IW26_[Mahon 6e]\ELS00000-IW26-SRC\Course-N\Construction\IC\jpg\Chapter027\027047.jpg">
            <a:extLst>
              <a:ext uri="{FF2B5EF4-FFF2-40B4-BE49-F238E27FC236}">
                <a16:creationId xmlns:a16="http://schemas.microsoft.com/office/drawing/2014/main" id="{185BACE7-B8DD-A74F-AF36-D3E24D0F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2209800"/>
            <a:ext cx="4184650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8" descr="Y:\ELS00000-IW26_[Mahon 6e]\ELS00000-IW26-SRC\Course-N\Construction\IC\jpg\Chapter027\027048.jpg">
            <a:extLst>
              <a:ext uri="{FF2B5EF4-FFF2-40B4-BE49-F238E27FC236}">
                <a16:creationId xmlns:a16="http://schemas.microsoft.com/office/drawing/2014/main" id="{CC5C0E3A-517C-8818-8542-B8982464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22500"/>
            <a:ext cx="416718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7E1D43A-4CB8-01C2-5A1E-84C07D9E0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Curvularia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DF77731-8414-5422-0BE3-529DF77D7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38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Chronic sinusitis in immunocompromised patients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Recovered from leaves, grass, decaying vegetation </a:t>
            </a:r>
          </a:p>
          <a:p>
            <a:pPr eaLnBrk="1" hangingPunct="1"/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Multicelled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conidia produced on sympodial conidiophores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Frequently seen crescent-shaped conidia with three to five cells of unequal size and enlarged central cell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Rapidly growing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colony that is cottony and dirty gray to black.</a:t>
            </a:r>
          </a:p>
        </p:txBody>
      </p:sp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>
            <a:extLst>
              <a:ext uri="{FF2B5EF4-FFF2-40B4-BE49-F238E27FC236}">
                <a16:creationId xmlns:a16="http://schemas.microsoft.com/office/drawing/2014/main" id="{251CBB79-7449-3B04-14F0-930D8C5B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38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Curvularia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1797" name="Picture 6" descr="Y:\ELS00000-IW26_[Mahon 6e]\ELS00000-IW26-SRC\Course-N\Construction\IC\jpg\Chapter027\027049.jpg">
            <a:extLst>
              <a:ext uri="{FF2B5EF4-FFF2-40B4-BE49-F238E27FC236}">
                <a16:creationId xmlns:a16="http://schemas.microsoft.com/office/drawing/2014/main" id="{77500132-90D9-8D9B-2689-5158D5EA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73" y="1417204"/>
            <a:ext cx="7197587" cy="502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FECBB738-9F91-5C03-1B06-15181A6A2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Phoma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Pithomyces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C87C88DD-6C68-3B38-546C-B4CC7F2AE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Phoma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Pycnidia appearing as black fruiting bodies that globose and lined inside with short conidiophores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Moderately rapid growing gray to brown colonies</a:t>
            </a:r>
          </a:p>
          <a:p>
            <a:pPr eaLnBrk="1" hangingPunct="1"/>
            <a:r>
              <a:rPr lang="en-US" alt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Pithomyces</a:t>
            </a:r>
            <a:endParaRPr lang="en-US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Barrel shaped singly on short conidiophores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Transverse and longitudinal cross-walls and often echinulate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Rapidly growing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phaeoid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colonies</a:t>
            </a:r>
          </a:p>
        </p:txBody>
      </p:sp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13DDB5F-A19E-0565-6715-ABA2F41DD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Phoma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sp. (Left)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Pithomyces</a:t>
            </a:r>
            <a:r>
              <a:rPr lang="en-US" alt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sp. (Right)</a:t>
            </a:r>
          </a:p>
        </p:txBody>
      </p:sp>
      <p:pic>
        <p:nvPicPr>
          <p:cNvPr id="163845" name="Picture 7" descr="Y:\ELS00000-IW26_[Mahon 6e]\ELS00000-IW26-SRC\Course-N\Construction\IC\jpg\Chapter027\027050.jpg">
            <a:extLst>
              <a:ext uri="{FF2B5EF4-FFF2-40B4-BE49-F238E27FC236}">
                <a16:creationId xmlns:a16="http://schemas.microsoft.com/office/drawing/2014/main" id="{40976942-4F42-4D07-B1EE-AB7E68E1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17751"/>
            <a:ext cx="3994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Picture 8" descr="Y:\ELS00000-IW26_[Mahon 6e]\ELS00000-IW26-SRC\Course-N\Construction\IC\jpg\Chapter027\027051.jpg">
            <a:extLst>
              <a:ext uri="{FF2B5EF4-FFF2-40B4-BE49-F238E27FC236}">
                <a16:creationId xmlns:a16="http://schemas.microsoft.com/office/drawing/2014/main" id="{8CED61FC-6E62-D848-F2F1-FCFC601D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322514"/>
            <a:ext cx="413861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4E536567-10E3-D3DA-5C4E-90B3D5CA1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74638"/>
            <a:ext cx="9067800" cy="11430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alt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Ulocladium</a:t>
            </a:r>
            <a:endParaRPr lang="en-US" alt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6EFA8127-EED0-18A7-8DD1-AC8E0EEC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638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Occasional subcutaneous infections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Usually following traumatic inoculation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Dark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multicelled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conidia on sympodial conidiophores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Conidia have angular cross-walls echinulate surfaces, in some species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Colonies are brown to olivaceous to black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Rapidly growing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Neon-RoyalBlue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on-RoyalBlue" id="{72EAA468-4DB8-4A64-830F-1CBAD7B3591C}" vid="{6AF9C7EC-0BC1-4F79-9811-701B7FD60B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Neon-RoyalBlue</Template>
  <TotalTime>1404</TotalTime>
  <Words>3908</Words>
  <Application>Microsoft Office PowerPoint</Application>
  <PresentationFormat>Widescreen</PresentationFormat>
  <Paragraphs>466</Paragraphs>
  <Slides>100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ＭＳ Ｐゴシック</vt:lpstr>
      <vt:lpstr>ＭＳ Ｐゴシック</vt:lpstr>
      <vt:lpstr>Arial</vt:lpstr>
      <vt:lpstr>Calibri</vt:lpstr>
      <vt:lpstr>Times New Roman</vt:lpstr>
      <vt:lpstr>Wingdings</vt:lpstr>
      <vt:lpstr>Wingdings 2</vt:lpstr>
      <vt:lpstr>Wingdings 3</vt:lpstr>
      <vt:lpstr>Neon-RoyalBlue</vt:lpstr>
      <vt:lpstr>PowerPoint Presentation</vt:lpstr>
      <vt:lpstr>PowerPoint Presentation</vt:lpstr>
      <vt:lpstr>Clarification of the Term Systemic</vt:lpstr>
      <vt:lpstr>General Characteristics</vt:lpstr>
      <vt:lpstr>Morphology of Systemic Fungi at 22° C</vt:lpstr>
      <vt:lpstr>Mold to Yeast Conversion of Thermally Dimorphic Fungi</vt:lpstr>
      <vt:lpstr>Summary of Systemic Mycoses</vt:lpstr>
      <vt:lpstr>Blastomyces  Clinical Manifestations</vt:lpstr>
      <vt:lpstr>Blastomyces Clinical Manifestations (Cont.)</vt:lpstr>
      <vt:lpstr>Blastomyces Clinical Manifestations (Cont.)</vt:lpstr>
      <vt:lpstr>Blastomyces Clinical Manifestations (Cont.)</vt:lpstr>
      <vt:lpstr>Blastomyces Laboratory Diagnosis</vt:lpstr>
      <vt:lpstr>Blastomyces Laboratory Diagnosis (Cont.)</vt:lpstr>
      <vt:lpstr>Yeast (Left) and Mold Phase (Right)   of B. dermatitidis</vt:lpstr>
      <vt:lpstr>Blastomyces Laboratory Diagnosis (Cont.)</vt:lpstr>
      <vt:lpstr>Blastomyces Laboratory Diagnosis (Cont.)</vt:lpstr>
      <vt:lpstr>Coccidioides species Clinical Manifestations</vt:lpstr>
      <vt:lpstr>Coccidioides species Allergic Manifestations</vt:lpstr>
      <vt:lpstr>Coccidioides species Symptomatic Disease</vt:lpstr>
      <vt:lpstr>Coccidioides species Epidemiology</vt:lpstr>
      <vt:lpstr>Coccidiodes species Laboratory Diagnosis</vt:lpstr>
      <vt:lpstr>Coccidiodes species Laboratory Diagnosis (Cont.)</vt:lpstr>
      <vt:lpstr>Coccidioides species Microscopic Examination of Culture</vt:lpstr>
      <vt:lpstr>Coccidioides species Microscopic Examination of Culture (Cont.) </vt:lpstr>
      <vt:lpstr>Spherules of C. immitis</vt:lpstr>
      <vt:lpstr>Arthroconidia of C. immitis</vt:lpstr>
      <vt:lpstr>Histoplasma Clinical Manifestations</vt:lpstr>
      <vt:lpstr>Histoplasma Clinical Manifestations</vt:lpstr>
      <vt:lpstr>Histoplasma Clinical Manifestations (Cont.)</vt:lpstr>
      <vt:lpstr>Histoplasma  Laboratory Diagnosis</vt:lpstr>
      <vt:lpstr>A. H. capsulatum in Monocytes   B. Tissue  C. Bronchoalveolar lavage</vt:lpstr>
      <vt:lpstr>Histoplasma  Laboratory Diagnosis (Cont.)</vt:lpstr>
      <vt:lpstr>Histoplasma Laboratory Diagnosis (Cont.)</vt:lpstr>
      <vt:lpstr>Large Tuberculate Macroconidia</vt:lpstr>
      <vt:lpstr>Paracoccidioides Clinical Manifestations </vt:lpstr>
      <vt:lpstr>Paracoccidioides  Clinical Manifestations (Cont.)</vt:lpstr>
      <vt:lpstr>Paracoccidioides  Laboratory Diagnosis</vt:lpstr>
      <vt:lpstr>P. brasiliensis Budding Yeast  Resembling a Mariner’s Wheel</vt:lpstr>
      <vt:lpstr>Paracoccidioides Laboratory Diagnosis (Cont.)</vt:lpstr>
      <vt:lpstr>Talaromyces marneffei Clinical Manifestations</vt:lpstr>
      <vt:lpstr>Talaromyces marneffei Laboratory Diagnosis</vt:lpstr>
      <vt:lpstr>PowerPoint Presentation</vt:lpstr>
      <vt:lpstr>General Characteristics</vt:lpstr>
      <vt:lpstr>Mucorales</vt:lpstr>
      <vt:lpstr>Mucorales  General Characteristics</vt:lpstr>
      <vt:lpstr>Cunninghamella</vt:lpstr>
      <vt:lpstr>Cunninghamella LPCB Prep</vt:lpstr>
      <vt:lpstr>Lichtheimia</vt:lpstr>
      <vt:lpstr>Lichtheimia (Cont.)</vt:lpstr>
      <vt:lpstr>Lichtheimia (Cont.)</vt:lpstr>
      <vt:lpstr>Lichtheimia</vt:lpstr>
      <vt:lpstr>Mucor</vt:lpstr>
      <vt:lpstr>Mucor (Cont.)</vt:lpstr>
      <vt:lpstr>Rhizopus</vt:lpstr>
      <vt:lpstr>Rhizopus</vt:lpstr>
      <vt:lpstr>Rhizopus (Cont.)</vt:lpstr>
      <vt:lpstr>Rhizopus</vt:lpstr>
      <vt:lpstr>Syncephalastrum</vt:lpstr>
      <vt:lpstr>Syncephalastrum (Cont.)</vt:lpstr>
      <vt:lpstr>Syncephalastrum</vt:lpstr>
      <vt:lpstr>Septate and Hyaline Saprobes</vt:lpstr>
      <vt:lpstr>Aspergillus</vt:lpstr>
      <vt:lpstr>Aspergillus (Cont.)</vt:lpstr>
      <vt:lpstr>Aspergillus (Cont.)</vt:lpstr>
      <vt:lpstr>Aspergillus (Cont.)</vt:lpstr>
      <vt:lpstr>Aspergillus (Cont.)</vt:lpstr>
      <vt:lpstr>Aspergillus (Cont.)</vt:lpstr>
      <vt:lpstr>Aspergillus</vt:lpstr>
      <vt:lpstr>Aspergillus (Cont.)</vt:lpstr>
      <vt:lpstr> Other Saprobes Beauveria </vt:lpstr>
      <vt:lpstr>Other Saprobes Chrysosporium sp.</vt:lpstr>
      <vt:lpstr>Fusarium</vt:lpstr>
      <vt:lpstr>Fusarium (Cont.)</vt:lpstr>
      <vt:lpstr>Fusarium (Cont.)</vt:lpstr>
      <vt:lpstr>Fusarium sp.</vt:lpstr>
      <vt:lpstr>Geotrichum</vt:lpstr>
      <vt:lpstr>Geotrichum sp.</vt:lpstr>
      <vt:lpstr>Purpureocillium </vt:lpstr>
      <vt:lpstr>Purpureocillium </vt:lpstr>
      <vt:lpstr>Purpureocillium sp.</vt:lpstr>
      <vt:lpstr>Penicillium</vt:lpstr>
      <vt:lpstr>Penicillium (Cont.)</vt:lpstr>
      <vt:lpstr> Other Saprobes Scopulariopsis sp. (Cont.)</vt:lpstr>
      <vt:lpstr>Other Saprobes Trichoderma sp.</vt:lpstr>
      <vt:lpstr>Septate And Phaeoid Saprobes</vt:lpstr>
      <vt:lpstr>Alternaria</vt:lpstr>
      <vt:lpstr>Alternaria (Cont.)</vt:lpstr>
      <vt:lpstr>Aureobasidium </vt:lpstr>
      <vt:lpstr>Aureobasidium (Cont.)</vt:lpstr>
      <vt:lpstr>Chaetomium</vt:lpstr>
      <vt:lpstr>Cladosporium</vt:lpstr>
      <vt:lpstr>Cladosporium (Cont.)</vt:lpstr>
      <vt:lpstr>Cladosporium (Cont.)</vt:lpstr>
      <vt:lpstr>Chaetomium sp. (Left)  Cladosporium sp. (Right)</vt:lpstr>
      <vt:lpstr>Curvularia</vt:lpstr>
      <vt:lpstr>Curvularia sp.</vt:lpstr>
      <vt:lpstr>Phoma and Pithomyces</vt:lpstr>
      <vt:lpstr>Phoma sp. (Left) Pithomyces sp. (Right)</vt:lpstr>
      <vt:lpstr>Ulocladium</vt:lpstr>
      <vt:lpstr>Ulocladium sp.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Blessing</dc:creator>
  <cp:lastModifiedBy>Tyler Thomas</cp:lastModifiedBy>
  <cp:revision>7</cp:revision>
  <dcterms:created xsi:type="dcterms:W3CDTF">2022-12-28T21:39:38Z</dcterms:created>
  <dcterms:modified xsi:type="dcterms:W3CDTF">2024-10-07T13:21:14Z</dcterms:modified>
</cp:coreProperties>
</file>