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sldIdLst>
    <p:sldId id="284" r:id="rId2"/>
    <p:sldId id="518" r:id="rId3"/>
    <p:sldId id="521" r:id="rId4"/>
    <p:sldId id="519" r:id="rId5"/>
    <p:sldId id="520" r:id="rId6"/>
    <p:sldId id="424" r:id="rId7"/>
    <p:sldId id="676" r:id="rId8"/>
    <p:sldId id="677" r:id="rId9"/>
    <p:sldId id="523" r:id="rId10"/>
    <p:sldId id="524" r:id="rId11"/>
    <p:sldId id="355" r:id="rId12"/>
    <p:sldId id="356" r:id="rId13"/>
    <p:sldId id="678" r:id="rId14"/>
    <p:sldId id="679" r:id="rId15"/>
    <p:sldId id="684" r:id="rId16"/>
    <p:sldId id="425" r:id="rId17"/>
    <p:sldId id="682" r:id="rId18"/>
    <p:sldId id="681" r:id="rId19"/>
    <p:sldId id="683" r:id="rId20"/>
    <p:sldId id="526" r:id="rId21"/>
    <p:sldId id="675" r:id="rId22"/>
    <p:sldId id="448" r:id="rId23"/>
    <p:sldId id="685" r:id="rId24"/>
    <p:sldId id="687" r:id="rId25"/>
    <p:sldId id="688" r:id="rId26"/>
    <p:sldId id="527" r:id="rId27"/>
    <p:sldId id="689" r:id="rId28"/>
    <p:sldId id="357" r:id="rId29"/>
    <p:sldId id="690" r:id="rId30"/>
    <p:sldId id="358" r:id="rId31"/>
    <p:sldId id="691" r:id="rId32"/>
    <p:sldId id="725" r:id="rId33"/>
    <p:sldId id="528" r:id="rId34"/>
    <p:sldId id="701" r:id="rId35"/>
    <p:sldId id="359" r:id="rId36"/>
    <p:sldId id="702" r:id="rId37"/>
    <p:sldId id="529" r:id="rId38"/>
    <p:sldId id="433" r:id="rId39"/>
    <p:sldId id="692" r:id="rId40"/>
    <p:sldId id="536" r:id="rId41"/>
    <p:sldId id="693" r:id="rId42"/>
    <p:sldId id="530" r:id="rId43"/>
    <p:sldId id="360" r:id="rId44"/>
    <p:sldId id="361" r:id="rId45"/>
    <p:sldId id="434" r:id="rId46"/>
    <p:sldId id="703" r:id="rId47"/>
    <p:sldId id="426" r:id="rId48"/>
    <p:sldId id="694" r:id="rId49"/>
    <p:sldId id="695" r:id="rId50"/>
    <p:sldId id="696" r:id="rId51"/>
    <p:sldId id="697" r:id="rId52"/>
    <p:sldId id="698" r:id="rId53"/>
    <p:sldId id="427" r:id="rId54"/>
    <p:sldId id="699" r:id="rId55"/>
    <p:sldId id="449" r:id="rId56"/>
    <p:sldId id="428" r:id="rId57"/>
    <p:sldId id="700" r:id="rId58"/>
    <p:sldId id="429" r:id="rId59"/>
    <p:sldId id="430" r:id="rId60"/>
    <p:sldId id="531" r:id="rId61"/>
    <p:sldId id="704" r:id="rId62"/>
    <p:sldId id="537" r:id="rId63"/>
    <p:sldId id="707" r:id="rId64"/>
    <p:sldId id="431" r:id="rId65"/>
    <p:sldId id="706" r:id="rId66"/>
    <p:sldId id="708" r:id="rId67"/>
    <p:sldId id="432" r:id="rId68"/>
    <p:sldId id="705" r:id="rId69"/>
    <p:sldId id="435" r:id="rId70"/>
    <p:sldId id="436" r:id="rId71"/>
    <p:sldId id="709" r:id="rId72"/>
    <p:sldId id="437" r:id="rId73"/>
    <p:sldId id="438" r:id="rId74"/>
    <p:sldId id="710" r:id="rId75"/>
    <p:sldId id="439" r:id="rId76"/>
    <p:sldId id="440" r:id="rId77"/>
    <p:sldId id="441" r:id="rId78"/>
    <p:sldId id="442" r:id="rId79"/>
    <p:sldId id="443" r:id="rId80"/>
    <p:sldId id="450" r:id="rId81"/>
    <p:sldId id="712" r:id="rId82"/>
    <p:sldId id="713" r:id="rId83"/>
    <p:sldId id="714" r:id="rId84"/>
    <p:sldId id="715" r:id="rId85"/>
    <p:sldId id="716" r:id="rId86"/>
    <p:sldId id="532" r:id="rId87"/>
    <p:sldId id="717" r:id="rId88"/>
    <p:sldId id="534" r:id="rId89"/>
    <p:sldId id="720" r:id="rId90"/>
    <p:sldId id="718" r:id="rId91"/>
    <p:sldId id="302" r:id="rId92"/>
    <p:sldId id="721" r:id="rId93"/>
    <p:sldId id="722" r:id="rId94"/>
    <p:sldId id="719" r:id="rId95"/>
    <p:sldId id="451" r:id="rId96"/>
    <p:sldId id="723" r:id="rId97"/>
    <p:sldId id="549" r:id="rId98"/>
    <p:sldId id="548" r:id="rId99"/>
    <p:sldId id="551" r:id="rId100"/>
    <p:sldId id="552" r:id="rId101"/>
    <p:sldId id="553" r:id="rId102"/>
    <p:sldId id="554" r:id="rId10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14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AD0DF-80F6-45C1-8922-C3A8D3D8A8A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16EA-8778-4D5A-9A45-306254DF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80BA3260-3DEE-0197-4058-0F2DEDD69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5FD04296-9611-2FF9-C7DC-2D326207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17A17E14-7B7F-FF96-6B78-7FF89C3BE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06E4E5-89C9-4B53-B3F0-5982C348385D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AF44B-FBB7-4C77-9D7E-AC0D757E427A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41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AF44B-FBB7-4C77-9D7E-AC0D757E427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1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AF44B-FBB7-4C77-9D7E-AC0D757E427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3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AF44B-FBB7-4C77-9D7E-AC0D757E427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0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4C6772EB-8AFE-F104-472F-69668BCDD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8690F0DA-76AE-872B-B416-906CED07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81E8F315-56CF-C96C-DDF5-0858B2C00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B688CF-D594-40B1-9E52-72373F334609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2786306C-2DC4-1606-6698-F7DBF0B05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0BA8276C-AAD2-66A9-4E79-10272E65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EF0AF5A2-336D-2223-F1AE-BBDB92384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F192F5-8F36-4C5C-803B-16C5D272A454}" type="slidenum">
              <a:rPr lang="en-US" altLang="en-US" sz="1200">
                <a:latin typeface="Arial" panose="020B0604020202020204" pitchFamily="34" charset="0"/>
              </a:rPr>
              <a:pPr/>
              <a:t>70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F9FAF1B5-78C2-4897-1C65-EFCF107EE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7404B466-97DA-0681-9956-4A961F6A0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CD8B3788-BCC8-A8B3-C724-0AD943D52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DBF27A-CD03-4FD0-A5F5-BBBC292CE7EB}" type="slidenum">
              <a:rPr lang="en-US" altLang="en-US" sz="1200">
                <a:latin typeface="Arial" panose="020B0604020202020204" pitchFamily="34" charset="0"/>
              </a:rPr>
              <a:pPr/>
              <a:t>91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F9FAF1B5-78C2-4897-1C65-EFCF107EE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7404B466-97DA-0681-9956-4A961F6A0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CD8B3788-BCC8-A8B3-C724-0AD943D52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DBF27A-CD03-4FD0-A5F5-BBBC292CE7EB}" type="slidenum">
              <a:rPr lang="en-US" altLang="en-US" sz="1200">
                <a:latin typeface="Arial" panose="020B0604020202020204" pitchFamily="34" charset="0"/>
              </a:rPr>
              <a:pPr/>
              <a:t>92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8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AF44B-FBB7-4C77-9D7E-AC0D757E427A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3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143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2819400"/>
            <a:ext cx="95504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23355-F2D2-C532-ADE8-39BD6C609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36800" y="6400801"/>
            <a:ext cx="79248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2254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37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7176"/>
            <a:ext cx="508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7176"/>
            <a:ext cx="508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1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0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753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F51D86F-2136-8292-09B1-20A17EE15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78C2A6C-AF62-A437-EE2C-41BB98BC4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7176"/>
            <a:ext cx="103632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DE2A04-BAE7-EBFA-37A0-EA790A634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6800" y="6388101"/>
            <a:ext cx="792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88552A0-3152-1F69-4C02-33BE7BD9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200" y="6508751"/>
            <a:ext cx="8128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A717FAC-A327-4206-8D97-C15D00EFD7D8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1E182-C692-801B-1104-975604268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671448" y="6607175"/>
            <a:ext cx="3048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2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anose="05040102010807070707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E189DCD-1CE6-6D67-CC34-1A23307E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Chapter 27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1677555-E763-5FDA-EB12-45D52BF7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645" y="3657601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Medically Significant Fungi</a:t>
            </a:r>
          </a:p>
          <a:p>
            <a:pPr algn="ctr">
              <a:buClr>
                <a:schemeClr val="tx2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 THREE</a:t>
            </a:r>
          </a:p>
        </p:txBody>
      </p:sp>
      <p:sp useBgFill="1">
        <p:nvSpPr>
          <p:cNvPr id="14340" name="Rectangle 5">
            <a:extLst>
              <a:ext uri="{FF2B5EF4-FFF2-40B4-BE49-F238E27FC236}">
                <a16:creationId xmlns:a16="http://schemas.microsoft.com/office/drawing/2014/main" id="{2D8A2BA2-643B-0C67-9CFF-4ACA5E78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477000"/>
            <a:ext cx="381000" cy="2286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71C4265-ACB4-A95F-EF76-EC6CFCB6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Species (Cont.)</a:t>
            </a:r>
            <a:endParaRPr lang="en-US" altLang="en-US" sz="6600" dirty="0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1B107534-36F8-7E43-9F97-5FDDD82C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91" y="1590261"/>
            <a:ext cx="9859618" cy="442954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notable species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krusei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tropicalis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parapsilosis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Becoming major cause of outbreaks of nosocomial infections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Species can be distinguished by differences in their carbohydrate assimilation patterns and other secondary procedures.</a:t>
            </a:r>
          </a:p>
          <a:p>
            <a:pPr lvl="1" eaLnBrk="1" hangingPunct="1"/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600" i="1" dirty="0"/>
          </a:p>
          <a:p>
            <a:pPr eaLnBrk="1" hangingPunct="1"/>
            <a:endParaRPr lang="en-US" altLang="en-US" sz="2600" i="1" dirty="0"/>
          </a:p>
          <a:p>
            <a:pPr eaLnBrk="1" hangingPunct="1"/>
            <a:endParaRPr lang="en-US" altLang="en-US" sz="2600" i="1" dirty="0"/>
          </a:p>
        </p:txBody>
      </p:sp>
    </p:spTree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8A04-6393-DB5D-3793-4CBC2D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 (Cont.)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A23E-D7B9-9688-2C3D-EB8DAC2D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 important Mucorales include </a:t>
            </a:r>
          </a:p>
          <a:p>
            <a:pPr lvl="1"/>
            <a:r>
              <a:rPr lang="en-US" i="1" dirty="0"/>
              <a:t>Rhizopus </a:t>
            </a:r>
          </a:p>
          <a:p>
            <a:pPr lvl="1"/>
            <a:r>
              <a:rPr lang="en-US" i="1" dirty="0"/>
              <a:t>Mucor </a:t>
            </a:r>
          </a:p>
          <a:p>
            <a:pPr lvl="1"/>
            <a:r>
              <a:rPr lang="en-US" i="1" dirty="0" err="1"/>
              <a:t>Lichtheimia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Cunninghamella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Syncephalastrum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Apophysomyces</a:t>
            </a:r>
            <a:r>
              <a:rPr lang="en-US" i="1" strike="sngStrike" dirty="0"/>
              <a:t> </a:t>
            </a:r>
          </a:p>
          <a:p>
            <a:pPr lvl="1"/>
            <a:r>
              <a:rPr lang="en-US" i="1" dirty="0" err="1"/>
              <a:t>Saksenaea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 err="1"/>
              <a:t>Geotrichum</a:t>
            </a:r>
            <a:r>
              <a:rPr lang="en-US" dirty="0"/>
              <a:t> is a mold that is often initially mistaken for a yeast</a:t>
            </a:r>
          </a:p>
        </p:txBody>
      </p:sp>
    </p:spTree>
    <p:extLst>
      <p:ext uri="{BB962C8B-B14F-4D97-AF65-F5344CB8AC3E}">
        <p14:creationId xmlns:p14="http://schemas.microsoft.com/office/powerpoint/2010/main" val="39103963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8A04-6393-DB5D-3793-4CBC2D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 (Cont.)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A23E-D7B9-9688-2C3D-EB8DAC2D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Saprobic fungi are most problematic in the immunocompromised host.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albicans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most commonly isolated yeast.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jirovecii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important pathogen in patients with AIDS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14491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8A04-6393-DB5D-3793-4CBC2D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 (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A23E-D7B9-9688-2C3D-EB8DAC2D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 care should be taken when working with dimorphic fungi n the laboratory. Cultures for all molds should be processed in a biological safety cabinet.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Antifungal therapy is frequently ineffective when diagnosis is delayed.</a:t>
            </a:r>
          </a:p>
        </p:txBody>
      </p:sp>
    </p:spTree>
    <p:extLst>
      <p:ext uri="{BB962C8B-B14F-4D97-AF65-F5344CB8AC3E}">
        <p14:creationId xmlns:p14="http://schemas.microsoft.com/office/powerpoint/2010/main" val="390621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16D2DE3-7B9E-ECEE-8A26-41C6A3E51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Differentiating Characteristics of Yeast</a:t>
            </a:r>
          </a:p>
        </p:txBody>
      </p:sp>
      <p:pic>
        <p:nvPicPr>
          <p:cNvPr id="174085" name="Picture 6" descr="C:\Users\12994\Desktop\Mahon\table27.7.jpg">
            <a:extLst>
              <a:ext uri="{FF2B5EF4-FFF2-40B4-BE49-F238E27FC236}">
                <a16:creationId xmlns:a16="http://schemas.microsoft.com/office/drawing/2014/main" id="{21332D33-1B76-15C2-584D-096BD8A9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52" y="1588317"/>
            <a:ext cx="8063948" cy="38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05" y="1687030"/>
            <a:ext cx="9983856" cy="38464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Important cause of meningitis, pneumonia, and septicemia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notable species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species complex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deneoformans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Major cause of opportunistic infection in patients with AIDS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Organisms are commonly found in soil contaminated with pigeon droppings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likely mode of transmission- inhalation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211427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  <a:endParaRPr lang="en-US" altLang="en-US" sz="4000" i="1" dirty="0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52" y="1520687"/>
            <a:ext cx="10172700" cy="399056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Emerging pathogens, particularly in the Pacific Northwest of the U.S. and Canada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(C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bacillisporus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deuterogattii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tetragattii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decagattii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also cause disease in immunocompromised patient immunocompetent  hosts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5932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18" y="266700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26" y="1590261"/>
            <a:ext cx="9655865" cy="4264026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spp. express a capsule (Fig. 27.61) that produces the characteristic mucoid colony.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capsule can be detected surrounding the budding yeast in CSF with the aid of India ink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nigrosin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background fluid is black, and clear unstained halos are seen around individual yeast cells.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of its low sensitivity, the use of India ink preparation is being replaced by cryptococcal antigen tests.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314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5BDF-B14F-275E-81FD-04993922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03" y="4895022"/>
            <a:ext cx="10550388" cy="100488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Bronchoalveolar lavage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Gram-variable yeast with capsules morphology suggests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E1E4D-5857-A152-BCE5-FC7C0D32E2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01C52-C9C5-48D2-8E71-22B37916C583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62F303D3-7D6C-B73C-3FA7-80AF7092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83" y="1621685"/>
            <a:ext cx="4281017" cy="28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D68AE6A5-AED6-03B4-99EC-0E20066DE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India Ink Preparation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Showing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</a:p>
        </p:txBody>
      </p:sp>
      <p:pic>
        <p:nvPicPr>
          <p:cNvPr id="176133" name="Picture 6" descr="Y:\ELS00000-IW26_[Mahon 6e]\ELS00000-IW26-SRC\Course-N\Construction\IC\jpg\Chapter027\027053.jpg">
            <a:extLst>
              <a:ext uri="{FF2B5EF4-FFF2-40B4-BE49-F238E27FC236}">
                <a16:creationId xmlns:a16="http://schemas.microsoft.com/office/drawing/2014/main" id="{C3E90E77-F8B2-DB3C-CAC8-C323E5B8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76400"/>
            <a:ext cx="639286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211427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70" y="1351722"/>
            <a:ext cx="10018643" cy="3597965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cryptococcal antigen assays and an easy-to-use lateral-flow assay are recommended for routine use in clinical microbiology laboratories.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antigen assays detect both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species complexes in CSF and serum.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85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211427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394" y="1509093"/>
            <a:ext cx="9599406" cy="3977308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spp. are noted for producing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blastoconidia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only, without producing true hyphae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cornmeal agar.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extremely difficult to distinguish members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species complexes from each other. </a:t>
            </a:r>
          </a:p>
        </p:txBody>
      </p:sp>
    </p:spTree>
    <p:extLst>
      <p:ext uri="{BB962C8B-B14F-4D97-AF65-F5344CB8AC3E}">
        <p14:creationId xmlns:p14="http://schemas.microsoft.com/office/powerpoint/2010/main" val="28233759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E8CC0098-F705-7CF8-E748-53098E3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211427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Cryptococcus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E11743-28CF-53C2-2436-B7E3BBAB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40" y="1684683"/>
            <a:ext cx="10227364" cy="3796747"/>
          </a:xfrm>
        </p:spPr>
        <p:txBody>
          <a:bodyPr/>
          <a:lstStyle/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key laboratory characteristic is that members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gattii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species complex use glycine as a sole carbon and nitrogen source in the presence of canavanine, whereas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Canavanine glycine bromothymol blue agar is commercially available for this purpose and can be used to help differentiate between these species complexes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4493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4">
            <a:extLst>
              <a:ext uri="{FF2B5EF4-FFF2-40B4-BE49-F238E27FC236}">
                <a16:creationId xmlns:a16="http://schemas.microsoft.com/office/drawing/2014/main" id="{E79D85A5-2B82-C2E8-110D-F6B97095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514600"/>
            <a:ext cx="7772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Agents of Yeast Infections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AFFD59BB-3623-44BB-3109-292A7C03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80772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Rhodotorula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38EDAA0B-04E1-03C6-1ADC-13222FFB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83333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Noted for bright salmon-pink color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Resemble Cryptococci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Possess a capsule and are urea-positive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species also nitrate-positive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common agents of disease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Known to cause opportunistic infections</a:t>
            </a:r>
          </a:p>
          <a:p>
            <a:pPr eaLnBrk="1" hangingPunct="1"/>
            <a:endParaRPr lang="en-US" altLang="en-US" sz="2200" i="1" dirty="0"/>
          </a:p>
          <a:p>
            <a:pPr eaLnBrk="1" hangingPunct="1"/>
            <a:endParaRPr lang="en-US" altLang="en-US" sz="2200" i="1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57F701-6738-5CF6-DF7D-0478D733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</a:p>
        </p:txBody>
      </p:sp>
    </p:spTree>
    <p:extLst>
      <p:ext uri="{BB962C8B-B14F-4D97-AF65-F5344CB8AC3E}">
        <p14:creationId xmlns:p14="http://schemas.microsoft.com/office/powerpoint/2010/main" val="256155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A2A3565-E348-1947-03AC-7BA9C86E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5A7A996-B3A8-A6D4-53CA-BC93E2D7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9" y="1429581"/>
            <a:ext cx="9894404" cy="4121424"/>
          </a:xfrm>
        </p:spPr>
        <p:txBody>
          <a:bodyPr/>
          <a:lstStyle/>
          <a:p>
            <a:pPr eaLnBrk="1" hangingPunct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inhabit the lungs of many mammals. </a:t>
            </a:r>
          </a:p>
          <a:p>
            <a:pPr eaLnBrk="1" hangingPunct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 carinii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originally classified with the protozoa, but nucleic acid sequencing showed conclusively that the organism is a fungus.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apparent from nucleic acid studies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P. carinii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not a single species.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P. carinii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species most commonly found in rats</a:t>
            </a:r>
            <a:r>
              <a:rPr lang="en-US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jirovecii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species most often recovered from humans.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A2A3565-E348-1947-03AC-7BA9C86E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797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5A7A996-B3A8-A6D4-53CA-BC93E2D7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7" y="1450975"/>
            <a:ext cx="9596231" cy="4378325"/>
          </a:xfrm>
        </p:spPr>
        <p:txBody>
          <a:bodyPr/>
          <a:lstStyle/>
          <a:p>
            <a:pPr marL="51435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Pneumocystis infection is acquired early in life</a:t>
            </a:r>
          </a:p>
          <a:p>
            <a:pPr marL="51435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Serologic studies have found that most humans have antibodies or antigens by 2 to 4 years of age.</a:t>
            </a:r>
          </a:p>
          <a:p>
            <a:pPr marL="51435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immunocompetent individuals, infection is asymptomatic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in immunocompromised patients, serious life-threatening pneumonia can develop.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6760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A2A3565-E348-1947-03AC-7BA9C86E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268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5A7A996-B3A8-A6D4-53CA-BC93E2D7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06997"/>
            <a:ext cx="9824830" cy="4671530"/>
          </a:xfrm>
        </p:spPr>
        <p:txBody>
          <a:bodyPr/>
          <a:lstStyle/>
          <a:p>
            <a:pPr eaLnBrk="1" hangingPunct="1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initially was identified as the causative agent in interstitial plasma cell pneumonia seen in malnourished or premature infants. 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early 1980s, it has remained one of the primary opportunistic infections found in patients with AIDS.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high incidence of disease also results from the use of immunosuppressive drugs in patients with malignancies and in organ transplant recipients.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23022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A2A3565-E348-1947-03AC-7BA9C86E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268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5A7A996-B3A8-A6D4-53CA-BC93E2D7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7" y="1401417"/>
            <a:ext cx="10232334" cy="3672509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infected with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have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Nonproductive cough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Difficulty breathing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Low-grade fever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Chest radiographs can be normal or show a diffuse interstitial infiltrate.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0884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054D596-6F77-7173-0998-8E1CFAA9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dirty="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CE99C6E-89C2-2585-745D-3980849EE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1485901"/>
            <a:ext cx="9968948" cy="407007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</a:p>
          <a:p>
            <a:pPr lvl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</a:p>
          <a:p>
            <a:pPr lvl="2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Respiratory route</a:t>
            </a:r>
          </a:p>
          <a:p>
            <a:pPr lvl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stages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Trophozoite</a:t>
            </a:r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Multiply by binary fission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Precyst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Cyst</a:t>
            </a:r>
          </a:p>
          <a:p>
            <a:pPr lvl="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Infective stage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054D596-6F77-7173-0998-8E1CFAA9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CE99C6E-89C2-2585-745D-3980849EE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580322"/>
            <a:ext cx="9067800" cy="439820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of the organism is known to occur through the respiratory route, with the cyst being the infective stage.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spores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intracystic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bodies are released from the cyst in the lung, and these trophic forms multiply asexually by binary fission on the surface of the epithelial cells (pneumocyte) lining the lung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reproduction by trophozoites also occurs, first producing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precyst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then the cyst containing spores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intracystic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bodies.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050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61865D-25D4-A4C8-440D-47C7DD6C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C8FA41E-6434-7009-DD6A-A0878FDC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65" y="1540565"/>
            <a:ext cx="9954039" cy="423903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specimens</a:t>
            </a:r>
            <a:r>
              <a:rPr lang="en-US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Bronchoalveolar lavage (BAL) fluid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Transbronchial biopsy specimens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Tracheal aspirate, pleural fluid</a:t>
            </a:r>
            <a:r>
              <a:rPr lang="en-US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Induced sputum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Sputum is the least productive.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Lavage and sputum specimens are often prepared using a cytocentrifuge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61865D-25D4-A4C8-440D-47C7DD6C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C8FA41E-6434-7009-DD6A-A0878FDC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787" y="1690688"/>
            <a:ext cx="9501809" cy="391995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Histologic stains, such as Giemsa and GMS stains, are used.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methenamine silver stain, the cyst wall stains black.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Cysts often have a punched-out ping-pong ball appearance.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Giemsa stain, the organism appears round, and the cyst wall is barely visible. </a:t>
            </a:r>
          </a:p>
          <a:p>
            <a:pPr lvl="2" eaLnBrk="1" hangingPunct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Intracystic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bodies are seen around the interior of the organism. </a:t>
            </a:r>
          </a:p>
        </p:txBody>
      </p:sp>
    </p:spTree>
    <p:extLst>
      <p:ext uri="{BB962C8B-B14F-4D97-AF65-F5344CB8AC3E}">
        <p14:creationId xmlns:p14="http://schemas.microsoft.com/office/powerpoint/2010/main" val="389532732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4">
            <a:extLst>
              <a:ext uri="{FF2B5EF4-FFF2-40B4-BE49-F238E27FC236}">
                <a16:creationId xmlns:a16="http://schemas.microsoft.com/office/drawing/2014/main" id="{E7EF294E-1025-0F71-6FFE-D81A1EE8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Incidence and Classification</a:t>
            </a:r>
          </a:p>
        </p:txBody>
      </p:sp>
      <p:sp>
        <p:nvSpPr>
          <p:cNvPr id="167939" name="Content Placeholder 5">
            <a:extLst>
              <a:ext uri="{FF2B5EF4-FFF2-40B4-BE49-F238E27FC236}">
                <a16:creationId xmlns:a16="http://schemas.microsoft.com/office/drawing/2014/main" id="{AFD80F37-DFE3-14C9-10DC-AC63B2B87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Escalating incidence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Provides evidence for identifying yeasts a species level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Classified into two groups based on reproduction characteristics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Those who reproduce sexually by forming ascospores or basidiospores are truly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yeasts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Isolates not capable of sexual reproduction are termed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yeastlike fungi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organisms are referred to here as yeasts.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8AB544FF-A6A1-0647-E733-C5CE0173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Stains of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</a:p>
        </p:txBody>
      </p:sp>
      <p:sp>
        <p:nvSpPr>
          <p:cNvPr id="181251" name="Content Placeholder 1">
            <a:extLst>
              <a:ext uri="{FF2B5EF4-FFF2-40B4-BE49-F238E27FC236}">
                <a16:creationId xmlns:a16="http://schemas.microsoft.com/office/drawing/2014/main" id="{2CF73B42-14ED-2AA9-E266-3FA18F932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A. Cysts in silver stain; B. Giemsa stain</a:t>
            </a:r>
          </a:p>
        </p:txBody>
      </p:sp>
      <p:pic>
        <p:nvPicPr>
          <p:cNvPr id="181254" name="Picture 6" descr="Y:\ELS00000-IW26_[Mahon 6e]\ELS00000-IW26-SRC\Course-N\Construction\IC\jpg\Chapter027\027054A.jpg">
            <a:extLst>
              <a:ext uri="{FF2B5EF4-FFF2-40B4-BE49-F238E27FC236}">
                <a16:creationId xmlns:a16="http://schemas.microsoft.com/office/drawing/2014/main" id="{AA0CC15C-F9FA-BA5D-E7AA-F29D1A99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2743200"/>
            <a:ext cx="4035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7" descr="Y:\ELS00000-IW26_[Mahon 6e]\ELS00000-IW26-SRC\Course-N\Construction\IC\jpg\Chapter027\027054B.jpg">
            <a:extLst>
              <a:ext uri="{FF2B5EF4-FFF2-40B4-BE49-F238E27FC236}">
                <a16:creationId xmlns:a16="http://schemas.microsoft.com/office/drawing/2014/main" id="{8F0FF0E0-4B63-F882-BB02-6C6D11F9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43200"/>
            <a:ext cx="4035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61865D-25D4-A4C8-440D-47C7DD6C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US" altLang="en-US" sz="4000" dirty="0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C8FA41E-6434-7009-DD6A-A0878FDC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65" y="1485900"/>
            <a:ext cx="10156135" cy="421916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Calcofluor white can be used to screen specimens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other fungi.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stain detects any organism that contains chitin in its cell wall. Fungi, yeasts, 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Pneumocystis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 fluoresce with a blue-white color when stained and viewed microscopically with ultraviolet light.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Immunofluorescent monoclonal antibody stains are commercially available and are widely used.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7077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E1BE-A5AE-8B1C-BDAC-F8F6B917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Pneumocystis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jiroveci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Calcoflour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white stain, fluorescence microscopy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1D7293AD-5FCE-20E3-0858-F96351E1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53" y="2446963"/>
            <a:ext cx="5034893" cy="33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7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4">
            <a:extLst>
              <a:ext uri="{FF2B5EF4-FFF2-40B4-BE49-F238E27FC236}">
                <a16:creationId xmlns:a16="http://schemas.microsoft.com/office/drawing/2014/main" id="{96C0F32F-9309-F0CA-9611-715681FA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LABORATORY DIAGNOSIS OF FUNGI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6CECB3-E15C-FA3D-CD79-891D719E7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TWENTY-SEVEN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03AB35-8C16-7960-CE6E-8FA103C6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Safety Issues</a:t>
            </a:r>
          </a:p>
        </p:txBody>
      </p:sp>
    </p:spTree>
    <p:extLst>
      <p:ext uri="{BB962C8B-B14F-4D97-AF65-F5344CB8AC3E}">
        <p14:creationId xmlns:p14="http://schemas.microsoft.com/office/powerpoint/2010/main" val="514395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0598B5D2-19CE-A753-E51E-6D799D2A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Safety Issues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C7E975E9-49A0-8B82-708D-63EC94F8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II (2) biosafety cabinet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Reduces personal exposure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Enclosed electric incinerator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Eliminates the hazards of open gas flames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of Petri dishes is hazardous; screw-top tubes (slants) are recommended to prevent aerosols.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A58A7-D5ED-F124-A6E9-A13B3FE9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Collection, Handling,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Transport</a:t>
            </a:r>
          </a:p>
        </p:txBody>
      </p:sp>
    </p:spTree>
    <p:extLst>
      <p:ext uri="{BB962C8B-B14F-4D97-AF65-F5344CB8AC3E}">
        <p14:creationId xmlns:p14="http://schemas.microsoft.com/office/powerpoint/2010/main" val="255962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54C2BF6-2F03-C646-59A4-F6A39B03D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Specimen Collection, Handling,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Transport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EC6BCF7-C73E-76AD-D886-A37D19F8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specimens should be transported and processed as soon as possible.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laboratories should maintain a protocol for specimen rejection of unsatisfactory or improperly labeled specimen.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Common specimen types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Respiratory secretions, hair, skin, nails, tissue, blood, bone marrow, CSF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344F140-5724-4A86-479C-7F7F5646C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Predominant Culture Sites for Recovery of Etiologic Agents</a:t>
            </a:r>
          </a:p>
        </p:txBody>
      </p:sp>
      <p:pic>
        <p:nvPicPr>
          <p:cNvPr id="189445" name="Picture 6" descr="C:\Users\12994\Desktop\Mahon\table27.8.jpg">
            <a:extLst>
              <a:ext uri="{FF2B5EF4-FFF2-40B4-BE49-F238E27FC236}">
                <a16:creationId xmlns:a16="http://schemas.microsoft.com/office/drawing/2014/main" id="{E593A6F4-571C-9A21-229E-3C4ECF9F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95" y="1754574"/>
            <a:ext cx="9516483" cy="31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54C2BF6-2F03-C646-59A4-F6A39B03D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991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Collection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EC6BCF7-C73E-76AD-D886-A37D19F8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Hair, skin, or nails submitted for dermatophyte culture are generally contaminated with bacteria, rapidly growing fungi, or both.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these types of specimens, primary isolation medium should contain antimicrobial agents.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7784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BDB57A8-67F3-0056-8E09-F450201E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Characteristics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57F1A828-5754-1344-5A19-54212B3D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Colony characteristics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Colony color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Ranges from white to cream or tan, with some species forming a pink- to salmon-color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Some yeasts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referred to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phaeoid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yeasts, are darkly pigmented because of melanin in their cell walls.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Colony texture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Mucoid and flowing across the culture plate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Butter-like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Velvety to wrinkled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Strain-to-strain variation in texture may be noted within a species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8EFB-87E2-1C69-82EF-EC7FDA6A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Types</a:t>
            </a:r>
          </a:p>
        </p:txBody>
      </p:sp>
      <p:sp>
        <p:nvSpPr>
          <p:cNvPr id="185347" name="Content Placeholder 2">
            <a:extLst>
              <a:ext uri="{FF2B5EF4-FFF2-40B4-BE49-F238E27FC236}">
                <a16:creationId xmlns:a16="http://schemas.microsoft.com/office/drawing/2014/main" id="{E8CBCC1A-6C85-606C-11DA-A1DB72D3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Wood lamp emits UV light &gt;365 nm and can be useful in identifying infected hairs.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Wood light can be shown on the scalp.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Sterile forceps should be used to pull affected hair.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Hairs are placed directly into a sterile Petri Dish then inoculated onto fungal medium and incubated at 22 to 30° 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8203-8AB7-7FF7-B436-1C3B7054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Types (Cont.)</a:t>
            </a:r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1636E4BC-4CC0-CA13-A732-B1318415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70" y="1282149"/>
            <a:ext cx="9188726" cy="429370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Area is cleaned with 70% alcohol before sampling.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Outer edge of a surface legion is scraped.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KOH wet mount is prepared with some of the sample collected.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KOH breaks down tissue making it easier to view fungal hyphae.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Sample material is inoculated directly onto the agar.</a:t>
            </a:r>
          </a:p>
        </p:txBody>
      </p:sp>
    </p:spTree>
    <p:extLst>
      <p:ext uri="{BB962C8B-B14F-4D97-AF65-F5344CB8AC3E}">
        <p14:creationId xmlns:p14="http://schemas.microsoft.com/office/powerpoint/2010/main" val="1330795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8203-8AB7-7FF7-B436-1C3B7054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Specimen Types (Cont.)</a:t>
            </a:r>
            <a:endParaRPr lang="en-US" dirty="0"/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1636E4BC-4CC0-CA13-A732-B13184152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61" y="1447801"/>
            <a:ext cx="9238422" cy="417774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Nails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Area is cleaned with 70% alcohol before sampling.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Nail scraping or cuttings or a complete nail may be submitted for testing.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KOH wet mount is prepared with some of the sample collected.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Sterile scissors are used to cut complete nails into thin strips, which are used to inoculate the media.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8A32E02A-486F-8104-06AF-EFA5D1E6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Types (Cont.)</a:t>
            </a:r>
            <a:endParaRPr lang="en-US" altLang="en-US" sz="4000" dirty="0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1F03E1A-DD3C-D4F7-A960-30A3234D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Blood and bone marrow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Lysis centrifugation system release organisms from cells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CSF (and other sterile fluids)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Concentrate via centrifugation before inoculation.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 drop for India ink or cryptococcal antigen test for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C. neoformans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Directly inoculate media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21D9B08E-9535-BF63-0734-5FEFCFE6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Specimen Types (Cont.)</a:t>
            </a:r>
            <a:endParaRPr lang="en-US" altLang="en-US" sz="4000" dirty="0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67551FF1-B4E6-CB42-90C2-77FE7E522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564" y="1426266"/>
            <a:ext cx="9526657" cy="443285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Abscess, wound, or tissue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Mince and grind tissue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Plate directly or perform other tests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Respiratory specimens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Plated directly or digested with mucolytic prior to plating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Urogenital or fecal specimens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Culture (yeast will grow on routine culture media)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urine, first voided morning urine is preferred</a:t>
            </a:r>
          </a:p>
          <a:p>
            <a:pPr lvl="2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Centrifuge to sediment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B27E91EC-6950-E9F2-DF2E-864D185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067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Guideline for the Identification of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Fungal Isolates</a:t>
            </a:r>
          </a:p>
        </p:txBody>
      </p:sp>
      <p:pic>
        <p:nvPicPr>
          <p:cNvPr id="190469" name="Picture 6" descr="Y:\ELS00000-IW26_[Mahon 6e]\ELS00000-IW26-SRC\Course-N\Construction\IC\jpg\Chapter027\027055A.jpg">
            <a:extLst>
              <a:ext uri="{FF2B5EF4-FFF2-40B4-BE49-F238E27FC236}">
                <a16:creationId xmlns:a16="http://schemas.microsoft.com/office/drawing/2014/main" id="{C873671C-FC34-EDC4-95A8-3B191B8A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2209800"/>
            <a:ext cx="4143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7" descr="Y:\ELS00000-IW26_[Mahon 6e]\ELS00000-IW26-SRC\Course-N\Construction\IC\jpg\Chapter027\027055B.jpg">
            <a:extLst>
              <a:ext uri="{FF2B5EF4-FFF2-40B4-BE49-F238E27FC236}">
                <a16:creationId xmlns:a16="http://schemas.microsoft.com/office/drawing/2014/main" id="{957F14A7-769A-660D-2F6C-1C1F3AE2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2209800"/>
            <a:ext cx="38433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9A8D-8E8F-6974-F3AC-ADE49331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Direct Microscopic Examination of Specimens</a:t>
            </a:r>
          </a:p>
        </p:txBody>
      </p:sp>
    </p:spTree>
    <p:extLst>
      <p:ext uri="{BB962C8B-B14F-4D97-AF65-F5344CB8AC3E}">
        <p14:creationId xmlns:p14="http://schemas.microsoft.com/office/powerpoint/2010/main" val="515602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3AFA5959-4592-2AB3-CEE6-13D4CE92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198438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Direct Examinations of Specimens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66124C1-7084-9CC4-5C3B-6914485B2A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1965" y="1401418"/>
            <a:ext cx="9740348" cy="43732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600" dirty="0"/>
              <a:t>KOH preparation</a:t>
            </a:r>
          </a:p>
          <a:p>
            <a:pPr lvl="1">
              <a:defRPr/>
            </a:pPr>
            <a:r>
              <a:rPr lang="en-US" altLang="en-US" sz="2200" dirty="0"/>
              <a:t>10% to 20% solution of KOH</a:t>
            </a:r>
          </a:p>
          <a:p>
            <a:pPr lvl="2">
              <a:defRPr/>
            </a:pPr>
            <a:r>
              <a:rPr lang="en-US" altLang="en-US" sz="1900" dirty="0"/>
              <a:t>Some may contain dimethyl sulfoxide (DMSO) and a stain</a:t>
            </a:r>
          </a:p>
          <a:p>
            <a:pPr lvl="1">
              <a:defRPr/>
            </a:pPr>
            <a:r>
              <a:rPr lang="en-US" altLang="en-US" sz="2200" dirty="0"/>
              <a:t>Equal parts sample to KOH</a:t>
            </a:r>
          </a:p>
          <a:p>
            <a:pPr lvl="1">
              <a:defRPr/>
            </a:pPr>
            <a:r>
              <a:rPr lang="en-US" altLang="en-US" sz="2200" dirty="0" err="1"/>
              <a:t>Coversliped</a:t>
            </a:r>
            <a:r>
              <a:rPr lang="en-US" altLang="en-US" sz="2200" dirty="0"/>
              <a:t> and heated gently then cooled for 15 minutes</a:t>
            </a:r>
          </a:p>
          <a:p>
            <a:pPr lvl="1">
              <a:defRPr/>
            </a:pPr>
            <a:r>
              <a:rPr lang="en-US" altLang="en-US" sz="2200" dirty="0"/>
              <a:t>Purpose of KOH</a:t>
            </a:r>
          </a:p>
          <a:p>
            <a:pPr lvl="2">
              <a:defRPr/>
            </a:pPr>
            <a:r>
              <a:rPr lang="en-US" altLang="en-US" sz="1900" dirty="0"/>
              <a:t>Breaks down keratin and skin layers to see fungi better</a:t>
            </a:r>
          </a:p>
          <a:p>
            <a:pPr>
              <a:defRPr/>
            </a:pPr>
            <a:r>
              <a:rPr lang="en-US" altLang="en-US" sz="2600" dirty="0"/>
              <a:t>KOH with calcofluor white</a:t>
            </a:r>
          </a:p>
          <a:p>
            <a:pPr lvl="1">
              <a:defRPr/>
            </a:pPr>
            <a:r>
              <a:rPr lang="en-US" altLang="en-US" sz="2200" dirty="0"/>
              <a:t>Dye binds to cellulose or polysaccharides present in chitin.</a:t>
            </a:r>
          </a:p>
          <a:p>
            <a:pPr lvl="2">
              <a:defRPr/>
            </a:pPr>
            <a:r>
              <a:rPr lang="en-US" altLang="en-US" sz="1900" dirty="0"/>
              <a:t>Apple-green or blue-white in UV light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5F4-6F44-C2E0-5AC9-3D73808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21" y="43606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 scales scrapings, KOH preparation. Hyphae present.</a:t>
            </a:r>
          </a:p>
        </p:txBody>
      </p:sp>
      <p:pic>
        <p:nvPicPr>
          <p:cNvPr id="7" name="Picture 6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E2F1E6C0-6E92-2124-0FE9-07DE43ED3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7" y="1171782"/>
            <a:ext cx="4357865" cy="28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4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5F4-6F44-C2E0-5AC9-3D73808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3" y="4663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Bronchoalveolar lavage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Calcofluor white stain, fluorescence microscopy. Morphology suggests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Cryptococcus neoformans</a:t>
            </a:r>
          </a:p>
        </p:txBody>
      </p:sp>
      <p:pic>
        <p:nvPicPr>
          <p:cNvPr id="7" name="Picture 6" descr="A picture containing flower, colorfulness, blur, yellow&#10;&#10;Description automatically generated">
            <a:extLst>
              <a:ext uri="{FF2B5EF4-FFF2-40B4-BE49-F238E27FC236}">
                <a16:creationId xmlns:a16="http://schemas.microsoft.com/office/drawing/2014/main" id="{957C41B8-1F4A-FFEC-C6AE-4841289E8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3" y="906812"/>
            <a:ext cx="5159828" cy="33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A99D1DF-01AA-8024-2CB1-FCA393F4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5ED905A-9F9A-B2EC-FBEE-539D898A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Disease ranges from superficial skin infections to systemic disease.</a:t>
            </a:r>
          </a:p>
          <a:p>
            <a:pPr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albicans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Premier cause of yeast infection in the world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opportunists in immunocompromised people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Recovered as normal biota from multiple sites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Skin, oral, mucosa, digestive tract, vagina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host conditions are altered, disease may ensue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5F4-6F44-C2E0-5AC9-3D73808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04" y="48774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 tissue abscess. Calcofluor r white stain, fluorescence microscopy.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Fungal hyphae</a:t>
            </a:r>
          </a:p>
        </p:txBody>
      </p:sp>
      <p:pic>
        <p:nvPicPr>
          <p:cNvPr id="7" name="Picture 6" descr="A close-up of a yellow sea creature&#10;&#10;Description automatically generated with low confidence">
            <a:extLst>
              <a:ext uri="{FF2B5EF4-FFF2-40B4-BE49-F238E27FC236}">
                <a16:creationId xmlns:a16="http://schemas.microsoft.com/office/drawing/2014/main" id="{2B509B4F-3A35-C064-0968-284FBC1E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58" y="1349073"/>
            <a:ext cx="4991502" cy="32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53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5F4-6F44-C2E0-5AC9-3D73808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7780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 scales scrapings. Calcofluor white stain, fluorescence microscopy.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Fungal hyphae, thin. Suggests dermatophyte.</a:t>
            </a:r>
            <a:endParaRPr lang="en-US" sz="2400" dirty="0"/>
          </a:p>
        </p:txBody>
      </p:sp>
      <p:pic>
        <p:nvPicPr>
          <p:cNvPr id="7" name="Picture 6" descr="A close-up of a yellow light&#10;&#10;Description automatically generated with low confidence">
            <a:extLst>
              <a:ext uri="{FF2B5EF4-FFF2-40B4-BE49-F238E27FC236}">
                <a16:creationId xmlns:a16="http://schemas.microsoft.com/office/drawing/2014/main" id="{242B29E6-A088-42F9-02DF-4B70A5775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3" y="1042202"/>
            <a:ext cx="5251852" cy="34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6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5F4-6F44-C2E0-5AC9-3D73808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4941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Expectorated sputum. Calcofluor white stain, fluorescence microscopy.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endParaRPr lang="en-US" sz="2400" dirty="0"/>
          </a:p>
        </p:txBody>
      </p:sp>
      <p:pic>
        <p:nvPicPr>
          <p:cNvPr id="7" name="Picture 6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1C172298-E7D5-DDDC-6E53-D6F18B18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70" y="1369678"/>
            <a:ext cx="5287059" cy="34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1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14CAC734-BEE9-6720-1CB6-37B964133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0678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Direct Examinations of Specimens (Cont.)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95AD485D-D41D-9644-7D5A-3479EDC7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 drop India ink + 1 drop of CSF sediment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Black background stain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Visualize capsules of yeast or bacteria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Tissue stains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Periodic acid</a:t>
            </a:r>
            <a:r>
              <a:rPr lang="en-IN" alt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Schiff (PAS)</a:t>
            </a:r>
          </a:p>
          <a:p>
            <a:pPr lvl="1"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Gomori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methenamine-silver (GMS)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Hematoxylin and eosin (H&amp;E)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Giemsa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Fontana-Masson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D68AE6A5-AED6-03B4-99EC-0E20066DE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India Ink Preparation Showing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</a:p>
        </p:txBody>
      </p:sp>
      <p:pic>
        <p:nvPicPr>
          <p:cNvPr id="176133" name="Picture 6" descr="Y:\ELS00000-IW26_[Mahon 6e]\ELS00000-IW26-SRC\Course-N\Construction\IC\jpg\Chapter027\027053.jpg">
            <a:extLst>
              <a:ext uri="{FF2B5EF4-FFF2-40B4-BE49-F238E27FC236}">
                <a16:creationId xmlns:a16="http://schemas.microsoft.com/office/drawing/2014/main" id="{C3E90E77-F8B2-DB3C-CAC8-C323E5B8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676400"/>
            <a:ext cx="6392862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932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100AE6C1-A410-053C-A603-1759093C3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839200" cy="944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Bone Marrow stained with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Giemsa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Stain</a:t>
            </a:r>
          </a:p>
        </p:txBody>
      </p:sp>
      <p:pic>
        <p:nvPicPr>
          <p:cNvPr id="193541" name="Picture 6" descr="Y:\ELS00000-IW26_[Mahon 6e]\ELS00000-IW26-SRC\Course-N\Construction\IC\jpg\Chapter027\027056.jpg">
            <a:extLst>
              <a:ext uri="{FF2B5EF4-FFF2-40B4-BE49-F238E27FC236}">
                <a16:creationId xmlns:a16="http://schemas.microsoft.com/office/drawing/2014/main" id="{B5740BDB-DBEE-D240-B634-110208A8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620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8A90EDC1-F2BD-CBE0-0D65-07E7348D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Staining Characteristics of Fungi </a:t>
            </a:r>
          </a:p>
        </p:txBody>
      </p:sp>
      <p:pic>
        <p:nvPicPr>
          <p:cNvPr id="194565" name="Picture 6" descr="C:\Users\12994\Desktop\Mahon\table27.9.jpg">
            <a:extLst>
              <a:ext uri="{FF2B5EF4-FFF2-40B4-BE49-F238E27FC236}">
                <a16:creationId xmlns:a16="http://schemas.microsoft.com/office/drawing/2014/main" id="{1124D63B-83B8-561C-8180-AF971EDB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61" y="1870076"/>
            <a:ext cx="5024230" cy="38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2109D-CED9-F02F-F1BF-BF07A3536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Isolation Methods</a:t>
            </a:r>
          </a:p>
        </p:txBody>
      </p:sp>
    </p:spTree>
    <p:extLst>
      <p:ext uri="{BB962C8B-B14F-4D97-AF65-F5344CB8AC3E}">
        <p14:creationId xmlns:p14="http://schemas.microsoft.com/office/powerpoint/2010/main" val="1792621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459E52C4-1CCD-6F9C-210D-1F411E0A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Isolation Methods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F038041-3603-528E-F8A7-CD51DE2D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Culture media</a:t>
            </a:r>
          </a:p>
          <a:p>
            <a:pPr lvl="1"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Sabouraud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dextrose agar (SDA) (with or without antimicrobials)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Potato dextrose agar (PDA)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Brain–heart infusion (BHI) agar enriched with blood and antimicrobials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Plates or tube media</a:t>
            </a:r>
          </a:p>
          <a:p>
            <a:pPr lvl="2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Tubes safer to handle and less susceptible to drying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5735934A-C47F-5377-6569-EE5DEEAE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4351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Primary Fungal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Culture Media</a:t>
            </a:r>
          </a:p>
        </p:txBody>
      </p:sp>
      <p:pic>
        <p:nvPicPr>
          <p:cNvPr id="196613" name="Picture 6" descr="C:\Users\12994\Desktop\Mahon\table27.10.jpg">
            <a:extLst>
              <a:ext uri="{FF2B5EF4-FFF2-40B4-BE49-F238E27FC236}">
                <a16:creationId xmlns:a16="http://schemas.microsoft.com/office/drawing/2014/main" id="{BDB6E203-7389-3265-E8BB-1467903E7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87027"/>
            <a:ext cx="4191000" cy="5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627DFE1-F667-D90F-3CB4-C2D46307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E89E1FBB-E79C-E489-5DF6-943B7B0A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752" y="1167849"/>
            <a:ext cx="10147852" cy="4244008"/>
          </a:xfrm>
        </p:spPr>
        <p:txBody>
          <a:bodyPr/>
          <a:lstStyle/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albicans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Thrush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Recognized as in indicator of immunosuppression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evolve into serious infection in patients receiving long-term antibiotics or other chemotherapeutic agents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Serious infection capable of dissemination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glabrata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account for 21% of all urinary yeast isolates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Tend to be aggressive and difficult to treat with traditional antifungal therapy in patients with multiple comorbidities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7A307832-EBCD-CE6C-067D-316CE75D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Isolation Methods (Cont.)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02958A29-D516-73B3-BD5B-1E9DD1B4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8048" cy="308430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Room temperature or 30° C 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Dimorphic at 37° C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Maintain 4 to 6 weeks.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Examine twice a week for growth.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Incubation characteristics should be recorded.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EF98-10A8-FB67-4CBB-FC7258E76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Fungi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36052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ABC2AC08-B486-EA95-1A5C-BCECB59E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Fungal Identification</a:t>
            </a:r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83EB8A28-CAC2-8541-6088-977905F1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7865" cy="342720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typically takes a group of tests to sufficiently identify fungi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Typically start by determining if the isolate is a yeast or a mold.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Molds do not always produce structures to facilitate ID.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Molecular and proteomic tests can be used with traditional procedures.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DNA hybridization, DNA sequencing, MALDI-TOF, PCR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002076-8F6A-BFE7-DC15-76ACDE0A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Macroscopic Examination</a:t>
            </a:r>
          </a:p>
        </p:txBody>
      </p:sp>
    </p:spTree>
    <p:extLst>
      <p:ext uri="{BB962C8B-B14F-4D97-AF65-F5344CB8AC3E}">
        <p14:creationId xmlns:p14="http://schemas.microsoft.com/office/powerpoint/2010/main" val="4025472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A7E3D556-DFE5-871E-87B4-38495F85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Macroscopic Examination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1C04BD6B-4F22-1AC1-79DB-03B287A5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17" y="1610140"/>
            <a:ext cx="9327874" cy="418437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Macroscopic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Colony growth rate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Texture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Pigment on reverse of colony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Septate versus sparsely septate hyphae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Hyaline or dematiaceous hyphae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Reproductive (fruiting) structures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Types, size, shape, and arrangement of conidia/ascospores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002076-8F6A-BFE7-DC15-76ACDE0A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Microscopic Examination</a:t>
            </a:r>
          </a:p>
        </p:txBody>
      </p:sp>
    </p:spTree>
    <p:extLst>
      <p:ext uri="{BB962C8B-B14F-4D97-AF65-F5344CB8AC3E}">
        <p14:creationId xmlns:p14="http://schemas.microsoft.com/office/powerpoint/2010/main" val="3878837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A7E3D556-DFE5-871E-87B4-38495F85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Macroscopic Examination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1C04BD6B-4F22-1AC1-79DB-03B287A5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761" y="1591575"/>
            <a:ext cx="9443830" cy="386997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Septate versus sparsely septate hyphae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Hyaline or dematiaceous hyphae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Reproductive (fruiting) structures</a:t>
            </a:r>
          </a:p>
          <a:p>
            <a:pPr lvl="1" eaLnBrk="1" hangingPunct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Types, size, shape, and arrangement of conidia/ascospores</a:t>
            </a:r>
          </a:p>
        </p:txBody>
      </p:sp>
    </p:spTree>
    <p:extLst>
      <p:ext uri="{BB962C8B-B14F-4D97-AF65-F5344CB8AC3E}">
        <p14:creationId xmlns:p14="http://schemas.microsoft.com/office/powerpoint/2010/main" val="302767749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B65D7A5C-BD6D-079A-6FB7-590D7A1D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Tease Mount 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A35D845-6ACA-C262-DF07-7D3E14C4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896" cy="303957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Tease mount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teasing needles or sterile applicator sticks are used to remove a portion of the mycelium from the middle third of the colony.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Mount in drop of lactophenol aniline (cotton) blue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Gently tease apart the colony and overlay with cover slip to disperse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Examine at ×100 or ×400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B65D7A5C-BD6D-079A-6FB7-590D7A1D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Modified Tease Mount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A35D845-6ACA-C262-DF07-7D3E14C4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Modified tease mount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practical and permits retention of more of the fruiting structure.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mycelia are placed into a drop of LPCB on a slide but not teased apart, a coverslip is added, and the slide is examined microscopically at low and high magnifications. </a:t>
            </a:r>
          </a:p>
        </p:txBody>
      </p:sp>
    </p:spTree>
    <p:extLst>
      <p:ext uri="{BB962C8B-B14F-4D97-AF65-F5344CB8AC3E}">
        <p14:creationId xmlns:p14="http://schemas.microsoft.com/office/powerpoint/2010/main" val="3575446620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0FFE52F-12A5-10C4-71EA-1A029045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Cellophane Tape Preparation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A995EB66-7C2B-01C6-16D8-8989FF76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595230"/>
            <a:ext cx="9177130" cy="437853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Cellophane tape preparation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 cellophane tape gently but firmly to surface of the colony.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 one side of tape to slide with drop of LPCB.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Stretch tape across slide, lowering it into the stain.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Pull taught and affix other side of tape, avoiding air bubbles.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784F-8402-4D2C-26D6-203CC241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9122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Bronchoalveloar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lavage.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Gram-positive yeasts with buds, morphology consistent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80A73-A643-B65F-7E7F-7E7DCDCB07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01C52-C9C5-48D2-8E71-22B37916C58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 descr="A picture containing pink, magenta, colorfulness, plant&#10;&#10;Description automatically generated">
            <a:extLst>
              <a:ext uri="{FF2B5EF4-FFF2-40B4-BE49-F238E27FC236}">
                <a16:creationId xmlns:a16="http://schemas.microsoft.com/office/drawing/2014/main" id="{8EC3C70A-DF33-939B-AD9F-B6121A312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0" y="1608764"/>
            <a:ext cx="4094740" cy="26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58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4045ECB-55A7-A8E1-B6C7-8E973E40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Slide Culture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80363CB5-CDDE-0A5B-0F7E-9FFE7ABE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cultures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Useful for demonstrating the natural morphology of fungal structures</a:t>
            </a:r>
            <a:r>
              <a:rPr 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conidiation in some poorly fruiting fungi.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slide culture can be preserved for a prolong period, making those of known isolates useful for future comparison against isolates awaiting identification.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several methods available. 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F39855-BF68-F842-11A5-CD0147A0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Miscellaneous Tests for the Identification Of Molds</a:t>
            </a:r>
          </a:p>
        </p:txBody>
      </p:sp>
    </p:spTree>
    <p:extLst>
      <p:ext uri="{BB962C8B-B14F-4D97-AF65-F5344CB8AC3E}">
        <p14:creationId xmlns:p14="http://schemas.microsoft.com/office/powerpoint/2010/main" val="25636727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2881410F-11DE-3044-B839-36E33448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Miscellaneous Tests for Molds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DD46AAF1-BF9D-4413-123C-0AFC3029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Hair perforation test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Urease test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Thiamine requirement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Trichophyton agars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Growth on rice grains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DD2EE84A-17A5-FD3B-172B-5B2246D0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Hair Perforation Test</a:t>
            </a:r>
          </a:p>
        </p:txBody>
      </p:sp>
      <p:pic>
        <p:nvPicPr>
          <p:cNvPr id="204805" name="Picture 6" descr="Y:\ELS00000-IW26_[Mahon 6e]\ELS00000-IW26-SRC\Course-N\Construction\IC\jpg\Chapter027\027057.jpg">
            <a:extLst>
              <a:ext uri="{FF2B5EF4-FFF2-40B4-BE49-F238E27FC236}">
                <a16:creationId xmlns:a16="http://schemas.microsoft.com/office/drawing/2014/main" id="{B04D3609-A5CD-221E-C1FB-78F5CE18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70881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F39855-BF68-F842-11A5-CD0147A0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0" cap="none" dirty="0">
                <a:latin typeface="Arial" panose="020B0604020202020204" pitchFamily="34" charset="0"/>
                <a:cs typeface="Arial" panose="020B0604020202020204" pitchFamily="34" charset="0"/>
              </a:rPr>
              <a:t>Miscellaneous Tests for the Identification of Yeasts</a:t>
            </a:r>
          </a:p>
        </p:txBody>
      </p:sp>
    </p:spTree>
    <p:extLst>
      <p:ext uri="{BB962C8B-B14F-4D97-AF65-F5344CB8AC3E}">
        <p14:creationId xmlns:p14="http://schemas.microsoft.com/office/powerpoint/2010/main" val="23367161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9DF07736-25E3-F71F-816F-50D0A48C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0" y="3048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Miscellaneous Tests for Yeasts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60AEA43-6F95-0096-E09D-38F54899CD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6995" y="1237422"/>
            <a:ext cx="9655865" cy="435830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 tube production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Easiest test to perform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Carbohydrate assimilation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Identifies which carbohydrates a yeast can use aerobically as a sole carbon source creating an assimilation pattern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Chromogenic substrates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Based on different colors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Cornmeal agar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recognition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blastoconidia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chlamydoconidia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arthroconidia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35335B6-30A3-2D98-DE83-C607FF4A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763000" cy="12192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Schematic Diagram Showing Germ Tube Test to Presumptively Identify Yeasts</a:t>
            </a:r>
          </a:p>
        </p:txBody>
      </p:sp>
      <p:pic>
        <p:nvPicPr>
          <p:cNvPr id="206853" name="Picture 6" descr="Y:\ELS00000-IW26_[Mahon 6e]\ELS00000-IW26-SRC\Course-N\Construction\IC\jpg\Chapter027\027058.jpg">
            <a:extLst>
              <a:ext uri="{FF2B5EF4-FFF2-40B4-BE49-F238E27FC236}">
                <a16:creationId xmlns:a16="http://schemas.microsoft.com/office/drawing/2014/main" id="{6833AECE-E0A1-C7F4-550D-ED0C3E9A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0700"/>
            <a:ext cx="762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F59F93B-8A5F-5000-4769-EF80A7A85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Germ Tube and Pseudogerm Tube Production</a:t>
            </a:r>
          </a:p>
        </p:txBody>
      </p:sp>
      <p:pic>
        <p:nvPicPr>
          <p:cNvPr id="207877" name="Picture 7" descr="Y:\ELS00000-IW26_[Mahon 6e]\ELS00000-IW26-SRC\Course-N\Construction\IC\jpg\Chapter027\027059.jpg">
            <a:extLst>
              <a:ext uri="{FF2B5EF4-FFF2-40B4-BE49-F238E27FC236}">
                <a16:creationId xmlns:a16="http://schemas.microsoft.com/office/drawing/2014/main" id="{605A9B85-D91E-2A5F-CF32-1119C6BC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209800"/>
            <a:ext cx="3994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8" descr="Y:\ELS00000-IW26_[Mahon 6e]\ELS00000-IW26-SRC\Course-N\Construction\IC\jpg\Chapter027\027060.jpg">
            <a:extLst>
              <a:ext uri="{FF2B5EF4-FFF2-40B4-BE49-F238E27FC236}">
                <a16:creationId xmlns:a16="http://schemas.microsoft.com/office/drawing/2014/main" id="{7EE41CE7-EE9C-949E-4F0C-7FAC0043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3994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4FACADCE-F77D-E1AC-0CD4-B403EC42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C. albicans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 Cornmeal Agar</a:t>
            </a:r>
          </a:p>
        </p:txBody>
      </p:sp>
      <p:pic>
        <p:nvPicPr>
          <p:cNvPr id="208901" name="Picture 6" descr="Y:\ELS00000-IW26_[Mahon 6e]\ELS00000-IW26-SRC\Course-N\Construction\IC\jpg\Chapter027\027061.jpg">
            <a:extLst>
              <a:ext uri="{FF2B5EF4-FFF2-40B4-BE49-F238E27FC236}">
                <a16:creationId xmlns:a16="http://schemas.microsoft.com/office/drawing/2014/main" id="{4EFDB9D2-89B3-B87F-3EE8-B1FDA09A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01" y="1613453"/>
            <a:ext cx="6805612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84CC82A9-1DE6-A21D-6715-895C0FCB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9925" name="Picture 6" descr="Y:\ELS00000-IW26_[Mahon 6e]\ELS00000-IW26-SRC\Course-N\Construction\IC\jpg\Chapter027\027062.jpg">
            <a:extLst>
              <a:ext uri="{FF2B5EF4-FFF2-40B4-BE49-F238E27FC236}">
                <a16:creationId xmlns:a16="http://schemas.microsoft.com/office/drawing/2014/main" id="{567B3522-75F6-E672-7AB9-E8A6FF73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447800"/>
            <a:ext cx="68056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784F-8402-4D2C-26D6-203CC241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3" y="4883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Expectorated sputum.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Gram-positive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pseudohyphae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morphology consistent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80A73-A643-B65F-7E7F-7E7DCDCB07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01C52-C9C5-48D2-8E71-22B37916C58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 descr="A picture containing child art, drawing, sketch, pink&#10;&#10;Description automatically generated">
            <a:extLst>
              <a:ext uri="{FF2B5EF4-FFF2-40B4-BE49-F238E27FC236}">
                <a16:creationId xmlns:a16="http://schemas.microsoft.com/office/drawing/2014/main" id="{539C3467-B307-2624-3E93-F57EAAD4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1883"/>
            <a:ext cx="4631658" cy="30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01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FCCE706-EC27-FBC2-4F06-0CBB50B3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1534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Miscellaneous Tests for Yeasts (Cont.)</a:t>
            </a:r>
            <a:endParaRPr lang="en-US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7AED561B-C30C-774B-F6D7-8256B7A66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2087" y="1525657"/>
            <a:ext cx="9571383" cy="39855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Potassium nitrate assimilation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Positive turns the medium blue.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Negative result turns the medium yellow.</a:t>
            </a:r>
          </a:p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Temperature studies</a:t>
            </a:r>
          </a:p>
          <a:p>
            <a:pPr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Urease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Christensen urea agar</a:t>
            </a:r>
          </a:p>
          <a:p>
            <a:pPr marL="0" indent="0">
              <a:buNone/>
              <a:defRPr/>
            </a:pPr>
            <a:endParaRPr lang="en-US" altLang="en-US" sz="19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890A7C-260A-6164-BDEC-7E0EEDA7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Diagnosis Using Clinical Specimens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Surrogate Markers</a:t>
            </a:r>
          </a:p>
        </p:txBody>
      </p:sp>
    </p:spTree>
    <p:extLst>
      <p:ext uri="{BB962C8B-B14F-4D97-AF65-F5344CB8AC3E}">
        <p14:creationId xmlns:p14="http://schemas.microsoft.com/office/powerpoint/2010/main" val="1796257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FCCE706-EC27-FBC2-4F06-0CBB50B3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(1,3)-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-Glucan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7AED561B-C30C-774B-F6D7-8256B7A66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7422" y="1447800"/>
            <a:ext cx="9626048" cy="346213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Important component of the cell wall of various fungi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Pathogenic yeasts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Pathogenic molds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assay is a chromogenic test based on activation of the horseshoe crab coagulation cascade by (1,3)-β-d-glucan and uses amebocyte enzymes from Limulus polyphemus.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38796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6FCCE706-EC27-FBC2-4F06-0CBB50B3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31777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(1,3)-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-Glucan (Cont.)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7AED561B-C30C-774B-F6D7-8256B7A66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5961" y="1630366"/>
            <a:ext cx="9382539" cy="40299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studies have demonstrated the utility of this assay for the diagnosis of invasive fungal infections. 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various substances as well as some bacteria can lead to false-positive results. 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cryptococci lack (1,3)-β-d-glucan, so they are negative. 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addition, this is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panfungal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assay, so a positive result does not provide information on the species that may be causing infection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1594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E7C2-5ED5-D55A-7E48-C5CE3C9D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Galactomannan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6DE3-30D4-4AB7-5BD2-C353377E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component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cell wall within plasma or BAL fluid that can often be used used in the diagnosis of invasive infections caused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now part of the diagnostic criteria for probable invasive aspergillosis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done using ELISA methods</a:t>
            </a:r>
          </a:p>
        </p:txBody>
      </p:sp>
    </p:spTree>
    <p:extLst>
      <p:ext uri="{BB962C8B-B14F-4D97-AF65-F5344CB8AC3E}">
        <p14:creationId xmlns:p14="http://schemas.microsoft.com/office/powerpoint/2010/main" val="25318479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36C4-4AB5-E9CF-48EA-2E64BF3A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T2 magnetic resonance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EE5A-7FB9-0BDA-93B1-88683D7C0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relatively new assay for the diagnosis of invasive candidiasis combines nuclear magnetic resonance spectroscopy with PCR to detect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cells directly in blood samples.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assay has excellent analytical sensitivity, being able to detect one to three colony-forming units of Candida per milliliter of blood.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results are rapidly available, usually within 4 hours in one study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0156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207FA1E-829D-9366-E9C9-2A11F58B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1534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Cryptococcal antigen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0E8397BD-469D-D815-0EF1-542FA1DE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99" y="1386510"/>
            <a:ext cx="9541565" cy="3911048"/>
          </a:xfrm>
        </p:spPr>
        <p:txBody>
          <a:bodyPr/>
          <a:lstStyle/>
          <a:p>
            <a:pPr marL="51435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be performed on CSF or serum</a:t>
            </a:r>
          </a:p>
          <a:p>
            <a:pPr marL="51435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available assays detect the glucuronoxylomannan component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antigen.</a:t>
            </a:r>
          </a:p>
          <a:p>
            <a:pPr marL="514350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Types of assays available</a:t>
            </a:r>
          </a:p>
          <a:p>
            <a:pPr marL="91440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Latex agglutination</a:t>
            </a:r>
          </a:p>
          <a:p>
            <a:pPr marL="91440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EIA</a:t>
            </a:r>
          </a:p>
          <a:p>
            <a:pPr marL="914400" lvl="1" indent="-457200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Lateral flow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6EFB16-E378-E443-6755-456CCA22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IMMUNODIAGNOSIS OF FUNGAL DISEASE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76F38C-F4DC-FC70-3DC6-DE23F90B1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TWENTY-SEVEN</a:t>
            </a:r>
          </a:p>
        </p:txBody>
      </p:sp>
    </p:spTree>
    <p:extLst>
      <p:ext uri="{BB962C8B-B14F-4D97-AF65-F5344CB8AC3E}">
        <p14:creationId xmlns:p14="http://schemas.microsoft.com/office/powerpoint/2010/main" val="13568232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4">
            <a:extLst>
              <a:ext uri="{FF2B5EF4-FFF2-40B4-BE49-F238E27FC236}">
                <a16:creationId xmlns:a16="http://schemas.microsoft.com/office/drawing/2014/main" id="{7BF6ED52-98FD-A17B-36A3-D54BE06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Immunodiagnosis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19" name="Content Placeholder 5">
            <a:extLst>
              <a:ext uri="{FF2B5EF4-FFF2-40B4-BE49-F238E27FC236}">
                <a16:creationId xmlns:a16="http://schemas.microsoft.com/office/drawing/2014/main" id="{A97DB165-1438-7EB3-BD79-12D2B35F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61" y="1625048"/>
            <a:ext cx="9720469" cy="391601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Skin test reactivity to fungal antigens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Uses antigen extract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Only valuable if patient has a history of a nonreactive skin test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Antibody detection assays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 is probably double-immunodiffusion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Individuals can have detectable antibodies but not active infection.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Interlaboratory discrepancies have been reported.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5F4CF9-199C-22A4-B1AC-CB30EE70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ANTIFUNGAL SUSCEPTIBILITY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97A408-5071-3DC3-5285-E95546224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TWENTY-SEVEN</a:t>
            </a:r>
          </a:p>
        </p:txBody>
      </p:sp>
    </p:spTree>
    <p:extLst>
      <p:ext uri="{BB962C8B-B14F-4D97-AF65-F5344CB8AC3E}">
        <p14:creationId xmlns:p14="http://schemas.microsoft.com/office/powerpoint/2010/main" val="120019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61F1D1D-2740-EA3F-D8D3-03B02F4F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Species (Cont.)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9240A6E7-9DC6-244B-943C-3A10926B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auris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emerging multidrug-resistant yeast linked to high mortality rates in hospital-acquired infections worldwide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hospital setting, likely transmitted patient to patient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Colonized patients should be placed on contact precautions (recommendation of the CDC).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MALDI-TOF mass spectrometry can identify this species.</a:t>
            </a:r>
          </a:p>
          <a:p>
            <a:pPr eaLnBrk="1" hangingPunct="1"/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600" i="1" dirty="0"/>
          </a:p>
          <a:p>
            <a:pPr eaLnBrk="1" hangingPunct="1"/>
            <a:endParaRPr lang="en-US" altLang="en-US" sz="2600" i="1" dirty="0"/>
          </a:p>
          <a:p>
            <a:pPr eaLnBrk="1" hangingPunct="1"/>
            <a:endParaRPr lang="en-US" altLang="en-US" sz="2600" i="1" dirty="0"/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C467D4-4B68-0C45-A972-B567D3D5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Antifungal Agents</a:t>
            </a:r>
          </a:p>
        </p:txBody>
      </p:sp>
    </p:spTree>
    <p:extLst>
      <p:ext uri="{BB962C8B-B14F-4D97-AF65-F5344CB8AC3E}">
        <p14:creationId xmlns:p14="http://schemas.microsoft.com/office/powerpoint/2010/main" val="6756720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3E631798-9A66-0393-958A-4C90CFFB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Agents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52C2A4-5061-6237-EDD1-0D3FD1BA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options for treating fungal infection include drugs primarily from four classes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polyene, azole, echinocandin, and allylamine.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many years, the primary antifungal agent was amphotericin B, a polyene. </a:t>
            </a:r>
          </a:p>
          <a:p>
            <a:pPr lvl="1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agent has a broad spectrum of activity in addition to fungicidal activity. </a:t>
            </a:r>
          </a:p>
          <a:p>
            <a:pPr lvl="1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only is this agent lethal to fungi, but it is also toxic to patients. 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3E631798-9A66-0393-958A-4C90CFFB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Agents (Cont.)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52C2A4-5061-6237-EDD1-0D3FD1BA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class with the largest number of agents is the azoles.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noteworthy compounds in this class include fluconazole, itraconazole,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isavuconazole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posaconazole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voriconazole.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azoles are important because they exhibit reasonable activity against fungi while causing fewer side effects.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Fluconazole is the leading agent for treating yeast infections but has limited to no activity against molds.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5236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EF95-FAFB-AB7F-DDA4-8A43EFA6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Agents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28C4-D579-62DE-C296-44A2C1E4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agents worth noting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Caspofungin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 member of the echinocandins group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CDC recommends an echinocandin for the treatment of invasive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auris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infections.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FDA-approved allylamines are terbinafine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naftifine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Terbinafine may be given orally or applied topically and is active against several groups of fungi, including the dermatophytes. 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Naftifine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used only topically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3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C467D4-4B68-0C45-A972-B567D3D5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Susceptibility Testing</a:t>
            </a:r>
          </a:p>
        </p:txBody>
      </p:sp>
    </p:spTree>
    <p:extLst>
      <p:ext uri="{BB962C8B-B14F-4D97-AF65-F5344CB8AC3E}">
        <p14:creationId xmlns:p14="http://schemas.microsoft.com/office/powerpoint/2010/main" val="37142346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16723F1-08A5-2BA9-2805-D7C67A5E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Susceptibility Testing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E46FE251-5DCE-5C89-87A5-9572CD5D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3" y="1585291"/>
            <a:ext cx="9864587" cy="312585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Clinical and Laboratory Standards Institute (CLSI) standards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M27 for yeast testing, M38 for mold testing,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M44 for disk diffusion testing for yeasts, and M51 for disk diffusion testing for molds.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Fungal susceptibility testing is gaining popularity.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16723F1-08A5-2BA9-2805-D7C67A5E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Antifungal Susceptibility Testing (Cont.)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E46FE251-5DCE-5C89-87A5-9572CD5D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550505"/>
            <a:ext cx="9859618" cy="4248978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largest barrier to widespread antifungal testing is the lack of established breakpoints for most of the agents. 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Breakpoints are now species specific by drug, with results placing the organism categorically in the same manner as bacteria.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specifics vary by antifungal agent type.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other drugs are studied, and breakpoints are established, the usefulness of antifungal susceptibility testing will most likely remain limited</a:t>
            </a:r>
            <a:r>
              <a:rPr lang="en-US" sz="2400" dirty="0"/>
              <a:t>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2804469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5FE4-DA9A-2BB2-50E4-95E2BD08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DF1F-D2F0-830D-6F39-A73D7C01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Yeasts typically reproduce by budding, whereas molds often reproduce by forming conidia/spores.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large array of fungi are capable of causing human infections.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Fungi can be isolated from almost any type of clinical specimen</a:t>
            </a:r>
          </a:p>
        </p:txBody>
      </p:sp>
    </p:spTree>
    <p:extLst>
      <p:ext uri="{BB962C8B-B14F-4D97-AF65-F5344CB8AC3E}">
        <p14:creationId xmlns:p14="http://schemas.microsoft.com/office/powerpoint/2010/main" val="28517355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8A04-6393-DB5D-3793-4CBC2D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A23E-D7B9-9688-2C3D-EB8DAC2D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Fungal identification is based on a variety of characteristics</a:t>
            </a:r>
            <a:r>
              <a:rPr lang="en-US" sz="11200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Macroscopic appearance</a:t>
            </a:r>
            <a:endParaRPr lang="en-US" sz="9600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Microscopic appearance</a:t>
            </a:r>
            <a:r>
              <a:rPr lang="en-US" sz="9600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Ability to grow at various temperatures</a:t>
            </a:r>
            <a:endParaRPr lang="en-US" sz="9600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Biochemical reactions</a:t>
            </a:r>
            <a:endParaRPr lang="en-US" sz="9600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Molecular and proteomic assays are now commonly used for fungal identification.</a:t>
            </a:r>
          </a:p>
          <a:p>
            <a:r>
              <a:rPr lang="en-US" sz="11200" dirty="0" err="1">
                <a:latin typeface="Arial" panose="020B0604020202020204" pitchFamily="34" charset="0"/>
                <a:cs typeface="Arial" panose="020B0604020202020204" pitchFamily="34" charset="0"/>
              </a:rPr>
              <a:t>Phaeoid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(dematiaceous) fungi produce dark pigments. </a:t>
            </a:r>
          </a:p>
          <a:p>
            <a:r>
              <a:rPr lang="en-US" sz="11200" dirty="0" err="1">
                <a:latin typeface="Arial" panose="020B0604020202020204" pitchFamily="34" charset="0"/>
                <a:cs typeface="Arial" panose="020B0604020202020204" pitchFamily="34" charset="0"/>
              </a:rPr>
              <a:t>Dermatophytoses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are caused by </a:t>
            </a:r>
          </a:p>
          <a:p>
            <a:pPr lvl="1"/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Trichophyton, </a:t>
            </a:r>
            <a:r>
              <a:rPr lang="en-US" sz="9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Microsporum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Epidermophyton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species. </a:t>
            </a:r>
          </a:p>
          <a:p>
            <a:pPr marL="457200" lvl="1" indent="0">
              <a:buNone/>
            </a:pPr>
            <a:endParaRPr lang="en-US" sz="3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macroscopic appearance, microscopic appearance, ability to grow at various temperatures, and biochemical reactions. Molecular and proteomic assays are now commonly used for fungal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20575303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8A04-6393-DB5D-3793-4CBC2DC3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Points to Remember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A23E-D7B9-9688-2C3D-EB8DAC2D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thermally dimorphic fungi </a:t>
            </a:r>
          </a:p>
          <a:p>
            <a:pPr lvl="1"/>
            <a:r>
              <a:rPr lang="en-US" i="1" dirty="0"/>
              <a:t>Blastomyces </a:t>
            </a:r>
            <a:r>
              <a:rPr lang="en-US" dirty="0"/>
              <a:t>spp</a:t>
            </a:r>
            <a:r>
              <a:rPr lang="en-US" i="1" dirty="0"/>
              <a:t>.</a:t>
            </a:r>
          </a:p>
          <a:p>
            <a:pPr lvl="1"/>
            <a:r>
              <a:rPr lang="en-US" i="1" dirty="0"/>
              <a:t>Coccidioides </a:t>
            </a:r>
            <a:r>
              <a:rPr lang="en-US" i="1" dirty="0" err="1"/>
              <a:t>immitis</a:t>
            </a:r>
            <a:r>
              <a:rPr lang="en-US" i="1" dirty="0"/>
              <a:t> </a:t>
            </a:r>
          </a:p>
          <a:p>
            <a:pPr lvl="1"/>
            <a:r>
              <a:rPr lang="en-US" i="1" dirty="0"/>
              <a:t>Coccidioides </a:t>
            </a:r>
            <a:r>
              <a:rPr lang="en-US" i="1" dirty="0" err="1"/>
              <a:t>posadasii</a:t>
            </a:r>
            <a:endParaRPr lang="en-US" i="1" dirty="0"/>
          </a:p>
          <a:p>
            <a:pPr lvl="1"/>
            <a:r>
              <a:rPr lang="en-US" i="1" dirty="0"/>
              <a:t>Histoplasma spp.</a:t>
            </a:r>
          </a:p>
          <a:p>
            <a:pPr lvl="1"/>
            <a:r>
              <a:rPr lang="en-US" i="1" dirty="0"/>
              <a:t>Paracoccidioides </a:t>
            </a:r>
            <a:r>
              <a:rPr lang="en-US" dirty="0"/>
              <a:t>spp.</a:t>
            </a:r>
          </a:p>
          <a:p>
            <a:pPr lvl="1"/>
            <a:r>
              <a:rPr lang="en-US" i="1" dirty="0" err="1"/>
              <a:t>Sporothrix</a:t>
            </a:r>
            <a:r>
              <a:rPr lang="en-US" i="1" dirty="0"/>
              <a:t> </a:t>
            </a:r>
            <a:r>
              <a:rPr lang="en-US" i="1" dirty="0" err="1"/>
              <a:t>schenckii</a:t>
            </a:r>
            <a:r>
              <a:rPr lang="en-US" i="1" dirty="0"/>
              <a:t> </a:t>
            </a:r>
            <a:r>
              <a:rPr lang="en-US" dirty="0"/>
              <a:t>species complex</a:t>
            </a:r>
            <a:endParaRPr lang="en-US" strike="sngStrike" dirty="0"/>
          </a:p>
          <a:p>
            <a:pPr lvl="1"/>
            <a:r>
              <a:rPr lang="en-US" i="1" dirty="0" err="1"/>
              <a:t>Talaromyces</a:t>
            </a:r>
            <a:r>
              <a:rPr lang="en-US" i="1" dirty="0"/>
              <a:t> (Penicillium) </a:t>
            </a:r>
            <a:r>
              <a:rPr lang="en-US" i="1" dirty="0" err="1"/>
              <a:t>marneffei</a:t>
            </a:r>
            <a:r>
              <a:rPr lang="en-US" dirty="0"/>
              <a:t> are often associated with systemic mycoses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55237"/>
      </p:ext>
    </p:extLst>
  </p:cSld>
  <p:clrMapOvr>
    <a:masterClrMapping/>
  </p:clrMapOvr>
</p:sld>
</file>

<file path=ppt/theme/theme1.xml><?xml version="1.0" encoding="utf-8"?>
<a:theme xmlns:a="http://schemas.openxmlformats.org/drawingml/2006/main" name="Neon-RoyalBlue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on-RoyalBlue" id="{72EAA468-4DB8-4A64-830F-1CBAD7B3591C}" vid="{6AF9C7EC-0BC1-4F79-9811-701B7FD60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Neon-RoyalBlue</Template>
  <TotalTime>716</TotalTime>
  <Words>3461</Words>
  <Application>Microsoft Office PowerPoint</Application>
  <PresentationFormat>Widescreen</PresentationFormat>
  <Paragraphs>521</Paragraphs>
  <Slides>102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Wingdings 2</vt:lpstr>
      <vt:lpstr>Wingdings 3</vt:lpstr>
      <vt:lpstr>Neon-RoyalBlue</vt:lpstr>
      <vt:lpstr>PowerPoint Presentation</vt:lpstr>
      <vt:lpstr>Agents of Yeast Infections</vt:lpstr>
      <vt:lpstr>Incidence and Classification</vt:lpstr>
      <vt:lpstr>General Characteristics</vt:lpstr>
      <vt:lpstr>Candida  Characteristics</vt:lpstr>
      <vt:lpstr>Candida Species</vt:lpstr>
      <vt:lpstr>Bronchoalveloar lavage. Gram-positive yeasts with buds, morphology consistent with Candida spp.</vt:lpstr>
      <vt:lpstr>Expectorated sputum. Gram-positive pseudohyphae morphology consistent with Candida spp.</vt:lpstr>
      <vt:lpstr>Candida Species (Cont.)</vt:lpstr>
      <vt:lpstr>Candida Species (Cont.)</vt:lpstr>
      <vt:lpstr>Differentiating Characteristics of Yeast</vt:lpstr>
      <vt:lpstr>Cryptococcus</vt:lpstr>
      <vt:lpstr>Cryptococcus</vt:lpstr>
      <vt:lpstr>Cryptococcus (Cont.)</vt:lpstr>
      <vt:lpstr>Bronchoalveolar lavage Gram-variable yeast with capsules morphology suggests Cryptococcus spp.</vt:lpstr>
      <vt:lpstr>India Ink Preparation  Showing Cryptococcus</vt:lpstr>
      <vt:lpstr>Cryptococcus (Cont.)</vt:lpstr>
      <vt:lpstr>Cryptococcus (Cont.)</vt:lpstr>
      <vt:lpstr>Cryptococcus (Cont.)</vt:lpstr>
      <vt:lpstr>Rhodotorula</vt:lpstr>
      <vt:lpstr>PowerPoint Presentation</vt:lpstr>
      <vt:lpstr>Pneumocystis</vt:lpstr>
      <vt:lpstr>Pneumocystis (Cont.)</vt:lpstr>
      <vt:lpstr>Pneumocystis (Cont.)</vt:lpstr>
      <vt:lpstr>Pneumocystis (Cont.)</vt:lpstr>
      <vt:lpstr>Pneumocystis (Cont.)</vt:lpstr>
      <vt:lpstr>Pneumocystis (Cont.)</vt:lpstr>
      <vt:lpstr>Pneumocystis (Cont.)</vt:lpstr>
      <vt:lpstr>Pneumocystis (Cont.)</vt:lpstr>
      <vt:lpstr>Stains of Pneumocystis</vt:lpstr>
      <vt:lpstr>Pneumocystis (Cont.)</vt:lpstr>
      <vt:lpstr> Pneumocystis jiroveci Calcoflour white stain, fluorescence microscopy</vt:lpstr>
      <vt:lpstr>LABORATORY DIAGNOSIS OF FUNGI</vt:lpstr>
      <vt:lpstr>PowerPoint Presentation</vt:lpstr>
      <vt:lpstr>Safety Issues</vt:lpstr>
      <vt:lpstr>PowerPoint Presentation</vt:lpstr>
      <vt:lpstr>Specimen Collection, Handling,  and Transport</vt:lpstr>
      <vt:lpstr>Predominant Culture Sites for Recovery of Etiologic Agents</vt:lpstr>
      <vt:lpstr>Specimen Collection</vt:lpstr>
      <vt:lpstr>Specimen Types</vt:lpstr>
      <vt:lpstr>Specimen Types (Cont.)</vt:lpstr>
      <vt:lpstr>Specimen Types (Cont.)</vt:lpstr>
      <vt:lpstr>Specimen Types (Cont.)</vt:lpstr>
      <vt:lpstr>Specimen Types (Cont.)</vt:lpstr>
      <vt:lpstr>Guideline for the Identification of Fungal Isolates</vt:lpstr>
      <vt:lpstr>PowerPoint Presentation</vt:lpstr>
      <vt:lpstr>Direct Examinations of Specimens</vt:lpstr>
      <vt:lpstr>Skin scales scrapings, KOH preparation. Hyphae present.</vt:lpstr>
      <vt:lpstr>Bronchoalveolar lavage Calcofluor white stain, fluorescence microscopy. Morphology suggests Cryptococcus neoformans</vt:lpstr>
      <vt:lpstr>Soft tissue abscess. Calcofluor r white stain, fluorescence microscopy.  Fungal hyphae</vt:lpstr>
      <vt:lpstr>Skin scales scrapings. Calcofluor white stain, fluorescence microscopy.  Fungal hyphae, thin. Suggests dermatophyte.</vt:lpstr>
      <vt:lpstr>Expectorated sputum. Calcofluor white stain, fluorescence microscopy. Eosinophils</vt:lpstr>
      <vt:lpstr>Direct Examinations of Specimens (Cont.)</vt:lpstr>
      <vt:lpstr>India Ink Preparation Showing Cryptococcus</vt:lpstr>
      <vt:lpstr>Bone Marrow stained with Giemsa Stain</vt:lpstr>
      <vt:lpstr>Staining Characteristics of Fungi </vt:lpstr>
      <vt:lpstr>PowerPoint Presentation</vt:lpstr>
      <vt:lpstr>Isolation Methods</vt:lpstr>
      <vt:lpstr>Summary of Primary Fungal  Culture Media</vt:lpstr>
      <vt:lpstr>Isolation Methods (Cont.)</vt:lpstr>
      <vt:lpstr>PowerPoint Presentation</vt:lpstr>
      <vt:lpstr>Fungal Identification</vt:lpstr>
      <vt:lpstr>Macroscopic Examination</vt:lpstr>
      <vt:lpstr>Macroscopic Examination</vt:lpstr>
      <vt:lpstr>Microscopic Examination</vt:lpstr>
      <vt:lpstr>Macroscopic Examination</vt:lpstr>
      <vt:lpstr>Tease Mount </vt:lpstr>
      <vt:lpstr>Modified Tease Mount</vt:lpstr>
      <vt:lpstr>Cellophane Tape Preparation</vt:lpstr>
      <vt:lpstr>Slide Culture</vt:lpstr>
      <vt:lpstr>Miscellaneous Tests for the Identification Of Molds</vt:lpstr>
      <vt:lpstr>Miscellaneous Tests for Molds</vt:lpstr>
      <vt:lpstr>Hair Perforation Test</vt:lpstr>
      <vt:lpstr>Miscellaneous Tests for the Identification of Yeasts</vt:lpstr>
      <vt:lpstr>Miscellaneous Tests for Yeasts</vt:lpstr>
      <vt:lpstr>Schematic Diagram Showing Germ Tube Test to Presumptively Identify Yeasts</vt:lpstr>
      <vt:lpstr>Germ Tube and Pseudogerm Tube Production</vt:lpstr>
      <vt:lpstr>C. albicans on Cornmeal Agar</vt:lpstr>
      <vt:lpstr>Pseudohyphae </vt:lpstr>
      <vt:lpstr>Miscellaneous Tests for Yeasts (Cont.)</vt:lpstr>
      <vt:lpstr>Diagnosis Using Clinical Specimens  and Surrogate Markers</vt:lpstr>
      <vt:lpstr>(1,3)-β-D-Glucan</vt:lpstr>
      <vt:lpstr>(1,3)-β-D-Glucan (Cont.)</vt:lpstr>
      <vt:lpstr> Galactomannan </vt:lpstr>
      <vt:lpstr>T2 magnetic resonance assay</vt:lpstr>
      <vt:lpstr> Cryptococcal antigen </vt:lpstr>
      <vt:lpstr>IMMUNODIAGNOSIS OF FUNGAL DISEASE</vt:lpstr>
      <vt:lpstr>Immunodiagnosis</vt:lpstr>
      <vt:lpstr>ANTIFUNGAL SUSCEPTIBILITY</vt:lpstr>
      <vt:lpstr>PowerPoint Presentation</vt:lpstr>
      <vt:lpstr>Antifungal Agents</vt:lpstr>
      <vt:lpstr>Antifungal Agents (Cont.)</vt:lpstr>
      <vt:lpstr>Antifungal Agents (Cont.)</vt:lpstr>
      <vt:lpstr>PowerPoint Presentation</vt:lpstr>
      <vt:lpstr>Antifungal Susceptibility Testing</vt:lpstr>
      <vt:lpstr>Antifungal Susceptibility Testing (Cont.)</vt:lpstr>
      <vt:lpstr>POINTS TO REMEMBER</vt:lpstr>
      <vt:lpstr>POINTS TO REMEMBER</vt:lpstr>
      <vt:lpstr>Points to Remember (Cont.)</vt:lpstr>
      <vt:lpstr>Points to Remember (Cont.)</vt:lpstr>
      <vt:lpstr>Points to Remember (Cont.)</vt:lpstr>
      <vt:lpstr>Points to Remember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Blessing</dc:creator>
  <cp:lastModifiedBy>Tyler Thomas</cp:lastModifiedBy>
  <cp:revision>9</cp:revision>
  <dcterms:created xsi:type="dcterms:W3CDTF">2022-12-29T00:14:12Z</dcterms:created>
  <dcterms:modified xsi:type="dcterms:W3CDTF">2024-10-07T13:31:16Z</dcterms:modified>
</cp:coreProperties>
</file>