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75" r:id="rId1"/>
  </p:sldMasterIdLst>
  <p:notesMasterIdLst>
    <p:notesMasterId r:id="rId178"/>
  </p:notesMasterIdLst>
  <p:sldIdLst>
    <p:sldId id="256" r:id="rId2"/>
    <p:sldId id="473" r:id="rId3"/>
    <p:sldId id="474" r:id="rId4"/>
    <p:sldId id="475" r:id="rId5"/>
    <p:sldId id="476" r:id="rId6"/>
    <p:sldId id="523" r:id="rId7"/>
    <p:sldId id="524" r:id="rId8"/>
    <p:sldId id="526" r:id="rId9"/>
    <p:sldId id="270" r:id="rId10"/>
    <p:sldId id="528" r:id="rId11"/>
    <p:sldId id="527" r:id="rId12"/>
    <p:sldId id="529" r:id="rId13"/>
    <p:sldId id="530" r:id="rId14"/>
    <p:sldId id="532" r:id="rId15"/>
    <p:sldId id="533" r:id="rId16"/>
    <p:sldId id="534" r:id="rId17"/>
    <p:sldId id="271" r:id="rId18"/>
    <p:sldId id="535" r:id="rId19"/>
    <p:sldId id="272" r:id="rId20"/>
    <p:sldId id="273" r:id="rId21"/>
    <p:sldId id="537" r:id="rId22"/>
    <p:sldId id="531" r:id="rId23"/>
    <p:sldId id="538" r:id="rId24"/>
    <p:sldId id="540" r:id="rId25"/>
    <p:sldId id="274" r:id="rId26"/>
    <p:sldId id="539" r:id="rId27"/>
    <p:sldId id="541" r:id="rId28"/>
    <p:sldId id="542" r:id="rId29"/>
    <p:sldId id="276" r:id="rId30"/>
    <p:sldId id="543" r:id="rId31"/>
    <p:sldId id="546" r:id="rId32"/>
    <p:sldId id="545" r:id="rId33"/>
    <p:sldId id="548" r:id="rId34"/>
    <p:sldId id="549" r:id="rId35"/>
    <p:sldId id="547" r:id="rId36"/>
    <p:sldId id="551" r:id="rId37"/>
    <p:sldId id="552" r:id="rId38"/>
    <p:sldId id="550" r:id="rId39"/>
    <p:sldId id="554" r:id="rId40"/>
    <p:sldId id="553" r:id="rId41"/>
    <p:sldId id="279" r:id="rId42"/>
    <p:sldId id="556" r:id="rId43"/>
    <p:sldId id="557" r:id="rId44"/>
    <p:sldId id="558" r:id="rId45"/>
    <p:sldId id="559" r:id="rId46"/>
    <p:sldId id="560" r:id="rId47"/>
    <p:sldId id="555" r:id="rId48"/>
    <p:sldId id="597" r:id="rId49"/>
    <p:sldId id="282" r:id="rId50"/>
    <p:sldId id="562" r:id="rId51"/>
    <p:sldId id="598" r:id="rId52"/>
    <p:sldId id="561" r:id="rId53"/>
    <p:sldId id="564" r:id="rId54"/>
    <p:sldId id="565" r:id="rId55"/>
    <p:sldId id="566" r:id="rId56"/>
    <p:sldId id="567" r:id="rId57"/>
    <p:sldId id="563" r:id="rId58"/>
    <p:sldId id="284" r:id="rId59"/>
    <p:sldId id="569" r:id="rId60"/>
    <p:sldId id="570" r:id="rId61"/>
    <p:sldId id="568" r:id="rId62"/>
    <p:sldId id="573" r:id="rId63"/>
    <p:sldId id="574" r:id="rId64"/>
    <p:sldId id="571" r:id="rId65"/>
    <p:sldId id="577" r:id="rId66"/>
    <p:sldId id="578" r:id="rId67"/>
    <p:sldId id="576" r:id="rId68"/>
    <p:sldId id="579" r:id="rId69"/>
    <p:sldId id="581" r:id="rId70"/>
    <p:sldId id="582" r:id="rId71"/>
    <p:sldId id="583" r:id="rId72"/>
    <p:sldId id="584" r:id="rId73"/>
    <p:sldId id="585" r:id="rId74"/>
    <p:sldId id="580" r:id="rId75"/>
    <p:sldId id="586" r:id="rId76"/>
    <p:sldId id="575" r:id="rId77"/>
    <p:sldId id="572" r:id="rId78"/>
    <p:sldId id="589" r:id="rId79"/>
    <p:sldId id="590" r:id="rId80"/>
    <p:sldId id="591" r:id="rId81"/>
    <p:sldId id="592" r:id="rId82"/>
    <p:sldId id="587" r:id="rId83"/>
    <p:sldId id="593" r:id="rId84"/>
    <p:sldId id="596" r:id="rId85"/>
    <p:sldId id="595" r:id="rId86"/>
    <p:sldId id="594" r:id="rId87"/>
    <p:sldId id="599" r:id="rId88"/>
    <p:sldId id="600" r:id="rId89"/>
    <p:sldId id="602" r:id="rId90"/>
    <p:sldId id="601" r:id="rId91"/>
    <p:sldId id="603" r:id="rId92"/>
    <p:sldId id="604" r:id="rId93"/>
    <p:sldId id="607" r:id="rId94"/>
    <p:sldId id="605" r:id="rId95"/>
    <p:sldId id="608" r:id="rId96"/>
    <p:sldId id="606" r:id="rId97"/>
    <p:sldId id="611" r:id="rId98"/>
    <p:sldId id="609" r:id="rId99"/>
    <p:sldId id="612" r:id="rId100"/>
    <p:sldId id="610" r:id="rId101"/>
    <p:sldId id="614" r:id="rId102"/>
    <p:sldId id="290" r:id="rId103"/>
    <p:sldId id="613" r:id="rId104"/>
    <p:sldId id="588" r:id="rId105"/>
    <p:sldId id="616" r:id="rId106"/>
    <p:sldId id="617" r:id="rId107"/>
    <p:sldId id="619" r:id="rId108"/>
    <p:sldId id="292" r:id="rId109"/>
    <p:sldId id="618" r:id="rId110"/>
    <p:sldId id="615" r:id="rId111"/>
    <p:sldId id="621" r:id="rId112"/>
    <p:sldId id="668" r:id="rId113"/>
    <p:sldId id="479" r:id="rId114"/>
    <p:sldId id="625" r:id="rId115"/>
    <p:sldId id="626" r:id="rId116"/>
    <p:sldId id="620" r:id="rId117"/>
    <p:sldId id="628" r:id="rId118"/>
    <p:sldId id="629" r:id="rId119"/>
    <p:sldId id="293" r:id="rId120"/>
    <p:sldId id="630" r:id="rId121"/>
    <p:sldId id="627" r:id="rId122"/>
    <p:sldId id="623" r:id="rId123"/>
    <p:sldId id="631" r:id="rId124"/>
    <p:sldId id="481" r:id="rId125"/>
    <p:sldId id="634" r:id="rId126"/>
    <p:sldId id="635" r:id="rId127"/>
    <p:sldId id="637" r:id="rId128"/>
    <p:sldId id="638" r:id="rId129"/>
    <p:sldId id="639" r:id="rId130"/>
    <p:sldId id="640" r:id="rId131"/>
    <p:sldId id="641" r:id="rId132"/>
    <p:sldId id="642" r:id="rId133"/>
    <p:sldId id="643" r:id="rId134"/>
    <p:sldId id="298" r:id="rId135"/>
    <p:sldId id="644" r:id="rId136"/>
    <p:sldId id="646" r:id="rId137"/>
    <p:sldId id="645" r:id="rId138"/>
    <p:sldId id="299" r:id="rId139"/>
    <p:sldId id="647" r:id="rId140"/>
    <p:sldId id="648" r:id="rId141"/>
    <p:sldId id="649" r:id="rId142"/>
    <p:sldId id="300" r:id="rId143"/>
    <p:sldId id="650" r:id="rId144"/>
    <p:sldId id="636" r:id="rId145"/>
    <p:sldId id="651" r:id="rId146"/>
    <p:sldId id="632" r:id="rId147"/>
    <p:sldId id="301" r:id="rId148"/>
    <p:sldId id="622" r:id="rId149"/>
    <p:sldId id="302" r:id="rId150"/>
    <p:sldId id="464" r:id="rId151"/>
    <p:sldId id="652" r:id="rId152"/>
    <p:sldId id="653" r:id="rId153"/>
    <p:sldId id="304" r:id="rId154"/>
    <p:sldId id="303" r:id="rId155"/>
    <p:sldId id="465" r:id="rId156"/>
    <p:sldId id="305" r:id="rId157"/>
    <p:sldId id="306" r:id="rId158"/>
    <p:sldId id="655" r:id="rId159"/>
    <p:sldId id="466" r:id="rId160"/>
    <p:sldId id="657" r:id="rId161"/>
    <p:sldId id="307" r:id="rId162"/>
    <p:sldId id="308" r:id="rId163"/>
    <p:sldId id="467" r:id="rId164"/>
    <p:sldId id="492" r:id="rId165"/>
    <p:sldId id="654" r:id="rId166"/>
    <p:sldId id="658" r:id="rId167"/>
    <p:sldId id="660" r:id="rId168"/>
    <p:sldId id="659" r:id="rId169"/>
    <p:sldId id="661" r:id="rId170"/>
    <p:sldId id="663" r:id="rId171"/>
    <p:sldId id="665" r:id="rId172"/>
    <p:sldId id="664" r:id="rId173"/>
    <p:sldId id="662" r:id="rId174"/>
    <p:sldId id="656" r:id="rId175"/>
    <p:sldId id="666" r:id="rId176"/>
    <p:sldId id="310" r:id="rId177"/>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33"/>
    <a:srgbClr val="0000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7FD64-EB49-4B26-866A-3FB4B2DA6EF9}" v="51" dt="2023-01-26T19:04:21.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6723" autoAdjust="0"/>
  </p:normalViewPr>
  <p:slideViewPr>
    <p:cSldViewPr>
      <p:cViewPr varScale="1">
        <p:scale>
          <a:sx n="120" d="100"/>
          <a:sy n="120" d="100"/>
        </p:scale>
        <p:origin x="948" y="108"/>
      </p:cViewPr>
      <p:guideLst>
        <p:guide orient="horz" pos="1008"/>
        <p:guide pos="432"/>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30627"/>
    </p:cViewPr>
  </p:sorterViewPr>
  <p:notesViewPr>
    <p:cSldViewPr>
      <p:cViewPr>
        <p:scale>
          <a:sx n="100" d="100"/>
          <a:sy n="100" d="100"/>
        </p:scale>
        <p:origin x="-294" y="24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9" Type="http://schemas.microsoft.com/office/2018/10/relationships/authors" Targe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549471B-0A7A-4625-EF15-A39D8CFE4D9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8195" name="Rectangle 3">
            <a:extLst>
              <a:ext uri="{FF2B5EF4-FFF2-40B4-BE49-F238E27FC236}">
                <a16:creationId xmlns:a16="http://schemas.microsoft.com/office/drawing/2014/main" id="{42997071-B556-F389-5ACD-CB65CB1082F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340" name="Rectangle 4">
            <a:extLst>
              <a:ext uri="{FF2B5EF4-FFF2-40B4-BE49-F238E27FC236}">
                <a16:creationId xmlns:a16="http://schemas.microsoft.com/office/drawing/2014/main" id="{F57E4970-C466-FEAC-F2DE-0AB5922A243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3B0A922-E2D8-BE25-6EFF-EC1D92F291A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432B9D0A-209C-F01F-653A-F0F5411DD81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8199" name="Rectangle 7">
            <a:extLst>
              <a:ext uri="{FF2B5EF4-FFF2-40B4-BE49-F238E27FC236}">
                <a16:creationId xmlns:a16="http://schemas.microsoft.com/office/drawing/2014/main" id="{A5EA829A-9958-F372-D40B-7BF4E54B93D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9E7B7916-33B6-43D2-ABA8-07DC64342A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A606A6C-A7CF-2E69-E5F7-C793B4B42EA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A3E45A4A-E376-7256-4CE2-193480A2EE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C8AF9867-7144-659B-98D8-3FC51E0FA2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155FADC-864E-449E-A26D-116B20AC9E5E}" type="slidenum">
              <a:rPr lang="en-US" altLang="en-US" sz="1200" b="0" smtClean="0">
                <a:latin typeface="Arial" panose="020B0604020202020204" pitchFamily="34" charset="0"/>
              </a:rPr>
              <a:pPr/>
              <a:t>3</a:t>
            </a:fld>
            <a:endParaRPr lang="en-US" altLang="en-US" sz="1200" b="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2218CE67-48C6-3F75-4A7A-FBCF3D9F56D4}"/>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7CC870DD-BB33-D46A-D555-171D20DA0F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3428" name="Slide Number Placeholder 3">
            <a:extLst>
              <a:ext uri="{FF2B5EF4-FFF2-40B4-BE49-F238E27FC236}">
                <a16:creationId xmlns:a16="http://schemas.microsoft.com/office/drawing/2014/main" id="{DCE44860-01D0-19CF-325D-A8765F7EB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17BEB2E-B6A9-4E73-BEC8-8F49DABF9FA9}" type="slidenum">
              <a:rPr lang="en-US" altLang="en-US" sz="1200" b="0" smtClean="0">
                <a:latin typeface="Arial" panose="020B0604020202020204" pitchFamily="34" charset="0"/>
              </a:rPr>
              <a:pPr/>
              <a:t>71</a:t>
            </a:fld>
            <a:endParaRPr lang="en-US" altLang="en-US" sz="1200" b="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DAEBEB4-34AF-F0DC-4457-56B84EAC1F06}"/>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90BD7FDD-6E4D-053A-75FF-B7E40796B6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B6127777-05EA-09E1-1FB0-709CFD63C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D331965-BB80-409D-AA7A-DE8792B8DAC7}" type="slidenum">
              <a:rPr lang="en-US" altLang="en-US" sz="1200" b="0" smtClean="0">
                <a:latin typeface="Arial" panose="020B0604020202020204" pitchFamily="34" charset="0"/>
              </a:rPr>
              <a:pPr/>
              <a:t>80</a:t>
            </a:fld>
            <a:endParaRPr lang="en-US" altLang="en-US" sz="1200" b="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0061F662-FAAE-9600-6ED9-8AA9AB5B6CB6}"/>
              </a:ext>
            </a:extLst>
          </p:cNvPr>
          <p:cNvSpPr>
            <a:spLocks noGrp="1" noRot="1" noChangeAspect="1" noChangeArrowheads="1" noTextEdit="1"/>
          </p:cNvSpPr>
          <p:nvPr>
            <p:ph type="sldImg"/>
          </p:nvPr>
        </p:nvSpPr>
        <p:spPr>
          <a:ln/>
        </p:spPr>
      </p:sp>
      <p:sp>
        <p:nvSpPr>
          <p:cNvPr id="148483" name="Notes Placeholder 2">
            <a:extLst>
              <a:ext uri="{FF2B5EF4-FFF2-40B4-BE49-F238E27FC236}">
                <a16:creationId xmlns:a16="http://schemas.microsoft.com/office/drawing/2014/main" id="{5EE93860-2408-D343-0347-E06DB00FD4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8484" name="Slide Number Placeholder 3">
            <a:extLst>
              <a:ext uri="{FF2B5EF4-FFF2-40B4-BE49-F238E27FC236}">
                <a16:creationId xmlns:a16="http://schemas.microsoft.com/office/drawing/2014/main" id="{3187BB31-9AFB-58D4-7C9B-F6D6E1DB9E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8A4F942-E01A-4393-BD52-C351F1AC1E8D}" type="slidenum">
              <a:rPr lang="en-US" altLang="en-US" sz="1200" b="0" smtClean="0">
                <a:latin typeface="Arial" panose="020B0604020202020204" pitchFamily="34" charset="0"/>
              </a:rPr>
              <a:pPr/>
              <a:t>113</a:t>
            </a:fld>
            <a:endParaRPr lang="en-US" altLang="en-US" sz="1200" b="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0EC83B74-02F7-9776-030E-B41FFFFFA67F}"/>
              </a:ext>
            </a:extLst>
          </p:cNvPr>
          <p:cNvSpPr>
            <a:spLocks noGrp="1" noRot="1" noChangeAspect="1" noChangeArrowheads="1" noTextEdit="1"/>
          </p:cNvSpPr>
          <p:nvPr>
            <p:ph type="sldImg"/>
          </p:nvPr>
        </p:nvSpPr>
        <p:spPr>
          <a:ln/>
        </p:spPr>
      </p:sp>
      <p:sp>
        <p:nvSpPr>
          <p:cNvPr id="156675" name="Notes Placeholder 2">
            <a:extLst>
              <a:ext uri="{FF2B5EF4-FFF2-40B4-BE49-F238E27FC236}">
                <a16:creationId xmlns:a16="http://schemas.microsoft.com/office/drawing/2014/main" id="{58B0F97C-7172-8CB8-0EC7-3781D5E16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6676" name="Slide Number Placeholder 3">
            <a:extLst>
              <a:ext uri="{FF2B5EF4-FFF2-40B4-BE49-F238E27FC236}">
                <a16:creationId xmlns:a16="http://schemas.microsoft.com/office/drawing/2014/main" id="{64BF109C-8EA1-053C-71E3-F83BCB2F66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44392AE-3968-415E-B91F-1B0DB5369317}" type="slidenum">
              <a:rPr lang="en-US" altLang="en-US" sz="1200" b="0" smtClean="0">
                <a:latin typeface="Arial" panose="020B0604020202020204" pitchFamily="34" charset="0"/>
              </a:rPr>
              <a:pPr/>
              <a:t>120</a:t>
            </a:fld>
            <a:endParaRPr lang="en-US" altLang="en-US" sz="1200" b="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3D99603A-314E-A218-29F0-C1E2F231FB5E}"/>
              </a:ext>
            </a:extLst>
          </p:cNvPr>
          <p:cNvSpPr>
            <a:spLocks noGrp="1" noRot="1" noChangeAspect="1" noChangeArrowheads="1" noTextEdit="1"/>
          </p:cNvSpPr>
          <p:nvPr>
            <p:ph type="sldImg"/>
          </p:nvPr>
        </p:nvSpPr>
        <p:spPr>
          <a:ln/>
        </p:spPr>
      </p:sp>
      <p:sp>
        <p:nvSpPr>
          <p:cNvPr id="167939" name="Notes Placeholder 2">
            <a:extLst>
              <a:ext uri="{FF2B5EF4-FFF2-40B4-BE49-F238E27FC236}">
                <a16:creationId xmlns:a16="http://schemas.microsoft.com/office/drawing/2014/main" id="{4251AB52-5A0E-5AA8-CEB5-2D1ECEBF5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7940" name="Slide Number Placeholder 3">
            <a:extLst>
              <a:ext uri="{FF2B5EF4-FFF2-40B4-BE49-F238E27FC236}">
                <a16:creationId xmlns:a16="http://schemas.microsoft.com/office/drawing/2014/main" id="{6AF45E12-A760-0DD1-6CFF-6C09DC8B1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77A70F3-7713-460B-98BE-E23238D0695F}" type="slidenum">
              <a:rPr lang="en-US" altLang="en-US" sz="1200" b="0" smtClean="0">
                <a:latin typeface="Arial" panose="020B0604020202020204" pitchFamily="34" charset="0"/>
              </a:rPr>
              <a:pPr/>
              <a:t>130</a:t>
            </a:fld>
            <a:endParaRPr lang="en-US" altLang="en-US" sz="1200" b="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E7B7916-33B6-43D2-ABA8-07DC64342AF8}" type="slidenum">
              <a:rPr lang="en-US" altLang="en-US" smtClean="0"/>
              <a:pPr>
                <a:defRPr/>
              </a:pPr>
              <a:t>141</a:t>
            </a:fld>
            <a:endParaRPr lang="en-US" altLang="en-US"/>
          </a:p>
        </p:txBody>
      </p:sp>
    </p:spTree>
    <p:extLst>
      <p:ext uri="{BB962C8B-B14F-4D97-AF65-F5344CB8AC3E}">
        <p14:creationId xmlns:p14="http://schemas.microsoft.com/office/powerpoint/2010/main" val="288752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C072557C-A620-057B-5D18-89685359481C}"/>
              </a:ext>
            </a:extLst>
          </p:cNvPr>
          <p:cNvSpPr>
            <a:spLocks noGrp="1" noRot="1" noChangeAspect="1" noChangeArrowheads="1" noTextEdit="1"/>
          </p:cNvSpPr>
          <p:nvPr>
            <p:ph type="sldImg"/>
          </p:nvPr>
        </p:nvSpPr>
        <p:spPr>
          <a:ln/>
        </p:spPr>
      </p:sp>
      <p:sp>
        <p:nvSpPr>
          <p:cNvPr id="184323" name="Notes Placeholder 2">
            <a:extLst>
              <a:ext uri="{FF2B5EF4-FFF2-40B4-BE49-F238E27FC236}">
                <a16:creationId xmlns:a16="http://schemas.microsoft.com/office/drawing/2014/main" id="{55BDFC45-7DA9-72B4-F148-9E07BE3ED1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4324" name="Slide Number Placeholder 3">
            <a:extLst>
              <a:ext uri="{FF2B5EF4-FFF2-40B4-BE49-F238E27FC236}">
                <a16:creationId xmlns:a16="http://schemas.microsoft.com/office/drawing/2014/main" id="{53BAA0FB-9C74-9011-372F-DF3B982F64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704F86F-D474-41B4-8D9F-032FF162A23B}" type="slidenum">
              <a:rPr lang="en-US" altLang="en-US" sz="1200" b="0" smtClean="0">
                <a:latin typeface="Arial" panose="020B0604020202020204" pitchFamily="34" charset="0"/>
              </a:rPr>
              <a:pPr/>
              <a:t>145</a:t>
            </a:fld>
            <a:endParaRPr lang="en-US" altLang="en-US" sz="1200" b="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9E672CBA-CB08-2576-55CF-F5EA974B3C2C}"/>
              </a:ext>
            </a:extLst>
          </p:cNvPr>
          <p:cNvSpPr>
            <a:spLocks noGrp="1" noRot="1" noChangeAspect="1" noChangeArrowheads="1" noTextEdit="1"/>
          </p:cNvSpPr>
          <p:nvPr>
            <p:ph type="sldImg"/>
          </p:nvPr>
        </p:nvSpPr>
        <p:spPr>
          <a:ln/>
        </p:spPr>
      </p:sp>
      <p:sp>
        <p:nvSpPr>
          <p:cNvPr id="204803" name="Notes Placeholder 2">
            <a:extLst>
              <a:ext uri="{FF2B5EF4-FFF2-40B4-BE49-F238E27FC236}">
                <a16:creationId xmlns:a16="http://schemas.microsoft.com/office/drawing/2014/main" id="{B1E316CB-A1B7-7FE0-9353-A41A4D47C5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04" name="Slide Number Placeholder 3">
            <a:extLst>
              <a:ext uri="{FF2B5EF4-FFF2-40B4-BE49-F238E27FC236}">
                <a16:creationId xmlns:a16="http://schemas.microsoft.com/office/drawing/2014/main" id="{A7C9CF91-39CC-846B-1AD8-FD4858A337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94C6A66-B959-480A-8417-F390D1BDB117}" type="slidenum">
              <a:rPr lang="en-US" altLang="en-US" sz="1200" b="0" smtClean="0">
                <a:latin typeface="Arial" panose="020B0604020202020204" pitchFamily="34" charset="0"/>
              </a:rPr>
              <a:pPr/>
              <a:t>164</a:t>
            </a:fld>
            <a:endParaRPr lang="en-US" altLang="en-US" sz="1200" b="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0327F1CE-1E3A-7796-4516-870A103FFC78}"/>
              </a:ext>
            </a:extLst>
          </p:cNvPr>
          <p:cNvSpPr>
            <a:spLocks noGrp="1" noRot="1" noChangeAspect="1" noChangeArrowheads="1" noTextEdit="1"/>
          </p:cNvSpPr>
          <p:nvPr>
            <p:ph type="sldImg"/>
          </p:nvPr>
        </p:nvSpPr>
        <p:spPr>
          <a:ln/>
        </p:spPr>
      </p:sp>
      <p:sp>
        <p:nvSpPr>
          <p:cNvPr id="218115" name="Notes Placeholder 2">
            <a:extLst>
              <a:ext uri="{FF2B5EF4-FFF2-40B4-BE49-F238E27FC236}">
                <a16:creationId xmlns:a16="http://schemas.microsoft.com/office/drawing/2014/main" id="{82F97E15-E717-2689-1790-AB0139A488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8116" name="Slide Number Placeholder 3">
            <a:extLst>
              <a:ext uri="{FF2B5EF4-FFF2-40B4-BE49-F238E27FC236}">
                <a16:creationId xmlns:a16="http://schemas.microsoft.com/office/drawing/2014/main" id="{E94B50D9-CC48-2357-BF42-B16AC07917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A91A664-2985-41AC-8D58-548ECE952EDD}" type="slidenum">
              <a:rPr lang="en-US" altLang="en-US" sz="1200" b="0" smtClean="0">
                <a:latin typeface="Arial" panose="020B0604020202020204" pitchFamily="34" charset="0"/>
              </a:rPr>
              <a:pPr/>
              <a:t>176</a:t>
            </a:fld>
            <a:endParaRPr lang="en-US" altLang="en-US" sz="1200" b="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E7B7916-33B6-43D2-ABA8-07DC64342AF8}" type="slidenum">
              <a:rPr lang="en-US" altLang="en-US" smtClean="0"/>
              <a:pPr>
                <a:defRPr/>
              </a:pPr>
              <a:t>9</a:t>
            </a:fld>
            <a:endParaRPr lang="en-US" altLang="en-US"/>
          </a:p>
        </p:txBody>
      </p:sp>
    </p:spTree>
    <p:extLst>
      <p:ext uri="{BB962C8B-B14F-4D97-AF65-F5344CB8AC3E}">
        <p14:creationId xmlns:p14="http://schemas.microsoft.com/office/powerpoint/2010/main" val="120385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88822A9-3D54-6A4A-5451-F718B98ADFFF}"/>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07A9F4B1-82F2-B311-1ADF-4AAEFE589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0CFC59BF-FC89-1542-E79D-16D4D5B29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62BE000A-44F2-4CC6-A7DB-C135151A80F5}" type="slidenum">
              <a:rPr lang="en-US" altLang="en-US" sz="1200" b="0" smtClean="0">
                <a:latin typeface="Arial" panose="020B0604020202020204" pitchFamily="34" charset="0"/>
              </a:rPr>
              <a:pPr/>
              <a:t>33</a:t>
            </a:fld>
            <a:endParaRPr lang="en-US" altLang="en-US" sz="1200" b="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C71C77A-6D4C-4BE3-1524-87402C3B4A82}"/>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97B37DF8-9298-C936-B6AA-A1DC16C1B1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E6AD5519-76BE-A28B-F7F6-554284CA1B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BA046F2-4B1D-49E6-9320-795DE31002E5}" type="slidenum">
              <a:rPr lang="en-US" altLang="en-US" sz="1200" b="0" smtClean="0">
                <a:latin typeface="Arial" panose="020B0604020202020204" pitchFamily="34" charset="0"/>
              </a:rPr>
              <a:pPr/>
              <a:t>38</a:t>
            </a:fld>
            <a:endParaRPr lang="en-US" altLang="en-US" sz="1200" b="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8DBA3FC-32F2-BE1B-348F-623CFA93F783}"/>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B096B584-6F50-C41C-C4A1-E45B972E1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F9195156-B9A6-DE68-119D-49A9DB305F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BC4A1A8-612C-45C5-9A15-DFDBAECC6D25}" type="slidenum">
              <a:rPr lang="en-US" altLang="en-US" sz="1200" b="0" smtClean="0">
                <a:latin typeface="Arial" panose="020B0604020202020204" pitchFamily="34" charset="0"/>
              </a:rPr>
              <a:pPr/>
              <a:t>41</a:t>
            </a:fld>
            <a:endParaRPr lang="en-US" altLang="en-US" sz="1200" b="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1AAF2193-9311-5180-52DE-467A278117D4}"/>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3888C5D4-8539-E5FD-82D7-E21EA46CF6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695C3E22-3398-A86F-19E9-EF45516300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3B86591-188B-476D-9648-0586914F46D5}" type="slidenum">
              <a:rPr lang="en-US" altLang="en-US" sz="1200" b="0" smtClean="0">
                <a:latin typeface="Arial" panose="020B0604020202020204" pitchFamily="34" charset="0"/>
              </a:rPr>
              <a:pPr/>
              <a:t>44</a:t>
            </a:fld>
            <a:endParaRPr lang="en-US" altLang="en-US" sz="1200" b="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B39D9A4-21A5-0834-7229-D1CF07413644}"/>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F9BD1A30-A743-98F3-B639-622FF0C6BD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4D61F146-0C37-00B4-CAF2-0BAA41D389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183C062-82C6-420D-9051-4F91F9159343}" type="slidenum">
              <a:rPr lang="en-US" altLang="en-US" sz="1200" b="0" smtClean="0">
                <a:latin typeface="Arial" panose="020B0604020202020204" pitchFamily="34" charset="0"/>
              </a:rPr>
              <a:pPr/>
              <a:t>54</a:t>
            </a:fld>
            <a:endParaRPr lang="en-US" altLang="en-US" sz="1200" b="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E7B7916-33B6-43D2-ABA8-07DC64342AF8}" type="slidenum">
              <a:rPr lang="en-US" altLang="en-US" smtClean="0"/>
              <a:pPr>
                <a:defRPr/>
              </a:pPr>
              <a:t>63</a:t>
            </a:fld>
            <a:endParaRPr lang="en-US" altLang="en-US"/>
          </a:p>
        </p:txBody>
      </p:sp>
    </p:spTree>
    <p:extLst>
      <p:ext uri="{BB962C8B-B14F-4D97-AF65-F5344CB8AC3E}">
        <p14:creationId xmlns:p14="http://schemas.microsoft.com/office/powerpoint/2010/main" val="129514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149447D6-8284-5553-2509-B60E3BC7AD78}"/>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86D00D82-45EF-16D6-2963-99BC8CB40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6260" name="Slide Number Placeholder 3">
            <a:extLst>
              <a:ext uri="{FF2B5EF4-FFF2-40B4-BE49-F238E27FC236}">
                <a16:creationId xmlns:a16="http://schemas.microsoft.com/office/drawing/2014/main" id="{3D8ABCE2-697F-276E-B6DF-98BC1FDC3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4539C15-7B06-4FC4-B348-7343BC23FAEB}" type="slidenum">
              <a:rPr lang="en-US" altLang="en-US" sz="1200" b="0" smtClean="0">
                <a:latin typeface="Arial" panose="020B0604020202020204" pitchFamily="34" charset="0"/>
              </a:rPr>
              <a:pPr/>
              <a:t>65</a:t>
            </a:fld>
            <a:endParaRPr lang="en-US" altLang="en-US" sz="1200" b="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143000"/>
            <a:ext cx="7772400" cy="1143000"/>
          </a:xfrm>
        </p:spPr>
        <p:txBody>
          <a:bodyPr/>
          <a:lstStyle>
            <a:lvl1pPr>
              <a:defRPr sz="3600"/>
            </a:lvl1pPr>
          </a:lstStyle>
          <a:p>
            <a:r>
              <a:rPr lang="en-GB"/>
              <a:t>Click to edit Master title style</a:t>
            </a:r>
          </a:p>
        </p:txBody>
      </p:sp>
      <p:sp>
        <p:nvSpPr>
          <p:cNvPr id="110595" name="Rectangle 3"/>
          <p:cNvSpPr>
            <a:spLocks noGrp="1" noChangeArrowheads="1"/>
          </p:cNvSpPr>
          <p:nvPr>
            <p:ph type="subTitle" sz="quarter" idx="1"/>
          </p:nvPr>
        </p:nvSpPr>
        <p:spPr>
          <a:xfrm>
            <a:off x="990600" y="2819400"/>
            <a:ext cx="7162800" cy="1752600"/>
          </a:xfrm>
          <a:ln w="9525">
            <a:headEnd/>
            <a:tailEnd/>
          </a:ln>
        </p:spPr>
        <p:txBody>
          <a:bodyPr lIns="92075" tIns="46038" rIns="92075" bIns="46038"/>
          <a:lstStyle>
            <a:lvl1pPr marL="0" indent="0" algn="ctr">
              <a:buFont typeface="Wingdings 2" pitchFamily="18" charset="2"/>
              <a:buNone/>
              <a:defRPr sz="3600"/>
            </a:lvl1pPr>
          </a:lstStyle>
          <a:p>
            <a:r>
              <a:rPr lang="en-GB"/>
              <a:t>Click to edit Master subtitle style</a:t>
            </a:r>
          </a:p>
        </p:txBody>
      </p:sp>
      <p:sp>
        <p:nvSpPr>
          <p:cNvPr id="2" name="Footer Placeholder 1">
            <a:extLst>
              <a:ext uri="{FF2B5EF4-FFF2-40B4-BE49-F238E27FC236}">
                <a16:creationId xmlns:a16="http://schemas.microsoft.com/office/drawing/2014/main" id="{37F633B1-924D-833D-20B6-12832A872190}"/>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97838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18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807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098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01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67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689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083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46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820AF9B-7039-4FA3-E842-8CDC47239C08}"/>
              </a:ext>
            </a:extLst>
          </p:cNvPr>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9571" name="Rectangle 3">
            <a:extLst>
              <a:ext uri="{FF2B5EF4-FFF2-40B4-BE49-F238E27FC236}">
                <a16:creationId xmlns:a16="http://schemas.microsoft.com/office/drawing/2014/main" id="{D6EE62E9-5121-B47E-D36A-E9CE28451809}"/>
              </a:ext>
            </a:extLst>
          </p:cNvPr>
          <p:cNvSpPr>
            <a:spLocks noGrp="1" noChangeArrowheads="1"/>
          </p:cNvSpPr>
          <p:nvPr>
            <p:ph type="body" idx="1"/>
          </p:nvPr>
        </p:nvSpPr>
        <p:spPr bwMode="auto">
          <a:xfrm>
            <a:off x="685800" y="15271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Footer Placeholder 1">
            <a:extLst>
              <a:ext uri="{FF2B5EF4-FFF2-40B4-BE49-F238E27FC236}">
                <a16:creationId xmlns:a16="http://schemas.microsoft.com/office/drawing/2014/main" id="{B435CDBD-8209-FC67-69D8-6F940274F862}"/>
              </a:ext>
            </a:extLst>
          </p:cNvPr>
          <p:cNvSpPr>
            <a:spLocks noGrp="1"/>
          </p:cNvSpPr>
          <p:nvPr>
            <p:ph type="ftr" sz="quarter" idx="3"/>
          </p:nvPr>
        </p:nvSpPr>
        <p:spPr>
          <a:xfrm>
            <a:off x="1752600" y="6388100"/>
            <a:ext cx="594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0">
                <a:solidFill>
                  <a:srgbClr val="FFFFFF"/>
                </a:solidFill>
                <a:latin typeface="Arial" pitchFamily="34" charset="0"/>
              </a:defRPr>
            </a:lvl1pPr>
          </a:lstStyle>
          <a:p>
            <a:pPr>
              <a:defRPr/>
            </a:pPr>
            <a:r>
              <a:rPr lang="en-US"/>
              <a:t>Copyright © 2015 by Saunders, an imprint of Elsevier Inc.</a:t>
            </a:r>
          </a:p>
        </p:txBody>
      </p:sp>
      <p:sp>
        <p:nvSpPr>
          <p:cNvPr id="7" name="Text Box 8">
            <a:extLst>
              <a:ext uri="{FF2B5EF4-FFF2-40B4-BE49-F238E27FC236}">
                <a16:creationId xmlns:a16="http://schemas.microsoft.com/office/drawing/2014/main" id="{889E3C56-6B34-1DCE-141D-B0EA0AA2B058}"/>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defRPr/>
            </a:pPr>
            <a:fld id="{5B9345FC-36C2-4201-A4E0-201D4599DF7B}" type="slidenum">
              <a:rPr lang="en-US" altLang="en-US" sz="1000" b="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b="0">
              <a:latin typeface="Arial" panose="020B0604020202020204" pitchFamily="34" charset="0"/>
              <a:ea typeface="ＭＳ Ｐゴシック" panose="020B0600070205080204" pitchFamily="34" charset="-128"/>
            </a:endParaRPr>
          </a:p>
        </p:txBody>
      </p:sp>
    </p:spTree>
  </p:cSld>
  <p:clrMap bg1="dk2" tx1="lt1" bg2="dk1" tx2="lt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6" r:id="rId6"/>
    <p:sldLayoutId id="2147484577" r:id="rId7"/>
    <p:sldLayoutId id="2147484578" r:id="rId8"/>
    <p:sldLayoutId id="2147484579" r:id="rId9"/>
  </p:sldLayoutIdLst>
  <p:hf hd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F20C4BD7-E2BD-CE7B-BCA4-AF13FBE7F713}"/>
              </a:ext>
            </a:extLst>
          </p:cNvPr>
          <p:cNvSpPr>
            <a:spLocks noChangeArrowheads="1"/>
          </p:cNvSpPr>
          <p:nvPr/>
        </p:nvSpPr>
        <p:spPr bwMode="auto">
          <a:xfrm>
            <a:off x="914400" y="1524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b="0">
                <a:ea typeface="MS PGothic" panose="020B0600070205080204" pitchFamily="34" charset="-128"/>
              </a:rPr>
              <a:t>Chapter 28</a:t>
            </a:r>
          </a:p>
        </p:txBody>
      </p:sp>
      <p:sp>
        <p:nvSpPr>
          <p:cNvPr id="15363" name="Rectangle 4">
            <a:extLst>
              <a:ext uri="{FF2B5EF4-FFF2-40B4-BE49-F238E27FC236}">
                <a16:creationId xmlns:a16="http://schemas.microsoft.com/office/drawing/2014/main" id="{CD686F4C-D918-9DC3-D904-52E4F8DB604C}"/>
              </a:ext>
            </a:extLst>
          </p:cNvPr>
          <p:cNvSpPr>
            <a:spLocks noChangeArrowheads="1"/>
          </p:cNvSpPr>
          <p:nvPr/>
        </p:nvSpPr>
        <p:spPr bwMode="auto">
          <a:xfrm>
            <a:off x="914400" y="3465513"/>
            <a:ext cx="73152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b="0">
                <a:ea typeface="MS PGothic" panose="020B0600070205080204" pitchFamily="34" charset="-128"/>
              </a:rPr>
              <a:t>Diagnostic Parasitology</a:t>
            </a:r>
          </a:p>
          <a:p>
            <a:pPr algn="ctr">
              <a:spcBef>
                <a:spcPct val="0"/>
              </a:spcBef>
              <a:buClr>
                <a:schemeClr val="tx2"/>
              </a:buClr>
              <a:buFont typeface="Wingdings 2" panose="05020102010507070707" pitchFamily="18" charset="2"/>
              <a:buNone/>
            </a:pPr>
            <a:r>
              <a:rPr lang="en-US" altLang="en-US" sz="3000" b="0">
                <a:ea typeface="MS PGothic" panose="020B0600070205080204" pitchFamily="34" charset="-128"/>
              </a:rPr>
              <a:t>PART ONE</a:t>
            </a:r>
          </a:p>
        </p:txBody>
      </p:sp>
      <p:sp useBgFill="1">
        <p:nvSpPr>
          <p:cNvPr id="15364" name="Rectangle 5">
            <a:extLst>
              <a:ext uri="{FF2B5EF4-FFF2-40B4-BE49-F238E27FC236}">
                <a16:creationId xmlns:a16="http://schemas.microsoft.com/office/drawing/2014/main" id="{6F51CF74-ED7C-1607-30BC-FC5C6F982D7B}"/>
              </a:ext>
            </a:extLst>
          </p:cNvPr>
          <p:cNvSpPr>
            <a:spLocks noChangeArrowheads="1"/>
          </p:cNvSpPr>
          <p:nvPr/>
        </p:nvSpPr>
        <p:spPr bwMode="auto">
          <a:xfrm>
            <a:off x="8534400" y="6477000"/>
            <a:ext cx="381000"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latin typeface="Times New Roman" panose="02020603050405020304" pitchFamily="18" charset="0"/>
              <a:ea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CDC486-41EA-9435-0E8C-624700F82BD0}"/>
              </a:ext>
            </a:extLst>
          </p:cNvPr>
          <p:cNvSpPr>
            <a:spLocks noGrp="1"/>
          </p:cNvSpPr>
          <p:nvPr>
            <p:ph type="title"/>
          </p:nvPr>
        </p:nvSpPr>
        <p:spPr>
          <a:xfrm>
            <a:off x="571500" y="309880"/>
            <a:ext cx="8229600" cy="1143000"/>
          </a:xfrm>
        </p:spPr>
        <p:txBody>
          <a:bodyPr/>
          <a:lstStyle/>
          <a:p>
            <a:r>
              <a:rPr lang="en-US" altLang="en-US" sz="2800" b="0" dirty="0">
                <a:latin typeface="Arial" panose="020B0604020202020204" pitchFamily="34" charset="0"/>
                <a:cs typeface="Arial" panose="020B0604020202020204" pitchFamily="34" charset="0"/>
              </a:rPr>
              <a:t>Fecal Specimens</a:t>
            </a:r>
            <a:br>
              <a:rPr lang="en-US" altLang="en-US" sz="2800" b="0" dirty="0">
                <a:latin typeface="Arial" panose="020B0604020202020204" pitchFamily="34" charset="0"/>
                <a:cs typeface="Arial" panose="020B0604020202020204" pitchFamily="34" charset="0"/>
              </a:rPr>
            </a:br>
            <a:r>
              <a:rPr lang="en-US" altLang="en-US" sz="2800" b="0" dirty="0">
                <a:latin typeface="Arial" panose="020B0604020202020204" pitchFamily="34" charset="0"/>
                <a:cs typeface="Arial" panose="020B0604020202020204" pitchFamily="34" charset="0"/>
              </a:rPr>
              <a:t>Collection, Handling and Transport</a:t>
            </a:r>
            <a:r>
              <a:rPr lang="en-US" altLang="en-US" sz="4000" b="0" dirty="0">
                <a:latin typeface="Arial" panose="020B0604020202020204" pitchFamily="34" charset="0"/>
                <a:cs typeface="Arial" panose="020B0604020202020204" pitchFamily="34" charset="0"/>
              </a:rPr>
              <a:t/>
            </a:r>
            <a:br>
              <a:rPr lang="en-US" altLang="en-US" sz="4000" b="0" dirty="0">
                <a:latin typeface="Arial" panose="020B0604020202020204" pitchFamily="34" charset="0"/>
                <a:cs typeface="Arial" panose="020B0604020202020204" pitchFamily="34" charset="0"/>
              </a:rPr>
            </a:br>
            <a:endParaRPr lang="en-US" altLang="en-US" dirty="0"/>
          </a:p>
        </p:txBody>
      </p:sp>
      <p:sp>
        <p:nvSpPr>
          <p:cNvPr id="3075" name="Rectangle 3">
            <a:extLst>
              <a:ext uri="{FF2B5EF4-FFF2-40B4-BE49-F238E27FC236}">
                <a16:creationId xmlns:a16="http://schemas.microsoft.com/office/drawing/2014/main" id="{C93D0F2F-82DC-9141-6CC0-1FBDF4EBD261}"/>
              </a:ext>
            </a:extLst>
          </p:cNvPr>
          <p:cNvSpPr>
            <a:spLocks noGrp="1" noChangeArrowheads="1"/>
          </p:cNvSpPr>
          <p:nvPr>
            <p:ph idx="1"/>
          </p:nvPr>
        </p:nvSpPr>
        <p:spPr>
          <a:xfrm>
            <a:off x="685800" y="1422400"/>
            <a:ext cx="7772400" cy="4454525"/>
          </a:xfrm>
        </p:spPr>
        <p:txBody>
          <a:bodyPr rtlCol="0">
            <a:normAutofit/>
          </a:bodyPr>
          <a:lstStyle/>
          <a:p>
            <a:pPr eaLnBrk="1" fontAlgn="auto" hangingPunct="1">
              <a:spcAft>
                <a:spcPts val="0"/>
              </a:spcAft>
              <a:defRPr/>
            </a:pPr>
            <a:r>
              <a:rPr lang="en-US" altLang="en-US" dirty="0"/>
              <a:t>Pooling of three formalin-preserved specimens yields the same parasite recovery rate</a:t>
            </a:r>
          </a:p>
          <a:p>
            <a:pPr lvl="2" eaLnBrk="1" fontAlgn="auto" hangingPunct="1">
              <a:spcAft>
                <a:spcPts val="0"/>
              </a:spcAft>
              <a:defRPr/>
            </a:pPr>
            <a:r>
              <a:rPr lang="en-US" altLang="en-US" dirty="0"/>
              <a:t>Saves time</a:t>
            </a:r>
          </a:p>
          <a:p>
            <a:pPr lvl="2" eaLnBrk="1" fontAlgn="auto" hangingPunct="1">
              <a:spcAft>
                <a:spcPts val="0"/>
              </a:spcAft>
              <a:defRPr/>
            </a:pPr>
            <a:r>
              <a:rPr lang="en-US" altLang="en-US" dirty="0"/>
              <a:t>Risk that if parasites are in small numbers, they will be missed upon microscopic examination-dilution effect</a:t>
            </a:r>
          </a:p>
          <a:p>
            <a:pPr eaLnBrk="1" fontAlgn="auto" hangingPunct="1">
              <a:spcAft>
                <a:spcPts val="0"/>
              </a:spcAft>
              <a:defRPr/>
            </a:pPr>
            <a:r>
              <a:rPr lang="en-US" altLang="en-US" dirty="0"/>
              <a:t>Another option</a:t>
            </a:r>
          </a:p>
          <a:p>
            <a:pPr lvl="1" eaLnBrk="1" fontAlgn="auto" hangingPunct="1">
              <a:spcAft>
                <a:spcPts val="0"/>
              </a:spcAft>
              <a:defRPr/>
            </a:pPr>
            <a:r>
              <a:rPr lang="en-US" altLang="en-US" dirty="0"/>
              <a:t>Examination of a second or third specimen only if the first test is negative and the patient remains symptomatic</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B7B8C-C015-DB78-2FD5-3EE58BC8CC71}"/>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dirty="0"/>
              <a:t>Quality Assurance in the Parasitology Laboratory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DFAE021F-78E7-1E6B-5ABB-1A5EF6ED8B39}"/>
              </a:ext>
            </a:extLst>
          </p:cNvPr>
          <p:cNvSpPr>
            <a:spLocks noGrp="1"/>
          </p:cNvSpPr>
          <p:nvPr>
            <p:ph type="title"/>
          </p:nvPr>
        </p:nvSpPr>
        <p:spPr>
          <a:xfrm>
            <a:off x="490001" y="396875"/>
            <a:ext cx="8229600" cy="1143000"/>
          </a:xfrm>
        </p:spPr>
        <p:txBody>
          <a:bodyPr/>
          <a:lstStyle/>
          <a:p>
            <a:pPr eaLnBrk="1" hangingPunct="1"/>
            <a:r>
              <a:rPr lang="en-US" sz="3600" dirty="0"/>
              <a:t/>
            </a:r>
            <a:br>
              <a:rPr lang="en-US" sz="3600" dirty="0"/>
            </a:br>
            <a:r>
              <a:rPr lang="en-US" sz="3600" dirty="0"/>
              <a:t>Quality Assurance </a:t>
            </a:r>
            <a:br>
              <a:rPr lang="en-US" sz="3600" dirty="0"/>
            </a:br>
            <a:r>
              <a:rPr lang="en-US" sz="3600" dirty="0"/>
              <a:t>in the Parasitology Laboratory</a:t>
            </a:r>
            <a:br>
              <a:rPr lang="en-US" sz="3600" dirty="0"/>
            </a:br>
            <a:endParaRPr lang="en-US" altLang="en-US" sz="3600" dirty="0"/>
          </a:p>
        </p:txBody>
      </p:sp>
      <p:sp>
        <p:nvSpPr>
          <p:cNvPr id="135171" name="Rectangle 3">
            <a:extLst>
              <a:ext uri="{FF2B5EF4-FFF2-40B4-BE49-F238E27FC236}">
                <a16:creationId xmlns:a16="http://schemas.microsoft.com/office/drawing/2014/main" id="{2ABBE835-05CA-8A1F-F50A-D61D4106B97D}"/>
              </a:ext>
            </a:extLst>
          </p:cNvPr>
          <p:cNvSpPr>
            <a:spLocks noGrp="1"/>
          </p:cNvSpPr>
          <p:nvPr>
            <p:ph idx="1"/>
          </p:nvPr>
        </p:nvSpPr>
        <p:spPr/>
        <p:txBody>
          <a:bodyPr/>
          <a:lstStyle/>
          <a:p>
            <a:pPr eaLnBrk="1" hangingPunct="1"/>
            <a:r>
              <a:rPr lang="en-US" altLang="en-US"/>
              <a:t>Quality assurance procedures in the parasitology laboratory are like those in other laboratory sections</a:t>
            </a:r>
          </a:p>
          <a:p>
            <a:pPr lvl="1" eaLnBrk="1" hangingPunct="1"/>
            <a:r>
              <a:rPr lang="en-US" altLang="en-US"/>
              <a:t>Updated procedure manual</a:t>
            </a:r>
          </a:p>
          <a:p>
            <a:pPr lvl="1" eaLnBrk="1" hangingPunct="1"/>
            <a:r>
              <a:rPr lang="en-US" altLang="en-US"/>
              <a:t>Controls for staining procedures</a:t>
            </a:r>
          </a:p>
          <a:p>
            <a:pPr lvl="1" eaLnBrk="1" hangingPunct="1"/>
            <a:r>
              <a:rPr lang="en-US" altLang="en-US"/>
              <a:t>Records of centrifuge calibration</a:t>
            </a:r>
          </a:p>
          <a:p>
            <a:pPr lvl="1" eaLnBrk="1" hangingPunct="1"/>
            <a:r>
              <a:rPr lang="en-US" altLang="en-US"/>
              <a:t>Ocular micrometer calibration</a:t>
            </a:r>
          </a:p>
          <a:p>
            <a:pPr lvl="1" eaLnBrk="1" hangingPunct="1"/>
            <a:r>
              <a:rPr lang="en-US" altLang="en-US"/>
              <a:t>Refrigerator and incubator temperatures </a:t>
            </a:r>
          </a:p>
          <a:p>
            <a:pPr eaLnBrk="1" hangingPunct="1"/>
            <a:endParaRPr lang="en-US" altLang="en-US"/>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AAB63C0-45C9-9AA2-D170-9669B6CCCB4D}"/>
              </a:ext>
            </a:extLst>
          </p:cNvPr>
          <p:cNvSpPr>
            <a:spLocks noGrp="1"/>
          </p:cNvSpPr>
          <p:nvPr>
            <p:ph type="title"/>
          </p:nvPr>
        </p:nvSpPr>
        <p:spPr/>
        <p:txBody>
          <a:bodyPr/>
          <a:lstStyle/>
          <a:p>
            <a:pPr eaLnBrk="1" hangingPunct="1"/>
            <a:r>
              <a:rPr lang="en-US" sz="3600" dirty="0"/>
              <a:t/>
            </a:r>
            <a:br>
              <a:rPr lang="en-US" sz="3600" dirty="0"/>
            </a:br>
            <a:r>
              <a:rPr lang="en-US" sz="3600" dirty="0"/>
              <a:t>Quality Assurance </a:t>
            </a:r>
            <a:br>
              <a:rPr lang="en-US" sz="3600" dirty="0"/>
            </a:br>
            <a:r>
              <a:rPr lang="en-US" sz="3600" dirty="0"/>
              <a:t>in the Parasitology Laboratory</a:t>
            </a:r>
            <a:br>
              <a:rPr lang="en-US" sz="3600" dirty="0"/>
            </a:br>
            <a:endParaRPr lang="en-US" altLang="en-US" sz="3600" dirty="0"/>
          </a:p>
        </p:txBody>
      </p:sp>
      <p:sp>
        <p:nvSpPr>
          <p:cNvPr id="136195" name="Rectangle 3">
            <a:extLst>
              <a:ext uri="{FF2B5EF4-FFF2-40B4-BE49-F238E27FC236}">
                <a16:creationId xmlns:a16="http://schemas.microsoft.com/office/drawing/2014/main" id="{73AF7D98-102F-3A64-7CCF-D0AA8AD49DA8}"/>
              </a:ext>
            </a:extLst>
          </p:cNvPr>
          <p:cNvSpPr>
            <a:spLocks noGrp="1"/>
          </p:cNvSpPr>
          <p:nvPr>
            <p:ph idx="1"/>
          </p:nvPr>
        </p:nvSpPr>
        <p:spPr/>
        <p:txBody>
          <a:bodyPr/>
          <a:lstStyle/>
          <a:p>
            <a:pPr eaLnBrk="1" hangingPunct="1"/>
            <a:r>
              <a:rPr lang="en-US" altLang="en-US" dirty="0"/>
              <a:t>Reagents, solutions, and kits must be properly labeled.</a:t>
            </a:r>
          </a:p>
          <a:p>
            <a:pPr eaLnBrk="1" hangingPunct="1"/>
            <a:r>
              <a:rPr lang="en-US" altLang="en-US" dirty="0"/>
              <a:t>Other important items that should be available</a:t>
            </a:r>
          </a:p>
          <a:p>
            <a:pPr lvl="1" eaLnBrk="1" hangingPunct="1"/>
            <a:r>
              <a:rPr lang="en-US" altLang="en-US" dirty="0"/>
              <a:t>Reference book collection, including texts and atlases</a:t>
            </a:r>
          </a:p>
          <a:p>
            <a:pPr lvl="1" eaLnBrk="1" hangingPunct="1"/>
            <a:r>
              <a:rPr lang="en-US" altLang="en-US" dirty="0"/>
              <a:t>A set of digital images of common parasites; many are available online</a:t>
            </a:r>
          </a:p>
          <a:p>
            <a:pPr lvl="1" eaLnBrk="1" hangingPunct="1"/>
            <a:r>
              <a:rPr lang="en-US" altLang="en-US" dirty="0"/>
              <a:t>A set of clinical reference specimens including permanently stained smears and formalin-preserved feces </a:t>
            </a:r>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32A24FD1-A6DD-BFCF-A38F-56D297681774}"/>
              </a:ext>
            </a:extLst>
          </p:cNvPr>
          <p:cNvSpPr>
            <a:spLocks noGrp="1"/>
          </p:cNvSpPr>
          <p:nvPr>
            <p:ph type="title"/>
          </p:nvPr>
        </p:nvSpPr>
        <p:spPr/>
        <p:txBody>
          <a:bodyPr/>
          <a:lstStyle/>
          <a:p>
            <a:r>
              <a:rPr lang="en-US" sz="3600" dirty="0"/>
              <a:t/>
            </a:r>
            <a:br>
              <a:rPr lang="en-US" sz="3600" dirty="0"/>
            </a:br>
            <a:r>
              <a:rPr lang="en-US" sz="3600" dirty="0"/>
              <a:t>Quality Assurance </a:t>
            </a:r>
            <a:br>
              <a:rPr lang="en-US" sz="3600" dirty="0"/>
            </a:br>
            <a:r>
              <a:rPr lang="en-US" sz="3600" dirty="0"/>
              <a:t>in the Parasitology Laboratory</a:t>
            </a:r>
            <a:br>
              <a:rPr lang="en-US" sz="3600" dirty="0"/>
            </a:br>
            <a:endParaRPr lang="en-US" altLang="en-US" sz="3600" dirty="0"/>
          </a:p>
        </p:txBody>
      </p:sp>
      <p:sp>
        <p:nvSpPr>
          <p:cNvPr id="137219" name="Content Placeholder 2">
            <a:extLst>
              <a:ext uri="{FF2B5EF4-FFF2-40B4-BE49-F238E27FC236}">
                <a16:creationId xmlns:a16="http://schemas.microsoft.com/office/drawing/2014/main" id="{FC5AF34F-A29F-26BF-6A14-C1C42A1CDC92}"/>
              </a:ext>
            </a:extLst>
          </p:cNvPr>
          <p:cNvSpPr>
            <a:spLocks noGrp="1"/>
          </p:cNvSpPr>
          <p:nvPr>
            <p:ph idx="1"/>
          </p:nvPr>
        </p:nvSpPr>
        <p:spPr/>
        <p:txBody>
          <a:bodyPr/>
          <a:lstStyle/>
          <a:p>
            <a:r>
              <a:rPr lang="en-US" altLang="en-US" dirty="0"/>
              <a:t>The department should also be enrolled in an external proficiency testing program. </a:t>
            </a:r>
          </a:p>
          <a:p>
            <a:endParaRPr lang="en-US" altLang="en-US" dirty="0"/>
          </a:p>
          <a:p>
            <a:r>
              <a:rPr lang="en-US" altLang="en-US" dirty="0"/>
              <a:t>An ongoing internal proficiency testing program can be used to enhance the identification skills of the clinical laboratory scientists, especially if a fulltime parasitologist is not employed.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A8A9854E-3BE3-3EEF-CF3C-526ADF78B854}"/>
              </a:ext>
            </a:extLst>
          </p:cNvPr>
          <p:cNvSpPr>
            <a:spLocks noGrp="1"/>
          </p:cNvSpPr>
          <p:nvPr>
            <p:ph type="title"/>
          </p:nvPr>
        </p:nvSpPr>
        <p:spPr/>
        <p:txBody>
          <a:bodyPr/>
          <a:lstStyle/>
          <a:p>
            <a:r>
              <a:rPr lang="en-US" sz="3600" dirty="0"/>
              <a:t/>
            </a:r>
            <a:br>
              <a:rPr lang="en-US" sz="3600" dirty="0"/>
            </a:br>
            <a:r>
              <a:rPr lang="en-US" sz="3600" dirty="0"/>
              <a:t>Quality Assurance </a:t>
            </a:r>
            <a:br>
              <a:rPr lang="en-US" sz="3600" dirty="0"/>
            </a:br>
            <a:r>
              <a:rPr lang="en-US" sz="3600" dirty="0"/>
              <a:t>in the Parasitology Laboratory</a:t>
            </a:r>
            <a:br>
              <a:rPr lang="en-US" sz="3600" dirty="0"/>
            </a:br>
            <a:endParaRPr lang="en-US" altLang="en-US" sz="3600" dirty="0"/>
          </a:p>
        </p:txBody>
      </p:sp>
      <p:sp>
        <p:nvSpPr>
          <p:cNvPr id="138243" name="Content Placeholder 2">
            <a:extLst>
              <a:ext uri="{FF2B5EF4-FFF2-40B4-BE49-F238E27FC236}">
                <a16:creationId xmlns:a16="http://schemas.microsoft.com/office/drawing/2014/main" id="{4BF62738-AEDB-3A0D-53A9-D1181EBD0131}"/>
              </a:ext>
            </a:extLst>
          </p:cNvPr>
          <p:cNvSpPr>
            <a:spLocks noGrp="1"/>
          </p:cNvSpPr>
          <p:nvPr>
            <p:ph idx="1"/>
          </p:nvPr>
        </p:nvSpPr>
        <p:spPr/>
        <p:txBody>
          <a:bodyPr/>
          <a:lstStyle/>
          <a:p>
            <a:r>
              <a:rPr lang="en-US" altLang="en-US"/>
              <a:t>Size is an important diagnostic criterion for parasites, and use of a properly calibrated ocular micrometer ensures accurate measurement of organisms. </a:t>
            </a:r>
          </a:p>
          <a:p>
            <a:r>
              <a:rPr lang="en-US" altLang="en-US"/>
              <a:t>The micrometer should be calibrated for each objective on the microscope.</a:t>
            </a:r>
          </a:p>
          <a:p>
            <a:endParaRPr lang="en-US"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93EF18C3-A480-22D0-AEFD-2C830F041144}"/>
              </a:ext>
            </a:extLst>
          </p:cNvPr>
          <p:cNvSpPr>
            <a:spLocks noGrp="1"/>
          </p:cNvSpPr>
          <p:nvPr>
            <p:ph type="title"/>
          </p:nvPr>
        </p:nvSpPr>
        <p:spPr/>
        <p:txBody>
          <a:bodyPr/>
          <a:lstStyle/>
          <a:p>
            <a:r>
              <a:rPr lang="en-US" sz="3600" dirty="0"/>
              <a:t/>
            </a:r>
            <a:br>
              <a:rPr lang="en-US" sz="3600" dirty="0"/>
            </a:br>
            <a:r>
              <a:rPr lang="en-US" sz="3600" dirty="0"/>
              <a:t>Quality Assurance </a:t>
            </a:r>
            <a:br>
              <a:rPr lang="en-US" sz="3600" dirty="0"/>
            </a:br>
            <a:r>
              <a:rPr lang="en-US" sz="3600" dirty="0"/>
              <a:t>in the Parasitology Laboratory</a:t>
            </a:r>
            <a:br>
              <a:rPr lang="en-US" sz="3600" dirty="0"/>
            </a:br>
            <a:endParaRPr lang="en-US" altLang="en-US" sz="3600" dirty="0"/>
          </a:p>
        </p:txBody>
      </p:sp>
      <p:sp>
        <p:nvSpPr>
          <p:cNvPr id="139267" name="Content Placeholder 2">
            <a:extLst>
              <a:ext uri="{FF2B5EF4-FFF2-40B4-BE49-F238E27FC236}">
                <a16:creationId xmlns:a16="http://schemas.microsoft.com/office/drawing/2014/main" id="{A0A9204D-55DC-0D08-B6CB-351C11E7E996}"/>
              </a:ext>
            </a:extLst>
          </p:cNvPr>
          <p:cNvSpPr>
            <a:spLocks noGrp="1"/>
          </p:cNvSpPr>
          <p:nvPr>
            <p:ph idx="1"/>
          </p:nvPr>
        </p:nvSpPr>
        <p:spPr/>
        <p:txBody>
          <a:bodyPr/>
          <a:lstStyle/>
          <a:p>
            <a:r>
              <a:rPr lang="en-US" altLang="en-US"/>
              <a:t>Micrometer calibration requires two parts: </a:t>
            </a:r>
          </a:p>
          <a:p>
            <a:pPr lvl="1"/>
            <a:r>
              <a:rPr lang="en-US" altLang="en-US"/>
              <a:t>(1) the stage micrometer, a 0.1-mm line that is ruled in 0.01-mm units, and </a:t>
            </a:r>
          </a:p>
          <a:p>
            <a:pPr lvl="1"/>
            <a:r>
              <a:rPr lang="en-US" altLang="en-US"/>
              <a:t>(2) the ocular micrometer, which is ruled in 100 units but has no value assigned to the units. </a:t>
            </a:r>
          </a:p>
          <a:p>
            <a:pPr lvl="1"/>
            <a:r>
              <a:rPr lang="en-US" altLang="en-US"/>
              <a:t>Values for each ocular unit can be calculated by using the stage micrometer.</a:t>
            </a:r>
          </a:p>
          <a:p>
            <a:endParaRPr lang="en-US"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E7C58E-90B3-8ED7-CB1F-B8E0C336D35E}"/>
              </a:ext>
            </a:extLst>
          </p:cNvPr>
          <p:cNvSpPr>
            <a:spLocks noGrp="1"/>
          </p:cNvSpPr>
          <p:nvPr>
            <p:ph type="title"/>
          </p:nvPr>
        </p:nvSpPr>
        <p:spPr/>
        <p:txBody>
          <a:bodyPr/>
          <a:lstStyle/>
          <a:p>
            <a:pPr>
              <a:defRPr/>
            </a:pPr>
            <a:r>
              <a:rPr lang="en-US" dirty="0"/>
              <a:t>MEDICALLY IMPORTANT PARASITIC AGENTS</a:t>
            </a:r>
          </a:p>
        </p:txBody>
      </p:sp>
      <p:sp>
        <p:nvSpPr>
          <p:cNvPr id="7" name="Text Placeholder 6">
            <a:extLst>
              <a:ext uri="{FF2B5EF4-FFF2-40B4-BE49-F238E27FC236}">
                <a16:creationId xmlns:a16="http://schemas.microsoft.com/office/drawing/2014/main" id="{5597B19B-1FA3-24D8-5F0A-5D8D20E09742}"/>
              </a:ext>
            </a:extLst>
          </p:cNvPr>
          <p:cNvSpPr>
            <a:spLocks noGrp="1"/>
          </p:cNvSpPr>
          <p:nvPr>
            <p:ph type="body" idx="1"/>
          </p:nvPr>
        </p:nvSpPr>
        <p:spPr/>
        <p:txBody>
          <a:bodyPr/>
          <a:lstStyle/>
          <a:p>
            <a:pPr>
              <a:defRPr/>
            </a:pPr>
            <a:r>
              <a:rPr lang="en-US" b="1" dirty="0"/>
              <a:t>CHAPTER TWENTY-EIGHT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5">
            <a:extLst>
              <a:ext uri="{FF2B5EF4-FFF2-40B4-BE49-F238E27FC236}">
                <a16:creationId xmlns:a16="http://schemas.microsoft.com/office/drawing/2014/main" id="{C28046E4-8755-D529-A6F2-A8ED5AD7D804}"/>
              </a:ext>
            </a:extLst>
          </p:cNvPr>
          <p:cNvSpPr>
            <a:spLocks noGrp="1"/>
          </p:cNvSpPr>
          <p:nvPr>
            <p:ph type="title"/>
          </p:nvPr>
        </p:nvSpPr>
        <p:spPr/>
        <p:txBody>
          <a:bodyPr/>
          <a:lstStyle/>
          <a:p>
            <a:r>
              <a:rPr lang="en-US" sz="3200" dirty="0"/>
              <a:t>MEDICALLY IMPORTANT PARASITIC AGENTS: An Overview</a:t>
            </a:r>
            <a:endParaRPr lang="en-US" altLang="en-US" sz="3200" dirty="0"/>
          </a:p>
        </p:txBody>
      </p:sp>
      <p:sp>
        <p:nvSpPr>
          <p:cNvPr id="141315" name="Content Placeholder 6">
            <a:extLst>
              <a:ext uri="{FF2B5EF4-FFF2-40B4-BE49-F238E27FC236}">
                <a16:creationId xmlns:a16="http://schemas.microsoft.com/office/drawing/2014/main" id="{653990EB-5745-62DA-DEBA-BD960C5EFBDA}"/>
              </a:ext>
            </a:extLst>
          </p:cNvPr>
          <p:cNvSpPr>
            <a:spLocks noGrp="1"/>
          </p:cNvSpPr>
          <p:nvPr>
            <p:ph idx="1"/>
          </p:nvPr>
        </p:nvSpPr>
        <p:spPr/>
        <p:txBody>
          <a:bodyPr/>
          <a:lstStyle/>
          <a:p>
            <a:r>
              <a:rPr lang="en-US" altLang="en-US" dirty="0"/>
              <a:t>Historically, the human medically important eucaryotic parasites were classified as protozoan, helminth, and arthropod. </a:t>
            </a:r>
          </a:p>
          <a:p>
            <a:r>
              <a:rPr lang="en-US" altLang="en-US" dirty="0"/>
              <a:t>More recently the microsporidia, which belong to the kingdom of fungi, were recognized as human pathogens </a:t>
            </a:r>
          </a:p>
          <a:p>
            <a:r>
              <a:rPr lang="en-US" altLang="en-US" dirty="0"/>
              <a:t>Due to their morphology and pathogenesis, the microsporidia are often considered with the parasites.</a:t>
            </a:r>
          </a:p>
          <a:p>
            <a:pPr lvl="1"/>
            <a:endParaRPr lang="en-US"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6873841-5360-D834-1703-00194380685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Characteristics of Phyla of Medically Important Parasites</a:t>
            </a:r>
          </a:p>
        </p:txBody>
      </p:sp>
      <p:sp>
        <p:nvSpPr>
          <p:cNvPr id="142339" name="Footer Placeholder 1">
            <a:extLst>
              <a:ext uri="{FF2B5EF4-FFF2-40B4-BE49-F238E27FC236}">
                <a16:creationId xmlns:a16="http://schemas.microsoft.com/office/drawing/2014/main" id="{D576FA93-8907-267B-7783-B231CEBAC8F6}"/>
              </a:ext>
            </a:extLst>
          </p:cNvPr>
          <p:cNvSpPr>
            <a:spLocks noGrp="1"/>
          </p:cNvSpPr>
          <p:nvPr>
            <p:ph type="ftr" sz="quarter" idx="4294967295"/>
          </p:nvPr>
        </p:nvSpPr>
        <p:spPr bwMode="auto">
          <a:xfrm>
            <a:off x="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SzTx/>
              <a:buFontTx/>
              <a:buNone/>
            </a:pPr>
            <a:r>
              <a:rPr lang="en-US" altLang="en-US" sz="1000">
                <a:solidFill>
                  <a:srgbClr val="FFFFFF"/>
                </a:solidFill>
                <a:ea typeface="MS PGothic" panose="020B0600070205080204" pitchFamily="34" charset="-128"/>
              </a:rPr>
              <a:t>Copyright © 2015 by Saunders, an imprint of Elsevier Inc.</a:t>
            </a:r>
          </a:p>
        </p:txBody>
      </p:sp>
      <p:pic>
        <p:nvPicPr>
          <p:cNvPr id="142341" name="Picture 6" descr="C:\Users\12994\Desktop\Mahon\table28.2.jpg">
            <a:extLst>
              <a:ext uri="{FF2B5EF4-FFF2-40B4-BE49-F238E27FC236}">
                <a16:creationId xmlns:a16="http://schemas.microsoft.com/office/drawing/2014/main" id="{658250CB-68F4-BA44-2F0A-40D5D7B49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12875"/>
            <a:ext cx="258762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3F2877FE-64FA-87A7-99AF-22B02E4D0F09}"/>
              </a:ext>
            </a:extLst>
          </p:cNvPr>
          <p:cNvSpPr>
            <a:spLocks noGrp="1"/>
          </p:cNvSpPr>
          <p:nvPr>
            <p:ph type="title"/>
          </p:nvPr>
        </p:nvSpPr>
        <p:spPr/>
        <p:txBody>
          <a:bodyPr/>
          <a:lstStyle/>
          <a:p>
            <a:r>
              <a:rPr lang="en-US" sz="3200" dirty="0"/>
              <a:t>MEDICALLY IMPORTANT PARASITIC AGENTS: An Overview</a:t>
            </a:r>
            <a:endParaRPr lang="en-US" altLang="en-US" sz="3200" dirty="0"/>
          </a:p>
        </p:txBody>
      </p:sp>
      <p:sp>
        <p:nvSpPr>
          <p:cNvPr id="143363" name="Content Placeholder 2">
            <a:extLst>
              <a:ext uri="{FF2B5EF4-FFF2-40B4-BE49-F238E27FC236}">
                <a16:creationId xmlns:a16="http://schemas.microsoft.com/office/drawing/2014/main" id="{12A8AA4F-1613-395F-A3E8-5462E55B3E32}"/>
              </a:ext>
            </a:extLst>
          </p:cNvPr>
          <p:cNvSpPr>
            <a:spLocks noGrp="1"/>
          </p:cNvSpPr>
          <p:nvPr>
            <p:ph idx="1"/>
          </p:nvPr>
        </p:nvSpPr>
        <p:spPr/>
        <p:txBody>
          <a:bodyPr/>
          <a:lstStyle/>
          <a:p>
            <a:r>
              <a:rPr lang="en-US" altLang="en-US" dirty="0"/>
              <a:t>Medically important parasites can be found in phyla representing single-celled organisms, such as the protozoa and </a:t>
            </a:r>
            <a:r>
              <a:rPr lang="en-US" altLang="en-US" dirty="0" err="1"/>
              <a:t>sporozoa</a:t>
            </a:r>
            <a:r>
              <a:rPr lang="en-US" altLang="en-US" dirty="0"/>
              <a:t>, and complex, </a:t>
            </a:r>
            <a:r>
              <a:rPr lang="en-US" altLang="en-US" dirty="0" err="1"/>
              <a:t>multicelled</a:t>
            </a:r>
            <a:r>
              <a:rPr lang="en-US" altLang="en-US" dirty="0"/>
              <a:t> organisms, such as the helminths (worms). </a:t>
            </a:r>
          </a:p>
          <a:p>
            <a:r>
              <a:rPr lang="en-US" altLang="en-US" dirty="0"/>
              <a:t>The protozoan parasites are classified according to their motility organelles </a:t>
            </a:r>
          </a:p>
          <a:p>
            <a:pPr lvl="1"/>
            <a:r>
              <a:rPr lang="en-US" altLang="en-US" dirty="0"/>
              <a:t>The ameba move by pseudopodia, the flagellates move by flagella, and the ciliates move by cilia.</a:t>
            </a:r>
          </a:p>
          <a:p>
            <a:pPr lvl="1"/>
            <a:r>
              <a:rPr lang="en-US" altLang="en-US" dirty="0"/>
              <a:t>The </a:t>
            </a:r>
            <a:r>
              <a:rPr lang="en-US" altLang="en-US" dirty="0" err="1"/>
              <a:t>sporozoa</a:t>
            </a:r>
            <a:r>
              <a:rPr lang="en-US" altLang="en-US" dirty="0"/>
              <a:t> are nonmotile.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0F4C72D-171B-B557-9C4B-2E1FE4531D65}"/>
              </a:ext>
            </a:extLst>
          </p:cNvPr>
          <p:cNvSpPr>
            <a:spLocks noGrp="1"/>
          </p:cNvSpPr>
          <p:nvPr>
            <p:ph type="title"/>
          </p:nvPr>
        </p:nvSpPr>
        <p:spPr/>
        <p:txBody>
          <a:bodyPr/>
          <a:lstStyle/>
          <a:p>
            <a:r>
              <a:rPr lang="en-US" altLang="en-US" sz="3200" b="0" dirty="0">
                <a:latin typeface="Arial" panose="020B0604020202020204" pitchFamily="34" charset="0"/>
                <a:cs typeface="Arial" panose="020B0604020202020204" pitchFamily="34" charset="0"/>
              </a:rPr>
              <a:t>Fecal Specimens</a:t>
            </a:r>
            <a:br>
              <a:rPr lang="en-US" altLang="en-US" sz="3200" b="0" dirty="0">
                <a:latin typeface="Arial" panose="020B0604020202020204" pitchFamily="34" charset="0"/>
                <a:cs typeface="Arial" panose="020B0604020202020204" pitchFamily="34" charset="0"/>
              </a:rPr>
            </a:br>
            <a:r>
              <a:rPr lang="en-US" altLang="en-US" sz="3200" b="0" dirty="0">
                <a:latin typeface="Arial" panose="020B0604020202020204" pitchFamily="34" charset="0"/>
                <a:cs typeface="Arial" panose="020B0604020202020204" pitchFamily="34" charset="0"/>
              </a:rPr>
              <a:t>Collection, Handling and Transport</a:t>
            </a:r>
            <a:r>
              <a:rPr lang="en-US" altLang="en-US" sz="4400" b="0" dirty="0">
                <a:latin typeface="Arial" panose="020B0604020202020204" pitchFamily="34" charset="0"/>
                <a:cs typeface="Arial" panose="020B0604020202020204" pitchFamily="34" charset="0"/>
              </a:rPr>
              <a:t/>
            </a:r>
            <a:br>
              <a:rPr lang="en-US" altLang="en-US" sz="4400" b="0" dirty="0">
                <a:latin typeface="Arial" panose="020B0604020202020204" pitchFamily="34" charset="0"/>
                <a:cs typeface="Arial" panose="020B0604020202020204" pitchFamily="34" charset="0"/>
              </a:rPr>
            </a:br>
            <a:endParaRPr lang="en-US" altLang="en-US" sz="3200" dirty="0"/>
          </a:p>
        </p:txBody>
      </p:sp>
      <p:sp>
        <p:nvSpPr>
          <p:cNvPr id="33795" name="Content Placeholder 2">
            <a:extLst>
              <a:ext uri="{FF2B5EF4-FFF2-40B4-BE49-F238E27FC236}">
                <a16:creationId xmlns:a16="http://schemas.microsoft.com/office/drawing/2014/main" id="{E02584D4-660D-CC8B-D41B-B6C163A4104E}"/>
              </a:ext>
            </a:extLst>
          </p:cNvPr>
          <p:cNvSpPr>
            <a:spLocks noGrp="1"/>
          </p:cNvSpPr>
          <p:nvPr>
            <p:ph idx="1"/>
          </p:nvPr>
        </p:nvSpPr>
        <p:spPr/>
        <p:txBody>
          <a:bodyPr/>
          <a:lstStyle/>
          <a:p>
            <a:r>
              <a:rPr lang="en-US" altLang="en-US"/>
              <a:t>It has been recommended that permanently stained smears be made and examined for each specimen individually. In addition, whether the patient is an inpatient or outpatient, the presence of symptoms should dictate whether three specimens are needed.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8C9412AF-BA15-9CE3-585F-B05A184362C9}"/>
              </a:ext>
            </a:extLst>
          </p:cNvPr>
          <p:cNvSpPr>
            <a:spLocks noGrp="1"/>
          </p:cNvSpPr>
          <p:nvPr>
            <p:ph type="title"/>
          </p:nvPr>
        </p:nvSpPr>
        <p:spPr/>
        <p:txBody>
          <a:bodyPr/>
          <a:lstStyle/>
          <a:p>
            <a:r>
              <a:rPr lang="en-US" sz="3200" dirty="0"/>
              <a:t>MEDICALLY IMPORTANT PARASITIC AGENTS: An Overview</a:t>
            </a:r>
            <a:endParaRPr lang="en-US" altLang="en-US" sz="3200" dirty="0"/>
          </a:p>
        </p:txBody>
      </p:sp>
      <p:sp>
        <p:nvSpPr>
          <p:cNvPr id="144387" name="Content Placeholder 2">
            <a:extLst>
              <a:ext uri="{FF2B5EF4-FFF2-40B4-BE49-F238E27FC236}">
                <a16:creationId xmlns:a16="http://schemas.microsoft.com/office/drawing/2014/main" id="{E746D2D8-B440-58E6-0303-7D8CB0A23B8E}"/>
              </a:ext>
            </a:extLst>
          </p:cNvPr>
          <p:cNvSpPr>
            <a:spLocks noGrp="1"/>
          </p:cNvSpPr>
          <p:nvPr>
            <p:ph idx="1"/>
          </p:nvPr>
        </p:nvSpPr>
        <p:spPr/>
        <p:txBody>
          <a:bodyPr/>
          <a:lstStyle/>
          <a:p>
            <a:r>
              <a:rPr lang="en-US" altLang="en-US" dirty="0"/>
              <a:t>Helminths are classified according to their shape and include flatworms (flukes and tapeworms) and roundworms. </a:t>
            </a:r>
          </a:p>
          <a:p>
            <a:r>
              <a:rPr lang="en-US" altLang="en-US" dirty="0"/>
              <a:t>Arthropods, such as </a:t>
            </a:r>
            <a:r>
              <a:rPr lang="en-US" altLang="en-US" i="1" dirty="0"/>
              <a:t>Pediculosis </a:t>
            </a:r>
            <a:r>
              <a:rPr lang="en-US" altLang="en-US" i="1" dirty="0" err="1"/>
              <a:t>humanus</a:t>
            </a:r>
            <a:r>
              <a:rPr lang="en-US" altLang="en-US" i="1" dirty="0"/>
              <a:t> </a:t>
            </a:r>
            <a:r>
              <a:rPr lang="en-US" altLang="en-US" dirty="0"/>
              <a:t>(pediculosis) and </a:t>
            </a:r>
            <a:r>
              <a:rPr lang="en-US" altLang="en-US" i="1" dirty="0" err="1"/>
              <a:t>Sarcoptes</a:t>
            </a:r>
            <a:r>
              <a:rPr lang="en-US" altLang="en-US" i="1" dirty="0"/>
              <a:t> </a:t>
            </a:r>
            <a:r>
              <a:rPr lang="en-US" altLang="en-US" i="1" dirty="0" err="1"/>
              <a:t>scabiei</a:t>
            </a:r>
            <a:r>
              <a:rPr lang="en-US" altLang="en-US" i="1" dirty="0"/>
              <a:t> </a:t>
            </a:r>
            <a:r>
              <a:rPr lang="en-US" altLang="en-US" dirty="0"/>
              <a:t>(scabies), cause human infestations. </a:t>
            </a:r>
          </a:p>
          <a:p>
            <a:pPr lvl="1"/>
            <a:r>
              <a:rPr lang="en-US" altLang="en-US" dirty="0"/>
              <a:t>They can also sometimes be vectors for infectious pathogens. </a:t>
            </a:r>
          </a:p>
          <a:p>
            <a:pPr lvl="1"/>
            <a:r>
              <a:rPr lang="en-US" altLang="en-US" dirty="0"/>
              <a:t>These agents are not discussed in this textbook.</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Content Placeholder 2">
            <a:extLst>
              <a:ext uri="{FF2B5EF4-FFF2-40B4-BE49-F238E27FC236}">
                <a16:creationId xmlns:a16="http://schemas.microsoft.com/office/drawing/2014/main" id="{25C220D6-AE76-FC29-EA12-677E6917E829}"/>
              </a:ext>
            </a:extLst>
          </p:cNvPr>
          <p:cNvSpPr>
            <a:spLocks noGrp="1"/>
          </p:cNvSpPr>
          <p:nvPr>
            <p:ph idx="1"/>
          </p:nvPr>
        </p:nvSpPr>
        <p:spPr/>
        <p:txBody>
          <a:bodyPr/>
          <a:lstStyle/>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lgn="ctr">
              <a:buFont typeface="Wingdings 2" panose="05020102010507070707" pitchFamily="18" charset="2"/>
              <a:buNone/>
            </a:pPr>
            <a:r>
              <a:rPr lang="en-US" altLang="en-US" sz="4000" dirty="0"/>
              <a:t>Protozoa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200EC2B7-2DCB-B0E7-1763-275030B3A854}"/>
              </a:ext>
            </a:extLst>
          </p:cNvPr>
          <p:cNvSpPr>
            <a:spLocks noGrp="1"/>
          </p:cNvSpPr>
          <p:nvPr>
            <p:ph type="title"/>
          </p:nvPr>
        </p:nvSpPr>
        <p:spPr/>
        <p:txBody>
          <a:bodyPr/>
          <a:lstStyle/>
          <a:p>
            <a:r>
              <a:rPr lang="en-US" altLang="en-US" sz="3600" dirty="0"/>
              <a:t>Protozoa</a:t>
            </a:r>
            <a:r>
              <a:rPr lang="en-US" altLang="en-US" sz="3600" dirty="0">
                <a:solidFill>
                  <a:srgbClr val="FF0000"/>
                </a:solidFill>
                <a:highlight>
                  <a:srgbClr val="FFFF00"/>
                </a:highlight>
              </a:rPr>
              <a:t/>
            </a:r>
            <a:br>
              <a:rPr lang="en-US" altLang="en-US" sz="3600" dirty="0">
                <a:solidFill>
                  <a:srgbClr val="FF0000"/>
                </a:solidFill>
                <a:highlight>
                  <a:srgbClr val="FFFF00"/>
                </a:highlight>
              </a:rPr>
            </a:br>
            <a:endParaRPr lang="en-US" altLang="en-US" sz="3600" dirty="0">
              <a:solidFill>
                <a:srgbClr val="FF0000"/>
              </a:solidFill>
              <a:highlight>
                <a:srgbClr val="FFFF00"/>
              </a:highlight>
            </a:endParaRPr>
          </a:p>
        </p:txBody>
      </p:sp>
      <p:sp>
        <p:nvSpPr>
          <p:cNvPr id="146435" name="Content Placeholder 2">
            <a:extLst>
              <a:ext uri="{FF2B5EF4-FFF2-40B4-BE49-F238E27FC236}">
                <a16:creationId xmlns:a16="http://schemas.microsoft.com/office/drawing/2014/main" id="{0FACF336-14BC-6EB5-6705-F9DEF337271A}"/>
              </a:ext>
            </a:extLst>
          </p:cNvPr>
          <p:cNvSpPr>
            <a:spLocks noGrp="1"/>
          </p:cNvSpPr>
          <p:nvPr>
            <p:ph idx="1"/>
          </p:nvPr>
        </p:nvSpPr>
        <p:spPr>
          <a:xfrm>
            <a:off x="457200" y="1438275"/>
            <a:ext cx="8229600" cy="4525963"/>
          </a:xfrm>
        </p:spPr>
        <p:txBody>
          <a:bodyPr/>
          <a:lstStyle/>
          <a:p>
            <a:r>
              <a:rPr lang="en-US" altLang="en-US" sz="2400" dirty="0"/>
              <a:t>The protozoan parasites include pathogens and nonpathogens (commensals) that closely resemble pathogens </a:t>
            </a:r>
          </a:p>
          <a:p>
            <a:r>
              <a:rPr lang="en-US" altLang="en-US" sz="2400" dirty="0"/>
              <a:t>To ensure appropriate therapy when necessary and patients not being treated unnecessarily, it is important for the laboratory scientist to recognize and differentiate the pathogens from commensals</a:t>
            </a:r>
          </a:p>
          <a:p>
            <a:r>
              <a:rPr lang="en-US" altLang="en-US" sz="2400" dirty="0"/>
              <a:t>Commensal parasites must be reported in the test results</a:t>
            </a:r>
            <a:r>
              <a:rPr lang="en-US" altLang="en-US" dirty="0"/>
              <a:t>. </a:t>
            </a:r>
          </a:p>
          <a:p>
            <a:pPr lvl="2"/>
            <a:r>
              <a:rPr lang="en-US" altLang="en-US" dirty="0"/>
              <a:t>Presence indicates contaminated food/water </a:t>
            </a:r>
            <a:endParaRPr lang="en-US" altLang="en-US" strike="sngStrike" dirty="0"/>
          </a:p>
          <a:p>
            <a:pPr lvl="2"/>
            <a:r>
              <a:rPr lang="en-US" altLang="en-US" dirty="0"/>
              <a:t>Specimens should be closely examined for pathogens</a:t>
            </a:r>
          </a:p>
        </p:txBody>
      </p:sp>
    </p:spTree>
    <p:extLst>
      <p:ext uri="{BB962C8B-B14F-4D97-AF65-F5344CB8AC3E}">
        <p14:creationId xmlns:p14="http://schemas.microsoft.com/office/powerpoint/2010/main" val="40198505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E466-8436-A094-F71E-EB5DA3614BD5}"/>
              </a:ext>
            </a:extLst>
          </p:cNvPr>
          <p:cNvSpPr>
            <a:spLocks noGrp="1"/>
          </p:cNvSpPr>
          <p:nvPr>
            <p:ph type="title"/>
          </p:nvPr>
        </p:nvSpPr>
        <p:spPr/>
        <p:txBody>
          <a:bodyPr/>
          <a:lstStyle/>
          <a:p>
            <a:pPr>
              <a:defRPr/>
            </a:pPr>
            <a:r>
              <a:rPr lang="en-US" altLang="en-US" b="0" cap="none" dirty="0"/>
              <a:t>Intestinal Amebae</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5">
            <a:extLst>
              <a:ext uri="{FF2B5EF4-FFF2-40B4-BE49-F238E27FC236}">
                <a16:creationId xmlns:a16="http://schemas.microsoft.com/office/drawing/2014/main" id="{7576204F-AAF0-BBBF-E002-E8751299839B}"/>
              </a:ext>
            </a:extLst>
          </p:cNvPr>
          <p:cNvSpPr>
            <a:spLocks noGrp="1"/>
          </p:cNvSpPr>
          <p:nvPr>
            <p:ph type="title"/>
          </p:nvPr>
        </p:nvSpPr>
        <p:spPr/>
        <p:txBody>
          <a:bodyPr/>
          <a:lstStyle/>
          <a:p>
            <a:r>
              <a:rPr lang="en-US" altLang="en-US" sz="3600" b="0" cap="none" dirty="0"/>
              <a:t>Intestinal Amebae</a:t>
            </a:r>
            <a:endParaRPr lang="en-US" altLang="en-US" sz="3600" dirty="0"/>
          </a:p>
        </p:txBody>
      </p:sp>
      <p:sp>
        <p:nvSpPr>
          <p:cNvPr id="149507" name="Content Placeholder 6">
            <a:extLst>
              <a:ext uri="{FF2B5EF4-FFF2-40B4-BE49-F238E27FC236}">
                <a16:creationId xmlns:a16="http://schemas.microsoft.com/office/drawing/2014/main" id="{2FCF446E-D32A-D9F1-7C8D-94416D141E4B}"/>
              </a:ext>
            </a:extLst>
          </p:cNvPr>
          <p:cNvSpPr>
            <a:spLocks noGrp="1"/>
          </p:cNvSpPr>
          <p:nvPr>
            <p:ph idx="1"/>
          </p:nvPr>
        </p:nvSpPr>
        <p:spPr/>
        <p:txBody>
          <a:bodyPr/>
          <a:lstStyle/>
          <a:p>
            <a:r>
              <a:rPr lang="en-US" altLang="en-US" dirty="0"/>
              <a:t>Considered the most difficult to identify because of their small size</a:t>
            </a:r>
          </a:p>
          <a:p>
            <a:r>
              <a:rPr lang="en-US" altLang="en-US" dirty="0"/>
              <a:t>Two morphologic forms- trophozoites and cysts</a:t>
            </a:r>
          </a:p>
          <a:p>
            <a:r>
              <a:rPr lang="en-US" altLang="en-US" dirty="0"/>
              <a:t>Species identification is often based on</a:t>
            </a:r>
          </a:p>
          <a:p>
            <a:pPr lvl="1"/>
            <a:r>
              <a:rPr lang="en-US" altLang="en-US" dirty="0"/>
              <a:t>Size</a:t>
            </a:r>
          </a:p>
          <a:p>
            <a:pPr lvl="1"/>
            <a:r>
              <a:rPr lang="en-US" altLang="en-US" dirty="0"/>
              <a:t>Number of nuclei</a:t>
            </a:r>
          </a:p>
          <a:p>
            <a:pPr lvl="1"/>
            <a:r>
              <a:rPr lang="en-US" altLang="en-US" dirty="0"/>
              <a:t>Nuclear structure</a:t>
            </a:r>
          </a:p>
          <a:p>
            <a:pPr lvl="1"/>
            <a:r>
              <a:rPr lang="en-US" altLang="en-US" dirty="0"/>
              <a:t>Presence of specific internal structures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5">
            <a:extLst>
              <a:ext uri="{FF2B5EF4-FFF2-40B4-BE49-F238E27FC236}">
                <a16:creationId xmlns:a16="http://schemas.microsoft.com/office/drawing/2014/main" id="{4836566D-B25C-E591-F4E1-14CB60A558BF}"/>
              </a:ext>
            </a:extLst>
          </p:cNvPr>
          <p:cNvSpPr>
            <a:spLocks noGrp="1"/>
          </p:cNvSpPr>
          <p:nvPr>
            <p:ph type="title"/>
          </p:nvPr>
        </p:nvSpPr>
        <p:spPr/>
        <p:txBody>
          <a:bodyPr/>
          <a:lstStyle/>
          <a:p>
            <a:r>
              <a:rPr lang="en-US" altLang="en-US" sz="3600" b="0" cap="none" dirty="0"/>
              <a:t>Intestinal Amebae</a:t>
            </a:r>
            <a:endParaRPr lang="en-US" altLang="en-US" sz="3600" dirty="0"/>
          </a:p>
        </p:txBody>
      </p:sp>
      <p:sp>
        <p:nvSpPr>
          <p:cNvPr id="150531" name="Content Placeholder 6">
            <a:extLst>
              <a:ext uri="{FF2B5EF4-FFF2-40B4-BE49-F238E27FC236}">
                <a16:creationId xmlns:a16="http://schemas.microsoft.com/office/drawing/2014/main" id="{33315187-13AA-54C5-4E35-293803BBBEF7}"/>
              </a:ext>
            </a:extLst>
          </p:cNvPr>
          <p:cNvSpPr>
            <a:spLocks noGrp="1"/>
          </p:cNvSpPr>
          <p:nvPr>
            <p:ph idx="1"/>
          </p:nvPr>
        </p:nvSpPr>
        <p:spPr>
          <a:xfrm>
            <a:off x="457200" y="1600200"/>
            <a:ext cx="8229600" cy="4648200"/>
          </a:xfrm>
        </p:spPr>
        <p:txBody>
          <a:bodyPr/>
          <a:lstStyle/>
          <a:p>
            <a:r>
              <a:rPr lang="en-US" altLang="en-US" dirty="0"/>
              <a:t>In a direct wet preparation, the motility of the trophozoite may aid in presumptive identification. </a:t>
            </a:r>
          </a:p>
          <a:p>
            <a:r>
              <a:rPr lang="en-US" altLang="en-US" dirty="0"/>
              <a:t>Overall the permanently stained smear is the best preparation to identify amebae.</a:t>
            </a:r>
          </a:p>
          <a:p>
            <a:r>
              <a:rPr lang="en-US" altLang="en-US" i="1" dirty="0"/>
              <a:t>Entamoeba histolytica- r</a:t>
            </a:r>
            <a:r>
              <a:rPr lang="en-US" altLang="en-US" dirty="0"/>
              <a:t>ecognized as a true pathogen</a:t>
            </a:r>
          </a:p>
          <a:p>
            <a:r>
              <a:rPr lang="en-US" altLang="en-US" dirty="0"/>
              <a:t>Questionable status- </a:t>
            </a:r>
            <a:r>
              <a:rPr lang="en-US" altLang="en-US" i="1" dirty="0"/>
              <a:t>Blastocystis </a:t>
            </a:r>
            <a:r>
              <a:rPr lang="en-US" altLang="en-US" dirty="0"/>
              <a:t>spp.</a:t>
            </a:r>
          </a:p>
          <a:p>
            <a:r>
              <a:rPr lang="en-US" altLang="en-US" dirty="0"/>
              <a:t>Other amebae are considered nonpathogens.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2CF82E47-AF2A-EF3E-B614-F0341683C7AC}"/>
              </a:ext>
            </a:extLst>
          </p:cNvPr>
          <p:cNvSpPr>
            <a:spLocks noGrp="1"/>
          </p:cNvSpPr>
          <p:nvPr>
            <p:ph type="title"/>
          </p:nvPr>
        </p:nvSpPr>
        <p:spPr/>
        <p:txBody>
          <a:bodyPr/>
          <a:lstStyle/>
          <a:p>
            <a:r>
              <a:rPr lang="en-US" altLang="en-US" sz="3600" b="0" cap="none" dirty="0"/>
              <a:t>Intestinal Amebae</a:t>
            </a:r>
            <a:endParaRPr lang="en-US" altLang="en-US" sz="3600" dirty="0"/>
          </a:p>
        </p:txBody>
      </p:sp>
      <p:sp>
        <p:nvSpPr>
          <p:cNvPr id="151555" name="Content Placeholder 2">
            <a:extLst>
              <a:ext uri="{FF2B5EF4-FFF2-40B4-BE49-F238E27FC236}">
                <a16:creationId xmlns:a16="http://schemas.microsoft.com/office/drawing/2014/main" id="{75363FD1-8B78-2DE1-DE51-D5B10EE3280E}"/>
              </a:ext>
            </a:extLst>
          </p:cNvPr>
          <p:cNvSpPr>
            <a:spLocks noGrp="1"/>
          </p:cNvSpPr>
          <p:nvPr>
            <p:ph idx="1"/>
          </p:nvPr>
        </p:nvSpPr>
        <p:spPr/>
        <p:txBody>
          <a:bodyPr/>
          <a:lstStyle/>
          <a:p>
            <a:r>
              <a:rPr lang="en-US" altLang="en-US"/>
              <a:t>All the amebic organisms discussed here</a:t>
            </a:r>
          </a:p>
          <a:p>
            <a:pPr lvl="1"/>
            <a:r>
              <a:rPr lang="en-US" altLang="en-US"/>
              <a:t>Live in the large intestine</a:t>
            </a:r>
          </a:p>
          <a:p>
            <a:pPr lvl="1"/>
            <a:r>
              <a:rPr lang="en-US" altLang="en-US"/>
              <a:t>Have two morphologic forms: </a:t>
            </a:r>
          </a:p>
          <a:p>
            <a:pPr lvl="2"/>
            <a:r>
              <a:rPr lang="en-US" altLang="en-US"/>
              <a:t>Trophozoite, motile and feeding stage that reproduces by binary fission </a:t>
            </a:r>
          </a:p>
          <a:p>
            <a:pPr lvl="2"/>
            <a:r>
              <a:rPr lang="en-US" altLang="en-US"/>
              <a:t>Cyst, infective, environmentally resistant stage; multiplication of nuclei serves as a reproductive function</a:t>
            </a:r>
          </a:p>
          <a:p>
            <a:pPr lvl="2"/>
            <a:r>
              <a:rPr lang="en-US" altLang="en-US" i="1"/>
              <a:t>Blastocystis</a:t>
            </a:r>
            <a:r>
              <a:rPr lang="en-US" altLang="en-US"/>
              <a:t> </a:t>
            </a:r>
            <a:r>
              <a:rPr lang="en-US" altLang="en-US" i="1"/>
              <a:t>hominis </a:t>
            </a:r>
            <a:r>
              <a:rPr lang="en-US" altLang="en-US"/>
              <a:t>has more morphologic forms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5">
            <a:extLst>
              <a:ext uri="{FF2B5EF4-FFF2-40B4-BE49-F238E27FC236}">
                <a16:creationId xmlns:a16="http://schemas.microsoft.com/office/drawing/2014/main" id="{73169C0D-814F-7EE0-A395-72AB017B3C38}"/>
              </a:ext>
            </a:extLst>
          </p:cNvPr>
          <p:cNvSpPr>
            <a:spLocks noGrp="1"/>
          </p:cNvSpPr>
          <p:nvPr>
            <p:ph type="title"/>
          </p:nvPr>
        </p:nvSpPr>
        <p:spPr/>
        <p:txBody>
          <a:bodyPr/>
          <a:lstStyle/>
          <a:p>
            <a:r>
              <a:rPr lang="en-US" altLang="en-US" b="0" cap="none" dirty="0"/>
              <a:t>Life Cycle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5">
            <a:extLst>
              <a:ext uri="{FF2B5EF4-FFF2-40B4-BE49-F238E27FC236}">
                <a16:creationId xmlns:a16="http://schemas.microsoft.com/office/drawing/2014/main" id="{46F418A7-084F-97A4-D1A0-8D126D00EA43}"/>
              </a:ext>
            </a:extLst>
          </p:cNvPr>
          <p:cNvSpPr>
            <a:spLocks noGrp="1"/>
          </p:cNvSpPr>
          <p:nvPr>
            <p:ph type="title"/>
          </p:nvPr>
        </p:nvSpPr>
        <p:spPr/>
        <p:txBody>
          <a:bodyPr/>
          <a:lstStyle/>
          <a:p>
            <a:r>
              <a:rPr lang="en-US" altLang="en-US" sz="3600" b="0" cap="none" dirty="0"/>
              <a:t>Life Cycle</a:t>
            </a:r>
            <a:endParaRPr lang="en-US" altLang="en-US" sz="3600" dirty="0"/>
          </a:p>
        </p:txBody>
      </p:sp>
      <p:sp>
        <p:nvSpPr>
          <p:cNvPr id="153603" name="Content Placeholder 6">
            <a:extLst>
              <a:ext uri="{FF2B5EF4-FFF2-40B4-BE49-F238E27FC236}">
                <a16:creationId xmlns:a16="http://schemas.microsoft.com/office/drawing/2014/main" id="{EE6113BE-72DC-C267-4565-AA9A93F92ECC}"/>
              </a:ext>
            </a:extLst>
          </p:cNvPr>
          <p:cNvSpPr>
            <a:spLocks noGrp="1"/>
          </p:cNvSpPr>
          <p:nvPr>
            <p:ph idx="1"/>
          </p:nvPr>
        </p:nvSpPr>
        <p:spPr/>
        <p:txBody>
          <a:bodyPr/>
          <a:lstStyle/>
          <a:p>
            <a:r>
              <a:rPr lang="en-US" altLang="en-US" dirty="0"/>
              <a:t>The life cycle of amebae is relatively simple, with direct fecal-oral transmission in food or water </a:t>
            </a:r>
          </a:p>
          <a:p>
            <a:pPr lvl="1"/>
            <a:r>
              <a:rPr lang="en-US" altLang="en-US" dirty="0"/>
              <a:t>No intermediate hosts. </a:t>
            </a:r>
          </a:p>
          <a:p>
            <a:pPr lvl="1"/>
            <a:r>
              <a:rPr lang="en-US" altLang="en-US" dirty="0"/>
              <a:t>Humans ingest the infective cysts, which excyst in the intestinal tract, and the emerged trophozoites multiply by binary fission. </a:t>
            </a:r>
          </a:p>
          <a:p>
            <a:pPr lvl="1"/>
            <a:r>
              <a:rPr lang="en-US" altLang="en-US" dirty="0"/>
              <a:t>Trophozoites colonize the cecal area.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436086A-ED68-B602-758E-F1EFFA05A2E8}"/>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Generalized Life Cycle of Intestinal Amebae</a:t>
            </a:r>
          </a:p>
        </p:txBody>
      </p:sp>
      <p:pic>
        <p:nvPicPr>
          <p:cNvPr id="154629" name="Picture 6" descr="Y:\ELS00000-IW26_[Mahon 6e]\ELS00000-IW26-SRC\Course-N\Construction\IC\jpg\Chapter028\028002.jpg">
            <a:extLst>
              <a:ext uri="{FF2B5EF4-FFF2-40B4-BE49-F238E27FC236}">
                <a16:creationId xmlns:a16="http://schemas.microsoft.com/office/drawing/2014/main" id="{8778CA16-C89C-48F8-5D60-94D9928A7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460500"/>
            <a:ext cx="68738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7E9D7CA-3021-AF2E-897C-ABAB938F580E}"/>
              </a:ext>
            </a:extLst>
          </p:cNvPr>
          <p:cNvSpPr>
            <a:spLocks noGrp="1"/>
          </p:cNvSpPr>
          <p:nvPr>
            <p:ph type="title"/>
          </p:nvPr>
        </p:nvSpPr>
        <p:spPr/>
        <p:txBody>
          <a:bodyPr/>
          <a:lstStyle/>
          <a:p>
            <a:r>
              <a:rPr lang="en-US" altLang="en-US" sz="3200" b="0" dirty="0">
                <a:latin typeface="Arial" panose="020B0604020202020204" pitchFamily="34" charset="0"/>
                <a:cs typeface="Arial" panose="020B0604020202020204" pitchFamily="34" charset="0"/>
              </a:rPr>
              <a:t>Fecal Specimens</a:t>
            </a:r>
            <a:br>
              <a:rPr lang="en-US" altLang="en-US" sz="3200" b="0" dirty="0">
                <a:latin typeface="Arial" panose="020B0604020202020204" pitchFamily="34" charset="0"/>
                <a:cs typeface="Arial" panose="020B0604020202020204" pitchFamily="34" charset="0"/>
              </a:rPr>
            </a:br>
            <a:r>
              <a:rPr lang="en-US" altLang="en-US" sz="3200" b="0" dirty="0">
                <a:latin typeface="Arial" panose="020B0604020202020204" pitchFamily="34" charset="0"/>
                <a:cs typeface="Arial" panose="020B0604020202020204" pitchFamily="34" charset="0"/>
              </a:rPr>
              <a:t>Collection, Handling and Transport</a:t>
            </a:r>
            <a:r>
              <a:rPr lang="en-US" altLang="en-US" sz="4400" b="0" dirty="0">
                <a:latin typeface="Arial" panose="020B0604020202020204" pitchFamily="34" charset="0"/>
                <a:cs typeface="Arial" panose="020B0604020202020204" pitchFamily="34" charset="0"/>
              </a:rPr>
              <a:t/>
            </a:r>
            <a:br>
              <a:rPr lang="en-US" altLang="en-US" sz="4400" b="0" dirty="0">
                <a:latin typeface="Arial" panose="020B0604020202020204" pitchFamily="34" charset="0"/>
                <a:cs typeface="Arial" panose="020B0604020202020204" pitchFamily="34" charset="0"/>
              </a:rPr>
            </a:br>
            <a:endParaRPr lang="en-US" altLang="en-US" sz="3200" dirty="0"/>
          </a:p>
        </p:txBody>
      </p:sp>
      <p:sp>
        <p:nvSpPr>
          <p:cNvPr id="34819" name="Content Placeholder 2">
            <a:extLst>
              <a:ext uri="{FF2B5EF4-FFF2-40B4-BE49-F238E27FC236}">
                <a16:creationId xmlns:a16="http://schemas.microsoft.com/office/drawing/2014/main" id="{EB0C18FB-D733-934D-7CDB-A2548A2020FF}"/>
              </a:ext>
            </a:extLst>
          </p:cNvPr>
          <p:cNvSpPr>
            <a:spLocks noGrp="1"/>
          </p:cNvSpPr>
          <p:nvPr>
            <p:ph idx="1"/>
          </p:nvPr>
        </p:nvSpPr>
        <p:spPr/>
        <p:txBody>
          <a:bodyPr/>
          <a:lstStyle/>
          <a:p>
            <a:r>
              <a:rPr lang="en-US" altLang="en-US" dirty="0"/>
              <a:t>Collection container</a:t>
            </a:r>
          </a:p>
          <a:p>
            <a:pPr lvl="1"/>
            <a:r>
              <a:rPr lang="en-US" altLang="en-US" dirty="0"/>
              <a:t>Clean, dry, sealed tightly, and waterproof</a:t>
            </a:r>
          </a:p>
          <a:p>
            <a:pPr lvl="1"/>
            <a:r>
              <a:rPr lang="en-US" altLang="en-US" dirty="0"/>
              <a:t>Plastic container with lid</a:t>
            </a:r>
          </a:p>
          <a:p>
            <a:pPr lvl="1"/>
            <a:r>
              <a:rPr lang="en-US" altLang="en-US" dirty="0"/>
              <a:t>Commercial systems that incorporate collection container and preservatives are also available.</a:t>
            </a:r>
          </a:p>
          <a:p>
            <a:r>
              <a:rPr lang="en-US" altLang="en-US" dirty="0"/>
              <a:t>Specimens should </a:t>
            </a:r>
            <a:r>
              <a:rPr lang="en-US" altLang="en-US" i="1" dirty="0"/>
              <a:t>never</a:t>
            </a:r>
            <a:r>
              <a:rPr lang="en-US" altLang="en-US" dirty="0"/>
              <a:t> be collected from bedpans or toilet bowls.</a:t>
            </a:r>
          </a:p>
          <a:p>
            <a:pPr lvl="1"/>
            <a:r>
              <a:rPr lang="en-US" altLang="en-US" dirty="0"/>
              <a:t>Risk of contaminating sample with free-living protozoa, urine or water</a:t>
            </a:r>
          </a:p>
          <a:p>
            <a:pPr lvl="2"/>
            <a:endParaRPr lang="en-US"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Content Placeholder 2">
            <a:extLst>
              <a:ext uri="{FF2B5EF4-FFF2-40B4-BE49-F238E27FC236}">
                <a16:creationId xmlns:a16="http://schemas.microsoft.com/office/drawing/2014/main" id="{C507472D-2271-7125-75E3-D436E6F79C17}"/>
              </a:ext>
            </a:extLst>
          </p:cNvPr>
          <p:cNvSpPr>
            <a:spLocks noGrp="1"/>
          </p:cNvSpPr>
          <p:nvPr>
            <p:ph idx="1"/>
          </p:nvPr>
        </p:nvSpPr>
        <p:spPr/>
        <p:txBody>
          <a:bodyPr/>
          <a:lstStyle/>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lgn="ctr">
              <a:buFont typeface="Wingdings 2" panose="05020102010507070707" pitchFamily="18" charset="2"/>
              <a:buNone/>
            </a:pPr>
            <a:r>
              <a:rPr lang="en-US" altLang="en-US" sz="4000" i="1" dirty="0"/>
              <a:t>Treatment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E31F2736-8370-6785-13DE-41275E1CF0B9}"/>
              </a:ext>
            </a:extLst>
          </p:cNvPr>
          <p:cNvSpPr>
            <a:spLocks noGrp="1"/>
          </p:cNvSpPr>
          <p:nvPr>
            <p:ph type="title"/>
          </p:nvPr>
        </p:nvSpPr>
        <p:spPr/>
        <p:txBody>
          <a:bodyPr/>
          <a:lstStyle/>
          <a:p>
            <a:r>
              <a:rPr lang="en-US" altLang="en-US" sz="3600" i="1" dirty="0"/>
              <a:t>Treatment</a:t>
            </a:r>
            <a:br>
              <a:rPr lang="en-US" altLang="en-US" sz="3600" i="1" dirty="0"/>
            </a:br>
            <a:endParaRPr lang="en-US" altLang="en-US" sz="3600" dirty="0"/>
          </a:p>
        </p:txBody>
      </p:sp>
      <p:sp>
        <p:nvSpPr>
          <p:cNvPr id="157699" name="Content Placeholder 2">
            <a:extLst>
              <a:ext uri="{FF2B5EF4-FFF2-40B4-BE49-F238E27FC236}">
                <a16:creationId xmlns:a16="http://schemas.microsoft.com/office/drawing/2014/main" id="{7C0A29B8-D27D-67A5-022C-5E2DA8CE226C}"/>
              </a:ext>
            </a:extLst>
          </p:cNvPr>
          <p:cNvSpPr>
            <a:spLocks noGrp="1"/>
          </p:cNvSpPr>
          <p:nvPr>
            <p:ph idx="1"/>
          </p:nvPr>
        </p:nvSpPr>
        <p:spPr>
          <a:xfrm>
            <a:off x="457200" y="1219200"/>
            <a:ext cx="8229600" cy="4525963"/>
          </a:xfrm>
        </p:spPr>
        <p:txBody>
          <a:bodyPr/>
          <a:lstStyle/>
          <a:p>
            <a:r>
              <a:rPr lang="en-US" altLang="en-US" dirty="0"/>
              <a:t>Treatment is administered only for </a:t>
            </a:r>
            <a:r>
              <a:rPr lang="en-US" altLang="en-US" i="1" dirty="0"/>
              <a:t>E. histolytica </a:t>
            </a:r>
            <a:r>
              <a:rPr lang="en-US" altLang="en-US" dirty="0"/>
              <a:t>infections invasive amebiases are treated with systemic drugs, such as metronidazole and luminal amebicides</a:t>
            </a:r>
            <a:endParaRPr lang="en-US" altLang="en-US" strike="sngStrike" dirty="0"/>
          </a:p>
          <a:p>
            <a:r>
              <a:rPr lang="en-US" altLang="en-US" dirty="0"/>
              <a:t>Treatment for nonpathogens is not indicated.</a:t>
            </a:r>
          </a:p>
          <a:p>
            <a:r>
              <a:rPr lang="en-US" altLang="en-US" dirty="0"/>
              <a:t>Luminal amebicides are given to carriers in nonendemic areas to prevent the invasive phase and reduce the risk of transmission.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3BB57570-9B31-10C2-4A8C-7F47F5646BDC}"/>
              </a:ext>
            </a:extLst>
          </p:cNvPr>
          <p:cNvSpPr>
            <a:spLocks noGrp="1"/>
          </p:cNvSpPr>
          <p:nvPr>
            <p:ph type="title"/>
          </p:nvPr>
        </p:nvSpPr>
        <p:spPr/>
        <p:txBody>
          <a:bodyPr/>
          <a:lstStyle/>
          <a:p>
            <a:r>
              <a:rPr lang="en-US" altLang="en-US" sz="3600" i="1" dirty="0"/>
              <a:t>Treatment</a:t>
            </a:r>
            <a:br>
              <a:rPr lang="en-US" altLang="en-US" sz="3600" i="1" dirty="0"/>
            </a:br>
            <a:endParaRPr lang="en-US" altLang="en-US" sz="3600" dirty="0"/>
          </a:p>
        </p:txBody>
      </p:sp>
      <p:sp>
        <p:nvSpPr>
          <p:cNvPr id="158723" name="Content Placeholder 2">
            <a:extLst>
              <a:ext uri="{FF2B5EF4-FFF2-40B4-BE49-F238E27FC236}">
                <a16:creationId xmlns:a16="http://schemas.microsoft.com/office/drawing/2014/main" id="{BDF9B693-FD69-02C6-0E8C-410EB2773E52}"/>
              </a:ext>
            </a:extLst>
          </p:cNvPr>
          <p:cNvSpPr>
            <a:spLocks noGrp="1"/>
          </p:cNvSpPr>
          <p:nvPr>
            <p:ph idx="1"/>
          </p:nvPr>
        </p:nvSpPr>
        <p:spPr/>
        <p:txBody>
          <a:bodyPr/>
          <a:lstStyle/>
          <a:p>
            <a:r>
              <a:rPr lang="en-US" altLang="en-US" dirty="0"/>
              <a:t>In endemic areas with a high risk of reinfection, treatment may not be indicated.</a:t>
            </a:r>
            <a:endParaRPr lang="en-US" altLang="en-US" strike="sngStrike" dirty="0"/>
          </a:p>
          <a:p>
            <a:r>
              <a:rPr lang="en-US" altLang="en-US" dirty="0"/>
              <a:t>In cases of Blastocystis spp. infection, treatment may be indicated if the patient is symptomatic.</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8E282-7F9B-9591-3D61-E3FE7A06AA0E}"/>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i="1" dirty="0"/>
              <a:t>Entamoeba histolytica and Related Organisms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302CBE38-9668-EAA3-620E-3B929D371FCA}"/>
              </a:ext>
            </a:extLst>
          </p:cNvPr>
          <p:cNvSpPr>
            <a:spLocks noGrp="1"/>
          </p:cNvSpPr>
          <p:nvPr>
            <p:ph type="title"/>
          </p:nvPr>
        </p:nvSpPr>
        <p:spPr/>
        <p:txBody>
          <a:bodyPr/>
          <a:lstStyle/>
          <a:p>
            <a:pPr eaLnBrk="1" hangingPunct="1"/>
            <a:r>
              <a:rPr lang="en-US" sz="3200" i="1" dirty="0"/>
              <a:t/>
            </a:r>
            <a:br>
              <a:rPr lang="en-US" sz="3200" i="1" dirty="0"/>
            </a:br>
            <a:r>
              <a:rPr lang="en-US" sz="3200" i="1" dirty="0"/>
              <a:t>Entamoeba histolytica and Related Organisms</a:t>
            </a:r>
            <a:br>
              <a:rPr lang="en-US" sz="3200" i="1" dirty="0"/>
            </a:br>
            <a:endParaRPr lang="en-US" altLang="en-US" sz="3200" i="1" dirty="0"/>
          </a:p>
        </p:txBody>
      </p:sp>
      <p:sp>
        <p:nvSpPr>
          <p:cNvPr id="160771" name="Rectangle 3">
            <a:extLst>
              <a:ext uri="{FF2B5EF4-FFF2-40B4-BE49-F238E27FC236}">
                <a16:creationId xmlns:a16="http://schemas.microsoft.com/office/drawing/2014/main" id="{04DC2303-6049-6C49-4D50-427608F9603C}"/>
              </a:ext>
            </a:extLst>
          </p:cNvPr>
          <p:cNvSpPr>
            <a:spLocks noGrp="1"/>
          </p:cNvSpPr>
          <p:nvPr>
            <p:ph idx="1"/>
          </p:nvPr>
        </p:nvSpPr>
        <p:spPr>
          <a:xfrm>
            <a:off x="457200" y="1417638"/>
            <a:ext cx="8305800" cy="4830762"/>
          </a:xfrm>
        </p:spPr>
        <p:txBody>
          <a:bodyPr/>
          <a:lstStyle/>
          <a:p>
            <a:pPr eaLnBrk="1" hangingPunct="1"/>
            <a:r>
              <a:rPr lang="en-US" altLang="en-US" i="1" dirty="0"/>
              <a:t>E. histolytica and E. </a:t>
            </a:r>
            <a:r>
              <a:rPr lang="en-US" altLang="en-US" i="1" dirty="0" err="1"/>
              <a:t>dispar</a:t>
            </a:r>
            <a:r>
              <a:rPr lang="en-US" altLang="en-US" i="1" dirty="0"/>
              <a:t> </a:t>
            </a:r>
            <a:r>
              <a:rPr lang="en-US" altLang="en-US" dirty="0"/>
              <a:t>are morphologically identical organisms that differ in their effects on the host. </a:t>
            </a:r>
          </a:p>
          <a:p>
            <a:pPr eaLnBrk="1" hangingPunct="1"/>
            <a:r>
              <a:rPr lang="en-US" altLang="en-US" i="1" dirty="0"/>
              <a:t>E. histolytica </a:t>
            </a:r>
            <a:r>
              <a:rPr lang="en-US" altLang="en-US" dirty="0"/>
              <a:t>is a recognized pathogen, while </a:t>
            </a:r>
            <a:r>
              <a:rPr lang="en-US" altLang="en-US" i="1" dirty="0"/>
              <a:t>E. </a:t>
            </a:r>
            <a:r>
              <a:rPr lang="en-US" altLang="en-US" i="1" dirty="0" err="1"/>
              <a:t>dispar</a:t>
            </a:r>
            <a:r>
              <a:rPr lang="en-US" altLang="en-US" i="1" dirty="0"/>
              <a:t> </a:t>
            </a:r>
            <a:r>
              <a:rPr lang="en-US" altLang="en-US" dirty="0"/>
              <a:t>is nonpathogenic. </a:t>
            </a:r>
          </a:p>
          <a:p>
            <a:pPr lvl="1" eaLnBrk="1" hangingPunct="1"/>
            <a:r>
              <a:rPr lang="en-US" altLang="en-US" dirty="0"/>
              <a:t>E</a:t>
            </a:r>
            <a:r>
              <a:rPr lang="en-US" altLang="en-US" i="1" dirty="0"/>
              <a:t>. </a:t>
            </a:r>
            <a:r>
              <a:rPr lang="en-US" altLang="en-US" i="1" dirty="0" err="1"/>
              <a:t>moshkovkii</a:t>
            </a:r>
            <a:r>
              <a:rPr lang="en-US" altLang="en-US" i="1" dirty="0"/>
              <a:t> </a:t>
            </a:r>
            <a:r>
              <a:rPr lang="en-US" altLang="en-US" dirty="0"/>
              <a:t>and</a:t>
            </a:r>
            <a:r>
              <a:rPr lang="en-US" altLang="en-US" i="1" dirty="0"/>
              <a:t> E. </a:t>
            </a:r>
            <a:r>
              <a:rPr lang="en-US" altLang="en-US" i="1" dirty="0" err="1"/>
              <a:t>bangladeshi</a:t>
            </a:r>
            <a:r>
              <a:rPr lang="en-US" altLang="en-US" i="1" dirty="0"/>
              <a:t> </a:t>
            </a:r>
            <a:r>
              <a:rPr lang="en-US" altLang="en-US" dirty="0"/>
              <a:t>are also morphologically identical to </a:t>
            </a:r>
            <a:r>
              <a:rPr lang="en-US" altLang="en-US" i="1" dirty="0"/>
              <a:t>E. histolytica</a:t>
            </a:r>
            <a:endParaRPr lang="en-US" altLang="en-US" strike="sngStrike" dirty="0"/>
          </a:p>
          <a:p>
            <a:pPr lvl="1" eaLnBrk="1" hangingPunct="1"/>
            <a:r>
              <a:rPr lang="en-US" altLang="en-US" dirty="0"/>
              <a:t>It is unclear if the latter two organisms are pathogenic.</a:t>
            </a:r>
          </a:p>
          <a:p>
            <a:pPr lvl="1" eaLnBrk="1" hangingPunct="1"/>
            <a:r>
              <a:rPr lang="en-US" altLang="en-US" i="1" dirty="0"/>
              <a:t>E. </a:t>
            </a:r>
            <a:r>
              <a:rPr lang="en-US" altLang="en-US" i="1" dirty="0" err="1"/>
              <a:t>bangladeshi</a:t>
            </a:r>
            <a:r>
              <a:rPr lang="en-US" altLang="en-US" i="1" dirty="0"/>
              <a:t> </a:t>
            </a:r>
            <a:r>
              <a:rPr lang="en-US" altLang="en-US" dirty="0"/>
              <a:t>has been identified as an agent of diarrhea</a:t>
            </a: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72943F0F-6E52-E702-A842-DAD21AED5EF7}"/>
              </a:ext>
            </a:extLst>
          </p:cNvPr>
          <p:cNvSpPr>
            <a:spLocks noGrp="1"/>
          </p:cNvSpPr>
          <p:nvPr>
            <p:ph type="title"/>
          </p:nvPr>
        </p:nvSpPr>
        <p:spPr/>
        <p:txBody>
          <a:bodyPr/>
          <a:lstStyle/>
          <a:p>
            <a:r>
              <a:rPr lang="en-US" sz="3200" i="1" dirty="0"/>
              <a:t>Entamoeba histolytica and Related Organisms</a:t>
            </a:r>
            <a:endParaRPr lang="en-US" altLang="en-US" sz="3200" dirty="0"/>
          </a:p>
        </p:txBody>
      </p:sp>
      <p:sp>
        <p:nvSpPr>
          <p:cNvPr id="161795" name="Content Placeholder 2">
            <a:extLst>
              <a:ext uri="{FF2B5EF4-FFF2-40B4-BE49-F238E27FC236}">
                <a16:creationId xmlns:a16="http://schemas.microsoft.com/office/drawing/2014/main" id="{EEE72910-E15C-DF53-F257-F39AFD83B890}"/>
              </a:ext>
            </a:extLst>
          </p:cNvPr>
          <p:cNvSpPr>
            <a:spLocks noGrp="1"/>
          </p:cNvSpPr>
          <p:nvPr>
            <p:ph idx="1"/>
          </p:nvPr>
        </p:nvSpPr>
        <p:spPr/>
        <p:txBody>
          <a:bodyPr/>
          <a:lstStyle/>
          <a:p>
            <a:r>
              <a:rPr lang="en-US" altLang="en-US" dirty="0"/>
              <a:t>The aforementioned species of </a:t>
            </a:r>
            <a:r>
              <a:rPr lang="en-US" altLang="en-US" i="1" dirty="0"/>
              <a:t>Entamoeba</a:t>
            </a:r>
            <a:r>
              <a:rPr lang="en-US" altLang="en-US" dirty="0"/>
              <a:t> organisms are morphologically identical and must be distinguished on the basis of identification of surface antigens. </a:t>
            </a:r>
          </a:p>
          <a:p>
            <a:r>
              <a:rPr lang="en-US" altLang="en-US" dirty="0"/>
              <a:t>The presence of ingested erythrocytes in the trophozoite stage will distinguish </a:t>
            </a:r>
            <a:r>
              <a:rPr lang="en-US" altLang="en-US" i="1" dirty="0"/>
              <a:t>E. histolytica </a:t>
            </a:r>
            <a:r>
              <a:rPr lang="en-US" altLang="en-US" dirty="0"/>
              <a:t>from the other species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039BD0D2-ED56-D8AF-6E20-8C48AF760724}"/>
              </a:ext>
            </a:extLst>
          </p:cNvPr>
          <p:cNvSpPr>
            <a:spLocks noGrp="1"/>
          </p:cNvSpPr>
          <p:nvPr>
            <p:ph type="title"/>
          </p:nvPr>
        </p:nvSpPr>
        <p:spPr/>
        <p:txBody>
          <a:bodyPr/>
          <a:lstStyle/>
          <a:p>
            <a:r>
              <a:rPr lang="en-US" altLang="en-US" i="1" dirty="0"/>
              <a:t>Entamoeba histolytica </a:t>
            </a:r>
            <a:r>
              <a:rPr lang="en-US" altLang="en-US" dirty="0"/>
              <a:t>Characteristics </a:t>
            </a:r>
          </a:p>
        </p:txBody>
      </p:sp>
      <p:sp>
        <p:nvSpPr>
          <p:cNvPr id="162819" name="Content Placeholder 2">
            <a:extLst>
              <a:ext uri="{FF2B5EF4-FFF2-40B4-BE49-F238E27FC236}">
                <a16:creationId xmlns:a16="http://schemas.microsoft.com/office/drawing/2014/main" id="{6F6F498C-D95D-B429-A7C6-E7E1B0F8997C}"/>
              </a:ext>
            </a:extLst>
          </p:cNvPr>
          <p:cNvSpPr>
            <a:spLocks noGrp="1"/>
          </p:cNvSpPr>
          <p:nvPr>
            <p:ph idx="1"/>
          </p:nvPr>
        </p:nvSpPr>
        <p:spPr/>
        <p:txBody>
          <a:bodyPr/>
          <a:lstStyle/>
          <a:p>
            <a:r>
              <a:rPr lang="en-US" altLang="en-US" dirty="0"/>
              <a:t>Found worldwide, especially in the tropics and subtropics</a:t>
            </a:r>
          </a:p>
          <a:p>
            <a:r>
              <a:rPr lang="en-US" altLang="en-US" dirty="0"/>
              <a:t>Ranked 3</a:t>
            </a:r>
            <a:r>
              <a:rPr lang="en-US" altLang="en-US" baseline="30000" dirty="0"/>
              <a:t>rd</a:t>
            </a:r>
            <a:r>
              <a:rPr lang="en-US" altLang="en-US" dirty="0"/>
              <a:t> behind malaria and schistosomiasis as a cause of death resulting from a parasitic infection</a:t>
            </a:r>
          </a:p>
          <a:p>
            <a:r>
              <a:rPr lang="en-US" altLang="en-US" dirty="0"/>
              <a:t>Prevalence differs according to socioeconomic levels and sanitary practices</a:t>
            </a:r>
          </a:p>
          <a:p>
            <a:r>
              <a:rPr lang="en-US" altLang="en-US" dirty="0"/>
              <a:t>More common in developing countries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DB50DB09-6E24-3ACB-5BC3-6720B873D022}"/>
              </a:ext>
            </a:extLst>
          </p:cNvPr>
          <p:cNvSpPr>
            <a:spLocks noGrp="1"/>
          </p:cNvSpPr>
          <p:nvPr>
            <p:ph type="title"/>
          </p:nvPr>
        </p:nvSpPr>
        <p:spPr/>
        <p:txBody>
          <a:bodyPr/>
          <a:lstStyle/>
          <a:p>
            <a:r>
              <a:rPr lang="en-US" altLang="en-US" i="1" dirty="0"/>
              <a:t>Entamoeba histolytica </a:t>
            </a:r>
            <a:r>
              <a:rPr lang="en-US" altLang="en-US" dirty="0"/>
              <a:t>Characteristics (Cont.)</a:t>
            </a:r>
          </a:p>
        </p:txBody>
      </p:sp>
      <p:sp>
        <p:nvSpPr>
          <p:cNvPr id="163843" name="Content Placeholder 2">
            <a:extLst>
              <a:ext uri="{FF2B5EF4-FFF2-40B4-BE49-F238E27FC236}">
                <a16:creationId xmlns:a16="http://schemas.microsoft.com/office/drawing/2014/main" id="{B08B05D8-E0CB-B452-AC56-0061209F0A69}"/>
              </a:ext>
            </a:extLst>
          </p:cNvPr>
          <p:cNvSpPr>
            <a:spLocks noGrp="1"/>
          </p:cNvSpPr>
          <p:nvPr>
            <p:ph idx="1"/>
          </p:nvPr>
        </p:nvSpPr>
        <p:spPr/>
        <p:txBody>
          <a:bodyPr/>
          <a:lstStyle/>
          <a:p>
            <a:r>
              <a:rPr lang="en-US" altLang="en-US"/>
              <a:t>Travelers are at increased risk of acquiring infection</a:t>
            </a:r>
          </a:p>
          <a:p>
            <a:r>
              <a:rPr lang="en-US" altLang="en-US"/>
              <a:t>Primary route of transmission-fecal-oral</a:t>
            </a:r>
          </a:p>
          <a:p>
            <a:r>
              <a:rPr lang="en-US" altLang="en-US"/>
              <a:t>Other route- sexually transmitted agent among men who have sex with men (MSM)</a:t>
            </a:r>
          </a:p>
          <a:p>
            <a:r>
              <a:rPr lang="en-US" altLang="en-US"/>
              <a:t>HIV infection does not appear to have increase the risk of invasive disease.</a:t>
            </a:r>
          </a:p>
          <a:p>
            <a:pPr lvl="2"/>
            <a:endParaRPr lang="en-US"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F5138EA1-1162-BC77-89E6-9A82680C00D3}"/>
              </a:ext>
            </a:extLst>
          </p:cNvPr>
          <p:cNvSpPr>
            <a:spLocks noGrp="1"/>
          </p:cNvSpPr>
          <p:nvPr>
            <p:ph type="title"/>
          </p:nvPr>
        </p:nvSpPr>
        <p:spPr/>
        <p:txBody>
          <a:bodyPr/>
          <a:lstStyle/>
          <a:p>
            <a:r>
              <a:rPr lang="en-US" altLang="en-US" i="1" dirty="0"/>
              <a:t>Entamoeba histolytica </a:t>
            </a:r>
            <a:br>
              <a:rPr lang="en-US" altLang="en-US" i="1" dirty="0"/>
            </a:br>
            <a:r>
              <a:rPr lang="en-US" altLang="en-US" dirty="0"/>
              <a:t>Clinical Infection </a:t>
            </a:r>
          </a:p>
        </p:txBody>
      </p:sp>
      <p:sp>
        <p:nvSpPr>
          <p:cNvPr id="164867" name="Content Placeholder 2">
            <a:extLst>
              <a:ext uri="{FF2B5EF4-FFF2-40B4-BE49-F238E27FC236}">
                <a16:creationId xmlns:a16="http://schemas.microsoft.com/office/drawing/2014/main" id="{EE7BAE19-11CE-1826-9888-924161CEAE13}"/>
              </a:ext>
            </a:extLst>
          </p:cNvPr>
          <p:cNvSpPr>
            <a:spLocks noGrp="1"/>
          </p:cNvSpPr>
          <p:nvPr>
            <p:ph idx="1"/>
          </p:nvPr>
        </p:nvSpPr>
        <p:spPr/>
        <p:txBody>
          <a:bodyPr/>
          <a:lstStyle/>
          <a:p>
            <a:r>
              <a:rPr lang="en-US" altLang="en-US"/>
              <a:t>Subsists on intestinal bacteria and partially digested food of the host </a:t>
            </a:r>
          </a:p>
          <a:p>
            <a:r>
              <a:rPr lang="en-US" altLang="en-US"/>
              <a:t>Has the ability to cause invasive intestinal amebiasis and extraintestinal amebic infections</a:t>
            </a:r>
          </a:p>
          <a:p>
            <a:r>
              <a:rPr lang="en-US" altLang="en-US"/>
              <a:t>Presents in several ways</a:t>
            </a:r>
          </a:p>
          <a:p>
            <a:pPr lvl="1"/>
            <a:r>
              <a:rPr lang="en-US" altLang="en-US"/>
              <a:t>Asymptomatic colonization</a:t>
            </a:r>
          </a:p>
          <a:p>
            <a:pPr lvl="1"/>
            <a:r>
              <a:rPr lang="en-US" altLang="en-US"/>
              <a:t>Amebic dysentery (colitis)</a:t>
            </a:r>
          </a:p>
          <a:p>
            <a:pPr lvl="1"/>
            <a:r>
              <a:rPr lang="en-US" altLang="en-US"/>
              <a:t>Extraintestinal amebiasis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4ECF82A5-ADF0-7F6A-6B39-9A3AE9EE5C65}"/>
              </a:ext>
            </a:extLst>
          </p:cNvPr>
          <p:cNvSpPr>
            <a:spLocks noGrp="1"/>
          </p:cNvSpPr>
          <p:nvPr>
            <p:ph type="title"/>
          </p:nvPr>
        </p:nvSpPr>
        <p:spPr/>
        <p:txBody>
          <a:bodyPr/>
          <a:lstStyle/>
          <a:p>
            <a:r>
              <a:rPr lang="en-US" altLang="en-US" i="1" dirty="0"/>
              <a:t>Entamoeba Histolytica </a:t>
            </a:r>
            <a:br>
              <a:rPr lang="en-US" altLang="en-US" i="1" dirty="0"/>
            </a:br>
            <a:r>
              <a:rPr lang="en-US" altLang="en-US" dirty="0"/>
              <a:t>Clinical Infection (Cont.)</a:t>
            </a:r>
          </a:p>
        </p:txBody>
      </p:sp>
      <p:sp>
        <p:nvSpPr>
          <p:cNvPr id="165891" name="Content Placeholder 2">
            <a:extLst>
              <a:ext uri="{FF2B5EF4-FFF2-40B4-BE49-F238E27FC236}">
                <a16:creationId xmlns:a16="http://schemas.microsoft.com/office/drawing/2014/main" id="{5A640E2A-DF89-3125-B9EF-95B380F685AE}"/>
              </a:ext>
            </a:extLst>
          </p:cNvPr>
          <p:cNvSpPr>
            <a:spLocks noGrp="1"/>
          </p:cNvSpPr>
          <p:nvPr>
            <p:ph idx="1"/>
          </p:nvPr>
        </p:nvSpPr>
        <p:spPr/>
        <p:txBody>
          <a:bodyPr/>
          <a:lstStyle/>
          <a:p>
            <a:r>
              <a:rPr lang="en-US" altLang="en-US" sz="2400" dirty="0"/>
              <a:t>Asymptomatic colonized individuals are cyst passers and therefore infective. </a:t>
            </a:r>
          </a:p>
          <a:p>
            <a:r>
              <a:rPr lang="en-US" altLang="en-US" sz="2400" dirty="0"/>
              <a:t>In symptomatic individuals, clinical infection may appear in an acute or chronic form. </a:t>
            </a:r>
          </a:p>
          <a:p>
            <a:r>
              <a:rPr lang="en-US" altLang="en-US" sz="2400" dirty="0"/>
              <a:t>Those with increased risk for severe disease include young individuals, older adults, malnourished individuals, and those receiving immunosuppression therapy</a:t>
            </a:r>
            <a:endParaRPr lang="en-US" altLang="en-US" sz="20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CED2EDE-887A-006E-3B97-034A3E42C7FA}"/>
              </a:ext>
            </a:extLst>
          </p:cNvPr>
          <p:cNvSpPr>
            <a:spLocks noGrp="1"/>
          </p:cNvSpPr>
          <p:nvPr>
            <p:ph type="title"/>
          </p:nvPr>
        </p:nvSpPr>
        <p:spPr/>
        <p:txBody>
          <a:bodyPr/>
          <a:lstStyle/>
          <a:p>
            <a:r>
              <a:rPr lang="en-US" altLang="en-US" sz="3200" b="0" dirty="0">
                <a:latin typeface="Arial" panose="020B0604020202020204" pitchFamily="34" charset="0"/>
                <a:cs typeface="Arial" panose="020B0604020202020204" pitchFamily="34" charset="0"/>
              </a:rPr>
              <a:t>Fecal Specimens</a:t>
            </a:r>
            <a:br>
              <a:rPr lang="en-US" altLang="en-US" sz="3200" b="0" dirty="0">
                <a:latin typeface="Arial" panose="020B0604020202020204" pitchFamily="34" charset="0"/>
                <a:cs typeface="Arial" panose="020B0604020202020204" pitchFamily="34" charset="0"/>
              </a:rPr>
            </a:br>
            <a:r>
              <a:rPr lang="en-US" altLang="en-US" sz="3200" b="0" dirty="0">
                <a:latin typeface="Arial" panose="020B0604020202020204" pitchFamily="34" charset="0"/>
                <a:cs typeface="Arial" panose="020B0604020202020204" pitchFamily="34" charset="0"/>
              </a:rPr>
              <a:t>Collection, Handling and Transport</a:t>
            </a:r>
            <a:r>
              <a:rPr lang="en-US" altLang="en-US" sz="4400" b="0" dirty="0">
                <a:latin typeface="Arial" panose="020B0604020202020204" pitchFamily="34" charset="0"/>
                <a:cs typeface="Arial" panose="020B0604020202020204" pitchFamily="34" charset="0"/>
              </a:rPr>
              <a:t/>
            </a:r>
            <a:br>
              <a:rPr lang="en-US" altLang="en-US" sz="4400" b="0" dirty="0">
                <a:latin typeface="Arial" panose="020B0604020202020204" pitchFamily="34" charset="0"/>
                <a:cs typeface="Arial" panose="020B0604020202020204" pitchFamily="34" charset="0"/>
              </a:rPr>
            </a:br>
            <a:endParaRPr lang="en-US" altLang="en-US" sz="3200" dirty="0"/>
          </a:p>
        </p:txBody>
      </p:sp>
      <p:sp>
        <p:nvSpPr>
          <p:cNvPr id="35843" name="Content Placeholder 2">
            <a:extLst>
              <a:ext uri="{FF2B5EF4-FFF2-40B4-BE49-F238E27FC236}">
                <a16:creationId xmlns:a16="http://schemas.microsoft.com/office/drawing/2014/main" id="{A9A5F0E8-4A17-F4A0-2A71-3A8263BE2807}"/>
              </a:ext>
            </a:extLst>
          </p:cNvPr>
          <p:cNvSpPr>
            <a:spLocks noGrp="1"/>
          </p:cNvSpPr>
          <p:nvPr>
            <p:ph idx="1"/>
          </p:nvPr>
        </p:nvSpPr>
        <p:spPr/>
        <p:txBody>
          <a:bodyPr/>
          <a:lstStyle/>
          <a:p>
            <a:r>
              <a:rPr lang="en-US" altLang="en-US"/>
              <a:t>Alternative specimen collection procedures</a:t>
            </a:r>
          </a:p>
          <a:p>
            <a:pPr lvl="1"/>
            <a:r>
              <a:rPr lang="en-US" altLang="en-US"/>
              <a:t>Place specimen on waxed paper or newspaper and transferred to the container</a:t>
            </a:r>
          </a:p>
          <a:p>
            <a:pPr lvl="1"/>
            <a:r>
              <a:rPr lang="en-US" altLang="en-US"/>
              <a:t>Use a disposable collection container (often called a “hat”) that can be fitted under the toilet bowl rim</a:t>
            </a:r>
          </a:p>
          <a:p>
            <a:r>
              <a:rPr lang="en-US" altLang="en-US"/>
              <a:t>Specimens should be submitted as soon as possible after passage.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8A7BA7A4-0E98-3363-ED87-E8BCD2837C32}"/>
              </a:ext>
            </a:extLst>
          </p:cNvPr>
          <p:cNvSpPr>
            <a:spLocks noGrp="1"/>
          </p:cNvSpPr>
          <p:nvPr>
            <p:ph type="title"/>
          </p:nvPr>
        </p:nvSpPr>
        <p:spPr/>
        <p:txBody>
          <a:bodyPr/>
          <a:lstStyle/>
          <a:p>
            <a:r>
              <a:rPr lang="en-US" altLang="en-US" i="1" dirty="0"/>
              <a:t>Entamoeba histolytica </a:t>
            </a:r>
            <a:br>
              <a:rPr lang="en-US" altLang="en-US" i="1" dirty="0"/>
            </a:br>
            <a:r>
              <a:rPr lang="en-US" altLang="en-US" dirty="0"/>
              <a:t>Clinical Infection (Cont.)</a:t>
            </a:r>
          </a:p>
        </p:txBody>
      </p:sp>
      <p:sp>
        <p:nvSpPr>
          <p:cNvPr id="166915" name="Content Placeholder 2">
            <a:extLst>
              <a:ext uri="{FF2B5EF4-FFF2-40B4-BE49-F238E27FC236}">
                <a16:creationId xmlns:a16="http://schemas.microsoft.com/office/drawing/2014/main" id="{B2E91325-4EC7-15AE-729F-114D5DFFF3D2}"/>
              </a:ext>
            </a:extLst>
          </p:cNvPr>
          <p:cNvSpPr>
            <a:spLocks noGrp="1"/>
          </p:cNvSpPr>
          <p:nvPr>
            <p:ph idx="1"/>
          </p:nvPr>
        </p:nvSpPr>
        <p:spPr/>
        <p:txBody>
          <a:bodyPr/>
          <a:lstStyle/>
          <a:p>
            <a:r>
              <a:rPr lang="en-US" altLang="en-US" dirty="0"/>
              <a:t>Symptoms in acute infections</a:t>
            </a:r>
            <a:endParaRPr lang="en-US" altLang="en-US" strike="sngStrike" dirty="0"/>
          </a:p>
          <a:p>
            <a:pPr lvl="1"/>
            <a:r>
              <a:rPr lang="en-US" altLang="en-US" dirty="0"/>
              <a:t>Abdominal tenderness and cramping, fever, and up to 20 diarrheic stools per day that contain trophozoites, blood, and mucus.</a:t>
            </a:r>
          </a:p>
          <a:p>
            <a:pPr lvl="1"/>
            <a:r>
              <a:rPr lang="en-US" altLang="en-US" dirty="0"/>
              <a:t>Some stools contain Charcot-Leyden crystals</a:t>
            </a:r>
          </a:p>
          <a:p>
            <a:pPr lvl="2"/>
            <a:r>
              <a:rPr lang="en-US" altLang="en-US" dirty="0"/>
              <a:t>breakdown remnants of eosinophils; their presence in the stool is suggestive of an intestinal parasitic infection but is not specific for </a:t>
            </a:r>
            <a:r>
              <a:rPr lang="en-US" altLang="en-US" i="1" dirty="0"/>
              <a:t>E. histolytica</a:t>
            </a:r>
            <a:r>
              <a:rPr lang="en-US" altLang="en-US" dirty="0"/>
              <a:t>.</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09FDFA15-282A-A9B1-F3DF-02B6A79CFE4C}"/>
              </a:ext>
            </a:extLst>
          </p:cNvPr>
          <p:cNvSpPr>
            <a:spLocks noGrp="1"/>
          </p:cNvSpPr>
          <p:nvPr>
            <p:ph type="title"/>
          </p:nvPr>
        </p:nvSpPr>
        <p:spPr/>
        <p:txBody>
          <a:bodyPr/>
          <a:lstStyle/>
          <a:p>
            <a:r>
              <a:rPr lang="en-US" altLang="en-US" i="1" dirty="0"/>
              <a:t>Entamoeba histolytica </a:t>
            </a:r>
            <a:br>
              <a:rPr lang="en-US" altLang="en-US" i="1" dirty="0"/>
            </a:br>
            <a:r>
              <a:rPr lang="en-US" altLang="en-US" dirty="0"/>
              <a:t>Clinical Infection (Cont.)</a:t>
            </a:r>
          </a:p>
        </p:txBody>
      </p:sp>
      <p:sp>
        <p:nvSpPr>
          <p:cNvPr id="168963" name="Content Placeholder 2">
            <a:extLst>
              <a:ext uri="{FF2B5EF4-FFF2-40B4-BE49-F238E27FC236}">
                <a16:creationId xmlns:a16="http://schemas.microsoft.com/office/drawing/2014/main" id="{4F066876-2A06-640F-473B-166D33DE5B53}"/>
              </a:ext>
            </a:extLst>
          </p:cNvPr>
          <p:cNvSpPr>
            <a:spLocks noGrp="1"/>
          </p:cNvSpPr>
          <p:nvPr>
            <p:ph idx="1"/>
          </p:nvPr>
        </p:nvSpPr>
        <p:spPr/>
        <p:txBody>
          <a:bodyPr/>
          <a:lstStyle/>
          <a:p>
            <a:r>
              <a:rPr lang="en-US" altLang="en-US" dirty="0"/>
              <a:t>In severe </a:t>
            </a:r>
            <a:r>
              <a:rPr lang="en-US" altLang="en-US" i="1" dirty="0"/>
              <a:t>E. histolytica</a:t>
            </a:r>
            <a:r>
              <a:rPr lang="en-US" altLang="en-US" dirty="0"/>
              <a:t> infection, the patient may shed pieces of intestinal mucosa. </a:t>
            </a:r>
          </a:p>
          <a:p>
            <a:r>
              <a:rPr lang="en-US" altLang="en-US" dirty="0"/>
              <a:t>Some patients develop an ameboma (amebic granuloma), a tumorlike lesion that forms in the submucosa of the intestine</a:t>
            </a:r>
          </a:p>
          <a:p>
            <a:pPr lvl="1"/>
            <a:r>
              <a:rPr lang="en-US" altLang="en-US" dirty="0"/>
              <a:t>An area of chronic lysis and infiltration with neutrophils, lymphocytes, and eosinophils</a:t>
            </a:r>
          </a:p>
          <a:p>
            <a:r>
              <a:rPr lang="en-US" altLang="en-US" dirty="0"/>
              <a:t>In chronic infections, there may be alternating asymptomatic periods and diarrheal episodes.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E380165A-7F60-C44C-EAC6-ABE6ABE2BFA1}"/>
              </a:ext>
            </a:extLst>
          </p:cNvPr>
          <p:cNvSpPr>
            <a:spLocks noGrp="1"/>
          </p:cNvSpPr>
          <p:nvPr>
            <p:ph type="title"/>
          </p:nvPr>
        </p:nvSpPr>
        <p:spPr/>
        <p:txBody>
          <a:bodyPr/>
          <a:lstStyle/>
          <a:p>
            <a:r>
              <a:rPr lang="en-US" altLang="en-US" i="1" dirty="0"/>
              <a:t>Entamoeba histolytica </a:t>
            </a:r>
            <a:br>
              <a:rPr lang="en-US" altLang="en-US" i="1" dirty="0"/>
            </a:br>
            <a:r>
              <a:rPr lang="en-US" altLang="en-US" dirty="0"/>
              <a:t>Clinical Infection (Cont.)</a:t>
            </a:r>
          </a:p>
        </p:txBody>
      </p:sp>
      <p:sp>
        <p:nvSpPr>
          <p:cNvPr id="169987" name="Content Placeholder 2">
            <a:extLst>
              <a:ext uri="{FF2B5EF4-FFF2-40B4-BE49-F238E27FC236}">
                <a16:creationId xmlns:a16="http://schemas.microsoft.com/office/drawing/2014/main" id="{C46B29C9-98A2-885A-49A2-1FE3CB53626F}"/>
              </a:ext>
            </a:extLst>
          </p:cNvPr>
          <p:cNvSpPr>
            <a:spLocks noGrp="1"/>
          </p:cNvSpPr>
          <p:nvPr>
            <p:ph idx="1"/>
          </p:nvPr>
        </p:nvSpPr>
        <p:spPr/>
        <p:txBody>
          <a:bodyPr/>
          <a:lstStyle/>
          <a:p>
            <a:r>
              <a:rPr lang="en-US" altLang="en-US" dirty="0"/>
              <a:t>Symptoms in patients with hepatic abscesses </a:t>
            </a:r>
            <a:r>
              <a:rPr lang="en-US" altLang="en-US" strike="sngStrike" dirty="0"/>
              <a:t> </a:t>
            </a:r>
          </a:p>
          <a:p>
            <a:pPr lvl="1"/>
            <a:r>
              <a:rPr lang="en-US" altLang="en-US" dirty="0"/>
              <a:t>Fever, chills, pain in the upper right quadrant</a:t>
            </a:r>
          </a:p>
          <a:p>
            <a:pPr lvl="1"/>
            <a:r>
              <a:rPr lang="en-US" altLang="en-US" dirty="0"/>
              <a:t>Weight loss, increased WBC counts, elevated liver enzyme levels. Jaundice is usually absent.</a:t>
            </a:r>
          </a:p>
          <a:p>
            <a:r>
              <a:rPr lang="en-US" altLang="en-US" dirty="0"/>
              <a:t> Or they can be asymptomatic. </a:t>
            </a:r>
          </a:p>
          <a:p>
            <a:r>
              <a:rPr lang="en-US" altLang="en-US" dirty="0"/>
              <a:t>Invasion of the lung can cause the patient to have chest pain, dyspnea, and a productive cough</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2750CF03-1022-5754-4F78-96984377C2B4}"/>
              </a:ext>
            </a:extLst>
          </p:cNvPr>
          <p:cNvSpPr>
            <a:spLocks noGrp="1"/>
          </p:cNvSpPr>
          <p:nvPr>
            <p:ph type="title"/>
          </p:nvPr>
        </p:nvSpPr>
        <p:spPr/>
        <p:txBody>
          <a:bodyPr/>
          <a:lstStyle/>
          <a:p>
            <a:r>
              <a:rPr lang="en-US" altLang="en-US" i="1" dirty="0"/>
              <a:t>Entamoeba histolytica </a:t>
            </a:r>
            <a:br>
              <a:rPr lang="en-US" altLang="en-US" i="1" dirty="0"/>
            </a:br>
            <a:r>
              <a:rPr lang="en-US" altLang="en-US" dirty="0"/>
              <a:t>Laboratory Diagnosis</a:t>
            </a:r>
          </a:p>
        </p:txBody>
      </p:sp>
      <p:sp>
        <p:nvSpPr>
          <p:cNvPr id="171011" name="Content Placeholder 2">
            <a:extLst>
              <a:ext uri="{FF2B5EF4-FFF2-40B4-BE49-F238E27FC236}">
                <a16:creationId xmlns:a16="http://schemas.microsoft.com/office/drawing/2014/main" id="{9A9C8A16-435A-53F4-9B32-F4B0E2233DBF}"/>
              </a:ext>
            </a:extLst>
          </p:cNvPr>
          <p:cNvSpPr>
            <a:spLocks noGrp="1"/>
          </p:cNvSpPr>
          <p:nvPr>
            <p:ph idx="1"/>
          </p:nvPr>
        </p:nvSpPr>
        <p:spPr/>
        <p:txBody>
          <a:bodyPr/>
          <a:lstStyle/>
          <a:p>
            <a:r>
              <a:rPr lang="en-US" altLang="en-US" dirty="0"/>
              <a:t>Trophozoites in the stool that may be seen in direct wet mounts or trichrome-stained smear in patients with diarrhea </a:t>
            </a:r>
          </a:p>
          <a:p>
            <a:r>
              <a:rPr lang="en-US" altLang="en-US" dirty="0"/>
              <a:t>Sigmoid biopsies may be used to demonstrate the characteristic morphology of the intestinal ulcers or to identify trophozoites in tissue when none can be isolated from the stool specimen.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6AC21A9E-13DF-2426-7F55-219B9ADC8B4D}"/>
              </a:ext>
            </a:extLst>
          </p:cNvPr>
          <p:cNvSpPr>
            <a:spLocks noGrp="1"/>
          </p:cNvSpPr>
          <p:nvPr>
            <p:ph type="title"/>
          </p:nvPr>
        </p:nvSpPr>
        <p:spPr/>
        <p:txBody>
          <a:bodyPr/>
          <a:lstStyle/>
          <a:p>
            <a:pPr eaLnBrk="1" hangingPunct="1"/>
            <a:r>
              <a:rPr lang="en-US" altLang="en-US"/>
              <a:t>Comparison of Intestinal Amebae</a:t>
            </a:r>
          </a:p>
        </p:txBody>
      </p:sp>
      <p:pic>
        <p:nvPicPr>
          <p:cNvPr id="172037" name="Picture 8" descr="C:\Users\12994\Desktop\Mahon\table28.3.jpg">
            <a:extLst>
              <a:ext uri="{FF2B5EF4-FFF2-40B4-BE49-F238E27FC236}">
                <a16:creationId xmlns:a16="http://schemas.microsoft.com/office/drawing/2014/main" id="{615D5DA3-DC41-0FBF-259C-0E2B51658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524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5ACBA535-DBAE-BCC3-3629-19A7C83421E4}"/>
              </a:ext>
            </a:extLst>
          </p:cNvPr>
          <p:cNvSpPr>
            <a:spLocks noGrp="1"/>
          </p:cNvSpPr>
          <p:nvPr>
            <p:ph type="title"/>
          </p:nvPr>
        </p:nvSpPr>
        <p:spPr/>
        <p:txBody>
          <a:bodyPr/>
          <a:lstStyle/>
          <a:p>
            <a:r>
              <a:rPr lang="en-US" altLang="en-US" i="1" dirty="0"/>
              <a:t>Entamoeba histolytica </a:t>
            </a:r>
            <a:br>
              <a:rPr lang="en-US" altLang="en-US" i="1" dirty="0"/>
            </a:br>
            <a:r>
              <a:rPr lang="en-US" altLang="en-US" dirty="0"/>
              <a:t>Laboratory Diagnosis (Cont.)</a:t>
            </a:r>
          </a:p>
        </p:txBody>
      </p:sp>
      <p:sp>
        <p:nvSpPr>
          <p:cNvPr id="173059" name="Content Placeholder 2">
            <a:extLst>
              <a:ext uri="{FF2B5EF4-FFF2-40B4-BE49-F238E27FC236}">
                <a16:creationId xmlns:a16="http://schemas.microsoft.com/office/drawing/2014/main" id="{707723CB-DD82-AF0A-31A4-E2DEEEB107BC}"/>
              </a:ext>
            </a:extLst>
          </p:cNvPr>
          <p:cNvSpPr>
            <a:spLocks noGrp="1"/>
          </p:cNvSpPr>
          <p:nvPr>
            <p:ph idx="1"/>
          </p:nvPr>
        </p:nvSpPr>
        <p:spPr/>
        <p:txBody>
          <a:bodyPr/>
          <a:lstStyle/>
          <a:p>
            <a:r>
              <a:rPr lang="en-US" altLang="en-US" dirty="0"/>
              <a:t>In a direct saline wet mount of a diarrheic stool, the trophozoite of </a:t>
            </a:r>
            <a:r>
              <a:rPr lang="en-US" altLang="en-US" i="1" dirty="0"/>
              <a:t>E. histolytica </a:t>
            </a:r>
            <a:r>
              <a:rPr lang="en-US" altLang="en-US" dirty="0"/>
              <a:t>may exhibit </a:t>
            </a:r>
          </a:p>
          <a:p>
            <a:pPr lvl="1"/>
            <a:r>
              <a:rPr lang="en-US" altLang="en-US" dirty="0"/>
              <a:t>A progressive, directional motility by extending long, thin pseudopods. </a:t>
            </a:r>
          </a:p>
          <a:p>
            <a:pPr lvl="1"/>
            <a:r>
              <a:rPr lang="en-US" altLang="en-US" dirty="0"/>
              <a:t>The size of the organism ranges from 10 to 50 µm, averaging 15 to 25 µm. </a:t>
            </a:r>
          </a:p>
          <a:p>
            <a:pPr lvl="1"/>
            <a:r>
              <a:rPr lang="en-US" altLang="en-US" dirty="0"/>
              <a:t>The organism is refractile, with the characteristic “bull’s eye” nucleus, consisting of a small central </a:t>
            </a:r>
            <a:r>
              <a:rPr lang="en-US" altLang="en-US" dirty="0" err="1"/>
              <a:t>karyosome</a:t>
            </a:r>
            <a:r>
              <a:rPr lang="en-US" altLang="en-US" dirty="0"/>
              <a:t>. </a:t>
            </a:r>
          </a:p>
          <a:p>
            <a:pPr lvl="1"/>
            <a:r>
              <a:rPr lang="en-US" altLang="en-US" dirty="0"/>
              <a:t>Even, fine peripheral chromatin may be only slightly visible.</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0CCDDE2D-B17C-C759-B81D-514242EA4FEF}"/>
              </a:ext>
            </a:extLst>
          </p:cNvPr>
          <p:cNvSpPr>
            <a:spLocks noGrp="1"/>
          </p:cNvSpPr>
          <p:nvPr>
            <p:ph type="title"/>
          </p:nvPr>
        </p:nvSpPr>
        <p:spPr/>
        <p:txBody>
          <a:bodyPr/>
          <a:lstStyle/>
          <a:p>
            <a:r>
              <a:rPr lang="en-US" altLang="en-US" i="1" dirty="0"/>
              <a:t>Entamoeba histolytica </a:t>
            </a:r>
            <a:br>
              <a:rPr lang="en-US" altLang="en-US" i="1" dirty="0"/>
            </a:br>
            <a:r>
              <a:rPr lang="en-US" altLang="en-US" dirty="0"/>
              <a:t>Laboratory Diagnosis (Cont.)</a:t>
            </a:r>
          </a:p>
        </p:txBody>
      </p:sp>
      <p:sp>
        <p:nvSpPr>
          <p:cNvPr id="174083" name="Content Placeholder 2">
            <a:extLst>
              <a:ext uri="{FF2B5EF4-FFF2-40B4-BE49-F238E27FC236}">
                <a16:creationId xmlns:a16="http://schemas.microsoft.com/office/drawing/2014/main" id="{6EC2AA5D-EE21-46F4-C37A-12A2AE4C6E60}"/>
              </a:ext>
            </a:extLst>
          </p:cNvPr>
          <p:cNvSpPr>
            <a:spLocks noGrp="1"/>
          </p:cNvSpPr>
          <p:nvPr>
            <p:ph idx="1"/>
          </p:nvPr>
        </p:nvSpPr>
        <p:spPr/>
        <p:txBody>
          <a:bodyPr/>
          <a:lstStyle/>
          <a:p>
            <a:r>
              <a:rPr lang="en-US" altLang="en-US" dirty="0"/>
              <a:t>In a trichrome-stained smear, the cytoplasm of the trophozoite appears clean and free from ingested bacteria and vacuoles. </a:t>
            </a:r>
          </a:p>
          <a:p>
            <a:r>
              <a:rPr lang="en-US" altLang="en-US" dirty="0"/>
              <a:t>Finely granular nuclear chromatin is evenly distributed on the nuclear membrane, and the small central </a:t>
            </a:r>
            <a:r>
              <a:rPr lang="en-US" altLang="en-US" dirty="0" err="1"/>
              <a:t>karyosome</a:t>
            </a:r>
            <a:r>
              <a:rPr lang="en-US" altLang="en-US" dirty="0"/>
              <a:t> stains dark purple-red.</a:t>
            </a:r>
          </a:p>
          <a:p>
            <a:r>
              <a:rPr lang="en-US" altLang="en-US" dirty="0"/>
              <a:t>Ingested RBCs are diagnostic for </a:t>
            </a:r>
            <a:r>
              <a:rPr lang="en-US" altLang="en-US" i="1" dirty="0"/>
              <a:t>E. histolytica </a:t>
            </a:r>
            <a:r>
              <a:rPr lang="en-US" altLang="en-US" dirty="0"/>
              <a:t>trophozoites but usually are not seen.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C6A90C1E-BA2A-B7B0-6AA6-53FAA1B39EDA}"/>
              </a:ext>
            </a:extLst>
          </p:cNvPr>
          <p:cNvSpPr>
            <a:spLocks noGrp="1"/>
          </p:cNvSpPr>
          <p:nvPr>
            <p:ph type="title"/>
          </p:nvPr>
        </p:nvSpPr>
        <p:spPr/>
        <p:txBody>
          <a:bodyPr/>
          <a:lstStyle/>
          <a:p>
            <a:r>
              <a:rPr lang="en-US" altLang="en-US" i="1" dirty="0"/>
              <a:t>Entamoeba histolytica </a:t>
            </a:r>
            <a:br>
              <a:rPr lang="en-US" altLang="en-US" i="1" dirty="0"/>
            </a:br>
            <a:r>
              <a:rPr lang="en-US" altLang="en-US" dirty="0"/>
              <a:t>Laboratory Diagnosis (Cont.)</a:t>
            </a:r>
          </a:p>
        </p:txBody>
      </p:sp>
      <p:sp>
        <p:nvSpPr>
          <p:cNvPr id="175107" name="Content Placeholder 2">
            <a:extLst>
              <a:ext uri="{FF2B5EF4-FFF2-40B4-BE49-F238E27FC236}">
                <a16:creationId xmlns:a16="http://schemas.microsoft.com/office/drawing/2014/main" id="{0D786BAF-7517-B3A5-994D-CA60742870DE}"/>
              </a:ext>
            </a:extLst>
          </p:cNvPr>
          <p:cNvSpPr>
            <a:spLocks noGrp="1"/>
          </p:cNvSpPr>
          <p:nvPr>
            <p:ph idx="1"/>
          </p:nvPr>
        </p:nvSpPr>
        <p:spPr/>
        <p:txBody>
          <a:bodyPr/>
          <a:lstStyle/>
          <a:p>
            <a:r>
              <a:rPr lang="en-US" altLang="en-US" dirty="0"/>
              <a:t>If there are no ingested RBCs, the organism must be reported as </a:t>
            </a:r>
            <a:r>
              <a:rPr lang="en-US" altLang="en-US" i="1" dirty="0"/>
              <a:t>E. histolytica/E. </a:t>
            </a:r>
            <a:r>
              <a:rPr lang="en-US" altLang="en-US" i="1" dirty="0" err="1"/>
              <a:t>dispar</a:t>
            </a:r>
            <a:r>
              <a:rPr lang="en-US" altLang="en-US" dirty="0"/>
              <a:t>. The World Health Organization (WHO) and the Pan American Health Organization recommend that </a:t>
            </a:r>
            <a:r>
              <a:rPr lang="en-US" altLang="en-US" i="1" dirty="0"/>
              <a:t>E. </a:t>
            </a:r>
            <a:r>
              <a:rPr lang="en-US" altLang="en-US" i="1" dirty="0" err="1"/>
              <a:t>moshkovkii</a:t>
            </a:r>
            <a:r>
              <a:rPr lang="en-US" altLang="en-US" i="1" dirty="0"/>
              <a:t> </a:t>
            </a:r>
            <a:r>
              <a:rPr lang="en-US" altLang="en-US" dirty="0"/>
              <a:t>also be included.</a:t>
            </a:r>
          </a:p>
          <a:p>
            <a:r>
              <a:rPr lang="en-US" altLang="en-US" dirty="0"/>
              <a:t>Immunoassays are necessary to differentiate these species.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D793A6F9-B54A-3B5B-E8D5-4846E14EB217}"/>
              </a:ext>
            </a:extLst>
          </p:cNvPr>
          <p:cNvSpPr>
            <a:spLocks noGrp="1"/>
          </p:cNvSpPr>
          <p:nvPr>
            <p:ph type="title"/>
          </p:nvPr>
        </p:nvSpPr>
        <p:spPr/>
        <p:txBody>
          <a:bodyPr/>
          <a:lstStyle/>
          <a:p>
            <a:pPr eaLnBrk="1" hangingPunct="1"/>
            <a:r>
              <a:rPr lang="en-US" altLang="en-US" i="1"/>
              <a:t>E. histolytica </a:t>
            </a:r>
            <a:r>
              <a:rPr lang="en-US" altLang="en-US"/>
              <a:t>Trophozoites</a:t>
            </a:r>
          </a:p>
        </p:txBody>
      </p:sp>
      <p:pic>
        <p:nvPicPr>
          <p:cNvPr id="176133" name="Picture 6" descr="Y:\ELS00000-IW26_[Mahon 6e]\ELS00000-IW26-SRC\Course-N\Construction\IC\jpg\Chapter028\028003A.jpg">
            <a:extLst>
              <a:ext uri="{FF2B5EF4-FFF2-40B4-BE49-F238E27FC236}">
                <a16:creationId xmlns:a16="http://schemas.microsoft.com/office/drawing/2014/main" id="{220C9513-1EAD-9577-B749-CD5BCDF51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225675"/>
            <a:ext cx="4098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4" name="Picture 7" descr="Y:\ELS00000-IW26_[Mahon 6e]\ELS00000-IW26-SRC\Course-N\Construction\IC\jpg\Chapter028\028003B.jpg">
            <a:extLst>
              <a:ext uri="{FF2B5EF4-FFF2-40B4-BE49-F238E27FC236}">
                <a16:creationId xmlns:a16="http://schemas.microsoft.com/office/drawing/2014/main" id="{740F8FF8-AB53-836A-B055-8593A9E99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2209800"/>
            <a:ext cx="4098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B3029898-738D-BAB3-58F7-88D3252E0EAB}"/>
              </a:ext>
            </a:extLst>
          </p:cNvPr>
          <p:cNvSpPr>
            <a:spLocks noGrp="1"/>
          </p:cNvSpPr>
          <p:nvPr>
            <p:ph type="title"/>
          </p:nvPr>
        </p:nvSpPr>
        <p:spPr>
          <a:xfrm>
            <a:off x="457200" y="222250"/>
            <a:ext cx="8229600" cy="1143000"/>
          </a:xfrm>
        </p:spPr>
        <p:txBody>
          <a:bodyPr/>
          <a:lstStyle/>
          <a:p>
            <a:r>
              <a:rPr lang="en-US" altLang="en-US" i="1" dirty="0"/>
              <a:t>Entamoeba histolytica </a:t>
            </a:r>
            <a:br>
              <a:rPr lang="en-US" altLang="en-US" i="1" dirty="0"/>
            </a:br>
            <a:r>
              <a:rPr lang="en-US" altLang="en-US" dirty="0"/>
              <a:t>Laboratory Diagnosis (Cont.)</a:t>
            </a:r>
          </a:p>
        </p:txBody>
      </p:sp>
      <p:sp>
        <p:nvSpPr>
          <p:cNvPr id="177155" name="Content Placeholder 2">
            <a:extLst>
              <a:ext uri="{FF2B5EF4-FFF2-40B4-BE49-F238E27FC236}">
                <a16:creationId xmlns:a16="http://schemas.microsoft.com/office/drawing/2014/main" id="{866B0D30-635C-70E3-B222-86E1D292C221}"/>
              </a:ext>
            </a:extLst>
          </p:cNvPr>
          <p:cNvSpPr>
            <a:spLocks noGrp="1"/>
          </p:cNvSpPr>
          <p:nvPr>
            <p:ph idx="1"/>
          </p:nvPr>
        </p:nvSpPr>
        <p:spPr/>
        <p:txBody>
          <a:bodyPr/>
          <a:lstStyle/>
          <a:p>
            <a:r>
              <a:rPr lang="en-US" altLang="en-US" dirty="0"/>
              <a:t>Cysts of </a:t>
            </a:r>
            <a:r>
              <a:rPr lang="en-US" altLang="en-US" i="1" dirty="0"/>
              <a:t>E. histolytica </a:t>
            </a:r>
            <a:r>
              <a:rPr lang="en-US" altLang="en-US" dirty="0"/>
              <a:t>may have one to four nuclei, each with a small central </a:t>
            </a:r>
            <a:r>
              <a:rPr lang="en-US" altLang="en-US" dirty="0" err="1"/>
              <a:t>karyosome</a:t>
            </a:r>
            <a:r>
              <a:rPr lang="en-US" altLang="en-US" dirty="0"/>
              <a:t> and fine, evenly distributed peripheral chromatin.</a:t>
            </a:r>
          </a:p>
          <a:p>
            <a:r>
              <a:rPr lang="en-US" altLang="en-US" dirty="0"/>
              <a:t>The cytoplasm may occasionally contain </a:t>
            </a:r>
            <a:r>
              <a:rPr lang="en-US" altLang="en-US" dirty="0" err="1"/>
              <a:t>chromatoidal</a:t>
            </a:r>
            <a:r>
              <a:rPr lang="en-US" altLang="en-US" dirty="0"/>
              <a:t> bars composed of ribonucleic acid.</a:t>
            </a:r>
          </a:p>
          <a:p>
            <a:pPr lvl="1"/>
            <a:r>
              <a:rPr lang="en-US" altLang="en-US" dirty="0"/>
              <a:t>The </a:t>
            </a:r>
            <a:r>
              <a:rPr lang="en-US" altLang="en-US" dirty="0" err="1"/>
              <a:t>chromatoidal</a:t>
            </a:r>
            <a:r>
              <a:rPr lang="en-US" altLang="en-US" dirty="0"/>
              <a:t> bars are cigar shaped, with rounded ends. In young cysts, there are often multiple bars, and mature cysts may show only one</a:t>
            </a:r>
          </a:p>
          <a:p>
            <a:r>
              <a:rPr lang="en-US" altLang="en-US" dirty="0"/>
              <a:t>The average size of the cyst is 10 to 20 µm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BD7E31C-8EE9-50E5-380B-9FA250E18CF4}"/>
              </a:ext>
            </a:extLst>
          </p:cNvPr>
          <p:cNvSpPr>
            <a:spLocks noGrp="1"/>
          </p:cNvSpPr>
          <p:nvPr>
            <p:ph type="title"/>
          </p:nvPr>
        </p:nvSpPr>
        <p:spPr/>
        <p:txBody>
          <a:bodyPr/>
          <a:lstStyle/>
          <a:p>
            <a:r>
              <a:rPr lang="en-US" altLang="en-US" sz="3200" b="0" dirty="0">
                <a:latin typeface="Arial" panose="020B0604020202020204" pitchFamily="34" charset="0"/>
                <a:cs typeface="Arial" panose="020B0604020202020204" pitchFamily="34" charset="0"/>
              </a:rPr>
              <a:t>Fecal Specimens</a:t>
            </a:r>
            <a:br>
              <a:rPr lang="en-US" altLang="en-US" sz="3200" b="0" dirty="0">
                <a:latin typeface="Arial" panose="020B0604020202020204" pitchFamily="34" charset="0"/>
                <a:cs typeface="Arial" panose="020B0604020202020204" pitchFamily="34" charset="0"/>
              </a:rPr>
            </a:br>
            <a:r>
              <a:rPr lang="en-US" altLang="en-US" sz="3200" b="0" dirty="0">
                <a:latin typeface="Arial" panose="020B0604020202020204" pitchFamily="34" charset="0"/>
                <a:cs typeface="Arial" panose="020B0604020202020204" pitchFamily="34" charset="0"/>
              </a:rPr>
              <a:t>Collection, Handling and Transport</a:t>
            </a:r>
            <a:r>
              <a:rPr lang="en-US" altLang="en-US" sz="4400" b="0" dirty="0">
                <a:latin typeface="Arial" panose="020B0604020202020204" pitchFamily="34" charset="0"/>
                <a:cs typeface="Arial" panose="020B0604020202020204" pitchFamily="34" charset="0"/>
              </a:rPr>
              <a:t/>
            </a:r>
            <a:br>
              <a:rPr lang="en-US" altLang="en-US" sz="4400" b="0" dirty="0">
                <a:latin typeface="Arial" panose="020B0604020202020204" pitchFamily="34" charset="0"/>
                <a:cs typeface="Arial" panose="020B0604020202020204" pitchFamily="34" charset="0"/>
              </a:rPr>
            </a:br>
            <a:endParaRPr lang="en-US" altLang="en-US" sz="3200" dirty="0"/>
          </a:p>
        </p:txBody>
      </p:sp>
      <p:sp>
        <p:nvSpPr>
          <p:cNvPr id="36867" name="Content Placeholder 2">
            <a:extLst>
              <a:ext uri="{FF2B5EF4-FFF2-40B4-BE49-F238E27FC236}">
                <a16:creationId xmlns:a16="http://schemas.microsoft.com/office/drawing/2014/main" id="{95C04E61-41EF-4039-BB33-94FCE6078F75}"/>
              </a:ext>
            </a:extLst>
          </p:cNvPr>
          <p:cNvSpPr>
            <a:spLocks noGrp="1"/>
          </p:cNvSpPr>
          <p:nvPr>
            <p:ph idx="1"/>
          </p:nvPr>
        </p:nvSpPr>
        <p:spPr/>
        <p:txBody>
          <a:bodyPr/>
          <a:lstStyle/>
          <a:p>
            <a:r>
              <a:rPr lang="en-US" altLang="en-US" dirty="0"/>
              <a:t>Collect samples for parasites before</a:t>
            </a:r>
          </a:p>
          <a:p>
            <a:pPr lvl="1"/>
            <a:r>
              <a:rPr lang="en-US" altLang="en-US" dirty="0"/>
              <a:t>a barium enema,</a:t>
            </a:r>
          </a:p>
          <a:p>
            <a:pPr lvl="1"/>
            <a:r>
              <a:rPr lang="en-US" altLang="en-US" dirty="0"/>
              <a:t>certain procedures using dyes, or</a:t>
            </a:r>
          </a:p>
          <a:p>
            <a:pPr lvl="1"/>
            <a:r>
              <a:rPr lang="en-US" altLang="en-US" dirty="0"/>
              <a:t>the start of antimicrobial therapy. </a:t>
            </a:r>
          </a:p>
          <a:p>
            <a:r>
              <a:rPr lang="en-US" altLang="en-US" dirty="0"/>
              <a:t>If the patient has undergone a barium enema</a:t>
            </a:r>
          </a:p>
          <a:p>
            <a:pPr lvl="1"/>
            <a:r>
              <a:rPr lang="en-US" altLang="en-US" dirty="0"/>
              <a:t>Stool examination should be delayed for 7 to 10 days</a:t>
            </a:r>
          </a:p>
          <a:p>
            <a:pPr lvl="1"/>
            <a:r>
              <a:rPr lang="en-US" altLang="en-US" dirty="0"/>
              <a:t>Barium obscures organisms present</a:t>
            </a:r>
          </a:p>
          <a:p>
            <a:r>
              <a:rPr lang="en-US" altLang="en-US" dirty="0"/>
              <a:t>For purged samples</a:t>
            </a:r>
          </a:p>
          <a:p>
            <a:pPr lvl="1"/>
            <a:r>
              <a:rPr lang="en-US" altLang="en-US" dirty="0"/>
              <a:t>Recommended that a saline or </a:t>
            </a:r>
            <a:r>
              <a:rPr lang="en-US" altLang="en-US" dirty="0" err="1"/>
              <a:t>phosphosoda</a:t>
            </a:r>
            <a:r>
              <a:rPr lang="en-US" altLang="en-US" dirty="0"/>
              <a:t> purgative be used rather than oil droplets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07B0A355-D729-8663-0A90-603D3423D1DA}"/>
              </a:ext>
            </a:extLst>
          </p:cNvPr>
          <p:cNvSpPr>
            <a:spLocks noGrp="1"/>
          </p:cNvSpPr>
          <p:nvPr>
            <p:ph type="title"/>
          </p:nvPr>
        </p:nvSpPr>
        <p:spPr/>
        <p:txBody>
          <a:bodyPr/>
          <a:lstStyle/>
          <a:p>
            <a:r>
              <a:rPr lang="en-US" altLang="en-US" i="1" dirty="0"/>
              <a:t>Entamoeba histolytica </a:t>
            </a:r>
            <a:br>
              <a:rPr lang="en-US" altLang="en-US" i="1" dirty="0"/>
            </a:br>
            <a:r>
              <a:rPr lang="en-US" altLang="en-US" dirty="0"/>
              <a:t>Laboratory Diagnosis (Cont.)</a:t>
            </a:r>
          </a:p>
        </p:txBody>
      </p:sp>
      <p:sp>
        <p:nvSpPr>
          <p:cNvPr id="178179" name="Content Placeholder 2">
            <a:extLst>
              <a:ext uri="{FF2B5EF4-FFF2-40B4-BE49-F238E27FC236}">
                <a16:creationId xmlns:a16="http://schemas.microsoft.com/office/drawing/2014/main" id="{33025F5C-4C4D-5237-6890-614FA365CD2C}"/>
              </a:ext>
            </a:extLst>
          </p:cNvPr>
          <p:cNvSpPr>
            <a:spLocks noGrp="1"/>
          </p:cNvSpPr>
          <p:nvPr>
            <p:ph idx="1"/>
          </p:nvPr>
        </p:nvSpPr>
        <p:spPr/>
        <p:txBody>
          <a:bodyPr/>
          <a:lstStyle/>
          <a:p>
            <a:r>
              <a:rPr lang="en-US" altLang="en-US" dirty="0"/>
              <a:t>In an iodine wet mount, the nuclei appear as yellowish refractile bodies within the cyst; </a:t>
            </a:r>
            <a:r>
              <a:rPr lang="en-US" altLang="en-US" dirty="0" err="1"/>
              <a:t>chromatoidal</a:t>
            </a:r>
            <a:r>
              <a:rPr lang="en-US" altLang="en-US" dirty="0"/>
              <a:t> bars do not take up stain and appear as colorless areas. </a:t>
            </a:r>
          </a:p>
          <a:p>
            <a:r>
              <a:rPr lang="en-US" altLang="en-US" dirty="0"/>
              <a:t>With trichrome stain, the cyst stains light green to gray; nuclear material and </a:t>
            </a:r>
            <a:r>
              <a:rPr lang="en-US" altLang="en-US" dirty="0" err="1"/>
              <a:t>chromatoidal</a:t>
            </a:r>
            <a:r>
              <a:rPr lang="en-US" altLang="en-US" dirty="0"/>
              <a:t> bars stain dark purple-red.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BAFCA737-ED7A-8E56-9404-1CAF20D9990C}"/>
              </a:ext>
            </a:extLst>
          </p:cNvPr>
          <p:cNvSpPr>
            <a:spLocks noGrp="1"/>
          </p:cNvSpPr>
          <p:nvPr>
            <p:ph type="title"/>
          </p:nvPr>
        </p:nvSpPr>
        <p:spPr/>
        <p:txBody>
          <a:bodyPr/>
          <a:lstStyle/>
          <a:p>
            <a:r>
              <a:rPr lang="en-US" altLang="en-US" i="1" dirty="0"/>
              <a:t>Entamoeba histolytica </a:t>
            </a:r>
            <a:br>
              <a:rPr lang="en-US" altLang="en-US" i="1" dirty="0"/>
            </a:br>
            <a:r>
              <a:rPr lang="en-US" altLang="en-US" dirty="0"/>
              <a:t>Laboratory Diagnosis (Cont.)</a:t>
            </a:r>
          </a:p>
        </p:txBody>
      </p:sp>
      <p:sp>
        <p:nvSpPr>
          <p:cNvPr id="179203" name="Content Placeholder 2">
            <a:extLst>
              <a:ext uri="{FF2B5EF4-FFF2-40B4-BE49-F238E27FC236}">
                <a16:creationId xmlns:a16="http://schemas.microsoft.com/office/drawing/2014/main" id="{0789BF91-2E0D-7906-D515-B32C00C8F36E}"/>
              </a:ext>
            </a:extLst>
          </p:cNvPr>
          <p:cNvSpPr>
            <a:spLocks noGrp="1"/>
          </p:cNvSpPr>
          <p:nvPr>
            <p:ph idx="1"/>
          </p:nvPr>
        </p:nvSpPr>
        <p:spPr>
          <a:xfrm>
            <a:off x="533400" y="1624012"/>
            <a:ext cx="8229600" cy="4525963"/>
          </a:xfrm>
        </p:spPr>
        <p:txBody>
          <a:bodyPr/>
          <a:lstStyle/>
          <a:p>
            <a:r>
              <a:rPr lang="en-US" altLang="en-US" dirty="0"/>
              <a:t>Discrete glycogen in young cysts stain light brown in an iodine wet mount, in the more mature cyst, the glycogen is diffuse. </a:t>
            </a:r>
          </a:p>
          <a:p>
            <a:r>
              <a:rPr lang="en-US" altLang="en-US" dirty="0"/>
              <a:t>Cysts can persist for 2 to 4 weeks in a moist environment but may be killed by drying, temperatures over 55° C, </a:t>
            </a:r>
            <a:r>
              <a:rPr lang="en-US" altLang="en-US" dirty="0" err="1"/>
              <a:t>superchlorination</a:t>
            </a:r>
            <a:r>
              <a:rPr lang="en-US" altLang="en-US" dirty="0"/>
              <a:t>, or addition of iodine to drinking water.</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9BFEEC3F-AA5B-ECE7-A642-75FD85777D1E}"/>
              </a:ext>
            </a:extLst>
          </p:cNvPr>
          <p:cNvSpPr>
            <a:spLocks noGrp="1"/>
          </p:cNvSpPr>
          <p:nvPr>
            <p:ph type="title"/>
          </p:nvPr>
        </p:nvSpPr>
        <p:spPr/>
        <p:txBody>
          <a:bodyPr/>
          <a:lstStyle/>
          <a:p>
            <a:pPr eaLnBrk="1" hangingPunct="1"/>
            <a:r>
              <a:rPr lang="en-US" altLang="en-US" i="1"/>
              <a:t>E. histolytica </a:t>
            </a:r>
            <a:r>
              <a:rPr lang="en-US" altLang="en-US"/>
              <a:t>Cyst</a:t>
            </a:r>
          </a:p>
        </p:txBody>
      </p:sp>
      <p:pic>
        <p:nvPicPr>
          <p:cNvPr id="180229" name="Picture 6" descr="Y:\ELS00000-IW26_[Mahon 6e]\ELS00000-IW26-SRC\Course-N\Construction\IC\jpg\Chapter028\028004.jpg">
            <a:extLst>
              <a:ext uri="{FF2B5EF4-FFF2-40B4-BE49-F238E27FC236}">
                <a16:creationId xmlns:a16="http://schemas.microsoft.com/office/drawing/2014/main" id="{5FF157A3-5EFB-4529-7F92-D126294B6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450013"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897D67D7-DB28-F608-387E-ABF5E6FE1B8E}"/>
              </a:ext>
            </a:extLst>
          </p:cNvPr>
          <p:cNvSpPr>
            <a:spLocks noGrp="1"/>
          </p:cNvSpPr>
          <p:nvPr>
            <p:ph type="title"/>
          </p:nvPr>
        </p:nvSpPr>
        <p:spPr/>
        <p:txBody>
          <a:bodyPr/>
          <a:lstStyle/>
          <a:p>
            <a:r>
              <a:rPr lang="en-US" altLang="en-US" i="1" dirty="0"/>
              <a:t>Entamoeba histolytica </a:t>
            </a:r>
            <a:br>
              <a:rPr lang="en-US" altLang="en-US" i="1" dirty="0"/>
            </a:br>
            <a:r>
              <a:rPr lang="en-US" altLang="en-US" dirty="0"/>
              <a:t>Laboratory Diagnosis (Cont.)</a:t>
            </a:r>
          </a:p>
        </p:txBody>
      </p:sp>
      <p:sp>
        <p:nvSpPr>
          <p:cNvPr id="181251" name="Content Placeholder 2">
            <a:extLst>
              <a:ext uri="{FF2B5EF4-FFF2-40B4-BE49-F238E27FC236}">
                <a16:creationId xmlns:a16="http://schemas.microsoft.com/office/drawing/2014/main" id="{0D86F44D-F589-1D2F-7DE1-413B6B16CEA2}"/>
              </a:ext>
            </a:extLst>
          </p:cNvPr>
          <p:cNvSpPr>
            <a:spLocks noGrp="1"/>
          </p:cNvSpPr>
          <p:nvPr>
            <p:ph idx="1"/>
          </p:nvPr>
        </p:nvSpPr>
        <p:spPr/>
        <p:txBody>
          <a:bodyPr/>
          <a:lstStyle/>
          <a:p>
            <a:r>
              <a:rPr lang="en-US" altLang="en-US"/>
              <a:t>Amebic ulcers of the liver often are detected with ultrasonography or radiography. </a:t>
            </a:r>
          </a:p>
          <a:p>
            <a:pPr lvl="1"/>
            <a:r>
              <a:rPr lang="en-US" altLang="en-US"/>
              <a:t>Subsequent aspiration of the abscess may yield motile trophozoites and necrotic material composed of lysed cells. </a:t>
            </a:r>
          </a:p>
          <a:p>
            <a:r>
              <a:rPr lang="en-US" altLang="en-US"/>
              <a:t>Serologic methods of detecting antibody to </a:t>
            </a:r>
            <a:r>
              <a:rPr lang="en-US" altLang="en-US" i="1"/>
              <a:t>E. histolytica </a:t>
            </a:r>
            <a:r>
              <a:rPr lang="en-US" altLang="en-US"/>
              <a:t>are available;</a:t>
            </a:r>
          </a:p>
          <a:p>
            <a:pPr lvl="1"/>
            <a:r>
              <a:rPr lang="en-US" altLang="en-US"/>
              <a:t> the results are positive in more than 90% of patients with extraintestinal disease.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D12030BF-40B2-707C-AF51-C5DFEE8914E5}"/>
              </a:ext>
            </a:extLst>
          </p:cNvPr>
          <p:cNvSpPr>
            <a:spLocks noGrp="1"/>
          </p:cNvSpPr>
          <p:nvPr>
            <p:ph type="title"/>
          </p:nvPr>
        </p:nvSpPr>
        <p:spPr>
          <a:xfrm>
            <a:off x="457200" y="222250"/>
            <a:ext cx="8229600" cy="1143000"/>
          </a:xfrm>
        </p:spPr>
        <p:txBody>
          <a:bodyPr/>
          <a:lstStyle/>
          <a:p>
            <a:r>
              <a:rPr lang="en-US" altLang="en-US" i="1" dirty="0"/>
              <a:t>Entamoeba histolytica </a:t>
            </a:r>
            <a:br>
              <a:rPr lang="en-US" altLang="en-US" i="1" dirty="0"/>
            </a:br>
            <a:r>
              <a:rPr lang="en-US" altLang="en-US" dirty="0"/>
              <a:t>Laboratory Diagnosis (Cont.)</a:t>
            </a:r>
          </a:p>
        </p:txBody>
      </p:sp>
      <p:sp>
        <p:nvSpPr>
          <p:cNvPr id="182275" name="Content Placeholder 2">
            <a:extLst>
              <a:ext uri="{FF2B5EF4-FFF2-40B4-BE49-F238E27FC236}">
                <a16:creationId xmlns:a16="http://schemas.microsoft.com/office/drawing/2014/main" id="{27637154-D6CB-A7B8-7AE1-C4E5F9346C6D}"/>
              </a:ext>
            </a:extLst>
          </p:cNvPr>
          <p:cNvSpPr>
            <a:spLocks noGrp="1"/>
          </p:cNvSpPr>
          <p:nvPr>
            <p:ph idx="1"/>
          </p:nvPr>
        </p:nvSpPr>
        <p:spPr/>
        <p:txBody>
          <a:bodyPr/>
          <a:lstStyle/>
          <a:p>
            <a:r>
              <a:rPr lang="en-US" altLang="en-US" dirty="0"/>
              <a:t>Tests that detect </a:t>
            </a:r>
            <a:r>
              <a:rPr lang="en-US" altLang="en-US" i="1" dirty="0"/>
              <a:t>E. histolytica </a:t>
            </a:r>
            <a:r>
              <a:rPr lang="en-US" altLang="en-US" dirty="0"/>
              <a:t>antigen in stool provide evidence of current infection. </a:t>
            </a:r>
          </a:p>
          <a:p>
            <a:pPr lvl="1"/>
            <a:r>
              <a:rPr lang="en-US" altLang="en-US" dirty="0"/>
              <a:t>Some kits require a large number of organisms to be present for a positive result; however, antigen detection is still considered more sensitive than a microscopic examination of feces. </a:t>
            </a:r>
          </a:p>
          <a:p>
            <a:pPr lvl="1"/>
            <a:r>
              <a:rPr lang="en-US" altLang="en-US" dirty="0"/>
              <a:t>These tests use the EIA method with monoclonal antibodies to proteins (e.g., serine-rich antigen) or the galactose/N-</a:t>
            </a:r>
            <a:r>
              <a:rPr lang="en-US" altLang="en-US" dirty="0" err="1"/>
              <a:t>acetylgalactose</a:t>
            </a:r>
            <a:r>
              <a:rPr lang="en-US" altLang="en-US" dirty="0"/>
              <a:t> adhesion lectins.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86A82C5C-22A5-393E-9639-E4253C27D741}"/>
              </a:ext>
            </a:extLst>
          </p:cNvPr>
          <p:cNvSpPr>
            <a:spLocks noGrp="1"/>
          </p:cNvSpPr>
          <p:nvPr>
            <p:ph type="title"/>
          </p:nvPr>
        </p:nvSpPr>
        <p:spPr>
          <a:xfrm>
            <a:off x="457200" y="342900"/>
            <a:ext cx="8229600" cy="1143000"/>
          </a:xfrm>
        </p:spPr>
        <p:txBody>
          <a:bodyPr/>
          <a:lstStyle/>
          <a:p>
            <a:r>
              <a:rPr lang="en-US" altLang="en-US" i="1" dirty="0"/>
              <a:t>Entamoeba histolytica </a:t>
            </a:r>
            <a:br>
              <a:rPr lang="en-US" altLang="en-US" i="1" dirty="0"/>
            </a:br>
            <a:r>
              <a:rPr lang="en-US" altLang="en-US" dirty="0"/>
              <a:t>Laboratory Diagnosis (Cont.)</a:t>
            </a:r>
          </a:p>
        </p:txBody>
      </p:sp>
      <p:sp>
        <p:nvSpPr>
          <p:cNvPr id="183299" name="Content Placeholder 2">
            <a:extLst>
              <a:ext uri="{FF2B5EF4-FFF2-40B4-BE49-F238E27FC236}">
                <a16:creationId xmlns:a16="http://schemas.microsoft.com/office/drawing/2014/main" id="{6DD63CA5-614B-3F6F-2173-1AA413C22DAF}"/>
              </a:ext>
            </a:extLst>
          </p:cNvPr>
          <p:cNvSpPr>
            <a:spLocks noGrp="1"/>
          </p:cNvSpPr>
          <p:nvPr>
            <p:ph idx="1"/>
          </p:nvPr>
        </p:nvSpPr>
        <p:spPr/>
        <p:txBody>
          <a:bodyPr/>
          <a:lstStyle/>
          <a:p>
            <a:r>
              <a:rPr lang="en-US" altLang="en-US" sz="2400" dirty="0"/>
              <a:t>Some antigen testing kits detect </a:t>
            </a:r>
            <a:r>
              <a:rPr lang="en-US" altLang="en-US" sz="2400" i="1" dirty="0"/>
              <a:t>E. histolytica </a:t>
            </a:r>
            <a:r>
              <a:rPr lang="en-US" altLang="en-US" sz="2400" dirty="0"/>
              <a:t>antigens without excluding </a:t>
            </a:r>
            <a:r>
              <a:rPr lang="en-US" altLang="en-US" sz="2400" i="1" dirty="0"/>
              <a:t>E. </a:t>
            </a:r>
            <a:r>
              <a:rPr lang="en-US" altLang="en-US" sz="2400" i="1" dirty="0" err="1"/>
              <a:t>disp</a:t>
            </a:r>
            <a:r>
              <a:rPr lang="en-US" altLang="en-US" sz="2400" dirty="0" err="1"/>
              <a:t>ar</a:t>
            </a:r>
            <a:r>
              <a:rPr lang="en-US" altLang="en-US" sz="2400" dirty="0"/>
              <a:t>; others differentiate </a:t>
            </a:r>
            <a:r>
              <a:rPr lang="en-US" altLang="en-US" sz="2400" i="1" dirty="0"/>
              <a:t>E. histolytica </a:t>
            </a:r>
            <a:r>
              <a:rPr lang="en-US" altLang="en-US" sz="2400" dirty="0"/>
              <a:t>from </a:t>
            </a:r>
            <a:r>
              <a:rPr lang="en-US" altLang="en-US" sz="2400" i="1" dirty="0"/>
              <a:t>E. </a:t>
            </a:r>
            <a:r>
              <a:rPr lang="en-US" altLang="en-US" sz="2400" i="1" dirty="0" err="1"/>
              <a:t>dispar</a:t>
            </a:r>
            <a:r>
              <a:rPr lang="en-US" altLang="en-US" sz="2400" dirty="0"/>
              <a:t>. </a:t>
            </a:r>
            <a:endParaRPr lang="en-US" altLang="en-US" sz="2000" dirty="0"/>
          </a:p>
          <a:p>
            <a:r>
              <a:rPr lang="en-US" altLang="en-US" sz="2400" dirty="0"/>
              <a:t>Point-of-care tests using immunochromatographic techniques assist with the rapid diagnosis of </a:t>
            </a:r>
            <a:r>
              <a:rPr lang="en-US" altLang="en-US" sz="2400" i="1" dirty="0"/>
              <a:t>E. histolytica </a:t>
            </a:r>
            <a:r>
              <a:rPr lang="en-US" altLang="en-US" sz="2400" dirty="0"/>
              <a:t>infection.</a:t>
            </a:r>
          </a:p>
          <a:p>
            <a:r>
              <a:rPr lang="en-US" altLang="en-US" sz="2400" dirty="0"/>
              <a:t>Antigen detection assays can be used on other specimens besides feces</a:t>
            </a:r>
          </a:p>
          <a:p>
            <a:r>
              <a:rPr lang="en-US" altLang="en-US" sz="2400" dirty="0"/>
              <a:t>Multiplex molecular assays for GI syndromic testing are available; </a:t>
            </a:r>
            <a:r>
              <a:rPr lang="en-US" altLang="en-US" sz="2400" i="1" dirty="0"/>
              <a:t>E. histolytica </a:t>
            </a:r>
            <a:r>
              <a:rPr lang="en-US" altLang="en-US" sz="2400" dirty="0"/>
              <a:t>is often included.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51E2D-FCBB-EC0F-E8CD-529AE70C61B3}"/>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i="1" dirty="0"/>
              <a:t>Entamoeba hartmanni</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C5FCFE2-03F7-50AB-2CE3-B701F8DB29FF}"/>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i="1" dirty="0"/>
              <a:t>Entamoeba hartmanni</a:t>
            </a:r>
            <a:br>
              <a:rPr lang="en-US" altLang="en-US" i="1" dirty="0"/>
            </a:br>
            <a:r>
              <a:rPr lang="en-US" altLang="en-US" dirty="0"/>
              <a:t>Morphology </a:t>
            </a:r>
          </a:p>
        </p:txBody>
      </p:sp>
      <p:sp>
        <p:nvSpPr>
          <p:cNvPr id="186371" name="Rectangle 3">
            <a:extLst>
              <a:ext uri="{FF2B5EF4-FFF2-40B4-BE49-F238E27FC236}">
                <a16:creationId xmlns:a16="http://schemas.microsoft.com/office/drawing/2014/main" id="{96B40AB2-0752-D228-C6E3-D7879836FAA9}"/>
              </a:ext>
            </a:extLst>
          </p:cNvPr>
          <p:cNvSpPr>
            <a:spLocks noGrp="1"/>
          </p:cNvSpPr>
          <p:nvPr>
            <p:ph idx="1"/>
          </p:nvPr>
        </p:nvSpPr>
        <p:spPr>
          <a:xfrm>
            <a:off x="687388" y="1674813"/>
            <a:ext cx="7772400" cy="4454525"/>
          </a:xfrm>
        </p:spPr>
        <p:txBody>
          <a:bodyPr/>
          <a:lstStyle/>
          <a:p>
            <a:pPr eaLnBrk="1" hangingPunct="1">
              <a:spcBef>
                <a:spcPts val="300"/>
              </a:spcBef>
              <a:spcAft>
                <a:spcPts val="300"/>
              </a:spcAft>
            </a:pPr>
            <a:r>
              <a:rPr lang="en-US" altLang="en-US" i="1" dirty="0"/>
              <a:t>E. </a:t>
            </a:r>
            <a:r>
              <a:rPr lang="en-US" altLang="en-US" i="1" dirty="0" err="1"/>
              <a:t>hartmanni</a:t>
            </a:r>
            <a:r>
              <a:rPr lang="en-US" altLang="en-US" dirty="0"/>
              <a:t>, once known as small race </a:t>
            </a:r>
            <a:r>
              <a:rPr lang="en-US" altLang="en-US" i="1" dirty="0"/>
              <a:t>E. histolytica</a:t>
            </a:r>
            <a:r>
              <a:rPr lang="en-US" altLang="en-US" dirty="0"/>
              <a:t>, is a nonpathogen. </a:t>
            </a:r>
          </a:p>
          <a:p>
            <a:pPr eaLnBrk="1" hangingPunct="1">
              <a:spcBef>
                <a:spcPts val="300"/>
              </a:spcBef>
              <a:spcAft>
                <a:spcPts val="300"/>
              </a:spcAft>
            </a:pPr>
            <a:r>
              <a:rPr lang="en-US" altLang="en-US" dirty="0"/>
              <a:t>It generally resembles </a:t>
            </a:r>
            <a:r>
              <a:rPr lang="en-US" altLang="en-US" i="1" dirty="0"/>
              <a:t>E. histolytica </a:t>
            </a:r>
            <a:r>
              <a:rPr lang="en-US" altLang="en-US" dirty="0"/>
              <a:t>in a trichrome-stained smear but is more likely to have an eccentric </a:t>
            </a:r>
            <a:r>
              <a:rPr lang="en-US" altLang="en-US" dirty="0" err="1"/>
              <a:t>karyosome</a:t>
            </a:r>
            <a:r>
              <a:rPr lang="en-US" altLang="en-US" dirty="0"/>
              <a:t> or uneven peripheral chromatin resembling that of </a:t>
            </a:r>
            <a:r>
              <a:rPr lang="en-US" altLang="en-US" i="1" dirty="0"/>
              <a:t>Entamoeba coli</a:t>
            </a:r>
            <a:r>
              <a:rPr lang="en-US" altLang="en-US" dirty="0"/>
              <a:t>.</a:t>
            </a:r>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07695358-0493-3FD8-3821-EEFB26EF62E5}"/>
              </a:ext>
            </a:extLst>
          </p:cNvPr>
          <p:cNvSpPr>
            <a:spLocks noGrp="1"/>
          </p:cNvSpPr>
          <p:nvPr>
            <p:ph type="title"/>
          </p:nvPr>
        </p:nvSpPr>
        <p:spPr/>
        <p:txBody>
          <a:bodyPr/>
          <a:lstStyle/>
          <a:p>
            <a:r>
              <a:rPr lang="en-US" altLang="en-US" i="1" dirty="0"/>
              <a:t>Entamoeba </a:t>
            </a:r>
            <a:r>
              <a:rPr lang="en-US" altLang="en-US" i="1" dirty="0" err="1"/>
              <a:t>hartmanni</a:t>
            </a:r>
            <a:r>
              <a:rPr lang="en-US" altLang="en-US" i="1" dirty="0"/>
              <a:t/>
            </a:r>
            <a:br>
              <a:rPr lang="en-US" altLang="en-US" i="1" dirty="0"/>
            </a:br>
            <a:r>
              <a:rPr lang="en-US" altLang="en-US" dirty="0"/>
              <a:t>Morphology (Cont.)</a:t>
            </a:r>
          </a:p>
        </p:txBody>
      </p:sp>
      <p:sp>
        <p:nvSpPr>
          <p:cNvPr id="187395" name="Content Placeholder 2">
            <a:extLst>
              <a:ext uri="{FF2B5EF4-FFF2-40B4-BE49-F238E27FC236}">
                <a16:creationId xmlns:a16="http://schemas.microsoft.com/office/drawing/2014/main" id="{26FE2813-8B06-8055-01DF-82DC454DF1F7}"/>
              </a:ext>
            </a:extLst>
          </p:cNvPr>
          <p:cNvSpPr>
            <a:spLocks noGrp="1"/>
          </p:cNvSpPr>
          <p:nvPr>
            <p:ph idx="1"/>
          </p:nvPr>
        </p:nvSpPr>
        <p:spPr/>
        <p:txBody>
          <a:bodyPr/>
          <a:lstStyle/>
          <a:p>
            <a:r>
              <a:rPr lang="en-US" altLang="en-US" dirty="0"/>
              <a:t>The average size of the trophozoites of </a:t>
            </a:r>
            <a:r>
              <a:rPr lang="en-US" altLang="en-US" i="1" dirty="0"/>
              <a:t>E. </a:t>
            </a:r>
            <a:r>
              <a:rPr lang="en-US" altLang="en-US" i="1" dirty="0" err="1"/>
              <a:t>hartmanni</a:t>
            </a:r>
            <a:r>
              <a:rPr lang="en-US" altLang="en-US" i="1" dirty="0"/>
              <a:t> </a:t>
            </a:r>
            <a:r>
              <a:rPr lang="en-US" altLang="en-US" dirty="0"/>
              <a:t>is 4 to 12 µm; </a:t>
            </a:r>
          </a:p>
          <a:p>
            <a:pPr lvl="1"/>
            <a:r>
              <a:rPr lang="en-US" altLang="en-US" dirty="0"/>
              <a:t>trophozoites with an average size larger than 12 µm are identified as </a:t>
            </a:r>
            <a:r>
              <a:rPr lang="en-US" altLang="en-US" i="1" dirty="0"/>
              <a:t>E. histolytica or E. </a:t>
            </a:r>
            <a:r>
              <a:rPr lang="en-US" altLang="en-US" i="1" dirty="0" err="1"/>
              <a:t>dispar</a:t>
            </a:r>
            <a:r>
              <a:rPr lang="en-US" altLang="en-US" i="1" dirty="0"/>
              <a:t>. </a:t>
            </a:r>
          </a:p>
          <a:p>
            <a:r>
              <a:rPr lang="en-US" altLang="en-US" i="1" dirty="0"/>
              <a:t>E. </a:t>
            </a:r>
            <a:r>
              <a:rPr lang="en-US" altLang="en-US" i="1" dirty="0" err="1"/>
              <a:t>hartmanni</a:t>
            </a:r>
            <a:r>
              <a:rPr lang="en-US" altLang="en-US" dirty="0"/>
              <a:t> cysts measure 5 to 10 µm </a:t>
            </a:r>
          </a:p>
          <a:p>
            <a:pPr lvl="1"/>
            <a:r>
              <a:rPr lang="en-US" altLang="en-US" dirty="0"/>
              <a:t>those of 10 µm or larger are identified as </a:t>
            </a:r>
            <a:r>
              <a:rPr lang="en-US" altLang="en-US" i="1" dirty="0"/>
              <a:t>E. histolytica, E. </a:t>
            </a:r>
            <a:r>
              <a:rPr lang="en-US" altLang="en-US" i="1" dirty="0" err="1"/>
              <a:t>dispar</a:t>
            </a:r>
            <a:r>
              <a:rPr lang="en-US" altLang="en-US" i="1" dirty="0"/>
              <a:t>, or E. </a:t>
            </a:r>
            <a:r>
              <a:rPr lang="en-US" altLang="en-US" i="1" dirty="0" err="1"/>
              <a:t>moshkovkii</a:t>
            </a:r>
            <a:r>
              <a:rPr lang="en-US" altLang="en-US" i="1" dirty="0"/>
              <a:t>.</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EC55D8C-0B3F-16A8-AF9E-2252734C4E9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i="1" dirty="0"/>
              <a:t/>
            </a:r>
            <a:br>
              <a:rPr lang="en-US" altLang="en-US" i="1" dirty="0"/>
            </a:br>
            <a:r>
              <a:rPr lang="en-US" altLang="en-US" i="1" dirty="0"/>
              <a:t>E. hartmanni </a:t>
            </a:r>
            <a:br>
              <a:rPr lang="en-US" altLang="en-US" i="1" dirty="0"/>
            </a:br>
            <a:endParaRPr lang="en-US" altLang="en-US" dirty="0"/>
          </a:p>
        </p:txBody>
      </p:sp>
      <p:pic>
        <p:nvPicPr>
          <p:cNvPr id="188421" name="Picture 6" descr="Y:\ELS00000-IW26_[Mahon 6e]\ELS00000-IW26-SRC\Course-N\Construction\IC\jpg\Chapter028\028005A.jpg">
            <a:extLst>
              <a:ext uri="{FF2B5EF4-FFF2-40B4-BE49-F238E27FC236}">
                <a16:creationId xmlns:a16="http://schemas.microsoft.com/office/drawing/2014/main" id="{389C7E6D-033F-4545-33DF-227FFD9CB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28838"/>
            <a:ext cx="3933825"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7" descr="Y:\ELS00000-IW26_[Mahon 6e]\ELS00000-IW26-SRC\Course-N\Construction\IC\jpg\Chapter028\028005B.jpg">
            <a:extLst>
              <a:ext uri="{FF2B5EF4-FFF2-40B4-BE49-F238E27FC236}">
                <a16:creationId xmlns:a16="http://schemas.microsoft.com/office/drawing/2014/main" id="{1FA669F1-177E-1637-A0D2-0E8B84940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2128838"/>
            <a:ext cx="393382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a:extLst>
              <a:ext uri="{FF2B5EF4-FFF2-40B4-BE49-F238E27FC236}">
                <a16:creationId xmlns:a16="http://schemas.microsoft.com/office/drawing/2014/main" id="{D7751914-62C1-6F83-E446-6E0589725B4D}"/>
              </a:ext>
            </a:extLst>
          </p:cNvPr>
          <p:cNvSpPr>
            <a:spLocks noGrp="1"/>
          </p:cNvSpPr>
          <p:nvPr>
            <p:ph type="title"/>
          </p:nvPr>
        </p:nvSpPr>
        <p:spPr/>
        <p:txBody>
          <a:bodyPr/>
          <a:lstStyle/>
          <a:p>
            <a:r>
              <a:rPr lang="en-US" altLang="en-US" b="0" cap="none"/>
              <a:t>Preservation </a:t>
            </a:r>
          </a:p>
        </p:txBody>
      </p:sp>
      <p:sp>
        <p:nvSpPr>
          <p:cNvPr id="3" name="Content Placeholder 2">
            <a:extLst>
              <a:ext uri="{FF2B5EF4-FFF2-40B4-BE49-F238E27FC236}">
                <a16:creationId xmlns:a16="http://schemas.microsoft.com/office/drawing/2014/main" id="{1FC1DC76-2C6C-BD09-7CC5-E2C5F418057E}"/>
              </a:ext>
            </a:extLst>
          </p:cNvPr>
          <p:cNvSpPr>
            <a:spLocks noGrp="1"/>
          </p:cNvSpPr>
          <p:nvPr>
            <p:ph type="body" idx="1"/>
          </p:nvPr>
        </p:nvSpPr>
        <p:spPr/>
        <p:txBody>
          <a:bodyPr/>
          <a:lstStyle/>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4CE207A1-0E5A-D00D-BB7E-E81FA303A48A}"/>
              </a:ext>
            </a:extLst>
          </p:cNvPr>
          <p:cNvSpPr>
            <a:spLocks noGrp="1"/>
          </p:cNvSpPr>
          <p:nvPr>
            <p:ph type="title"/>
          </p:nvPr>
        </p:nvSpPr>
        <p:spPr/>
        <p:txBody>
          <a:bodyPr/>
          <a:lstStyle/>
          <a:p>
            <a:pPr eaLnBrk="1" hangingPunct="1"/>
            <a:r>
              <a:rPr lang="en-US" altLang="en-US" i="1"/>
              <a:t>E. hartmanni </a:t>
            </a:r>
            <a:r>
              <a:rPr lang="en-US" altLang="en-US"/>
              <a:t>Cyst</a:t>
            </a:r>
          </a:p>
        </p:txBody>
      </p:sp>
      <p:pic>
        <p:nvPicPr>
          <p:cNvPr id="189445" name="Picture 6" descr="Y:\ELS00000-IW26_[Mahon 6e]\ELS00000-IW26-SRC\Course-N\Construction\IC\jpg\Chapter028\028006.jpg">
            <a:extLst>
              <a:ext uri="{FF2B5EF4-FFF2-40B4-BE49-F238E27FC236}">
                <a16:creationId xmlns:a16="http://schemas.microsoft.com/office/drawing/2014/main" id="{90A4A7CE-97B3-9CFA-77D8-CF8E5A8BC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1447800"/>
            <a:ext cx="663892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7C06E5B7-F1B7-EC16-3D97-987A196EC52D}"/>
              </a:ext>
            </a:extLst>
          </p:cNvPr>
          <p:cNvSpPr>
            <a:spLocks noGrp="1"/>
          </p:cNvSpPr>
          <p:nvPr>
            <p:ph type="title"/>
          </p:nvPr>
        </p:nvSpPr>
        <p:spPr/>
        <p:txBody>
          <a:bodyPr/>
          <a:lstStyle/>
          <a:p>
            <a:r>
              <a:rPr lang="en-US" altLang="en-US" i="1"/>
              <a:t>Entamoeba coli</a:t>
            </a:r>
            <a:br>
              <a:rPr lang="en-US" altLang="en-US" i="1"/>
            </a:br>
            <a:r>
              <a:rPr lang="en-US" altLang="en-US"/>
              <a:t>Morphology</a:t>
            </a:r>
          </a:p>
        </p:txBody>
      </p:sp>
      <p:sp>
        <p:nvSpPr>
          <p:cNvPr id="190467" name="Content Placeholder 2">
            <a:extLst>
              <a:ext uri="{FF2B5EF4-FFF2-40B4-BE49-F238E27FC236}">
                <a16:creationId xmlns:a16="http://schemas.microsoft.com/office/drawing/2014/main" id="{CE59A5FC-D464-15DC-2DC1-9AFE0791B663}"/>
              </a:ext>
            </a:extLst>
          </p:cNvPr>
          <p:cNvSpPr>
            <a:spLocks noGrp="1"/>
          </p:cNvSpPr>
          <p:nvPr>
            <p:ph idx="1"/>
          </p:nvPr>
        </p:nvSpPr>
        <p:spPr/>
        <p:txBody>
          <a:bodyPr/>
          <a:lstStyle/>
          <a:p>
            <a:r>
              <a:rPr lang="en-US" altLang="en-US" i="1" dirty="0"/>
              <a:t>Entamoeba coli </a:t>
            </a:r>
            <a:r>
              <a:rPr lang="en-US" altLang="en-US" dirty="0"/>
              <a:t>is a commonly found intestinal commensal transmitted by the ingestion of cysts in </a:t>
            </a:r>
            <a:r>
              <a:rPr lang="en-US" altLang="en-US" dirty="0" err="1"/>
              <a:t>fecally</a:t>
            </a:r>
            <a:r>
              <a:rPr lang="en-US" altLang="en-US" dirty="0"/>
              <a:t> contaminated food or water. </a:t>
            </a:r>
          </a:p>
          <a:p>
            <a:r>
              <a:rPr lang="en-US" altLang="en-US" dirty="0"/>
              <a:t>The average size of the trophozoite is </a:t>
            </a:r>
          </a:p>
          <a:p>
            <a:pPr lvl="1"/>
            <a:r>
              <a:rPr lang="en-US" altLang="en-US" dirty="0"/>
              <a:t>15 to 50 µm, with most measuring 25 µm</a:t>
            </a:r>
          </a:p>
          <a:p>
            <a:r>
              <a:rPr lang="en-US" altLang="en-US" dirty="0"/>
              <a:t>The nuclear structure is characterized by </a:t>
            </a:r>
          </a:p>
          <a:p>
            <a:pPr lvl="1"/>
            <a:r>
              <a:rPr lang="en-US" altLang="en-US" dirty="0"/>
              <a:t>a large eccentric </a:t>
            </a:r>
            <a:r>
              <a:rPr lang="en-US" altLang="en-US" dirty="0" err="1"/>
              <a:t>karyosome</a:t>
            </a:r>
            <a:r>
              <a:rPr lang="en-US" altLang="en-US" dirty="0"/>
              <a:t> and coarse, uneven peripheral chromatin on the nuclear membrane.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BFE7B64C-A3E5-B6F5-A130-333AC6940243}"/>
              </a:ext>
            </a:extLst>
          </p:cNvPr>
          <p:cNvSpPr>
            <a:spLocks noGrp="1"/>
          </p:cNvSpPr>
          <p:nvPr>
            <p:ph type="title"/>
          </p:nvPr>
        </p:nvSpPr>
        <p:spPr/>
        <p:txBody>
          <a:bodyPr/>
          <a:lstStyle/>
          <a:p>
            <a:r>
              <a:rPr lang="en-US" altLang="en-US" i="1" dirty="0"/>
              <a:t>Entamoeba coli</a:t>
            </a:r>
            <a:br>
              <a:rPr lang="en-US" altLang="en-US" i="1" dirty="0"/>
            </a:br>
            <a:r>
              <a:rPr lang="en-US" altLang="en-US" dirty="0"/>
              <a:t>Morphology (Cont.)</a:t>
            </a:r>
          </a:p>
        </p:txBody>
      </p:sp>
      <p:sp>
        <p:nvSpPr>
          <p:cNvPr id="191491" name="Content Placeholder 2">
            <a:extLst>
              <a:ext uri="{FF2B5EF4-FFF2-40B4-BE49-F238E27FC236}">
                <a16:creationId xmlns:a16="http://schemas.microsoft.com/office/drawing/2014/main" id="{C57B1DF7-3436-7A5C-327F-936CA97FD129}"/>
              </a:ext>
            </a:extLst>
          </p:cNvPr>
          <p:cNvSpPr>
            <a:spLocks noGrp="1"/>
          </p:cNvSpPr>
          <p:nvPr>
            <p:ph idx="1"/>
          </p:nvPr>
        </p:nvSpPr>
        <p:spPr/>
        <p:txBody>
          <a:bodyPr/>
          <a:lstStyle/>
          <a:p>
            <a:r>
              <a:rPr lang="en-US" altLang="en-US" dirty="0"/>
              <a:t>The motility of the trophozoite in a wet preparation is sluggish and nondirectional. </a:t>
            </a:r>
          </a:p>
          <a:p>
            <a:r>
              <a:rPr lang="en-US" altLang="en-US" dirty="0"/>
              <a:t>In a permanently stained preparation, the cytoplasm of the trophozoite may stain a dark purplish gray and contains vacuoles and ingested materials.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3B2683F4-8BB5-73E6-FFA4-46594739A97E}"/>
              </a:ext>
            </a:extLst>
          </p:cNvPr>
          <p:cNvSpPr>
            <a:spLocks noGrp="1"/>
          </p:cNvSpPr>
          <p:nvPr>
            <p:ph type="title"/>
          </p:nvPr>
        </p:nvSpPr>
        <p:spPr/>
        <p:txBody>
          <a:bodyPr/>
          <a:lstStyle/>
          <a:p>
            <a:pPr eaLnBrk="1" hangingPunct="1"/>
            <a:r>
              <a:rPr lang="en-US" altLang="en-US" i="1"/>
              <a:t>E. coli </a:t>
            </a:r>
            <a:r>
              <a:rPr lang="en-US" altLang="en-US"/>
              <a:t>Trophozoites</a:t>
            </a:r>
          </a:p>
        </p:txBody>
      </p:sp>
      <p:pic>
        <p:nvPicPr>
          <p:cNvPr id="192517" name="Picture 6" descr="Y:\ELS00000-IW26_[Mahon 6e]\ELS00000-IW26-SRC\Course-N\Construction\IC\jpg\Chapter028\028007B.jpg">
            <a:extLst>
              <a:ext uri="{FF2B5EF4-FFF2-40B4-BE49-F238E27FC236}">
                <a16:creationId xmlns:a16="http://schemas.microsoft.com/office/drawing/2014/main" id="{0B576A9F-FB84-B9FA-259F-A7FC8FE24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39925"/>
            <a:ext cx="39878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8" name="Picture 7" descr="Y:\ELS00000-IW26_[Mahon 6e]\ELS00000-IW26-SRC\Course-N\Construction\IC\jpg\Chapter028\028007A.jpg">
            <a:extLst>
              <a:ext uri="{FF2B5EF4-FFF2-40B4-BE49-F238E27FC236}">
                <a16:creationId xmlns:a16="http://schemas.microsoft.com/office/drawing/2014/main" id="{C89A6D71-3F89-CAD7-D34A-8BCDD47BF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25D3A43-5463-0A35-5D46-5E981BE6B06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i="1" dirty="0"/>
              <a:t>E. coli</a:t>
            </a:r>
            <a:br>
              <a:rPr lang="en-US" altLang="en-US" i="1" dirty="0"/>
            </a:br>
            <a:r>
              <a:rPr lang="en-US" altLang="en-US" dirty="0"/>
              <a:t>Morphology (Cont.)</a:t>
            </a:r>
            <a:endParaRPr lang="en-US" altLang="en-US" i="1" dirty="0"/>
          </a:p>
        </p:txBody>
      </p:sp>
      <p:sp>
        <p:nvSpPr>
          <p:cNvPr id="193539" name="Rectangle 3">
            <a:extLst>
              <a:ext uri="{FF2B5EF4-FFF2-40B4-BE49-F238E27FC236}">
                <a16:creationId xmlns:a16="http://schemas.microsoft.com/office/drawing/2014/main" id="{BE3C1BB1-039E-5CB4-F27D-DC5E9A289EDF}"/>
              </a:ext>
            </a:extLst>
          </p:cNvPr>
          <p:cNvSpPr>
            <a:spLocks noGrp="1"/>
          </p:cNvSpPr>
          <p:nvPr>
            <p:ph idx="1"/>
          </p:nvPr>
        </p:nvSpPr>
        <p:spPr/>
        <p:txBody>
          <a:bodyPr/>
          <a:lstStyle/>
          <a:p>
            <a:pPr eaLnBrk="1" hangingPunct="1">
              <a:spcBef>
                <a:spcPts val="400"/>
              </a:spcBef>
              <a:spcAft>
                <a:spcPts val="400"/>
              </a:spcAft>
            </a:pPr>
            <a:r>
              <a:rPr lang="en-US" altLang="en-US" dirty="0"/>
              <a:t>The mature cyst has eight nuclei</a:t>
            </a:r>
          </a:p>
          <a:p>
            <a:pPr eaLnBrk="1" hangingPunct="1">
              <a:spcBef>
                <a:spcPts val="400"/>
              </a:spcBef>
              <a:spcAft>
                <a:spcPts val="400"/>
              </a:spcAft>
            </a:pPr>
            <a:r>
              <a:rPr lang="en-US" altLang="en-US" dirty="0"/>
              <a:t>The immature cyst may have one or two large nuclei, with a large glycogen vacuole. </a:t>
            </a:r>
          </a:p>
          <a:p>
            <a:pPr eaLnBrk="1" hangingPunct="1">
              <a:spcBef>
                <a:spcPts val="400"/>
              </a:spcBef>
              <a:spcAft>
                <a:spcPts val="400"/>
              </a:spcAft>
            </a:pPr>
            <a:r>
              <a:rPr lang="en-US" altLang="en-US" dirty="0"/>
              <a:t>Cysts often stain darkly and unevenly, giving an irregular appearance to the cyst.</a:t>
            </a:r>
          </a:p>
          <a:p>
            <a:pPr eaLnBrk="1" hangingPunct="1">
              <a:spcBef>
                <a:spcPts val="400"/>
              </a:spcBef>
              <a:spcAft>
                <a:spcPts val="400"/>
              </a:spcAft>
            </a:pPr>
            <a:r>
              <a:rPr lang="en-US" altLang="en-US" dirty="0"/>
              <a:t>The large eccentric </a:t>
            </a:r>
            <a:r>
              <a:rPr lang="en-US" altLang="en-US" dirty="0" err="1"/>
              <a:t>karyosome</a:t>
            </a:r>
            <a:r>
              <a:rPr lang="en-US" altLang="en-US" dirty="0"/>
              <a:t> is visible but peripheral chromatin surrounding the entire nucleus may be difficult to see. </a:t>
            </a:r>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B05CA61E-538A-DB93-969D-4D68A4BCD727}"/>
              </a:ext>
            </a:extLst>
          </p:cNvPr>
          <p:cNvSpPr>
            <a:spLocks noGrp="1"/>
          </p:cNvSpPr>
          <p:nvPr>
            <p:ph type="title"/>
          </p:nvPr>
        </p:nvSpPr>
        <p:spPr/>
        <p:txBody>
          <a:bodyPr/>
          <a:lstStyle/>
          <a:p>
            <a:pPr eaLnBrk="1" hangingPunct="1"/>
            <a:r>
              <a:rPr lang="en-US" altLang="en-US" i="1"/>
              <a:t>E. coli </a:t>
            </a:r>
            <a:r>
              <a:rPr lang="en-US" altLang="en-US"/>
              <a:t>Trophozoites Cysts</a:t>
            </a:r>
          </a:p>
        </p:txBody>
      </p:sp>
      <p:pic>
        <p:nvPicPr>
          <p:cNvPr id="194565" name="Picture 6" descr="Y:\ELS00000-IW26_[Mahon 6e]\ELS00000-IW26-SRC\Course-N\Construction\IC\jpg\Chapter028\028008B.jpg">
            <a:extLst>
              <a:ext uri="{FF2B5EF4-FFF2-40B4-BE49-F238E27FC236}">
                <a16:creationId xmlns:a16="http://schemas.microsoft.com/office/drawing/2014/main" id="{D708F35A-CDEB-1778-259D-F4A0AAB1C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0"/>
            <a:ext cx="4010025"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7" descr="Y:\ELS00000-IW26_[Mahon 6e]\ELS00000-IW26-SRC\Course-N\Construction\IC\jpg\Chapter028\028008A.jpg">
            <a:extLst>
              <a:ext uri="{FF2B5EF4-FFF2-40B4-BE49-F238E27FC236}">
                <a16:creationId xmlns:a16="http://schemas.microsoft.com/office/drawing/2014/main" id="{CB455C2A-A1AC-E379-7D7A-93F03974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00288"/>
            <a:ext cx="40100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D869FF28-2619-A129-1197-1B494C06EFC1}"/>
              </a:ext>
            </a:extLst>
          </p:cNvPr>
          <p:cNvSpPr>
            <a:spLocks noGrp="1"/>
          </p:cNvSpPr>
          <p:nvPr>
            <p:ph type="title"/>
          </p:nvPr>
        </p:nvSpPr>
        <p:spPr/>
        <p:txBody>
          <a:bodyPr/>
          <a:lstStyle/>
          <a:p>
            <a:pPr eaLnBrk="1" hangingPunct="1"/>
            <a:r>
              <a:rPr lang="en-US" altLang="en-US" i="1" dirty="0" err="1"/>
              <a:t>Endolimax</a:t>
            </a:r>
            <a:r>
              <a:rPr lang="en-US" altLang="en-US" i="1" dirty="0"/>
              <a:t> nana </a:t>
            </a:r>
            <a:br>
              <a:rPr lang="en-US" altLang="en-US" i="1" dirty="0"/>
            </a:br>
            <a:r>
              <a:rPr lang="en-US" altLang="en-US" dirty="0"/>
              <a:t>Morphology </a:t>
            </a:r>
          </a:p>
        </p:txBody>
      </p:sp>
      <p:sp>
        <p:nvSpPr>
          <p:cNvPr id="195587" name="Rectangle 3">
            <a:extLst>
              <a:ext uri="{FF2B5EF4-FFF2-40B4-BE49-F238E27FC236}">
                <a16:creationId xmlns:a16="http://schemas.microsoft.com/office/drawing/2014/main" id="{C62FEC39-17F0-916F-9871-8DD49EA2DA05}"/>
              </a:ext>
            </a:extLst>
          </p:cNvPr>
          <p:cNvSpPr>
            <a:spLocks noGrp="1"/>
          </p:cNvSpPr>
          <p:nvPr>
            <p:ph idx="1"/>
          </p:nvPr>
        </p:nvSpPr>
        <p:spPr/>
        <p:txBody>
          <a:bodyPr/>
          <a:lstStyle/>
          <a:p>
            <a:pPr eaLnBrk="1" hangingPunct="1"/>
            <a:r>
              <a:rPr lang="en-US" altLang="en-US" dirty="0"/>
              <a:t>Trophozoite</a:t>
            </a:r>
          </a:p>
          <a:p>
            <a:pPr lvl="1" eaLnBrk="1" hangingPunct="1"/>
            <a:r>
              <a:rPr lang="en-US" altLang="en-US" dirty="0"/>
              <a:t>Size ranges from 5 to 12 </a:t>
            </a:r>
            <a:r>
              <a:rPr lang="en-US" altLang="en-US" dirty="0" err="1"/>
              <a:t>μm</a:t>
            </a:r>
            <a:endParaRPr lang="en-US" altLang="en-US" dirty="0"/>
          </a:p>
          <a:p>
            <a:pPr lvl="2" eaLnBrk="1" hangingPunct="1"/>
            <a:r>
              <a:rPr lang="en-US" altLang="en-US" dirty="0"/>
              <a:t>Average is less than 10µm </a:t>
            </a:r>
          </a:p>
          <a:p>
            <a:pPr lvl="1" eaLnBrk="1" hangingPunct="1"/>
            <a:r>
              <a:rPr lang="en-US" altLang="en-US" dirty="0"/>
              <a:t>Single large </a:t>
            </a:r>
            <a:r>
              <a:rPr lang="en-US" altLang="en-US" dirty="0" err="1"/>
              <a:t>karyosome</a:t>
            </a:r>
            <a:r>
              <a:rPr lang="en-US" altLang="en-US" dirty="0"/>
              <a:t>; no peripheral chromatin</a:t>
            </a:r>
          </a:p>
          <a:p>
            <a:pPr lvl="1" eaLnBrk="1" hangingPunct="1"/>
            <a:r>
              <a:rPr lang="en-US" altLang="en-US" dirty="0"/>
              <a:t>Granular and vacuolated cytoplasm</a:t>
            </a:r>
          </a:p>
          <a:p>
            <a:pPr lvl="1" eaLnBrk="1" hangingPunct="1"/>
            <a:r>
              <a:rPr lang="en-US" altLang="en-US" dirty="0"/>
              <a:t>In wet mount, motility is sluggish </a:t>
            </a:r>
          </a:p>
          <a:p>
            <a:pPr lvl="1" eaLnBrk="1" hangingPunct="1"/>
            <a:r>
              <a:rPr lang="en-US" altLang="en-US" dirty="0"/>
              <a:t>In a wet mount, it may be difficult to distinguish the large </a:t>
            </a:r>
            <a:r>
              <a:rPr lang="en-US" altLang="en-US" dirty="0" err="1"/>
              <a:t>karyosome</a:t>
            </a:r>
            <a:r>
              <a:rPr lang="en-US" altLang="en-US" dirty="0"/>
              <a:t> of </a:t>
            </a:r>
            <a:r>
              <a:rPr lang="en-US" altLang="en-US" i="1" dirty="0"/>
              <a:t>E. nana </a:t>
            </a:r>
            <a:r>
              <a:rPr lang="en-US" altLang="en-US" dirty="0"/>
              <a:t>from the </a:t>
            </a:r>
            <a:r>
              <a:rPr lang="en-US" altLang="en-US" dirty="0" err="1"/>
              <a:t>karyosome</a:t>
            </a:r>
            <a:r>
              <a:rPr lang="en-US" altLang="en-US" dirty="0"/>
              <a:t> of </a:t>
            </a:r>
            <a:r>
              <a:rPr lang="en-US" altLang="en-US" i="1" dirty="0"/>
              <a:t>E. </a:t>
            </a:r>
            <a:r>
              <a:rPr lang="en-US" altLang="en-US" i="1" dirty="0" err="1"/>
              <a:t>hartmanni</a:t>
            </a:r>
            <a:r>
              <a:rPr lang="en-US" altLang="en-US" dirty="0"/>
              <a:t>, and the organisms may be misidentified.</a:t>
            </a: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7FB54675-9A4F-8711-9DD4-3BF3B8E9EDEA}"/>
              </a:ext>
            </a:extLst>
          </p:cNvPr>
          <p:cNvSpPr>
            <a:spLocks noGrp="1"/>
          </p:cNvSpPr>
          <p:nvPr>
            <p:ph type="title"/>
          </p:nvPr>
        </p:nvSpPr>
        <p:spPr/>
        <p:txBody>
          <a:bodyPr/>
          <a:lstStyle/>
          <a:p>
            <a:pPr eaLnBrk="1" hangingPunct="1"/>
            <a:r>
              <a:rPr lang="en-US" altLang="en-US" i="1"/>
              <a:t>E. nana </a:t>
            </a:r>
            <a:r>
              <a:rPr lang="en-US" altLang="en-US"/>
              <a:t>Trophozoite</a:t>
            </a:r>
          </a:p>
        </p:txBody>
      </p:sp>
      <p:pic>
        <p:nvPicPr>
          <p:cNvPr id="196613" name="Picture 6" descr="Y:\ELS00000-IW26_[Mahon 6e]\ELS00000-IW26-SRC\Course-N\Construction\IC\jpg\Chapter028\028009.jpg">
            <a:extLst>
              <a:ext uri="{FF2B5EF4-FFF2-40B4-BE49-F238E27FC236}">
                <a16:creationId xmlns:a16="http://schemas.microsoft.com/office/drawing/2014/main" id="{542ADFA0-564A-64A0-13C1-AB90C3D85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192838"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96B6C39-40BF-105F-B535-0C0EEAFBF895}"/>
              </a:ext>
            </a:extLst>
          </p:cNvPr>
          <p:cNvSpPr>
            <a:spLocks noGrp="1"/>
          </p:cNvSpPr>
          <p:nvPr>
            <p:ph type="title"/>
          </p:nvPr>
        </p:nvSpPr>
        <p:spPr/>
        <p:txBody>
          <a:bodyPr/>
          <a:lstStyle/>
          <a:p>
            <a:pPr eaLnBrk="1" hangingPunct="1"/>
            <a:r>
              <a:rPr lang="en-US" altLang="en-US" i="1"/>
              <a:t>E. nana </a:t>
            </a:r>
            <a:br>
              <a:rPr lang="en-US" altLang="en-US" i="1"/>
            </a:br>
            <a:r>
              <a:rPr lang="en-US" altLang="en-US"/>
              <a:t>Morphology </a:t>
            </a:r>
          </a:p>
        </p:txBody>
      </p:sp>
      <p:sp>
        <p:nvSpPr>
          <p:cNvPr id="197635" name="Rectangle 3">
            <a:extLst>
              <a:ext uri="{FF2B5EF4-FFF2-40B4-BE49-F238E27FC236}">
                <a16:creationId xmlns:a16="http://schemas.microsoft.com/office/drawing/2014/main" id="{05E0B7B7-3814-8F3E-9E35-2303203036B1}"/>
              </a:ext>
            </a:extLst>
          </p:cNvPr>
          <p:cNvSpPr>
            <a:spLocks noGrp="1"/>
          </p:cNvSpPr>
          <p:nvPr>
            <p:ph idx="1"/>
          </p:nvPr>
        </p:nvSpPr>
        <p:spPr/>
        <p:txBody>
          <a:bodyPr/>
          <a:lstStyle/>
          <a:p>
            <a:pPr eaLnBrk="1" hangingPunct="1"/>
            <a:r>
              <a:rPr lang="en-US" altLang="en-US"/>
              <a:t>Cyst</a:t>
            </a:r>
          </a:p>
          <a:p>
            <a:pPr lvl="1" eaLnBrk="1" hangingPunct="1"/>
            <a:r>
              <a:rPr lang="en-US" altLang="en-US"/>
              <a:t>Oval or spherical in shape </a:t>
            </a:r>
          </a:p>
          <a:p>
            <a:pPr lvl="1" eaLnBrk="1" hangingPunct="1"/>
            <a:r>
              <a:rPr lang="en-US" altLang="en-US"/>
              <a:t>5 to 12 μm</a:t>
            </a:r>
          </a:p>
          <a:p>
            <a:pPr lvl="1" eaLnBrk="1" hangingPunct="1"/>
            <a:r>
              <a:rPr lang="en-US" altLang="en-US"/>
              <a:t>Has up to four large nuclei</a:t>
            </a:r>
          </a:p>
          <a:p>
            <a:pPr lvl="1" eaLnBrk="1" hangingPunct="1"/>
            <a:r>
              <a:rPr lang="en-US" altLang="en-US"/>
              <a:t>Characteristic nuclei resemble buttonholes</a:t>
            </a:r>
          </a:p>
          <a:p>
            <a:pPr eaLnBrk="1" hangingPunct="1"/>
            <a:endParaRPr lang="en-US" altLang="en-US"/>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2023B01A-8E57-2D24-3A3E-B3A552D922FC}"/>
              </a:ext>
            </a:extLst>
          </p:cNvPr>
          <p:cNvSpPr>
            <a:spLocks noGrp="1"/>
          </p:cNvSpPr>
          <p:nvPr>
            <p:ph type="title"/>
          </p:nvPr>
        </p:nvSpPr>
        <p:spPr/>
        <p:txBody>
          <a:bodyPr/>
          <a:lstStyle/>
          <a:p>
            <a:pPr eaLnBrk="1" hangingPunct="1"/>
            <a:r>
              <a:rPr lang="en-US" altLang="en-US" i="1"/>
              <a:t>E. nana </a:t>
            </a:r>
            <a:r>
              <a:rPr lang="en-US" altLang="en-US"/>
              <a:t>Cysts</a:t>
            </a:r>
          </a:p>
        </p:txBody>
      </p:sp>
      <p:pic>
        <p:nvPicPr>
          <p:cNvPr id="198661" name="Picture 6" descr="Y:\ELS00000-IW26_[Mahon 6e]\ELS00000-IW26-SRC\Course-N\Construction\IC\jpg\Chapter028\028010B.jpg">
            <a:extLst>
              <a:ext uri="{FF2B5EF4-FFF2-40B4-BE49-F238E27FC236}">
                <a16:creationId xmlns:a16="http://schemas.microsoft.com/office/drawing/2014/main" id="{4DB5D047-AAFD-1977-A253-41A8AE3DA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3863975"/>
            <a:ext cx="34051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2" name="Picture 7" descr="Y:\ELS00000-IW26_[Mahon 6e]\ELS00000-IW26-SRC\Course-N\Construction\IC\jpg\Chapter028\028010C.jpg">
            <a:extLst>
              <a:ext uri="{FF2B5EF4-FFF2-40B4-BE49-F238E27FC236}">
                <a16:creationId xmlns:a16="http://schemas.microsoft.com/office/drawing/2014/main" id="{12CEBCCC-4A67-E049-4EA8-BC0AFF2ED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3147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3" name="Picture 8" descr="Y:\ELS00000-IW26_[Mahon 6e]\ELS00000-IW26-SRC\Course-N\Construction\IC\jpg\Chapter028\028010A.jpg">
            <a:extLst>
              <a:ext uri="{FF2B5EF4-FFF2-40B4-BE49-F238E27FC236}">
                <a16:creationId xmlns:a16="http://schemas.microsoft.com/office/drawing/2014/main" id="{18FBBAB1-C5EA-72A9-F474-8D2A240CA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1371600"/>
            <a:ext cx="340518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a:extLst>
              <a:ext uri="{FF2B5EF4-FFF2-40B4-BE49-F238E27FC236}">
                <a16:creationId xmlns:a16="http://schemas.microsoft.com/office/drawing/2014/main" id="{CAC81D17-395E-371D-0747-9D5F7ACD1682}"/>
              </a:ext>
            </a:extLst>
          </p:cNvPr>
          <p:cNvSpPr>
            <a:spLocks noGrp="1"/>
          </p:cNvSpPr>
          <p:nvPr>
            <p:ph type="title"/>
          </p:nvPr>
        </p:nvSpPr>
        <p:spPr/>
        <p:txBody>
          <a:bodyPr/>
          <a:lstStyle/>
          <a:p>
            <a:r>
              <a:rPr lang="en-US" altLang="en-US" sz="3200" b="0" dirty="0">
                <a:latin typeface="Arial" panose="020B0604020202020204" pitchFamily="34" charset="0"/>
                <a:cs typeface="Arial" panose="020B0604020202020204" pitchFamily="34" charset="0"/>
              </a:rPr>
              <a:t>Fecal Specimens</a:t>
            </a:r>
            <a:br>
              <a:rPr lang="en-US" altLang="en-US" sz="3200" b="0" dirty="0">
                <a:latin typeface="Arial" panose="020B0604020202020204" pitchFamily="34" charset="0"/>
                <a:cs typeface="Arial" panose="020B0604020202020204" pitchFamily="34" charset="0"/>
              </a:rPr>
            </a:br>
            <a:r>
              <a:rPr lang="en-US" altLang="en-US" sz="3200" b="0" dirty="0">
                <a:latin typeface="Arial" panose="020B0604020202020204" pitchFamily="34" charset="0"/>
                <a:cs typeface="Arial" panose="020B0604020202020204" pitchFamily="34" charset="0"/>
              </a:rPr>
              <a:t>Preservation</a:t>
            </a:r>
            <a:endParaRPr lang="en-US" altLang="en-US" sz="3200" dirty="0"/>
          </a:p>
        </p:txBody>
      </p:sp>
      <p:sp>
        <p:nvSpPr>
          <p:cNvPr id="38915" name="Content Placeholder 6">
            <a:extLst>
              <a:ext uri="{FF2B5EF4-FFF2-40B4-BE49-F238E27FC236}">
                <a16:creationId xmlns:a16="http://schemas.microsoft.com/office/drawing/2014/main" id="{71C1C9CE-DD6E-7A9B-B257-E64CA8D37A26}"/>
              </a:ext>
            </a:extLst>
          </p:cNvPr>
          <p:cNvSpPr>
            <a:spLocks noGrp="1"/>
          </p:cNvSpPr>
          <p:nvPr>
            <p:ph idx="1"/>
          </p:nvPr>
        </p:nvSpPr>
        <p:spPr/>
        <p:txBody>
          <a:bodyPr/>
          <a:lstStyle/>
          <a:p>
            <a:r>
              <a:rPr lang="en-US" altLang="en-US" dirty="0"/>
              <a:t>Several methods are available for stool preservation if the specimen will not be delivered immediately to the laboratory. </a:t>
            </a:r>
          </a:p>
          <a:p>
            <a:r>
              <a:rPr lang="en-US" altLang="en-US" dirty="0"/>
              <a:t>The preservative used is determined by the procedure to be performed on the fecal sample.</a:t>
            </a:r>
          </a:p>
          <a:p>
            <a:r>
              <a:rPr lang="en-US" altLang="en-US" dirty="0"/>
              <a:t>Regardless of the preservative used, the ratio of three parts preservative to one part feces should be maintained for optimal fixation.</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BC4A5F69-5ECE-4EA7-E91F-B48EDD9BA763}"/>
              </a:ext>
            </a:extLst>
          </p:cNvPr>
          <p:cNvSpPr>
            <a:spLocks noGrp="1"/>
          </p:cNvSpPr>
          <p:nvPr>
            <p:ph type="title"/>
          </p:nvPr>
        </p:nvSpPr>
        <p:spPr/>
        <p:txBody>
          <a:bodyPr/>
          <a:lstStyle/>
          <a:p>
            <a:r>
              <a:rPr lang="en-US" altLang="en-US" i="1"/>
              <a:t>Iodamoeba bütschlii</a:t>
            </a:r>
            <a:r>
              <a:rPr lang="en-US" altLang="en-US"/>
              <a:t/>
            </a:r>
            <a:br>
              <a:rPr lang="en-US" altLang="en-US"/>
            </a:br>
            <a:r>
              <a:rPr lang="en-US" altLang="en-US"/>
              <a:t>Morphology</a:t>
            </a:r>
          </a:p>
        </p:txBody>
      </p:sp>
      <p:sp>
        <p:nvSpPr>
          <p:cNvPr id="199683" name="Content Placeholder 2">
            <a:extLst>
              <a:ext uri="{FF2B5EF4-FFF2-40B4-BE49-F238E27FC236}">
                <a16:creationId xmlns:a16="http://schemas.microsoft.com/office/drawing/2014/main" id="{FAB5F378-6C3E-CF36-52F8-629DF9F5EDCF}"/>
              </a:ext>
            </a:extLst>
          </p:cNvPr>
          <p:cNvSpPr>
            <a:spLocks noGrp="1"/>
          </p:cNvSpPr>
          <p:nvPr>
            <p:ph idx="1"/>
          </p:nvPr>
        </p:nvSpPr>
        <p:spPr/>
        <p:txBody>
          <a:bodyPr/>
          <a:lstStyle/>
          <a:p>
            <a:r>
              <a:rPr lang="en-US" altLang="en-US" i="1" dirty="0" err="1"/>
              <a:t>Iodamoeba</a:t>
            </a:r>
            <a:r>
              <a:rPr lang="en-US" altLang="en-US" i="1" dirty="0"/>
              <a:t> </a:t>
            </a:r>
            <a:r>
              <a:rPr lang="en-US" altLang="en-US" i="1" dirty="0" err="1"/>
              <a:t>bütschlii</a:t>
            </a:r>
            <a:r>
              <a:rPr lang="en-US" altLang="en-US" i="1" dirty="0"/>
              <a:t> </a:t>
            </a:r>
            <a:r>
              <a:rPr lang="en-US" altLang="en-US" dirty="0"/>
              <a:t>is less commonly encountered compared with other nonpathogenic amebae. </a:t>
            </a:r>
          </a:p>
          <a:p>
            <a:r>
              <a:rPr lang="en-US" altLang="en-US" dirty="0"/>
              <a:t>The nucleus is composed of a single, irregularly shaped </a:t>
            </a:r>
            <a:r>
              <a:rPr lang="en-US" altLang="en-US" dirty="0" err="1"/>
              <a:t>karyosome</a:t>
            </a:r>
            <a:r>
              <a:rPr lang="en-US" altLang="en-US" dirty="0"/>
              <a:t> surrounded by achromatic granules and a thin nuclear membrane, with no peripheral chromatin.</a:t>
            </a:r>
          </a:p>
          <a:p>
            <a:endParaRPr lang="en-US" alt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5AF7F6D5-F610-D0F1-3D0A-3E71AAEC070E}"/>
              </a:ext>
            </a:extLst>
          </p:cNvPr>
          <p:cNvSpPr>
            <a:spLocks noGrp="1"/>
          </p:cNvSpPr>
          <p:nvPr>
            <p:ph type="title"/>
          </p:nvPr>
        </p:nvSpPr>
        <p:spPr>
          <a:xfrm>
            <a:off x="685800" y="152400"/>
            <a:ext cx="7772400" cy="1219200"/>
          </a:xfrm>
        </p:spPr>
        <p:txBody>
          <a:bodyPr/>
          <a:lstStyle/>
          <a:p>
            <a:pPr eaLnBrk="1" hangingPunct="1"/>
            <a:r>
              <a:rPr lang="en-US" altLang="en-US" i="1" dirty="0" err="1"/>
              <a:t>Iodamoeba</a:t>
            </a:r>
            <a:r>
              <a:rPr lang="en-US" altLang="en-US" i="1" dirty="0"/>
              <a:t> </a:t>
            </a:r>
            <a:r>
              <a:rPr lang="en-US" altLang="en-US" i="1" dirty="0" err="1"/>
              <a:t>bütschlii</a:t>
            </a:r>
            <a:r>
              <a:rPr lang="en-US" altLang="en-US" i="1" dirty="0"/>
              <a:t/>
            </a:r>
            <a:br>
              <a:rPr lang="en-US" altLang="en-US" i="1" dirty="0"/>
            </a:br>
            <a:r>
              <a:rPr lang="en-US" altLang="en-US" dirty="0"/>
              <a:t>Morphology (Cont.)</a:t>
            </a:r>
            <a:endParaRPr lang="en-US" altLang="en-US" i="1" dirty="0"/>
          </a:p>
        </p:txBody>
      </p:sp>
      <p:sp>
        <p:nvSpPr>
          <p:cNvPr id="200707" name="Rectangle 3">
            <a:extLst>
              <a:ext uri="{FF2B5EF4-FFF2-40B4-BE49-F238E27FC236}">
                <a16:creationId xmlns:a16="http://schemas.microsoft.com/office/drawing/2014/main" id="{55AC90E8-3FBD-6158-D0BA-70916C2C64BA}"/>
              </a:ext>
            </a:extLst>
          </p:cNvPr>
          <p:cNvSpPr>
            <a:spLocks noGrp="1"/>
          </p:cNvSpPr>
          <p:nvPr>
            <p:ph idx="1"/>
          </p:nvPr>
        </p:nvSpPr>
        <p:spPr>
          <a:xfrm>
            <a:off x="762000" y="1641475"/>
            <a:ext cx="7772400" cy="4454525"/>
          </a:xfrm>
        </p:spPr>
        <p:txBody>
          <a:bodyPr/>
          <a:lstStyle/>
          <a:p>
            <a:pPr eaLnBrk="1" hangingPunct="1">
              <a:spcBef>
                <a:spcPts val="400"/>
              </a:spcBef>
              <a:spcAft>
                <a:spcPts val="400"/>
              </a:spcAft>
            </a:pPr>
            <a:r>
              <a:rPr lang="en-US" altLang="en-US" dirty="0"/>
              <a:t>The trophozoites of </a:t>
            </a:r>
            <a:r>
              <a:rPr lang="en-US" altLang="en-US" i="1" dirty="0"/>
              <a:t>I. </a:t>
            </a:r>
            <a:r>
              <a:rPr lang="en-US" altLang="en-US" i="1" dirty="0" err="1"/>
              <a:t>bütschlii</a:t>
            </a:r>
            <a:r>
              <a:rPr lang="en-US" altLang="en-US" dirty="0"/>
              <a:t>, measure 6 to 20 µm in size and can show a vacuolated cytoplasm in a permanently stained smear.</a:t>
            </a:r>
          </a:p>
          <a:p>
            <a:pPr eaLnBrk="1" hangingPunct="1">
              <a:spcBef>
                <a:spcPts val="400"/>
              </a:spcBef>
              <a:spcAft>
                <a:spcPts val="400"/>
              </a:spcAft>
            </a:pPr>
            <a:r>
              <a:rPr lang="en-US" altLang="en-US" dirty="0"/>
              <a:t>The oval cyst is 6 to 15 µm (average, 9 to 10 µm) in size</a:t>
            </a:r>
            <a:endParaRPr lang="en-US" altLang="en-US" strike="sngStrike" dirty="0"/>
          </a:p>
          <a:p>
            <a:pPr lvl="1" eaLnBrk="1" hangingPunct="1">
              <a:spcBef>
                <a:spcPts val="400"/>
              </a:spcBef>
              <a:spcAft>
                <a:spcPts val="400"/>
              </a:spcAft>
            </a:pPr>
            <a:r>
              <a:rPr lang="en-US" altLang="en-US" dirty="0"/>
              <a:t>Contains a single large </a:t>
            </a:r>
            <a:r>
              <a:rPr lang="en-US" altLang="en-US" dirty="0" err="1"/>
              <a:t>karyosome</a:t>
            </a:r>
            <a:r>
              <a:rPr lang="en-US" altLang="en-US" dirty="0"/>
              <a:t> and a large, well-defined glycogen vacuole</a:t>
            </a:r>
          </a:p>
          <a:p>
            <a:pPr lvl="1" eaLnBrk="1" hangingPunct="1">
              <a:spcBef>
                <a:spcPts val="400"/>
              </a:spcBef>
              <a:spcAft>
                <a:spcPts val="400"/>
              </a:spcAft>
            </a:pPr>
            <a:r>
              <a:rPr lang="en-US" altLang="en-US" dirty="0"/>
              <a:t>The vacuole stains dark brown in an iodine wet mount and appears empty in a permanently stained smear.</a:t>
            </a:r>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2E72EA09-77D4-705D-0AEA-032641AE8D3F}"/>
              </a:ext>
            </a:extLst>
          </p:cNvPr>
          <p:cNvSpPr>
            <a:spLocks noGrp="1"/>
          </p:cNvSpPr>
          <p:nvPr>
            <p:ph type="title"/>
          </p:nvPr>
        </p:nvSpPr>
        <p:spPr/>
        <p:txBody>
          <a:bodyPr/>
          <a:lstStyle/>
          <a:p>
            <a:pPr eaLnBrk="1" hangingPunct="1"/>
            <a:r>
              <a:rPr lang="en-US" altLang="en-US" i="1"/>
              <a:t>I. bütschlii </a:t>
            </a:r>
            <a:r>
              <a:rPr lang="en-US" altLang="en-US"/>
              <a:t>Trophozoite</a:t>
            </a:r>
          </a:p>
        </p:txBody>
      </p:sp>
      <p:pic>
        <p:nvPicPr>
          <p:cNvPr id="201733" name="Picture 6" descr="Y:\ELS00000-IW26_[Mahon 6e]\ELS00000-IW26-SRC\Course-N\Construction\IC\jpg\Chapter028\028011.jpg">
            <a:extLst>
              <a:ext uri="{FF2B5EF4-FFF2-40B4-BE49-F238E27FC236}">
                <a16:creationId xmlns:a16="http://schemas.microsoft.com/office/drawing/2014/main" id="{374FEA03-4766-E804-6E91-A2EF41BC7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5659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97AA9A96-849A-68D0-99A6-26256D3DB80F}"/>
              </a:ext>
            </a:extLst>
          </p:cNvPr>
          <p:cNvSpPr>
            <a:spLocks noGrp="1"/>
          </p:cNvSpPr>
          <p:nvPr>
            <p:ph type="title"/>
          </p:nvPr>
        </p:nvSpPr>
        <p:spPr/>
        <p:txBody>
          <a:bodyPr/>
          <a:lstStyle/>
          <a:p>
            <a:pPr eaLnBrk="1" hangingPunct="1"/>
            <a:r>
              <a:rPr lang="en-US" altLang="en-US" i="1"/>
              <a:t>I. bütschlii </a:t>
            </a:r>
            <a:r>
              <a:rPr lang="en-US" altLang="en-US"/>
              <a:t>Cyst</a:t>
            </a:r>
          </a:p>
        </p:txBody>
      </p:sp>
      <p:pic>
        <p:nvPicPr>
          <p:cNvPr id="202757" name="Picture 6" descr="Y:\ELS00000-IW26_[Mahon 6e]\ELS00000-IW26-SRC\Course-N\Construction\IC\jpg\Chapter028\028012.jpg">
            <a:extLst>
              <a:ext uri="{FF2B5EF4-FFF2-40B4-BE49-F238E27FC236}">
                <a16:creationId xmlns:a16="http://schemas.microsoft.com/office/drawing/2014/main" id="{1A75376B-53A7-4557-96EB-618682B53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88975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4">
            <a:extLst>
              <a:ext uri="{FF2B5EF4-FFF2-40B4-BE49-F238E27FC236}">
                <a16:creationId xmlns:a16="http://schemas.microsoft.com/office/drawing/2014/main" id="{178D18F9-9B8A-D686-8928-C570CB4D2579}"/>
              </a:ext>
            </a:extLst>
          </p:cNvPr>
          <p:cNvSpPr>
            <a:spLocks noGrp="1"/>
          </p:cNvSpPr>
          <p:nvPr>
            <p:ph type="title"/>
          </p:nvPr>
        </p:nvSpPr>
        <p:spPr/>
        <p:txBody>
          <a:bodyPr/>
          <a:lstStyle/>
          <a:p>
            <a:pPr eaLnBrk="1" hangingPunct="1"/>
            <a:r>
              <a:rPr lang="en-US" altLang="en-US" i="1"/>
              <a:t>Blastocystis s</a:t>
            </a:r>
            <a:r>
              <a:rPr lang="en-US" altLang="en-US"/>
              <a:t>pp.</a:t>
            </a:r>
          </a:p>
        </p:txBody>
      </p:sp>
      <p:sp>
        <p:nvSpPr>
          <p:cNvPr id="203779" name="Content Placeholder 5">
            <a:extLst>
              <a:ext uri="{FF2B5EF4-FFF2-40B4-BE49-F238E27FC236}">
                <a16:creationId xmlns:a16="http://schemas.microsoft.com/office/drawing/2014/main" id="{5F60E49F-23A5-CE5A-9759-3D91685F4B00}"/>
              </a:ext>
            </a:extLst>
          </p:cNvPr>
          <p:cNvSpPr>
            <a:spLocks noGrp="1"/>
          </p:cNvSpPr>
          <p:nvPr>
            <p:ph idx="1"/>
          </p:nvPr>
        </p:nvSpPr>
        <p:spPr/>
        <p:txBody>
          <a:bodyPr/>
          <a:lstStyle/>
          <a:p>
            <a:pPr eaLnBrk="1" hangingPunct="1"/>
            <a:r>
              <a:rPr lang="en-US" altLang="en-US" dirty="0"/>
              <a:t>Taxonomy is unresolved</a:t>
            </a:r>
          </a:p>
          <a:p>
            <a:pPr lvl="1" eaLnBrk="1" hangingPunct="1"/>
            <a:r>
              <a:rPr lang="en-US" altLang="en-US" dirty="0"/>
              <a:t>Originally considered as a yeast</a:t>
            </a:r>
          </a:p>
          <a:p>
            <a:pPr lvl="1" eaLnBrk="1" hangingPunct="1"/>
            <a:r>
              <a:rPr lang="en-US" altLang="en-US" dirty="0"/>
              <a:t>Recently underwent taxonomic reclassification </a:t>
            </a:r>
          </a:p>
          <a:p>
            <a:pPr lvl="1" eaLnBrk="1" hangingPunct="1"/>
            <a:r>
              <a:rPr lang="en-US" altLang="en-US" dirty="0"/>
              <a:t>Genetically, </a:t>
            </a:r>
            <a:r>
              <a:rPr lang="en-US" altLang="en-US" i="1" dirty="0"/>
              <a:t>Blastocystis</a:t>
            </a:r>
            <a:r>
              <a:rPr lang="en-US" altLang="en-US" dirty="0"/>
              <a:t> closely resembles </a:t>
            </a:r>
            <a:r>
              <a:rPr lang="en-US" altLang="en-US" i="1" dirty="0" err="1"/>
              <a:t>Proteromonas</a:t>
            </a:r>
            <a:r>
              <a:rPr lang="en-US" altLang="en-US" i="1" dirty="0"/>
              <a:t> lacerate, </a:t>
            </a:r>
            <a:r>
              <a:rPr lang="en-US" altLang="en-US" dirty="0"/>
              <a:t>a flagellate.</a:t>
            </a:r>
          </a:p>
          <a:p>
            <a:pPr lvl="1" eaLnBrk="1" hangingPunct="1"/>
            <a:r>
              <a:rPr lang="en-US" altLang="en-US" dirty="0"/>
              <a:t>However, </a:t>
            </a:r>
            <a:r>
              <a:rPr lang="en-US" altLang="en-US" i="1" dirty="0"/>
              <a:t>Blastocystis</a:t>
            </a:r>
            <a:r>
              <a:rPr lang="en-US" altLang="en-US" dirty="0"/>
              <a:t> is nonmotile and does not have flagella. </a:t>
            </a:r>
          </a:p>
          <a:p>
            <a:pPr lvl="1" eaLnBrk="1" hangingPunct="1"/>
            <a:r>
              <a:rPr lang="en-US" altLang="en-US" dirty="0"/>
              <a:t>Ribosomal ribonucleic acid (rRNA) analysis indicates that it is related to the </a:t>
            </a:r>
            <a:r>
              <a:rPr lang="en-US" altLang="en-US" dirty="0" err="1"/>
              <a:t>stramenopiles</a:t>
            </a:r>
            <a:r>
              <a:rPr lang="en-US" altLang="en-US" dirty="0"/>
              <a:t> (brown algae and water molds)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a:extLst>
              <a:ext uri="{FF2B5EF4-FFF2-40B4-BE49-F238E27FC236}">
                <a16:creationId xmlns:a16="http://schemas.microsoft.com/office/drawing/2014/main" id="{E9B3937F-CEAC-50E4-654C-332B53B7D43C}"/>
              </a:ext>
            </a:extLst>
          </p:cNvPr>
          <p:cNvSpPr>
            <a:spLocks noGrp="1"/>
          </p:cNvSpPr>
          <p:nvPr>
            <p:ph type="title"/>
          </p:nvPr>
        </p:nvSpPr>
        <p:spPr/>
        <p:txBody>
          <a:bodyPr/>
          <a:lstStyle/>
          <a:p>
            <a:r>
              <a:rPr lang="en-US" altLang="en-US" i="1" dirty="0"/>
              <a:t>Blastocystis </a:t>
            </a:r>
            <a:r>
              <a:rPr lang="en-US" altLang="en-US" dirty="0"/>
              <a:t>spp. (Cont.)</a:t>
            </a:r>
          </a:p>
        </p:txBody>
      </p:sp>
      <p:sp>
        <p:nvSpPr>
          <p:cNvPr id="205827" name="Content Placeholder 2">
            <a:extLst>
              <a:ext uri="{FF2B5EF4-FFF2-40B4-BE49-F238E27FC236}">
                <a16:creationId xmlns:a16="http://schemas.microsoft.com/office/drawing/2014/main" id="{BCEABE7A-FFC1-AF0D-0E83-3A3888526823}"/>
              </a:ext>
            </a:extLst>
          </p:cNvPr>
          <p:cNvSpPr>
            <a:spLocks noGrp="1"/>
          </p:cNvSpPr>
          <p:nvPr>
            <p:ph idx="1"/>
          </p:nvPr>
        </p:nvSpPr>
        <p:spPr/>
        <p:txBody>
          <a:bodyPr/>
          <a:lstStyle/>
          <a:p>
            <a:r>
              <a:rPr lang="en-US" altLang="en-US"/>
              <a:t>Studies indicate that at least 12 different species are found in humans and other animals, and </a:t>
            </a:r>
            <a:r>
              <a:rPr lang="en-US" altLang="en-US" i="1"/>
              <a:t>Blastocystis hominis </a:t>
            </a:r>
            <a:r>
              <a:rPr lang="en-US" altLang="en-US"/>
              <a:t>is no longer considered a valid species name. </a:t>
            </a:r>
          </a:p>
          <a:p>
            <a:r>
              <a:rPr lang="en-US" altLang="en-US"/>
              <a:t>Clinical microbiologists should simply report isolates as </a:t>
            </a:r>
            <a:r>
              <a:rPr lang="en-US" altLang="en-US" i="1"/>
              <a:t>Blastocystis </a:t>
            </a:r>
            <a:r>
              <a:rPr lang="en-US" altLang="en-US"/>
              <a:t>spp.</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63DBFDFC-E786-F520-1CB0-87301A5EA6F1}"/>
              </a:ext>
            </a:extLst>
          </p:cNvPr>
          <p:cNvSpPr>
            <a:spLocks noGrp="1"/>
          </p:cNvSpPr>
          <p:nvPr>
            <p:ph type="title"/>
          </p:nvPr>
        </p:nvSpPr>
        <p:spPr/>
        <p:txBody>
          <a:bodyPr/>
          <a:lstStyle/>
          <a:p>
            <a:r>
              <a:rPr lang="en-US" altLang="en-US" i="1" dirty="0"/>
              <a:t>Blastocystis </a:t>
            </a:r>
            <a:r>
              <a:rPr lang="en-US" altLang="en-US" dirty="0"/>
              <a:t>spp</a:t>
            </a:r>
            <a:r>
              <a:rPr lang="en-US" altLang="en-US" i="1" dirty="0"/>
              <a:t>. (Cont.)</a:t>
            </a:r>
          </a:p>
        </p:txBody>
      </p:sp>
      <p:sp>
        <p:nvSpPr>
          <p:cNvPr id="206851" name="Content Placeholder 2">
            <a:extLst>
              <a:ext uri="{FF2B5EF4-FFF2-40B4-BE49-F238E27FC236}">
                <a16:creationId xmlns:a16="http://schemas.microsoft.com/office/drawing/2014/main" id="{8F04CFA6-E116-78AB-60F7-B368A3802C9D}"/>
              </a:ext>
            </a:extLst>
          </p:cNvPr>
          <p:cNvSpPr>
            <a:spLocks noGrp="1"/>
          </p:cNvSpPr>
          <p:nvPr>
            <p:ph idx="1"/>
          </p:nvPr>
        </p:nvSpPr>
        <p:spPr/>
        <p:txBody>
          <a:bodyPr/>
          <a:lstStyle/>
          <a:p>
            <a:r>
              <a:rPr lang="en-US" altLang="en-US" dirty="0"/>
              <a:t>Blastocystis is one of the most common intestinal protozoa and has </a:t>
            </a:r>
          </a:p>
          <a:p>
            <a:pPr lvl="1"/>
            <a:r>
              <a:rPr lang="en-US" altLang="en-US" dirty="0"/>
              <a:t>a prevalence rate of greater than 50% in developing countries.</a:t>
            </a:r>
          </a:p>
          <a:p>
            <a:r>
              <a:rPr lang="en-US" altLang="en-US" dirty="0"/>
              <a:t>Infection occurs in immunocompetent and immunocompromised individuals.</a:t>
            </a:r>
          </a:p>
          <a:p>
            <a:r>
              <a:rPr lang="en-US" altLang="en-US" dirty="0"/>
              <a:t>Blastocystis has come to prominence as a possible cause of diarrhea in humans, </a:t>
            </a:r>
          </a:p>
          <a:p>
            <a:pPr lvl="1"/>
            <a:r>
              <a:rPr lang="en-US" altLang="en-US" dirty="0"/>
              <a:t>although controversy concerning its pathogenicity persists because of conflicting results from numerous studies.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60B9840D-54E5-F71A-FBE9-D7E0E8A47CA0}"/>
              </a:ext>
            </a:extLst>
          </p:cNvPr>
          <p:cNvSpPr>
            <a:spLocks noGrp="1"/>
          </p:cNvSpPr>
          <p:nvPr>
            <p:ph type="title"/>
          </p:nvPr>
        </p:nvSpPr>
        <p:spPr/>
        <p:txBody>
          <a:bodyPr/>
          <a:lstStyle/>
          <a:p>
            <a:r>
              <a:rPr lang="en-US" altLang="en-US" i="1" dirty="0"/>
              <a:t>Blastocystis </a:t>
            </a:r>
            <a:r>
              <a:rPr lang="en-US" altLang="en-US" dirty="0"/>
              <a:t>spp</a:t>
            </a:r>
            <a:r>
              <a:rPr lang="en-US" altLang="en-US" i="1" dirty="0"/>
              <a:t>. (Cont.)</a:t>
            </a:r>
          </a:p>
        </p:txBody>
      </p:sp>
      <p:sp>
        <p:nvSpPr>
          <p:cNvPr id="207875" name="Content Placeholder 2">
            <a:extLst>
              <a:ext uri="{FF2B5EF4-FFF2-40B4-BE49-F238E27FC236}">
                <a16:creationId xmlns:a16="http://schemas.microsoft.com/office/drawing/2014/main" id="{5A4DF24A-A2A8-649D-20FC-4769A297E0D4}"/>
              </a:ext>
            </a:extLst>
          </p:cNvPr>
          <p:cNvSpPr>
            <a:spLocks noGrp="1"/>
          </p:cNvSpPr>
          <p:nvPr>
            <p:ph idx="1"/>
          </p:nvPr>
        </p:nvSpPr>
        <p:spPr/>
        <p:txBody>
          <a:bodyPr/>
          <a:lstStyle/>
          <a:p>
            <a:r>
              <a:rPr lang="en-US" altLang="en-US"/>
              <a:t>Although not considered a common cause of diarrheal disease, </a:t>
            </a:r>
          </a:p>
          <a:p>
            <a:pPr lvl="1"/>
            <a:r>
              <a:rPr lang="en-US" altLang="en-US"/>
              <a:t>this organism, nevertheless, has been found in patients who have abdominal pain and diarrhea but no other intestinal pathogens.</a:t>
            </a:r>
          </a:p>
          <a:p>
            <a:pPr lvl="1"/>
            <a:r>
              <a:rPr lang="en-US" altLang="en-US"/>
              <a:t>associated with chronic infection in some patients</a:t>
            </a:r>
          </a:p>
          <a:p>
            <a:pPr lvl="2"/>
            <a:r>
              <a:rPr lang="en-US" altLang="en-US"/>
              <a:t>Most frequently, patients have a history of consuming untreated water.</a:t>
            </a:r>
          </a:p>
          <a:p>
            <a:pPr lvl="2"/>
            <a:r>
              <a:rPr lang="en-US" altLang="en-US"/>
              <a:t>Some infected individuals often have a travel history abroad and have a history of handling animals.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BFB87C16-B591-22AA-CE05-0A56423155DD}"/>
              </a:ext>
            </a:extLst>
          </p:cNvPr>
          <p:cNvSpPr>
            <a:spLocks noGrp="1"/>
          </p:cNvSpPr>
          <p:nvPr>
            <p:ph type="title"/>
          </p:nvPr>
        </p:nvSpPr>
        <p:spPr/>
        <p:txBody>
          <a:bodyPr/>
          <a:lstStyle/>
          <a:p>
            <a:r>
              <a:rPr lang="en-US" altLang="en-US" i="1" dirty="0"/>
              <a:t>Blastocystis </a:t>
            </a:r>
            <a:r>
              <a:rPr lang="en-US" altLang="en-US" dirty="0"/>
              <a:t>spp.</a:t>
            </a:r>
            <a:r>
              <a:rPr lang="en-US" altLang="en-US" i="1" dirty="0"/>
              <a:t> (Cont.)</a:t>
            </a:r>
            <a:endParaRPr lang="en-US" altLang="en-US" dirty="0"/>
          </a:p>
        </p:txBody>
      </p:sp>
      <p:sp>
        <p:nvSpPr>
          <p:cNvPr id="208899" name="Content Placeholder 2">
            <a:extLst>
              <a:ext uri="{FF2B5EF4-FFF2-40B4-BE49-F238E27FC236}">
                <a16:creationId xmlns:a16="http://schemas.microsoft.com/office/drawing/2014/main" id="{51C18CD3-979D-239B-A8A5-B941F597C979}"/>
              </a:ext>
            </a:extLst>
          </p:cNvPr>
          <p:cNvSpPr>
            <a:spLocks noGrp="1"/>
          </p:cNvSpPr>
          <p:nvPr>
            <p:ph idx="1"/>
          </p:nvPr>
        </p:nvSpPr>
        <p:spPr/>
        <p:txBody>
          <a:bodyPr/>
          <a:lstStyle/>
          <a:p>
            <a:r>
              <a:rPr lang="en-US" altLang="en-US" dirty="0"/>
              <a:t>Some studies linked the presence of </a:t>
            </a:r>
            <a:r>
              <a:rPr lang="en-US" altLang="en-US" i="1" dirty="0"/>
              <a:t>Blastocystis </a:t>
            </a:r>
            <a:r>
              <a:rPr lang="en-US" altLang="en-US" dirty="0"/>
              <a:t>spp.</a:t>
            </a:r>
            <a:r>
              <a:rPr lang="en-US" altLang="en-US" i="1" dirty="0"/>
              <a:t> </a:t>
            </a:r>
            <a:r>
              <a:rPr lang="en-US" altLang="en-US" dirty="0"/>
              <a:t>to colitis and irritable bowel syndrome (IBS),whereas others have not. </a:t>
            </a:r>
          </a:p>
          <a:p>
            <a:r>
              <a:rPr lang="en-US" altLang="en-US" dirty="0"/>
              <a:t>Others have suggested that </a:t>
            </a:r>
            <a:r>
              <a:rPr lang="en-US" altLang="en-US" i="1" dirty="0"/>
              <a:t>Blastocystis </a:t>
            </a:r>
            <a:r>
              <a:rPr lang="en-US" altLang="en-US" dirty="0" err="1"/>
              <a:t>spp</a:t>
            </a:r>
            <a:r>
              <a:rPr lang="en-US" altLang="en-US" dirty="0"/>
              <a:t> has no role as a pathogen.</a:t>
            </a:r>
          </a:p>
          <a:p>
            <a:r>
              <a:rPr lang="en-US" altLang="en-US" dirty="0"/>
              <a:t>Clinical manifestations</a:t>
            </a:r>
          </a:p>
          <a:p>
            <a:pPr lvl="1"/>
            <a:r>
              <a:rPr lang="en-US" altLang="en-US" dirty="0"/>
              <a:t>diarrhea, abdominal pain, bloating, anorexia, and flatulence</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7CBB285B-B487-E593-5539-47DACE178D42}"/>
              </a:ext>
            </a:extLst>
          </p:cNvPr>
          <p:cNvSpPr>
            <a:spLocks noGrp="1"/>
          </p:cNvSpPr>
          <p:nvPr>
            <p:ph type="title"/>
          </p:nvPr>
        </p:nvSpPr>
        <p:spPr/>
        <p:txBody>
          <a:bodyPr/>
          <a:lstStyle/>
          <a:p>
            <a:r>
              <a:rPr lang="en-US" altLang="en-US" i="1" dirty="0"/>
              <a:t>Blastocystis </a:t>
            </a:r>
            <a:r>
              <a:rPr lang="en-US" altLang="en-US" dirty="0"/>
              <a:t>spp.</a:t>
            </a:r>
            <a:r>
              <a:rPr lang="en-US" altLang="en-US" i="1" dirty="0"/>
              <a:t> (Cont.)</a:t>
            </a:r>
            <a:endParaRPr lang="en-US" altLang="en-US" dirty="0"/>
          </a:p>
        </p:txBody>
      </p:sp>
      <p:sp>
        <p:nvSpPr>
          <p:cNvPr id="209923" name="Content Placeholder 2">
            <a:extLst>
              <a:ext uri="{FF2B5EF4-FFF2-40B4-BE49-F238E27FC236}">
                <a16:creationId xmlns:a16="http://schemas.microsoft.com/office/drawing/2014/main" id="{6C373EE5-3BB7-3019-4C1F-4000ED4E5577}"/>
              </a:ext>
            </a:extLst>
          </p:cNvPr>
          <p:cNvSpPr>
            <a:spLocks noGrp="1"/>
          </p:cNvSpPr>
          <p:nvPr>
            <p:ph idx="1"/>
          </p:nvPr>
        </p:nvSpPr>
        <p:spPr/>
        <p:txBody>
          <a:bodyPr/>
          <a:lstStyle/>
          <a:p>
            <a:r>
              <a:rPr lang="en-US" altLang="en-US" dirty="0"/>
              <a:t>Laboratories often report the presence of the organism quantitatively, with the presence of more than five organisms per high-power field and no other known enteric pathogens in symptomatic patients considered evidence of </a:t>
            </a:r>
            <a:r>
              <a:rPr lang="en-US" altLang="en-US" i="1" dirty="0"/>
              <a:t>Blastocystis as </a:t>
            </a:r>
            <a:r>
              <a:rPr lang="en-US" altLang="en-US" dirty="0"/>
              <a:t>the cause of GI symptoms.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1E26BF3-F512-CB97-59B4-5A4A2902A4AC}"/>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Preservatives Commonly Used for Fecal Samples</a:t>
            </a:r>
          </a:p>
        </p:txBody>
      </p:sp>
      <p:pic>
        <p:nvPicPr>
          <p:cNvPr id="39941" name="Picture 6" descr="C:\Users\12994\Desktop\Mahon\table28.1.jpg">
            <a:extLst>
              <a:ext uri="{FF2B5EF4-FFF2-40B4-BE49-F238E27FC236}">
                <a16:creationId xmlns:a16="http://schemas.microsoft.com/office/drawing/2014/main" id="{1E82A58D-6C3F-0B2A-8FA5-F5A761F03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4498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3ED3E11F-6D3C-B232-3C1E-79B4E9BDB43D}"/>
              </a:ext>
            </a:extLst>
          </p:cNvPr>
          <p:cNvSpPr>
            <a:spLocks noGrp="1"/>
          </p:cNvSpPr>
          <p:nvPr>
            <p:ph type="title"/>
          </p:nvPr>
        </p:nvSpPr>
        <p:spPr/>
        <p:txBody>
          <a:bodyPr/>
          <a:lstStyle/>
          <a:p>
            <a:r>
              <a:rPr lang="en-US" altLang="en-US" i="1" dirty="0"/>
              <a:t>Blastocystis </a:t>
            </a:r>
            <a:r>
              <a:rPr lang="en-US" altLang="en-US" dirty="0"/>
              <a:t>spp.</a:t>
            </a:r>
            <a:r>
              <a:rPr lang="en-US" altLang="en-US" i="1" dirty="0"/>
              <a:t> (Cont.)</a:t>
            </a:r>
            <a:endParaRPr lang="en-US" altLang="en-US" dirty="0"/>
          </a:p>
        </p:txBody>
      </p:sp>
      <p:sp>
        <p:nvSpPr>
          <p:cNvPr id="210947" name="Content Placeholder 2">
            <a:extLst>
              <a:ext uri="{FF2B5EF4-FFF2-40B4-BE49-F238E27FC236}">
                <a16:creationId xmlns:a16="http://schemas.microsoft.com/office/drawing/2014/main" id="{C9305040-6EE1-DE88-9B58-2D941105ABCE}"/>
              </a:ext>
            </a:extLst>
          </p:cNvPr>
          <p:cNvSpPr>
            <a:spLocks noGrp="1"/>
          </p:cNvSpPr>
          <p:nvPr>
            <p:ph idx="1"/>
          </p:nvPr>
        </p:nvSpPr>
        <p:spPr/>
        <p:txBody>
          <a:bodyPr/>
          <a:lstStyle/>
          <a:p>
            <a:r>
              <a:rPr lang="en-US" altLang="en-US" i="1" dirty="0"/>
              <a:t>Blastocystis</a:t>
            </a:r>
            <a:r>
              <a:rPr lang="en-US" altLang="en-US" dirty="0"/>
              <a:t> spp.is a polymorphic organism that exists in four forms: </a:t>
            </a:r>
          </a:p>
          <a:p>
            <a:pPr lvl="1"/>
            <a:r>
              <a:rPr lang="en-US" altLang="en-US" dirty="0"/>
              <a:t>ameboid, granular, central vacuolar (central body form), and cystic. </a:t>
            </a:r>
          </a:p>
          <a:p>
            <a:pPr lvl="1"/>
            <a:r>
              <a:rPr lang="en-US" altLang="en-US" dirty="0"/>
              <a:t>The central body form is the most commonly identified.</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B4406BE4-067A-123A-E74F-F7C2BF2B5461}"/>
              </a:ext>
            </a:extLst>
          </p:cNvPr>
          <p:cNvSpPr>
            <a:spLocks noGrp="1"/>
          </p:cNvSpPr>
          <p:nvPr>
            <p:ph type="title"/>
          </p:nvPr>
        </p:nvSpPr>
        <p:spPr/>
        <p:txBody>
          <a:bodyPr/>
          <a:lstStyle/>
          <a:p>
            <a:r>
              <a:rPr lang="en-US" altLang="en-US" i="1" dirty="0"/>
              <a:t>Blastocystis </a:t>
            </a:r>
            <a:r>
              <a:rPr lang="en-US" altLang="en-US" dirty="0"/>
              <a:t>spp. </a:t>
            </a:r>
            <a:r>
              <a:rPr lang="en-US" altLang="en-US" i="1" dirty="0"/>
              <a:t>(Cont.)</a:t>
            </a:r>
            <a:endParaRPr lang="en-US" altLang="en-US" dirty="0"/>
          </a:p>
        </p:txBody>
      </p:sp>
      <p:sp>
        <p:nvSpPr>
          <p:cNvPr id="211971" name="Content Placeholder 2">
            <a:extLst>
              <a:ext uri="{FF2B5EF4-FFF2-40B4-BE49-F238E27FC236}">
                <a16:creationId xmlns:a16="http://schemas.microsoft.com/office/drawing/2014/main" id="{5652DD4B-C545-AE7C-C0B7-63AD7D279184}"/>
              </a:ext>
            </a:extLst>
          </p:cNvPr>
          <p:cNvSpPr>
            <a:spLocks noGrp="1"/>
          </p:cNvSpPr>
          <p:nvPr>
            <p:ph idx="1"/>
          </p:nvPr>
        </p:nvSpPr>
        <p:spPr/>
        <p:txBody>
          <a:bodyPr/>
          <a:lstStyle/>
          <a:p>
            <a:r>
              <a:rPr lang="en-US" altLang="en-US"/>
              <a:t>The life cycle is not completely known, and revisions continue to occur. </a:t>
            </a:r>
          </a:p>
          <a:p>
            <a:pPr lvl="1"/>
            <a:r>
              <a:rPr lang="en-US" altLang="en-US"/>
              <a:t>The cyst is ingested and is infective</a:t>
            </a:r>
          </a:p>
          <a:p>
            <a:pPr lvl="1"/>
            <a:r>
              <a:rPr lang="en-US" altLang="en-US"/>
              <a:t>The organism excysts in the large intestine, where it transforms into the central vacuolar form. </a:t>
            </a:r>
          </a:p>
          <a:p>
            <a:pPr lvl="1"/>
            <a:r>
              <a:rPr lang="en-US" altLang="en-US"/>
              <a:t>It is not known what triggers the change into other forms. </a:t>
            </a:r>
          </a:p>
          <a:p>
            <a:pPr lvl="1"/>
            <a:r>
              <a:rPr lang="en-US" altLang="en-US"/>
              <a:t>It is known that the organism encysts as stool passes through the large intestine.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EA8107F8-C4C5-5691-E2B3-992D9EA72E94}"/>
              </a:ext>
            </a:extLst>
          </p:cNvPr>
          <p:cNvSpPr>
            <a:spLocks noGrp="1"/>
          </p:cNvSpPr>
          <p:nvPr>
            <p:ph type="title"/>
          </p:nvPr>
        </p:nvSpPr>
        <p:spPr/>
        <p:txBody>
          <a:bodyPr/>
          <a:lstStyle/>
          <a:p>
            <a:r>
              <a:rPr lang="en-US" altLang="en-US" i="1"/>
              <a:t>Blastocystis spp. (Cont.)</a:t>
            </a:r>
            <a:endParaRPr lang="en-US" altLang="en-US"/>
          </a:p>
        </p:txBody>
      </p:sp>
      <p:sp>
        <p:nvSpPr>
          <p:cNvPr id="212995" name="Content Placeholder 2">
            <a:extLst>
              <a:ext uri="{FF2B5EF4-FFF2-40B4-BE49-F238E27FC236}">
                <a16:creationId xmlns:a16="http://schemas.microsoft.com/office/drawing/2014/main" id="{9A8D1128-DA64-9FC6-8C8E-5459BA0BAD47}"/>
              </a:ext>
            </a:extLst>
          </p:cNvPr>
          <p:cNvSpPr>
            <a:spLocks noGrp="1"/>
          </p:cNvSpPr>
          <p:nvPr>
            <p:ph idx="1"/>
          </p:nvPr>
        </p:nvSpPr>
        <p:spPr/>
        <p:txBody>
          <a:bodyPr/>
          <a:lstStyle/>
          <a:p>
            <a:r>
              <a:rPr lang="en-US" altLang="en-US" dirty="0"/>
              <a:t>The average size for the vacuolar form is 5 to 15 µm, but up to 20% of organisms are smaller than 5 µm, and a few approach 100 µm. </a:t>
            </a:r>
          </a:p>
          <a:p>
            <a:r>
              <a:rPr lang="en-US" altLang="en-US" dirty="0"/>
              <a:t>The organism is round and has a ring of cytoplasm lining the inside of the plasma membrane, with as many as four nuclei present, which are usually pushed to the side.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E90D8FA9-C1B9-B1CF-3E71-5F57D24A887C}"/>
              </a:ext>
            </a:extLst>
          </p:cNvPr>
          <p:cNvSpPr>
            <a:spLocks noGrp="1"/>
          </p:cNvSpPr>
          <p:nvPr>
            <p:ph type="title"/>
          </p:nvPr>
        </p:nvSpPr>
        <p:spPr/>
        <p:txBody>
          <a:bodyPr/>
          <a:lstStyle/>
          <a:p>
            <a:r>
              <a:rPr lang="en-US" altLang="en-US" i="1" dirty="0"/>
              <a:t>Blastocystis </a:t>
            </a:r>
            <a:r>
              <a:rPr lang="en-US" altLang="en-US" dirty="0"/>
              <a:t>spp. </a:t>
            </a:r>
            <a:r>
              <a:rPr lang="en-US" altLang="en-US" i="1" dirty="0"/>
              <a:t>(Cont.)</a:t>
            </a:r>
            <a:endParaRPr lang="en-US" altLang="en-US" dirty="0"/>
          </a:p>
        </p:txBody>
      </p:sp>
      <p:sp>
        <p:nvSpPr>
          <p:cNvPr id="214019" name="Content Placeholder 2">
            <a:extLst>
              <a:ext uri="{FF2B5EF4-FFF2-40B4-BE49-F238E27FC236}">
                <a16:creationId xmlns:a16="http://schemas.microsoft.com/office/drawing/2014/main" id="{A43F616C-B00F-AD8F-492F-336CD68A67C9}"/>
              </a:ext>
            </a:extLst>
          </p:cNvPr>
          <p:cNvSpPr>
            <a:spLocks noGrp="1"/>
          </p:cNvSpPr>
          <p:nvPr>
            <p:ph idx="1"/>
          </p:nvPr>
        </p:nvSpPr>
        <p:spPr/>
        <p:txBody>
          <a:bodyPr/>
          <a:lstStyle/>
          <a:p>
            <a:r>
              <a:rPr lang="en-US" altLang="en-US" dirty="0"/>
              <a:t>There is a large central vacuole that occupies up to 90% of the cell volume and may play a role as a storage organelle.</a:t>
            </a:r>
          </a:p>
          <a:p>
            <a:r>
              <a:rPr lang="en-US" altLang="en-US" dirty="0"/>
              <a:t>The granular form is similar but possesses granules in the central vacuole and cytoplasm. </a:t>
            </a:r>
          </a:p>
          <a:p>
            <a:r>
              <a:rPr lang="en-US" altLang="en-US" dirty="0"/>
              <a:t>The ameboid form, which may be seen in diarrheic stools, is 3 to 8 µm and often lacks a vacuole but possesses several pseudopods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C428E22E-4FC4-65F9-28AF-634327CAEA69}"/>
              </a:ext>
            </a:extLst>
          </p:cNvPr>
          <p:cNvSpPr>
            <a:spLocks noGrp="1"/>
          </p:cNvSpPr>
          <p:nvPr>
            <p:ph type="title"/>
          </p:nvPr>
        </p:nvSpPr>
        <p:spPr/>
        <p:txBody>
          <a:bodyPr/>
          <a:lstStyle/>
          <a:p>
            <a:r>
              <a:rPr lang="en-US" altLang="en-US" i="1" dirty="0"/>
              <a:t>Blastocystis </a:t>
            </a:r>
            <a:r>
              <a:rPr lang="en-US" altLang="en-US" dirty="0"/>
              <a:t>spp.</a:t>
            </a:r>
            <a:r>
              <a:rPr lang="en-US" altLang="en-US" i="1" dirty="0"/>
              <a:t> (Cont.)</a:t>
            </a:r>
            <a:endParaRPr lang="en-US" altLang="en-US" dirty="0"/>
          </a:p>
        </p:txBody>
      </p:sp>
      <p:sp>
        <p:nvSpPr>
          <p:cNvPr id="215043" name="Content Placeholder 2">
            <a:extLst>
              <a:ext uri="{FF2B5EF4-FFF2-40B4-BE49-F238E27FC236}">
                <a16:creationId xmlns:a16="http://schemas.microsoft.com/office/drawing/2014/main" id="{32EA41C8-1762-BB49-EA6E-70C11C6F9B61}"/>
              </a:ext>
            </a:extLst>
          </p:cNvPr>
          <p:cNvSpPr>
            <a:spLocks noGrp="1"/>
          </p:cNvSpPr>
          <p:nvPr>
            <p:ph idx="1"/>
          </p:nvPr>
        </p:nvSpPr>
        <p:spPr/>
        <p:txBody>
          <a:bodyPr/>
          <a:lstStyle/>
          <a:p>
            <a:r>
              <a:rPr lang="en-US" altLang="en-US"/>
              <a:t>In an iodine mount, the cytoplasm and central area of the vacuolar form stain brown. </a:t>
            </a:r>
          </a:p>
          <a:p>
            <a:r>
              <a:rPr lang="en-US" altLang="en-US"/>
              <a:t>With the trichrome stain, the cytoplasm stains dark green and the central area may stain pale to intensely green, with the nuclei staining dark purple to black. </a:t>
            </a:r>
          </a:p>
          <a:p>
            <a:r>
              <a:rPr lang="en-US" altLang="en-US"/>
              <a:t>The cyst form can be found in stool and in culture.</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1C42485B-2246-0311-7D85-415A7822E68E}"/>
              </a:ext>
            </a:extLst>
          </p:cNvPr>
          <p:cNvSpPr>
            <a:spLocks noGrp="1"/>
          </p:cNvSpPr>
          <p:nvPr>
            <p:ph type="title"/>
          </p:nvPr>
        </p:nvSpPr>
        <p:spPr/>
        <p:txBody>
          <a:bodyPr/>
          <a:lstStyle/>
          <a:p>
            <a:r>
              <a:rPr lang="en-US" altLang="en-US" i="1" dirty="0"/>
              <a:t>Blastocystis </a:t>
            </a:r>
            <a:r>
              <a:rPr lang="en-US" altLang="en-US" dirty="0"/>
              <a:t>spp.</a:t>
            </a:r>
            <a:r>
              <a:rPr lang="en-US" altLang="en-US" i="1" dirty="0"/>
              <a:t> </a:t>
            </a:r>
            <a:r>
              <a:rPr lang="en-US" altLang="en-US" dirty="0"/>
              <a:t>(Cont.)</a:t>
            </a:r>
          </a:p>
        </p:txBody>
      </p:sp>
      <p:sp>
        <p:nvSpPr>
          <p:cNvPr id="216067" name="Content Placeholder 2">
            <a:extLst>
              <a:ext uri="{FF2B5EF4-FFF2-40B4-BE49-F238E27FC236}">
                <a16:creationId xmlns:a16="http://schemas.microsoft.com/office/drawing/2014/main" id="{D838FE34-9B86-B775-F66D-91F38BCD5702}"/>
              </a:ext>
            </a:extLst>
          </p:cNvPr>
          <p:cNvSpPr>
            <a:spLocks noGrp="1"/>
          </p:cNvSpPr>
          <p:nvPr>
            <p:ph idx="1"/>
          </p:nvPr>
        </p:nvSpPr>
        <p:spPr/>
        <p:txBody>
          <a:bodyPr/>
          <a:lstStyle/>
          <a:p>
            <a:r>
              <a:rPr lang="en-US" altLang="en-US"/>
              <a:t>The cyst stage is small (3 to 5 µm), </a:t>
            </a:r>
          </a:p>
          <a:p>
            <a:r>
              <a:rPr lang="en-US" altLang="en-US"/>
              <a:t>is oval to round and possesses one to four nuclei and multiple vacuoles.</a:t>
            </a:r>
          </a:p>
          <a:p>
            <a:r>
              <a:rPr lang="en-US" altLang="en-US"/>
              <a:t> Because of its small size, it may resemble fecal debris. </a:t>
            </a:r>
          </a:p>
          <a:p>
            <a:r>
              <a:rPr lang="en-US" altLang="en-US"/>
              <a:t>It is resistant to the usual chlorine levels in drinking water, and water has been implicated in transmission of the organism.</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11863977-A853-3D57-55DE-45DDBCDB73FD}"/>
              </a:ext>
            </a:extLst>
          </p:cNvPr>
          <p:cNvSpPr>
            <a:spLocks noGrp="1"/>
          </p:cNvSpPr>
          <p:nvPr>
            <p:ph type="title"/>
          </p:nvPr>
        </p:nvSpPr>
        <p:spPr/>
        <p:txBody>
          <a:bodyPr/>
          <a:lstStyle/>
          <a:p>
            <a:pPr eaLnBrk="1" hangingPunct="1"/>
            <a:r>
              <a:rPr lang="en-US" altLang="en-US" i="1"/>
              <a:t>B. hominis </a:t>
            </a:r>
            <a:r>
              <a:rPr lang="en-US" altLang="en-US"/>
              <a:t>Vacuolar Form</a:t>
            </a:r>
          </a:p>
        </p:txBody>
      </p:sp>
      <p:pic>
        <p:nvPicPr>
          <p:cNvPr id="217093" name="Picture 6" descr="Y:\ELS00000-IW26_[Mahon 6e]\ELS00000-IW26-SRC\Course-N\Construction\IC\jpg\Chapter028\028013.jpg">
            <a:extLst>
              <a:ext uri="{FF2B5EF4-FFF2-40B4-BE49-F238E27FC236}">
                <a16:creationId xmlns:a16="http://schemas.microsoft.com/office/drawing/2014/main" id="{637AB43A-8DD4-36DC-5503-3A06EC102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250950"/>
            <a:ext cx="63881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a:extLst>
              <a:ext uri="{FF2B5EF4-FFF2-40B4-BE49-F238E27FC236}">
                <a16:creationId xmlns:a16="http://schemas.microsoft.com/office/drawing/2014/main" id="{D13AE23A-CA5E-3CFE-633B-50D47738B983}"/>
              </a:ext>
            </a:extLst>
          </p:cNvPr>
          <p:cNvSpPr>
            <a:spLocks noGrp="1"/>
          </p:cNvSpPr>
          <p:nvPr>
            <p:ph type="title"/>
          </p:nvPr>
        </p:nvSpPr>
        <p:spPr/>
        <p:txBody>
          <a:bodyPr/>
          <a:lstStyle/>
          <a:p>
            <a:r>
              <a:rPr lang="en-US" altLang="en-US" b="0" cap="none" dirty="0"/>
              <a:t>Macroscopic Examination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5296239-FE6B-F26E-DD26-664917B25EFA}"/>
              </a:ext>
            </a:extLst>
          </p:cNvPr>
          <p:cNvSpPr>
            <a:spLocks noGrp="1"/>
          </p:cNvSpPr>
          <p:nvPr>
            <p:ph type="title"/>
          </p:nvPr>
        </p:nvSpPr>
        <p:spPr>
          <a:xfrm>
            <a:off x="457200" y="146237"/>
            <a:ext cx="8229600" cy="1143000"/>
          </a:xfrm>
        </p:spPr>
        <p:txBody>
          <a:bodyPr/>
          <a:lstStyle/>
          <a:p>
            <a:pPr eaLnBrk="1" hangingPunct="1"/>
            <a:r>
              <a:rPr lang="en-US" altLang="en-US" sz="3200" dirty="0"/>
              <a:t>Fecal specimens</a:t>
            </a:r>
            <a:br>
              <a:rPr lang="en-US" altLang="en-US" sz="3200" dirty="0"/>
            </a:br>
            <a:r>
              <a:rPr lang="en-US" altLang="en-US" sz="3200" b="0" cap="none" dirty="0"/>
              <a:t>Macroscopic Examination</a:t>
            </a:r>
            <a:endParaRPr lang="en-US" altLang="en-US" sz="3200" dirty="0"/>
          </a:p>
        </p:txBody>
      </p:sp>
      <p:sp>
        <p:nvSpPr>
          <p:cNvPr id="23555" name="Rectangle 3">
            <a:extLst>
              <a:ext uri="{FF2B5EF4-FFF2-40B4-BE49-F238E27FC236}">
                <a16:creationId xmlns:a16="http://schemas.microsoft.com/office/drawing/2014/main" id="{1FDD71C8-FD21-718F-5976-AD27B50E03A4}"/>
              </a:ext>
            </a:extLst>
          </p:cNvPr>
          <p:cNvSpPr>
            <a:spLocks noGrp="1"/>
          </p:cNvSpPr>
          <p:nvPr>
            <p:ph idx="1"/>
          </p:nvPr>
        </p:nvSpPr>
        <p:spPr>
          <a:xfrm>
            <a:off x="685800" y="1289237"/>
            <a:ext cx="8077200" cy="5006788"/>
          </a:xfrm>
        </p:spPr>
        <p:txBody>
          <a:bodyPr/>
          <a:lstStyle/>
          <a:p>
            <a:pPr eaLnBrk="1" hangingPunct="1">
              <a:defRPr/>
            </a:pPr>
            <a:r>
              <a:rPr lang="en-US" dirty="0"/>
              <a:t>The examination of an </a:t>
            </a:r>
            <a:r>
              <a:rPr lang="en-US" i="1" dirty="0"/>
              <a:t>unpreserved </a:t>
            </a:r>
            <a:r>
              <a:rPr lang="en-US" dirty="0"/>
              <a:t>stool specimen should include </a:t>
            </a:r>
          </a:p>
          <a:p>
            <a:pPr lvl="1" eaLnBrk="1" hangingPunct="1">
              <a:defRPr/>
            </a:pPr>
            <a:r>
              <a:rPr lang="en-US" dirty="0"/>
              <a:t>macroscopic (gross) and microscopic procedures. </a:t>
            </a:r>
          </a:p>
          <a:p>
            <a:pPr lvl="1" eaLnBrk="1" hangingPunct="1">
              <a:defRPr/>
            </a:pPr>
            <a:r>
              <a:rPr lang="en-US" altLang="en-US" dirty="0"/>
              <a:t>Initial procedure-macroscopic examination</a:t>
            </a:r>
          </a:p>
          <a:p>
            <a:pPr eaLnBrk="1" hangingPunct="1">
              <a:defRPr/>
            </a:pPr>
            <a:r>
              <a:rPr lang="en-US" dirty="0"/>
              <a:t>Specimen macroscopic exam has 3 purposes</a:t>
            </a:r>
          </a:p>
          <a:p>
            <a:pPr lvl="1" eaLnBrk="1" hangingPunct="1">
              <a:defRPr/>
            </a:pPr>
            <a:r>
              <a:rPr lang="en-US" dirty="0"/>
              <a:t>1-Examine for intact worms or proglottids (tapeworm segments) can be seen on the surface of the stool.</a:t>
            </a:r>
          </a:p>
          <a:p>
            <a:pPr lvl="1" eaLnBrk="1" hangingPunct="1">
              <a:defRPr/>
            </a:pPr>
            <a:r>
              <a:rPr lang="en-US" dirty="0"/>
              <a:t>2-Specimen consistency-liquid, soft, formed</a:t>
            </a:r>
          </a:p>
          <a:p>
            <a:pPr lvl="1" eaLnBrk="1" hangingPunct="1">
              <a:defRPr/>
            </a:pPr>
            <a:r>
              <a:rPr lang="en-US" dirty="0"/>
              <a:t>Helps with preservative determination, possible parasite forms present and immediacy of examination</a:t>
            </a:r>
          </a:p>
          <a:p>
            <a:pPr marL="457200" lvl="1" indent="0" eaLnBrk="1" hangingPunct="1">
              <a:buFont typeface="Wingdings" panose="05000000000000000000" pitchFamily="2" charset="2"/>
              <a:buNone/>
              <a:defRPr/>
            </a:pPr>
            <a:endParaRPr lang="en-US" dirty="0"/>
          </a:p>
          <a:p>
            <a:pPr eaLnBrk="1" hangingPunct="1">
              <a:defRPr/>
            </a:pPr>
            <a:endParaRPr lang="en-US"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9EDA2C2-CCC0-B099-2060-63DC6179FFD9}"/>
              </a:ext>
            </a:extLst>
          </p:cNvPr>
          <p:cNvSpPr>
            <a:spLocks noGrp="1"/>
          </p:cNvSpPr>
          <p:nvPr>
            <p:ph type="title"/>
          </p:nvPr>
        </p:nvSpPr>
        <p:spPr/>
        <p:txBody>
          <a:bodyPr/>
          <a:lstStyle/>
          <a:p>
            <a:pPr eaLnBrk="1" hangingPunct="1"/>
            <a:r>
              <a:rPr lang="en-US" altLang="en-US"/>
              <a:t>Overview</a:t>
            </a:r>
          </a:p>
        </p:txBody>
      </p:sp>
      <p:sp>
        <p:nvSpPr>
          <p:cNvPr id="22531" name="Content Placeholder 2">
            <a:extLst>
              <a:ext uri="{FF2B5EF4-FFF2-40B4-BE49-F238E27FC236}">
                <a16:creationId xmlns:a16="http://schemas.microsoft.com/office/drawing/2014/main" id="{0B69364A-E87B-426E-885F-261551A1C038}"/>
              </a:ext>
            </a:extLst>
          </p:cNvPr>
          <p:cNvSpPr>
            <a:spLocks noGrp="1"/>
          </p:cNvSpPr>
          <p:nvPr>
            <p:ph idx="1"/>
          </p:nvPr>
        </p:nvSpPr>
        <p:spPr/>
        <p:txBody>
          <a:bodyPr/>
          <a:lstStyle/>
          <a:p>
            <a:pPr eaLnBrk="1" hangingPunct="1"/>
            <a:r>
              <a:rPr lang="en-US" altLang="en-US"/>
              <a:t>Parasites are an important cause of human morbidity and mortality in many parts of the world.</a:t>
            </a:r>
          </a:p>
          <a:p>
            <a:pPr eaLnBrk="1" hangingPunct="1"/>
            <a:r>
              <a:rPr lang="en-US" altLang="en-US"/>
              <a:t>Parasites are often associated with gastrointestinal (GI) infection or, in the case of malaria, a blood infection.</a:t>
            </a:r>
          </a:p>
          <a:p>
            <a:pPr eaLnBrk="1" hangingPunct="1"/>
            <a:r>
              <a:rPr lang="en-US" altLang="en-US"/>
              <a:t>Other human organs and systems may also be infected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9C104BA-D003-1194-E6D0-54F92168358A}"/>
              </a:ext>
            </a:extLst>
          </p:cNvPr>
          <p:cNvSpPr>
            <a:spLocks noGrp="1" noChangeArrowheads="1"/>
          </p:cNvSpPr>
          <p:nvPr>
            <p:ph type="title"/>
          </p:nvPr>
        </p:nvSpPr>
        <p:spPr>
          <a:xfrm>
            <a:off x="228600" y="274638"/>
            <a:ext cx="8763000" cy="1143000"/>
          </a:xfrm>
        </p:spPr>
        <p:txBody>
          <a:bodyPr rtlCol="0">
            <a:normAutofit fontScale="90000"/>
          </a:bodyPr>
          <a:lstStyle/>
          <a:p>
            <a:pPr eaLnBrk="1" fontAlgn="auto" hangingPunct="1">
              <a:spcAft>
                <a:spcPts val="0"/>
              </a:spcAft>
              <a:defRPr/>
            </a:pPr>
            <a:r>
              <a:rPr lang="en-US" altLang="en-US" dirty="0"/>
              <a:t>Relationship of Stool Consistency and Protozoan Stage</a:t>
            </a:r>
          </a:p>
        </p:txBody>
      </p:sp>
      <p:pic>
        <p:nvPicPr>
          <p:cNvPr id="43013" name="Picture 6" descr="Y:\ELS00000-IW26_[Mahon 6e]\ELS00000-IW26-SRC\Course-N\Construction\IC\jpg\Chapter028\028001.jpg">
            <a:extLst>
              <a:ext uri="{FF2B5EF4-FFF2-40B4-BE49-F238E27FC236}">
                <a16:creationId xmlns:a16="http://schemas.microsoft.com/office/drawing/2014/main" id="{19B714E6-6F43-FCE3-B168-FDDD9E55D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620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7B506CC-3687-CE98-023A-CE0004538007}"/>
              </a:ext>
            </a:extLst>
          </p:cNvPr>
          <p:cNvSpPr>
            <a:spLocks noGrp="1"/>
          </p:cNvSpPr>
          <p:nvPr>
            <p:ph type="title"/>
          </p:nvPr>
        </p:nvSpPr>
        <p:spPr/>
        <p:txBody>
          <a:bodyPr/>
          <a:lstStyle/>
          <a:p>
            <a:pPr eaLnBrk="1" hangingPunct="1"/>
            <a:r>
              <a:rPr lang="en-US" altLang="en-US" sz="3200" dirty="0"/>
              <a:t>Fecal specimens</a:t>
            </a:r>
            <a:br>
              <a:rPr lang="en-US" altLang="en-US" sz="3200" dirty="0"/>
            </a:br>
            <a:r>
              <a:rPr lang="en-US" altLang="en-US" sz="3200" b="0" cap="none" dirty="0"/>
              <a:t>Macroscopic Examination</a:t>
            </a:r>
            <a:endParaRPr lang="en-US" altLang="en-US" sz="3200" dirty="0"/>
          </a:p>
        </p:txBody>
      </p:sp>
      <p:sp>
        <p:nvSpPr>
          <p:cNvPr id="23555" name="Rectangle 3">
            <a:extLst>
              <a:ext uri="{FF2B5EF4-FFF2-40B4-BE49-F238E27FC236}">
                <a16:creationId xmlns:a16="http://schemas.microsoft.com/office/drawing/2014/main" id="{247FD48D-5751-E7C1-9AED-5A145604C2BF}"/>
              </a:ext>
            </a:extLst>
          </p:cNvPr>
          <p:cNvSpPr>
            <a:spLocks noGrp="1"/>
          </p:cNvSpPr>
          <p:nvPr>
            <p:ph idx="1"/>
          </p:nvPr>
        </p:nvSpPr>
        <p:spPr>
          <a:xfrm>
            <a:off x="685800" y="1543050"/>
            <a:ext cx="7772400" cy="4454525"/>
          </a:xfrm>
        </p:spPr>
        <p:txBody>
          <a:bodyPr/>
          <a:lstStyle/>
          <a:p>
            <a:pPr eaLnBrk="1" hangingPunct="1">
              <a:defRPr/>
            </a:pPr>
            <a:endParaRPr lang="en-US" altLang="en-US" dirty="0"/>
          </a:p>
          <a:p>
            <a:pPr eaLnBrk="1" hangingPunct="1">
              <a:defRPr/>
            </a:pPr>
            <a:r>
              <a:rPr lang="en-US" dirty="0"/>
              <a:t>Specimen m</a:t>
            </a:r>
            <a:r>
              <a:rPr lang="en-US" altLang="en-US" sz="2800" b="0" cap="none" dirty="0"/>
              <a:t>acroscopic</a:t>
            </a:r>
            <a:r>
              <a:rPr lang="en-US" dirty="0"/>
              <a:t> exam has 3 purposes</a:t>
            </a:r>
          </a:p>
          <a:p>
            <a:pPr lvl="1" eaLnBrk="1" hangingPunct="1">
              <a:defRPr/>
            </a:pPr>
            <a:r>
              <a:rPr lang="en-US" dirty="0"/>
              <a:t>Color- normal is brown</a:t>
            </a:r>
          </a:p>
          <a:p>
            <a:pPr lvl="2" eaLnBrk="1" hangingPunct="1">
              <a:defRPr/>
            </a:pPr>
            <a:r>
              <a:rPr lang="en-US" dirty="0"/>
              <a:t>Other colors may indicate processes going on in the body (i.e., bleeding)</a:t>
            </a:r>
          </a:p>
          <a:p>
            <a:pPr lvl="1" eaLnBrk="1" hangingPunct="1">
              <a:defRPr/>
            </a:pPr>
            <a:r>
              <a:rPr lang="en-US" dirty="0"/>
              <a:t>Any portion of the stool that contains blood or blood-tinged mucus should be selected for wet mount preparations and adding to preservative. </a:t>
            </a:r>
          </a:p>
          <a:p>
            <a:pPr marL="457200" lvl="1" indent="0" eaLnBrk="1" hangingPunct="1">
              <a:buFont typeface="Wingdings" panose="05000000000000000000" pitchFamily="2" charset="2"/>
              <a:buNone/>
              <a:defRPr/>
            </a:pPr>
            <a:endParaRPr lang="en-US" dirty="0"/>
          </a:p>
          <a:p>
            <a:pPr eaLnBrk="1" hangingPunct="1">
              <a:defRPr/>
            </a:pPr>
            <a:endParaRPr lang="en-US" alt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392CE08-E872-48C6-B171-6CC4FE744BEE}"/>
              </a:ext>
            </a:extLst>
          </p:cNvPr>
          <p:cNvSpPr>
            <a:spLocks noGrp="1"/>
          </p:cNvSpPr>
          <p:nvPr>
            <p:ph type="title"/>
          </p:nvPr>
        </p:nvSpPr>
        <p:spPr/>
        <p:txBody>
          <a:bodyPr/>
          <a:lstStyle/>
          <a:p>
            <a:r>
              <a:rPr lang="en-US" altLang="en-US"/>
              <a:t> </a:t>
            </a:r>
          </a:p>
        </p:txBody>
      </p:sp>
      <p:sp>
        <p:nvSpPr>
          <p:cNvPr id="45059" name="Content Placeholder 2">
            <a:extLst>
              <a:ext uri="{FF2B5EF4-FFF2-40B4-BE49-F238E27FC236}">
                <a16:creationId xmlns:a16="http://schemas.microsoft.com/office/drawing/2014/main" id="{ECA9B81E-9DAB-7D14-B248-E46C036B3717}"/>
              </a:ext>
            </a:extLst>
          </p:cNvPr>
          <p:cNvSpPr>
            <a:spLocks noGrp="1"/>
          </p:cNvSpPr>
          <p:nvPr>
            <p:ph idx="1"/>
          </p:nvPr>
        </p:nvSpPr>
        <p:spPr/>
        <p:txBody>
          <a:bodyPr/>
          <a:lstStyle/>
          <a:p>
            <a:r>
              <a:rPr lang="en-US" altLang="en-US"/>
              <a:t>Liquid stool- examine within 30 minutes of passage to detect motile trophozoites morphologic forms of some parasites</a:t>
            </a:r>
          </a:p>
          <a:p>
            <a:r>
              <a:rPr lang="en-US" altLang="en-US"/>
              <a:t>Formed stool-examine within 2 to 3 hours of passaged if held at room temperature</a:t>
            </a:r>
          </a:p>
          <a:p>
            <a:pPr lvl="1"/>
            <a:r>
              <a:rPr lang="en-US" altLang="en-US"/>
              <a:t>If held at 4°C, examination can be held for 24 hours</a:t>
            </a:r>
          </a:p>
        </p:txBody>
      </p:sp>
      <p:sp>
        <p:nvSpPr>
          <p:cNvPr id="2" name="TextBox 1">
            <a:extLst>
              <a:ext uri="{FF2B5EF4-FFF2-40B4-BE49-F238E27FC236}">
                <a16:creationId xmlns:a16="http://schemas.microsoft.com/office/drawing/2014/main" id="{DD6226A3-2CC5-8F34-7E26-CC79CEBE29AB}"/>
              </a:ext>
            </a:extLst>
          </p:cNvPr>
          <p:cNvSpPr txBox="1"/>
          <p:nvPr/>
        </p:nvSpPr>
        <p:spPr>
          <a:xfrm>
            <a:off x="762000" y="415906"/>
            <a:ext cx="6934200" cy="954107"/>
          </a:xfrm>
          <a:prstGeom prst="rect">
            <a:avLst/>
          </a:prstGeom>
          <a:noFill/>
        </p:spPr>
        <p:txBody>
          <a:bodyPr wrap="square" rtlCol="0">
            <a:spAutoFit/>
          </a:bodyPr>
          <a:lstStyle/>
          <a:p>
            <a:pPr algn="ctr"/>
            <a:r>
              <a:rPr lang="en-US" altLang="en-US" sz="2800" b="0" dirty="0">
                <a:latin typeface="Arial" panose="020B0604020202020204" pitchFamily="34" charset="0"/>
                <a:cs typeface="Arial" panose="020B0604020202020204" pitchFamily="34" charset="0"/>
              </a:rPr>
              <a:t>Fecal specimens</a:t>
            </a:r>
            <a:r>
              <a:rPr lang="en-US" altLang="en-US" sz="2800" dirty="0">
                <a:latin typeface="Arial" panose="020B0604020202020204" pitchFamily="34" charset="0"/>
                <a:cs typeface="Arial" panose="020B0604020202020204" pitchFamily="34" charset="0"/>
              </a:rPr>
              <a:t/>
            </a:r>
            <a:br>
              <a:rPr lang="en-US" altLang="en-US" sz="2800" dirty="0">
                <a:latin typeface="Arial" panose="020B0604020202020204" pitchFamily="34" charset="0"/>
                <a:cs typeface="Arial" panose="020B0604020202020204" pitchFamily="34" charset="0"/>
              </a:rPr>
            </a:br>
            <a:r>
              <a:rPr lang="en-US" altLang="en-US" sz="2800" b="0" cap="none" dirty="0">
                <a:latin typeface="Arial" panose="020B0604020202020204" pitchFamily="34" charset="0"/>
                <a:cs typeface="Arial" panose="020B0604020202020204" pitchFamily="34" charset="0"/>
              </a:rPr>
              <a:t>Macroscopic Examination</a:t>
            </a:r>
            <a:endParaRPr lang="en-US" sz="28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A9F1E7E-11F3-E81D-12EC-A29D2D02F6C8}"/>
              </a:ext>
            </a:extLst>
          </p:cNvPr>
          <p:cNvSpPr>
            <a:spLocks noGrp="1"/>
          </p:cNvSpPr>
          <p:nvPr>
            <p:ph type="title"/>
          </p:nvPr>
        </p:nvSpPr>
        <p:spPr/>
        <p:txBody>
          <a:bodyPr/>
          <a:lstStyle/>
          <a:p>
            <a:r>
              <a:rPr lang="en-US" altLang="en-US" sz="4000" dirty="0"/>
              <a:t>Fecal specimens</a:t>
            </a:r>
            <a:br>
              <a:rPr lang="en-US" altLang="en-US" sz="4000" dirty="0"/>
            </a:br>
            <a:r>
              <a:rPr lang="en-US" altLang="en-US" sz="4000" b="0" cap="none" dirty="0"/>
              <a:t>Macroscopic Examination</a:t>
            </a:r>
            <a:r>
              <a:rPr lang="en-US" altLang="en-US" dirty="0"/>
              <a:t> </a:t>
            </a:r>
          </a:p>
        </p:txBody>
      </p:sp>
      <p:sp>
        <p:nvSpPr>
          <p:cNvPr id="46083" name="Content Placeholder 2">
            <a:extLst>
              <a:ext uri="{FF2B5EF4-FFF2-40B4-BE49-F238E27FC236}">
                <a16:creationId xmlns:a16="http://schemas.microsoft.com/office/drawing/2014/main" id="{1CE32358-8425-2F96-C021-FABA249E4213}"/>
              </a:ext>
            </a:extLst>
          </p:cNvPr>
          <p:cNvSpPr>
            <a:spLocks noGrp="1"/>
          </p:cNvSpPr>
          <p:nvPr>
            <p:ph idx="1"/>
          </p:nvPr>
        </p:nvSpPr>
        <p:spPr/>
        <p:txBody>
          <a:bodyPr/>
          <a:lstStyle/>
          <a:p>
            <a:r>
              <a:rPr lang="en-US" altLang="en-US" dirty="0"/>
              <a:t>The specimen should not be placed in a 37° C incubator, which increases the rate of disintegration of any organisms present and enhances overgrowth by bacteria. </a:t>
            </a:r>
          </a:p>
          <a:p>
            <a:r>
              <a:rPr lang="en-US" altLang="en-US" dirty="0"/>
              <a:t>Following macroscopic examination, the specimen should be placed into the appropriate fixative(s) for concentration and preparation of permanently stained smear.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a:extLst>
              <a:ext uri="{FF2B5EF4-FFF2-40B4-BE49-F238E27FC236}">
                <a16:creationId xmlns:a16="http://schemas.microsoft.com/office/drawing/2014/main" id="{380807D6-29B6-B372-429D-BAAC7528E817}"/>
              </a:ext>
            </a:extLst>
          </p:cNvPr>
          <p:cNvSpPr>
            <a:spLocks noGrp="1"/>
          </p:cNvSpPr>
          <p:nvPr>
            <p:ph type="title"/>
          </p:nvPr>
        </p:nvSpPr>
        <p:spPr>
          <a:xfrm>
            <a:off x="1371600" y="2514600"/>
            <a:ext cx="7772400" cy="1362075"/>
          </a:xfrm>
        </p:spPr>
        <p:txBody>
          <a:bodyPr/>
          <a:lstStyle/>
          <a:p>
            <a:r>
              <a:rPr lang="en-US" altLang="en-US" b="0" cap="none" dirty="0"/>
              <a:t>Microscopic Examination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AD8880C-E6DC-45F6-9030-7DA65921A1C6}"/>
              </a:ext>
            </a:extLst>
          </p:cNvPr>
          <p:cNvSpPr>
            <a:spLocks noGrp="1"/>
          </p:cNvSpPr>
          <p:nvPr>
            <p:ph type="title"/>
          </p:nvPr>
        </p:nvSpPr>
        <p:spPr/>
        <p:txBody>
          <a:bodyPr/>
          <a:lstStyle/>
          <a:p>
            <a:pPr eaLnBrk="1" hangingPunct="1"/>
            <a:r>
              <a:rPr lang="en-US" altLang="en-US" sz="3200" dirty="0"/>
              <a:t>Fecal specimens</a:t>
            </a:r>
            <a:br>
              <a:rPr lang="en-US" altLang="en-US" sz="3200" dirty="0"/>
            </a:br>
            <a:r>
              <a:rPr lang="en-US" altLang="en-US" sz="3200" b="0" cap="none" dirty="0"/>
              <a:t>Microscopic Examination</a:t>
            </a:r>
            <a:endParaRPr lang="en-US" altLang="en-US" sz="3200" dirty="0"/>
          </a:p>
        </p:txBody>
      </p:sp>
      <p:sp>
        <p:nvSpPr>
          <p:cNvPr id="48131" name="Rectangle 3">
            <a:extLst>
              <a:ext uri="{FF2B5EF4-FFF2-40B4-BE49-F238E27FC236}">
                <a16:creationId xmlns:a16="http://schemas.microsoft.com/office/drawing/2014/main" id="{39178109-BB7D-D553-ECBB-BEA5E3CB724C}"/>
              </a:ext>
            </a:extLst>
          </p:cNvPr>
          <p:cNvSpPr>
            <a:spLocks noGrp="1"/>
          </p:cNvSpPr>
          <p:nvPr>
            <p:ph idx="1"/>
          </p:nvPr>
        </p:nvSpPr>
        <p:spPr/>
        <p:txBody>
          <a:bodyPr/>
          <a:lstStyle/>
          <a:p>
            <a:pPr eaLnBrk="1" hangingPunct="1"/>
            <a:r>
              <a:rPr lang="en-US" altLang="en-US" dirty="0"/>
              <a:t>Several diagnostic methods can be used in the microscopic examination of a fecal specimen:</a:t>
            </a:r>
          </a:p>
          <a:p>
            <a:pPr lvl="1" eaLnBrk="1" hangingPunct="1"/>
            <a:r>
              <a:rPr lang="en-US" altLang="en-US" dirty="0"/>
              <a:t>Direct wet mount examination (iodine-stained and unstained) of fresh stool specimens </a:t>
            </a:r>
          </a:p>
          <a:p>
            <a:pPr lvl="1" eaLnBrk="1" hangingPunct="1"/>
            <a:r>
              <a:rPr lang="en-US" altLang="en-US" dirty="0"/>
              <a:t>Concentration procedures with wet mount examination of the concentrate </a:t>
            </a:r>
          </a:p>
          <a:p>
            <a:pPr lvl="1" eaLnBrk="1" hangingPunct="1"/>
            <a:r>
              <a:rPr lang="en-US" altLang="en-US" dirty="0"/>
              <a:t>Permanently stained smears </a:t>
            </a:r>
          </a:p>
          <a:p>
            <a:pPr lvl="2" eaLnBrk="1" hangingPunct="1"/>
            <a:r>
              <a:rPr lang="en-US" altLang="en-US" dirty="0"/>
              <a:t>In general, concentration and permanent staining procedures should be performed on all specimens.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921C4D1-96E4-1386-558A-3C09DB9570BC}"/>
              </a:ext>
            </a:extLst>
          </p:cNvPr>
          <p:cNvSpPr>
            <a:spLocks noGrp="1"/>
          </p:cNvSpPr>
          <p:nvPr>
            <p:ph type="title"/>
          </p:nvPr>
        </p:nvSpPr>
        <p:spPr/>
        <p:txBody>
          <a:bodyPr/>
          <a:lstStyle/>
          <a:p>
            <a:r>
              <a:rPr lang="en-US" altLang="en-US"/>
              <a:t> </a:t>
            </a:r>
          </a:p>
        </p:txBody>
      </p:sp>
      <p:sp>
        <p:nvSpPr>
          <p:cNvPr id="3" name="Content Placeholder 2">
            <a:extLst>
              <a:ext uri="{FF2B5EF4-FFF2-40B4-BE49-F238E27FC236}">
                <a16:creationId xmlns:a16="http://schemas.microsoft.com/office/drawing/2014/main" id="{7B5C56C3-F723-A467-5C3C-071D52DAC1D3}"/>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i="1" dirty="0"/>
              <a:t>Wet Mount Preparations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A479294-6417-CC53-5360-9428F18A043B}"/>
              </a:ext>
            </a:extLst>
          </p:cNvPr>
          <p:cNvSpPr>
            <a:spLocks noGrp="1"/>
          </p:cNvSpPr>
          <p:nvPr>
            <p:ph type="title"/>
          </p:nvPr>
        </p:nvSpPr>
        <p:spPr/>
        <p:txBody>
          <a:bodyPr/>
          <a:lstStyle/>
          <a:p>
            <a:pPr eaLnBrk="1" hangingPunct="1"/>
            <a:r>
              <a:rPr lang="en-US" altLang="en-US" sz="3200" dirty="0"/>
              <a:t>Fecal specimens</a:t>
            </a:r>
            <a:br>
              <a:rPr lang="en-US" altLang="en-US" sz="3200" dirty="0"/>
            </a:br>
            <a:r>
              <a:rPr lang="en-US" altLang="en-US" sz="3200" b="0" cap="none" dirty="0"/>
              <a:t>Microscopic Examination</a:t>
            </a:r>
            <a:endParaRPr lang="en-US" altLang="en-US" sz="3200" dirty="0"/>
          </a:p>
        </p:txBody>
      </p:sp>
      <p:sp>
        <p:nvSpPr>
          <p:cNvPr id="50179" name="Rectangle 3">
            <a:extLst>
              <a:ext uri="{FF2B5EF4-FFF2-40B4-BE49-F238E27FC236}">
                <a16:creationId xmlns:a16="http://schemas.microsoft.com/office/drawing/2014/main" id="{A7FEA123-4C96-E0A0-1E74-A25B16C6ED0D}"/>
              </a:ext>
            </a:extLst>
          </p:cNvPr>
          <p:cNvSpPr>
            <a:spLocks noGrp="1"/>
          </p:cNvSpPr>
          <p:nvPr>
            <p:ph idx="1"/>
          </p:nvPr>
        </p:nvSpPr>
        <p:spPr/>
        <p:txBody>
          <a:bodyPr/>
          <a:lstStyle/>
          <a:p>
            <a:pPr eaLnBrk="1" hangingPunct="1"/>
            <a:r>
              <a:rPr lang="en-US" altLang="en-US" sz="2600" dirty="0"/>
              <a:t>Direct wet mount preparations (preps)</a:t>
            </a:r>
          </a:p>
          <a:p>
            <a:pPr lvl="1" eaLnBrk="1" hangingPunct="1"/>
            <a:r>
              <a:rPr lang="en-US" altLang="en-US" sz="2200" dirty="0"/>
              <a:t>Performed to detect presence of motile protozoan trophozoites in a fresh liquid stool or from sigmoidoscopy material</a:t>
            </a:r>
          </a:p>
          <a:p>
            <a:pPr lvl="1" eaLnBrk="1" hangingPunct="1"/>
            <a:r>
              <a:rPr lang="en-US" altLang="en-US" sz="2000" dirty="0"/>
              <a:t>Detects protozoan cysts, helminth eggs, and helminth larvae</a:t>
            </a:r>
            <a:endParaRPr lang="en-US" altLang="en-US" dirty="0"/>
          </a:p>
          <a:p>
            <a:pPr lvl="1" eaLnBrk="1" hangingPunct="1"/>
            <a:r>
              <a:rPr lang="en-US" altLang="en-US" sz="2200" dirty="0"/>
              <a:t>Uses a glass slide on which a drop of physiologic saline (0.85%) has been place on 1 end and a drop of iodine at the other end</a:t>
            </a:r>
          </a:p>
          <a:p>
            <a:pPr lvl="1" eaLnBrk="1" hangingPunct="1"/>
            <a:r>
              <a:rPr lang="en-US" altLang="en-US" sz="2200" dirty="0"/>
              <a:t>A small drop (2 mg) of feces is added to each drop and mixed well.</a:t>
            </a:r>
          </a:p>
          <a:p>
            <a:pPr lvl="1" eaLnBrk="1" hangingPunct="1"/>
            <a:r>
              <a:rPr lang="en-US" altLang="en-US" sz="2200" dirty="0"/>
              <a:t>Each preparation is covered with a No. 1, 22 mm square coverslip.</a:t>
            </a:r>
          </a:p>
          <a:p>
            <a:pPr lvl="1" eaLnBrk="1" hangingPunct="1"/>
            <a:endParaRPr lang="en-US" altLang="en-US" sz="2200" dirty="0"/>
          </a:p>
          <a:p>
            <a:pPr lvl="1" eaLnBrk="1" hangingPunct="1"/>
            <a:endParaRPr lang="en-US" altLang="en-US" sz="2200"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5809A2E-86D8-FB86-05CE-4FFD807B1311}"/>
              </a:ext>
            </a:extLst>
          </p:cNvPr>
          <p:cNvSpPr>
            <a:spLocks noGrp="1"/>
          </p:cNvSpPr>
          <p:nvPr>
            <p:ph type="title"/>
          </p:nvPr>
        </p:nvSpPr>
        <p:spPr/>
        <p:txBody>
          <a:bodyPr/>
          <a:lstStyle/>
          <a:p>
            <a:r>
              <a:rPr lang="en-US" altLang="en-US" sz="4000" dirty="0"/>
              <a:t>Fecal specimens</a:t>
            </a:r>
            <a:br>
              <a:rPr lang="en-US" altLang="en-US" sz="4000" dirty="0"/>
            </a:br>
            <a:r>
              <a:rPr lang="en-US" altLang="en-US" sz="4000" b="0" cap="none" dirty="0"/>
              <a:t>Microscopic Examination</a:t>
            </a:r>
            <a:r>
              <a:rPr lang="en-US" altLang="en-US" dirty="0"/>
              <a:t> </a:t>
            </a:r>
          </a:p>
        </p:txBody>
      </p:sp>
      <p:sp>
        <p:nvSpPr>
          <p:cNvPr id="51203" name="Content Placeholder 2">
            <a:extLst>
              <a:ext uri="{FF2B5EF4-FFF2-40B4-BE49-F238E27FC236}">
                <a16:creationId xmlns:a16="http://schemas.microsoft.com/office/drawing/2014/main" id="{0E91501F-2CD0-DBE2-E54D-B4D6C95B2D98}"/>
              </a:ext>
            </a:extLst>
          </p:cNvPr>
          <p:cNvSpPr>
            <a:spLocks noGrp="1"/>
          </p:cNvSpPr>
          <p:nvPr>
            <p:ph idx="1"/>
          </p:nvPr>
        </p:nvSpPr>
        <p:spPr>
          <a:xfrm>
            <a:off x="457200" y="1524000"/>
            <a:ext cx="8229600" cy="4525963"/>
          </a:xfrm>
        </p:spPr>
        <p:txBody>
          <a:bodyPr/>
          <a:lstStyle/>
          <a:p>
            <a:r>
              <a:rPr lang="en-US" altLang="en-US" dirty="0"/>
              <a:t>Direct wet mount preparations</a:t>
            </a:r>
          </a:p>
          <a:p>
            <a:pPr lvl="1"/>
            <a:r>
              <a:rPr lang="en-US" altLang="en-US" dirty="0"/>
              <a:t>Preparation should be thin enough so newsprint can be read through it.</a:t>
            </a:r>
          </a:p>
          <a:p>
            <a:pPr lvl="1"/>
            <a:r>
              <a:rPr lang="en-US" altLang="en-US" dirty="0"/>
              <a:t>It should not overflow beyond the edges of the coverslip.</a:t>
            </a:r>
          </a:p>
          <a:p>
            <a:r>
              <a:rPr lang="en-US" altLang="en-US" dirty="0"/>
              <a:t>In unfixed stool specimens</a:t>
            </a:r>
          </a:p>
          <a:p>
            <a:pPr lvl="1"/>
            <a:r>
              <a:rPr lang="en-US" altLang="en-US" dirty="0"/>
              <a:t>Saline prep is useful for the detection of helminth eggs or larvae, motile protozoa, and refractile protozoan cysts</a:t>
            </a:r>
          </a:p>
          <a:p>
            <a:pPr lvl="1"/>
            <a:r>
              <a:rPr lang="en-US" altLang="en-US" dirty="0"/>
              <a:t>Iodine prep shows nuclear detail and glycogen masses but kills trophozoites</a:t>
            </a:r>
          </a:p>
          <a:p>
            <a:pPr lvl="1"/>
            <a:endParaRPr lang="en-US" altLang="en-US" dirty="0"/>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43D7533-822A-9F75-7E70-273D83973F96}"/>
              </a:ext>
            </a:extLst>
          </p:cNvPr>
          <p:cNvSpPr>
            <a:spLocks noGrp="1"/>
          </p:cNvSpPr>
          <p:nvPr>
            <p:ph type="title"/>
          </p:nvPr>
        </p:nvSpPr>
        <p:spPr/>
        <p:txBody>
          <a:bodyPr/>
          <a:lstStyle/>
          <a:p>
            <a:pPr eaLnBrk="1" hangingPunct="1"/>
            <a:r>
              <a:rPr lang="en-US" altLang="en-US" sz="3200" dirty="0"/>
              <a:t>Fecal specimens</a:t>
            </a:r>
            <a:br>
              <a:rPr lang="en-US" altLang="en-US" sz="3200" dirty="0"/>
            </a:br>
            <a:r>
              <a:rPr lang="en-US" altLang="en-US" sz="3200" b="0" cap="none" dirty="0"/>
              <a:t>Microscopic Examination</a:t>
            </a:r>
            <a:endParaRPr lang="en-US" altLang="en-US" sz="3200" dirty="0"/>
          </a:p>
        </p:txBody>
      </p:sp>
      <p:sp>
        <p:nvSpPr>
          <p:cNvPr id="53251" name="Rectangle 3">
            <a:extLst>
              <a:ext uri="{FF2B5EF4-FFF2-40B4-BE49-F238E27FC236}">
                <a16:creationId xmlns:a16="http://schemas.microsoft.com/office/drawing/2014/main" id="{F9032AF3-70EE-B064-ABB6-888DF71643A3}"/>
              </a:ext>
            </a:extLst>
          </p:cNvPr>
          <p:cNvSpPr>
            <a:spLocks noGrp="1"/>
          </p:cNvSpPr>
          <p:nvPr>
            <p:ph idx="1"/>
          </p:nvPr>
        </p:nvSpPr>
        <p:spPr/>
        <p:txBody>
          <a:bodyPr/>
          <a:lstStyle/>
          <a:p>
            <a:pPr eaLnBrk="1" hangingPunct="1"/>
            <a:r>
              <a:rPr lang="en-US" altLang="en-US"/>
              <a:t>Examination of wet mount preps</a:t>
            </a:r>
          </a:p>
          <a:p>
            <a:pPr lvl="1" eaLnBrk="1" hangingPunct="1"/>
            <a:r>
              <a:rPr lang="en-US" altLang="en-US"/>
              <a:t>Thorough examination of each coverslipped prep at low power in a systematic fashion</a:t>
            </a:r>
          </a:p>
          <a:p>
            <a:pPr lvl="2" eaLnBrk="1" hangingPunct="1"/>
            <a:r>
              <a:rPr lang="en-US" altLang="en-US"/>
              <a:t>Start at one corner and foll0ow a systematic vertical or horizontal pattern until the entire prep has been examined.</a:t>
            </a:r>
          </a:p>
          <a:p>
            <a:pPr lvl="1" eaLnBrk="1" hangingPunct="1"/>
            <a:r>
              <a:rPr lang="en-US" altLang="en-US"/>
              <a:t>A high-power objective is used to identify any suspicious structures. </a:t>
            </a:r>
          </a:p>
          <a:p>
            <a:pPr lvl="1" eaLnBrk="1" hangingPunct="1"/>
            <a:r>
              <a:rPr lang="en-US" altLang="en-US"/>
              <a:t>Oil immersion should not be used on a wet preparation unless the preparation has been sealed.</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0954-411E-141B-0E7C-A94EB5EEC1D9}"/>
              </a:ext>
            </a:extLst>
          </p:cNvPr>
          <p:cNvSpPr>
            <a:spLocks noGrp="1"/>
          </p:cNvSpPr>
          <p:nvPr>
            <p:ph type="title"/>
          </p:nvPr>
        </p:nvSpPr>
        <p:spPr/>
        <p:txBody>
          <a:bodyPr rtlCol="0">
            <a:normAutofit fontScale="90000"/>
          </a:bodyPr>
          <a:lstStyle/>
          <a:p>
            <a:pPr eaLnBrk="1" fontAlgn="auto" hangingPunct="1">
              <a:spcAft>
                <a:spcPts val="0"/>
              </a:spcAft>
              <a:defRPr/>
            </a:pPr>
            <a:r>
              <a:rPr lang="en-US" dirty="0"/>
              <a:t>Factors Contributing to Parasite Significance</a:t>
            </a:r>
          </a:p>
        </p:txBody>
      </p:sp>
      <p:sp>
        <p:nvSpPr>
          <p:cNvPr id="3" name="Content Placeholder 2">
            <a:extLst>
              <a:ext uri="{FF2B5EF4-FFF2-40B4-BE49-F238E27FC236}">
                <a16:creationId xmlns:a16="http://schemas.microsoft.com/office/drawing/2014/main" id="{21E4BA37-E1C8-F3C2-D6EE-9DF2F8D150B2}"/>
              </a:ext>
            </a:extLst>
          </p:cNvPr>
          <p:cNvSpPr>
            <a:spLocks noGrp="1"/>
          </p:cNvSpPr>
          <p:nvPr>
            <p:ph idx="1"/>
          </p:nvPr>
        </p:nvSpPr>
        <p:spPr/>
        <p:txBody>
          <a:bodyPr rtlCol="0">
            <a:normAutofit lnSpcReduction="10000"/>
          </a:bodyPr>
          <a:lstStyle/>
          <a:p>
            <a:pPr eaLnBrk="1" fontAlgn="auto" hangingPunct="1">
              <a:spcAft>
                <a:spcPts val="0"/>
              </a:spcAft>
              <a:defRPr/>
            </a:pPr>
            <a:r>
              <a:rPr lang="en-US" dirty="0"/>
              <a:t>Rising number of immunocompromised patients susceptible to infections by known pathogens and opportunistic organisms</a:t>
            </a:r>
          </a:p>
          <a:p>
            <a:pPr eaLnBrk="1" fontAlgn="auto" hangingPunct="1">
              <a:spcAft>
                <a:spcPts val="0"/>
              </a:spcAft>
              <a:defRPr/>
            </a:pPr>
            <a:r>
              <a:rPr lang="en-US" dirty="0"/>
              <a:t>The increasing number of people who travel to countries with marginal sanitation and a large number of endemic parasites</a:t>
            </a:r>
          </a:p>
          <a:p>
            <a:pPr eaLnBrk="1" fontAlgn="auto" hangingPunct="1">
              <a:spcAft>
                <a:spcPts val="0"/>
              </a:spcAft>
              <a:defRPr/>
            </a:pPr>
            <a:r>
              <a:rPr lang="en-US" dirty="0"/>
              <a:t>Growing population of immigrants from areas with endemic parasites</a:t>
            </a:r>
          </a:p>
          <a:p>
            <a:pPr eaLnBrk="1" fontAlgn="auto" hangingPunct="1">
              <a:spcAft>
                <a:spcPts val="0"/>
              </a:spcAft>
              <a:defRPr/>
            </a:pPr>
            <a:r>
              <a:rPr lang="en-US" dirty="0"/>
              <a:t>Climate changes that might affect parasite transmission</a:t>
            </a:r>
          </a:p>
        </p:txBody>
      </p:sp>
      <p:sp>
        <p:nvSpPr>
          <p:cNvPr id="23556" name="Footer Placeholder 3">
            <a:extLst>
              <a:ext uri="{FF2B5EF4-FFF2-40B4-BE49-F238E27FC236}">
                <a16:creationId xmlns:a16="http://schemas.microsoft.com/office/drawing/2014/main" id="{1524AB72-3BE8-1F81-27B7-2A47D05722C5}"/>
              </a:ext>
            </a:extLst>
          </p:cNvPr>
          <p:cNvSpPr>
            <a:spLocks noGrp="1"/>
          </p:cNvSpPr>
          <p:nvPr>
            <p:ph type="ftr" sz="quarter" idx="4294967295"/>
          </p:nvPr>
        </p:nvSpPr>
        <p:spPr bwMode="auto">
          <a:xfrm>
            <a:off x="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SzTx/>
              <a:buFontTx/>
              <a:buNone/>
            </a:pPr>
            <a:r>
              <a:rPr lang="en-US" altLang="en-US" sz="1000">
                <a:solidFill>
                  <a:srgbClr val="FFFFFF"/>
                </a:solidFill>
                <a:ea typeface="MS PGothic" panose="020B0600070205080204" pitchFamily="34" charset="-128"/>
              </a:rPr>
              <a:t>Copyright © 2015 by Saunders, an imprint of Elsevier Inc.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41DED-C050-2282-BC01-7F15F6237FF4}"/>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i="1" dirty="0"/>
              <a:t>Concentration Techniques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D927F1D-DE1A-55AC-F28D-6F23ACE6009F}"/>
              </a:ext>
            </a:extLst>
          </p:cNvPr>
          <p:cNvSpPr>
            <a:spLocks noGrp="1"/>
          </p:cNvSpPr>
          <p:nvPr>
            <p:ph type="title"/>
          </p:nvPr>
        </p:nvSpPr>
        <p:spPr/>
        <p:txBody>
          <a:bodyPr/>
          <a:lstStyle/>
          <a:p>
            <a:r>
              <a:rPr lang="en-US" sz="2000" i="1" dirty="0"/>
              <a:t/>
            </a:r>
            <a:br>
              <a:rPr lang="en-US" sz="2000" i="1" dirty="0"/>
            </a:br>
            <a:r>
              <a:rPr lang="en-US" sz="3200" dirty="0"/>
              <a:t>Fecal Specimens</a:t>
            </a:r>
            <a:br>
              <a:rPr lang="en-US" sz="3200" dirty="0"/>
            </a:br>
            <a:r>
              <a:rPr lang="en-US" sz="3200" dirty="0"/>
              <a:t>Concentration Techniques</a:t>
            </a:r>
            <a:r>
              <a:rPr lang="en-US" sz="2000" i="1" dirty="0"/>
              <a:t/>
            </a:r>
            <a:br>
              <a:rPr lang="en-US" sz="2000" i="1" dirty="0"/>
            </a:br>
            <a:endParaRPr lang="en-US" altLang="en-US" sz="3200" dirty="0"/>
          </a:p>
        </p:txBody>
      </p:sp>
      <p:sp>
        <p:nvSpPr>
          <p:cNvPr id="55299" name="Content Placeholder 2">
            <a:extLst>
              <a:ext uri="{FF2B5EF4-FFF2-40B4-BE49-F238E27FC236}">
                <a16:creationId xmlns:a16="http://schemas.microsoft.com/office/drawing/2014/main" id="{F2F079D4-D447-8AD1-1FFD-42E9EC343A5A}"/>
              </a:ext>
            </a:extLst>
          </p:cNvPr>
          <p:cNvSpPr>
            <a:spLocks noGrp="1"/>
          </p:cNvSpPr>
          <p:nvPr>
            <p:ph idx="1"/>
          </p:nvPr>
        </p:nvSpPr>
        <p:spPr/>
        <p:txBody>
          <a:bodyPr/>
          <a:lstStyle/>
          <a:p>
            <a:r>
              <a:rPr lang="en-US" altLang="en-US" dirty="0"/>
              <a:t>Purpose of concentration techniques</a:t>
            </a:r>
          </a:p>
          <a:p>
            <a:pPr lvl="1"/>
            <a:r>
              <a:rPr lang="en-US" altLang="en-US" dirty="0"/>
              <a:t>To concentrate the parasites, present into a small volume of fluid and remove as much debris as possible</a:t>
            </a:r>
          </a:p>
          <a:p>
            <a:r>
              <a:rPr lang="en-US" altLang="en-US" dirty="0"/>
              <a:t>Fresh or stool specimens in an acceptable preservative may be used. </a:t>
            </a:r>
          </a:p>
          <a:p>
            <a:r>
              <a:rPr lang="en-US" altLang="en-US" dirty="0"/>
              <a:t>The concentrate sediment may then be examined by making wet mount preparations</a:t>
            </a:r>
          </a:p>
          <a:p>
            <a:pPr lvl="1"/>
            <a:r>
              <a:rPr lang="en-US" altLang="en-US" dirty="0"/>
              <a:t>unstained or stained with iodine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014F418-3178-84FB-6D26-58696B262006}"/>
              </a:ext>
            </a:extLst>
          </p:cNvPr>
          <p:cNvSpPr>
            <a:spLocks noGrp="1"/>
          </p:cNvSpPr>
          <p:nvPr>
            <p:ph type="title"/>
          </p:nvPr>
        </p:nvSpPr>
        <p:spPr/>
        <p:txBody>
          <a:bodyPr/>
          <a:lstStyle/>
          <a:p>
            <a:r>
              <a:rPr lang="en-US" sz="3200" dirty="0"/>
              <a:t>Fecal Specimens</a:t>
            </a:r>
            <a:br>
              <a:rPr lang="en-US" sz="3200" dirty="0"/>
            </a:br>
            <a:r>
              <a:rPr lang="en-US" sz="3200" dirty="0"/>
              <a:t>Concentration Techniques</a:t>
            </a:r>
            <a:endParaRPr lang="en-US" altLang="en-US" sz="3200" dirty="0"/>
          </a:p>
        </p:txBody>
      </p:sp>
      <p:sp>
        <p:nvSpPr>
          <p:cNvPr id="56323" name="Content Placeholder 2">
            <a:extLst>
              <a:ext uri="{FF2B5EF4-FFF2-40B4-BE49-F238E27FC236}">
                <a16:creationId xmlns:a16="http://schemas.microsoft.com/office/drawing/2014/main" id="{4D247D5A-1B17-9DF2-239F-66572B53E13C}"/>
              </a:ext>
            </a:extLst>
          </p:cNvPr>
          <p:cNvSpPr>
            <a:spLocks noGrp="1"/>
          </p:cNvSpPr>
          <p:nvPr>
            <p:ph idx="1"/>
          </p:nvPr>
        </p:nvSpPr>
        <p:spPr/>
        <p:txBody>
          <a:bodyPr/>
          <a:lstStyle/>
          <a:p>
            <a:r>
              <a:rPr lang="en-US" altLang="en-US"/>
              <a:t>Protozoan trophozoites do not survive the concentration procedure. </a:t>
            </a:r>
          </a:p>
          <a:p>
            <a:pPr lvl="1"/>
            <a:r>
              <a:rPr lang="en-US" altLang="en-US"/>
              <a:t>Protozoan cysts, helminth larvae, and helminth eggs, however, can be detected using this method.</a:t>
            </a:r>
          </a:p>
          <a:p>
            <a:r>
              <a:rPr lang="en-US" altLang="en-US"/>
              <a:t>Two concentration methods are available, both of which are based on differences in specific gravity between the parasites and concentrating solution.</a:t>
            </a:r>
          </a:p>
          <a:p>
            <a:pPr lvl="1"/>
            <a:r>
              <a:rPr lang="en-US" altLang="en-US"/>
              <a:t>Sedimentation </a:t>
            </a:r>
          </a:p>
          <a:p>
            <a:pPr lvl="1"/>
            <a:r>
              <a:rPr lang="en-US" altLang="en-US"/>
              <a:t>Flotation </a:t>
            </a:r>
          </a:p>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D15A263-429F-9B42-3CEB-497448F41BD3}"/>
              </a:ext>
            </a:extLst>
          </p:cNvPr>
          <p:cNvSpPr>
            <a:spLocks noGrp="1"/>
          </p:cNvSpPr>
          <p:nvPr>
            <p:ph type="title"/>
          </p:nvPr>
        </p:nvSpPr>
        <p:spPr/>
        <p:txBody>
          <a:bodyPr/>
          <a:lstStyle/>
          <a:p>
            <a:r>
              <a:rPr lang="en-US" sz="3200" dirty="0"/>
              <a:t>Fecal Specimens</a:t>
            </a:r>
            <a:br>
              <a:rPr lang="en-US" sz="3200" dirty="0"/>
            </a:br>
            <a:r>
              <a:rPr lang="en-US" sz="3200" dirty="0"/>
              <a:t>Concentration Techniques</a:t>
            </a:r>
            <a:endParaRPr lang="en-US" altLang="en-US" sz="3200" dirty="0"/>
          </a:p>
        </p:txBody>
      </p:sp>
      <p:sp>
        <p:nvSpPr>
          <p:cNvPr id="57347" name="Content Placeholder 2">
            <a:extLst>
              <a:ext uri="{FF2B5EF4-FFF2-40B4-BE49-F238E27FC236}">
                <a16:creationId xmlns:a16="http://schemas.microsoft.com/office/drawing/2014/main" id="{C4ED70AE-F4AD-E7FC-3749-C267A933C773}"/>
              </a:ext>
            </a:extLst>
          </p:cNvPr>
          <p:cNvSpPr>
            <a:spLocks noGrp="1"/>
          </p:cNvSpPr>
          <p:nvPr>
            <p:ph idx="1"/>
          </p:nvPr>
        </p:nvSpPr>
        <p:spPr/>
        <p:txBody>
          <a:bodyPr/>
          <a:lstStyle/>
          <a:p>
            <a:r>
              <a:rPr lang="en-US" altLang="en-US" dirty="0"/>
              <a:t>In sedimentation method, the organisms are concentrated in sediment at the bottom of the centrifuge tube. </a:t>
            </a:r>
          </a:p>
          <a:p>
            <a:r>
              <a:rPr lang="en-US" altLang="en-US" dirty="0"/>
              <a:t>In flotation method, the organisms are suspended at the top of a high-density fluid.</a:t>
            </a:r>
          </a:p>
          <a:p>
            <a:r>
              <a:rPr lang="en-US" altLang="en-US" dirty="0"/>
              <a:t>Overall, the sedimentation method concentrates a greater diversity of organisms, including cysts, larvae, and eggs.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7596C2E-10D4-18FD-6DEF-068B3979A6C8}"/>
              </a:ext>
            </a:extLst>
          </p:cNvPr>
          <p:cNvSpPr>
            <a:spLocks noGrp="1"/>
          </p:cNvSpPr>
          <p:nvPr>
            <p:ph type="title"/>
          </p:nvPr>
        </p:nvSpPr>
        <p:spPr/>
        <p:txBody>
          <a:bodyPr/>
          <a:lstStyle/>
          <a:p>
            <a:r>
              <a:rPr lang="en-US" sz="3200" dirty="0"/>
              <a:t>Fecal Specimens</a:t>
            </a:r>
            <a:br>
              <a:rPr lang="en-US" sz="3200" dirty="0"/>
            </a:br>
            <a:r>
              <a:rPr lang="en-US" sz="3200" dirty="0"/>
              <a:t>Concentration Techniques</a:t>
            </a:r>
            <a:endParaRPr lang="en-US" altLang="en-US" sz="3200" dirty="0"/>
          </a:p>
        </p:txBody>
      </p:sp>
      <p:sp>
        <p:nvSpPr>
          <p:cNvPr id="59395" name="Content Placeholder 2">
            <a:extLst>
              <a:ext uri="{FF2B5EF4-FFF2-40B4-BE49-F238E27FC236}">
                <a16:creationId xmlns:a16="http://schemas.microsoft.com/office/drawing/2014/main" id="{D7DC6122-7FD9-9E43-F1DC-FD9ED42AA385}"/>
              </a:ext>
            </a:extLst>
          </p:cNvPr>
          <p:cNvSpPr>
            <a:spLocks noGrp="1"/>
          </p:cNvSpPr>
          <p:nvPr>
            <p:ph idx="1"/>
          </p:nvPr>
        </p:nvSpPr>
        <p:spPr/>
        <p:txBody>
          <a:bodyPr/>
          <a:lstStyle/>
          <a:p>
            <a:r>
              <a:rPr lang="en-US" altLang="en-US" dirty="0"/>
              <a:t>The traditional standard sedimentation method</a:t>
            </a:r>
          </a:p>
          <a:p>
            <a:pPr lvl="1"/>
            <a:r>
              <a:rPr lang="en-US" altLang="en-US" dirty="0"/>
              <a:t>Formalin-ethyl acetate sedimentation (FES)</a:t>
            </a:r>
          </a:p>
          <a:p>
            <a:r>
              <a:rPr lang="en-US" altLang="en-US" dirty="0"/>
              <a:t>A number of manufacturers now market self-contained fecal concentration kits that do not use the solvent ethyl acetate.</a:t>
            </a:r>
          </a:p>
          <a:p>
            <a:r>
              <a:rPr lang="en-US" altLang="en-US" dirty="0"/>
              <a:t>Some kits incorporating collection and concentration in a single tube may not require centrifugation, making them useful in rural areas and developing countries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8CE450B-9AA1-5DA3-0ECD-E47A58C938DB}"/>
              </a:ext>
            </a:extLst>
          </p:cNvPr>
          <p:cNvSpPr>
            <a:spLocks noGrp="1"/>
          </p:cNvSpPr>
          <p:nvPr>
            <p:ph type="title"/>
          </p:nvPr>
        </p:nvSpPr>
        <p:spPr/>
        <p:txBody>
          <a:bodyPr/>
          <a:lstStyle/>
          <a:p>
            <a:r>
              <a:rPr lang="en-US" sz="3200" dirty="0"/>
              <a:t>Fecal Specimens</a:t>
            </a:r>
            <a:br>
              <a:rPr lang="en-US" sz="3200" dirty="0"/>
            </a:br>
            <a:r>
              <a:rPr lang="en-US" sz="3200" dirty="0"/>
              <a:t>Concentration Techniques</a:t>
            </a:r>
            <a:endParaRPr lang="en-US" altLang="en-US" sz="3200" dirty="0"/>
          </a:p>
        </p:txBody>
      </p:sp>
      <p:sp>
        <p:nvSpPr>
          <p:cNvPr id="60419" name="Content Placeholder 2">
            <a:extLst>
              <a:ext uri="{FF2B5EF4-FFF2-40B4-BE49-F238E27FC236}">
                <a16:creationId xmlns:a16="http://schemas.microsoft.com/office/drawing/2014/main" id="{CC39F360-2899-6EF0-C27C-74C1B0AAB9F4}"/>
              </a:ext>
            </a:extLst>
          </p:cNvPr>
          <p:cNvSpPr>
            <a:spLocks noGrp="1"/>
          </p:cNvSpPr>
          <p:nvPr>
            <p:ph idx="1"/>
          </p:nvPr>
        </p:nvSpPr>
        <p:spPr/>
        <p:txBody>
          <a:bodyPr/>
          <a:lstStyle/>
          <a:p>
            <a:r>
              <a:rPr lang="en-US" altLang="en-US" dirty="0"/>
              <a:t>Although these kits offer easier disposability and a cleaner preparation because of the filtration method used, studies indicate that their use is more expensive than that of the traditional FES method.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D957D04-7D5B-4524-7211-084938C18893}"/>
              </a:ext>
            </a:extLst>
          </p:cNvPr>
          <p:cNvSpPr>
            <a:spLocks noGrp="1"/>
          </p:cNvSpPr>
          <p:nvPr>
            <p:ph type="title"/>
          </p:nvPr>
        </p:nvSpPr>
        <p:spPr/>
        <p:txBody>
          <a:bodyPr/>
          <a:lstStyle/>
          <a:p>
            <a:r>
              <a:rPr lang="en-US" sz="3200" dirty="0"/>
              <a:t>Fecal Specimens</a:t>
            </a:r>
            <a:br>
              <a:rPr lang="en-US" sz="3200" dirty="0"/>
            </a:br>
            <a:r>
              <a:rPr lang="en-US" sz="3200" dirty="0"/>
              <a:t>Concentration Techniques</a:t>
            </a:r>
            <a:endParaRPr lang="en-US" altLang="en-US" sz="3200" dirty="0"/>
          </a:p>
        </p:txBody>
      </p:sp>
      <p:sp>
        <p:nvSpPr>
          <p:cNvPr id="61443" name="Content Placeholder 2">
            <a:extLst>
              <a:ext uri="{FF2B5EF4-FFF2-40B4-BE49-F238E27FC236}">
                <a16:creationId xmlns:a16="http://schemas.microsoft.com/office/drawing/2014/main" id="{AD778BD8-39E6-FBD8-AC81-53DC19C7D71E}"/>
              </a:ext>
            </a:extLst>
          </p:cNvPr>
          <p:cNvSpPr>
            <a:spLocks noGrp="1"/>
          </p:cNvSpPr>
          <p:nvPr>
            <p:ph idx="1"/>
          </p:nvPr>
        </p:nvSpPr>
        <p:spPr/>
        <p:txBody>
          <a:bodyPr/>
          <a:lstStyle/>
          <a:p>
            <a:r>
              <a:rPr lang="en-US" altLang="en-US" dirty="0"/>
              <a:t>The zinc sulfate method is the usual flotation procedure, although other methods such as zinc chloride are also available. </a:t>
            </a:r>
          </a:p>
          <a:p>
            <a:r>
              <a:rPr lang="en-US" altLang="en-US" dirty="0"/>
              <a:t>While the flotation methods yield less fecal debris in the finished preparation compared with the FES method, </a:t>
            </a:r>
          </a:p>
          <a:p>
            <a:pPr lvl="1"/>
            <a:r>
              <a:rPr lang="en-US" altLang="en-US" dirty="0"/>
              <a:t>the flotation liquids can cause operculated eggs to open or collapse. </a:t>
            </a:r>
          </a:p>
          <a:p>
            <a:pPr lvl="1"/>
            <a:r>
              <a:rPr lang="en-US" altLang="en-US" dirty="0"/>
              <a:t>Tends to distort protozoan cysts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855CF31-D419-26A6-30E6-C209F14F2376}"/>
              </a:ext>
            </a:extLst>
          </p:cNvPr>
          <p:cNvSpPr>
            <a:spLocks noGrp="1"/>
          </p:cNvSpPr>
          <p:nvPr>
            <p:ph type="title"/>
          </p:nvPr>
        </p:nvSpPr>
        <p:spPr/>
        <p:txBody>
          <a:bodyPr/>
          <a:lstStyle/>
          <a:p>
            <a:r>
              <a:rPr lang="en-US" sz="3200" dirty="0"/>
              <a:t>Fecal Specimens</a:t>
            </a:r>
            <a:br>
              <a:rPr lang="en-US" sz="3200" dirty="0"/>
            </a:br>
            <a:r>
              <a:rPr lang="en-US" sz="3200" dirty="0"/>
              <a:t>Concentration Techniques</a:t>
            </a:r>
            <a:endParaRPr lang="en-US" altLang="en-US" sz="3200" dirty="0"/>
          </a:p>
        </p:txBody>
      </p:sp>
      <p:sp>
        <p:nvSpPr>
          <p:cNvPr id="62467" name="Content Placeholder 2">
            <a:extLst>
              <a:ext uri="{FF2B5EF4-FFF2-40B4-BE49-F238E27FC236}">
                <a16:creationId xmlns:a16="http://schemas.microsoft.com/office/drawing/2014/main" id="{5297B39C-9DB6-0651-FD79-63A408B834D0}"/>
              </a:ext>
            </a:extLst>
          </p:cNvPr>
          <p:cNvSpPr>
            <a:spLocks noGrp="1"/>
          </p:cNvSpPr>
          <p:nvPr>
            <p:ph idx="1"/>
          </p:nvPr>
        </p:nvSpPr>
        <p:spPr/>
        <p:txBody>
          <a:bodyPr/>
          <a:lstStyle/>
          <a:p>
            <a:r>
              <a:rPr lang="en-US" altLang="en-US" dirty="0"/>
              <a:t>When a flotation method is used </a:t>
            </a:r>
          </a:p>
          <a:p>
            <a:pPr lvl="1"/>
            <a:r>
              <a:rPr lang="en-US" altLang="en-US" dirty="0"/>
              <a:t>infertile </a:t>
            </a:r>
            <a:r>
              <a:rPr lang="en-US" altLang="en-US" i="1" dirty="0"/>
              <a:t>Ascaris lumbricoides </a:t>
            </a:r>
            <a:r>
              <a:rPr lang="en-US" altLang="en-US" dirty="0"/>
              <a:t>eggs and </a:t>
            </a:r>
            <a:r>
              <a:rPr lang="en-US" altLang="en-US" i="1" dirty="0"/>
              <a:t>Schistosoma </a:t>
            </a:r>
            <a:r>
              <a:rPr lang="en-US" altLang="en-US" dirty="0"/>
              <a:t>spp. eggs may be missed. </a:t>
            </a:r>
          </a:p>
          <a:p>
            <a:pPr lvl="1"/>
            <a:r>
              <a:rPr lang="en-US" altLang="en-US" dirty="0"/>
              <a:t>Because of their high density, these eggs sink to the bottom of the test tube.</a:t>
            </a:r>
          </a:p>
          <a:p>
            <a:pPr lvl="1"/>
            <a:r>
              <a:rPr lang="en-US" altLang="en-US" dirty="0"/>
              <a:t>Most organisms tend to settle after about 30 minutes. Therefore, the examination should be performed as soon as possible after the procedure has been completed to ensure optimal recovery of organisms.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a:extLst>
              <a:ext uri="{FF2B5EF4-FFF2-40B4-BE49-F238E27FC236}">
                <a16:creationId xmlns:a16="http://schemas.microsoft.com/office/drawing/2014/main" id="{F07AD018-CAEF-D845-F87E-6991446F85EF}"/>
              </a:ext>
            </a:extLst>
          </p:cNvPr>
          <p:cNvSpPr>
            <a:spLocks noGrp="1"/>
          </p:cNvSpPr>
          <p:nvPr>
            <p:ph idx="1"/>
          </p:nvPr>
        </p:nvSpPr>
        <p:spPr/>
        <p:txBody>
          <a:bodyPr/>
          <a:lstStyle/>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lgn="ctr">
              <a:buFont typeface="Wingdings 2" panose="05020102010507070707" pitchFamily="18" charset="2"/>
              <a:buNone/>
            </a:pPr>
            <a:r>
              <a:rPr lang="en-US" altLang="en-US" sz="4000" i="1" dirty="0"/>
              <a:t>Permanently Stained Smears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76258F7-39F7-F167-8461-A463EC9AAB4B}"/>
              </a:ext>
            </a:extLst>
          </p:cNvPr>
          <p:cNvSpPr>
            <a:spLocks noGrp="1"/>
          </p:cNvSpPr>
          <p:nvPr>
            <p:ph type="title"/>
          </p:nvPr>
        </p:nvSpPr>
        <p:spPr/>
        <p:txBody>
          <a:bodyPr/>
          <a:lstStyle/>
          <a:p>
            <a:r>
              <a:rPr lang="en-US" altLang="en-US" sz="3200" i="1" dirty="0"/>
              <a:t>Fecal Specimens</a:t>
            </a:r>
            <a:br>
              <a:rPr lang="en-US" altLang="en-US" sz="3200" i="1" dirty="0"/>
            </a:br>
            <a:r>
              <a:rPr lang="en-US" altLang="en-US" sz="3200" i="1" dirty="0"/>
              <a:t>Permanently Stained Smears</a:t>
            </a:r>
            <a:br>
              <a:rPr lang="en-US" altLang="en-US" sz="3200" i="1" dirty="0"/>
            </a:br>
            <a:endParaRPr lang="en-US" altLang="en-US" sz="3200" dirty="0"/>
          </a:p>
        </p:txBody>
      </p:sp>
      <p:sp>
        <p:nvSpPr>
          <p:cNvPr id="65539" name="Content Placeholder 2">
            <a:extLst>
              <a:ext uri="{FF2B5EF4-FFF2-40B4-BE49-F238E27FC236}">
                <a16:creationId xmlns:a16="http://schemas.microsoft.com/office/drawing/2014/main" id="{82AE11A3-E97D-679D-EB52-6470AB6275FE}"/>
              </a:ext>
            </a:extLst>
          </p:cNvPr>
          <p:cNvSpPr>
            <a:spLocks noGrp="1"/>
          </p:cNvSpPr>
          <p:nvPr>
            <p:ph idx="1"/>
          </p:nvPr>
        </p:nvSpPr>
        <p:spPr/>
        <p:txBody>
          <a:bodyPr/>
          <a:lstStyle/>
          <a:p>
            <a:r>
              <a:rPr lang="en-US" altLang="en-US" dirty="0"/>
              <a:t>Permanently stained smear preparations of all stool specimens should be made to detect and identify protozoan trophozoites and cysts. </a:t>
            </a:r>
          </a:p>
          <a:p>
            <a:r>
              <a:rPr lang="en-US" altLang="en-US" dirty="0"/>
              <a:t>If the smear is stained properly, nuclear detail, size, and internal structures should be visible as they are needed for identification.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480641C-406E-56BD-D925-0E9CB43C125C}"/>
              </a:ext>
            </a:extLst>
          </p:cNvPr>
          <p:cNvSpPr>
            <a:spLocks noGrp="1"/>
          </p:cNvSpPr>
          <p:nvPr>
            <p:ph type="title"/>
          </p:nvPr>
        </p:nvSpPr>
        <p:spPr/>
        <p:txBody>
          <a:bodyPr/>
          <a:lstStyle/>
          <a:p>
            <a:pPr eaLnBrk="1" hangingPunct="1"/>
            <a:r>
              <a:rPr lang="en-US" altLang="en-US"/>
              <a:t>Important Considerations</a:t>
            </a:r>
          </a:p>
        </p:txBody>
      </p:sp>
      <p:sp>
        <p:nvSpPr>
          <p:cNvPr id="25603" name="Content Placeholder 2">
            <a:extLst>
              <a:ext uri="{FF2B5EF4-FFF2-40B4-BE49-F238E27FC236}">
                <a16:creationId xmlns:a16="http://schemas.microsoft.com/office/drawing/2014/main" id="{50BA5387-B3F6-FFEF-4D7A-3F77DB7BDEF9}"/>
              </a:ext>
            </a:extLst>
          </p:cNvPr>
          <p:cNvSpPr>
            <a:spLocks noGrp="1"/>
          </p:cNvSpPr>
          <p:nvPr>
            <p:ph idx="1"/>
          </p:nvPr>
        </p:nvSpPr>
        <p:spPr/>
        <p:txBody>
          <a:bodyPr/>
          <a:lstStyle/>
          <a:p>
            <a:pPr eaLnBrk="1" hangingPunct="1"/>
            <a:r>
              <a:rPr lang="en-US" altLang="en-US" dirty="0"/>
              <a:t>Important and significant information when a patient presents with an infection that may be caused by a parasite</a:t>
            </a:r>
          </a:p>
          <a:p>
            <a:pPr lvl="1" eaLnBrk="1" hangingPunct="1"/>
            <a:r>
              <a:rPr lang="en-US" altLang="en-US" dirty="0"/>
              <a:t>Patient symptoms</a:t>
            </a:r>
          </a:p>
          <a:p>
            <a:pPr lvl="1" eaLnBrk="1" hangingPunct="1"/>
            <a:r>
              <a:rPr lang="en-US" altLang="en-US" dirty="0"/>
              <a:t>Clinical history including travel history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EE9C2AA-44BC-BBF6-3CE8-3D76CA78B448}"/>
              </a:ext>
            </a:extLst>
          </p:cNvPr>
          <p:cNvSpPr>
            <a:spLocks noGrp="1"/>
          </p:cNvSpPr>
          <p:nvPr>
            <p:ph type="title"/>
          </p:nvPr>
        </p:nvSpPr>
        <p:spPr/>
        <p:txBody>
          <a:bodyPr/>
          <a:lstStyle/>
          <a:p>
            <a:r>
              <a:rPr lang="en-US" altLang="en-US" sz="3200" i="1" dirty="0"/>
              <a:t>Fecal Specimens</a:t>
            </a:r>
            <a:br>
              <a:rPr lang="en-US" altLang="en-US" sz="3200" i="1" dirty="0"/>
            </a:br>
            <a:r>
              <a:rPr lang="en-US" altLang="en-US" sz="3200" i="1" dirty="0"/>
              <a:t>Permanently Stained Smears</a:t>
            </a:r>
            <a:br>
              <a:rPr lang="en-US" altLang="en-US" sz="3200" i="1" dirty="0"/>
            </a:br>
            <a:endParaRPr lang="en-US" altLang="en-US" sz="3200" dirty="0"/>
          </a:p>
        </p:txBody>
      </p:sp>
      <p:sp>
        <p:nvSpPr>
          <p:cNvPr id="66563" name="Content Placeholder 2">
            <a:extLst>
              <a:ext uri="{FF2B5EF4-FFF2-40B4-BE49-F238E27FC236}">
                <a16:creationId xmlns:a16="http://schemas.microsoft.com/office/drawing/2014/main" id="{2194DA26-F989-2DA1-3C31-2CE00942D8D2}"/>
              </a:ext>
            </a:extLst>
          </p:cNvPr>
          <p:cNvSpPr>
            <a:spLocks noGrp="1"/>
          </p:cNvSpPr>
          <p:nvPr>
            <p:ph idx="1"/>
          </p:nvPr>
        </p:nvSpPr>
        <p:spPr/>
        <p:txBody>
          <a:bodyPr/>
          <a:lstStyle/>
          <a:p>
            <a:r>
              <a:rPr lang="en-US" altLang="en-US" dirty="0"/>
              <a:t>The permanent stains commonly used include iron hematoxylin and trichrome (Wheatley modification of the </a:t>
            </a:r>
            <a:r>
              <a:rPr lang="en-US" altLang="en-US" dirty="0" err="1"/>
              <a:t>Gomori</a:t>
            </a:r>
            <a:r>
              <a:rPr lang="en-US" altLang="en-US" dirty="0"/>
              <a:t> stain). </a:t>
            </a:r>
          </a:p>
          <a:p>
            <a:pPr marL="457200" lvl="1" indent="0">
              <a:buNone/>
            </a:pPr>
            <a:endParaRPr lang="en-US" altLang="en-US" dirty="0"/>
          </a:p>
          <a:p>
            <a:r>
              <a:rPr lang="en-US" altLang="en-US" dirty="0"/>
              <a:t>The stain of choice in most laboratories is the trichrome stain because results are somewhat less dependent on the technique, and the procedure is less time-consuming.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BD9E8FE-6603-CF44-2092-4D89F6B000AF}"/>
              </a:ext>
            </a:extLst>
          </p:cNvPr>
          <p:cNvSpPr>
            <a:spLocks noGrp="1"/>
          </p:cNvSpPr>
          <p:nvPr>
            <p:ph type="title"/>
          </p:nvPr>
        </p:nvSpPr>
        <p:spPr/>
        <p:txBody>
          <a:bodyPr/>
          <a:lstStyle/>
          <a:p>
            <a:pPr eaLnBrk="1" hangingPunct="1"/>
            <a:r>
              <a:rPr lang="en-US" altLang="en-US" sz="3200" i="1" dirty="0"/>
              <a:t>Fecal Specimens</a:t>
            </a:r>
            <a:br>
              <a:rPr lang="en-US" altLang="en-US" sz="3200" i="1" dirty="0"/>
            </a:br>
            <a:r>
              <a:rPr lang="en-US" altLang="en-US" sz="3200" i="1" dirty="0"/>
              <a:t>Permanently Stained Smears</a:t>
            </a:r>
            <a:r>
              <a:rPr lang="en-US" altLang="en-US" sz="4000" i="1" dirty="0"/>
              <a:t/>
            </a:r>
            <a:br>
              <a:rPr lang="en-US" altLang="en-US" sz="4000" i="1" dirty="0"/>
            </a:br>
            <a:endParaRPr lang="en-US" altLang="en-US" dirty="0"/>
          </a:p>
        </p:txBody>
      </p:sp>
      <p:sp>
        <p:nvSpPr>
          <p:cNvPr id="67587" name="Rectangle 3">
            <a:extLst>
              <a:ext uri="{FF2B5EF4-FFF2-40B4-BE49-F238E27FC236}">
                <a16:creationId xmlns:a16="http://schemas.microsoft.com/office/drawing/2014/main" id="{D1C7A15F-39AA-AF8E-1A47-20ED2186E8EE}"/>
              </a:ext>
            </a:extLst>
          </p:cNvPr>
          <p:cNvSpPr>
            <a:spLocks noGrp="1"/>
          </p:cNvSpPr>
          <p:nvPr>
            <p:ph idx="1"/>
          </p:nvPr>
        </p:nvSpPr>
        <p:spPr/>
        <p:txBody>
          <a:bodyPr/>
          <a:lstStyle/>
          <a:p>
            <a:pPr eaLnBrk="1" hangingPunct="1"/>
            <a:r>
              <a:rPr lang="en-US" altLang="en-US" dirty="0"/>
              <a:t>Some labs prepare the stain in-house, manufacturers provide prepared stains and reagents</a:t>
            </a:r>
          </a:p>
          <a:p>
            <a:pPr eaLnBrk="1" hangingPunct="1"/>
            <a:r>
              <a:rPr lang="en-US" altLang="en-US" dirty="0"/>
              <a:t>Trichrome staining can be performed on a smear made from a fresh stool specimen fixed in </a:t>
            </a:r>
            <a:r>
              <a:rPr lang="en-US" altLang="en-US" dirty="0" err="1"/>
              <a:t>Schaudinn</a:t>
            </a:r>
            <a:r>
              <a:rPr lang="en-US" altLang="en-US" dirty="0"/>
              <a:t> fixative or from one that has been preserved in PVA. </a:t>
            </a:r>
          </a:p>
          <a:p>
            <a:pPr eaLnBrk="1" hangingPunct="1"/>
            <a:r>
              <a:rPr lang="en-US" altLang="en-US" dirty="0"/>
              <a:t>Specimens preserved in SAF do not stain well with trichrome and should be stained with iron hematoxylin</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B8E7433-60E4-EE6C-300A-C6E138D437E2}"/>
              </a:ext>
            </a:extLst>
          </p:cNvPr>
          <p:cNvSpPr>
            <a:spLocks noGrp="1"/>
          </p:cNvSpPr>
          <p:nvPr>
            <p:ph type="title"/>
          </p:nvPr>
        </p:nvSpPr>
        <p:spPr/>
        <p:txBody>
          <a:bodyPr/>
          <a:lstStyle/>
          <a:p>
            <a:r>
              <a:rPr lang="en-US" altLang="en-US" sz="3200" i="1" dirty="0"/>
              <a:t>Fecal Specimens</a:t>
            </a:r>
            <a:br>
              <a:rPr lang="en-US" altLang="en-US" sz="3200" i="1" dirty="0"/>
            </a:br>
            <a:r>
              <a:rPr lang="en-US" altLang="en-US" sz="3200" i="1" dirty="0"/>
              <a:t>Permanently Stained Smears</a:t>
            </a:r>
            <a:br>
              <a:rPr lang="en-US" altLang="en-US" sz="3200" i="1" dirty="0"/>
            </a:br>
            <a:endParaRPr lang="en-US" altLang="en-US" sz="3200" dirty="0"/>
          </a:p>
        </p:txBody>
      </p:sp>
      <p:sp>
        <p:nvSpPr>
          <p:cNvPr id="69635" name="Content Placeholder 2">
            <a:extLst>
              <a:ext uri="{FF2B5EF4-FFF2-40B4-BE49-F238E27FC236}">
                <a16:creationId xmlns:a16="http://schemas.microsoft.com/office/drawing/2014/main" id="{E93F269C-68BE-5797-0A87-DD4847B0EBBA}"/>
              </a:ext>
            </a:extLst>
          </p:cNvPr>
          <p:cNvSpPr>
            <a:spLocks noGrp="1"/>
          </p:cNvSpPr>
          <p:nvPr>
            <p:ph idx="1"/>
          </p:nvPr>
        </p:nvSpPr>
        <p:spPr/>
        <p:txBody>
          <a:bodyPr/>
          <a:lstStyle/>
          <a:p>
            <a:r>
              <a:rPr lang="en-US" altLang="en-US" dirty="0"/>
              <a:t>Parasite features seen on a well-stained trichrome smear:</a:t>
            </a:r>
          </a:p>
          <a:p>
            <a:pPr lvl="1"/>
            <a:r>
              <a:rPr lang="en-US" altLang="en-US" dirty="0"/>
              <a:t>The cytoplasm of protozoan cysts and trophozoites stains blue-green, although </a:t>
            </a:r>
            <a:r>
              <a:rPr lang="en-US" altLang="en-US" i="1" dirty="0"/>
              <a:t>Entamoeba coli </a:t>
            </a:r>
            <a:r>
              <a:rPr lang="en-US" altLang="en-US" dirty="0"/>
              <a:t>often stains purple. </a:t>
            </a:r>
          </a:p>
          <a:p>
            <a:pPr lvl="1"/>
            <a:r>
              <a:rPr lang="en-US" altLang="en-US" dirty="0"/>
              <a:t>Nuclear peripheral chromatin (deoxyribonucleic acid [DNA] and proteins on the edge of the nucleus), </a:t>
            </a:r>
            <a:r>
              <a:rPr lang="en-US" altLang="en-US" dirty="0" err="1"/>
              <a:t>karyosome</a:t>
            </a:r>
            <a:r>
              <a:rPr lang="en-US" altLang="en-US" dirty="0"/>
              <a:t> (mass of chromatin in the nucleus), </a:t>
            </a:r>
            <a:r>
              <a:rPr lang="en-US" altLang="en-US" dirty="0" err="1"/>
              <a:t>chromatoidal</a:t>
            </a:r>
            <a:r>
              <a:rPr lang="en-US" altLang="en-US" dirty="0"/>
              <a:t> bars (dark-staining cytoplasmic inclusions of chromatin), and RBCs stain dark red to purple.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A02E66E-F803-5363-D17D-DC4DF0D7DBE2}"/>
              </a:ext>
            </a:extLst>
          </p:cNvPr>
          <p:cNvSpPr>
            <a:spLocks noGrp="1"/>
          </p:cNvSpPr>
          <p:nvPr>
            <p:ph type="title"/>
          </p:nvPr>
        </p:nvSpPr>
        <p:spPr/>
        <p:txBody>
          <a:bodyPr/>
          <a:lstStyle/>
          <a:p>
            <a:r>
              <a:rPr lang="en-US" altLang="en-US" sz="3200" i="1" dirty="0"/>
              <a:t>Fecal Specimens</a:t>
            </a:r>
            <a:br>
              <a:rPr lang="en-US" altLang="en-US" sz="3200" i="1" dirty="0"/>
            </a:br>
            <a:r>
              <a:rPr lang="en-US" altLang="en-US" sz="3200" i="1" dirty="0"/>
              <a:t>Permanently Stained Smears</a:t>
            </a:r>
            <a:br>
              <a:rPr lang="en-US" altLang="en-US" sz="3200" i="1" dirty="0"/>
            </a:br>
            <a:endParaRPr lang="en-US" altLang="en-US" sz="3200" dirty="0"/>
          </a:p>
        </p:txBody>
      </p:sp>
      <p:sp>
        <p:nvSpPr>
          <p:cNvPr id="70659" name="Content Placeholder 2">
            <a:extLst>
              <a:ext uri="{FF2B5EF4-FFF2-40B4-BE49-F238E27FC236}">
                <a16:creationId xmlns:a16="http://schemas.microsoft.com/office/drawing/2014/main" id="{3D195BA7-2C01-8478-C3FB-D6BE635379ED}"/>
              </a:ext>
            </a:extLst>
          </p:cNvPr>
          <p:cNvSpPr>
            <a:spLocks noGrp="1"/>
          </p:cNvSpPr>
          <p:nvPr>
            <p:ph idx="1"/>
          </p:nvPr>
        </p:nvSpPr>
        <p:spPr/>
        <p:txBody>
          <a:bodyPr/>
          <a:lstStyle/>
          <a:p>
            <a:r>
              <a:rPr lang="en-US" altLang="en-US" dirty="0"/>
              <a:t>Parasite features seen on a well-stained trichrome smear:</a:t>
            </a:r>
          </a:p>
          <a:p>
            <a:pPr lvl="1"/>
            <a:r>
              <a:rPr lang="en-US" altLang="en-US" dirty="0"/>
              <a:t>Eggs and larvae stain red; however, they are often distorted or destroyed in the staining process.</a:t>
            </a:r>
          </a:p>
          <a:p>
            <a:pPr lvl="1"/>
            <a:r>
              <a:rPr lang="en-US" altLang="en-US" dirty="0"/>
              <a:t>Background debris and yeasts stain green. </a:t>
            </a:r>
          </a:p>
          <a:p>
            <a:pPr marL="457200" lvl="1" indent="0">
              <a:buNone/>
            </a:pPr>
            <a:endParaRPr lang="en-US" altLang="en-US" dirty="0"/>
          </a:p>
          <a:p>
            <a:pPr lvl="1">
              <a:buSzPct val="150000"/>
              <a:buFont typeface="Arial" panose="020B0604020202020204" pitchFamily="34" charset="0"/>
              <a:buChar char="•"/>
            </a:pPr>
            <a:r>
              <a:rPr lang="en-US" altLang="en-US" dirty="0"/>
              <a:t>With an iron hematoxylin stain, the parasites stain gray to black, nuclear material stains black, and background material stains light blue to gray.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6A96C2B-D780-0937-F204-B29AC1817DCE}"/>
              </a:ext>
            </a:extLst>
          </p:cNvPr>
          <p:cNvSpPr>
            <a:spLocks noGrp="1"/>
          </p:cNvSpPr>
          <p:nvPr>
            <p:ph type="title"/>
          </p:nvPr>
        </p:nvSpPr>
        <p:spPr/>
        <p:txBody>
          <a:bodyPr/>
          <a:lstStyle/>
          <a:p>
            <a:r>
              <a:rPr lang="en-US" altLang="en-US" sz="3200" i="1" dirty="0"/>
              <a:t>Fecal Specimens</a:t>
            </a:r>
            <a:br>
              <a:rPr lang="en-US" altLang="en-US" sz="3200" i="1" dirty="0"/>
            </a:br>
            <a:r>
              <a:rPr lang="en-US" altLang="en-US" sz="3200" i="1" dirty="0"/>
              <a:t>Permanently Stained Smears</a:t>
            </a:r>
            <a:br>
              <a:rPr lang="en-US" altLang="en-US" sz="3200" i="1" dirty="0"/>
            </a:br>
            <a:endParaRPr lang="en-US" altLang="en-US" sz="3200" dirty="0"/>
          </a:p>
        </p:txBody>
      </p:sp>
      <p:sp>
        <p:nvSpPr>
          <p:cNvPr id="71683" name="Content Placeholder 2">
            <a:extLst>
              <a:ext uri="{FF2B5EF4-FFF2-40B4-BE49-F238E27FC236}">
                <a16:creationId xmlns:a16="http://schemas.microsoft.com/office/drawing/2014/main" id="{99A10B5C-5CA3-2220-2AC2-EFD8D46CBBC8}"/>
              </a:ext>
            </a:extLst>
          </p:cNvPr>
          <p:cNvSpPr>
            <a:spLocks noGrp="1"/>
          </p:cNvSpPr>
          <p:nvPr>
            <p:ph idx="1"/>
          </p:nvPr>
        </p:nvSpPr>
        <p:spPr/>
        <p:txBody>
          <a:bodyPr/>
          <a:lstStyle/>
          <a:p>
            <a:r>
              <a:rPr lang="en-US" altLang="en-US"/>
              <a:t>All permanently stained smears should be examined by first scanning for thick and thin areas using lower-power magnification (×10 or ×40 objective). </a:t>
            </a:r>
          </a:p>
          <a:p>
            <a:r>
              <a:rPr lang="en-US" altLang="en-US"/>
              <a:t>Thin areas should be selected and examined under oil immersion (×100 objective) for identification of organisms.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8A77CAE-05A0-E619-B676-53851463737E}"/>
              </a:ext>
            </a:extLst>
          </p:cNvPr>
          <p:cNvSpPr>
            <a:spLocks noGrp="1"/>
          </p:cNvSpPr>
          <p:nvPr>
            <p:ph type="title"/>
          </p:nvPr>
        </p:nvSpPr>
        <p:spPr/>
        <p:txBody>
          <a:bodyPr/>
          <a:lstStyle/>
          <a:p>
            <a:r>
              <a:rPr lang="en-US" altLang="en-US" sz="3200" i="1" dirty="0"/>
              <a:t>Fecal Specimens</a:t>
            </a:r>
            <a:br>
              <a:rPr lang="en-US" altLang="en-US" sz="3200" i="1" dirty="0"/>
            </a:br>
            <a:r>
              <a:rPr lang="en-US" altLang="en-US" sz="3200" i="1" dirty="0"/>
              <a:t>Permanently Stained Smears</a:t>
            </a:r>
            <a:br>
              <a:rPr lang="en-US" altLang="en-US" sz="3200" i="1" dirty="0"/>
            </a:br>
            <a:endParaRPr lang="en-US" altLang="en-US" sz="3200" dirty="0"/>
          </a:p>
        </p:txBody>
      </p:sp>
      <p:sp>
        <p:nvSpPr>
          <p:cNvPr id="73731" name="Content Placeholder 2">
            <a:extLst>
              <a:ext uri="{FF2B5EF4-FFF2-40B4-BE49-F238E27FC236}">
                <a16:creationId xmlns:a16="http://schemas.microsoft.com/office/drawing/2014/main" id="{EEAD2912-C881-D1FC-12F6-BA6BBA01D754}"/>
              </a:ext>
            </a:extLst>
          </p:cNvPr>
          <p:cNvSpPr>
            <a:spLocks noGrp="1"/>
          </p:cNvSpPr>
          <p:nvPr>
            <p:ph idx="1"/>
          </p:nvPr>
        </p:nvSpPr>
        <p:spPr/>
        <p:txBody>
          <a:bodyPr/>
          <a:lstStyle/>
          <a:p>
            <a:r>
              <a:rPr lang="en-US" altLang="en-US"/>
              <a:t>Organisms that stain lightly and may be difficult to identify in either the cyst or the trophozoite stage include </a:t>
            </a:r>
          </a:p>
          <a:p>
            <a:pPr lvl="1"/>
            <a:r>
              <a:rPr lang="en-US" altLang="en-US" i="1"/>
              <a:t>Entamoeba hartmanni, </a:t>
            </a:r>
          </a:p>
          <a:p>
            <a:pPr lvl="1"/>
            <a:r>
              <a:rPr lang="en-US" altLang="en-US" i="1"/>
              <a:t>Dientamoeba fragilis, </a:t>
            </a:r>
          </a:p>
          <a:p>
            <a:pPr lvl="1"/>
            <a:r>
              <a:rPr lang="en-US" altLang="en-US" i="1"/>
              <a:t>Endolimax nana</a:t>
            </a:r>
            <a:r>
              <a:rPr lang="en-US" altLang="en-US"/>
              <a:t>, </a:t>
            </a:r>
          </a:p>
          <a:p>
            <a:pPr lvl="1"/>
            <a:r>
              <a:rPr lang="en-US" altLang="en-US" i="1"/>
              <a:t>Chilomastix mesnili, </a:t>
            </a:r>
            <a:r>
              <a:rPr lang="en-US" altLang="en-US"/>
              <a:t>and </a:t>
            </a:r>
          </a:p>
          <a:p>
            <a:pPr lvl="1"/>
            <a:r>
              <a:rPr lang="en-US" altLang="en-US" i="1"/>
              <a:t>Giardia duoden</a:t>
            </a:r>
            <a:r>
              <a:rPr lang="en-US" altLang="en-US"/>
              <a:t>alis.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68165EC5-0D7F-E4BF-EDEA-B631E2C25520}"/>
              </a:ext>
            </a:extLst>
          </p:cNvPr>
          <p:cNvSpPr>
            <a:spLocks noGrp="1"/>
          </p:cNvSpPr>
          <p:nvPr>
            <p:ph type="title"/>
          </p:nvPr>
        </p:nvSpPr>
        <p:spPr/>
        <p:txBody>
          <a:bodyPr/>
          <a:lstStyle/>
          <a:p>
            <a:r>
              <a:rPr lang="en-US" altLang="en-US" sz="3200" i="1" dirty="0"/>
              <a:t>Fecal Specimens</a:t>
            </a:r>
            <a:br>
              <a:rPr lang="en-US" altLang="en-US" sz="3200" i="1" dirty="0"/>
            </a:br>
            <a:r>
              <a:rPr lang="en-US" altLang="en-US" sz="3200" i="1" dirty="0"/>
              <a:t>Permanently Stained Smears</a:t>
            </a:r>
            <a:br>
              <a:rPr lang="en-US" altLang="en-US" sz="3200" i="1" dirty="0"/>
            </a:br>
            <a:endParaRPr lang="en-US" altLang="en-US" sz="3200" dirty="0"/>
          </a:p>
        </p:txBody>
      </p:sp>
      <p:sp>
        <p:nvSpPr>
          <p:cNvPr id="74755" name="Content Placeholder 2">
            <a:extLst>
              <a:ext uri="{FF2B5EF4-FFF2-40B4-BE49-F238E27FC236}">
                <a16:creationId xmlns:a16="http://schemas.microsoft.com/office/drawing/2014/main" id="{8C88DE75-F933-B3B8-78D1-77E7E7A8F4CA}"/>
              </a:ext>
            </a:extLst>
          </p:cNvPr>
          <p:cNvSpPr>
            <a:spLocks noGrp="1"/>
          </p:cNvSpPr>
          <p:nvPr>
            <p:ph idx="1"/>
          </p:nvPr>
        </p:nvSpPr>
        <p:spPr/>
        <p:txBody>
          <a:bodyPr/>
          <a:lstStyle/>
          <a:p>
            <a:r>
              <a:rPr lang="en-US" altLang="en-US"/>
              <a:t>Modified acid-fast stain </a:t>
            </a:r>
          </a:p>
          <a:p>
            <a:pPr lvl="1"/>
            <a:r>
              <a:rPr lang="en-US" altLang="en-US"/>
              <a:t>The Kinyoun modified acid-fast stain is used to detect oocysts of </a:t>
            </a:r>
            <a:r>
              <a:rPr lang="en-US" altLang="en-US" i="1"/>
              <a:t>Cryptosporidium</a:t>
            </a:r>
            <a:r>
              <a:rPr lang="en-US" altLang="en-US"/>
              <a:t> spp., </a:t>
            </a:r>
            <a:r>
              <a:rPr lang="en-US" altLang="en-US" i="1"/>
              <a:t>Cystoisospora belli </a:t>
            </a:r>
            <a:r>
              <a:rPr lang="en-US" altLang="en-US"/>
              <a:t>(formerly Isospora belli), and </a:t>
            </a:r>
            <a:r>
              <a:rPr lang="en-US" altLang="en-US" i="1"/>
              <a:t>Cyclospora cayetanensis</a:t>
            </a:r>
            <a:r>
              <a:rPr lang="en-US" altLang="en-US"/>
              <a:t>. </a:t>
            </a:r>
          </a:p>
          <a:p>
            <a:pPr lvl="1"/>
            <a:r>
              <a:rPr lang="en-US" altLang="en-US"/>
              <a:t>With this procedure, the oocysts appear as magenta-stained organisms against a blue background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43C86-050D-CA92-9E9B-BDD62FD93B18}"/>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dirty="0"/>
              <a:t>Other Specimens Examined for Intestinal and Urogenital Parasites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5">
            <a:extLst>
              <a:ext uri="{FF2B5EF4-FFF2-40B4-BE49-F238E27FC236}">
                <a16:creationId xmlns:a16="http://schemas.microsoft.com/office/drawing/2014/main" id="{DBE5B08A-3BF5-B21A-DB03-70A5F3DBF86E}"/>
              </a:ext>
            </a:extLst>
          </p:cNvPr>
          <p:cNvSpPr>
            <a:spLocks noGrp="1"/>
          </p:cNvSpPr>
          <p:nvPr>
            <p:ph type="title"/>
          </p:nvPr>
        </p:nvSpPr>
        <p:spPr>
          <a:xfrm>
            <a:off x="762000" y="2590800"/>
            <a:ext cx="7772400" cy="1362075"/>
          </a:xfrm>
        </p:spPr>
        <p:txBody>
          <a:bodyPr/>
          <a:lstStyle/>
          <a:p>
            <a:r>
              <a:rPr lang="en-US" altLang="en-US" b="0" cap="none" dirty="0"/>
              <a:t>Cellophane Tape Preparation For Pinworm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B783601-5A45-0BB5-7F54-BAF95DDA0DBB}"/>
              </a:ext>
            </a:extLst>
          </p:cNvPr>
          <p:cNvSpPr>
            <a:spLocks noGrp="1"/>
          </p:cNvSpPr>
          <p:nvPr>
            <p:ph type="title"/>
          </p:nvPr>
        </p:nvSpPr>
        <p:spPr/>
        <p:txBody>
          <a:bodyPr/>
          <a:lstStyle/>
          <a:p>
            <a:pPr eaLnBrk="1" hangingPunct="1"/>
            <a:r>
              <a:rPr lang="en-US" altLang="en-US" sz="3600"/>
              <a:t>Cellophane Tape Test for Pinworm</a:t>
            </a:r>
          </a:p>
        </p:txBody>
      </p:sp>
      <p:sp>
        <p:nvSpPr>
          <p:cNvPr id="77827" name="Rectangle 3">
            <a:extLst>
              <a:ext uri="{FF2B5EF4-FFF2-40B4-BE49-F238E27FC236}">
                <a16:creationId xmlns:a16="http://schemas.microsoft.com/office/drawing/2014/main" id="{B5776E6A-2DDB-5135-A74F-9D95A005F70E}"/>
              </a:ext>
            </a:extLst>
          </p:cNvPr>
          <p:cNvSpPr>
            <a:spLocks noGrp="1"/>
          </p:cNvSpPr>
          <p:nvPr>
            <p:ph idx="1"/>
          </p:nvPr>
        </p:nvSpPr>
        <p:spPr>
          <a:xfrm>
            <a:off x="685800" y="1676400"/>
            <a:ext cx="7772400" cy="4454525"/>
          </a:xfrm>
        </p:spPr>
        <p:txBody>
          <a:bodyPr/>
          <a:lstStyle/>
          <a:p>
            <a:pPr eaLnBrk="1" hangingPunct="1"/>
            <a:r>
              <a:rPr lang="en-US" altLang="en-US" i="1" dirty="0"/>
              <a:t>Enterobius vermicularis </a:t>
            </a:r>
            <a:r>
              <a:rPr lang="en-US" altLang="en-US" dirty="0"/>
              <a:t>(pinworm)</a:t>
            </a:r>
          </a:p>
          <a:p>
            <a:pPr lvl="1" eaLnBrk="1" hangingPunct="1"/>
            <a:r>
              <a:rPr lang="en-US" altLang="en-US" dirty="0"/>
              <a:t>Female worms migrate from the anus at night to lay eggs in the perianal region</a:t>
            </a:r>
          </a:p>
          <a:p>
            <a:pPr eaLnBrk="1" hangingPunct="1"/>
            <a:r>
              <a:rPr lang="en-US" altLang="en-US" dirty="0"/>
              <a:t>Specimen collection procedure</a:t>
            </a:r>
            <a:endParaRPr lang="en-US" altLang="en-US" strike="sngStrike" dirty="0">
              <a:highlight>
                <a:srgbClr val="FFFF00"/>
              </a:highlight>
            </a:endParaRPr>
          </a:p>
          <a:p>
            <a:pPr lvl="1" eaLnBrk="1" hangingPunct="1"/>
            <a:r>
              <a:rPr lang="en-US" altLang="en-US" dirty="0"/>
              <a:t>This procedure involves swabbing the person’s perianal area with a tongue blade covered with cellophane tape (sticky side out).</a:t>
            </a:r>
          </a:p>
          <a:p>
            <a:pPr lvl="1" eaLnBrk="1" hangingPunct="1"/>
            <a:r>
              <a:rPr lang="en-US" altLang="en-US" dirty="0"/>
              <a:t>Collection should take place first thing in the morning before individual uses the bathroom or has bathed.</a:t>
            </a:r>
          </a:p>
          <a:p>
            <a:pPr lvl="1" eaLnBrk="1" hangingPunct="1"/>
            <a:endParaRPr lang="en-US" alt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6140DE4-9256-3243-0531-C3923EEE3629}"/>
              </a:ext>
            </a:extLst>
          </p:cNvPr>
          <p:cNvSpPr>
            <a:spLocks noGrp="1"/>
          </p:cNvSpPr>
          <p:nvPr>
            <p:ph type="title"/>
          </p:nvPr>
        </p:nvSpPr>
        <p:spPr/>
        <p:txBody>
          <a:bodyPr/>
          <a:lstStyle/>
          <a:p>
            <a:pPr eaLnBrk="1" hangingPunct="1"/>
            <a:r>
              <a:rPr lang="en-US" altLang="en-US" dirty="0"/>
              <a:t>Important Considerations (Cont.)</a:t>
            </a:r>
          </a:p>
        </p:txBody>
      </p:sp>
      <p:sp>
        <p:nvSpPr>
          <p:cNvPr id="26627" name="Content Placeholder 2">
            <a:extLst>
              <a:ext uri="{FF2B5EF4-FFF2-40B4-BE49-F238E27FC236}">
                <a16:creationId xmlns:a16="http://schemas.microsoft.com/office/drawing/2014/main" id="{200D4B74-8949-1B43-4C17-77DDDBF738BC}"/>
              </a:ext>
            </a:extLst>
          </p:cNvPr>
          <p:cNvSpPr>
            <a:spLocks noGrp="1"/>
          </p:cNvSpPr>
          <p:nvPr>
            <p:ph idx="1"/>
          </p:nvPr>
        </p:nvSpPr>
        <p:spPr/>
        <p:txBody>
          <a:bodyPr/>
          <a:lstStyle/>
          <a:p>
            <a:pPr eaLnBrk="1" hangingPunct="1"/>
            <a:r>
              <a:rPr lang="en-US" altLang="en-US"/>
              <a:t>The primary care provider and the laboratory scientist should collaborate to ensure </a:t>
            </a:r>
          </a:p>
          <a:p>
            <a:pPr lvl="1" eaLnBrk="1" hangingPunct="1"/>
            <a:r>
              <a:rPr lang="en-US" altLang="en-US"/>
              <a:t>the appropriate specimen is collected.</a:t>
            </a:r>
          </a:p>
          <a:p>
            <a:pPr lvl="1" eaLnBrk="1" hangingPunct="1"/>
            <a:r>
              <a:rPr lang="en-US" altLang="en-US"/>
              <a:t>proper specimen collection, handling, and examination occur.</a:t>
            </a:r>
          </a:p>
          <a:p>
            <a:pPr eaLnBrk="1" hangingPunct="1"/>
            <a:r>
              <a:rPr lang="en-US" altLang="en-US"/>
              <a:t>Parasite recovery is only as good as the adequacy of the specimen submitted and following established laboratory procedures.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8BC96E2-3F5A-9AA3-0554-43704B442CD8}"/>
              </a:ext>
            </a:extLst>
          </p:cNvPr>
          <p:cNvSpPr>
            <a:spLocks noGrp="1"/>
          </p:cNvSpPr>
          <p:nvPr>
            <p:ph type="title"/>
          </p:nvPr>
        </p:nvSpPr>
        <p:spPr/>
        <p:txBody>
          <a:bodyPr/>
          <a:lstStyle/>
          <a:p>
            <a:pPr eaLnBrk="1" hangingPunct="1"/>
            <a:r>
              <a:rPr lang="en-US" altLang="en-US" sz="3600" dirty="0"/>
              <a:t>Cellophane Tape Test for Pinworm (Cont.)</a:t>
            </a:r>
          </a:p>
        </p:txBody>
      </p:sp>
      <p:sp>
        <p:nvSpPr>
          <p:cNvPr id="78851" name="Rectangle 3">
            <a:extLst>
              <a:ext uri="{FF2B5EF4-FFF2-40B4-BE49-F238E27FC236}">
                <a16:creationId xmlns:a16="http://schemas.microsoft.com/office/drawing/2014/main" id="{CAFF8256-537C-E283-9D2A-B0A602FCD4DB}"/>
              </a:ext>
            </a:extLst>
          </p:cNvPr>
          <p:cNvSpPr>
            <a:spLocks noGrp="1"/>
          </p:cNvSpPr>
          <p:nvPr>
            <p:ph idx="1"/>
          </p:nvPr>
        </p:nvSpPr>
        <p:spPr>
          <a:xfrm>
            <a:off x="685800" y="1676400"/>
            <a:ext cx="7772400" cy="4454525"/>
          </a:xfrm>
        </p:spPr>
        <p:txBody>
          <a:bodyPr/>
          <a:lstStyle/>
          <a:p>
            <a:pPr eaLnBrk="1" hangingPunct="1"/>
            <a:r>
              <a:rPr lang="en-US" altLang="en-US" dirty="0"/>
              <a:t>Specimen collection procedure </a:t>
            </a:r>
            <a:endParaRPr lang="en-US" altLang="en-US" strike="sngStrike" dirty="0">
              <a:highlight>
                <a:srgbClr val="FFFF00"/>
              </a:highlight>
            </a:endParaRPr>
          </a:p>
          <a:p>
            <a:pPr lvl="1" eaLnBrk="1" hangingPunct="1"/>
            <a:r>
              <a:rPr lang="en-US" altLang="en-US" dirty="0"/>
              <a:t>After the sample has been taken, the sticky side of the tape is placed on a microscope slide and scanned at low- and high-power magnification for the characteristically shaped eggs. </a:t>
            </a:r>
          </a:p>
          <a:p>
            <a:pPr lvl="1" eaLnBrk="1" hangingPunct="1"/>
            <a:r>
              <a:rPr lang="en-US" altLang="en-US" dirty="0"/>
              <a:t>Adaptations of this procedure using paddles with a sticky surface are commercially available</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5">
            <a:extLst>
              <a:ext uri="{FF2B5EF4-FFF2-40B4-BE49-F238E27FC236}">
                <a16:creationId xmlns:a16="http://schemas.microsoft.com/office/drawing/2014/main" id="{68A0E32A-7715-84B5-6C73-BC7DD6E997B0}"/>
              </a:ext>
            </a:extLst>
          </p:cNvPr>
          <p:cNvSpPr>
            <a:spLocks noGrp="1"/>
          </p:cNvSpPr>
          <p:nvPr>
            <p:ph type="title"/>
          </p:nvPr>
        </p:nvSpPr>
        <p:spPr/>
        <p:txBody>
          <a:bodyPr/>
          <a:lstStyle/>
          <a:p>
            <a:r>
              <a:rPr lang="en-US" altLang="en-US" b="0" cap="none"/>
              <a:t>Duodenal Aspirates and Sigmoidoscopy Specimens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A4479DEC-7E1C-ED65-8B2C-AA56ED8F31CB}"/>
              </a:ext>
            </a:extLst>
          </p:cNvPr>
          <p:cNvSpPr>
            <a:spLocks noGrp="1"/>
          </p:cNvSpPr>
          <p:nvPr>
            <p:ph type="title"/>
          </p:nvPr>
        </p:nvSpPr>
        <p:spPr/>
        <p:txBody>
          <a:bodyPr/>
          <a:lstStyle/>
          <a:p>
            <a:r>
              <a:rPr lang="en-US" altLang="en-US"/>
              <a:t>Duodenal Aspirates</a:t>
            </a:r>
          </a:p>
        </p:txBody>
      </p:sp>
      <p:sp>
        <p:nvSpPr>
          <p:cNvPr id="80899" name="Content Placeholder 2">
            <a:extLst>
              <a:ext uri="{FF2B5EF4-FFF2-40B4-BE49-F238E27FC236}">
                <a16:creationId xmlns:a16="http://schemas.microsoft.com/office/drawing/2014/main" id="{B65AEF0C-37F7-1905-531A-F7F61C36F270}"/>
              </a:ext>
            </a:extLst>
          </p:cNvPr>
          <p:cNvSpPr>
            <a:spLocks noGrp="1"/>
          </p:cNvSpPr>
          <p:nvPr>
            <p:ph idx="1"/>
          </p:nvPr>
        </p:nvSpPr>
        <p:spPr/>
        <p:txBody>
          <a:bodyPr/>
          <a:lstStyle/>
          <a:p>
            <a:r>
              <a:rPr lang="en-US" altLang="en-US" dirty="0"/>
              <a:t>Material obtained from duodenal aspirate or from the duodenal capsule Entero-Test </a:t>
            </a:r>
          </a:p>
          <a:p>
            <a:pPr lvl="1"/>
            <a:r>
              <a:rPr lang="en-US" altLang="en-US" dirty="0"/>
              <a:t>may be collected in cases of suspected giardiasis or strongyloidiasis when clinical symptoms are suggestive of infection, but repeated stool examination results are negative</a:t>
            </a:r>
          </a:p>
          <a:p>
            <a:r>
              <a:rPr lang="en-US" altLang="en-US" dirty="0"/>
              <a:t>Entero-Test </a:t>
            </a:r>
          </a:p>
          <a:p>
            <a:pPr lvl="1"/>
            <a:r>
              <a:rPr lang="en-US" altLang="en-US" dirty="0"/>
              <a:t>Patient swallows a gelatin capsule containing a weighted string</a:t>
            </a:r>
          </a:p>
          <a:p>
            <a:pPr lvl="1"/>
            <a:r>
              <a:rPr lang="en-US" altLang="en-US" dirty="0"/>
              <a:t>One end is taped to the side of a patient’s mouth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0F773F85-68A8-06CC-0605-E35C806140E4}"/>
              </a:ext>
            </a:extLst>
          </p:cNvPr>
          <p:cNvSpPr>
            <a:spLocks noGrp="1"/>
          </p:cNvSpPr>
          <p:nvPr>
            <p:ph type="title"/>
          </p:nvPr>
        </p:nvSpPr>
        <p:spPr>
          <a:xfrm>
            <a:off x="457200" y="160338"/>
            <a:ext cx="8229600" cy="1143000"/>
          </a:xfrm>
        </p:spPr>
        <p:txBody>
          <a:bodyPr/>
          <a:lstStyle/>
          <a:p>
            <a:r>
              <a:rPr lang="en-US" altLang="en-US" dirty="0"/>
              <a:t>Duodenal Aspirates (Cont.)</a:t>
            </a:r>
          </a:p>
        </p:txBody>
      </p:sp>
      <p:sp>
        <p:nvSpPr>
          <p:cNvPr id="81923" name="Content Placeholder 2">
            <a:extLst>
              <a:ext uri="{FF2B5EF4-FFF2-40B4-BE49-F238E27FC236}">
                <a16:creationId xmlns:a16="http://schemas.microsoft.com/office/drawing/2014/main" id="{0B6B8E8C-C281-11B8-1719-A6E1D4C97375}"/>
              </a:ext>
            </a:extLst>
          </p:cNvPr>
          <p:cNvSpPr>
            <a:spLocks noGrp="1"/>
          </p:cNvSpPr>
          <p:nvPr>
            <p:ph idx="1"/>
          </p:nvPr>
        </p:nvSpPr>
        <p:spPr/>
        <p:txBody>
          <a:bodyPr/>
          <a:lstStyle/>
          <a:p>
            <a:r>
              <a:rPr lang="en-US" altLang="en-US"/>
              <a:t>Entero-Test </a:t>
            </a:r>
          </a:p>
          <a:p>
            <a:pPr lvl="1"/>
            <a:r>
              <a:rPr lang="en-US" altLang="en-US"/>
              <a:t>The weighted end is carried into the upper small intestine. </a:t>
            </a:r>
          </a:p>
          <a:p>
            <a:pPr lvl="1"/>
            <a:r>
              <a:rPr lang="en-US" altLang="en-US"/>
              <a:t>After about 4 hours, the string is brought up, and part of the mucus adhering to the surface is stripped off and examined on a wet mount for motile trophozoites.</a:t>
            </a:r>
          </a:p>
          <a:p>
            <a:pPr lvl="1"/>
            <a:r>
              <a:rPr lang="en-US" altLang="en-US"/>
              <a:t>The remainder of the specimen is placed in a fixative for a permanently stained smear. </a:t>
            </a:r>
          </a:p>
          <a:p>
            <a:pPr lvl="2"/>
            <a:r>
              <a:rPr lang="en-US" altLang="en-US"/>
              <a:t>Eggs of </a:t>
            </a:r>
            <a:r>
              <a:rPr lang="en-US" altLang="en-US" i="1"/>
              <a:t>Fasciola hepatica </a:t>
            </a:r>
            <a:r>
              <a:rPr lang="en-US" altLang="en-US"/>
              <a:t>and </a:t>
            </a:r>
            <a:r>
              <a:rPr lang="en-US" altLang="en-US" i="1"/>
              <a:t>Clonorchis sinensis </a:t>
            </a:r>
            <a:r>
              <a:rPr lang="en-US" altLang="en-US"/>
              <a:t>as well as oocysts of </a:t>
            </a:r>
            <a:r>
              <a:rPr lang="en-US" altLang="en-US" i="1"/>
              <a:t>Cryptosporidium </a:t>
            </a:r>
            <a:r>
              <a:rPr lang="en-US" altLang="en-US"/>
              <a:t>and </a:t>
            </a:r>
            <a:r>
              <a:rPr lang="en-US" altLang="en-US" i="1"/>
              <a:t>C. belli </a:t>
            </a:r>
            <a:r>
              <a:rPr lang="en-US" altLang="en-US"/>
              <a:t>can also be recovered.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6964155A-D0C6-129B-4DA9-C1D05715B63A}"/>
              </a:ext>
            </a:extLst>
          </p:cNvPr>
          <p:cNvSpPr>
            <a:spLocks noGrp="1"/>
          </p:cNvSpPr>
          <p:nvPr>
            <p:ph type="title"/>
          </p:nvPr>
        </p:nvSpPr>
        <p:spPr>
          <a:xfrm>
            <a:off x="464770" y="165016"/>
            <a:ext cx="8229600" cy="1143000"/>
          </a:xfrm>
        </p:spPr>
        <p:txBody>
          <a:bodyPr/>
          <a:lstStyle/>
          <a:p>
            <a:r>
              <a:rPr lang="en-US" altLang="en-US" dirty="0"/>
              <a:t>Sigmoidoscopy Specimens</a:t>
            </a:r>
          </a:p>
        </p:txBody>
      </p:sp>
      <p:sp>
        <p:nvSpPr>
          <p:cNvPr id="82947" name="Content Placeholder 2">
            <a:extLst>
              <a:ext uri="{FF2B5EF4-FFF2-40B4-BE49-F238E27FC236}">
                <a16:creationId xmlns:a16="http://schemas.microsoft.com/office/drawing/2014/main" id="{903FBC61-4EEC-3FF7-4A02-B70B3F4D8F26}"/>
              </a:ext>
            </a:extLst>
          </p:cNvPr>
          <p:cNvSpPr>
            <a:spLocks noGrp="1"/>
          </p:cNvSpPr>
          <p:nvPr>
            <p:ph idx="1"/>
          </p:nvPr>
        </p:nvSpPr>
        <p:spPr>
          <a:xfrm>
            <a:off x="609600" y="1219200"/>
            <a:ext cx="8229600" cy="5029200"/>
          </a:xfrm>
        </p:spPr>
        <p:txBody>
          <a:bodyPr/>
          <a:lstStyle/>
          <a:p>
            <a:r>
              <a:rPr lang="en-US" altLang="en-US" dirty="0"/>
              <a:t>Scrapings or aspirates obtained by sigmoidoscopy may be used to diagnose amebiasis or cryptosporidiosis. </a:t>
            </a:r>
          </a:p>
          <a:p>
            <a:r>
              <a:rPr lang="en-US" altLang="en-US" dirty="0"/>
              <a:t>Examine immediately for motile trophozoites</a:t>
            </a:r>
          </a:p>
          <a:p>
            <a:r>
              <a:rPr lang="en-US" altLang="en-US" dirty="0"/>
              <a:t>Place a portion of the sample in fixative  for permanently stained smears </a:t>
            </a:r>
            <a:r>
              <a:rPr lang="en-US" altLang="en-US" strike="sngStrike" dirty="0"/>
              <a:t> </a:t>
            </a:r>
          </a:p>
          <a:p>
            <a:r>
              <a:rPr lang="en-US" altLang="en-US" dirty="0"/>
              <a:t>If cryptosporidiosis is suspected, a smear for staining with a modified acid-fast stain or by a fluorescent procedure should be prepared.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50C89-A4D4-CF48-C334-A697956CD43D}"/>
              </a:ext>
            </a:extLst>
          </p:cNvPr>
          <p:cNvSpPr>
            <a:spLocks noGrp="1"/>
          </p:cNvSpPr>
          <p:nvPr>
            <p:ph type="title"/>
          </p:nvPr>
        </p:nvSpPr>
        <p:spPr/>
        <p:txBody>
          <a:bodyPr/>
          <a:lstStyle/>
          <a:p>
            <a:pPr>
              <a:defRPr/>
            </a:pPr>
            <a:r>
              <a:rPr lang="en-US" b="0" cap="none" dirty="0"/>
              <a:t>Urine, Vaginal, And Urethral Specimens</a:t>
            </a:r>
            <a:r>
              <a:rPr lang="en-US" dirty="0"/>
              <a:t/>
            </a:r>
            <a:br>
              <a:rPr lang="en-US" dirty="0"/>
            </a:br>
            <a:endParaRPr lang="en-US" dirty="0"/>
          </a:p>
        </p:txBody>
      </p:sp>
      <p:sp>
        <p:nvSpPr>
          <p:cNvPr id="3" name="Content Placeholder 2">
            <a:extLst>
              <a:ext uri="{FF2B5EF4-FFF2-40B4-BE49-F238E27FC236}">
                <a16:creationId xmlns:a16="http://schemas.microsoft.com/office/drawing/2014/main" id="{730A39A2-F5BA-D799-C255-81997F29E97B}"/>
              </a:ext>
            </a:extLst>
          </p:cNvPr>
          <p:cNvSpPr>
            <a:spLocks noGrp="1"/>
          </p:cNvSpPr>
          <p:nvPr>
            <p:ph type="body" idx="1"/>
          </p:nvPr>
        </p:nvSpPr>
        <p:spPr/>
        <p:txBody>
          <a:bodyPr/>
          <a:lstStyle/>
          <a:p>
            <a:pPr>
              <a:defRPr/>
            </a:pPr>
            <a:endParaRPr lang="en-US" dirty="0"/>
          </a:p>
          <a:p>
            <a:pPr>
              <a:defRPr/>
            </a:pPr>
            <a:endParaRPr lang="en-US" dirty="0"/>
          </a:p>
          <a:p>
            <a:pPr>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F1BCBE5-6C91-7AC8-D0B1-1EA08ACA798B}"/>
              </a:ext>
            </a:extLst>
          </p:cNvPr>
          <p:cNvSpPr>
            <a:spLocks noGrp="1"/>
          </p:cNvSpPr>
          <p:nvPr>
            <p:ph type="title"/>
          </p:nvPr>
        </p:nvSpPr>
        <p:spPr/>
        <p:txBody>
          <a:bodyPr/>
          <a:lstStyle/>
          <a:p>
            <a:r>
              <a:rPr lang="en-US" sz="3200" b="0" cap="none" dirty="0"/>
              <a:t>Urine, Vaginal, And Urethral Specimens</a:t>
            </a:r>
            <a:endParaRPr lang="en-US" altLang="en-US" sz="3200" dirty="0"/>
          </a:p>
        </p:txBody>
      </p:sp>
      <p:sp>
        <p:nvSpPr>
          <p:cNvPr id="86019" name="Content Placeholder 2">
            <a:extLst>
              <a:ext uri="{FF2B5EF4-FFF2-40B4-BE49-F238E27FC236}">
                <a16:creationId xmlns:a16="http://schemas.microsoft.com/office/drawing/2014/main" id="{4859A6B9-B3E8-5424-D12E-C7706B60C063}"/>
              </a:ext>
            </a:extLst>
          </p:cNvPr>
          <p:cNvSpPr>
            <a:spLocks noGrp="1"/>
          </p:cNvSpPr>
          <p:nvPr>
            <p:ph idx="1"/>
          </p:nvPr>
        </p:nvSpPr>
        <p:spPr/>
        <p:txBody>
          <a:bodyPr/>
          <a:lstStyle/>
          <a:p>
            <a:r>
              <a:rPr lang="en-US" altLang="en-US"/>
              <a:t>Urine sediment can be screened for these parasites</a:t>
            </a:r>
          </a:p>
          <a:p>
            <a:pPr lvl="1"/>
            <a:r>
              <a:rPr lang="en-US" altLang="en-US" i="1"/>
              <a:t>Schistosoma haematobium </a:t>
            </a:r>
            <a:r>
              <a:rPr lang="en-US" altLang="en-US"/>
              <a:t>eggs</a:t>
            </a:r>
          </a:p>
          <a:p>
            <a:pPr lvl="1"/>
            <a:r>
              <a:rPr lang="en-US" altLang="en-US" i="1"/>
              <a:t>E. vermicularis </a:t>
            </a:r>
            <a:r>
              <a:rPr lang="en-US" altLang="en-US"/>
              <a:t>eggs</a:t>
            </a:r>
          </a:p>
          <a:p>
            <a:pPr lvl="1"/>
            <a:r>
              <a:rPr lang="en-US" altLang="en-US" i="1"/>
              <a:t>Trichomonas vaginalis </a:t>
            </a:r>
            <a:r>
              <a:rPr lang="en-US" altLang="en-US"/>
              <a:t>trophozoites</a:t>
            </a:r>
          </a:p>
          <a:p>
            <a:pPr lvl="2"/>
            <a:r>
              <a:rPr lang="en-US" altLang="en-US" i="1"/>
              <a:t>T. vaginalis </a:t>
            </a:r>
            <a:r>
              <a:rPr lang="en-US" altLang="en-US"/>
              <a:t>can also be detected in a wet mount of vaginal or urethral discharge. </a:t>
            </a:r>
          </a:p>
          <a:p>
            <a:pPr lvl="2"/>
            <a:r>
              <a:rPr lang="en-US" altLang="en-US"/>
              <a:t>Envelope culture methods for </a:t>
            </a:r>
            <a:r>
              <a:rPr lang="en-US" altLang="en-US" i="1"/>
              <a:t>T. vaginalis</a:t>
            </a:r>
            <a:r>
              <a:rPr lang="en-US" altLang="en-US"/>
              <a:t>, are available </a:t>
            </a:r>
          </a:p>
          <a:p>
            <a:pPr marL="1371600" lvl="3" indent="0">
              <a:buFont typeface="Wingdings 3" panose="05040102010807070707" pitchFamily="18" charset="2"/>
              <a:buNone/>
            </a:pPr>
            <a:r>
              <a:rPr lang="en-US" altLang="en-US"/>
              <a:t>Specimen is added to the medium and incubated; macroscopic growth can be seen n macroscopically through the bag</a:t>
            </a:r>
          </a:p>
          <a:p>
            <a:pPr lvl="2"/>
            <a:r>
              <a:rPr lang="en-US" altLang="en-US"/>
              <a:t>Rapid antigen tests and molecular assays are available too.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5">
            <a:extLst>
              <a:ext uri="{FF2B5EF4-FFF2-40B4-BE49-F238E27FC236}">
                <a16:creationId xmlns:a16="http://schemas.microsoft.com/office/drawing/2014/main" id="{1220539C-161F-7B54-468F-D4AA27D5FAA5}"/>
              </a:ext>
            </a:extLst>
          </p:cNvPr>
          <p:cNvSpPr>
            <a:spLocks noGrp="1"/>
          </p:cNvSpPr>
          <p:nvPr>
            <p:ph type="title"/>
          </p:nvPr>
        </p:nvSpPr>
        <p:spPr/>
        <p:txBody>
          <a:bodyPr/>
          <a:lstStyle/>
          <a:p>
            <a:r>
              <a:rPr lang="en-US" altLang="en-US" b="0" cap="none" dirty="0"/>
              <a:t>Sputum</a:t>
            </a:r>
            <a:br>
              <a:rPr lang="en-US" altLang="en-US" b="0" cap="none" dirty="0"/>
            </a:br>
            <a:endParaRPr lang="en-US" altLang="en-US" b="0" cap="none" dirty="0"/>
          </a:p>
        </p:txBody>
      </p:sp>
      <p:sp>
        <p:nvSpPr>
          <p:cNvPr id="3" name="Content Placeholder 2">
            <a:extLst>
              <a:ext uri="{FF2B5EF4-FFF2-40B4-BE49-F238E27FC236}">
                <a16:creationId xmlns:a16="http://schemas.microsoft.com/office/drawing/2014/main" id="{16ADCF17-3BF3-CBFF-1BE2-D0B5B4063474}"/>
              </a:ext>
            </a:extLst>
          </p:cNvPr>
          <p:cNvSpPr>
            <a:spLocks noGrp="1"/>
          </p:cNvSpPr>
          <p:nvPr>
            <p:ph type="body" idx="1"/>
          </p:nvPr>
        </p:nvSpPr>
        <p:spPr/>
        <p:txBody>
          <a:bodyPr/>
          <a:lstStyle/>
          <a:p>
            <a:pPr>
              <a:defRPr/>
            </a:pPr>
            <a:endParaRPr lang="en-US" dirty="0"/>
          </a:p>
          <a:p>
            <a:pPr>
              <a:defRPr/>
            </a:pPr>
            <a:endParaRPr lang="en-US" dirty="0"/>
          </a:p>
          <a:p>
            <a:pP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067ACB3-D21F-B285-2E20-D9CB53B541F1}"/>
              </a:ext>
            </a:extLst>
          </p:cNvPr>
          <p:cNvSpPr>
            <a:spLocks noGrp="1"/>
          </p:cNvSpPr>
          <p:nvPr>
            <p:ph type="title"/>
          </p:nvPr>
        </p:nvSpPr>
        <p:spPr>
          <a:xfrm>
            <a:off x="152400" y="228600"/>
            <a:ext cx="8991600" cy="1219200"/>
          </a:xfrm>
        </p:spPr>
        <p:txBody>
          <a:bodyPr/>
          <a:lstStyle/>
          <a:p>
            <a:pPr eaLnBrk="1" hangingPunct="1"/>
            <a:r>
              <a:rPr lang="en-US" altLang="en-US" sz="3600" b="0" cap="none" dirty="0"/>
              <a:t>Sputum</a:t>
            </a:r>
            <a:br>
              <a:rPr lang="en-US" altLang="en-US" sz="3600" b="0" cap="none" dirty="0"/>
            </a:br>
            <a:endParaRPr lang="en-US" altLang="en-US" sz="3600" dirty="0"/>
          </a:p>
        </p:txBody>
      </p:sp>
      <p:sp>
        <p:nvSpPr>
          <p:cNvPr id="88067" name="Rectangle 3">
            <a:extLst>
              <a:ext uri="{FF2B5EF4-FFF2-40B4-BE49-F238E27FC236}">
                <a16:creationId xmlns:a16="http://schemas.microsoft.com/office/drawing/2014/main" id="{EC8D87B7-95E5-87CC-D056-6594637C010F}"/>
              </a:ext>
            </a:extLst>
          </p:cNvPr>
          <p:cNvSpPr>
            <a:spLocks noGrp="1"/>
          </p:cNvSpPr>
          <p:nvPr>
            <p:ph idx="1"/>
          </p:nvPr>
        </p:nvSpPr>
        <p:spPr/>
        <p:txBody>
          <a:bodyPr/>
          <a:lstStyle/>
          <a:p>
            <a:pPr eaLnBrk="1" hangingPunct="1"/>
            <a:r>
              <a:rPr lang="en-US" altLang="en-US" dirty="0"/>
              <a:t>In cases of </a:t>
            </a:r>
            <a:r>
              <a:rPr lang="en-US" altLang="en-US" i="1" dirty="0" err="1"/>
              <a:t>Strongyloides</a:t>
            </a:r>
            <a:r>
              <a:rPr lang="en-US" altLang="en-US" i="1" dirty="0"/>
              <a:t> </a:t>
            </a:r>
            <a:r>
              <a:rPr lang="en-US" altLang="en-US" i="1" dirty="0" err="1"/>
              <a:t>stercoralis</a:t>
            </a:r>
            <a:r>
              <a:rPr lang="en-US" altLang="en-US" dirty="0"/>
              <a:t> </a:t>
            </a:r>
            <a:r>
              <a:rPr lang="en-US" altLang="en-US" dirty="0" err="1"/>
              <a:t>hyperinfection</a:t>
            </a:r>
            <a:r>
              <a:rPr lang="en-US" altLang="en-US" dirty="0"/>
              <a:t>, filariform larvae may be seen in a direct wet mount of sputum and bronchoalveolar lavage and washings.</a:t>
            </a:r>
          </a:p>
          <a:p>
            <a:pPr eaLnBrk="1" hangingPunct="1"/>
            <a:r>
              <a:rPr lang="en-US" altLang="en-US" dirty="0"/>
              <a:t>Larval forms of other migrating helminths, such </a:t>
            </a:r>
            <a:r>
              <a:rPr lang="en-US" altLang="en-US" i="1" dirty="0"/>
              <a:t>as A. lumbricoides</a:t>
            </a:r>
            <a:r>
              <a:rPr lang="en-US" altLang="en-US" dirty="0"/>
              <a:t> and hookworm, can also be detected.</a:t>
            </a:r>
          </a:p>
          <a:p>
            <a:pPr eaLnBrk="1" hangingPunct="1"/>
            <a:r>
              <a:rPr lang="en-US" altLang="en-US" dirty="0"/>
              <a:t>Eggs of the lung fluke </a:t>
            </a:r>
            <a:r>
              <a:rPr lang="en-US" altLang="en-US" i="1" dirty="0" err="1"/>
              <a:t>Paragonimus</a:t>
            </a:r>
            <a:r>
              <a:rPr lang="en-US" altLang="en-US" i="1" dirty="0"/>
              <a:t> </a:t>
            </a:r>
            <a:r>
              <a:rPr lang="en-US" altLang="en-US" i="1" dirty="0" err="1"/>
              <a:t>westermani</a:t>
            </a:r>
            <a:r>
              <a:rPr lang="en-US" altLang="en-US" i="1" dirty="0"/>
              <a:t> </a:t>
            </a:r>
            <a:r>
              <a:rPr lang="en-US" altLang="en-US" dirty="0"/>
              <a:t>can be identified in a wet mount.</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1F55622A-EDD1-F9F7-982A-66A34BAE1CAA}"/>
              </a:ext>
            </a:extLst>
          </p:cNvPr>
          <p:cNvSpPr>
            <a:spLocks noGrp="1"/>
          </p:cNvSpPr>
          <p:nvPr>
            <p:ph type="title"/>
          </p:nvPr>
        </p:nvSpPr>
        <p:spPr/>
        <p:txBody>
          <a:bodyPr/>
          <a:lstStyle/>
          <a:p>
            <a:r>
              <a:rPr lang="en-US" altLang="en-US" sz="3200" b="0" cap="none" dirty="0"/>
              <a:t>Sputum</a:t>
            </a:r>
            <a:br>
              <a:rPr lang="en-US" altLang="en-US" sz="3200" b="0" cap="none" dirty="0"/>
            </a:br>
            <a:endParaRPr lang="en-US" altLang="en-US" sz="3200" dirty="0"/>
          </a:p>
        </p:txBody>
      </p:sp>
      <p:sp>
        <p:nvSpPr>
          <p:cNvPr id="89091" name="Content Placeholder 2">
            <a:extLst>
              <a:ext uri="{FF2B5EF4-FFF2-40B4-BE49-F238E27FC236}">
                <a16:creationId xmlns:a16="http://schemas.microsoft.com/office/drawing/2014/main" id="{D27CA5DC-A369-C6E6-BEBB-FD3608E78A90}"/>
              </a:ext>
            </a:extLst>
          </p:cNvPr>
          <p:cNvSpPr>
            <a:spLocks noGrp="1"/>
          </p:cNvSpPr>
          <p:nvPr>
            <p:ph idx="1"/>
          </p:nvPr>
        </p:nvSpPr>
        <p:spPr/>
        <p:txBody>
          <a:bodyPr/>
          <a:lstStyle/>
          <a:p>
            <a:r>
              <a:rPr lang="en-US" altLang="en-US" i="1"/>
              <a:t>Entamoeba histolytica, Cryptosporidium </a:t>
            </a:r>
            <a:r>
              <a:rPr lang="en-US" altLang="en-US"/>
              <a:t>oocysts, and microsporidia can be found in lower respiratory tract specimens. </a:t>
            </a:r>
          </a:p>
          <a:p>
            <a:r>
              <a:rPr lang="en-US" altLang="en-US"/>
              <a:t>If the patient is suspected of having a pulmonary infection caused by these agents, the specimen should be examined as a permanently stained smear.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9F3FFA6-5981-AEAF-9C5F-341A80EA042A}"/>
              </a:ext>
            </a:extLst>
          </p:cNvPr>
          <p:cNvSpPr>
            <a:spLocks noGrp="1"/>
          </p:cNvSpPr>
          <p:nvPr>
            <p:ph type="title"/>
          </p:nvPr>
        </p:nvSpPr>
        <p:spPr/>
        <p:txBody>
          <a:bodyPr/>
          <a:lstStyle/>
          <a:p>
            <a:r>
              <a:rPr lang="en-US" altLang="en-US"/>
              <a:t>What’s Ahead?</a:t>
            </a:r>
          </a:p>
        </p:txBody>
      </p:sp>
      <p:sp>
        <p:nvSpPr>
          <p:cNvPr id="27651" name="Content Placeholder 2">
            <a:extLst>
              <a:ext uri="{FF2B5EF4-FFF2-40B4-BE49-F238E27FC236}">
                <a16:creationId xmlns:a16="http://schemas.microsoft.com/office/drawing/2014/main" id="{ABCB66F1-F98B-CA17-C7F6-9A6E62BE4BA1}"/>
              </a:ext>
            </a:extLst>
          </p:cNvPr>
          <p:cNvSpPr>
            <a:spLocks noGrp="1"/>
          </p:cNvSpPr>
          <p:nvPr>
            <p:ph idx="1"/>
          </p:nvPr>
        </p:nvSpPr>
        <p:spPr/>
        <p:txBody>
          <a:bodyPr/>
          <a:lstStyle/>
          <a:p>
            <a:r>
              <a:rPr lang="en-US" altLang="en-US" dirty="0"/>
              <a:t>A discussion of the major medically important parasites, their epidemiology and life cycle, and the clinical infections they cause</a:t>
            </a:r>
          </a:p>
          <a:p>
            <a:r>
              <a:rPr lang="en-US" altLang="en-US" dirty="0"/>
              <a:t>The diagnostic features that characterize parasitic agents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ABC1D5-5FEB-0E9D-7F8F-9D4D41B8ECA4}"/>
              </a:ext>
            </a:extLst>
          </p:cNvPr>
          <p:cNvSpPr>
            <a:spLocks noGrp="1"/>
          </p:cNvSpPr>
          <p:nvPr>
            <p:ph type="title"/>
          </p:nvPr>
        </p:nvSpPr>
        <p:spPr>
          <a:xfrm>
            <a:off x="685800" y="4157663"/>
            <a:ext cx="7772400" cy="1362075"/>
          </a:xfrm>
        </p:spPr>
        <p:txBody>
          <a:bodyPr/>
          <a:lstStyle/>
          <a:p>
            <a:pPr>
              <a:defRPr/>
            </a:pPr>
            <a:r>
              <a:rPr lang="en-US" sz="3600" dirty="0"/>
              <a:t>EXAMINATION OF SPECIMENS FOR BLOOD AND TISSUE PARASITES</a:t>
            </a:r>
          </a:p>
        </p:txBody>
      </p:sp>
      <p:sp>
        <p:nvSpPr>
          <p:cNvPr id="3" name="Content Placeholder 2">
            <a:extLst>
              <a:ext uri="{FF2B5EF4-FFF2-40B4-BE49-F238E27FC236}">
                <a16:creationId xmlns:a16="http://schemas.microsoft.com/office/drawing/2014/main" id="{C13C5913-7D53-1B7B-2E33-D6EE5E6A0D52}"/>
              </a:ext>
            </a:extLst>
          </p:cNvPr>
          <p:cNvSpPr>
            <a:spLocks noGrp="1"/>
          </p:cNvSpPr>
          <p:nvPr>
            <p:ph type="body" idx="1"/>
          </p:nvPr>
        </p:nvSpPr>
        <p:spPr>
          <a:xfrm>
            <a:off x="685800" y="2678113"/>
            <a:ext cx="7772400" cy="1500187"/>
          </a:xfrm>
        </p:spPr>
        <p:txBody>
          <a:bodyPr/>
          <a:lstStyle/>
          <a:p>
            <a:pPr>
              <a:defRPr/>
            </a:pPr>
            <a:endParaRPr lang="en-US" dirty="0"/>
          </a:p>
          <a:p>
            <a:pPr>
              <a:defRPr/>
            </a:pPr>
            <a:endParaRPr lang="en-US" dirty="0"/>
          </a:p>
          <a:p>
            <a:pPr>
              <a:defRPr/>
            </a:pPr>
            <a:endParaRPr lang="en-US" dirty="0"/>
          </a:p>
          <a:p>
            <a:pPr>
              <a:defRPr/>
            </a:pPr>
            <a:r>
              <a:rPr lang="en-US" b="1" dirty="0"/>
              <a:t>CHAPTER TWENTY-EIGHT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5">
            <a:extLst>
              <a:ext uri="{FF2B5EF4-FFF2-40B4-BE49-F238E27FC236}">
                <a16:creationId xmlns:a16="http://schemas.microsoft.com/office/drawing/2014/main" id="{197AA7A0-7260-312F-8549-AEAAE345F52A}"/>
              </a:ext>
            </a:extLst>
          </p:cNvPr>
          <p:cNvSpPr>
            <a:spLocks noGrp="1"/>
          </p:cNvSpPr>
          <p:nvPr>
            <p:ph type="title"/>
          </p:nvPr>
        </p:nvSpPr>
        <p:spPr/>
        <p:txBody>
          <a:bodyPr/>
          <a:lstStyle/>
          <a:p>
            <a:r>
              <a:rPr lang="en-US" altLang="en-US" b="0" cap="none" dirty="0"/>
              <a:t>Blood Smears</a:t>
            </a:r>
            <a:br>
              <a:rPr lang="en-US" altLang="en-US" b="0" cap="none" dirty="0"/>
            </a:br>
            <a:endParaRPr lang="en-US" altLang="en-US" b="0" cap="none" dirty="0"/>
          </a:p>
        </p:txBody>
      </p:sp>
      <p:sp>
        <p:nvSpPr>
          <p:cNvPr id="3" name="Content Placeholder 2">
            <a:extLst>
              <a:ext uri="{FF2B5EF4-FFF2-40B4-BE49-F238E27FC236}">
                <a16:creationId xmlns:a16="http://schemas.microsoft.com/office/drawing/2014/main" id="{C41AEA96-1202-DCAB-C389-38A09CBCF893}"/>
              </a:ext>
            </a:extLst>
          </p:cNvPr>
          <p:cNvSpPr>
            <a:spLocks noGrp="1"/>
          </p:cNvSpPr>
          <p:nvPr>
            <p:ph type="body" idx="1"/>
          </p:nvPr>
        </p:nvSpPr>
        <p:spPr/>
        <p:txBody>
          <a:bodyPr/>
          <a:lstStyle/>
          <a:p>
            <a:pPr>
              <a:defRPr/>
            </a:pPr>
            <a:endParaRPr lang="en-US" dirty="0"/>
          </a:p>
          <a:p>
            <a:pPr>
              <a:defRPr/>
            </a:pPr>
            <a:endParaRPr lang="en-US" dirty="0"/>
          </a:p>
          <a:p>
            <a:pPr>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10E86082-39D7-8B35-7967-54DE2A12B7FC}"/>
              </a:ext>
            </a:extLst>
          </p:cNvPr>
          <p:cNvSpPr>
            <a:spLocks noGrp="1"/>
          </p:cNvSpPr>
          <p:nvPr>
            <p:ph type="title"/>
          </p:nvPr>
        </p:nvSpPr>
        <p:spPr/>
        <p:txBody>
          <a:bodyPr/>
          <a:lstStyle/>
          <a:p>
            <a:r>
              <a:rPr lang="en-US" altLang="en-US" sz="3600" b="0" cap="none" dirty="0"/>
              <a:t>Blood Smears</a:t>
            </a:r>
            <a:br>
              <a:rPr lang="en-US" altLang="en-US" sz="3600" b="0" cap="none" dirty="0"/>
            </a:br>
            <a:endParaRPr lang="en-US" altLang="en-US" sz="3600" dirty="0"/>
          </a:p>
        </p:txBody>
      </p:sp>
      <p:sp>
        <p:nvSpPr>
          <p:cNvPr id="92163" name="Content Placeholder 2">
            <a:extLst>
              <a:ext uri="{FF2B5EF4-FFF2-40B4-BE49-F238E27FC236}">
                <a16:creationId xmlns:a16="http://schemas.microsoft.com/office/drawing/2014/main" id="{3B686935-6737-75C4-DA05-2B218D7E0063}"/>
              </a:ext>
            </a:extLst>
          </p:cNvPr>
          <p:cNvSpPr>
            <a:spLocks noGrp="1"/>
          </p:cNvSpPr>
          <p:nvPr>
            <p:ph idx="1"/>
          </p:nvPr>
        </p:nvSpPr>
        <p:spPr/>
        <p:txBody>
          <a:bodyPr/>
          <a:lstStyle/>
          <a:p>
            <a:r>
              <a:rPr lang="en-US" altLang="en-US" dirty="0"/>
              <a:t>Depending on the blood parasite, whole blood or buffy coat preparations can be used.</a:t>
            </a:r>
          </a:p>
          <a:p>
            <a:pPr marL="0" indent="0">
              <a:buNone/>
            </a:pPr>
            <a:endParaRPr lang="en-US" altLang="en-US" dirty="0"/>
          </a:p>
          <a:p>
            <a:r>
              <a:rPr lang="en-US" altLang="en-US" dirty="0"/>
              <a:t>Examination of a whole blood smear stained with the Giemsa or Wright stain is the most common method of detecting </a:t>
            </a:r>
            <a:r>
              <a:rPr lang="en-US" altLang="en-US" i="1" dirty="0"/>
              <a:t>Plasmodium, Babesia, Trypanosoma</a:t>
            </a:r>
            <a:r>
              <a:rPr lang="en-US" altLang="en-US" dirty="0"/>
              <a:t>, and some species of microfilaria.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524ED3AD-BBF9-4F29-48E0-C6465AB120D1}"/>
              </a:ext>
            </a:extLst>
          </p:cNvPr>
          <p:cNvSpPr>
            <a:spLocks noGrp="1"/>
          </p:cNvSpPr>
          <p:nvPr>
            <p:ph type="title"/>
          </p:nvPr>
        </p:nvSpPr>
        <p:spPr/>
        <p:txBody>
          <a:bodyPr/>
          <a:lstStyle/>
          <a:p>
            <a:r>
              <a:rPr lang="en-US" altLang="en-US" sz="3600" b="0" cap="none" dirty="0"/>
              <a:t>Blood Smears</a:t>
            </a:r>
            <a:br>
              <a:rPr lang="en-US" altLang="en-US" sz="3600" b="0" cap="none" dirty="0"/>
            </a:br>
            <a:endParaRPr lang="en-US" altLang="en-US" sz="3600" dirty="0"/>
          </a:p>
        </p:txBody>
      </p:sp>
      <p:sp>
        <p:nvSpPr>
          <p:cNvPr id="93187" name="Content Placeholder 2">
            <a:extLst>
              <a:ext uri="{FF2B5EF4-FFF2-40B4-BE49-F238E27FC236}">
                <a16:creationId xmlns:a16="http://schemas.microsoft.com/office/drawing/2014/main" id="{E58BEA9E-7E60-37BD-F1C6-676D7DA341C8}"/>
              </a:ext>
            </a:extLst>
          </p:cNvPr>
          <p:cNvSpPr>
            <a:spLocks noGrp="1"/>
          </p:cNvSpPr>
          <p:nvPr>
            <p:ph idx="1"/>
          </p:nvPr>
        </p:nvSpPr>
        <p:spPr>
          <a:xfrm>
            <a:off x="533400" y="1166018"/>
            <a:ext cx="8153400" cy="5006182"/>
          </a:xfrm>
        </p:spPr>
        <p:txBody>
          <a:bodyPr/>
          <a:lstStyle/>
          <a:p>
            <a:r>
              <a:rPr lang="en-US" altLang="en-US" dirty="0"/>
              <a:t>Although motile organisms, such as </a:t>
            </a:r>
            <a:r>
              <a:rPr lang="en-US" altLang="en-US" i="1" dirty="0"/>
              <a:t>Trypanosoma</a:t>
            </a:r>
            <a:r>
              <a:rPr lang="en-US" altLang="en-US" dirty="0"/>
              <a:t> trypomastigotes and microfilariae (larval form of filarial worms), can be detected on a wet preparation of a fresh blood specimen under low and high-power magnification, identification is made on the basis of characteristics seen on a permanently stained smear. </a:t>
            </a:r>
          </a:p>
          <a:p>
            <a:r>
              <a:rPr lang="en-US" altLang="en-US" dirty="0"/>
              <a:t>Stained smears from buffy coats are helpful in finding </a:t>
            </a:r>
            <a:r>
              <a:rPr lang="en-US" altLang="en-US" i="1" dirty="0"/>
              <a:t>Leishmania</a:t>
            </a:r>
            <a:r>
              <a:rPr lang="en-US" altLang="en-US" dirty="0"/>
              <a:t> spp. and </a:t>
            </a:r>
            <a:r>
              <a:rPr lang="en-US" altLang="en-US" i="1" dirty="0"/>
              <a:t>Toxoplasma gondii </a:t>
            </a:r>
            <a:r>
              <a:rPr lang="en-US" altLang="en-US" dirty="0"/>
              <a:t>in the cytoplasm of mononuclear cells.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5">
            <a:extLst>
              <a:ext uri="{FF2B5EF4-FFF2-40B4-BE49-F238E27FC236}">
                <a16:creationId xmlns:a16="http://schemas.microsoft.com/office/drawing/2014/main" id="{FFB1323B-D64E-11DD-07A4-7FC12EDAD3AA}"/>
              </a:ext>
            </a:extLst>
          </p:cNvPr>
          <p:cNvSpPr>
            <a:spLocks noGrp="1"/>
          </p:cNvSpPr>
          <p:nvPr>
            <p:ph type="title"/>
          </p:nvPr>
        </p:nvSpPr>
        <p:spPr/>
        <p:txBody>
          <a:bodyPr/>
          <a:lstStyle/>
          <a:p>
            <a:r>
              <a:rPr lang="en-US" altLang="en-US" sz="3600" b="0" cap="none" dirty="0"/>
              <a:t>Blood Smears</a:t>
            </a:r>
            <a:br>
              <a:rPr lang="en-US" altLang="en-US" sz="3600" b="0" cap="none" dirty="0"/>
            </a:br>
            <a:endParaRPr lang="en-US" altLang="en-US" sz="3600" dirty="0"/>
          </a:p>
        </p:txBody>
      </p:sp>
      <p:sp>
        <p:nvSpPr>
          <p:cNvPr id="94211" name="Content Placeholder 6">
            <a:extLst>
              <a:ext uri="{FF2B5EF4-FFF2-40B4-BE49-F238E27FC236}">
                <a16:creationId xmlns:a16="http://schemas.microsoft.com/office/drawing/2014/main" id="{187804C7-4300-4C20-740E-AA01E246FD3F}"/>
              </a:ext>
            </a:extLst>
          </p:cNvPr>
          <p:cNvSpPr>
            <a:spLocks noGrp="1"/>
          </p:cNvSpPr>
          <p:nvPr>
            <p:ph idx="1"/>
          </p:nvPr>
        </p:nvSpPr>
        <p:spPr/>
        <p:txBody>
          <a:bodyPr/>
          <a:lstStyle/>
          <a:p>
            <a:r>
              <a:rPr lang="en-US" altLang="en-US" dirty="0"/>
              <a:t>Concentration methods using membrane filters can be used to detect </a:t>
            </a:r>
            <a:r>
              <a:rPr lang="en-US" altLang="en-US" i="1" dirty="0"/>
              <a:t>Trypanosoma</a:t>
            </a:r>
            <a:r>
              <a:rPr lang="en-US" altLang="en-US" dirty="0"/>
              <a:t> spp. or microfilariae, but these methods are rarely used in the clinical laboratory.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8">
            <a:extLst>
              <a:ext uri="{FF2B5EF4-FFF2-40B4-BE49-F238E27FC236}">
                <a16:creationId xmlns:a16="http://schemas.microsoft.com/office/drawing/2014/main" id="{53698FFF-3172-2710-E97B-71587EA6E9D6}"/>
              </a:ext>
            </a:extLst>
          </p:cNvPr>
          <p:cNvSpPr>
            <a:spLocks noGrp="1"/>
          </p:cNvSpPr>
          <p:nvPr>
            <p:ph idx="1"/>
          </p:nvPr>
        </p:nvSpPr>
        <p:spPr/>
        <p:txBody>
          <a:bodyPr/>
          <a:lstStyle/>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lgn="ctr">
              <a:buFont typeface="Wingdings 2" panose="05020102010507070707" pitchFamily="18" charset="2"/>
              <a:buNone/>
            </a:pPr>
            <a:r>
              <a:rPr lang="en-US" altLang="en-US" sz="4000" i="1" dirty="0"/>
              <a:t>Collection and Preparation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5">
            <a:extLst>
              <a:ext uri="{FF2B5EF4-FFF2-40B4-BE49-F238E27FC236}">
                <a16:creationId xmlns:a16="http://schemas.microsoft.com/office/drawing/2014/main" id="{183300EA-6D10-B5A2-75B6-09979FF60895}"/>
              </a:ext>
            </a:extLst>
          </p:cNvPr>
          <p:cNvSpPr>
            <a:spLocks noGrp="1"/>
          </p:cNvSpPr>
          <p:nvPr>
            <p:ph type="title"/>
          </p:nvPr>
        </p:nvSpPr>
        <p:spPr>
          <a:xfrm>
            <a:off x="446098" y="342107"/>
            <a:ext cx="8229600" cy="1143000"/>
          </a:xfrm>
        </p:spPr>
        <p:txBody>
          <a:bodyPr/>
          <a:lstStyle/>
          <a:p>
            <a:r>
              <a:rPr lang="en-US" altLang="en-US" sz="3600" i="1" dirty="0"/>
              <a:t>Collection and Preparation </a:t>
            </a:r>
            <a:br>
              <a:rPr lang="en-US" altLang="en-US" sz="3600" i="1" dirty="0"/>
            </a:br>
            <a:endParaRPr lang="en-US" altLang="en-US" sz="3600" dirty="0"/>
          </a:p>
        </p:txBody>
      </p:sp>
      <p:sp>
        <p:nvSpPr>
          <p:cNvPr id="97283" name="Content Placeholder 6">
            <a:extLst>
              <a:ext uri="{FF2B5EF4-FFF2-40B4-BE49-F238E27FC236}">
                <a16:creationId xmlns:a16="http://schemas.microsoft.com/office/drawing/2014/main" id="{185F523E-9B4C-1E6F-BDC5-E18A3E7FC094}"/>
              </a:ext>
            </a:extLst>
          </p:cNvPr>
          <p:cNvSpPr>
            <a:spLocks noGrp="1"/>
          </p:cNvSpPr>
          <p:nvPr>
            <p:ph idx="1"/>
          </p:nvPr>
        </p:nvSpPr>
        <p:spPr/>
        <p:txBody>
          <a:bodyPr/>
          <a:lstStyle/>
          <a:p>
            <a:r>
              <a:rPr lang="en-US" altLang="en-US" dirty="0"/>
              <a:t>Blood taken directly from a finger stick is the ideal specimen for a malarial smear because it tends to give the best staining characteristics.</a:t>
            </a:r>
          </a:p>
          <a:p>
            <a:r>
              <a:rPr lang="en-US" altLang="en-US" dirty="0"/>
              <a:t>Blood collected in ethylenediamine </a:t>
            </a:r>
            <a:r>
              <a:rPr lang="en-US" altLang="en-US" dirty="0" err="1"/>
              <a:t>tetraacetic</a:t>
            </a:r>
            <a:r>
              <a:rPr lang="en-US" altLang="en-US" dirty="0"/>
              <a:t> acid (EDTA) gives adequate staining if processed within 1 hour. </a:t>
            </a:r>
          </a:p>
          <a:p>
            <a:r>
              <a:rPr lang="en-US" altLang="en-US" dirty="0"/>
              <a:t>Distortion of the organism may occur if the time to preparation of the slide is longer than 1 hour, and organisms maybe lost.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5">
            <a:extLst>
              <a:ext uri="{FF2B5EF4-FFF2-40B4-BE49-F238E27FC236}">
                <a16:creationId xmlns:a16="http://schemas.microsoft.com/office/drawing/2014/main" id="{CD94E48C-37B8-DCF4-BD0E-D2CBDF82497B}"/>
              </a:ext>
            </a:extLst>
          </p:cNvPr>
          <p:cNvSpPr>
            <a:spLocks noGrp="1"/>
          </p:cNvSpPr>
          <p:nvPr>
            <p:ph type="title"/>
          </p:nvPr>
        </p:nvSpPr>
        <p:spPr/>
        <p:txBody>
          <a:bodyPr/>
          <a:lstStyle/>
          <a:p>
            <a:r>
              <a:rPr lang="en-US" altLang="en-US" sz="3600" i="1" dirty="0"/>
              <a:t>Collection and Preparation</a:t>
            </a:r>
            <a:endParaRPr lang="en-US" altLang="en-US" sz="3600" dirty="0"/>
          </a:p>
        </p:txBody>
      </p:sp>
      <p:sp>
        <p:nvSpPr>
          <p:cNvPr id="98307" name="Content Placeholder 6">
            <a:extLst>
              <a:ext uri="{FF2B5EF4-FFF2-40B4-BE49-F238E27FC236}">
                <a16:creationId xmlns:a16="http://schemas.microsoft.com/office/drawing/2014/main" id="{C1FCC040-FFA5-002F-C0B7-8F5AAB0A9C1D}"/>
              </a:ext>
            </a:extLst>
          </p:cNvPr>
          <p:cNvSpPr>
            <a:spLocks noGrp="1"/>
          </p:cNvSpPr>
          <p:nvPr>
            <p:ph idx="1"/>
          </p:nvPr>
        </p:nvSpPr>
        <p:spPr/>
        <p:txBody>
          <a:bodyPr/>
          <a:lstStyle/>
          <a:p>
            <a:r>
              <a:rPr lang="en-US" altLang="en-US"/>
              <a:t>Giemsa staining blood samples gives the best morphologic detail but is a time-consuming procedure. </a:t>
            </a:r>
          </a:p>
          <a:p>
            <a:r>
              <a:rPr lang="en-US" altLang="en-US"/>
              <a:t>Wright stain has a shorter staining period, but the color intensity for the differentiation of parasites is not as good as that with Giemsa stain.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297C149-1B32-8875-8EBD-813303AD7250}"/>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sz="4000" i="1" dirty="0"/>
              <a:t>Identification Procedure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5">
            <a:extLst>
              <a:ext uri="{FF2B5EF4-FFF2-40B4-BE49-F238E27FC236}">
                <a16:creationId xmlns:a16="http://schemas.microsoft.com/office/drawing/2014/main" id="{7741DD08-BDC5-09D5-29BE-4D6F554C2CEB}"/>
              </a:ext>
            </a:extLst>
          </p:cNvPr>
          <p:cNvSpPr>
            <a:spLocks noGrp="1"/>
          </p:cNvSpPr>
          <p:nvPr>
            <p:ph type="title"/>
          </p:nvPr>
        </p:nvSpPr>
        <p:spPr/>
        <p:txBody>
          <a:bodyPr/>
          <a:lstStyle/>
          <a:p>
            <a:r>
              <a:rPr lang="en-US" sz="3600" i="1" dirty="0"/>
              <a:t>Identification Procedure</a:t>
            </a:r>
            <a:br>
              <a:rPr lang="en-US" sz="3600" i="1" dirty="0"/>
            </a:br>
            <a:endParaRPr lang="en-US" altLang="en-US" sz="3600" dirty="0"/>
          </a:p>
        </p:txBody>
      </p:sp>
      <p:sp>
        <p:nvSpPr>
          <p:cNvPr id="100355" name="Content Placeholder 6">
            <a:extLst>
              <a:ext uri="{FF2B5EF4-FFF2-40B4-BE49-F238E27FC236}">
                <a16:creationId xmlns:a16="http://schemas.microsoft.com/office/drawing/2014/main" id="{9C30C62F-D70E-5490-7A59-A1DF7B02801B}"/>
              </a:ext>
            </a:extLst>
          </p:cNvPr>
          <p:cNvSpPr>
            <a:spLocks noGrp="1"/>
          </p:cNvSpPr>
          <p:nvPr>
            <p:ph idx="1"/>
          </p:nvPr>
        </p:nvSpPr>
        <p:spPr/>
        <p:txBody>
          <a:bodyPr/>
          <a:lstStyle/>
          <a:p>
            <a:r>
              <a:rPr lang="en-US" altLang="en-US" dirty="0"/>
              <a:t>For suspected cases of blood parasites, a thick film and a thin film should be made. Both preparations can be made on the same slide or on separate slides. The use of two slides is more convenient.</a:t>
            </a:r>
          </a:p>
          <a:p>
            <a:r>
              <a:rPr lang="en-US" altLang="en-US" dirty="0"/>
              <a:t>The Giemsa stain provides the best staining of the organisms and should be used on thick and thin films.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E9CA97-D604-662B-8D85-9E22AE7203B7}"/>
              </a:ext>
            </a:extLst>
          </p:cNvPr>
          <p:cNvSpPr>
            <a:spLocks noGrp="1"/>
          </p:cNvSpPr>
          <p:nvPr>
            <p:ph type="title"/>
          </p:nvPr>
        </p:nvSpPr>
        <p:spPr>
          <a:xfrm>
            <a:off x="722313" y="4178300"/>
            <a:ext cx="7772400" cy="1362075"/>
          </a:xfrm>
        </p:spPr>
        <p:txBody>
          <a:bodyPr/>
          <a:lstStyle/>
          <a:p>
            <a:pPr>
              <a:defRPr/>
            </a:pPr>
            <a:r>
              <a:rPr lang="en-US" sz="3600" dirty="0"/>
              <a:t>General concepts in parasitology laboratory methods</a:t>
            </a:r>
          </a:p>
        </p:txBody>
      </p:sp>
      <p:sp>
        <p:nvSpPr>
          <p:cNvPr id="7" name="Text Placeholder 6">
            <a:extLst>
              <a:ext uri="{FF2B5EF4-FFF2-40B4-BE49-F238E27FC236}">
                <a16:creationId xmlns:a16="http://schemas.microsoft.com/office/drawing/2014/main" id="{B78D6600-5FC8-D3A0-05A0-AA8D835D0267}"/>
              </a:ext>
            </a:extLst>
          </p:cNvPr>
          <p:cNvSpPr>
            <a:spLocks noGrp="1"/>
          </p:cNvSpPr>
          <p:nvPr>
            <p:ph type="body" idx="1"/>
          </p:nvPr>
        </p:nvSpPr>
        <p:spPr>
          <a:xfrm>
            <a:off x="722313" y="2678113"/>
            <a:ext cx="7772400" cy="1500187"/>
          </a:xfrm>
        </p:spPr>
        <p:txBody>
          <a:bodyPr/>
          <a:lstStyle/>
          <a:p>
            <a:pPr>
              <a:defRPr/>
            </a:pPr>
            <a:r>
              <a:rPr lang="en-US" b="1" dirty="0"/>
              <a:t>CHAPTER TWENTY-EIGHT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4D061A49-AAB9-0CE4-51DD-33F4B5D2FABC}"/>
              </a:ext>
            </a:extLst>
          </p:cNvPr>
          <p:cNvSpPr>
            <a:spLocks noGrp="1"/>
          </p:cNvSpPr>
          <p:nvPr>
            <p:ph type="title"/>
          </p:nvPr>
        </p:nvSpPr>
        <p:spPr/>
        <p:txBody>
          <a:bodyPr/>
          <a:lstStyle/>
          <a:p>
            <a:r>
              <a:rPr lang="en-US" sz="3600" i="1" dirty="0"/>
              <a:t>Identification Procedure</a:t>
            </a:r>
            <a:br>
              <a:rPr lang="en-US" sz="3600" i="1" dirty="0"/>
            </a:br>
            <a:endParaRPr lang="en-US" altLang="en-US" sz="3600" dirty="0"/>
          </a:p>
        </p:txBody>
      </p:sp>
      <p:sp>
        <p:nvSpPr>
          <p:cNvPr id="101379" name="Content Placeholder 2">
            <a:extLst>
              <a:ext uri="{FF2B5EF4-FFF2-40B4-BE49-F238E27FC236}">
                <a16:creationId xmlns:a16="http://schemas.microsoft.com/office/drawing/2014/main" id="{0F3C0C8E-CD2D-6348-D558-627156C81B83}"/>
              </a:ext>
            </a:extLst>
          </p:cNvPr>
          <p:cNvSpPr>
            <a:spLocks noGrp="1"/>
          </p:cNvSpPr>
          <p:nvPr>
            <p:ph idx="1"/>
          </p:nvPr>
        </p:nvSpPr>
        <p:spPr/>
        <p:txBody>
          <a:bodyPr/>
          <a:lstStyle/>
          <a:p>
            <a:r>
              <a:rPr lang="en-US" altLang="en-US" dirty="0"/>
              <a:t>Thin smears must first be fixed in methanol before staining with the Giemsa stain. </a:t>
            </a:r>
          </a:p>
          <a:p>
            <a:r>
              <a:rPr lang="en-US" altLang="en-US" dirty="0"/>
              <a:t>RBCs in the unfixed thick smear will lyse during the staining procedure. </a:t>
            </a:r>
          </a:p>
          <a:p>
            <a:r>
              <a:rPr lang="en-US" altLang="en-US" dirty="0"/>
              <a:t>Unless the RBCs on the slide are first lysed in distilled water, Wright stain cannot be used for a thick film because the stain contains methanol, which will fix RBCs.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E27695E8-1ED1-CED8-5C68-A167D3212CAC}"/>
              </a:ext>
            </a:extLst>
          </p:cNvPr>
          <p:cNvSpPr>
            <a:spLocks noGrp="1"/>
          </p:cNvSpPr>
          <p:nvPr>
            <p:ph type="title"/>
          </p:nvPr>
        </p:nvSpPr>
        <p:spPr/>
        <p:txBody>
          <a:bodyPr/>
          <a:lstStyle/>
          <a:p>
            <a:r>
              <a:rPr lang="en-US" sz="3600" i="1" dirty="0"/>
              <a:t/>
            </a:r>
            <a:br>
              <a:rPr lang="en-US" sz="3600" i="1" dirty="0"/>
            </a:br>
            <a:r>
              <a:rPr lang="en-US" sz="3600" i="1" dirty="0"/>
              <a:t>Identification Procedure</a:t>
            </a:r>
            <a:br>
              <a:rPr lang="en-US" sz="3600" i="1" dirty="0"/>
            </a:br>
            <a:r>
              <a:rPr lang="en-US" sz="3600" i="1" dirty="0"/>
              <a:t>Thick Film</a:t>
            </a:r>
            <a:br>
              <a:rPr lang="en-US" sz="3600" i="1" dirty="0"/>
            </a:br>
            <a:endParaRPr lang="en-US" altLang="en-US" sz="3600" dirty="0"/>
          </a:p>
        </p:txBody>
      </p:sp>
      <p:sp>
        <p:nvSpPr>
          <p:cNvPr id="102403" name="Content Placeholder 2">
            <a:extLst>
              <a:ext uri="{FF2B5EF4-FFF2-40B4-BE49-F238E27FC236}">
                <a16:creationId xmlns:a16="http://schemas.microsoft.com/office/drawing/2014/main" id="{6A19D782-1315-AC0F-33F9-923CDC3972C8}"/>
              </a:ext>
            </a:extLst>
          </p:cNvPr>
          <p:cNvSpPr>
            <a:spLocks noGrp="1"/>
          </p:cNvSpPr>
          <p:nvPr>
            <p:ph idx="1"/>
          </p:nvPr>
        </p:nvSpPr>
        <p:spPr/>
        <p:txBody>
          <a:bodyPr/>
          <a:lstStyle/>
          <a:p>
            <a:r>
              <a:rPr lang="en-US" altLang="en-US"/>
              <a:t>A thick film (slide) is best for the detection of parasites (high sensitivity) because of the larger volume of blood and the fact that organisms are concentrated in a relatively small area.</a:t>
            </a:r>
          </a:p>
          <a:p>
            <a:r>
              <a:rPr lang="en-US" altLang="en-US"/>
              <a:t>The thick film is made by pooling several drops of blood on the slide and then spread into a circular area with a diameter approximately equal to 1.5 cm. </a:t>
            </a:r>
          </a:p>
          <a:p>
            <a:endParaRPr lang="en-US" altLang="en-US"/>
          </a:p>
          <a:p>
            <a:pPr lvl="1"/>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BDDA1E6-48DC-9EDC-1D62-8E0B5ACB1017}"/>
              </a:ext>
            </a:extLst>
          </p:cNvPr>
          <p:cNvSpPr>
            <a:spLocks noGrp="1"/>
          </p:cNvSpPr>
          <p:nvPr>
            <p:ph type="title"/>
          </p:nvPr>
        </p:nvSpPr>
        <p:spPr/>
        <p:txBody>
          <a:bodyPr/>
          <a:lstStyle/>
          <a:p>
            <a:r>
              <a:rPr lang="en-US" sz="3600" i="1" dirty="0"/>
              <a:t>Identification Procedure</a:t>
            </a:r>
            <a:br>
              <a:rPr lang="en-US" sz="3600" i="1" dirty="0"/>
            </a:br>
            <a:r>
              <a:rPr lang="en-US" sz="3600" i="1" dirty="0"/>
              <a:t>Thick Film</a:t>
            </a:r>
            <a:endParaRPr lang="en-US" altLang="en-US" sz="3600" dirty="0"/>
          </a:p>
        </p:txBody>
      </p:sp>
      <p:sp>
        <p:nvSpPr>
          <p:cNvPr id="104451" name="Content Placeholder 2">
            <a:extLst>
              <a:ext uri="{FF2B5EF4-FFF2-40B4-BE49-F238E27FC236}">
                <a16:creationId xmlns:a16="http://schemas.microsoft.com/office/drawing/2014/main" id="{574237C4-85A1-FA85-84B7-489904BCC46C}"/>
              </a:ext>
            </a:extLst>
          </p:cNvPr>
          <p:cNvSpPr>
            <a:spLocks noGrp="1"/>
          </p:cNvSpPr>
          <p:nvPr>
            <p:ph idx="1"/>
          </p:nvPr>
        </p:nvSpPr>
        <p:spPr/>
        <p:txBody>
          <a:bodyPr/>
          <a:lstStyle/>
          <a:p>
            <a:r>
              <a:rPr lang="en-US" altLang="en-US"/>
              <a:t>A film that is too thick peels from the slide; thickness is optimal when newsprint is barely visible through the drop of blood before it dries.</a:t>
            </a:r>
          </a:p>
          <a:p>
            <a:r>
              <a:rPr lang="en-US" altLang="en-US"/>
              <a:t>The blood should be allowed to dry for at least 6 hours before staining.</a:t>
            </a:r>
          </a:p>
          <a:p>
            <a:r>
              <a:rPr lang="en-US" altLang="en-US"/>
              <a:t>Smears should not be fixed with methanol before staining</a:t>
            </a:r>
          </a:p>
          <a:p>
            <a:pPr lvl="1"/>
            <a:r>
              <a:rPr lang="en-US" altLang="en-US"/>
              <a:t>Fixing prevents lysis of the RBCs</a:t>
            </a:r>
          </a:p>
          <a:p>
            <a:pPr lvl="1"/>
            <a:r>
              <a:rPr lang="en-US" altLang="en-US"/>
              <a:t>The Giemsa stain releases hemoglobin by lysing unfixed RBCs.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1ADB569F-83C0-5650-AD2F-394A7FE49854}"/>
              </a:ext>
            </a:extLst>
          </p:cNvPr>
          <p:cNvSpPr>
            <a:spLocks noGrp="1"/>
          </p:cNvSpPr>
          <p:nvPr>
            <p:ph type="title"/>
          </p:nvPr>
        </p:nvSpPr>
        <p:spPr>
          <a:xfrm>
            <a:off x="488950" y="342900"/>
            <a:ext cx="8229600" cy="1143000"/>
          </a:xfrm>
        </p:spPr>
        <p:txBody>
          <a:bodyPr/>
          <a:lstStyle/>
          <a:p>
            <a:r>
              <a:rPr lang="en-US" sz="3600" i="1" dirty="0"/>
              <a:t>Identification Procedure</a:t>
            </a:r>
            <a:br>
              <a:rPr lang="en-US" sz="3600" i="1" dirty="0"/>
            </a:br>
            <a:r>
              <a:rPr lang="en-US" sz="3600" i="1" dirty="0"/>
              <a:t>Thick Film</a:t>
            </a:r>
            <a:endParaRPr lang="en-US" altLang="en-US" sz="3600" dirty="0"/>
          </a:p>
        </p:txBody>
      </p:sp>
      <p:sp>
        <p:nvSpPr>
          <p:cNvPr id="105475" name="Content Placeholder 2">
            <a:extLst>
              <a:ext uri="{FF2B5EF4-FFF2-40B4-BE49-F238E27FC236}">
                <a16:creationId xmlns:a16="http://schemas.microsoft.com/office/drawing/2014/main" id="{7DF62575-8DE1-8950-91BB-71D803B73A48}"/>
              </a:ext>
            </a:extLst>
          </p:cNvPr>
          <p:cNvSpPr>
            <a:spLocks noGrp="1"/>
          </p:cNvSpPr>
          <p:nvPr>
            <p:ph idx="1"/>
          </p:nvPr>
        </p:nvSpPr>
        <p:spPr/>
        <p:txBody>
          <a:bodyPr/>
          <a:lstStyle/>
          <a:p>
            <a:r>
              <a:rPr lang="en-US" altLang="en-US"/>
              <a:t>The thick blood smear is examined at x100 for microfilaria and at ×1000 magnification for the presence of malarial organisms. </a:t>
            </a:r>
          </a:p>
          <a:p>
            <a:pPr lvl="1"/>
            <a:r>
              <a:rPr lang="en-US" altLang="en-US"/>
              <a:t>In the thick film, the RBCs are destroyed, so only WBCs, platelets, and parasites are visible. </a:t>
            </a:r>
          </a:p>
          <a:p>
            <a:r>
              <a:rPr lang="en-US" altLang="en-US"/>
              <a:t>In a thick film, the organisms may be difficult to identify, and there is no way to compare the size of infected and noninfected erythrocytes.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5">
            <a:extLst>
              <a:ext uri="{FF2B5EF4-FFF2-40B4-BE49-F238E27FC236}">
                <a16:creationId xmlns:a16="http://schemas.microsoft.com/office/drawing/2014/main" id="{D23FA92F-9381-6C2B-5307-5E91D0818BEE}"/>
              </a:ext>
            </a:extLst>
          </p:cNvPr>
          <p:cNvSpPr>
            <a:spLocks noGrp="1"/>
          </p:cNvSpPr>
          <p:nvPr>
            <p:ph type="title"/>
          </p:nvPr>
        </p:nvSpPr>
        <p:spPr/>
        <p:txBody>
          <a:bodyPr/>
          <a:lstStyle/>
          <a:p>
            <a:r>
              <a:rPr lang="en-US" sz="4000" i="1" dirty="0"/>
              <a:t>Identification Procedure</a:t>
            </a:r>
            <a:br>
              <a:rPr lang="en-US" sz="4000" i="1" dirty="0"/>
            </a:br>
            <a:r>
              <a:rPr lang="en-US" sz="4000" i="1" dirty="0"/>
              <a:t>Thin Film</a:t>
            </a:r>
            <a:endParaRPr lang="en-US" altLang="en-US" dirty="0"/>
          </a:p>
        </p:txBody>
      </p:sp>
      <p:sp>
        <p:nvSpPr>
          <p:cNvPr id="106499" name="Content Placeholder 6">
            <a:extLst>
              <a:ext uri="{FF2B5EF4-FFF2-40B4-BE49-F238E27FC236}">
                <a16:creationId xmlns:a16="http://schemas.microsoft.com/office/drawing/2014/main" id="{86E2EBD6-42A2-B1DA-931E-8A23812AF0AE}"/>
              </a:ext>
            </a:extLst>
          </p:cNvPr>
          <p:cNvSpPr>
            <a:spLocks noGrp="1"/>
          </p:cNvSpPr>
          <p:nvPr>
            <p:ph idx="1"/>
          </p:nvPr>
        </p:nvSpPr>
        <p:spPr/>
        <p:txBody>
          <a:bodyPr/>
          <a:lstStyle/>
          <a:p>
            <a:r>
              <a:rPr lang="en-US" altLang="en-US"/>
              <a:t>Therefore, species identification should be made from a thin film because the characteristics of the parasite and the RBCs can be seen.</a:t>
            </a:r>
          </a:p>
          <a:p>
            <a:r>
              <a:rPr lang="en-US" altLang="en-US"/>
              <a:t>The thin film is made in the same way as that for a differential cell count. </a:t>
            </a:r>
          </a:p>
          <a:p>
            <a:r>
              <a:rPr lang="en-US" altLang="en-US"/>
              <a:t>Thin films should be fixed in methanol for 1 minute and air-dried before staining with Giemsa stain.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5">
            <a:extLst>
              <a:ext uri="{FF2B5EF4-FFF2-40B4-BE49-F238E27FC236}">
                <a16:creationId xmlns:a16="http://schemas.microsoft.com/office/drawing/2014/main" id="{4D9FFDD5-47D6-82CE-DA61-B17D4771C73C}"/>
              </a:ext>
            </a:extLst>
          </p:cNvPr>
          <p:cNvSpPr>
            <a:spLocks noGrp="1"/>
          </p:cNvSpPr>
          <p:nvPr>
            <p:ph type="title"/>
          </p:nvPr>
        </p:nvSpPr>
        <p:spPr/>
        <p:txBody>
          <a:bodyPr/>
          <a:lstStyle/>
          <a:p>
            <a:r>
              <a:rPr lang="en-US" sz="3600" i="1" dirty="0"/>
              <a:t>Identification Procedure</a:t>
            </a:r>
            <a:br>
              <a:rPr lang="en-US" sz="3600" i="1" dirty="0"/>
            </a:br>
            <a:r>
              <a:rPr lang="en-US" sz="3600" i="1" dirty="0"/>
              <a:t>Thin Film</a:t>
            </a:r>
            <a:endParaRPr lang="en-US" altLang="en-US" sz="3600" dirty="0"/>
          </a:p>
        </p:txBody>
      </p:sp>
      <p:sp>
        <p:nvSpPr>
          <p:cNvPr id="107523" name="Content Placeholder 6">
            <a:extLst>
              <a:ext uri="{FF2B5EF4-FFF2-40B4-BE49-F238E27FC236}">
                <a16:creationId xmlns:a16="http://schemas.microsoft.com/office/drawing/2014/main" id="{D14E6F12-ACBC-D214-E97D-B5B2C460D591}"/>
              </a:ext>
            </a:extLst>
          </p:cNvPr>
          <p:cNvSpPr>
            <a:spLocks noGrp="1"/>
          </p:cNvSpPr>
          <p:nvPr>
            <p:ph idx="1"/>
          </p:nvPr>
        </p:nvSpPr>
        <p:spPr/>
        <p:txBody>
          <a:bodyPr/>
          <a:lstStyle/>
          <a:p>
            <a:r>
              <a:rPr lang="en-US" altLang="en-US" dirty="0"/>
              <a:t>The entire smear should be scanned at low-power (×100 magnification) for detection of large organisms such as microfilariae; then at least 100 oil immersion fields (×1000 magnification) must be examined for the presence of organisms such as </a:t>
            </a:r>
            <a:r>
              <a:rPr lang="en-US" altLang="en-US" i="1" dirty="0"/>
              <a:t>Trypanosoma </a:t>
            </a:r>
            <a:r>
              <a:rPr lang="en-US" altLang="en-US" dirty="0"/>
              <a:t>or intracellular organisms such as </a:t>
            </a:r>
            <a:r>
              <a:rPr lang="en-US" altLang="en-US" i="1" dirty="0"/>
              <a:t>Plasmodium</a:t>
            </a:r>
            <a:r>
              <a:rPr lang="en-US" altLang="en-US" dirty="0"/>
              <a:t> or </a:t>
            </a:r>
            <a:r>
              <a:rPr lang="en-US" altLang="en-US" i="1" dirty="0"/>
              <a:t>Babesia.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5">
            <a:extLst>
              <a:ext uri="{FF2B5EF4-FFF2-40B4-BE49-F238E27FC236}">
                <a16:creationId xmlns:a16="http://schemas.microsoft.com/office/drawing/2014/main" id="{26F39DC2-ADD1-F7A1-6A26-BC7B6D1C1AF6}"/>
              </a:ext>
            </a:extLst>
          </p:cNvPr>
          <p:cNvSpPr>
            <a:spLocks noGrp="1"/>
          </p:cNvSpPr>
          <p:nvPr>
            <p:ph type="title"/>
          </p:nvPr>
        </p:nvSpPr>
        <p:spPr/>
        <p:txBody>
          <a:bodyPr/>
          <a:lstStyle/>
          <a:p>
            <a:r>
              <a:rPr lang="en-US" sz="4000" i="1" dirty="0"/>
              <a:t>Identification Procedure</a:t>
            </a:r>
            <a:br>
              <a:rPr lang="en-US" sz="4000" i="1" dirty="0"/>
            </a:br>
            <a:r>
              <a:rPr lang="en-US" sz="4000" i="1" dirty="0"/>
              <a:t>Thin Film</a:t>
            </a:r>
            <a:endParaRPr lang="en-US" altLang="en-US" dirty="0"/>
          </a:p>
        </p:txBody>
      </p:sp>
      <p:sp>
        <p:nvSpPr>
          <p:cNvPr id="108547" name="Content Placeholder 6">
            <a:extLst>
              <a:ext uri="{FF2B5EF4-FFF2-40B4-BE49-F238E27FC236}">
                <a16:creationId xmlns:a16="http://schemas.microsoft.com/office/drawing/2014/main" id="{BB6A9276-9418-787A-BD80-CDDD900ACFF0}"/>
              </a:ext>
            </a:extLst>
          </p:cNvPr>
          <p:cNvSpPr>
            <a:spLocks noGrp="1"/>
          </p:cNvSpPr>
          <p:nvPr>
            <p:ph idx="1"/>
          </p:nvPr>
        </p:nvSpPr>
        <p:spPr/>
        <p:txBody>
          <a:bodyPr/>
          <a:lstStyle/>
          <a:p>
            <a:r>
              <a:rPr lang="en-US" altLang="en-US" dirty="0"/>
              <a:t>Because the RBCs are intact, the thin smear has a higher specificity compared with a thick smear.</a:t>
            </a:r>
          </a:p>
          <a:p>
            <a:r>
              <a:rPr lang="en-US" altLang="en-US" dirty="0"/>
              <a:t>For a symptomatic patient, several blood smears from samples collected at approximately 6-hour intervals over 36 to 48 hours should be examined before a final negative diagnosis is made.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6C674761-B70A-31BD-D872-D75B413BC8BE}"/>
              </a:ext>
            </a:extLst>
          </p:cNvPr>
          <p:cNvSpPr>
            <a:spLocks noGrp="1"/>
          </p:cNvSpPr>
          <p:nvPr>
            <p:ph type="title"/>
          </p:nvPr>
        </p:nvSpPr>
        <p:spPr/>
        <p:txBody>
          <a:bodyPr/>
          <a:lstStyle/>
          <a:p>
            <a:r>
              <a:rPr lang="en-US" sz="3600" i="1" dirty="0"/>
              <a:t>Identification Procedure</a:t>
            </a:r>
            <a:br>
              <a:rPr lang="en-US" sz="3600" i="1" dirty="0"/>
            </a:br>
            <a:r>
              <a:rPr lang="en-US" sz="3600" i="1" dirty="0"/>
              <a:t>Thin Film</a:t>
            </a:r>
            <a:endParaRPr lang="en-US" altLang="en-US" sz="3600" dirty="0"/>
          </a:p>
        </p:txBody>
      </p:sp>
      <p:sp>
        <p:nvSpPr>
          <p:cNvPr id="109571" name="Content Placeholder 2">
            <a:extLst>
              <a:ext uri="{FF2B5EF4-FFF2-40B4-BE49-F238E27FC236}">
                <a16:creationId xmlns:a16="http://schemas.microsoft.com/office/drawing/2014/main" id="{73E96909-DD6F-B719-CCA2-51773E93D82E}"/>
              </a:ext>
            </a:extLst>
          </p:cNvPr>
          <p:cNvSpPr>
            <a:spLocks noGrp="1"/>
          </p:cNvSpPr>
          <p:nvPr>
            <p:ph idx="1"/>
          </p:nvPr>
        </p:nvSpPr>
        <p:spPr/>
        <p:txBody>
          <a:bodyPr/>
          <a:lstStyle/>
          <a:p>
            <a:r>
              <a:rPr lang="en-US" altLang="en-US" dirty="0"/>
              <a:t>Parasitemia (percentage of erythrocytes parasitized) can be calculated from the thin blood smear. It is recommended that a minimum of 500 RBCs be counted. </a:t>
            </a:r>
          </a:p>
          <a:p>
            <a:pPr lvl="1"/>
            <a:r>
              <a:rPr lang="en-US" altLang="en-US" dirty="0"/>
              <a:t>The calculation is as follows:</a:t>
            </a:r>
          </a:p>
          <a:p>
            <a:pPr marL="914400" lvl="2" indent="0">
              <a:buNone/>
            </a:pPr>
            <a:r>
              <a:rPr lang="en-US" altLang="en-US" dirty="0"/>
              <a:t>(Number of infected RBCs / Total number of RBCs counted) × 100 ≡ Percent infected RBCs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143031-C32F-EAA1-0543-CED83811701E}"/>
              </a:ext>
            </a:extLst>
          </p:cNvPr>
          <p:cNvSpPr>
            <a:spLocks noGrp="1"/>
          </p:cNvSpPr>
          <p:nvPr>
            <p:ph type="title"/>
          </p:nvPr>
        </p:nvSpPr>
        <p:spPr/>
        <p:txBody>
          <a:bodyPr/>
          <a:lstStyle/>
          <a:p>
            <a:pPr>
              <a:defRPr/>
            </a:pPr>
            <a:r>
              <a:rPr lang="en-US" b="0" cap="none" dirty="0"/>
              <a:t>Biopsy Specimens </a:t>
            </a:r>
            <a:r>
              <a:rPr lang="en-US" dirty="0"/>
              <a:t/>
            </a:r>
            <a:br>
              <a:rPr lang="en-US" dirty="0"/>
            </a:b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763F3886-F686-0496-C053-DAD6AEF12AF5}"/>
              </a:ext>
            </a:extLst>
          </p:cNvPr>
          <p:cNvSpPr>
            <a:spLocks noGrp="1"/>
          </p:cNvSpPr>
          <p:nvPr>
            <p:ph type="title"/>
          </p:nvPr>
        </p:nvSpPr>
        <p:spPr/>
        <p:txBody>
          <a:bodyPr/>
          <a:lstStyle/>
          <a:p>
            <a:r>
              <a:rPr lang="en-US" sz="3600" b="0" cap="none" dirty="0"/>
              <a:t>Biopsy Specimens </a:t>
            </a:r>
            <a:r>
              <a:rPr lang="en-US" sz="3600" dirty="0"/>
              <a:t/>
            </a:r>
            <a:br>
              <a:rPr lang="en-US" sz="3600" dirty="0"/>
            </a:br>
            <a:endParaRPr lang="en-US" altLang="en-US" sz="3600" dirty="0"/>
          </a:p>
        </p:txBody>
      </p:sp>
      <p:sp>
        <p:nvSpPr>
          <p:cNvPr id="111619" name="Content Placeholder 2">
            <a:extLst>
              <a:ext uri="{FF2B5EF4-FFF2-40B4-BE49-F238E27FC236}">
                <a16:creationId xmlns:a16="http://schemas.microsoft.com/office/drawing/2014/main" id="{7931F2DB-2D3F-D557-2CEF-851EF2249CA4}"/>
              </a:ext>
            </a:extLst>
          </p:cNvPr>
          <p:cNvSpPr>
            <a:spLocks noGrp="1"/>
          </p:cNvSpPr>
          <p:nvPr>
            <p:ph idx="1"/>
          </p:nvPr>
        </p:nvSpPr>
        <p:spPr/>
        <p:txBody>
          <a:bodyPr/>
          <a:lstStyle/>
          <a:p>
            <a:pPr marL="0" indent="0">
              <a:buFont typeface="Wingdings 2" panose="05020102010507070707" pitchFamily="18" charset="2"/>
              <a:buNone/>
            </a:pPr>
            <a:r>
              <a:rPr lang="en-US" altLang="en-US" dirty="0"/>
              <a:t>Biopsy specimens are typically examined using stained tissue sections processed in the histology section of a clinical laboratory. </a:t>
            </a:r>
          </a:p>
          <a:p>
            <a:pPr lvl="1"/>
            <a:r>
              <a:rPr lang="en-US" altLang="en-US" dirty="0"/>
              <a:t>Tissues that might yield parasites include skin, muscle, cornea, intestine, liver, lung, and brain.</a:t>
            </a:r>
          </a:p>
          <a:p>
            <a:pPr lvl="1"/>
            <a:r>
              <a:rPr lang="en-US" altLang="en-US" dirty="0"/>
              <a:t>Depending on the species present, the amastigote (obligate intracellular form) can be detected in tissues, such as skin, liver, spleen, and bone marrow.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a:extLst>
              <a:ext uri="{FF2B5EF4-FFF2-40B4-BE49-F238E27FC236}">
                <a16:creationId xmlns:a16="http://schemas.microsoft.com/office/drawing/2014/main" id="{9F79EF35-A865-1D34-3465-9C771C79BA6E}"/>
              </a:ext>
            </a:extLst>
          </p:cNvPr>
          <p:cNvSpPr>
            <a:spLocks noGrp="1"/>
          </p:cNvSpPr>
          <p:nvPr>
            <p:ph type="title"/>
          </p:nvPr>
        </p:nvSpPr>
        <p:spPr>
          <a:xfrm>
            <a:off x="685800" y="2747962"/>
            <a:ext cx="7772400" cy="1900238"/>
          </a:xfrm>
        </p:spPr>
        <p:txBody>
          <a:bodyPr/>
          <a:lstStyle/>
          <a:p>
            <a:r>
              <a:rPr lang="en-US" altLang="en-US" sz="4000" dirty="0"/>
              <a:t>Fecal Specimens</a:t>
            </a:r>
            <a:br>
              <a:rPr lang="en-US" altLang="en-US" sz="4000" dirty="0"/>
            </a:br>
            <a:r>
              <a:rPr lang="en-US" altLang="en-US" b="0" cap="none" dirty="0"/>
              <a:t>Collection, Handling, and Transport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66CAA059-10D1-BE97-2D0B-724523BBB587}"/>
              </a:ext>
            </a:extLst>
          </p:cNvPr>
          <p:cNvSpPr>
            <a:spLocks noGrp="1"/>
          </p:cNvSpPr>
          <p:nvPr>
            <p:ph type="title"/>
          </p:nvPr>
        </p:nvSpPr>
        <p:spPr/>
        <p:txBody>
          <a:bodyPr/>
          <a:lstStyle/>
          <a:p>
            <a:r>
              <a:rPr lang="en-US" sz="3600" b="0" cap="none" dirty="0"/>
              <a:t>Biopsy Specimens </a:t>
            </a:r>
            <a:r>
              <a:rPr lang="en-US" sz="3600" dirty="0"/>
              <a:t/>
            </a:r>
            <a:br>
              <a:rPr lang="en-US" sz="3600" dirty="0"/>
            </a:br>
            <a:endParaRPr lang="en-US" altLang="en-US" sz="3600" dirty="0"/>
          </a:p>
        </p:txBody>
      </p:sp>
      <p:sp>
        <p:nvSpPr>
          <p:cNvPr id="112643" name="Content Placeholder 2">
            <a:extLst>
              <a:ext uri="{FF2B5EF4-FFF2-40B4-BE49-F238E27FC236}">
                <a16:creationId xmlns:a16="http://schemas.microsoft.com/office/drawing/2014/main" id="{F5DDEBB9-8382-E770-F99C-208564F590A9}"/>
              </a:ext>
            </a:extLst>
          </p:cNvPr>
          <p:cNvSpPr>
            <a:spLocks noGrp="1"/>
          </p:cNvSpPr>
          <p:nvPr>
            <p:ph idx="1"/>
          </p:nvPr>
        </p:nvSpPr>
        <p:spPr/>
        <p:txBody>
          <a:bodyPr/>
          <a:lstStyle/>
          <a:p>
            <a:r>
              <a:rPr lang="en-US" altLang="en-US"/>
              <a:t>Cutaneous lesions should be sampled below the edges of the ulcer; surface samples do not yield infected cells. </a:t>
            </a:r>
          </a:p>
          <a:p>
            <a:r>
              <a:rPr lang="en-US" altLang="en-US"/>
              <a:t>Biopsy of striated muscle may also be performed for the diagnosis of </a:t>
            </a:r>
            <a:r>
              <a:rPr lang="en-US" altLang="en-US" i="1"/>
              <a:t>Trichinella spiralis</a:t>
            </a:r>
            <a:r>
              <a:rPr lang="en-US" altLang="en-US"/>
              <a:t>. </a:t>
            </a:r>
          </a:p>
          <a:p>
            <a:r>
              <a:rPr lang="en-US" altLang="en-US" i="1"/>
              <a:t>T. gondii </a:t>
            </a:r>
            <a:r>
              <a:rPr lang="en-US" altLang="en-US"/>
              <a:t>can also be identified by examination of tissue biopsy specimens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4ABCAD-9021-D415-87AB-CFE6FCBFD5AE}"/>
              </a:ext>
            </a:extLst>
          </p:cNvPr>
          <p:cNvSpPr>
            <a:spLocks noGrp="1"/>
          </p:cNvSpPr>
          <p:nvPr>
            <p:ph type="title"/>
          </p:nvPr>
        </p:nvSpPr>
        <p:spPr/>
        <p:txBody>
          <a:bodyPr/>
          <a:lstStyle/>
          <a:p>
            <a:pPr>
              <a:defRPr/>
            </a:pPr>
            <a:r>
              <a:rPr lang="en-US" b="0" cap="none" dirty="0"/>
              <a:t>Cerebrospinal Fluid </a:t>
            </a:r>
            <a:r>
              <a:rPr lang="en-US" b="0" dirty="0"/>
              <a:t>(CSF)</a:t>
            </a:r>
            <a:br>
              <a:rPr lang="en-US" b="0" dirty="0"/>
            </a:br>
            <a:endParaRPr lang="en-US" b="0" dirty="0"/>
          </a:p>
        </p:txBody>
      </p:sp>
      <p:sp>
        <p:nvSpPr>
          <p:cNvPr id="3" name="Content Placeholder 2">
            <a:extLst>
              <a:ext uri="{FF2B5EF4-FFF2-40B4-BE49-F238E27FC236}">
                <a16:creationId xmlns:a16="http://schemas.microsoft.com/office/drawing/2014/main" id="{1E3B6D53-5DCE-EEAC-CF38-AA522B993FB2}"/>
              </a:ext>
            </a:extLst>
          </p:cNvPr>
          <p:cNvSpPr>
            <a:spLocks noGrp="1"/>
          </p:cNvSpPr>
          <p:nvPr>
            <p:ph type="body" idx="1"/>
          </p:nvPr>
        </p:nvSpPr>
        <p:spPr/>
        <p:txBody>
          <a:bodyPr/>
          <a:lstStyle/>
          <a:p>
            <a:pPr>
              <a:defRPr/>
            </a:pPr>
            <a:endParaRPr lang="en-US" dirty="0"/>
          </a:p>
          <a:p>
            <a:pPr>
              <a:defRPr/>
            </a:pPr>
            <a:endParaRPr lang="en-US" dirty="0"/>
          </a:p>
          <a:p>
            <a:pPr>
              <a:defRPr/>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DCA380FC-73E3-C557-9362-3CF8E5DF576C}"/>
              </a:ext>
            </a:extLst>
          </p:cNvPr>
          <p:cNvSpPr>
            <a:spLocks noGrp="1"/>
          </p:cNvSpPr>
          <p:nvPr>
            <p:ph type="title"/>
          </p:nvPr>
        </p:nvSpPr>
        <p:spPr/>
        <p:txBody>
          <a:bodyPr/>
          <a:lstStyle/>
          <a:p>
            <a:r>
              <a:rPr lang="en-US" sz="3600" b="0" cap="none" dirty="0"/>
              <a:t>Cerebrospinal Fluid </a:t>
            </a:r>
            <a:r>
              <a:rPr lang="en-US" sz="3600" b="0" dirty="0"/>
              <a:t>(CSF)</a:t>
            </a:r>
            <a:br>
              <a:rPr lang="en-US" sz="3600" b="0" dirty="0"/>
            </a:br>
            <a:endParaRPr lang="en-US" altLang="en-US" sz="3600" dirty="0"/>
          </a:p>
        </p:txBody>
      </p:sp>
      <p:sp>
        <p:nvSpPr>
          <p:cNvPr id="115715" name="Content Placeholder 2">
            <a:extLst>
              <a:ext uri="{FF2B5EF4-FFF2-40B4-BE49-F238E27FC236}">
                <a16:creationId xmlns:a16="http://schemas.microsoft.com/office/drawing/2014/main" id="{80DA8A9F-C40E-1B3C-B182-02889E5A51F7}"/>
              </a:ext>
            </a:extLst>
          </p:cNvPr>
          <p:cNvSpPr>
            <a:spLocks noGrp="1"/>
          </p:cNvSpPr>
          <p:nvPr>
            <p:ph idx="1"/>
          </p:nvPr>
        </p:nvSpPr>
        <p:spPr/>
        <p:txBody>
          <a:bodyPr/>
          <a:lstStyle/>
          <a:p>
            <a:r>
              <a:rPr lang="en-US" altLang="en-US"/>
              <a:t>Viable organisms in suspected cases of amebic meningitis or sleeping sickness can occasionally be seen in a cerebrospinal fluid (CSF) specimen. </a:t>
            </a:r>
          </a:p>
          <a:p>
            <a:r>
              <a:rPr lang="en-US" altLang="en-US"/>
              <a:t>The trypomastigote, an extracellular nonreplicating form, is readily visible because of the motion of the flagellum and undulating membrane.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906EBC71-CB3C-EA50-27CB-80F63E79F15C}"/>
              </a:ext>
            </a:extLst>
          </p:cNvPr>
          <p:cNvSpPr>
            <a:spLocks noGrp="1"/>
          </p:cNvSpPr>
          <p:nvPr>
            <p:ph type="title"/>
          </p:nvPr>
        </p:nvSpPr>
        <p:spPr/>
        <p:txBody>
          <a:bodyPr/>
          <a:lstStyle/>
          <a:p>
            <a:r>
              <a:rPr lang="en-US" sz="3600" b="0" cap="none" dirty="0"/>
              <a:t>Cerebrospinal Fluid </a:t>
            </a:r>
            <a:r>
              <a:rPr lang="en-US" sz="3600" b="0" dirty="0"/>
              <a:t>(CSF)</a:t>
            </a:r>
            <a:br>
              <a:rPr lang="en-US" sz="3600" b="0" dirty="0"/>
            </a:br>
            <a:endParaRPr lang="en-US" altLang="en-US" sz="3600" dirty="0"/>
          </a:p>
        </p:txBody>
      </p:sp>
      <p:sp>
        <p:nvSpPr>
          <p:cNvPr id="116739" name="Content Placeholder 2">
            <a:extLst>
              <a:ext uri="{FF2B5EF4-FFF2-40B4-BE49-F238E27FC236}">
                <a16:creationId xmlns:a16="http://schemas.microsoft.com/office/drawing/2014/main" id="{90EBB243-6E63-CF08-29F7-753910B0BE2E}"/>
              </a:ext>
            </a:extLst>
          </p:cNvPr>
          <p:cNvSpPr>
            <a:spLocks noGrp="1"/>
          </p:cNvSpPr>
          <p:nvPr>
            <p:ph idx="1"/>
          </p:nvPr>
        </p:nvSpPr>
        <p:spPr/>
        <p:txBody>
          <a:bodyPr/>
          <a:lstStyle/>
          <a:p>
            <a:r>
              <a:rPr lang="en-US" altLang="en-US"/>
              <a:t>If amebic meningoencephalitis caused by Naegleria fowleri is suspected, CSF can be cultured. </a:t>
            </a:r>
          </a:p>
          <a:p>
            <a:pPr lvl="1"/>
            <a:r>
              <a:rPr lang="en-US" altLang="en-US"/>
              <a:t>Nonnutrient agar is seeded with an </a:t>
            </a:r>
            <a:r>
              <a:rPr lang="en-US" altLang="en-US" i="1"/>
              <a:t>Escherichia coli </a:t>
            </a:r>
            <a:r>
              <a:rPr lang="en-US" altLang="en-US"/>
              <a:t>overlay, and the CSF sediment is inoculated onto the medium. </a:t>
            </a:r>
          </a:p>
          <a:p>
            <a:pPr lvl="1"/>
            <a:r>
              <a:rPr lang="en-US" altLang="en-US"/>
              <a:t>The specimen is sealed and incubated at 35° C. </a:t>
            </a:r>
          </a:p>
          <a:p>
            <a:pPr lvl="1"/>
            <a:r>
              <a:rPr lang="en-US" altLang="en-US"/>
              <a:t>The medium is microscopically examined daily for thin tracks made by the amebae as they feed on the bacteria</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a:extLst>
              <a:ext uri="{FF2B5EF4-FFF2-40B4-BE49-F238E27FC236}">
                <a16:creationId xmlns:a16="http://schemas.microsoft.com/office/drawing/2014/main" id="{3B081838-A88D-A26B-0D86-07DE9F7CA507}"/>
              </a:ext>
            </a:extLst>
          </p:cNvPr>
          <p:cNvSpPr>
            <a:spLocks noGrp="1"/>
          </p:cNvSpPr>
          <p:nvPr>
            <p:ph idx="1"/>
          </p:nvPr>
        </p:nvSpPr>
        <p:spPr/>
        <p:txBody>
          <a:bodyPr/>
          <a:lstStyle/>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buFont typeface="Wingdings 2" panose="05020102010507070707" pitchFamily="18" charset="2"/>
              <a:buNone/>
            </a:pPr>
            <a:endParaRPr lang="en-US" altLang="en-US" dirty="0"/>
          </a:p>
          <a:p>
            <a:pPr marL="0" indent="0" algn="ctr">
              <a:buFont typeface="Wingdings 2" panose="05020102010507070707" pitchFamily="18" charset="2"/>
              <a:buNone/>
            </a:pPr>
            <a:r>
              <a:rPr lang="en-US" altLang="en-US" sz="4000" dirty="0"/>
              <a:t>Immunologic Diagnosis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5ABAEE23-A625-EFCB-D4DB-F3ACC178B61B}"/>
              </a:ext>
            </a:extLst>
          </p:cNvPr>
          <p:cNvSpPr>
            <a:spLocks noGrp="1"/>
          </p:cNvSpPr>
          <p:nvPr>
            <p:ph type="title"/>
          </p:nvPr>
        </p:nvSpPr>
        <p:spPr/>
        <p:txBody>
          <a:bodyPr/>
          <a:lstStyle/>
          <a:p>
            <a:r>
              <a:rPr lang="en-US" altLang="en-US" sz="3600" dirty="0"/>
              <a:t>Immunologic Diagnosis</a:t>
            </a:r>
            <a:br>
              <a:rPr lang="en-US" altLang="en-US" sz="3600" dirty="0"/>
            </a:br>
            <a:endParaRPr lang="en-US" altLang="en-US" sz="3600" dirty="0"/>
          </a:p>
        </p:txBody>
      </p:sp>
      <p:sp>
        <p:nvSpPr>
          <p:cNvPr id="118787" name="Content Placeholder 2">
            <a:extLst>
              <a:ext uri="{FF2B5EF4-FFF2-40B4-BE49-F238E27FC236}">
                <a16:creationId xmlns:a16="http://schemas.microsoft.com/office/drawing/2014/main" id="{19CE6B68-A537-1FEF-F09C-DAFF40AC7C49}"/>
              </a:ext>
            </a:extLst>
          </p:cNvPr>
          <p:cNvSpPr>
            <a:spLocks noGrp="1"/>
          </p:cNvSpPr>
          <p:nvPr>
            <p:ph idx="1"/>
          </p:nvPr>
        </p:nvSpPr>
        <p:spPr/>
        <p:txBody>
          <a:bodyPr/>
          <a:lstStyle/>
          <a:p>
            <a:r>
              <a:rPr lang="en-US" altLang="en-US" dirty="0"/>
              <a:t>Parasites that invade tissues (e.g., </a:t>
            </a:r>
            <a:r>
              <a:rPr lang="en-US" altLang="en-US" i="1" dirty="0"/>
              <a:t>E. histolytica</a:t>
            </a:r>
            <a:r>
              <a:rPr lang="en-US" altLang="en-US" dirty="0"/>
              <a:t>, </a:t>
            </a:r>
            <a:r>
              <a:rPr lang="en-US" altLang="en-US" i="1" dirty="0"/>
              <a:t>Trypanosoma </a:t>
            </a:r>
            <a:r>
              <a:rPr lang="en-US" altLang="en-US" i="1" dirty="0" err="1"/>
              <a:t>cruzi</a:t>
            </a:r>
            <a:r>
              <a:rPr lang="en-US" altLang="en-US" dirty="0"/>
              <a:t>, or </a:t>
            </a:r>
            <a:r>
              <a:rPr lang="en-US" altLang="en-US" i="1" dirty="0"/>
              <a:t>T. gondii</a:t>
            </a:r>
            <a:r>
              <a:rPr lang="en-US" altLang="en-US" dirty="0"/>
              <a:t>) are the primary organisms that stimulate antibody production.</a:t>
            </a:r>
          </a:p>
          <a:p>
            <a:r>
              <a:rPr lang="en-US" altLang="en-US" dirty="0"/>
              <a:t>Serologic tests are sometimes useful if invasive methods cannot be used for identification. </a:t>
            </a:r>
          </a:p>
          <a:p>
            <a:r>
              <a:rPr lang="en-US" altLang="en-US" dirty="0"/>
              <a:t>In most cases, however, tests for antibody serve only as epidemiologic markers, especially in endemic areas.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2CABD720-8D3D-C4A7-A680-7FA1A26D0DA5}"/>
              </a:ext>
            </a:extLst>
          </p:cNvPr>
          <p:cNvSpPr>
            <a:spLocks noGrp="1"/>
          </p:cNvSpPr>
          <p:nvPr>
            <p:ph type="title"/>
          </p:nvPr>
        </p:nvSpPr>
        <p:spPr/>
        <p:txBody>
          <a:bodyPr/>
          <a:lstStyle/>
          <a:p>
            <a:r>
              <a:rPr lang="en-US" altLang="en-US" sz="3600" dirty="0"/>
              <a:t>Immunologic Diagnosis</a:t>
            </a:r>
            <a:br>
              <a:rPr lang="en-US" altLang="en-US" sz="3600" dirty="0"/>
            </a:br>
            <a:endParaRPr lang="en-US" altLang="en-US" sz="3600" dirty="0"/>
          </a:p>
        </p:txBody>
      </p:sp>
      <p:sp>
        <p:nvSpPr>
          <p:cNvPr id="119811" name="Content Placeholder 2">
            <a:extLst>
              <a:ext uri="{FF2B5EF4-FFF2-40B4-BE49-F238E27FC236}">
                <a16:creationId xmlns:a16="http://schemas.microsoft.com/office/drawing/2014/main" id="{5EB86585-5F53-CB56-0AC5-121AD841B273}"/>
              </a:ext>
            </a:extLst>
          </p:cNvPr>
          <p:cNvSpPr>
            <a:spLocks noGrp="1"/>
          </p:cNvSpPr>
          <p:nvPr>
            <p:ph idx="1"/>
          </p:nvPr>
        </p:nvSpPr>
        <p:spPr/>
        <p:txBody>
          <a:bodyPr/>
          <a:lstStyle/>
          <a:p>
            <a:r>
              <a:rPr lang="en-US" altLang="en-US" dirty="0"/>
              <a:t>The parameters that should be considered in selecting a method to be used should therefore include not only cost but also diagnostic yield, patient population, relative incidence of the parasite in the area, and number of specimens to be processed.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8E04F574-4BEF-7E31-043A-F7A5D6C21ADC}"/>
              </a:ext>
            </a:extLst>
          </p:cNvPr>
          <p:cNvSpPr>
            <a:spLocks noGrp="1"/>
          </p:cNvSpPr>
          <p:nvPr>
            <p:ph type="title"/>
          </p:nvPr>
        </p:nvSpPr>
        <p:spPr/>
        <p:txBody>
          <a:bodyPr/>
          <a:lstStyle/>
          <a:p>
            <a:r>
              <a:rPr lang="en-US" altLang="en-US" sz="3600" dirty="0"/>
              <a:t>Immunologic Diagnosis</a:t>
            </a:r>
            <a:br>
              <a:rPr lang="en-US" altLang="en-US" sz="3600" dirty="0"/>
            </a:br>
            <a:endParaRPr lang="en-US" altLang="en-US" sz="3600" dirty="0"/>
          </a:p>
        </p:txBody>
      </p:sp>
      <p:sp>
        <p:nvSpPr>
          <p:cNvPr id="120835" name="Content Placeholder 2">
            <a:extLst>
              <a:ext uri="{FF2B5EF4-FFF2-40B4-BE49-F238E27FC236}">
                <a16:creationId xmlns:a16="http://schemas.microsoft.com/office/drawing/2014/main" id="{C5D6EC21-9474-CF09-28AA-38733A74709D}"/>
              </a:ext>
            </a:extLst>
          </p:cNvPr>
          <p:cNvSpPr>
            <a:spLocks noGrp="1"/>
          </p:cNvSpPr>
          <p:nvPr>
            <p:ph idx="1"/>
          </p:nvPr>
        </p:nvSpPr>
        <p:spPr/>
        <p:txBody>
          <a:bodyPr/>
          <a:lstStyle/>
          <a:p>
            <a:r>
              <a:rPr lang="en-US" altLang="en-US"/>
              <a:t>Classically, such methods as hemagglutination or complement fixation were used to detect antibodies to parasitic organisms. Newer tests use fluorescent or enzyme immunoassay (EIA) techniques. </a:t>
            </a:r>
          </a:p>
          <a:p>
            <a:r>
              <a:rPr lang="en-US" altLang="en-US"/>
              <a:t>Immunoassay tests for antibodies to </a:t>
            </a:r>
            <a:r>
              <a:rPr lang="en-US" altLang="en-US" i="1"/>
              <a:t>T. gondii </a:t>
            </a:r>
            <a:r>
              <a:rPr lang="en-US" altLang="en-US"/>
              <a:t>or </a:t>
            </a:r>
            <a:r>
              <a:rPr lang="en-US" altLang="en-US" i="1"/>
              <a:t>E. histolytica </a:t>
            </a:r>
            <a:r>
              <a:rPr lang="en-US" altLang="en-US"/>
              <a:t>(extraintestinal infections) are available for use in clinical laboratories.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3FFE7-D35B-DC3C-F825-D84CE2FCF8EF}"/>
              </a:ext>
            </a:extLst>
          </p:cNvPr>
          <p:cNvSpPr>
            <a:spLocks noGrp="1"/>
          </p:cNvSpPr>
          <p:nvPr>
            <p:ph type="title"/>
          </p:nvPr>
        </p:nvSpPr>
        <p:spPr/>
        <p:txBody>
          <a:bodyPr/>
          <a:lstStyle/>
          <a:p>
            <a:pPr>
              <a:defRPr/>
            </a:pPr>
            <a:r>
              <a:rPr lang="en-US" b="0" cap="none" dirty="0"/>
              <a:t>Enzyme Immunoassays (EIAs)</a:t>
            </a:r>
            <a:endParaRPr lang="en-US" b="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5">
            <a:extLst>
              <a:ext uri="{FF2B5EF4-FFF2-40B4-BE49-F238E27FC236}">
                <a16:creationId xmlns:a16="http://schemas.microsoft.com/office/drawing/2014/main" id="{56F0FE36-DE09-36B1-09ED-5A9EFCF33FF7}"/>
              </a:ext>
            </a:extLst>
          </p:cNvPr>
          <p:cNvSpPr>
            <a:spLocks noGrp="1"/>
          </p:cNvSpPr>
          <p:nvPr>
            <p:ph type="title"/>
          </p:nvPr>
        </p:nvSpPr>
        <p:spPr/>
        <p:txBody>
          <a:bodyPr/>
          <a:lstStyle/>
          <a:p>
            <a:r>
              <a:rPr lang="en-US" sz="3600" b="0" cap="none" dirty="0"/>
              <a:t>Enzyme Immunoassays (EIAs)</a:t>
            </a:r>
            <a:endParaRPr lang="en-US" altLang="en-US" sz="3600" dirty="0"/>
          </a:p>
        </p:txBody>
      </p:sp>
      <p:sp>
        <p:nvSpPr>
          <p:cNvPr id="122883" name="Content Placeholder 6">
            <a:extLst>
              <a:ext uri="{FF2B5EF4-FFF2-40B4-BE49-F238E27FC236}">
                <a16:creationId xmlns:a16="http://schemas.microsoft.com/office/drawing/2014/main" id="{0604B65B-F2C5-C1E8-5718-F217B00E9027}"/>
              </a:ext>
            </a:extLst>
          </p:cNvPr>
          <p:cNvSpPr>
            <a:spLocks noGrp="1"/>
          </p:cNvSpPr>
          <p:nvPr>
            <p:ph idx="1"/>
          </p:nvPr>
        </p:nvSpPr>
        <p:spPr>
          <a:xfrm>
            <a:off x="460375" y="1600200"/>
            <a:ext cx="8229600" cy="4525963"/>
          </a:xfrm>
        </p:spPr>
        <p:txBody>
          <a:bodyPr/>
          <a:lstStyle/>
          <a:p>
            <a:r>
              <a:rPr lang="en-US" altLang="en-US" dirty="0"/>
              <a:t>Enzyme immunoassays (EIAs) provide information about current infection in contrast with antibody tests </a:t>
            </a:r>
            <a:endParaRPr lang="en-US" altLang="en-US" strike="sngStrike" dirty="0"/>
          </a:p>
          <a:p>
            <a:r>
              <a:rPr lang="en-US" altLang="en-US" dirty="0"/>
              <a:t>Several EIAs are available to detect the presence of </a:t>
            </a:r>
            <a:r>
              <a:rPr lang="en-US" altLang="en-US" i="1" dirty="0"/>
              <a:t>Giardia </a:t>
            </a:r>
            <a:r>
              <a:rPr lang="en-US" altLang="en-US" i="1" dirty="0" err="1"/>
              <a:t>duodenalis</a:t>
            </a:r>
            <a:r>
              <a:rPr lang="en-US" altLang="en-US" i="1" dirty="0"/>
              <a:t>, Cryptosporidium spp., E. histolytica, </a:t>
            </a:r>
            <a:r>
              <a:rPr lang="en-US" altLang="en-US" dirty="0"/>
              <a:t>and</a:t>
            </a:r>
            <a:r>
              <a:rPr lang="en-US" altLang="en-US" i="1" dirty="0"/>
              <a:t> Entamoeba </a:t>
            </a:r>
            <a:r>
              <a:rPr lang="en-US" altLang="en-US" i="1" dirty="0" err="1"/>
              <a:t>dispar</a:t>
            </a:r>
            <a:r>
              <a:rPr lang="en-US" altLang="en-US" dirty="0"/>
              <a:t>.</a:t>
            </a:r>
          </a:p>
          <a:p>
            <a:r>
              <a:rPr lang="en-US" altLang="en-US" dirty="0"/>
              <a:t>Antigen detection kits have replaced microscopic examination in some hospital laboratories.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EFEC6D5F-4F71-AC81-4083-036B63A6C1E2}"/>
              </a:ext>
            </a:extLst>
          </p:cNvPr>
          <p:cNvSpPr>
            <a:spLocks noGrp="1"/>
          </p:cNvSpPr>
          <p:nvPr>
            <p:ph idx="1"/>
          </p:nvPr>
        </p:nvSpPr>
        <p:spPr>
          <a:xfrm>
            <a:off x="685800" y="1600200"/>
            <a:ext cx="7772400" cy="4454525"/>
          </a:xfrm>
        </p:spPr>
        <p:txBody>
          <a:bodyPr/>
          <a:lstStyle/>
          <a:p>
            <a:pPr eaLnBrk="1" hangingPunct="1"/>
            <a:r>
              <a:rPr lang="en-US" altLang="en-US" dirty="0"/>
              <a:t>Stool specimens</a:t>
            </a:r>
          </a:p>
          <a:p>
            <a:pPr lvl="1" eaLnBrk="1" hangingPunct="1"/>
            <a:r>
              <a:rPr lang="en-US" altLang="en-US" dirty="0"/>
              <a:t>Deliver to the lab as soon as possible after collection or a portion should be placed immediately in a preservative</a:t>
            </a:r>
          </a:p>
          <a:p>
            <a:pPr eaLnBrk="1" hangingPunct="1"/>
            <a:r>
              <a:rPr lang="en-US" altLang="en-US" dirty="0"/>
              <a:t>Traditional process for optimal detection of parasites</a:t>
            </a:r>
          </a:p>
          <a:p>
            <a:pPr lvl="1" eaLnBrk="1" hangingPunct="1"/>
            <a:r>
              <a:rPr lang="en-US" altLang="en-US" dirty="0"/>
              <a:t>Series of  3 stool specimens collected a day or two apart within a 10-day period</a:t>
            </a:r>
          </a:p>
          <a:p>
            <a:pPr lvl="1" eaLnBrk="1" hangingPunct="1"/>
            <a:r>
              <a:rPr lang="en-US" altLang="en-US" dirty="0"/>
              <a:t>Time consuming and labor intensive </a:t>
            </a:r>
          </a:p>
        </p:txBody>
      </p:sp>
      <p:sp>
        <p:nvSpPr>
          <p:cNvPr id="2" name="TextBox 1">
            <a:extLst>
              <a:ext uri="{FF2B5EF4-FFF2-40B4-BE49-F238E27FC236}">
                <a16:creationId xmlns:a16="http://schemas.microsoft.com/office/drawing/2014/main" id="{5DD2199D-3D7C-AFA6-BDF0-FAC2B945090E}"/>
              </a:ext>
            </a:extLst>
          </p:cNvPr>
          <p:cNvSpPr txBox="1"/>
          <p:nvPr/>
        </p:nvSpPr>
        <p:spPr>
          <a:xfrm>
            <a:off x="838200" y="457200"/>
            <a:ext cx="6705600" cy="1200329"/>
          </a:xfrm>
          <a:prstGeom prst="rect">
            <a:avLst/>
          </a:prstGeom>
          <a:noFill/>
        </p:spPr>
        <p:txBody>
          <a:bodyPr wrap="square" rtlCol="0">
            <a:spAutoFit/>
          </a:bodyPr>
          <a:lstStyle/>
          <a:p>
            <a:pPr algn="ctr"/>
            <a:r>
              <a:rPr lang="en-US" altLang="en-US" sz="2400" b="0" dirty="0">
                <a:latin typeface="Arial" panose="020B0604020202020204" pitchFamily="34" charset="0"/>
                <a:cs typeface="Arial" panose="020B0604020202020204" pitchFamily="34" charset="0"/>
              </a:rPr>
              <a:t>Fecal Specimens</a:t>
            </a:r>
          </a:p>
          <a:p>
            <a:pPr algn="ctr"/>
            <a:r>
              <a:rPr lang="en-US" altLang="en-US" b="0" dirty="0">
                <a:latin typeface="Arial" panose="020B0604020202020204" pitchFamily="34" charset="0"/>
                <a:cs typeface="Arial" panose="020B0604020202020204" pitchFamily="34" charset="0"/>
              </a:rPr>
              <a:t>Collection, Handling and Transport</a:t>
            </a:r>
            <a:endParaRPr lang="en-US" altLang="en-US" sz="2400" b="0" dirty="0">
              <a:latin typeface="Arial" panose="020B0604020202020204" pitchFamily="34" charset="0"/>
              <a:cs typeface="Arial" panose="020B0604020202020204" pitchFamily="34" charset="0"/>
            </a:endParaRPr>
          </a:p>
          <a:p>
            <a:endParaRPr lang="en-US" dirty="0"/>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7ECE44F4-4FB3-AC87-96E8-63467B681106}"/>
              </a:ext>
            </a:extLst>
          </p:cNvPr>
          <p:cNvSpPr>
            <a:spLocks noGrp="1"/>
          </p:cNvSpPr>
          <p:nvPr>
            <p:ph type="title"/>
          </p:nvPr>
        </p:nvSpPr>
        <p:spPr/>
        <p:txBody>
          <a:bodyPr/>
          <a:lstStyle/>
          <a:p>
            <a:r>
              <a:rPr lang="en-US" sz="3600" b="0" cap="none" dirty="0"/>
              <a:t>Enzyme Immunoassays (EIAs)</a:t>
            </a:r>
            <a:endParaRPr lang="en-US" altLang="en-US" sz="3600" dirty="0"/>
          </a:p>
        </p:txBody>
      </p:sp>
      <p:sp>
        <p:nvSpPr>
          <p:cNvPr id="123907" name="Content Placeholder 2">
            <a:extLst>
              <a:ext uri="{FF2B5EF4-FFF2-40B4-BE49-F238E27FC236}">
                <a16:creationId xmlns:a16="http://schemas.microsoft.com/office/drawing/2014/main" id="{A5D4810B-9BBB-D4F6-3A3C-E7FFEC5A3A37}"/>
              </a:ext>
            </a:extLst>
          </p:cNvPr>
          <p:cNvSpPr>
            <a:spLocks noGrp="1"/>
          </p:cNvSpPr>
          <p:nvPr>
            <p:ph idx="1"/>
          </p:nvPr>
        </p:nvSpPr>
        <p:spPr>
          <a:xfrm>
            <a:off x="457200" y="1600200"/>
            <a:ext cx="8188325" cy="4525963"/>
          </a:xfrm>
        </p:spPr>
        <p:txBody>
          <a:bodyPr/>
          <a:lstStyle/>
          <a:p>
            <a:r>
              <a:rPr lang="en-US" altLang="en-US" dirty="0"/>
              <a:t>A growing area of EIA application testing is in the diagnosis of malaria</a:t>
            </a:r>
          </a:p>
          <a:p>
            <a:r>
              <a:rPr lang="en-US" altLang="en-US" dirty="0"/>
              <a:t>These tests are based on the principle of immunochromatographic antigen capture and use whole blood to detect malarial protein.</a:t>
            </a:r>
          </a:p>
          <a:p>
            <a:r>
              <a:rPr lang="en-US" altLang="en-US" dirty="0"/>
              <a:t>The patient’s blood is reacted with monoclonal antibody labeled with dye or gold particles.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48D1A0F3-CC45-6E1D-9F03-99CD2BB8A815}"/>
              </a:ext>
            </a:extLst>
          </p:cNvPr>
          <p:cNvSpPr>
            <a:spLocks noGrp="1"/>
          </p:cNvSpPr>
          <p:nvPr>
            <p:ph type="title"/>
          </p:nvPr>
        </p:nvSpPr>
        <p:spPr/>
        <p:txBody>
          <a:bodyPr/>
          <a:lstStyle/>
          <a:p>
            <a:r>
              <a:rPr lang="en-US" sz="3600" b="0" cap="none" dirty="0"/>
              <a:t>Enzyme Immunoassays (EIAs)</a:t>
            </a:r>
            <a:endParaRPr lang="en-US" altLang="en-US" sz="3600" dirty="0"/>
          </a:p>
        </p:txBody>
      </p:sp>
      <p:sp>
        <p:nvSpPr>
          <p:cNvPr id="124931" name="Content Placeholder 2">
            <a:extLst>
              <a:ext uri="{FF2B5EF4-FFF2-40B4-BE49-F238E27FC236}">
                <a16:creationId xmlns:a16="http://schemas.microsoft.com/office/drawing/2014/main" id="{86C17072-8899-51C7-5C15-31540C851A39}"/>
              </a:ext>
            </a:extLst>
          </p:cNvPr>
          <p:cNvSpPr>
            <a:spLocks noGrp="1"/>
          </p:cNvSpPr>
          <p:nvPr>
            <p:ph idx="1"/>
          </p:nvPr>
        </p:nvSpPr>
        <p:spPr/>
        <p:txBody>
          <a:bodyPr/>
          <a:lstStyle/>
          <a:p>
            <a:r>
              <a:rPr lang="en-US" altLang="en-US"/>
              <a:t>Some tests are relatively non–species specific and detect a protein, such as parasite lactate dehydrogenase or aldolase, that is common to all four human </a:t>
            </a:r>
            <a:r>
              <a:rPr lang="en-US" altLang="en-US" i="1"/>
              <a:t>Plasmodium</a:t>
            </a:r>
            <a:r>
              <a:rPr lang="en-US" altLang="en-US"/>
              <a:t> spp.</a:t>
            </a:r>
          </a:p>
          <a:p>
            <a:r>
              <a:rPr lang="en-US" altLang="en-US"/>
              <a:t>Some tests detect both types of protein to provide a more complete picture of the infective agent.</a:t>
            </a:r>
          </a:p>
          <a:p>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5">
            <a:extLst>
              <a:ext uri="{FF2B5EF4-FFF2-40B4-BE49-F238E27FC236}">
                <a16:creationId xmlns:a16="http://schemas.microsoft.com/office/drawing/2014/main" id="{644FB19B-1E68-FC2C-65D7-1284E44686B8}"/>
              </a:ext>
            </a:extLst>
          </p:cNvPr>
          <p:cNvSpPr>
            <a:spLocks noGrp="1"/>
          </p:cNvSpPr>
          <p:nvPr>
            <p:ph type="title"/>
          </p:nvPr>
        </p:nvSpPr>
        <p:spPr/>
        <p:txBody>
          <a:bodyPr/>
          <a:lstStyle/>
          <a:p>
            <a:r>
              <a:rPr lang="en-US" altLang="en-US" b="0" cap="none" dirty="0"/>
              <a:t>Fluorescent Antibody Techniques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5">
            <a:extLst>
              <a:ext uri="{FF2B5EF4-FFF2-40B4-BE49-F238E27FC236}">
                <a16:creationId xmlns:a16="http://schemas.microsoft.com/office/drawing/2014/main" id="{C461B6D9-31EA-ACBA-7E30-DE50F7A33519}"/>
              </a:ext>
            </a:extLst>
          </p:cNvPr>
          <p:cNvSpPr>
            <a:spLocks noGrp="1"/>
          </p:cNvSpPr>
          <p:nvPr>
            <p:ph type="title"/>
          </p:nvPr>
        </p:nvSpPr>
        <p:spPr/>
        <p:txBody>
          <a:bodyPr/>
          <a:lstStyle/>
          <a:p>
            <a:r>
              <a:rPr lang="en-US" altLang="en-US" sz="3600" b="0" cap="none" dirty="0"/>
              <a:t>Fluorescent Antibody Techniques</a:t>
            </a:r>
            <a:endParaRPr lang="en-US" altLang="en-US" sz="3600" dirty="0"/>
          </a:p>
        </p:txBody>
      </p:sp>
      <p:sp>
        <p:nvSpPr>
          <p:cNvPr id="126979" name="Content Placeholder 6">
            <a:extLst>
              <a:ext uri="{FF2B5EF4-FFF2-40B4-BE49-F238E27FC236}">
                <a16:creationId xmlns:a16="http://schemas.microsoft.com/office/drawing/2014/main" id="{44AA0023-4BE1-BCBD-19E0-1DA3ADA5222D}"/>
              </a:ext>
            </a:extLst>
          </p:cNvPr>
          <p:cNvSpPr>
            <a:spLocks noGrp="1"/>
          </p:cNvSpPr>
          <p:nvPr>
            <p:ph idx="1"/>
          </p:nvPr>
        </p:nvSpPr>
        <p:spPr/>
        <p:txBody>
          <a:bodyPr/>
          <a:lstStyle/>
          <a:p>
            <a:r>
              <a:rPr lang="en-US" altLang="en-US" dirty="0"/>
              <a:t>Direct fluorescent antibody (DFA) techniques using monoclonal antibodies have been developed to detect </a:t>
            </a:r>
            <a:r>
              <a:rPr lang="en-US" altLang="en-US" i="1" dirty="0"/>
              <a:t>Cryptosporidium</a:t>
            </a:r>
            <a:r>
              <a:rPr lang="en-US" altLang="en-US" dirty="0"/>
              <a:t> oocysts in fecal specimens.</a:t>
            </a:r>
          </a:p>
          <a:p>
            <a:pPr lvl="1"/>
            <a:r>
              <a:rPr lang="en-US" altLang="en-US" dirty="0"/>
              <a:t>Fecal material is placed and spread on a slide</a:t>
            </a:r>
          </a:p>
          <a:p>
            <a:pPr lvl="1"/>
            <a:r>
              <a:rPr lang="en-US" altLang="en-US" dirty="0"/>
              <a:t>Reagent containing the antibody is added</a:t>
            </a:r>
          </a:p>
          <a:p>
            <a:pPr lvl="1"/>
            <a:r>
              <a:rPr lang="en-US" altLang="en-US" dirty="0"/>
              <a:t>Specimen is examined under a fluorescent microscope for a characteristic apple-green structure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B77F06E6-3A46-9A26-EB00-B4AAE8058C74}"/>
              </a:ext>
            </a:extLst>
          </p:cNvPr>
          <p:cNvSpPr>
            <a:spLocks noGrp="1"/>
          </p:cNvSpPr>
          <p:nvPr>
            <p:ph type="title"/>
          </p:nvPr>
        </p:nvSpPr>
        <p:spPr/>
        <p:txBody>
          <a:bodyPr/>
          <a:lstStyle/>
          <a:p>
            <a:r>
              <a:rPr lang="en-US" altLang="en-US" sz="3600" b="0" cap="none" dirty="0"/>
              <a:t>Fluorescent Antibody Techniques</a:t>
            </a:r>
            <a:endParaRPr lang="en-US" altLang="en-US" sz="3600" dirty="0"/>
          </a:p>
        </p:txBody>
      </p:sp>
      <p:sp>
        <p:nvSpPr>
          <p:cNvPr id="128003" name="Content Placeholder 2">
            <a:extLst>
              <a:ext uri="{FF2B5EF4-FFF2-40B4-BE49-F238E27FC236}">
                <a16:creationId xmlns:a16="http://schemas.microsoft.com/office/drawing/2014/main" id="{BCE18A08-5563-E1A9-C573-CACC54C2CE6E}"/>
              </a:ext>
            </a:extLst>
          </p:cNvPr>
          <p:cNvSpPr>
            <a:spLocks noGrp="1"/>
          </p:cNvSpPr>
          <p:nvPr>
            <p:ph idx="1"/>
          </p:nvPr>
        </p:nvSpPr>
        <p:spPr/>
        <p:txBody>
          <a:bodyPr/>
          <a:lstStyle/>
          <a:p>
            <a:r>
              <a:rPr lang="en-US" altLang="en-US" dirty="0"/>
              <a:t>A DFA combination reagent for </a:t>
            </a:r>
            <a:r>
              <a:rPr lang="en-US" altLang="en-US" i="1" dirty="0"/>
              <a:t>G. </a:t>
            </a:r>
            <a:r>
              <a:rPr lang="en-US" altLang="en-US" i="1" dirty="0" err="1"/>
              <a:t>duodenalis</a:t>
            </a:r>
            <a:r>
              <a:rPr lang="en-US" altLang="en-US" i="1" dirty="0"/>
              <a:t> </a:t>
            </a:r>
            <a:r>
              <a:rPr lang="en-US" altLang="en-US" dirty="0"/>
              <a:t>and </a:t>
            </a:r>
            <a:r>
              <a:rPr lang="en-US" altLang="en-US" i="1" dirty="0"/>
              <a:t>Cryptosporidium</a:t>
            </a:r>
            <a:r>
              <a:rPr lang="en-US" altLang="en-US" dirty="0"/>
              <a:t> antigens is also available. The monoclonal antibodies help avoid false-positive and false-negative results. </a:t>
            </a:r>
          </a:p>
          <a:p>
            <a:r>
              <a:rPr lang="en-US" altLang="en-US" dirty="0"/>
              <a:t>Such procedures are useful in screening large numbers of specimens during epidemiologic studies. </a:t>
            </a:r>
          </a:p>
          <a:p>
            <a:r>
              <a:rPr lang="en-US" altLang="en-US" dirty="0"/>
              <a:t>DFA assays have greater sensitivity and specificity compared with routine stains.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EC25F7C3-20D3-1AFB-6D3B-7CF638509AD7}"/>
              </a:ext>
            </a:extLst>
          </p:cNvPr>
          <p:cNvSpPr>
            <a:spLocks noGrp="1"/>
          </p:cNvSpPr>
          <p:nvPr>
            <p:ph type="title"/>
          </p:nvPr>
        </p:nvSpPr>
        <p:spPr/>
        <p:txBody>
          <a:bodyPr/>
          <a:lstStyle/>
          <a:p>
            <a:r>
              <a:rPr lang="en-US" altLang="en-US" sz="3600" b="0" cap="none" dirty="0"/>
              <a:t>Fluorescent Antibody Techniques</a:t>
            </a:r>
            <a:endParaRPr lang="en-US" altLang="en-US" sz="3600" dirty="0"/>
          </a:p>
        </p:txBody>
      </p:sp>
      <p:sp>
        <p:nvSpPr>
          <p:cNvPr id="129027" name="Content Placeholder 2">
            <a:extLst>
              <a:ext uri="{FF2B5EF4-FFF2-40B4-BE49-F238E27FC236}">
                <a16:creationId xmlns:a16="http://schemas.microsoft.com/office/drawing/2014/main" id="{E27FE5B2-A857-B11D-9DCD-F819A41CAD3E}"/>
              </a:ext>
            </a:extLst>
          </p:cNvPr>
          <p:cNvSpPr>
            <a:spLocks noGrp="1"/>
          </p:cNvSpPr>
          <p:nvPr>
            <p:ph idx="1"/>
          </p:nvPr>
        </p:nvSpPr>
        <p:spPr/>
        <p:txBody>
          <a:bodyPr/>
          <a:lstStyle/>
          <a:p>
            <a:r>
              <a:rPr lang="en-US" altLang="en-US"/>
              <a:t>The quantitative buffy coat procedure uses the fluorescent dye acridine orange to stain nuclear material for detecting malarial organisms in blood. </a:t>
            </a:r>
          </a:p>
          <a:p>
            <a:pPr lvl="1"/>
            <a:r>
              <a:rPr lang="en-US" altLang="en-US"/>
              <a:t>A microhematocrit tube is coated with the fluorescent dye. </a:t>
            </a:r>
          </a:p>
          <a:p>
            <a:pPr lvl="1"/>
            <a:r>
              <a:rPr lang="en-US" altLang="en-US"/>
              <a:t>After centrifugation, the parasites can be viewed in a small area at the top of the erythrocyte column.</a:t>
            </a:r>
          </a:p>
          <a:p>
            <a:pPr lvl="1"/>
            <a:r>
              <a:rPr lang="en-US" altLang="en-US"/>
              <a:t>A thin smear still must be made for definitive identification.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5">
            <a:extLst>
              <a:ext uri="{FF2B5EF4-FFF2-40B4-BE49-F238E27FC236}">
                <a16:creationId xmlns:a16="http://schemas.microsoft.com/office/drawing/2014/main" id="{C1442650-52D4-D304-FF62-6D8571FE7600}"/>
              </a:ext>
            </a:extLst>
          </p:cNvPr>
          <p:cNvSpPr>
            <a:spLocks noGrp="1"/>
          </p:cNvSpPr>
          <p:nvPr>
            <p:ph type="title"/>
          </p:nvPr>
        </p:nvSpPr>
        <p:spPr>
          <a:xfrm>
            <a:off x="990600" y="4191000"/>
            <a:ext cx="7772400" cy="1362075"/>
          </a:xfrm>
        </p:spPr>
        <p:txBody>
          <a:bodyPr/>
          <a:lstStyle/>
          <a:p>
            <a:r>
              <a:rPr lang="en-US" altLang="en-US" b="0" cap="none" dirty="0"/>
              <a:t>Molecular Methods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a:extLst>
              <a:ext uri="{FF2B5EF4-FFF2-40B4-BE49-F238E27FC236}">
                <a16:creationId xmlns:a16="http://schemas.microsoft.com/office/drawing/2014/main" id="{7714A721-1F68-3A02-F95A-6A5E04AC5AD1}"/>
              </a:ext>
            </a:extLst>
          </p:cNvPr>
          <p:cNvSpPr>
            <a:spLocks noGrp="1"/>
          </p:cNvSpPr>
          <p:nvPr>
            <p:ph type="title"/>
          </p:nvPr>
        </p:nvSpPr>
        <p:spPr/>
        <p:txBody>
          <a:bodyPr/>
          <a:lstStyle/>
          <a:p>
            <a:r>
              <a:rPr lang="en-US" altLang="en-US" sz="3600" b="0" cap="none" dirty="0"/>
              <a:t>Molecular Methods</a:t>
            </a:r>
            <a:endParaRPr lang="en-US" altLang="en-US" sz="3600" dirty="0"/>
          </a:p>
        </p:txBody>
      </p:sp>
      <p:sp>
        <p:nvSpPr>
          <p:cNvPr id="131075" name="Content Placeholder 6">
            <a:extLst>
              <a:ext uri="{FF2B5EF4-FFF2-40B4-BE49-F238E27FC236}">
                <a16:creationId xmlns:a16="http://schemas.microsoft.com/office/drawing/2014/main" id="{808FAF0D-C273-B0FB-5AD6-147D36A8C8E8}"/>
              </a:ext>
            </a:extLst>
          </p:cNvPr>
          <p:cNvSpPr>
            <a:spLocks noGrp="1"/>
          </p:cNvSpPr>
          <p:nvPr>
            <p:ph idx="1"/>
          </p:nvPr>
        </p:nvSpPr>
        <p:spPr/>
        <p:txBody>
          <a:bodyPr/>
          <a:lstStyle/>
          <a:p>
            <a:r>
              <a:rPr lang="en-US" altLang="en-US" dirty="0"/>
              <a:t>Molecular methods for parasite identification are rapidly being adopted by clinical laboratories.</a:t>
            </a:r>
          </a:p>
          <a:p>
            <a:pPr marL="0" indent="0">
              <a:buNone/>
            </a:pPr>
            <a:endParaRPr lang="en-US" altLang="en-US" dirty="0"/>
          </a:p>
          <a:p>
            <a:r>
              <a:rPr lang="en-US" altLang="en-US" dirty="0"/>
              <a:t>Methods can include classic and real-time polymerase chain reaction (PCR) assays.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A14223A5-F5EF-C544-FC45-9CEB4007CAF2}"/>
              </a:ext>
            </a:extLst>
          </p:cNvPr>
          <p:cNvSpPr>
            <a:spLocks noGrp="1"/>
          </p:cNvSpPr>
          <p:nvPr>
            <p:ph type="title"/>
          </p:nvPr>
        </p:nvSpPr>
        <p:spPr/>
        <p:txBody>
          <a:bodyPr/>
          <a:lstStyle/>
          <a:p>
            <a:r>
              <a:rPr lang="en-US" altLang="en-US" sz="3600" b="0" cap="none" dirty="0"/>
              <a:t>Molecular Methods</a:t>
            </a:r>
            <a:endParaRPr lang="en-US" altLang="en-US" sz="3600" dirty="0"/>
          </a:p>
        </p:txBody>
      </p:sp>
      <p:sp>
        <p:nvSpPr>
          <p:cNvPr id="132099" name="Content Placeholder 2">
            <a:extLst>
              <a:ext uri="{FF2B5EF4-FFF2-40B4-BE49-F238E27FC236}">
                <a16:creationId xmlns:a16="http://schemas.microsoft.com/office/drawing/2014/main" id="{6AF26B08-19B7-7972-E284-1CEBA91B352F}"/>
              </a:ext>
            </a:extLst>
          </p:cNvPr>
          <p:cNvSpPr>
            <a:spLocks noGrp="1"/>
          </p:cNvSpPr>
          <p:nvPr>
            <p:ph idx="1"/>
          </p:nvPr>
        </p:nvSpPr>
        <p:spPr/>
        <p:txBody>
          <a:bodyPr/>
          <a:lstStyle/>
          <a:p>
            <a:r>
              <a:rPr lang="en-US" altLang="en-US"/>
              <a:t>Molecular methods of detection exist that identify several organisms, including malarial parasites.</a:t>
            </a:r>
          </a:p>
          <a:p>
            <a:pPr lvl="1"/>
            <a:r>
              <a:rPr lang="en-US" altLang="en-US"/>
              <a:t> Multiplex PCR panels are commercially available for GI pathogens that can detect a significant number of viruses and bacteria and a limited number of parasites (e.g., </a:t>
            </a:r>
            <a:r>
              <a:rPr lang="en-US" altLang="en-US" i="1"/>
              <a:t>Giardia duodenalis, E. histolytica, Cryptosporidium</a:t>
            </a:r>
            <a:r>
              <a:rPr lang="en-US" altLang="en-US"/>
              <a:t> spp., and in some cases </a:t>
            </a:r>
            <a:r>
              <a:rPr lang="en-US" altLang="en-US" i="1"/>
              <a:t>Cyclospora cayetanensis</a:t>
            </a:r>
            <a:r>
              <a:rPr lang="en-US" altLang="en-US"/>
              <a:t>). </a:t>
            </a:r>
          </a:p>
          <a:p>
            <a:pPr lvl="1"/>
            <a:r>
              <a:rPr lang="en-US" altLang="en-US" i="1"/>
              <a:t>Dientamoeba fragilis, Blastocystis </a:t>
            </a:r>
            <a:r>
              <a:rPr lang="en-US" altLang="en-US"/>
              <a:t>spp., and microsporidia do </a:t>
            </a:r>
            <a:r>
              <a:rPr lang="en-US" altLang="en-US" i="1"/>
              <a:t>not</a:t>
            </a:r>
            <a:r>
              <a:rPr lang="en-US" altLang="en-US"/>
              <a:t> yet have a rapid identification procedure.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8CEA0FD6-157C-AEF3-C02E-BAC5B9066376}"/>
              </a:ext>
            </a:extLst>
          </p:cNvPr>
          <p:cNvSpPr>
            <a:spLocks noGrp="1"/>
          </p:cNvSpPr>
          <p:nvPr>
            <p:ph type="title"/>
          </p:nvPr>
        </p:nvSpPr>
        <p:spPr/>
        <p:txBody>
          <a:bodyPr/>
          <a:lstStyle/>
          <a:p>
            <a:r>
              <a:rPr lang="en-US" altLang="en-US" sz="3600" b="0" cap="none" dirty="0"/>
              <a:t>Molecular Methods</a:t>
            </a:r>
            <a:endParaRPr lang="en-US" altLang="en-US" sz="3600" dirty="0"/>
          </a:p>
        </p:txBody>
      </p:sp>
      <p:sp>
        <p:nvSpPr>
          <p:cNvPr id="133123" name="Content Placeholder 2">
            <a:extLst>
              <a:ext uri="{FF2B5EF4-FFF2-40B4-BE49-F238E27FC236}">
                <a16:creationId xmlns:a16="http://schemas.microsoft.com/office/drawing/2014/main" id="{B8B6B55D-9E8A-128B-82D6-F36B0D5F5D35}"/>
              </a:ext>
            </a:extLst>
          </p:cNvPr>
          <p:cNvSpPr>
            <a:spLocks noGrp="1"/>
          </p:cNvSpPr>
          <p:nvPr>
            <p:ph idx="1"/>
          </p:nvPr>
        </p:nvSpPr>
        <p:spPr/>
        <p:txBody>
          <a:bodyPr/>
          <a:lstStyle/>
          <a:p>
            <a:r>
              <a:rPr lang="en-US" altLang="en-US" dirty="0"/>
              <a:t>Several of the current procedures are rapid and do not require specimen processing. </a:t>
            </a:r>
          </a:p>
          <a:p>
            <a:pPr marL="0" indent="0">
              <a:buNone/>
            </a:pPr>
            <a:endParaRPr lang="en-US" altLang="en-US" dirty="0"/>
          </a:p>
          <a:p>
            <a:r>
              <a:rPr lang="en-US" altLang="en-US" dirty="0"/>
              <a:t>Although these newer methods have eliminated the need for routine concentration for selected organisms, the downside is that if the test result is negative and the patient remains symptomatic, routine procedures then should be instituted.</a:t>
            </a:r>
          </a:p>
        </p:txBody>
      </p:sp>
    </p:spTree>
  </p:cSld>
  <p:clrMapOvr>
    <a:masterClrMapping/>
  </p:clrMapOvr>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7813</Words>
  <Application>Microsoft Office PowerPoint</Application>
  <PresentationFormat>On-screen Show (4:3)</PresentationFormat>
  <Paragraphs>715</Paragraphs>
  <Slides>176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176</vt:i4>
      </vt:variant>
    </vt:vector>
  </HeadingPairs>
  <TitlesOfParts>
    <vt:vector size="184" baseType="lpstr">
      <vt:lpstr>MS PGothic</vt:lpstr>
      <vt:lpstr>MS PGothic</vt:lpstr>
      <vt:lpstr>Arial</vt:lpstr>
      <vt:lpstr>Times New Roman</vt:lpstr>
      <vt:lpstr>Wingdings</vt:lpstr>
      <vt:lpstr>Wingdings 2</vt:lpstr>
      <vt:lpstr>Wingdings 3</vt:lpstr>
      <vt:lpstr>Blue Diagonal</vt:lpstr>
      <vt:lpstr>PowerPoint Presentation</vt:lpstr>
      <vt:lpstr>Overview</vt:lpstr>
      <vt:lpstr>Factors Contributing to Parasite Significance</vt:lpstr>
      <vt:lpstr>Important Considerations</vt:lpstr>
      <vt:lpstr>Important Considerations (Cont.)</vt:lpstr>
      <vt:lpstr>What’s Ahead?</vt:lpstr>
      <vt:lpstr>General concepts in parasitology laboratory methods</vt:lpstr>
      <vt:lpstr>Fecal Specimens Collection, Handling, and Transport</vt:lpstr>
      <vt:lpstr>PowerPoint Presentation</vt:lpstr>
      <vt:lpstr>Fecal Specimens Collection, Handling and Transport </vt:lpstr>
      <vt:lpstr>Fecal Specimens Collection, Handling and Transport </vt:lpstr>
      <vt:lpstr>Fecal Specimens Collection, Handling and Transport </vt:lpstr>
      <vt:lpstr>Fecal Specimens Collection, Handling and Transport </vt:lpstr>
      <vt:lpstr>Fecal Specimens Collection, Handling and Transport </vt:lpstr>
      <vt:lpstr>Preservation </vt:lpstr>
      <vt:lpstr>Fecal Specimens Preservation</vt:lpstr>
      <vt:lpstr>Preservatives Commonly Used for Fecal Samples</vt:lpstr>
      <vt:lpstr>Macroscopic Examination</vt:lpstr>
      <vt:lpstr>Fecal specimens Macroscopic Examination</vt:lpstr>
      <vt:lpstr>Relationship of Stool Consistency and Protozoan Stage</vt:lpstr>
      <vt:lpstr>Fecal specimens Macroscopic Examination</vt:lpstr>
      <vt:lpstr> </vt:lpstr>
      <vt:lpstr>Fecal specimens Macroscopic Examination </vt:lpstr>
      <vt:lpstr>Microscopic Examination </vt:lpstr>
      <vt:lpstr>Fecal specimens Microscopic Examination</vt:lpstr>
      <vt:lpstr> </vt:lpstr>
      <vt:lpstr>Fecal specimens Microscopic Examination</vt:lpstr>
      <vt:lpstr>Fecal specimens Microscopic Examination </vt:lpstr>
      <vt:lpstr>Fecal specimens Microscopic Examination</vt:lpstr>
      <vt:lpstr>PowerPoint Presentation</vt:lpstr>
      <vt:lpstr> Fecal Specimens Concentration Techniques </vt:lpstr>
      <vt:lpstr>Fecal Specimens Concentration Techniques</vt:lpstr>
      <vt:lpstr>Fecal Specimens Concentration Techniques</vt:lpstr>
      <vt:lpstr>Fecal Specimens Concentration Techniques</vt:lpstr>
      <vt:lpstr>Fecal Specimens Concentration Techniques</vt:lpstr>
      <vt:lpstr>Fecal Specimens Concentration Techniques</vt:lpstr>
      <vt:lpstr>Fecal Specimens Concentration Techniques</vt:lpstr>
      <vt:lpstr>PowerPoint Presentation</vt:lpstr>
      <vt:lpstr>Fecal Specimens Permanently Stained Smears </vt:lpstr>
      <vt:lpstr>Fecal Specimens Permanently Stained Smears </vt:lpstr>
      <vt:lpstr>Fecal Specimens Permanently Stained Smears </vt:lpstr>
      <vt:lpstr>Fecal Specimens Permanently Stained Smears </vt:lpstr>
      <vt:lpstr>Fecal Specimens Permanently Stained Smears </vt:lpstr>
      <vt:lpstr>Fecal Specimens Permanently Stained Smears </vt:lpstr>
      <vt:lpstr>Fecal Specimens Permanently Stained Smears </vt:lpstr>
      <vt:lpstr>Fecal Specimens Permanently Stained Smears </vt:lpstr>
      <vt:lpstr>PowerPoint Presentation</vt:lpstr>
      <vt:lpstr>Cellophane Tape Preparation For Pinworm</vt:lpstr>
      <vt:lpstr>Cellophane Tape Test for Pinworm</vt:lpstr>
      <vt:lpstr>Cellophane Tape Test for Pinworm (Cont.)</vt:lpstr>
      <vt:lpstr>Duodenal Aspirates and Sigmoidoscopy Specimens</vt:lpstr>
      <vt:lpstr>Duodenal Aspirates</vt:lpstr>
      <vt:lpstr>Duodenal Aspirates (Cont.)</vt:lpstr>
      <vt:lpstr>Sigmoidoscopy Specimens</vt:lpstr>
      <vt:lpstr>Urine, Vaginal, And Urethral Specimens </vt:lpstr>
      <vt:lpstr>Urine, Vaginal, And Urethral Specimens</vt:lpstr>
      <vt:lpstr>Sputum </vt:lpstr>
      <vt:lpstr>Sputum </vt:lpstr>
      <vt:lpstr>Sputum </vt:lpstr>
      <vt:lpstr>EXAMINATION OF SPECIMENS FOR BLOOD AND TISSUE PARASITES</vt:lpstr>
      <vt:lpstr>Blood Smears </vt:lpstr>
      <vt:lpstr>Blood Smears </vt:lpstr>
      <vt:lpstr>Blood Smears </vt:lpstr>
      <vt:lpstr>Blood Smears </vt:lpstr>
      <vt:lpstr>PowerPoint Presentation</vt:lpstr>
      <vt:lpstr>Collection and Preparation  </vt:lpstr>
      <vt:lpstr>Collection and Preparation</vt:lpstr>
      <vt:lpstr>PowerPoint Presentation</vt:lpstr>
      <vt:lpstr>Identification Procedure </vt:lpstr>
      <vt:lpstr>Identification Procedure </vt:lpstr>
      <vt:lpstr> Identification Procedure Thick Film </vt:lpstr>
      <vt:lpstr>Identification Procedure Thick Film</vt:lpstr>
      <vt:lpstr>Identification Procedure Thick Film</vt:lpstr>
      <vt:lpstr>Identification Procedure Thin Film</vt:lpstr>
      <vt:lpstr>Identification Procedure Thin Film</vt:lpstr>
      <vt:lpstr>Identification Procedure Thin Film</vt:lpstr>
      <vt:lpstr>Identification Procedure Thin Film</vt:lpstr>
      <vt:lpstr>Biopsy Specimens  </vt:lpstr>
      <vt:lpstr>Biopsy Specimens  </vt:lpstr>
      <vt:lpstr>Biopsy Specimens  </vt:lpstr>
      <vt:lpstr>Cerebrospinal Fluid (CSF) </vt:lpstr>
      <vt:lpstr>Cerebrospinal Fluid (CSF) </vt:lpstr>
      <vt:lpstr>Cerebrospinal Fluid (CSF) </vt:lpstr>
      <vt:lpstr>PowerPoint Presentation</vt:lpstr>
      <vt:lpstr>Immunologic Diagnosis </vt:lpstr>
      <vt:lpstr>Immunologic Diagnosis </vt:lpstr>
      <vt:lpstr>Immunologic Diagnosis </vt:lpstr>
      <vt:lpstr>Enzyme Immunoassays (EIAs)</vt:lpstr>
      <vt:lpstr>Enzyme Immunoassays (EIAs)</vt:lpstr>
      <vt:lpstr>Enzyme Immunoassays (EIAs)</vt:lpstr>
      <vt:lpstr>Enzyme Immunoassays (EIAs)</vt:lpstr>
      <vt:lpstr>Fluorescent Antibody Techniques</vt:lpstr>
      <vt:lpstr>Fluorescent Antibody Techniques</vt:lpstr>
      <vt:lpstr>Fluorescent Antibody Techniques</vt:lpstr>
      <vt:lpstr>Fluorescent Antibody Techniques</vt:lpstr>
      <vt:lpstr>Molecular Methods</vt:lpstr>
      <vt:lpstr>Molecular Methods</vt:lpstr>
      <vt:lpstr>Molecular Methods</vt:lpstr>
      <vt:lpstr>Molecular Methods</vt:lpstr>
      <vt:lpstr>PowerPoint Presentation</vt:lpstr>
      <vt:lpstr> Quality Assurance  in the Parasitology Laboratory </vt:lpstr>
      <vt:lpstr> Quality Assurance  in the Parasitology Laboratory </vt:lpstr>
      <vt:lpstr> Quality Assurance  in the Parasitology Laboratory </vt:lpstr>
      <vt:lpstr> Quality Assurance  in the Parasitology Laboratory </vt:lpstr>
      <vt:lpstr> Quality Assurance  in the Parasitology Laboratory </vt:lpstr>
      <vt:lpstr>MEDICALLY IMPORTANT PARASITIC AGENTS</vt:lpstr>
      <vt:lpstr>MEDICALLY IMPORTANT PARASITIC AGENTS: An Overview</vt:lpstr>
      <vt:lpstr>Characteristics of Phyla of Medically Important Parasites</vt:lpstr>
      <vt:lpstr>MEDICALLY IMPORTANT PARASITIC AGENTS: An Overview</vt:lpstr>
      <vt:lpstr>MEDICALLY IMPORTANT PARASITIC AGENTS: An Overview</vt:lpstr>
      <vt:lpstr>PowerPoint Presentation</vt:lpstr>
      <vt:lpstr>Protozoa </vt:lpstr>
      <vt:lpstr>Intestinal Amebae</vt:lpstr>
      <vt:lpstr>Intestinal Amebae</vt:lpstr>
      <vt:lpstr>Intestinal Amebae</vt:lpstr>
      <vt:lpstr>Intestinal Amebae</vt:lpstr>
      <vt:lpstr>Life Cycle</vt:lpstr>
      <vt:lpstr>Life Cycle</vt:lpstr>
      <vt:lpstr>Generalized Life Cycle of Intestinal Amebae</vt:lpstr>
      <vt:lpstr>PowerPoint Presentation</vt:lpstr>
      <vt:lpstr>Treatment </vt:lpstr>
      <vt:lpstr>Treatment </vt:lpstr>
      <vt:lpstr>PowerPoint Presentation</vt:lpstr>
      <vt:lpstr> Entamoeba histolytica and Related Organisms </vt:lpstr>
      <vt:lpstr>Entamoeba histolytica and Related Organisms</vt:lpstr>
      <vt:lpstr>Entamoeba histolytica Characteristics </vt:lpstr>
      <vt:lpstr>Entamoeba histolytica Characteristics (Cont.)</vt:lpstr>
      <vt:lpstr>Entamoeba histolytica  Clinical Infection </vt:lpstr>
      <vt:lpstr>Entamoeba Histolytica  Clinical Infection (Cont.)</vt:lpstr>
      <vt:lpstr>Entamoeba histolytica  Clinical Infection (Cont.)</vt:lpstr>
      <vt:lpstr>Entamoeba histolytica  Clinical Infection (Cont.)</vt:lpstr>
      <vt:lpstr>Entamoeba histolytica  Clinical Infection (Cont.)</vt:lpstr>
      <vt:lpstr>Entamoeba histolytica  Laboratory Diagnosis</vt:lpstr>
      <vt:lpstr>Comparison of Intestinal Amebae</vt:lpstr>
      <vt:lpstr>Entamoeba histolytica  Laboratory Diagnosis (Cont.)</vt:lpstr>
      <vt:lpstr>Entamoeba histolytica  Laboratory Diagnosis (Cont.)</vt:lpstr>
      <vt:lpstr>Entamoeba histolytica  Laboratory Diagnosis (Cont.)</vt:lpstr>
      <vt:lpstr>E. histolytica Trophozoites</vt:lpstr>
      <vt:lpstr>Entamoeba histolytica  Laboratory Diagnosis (Cont.)</vt:lpstr>
      <vt:lpstr>Entamoeba histolytica  Laboratory Diagnosis (Cont.)</vt:lpstr>
      <vt:lpstr>Entamoeba histolytica  Laboratory Diagnosis (Cont.)</vt:lpstr>
      <vt:lpstr>E. histolytica Cyst</vt:lpstr>
      <vt:lpstr>Entamoeba histolytica  Laboratory Diagnosis (Cont.)</vt:lpstr>
      <vt:lpstr>Entamoeba histolytica  Laboratory Diagnosis (Cont.)</vt:lpstr>
      <vt:lpstr>Entamoeba histolytica  Laboratory Diagnosis (Cont.)</vt:lpstr>
      <vt:lpstr>PowerPoint Presentation</vt:lpstr>
      <vt:lpstr>Entamoeba hartmanni Morphology </vt:lpstr>
      <vt:lpstr>Entamoeba hartmanni Morphology (Cont.)</vt:lpstr>
      <vt:lpstr> E. hartmanni  </vt:lpstr>
      <vt:lpstr>E. hartmanni Cyst</vt:lpstr>
      <vt:lpstr>Entamoeba coli Morphology</vt:lpstr>
      <vt:lpstr>Entamoeba coli Morphology (Cont.)</vt:lpstr>
      <vt:lpstr>E. coli Trophozoites</vt:lpstr>
      <vt:lpstr>E. coli Morphology (Cont.)</vt:lpstr>
      <vt:lpstr>E. coli Trophozoites Cysts</vt:lpstr>
      <vt:lpstr>Endolimax nana  Morphology </vt:lpstr>
      <vt:lpstr>E. nana Trophozoite</vt:lpstr>
      <vt:lpstr>E. nana  Morphology </vt:lpstr>
      <vt:lpstr>E. nana Cysts</vt:lpstr>
      <vt:lpstr>Iodamoeba bütschlii Morphology</vt:lpstr>
      <vt:lpstr>Iodamoeba bütschlii Morphology (Cont.)</vt:lpstr>
      <vt:lpstr>I. bütschlii Trophozoite</vt:lpstr>
      <vt:lpstr>I. bütschlii Cyst</vt:lpstr>
      <vt:lpstr>Blastocystis spp.</vt:lpstr>
      <vt:lpstr>Blastocystis spp. (Cont.)</vt:lpstr>
      <vt:lpstr>Blastocystis spp. (Cont.)</vt:lpstr>
      <vt:lpstr>Blastocystis spp. (Cont.)</vt:lpstr>
      <vt:lpstr>Blastocystis spp. (Cont.)</vt:lpstr>
      <vt:lpstr>Blastocystis spp. (Cont.)</vt:lpstr>
      <vt:lpstr>Blastocystis spp. (Cont.)</vt:lpstr>
      <vt:lpstr>Blastocystis spp. (Cont.)</vt:lpstr>
      <vt:lpstr>Blastocystis spp. (Cont.)</vt:lpstr>
      <vt:lpstr>Blastocystis spp. (Cont.)</vt:lpstr>
      <vt:lpstr>Blastocystis spp. (Cont.)</vt:lpstr>
      <vt:lpstr>Blastocystis spp. (Cont.)</vt:lpstr>
      <vt:lpstr>B. hominis Vacuolar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ACLS CH05</dc:title>
  <dc:creator/>
  <cp:lastModifiedBy/>
  <cp:revision>481</cp:revision>
  <dcterms:created xsi:type="dcterms:W3CDTF">2006-03-30T22:26:44Z</dcterms:created>
  <dcterms:modified xsi:type="dcterms:W3CDTF">2024-10-07T13:44:47Z</dcterms:modified>
</cp:coreProperties>
</file>